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4" r:id="rId2"/>
    <p:sldId id="307" r:id="rId3"/>
    <p:sldId id="308" r:id="rId4"/>
    <p:sldId id="285" r:id="rId5"/>
    <p:sldId id="287" r:id="rId6"/>
    <p:sldId id="288" r:id="rId7"/>
    <p:sldId id="292" r:id="rId8"/>
    <p:sldId id="303" r:id="rId9"/>
    <p:sldId id="289" r:id="rId10"/>
    <p:sldId id="265" r:id="rId11"/>
    <p:sldId id="306" r:id="rId12"/>
    <p:sldId id="300" r:id="rId13"/>
    <p:sldId id="297" r:id="rId14"/>
    <p:sldId id="301" r:id="rId15"/>
    <p:sldId id="284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ia Camici" initials="sc" lastIdx="1" clrIdx="0">
    <p:extLst>
      <p:ext uri="{19B8F6BF-5375-455C-9EA6-DF929625EA0E}">
        <p15:presenceInfo xmlns:p15="http://schemas.microsoft.com/office/powerpoint/2012/main" userId="009a74ad2070107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89825" autoAdjust="0"/>
  </p:normalViewPr>
  <p:slideViewPr>
    <p:cSldViewPr snapToGrid="0">
      <p:cViewPr varScale="1">
        <p:scale>
          <a:sx n="111" d="100"/>
          <a:sy n="111" d="100"/>
        </p:scale>
        <p:origin x="2142" y="1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F09C6-56B2-4108-9EEF-06CB21321ABA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6D3E5-886D-49EF-ADB2-3C444C9945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97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runoff can be estimated through model-based approaches whose outputs can be highly model or data dependent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characterised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by large uncertainties.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6D3E5-886D-49EF-ADB2-3C444C9945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52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err="1"/>
              <a:t>Whitin</a:t>
            </a:r>
            <a:r>
              <a:rPr lang="it-IT" dirty="0"/>
              <a:t> the </a:t>
            </a:r>
            <a:r>
              <a:rPr lang="en-US" sz="1200" b="0" dirty="0" err="1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Arial" charset="0"/>
              </a:rPr>
              <a:t>SaTellite</a:t>
            </a:r>
            <a:r>
              <a:rPr lang="en-US" sz="1200" b="0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Arial" charset="0"/>
              </a:rPr>
              <a:t> based Runoff Evaluation And Mapping (</a:t>
            </a:r>
            <a:r>
              <a:rPr lang="en-GB" sz="1200" b="0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cs typeface="Arial" charset="0"/>
              </a:rPr>
              <a:t>STREAM) PROJECT, </a:t>
            </a:r>
            <a:r>
              <a:rPr lang="en-GB" dirty="0"/>
              <a:t>an “observational” physically-based approach, </a:t>
            </a:r>
            <a:r>
              <a:rPr lang="en-US" dirty="0"/>
              <a:t>alternative to existing model-based runoff estimates, </a:t>
            </a:r>
            <a:r>
              <a:rPr lang="en-GB" dirty="0"/>
              <a:t>has</a:t>
            </a:r>
            <a:r>
              <a:rPr lang="en-GB" baseline="0" dirty="0"/>
              <a:t> been developed and tested </a:t>
            </a:r>
            <a:r>
              <a:rPr lang="en-GB" dirty="0"/>
              <a:t>for deriving daily runoff estimates </a:t>
            </a:r>
            <a:r>
              <a:rPr lang="en-GB" baseline="0" dirty="0"/>
              <a:t>by using </a:t>
            </a:r>
            <a:r>
              <a:rPr lang="en-GB" dirty="0"/>
              <a:t>the </a:t>
            </a:r>
            <a:r>
              <a:rPr lang="fr-FR" dirty="0"/>
              <a:t>ESA </a:t>
            </a:r>
            <a:r>
              <a:rPr lang="fr-FR" dirty="0" err="1"/>
              <a:t>Climate</a:t>
            </a:r>
            <a:r>
              <a:rPr lang="fr-FR" dirty="0"/>
              <a:t> Change Initiative, ESA CCI, </a:t>
            </a:r>
            <a:r>
              <a:rPr lang="fr-FR" dirty="0" err="1"/>
              <a:t>soil</a:t>
            </a:r>
            <a:r>
              <a:rPr lang="fr-FR" dirty="0"/>
              <a:t> </a:t>
            </a:r>
            <a:r>
              <a:rPr lang="fr-FR" dirty="0" err="1"/>
              <a:t>moisture</a:t>
            </a:r>
            <a:r>
              <a:rPr lang="fr-FR" dirty="0"/>
              <a:t> (SM) </a:t>
            </a:r>
            <a:r>
              <a:rPr lang="fr-FR" dirty="0" err="1"/>
              <a:t>product</a:t>
            </a:r>
            <a:r>
              <a:rPr lang="en-GB" dirty="0"/>
              <a:t>, the </a:t>
            </a:r>
            <a:r>
              <a:rPr lang="en-US" dirty="0"/>
              <a:t>Tropical Rainfall Measuring Mission, TRMM 3B42 </a:t>
            </a:r>
            <a:r>
              <a:rPr lang="en-GB" dirty="0"/>
              <a:t>precipitation (P) product and terrestrial water storage anomalies (TWSA) from GRACE.</a:t>
            </a:r>
            <a:endParaRPr lang="en-US" sz="1200" b="0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/>
              <a:latin typeface="Calibri" panose="020F0502020204030204" pitchFamily="34" charset="0"/>
              <a:cs typeface="Arial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6D3E5-886D-49EF-ADB2-3C444C9945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2420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study</a:t>
            </a:r>
            <a:r>
              <a:rPr lang="it-IT" dirty="0"/>
              <a:t> </a:t>
            </a:r>
            <a:r>
              <a:rPr lang="it-IT" dirty="0" err="1"/>
              <a:t>areas</a:t>
            </a:r>
            <a:r>
              <a:rPr lang="it-IT" baseline="0" dirty="0"/>
              <a:t> </a:t>
            </a:r>
            <a:r>
              <a:rPr lang="it-IT" baseline="0" dirty="0" err="1"/>
              <a:t>comprises</a:t>
            </a:r>
            <a:r>
              <a:rPr lang="it-IT" baseline="0" dirty="0"/>
              <a:t> 5 </a:t>
            </a:r>
            <a:r>
              <a:rPr lang="it-IT" baseline="0" dirty="0" err="1"/>
              <a:t>pilot</a:t>
            </a:r>
            <a:r>
              <a:rPr lang="it-IT" baseline="0" dirty="0"/>
              <a:t> </a:t>
            </a:r>
            <a:r>
              <a:rPr lang="it-IT" baseline="0" dirty="0" err="1"/>
              <a:t>areas</a:t>
            </a:r>
            <a:r>
              <a:rPr lang="it-IT" baseline="0" dirty="0"/>
              <a:t> </a:t>
            </a:r>
            <a:r>
              <a:rPr lang="it-IT" baseline="0" dirty="0" err="1"/>
              <a:t>throughout</a:t>
            </a:r>
            <a:r>
              <a:rPr lang="it-IT" baseline="0" dirty="0"/>
              <a:t> the world (Mississippi, Amazon, Niger, </a:t>
            </a:r>
            <a:r>
              <a:rPr lang="it-IT" baseline="0" dirty="0" err="1"/>
              <a:t>Danube</a:t>
            </a:r>
            <a:r>
              <a:rPr lang="it-IT" baseline="0" dirty="0"/>
              <a:t> and Murray Darling) </a:t>
            </a:r>
            <a:r>
              <a:rPr lang="it-IT" baseline="0" dirty="0" err="1"/>
              <a:t>whose</a:t>
            </a:r>
            <a:r>
              <a:rPr lang="it-IT" baseline="0" dirty="0"/>
              <a:t> </a:t>
            </a:r>
            <a:r>
              <a:rPr lang="it-IT" baseline="0" dirty="0" err="1"/>
              <a:t>characteristcs</a:t>
            </a:r>
            <a:r>
              <a:rPr lang="it-IT" baseline="0" dirty="0"/>
              <a:t> are </a:t>
            </a:r>
            <a:r>
              <a:rPr lang="it-IT" baseline="0" dirty="0" err="1"/>
              <a:t>summarized</a:t>
            </a:r>
            <a:r>
              <a:rPr lang="it-IT" baseline="0" dirty="0"/>
              <a:t> in the </a:t>
            </a:r>
            <a:r>
              <a:rPr lang="it-IT" baseline="0" dirty="0" err="1"/>
              <a:t>table</a:t>
            </a:r>
            <a:r>
              <a:rPr lang="it-IT" baseline="0" dirty="0"/>
              <a:t> </a:t>
            </a:r>
            <a:r>
              <a:rPr lang="it-IT" baseline="0" dirty="0" err="1"/>
              <a:t>within</a:t>
            </a:r>
            <a:r>
              <a:rPr lang="it-IT" baseline="0" dirty="0"/>
              <a:t> the figure.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6D3E5-886D-49EF-ADB2-3C444C9945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92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98B2-9FFE-406B-AA93-9BCE881729A6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15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15990-1AD8-4E10-A2CA-49B172CC0998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81933" y="6356350"/>
            <a:ext cx="2743200" cy="365125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744FFEC-3FB5-44A1-9BEA-6A01E7874A5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Figura a mano libera 6"/>
          <p:cNvSpPr>
            <a:spLocks/>
          </p:cNvSpPr>
          <p:nvPr userDrawn="1"/>
        </p:nvSpPr>
        <p:spPr bwMode="auto">
          <a:xfrm>
            <a:off x="1862348" y="35547"/>
            <a:ext cx="7284380" cy="31708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cxnSp>
        <p:nvCxnSpPr>
          <p:cNvPr id="8" name="Connettore 1 5"/>
          <p:cNvCxnSpPr/>
          <p:nvPr userDrawn="1"/>
        </p:nvCxnSpPr>
        <p:spPr>
          <a:xfrm>
            <a:off x="1862350" y="310758"/>
            <a:ext cx="7276652" cy="0"/>
          </a:xfrm>
          <a:prstGeom prst="line">
            <a:avLst/>
          </a:prstGeom>
          <a:ln w="127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23"/>
          <p:cNvCxnSpPr/>
          <p:nvPr userDrawn="1"/>
        </p:nvCxnSpPr>
        <p:spPr>
          <a:xfrm>
            <a:off x="2670679" y="329629"/>
            <a:ext cx="6468329" cy="0"/>
          </a:xfrm>
          <a:prstGeom prst="line">
            <a:avLst/>
          </a:prstGeom>
          <a:ln w="127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>
            <a:spLocks noChangeAspect="1"/>
          </p:cNvSpPr>
          <p:nvPr userDrawn="1"/>
        </p:nvSpPr>
        <p:spPr>
          <a:xfrm>
            <a:off x="-4376" y="-1561"/>
            <a:ext cx="12196376" cy="1029467"/>
          </a:xfrm>
          <a:prstGeom prst="rect">
            <a:avLst/>
          </a:prstGeom>
          <a:gradFill flip="none" rotWithShape="1">
            <a:gsLst>
              <a:gs pos="0">
                <a:srgbClr val="44546A"/>
              </a:gs>
              <a:gs pos="66000">
                <a:srgbClr val="5B9BD5">
                  <a:lumMod val="60000"/>
                  <a:lumOff val="40000"/>
                </a:srgbClr>
              </a:gs>
              <a:gs pos="96000">
                <a:sysClr val="window" lastClr="FFFFFF"/>
              </a:gs>
              <a:gs pos="34000">
                <a:srgbClr val="5B9BD5">
                  <a:lumMod val="7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00" kern="0">
              <a:solidFill>
                <a:sysClr val="window" lastClr="FFFFFF"/>
              </a:solidFill>
            </a:endParaRPr>
          </a:p>
        </p:txBody>
      </p:sp>
      <p:pic>
        <p:nvPicPr>
          <p:cNvPr id="11" name="Picture 2" descr="D:\WORK\PROGETTI\ESA\WACMOS_MED\MyContributions\logo_IRPI_NEW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327" y="53719"/>
            <a:ext cx="974187" cy="9741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/>
          <p:cNvSpPr>
            <a:spLocks noChangeAspect="1"/>
          </p:cNvSpPr>
          <p:nvPr userDrawn="1"/>
        </p:nvSpPr>
        <p:spPr>
          <a:xfrm>
            <a:off x="0" y="6747796"/>
            <a:ext cx="9126530" cy="108734"/>
          </a:xfrm>
          <a:prstGeom prst="rect">
            <a:avLst/>
          </a:prstGeom>
          <a:gradFill flip="none" rotWithShape="1">
            <a:gsLst>
              <a:gs pos="0">
                <a:srgbClr val="44546A"/>
              </a:gs>
              <a:gs pos="66000">
                <a:srgbClr val="5B9BD5">
                  <a:lumMod val="60000"/>
                  <a:lumOff val="40000"/>
                </a:srgbClr>
              </a:gs>
              <a:gs pos="80000">
                <a:sysClr val="window" lastClr="FFFFFF"/>
              </a:gs>
              <a:gs pos="34000">
                <a:srgbClr val="5B9BD5">
                  <a:lumMod val="75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800" kern="0">
              <a:solidFill>
                <a:sysClr val="window" lastClr="FFFFFF"/>
              </a:solidFill>
            </a:endParaRPr>
          </a:p>
        </p:txBody>
      </p:sp>
      <p:sp>
        <p:nvSpPr>
          <p:cNvPr id="13" name="AutoShape 2" descr="Risultati immagini per Hsaf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sz="1800"/>
          </a:p>
        </p:txBody>
      </p:sp>
    </p:spTree>
    <p:extLst>
      <p:ext uri="{BB962C8B-B14F-4D97-AF65-F5344CB8AC3E}">
        <p14:creationId xmlns:p14="http://schemas.microsoft.com/office/powerpoint/2010/main" val="372310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872C9-B2E7-4124-9B53-30F03461E274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6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A0B1B-BF96-41D2-9F06-469971A2DB84}" type="datetime1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3612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2BF45-FA0E-48B7-A7CF-98292934550D}" type="datetime1">
              <a:rPr lang="it-IT" smtClean="0"/>
              <a:t>21/04/2021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485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051C1-354D-4882-B57D-EB416AF44128}" type="datetime1">
              <a:rPr lang="it-IT" smtClean="0"/>
              <a:t>21/04/2021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992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39A47-274B-47AF-B2F9-0A7687494C84}" type="datetime1">
              <a:rPr lang="it-IT" smtClean="0"/>
              <a:t>21/04/2021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902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2E148-14EC-44C4-A4B6-D99DB6A8DFA6}" type="datetime1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06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6FCCC-95E6-4622-9628-AF80BAD53A8B}" type="datetime1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61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AD094-373C-4715-B028-40EE07648407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76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3AFC1-ADF9-4347-8BD4-906347BC7304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438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97A85-3281-498A-AB1A-8476BEE0EAAB}" type="datetime1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4FFEC-3FB5-44A1-9BEA-6A01E7874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685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png"/><Relationship Id="rId3" Type="http://schemas.openxmlformats.org/officeDocument/2006/relationships/audio" Target="../media/media4.m4a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png"/><Relationship Id="rId2" Type="http://schemas.microsoft.com/office/2007/relationships/media" Target="../media/media4.m4a"/><Relationship Id="rId16" Type="http://schemas.openxmlformats.org/officeDocument/2006/relationships/image" Target="../media/image23.png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media6.m4a"/><Relationship Id="rId7" Type="http://schemas.openxmlformats.org/officeDocument/2006/relationships/image" Target="../media/image28.png"/><Relationship Id="rId12" Type="http://schemas.openxmlformats.org/officeDocument/2006/relationships/image" Target="../media/image5.pn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27.png"/><Relationship Id="rId11" Type="http://schemas.openxmlformats.org/officeDocument/2006/relationships/image" Target="../media/image32.gif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32.gif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1.png"/><Relationship Id="rId18" Type="http://schemas.openxmlformats.org/officeDocument/2006/relationships/image" Target="../media/image39.png"/><Relationship Id="rId3" Type="http://schemas.openxmlformats.org/officeDocument/2006/relationships/audio" Target="../media/media8.m4a"/><Relationship Id="rId21" Type="http://schemas.openxmlformats.org/officeDocument/2006/relationships/image" Target="../media/image42.png"/><Relationship Id="rId7" Type="http://schemas.openxmlformats.org/officeDocument/2006/relationships/image" Target="../media/image280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microsoft.com/office/2007/relationships/media" Target="../media/media8.m4a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4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24" Type="http://schemas.openxmlformats.org/officeDocument/2006/relationships/image" Target="../media/image5.png"/><Relationship Id="rId5" Type="http://schemas.openxmlformats.org/officeDocument/2006/relationships/image" Target="../media/image260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0.png"/><Relationship Id="rId19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media9.m4a"/><Relationship Id="rId7" Type="http://schemas.openxmlformats.org/officeDocument/2006/relationships/image" Target="../media/image340.png"/><Relationship Id="rId2" Type="http://schemas.microsoft.com/office/2007/relationships/media" Target="../media/media9.m4a"/><Relationship Id="rId1" Type="http://schemas.openxmlformats.org/officeDocument/2006/relationships/tags" Target="../tags/tag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media11.m4a"/><Relationship Id="rId7" Type="http://schemas.openxmlformats.org/officeDocument/2006/relationships/image" Target="../media/image52.png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media12.m4a"/><Relationship Id="rId7" Type="http://schemas.openxmlformats.org/officeDocument/2006/relationships/image" Target="../media/image56.png"/><Relationship Id="rId2" Type="http://schemas.microsoft.com/office/2007/relationships/media" Target="../media/media12.m4a"/><Relationship Id="rId1" Type="http://schemas.openxmlformats.org/officeDocument/2006/relationships/tags" Target="../tags/tag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://yourdomain.com" TargetMode="External"/><Relationship Id="rId5" Type="http://schemas.openxmlformats.org/officeDocument/2006/relationships/image" Target="../media/image60.gif"/><Relationship Id="rId4" Type="http://schemas.openxmlformats.org/officeDocument/2006/relationships/image" Target="../media/image32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yourdomain.com" TargetMode="Externa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hyperlink" Target="https://eo4society.esa.int/projects/stream/" TargetMode="External"/><Relationship Id="rId4" Type="http://schemas.openxmlformats.org/officeDocument/2006/relationships/hyperlink" Target="http://hydrology.irpi.cnr.it/projects/stre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827584" y="1923678"/>
            <a:ext cx="11094340" cy="165564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t-IT" sz="2200" b="1" u="sng" dirty="0">
                <a:solidFill>
                  <a:srgbClr val="FF0000"/>
                </a:solidFill>
                <a:latin typeface="+mn-lt"/>
              </a:rPr>
              <a:t>Stefania Camici</a:t>
            </a:r>
            <a:r>
              <a:rPr lang="it-IT" sz="2200" b="1" u="sng" baseline="30000" dirty="0">
                <a:solidFill>
                  <a:srgbClr val="FF0000"/>
                </a:solidFill>
                <a:latin typeface="+mn-lt"/>
              </a:rPr>
              <a:t>(1)</a:t>
            </a:r>
            <a:r>
              <a:rPr lang="it-IT" sz="2200" b="1" dirty="0">
                <a:latin typeface="+mn-lt"/>
              </a:rPr>
              <a:t>, </a:t>
            </a:r>
            <a:r>
              <a:rPr lang="it-IT" sz="22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Gabriele Giuliani</a:t>
            </a:r>
            <a:r>
              <a:rPr lang="it-IT" sz="2200" b="1" baseline="300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(1)</a:t>
            </a:r>
            <a:r>
              <a:rPr lang="it-IT" sz="22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</a:t>
            </a:r>
            <a:r>
              <a:rPr lang="it-IT" sz="2200" b="1" dirty="0">
                <a:latin typeface="+mn-lt"/>
              </a:rPr>
              <a:t>Luca Brocca</a:t>
            </a:r>
            <a:r>
              <a:rPr lang="it-IT" sz="2200" b="1" baseline="30000" dirty="0"/>
              <a:t>(1)</a:t>
            </a:r>
            <a:r>
              <a:rPr lang="it-IT" sz="2200" b="1" dirty="0">
                <a:latin typeface="+mn-lt"/>
              </a:rPr>
              <a:t>, Christian Massari</a:t>
            </a:r>
            <a:r>
              <a:rPr lang="it-IT" sz="2200" b="1" baseline="30000" dirty="0"/>
              <a:t>(1)</a:t>
            </a:r>
            <a:r>
              <a:rPr lang="it-IT" sz="2200" b="1" dirty="0">
                <a:latin typeface="+mn-lt"/>
              </a:rPr>
              <a:t>, Angelica Tarpanelli</a:t>
            </a:r>
            <a:r>
              <a:rPr lang="it-IT" sz="2200" b="1" baseline="30000" dirty="0"/>
              <a:t>(1)</a:t>
            </a:r>
            <a:r>
              <a:rPr lang="it-IT" sz="2200" b="1" dirty="0"/>
              <a:t>, </a:t>
            </a:r>
            <a:r>
              <a:rPr lang="it-IT" sz="2200" b="1" dirty="0">
                <a:latin typeface="+mn-lt"/>
              </a:rPr>
              <a:t>Marco Restano</a:t>
            </a:r>
            <a:r>
              <a:rPr lang="it-IT" sz="2200" b="1" baseline="30000" dirty="0"/>
              <a:t>(2)</a:t>
            </a:r>
            <a:r>
              <a:rPr lang="it-IT" sz="2200" b="1" dirty="0">
                <a:latin typeface="+mn-lt"/>
              </a:rPr>
              <a:t>, and </a:t>
            </a:r>
            <a:r>
              <a:rPr lang="it-IT" sz="2200" b="1" dirty="0" err="1">
                <a:latin typeface="+mn-lt"/>
              </a:rPr>
              <a:t>Jérôme</a:t>
            </a:r>
            <a:r>
              <a:rPr lang="it-IT" sz="2200" b="1" dirty="0">
                <a:latin typeface="+mn-lt"/>
              </a:rPr>
              <a:t> </a:t>
            </a:r>
            <a:r>
              <a:rPr lang="it-IT" sz="2200" b="1" dirty="0" err="1">
                <a:latin typeface="+mn-lt"/>
              </a:rPr>
              <a:t>Benveniste</a:t>
            </a:r>
            <a:r>
              <a:rPr lang="it-IT" sz="2200" baseline="30000" dirty="0">
                <a:latin typeface="+mn-lt"/>
              </a:rPr>
              <a:t>(3)</a:t>
            </a:r>
            <a:endParaRPr lang="it-IT" sz="2200" dirty="0">
              <a:latin typeface="+mn-lt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248119" y="4494539"/>
            <a:ext cx="9424316" cy="160813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385761" indent="-385761" algn="r">
              <a:buAutoNum type="arabicParenBoth"/>
            </a:pPr>
            <a:r>
              <a:rPr lang="it-IT" sz="2000" dirty="0" err="1"/>
              <a:t>Research</a:t>
            </a:r>
            <a:r>
              <a:rPr lang="it-IT" sz="2000" dirty="0"/>
              <a:t> </a:t>
            </a:r>
            <a:r>
              <a:rPr lang="it-IT" sz="2000" dirty="0" err="1"/>
              <a:t>Insititute</a:t>
            </a:r>
            <a:r>
              <a:rPr lang="it-IT" sz="2000" dirty="0"/>
              <a:t> for Geo-</a:t>
            </a:r>
            <a:r>
              <a:rPr lang="it-IT" sz="2000" dirty="0" err="1"/>
              <a:t>hydrological</a:t>
            </a:r>
            <a:r>
              <a:rPr lang="it-IT" sz="2000" dirty="0"/>
              <a:t> </a:t>
            </a:r>
            <a:r>
              <a:rPr lang="it-IT" sz="2000" dirty="0" err="1"/>
              <a:t>Protection</a:t>
            </a:r>
            <a:r>
              <a:rPr lang="it-IT" sz="2000" dirty="0"/>
              <a:t> (IRPI), National </a:t>
            </a:r>
            <a:r>
              <a:rPr lang="it-IT" sz="2000" dirty="0" err="1"/>
              <a:t>Research</a:t>
            </a:r>
            <a:r>
              <a:rPr lang="it-IT" sz="2000" dirty="0"/>
              <a:t> </a:t>
            </a:r>
            <a:r>
              <a:rPr lang="it-IT" sz="2000" dirty="0" err="1"/>
              <a:t>Council</a:t>
            </a:r>
            <a:r>
              <a:rPr lang="it-IT" sz="2000" dirty="0"/>
              <a:t> (CNR), </a:t>
            </a:r>
            <a:r>
              <a:rPr lang="it-IT" sz="2000" dirty="0" err="1"/>
              <a:t>Italy</a:t>
            </a:r>
            <a:endParaRPr lang="it-IT" sz="2000" dirty="0"/>
          </a:p>
          <a:p>
            <a:pPr marL="385761" indent="-385761" algn="r">
              <a:buFontTx/>
              <a:buAutoNum type="arabicParenBoth"/>
            </a:pPr>
            <a:r>
              <a:rPr lang="it-IT" sz="2000" dirty="0"/>
              <a:t>SERCO, ESA-ESRIN, Largo Galileo Galilei, Frascati, 00044, </a:t>
            </a:r>
            <a:r>
              <a:rPr lang="it-IT" sz="2000" dirty="0" err="1"/>
              <a:t>Italy</a:t>
            </a:r>
            <a:endParaRPr lang="it-IT" sz="2000" dirty="0"/>
          </a:p>
          <a:p>
            <a:pPr marL="385761" indent="-385761" algn="r">
              <a:buFontTx/>
              <a:buAutoNum type="arabicParenBoth"/>
            </a:pPr>
            <a:r>
              <a:rPr lang="it-IT" sz="2000" dirty="0" err="1"/>
              <a:t>European</a:t>
            </a:r>
            <a:r>
              <a:rPr lang="it-IT" sz="2000" dirty="0"/>
              <a:t> Space Agency, ESA-ESRIN, Largo Galileo Galilei, Frascati, 00044, </a:t>
            </a:r>
            <a:r>
              <a:rPr lang="it-IT" sz="2000" dirty="0" err="1"/>
              <a:t>Italy</a:t>
            </a:r>
            <a:endParaRPr lang="it-IT" sz="2000" u="sng" spc="-75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endParaRPr lang="en-US" sz="2000" dirty="0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729943" y="0"/>
            <a:ext cx="9180032" cy="632250"/>
          </a:xfrm>
          <a:prstGeom prst="rect">
            <a:avLst/>
          </a:prstGeom>
          <a:extLst/>
        </p:spPr>
        <p:txBody>
          <a:bodyPr anchor="ctr"/>
          <a:lstStyle/>
          <a:p>
            <a:pPr defTabSz="1219156">
              <a:spcBef>
                <a:spcPct val="0"/>
              </a:spcBef>
            </a:pPr>
            <a:r>
              <a:rPr lang="en-GB" altLang="it-IT" sz="2000" cap="small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2021 European General Assembly</a:t>
            </a:r>
            <a:br>
              <a:rPr lang="en-GB" altLang="it-IT" sz="2000" cap="small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</a:br>
            <a:r>
              <a:rPr lang="en-GB" altLang="it-IT" sz="2000" cap="small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26-30 April, 2021</a:t>
            </a:r>
          </a:p>
        </p:txBody>
      </p:sp>
      <p:sp>
        <p:nvSpPr>
          <p:cNvPr id="10" name="Rettangolo 9"/>
          <p:cNvSpPr/>
          <p:nvPr/>
        </p:nvSpPr>
        <p:spPr>
          <a:xfrm>
            <a:off x="7243501" y="73320"/>
            <a:ext cx="1923219" cy="369332"/>
          </a:xfrm>
          <a:prstGeom prst="rect">
            <a:avLst/>
          </a:prstGeom>
        </p:spPr>
        <p:txBody>
          <a:bodyPr anchor="ctr"/>
          <a:lstStyle/>
          <a:p>
            <a:pPr algn="r" defTabSz="1219156">
              <a:spcBef>
                <a:spcPct val="0"/>
              </a:spcBef>
            </a:pPr>
            <a:r>
              <a:rPr lang="en-GB" altLang="it-IT" sz="2000" cap="small" dirty="0">
                <a:solidFill>
                  <a:schemeClr val="bg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26 April 2021</a:t>
            </a:r>
            <a:endParaRPr lang="en-GB" sz="2000" cap="small" dirty="0">
              <a:solidFill>
                <a:schemeClr val="bg1"/>
              </a:solidFill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090054" y="1374612"/>
            <a:ext cx="86949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Global runoff estimation through a regionalized STREAM model</a:t>
            </a:r>
            <a:endParaRPr lang="it-IT" sz="3000" b="1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latin typeface="Helvetica Neue Light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1</a:t>
            </a:fld>
            <a:endParaRPr lang="it-IT"/>
          </a:p>
        </p:txBody>
      </p:sp>
      <p:pic>
        <p:nvPicPr>
          <p:cNvPr id="19" name="Picture 2" descr="D:\WORK\PROGETTI\ESA\WACMOS_MED\MyContributions\logo_IRPI_NEW.png">
            <a:extLst>
              <a:ext uri="{FF2B5EF4-FFF2-40B4-BE49-F238E27FC236}">
                <a16:creationId xmlns:a16="http://schemas.microsoft.com/office/drawing/2014/main" id="{A6A3BD20-34BB-4B02-9677-6DFCACE59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53" y="4438255"/>
            <a:ext cx="713268" cy="71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magine correlata">
            <a:extLst>
              <a:ext uri="{FF2B5EF4-FFF2-40B4-BE49-F238E27FC236}">
                <a16:creationId xmlns:a16="http://schemas.microsoft.com/office/drawing/2014/main" id="{AB08B714-E22F-43B1-A214-FBD746EA1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0" r="23278" b="42199"/>
          <a:stretch/>
        </p:blipFill>
        <p:spPr bwMode="auto">
          <a:xfrm>
            <a:off x="250271" y="4494539"/>
            <a:ext cx="835619" cy="65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magine 14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3782B57-AE7D-4AB7-BA46-3904C100AF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" y="6551476"/>
            <a:ext cx="796290" cy="273912"/>
          </a:xfrm>
          <a:prstGeom prst="rect">
            <a:avLst/>
          </a:prstGeom>
        </p:spPr>
      </p:pic>
      <p:pic>
        <p:nvPicPr>
          <p:cNvPr id="1027" name="Picture 3" descr="C:\Users\SDC1C~1.CAM\AppData\Local\Temp\Rar$DR04.931\NEW ESA LOGO 2020\NEW ESA LOGO DEEP SPACE BLUE\ESA_logo_2020_Deep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33" y="4970585"/>
            <a:ext cx="2137987" cy="134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E9AA70B-B1C2-43D2-880B-CB01169AE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52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48"/>
    </mc:Choice>
    <mc:Fallback>
      <p:transition spd="slow" advTm="8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uppo 61"/>
          <p:cNvGrpSpPr/>
          <p:nvPr/>
        </p:nvGrpSpPr>
        <p:grpSpPr>
          <a:xfrm>
            <a:off x="1464957" y="3898794"/>
            <a:ext cx="2515839" cy="2202000"/>
            <a:chOff x="1488936" y="3439221"/>
            <a:chExt cx="2515839" cy="2202000"/>
          </a:xfrm>
        </p:grpSpPr>
        <p:pic>
          <p:nvPicPr>
            <p:cNvPr id="33" name="Immagine 32"/>
            <p:cNvPicPr>
              <a:picLocks noChangeAspect="1"/>
            </p:cNvPicPr>
            <p:nvPr/>
          </p:nvPicPr>
          <p:blipFill rotWithShape="1">
            <a:blip r:embed="rId5"/>
            <a:srcRect t="4471" r="15415"/>
            <a:stretch/>
          </p:blipFill>
          <p:spPr>
            <a:xfrm rot="8782490">
              <a:off x="2296755" y="3439221"/>
              <a:ext cx="1708020" cy="2202000"/>
            </a:xfrm>
            <a:prstGeom prst="rect">
              <a:avLst/>
            </a:prstGeom>
          </p:spPr>
        </p:pic>
        <p:sp>
          <p:nvSpPr>
            <p:cNvPr id="38" name="Freccia a destra 37"/>
            <p:cNvSpPr/>
            <p:nvPr/>
          </p:nvSpPr>
          <p:spPr>
            <a:xfrm rot="5400000">
              <a:off x="2526357" y="3946078"/>
              <a:ext cx="520634" cy="252905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9" name="Freccia a destra 38"/>
            <p:cNvSpPr/>
            <p:nvPr/>
          </p:nvSpPr>
          <p:spPr>
            <a:xfrm rot="16200000">
              <a:off x="2200142" y="4173685"/>
              <a:ext cx="433976" cy="252904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2645245" y="3440003"/>
              <a:ext cx="1132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>
                  <a:solidFill>
                    <a:srgbClr val="0000CC"/>
                  </a:solidFill>
                </a:rPr>
                <a:t>Precipitation</a:t>
              </a:r>
              <a:endParaRPr lang="it-IT" sz="1400" b="1" dirty="0">
                <a:solidFill>
                  <a:srgbClr val="0000CC"/>
                </a:solidFill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1488936" y="3550603"/>
              <a:ext cx="17226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>
                  <a:solidFill>
                    <a:srgbClr val="0000CC"/>
                  </a:solidFill>
                </a:rPr>
                <a:t>Evapo</a:t>
              </a:r>
              <a:r>
                <a:rPr lang="it-IT" sz="1400" b="1" dirty="0">
                  <a:solidFill>
                    <a:srgbClr val="0000CC"/>
                  </a:solidFill>
                </a:rPr>
                <a:t>-</a:t>
              </a:r>
            </a:p>
            <a:p>
              <a:r>
                <a:rPr lang="it-IT" sz="1400" b="1" dirty="0" err="1">
                  <a:solidFill>
                    <a:srgbClr val="0000CC"/>
                  </a:solidFill>
                </a:rPr>
                <a:t>transpiration</a:t>
              </a:r>
              <a:endParaRPr lang="it-IT" sz="1400" b="1" dirty="0">
                <a:solidFill>
                  <a:srgbClr val="0000CC"/>
                </a:solidFill>
              </a:endParaRPr>
            </a:p>
          </p:txBody>
        </p:sp>
        <p:sp>
          <p:nvSpPr>
            <p:cNvPr id="42" name="Freccia a destra 41"/>
            <p:cNvSpPr/>
            <p:nvPr/>
          </p:nvSpPr>
          <p:spPr>
            <a:xfrm rot="2496638">
              <a:off x="3446175" y="5036552"/>
              <a:ext cx="433976" cy="252904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3" name="Rettangolo 2"/>
          <p:cNvSpPr/>
          <p:nvPr/>
        </p:nvSpPr>
        <p:spPr>
          <a:xfrm>
            <a:off x="792249" y="68500"/>
            <a:ext cx="67798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THE PROBLEM: MODELS</a:t>
            </a:r>
            <a:endParaRPr lang="en-US" sz="28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charset="0"/>
            </a:endParaRPr>
          </a:p>
          <a:p>
            <a:endParaRPr lang="en-US" sz="28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2</a:t>
            </a:fld>
            <a:endParaRPr lang="it-IT"/>
          </a:p>
        </p:txBody>
      </p:sp>
      <p:cxnSp>
        <p:nvCxnSpPr>
          <p:cNvPr id="14" name="Connettore 2 13"/>
          <p:cNvCxnSpPr/>
          <p:nvPr/>
        </p:nvCxnSpPr>
        <p:spPr>
          <a:xfrm flipV="1">
            <a:off x="1402080" y="1323535"/>
            <a:ext cx="0" cy="509250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po 18"/>
          <p:cNvGrpSpPr>
            <a:grpSpLocks noChangeAspect="1"/>
          </p:cNvGrpSpPr>
          <p:nvPr/>
        </p:nvGrpSpPr>
        <p:grpSpPr>
          <a:xfrm>
            <a:off x="3839882" y="2951718"/>
            <a:ext cx="3657625" cy="2368061"/>
            <a:chOff x="4135120" y="2612660"/>
            <a:chExt cx="4194255" cy="2715492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7243" y="2612660"/>
              <a:ext cx="4172132" cy="2639292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4135120" y="4791595"/>
              <a:ext cx="731520" cy="400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7376160" y="4927987"/>
              <a:ext cx="731520" cy="400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4251457" y="5750176"/>
            <a:ext cx="278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WATER BUDGET MODEL</a:t>
            </a:r>
          </a:p>
        </p:txBody>
      </p:sp>
      <p:sp>
        <p:nvSpPr>
          <p:cNvPr id="31" name="CasellaDiTesto 30"/>
          <p:cNvSpPr txBox="1"/>
          <p:nvPr/>
        </p:nvSpPr>
        <p:spPr>
          <a:xfrm rot="16200000">
            <a:off x="-368822" y="2627499"/>
            <a:ext cx="261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 COMPLEXITY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7736917" y="6386215"/>
            <a:ext cx="393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REPRESENTED PROCESSES</a:t>
            </a:r>
          </a:p>
        </p:txBody>
      </p:sp>
      <p:cxnSp>
        <p:nvCxnSpPr>
          <p:cNvPr id="12" name="Connettore 2 11"/>
          <p:cNvCxnSpPr/>
          <p:nvPr/>
        </p:nvCxnSpPr>
        <p:spPr>
          <a:xfrm>
            <a:off x="823627" y="6263640"/>
            <a:ext cx="11157471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po 59"/>
          <p:cNvGrpSpPr>
            <a:grpSpLocks noChangeAspect="1"/>
          </p:cNvGrpSpPr>
          <p:nvPr/>
        </p:nvGrpSpPr>
        <p:grpSpPr>
          <a:xfrm>
            <a:off x="6997910" y="1733698"/>
            <a:ext cx="4374277" cy="3143898"/>
            <a:chOff x="8018857" y="2077939"/>
            <a:chExt cx="3661866" cy="2631871"/>
          </a:xfrm>
        </p:grpSpPr>
        <p:pic>
          <p:nvPicPr>
            <p:cNvPr id="54" name="Immagine 5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3" t="12426" r="28121" b="8859"/>
            <a:stretch/>
          </p:blipFill>
          <p:spPr>
            <a:xfrm>
              <a:off x="8052428" y="2159745"/>
              <a:ext cx="3037841" cy="2189480"/>
            </a:xfrm>
            <a:prstGeom prst="rect">
              <a:avLst/>
            </a:prstGeom>
          </p:spPr>
        </p:pic>
        <p:grpSp>
          <p:nvGrpSpPr>
            <p:cNvPr id="59" name="Gruppo 58"/>
            <p:cNvGrpSpPr>
              <a:grpSpLocks noChangeAspect="1"/>
            </p:cNvGrpSpPr>
            <p:nvPr/>
          </p:nvGrpSpPr>
          <p:grpSpPr>
            <a:xfrm>
              <a:off x="8018857" y="2077939"/>
              <a:ext cx="3661866" cy="2631871"/>
              <a:chOff x="8018857" y="2077940"/>
              <a:chExt cx="3273983" cy="2353090"/>
            </a:xfrm>
          </p:grpSpPr>
          <p:sp>
            <p:nvSpPr>
              <p:cNvPr id="55" name="Rettangolo 54"/>
              <p:cNvSpPr/>
              <p:nvPr/>
            </p:nvSpPr>
            <p:spPr>
              <a:xfrm>
                <a:off x="10828020" y="2785110"/>
                <a:ext cx="270510" cy="1782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Rettangolo 55"/>
              <p:cNvSpPr/>
              <p:nvPr/>
            </p:nvSpPr>
            <p:spPr>
              <a:xfrm>
                <a:off x="10283963" y="3394612"/>
                <a:ext cx="1008877" cy="10364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7" name="Rettangolo 56"/>
              <p:cNvSpPr/>
              <p:nvPr/>
            </p:nvSpPr>
            <p:spPr>
              <a:xfrm>
                <a:off x="10283963" y="4003393"/>
                <a:ext cx="739140" cy="3581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8" name="Rettangolo 57"/>
              <p:cNvSpPr/>
              <p:nvPr/>
            </p:nvSpPr>
            <p:spPr>
              <a:xfrm>
                <a:off x="8018857" y="2077940"/>
                <a:ext cx="592796" cy="451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29" name="CasellaDiTesto 28"/>
          <p:cNvSpPr txBox="1"/>
          <p:nvPr/>
        </p:nvSpPr>
        <p:spPr>
          <a:xfrm>
            <a:off x="8116843" y="5750176"/>
            <a:ext cx="26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ENERGY BUDGET MODEL</a:t>
            </a:r>
          </a:p>
        </p:txBody>
      </p:sp>
      <p:sp>
        <p:nvSpPr>
          <p:cNvPr id="72" name="CasellaDiTesto 71"/>
          <p:cNvSpPr txBox="1"/>
          <p:nvPr/>
        </p:nvSpPr>
        <p:spPr>
          <a:xfrm>
            <a:off x="4172854" y="1423031"/>
            <a:ext cx="208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Global </a:t>
            </a:r>
            <a:r>
              <a:rPr lang="it-IT" b="1" dirty="0" err="1">
                <a:solidFill>
                  <a:srgbClr val="FF0000"/>
                </a:solidFill>
              </a:rPr>
              <a:t>Hydrological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10557868" y="1042223"/>
            <a:ext cx="1644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0000CC"/>
                </a:solidFill>
              </a:rPr>
              <a:t>REAL WORLD</a:t>
            </a:r>
          </a:p>
        </p:txBody>
      </p:sp>
      <p:cxnSp>
        <p:nvCxnSpPr>
          <p:cNvPr id="77" name="Connettore diritto 76"/>
          <p:cNvCxnSpPr/>
          <p:nvPr/>
        </p:nvCxnSpPr>
        <p:spPr>
          <a:xfrm>
            <a:off x="7038012" y="1587333"/>
            <a:ext cx="0" cy="44303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orma 42"/>
          <p:cNvSpPr/>
          <p:nvPr/>
        </p:nvSpPr>
        <p:spPr>
          <a:xfrm>
            <a:off x="1980534" y="606904"/>
            <a:ext cx="9105472" cy="356872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2">
              <a:alpha val="36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Ovale 65"/>
          <p:cNvSpPr/>
          <p:nvPr/>
        </p:nvSpPr>
        <p:spPr>
          <a:xfrm>
            <a:off x="8626582" y="1472534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Ovale 67"/>
          <p:cNvSpPr/>
          <p:nvPr/>
        </p:nvSpPr>
        <p:spPr>
          <a:xfrm>
            <a:off x="5149793" y="2159831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Ovale 68"/>
          <p:cNvSpPr/>
          <p:nvPr/>
        </p:nvSpPr>
        <p:spPr>
          <a:xfrm>
            <a:off x="2514916" y="3333938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CasellaDiTesto 72"/>
          <p:cNvSpPr txBox="1"/>
          <p:nvPr/>
        </p:nvSpPr>
        <p:spPr>
          <a:xfrm>
            <a:off x="7656428" y="796296"/>
            <a:ext cx="200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Land Surface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45" y="1298955"/>
            <a:ext cx="1235441" cy="1235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CasellaDiTesto 43"/>
          <p:cNvSpPr txBox="1"/>
          <p:nvPr/>
        </p:nvSpPr>
        <p:spPr>
          <a:xfrm>
            <a:off x="1675917" y="2437168"/>
            <a:ext cx="1677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FF0000"/>
                </a:solidFill>
              </a:rPr>
              <a:t>Catchment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rainfall-runoff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47" name="Immagine 46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3782B57-AE7D-4AB7-BA46-3904C100AF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" y="6551476"/>
            <a:ext cx="796290" cy="27391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0DF288F-E685-4442-9607-0B59737073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3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94"/>
    </mc:Choice>
    <mc:Fallback>
      <p:transition spd="slow" advTm="16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uppo 36"/>
          <p:cNvGrpSpPr>
            <a:grpSpLocks noChangeAspect="1"/>
          </p:cNvGrpSpPr>
          <p:nvPr/>
        </p:nvGrpSpPr>
        <p:grpSpPr>
          <a:xfrm>
            <a:off x="6997910" y="1733698"/>
            <a:ext cx="4374277" cy="3143898"/>
            <a:chOff x="8018857" y="2077939"/>
            <a:chExt cx="3661866" cy="2631871"/>
          </a:xfrm>
        </p:grpSpPr>
        <p:pic>
          <p:nvPicPr>
            <p:cNvPr id="44" name="Immagine 4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3" t="12426" r="28121" b="8859"/>
            <a:stretch/>
          </p:blipFill>
          <p:spPr>
            <a:xfrm>
              <a:off x="8052428" y="2159745"/>
              <a:ext cx="3037841" cy="2189480"/>
            </a:xfrm>
            <a:prstGeom prst="rect">
              <a:avLst/>
            </a:prstGeom>
          </p:spPr>
        </p:pic>
        <p:grpSp>
          <p:nvGrpSpPr>
            <p:cNvPr id="45" name="Gruppo 44"/>
            <p:cNvGrpSpPr>
              <a:grpSpLocks noChangeAspect="1"/>
            </p:cNvGrpSpPr>
            <p:nvPr/>
          </p:nvGrpSpPr>
          <p:grpSpPr>
            <a:xfrm>
              <a:off x="8018857" y="2077939"/>
              <a:ext cx="3661866" cy="2631871"/>
              <a:chOff x="8018857" y="2077940"/>
              <a:chExt cx="3273983" cy="2353090"/>
            </a:xfrm>
          </p:grpSpPr>
          <p:sp>
            <p:nvSpPr>
              <p:cNvPr id="46" name="Rettangolo 45"/>
              <p:cNvSpPr/>
              <p:nvPr/>
            </p:nvSpPr>
            <p:spPr>
              <a:xfrm>
                <a:off x="10828020" y="2785110"/>
                <a:ext cx="270510" cy="1782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7" name="Rettangolo 46"/>
              <p:cNvSpPr/>
              <p:nvPr/>
            </p:nvSpPr>
            <p:spPr>
              <a:xfrm>
                <a:off x="10283963" y="3394612"/>
                <a:ext cx="1008877" cy="10364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8" name="Rettangolo 47"/>
              <p:cNvSpPr/>
              <p:nvPr/>
            </p:nvSpPr>
            <p:spPr>
              <a:xfrm>
                <a:off x="10283963" y="4003393"/>
                <a:ext cx="739140" cy="3581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Rettangolo 48"/>
              <p:cNvSpPr/>
              <p:nvPr/>
            </p:nvSpPr>
            <p:spPr>
              <a:xfrm>
                <a:off x="8018857" y="2077940"/>
                <a:ext cx="592796" cy="4519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62" name="Gruppo 61"/>
          <p:cNvGrpSpPr/>
          <p:nvPr/>
        </p:nvGrpSpPr>
        <p:grpSpPr>
          <a:xfrm>
            <a:off x="1464957" y="3898794"/>
            <a:ext cx="2515839" cy="2202000"/>
            <a:chOff x="1488936" y="3439221"/>
            <a:chExt cx="2515839" cy="2202000"/>
          </a:xfrm>
        </p:grpSpPr>
        <p:pic>
          <p:nvPicPr>
            <p:cNvPr id="33" name="Immagine 32"/>
            <p:cNvPicPr>
              <a:picLocks noChangeAspect="1"/>
            </p:cNvPicPr>
            <p:nvPr/>
          </p:nvPicPr>
          <p:blipFill rotWithShape="1">
            <a:blip r:embed="rId7"/>
            <a:srcRect t="4471" r="15415"/>
            <a:stretch/>
          </p:blipFill>
          <p:spPr>
            <a:xfrm rot="8782490">
              <a:off x="2296755" y="3439221"/>
              <a:ext cx="1708020" cy="2202000"/>
            </a:xfrm>
            <a:prstGeom prst="rect">
              <a:avLst/>
            </a:prstGeom>
          </p:spPr>
        </p:pic>
        <p:sp>
          <p:nvSpPr>
            <p:cNvPr id="38" name="Freccia a destra 37"/>
            <p:cNvSpPr/>
            <p:nvPr/>
          </p:nvSpPr>
          <p:spPr>
            <a:xfrm rot="5400000">
              <a:off x="2526357" y="3946078"/>
              <a:ext cx="520634" cy="252905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9" name="Freccia a destra 38"/>
            <p:cNvSpPr/>
            <p:nvPr/>
          </p:nvSpPr>
          <p:spPr>
            <a:xfrm rot="16200000">
              <a:off x="2200142" y="4173685"/>
              <a:ext cx="433976" cy="252904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2645245" y="3440003"/>
              <a:ext cx="11326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>
                  <a:solidFill>
                    <a:srgbClr val="0000CC"/>
                  </a:solidFill>
                </a:rPr>
                <a:t>Precipitation</a:t>
              </a:r>
              <a:endParaRPr lang="it-IT" sz="1400" b="1" dirty="0">
                <a:solidFill>
                  <a:srgbClr val="0000CC"/>
                </a:solidFill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1488936" y="3550603"/>
              <a:ext cx="17226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err="1">
                  <a:solidFill>
                    <a:srgbClr val="0000CC"/>
                  </a:solidFill>
                </a:rPr>
                <a:t>Evapo</a:t>
              </a:r>
              <a:r>
                <a:rPr lang="it-IT" sz="1400" b="1" dirty="0">
                  <a:solidFill>
                    <a:srgbClr val="0000CC"/>
                  </a:solidFill>
                </a:rPr>
                <a:t>-</a:t>
              </a:r>
            </a:p>
            <a:p>
              <a:r>
                <a:rPr lang="it-IT" sz="1400" b="1" dirty="0" err="1">
                  <a:solidFill>
                    <a:srgbClr val="0000CC"/>
                  </a:solidFill>
                </a:rPr>
                <a:t>transpiration</a:t>
              </a:r>
              <a:endParaRPr lang="it-IT" sz="1400" b="1" dirty="0">
                <a:solidFill>
                  <a:srgbClr val="0000CC"/>
                </a:solidFill>
              </a:endParaRPr>
            </a:p>
          </p:txBody>
        </p:sp>
        <p:sp>
          <p:nvSpPr>
            <p:cNvPr id="42" name="Freccia a destra 41"/>
            <p:cNvSpPr/>
            <p:nvPr/>
          </p:nvSpPr>
          <p:spPr>
            <a:xfrm rot="2496638">
              <a:off x="3446175" y="5036552"/>
              <a:ext cx="433976" cy="252904"/>
            </a:xfrm>
            <a:prstGeom prst="rightArrow">
              <a:avLst>
                <a:gd name="adj1" fmla="val 50001"/>
                <a:gd name="adj2" fmla="val 50000"/>
              </a:avLst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t>3</a:t>
            </a:fld>
            <a:endParaRPr lang="it-IT"/>
          </a:p>
        </p:txBody>
      </p:sp>
      <p:cxnSp>
        <p:nvCxnSpPr>
          <p:cNvPr id="14" name="Connettore 2 13"/>
          <p:cNvCxnSpPr/>
          <p:nvPr/>
        </p:nvCxnSpPr>
        <p:spPr>
          <a:xfrm flipV="1">
            <a:off x="1402080" y="1323535"/>
            <a:ext cx="0" cy="509250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po 18"/>
          <p:cNvGrpSpPr>
            <a:grpSpLocks noChangeAspect="1"/>
          </p:cNvGrpSpPr>
          <p:nvPr/>
        </p:nvGrpSpPr>
        <p:grpSpPr>
          <a:xfrm>
            <a:off x="3839882" y="2951718"/>
            <a:ext cx="3657625" cy="2368061"/>
            <a:chOff x="4135120" y="2612660"/>
            <a:chExt cx="4194255" cy="2715492"/>
          </a:xfrm>
        </p:grpSpPr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7243" y="2612660"/>
              <a:ext cx="4172132" cy="2639292"/>
            </a:xfrm>
            <a:prstGeom prst="rect">
              <a:avLst/>
            </a:prstGeom>
          </p:spPr>
        </p:pic>
        <p:sp>
          <p:nvSpPr>
            <p:cNvPr id="17" name="Rettangolo 16"/>
            <p:cNvSpPr/>
            <p:nvPr/>
          </p:nvSpPr>
          <p:spPr>
            <a:xfrm>
              <a:off x="4135120" y="4791595"/>
              <a:ext cx="731520" cy="400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7376160" y="4927987"/>
              <a:ext cx="731520" cy="4001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4251457" y="5750176"/>
            <a:ext cx="278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WATER BUDGET MODEL</a:t>
            </a:r>
          </a:p>
        </p:txBody>
      </p:sp>
      <p:sp>
        <p:nvSpPr>
          <p:cNvPr id="31" name="CasellaDiTesto 30"/>
          <p:cNvSpPr txBox="1"/>
          <p:nvPr/>
        </p:nvSpPr>
        <p:spPr>
          <a:xfrm rot="16200000">
            <a:off x="-368822" y="2627499"/>
            <a:ext cx="261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 COMPLEXITY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7736917" y="6386215"/>
            <a:ext cx="393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REPRESENTED PROCESSES</a:t>
            </a:r>
          </a:p>
        </p:txBody>
      </p:sp>
      <p:cxnSp>
        <p:nvCxnSpPr>
          <p:cNvPr id="12" name="Connettore 2 11"/>
          <p:cNvCxnSpPr/>
          <p:nvPr/>
        </p:nvCxnSpPr>
        <p:spPr>
          <a:xfrm>
            <a:off x="823627" y="6263640"/>
            <a:ext cx="11157471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8116843" y="5750176"/>
            <a:ext cx="26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ENERGY BUDGET MODEL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1675917" y="2437168"/>
            <a:ext cx="1677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FF0000"/>
                </a:solidFill>
              </a:rPr>
              <a:t>Catchment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rainfall-runoff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2" name="CasellaDiTesto 71"/>
          <p:cNvSpPr txBox="1"/>
          <p:nvPr/>
        </p:nvSpPr>
        <p:spPr>
          <a:xfrm>
            <a:off x="4172854" y="1423031"/>
            <a:ext cx="208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Global </a:t>
            </a:r>
            <a:r>
              <a:rPr lang="it-IT" b="1" dirty="0" err="1">
                <a:solidFill>
                  <a:srgbClr val="FF0000"/>
                </a:solidFill>
              </a:rPr>
              <a:t>Hydrological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10332721" y="1129456"/>
            <a:ext cx="164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REAL WORLD</a:t>
            </a:r>
          </a:p>
        </p:txBody>
      </p:sp>
      <p:cxnSp>
        <p:nvCxnSpPr>
          <p:cNvPr id="77" name="Connettore diritto 76"/>
          <p:cNvCxnSpPr/>
          <p:nvPr/>
        </p:nvCxnSpPr>
        <p:spPr>
          <a:xfrm>
            <a:off x="7038012" y="1587333"/>
            <a:ext cx="0" cy="44303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orma 42"/>
          <p:cNvSpPr/>
          <p:nvPr/>
        </p:nvSpPr>
        <p:spPr>
          <a:xfrm>
            <a:off x="1980534" y="606904"/>
            <a:ext cx="9105472" cy="356872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2">
              <a:alpha val="36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Ovale 65"/>
          <p:cNvSpPr/>
          <p:nvPr/>
        </p:nvSpPr>
        <p:spPr>
          <a:xfrm>
            <a:off x="8626582" y="1472534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Ovale 67"/>
          <p:cNvSpPr/>
          <p:nvPr/>
        </p:nvSpPr>
        <p:spPr>
          <a:xfrm>
            <a:off x="5149793" y="2159831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Ovale 68"/>
          <p:cNvSpPr/>
          <p:nvPr/>
        </p:nvSpPr>
        <p:spPr>
          <a:xfrm>
            <a:off x="2514916" y="3333938"/>
            <a:ext cx="298800" cy="2968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CasellaDiTesto 72"/>
          <p:cNvSpPr txBox="1"/>
          <p:nvPr/>
        </p:nvSpPr>
        <p:spPr>
          <a:xfrm>
            <a:off x="7656428" y="796296"/>
            <a:ext cx="2009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Land Surface </a:t>
            </a:r>
            <a:r>
              <a:rPr lang="it-IT" b="1" dirty="0" err="1">
                <a:solidFill>
                  <a:srgbClr val="FF0000"/>
                </a:solidFill>
              </a:rPr>
              <a:t>Models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50" name="Picture 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02"/>
          <a:stretch/>
        </p:blipFill>
        <p:spPr bwMode="auto">
          <a:xfrm rot="17476894">
            <a:off x="2684029" y="991453"/>
            <a:ext cx="1566998" cy="118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Connettore 2 50"/>
          <p:cNvCxnSpPr/>
          <p:nvPr/>
        </p:nvCxnSpPr>
        <p:spPr>
          <a:xfrm flipV="1">
            <a:off x="3859642" y="2037910"/>
            <a:ext cx="13110" cy="42978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sella di testo 2"/>
          <p:cNvSpPr txBox="1">
            <a:spLocks noChangeArrowheads="1"/>
          </p:cNvSpPr>
          <p:nvPr/>
        </p:nvSpPr>
        <p:spPr bwMode="auto">
          <a:xfrm>
            <a:off x="4251457" y="687906"/>
            <a:ext cx="7508421" cy="1542474"/>
          </a:xfrm>
          <a:prstGeom prst="rect">
            <a:avLst/>
          </a:prstGeom>
          <a:solidFill>
            <a:srgbClr val="92D050"/>
          </a:solidFill>
          <a:ln w="9525">
            <a:solidFill>
              <a:srgbClr val="00808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>
            <a:defPPr>
              <a:defRPr lang="it-IT"/>
            </a:defPPr>
            <a:lvl1pPr algn="ctr">
              <a:lnSpc>
                <a:spcPct val="120000"/>
              </a:lnSpc>
              <a:defRPr sz="1600" b="1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defRPr>
            </a:lvl1pPr>
          </a:lstStyle>
          <a:p>
            <a:r>
              <a:rPr lang="en-GB" dirty="0"/>
              <a:t>The STREAM model is a conceptual hydrological model, </a:t>
            </a:r>
            <a:r>
              <a:rPr lang="en-US" dirty="0"/>
              <a:t>alternative to existing model-based runoff estimates, </a:t>
            </a:r>
            <a:r>
              <a:rPr lang="en-GB" dirty="0"/>
              <a:t>for deriving runoff estimates from the </a:t>
            </a:r>
            <a:r>
              <a:rPr lang="fr-FR" dirty="0"/>
              <a:t>ESA </a:t>
            </a:r>
            <a:r>
              <a:rPr lang="fr-FR" dirty="0" err="1"/>
              <a:t>Climate</a:t>
            </a:r>
            <a:r>
              <a:rPr lang="fr-FR" dirty="0"/>
              <a:t> Change Initiative, ESA CCI, </a:t>
            </a:r>
            <a:r>
              <a:rPr lang="fr-FR" dirty="0" err="1"/>
              <a:t>soil</a:t>
            </a:r>
            <a:r>
              <a:rPr lang="fr-FR" dirty="0"/>
              <a:t> </a:t>
            </a:r>
            <a:r>
              <a:rPr lang="fr-FR" dirty="0" err="1"/>
              <a:t>moisture</a:t>
            </a:r>
            <a:r>
              <a:rPr lang="fr-FR" dirty="0"/>
              <a:t> (SM) </a:t>
            </a:r>
            <a:r>
              <a:rPr lang="fr-FR" dirty="0" err="1"/>
              <a:t>product</a:t>
            </a:r>
            <a:r>
              <a:rPr lang="en-GB" dirty="0"/>
              <a:t>, the </a:t>
            </a:r>
            <a:r>
              <a:rPr lang="en-US" dirty="0"/>
              <a:t>Tropical Rainfall Measuring Mission, TRMM 3B42 </a:t>
            </a:r>
            <a:r>
              <a:rPr lang="en-GB" dirty="0"/>
              <a:t>precipitation (P) product and terrestrial water storage anomalies (TWSA) from GRACE</a:t>
            </a:r>
            <a:r>
              <a:rPr lang="en-GB" b="0" dirty="0"/>
              <a:t>. </a:t>
            </a:r>
            <a:endParaRPr lang="it-IT" b="0" dirty="0"/>
          </a:p>
        </p:txBody>
      </p:sp>
      <p:sp>
        <p:nvSpPr>
          <p:cNvPr id="53" name="Rettangolo 52"/>
          <p:cNvSpPr/>
          <p:nvPr/>
        </p:nvSpPr>
        <p:spPr>
          <a:xfrm>
            <a:off x="792248" y="68500"/>
            <a:ext cx="104142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SaTellite</a:t>
            </a:r>
            <a:r>
              <a:rPr lang="en-US" sz="28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 based Runoff Evaluation And Mapping (</a:t>
            </a:r>
            <a:r>
              <a:rPr lang="en-GB" sz="28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STREAM) model</a:t>
            </a:r>
            <a:endParaRPr lang="en-US" sz="28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56" name="Immagine 55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3782B57-AE7D-4AB7-BA46-3904C100AF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" y="6551476"/>
            <a:ext cx="796290" cy="27391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0BD9CEF-11E4-45BD-B9A9-166D0FB088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27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20"/>
    </mc:Choice>
    <mc:Fallback>
      <p:transition spd="slow" advTm="21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77F89C-C17D-4CA7-8F3B-C3D62E0A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933" y="6356350"/>
            <a:ext cx="2743200" cy="365125"/>
          </a:xfrm>
        </p:spPr>
        <p:txBody>
          <a:bodyPr/>
          <a:lstStyle/>
          <a:p>
            <a:fld id="{0744FFEC-3FB5-44A1-9BEA-6A01E7874A57}" type="slidenum">
              <a:rPr lang="it-IT" sz="2200" smtClean="0"/>
              <a:pPr/>
              <a:t>4</a:t>
            </a:fld>
            <a:endParaRPr lang="it-IT" sz="2200" dirty="0"/>
          </a:p>
        </p:txBody>
      </p:sp>
      <p:sp>
        <p:nvSpPr>
          <p:cNvPr id="108" name="Titolo 1">
            <a:extLst>
              <a:ext uri="{FF2B5EF4-FFF2-40B4-BE49-F238E27FC236}">
                <a16:creationId xmlns:a16="http://schemas.microsoft.com/office/drawing/2014/main" id="{0B5EB407-71F3-4B31-9D48-CBE44C571544}"/>
              </a:ext>
            </a:extLst>
          </p:cNvPr>
          <p:cNvSpPr txBox="1">
            <a:spLocks/>
          </p:cNvSpPr>
          <p:nvPr/>
        </p:nvSpPr>
        <p:spPr bwMode="auto">
          <a:xfrm>
            <a:off x="211295" y="70671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THE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MODEL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CONCEPT</a:t>
            </a:r>
          </a:p>
        </p:txBody>
      </p:sp>
      <p:sp>
        <p:nvSpPr>
          <p:cNvPr id="313" name="Figura a mano libera 4">
            <a:extLst>
              <a:ext uri="{FF2B5EF4-FFF2-40B4-BE49-F238E27FC236}">
                <a16:creationId xmlns:a16="http://schemas.microsoft.com/office/drawing/2014/main" id="{F0638D8F-413D-497D-BAAB-7ED2974B1D88}"/>
              </a:ext>
            </a:extLst>
          </p:cNvPr>
          <p:cNvSpPr/>
          <p:nvPr/>
        </p:nvSpPr>
        <p:spPr>
          <a:xfrm>
            <a:off x="1463413" y="2681119"/>
            <a:ext cx="6625906" cy="1620024"/>
          </a:xfrm>
          <a:custGeom>
            <a:avLst/>
            <a:gdLst>
              <a:gd name="connsiteX0" fmla="*/ 0 w 9678305"/>
              <a:gd name="connsiteY0" fmla="*/ 1932973 h 2523281"/>
              <a:gd name="connsiteX1" fmla="*/ 127322 w 9678305"/>
              <a:gd name="connsiteY1" fmla="*/ 1886674 h 2523281"/>
              <a:gd name="connsiteX2" fmla="*/ 196770 w 9678305"/>
              <a:gd name="connsiteY2" fmla="*/ 1863525 h 2523281"/>
              <a:gd name="connsiteX3" fmla="*/ 277792 w 9678305"/>
              <a:gd name="connsiteY3" fmla="*/ 1840375 h 2523281"/>
              <a:gd name="connsiteX4" fmla="*/ 324091 w 9678305"/>
              <a:gd name="connsiteY4" fmla="*/ 1817226 h 2523281"/>
              <a:gd name="connsiteX5" fmla="*/ 393539 w 9678305"/>
              <a:gd name="connsiteY5" fmla="*/ 1794076 h 2523281"/>
              <a:gd name="connsiteX6" fmla="*/ 462987 w 9678305"/>
              <a:gd name="connsiteY6" fmla="*/ 1770927 h 2523281"/>
              <a:gd name="connsiteX7" fmla="*/ 497711 w 9678305"/>
              <a:gd name="connsiteY7" fmla="*/ 1759352 h 2523281"/>
              <a:gd name="connsiteX8" fmla="*/ 601884 w 9678305"/>
              <a:gd name="connsiteY8" fmla="*/ 1689904 h 2523281"/>
              <a:gd name="connsiteX9" fmla="*/ 636608 w 9678305"/>
              <a:gd name="connsiteY9" fmla="*/ 1666755 h 2523281"/>
              <a:gd name="connsiteX10" fmla="*/ 671332 w 9678305"/>
              <a:gd name="connsiteY10" fmla="*/ 1632031 h 2523281"/>
              <a:gd name="connsiteX11" fmla="*/ 706056 w 9678305"/>
              <a:gd name="connsiteY11" fmla="*/ 1620456 h 2523281"/>
              <a:gd name="connsiteX12" fmla="*/ 763929 w 9678305"/>
              <a:gd name="connsiteY12" fmla="*/ 1574157 h 2523281"/>
              <a:gd name="connsiteX13" fmla="*/ 798653 w 9678305"/>
              <a:gd name="connsiteY13" fmla="*/ 1551008 h 2523281"/>
              <a:gd name="connsiteX14" fmla="*/ 844952 w 9678305"/>
              <a:gd name="connsiteY14" fmla="*/ 1493135 h 2523281"/>
              <a:gd name="connsiteX15" fmla="*/ 902825 w 9678305"/>
              <a:gd name="connsiteY15" fmla="*/ 1446836 h 2523281"/>
              <a:gd name="connsiteX16" fmla="*/ 949124 w 9678305"/>
              <a:gd name="connsiteY16" fmla="*/ 1400537 h 2523281"/>
              <a:gd name="connsiteX17" fmla="*/ 972273 w 9678305"/>
              <a:gd name="connsiteY17" fmla="*/ 1365813 h 2523281"/>
              <a:gd name="connsiteX18" fmla="*/ 1006997 w 9678305"/>
              <a:gd name="connsiteY18" fmla="*/ 1342664 h 2523281"/>
              <a:gd name="connsiteX19" fmla="*/ 1064871 w 9678305"/>
              <a:gd name="connsiteY19" fmla="*/ 1296365 h 2523281"/>
              <a:gd name="connsiteX20" fmla="*/ 1111170 w 9678305"/>
              <a:gd name="connsiteY20" fmla="*/ 1238492 h 2523281"/>
              <a:gd name="connsiteX21" fmla="*/ 1134319 w 9678305"/>
              <a:gd name="connsiteY21" fmla="*/ 1215342 h 2523281"/>
              <a:gd name="connsiteX22" fmla="*/ 1203767 w 9678305"/>
              <a:gd name="connsiteY22" fmla="*/ 1192193 h 2523281"/>
              <a:gd name="connsiteX23" fmla="*/ 1238491 w 9678305"/>
              <a:gd name="connsiteY23" fmla="*/ 1180618 h 2523281"/>
              <a:gd name="connsiteX24" fmla="*/ 1342663 w 9678305"/>
              <a:gd name="connsiteY24" fmla="*/ 1122745 h 2523281"/>
              <a:gd name="connsiteX25" fmla="*/ 1412111 w 9678305"/>
              <a:gd name="connsiteY25" fmla="*/ 1076446 h 2523281"/>
              <a:gd name="connsiteX26" fmla="*/ 1493134 w 9678305"/>
              <a:gd name="connsiteY26" fmla="*/ 1030147 h 2523281"/>
              <a:gd name="connsiteX27" fmla="*/ 1527858 w 9678305"/>
              <a:gd name="connsiteY27" fmla="*/ 1018573 h 2523281"/>
              <a:gd name="connsiteX28" fmla="*/ 1585732 w 9678305"/>
              <a:gd name="connsiteY28" fmla="*/ 983849 h 2523281"/>
              <a:gd name="connsiteX29" fmla="*/ 1608881 w 9678305"/>
              <a:gd name="connsiteY29" fmla="*/ 960699 h 2523281"/>
              <a:gd name="connsiteX30" fmla="*/ 1643605 w 9678305"/>
              <a:gd name="connsiteY30" fmla="*/ 937550 h 2523281"/>
              <a:gd name="connsiteX31" fmla="*/ 1666754 w 9678305"/>
              <a:gd name="connsiteY31" fmla="*/ 914400 h 2523281"/>
              <a:gd name="connsiteX32" fmla="*/ 1701478 w 9678305"/>
              <a:gd name="connsiteY32" fmla="*/ 902826 h 2523281"/>
              <a:gd name="connsiteX33" fmla="*/ 1794076 w 9678305"/>
              <a:gd name="connsiteY33" fmla="*/ 821803 h 2523281"/>
              <a:gd name="connsiteX34" fmla="*/ 1828800 w 9678305"/>
              <a:gd name="connsiteY34" fmla="*/ 844952 h 2523281"/>
              <a:gd name="connsiteX35" fmla="*/ 2106592 w 9678305"/>
              <a:gd name="connsiteY35" fmla="*/ 856527 h 2523281"/>
              <a:gd name="connsiteX36" fmla="*/ 2222339 w 9678305"/>
              <a:gd name="connsiteY36" fmla="*/ 821803 h 2523281"/>
              <a:gd name="connsiteX37" fmla="*/ 2257063 w 9678305"/>
              <a:gd name="connsiteY37" fmla="*/ 810228 h 2523281"/>
              <a:gd name="connsiteX38" fmla="*/ 2326511 w 9678305"/>
              <a:gd name="connsiteY38" fmla="*/ 775504 h 2523281"/>
              <a:gd name="connsiteX39" fmla="*/ 2349661 w 9678305"/>
              <a:gd name="connsiteY39" fmla="*/ 752355 h 2523281"/>
              <a:gd name="connsiteX40" fmla="*/ 2395960 w 9678305"/>
              <a:gd name="connsiteY40" fmla="*/ 729206 h 2523281"/>
              <a:gd name="connsiteX41" fmla="*/ 2430684 w 9678305"/>
              <a:gd name="connsiteY41" fmla="*/ 706056 h 2523281"/>
              <a:gd name="connsiteX42" fmla="*/ 2488557 w 9678305"/>
              <a:gd name="connsiteY42" fmla="*/ 648183 h 2523281"/>
              <a:gd name="connsiteX43" fmla="*/ 2534856 w 9678305"/>
              <a:gd name="connsiteY43" fmla="*/ 601884 h 2523281"/>
              <a:gd name="connsiteX44" fmla="*/ 2592729 w 9678305"/>
              <a:gd name="connsiteY44" fmla="*/ 555585 h 2523281"/>
              <a:gd name="connsiteX45" fmla="*/ 2615878 w 9678305"/>
              <a:gd name="connsiteY45" fmla="*/ 520861 h 2523281"/>
              <a:gd name="connsiteX46" fmla="*/ 2662177 w 9678305"/>
              <a:gd name="connsiteY46" fmla="*/ 474562 h 2523281"/>
              <a:gd name="connsiteX47" fmla="*/ 2696901 w 9678305"/>
              <a:gd name="connsiteY47" fmla="*/ 405114 h 2523281"/>
              <a:gd name="connsiteX48" fmla="*/ 2720051 w 9678305"/>
              <a:gd name="connsiteY48" fmla="*/ 335666 h 2523281"/>
              <a:gd name="connsiteX49" fmla="*/ 2743200 w 9678305"/>
              <a:gd name="connsiteY49" fmla="*/ 300942 h 2523281"/>
              <a:gd name="connsiteX50" fmla="*/ 2754775 w 9678305"/>
              <a:gd name="connsiteY50" fmla="*/ 266218 h 2523281"/>
              <a:gd name="connsiteX51" fmla="*/ 2789499 w 9678305"/>
              <a:gd name="connsiteY51" fmla="*/ 254644 h 2523281"/>
              <a:gd name="connsiteX52" fmla="*/ 2882096 w 9678305"/>
              <a:gd name="connsiteY52" fmla="*/ 185195 h 2523281"/>
              <a:gd name="connsiteX53" fmla="*/ 2916820 w 9678305"/>
              <a:gd name="connsiteY53" fmla="*/ 173621 h 2523281"/>
              <a:gd name="connsiteX54" fmla="*/ 2939970 w 9678305"/>
              <a:gd name="connsiteY54" fmla="*/ 196770 h 2523281"/>
              <a:gd name="connsiteX55" fmla="*/ 3020992 w 9678305"/>
              <a:gd name="connsiteY55" fmla="*/ 173621 h 2523281"/>
              <a:gd name="connsiteX56" fmla="*/ 3044142 w 9678305"/>
              <a:gd name="connsiteY56" fmla="*/ 150471 h 2523281"/>
              <a:gd name="connsiteX57" fmla="*/ 3090441 w 9678305"/>
              <a:gd name="connsiteY57" fmla="*/ 92598 h 2523281"/>
              <a:gd name="connsiteX58" fmla="*/ 3159889 w 9678305"/>
              <a:gd name="connsiteY58" fmla="*/ 69449 h 2523281"/>
              <a:gd name="connsiteX59" fmla="*/ 3183038 w 9678305"/>
              <a:gd name="connsiteY59" fmla="*/ 46299 h 2523281"/>
              <a:gd name="connsiteX60" fmla="*/ 3287210 w 9678305"/>
              <a:gd name="connsiteY60" fmla="*/ 46299 h 2523281"/>
              <a:gd name="connsiteX61" fmla="*/ 3321934 w 9678305"/>
              <a:gd name="connsiteY61" fmla="*/ 57874 h 2523281"/>
              <a:gd name="connsiteX62" fmla="*/ 3379808 w 9678305"/>
              <a:gd name="connsiteY62" fmla="*/ 92598 h 2523281"/>
              <a:gd name="connsiteX63" fmla="*/ 3483980 w 9678305"/>
              <a:gd name="connsiteY63" fmla="*/ 34725 h 2523281"/>
              <a:gd name="connsiteX64" fmla="*/ 3507129 w 9678305"/>
              <a:gd name="connsiteY64" fmla="*/ 11575 h 2523281"/>
              <a:gd name="connsiteX65" fmla="*/ 3541853 w 9678305"/>
              <a:gd name="connsiteY65" fmla="*/ 0 h 2523281"/>
              <a:gd name="connsiteX66" fmla="*/ 3576577 w 9678305"/>
              <a:gd name="connsiteY66" fmla="*/ 57874 h 2523281"/>
              <a:gd name="connsiteX67" fmla="*/ 3599727 w 9678305"/>
              <a:gd name="connsiteY67" fmla="*/ 81023 h 2523281"/>
              <a:gd name="connsiteX68" fmla="*/ 3611301 w 9678305"/>
              <a:gd name="connsiteY68" fmla="*/ 115747 h 2523281"/>
              <a:gd name="connsiteX69" fmla="*/ 3703899 w 9678305"/>
              <a:gd name="connsiteY69" fmla="*/ 185195 h 2523281"/>
              <a:gd name="connsiteX70" fmla="*/ 3738623 w 9678305"/>
              <a:gd name="connsiteY70" fmla="*/ 196770 h 2523281"/>
              <a:gd name="connsiteX71" fmla="*/ 3796496 w 9678305"/>
              <a:gd name="connsiteY71" fmla="*/ 243069 h 2523281"/>
              <a:gd name="connsiteX72" fmla="*/ 3831220 w 9678305"/>
              <a:gd name="connsiteY72" fmla="*/ 266218 h 2523281"/>
              <a:gd name="connsiteX73" fmla="*/ 3935392 w 9678305"/>
              <a:gd name="connsiteY73" fmla="*/ 393540 h 2523281"/>
              <a:gd name="connsiteX74" fmla="*/ 3970116 w 9678305"/>
              <a:gd name="connsiteY74" fmla="*/ 497712 h 2523281"/>
              <a:gd name="connsiteX75" fmla="*/ 3981691 w 9678305"/>
              <a:gd name="connsiteY75" fmla="*/ 532436 h 2523281"/>
              <a:gd name="connsiteX76" fmla="*/ 4027990 w 9678305"/>
              <a:gd name="connsiteY76" fmla="*/ 578735 h 2523281"/>
              <a:gd name="connsiteX77" fmla="*/ 4074289 w 9678305"/>
              <a:gd name="connsiteY77" fmla="*/ 636608 h 2523281"/>
              <a:gd name="connsiteX78" fmla="*/ 4109013 w 9678305"/>
              <a:gd name="connsiteY78" fmla="*/ 659757 h 2523281"/>
              <a:gd name="connsiteX79" fmla="*/ 4132162 w 9678305"/>
              <a:gd name="connsiteY79" fmla="*/ 682907 h 2523281"/>
              <a:gd name="connsiteX80" fmla="*/ 4166886 w 9678305"/>
              <a:gd name="connsiteY80" fmla="*/ 694481 h 2523281"/>
              <a:gd name="connsiteX81" fmla="*/ 4213185 w 9678305"/>
              <a:gd name="connsiteY81" fmla="*/ 729206 h 2523281"/>
              <a:gd name="connsiteX82" fmla="*/ 4282633 w 9678305"/>
              <a:gd name="connsiteY82" fmla="*/ 752355 h 2523281"/>
              <a:gd name="connsiteX83" fmla="*/ 4352081 w 9678305"/>
              <a:gd name="connsiteY83" fmla="*/ 775504 h 2523281"/>
              <a:gd name="connsiteX84" fmla="*/ 4386805 w 9678305"/>
              <a:gd name="connsiteY84" fmla="*/ 787079 h 2523281"/>
              <a:gd name="connsiteX85" fmla="*/ 4433104 w 9678305"/>
              <a:gd name="connsiteY85" fmla="*/ 810228 h 2523281"/>
              <a:gd name="connsiteX86" fmla="*/ 4502552 w 9678305"/>
              <a:gd name="connsiteY86" fmla="*/ 833378 h 2523281"/>
              <a:gd name="connsiteX87" fmla="*/ 4572000 w 9678305"/>
              <a:gd name="connsiteY87" fmla="*/ 856527 h 2523281"/>
              <a:gd name="connsiteX88" fmla="*/ 4641448 w 9678305"/>
              <a:gd name="connsiteY88" fmla="*/ 879676 h 2523281"/>
              <a:gd name="connsiteX89" fmla="*/ 4734046 w 9678305"/>
              <a:gd name="connsiteY89" fmla="*/ 902826 h 2523281"/>
              <a:gd name="connsiteX90" fmla="*/ 4896091 w 9678305"/>
              <a:gd name="connsiteY90" fmla="*/ 925975 h 2523281"/>
              <a:gd name="connsiteX91" fmla="*/ 4930815 w 9678305"/>
              <a:gd name="connsiteY91" fmla="*/ 937550 h 2523281"/>
              <a:gd name="connsiteX92" fmla="*/ 4977114 w 9678305"/>
              <a:gd name="connsiteY92" fmla="*/ 983849 h 2523281"/>
              <a:gd name="connsiteX93" fmla="*/ 5023413 w 9678305"/>
              <a:gd name="connsiteY93" fmla="*/ 1076446 h 2523281"/>
              <a:gd name="connsiteX94" fmla="*/ 5058137 w 9678305"/>
              <a:gd name="connsiteY94" fmla="*/ 1145894 h 2523281"/>
              <a:gd name="connsiteX95" fmla="*/ 5081286 w 9678305"/>
              <a:gd name="connsiteY95" fmla="*/ 1169044 h 2523281"/>
              <a:gd name="connsiteX96" fmla="*/ 5104435 w 9678305"/>
              <a:gd name="connsiteY96" fmla="*/ 1203768 h 2523281"/>
              <a:gd name="connsiteX97" fmla="*/ 5173884 w 9678305"/>
              <a:gd name="connsiteY97" fmla="*/ 1250066 h 2523281"/>
              <a:gd name="connsiteX98" fmla="*/ 5208608 w 9678305"/>
              <a:gd name="connsiteY98" fmla="*/ 1273216 h 2523281"/>
              <a:gd name="connsiteX99" fmla="*/ 5278056 w 9678305"/>
              <a:gd name="connsiteY99" fmla="*/ 1342664 h 2523281"/>
              <a:gd name="connsiteX100" fmla="*/ 5393803 w 9678305"/>
              <a:gd name="connsiteY100" fmla="*/ 1412112 h 2523281"/>
              <a:gd name="connsiteX101" fmla="*/ 5509549 w 9678305"/>
              <a:gd name="connsiteY101" fmla="*/ 1458411 h 2523281"/>
              <a:gd name="connsiteX102" fmla="*/ 5648446 w 9678305"/>
              <a:gd name="connsiteY102" fmla="*/ 1516284 h 2523281"/>
              <a:gd name="connsiteX103" fmla="*/ 5717894 w 9678305"/>
              <a:gd name="connsiteY103" fmla="*/ 1551008 h 2523281"/>
              <a:gd name="connsiteX104" fmla="*/ 5845215 w 9678305"/>
              <a:gd name="connsiteY104" fmla="*/ 1597307 h 2523281"/>
              <a:gd name="connsiteX105" fmla="*/ 5914663 w 9678305"/>
              <a:gd name="connsiteY105" fmla="*/ 1632031 h 2523281"/>
              <a:gd name="connsiteX106" fmla="*/ 6007261 w 9678305"/>
              <a:gd name="connsiteY106" fmla="*/ 1655180 h 2523281"/>
              <a:gd name="connsiteX107" fmla="*/ 6041985 w 9678305"/>
              <a:gd name="connsiteY107" fmla="*/ 1666755 h 2523281"/>
              <a:gd name="connsiteX108" fmla="*/ 6076709 w 9678305"/>
              <a:gd name="connsiteY108" fmla="*/ 1689904 h 2523281"/>
              <a:gd name="connsiteX109" fmla="*/ 6192456 w 9678305"/>
              <a:gd name="connsiteY109" fmla="*/ 1724628 h 2523281"/>
              <a:gd name="connsiteX110" fmla="*/ 6342927 w 9678305"/>
              <a:gd name="connsiteY110" fmla="*/ 1747778 h 2523281"/>
              <a:gd name="connsiteX111" fmla="*/ 6389225 w 9678305"/>
              <a:gd name="connsiteY111" fmla="*/ 1759352 h 2523281"/>
              <a:gd name="connsiteX112" fmla="*/ 6643868 w 9678305"/>
              <a:gd name="connsiteY112" fmla="*/ 1782502 h 2523281"/>
              <a:gd name="connsiteX113" fmla="*/ 6748041 w 9678305"/>
              <a:gd name="connsiteY113" fmla="*/ 1794076 h 2523281"/>
              <a:gd name="connsiteX114" fmla="*/ 7257327 w 9678305"/>
              <a:gd name="connsiteY114" fmla="*/ 1805651 h 2523281"/>
              <a:gd name="connsiteX115" fmla="*/ 7373073 w 9678305"/>
              <a:gd name="connsiteY115" fmla="*/ 1828800 h 2523281"/>
              <a:gd name="connsiteX116" fmla="*/ 7500395 w 9678305"/>
              <a:gd name="connsiteY116" fmla="*/ 1898249 h 2523281"/>
              <a:gd name="connsiteX117" fmla="*/ 7546694 w 9678305"/>
              <a:gd name="connsiteY117" fmla="*/ 1932973 h 2523281"/>
              <a:gd name="connsiteX118" fmla="*/ 7604567 w 9678305"/>
              <a:gd name="connsiteY118" fmla="*/ 1979271 h 2523281"/>
              <a:gd name="connsiteX119" fmla="*/ 7627716 w 9678305"/>
              <a:gd name="connsiteY119" fmla="*/ 2002421 h 2523281"/>
              <a:gd name="connsiteX120" fmla="*/ 7697165 w 9678305"/>
              <a:gd name="connsiteY120" fmla="*/ 2048719 h 2523281"/>
              <a:gd name="connsiteX121" fmla="*/ 7778187 w 9678305"/>
              <a:gd name="connsiteY121" fmla="*/ 2095018 h 2523281"/>
              <a:gd name="connsiteX122" fmla="*/ 7812911 w 9678305"/>
              <a:gd name="connsiteY122" fmla="*/ 2106593 h 2523281"/>
              <a:gd name="connsiteX123" fmla="*/ 7870785 w 9678305"/>
              <a:gd name="connsiteY123" fmla="*/ 2141317 h 2523281"/>
              <a:gd name="connsiteX124" fmla="*/ 7986532 w 9678305"/>
              <a:gd name="connsiteY124" fmla="*/ 2199190 h 2523281"/>
              <a:gd name="connsiteX125" fmla="*/ 8067554 w 9678305"/>
              <a:gd name="connsiteY125" fmla="*/ 2233914 h 2523281"/>
              <a:gd name="connsiteX126" fmla="*/ 8125428 w 9678305"/>
              <a:gd name="connsiteY126" fmla="*/ 2245489 h 2523281"/>
              <a:gd name="connsiteX127" fmla="*/ 8194876 w 9678305"/>
              <a:gd name="connsiteY127" fmla="*/ 2268638 h 2523281"/>
              <a:gd name="connsiteX128" fmla="*/ 8380071 w 9678305"/>
              <a:gd name="connsiteY128" fmla="*/ 2280213 h 2523281"/>
              <a:gd name="connsiteX129" fmla="*/ 8773610 w 9678305"/>
              <a:gd name="connsiteY129" fmla="*/ 2291788 h 2523281"/>
              <a:gd name="connsiteX130" fmla="*/ 9062977 w 9678305"/>
              <a:gd name="connsiteY130" fmla="*/ 2326512 h 2523281"/>
              <a:gd name="connsiteX131" fmla="*/ 9329195 w 9678305"/>
              <a:gd name="connsiteY131" fmla="*/ 2349661 h 2523281"/>
              <a:gd name="connsiteX132" fmla="*/ 9456516 w 9678305"/>
              <a:gd name="connsiteY132" fmla="*/ 2338087 h 2523281"/>
              <a:gd name="connsiteX133" fmla="*/ 9491241 w 9678305"/>
              <a:gd name="connsiteY133" fmla="*/ 2326512 h 2523281"/>
              <a:gd name="connsiteX134" fmla="*/ 9606987 w 9678305"/>
              <a:gd name="connsiteY134" fmla="*/ 2314937 h 2523281"/>
              <a:gd name="connsiteX135" fmla="*/ 9676435 w 9678305"/>
              <a:gd name="connsiteY135" fmla="*/ 2326512 h 2523281"/>
              <a:gd name="connsiteX136" fmla="*/ 9641711 w 9678305"/>
              <a:gd name="connsiteY136" fmla="*/ 2338087 h 2523281"/>
              <a:gd name="connsiteX137" fmla="*/ 9572263 w 9678305"/>
              <a:gd name="connsiteY137" fmla="*/ 2372811 h 2523281"/>
              <a:gd name="connsiteX138" fmla="*/ 9468091 w 9678305"/>
              <a:gd name="connsiteY138" fmla="*/ 2395960 h 2523281"/>
              <a:gd name="connsiteX139" fmla="*/ 9317620 w 9678305"/>
              <a:gd name="connsiteY139" fmla="*/ 2430684 h 2523281"/>
              <a:gd name="connsiteX140" fmla="*/ 8437944 w 9678305"/>
              <a:gd name="connsiteY140" fmla="*/ 2419109 h 2523281"/>
              <a:gd name="connsiteX141" fmla="*/ 8160152 w 9678305"/>
              <a:gd name="connsiteY141" fmla="*/ 2442259 h 2523281"/>
              <a:gd name="connsiteX142" fmla="*/ 7245752 w 9678305"/>
              <a:gd name="connsiteY142" fmla="*/ 2465408 h 2523281"/>
              <a:gd name="connsiteX143" fmla="*/ 6991109 w 9678305"/>
              <a:gd name="connsiteY143" fmla="*/ 2500132 h 2523281"/>
              <a:gd name="connsiteX144" fmla="*/ 6863787 w 9678305"/>
              <a:gd name="connsiteY144" fmla="*/ 2511707 h 2523281"/>
              <a:gd name="connsiteX145" fmla="*/ 6412375 w 9678305"/>
              <a:gd name="connsiteY145" fmla="*/ 2523281 h 2523281"/>
              <a:gd name="connsiteX146" fmla="*/ 5000263 w 9678305"/>
              <a:gd name="connsiteY146" fmla="*/ 2511707 h 2523281"/>
              <a:gd name="connsiteX147" fmla="*/ 4768770 w 9678305"/>
              <a:gd name="connsiteY147" fmla="*/ 2500132 h 2523281"/>
              <a:gd name="connsiteX148" fmla="*/ 4502552 w 9678305"/>
              <a:gd name="connsiteY148" fmla="*/ 2465408 h 2523281"/>
              <a:gd name="connsiteX149" fmla="*/ 4074289 w 9678305"/>
              <a:gd name="connsiteY149" fmla="*/ 2453833 h 2523281"/>
              <a:gd name="connsiteX150" fmla="*/ 3692324 w 9678305"/>
              <a:gd name="connsiteY150" fmla="*/ 2430684 h 2523281"/>
              <a:gd name="connsiteX151" fmla="*/ 3553428 w 9678305"/>
              <a:gd name="connsiteY151" fmla="*/ 2419109 h 2523281"/>
              <a:gd name="connsiteX152" fmla="*/ 3113590 w 9678305"/>
              <a:gd name="connsiteY152" fmla="*/ 2407535 h 2523281"/>
              <a:gd name="connsiteX153" fmla="*/ 2824223 w 9678305"/>
              <a:gd name="connsiteY153" fmla="*/ 2395960 h 2523281"/>
              <a:gd name="connsiteX154" fmla="*/ 2361235 w 9678305"/>
              <a:gd name="connsiteY154" fmla="*/ 2384385 h 2523281"/>
              <a:gd name="connsiteX155" fmla="*/ 2071868 w 9678305"/>
              <a:gd name="connsiteY155" fmla="*/ 2361236 h 2523281"/>
              <a:gd name="connsiteX156" fmla="*/ 1990846 w 9678305"/>
              <a:gd name="connsiteY156" fmla="*/ 2349661 h 2523281"/>
              <a:gd name="connsiteX157" fmla="*/ 1851949 w 9678305"/>
              <a:gd name="connsiteY157" fmla="*/ 2326512 h 2523281"/>
              <a:gd name="connsiteX158" fmla="*/ 1620456 w 9678305"/>
              <a:gd name="connsiteY158" fmla="*/ 2314937 h 2523281"/>
              <a:gd name="connsiteX159" fmla="*/ 1539433 w 9678305"/>
              <a:gd name="connsiteY159" fmla="*/ 2303362 h 2523281"/>
              <a:gd name="connsiteX160" fmla="*/ 1469985 w 9678305"/>
              <a:gd name="connsiteY160" fmla="*/ 2291788 h 2523281"/>
              <a:gd name="connsiteX161" fmla="*/ 1307939 w 9678305"/>
              <a:gd name="connsiteY161" fmla="*/ 2280213 h 2523281"/>
              <a:gd name="connsiteX162" fmla="*/ 1238491 w 9678305"/>
              <a:gd name="connsiteY162" fmla="*/ 2268638 h 2523281"/>
              <a:gd name="connsiteX163" fmla="*/ 1122744 w 9678305"/>
              <a:gd name="connsiteY163" fmla="*/ 2257064 h 2523281"/>
              <a:gd name="connsiteX164" fmla="*/ 1041722 w 9678305"/>
              <a:gd name="connsiteY164" fmla="*/ 2233914 h 2523281"/>
              <a:gd name="connsiteX165" fmla="*/ 925975 w 9678305"/>
              <a:gd name="connsiteY165" fmla="*/ 2210765 h 2523281"/>
              <a:gd name="connsiteX166" fmla="*/ 856527 w 9678305"/>
              <a:gd name="connsiteY166" fmla="*/ 2187616 h 2523281"/>
              <a:gd name="connsiteX167" fmla="*/ 787078 w 9678305"/>
              <a:gd name="connsiteY167" fmla="*/ 2176041 h 2523281"/>
              <a:gd name="connsiteX168" fmla="*/ 671332 w 9678305"/>
              <a:gd name="connsiteY168" fmla="*/ 2152892 h 2523281"/>
              <a:gd name="connsiteX169" fmla="*/ 555585 w 9678305"/>
              <a:gd name="connsiteY169" fmla="*/ 2106593 h 2523281"/>
              <a:gd name="connsiteX170" fmla="*/ 462987 w 9678305"/>
              <a:gd name="connsiteY170" fmla="*/ 2083444 h 2523281"/>
              <a:gd name="connsiteX171" fmla="*/ 393539 w 9678305"/>
              <a:gd name="connsiteY171" fmla="*/ 2060294 h 2523281"/>
              <a:gd name="connsiteX172" fmla="*/ 358815 w 9678305"/>
              <a:gd name="connsiteY172" fmla="*/ 2048719 h 2523281"/>
              <a:gd name="connsiteX173" fmla="*/ 300942 w 9678305"/>
              <a:gd name="connsiteY173" fmla="*/ 2037145 h 2523281"/>
              <a:gd name="connsiteX174" fmla="*/ 254643 w 9678305"/>
              <a:gd name="connsiteY174" fmla="*/ 2025570 h 2523281"/>
              <a:gd name="connsiteX175" fmla="*/ 138896 w 9678305"/>
              <a:gd name="connsiteY175" fmla="*/ 2002421 h 2523281"/>
              <a:gd name="connsiteX176" fmla="*/ 57873 w 9678305"/>
              <a:gd name="connsiteY176" fmla="*/ 1979271 h 2523281"/>
              <a:gd name="connsiteX177" fmla="*/ 0 w 9678305"/>
              <a:gd name="connsiteY177" fmla="*/ 1932973 h 252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9678305" h="2523281">
                <a:moveTo>
                  <a:pt x="0" y="1932973"/>
                </a:moveTo>
                <a:cubicBezTo>
                  <a:pt x="80537" y="1900757"/>
                  <a:pt x="38153" y="1916397"/>
                  <a:pt x="127322" y="1886674"/>
                </a:cubicBezTo>
                <a:lnTo>
                  <a:pt x="196770" y="1863525"/>
                </a:lnTo>
                <a:cubicBezTo>
                  <a:pt x="220266" y="1857651"/>
                  <a:pt x="254544" y="1850339"/>
                  <a:pt x="277792" y="1840375"/>
                </a:cubicBezTo>
                <a:cubicBezTo>
                  <a:pt x="293651" y="1833578"/>
                  <a:pt x="308071" y="1823634"/>
                  <a:pt x="324091" y="1817226"/>
                </a:cubicBezTo>
                <a:cubicBezTo>
                  <a:pt x="346747" y="1808163"/>
                  <a:pt x="370390" y="1801792"/>
                  <a:pt x="393539" y="1794076"/>
                </a:cubicBezTo>
                <a:lnTo>
                  <a:pt x="462987" y="1770927"/>
                </a:lnTo>
                <a:cubicBezTo>
                  <a:pt x="474562" y="1767069"/>
                  <a:pt x="487559" y="1766120"/>
                  <a:pt x="497711" y="1759352"/>
                </a:cubicBezTo>
                <a:lnTo>
                  <a:pt x="601884" y="1689904"/>
                </a:lnTo>
                <a:cubicBezTo>
                  <a:pt x="613459" y="1682188"/>
                  <a:pt x="626771" y="1676592"/>
                  <a:pt x="636608" y="1666755"/>
                </a:cubicBezTo>
                <a:cubicBezTo>
                  <a:pt x="648183" y="1655180"/>
                  <a:pt x="657712" y="1641111"/>
                  <a:pt x="671332" y="1632031"/>
                </a:cubicBezTo>
                <a:cubicBezTo>
                  <a:pt x="681484" y="1625263"/>
                  <a:pt x="695143" y="1625912"/>
                  <a:pt x="706056" y="1620456"/>
                </a:cubicBezTo>
                <a:cubicBezTo>
                  <a:pt x="753562" y="1596703"/>
                  <a:pt x="728039" y="1602869"/>
                  <a:pt x="763929" y="1574157"/>
                </a:cubicBezTo>
                <a:cubicBezTo>
                  <a:pt x="774792" y="1565467"/>
                  <a:pt x="787790" y="1559698"/>
                  <a:pt x="798653" y="1551008"/>
                </a:cubicBezTo>
                <a:cubicBezTo>
                  <a:pt x="829707" y="1526165"/>
                  <a:pt x="818213" y="1526559"/>
                  <a:pt x="844952" y="1493135"/>
                </a:cubicBezTo>
                <a:cubicBezTo>
                  <a:pt x="873609" y="1457312"/>
                  <a:pt x="864538" y="1479653"/>
                  <a:pt x="902825" y="1446836"/>
                </a:cubicBezTo>
                <a:cubicBezTo>
                  <a:pt x="919396" y="1432632"/>
                  <a:pt x="937017" y="1418697"/>
                  <a:pt x="949124" y="1400537"/>
                </a:cubicBezTo>
                <a:cubicBezTo>
                  <a:pt x="956840" y="1388962"/>
                  <a:pt x="962436" y="1375650"/>
                  <a:pt x="972273" y="1365813"/>
                </a:cubicBezTo>
                <a:cubicBezTo>
                  <a:pt x="982110" y="1355976"/>
                  <a:pt x="996134" y="1351354"/>
                  <a:pt x="1006997" y="1342664"/>
                </a:cubicBezTo>
                <a:cubicBezTo>
                  <a:pt x="1089462" y="1276692"/>
                  <a:pt x="957996" y="1367614"/>
                  <a:pt x="1064871" y="1296365"/>
                </a:cubicBezTo>
                <a:cubicBezTo>
                  <a:pt x="1083231" y="1241287"/>
                  <a:pt x="1063574" y="1276569"/>
                  <a:pt x="1111170" y="1238492"/>
                </a:cubicBezTo>
                <a:cubicBezTo>
                  <a:pt x="1119691" y="1231675"/>
                  <a:pt x="1124558" y="1220222"/>
                  <a:pt x="1134319" y="1215342"/>
                </a:cubicBezTo>
                <a:cubicBezTo>
                  <a:pt x="1156144" y="1204429"/>
                  <a:pt x="1180618" y="1199909"/>
                  <a:pt x="1203767" y="1192193"/>
                </a:cubicBezTo>
                <a:cubicBezTo>
                  <a:pt x="1215342" y="1188335"/>
                  <a:pt x="1228339" y="1187386"/>
                  <a:pt x="1238491" y="1180618"/>
                </a:cubicBezTo>
                <a:cubicBezTo>
                  <a:pt x="1318091" y="1127551"/>
                  <a:pt x="1281544" y="1143117"/>
                  <a:pt x="1342663" y="1122745"/>
                </a:cubicBezTo>
                <a:lnTo>
                  <a:pt x="1412111" y="1076446"/>
                </a:lnTo>
                <a:cubicBezTo>
                  <a:pt x="1446980" y="1053200"/>
                  <a:pt x="1452021" y="1047767"/>
                  <a:pt x="1493134" y="1030147"/>
                </a:cubicBezTo>
                <a:cubicBezTo>
                  <a:pt x="1504348" y="1025341"/>
                  <a:pt x="1516283" y="1022431"/>
                  <a:pt x="1527858" y="1018573"/>
                </a:cubicBezTo>
                <a:cubicBezTo>
                  <a:pt x="1586517" y="959914"/>
                  <a:pt x="1510601" y="1028928"/>
                  <a:pt x="1585732" y="983849"/>
                </a:cubicBezTo>
                <a:cubicBezTo>
                  <a:pt x="1595090" y="978234"/>
                  <a:pt x="1600360" y="967516"/>
                  <a:pt x="1608881" y="960699"/>
                </a:cubicBezTo>
                <a:cubicBezTo>
                  <a:pt x="1619744" y="952009"/>
                  <a:pt x="1632742" y="946240"/>
                  <a:pt x="1643605" y="937550"/>
                </a:cubicBezTo>
                <a:cubicBezTo>
                  <a:pt x="1652126" y="930733"/>
                  <a:pt x="1657396" y="920015"/>
                  <a:pt x="1666754" y="914400"/>
                </a:cubicBezTo>
                <a:cubicBezTo>
                  <a:pt x="1677216" y="908123"/>
                  <a:pt x="1689903" y="906684"/>
                  <a:pt x="1701478" y="902826"/>
                </a:cubicBezTo>
                <a:cubicBezTo>
                  <a:pt x="1769189" y="835115"/>
                  <a:pt x="1736652" y="860085"/>
                  <a:pt x="1794076" y="821803"/>
                </a:cubicBezTo>
                <a:cubicBezTo>
                  <a:pt x="1805651" y="829519"/>
                  <a:pt x="1817937" y="836262"/>
                  <a:pt x="1828800" y="844952"/>
                </a:cubicBezTo>
                <a:cubicBezTo>
                  <a:pt x="1931721" y="927290"/>
                  <a:pt x="1687725" y="875567"/>
                  <a:pt x="2106592" y="856527"/>
                </a:cubicBezTo>
                <a:cubicBezTo>
                  <a:pt x="2176561" y="839034"/>
                  <a:pt x="2137804" y="849981"/>
                  <a:pt x="2222339" y="821803"/>
                </a:cubicBezTo>
                <a:cubicBezTo>
                  <a:pt x="2233914" y="817945"/>
                  <a:pt x="2246911" y="816996"/>
                  <a:pt x="2257063" y="810228"/>
                </a:cubicBezTo>
                <a:cubicBezTo>
                  <a:pt x="2301939" y="780311"/>
                  <a:pt x="2278590" y="791478"/>
                  <a:pt x="2326511" y="775504"/>
                </a:cubicBezTo>
                <a:cubicBezTo>
                  <a:pt x="2334228" y="767788"/>
                  <a:pt x="2340581" y="758408"/>
                  <a:pt x="2349661" y="752355"/>
                </a:cubicBezTo>
                <a:cubicBezTo>
                  <a:pt x="2364018" y="742784"/>
                  <a:pt x="2380979" y="737767"/>
                  <a:pt x="2395960" y="729206"/>
                </a:cubicBezTo>
                <a:cubicBezTo>
                  <a:pt x="2408038" y="722304"/>
                  <a:pt x="2419109" y="713773"/>
                  <a:pt x="2430684" y="706056"/>
                </a:cubicBezTo>
                <a:cubicBezTo>
                  <a:pt x="2475267" y="639180"/>
                  <a:pt x="2428540" y="699626"/>
                  <a:pt x="2488557" y="648183"/>
                </a:cubicBezTo>
                <a:cubicBezTo>
                  <a:pt x="2505128" y="633979"/>
                  <a:pt x="2516696" y="613991"/>
                  <a:pt x="2534856" y="601884"/>
                </a:cubicBezTo>
                <a:cubicBezTo>
                  <a:pt x="2560642" y="584694"/>
                  <a:pt x="2573879" y="579149"/>
                  <a:pt x="2592729" y="555585"/>
                </a:cubicBezTo>
                <a:cubicBezTo>
                  <a:pt x="2601419" y="544722"/>
                  <a:pt x="2606825" y="531423"/>
                  <a:pt x="2615878" y="520861"/>
                </a:cubicBezTo>
                <a:cubicBezTo>
                  <a:pt x="2630082" y="504290"/>
                  <a:pt x="2662177" y="474562"/>
                  <a:pt x="2662177" y="474562"/>
                </a:cubicBezTo>
                <a:cubicBezTo>
                  <a:pt x="2704391" y="347923"/>
                  <a:pt x="2637066" y="539741"/>
                  <a:pt x="2696901" y="405114"/>
                </a:cubicBezTo>
                <a:cubicBezTo>
                  <a:pt x="2706811" y="382816"/>
                  <a:pt x="2706516" y="355969"/>
                  <a:pt x="2720051" y="335666"/>
                </a:cubicBezTo>
                <a:cubicBezTo>
                  <a:pt x="2727767" y="324091"/>
                  <a:pt x="2736979" y="313384"/>
                  <a:pt x="2743200" y="300942"/>
                </a:cubicBezTo>
                <a:cubicBezTo>
                  <a:pt x="2748656" y="290029"/>
                  <a:pt x="2746148" y="274845"/>
                  <a:pt x="2754775" y="266218"/>
                </a:cubicBezTo>
                <a:cubicBezTo>
                  <a:pt x="2763402" y="257591"/>
                  <a:pt x="2777924" y="258502"/>
                  <a:pt x="2789499" y="254644"/>
                </a:cubicBezTo>
                <a:cubicBezTo>
                  <a:pt x="2816920" y="227221"/>
                  <a:pt x="2842831" y="198283"/>
                  <a:pt x="2882096" y="185195"/>
                </a:cubicBezTo>
                <a:lnTo>
                  <a:pt x="2916820" y="173621"/>
                </a:lnTo>
                <a:cubicBezTo>
                  <a:pt x="2924537" y="181337"/>
                  <a:pt x="2929206" y="194976"/>
                  <a:pt x="2939970" y="196770"/>
                </a:cubicBezTo>
                <a:cubicBezTo>
                  <a:pt x="2949656" y="198384"/>
                  <a:pt x="3008335" y="177840"/>
                  <a:pt x="3020992" y="173621"/>
                </a:cubicBezTo>
                <a:cubicBezTo>
                  <a:pt x="3028709" y="165904"/>
                  <a:pt x="3037325" y="158993"/>
                  <a:pt x="3044142" y="150471"/>
                </a:cubicBezTo>
                <a:cubicBezTo>
                  <a:pt x="3055048" y="136838"/>
                  <a:pt x="3071807" y="101915"/>
                  <a:pt x="3090441" y="92598"/>
                </a:cubicBezTo>
                <a:cubicBezTo>
                  <a:pt x="3112266" y="81686"/>
                  <a:pt x="3159889" y="69449"/>
                  <a:pt x="3159889" y="69449"/>
                </a:cubicBezTo>
                <a:cubicBezTo>
                  <a:pt x="3167605" y="61732"/>
                  <a:pt x="3173680" y="51914"/>
                  <a:pt x="3183038" y="46299"/>
                </a:cubicBezTo>
                <a:cubicBezTo>
                  <a:pt x="3220203" y="24000"/>
                  <a:pt x="3243859" y="39074"/>
                  <a:pt x="3287210" y="46299"/>
                </a:cubicBezTo>
                <a:cubicBezTo>
                  <a:pt x="3298785" y="50157"/>
                  <a:pt x="3311472" y="51597"/>
                  <a:pt x="3321934" y="57874"/>
                </a:cubicBezTo>
                <a:cubicBezTo>
                  <a:pt x="3401376" y="105539"/>
                  <a:pt x="3281441" y="59808"/>
                  <a:pt x="3379808" y="92598"/>
                </a:cubicBezTo>
                <a:cubicBezTo>
                  <a:pt x="3423471" y="78043"/>
                  <a:pt x="3444184" y="74522"/>
                  <a:pt x="3483980" y="34725"/>
                </a:cubicBezTo>
                <a:cubicBezTo>
                  <a:pt x="3491696" y="27008"/>
                  <a:pt x="3497771" y="17190"/>
                  <a:pt x="3507129" y="11575"/>
                </a:cubicBezTo>
                <a:cubicBezTo>
                  <a:pt x="3517591" y="5298"/>
                  <a:pt x="3530278" y="3858"/>
                  <a:pt x="3541853" y="0"/>
                </a:cubicBezTo>
                <a:cubicBezTo>
                  <a:pt x="3600512" y="58659"/>
                  <a:pt x="3531498" y="-17257"/>
                  <a:pt x="3576577" y="57874"/>
                </a:cubicBezTo>
                <a:cubicBezTo>
                  <a:pt x="3582192" y="67232"/>
                  <a:pt x="3592010" y="73307"/>
                  <a:pt x="3599727" y="81023"/>
                </a:cubicBezTo>
                <a:cubicBezTo>
                  <a:pt x="3603585" y="92598"/>
                  <a:pt x="3605024" y="105285"/>
                  <a:pt x="3611301" y="115747"/>
                </a:cubicBezTo>
                <a:cubicBezTo>
                  <a:pt x="3625012" y="138599"/>
                  <a:pt x="3699590" y="183759"/>
                  <a:pt x="3703899" y="185195"/>
                </a:cubicBezTo>
                <a:cubicBezTo>
                  <a:pt x="3715474" y="189053"/>
                  <a:pt x="3727710" y="191314"/>
                  <a:pt x="3738623" y="196770"/>
                </a:cubicBezTo>
                <a:cubicBezTo>
                  <a:pt x="3786129" y="220523"/>
                  <a:pt x="3760606" y="214357"/>
                  <a:pt x="3796496" y="243069"/>
                </a:cubicBezTo>
                <a:cubicBezTo>
                  <a:pt x="3807359" y="251759"/>
                  <a:pt x="3820751" y="257058"/>
                  <a:pt x="3831220" y="266218"/>
                </a:cubicBezTo>
                <a:cubicBezTo>
                  <a:pt x="3861685" y="292875"/>
                  <a:pt x="3921975" y="353289"/>
                  <a:pt x="3935392" y="393540"/>
                </a:cubicBezTo>
                <a:lnTo>
                  <a:pt x="3970116" y="497712"/>
                </a:lnTo>
                <a:cubicBezTo>
                  <a:pt x="3973974" y="509287"/>
                  <a:pt x="3973064" y="523809"/>
                  <a:pt x="3981691" y="532436"/>
                </a:cubicBezTo>
                <a:cubicBezTo>
                  <a:pt x="3997124" y="547869"/>
                  <a:pt x="4015883" y="560575"/>
                  <a:pt x="4027990" y="578735"/>
                </a:cubicBezTo>
                <a:cubicBezTo>
                  <a:pt x="4045180" y="604521"/>
                  <a:pt x="4050725" y="617758"/>
                  <a:pt x="4074289" y="636608"/>
                </a:cubicBezTo>
                <a:cubicBezTo>
                  <a:pt x="4085152" y="645298"/>
                  <a:pt x="4098150" y="651067"/>
                  <a:pt x="4109013" y="659757"/>
                </a:cubicBezTo>
                <a:cubicBezTo>
                  <a:pt x="4117534" y="666574"/>
                  <a:pt x="4122804" y="677292"/>
                  <a:pt x="4132162" y="682907"/>
                </a:cubicBezTo>
                <a:cubicBezTo>
                  <a:pt x="4142624" y="689184"/>
                  <a:pt x="4155311" y="690623"/>
                  <a:pt x="4166886" y="694481"/>
                </a:cubicBezTo>
                <a:cubicBezTo>
                  <a:pt x="4182319" y="706056"/>
                  <a:pt x="4195930" y="720579"/>
                  <a:pt x="4213185" y="729206"/>
                </a:cubicBezTo>
                <a:cubicBezTo>
                  <a:pt x="4235010" y="740119"/>
                  <a:pt x="4259484" y="744639"/>
                  <a:pt x="4282633" y="752355"/>
                </a:cubicBezTo>
                <a:lnTo>
                  <a:pt x="4352081" y="775504"/>
                </a:lnTo>
                <a:cubicBezTo>
                  <a:pt x="4363656" y="779362"/>
                  <a:pt x="4375892" y="781623"/>
                  <a:pt x="4386805" y="787079"/>
                </a:cubicBezTo>
                <a:cubicBezTo>
                  <a:pt x="4402238" y="794795"/>
                  <a:pt x="4417084" y="803820"/>
                  <a:pt x="4433104" y="810228"/>
                </a:cubicBezTo>
                <a:cubicBezTo>
                  <a:pt x="4455760" y="819291"/>
                  <a:pt x="4479403" y="825662"/>
                  <a:pt x="4502552" y="833378"/>
                </a:cubicBezTo>
                <a:lnTo>
                  <a:pt x="4572000" y="856527"/>
                </a:lnTo>
                <a:lnTo>
                  <a:pt x="4641448" y="879676"/>
                </a:lnTo>
                <a:cubicBezTo>
                  <a:pt x="4672314" y="887393"/>
                  <a:pt x="4702425" y="899313"/>
                  <a:pt x="4734046" y="902826"/>
                </a:cubicBezTo>
                <a:cubicBezTo>
                  <a:pt x="4798873" y="910029"/>
                  <a:pt x="4837124" y="911233"/>
                  <a:pt x="4896091" y="925975"/>
                </a:cubicBezTo>
                <a:cubicBezTo>
                  <a:pt x="4907927" y="928934"/>
                  <a:pt x="4919240" y="933692"/>
                  <a:pt x="4930815" y="937550"/>
                </a:cubicBezTo>
                <a:cubicBezTo>
                  <a:pt x="4946248" y="952983"/>
                  <a:pt x="4970212" y="963143"/>
                  <a:pt x="4977114" y="983849"/>
                </a:cubicBezTo>
                <a:cubicBezTo>
                  <a:pt x="5003714" y="1063650"/>
                  <a:pt x="4983008" y="1036043"/>
                  <a:pt x="5023413" y="1076446"/>
                </a:cubicBezTo>
                <a:cubicBezTo>
                  <a:pt x="5035638" y="1113125"/>
                  <a:pt x="5032492" y="1113837"/>
                  <a:pt x="5058137" y="1145894"/>
                </a:cubicBezTo>
                <a:cubicBezTo>
                  <a:pt x="5064954" y="1154415"/>
                  <a:pt x="5074469" y="1160522"/>
                  <a:pt x="5081286" y="1169044"/>
                </a:cubicBezTo>
                <a:cubicBezTo>
                  <a:pt x="5089976" y="1179907"/>
                  <a:pt x="5093966" y="1194608"/>
                  <a:pt x="5104435" y="1203768"/>
                </a:cubicBezTo>
                <a:cubicBezTo>
                  <a:pt x="5125373" y="1222089"/>
                  <a:pt x="5150734" y="1234633"/>
                  <a:pt x="5173884" y="1250066"/>
                </a:cubicBezTo>
                <a:cubicBezTo>
                  <a:pt x="5185459" y="1257782"/>
                  <a:pt x="5198771" y="1263379"/>
                  <a:pt x="5208608" y="1273216"/>
                </a:cubicBezTo>
                <a:cubicBezTo>
                  <a:pt x="5231757" y="1296365"/>
                  <a:pt x="5249983" y="1325820"/>
                  <a:pt x="5278056" y="1342664"/>
                </a:cubicBezTo>
                <a:cubicBezTo>
                  <a:pt x="5316638" y="1365813"/>
                  <a:pt x="5350152" y="1401199"/>
                  <a:pt x="5393803" y="1412112"/>
                </a:cubicBezTo>
                <a:cubicBezTo>
                  <a:pt x="5479906" y="1433639"/>
                  <a:pt x="5401962" y="1410595"/>
                  <a:pt x="5509549" y="1458411"/>
                </a:cubicBezTo>
                <a:cubicBezTo>
                  <a:pt x="5555383" y="1478782"/>
                  <a:pt x="5603584" y="1493853"/>
                  <a:pt x="5648446" y="1516284"/>
                </a:cubicBezTo>
                <a:cubicBezTo>
                  <a:pt x="5671595" y="1527859"/>
                  <a:pt x="5694332" y="1540298"/>
                  <a:pt x="5717894" y="1551008"/>
                </a:cubicBezTo>
                <a:cubicBezTo>
                  <a:pt x="5849469" y="1610815"/>
                  <a:pt x="5696106" y="1535177"/>
                  <a:pt x="5845215" y="1597307"/>
                </a:cubicBezTo>
                <a:cubicBezTo>
                  <a:pt x="5869106" y="1607262"/>
                  <a:pt x="5890289" y="1623326"/>
                  <a:pt x="5914663" y="1632031"/>
                </a:cubicBezTo>
                <a:cubicBezTo>
                  <a:pt x="5944625" y="1642732"/>
                  <a:pt x="5977078" y="1645119"/>
                  <a:pt x="6007261" y="1655180"/>
                </a:cubicBezTo>
                <a:cubicBezTo>
                  <a:pt x="6018836" y="1659038"/>
                  <a:pt x="6031072" y="1661299"/>
                  <a:pt x="6041985" y="1666755"/>
                </a:cubicBezTo>
                <a:cubicBezTo>
                  <a:pt x="6054427" y="1672976"/>
                  <a:pt x="6063997" y="1684254"/>
                  <a:pt x="6076709" y="1689904"/>
                </a:cubicBezTo>
                <a:cubicBezTo>
                  <a:pt x="6100877" y="1700645"/>
                  <a:pt x="6161842" y="1718505"/>
                  <a:pt x="6192456" y="1724628"/>
                </a:cubicBezTo>
                <a:cubicBezTo>
                  <a:pt x="6304354" y="1747007"/>
                  <a:pt x="6220607" y="1725538"/>
                  <a:pt x="6342927" y="1747778"/>
                </a:cubicBezTo>
                <a:cubicBezTo>
                  <a:pt x="6358578" y="1750624"/>
                  <a:pt x="6373422" y="1757529"/>
                  <a:pt x="6389225" y="1759352"/>
                </a:cubicBezTo>
                <a:cubicBezTo>
                  <a:pt x="6473894" y="1769122"/>
                  <a:pt x="6559158" y="1773090"/>
                  <a:pt x="6643868" y="1782502"/>
                </a:cubicBezTo>
                <a:cubicBezTo>
                  <a:pt x="6678592" y="1786360"/>
                  <a:pt x="6713128" y="1792759"/>
                  <a:pt x="6748041" y="1794076"/>
                </a:cubicBezTo>
                <a:cubicBezTo>
                  <a:pt x="6917726" y="1800479"/>
                  <a:pt x="7087565" y="1801793"/>
                  <a:pt x="7257327" y="1805651"/>
                </a:cubicBezTo>
                <a:cubicBezTo>
                  <a:pt x="7274531" y="1808518"/>
                  <a:pt x="7350055" y="1819209"/>
                  <a:pt x="7373073" y="1828800"/>
                </a:cubicBezTo>
                <a:cubicBezTo>
                  <a:pt x="7423531" y="1849824"/>
                  <a:pt x="7458961" y="1868653"/>
                  <a:pt x="7500395" y="1898249"/>
                </a:cubicBezTo>
                <a:cubicBezTo>
                  <a:pt x="7516093" y="1909462"/>
                  <a:pt x="7531261" y="1921398"/>
                  <a:pt x="7546694" y="1932973"/>
                </a:cubicBezTo>
                <a:cubicBezTo>
                  <a:pt x="7592801" y="2002134"/>
                  <a:pt x="7542446" y="1941998"/>
                  <a:pt x="7604567" y="1979271"/>
                </a:cubicBezTo>
                <a:cubicBezTo>
                  <a:pt x="7613925" y="1984886"/>
                  <a:pt x="7618986" y="1995873"/>
                  <a:pt x="7627716" y="2002421"/>
                </a:cubicBezTo>
                <a:cubicBezTo>
                  <a:pt x="7649974" y="2019114"/>
                  <a:pt x="7674015" y="2033286"/>
                  <a:pt x="7697165" y="2048719"/>
                </a:cubicBezTo>
                <a:cubicBezTo>
                  <a:pt x="7732043" y="2071971"/>
                  <a:pt x="7737062" y="2077393"/>
                  <a:pt x="7778187" y="2095018"/>
                </a:cubicBezTo>
                <a:cubicBezTo>
                  <a:pt x="7789401" y="2099824"/>
                  <a:pt x="7801336" y="2102735"/>
                  <a:pt x="7812911" y="2106593"/>
                </a:cubicBezTo>
                <a:cubicBezTo>
                  <a:pt x="7864849" y="2158529"/>
                  <a:pt x="7803168" y="2103751"/>
                  <a:pt x="7870785" y="2141317"/>
                </a:cubicBezTo>
                <a:cubicBezTo>
                  <a:pt x="7983533" y="2203956"/>
                  <a:pt x="7896052" y="2176571"/>
                  <a:pt x="7986532" y="2199190"/>
                </a:cubicBezTo>
                <a:cubicBezTo>
                  <a:pt x="8019664" y="2215757"/>
                  <a:pt x="8033487" y="2225398"/>
                  <a:pt x="8067554" y="2233914"/>
                </a:cubicBezTo>
                <a:cubicBezTo>
                  <a:pt x="8086640" y="2238685"/>
                  <a:pt x="8106448" y="2240313"/>
                  <a:pt x="8125428" y="2245489"/>
                </a:cubicBezTo>
                <a:cubicBezTo>
                  <a:pt x="8148970" y="2251909"/>
                  <a:pt x="8170522" y="2267116"/>
                  <a:pt x="8194876" y="2268638"/>
                </a:cubicBezTo>
                <a:cubicBezTo>
                  <a:pt x="8256608" y="2272496"/>
                  <a:pt x="8318268" y="2277741"/>
                  <a:pt x="8380071" y="2280213"/>
                </a:cubicBezTo>
                <a:cubicBezTo>
                  <a:pt x="8511203" y="2285458"/>
                  <a:pt x="8642430" y="2287930"/>
                  <a:pt x="8773610" y="2291788"/>
                </a:cubicBezTo>
                <a:cubicBezTo>
                  <a:pt x="8915491" y="2320162"/>
                  <a:pt x="8780518" y="2295127"/>
                  <a:pt x="9062977" y="2326512"/>
                </a:cubicBezTo>
                <a:cubicBezTo>
                  <a:pt x="9220971" y="2344067"/>
                  <a:pt x="9132300" y="2335598"/>
                  <a:pt x="9329195" y="2349661"/>
                </a:cubicBezTo>
                <a:cubicBezTo>
                  <a:pt x="9371635" y="2345803"/>
                  <a:pt x="9414329" y="2344114"/>
                  <a:pt x="9456516" y="2338087"/>
                </a:cubicBezTo>
                <a:cubicBezTo>
                  <a:pt x="9468594" y="2336362"/>
                  <a:pt x="9479182" y="2328367"/>
                  <a:pt x="9491241" y="2326512"/>
                </a:cubicBezTo>
                <a:cubicBezTo>
                  <a:pt x="9529565" y="2320616"/>
                  <a:pt x="9568405" y="2318795"/>
                  <a:pt x="9606987" y="2314937"/>
                </a:cubicBezTo>
                <a:cubicBezTo>
                  <a:pt x="9630136" y="2318795"/>
                  <a:pt x="9656908" y="2313494"/>
                  <a:pt x="9676435" y="2326512"/>
                </a:cubicBezTo>
                <a:cubicBezTo>
                  <a:pt x="9686587" y="2333280"/>
                  <a:pt x="9652624" y="2332631"/>
                  <a:pt x="9641711" y="2338087"/>
                </a:cubicBezTo>
                <a:cubicBezTo>
                  <a:pt x="9574079" y="2371903"/>
                  <a:pt x="9640143" y="2353417"/>
                  <a:pt x="9572263" y="2372811"/>
                </a:cubicBezTo>
                <a:cubicBezTo>
                  <a:pt x="9516125" y="2388850"/>
                  <a:pt x="9530129" y="2381644"/>
                  <a:pt x="9468091" y="2395960"/>
                </a:cubicBezTo>
                <a:cubicBezTo>
                  <a:pt x="9286605" y="2437841"/>
                  <a:pt x="9449855" y="2404237"/>
                  <a:pt x="9317620" y="2430684"/>
                </a:cubicBezTo>
                <a:lnTo>
                  <a:pt x="8437944" y="2419109"/>
                </a:lnTo>
                <a:cubicBezTo>
                  <a:pt x="8030208" y="2419109"/>
                  <a:pt x="8441993" y="2432651"/>
                  <a:pt x="8160152" y="2442259"/>
                </a:cubicBezTo>
                <a:lnTo>
                  <a:pt x="7245752" y="2465408"/>
                </a:lnTo>
                <a:cubicBezTo>
                  <a:pt x="7134596" y="2483935"/>
                  <a:pt x="7147482" y="2482757"/>
                  <a:pt x="6991109" y="2500132"/>
                </a:cubicBezTo>
                <a:cubicBezTo>
                  <a:pt x="6948754" y="2504838"/>
                  <a:pt x="6906369" y="2510004"/>
                  <a:pt x="6863787" y="2511707"/>
                </a:cubicBezTo>
                <a:cubicBezTo>
                  <a:pt x="6713387" y="2517723"/>
                  <a:pt x="6562846" y="2519423"/>
                  <a:pt x="6412375" y="2523281"/>
                </a:cubicBezTo>
                <a:lnTo>
                  <a:pt x="5000263" y="2511707"/>
                </a:lnTo>
                <a:cubicBezTo>
                  <a:pt x="4923010" y="2510619"/>
                  <a:pt x="4845671" y="2507574"/>
                  <a:pt x="4768770" y="2500132"/>
                </a:cubicBezTo>
                <a:cubicBezTo>
                  <a:pt x="4461091" y="2470357"/>
                  <a:pt x="4829455" y="2478751"/>
                  <a:pt x="4502552" y="2465408"/>
                </a:cubicBezTo>
                <a:cubicBezTo>
                  <a:pt x="4359864" y="2459584"/>
                  <a:pt x="4217043" y="2457691"/>
                  <a:pt x="4074289" y="2453833"/>
                </a:cubicBezTo>
                <a:cubicBezTo>
                  <a:pt x="3927803" y="2405007"/>
                  <a:pt x="4069732" y="2448656"/>
                  <a:pt x="3692324" y="2430684"/>
                </a:cubicBezTo>
                <a:cubicBezTo>
                  <a:pt x="3645917" y="2428474"/>
                  <a:pt x="3599850" y="2420966"/>
                  <a:pt x="3553428" y="2419109"/>
                </a:cubicBezTo>
                <a:cubicBezTo>
                  <a:pt x="3406882" y="2413247"/>
                  <a:pt x="3260180" y="2412189"/>
                  <a:pt x="3113590" y="2407535"/>
                </a:cubicBezTo>
                <a:lnTo>
                  <a:pt x="2824223" y="2395960"/>
                </a:lnTo>
                <a:lnTo>
                  <a:pt x="2361235" y="2384385"/>
                </a:lnTo>
                <a:cubicBezTo>
                  <a:pt x="2139980" y="2356730"/>
                  <a:pt x="2433738" y="2391393"/>
                  <a:pt x="2071868" y="2361236"/>
                </a:cubicBezTo>
                <a:cubicBezTo>
                  <a:pt x="2044681" y="2358970"/>
                  <a:pt x="2017794" y="2353916"/>
                  <a:pt x="1990846" y="2349661"/>
                </a:cubicBezTo>
                <a:cubicBezTo>
                  <a:pt x="1944483" y="2342341"/>
                  <a:pt x="1898828" y="2328856"/>
                  <a:pt x="1851949" y="2326512"/>
                </a:cubicBezTo>
                <a:lnTo>
                  <a:pt x="1620456" y="2314937"/>
                </a:lnTo>
                <a:lnTo>
                  <a:pt x="1539433" y="2303362"/>
                </a:lnTo>
                <a:cubicBezTo>
                  <a:pt x="1516237" y="2299793"/>
                  <a:pt x="1493337" y="2294123"/>
                  <a:pt x="1469985" y="2291788"/>
                </a:cubicBezTo>
                <a:cubicBezTo>
                  <a:pt x="1416101" y="2286400"/>
                  <a:pt x="1361954" y="2284071"/>
                  <a:pt x="1307939" y="2280213"/>
                </a:cubicBezTo>
                <a:cubicBezTo>
                  <a:pt x="1284790" y="2276355"/>
                  <a:pt x="1261778" y="2271549"/>
                  <a:pt x="1238491" y="2268638"/>
                </a:cubicBezTo>
                <a:cubicBezTo>
                  <a:pt x="1200016" y="2263829"/>
                  <a:pt x="1161129" y="2262548"/>
                  <a:pt x="1122744" y="2257064"/>
                </a:cubicBezTo>
                <a:cubicBezTo>
                  <a:pt x="1052157" y="2246980"/>
                  <a:pt x="1101088" y="2247106"/>
                  <a:pt x="1041722" y="2233914"/>
                </a:cubicBezTo>
                <a:cubicBezTo>
                  <a:pt x="961252" y="2216032"/>
                  <a:pt x="991876" y="2230535"/>
                  <a:pt x="925975" y="2210765"/>
                </a:cubicBezTo>
                <a:cubicBezTo>
                  <a:pt x="902603" y="2203753"/>
                  <a:pt x="880200" y="2193534"/>
                  <a:pt x="856527" y="2187616"/>
                </a:cubicBezTo>
                <a:cubicBezTo>
                  <a:pt x="833759" y="2181924"/>
                  <a:pt x="810145" y="2180366"/>
                  <a:pt x="787078" y="2176041"/>
                </a:cubicBezTo>
                <a:cubicBezTo>
                  <a:pt x="748406" y="2168790"/>
                  <a:pt x="671332" y="2152892"/>
                  <a:pt x="671332" y="2152892"/>
                </a:cubicBezTo>
                <a:cubicBezTo>
                  <a:pt x="623434" y="2128943"/>
                  <a:pt x="612798" y="2120896"/>
                  <a:pt x="555585" y="2106593"/>
                </a:cubicBezTo>
                <a:cubicBezTo>
                  <a:pt x="524719" y="2098877"/>
                  <a:pt x="493170" y="2093505"/>
                  <a:pt x="462987" y="2083444"/>
                </a:cubicBezTo>
                <a:lnTo>
                  <a:pt x="393539" y="2060294"/>
                </a:lnTo>
                <a:cubicBezTo>
                  <a:pt x="381964" y="2056436"/>
                  <a:pt x="370779" y="2051112"/>
                  <a:pt x="358815" y="2048719"/>
                </a:cubicBezTo>
                <a:cubicBezTo>
                  <a:pt x="339524" y="2044861"/>
                  <a:pt x="320147" y="2041413"/>
                  <a:pt x="300942" y="2037145"/>
                </a:cubicBezTo>
                <a:cubicBezTo>
                  <a:pt x="285413" y="2033694"/>
                  <a:pt x="270198" y="2028903"/>
                  <a:pt x="254643" y="2025570"/>
                </a:cubicBezTo>
                <a:cubicBezTo>
                  <a:pt x="216170" y="2017326"/>
                  <a:pt x="177068" y="2011964"/>
                  <a:pt x="138896" y="2002421"/>
                </a:cubicBezTo>
                <a:cubicBezTo>
                  <a:pt x="124060" y="1998712"/>
                  <a:pt x="74479" y="1987574"/>
                  <a:pt x="57873" y="1979271"/>
                </a:cubicBezTo>
                <a:cubicBezTo>
                  <a:pt x="3015" y="1951842"/>
                  <a:pt x="44667" y="1956122"/>
                  <a:pt x="0" y="1932973"/>
                </a:cubicBezTo>
                <a:close/>
              </a:path>
            </a:pathLst>
          </a:custGeom>
          <a:gradFill flip="none" rotWithShape="1">
            <a:gsLst>
              <a:gs pos="0">
                <a:srgbClr val="663300"/>
              </a:gs>
              <a:gs pos="40000">
                <a:srgbClr val="996600"/>
              </a:gs>
              <a:gs pos="87000">
                <a:srgbClr val="79DA51"/>
              </a:gs>
              <a:gs pos="96000">
                <a:srgbClr val="79F373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" name="Figura a mano libera 60">
            <a:extLst>
              <a:ext uri="{FF2B5EF4-FFF2-40B4-BE49-F238E27FC236}">
                <a16:creationId xmlns:a16="http://schemas.microsoft.com/office/drawing/2014/main" id="{7E08CE89-A676-4DD7-9860-759E9F8A2019}"/>
              </a:ext>
            </a:extLst>
          </p:cNvPr>
          <p:cNvSpPr/>
          <p:nvPr/>
        </p:nvSpPr>
        <p:spPr>
          <a:xfrm>
            <a:off x="1300568" y="3894004"/>
            <a:ext cx="4909694" cy="1782130"/>
          </a:xfrm>
          <a:custGeom>
            <a:avLst/>
            <a:gdLst>
              <a:gd name="connsiteX0" fmla="*/ 775504 w 7097744"/>
              <a:gd name="connsiteY0" fmla="*/ 1666754 h 2765274"/>
              <a:gd name="connsiteX1" fmla="*/ 752354 w 7097744"/>
              <a:gd name="connsiteY1" fmla="*/ 1551007 h 2765274"/>
              <a:gd name="connsiteX2" fmla="*/ 729205 w 7097744"/>
              <a:gd name="connsiteY2" fmla="*/ 1516283 h 2765274"/>
              <a:gd name="connsiteX3" fmla="*/ 717630 w 7097744"/>
              <a:gd name="connsiteY3" fmla="*/ 1481559 h 2765274"/>
              <a:gd name="connsiteX4" fmla="*/ 659757 w 7097744"/>
              <a:gd name="connsiteY4" fmla="*/ 1400536 h 2765274"/>
              <a:gd name="connsiteX5" fmla="*/ 636607 w 7097744"/>
              <a:gd name="connsiteY5" fmla="*/ 1354238 h 2765274"/>
              <a:gd name="connsiteX6" fmla="*/ 601883 w 7097744"/>
              <a:gd name="connsiteY6" fmla="*/ 1307939 h 2765274"/>
              <a:gd name="connsiteX7" fmla="*/ 555585 w 7097744"/>
              <a:gd name="connsiteY7" fmla="*/ 1238491 h 2765274"/>
              <a:gd name="connsiteX8" fmla="*/ 544010 w 7097744"/>
              <a:gd name="connsiteY8" fmla="*/ 1203767 h 2765274"/>
              <a:gd name="connsiteX9" fmla="*/ 509286 w 7097744"/>
              <a:gd name="connsiteY9" fmla="*/ 1192192 h 2765274"/>
              <a:gd name="connsiteX10" fmla="*/ 497711 w 7097744"/>
              <a:gd name="connsiteY10" fmla="*/ 1157468 h 2765274"/>
              <a:gd name="connsiteX11" fmla="*/ 462987 w 7097744"/>
              <a:gd name="connsiteY11" fmla="*/ 1145893 h 2765274"/>
              <a:gd name="connsiteX12" fmla="*/ 428263 w 7097744"/>
              <a:gd name="connsiteY12" fmla="*/ 1122744 h 2765274"/>
              <a:gd name="connsiteX13" fmla="*/ 393539 w 7097744"/>
              <a:gd name="connsiteY13" fmla="*/ 1088020 h 2765274"/>
              <a:gd name="connsiteX14" fmla="*/ 254643 w 7097744"/>
              <a:gd name="connsiteY14" fmla="*/ 1006997 h 2765274"/>
              <a:gd name="connsiteX15" fmla="*/ 208344 w 7097744"/>
              <a:gd name="connsiteY15" fmla="*/ 960698 h 2765274"/>
              <a:gd name="connsiteX16" fmla="*/ 173620 w 7097744"/>
              <a:gd name="connsiteY16" fmla="*/ 925974 h 2765274"/>
              <a:gd name="connsiteX17" fmla="*/ 162045 w 7097744"/>
              <a:gd name="connsiteY17" fmla="*/ 891250 h 2765274"/>
              <a:gd name="connsiteX18" fmla="*/ 138896 w 7097744"/>
              <a:gd name="connsiteY18" fmla="*/ 856526 h 2765274"/>
              <a:gd name="connsiteX19" fmla="*/ 115747 w 7097744"/>
              <a:gd name="connsiteY19" fmla="*/ 787078 h 2765274"/>
              <a:gd name="connsiteX20" fmla="*/ 92597 w 7097744"/>
              <a:gd name="connsiteY20" fmla="*/ 486136 h 2765274"/>
              <a:gd name="connsiteX21" fmla="*/ 57873 w 7097744"/>
              <a:gd name="connsiteY21" fmla="*/ 416688 h 2765274"/>
              <a:gd name="connsiteX22" fmla="*/ 34724 w 7097744"/>
              <a:gd name="connsiteY22" fmla="*/ 347240 h 2765274"/>
              <a:gd name="connsiteX23" fmla="*/ 23149 w 7097744"/>
              <a:gd name="connsiteY23" fmla="*/ 312516 h 2765274"/>
              <a:gd name="connsiteX24" fmla="*/ 0 w 7097744"/>
              <a:gd name="connsiteY24" fmla="*/ 266217 h 2765274"/>
              <a:gd name="connsiteX25" fmla="*/ 11574 w 7097744"/>
              <a:gd name="connsiteY25" fmla="*/ 104172 h 2765274"/>
              <a:gd name="connsiteX26" fmla="*/ 23149 w 7097744"/>
              <a:gd name="connsiteY26" fmla="*/ 69448 h 2765274"/>
              <a:gd name="connsiteX27" fmla="*/ 34724 w 7097744"/>
              <a:gd name="connsiteY27" fmla="*/ 0 h 2765274"/>
              <a:gd name="connsiteX28" fmla="*/ 162045 w 7097744"/>
              <a:gd name="connsiteY28" fmla="*/ 11574 h 2765274"/>
              <a:gd name="connsiteX29" fmla="*/ 196769 w 7097744"/>
              <a:gd name="connsiteY29" fmla="*/ 23149 h 2765274"/>
              <a:gd name="connsiteX30" fmla="*/ 324091 w 7097744"/>
              <a:gd name="connsiteY30" fmla="*/ 46298 h 2765274"/>
              <a:gd name="connsiteX31" fmla="*/ 659757 w 7097744"/>
              <a:gd name="connsiteY31" fmla="*/ 34724 h 2765274"/>
              <a:gd name="connsiteX32" fmla="*/ 717630 w 7097744"/>
              <a:gd name="connsiteY32" fmla="*/ 23149 h 2765274"/>
              <a:gd name="connsiteX33" fmla="*/ 810228 w 7097744"/>
              <a:gd name="connsiteY33" fmla="*/ 0 h 2765274"/>
              <a:gd name="connsiteX34" fmla="*/ 1041721 w 7097744"/>
              <a:gd name="connsiteY34" fmla="*/ 11574 h 2765274"/>
              <a:gd name="connsiteX35" fmla="*/ 1169043 w 7097744"/>
              <a:gd name="connsiteY35" fmla="*/ 46298 h 2765274"/>
              <a:gd name="connsiteX36" fmla="*/ 1261640 w 7097744"/>
              <a:gd name="connsiteY36" fmla="*/ 69448 h 2765274"/>
              <a:gd name="connsiteX37" fmla="*/ 1307939 w 7097744"/>
              <a:gd name="connsiteY37" fmla="*/ 92597 h 2765274"/>
              <a:gd name="connsiteX38" fmla="*/ 1400536 w 7097744"/>
              <a:gd name="connsiteY38" fmla="*/ 115746 h 2765274"/>
              <a:gd name="connsiteX39" fmla="*/ 1446835 w 7097744"/>
              <a:gd name="connsiteY39" fmla="*/ 127321 h 2765274"/>
              <a:gd name="connsiteX40" fmla="*/ 1539433 w 7097744"/>
              <a:gd name="connsiteY40" fmla="*/ 150470 h 2765274"/>
              <a:gd name="connsiteX41" fmla="*/ 1655179 w 7097744"/>
              <a:gd name="connsiteY41" fmla="*/ 173620 h 2765274"/>
              <a:gd name="connsiteX42" fmla="*/ 1724628 w 7097744"/>
              <a:gd name="connsiteY42" fmla="*/ 185195 h 2765274"/>
              <a:gd name="connsiteX43" fmla="*/ 2013995 w 7097744"/>
              <a:gd name="connsiteY43" fmla="*/ 208344 h 2765274"/>
              <a:gd name="connsiteX44" fmla="*/ 2095017 w 7097744"/>
              <a:gd name="connsiteY44" fmla="*/ 219919 h 2765274"/>
              <a:gd name="connsiteX45" fmla="*/ 2199190 w 7097744"/>
              <a:gd name="connsiteY45" fmla="*/ 231493 h 2765274"/>
              <a:gd name="connsiteX46" fmla="*/ 2384385 w 7097744"/>
              <a:gd name="connsiteY46" fmla="*/ 254643 h 2765274"/>
              <a:gd name="connsiteX47" fmla="*/ 2650602 w 7097744"/>
              <a:gd name="connsiteY47" fmla="*/ 266217 h 2765274"/>
              <a:gd name="connsiteX48" fmla="*/ 3345083 w 7097744"/>
              <a:gd name="connsiteY48" fmla="*/ 254643 h 2765274"/>
              <a:gd name="connsiteX49" fmla="*/ 3391382 w 7097744"/>
              <a:gd name="connsiteY49" fmla="*/ 243068 h 2765274"/>
              <a:gd name="connsiteX50" fmla="*/ 3460830 w 7097744"/>
              <a:gd name="connsiteY50" fmla="*/ 231493 h 2765274"/>
              <a:gd name="connsiteX51" fmla="*/ 3565002 w 7097744"/>
              <a:gd name="connsiteY51" fmla="*/ 219919 h 2765274"/>
              <a:gd name="connsiteX52" fmla="*/ 3657600 w 7097744"/>
              <a:gd name="connsiteY52" fmla="*/ 208344 h 2765274"/>
              <a:gd name="connsiteX53" fmla="*/ 3738622 w 7097744"/>
              <a:gd name="connsiteY53" fmla="*/ 196769 h 2765274"/>
              <a:gd name="connsiteX54" fmla="*/ 3784921 w 7097744"/>
              <a:gd name="connsiteY54" fmla="*/ 185195 h 2765274"/>
              <a:gd name="connsiteX55" fmla="*/ 4109012 w 7097744"/>
              <a:gd name="connsiteY55" fmla="*/ 162045 h 2765274"/>
              <a:gd name="connsiteX56" fmla="*/ 4282633 w 7097744"/>
              <a:gd name="connsiteY56" fmla="*/ 138896 h 2765274"/>
              <a:gd name="connsiteX57" fmla="*/ 4595149 w 7097744"/>
              <a:gd name="connsiteY57" fmla="*/ 150470 h 2765274"/>
              <a:gd name="connsiteX58" fmla="*/ 4653022 w 7097744"/>
              <a:gd name="connsiteY58" fmla="*/ 162045 h 2765274"/>
              <a:gd name="connsiteX59" fmla="*/ 4722471 w 7097744"/>
              <a:gd name="connsiteY59" fmla="*/ 219919 h 2765274"/>
              <a:gd name="connsiteX60" fmla="*/ 4757195 w 7097744"/>
              <a:gd name="connsiteY60" fmla="*/ 243068 h 2765274"/>
              <a:gd name="connsiteX61" fmla="*/ 4780344 w 7097744"/>
              <a:gd name="connsiteY61" fmla="*/ 277792 h 2765274"/>
              <a:gd name="connsiteX62" fmla="*/ 4815068 w 7097744"/>
              <a:gd name="connsiteY62" fmla="*/ 289367 h 2765274"/>
              <a:gd name="connsiteX63" fmla="*/ 4884516 w 7097744"/>
              <a:gd name="connsiteY63" fmla="*/ 324091 h 2765274"/>
              <a:gd name="connsiteX64" fmla="*/ 4907666 w 7097744"/>
              <a:gd name="connsiteY64" fmla="*/ 347240 h 2765274"/>
              <a:gd name="connsiteX65" fmla="*/ 4942390 w 7097744"/>
              <a:gd name="connsiteY65" fmla="*/ 358815 h 2765274"/>
              <a:gd name="connsiteX66" fmla="*/ 5000263 w 7097744"/>
              <a:gd name="connsiteY66" fmla="*/ 405113 h 2765274"/>
              <a:gd name="connsiteX67" fmla="*/ 5058136 w 7097744"/>
              <a:gd name="connsiteY67" fmla="*/ 439838 h 2765274"/>
              <a:gd name="connsiteX68" fmla="*/ 5081286 w 7097744"/>
              <a:gd name="connsiteY68" fmla="*/ 462987 h 2765274"/>
              <a:gd name="connsiteX69" fmla="*/ 5116010 w 7097744"/>
              <a:gd name="connsiteY69" fmla="*/ 486136 h 2765274"/>
              <a:gd name="connsiteX70" fmla="*/ 5197033 w 7097744"/>
              <a:gd name="connsiteY70" fmla="*/ 555584 h 2765274"/>
              <a:gd name="connsiteX71" fmla="*/ 5208607 w 7097744"/>
              <a:gd name="connsiteY71" fmla="*/ 590308 h 2765274"/>
              <a:gd name="connsiteX72" fmla="*/ 5254906 w 7097744"/>
              <a:gd name="connsiteY72" fmla="*/ 648182 h 2765274"/>
              <a:gd name="connsiteX73" fmla="*/ 5289630 w 7097744"/>
              <a:gd name="connsiteY73" fmla="*/ 671331 h 2765274"/>
              <a:gd name="connsiteX74" fmla="*/ 5393802 w 7097744"/>
              <a:gd name="connsiteY74" fmla="*/ 706055 h 2765274"/>
              <a:gd name="connsiteX75" fmla="*/ 5463250 w 7097744"/>
              <a:gd name="connsiteY75" fmla="*/ 729205 h 2765274"/>
              <a:gd name="connsiteX76" fmla="*/ 5497974 w 7097744"/>
              <a:gd name="connsiteY76" fmla="*/ 740779 h 2765274"/>
              <a:gd name="connsiteX77" fmla="*/ 5521124 w 7097744"/>
              <a:gd name="connsiteY77" fmla="*/ 763929 h 2765274"/>
              <a:gd name="connsiteX78" fmla="*/ 5590572 w 7097744"/>
              <a:gd name="connsiteY78" fmla="*/ 787078 h 2765274"/>
              <a:gd name="connsiteX79" fmla="*/ 5625296 w 7097744"/>
              <a:gd name="connsiteY79" fmla="*/ 798653 h 2765274"/>
              <a:gd name="connsiteX80" fmla="*/ 5660020 w 7097744"/>
              <a:gd name="connsiteY80" fmla="*/ 821802 h 2765274"/>
              <a:gd name="connsiteX81" fmla="*/ 5694744 w 7097744"/>
              <a:gd name="connsiteY81" fmla="*/ 856526 h 2765274"/>
              <a:gd name="connsiteX82" fmla="*/ 5729468 w 7097744"/>
              <a:gd name="connsiteY82" fmla="*/ 868101 h 2765274"/>
              <a:gd name="connsiteX83" fmla="*/ 5798916 w 7097744"/>
              <a:gd name="connsiteY83" fmla="*/ 902825 h 2765274"/>
              <a:gd name="connsiteX84" fmla="*/ 5822066 w 7097744"/>
              <a:gd name="connsiteY84" fmla="*/ 925974 h 2765274"/>
              <a:gd name="connsiteX85" fmla="*/ 5891514 w 7097744"/>
              <a:gd name="connsiteY85" fmla="*/ 949124 h 2765274"/>
              <a:gd name="connsiteX86" fmla="*/ 5926238 w 7097744"/>
              <a:gd name="connsiteY86" fmla="*/ 960698 h 2765274"/>
              <a:gd name="connsiteX87" fmla="*/ 5984111 w 7097744"/>
              <a:gd name="connsiteY87" fmla="*/ 972273 h 2765274"/>
              <a:gd name="connsiteX88" fmla="*/ 6053559 w 7097744"/>
              <a:gd name="connsiteY88" fmla="*/ 995422 h 2765274"/>
              <a:gd name="connsiteX89" fmla="*/ 6076709 w 7097744"/>
              <a:gd name="connsiteY89" fmla="*/ 1018572 h 2765274"/>
              <a:gd name="connsiteX90" fmla="*/ 6146157 w 7097744"/>
              <a:gd name="connsiteY90" fmla="*/ 1064870 h 2765274"/>
              <a:gd name="connsiteX91" fmla="*/ 6157731 w 7097744"/>
              <a:gd name="connsiteY91" fmla="*/ 1099595 h 2765274"/>
              <a:gd name="connsiteX92" fmla="*/ 6215605 w 7097744"/>
              <a:gd name="connsiteY92" fmla="*/ 1145893 h 2765274"/>
              <a:gd name="connsiteX93" fmla="*/ 6261904 w 7097744"/>
              <a:gd name="connsiteY93" fmla="*/ 1192192 h 2765274"/>
              <a:gd name="connsiteX94" fmla="*/ 6342926 w 7097744"/>
              <a:gd name="connsiteY94" fmla="*/ 1273215 h 2765274"/>
              <a:gd name="connsiteX95" fmla="*/ 6354501 w 7097744"/>
              <a:gd name="connsiteY95" fmla="*/ 1354238 h 2765274"/>
              <a:gd name="connsiteX96" fmla="*/ 6366076 w 7097744"/>
              <a:gd name="connsiteY96" fmla="*/ 1805650 h 2765274"/>
              <a:gd name="connsiteX97" fmla="*/ 6377650 w 7097744"/>
              <a:gd name="connsiteY97" fmla="*/ 1840374 h 2765274"/>
              <a:gd name="connsiteX98" fmla="*/ 6435524 w 7097744"/>
              <a:gd name="connsiteY98" fmla="*/ 1886673 h 2765274"/>
              <a:gd name="connsiteX99" fmla="*/ 6458673 w 7097744"/>
              <a:gd name="connsiteY99" fmla="*/ 1921397 h 2765274"/>
              <a:gd name="connsiteX100" fmla="*/ 6516547 w 7097744"/>
              <a:gd name="connsiteY100" fmla="*/ 1979270 h 2765274"/>
              <a:gd name="connsiteX101" fmla="*/ 6539696 w 7097744"/>
              <a:gd name="connsiteY101" fmla="*/ 2013995 h 2765274"/>
              <a:gd name="connsiteX102" fmla="*/ 6609144 w 7097744"/>
              <a:gd name="connsiteY102" fmla="*/ 2060293 h 2765274"/>
              <a:gd name="connsiteX103" fmla="*/ 6678592 w 7097744"/>
              <a:gd name="connsiteY103" fmla="*/ 2095017 h 2765274"/>
              <a:gd name="connsiteX104" fmla="*/ 6724891 w 7097744"/>
              <a:gd name="connsiteY104" fmla="*/ 2141316 h 2765274"/>
              <a:gd name="connsiteX105" fmla="*/ 6759615 w 7097744"/>
              <a:gd name="connsiteY105" fmla="*/ 2176040 h 2765274"/>
              <a:gd name="connsiteX106" fmla="*/ 6794339 w 7097744"/>
              <a:gd name="connsiteY106" fmla="*/ 2199189 h 2765274"/>
              <a:gd name="connsiteX107" fmla="*/ 6840638 w 7097744"/>
              <a:gd name="connsiteY107" fmla="*/ 2245488 h 2765274"/>
              <a:gd name="connsiteX108" fmla="*/ 6863787 w 7097744"/>
              <a:gd name="connsiteY108" fmla="*/ 2268638 h 2765274"/>
              <a:gd name="connsiteX109" fmla="*/ 6933235 w 7097744"/>
              <a:gd name="connsiteY109" fmla="*/ 2303362 h 2765274"/>
              <a:gd name="connsiteX110" fmla="*/ 6967959 w 7097744"/>
              <a:gd name="connsiteY110" fmla="*/ 2326511 h 2765274"/>
              <a:gd name="connsiteX111" fmla="*/ 6979534 w 7097744"/>
              <a:gd name="connsiteY111" fmla="*/ 2361235 h 2765274"/>
              <a:gd name="connsiteX112" fmla="*/ 7014258 w 7097744"/>
              <a:gd name="connsiteY112" fmla="*/ 2384384 h 2765274"/>
              <a:gd name="connsiteX113" fmla="*/ 7025833 w 7097744"/>
              <a:gd name="connsiteY113" fmla="*/ 2465407 h 2765274"/>
              <a:gd name="connsiteX114" fmla="*/ 7037407 w 7097744"/>
              <a:gd name="connsiteY114" fmla="*/ 2523281 h 2765274"/>
              <a:gd name="connsiteX115" fmla="*/ 7060557 w 7097744"/>
              <a:gd name="connsiteY115" fmla="*/ 2650602 h 2765274"/>
              <a:gd name="connsiteX116" fmla="*/ 7083706 w 7097744"/>
              <a:gd name="connsiteY116" fmla="*/ 2685326 h 2765274"/>
              <a:gd name="connsiteX117" fmla="*/ 7083706 w 7097744"/>
              <a:gd name="connsiteY117" fmla="*/ 2720050 h 2765274"/>
              <a:gd name="connsiteX118" fmla="*/ 7060557 w 7097744"/>
              <a:gd name="connsiteY118" fmla="*/ 2685326 h 2765274"/>
              <a:gd name="connsiteX119" fmla="*/ 7025833 w 7097744"/>
              <a:gd name="connsiteY119" fmla="*/ 2673751 h 2765274"/>
              <a:gd name="connsiteX120" fmla="*/ 6979534 w 7097744"/>
              <a:gd name="connsiteY120" fmla="*/ 2627453 h 2765274"/>
              <a:gd name="connsiteX121" fmla="*/ 6933235 w 7097744"/>
              <a:gd name="connsiteY121" fmla="*/ 2581154 h 2765274"/>
              <a:gd name="connsiteX122" fmla="*/ 6863787 w 7097744"/>
              <a:gd name="connsiteY122" fmla="*/ 2546430 h 2765274"/>
              <a:gd name="connsiteX123" fmla="*/ 6794339 w 7097744"/>
              <a:gd name="connsiteY123" fmla="*/ 2511706 h 2765274"/>
              <a:gd name="connsiteX124" fmla="*/ 6771190 w 7097744"/>
              <a:gd name="connsiteY124" fmla="*/ 2476982 h 2765274"/>
              <a:gd name="connsiteX125" fmla="*/ 6724891 w 7097744"/>
              <a:gd name="connsiteY125" fmla="*/ 2465407 h 2765274"/>
              <a:gd name="connsiteX126" fmla="*/ 6655443 w 7097744"/>
              <a:gd name="connsiteY126" fmla="*/ 2442258 h 2765274"/>
              <a:gd name="connsiteX127" fmla="*/ 6551271 w 7097744"/>
              <a:gd name="connsiteY127" fmla="*/ 2407534 h 2765274"/>
              <a:gd name="connsiteX128" fmla="*/ 6481822 w 7097744"/>
              <a:gd name="connsiteY128" fmla="*/ 2384384 h 2765274"/>
              <a:gd name="connsiteX129" fmla="*/ 6447098 w 7097744"/>
              <a:gd name="connsiteY129" fmla="*/ 2372810 h 2765274"/>
              <a:gd name="connsiteX130" fmla="*/ 6111433 w 7097744"/>
              <a:gd name="connsiteY130" fmla="*/ 2372810 h 2765274"/>
              <a:gd name="connsiteX131" fmla="*/ 6041985 w 7097744"/>
              <a:gd name="connsiteY131" fmla="*/ 2338086 h 2765274"/>
              <a:gd name="connsiteX132" fmla="*/ 6007260 w 7097744"/>
              <a:gd name="connsiteY132" fmla="*/ 2326511 h 2765274"/>
              <a:gd name="connsiteX133" fmla="*/ 5972536 w 7097744"/>
              <a:gd name="connsiteY133" fmla="*/ 2303362 h 2765274"/>
              <a:gd name="connsiteX134" fmla="*/ 5937812 w 7097744"/>
              <a:gd name="connsiteY134" fmla="*/ 2291787 h 2765274"/>
              <a:gd name="connsiteX135" fmla="*/ 5903088 w 7097744"/>
              <a:gd name="connsiteY135" fmla="*/ 2268638 h 2765274"/>
              <a:gd name="connsiteX136" fmla="*/ 5833640 w 7097744"/>
              <a:gd name="connsiteY136" fmla="*/ 2245488 h 2765274"/>
              <a:gd name="connsiteX137" fmla="*/ 5798916 w 7097744"/>
              <a:gd name="connsiteY137" fmla="*/ 2233913 h 2765274"/>
              <a:gd name="connsiteX138" fmla="*/ 5764192 w 7097744"/>
              <a:gd name="connsiteY138" fmla="*/ 2222339 h 2765274"/>
              <a:gd name="connsiteX139" fmla="*/ 5729468 w 7097744"/>
              <a:gd name="connsiteY139" fmla="*/ 2210764 h 2765274"/>
              <a:gd name="connsiteX140" fmla="*/ 5683169 w 7097744"/>
              <a:gd name="connsiteY140" fmla="*/ 2199189 h 2765274"/>
              <a:gd name="connsiteX141" fmla="*/ 5370653 w 7097744"/>
              <a:gd name="connsiteY141" fmla="*/ 2187615 h 2765274"/>
              <a:gd name="connsiteX142" fmla="*/ 5208607 w 7097744"/>
              <a:gd name="connsiteY142" fmla="*/ 2152891 h 2765274"/>
              <a:gd name="connsiteX143" fmla="*/ 5173883 w 7097744"/>
              <a:gd name="connsiteY143" fmla="*/ 2141316 h 2765274"/>
              <a:gd name="connsiteX144" fmla="*/ 5046562 w 7097744"/>
              <a:gd name="connsiteY144" fmla="*/ 2129741 h 2765274"/>
              <a:gd name="connsiteX145" fmla="*/ 4919240 w 7097744"/>
              <a:gd name="connsiteY145" fmla="*/ 2095017 h 2765274"/>
              <a:gd name="connsiteX146" fmla="*/ 4629873 w 7097744"/>
              <a:gd name="connsiteY146" fmla="*/ 2083443 h 2765274"/>
              <a:gd name="connsiteX147" fmla="*/ 4467828 w 7097744"/>
              <a:gd name="connsiteY147" fmla="*/ 2037144 h 2765274"/>
              <a:gd name="connsiteX148" fmla="*/ 4433104 w 7097744"/>
              <a:gd name="connsiteY148" fmla="*/ 2025569 h 2765274"/>
              <a:gd name="connsiteX149" fmla="*/ 3507129 w 7097744"/>
              <a:gd name="connsiteY149" fmla="*/ 2013995 h 2765274"/>
              <a:gd name="connsiteX150" fmla="*/ 3426106 w 7097744"/>
              <a:gd name="connsiteY150" fmla="*/ 1990845 h 2765274"/>
              <a:gd name="connsiteX151" fmla="*/ 3391382 w 7097744"/>
              <a:gd name="connsiteY151" fmla="*/ 1979270 h 2765274"/>
              <a:gd name="connsiteX152" fmla="*/ 3229336 w 7097744"/>
              <a:gd name="connsiteY152" fmla="*/ 1956121 h 2765274"/>
              <a:gd name="connsiteX153" fmla="*/ 3159888 w 7097744"/>
              <a:gd name="connsiteY153" fmla="*/ 1932972 h 2765274"/>
              <a:gd name="connsiteX154" fmla="*/ 3113590 w 7097744"/>
              <a:gd name="connsiteY154" fmla="*/ 1921397 h 2765274"/>
              <a:gd name="connsiteX155" fmla="*/ 3009417 w 7097744"/>
              <a:gd name="connsiteY155" fmla="*/ 1898248 h 2765274"/>
              <a:gd name="connsiteX156" fmla="*/ 2650602 w 7097744"/>
              <a:gd name="connsiteY156" fmla="*/ 1909822 h 2765274"/>
              <a:gd name="connsiteX157" fmla="*/ 2581154 w 7097744"/>
              <a:gd name="connsiteY157" fmla="*/ 1921397 h 2765274"/>
              <a:gd name="connsiteX158" fmla="*/ 2453833 w 7097744"/>
              <a:gd name="connsiteY158" fmla="*/ 1944546 h 2765274"/>
              <a:gd name="connsiteX159" fmla="*/ 2176040 w 7097744"/>
              <a:gd name="connsiteY159" fmla="*/ 1932972 h 2765274"/>
              <a:gd name="connsiteX160" fmla="*/ 2106592 w 7097744"/>
              <a:gd name="connsiteY160" fmla="*/ 1909822 h 2765274"/>
              <a:gd name="connsiteX161" fmla="*/ 2071868 w 7097744"/>
              <a:gd name="connsiteY161" fmla="*/ 1898248 h 2765274"/>
              <a:gd name="connsiteX162" fmla="*/ 1713053 w 7097744"/>
              <a:gd name="connsiteY162" fmla="*/ 1851949 h 2765274"/>
              <a:gd name="connsiteX163" fmla="*/ 1585731 w 7097744"/>
              <a:gd name="connsiteY163" fmla="*/ 1828800 h 2765274"/>
              <a:gd name="connsiteX164" fmla="*/ 1527858 w 7097744"/>
              <a:gd name="connsiteY164" fmla="*/ 1817225 h 2765274"/>
              <a:gd name="connsiteX165" fmla="*/ 1319514 w 7097744"/>
              <a:gd name="connsiteY165" fmla="*/ 1794076 h 2765274"/>
              <a:gd name="connsiteX166" fmla="*/ 1192192 w 7097744"/>
              <a:gd name="connsiteY166" fmla="*/ 1759351 h 2765274"/>
              <a:gd name="connsiteX167" fmla="*/ 1134319 w 7097744"/>
              <a:gd name="connsiteY167" fmla="*/ 1747777 h 2765274"/>
              <a:gd name="connsiteX168" fmla="*/ 1088020 w 7097744"/>
              <a:gd name="connsiteY168" fmla="*/ 1736202 h 2765274"/>
              <a:gd name="connsiteX169" fmla="*/ 960698 w 7097744"/>
              <a:gd name="connsiteY169" fmla="*/ 1724627 h 2765274"/>
              <a:gd name="connsiteX170" fmla="*/ 868101 w 7097744"/>
              <a:gd name="connsiteY170" fmla="*/ 1701478 h 2765274"/>
              <a:gd name="connsiteX171" fmla="*/ 810228 w 7097744"/>
              <a:gd name="connsiteY171" fmla="*/ 1689903 h 2765274"/>
              <a:gd name="connsiteX172" fmla="*/ 775504 w 7097744"/>
              <a:gd name="connsiteY172" fmla="*/ 1666754 h 276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7097744" h="2765274">
                <a:moveTo>
                  <a:pt x="775504" y="1666754"/>
                </a:moveTo>
                <a:cubicBezTo>
                  <a:pt x="765858" y="1643605"/>
                  <a:pt x="768516" y="1583331"/>
                  <a:pt x="752354" y="1551007"/>
                </a:cubicBezTo>
                <a:cubicBezTo>
                  <a:pt x="746133" y="1538565"/>
                  <a:pt x="735426" y="1528725"/>
                  <a:pt x="729205" y="1516283"/>
                </a:cubicBezTo>
                <a:cubicBezTo>
                  <a:pt x="723749" y="1505370"/>
                  <a:pt x="723086" y="1492472"/>
                  <a:pt x="717630" y="1481559"/>
                </a:cubicBezTo>
                <a:cubicBezTo>
                  <a:pt x="705386" y="1457072"/>
                  <a:pt x="672865" y="1421508"/>
                  <a:pt x="659757" y="1400536"/>
                </a:cubicBezTo>
                <a:cubicBezTo>
                  <a:pt x="650612" y="1385904"/>
                  <a:pt x="645752" y="1368870"/>
                  <a:pt x="636607" y="1354238"/>
                </a:cubicBezTo>
                <a:cubicBezTo>
                  <a:pt x="626383" y="1337879"/>
                  <a:pt x="612946" y="1323743"/>
                  <a:pt x="601883" y="1307939"/>
                </a:cubicBezTo>
                <a:cubicBezTo>
                  <a:pt x="585928" y="1285146"/>
                  <a:pt x="564383" y="1264885"/>
                  <a:pt x="555585" y="1238491"/>
                </a:cubicBezTo>
                <a:cubicBezTo>
                  <a:pt x="551727" y="1226916"/>
                  <a:pt x="552637" y="1212394"/>
                  <a:pt x="544010" y="1203767"/>
                </a:cubicBezTo>
                <a:cubicBezTo>
                  <a:pt x="535383" y="1195140"/>
                  <a:pt x="520861" y="1196050"/>
                  <a:pt x="509286" y="1192192"/>
                </a:cubicBezTo>
                <a:cubicBezTo>
                  <a:pt x="505428" y="1180617"/>
                  <a:pt x="506338" y="1166095"/>
                  <a:pt x="497711" y="1157468"/>
                </a:cubicBezTo>
                <a:cubicBezTo>
                  <a:pt x="489084" y="1148841"/>
                  <a:pt x="473900" y="1151349"/>
                  <a:pt x="462987" y="1145893"/>
                </a:cubicBezTo>
                <a:cubicBezTo>
                  <a:pt x="450545" y="1139672"/>
                  <a:pt x="438950" y="1131650"/>
                  <a:pt x="428263" y="1122744"/>
                </a:cubicBezTo>
                <a:cubicBezTo>
                  <a:pt x="415688" y="1112265"/>
                  <a:pt x="406859" y="1097534"/>
                  <a:pt x="393539" y="1088020"/>
                </a:cubicBezTo>
                <a:cubicBezTo>
                  <a:pt x="322263" y="1037108"/>
                  <a:pt x="345886" y="1098240"/>
                  <a:pt x="254643" y="1006997"/>
                </a:cubicBezTo>
                <a:lnTo>
                  <a:pt x="208344" y="960698"/>
                </a:lnTo>
                <a:lnTo>
                  <a:pt x="173620" y="925974"/>
                </a:lnTo>
                <a:cubicBezTo>
                  <a:pt x="169762" y="914399"/>
                  <a:pt x="167501" y="902163"/>
                  <a:pt x="162045" y="891250"/>
                </a:cubicBezTo>
                <a:cubicBezTo>
                  <a:pt x="155824" y="878808"/>
                  <a:pt x="144546" y="869238"/>
                  <a:pt x="138896" y="856526"/>
                </a:cubicBezTo>
                <a:cubicBezTo>
                  <a:pt x="128986" y="834228"/>
                  <a:pt x="115747" y="787078"/>
                  <a:pt x="115747" y="787078"/>
                </a:cubicBezTo>
                <a:cubicBezTo>
                  <a:pt x="111178" y="700269"/>
                  <a:pt x="111417" y="580234"/>
                  <a:pt x="92597" y="486136"/>
                </a:cubicBezTo>
                <a:cubicBezTo>
                  <a:pt x="81084" y="428574"/>
                  <a:pt x="82703" y="472556"/>
                  <a:pt x="57873" y="416688"/>
                </a:cubicBezTo>
                <a:cubicBezTo>
                  <a:pt x="47963" y="394390"/>
                  <a:pt x="42440" y="370389"/>
                  <a:pt x="34724" y="347240"/>
                </a:cubicBezTo>
                <a:cubicBezTo>
                  <a:pt x="30866" y="335665"/>
                  <a:pt x="28605" y="323429"/>
                  <a:pt x="23149" y="312516"/>
                </a:cubicBezTo>
                <a:lnTo>
                  <a:pt x="0" y="266217"/>
                </a:lnTo>
                <a:cubicBezTo>
                  <a:pt x="3858" y="212202"/>
                  <a:pt x="5247" y="157954"/>
                  <a:pt x="11574" y="104172"/>
                </a:cubicBezTo>
                <a:cubicBezTo>
                  <a:pt x="13000" y="92055"/>
                  <a:pt x="20502" y="81358"/>
                  <a:pt x="23149" y="69448"/>
                </a:cubicBezTo>
                <a:cubicBezTo>
                  <a:pt x="28240" y="46538"/>
                  <a:pt x="30866" y="23149"/>
                  <a:pt x="34724" y="0"/>
                </a:cubicBezTo>
                <a:cubicBezTo>
                  <a:pt x="77164" y="3858"/>
                  <a:pt x="119858" y="5547"/>
                  <a:pt x="162045" y="11574"/>
                </a:cubicBezTo>
                <a:cubicBezTo>
                  <a:pt x="174123" y="13299"/>
                  <a:pt x="184932" y="20190"/>
                  <a:pt x="196769" y="23149"/>
                </a:cubicBezTo>
                <a:cubicBezTo>
                  <a:pt x="229131" y="31240"/>
                  <a:pt x="293124" y="41137"/>
                  <a:pt x="324091" y="46298"/>
                </a:cubicBezTo>
                <a:cubicBezTo>
                  <a:pt x="435980" y="42440"/>
                  <a:pt x="547995" y="41298"/>
                  <a:pt x="659757" y="34724"/>
                </a:cubicBezTo>
                <a:cubicBezTo>
                  <a:pt x="679396" y="33569"/>
                  <a:pt x="698461" y="27573"/>
                  <a:pt x="717630" y="23149"/>
                </a:cubicBezTo>
                <a:cubicBezTo>
                  <a:pt x="748631" y="15995"/>
                  <a:pt x="810228" y="0"/>
                  <a:pt x="810228" y="0"/>
                </a:cubicBezTo>
                <a:cubicBezTo>
                  <a:pt x="887392" y="3858"/>
                  <a:pt x="964900" y="3343"/>
                  <a:pt x="1041721" y="11574"/>
                </a:cubicBezTo>
                <a:cubicBezTo>
                  <a:pt x="1117983" y="19745"/>
                  <a:pt x="1114939" y="31542"/>
                  <a:pt x="1169043" y="46298"/>
                </a:cubicBezTo>
                <a:cubicBezTo>
                  <a:pt x="1199738" y="54669"/>
                  <a:pt x="1233183" y="55220"/>
                  <a:pt x="1261640" y="69448"/>
                </a:cubicBezTo>
                <a:cubicBezTo>
                  <a:pt x="1277073" y="77164"/>
                  <a:pt x="1291570" y="87141"/>
                  <a:pt x="1307939" y="92597"/>
                </a:cubicBezTo>
                <a:cubicBezTo>
                  <a:pt x="1338122" y="102658"/>
                  <a:pt x="1369670" y="108030"/>
                  <a:pt x="1400536" y="115746"/>
                </a:cubicBezTo>
                <a:lnTo>
                  <a:pt x="1446835" y="127321"/>
                </a:lnTo>
                <a:cubicBezTo>
                  <a:pt x="1446861" y="127328"/>
                  <a:pt x="1539406" y="150465"/>
                  <a:pt x="1539433" y="150470"/>
                </a:cubicBezTo>
                <a:cubicBezTo>
                  <a:pt x="1578015" y="158187"/>
                  <a:pt x="1616368" y="167151"/>
                  <a:pt x="1655179" y="173620"/>
                </a:cubicBezTo>
                <a:cubicBezTo>
                  <a:pt x="1678329" y="177478"/>
                  <a:pt x="1701265" y="182970"/>
                  <a:pt x="1724628" y="185195"/>
                </a:cubicBezTo>
                <a:cubicBezTo>
                  <a:pt x="2003287" y="211733"/>
                  <a:pt x="1796178" y="182718"/>
                  <a:pt x="2013995" y="208344"/>
                </a:cubicBezTo>
                <a:cubicBezTo>
                  <a:pt x="2041090" y="211532"/>
                  <a:pt x="2067946" y="216535"/>
                  <a:pt x="2095017" y="219919"/>
                </a:cubicBezTo>
                <a:cubicBezTo>
                  <a:pt x="2129685" y="224252"/>
                  <a:pt x="2164558" y="226876"/>
                  <a:pt x="2199190" y="231493"/>
                </a:cubicBezTo>
                <a:cubicBezTo>
                  <a:pt x="2310649" y="246354"/>
                  <a:pt x="2239067" y="245836"/>
                  <a:pt x="2384385" y="254643"/>
                </a:cubicBezTo>
                <a:cubicBezTo>
                  <a:pt x="2473045" y="260016"/>
                  <a:pt x="2561863" y="262359"/>
                  <a:pt x="2650602" y="266217"/>
                </a:cubicBezTo>
                <a:lnTo>
                  <a:pt x="3345083" y="254643"/>
                </a:lnTo>
                <a:cubicBezTo>
                  <a:pt x="3360983" y="254146"/>
                  <a:pt x="3375783" y="246188"/>
                  <a:pt x="3391382" y="243068"/>
                </a:cubicBezTo>
                <a:cubicBezTo>
                  <a:pt x="3414395" y="238465"/>
                  <a:pt x="3437567" y="234595"/>
                  <a:pt x="3460830" y="231493"/>
                </a:cubicBezTo>
                <a:cubicBezTo>
                  <a:pt x="3495461" y="226876"/>
                  <a:pt x="3530304" y="224001"/>
                  <a:pt x="3565002" y="219919"/>
                </a:cubicBezTo>
                <a:lnTo>
                  <a:pt x="3657600" y="208344"/>
                </a:lnTo>
                <a:cubicBezTo>
                  <a:pt x="3684642" y="204738"/>
                  <a:pt x="3711780" y="201649"/>
                  <a:pt x="3738622" y="196769"/>
                </a:cubicBezTo>
                <a:cubicBezTo>
                  <a:pt x="3754273" y="193923"/>
                  <a:pt x="3769173" y="187445"/>
                  <a:pt x="3784921" y="185195"/>
                </a:cubicBezTo>
                <a:cubicBezTo>
                  <a:pt x="3879088" y="171743"/>
                  <a:pt x="4024815" y="166723"/>
                  <a:pt x="4109012" y="162045"/>
                </a:cubicBezTo>
                <a:cubicBezTo>
                  <a:pt x="4170581" y="149731"/>
                  <a:pt x="4214966" y="138896"/>
                  <a:pt x="4282633" y="138896"/>
                </a:cubicBezTo>
                <a:cubicBezTo>
                  <a:pt x="4386876" y="138896"/>
                  <a:pt x="4490977" y="146612"/>
                  <a:pt x="4595149" y="150470"/>
                </a:cubicBezTo>
                <a:cubicBezTo>
                  <a:pt x="4614440" y="154328"/>
                  <a:pt x="4634602" y="155137"/>
                  <a:pt x="4653022" y="162045"/>
                </a:cubicBezTo>
                <a:cubicBezTo>
                  <a:pt x="4684374" y="173802"/>
                  <a:pt x="4697905" y="199448"/>
                  <a:pt x="4722471" y="219919"/>
                </a:cubicBezTo>
                <a:cubicBezTo>
                  <a:pt x="4733158" y="228825"/>
                  <a:pt x="4745620" y="235352"/>
                  <a:pt x="4757195" y="243068"/>
                </a:cubicBezTo>
                <a:cubicBezTo>
                  <a:pt x="4764911" y="254643"/>
                  <a:pt x="4769481" y="269102"/>
                  <a:pt x="4780344" y="277792"/>
                </a:cubicBezTo>
                <a:cubicBezTo>
                  <a:pt x="4789871" y="285414"/>
                  <a:pt x="4804155" y="283911"/>
                  <a:pt x="4815068" y="289367"/>
                </a:cubicBezTo>
                <a:cubicBezTo>
                  <a:pt x="4904819" y="334243"/>
                  <a:pt x="4797236" y="294997"/>
                  <a:pt x="4884516" y="324091"/>
                </a:cubicBezTo>
                <a:cubicBezTo>
                  <a:pt x="4892233" y="331807"/>
                  <a:pt x="4898308" y="341625"/>
                  <a:pt x="4907666" y="347240"/>
                </a:cubicBezTo>
                <a:cubicBezTo>
                  <a:pt x="4918128" y="353517"/>
                  <a:pt x="4932863" y="351193"/>
                  <a:pt x="4942390" y="358815"/>
                </a:cubicBezTo>
                <a:cubicBezTo>
                  <a:pt x="5017180" y="418647"/>
                  <a:pt x="4912986" y="376022"/>
                  <a:pt x="5000263" y="405113"/>
                </a:cubicBezTo>
                <a:cubicBezTo>
                  <a:pt x="5058913" y="463765"/>
                  <a:pt x="4983014" y="394765"/>
                  <a:pt x="5058136" y="439838"/>
                </a:cubicBezTo>
                <a:cubicBezTo>
                  <a:pt x="5067494" y="445453"/>
                  <a:pt x="5072764" y="456170"/>
                  <a:pt x="5081286" y="462987"/>
                </a:cubicBezTo>
                <a:cubicBezTo>
                  <a:pt x="5092149" y="471677"/>
                  <a:pt x="5105448" y="477083"/>
                  <a:pt x="5116010" y="486136"/>
                </a:cubicBezTo>
                <a:cubicBezTo>
                  <a:pt x="5214247" y="570339"/>
                  <a:pt x="5117315" y="502439"/>
                  <a:pt x="5197033" y="555584"/>
                </a:cubicBezTo>
                <a:cubicBezTo>
                  <a:pt x="5200891" y="567159"/>
                  <a:pt x="5203151" y="579395"/>
                  <a:pt x="5208607" y="590308"/>
                </a:cubicBezTo>
                <a:cubicBezTo>
                  <a:pt x="5218632" y="610358"/>
                  <a:pt x="5236965" y="633829"/>
                  <a:pt x="5254906" y="648182"/>
                </a:cubicBezTo>
                <a:cubicBezTo>
                  <a:pt x="5265769" y="656872"/>
                  <a:pt x="5276918" y="665681"/>
                  <a:pt x="5289630" y="671331"/>
                </a:cubicBezTo>
                <a:cubicBezTo>
                  <a:pt x="5289655" y="671342"/>
                  <a:pt x="5376427" y="700263"/>
                  <a:pt x="5393802" y="706055"/>
                </a:cubicBezTo>
                <a:lnTo>
                  <a:pt x="5463250" y="729205"/>
                </a:lnTo>
                <a:lnTo>
                  <a:pt x="5497974" y="740779"/>
                </a:lnTo>
                <a:cubicBezTo>
                  <a:pt x="5505691" y="748496"/>
                  <a:pt x="5511363" y="759049"/>
                  <a:pt x="5521124" y="763929"/>
                </a:cubicBezTo>
                <a:cubicBezTo>
                  <a:pt x="5542949" y="774842"/>
                  <a:pt x="5567423" y="779362"/>
                  <a:pt x="5590572" y="787078"/>
                </a:cubicBezTo>
                <a:cubicBezTo>
                  <a:pt x="5602147" y="790936"/>
                  <a:pt x="5615144" y="791885"/>
                  <a:pt x="5625296" y="798653"/>
                </a:cubicBezTo>
                <a:cubicBezTo>
                  <a:pt x="5636871" y="806369"/>
                  <a:pt x="5649333" y="812896"/>
                  <a:pt x="5660020" y="821802"/>
                </a:cubicBezTo>
                <a:cubicBezTo>
                  <a:pt x="5672595" y="832281"/>
                  <a:pt x="5681124" y="847446"/>
                  <a:pt x="5694744" y="856526"/>
                </a:cubicBezTo>
                <a:cubicBezTo>
                  <a:pt x="5704896" y="863294"/>
                  <a:pt x="5718555" y="862645"/>
                  <a:pt x="5729468" y="868101"/>
                </a:cubicBezTo>
                <a:cubicBezTo>
                  <a:pt x="5819219" y="912977"/>
                  <a:pt x="5711636" y="873731"/>
                  <a:pt x="5798916" y="902825"/>
                </a:cubicBezTo>
                <a:cubicBezTo>
                  <a:pt x="5806633" y="910541"/>
                  <a:pt x="5812305" y="921094"/>
                  <a:pt x="5822066" y="925974"/>
                </a:cubicBezTo>
                <a:cubicBezTo>
                  <a:pt x="5843891" y="936887"/>
                  <a:pt x="5868365" y="941408"/>
                  <a:pt x="5891514" y="949124"/>
                </a:cubicBezTo>
                <a:cubicBezTo>
                  <a:pt x="5903089" y="952982"/>
                  <a:pt x="5914274" y="958305"/>
                  <a:pt x="5926238" y="960698"/>
                </a:cubicBezTo>
                <a:cubicBezTo>
                  <a:pt x="5945529" y="964556"/>
                  <a:pt x="5965131" y="967097"/>
                  <a:pt x="5984111" y="972273"/>
                </a:cubicBezTo>
                <a:cubicBezTo>
                  <a:pt x="6007653" y="978693"/>
                  <a:pt x="6053559" y="995422"/>
                  <a:pt x="6053559" y="995422"/>
                </a:cubicBezTo>
                <a:cubicBezTo>
                  <a:pt x="6061276" y="1003139"/>
                  <a:pt x="6067979" y="1012024"/>
                  <a:pt x="6076709" y="1018572"/>
                </a:cubicBezTo>
                <a:cubicBezTo>
                  <a:pt x="6098967" y="1035265"/>
                  <a:pt x="6146157" y="1064870"/>
                  <a:pt x="6146157" y="1064870"/>
                </a:cubicBezTo>
                <a:cubicBezTo>
                  <a:pt x="6150015" y="1076445"/>
                  <a:pt x="6151454" y="1089133"/>
                  <a:pt x="6157731" y="1099595"/>
                </a:cubicBezTo>
                <a:cubicBezTo>
                  <a:pt x="6171636" y="1122770"/>
                  <a:pt x="6196125" y="1129196"/>
                  <a:pt x="6215605" y="1145893"/>
                </a:cubicBezTo>
                <a:cubicBezTo>
                  <a:pt x="6232176" y="1160097"/>
                  <a:pt x="6249797" y="1174032"/>
                  <a:pt x="6261904" y="1192192"/>
                </a:cubicBezTo>
                <a:cubicBezTo>
                  <a:pt x="6314970" y="1271792"/>
                  <a:pt x="6281808" y="1252842"/>
                  <a:pt x="6342926" y="1273215"/>
                </a:cubicBezTo>
                <a:cubicBezTo>
                  <a:pt x="6346784" y="1300223"/>
                  <a:pt x="6353316" y="1326982"/>
                  <a:pt x="6354501" y="1354238"/>
                </a:cubicBezTo>
                <a:cubicBezTo>
                  <a:pt x="6361039" y="1504616"/>
                  <a:pt x="6358917" y="1655300"/>
                  <a:pt x="6366076" y="1805650"/>
                </a:cubicBezTo>
                <a:cubicBezTo>
                  <a:pt x="6366656" y="1817837"/>
                  <a:pt x="6371373" y="1829912"/>
                  <a:pt x="6377650" y="1840374"/>
                </a:cubicBezTo>
                <a:cubicBezTo>
                  <a:pt x="6388646" y="1858700"/>
                  <a:pt x="6419752" y="1876158"/>
                  <a:pt x="6435524" y="1886673"/>
                </a:cubicBezTo>
                <a:cubicBezTo>
                  <a:pt x="6443240" y="1898248"/>
                  <a:pt x="6449513" y="1910928"/>
                  <a:pt x="6458673" y="1921397"/>
                </a:cubicBezTo>
                <a:cubicBezTo>
                  <a:pt x="6476638" y="1941929"/>
                  <a:pt x="6501414" y="1956570"/>
                  <a:pt x="6516547" y="1979270"/>
                </a:cubicBezTo>
                <a:cubicBezTo>
                  <a:pt x="6524263" y="1990845"/>
                  <a:pt x="6529227" y="2004834"/>
                  <a:pt x="6539696" y="2013995"/>
                </a:cubicBezTo>
                <a:cubicBezTo>
                  <a:pt x="6560634" y="2032316"/>
                  <a:pt x="6582750" y="2051495"/>
                  <a:pt x="6609144" y="2060293"/>
                </a:cubicBezTo>
                <a:cubicBezTo>
                  <a:pt x="6642752" y="2071496"/>
                  <a:pt x="6650036" y="2070540"/>
                  <a:pt x="6678592" y="2095017"/>
                </a:cubicBezTo>
                <a:cubicBezTo>
                  <a:pt x="6695163" y="2109221"/>
                  <a:pt x="6709458" y="2125883"/>
                  <a:pt x="6724891" y="2141316"/>
                </a:cubicBezTo>
                <a:cubicBezTo>
                  <a:pt x="6736466" y="2152891"/>
                  <a:pt x="6745995" y="2166960"/>
                  <a:pt x="6759615" y="2176040"/>
                </a:cubicBezTo>
                <a:cubicBezTo>
                  <a:pt x="6771190" y="2183756"/>
                  <a:pt x="6783777" y="2190136"/>
                  <a:pt x="6794339" y="2199189"/>
                </a:cubicBezTo>
                <a:cubicBezTo>
                  <a:pt x="6810910" y="2213393"/>
                  <a:pt x="6825205" y="2230055"/>
                  <a:pt x="6840638" y="2245488"/>
                </a:cubicBezTo>
                <a:cubicBezTo>
                  <a:pt x="6848354" y="2253205"/>
                  <a:pt x="6854707" y="2262585"/>
                  <a:pt x="6863787" y="2268638"/>
                </a:cubicBezTo>
                <a:cubicBezTo>
                  <a:pt x="6963301" y="2334980"/>
                  <a:pt x="6837393" y="2255441"/>
                  <a:pt x="6933235" y="2303362"/>
                </a:cubicBezTo>
                <a:cubicBezTo>
                  <a:pt x="6945677" y="2309583"/>
                  <a:pt x="6956384" y="2318795"/>
                  <a:pt x="6967959" y="2326511"/>
                </a:cubicBezTo>
                <a:cubicBezTo>
                  <a:pt x="6971817" y="2338086"/>
                  <a:pt x="6971912" y="2351708"/>
                  <a:pt x="6979534" y="2361235"/>
                </a:cubicBezTo>
                <a:cubicBezTo>
                  <a:pt x="6988224" y="2372098"/>
                  <a:pt x="7008608" y="2371672"/>
                  <a:pt x="7014258" y="2384384"/>
                </a:cubicBezTo>
                <a:cubicBezTo>
                  <a:pt x="7025338" y="2409314"/>
                  <a:pt x="7021348" y="2438496"/>
                  <a:pt x="7025833" y="2465407"/>
                </a:cubicBezTo>
                <a:cubicBezTo>
                  <a:pt x="7029067" y="2484813"/>
                  <a:pt x="7034416" y="2503836"/>
                  <a:pt x="7037407" y="2523281"/>
                </a:cubicBezTo>
                <a:cubicBezTo>
                  <a:pt x="7042727" y="2557864"/>
                  <a:pt x="7042192" y="2613872"/>
                  <a:pt x="7060557" y="2650602"/>
                </a:cubicBezTo>
                <a:cubicBezTo>
                  <a:pt x="7066778" y="2663044"/>
                  <a:pt x="7075990" y="2673751"/>
                  <a:pt x="7083706" y="2685326"/>
                </a:cubicBezTo>
                <a:cubicBezTo>
                  <a:pt x="7106422" y="2821616"/>
                  <a:pt x="7097954" y="2748545"/>
                  <a:pt x="7083706" y="2720050"/>
                </a:cubicBezTo>
                <a:cubicBezTo>
                  <a:pt x="7077485" y="2707608"/>
                  <a:pt x="7071420" y="2694016"/>
                  <a:pt x="7060557" y="2685326"/>
                </a:cubicBezTo>
                <a:cubicBezTo>
                  <a:pt x="7051030" y="2677704"/>
                  <a:pt x="7037408" y="2677609"/>
                  <a:pt x="7025833" y="2673751"/>
                </a:cubicBezTo>
                <a:cubicBezTo>
                  <a:pt x="7002683" y="2604302"/>
                  <a:pt x="7033550" y="2666035"/>
                  <a:pt x="6979534" y="2627453"/>
                </a:cubicBezTo>
                <a:cubicBezTo>
                  <a:pt x="6961774" y="2614767"/>
                  <a:pt x="6953940" y="2588056"/>
                  <a:pt x="6933235" y="2581154"/>
                </a:cubicBezTo>
                <a:cubicBezTo>
                  <a:pt x="6845955" y="2552060"/>
                  <a:pt x="6953538" y="2591306"/>
                  <a:pt x="6863787" y="2546430"/>
                </a:cubicBezTo>
                <a:cubicBezTo>
                  <a:pt x="6767945" y="2498509"/>
                  <a:pt x="6893853" y="2578048"/>
                  <a:pt x="6794339" y="2511706"/>
                </a:cubicBezTo>
                <a:cubicBezTo>
                  <a:pt x="6786623" y="2500131"/>
                  <a:pt x="6782765" y="2484698"/>
                  <a:pt x="6771190" y="2476982"/>
                </a:cubicBezTo>
                <a:cubicBezTo>
                  <a:pt x="6757954" y="2468158"/>
                  <a:pt x="6740128" y="2469978"/>
                  <a:pt x="6724891" y="2465407"/>
                </a:cubicBezTo>
                <a:cubicBezTo>
                  <a:pt x="6701519" y="2458395"/>
                  <a:pt x="6678592" y="2449974"/>
                  <a:pt x="6655443" y="2442258"/>
                </a:cubicBezTo>
                <a:lnTo>
                  <a:pt x="6551271" y="2407534"/>
                </a:lnTo>
                <a:lnTo>
                  <a:pt x="6481822" y="2384384"/>
                </a:lnTo>
                <a:lnTo>
                  <a:pt x="6447098" y="2372810"/>
                </a:lnTo>
                <a:cubicBezTo>
                  <a:pt x="6278953" y="2384820"/>
                  <a:pt x="6283653" y="2391945"/>
                  <a:pt x="6111433" y="2372810"/>
                </a:cubicBezTo>
                <a:cubicBezTo>
                  <a:pt x="6074029" y="2368654"/>
                  <a:pt x="6074869" y="2354528"/>
                  <a:pt x="6041985" y="2338086"/>
                </a:cubicBezTo>
                <a:cubicBezTo>
                  <a:pt x="6031072" y="2332630"/>
                  <a:pt x="6018173" y="2331967"/>
                  <a:pt x="6007260" y="2326511"/>
                </a:cubicBezTo>
                <a:cubicBezTo>
                  <a:pt x="5994818" y="2320290"/>
                  <a:pt x="5984978" y="2309583"/>
                  <a:pt x="5972536" y="2303362"/>
                </a:cubicBezTo>
                <a:cubicBezTo>
                  <a:pt x="5961623" y="2297906"/>
                  <a:pt x="5948725" y="2297243"/>
                  <a:pt x="5937812" y="2291787"/>
                </a:cubicBezTo>
                <a:cubicBezTo>
                  <a:pt x="5925370" y="2285566"/>
                  <a:pt x="5915800" y="2274288"/>
                  <a:pt x="5903088" y="2268638"/>
                </a:cubicBezTo>
                <a:cubicBezTo>
                  <a:pt x="5880790" y="2258728"/>
                  <a:pt x="5856789" y="2253205"/>
                  <a:pt x="5833640" y="2245488"/>
                </a:cubicBezTo>
                <a:lnTo>
                  <a:pt x="5798916" y="2233913"/>
                </a:lnTo>
                <a:lnTo>
                  <a:pt x="5764192" y="2222339"/>
                </a:lnTo>
                <a:cubicBezTo>
                  <a:pt x="5752617" y="2218481"/>
                  <a:pt x="5741305" y="2213723"/>
                  <a:pt x="5729468" y="2210764"/>
                </a:cubicBezTo>
                <a:cubicBezTo>
                  <a:pt x="5714035" y="2206906"/>
                  <a:pt x="5699044" y="2200213"/>
                  <a:pt x="5683169" y="2199189"/>
                </a:cubicBezTo>
                <a:cubicBezTo>
                  <a:pt x="5579142" y="2192478"/>
                  <a:pt x="5474825" y="2191473"/>
                  <a:pt x="5370653" y="2187615"/>
                </a:cubicBezTo>
                <a:cubicBezTo>
                  <a:pt x="5288062" y="2173849"/>
                  <a:pt x="5299246" y="2177611"/>
                  <a:pt x="5208607" y="2152891"/>
                </a:cubicBezTo>
                <a:cubicBezTo>
                  <a:pt x="5196836" y="2149681"/>
                  <a:pt x="5185961" y="2143042"/>
                  <a:pt x="5173883" y="2141316"/>
                </a:cubicBezTo>
                <a:cubicBezTo>
                  <a:pt x="5131696" y="2135289"/>
                  <a:pt x="5089002" y="2133599"/>
                  <a:pt x="5046562" y="2129741"/>
                </a:cubicBezTo>
                <a:cubicBezTo>
                  <a:pt x="5009183" y="2117282"/>
                  <a:pt x="4960139" y="2097744"/>
                  <a:pt x="4919240" y="2095017"/>
                </a:cubicBezTo>
                <a:cubicBezTo>
                  <a:pt x="4822921" y="2088596"/>
                  <a:pt x="4726329" y="2087301"/>
                  <a:pt x="4629873" y="2083443"/>
                </a:cubicBezTo>
                <a:cubicBezTo>
                  <a:pt x="4513611" y="2054376"/>
                  <a:pt x="4567453" y="2070352"/>
                  <a:pt x="4467828" y="2037144"/>
                </a:cubicBezTo>
                <a:cubicBezTo>
                  <a:pt x="4456253" y="2033286"/>
                  <a:pt x="4445304" y="2025721"/>
                  <a:pt x="4433104" y="2025569"/>
                </a:cubicBezTo>
                <a:lnTo>
                  <a:pt x="3507129" y="2013995"/>
                </a:lnTo>
                <a:cubicBezTo>
                  <a:pt x="3423873" y="1986242"/>
                  <a:pt x="3527843" y="2019913"/>
                  <a:pt x="3426106" y="1990845"/>
                </a:cubicBezTo>
                <a:cubicBezTo>
                  <a:pt x="3414375" y="1987493"/>
                  <a:pt x="3403292" y="1981917"/>
                  <a:pt x="3391382" y="1979270"/>
                </a:cubicBezTo>
                <a:cubicBezTo>
                  <a:pt x="3348479" y="1969736"/>
                  <a:pt x="3269369" y="1961125"/>
                  <a:pt x="3229336" y="1956121"/>
                </a:cubicBezTo>
                <a:cubicBezTo>
                  <a:pt x="3206187" y="1948405"/>
                  <a:pt x="3183561" y="1938890"/>
                  <a:pt x="3159888" y="1932972"/>
                </a:cubicBezTo>
                <a:cubicBezTo>
                  <a:pt x="3144455" y="1929114"/>
                  <a:pt x="3129119" y="1924848"/>
                  <a:pt x="3113590" y="1921397"/>
                </a:cubicBezTo>
                <a:cubicBezTo>
                  <a:pt x="2981283" y="1891995"/>
                  <a:pt x="3122375" y="1926486"/>
                  <a:pt x="3009417" y="1898248"/>
                </a:cubicBezTo>
                <a:cubicBezTo>
                  <a:pt x="2889812" y="1902106"/>
                  <a:pt x="2770095" y="1903363"/>
                  <a:pt x="2650602" y="1909822"/>
                </a:cubicBezTo>
                <a:cubicBezTo>
                  <a:pt x="2627168" y="1911089"/>
                  <a:pt x="2604244" y="1917199"/>
                  <a:pt x="2581154" y="1921397"/>
                </a:cubicBezTo>
                <a:cubicBezTo>
                  <a:pt x="2403297" y="1953736"/>
                  <a:pt x="2658367" y="1910459"/>
                  <a:pt x="2453833" y="1944546"/>
                </a:cubicBezTo>
                <a:cubicBezTo>
                  <a:pt x="2361235" y="1940688"/>
                  <a:pt x="2268258" y="1942194"/>
                  <a:pt x="2176040" y="1932972"/>
                </a:cubicBezTo>
                <a:cubicBezTo>
                  <a:pt x="2151759" y="1930544"/>
                  <a:pt x="2129741" y="1917538"/>
                  <a:pt x="2106592" y="1909822"/>
                </a:cubicBezTo>
                <a:cubicBezTo>
                  <a:pt x="2095017" y="1905964"/>
                  <a:pt x="2084014" y="1899405"/>
                  <a:pt x="2071868" y="1898248"/>
                </a:cubicBezTo>
                <a:cubicBezTo>
                  <a:pt x="1920341" y="1883816"/>
                  <a:pt x="1845419" y="1885041"/>
                  <a:pt x="1713053" y="1851949"/>
                </a:cubicBezTo>
                <a:cubicBezTo>
                  <a:pt x="1624162" y="1829726"/>
                  <a:pt x="1710156" y="1849537"/>
                  <a:pt x="1585731" y="1828800"/>
                </a:cubicBezTo>
                <a:cubicBezTo>
                  <a:pt x="1566326" y="1825566"/>
                  <a:pt x="1547366" y="1819770"/>
                  <a:pt x="1527858" y="1817225"/>
                </a:cubicBezTo>
                <a:cubicBezTo>
                  <a:pt x="1458570" y="1808187"/>
                  <a:pt x="1319514" y="1794076"/>
                  <a:pt x="1319514" y="1794076"/>
                </a:cubicBezTo>
                <a:cubicBezTo>
                  <a:pt x="1244383" y="1756510"/>
                  <a:pt x="1297302" y="1776869"/>
                  <a:pt x="1192192" y="1759351"/>
                </a:cubicBezTo>
                <a:cubicBezTo>
                  <a:pt x="1172787" y="1756117"/>
                  <a:pt x="1153524" y="1752045"/>
                  <a:pt x="1134319" y="1747777"/>
                </a:cubicBezTo>
                <a:cubicBezTo>
                  <a:pt x="1118790" y="1744326"/>
                  <a:pt x="1103788" y="1738305"/>
                  <a:pt x="1088020" y="1736202"/>
                </a:cubicBezTo>
                <a:cubicBezTo>
                  <a:pt x="1045778" y="1730570"/>
                  <a:pt x="1003139" y="1728485"/>
                  <a:pt x="960698" y="1724627"/>
                </a:cubicBezTo>
                <a:cubicBezTo>
                  <a:pt x="929832" y="1716911"/>
                  <a:pt x="899299" y="1707718"/>
                  <a:pt x="868101" y="1701478"/>
                </a:cubicBezTo>
                <a:cubicBezTo>
                  <a:pt x="848810" y="1697620"/>
                  <a:pt x="829314" y="1694674"/>
                  <a:pt x="810228" y="1689903"/>
                </a:cubicBezTo>
                <a:cubicBezTo>
                  <a:pt x="749291" y="1674669"/>
                  <a:pt x="785150" y="1689903"/>
                  <a:pt x="775504" y="1666754"/>
                </a:cubicBezTo>
                <a:close/>
              </a:path>
            </a:pathLst>
          </a:custGeom>
          <a:gradFill>
            <a:gsLst>
              <a:gs pos="56000">
                <a:srgbClr val="85B235"/>
              </a:gs>
              <a:gs pos="87000">
                <a:srgbClr val="33CC33"/>
              </a:gs>
              <a:gs pos="0">
                <a:srgbClr val="79F373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5" name="Figura a mano libera 61">
            <a:extLst>
              <a:ext uri="{FF2B5EF4-FFF2-40B4-BE49-F238E27FC236}">
                <a16:creationId xmlns:a16="http://schemas.microsoft.com/office/drawing/2014/main" id="{FD76D3FA-EB47-4531-B753-FC68DDFA3438}"/>
              </a:ext>
            </a:extLst>
          </p:cNvPr>
          <p:cNvSpPr/>
          <p:nvPr/>
        </p:nvSpPr>
        <p:spPr>
          <a:xfrm>
            <a:off x="4745636" y="4088387"/>
            <a:ext cx="3975431" cy="1597366"/>
          </a:xfrm>
          <a:custGeom>
            <a:avLst/>
            <a:gdLst>
              <a:gd name="connsiteX0" fmla="*/ 0 w 5577840"/>
              <a:gd name="connsiteY0" fmla="*/ 0 h 2697480"/>
              <a:gd name="connsiteX1" fmla="*/ 121920 w 5577840"/>
              <a:gd name="connsiteY1" fmla="*/ 91440 h 2697480"/>
              <a:gd name="connsiteX2" fmla="*/ 167640 w 5577840"/>
              <a:gd name="connsiteY2" fmla="*/ 106680 h 2697480"/>
              <a:gd name="connsiteX3" fmla="*/ 396240 w 5577840"/>
              <a:gd name="connsiteY3" fmla="*/ 91440 h 2697480"/>
              <a:gd name="connsiteX4" fmla="*/ 685800 w 5577840"/>
              <a:gd name="connsiteY4" fmla="*/ 60960 h 2697480"/>
              <a:gd name="connsiteX5" fmla="*/ 1447800 w 5577840"/>
              <a:gd name="connsiteY5" fmla="*/ 76200 h 2697480"/>
              <a:gd name="connsiteX6" fmla="*/ 1584960 w 5577840"/>
              <a:gd name="connsiteY6" fmla="*/ 152400 h 2697480"/>
              <a:gd name="connsiteX7" fmla="*/ 1645920 w 5577840"/>
              <a:gd name="connsiteY7" fmla="*/ 167640 h 2697480"/>
              <a:gd name="connsiteX8" fmla="*/ 1752600 w 5577840"/>
              <a:gd name="connsiteY8" fmla="*/ 213360 h 2697480"/>
              <a:gd name="connsiteX9" fmla="*/ 3489960 w 5577840"/>
              <a:gd name="connsiteY9" fmla="*/ 198120 h 2697480"/>
              <a:gd name="connsiteX10" fmla="*/ 3550920 w 5577840"/>
              <a:gd name="connsiteY10" fmla="*/ 182880 h 2697480"/>
              <a:gd name="connsiteX11" fmla="*/ 3825240 w 5577840"/>
              <a:gd name="connsiteY11" fmla="*/ 152400 h 2697480"/>
              <a:gd name="connsiteX12" fmla="*/ 4511040 w 5577840"/>
              <a:gd name="connsiteY12" fmla="*/ 137160 h 2697480"/>
              <a:gd name="connsiteX13" fmla="*/ 4724400 w 5577840"/>
              <a:gd name="connsiteY13" fmla="*/ 121920 h 2697480"/>
              <a:gd name="connsiteX14" fmla="*/ 4983480 w 5577840"/>
              <a:gd name="connsiteY14" fmla="*/ 106680 h 2697480"/>
              <a:gd name="connsiteX15" fmla="*/ 5090160 w 5577840"/>
              <a:gd name="connsiteY15" fmla="*/ 91440 h 2697480"/>
              <a:gd name="connsiteX16" fmla="*/ 5212080 w 5577840"/>
              <a:gd name="connsiteY16" fmla="*/ 76200 h 2697480"/>
              <a:gd name="connsiteX17" fmla="*/ 5547360 w 5577840"/>
              <a:gd name="connsiteY17" fmla="*/ 137160 h 2697480"/>
              <a:gd name="connsiteX18" fmla="*/ 5562600 w 5577840"/>
              <a:gd name="connsiteY18" fmla="*/ 213360 h 2697480"/>
              <a:gd name="connsiteX19" fmla="*/ 5577840 w 5577840"/>
              <a:gd name="connsiteY19" fmla="*/ 259080 h 2697480"/>
              <a:gd name="connsiteX20" fmla="*/ 5562600 w 5577840"/>
              <a:gd name="connsiteY20" fmla="*/ 502920 h 2697480"/>
              <a:gd name="connsiteX21" fmla="*/ 5547360 w 5577840"/>
              <a:gd name="connsiteY21" fmla="*/ 548640 h 2697480"/>
              <a:gd name="connsiteX22" fmla="*/ 5516880 w 5577840"/>
              <a:gd name="connsiteY22" fmla="*/ 685800 h 2697480"/>
              <a:gd name="connsiteX23" fmla="*/ 5501640 w 5577840"/>
              <a:gd name="connsiteY23" fmla="*/ 731520 h 2697480"/>
              <a:gd name="connsiteX24" fmla="*/ 5486400 w 5577840"/>
              <a:gd name="connsiteY24" fmla="*/ 807720 h 2697480"/>
              <a:gd name="connsiteX25" fmla="*/ 5455920 w 5577840"/>
              <a:gd name="connsiteY25" fmla="*/ 899160 h 2697480"/>
              <a:gd name="connsiteX26" fmla="*/ 5471160 w 5577840"/>
              <a:gd name="connsiteY26" fmla="*/ 1280160 h 2697480"/>
              <a:gd name="connsiteX27" fmla="*/ 5455920 w 5577840"/>
              <a:gd name="connsiteY27" fmla="*/ 1508760 h 2697480"/>
              <a:gd name="connsiteX28" fmla="*/ 5440680 w 5577840"/>
              <a:gd name="connsiteY28" fmla="*/ 1996440 h 2697480"/>
              <a:gd name="connsiteX29" fmla="*/ 5410200 w 5577840"/>
              <a:gd name="connsiteY29" fmla="*/ 2179320 h 2697480"/>
              <a:gd name="connsiteX30" fmla="*/ 5394960 w 5577840"/>
              <a:gd name="connsiteY30" fmla="*/ 2270760 h 2697480"/>
              <a:gd name="connsiteX31" fmla="*/ 5349240 w 5577840"/>
              <a:gd name="connsiteY31" fmla="*/ 2255520 h 2697480"/>
              <a:gd name="connsiteX32" fmla="*/ 5151120 w 5577840"/>
              <a:gd name="connsiteY32" fmla="*/ 2225040 h 2697480"/>
              <a:gd name="connsiteX33" fmla="*/ 4800600 w 5577840"/>
              <a:gd name="connsiteY33" fmla="*/ 2209800 h 2697480"/>
              <a:gd name="connsiteX34" fmla="*/ 4602480 w 5577840"/>
              <a:gd name="connsiteY34" fmla="*/ 2179320 h 2697480"/>
              <a:gd name="connsiteX35" fmla="*/ 4358640 w 5577840"/>
              <a:gd name="connsiteY35" fmla="*/ 2194560 h 2697480"/>
              <a:gd name="connsiteX36" fmla="*/ 4191000 w 5577840"/>
              <a:gd name="connsiteY36" fmla="*/ 2225040 h 2697480"/>
              <a:gd name="connsiteX37" fmla="*/ 4145280 w 5577840"/>
              <a:gd name="connsiteY37" fmla="*/ 2240280 h 2697480"/>
              <a:gd name="connsiteX38" fmla="*/ 3992880 w 5577840"/>
              <a:gd name="connsiteY38" fmla="*/ 2270760 h 2697480"/>
              <a:gd name="connsiteX39" fmla="*/ 3901440 w 5577840"/>
              <a:gd name="connsiteY39" fmla="*/ 2301240 h 2697480"/>
              <a:gd name="connsiteX40" fmla="*/ 3718560 w 5577840"/>
              <a:gd name="connsiteY40" fmla="*/ 2331720 h 2697480"/>
              <a:gd name="connsiteX41" fmla="*/ 3672840 w 5577840"/>
              <a:gd name="connsiteY41" fmla="*/ 2346960 h 2697480"/>
              <a:gd name="connsiteX42" fmla="*/ 3596640 w 5577840"/>
              <a:gd name="connsiteY42" fmla="*/ 2362200 h 2697480"/>
              <a:gd name="connsiteX43" fmla="*/ 3505200 w 5577840"/>
              <a:gd name="connsiteY43" fmla="*/ 2392680 h 2697480"/>
              <a:gd name="connsiteX44" fmla="*/ 3413760 w 5577840"/>
              <a:gd name="connsiteY44" fmla="*/ 2423160 h 2697480"/>
              <a:gd name="connsiteX45" fmla="*/ 3322320 w 5577840"/>
              <a:gd name="connsiteY45" fmla="*/ 2453640 h 2697480"/>
              <a:gd name="connsiteX46" fmla="*/ 3276600 w 5577840"/>
              <a:gd name="connsiteY46" fmla="*/ 2468880 h 2697480"/>
              <a:gd name="connsiteX47" fmla="*/ 3200400 w 5577840"/>
              <a:gd name="connsiteY47" fmla="*/ 2484120 h 2697480"/>
              <a:gd name="connsiteX48" fmla="*/ 3108960 w 5577840"/>
              <a:gd name="connsiteY48" fmla="*/ 2514600 h 2697480"/>
              <a:gd name="connsiteX49" fmla="*/ 3017520 w 5577840"/>
              <a:gd name="connsiteY49" fmla="*/ 2545080 h 2697480"/>
              <a:gd name="connsiteX50" fmla="*/ 2971800 w 5577840"/>
              <a:gd name="connsiteY50" fmla="*/ 2560320 h 2697480"/>
              <a:gd name="connsiteX51" fmla="*/ 2926080 w 5577840"/>
              <a:gd name="connsiteY51" fmla="*/ 2575560 h 2697480"/>
              <a:gd name="connsiteX52" fmla="*/ 2880360 w 5577840"/>
              <a:gd name="connsiteY52" fmla="*/ 2606040 h 2697480"/>
              <a:gd name="connsiteX53" fmla="*/ 2834640 w 5577840"/>
              <a:gd name="connsiteY53" fmla="*/ 2621280 h 2697480"/>
              <a:gd name="connsiteX54" fmla="*/ 2697480 w 5577840"/>
              <a:gd name="connsiteY54" fmla="*/ 2682240 h 2697480"/>
              <a:gd name="connsiteX55" fmla="*/ 2651760 w 5577840"/>
              <a:gd name="connsiteY55" fmla="*/ 2697480 h 2697480"/>
              <a:gd name="connsiteX56" fmla="*/ 2514600 w 5577840"/>
              <a:gd name="connsiteY56" fmla="*/ 2606040 h 2697480"/>
              <a:gd name="connsiteX57" fmla="*/ 2468880 w 5577840"/>
              <a:gd name="connsiteY57" fmla="*/ 2575560 h 2697480"/>
              <a:gd name="connsiteX58" fmla="*/ 2423160 w 5577840"/>
              <a:gd name="connsiteY58" fmla="*/ 2545080 h 2697480"/>
              <a:gd name="connsiteX59" fmla="*/ 2377440 w 5577840"/>
              <a:gd name="connsiteY59" fmla="*/ 2529840 h 2697480"/>
              <a:gd name="connsiteX60" fmla="*/ 2346960 w 5577840"/>
              <a:gd name="connsiteY60" fmla="*/ 2484120 h 2697480"/>
              <a:gd name="connsiteX61" fmla="*/ 2301240 w 5577840"/>
              <a:gd name="connsiteY61" fmla="*/ 2468880 h 2697480"/>
              <a:gd name="connsiteX62" fmla="*/ 2255520 w 5577840"/>
              <a:gd name="connsiteY62" fmla="*/ 2438400 h 2697480"/>
              <a:gd name="connsiteX63" fmla="*/ 2118360 w 5577840"/>
              <a:gd name="connsiteY63" fmla="*/ 2377440 h 2697480"/>
              <a:gd name="connsiteX64" fmla="*/ 2087880 w 5577840"/>
              <a:gd name="connsiteY64" fmla="*/ 2331720 h 2697480"/>
              <a:gd name="connsiteX65" fmla="*/ 2042160 w 5577840"/>
              <a:gd name="connsiteY65" fmla="*/ 2316480 h 2697480"/>
              <a:gd name="connsiteX66" fmla="*/ 1950720 w 5577840"/>
              <a:gd name="connsiteY66" fmla="*/ 2255520 h 2697480"/>
              <a:gd name="connsiteX67" fmla="*/ 1905000 w 5577840"/>
              <a:gd name="connsiteY67" fmla="*/ 2225040 h 2697480"/>
              <a:gd name="connsiteX68" fmla="*/ 1844040 w 5577840"/>
              <a:gd name="connsiteY68" fmla="*/ 2133600 h 2697480"/>
              <a:gd name="connsiteX69" fmla="*/ 1813560 w 5577840"/>
              <a:gd name="connsiteY69" fmla="*/ 2087880 h 2697480"/>
              <a:gd name="connsiteX70" fmla="*/ 1767840 w 5577840"/>
              <a:gd name="connsiteY70" fmla="*/ 2057400 h 2697480"/>
              <a:gd name="connsiteX71" fmla="*/ 1661160 w 5577840"/>
              <a:gd name="connsiteY71" fmla="*/ 1935480 h 2697480"/>
              <a:gd name="connsiteX72" fmla="*/ 1630680 w 5577840"/>
              <a:gd name="connsiteY72" fmla="*/ 1889760 h 2697480"/>
              <a:gd name="connsiteX73" fmla="*/ 1584960 w 5577840"/>
              <a:gd name="connsiteY73" fmla="*/ 1859280 h 2697480"/>
              <a:gd name="connsiteX74" fmla="*/ 1524000 w 5577840"/>
              <a:gd name="connsiteY74" fmla="*/ 1767840 h 2697480"/>
              <a:gd name="connsiteX75" fmla="*/ 1493520 w 5577840"/>
              <a:gd name="connsiteY75" fmla="*/ 1722120 h 2697480"/>
              <a:gd name="connsiteX76" fmla="*/ 1447800 w 5577840"/>
              <a:gd name="connsiteY76" fmla="*/ 1691640 h 2697480"/>
              <a:gd name="connsiteX77" fmla="*/ 1402080 w 5577840"/>
              <a:gd name="connsiteY77" fmla="*/ 1584960 h 2697480"/>
              <a:gd name="connsiteX78" fmla="*/ 1356360 w 5577840"/>
              <a:gd name="connsiteY78" fmla="*/ 1539240 h 2697480"/>
              <a:gd name="connsiteX79" fmla="*/ 1310640 w 5577840"/>
              <a:gd name="connsiteY79" fmla="*/ 1402080 h 2697480"/>
              <a:gd name="connsiteX80" fmla="*/ 1295400 w 5577840"/>
              <a:gd name="connsiteY80" fmla="*/ 1356360 h 2697480"/>
              <a:gd name="connsiteX81" fmla="*/ 1280160 w 5577840"/>
              <a:gd name="connsiteY81" fmla="*/ 1310640 h 2697480"/>
              <a:gd name="connsiteX82" fmla="*/ 1249680 w 5577840"/>
              <a:gd name="connsiteY82" fmla="*/ 1203960 h 2697480"/>
              <a:gd name="connsiteX83" fmla="*/ 1188720 w 5577840"/>
              <a:gd name="connsiteY83" fmla="*/ 1112520 h 2697480"/>
              <a:gd name="connsiteX84" fmla="*/ 1173480 w 5577840"/>
              <a:gd name="connsiteY84" fmla="*/ 1066800 h 2697480"/>
              <a:gd name="connsiteX85" fmla="*/ 1112520 w 5577840"/>
              <a:gd name="connsiteY85" fmla="*/ 975360 h 2697480"/>
              <a:gd name="connsiteX86" fmla="*/ 1097280 w 5577840"/>
              <a:gd name="connsiteY86" fmla="*/ 929640 h 2697480"/>
              <a:gd name="connsiteX87" fmla="*/ 1005840 w 5577840"/>
              <a:gd name="connsiteY87" fmla="*/ 868680 h 2697480"/>
              <a:gd name="connsiteX88" fmla="*/ 929640 w 5577840"/>
              <a:gd name="connsiteY88" fmla="*/ 807720 h 2697480"/>
              <a:gd name="connsiteX89" fmla="*/ 899160 w 5577840"/>
              <a:gd name="connsiteY89" fmla="*/ 762000 h 2697480"/>
              <a:gd name="connsiteX90" fmla="*/ 853440 w 5577840"/>
              <a:gd name="connsiteY90" fmla="*/ 746760 h 2697480"/>
              <a:gd name="connsiteX91" fmla="*/ 746760 w 5577840"/>
              <a:gd name="connsiteY91" fmla="*/ 701040 h 2697480"/>
              <a:gd name="connsiteX92" fmla="*/ 609600 w 5577840"/>
              <a:gd name="connsiteY92" fmla="*/ 640080 h 2697480"/>
              <a:gd name="connsiteX93" fmla="*/ 518160 w 5577840"/>
              <a:gd name="connsiteY93" fmla="*/ 594360 h 2697480"/>
              <a:gd name="connsiteX94" fmla="*/ 487680 w 5577840"/>
              <a:gd name="connsiteY94" fmla="*/ 548640 h 2697480"/>
              <a:gd name="connsiteX95" fmla="*/ 441960 w 5577840"/>
              <a:gd name="connsiteY95" fmla="*/ 533400 h 2697480"/>
              <a:gd name="connsiteX96" fmla="*/ 396240 w 5577840"/>
              <a:gd name="connsiteY96" fmla="*/ 502920 h 2697480"/>
              <a:gd name="connsiteX97" fmla="*/ 350520 w 5577840"/>
              <a:gd name="connsiteY97" fmla="*/ 457200 h 2697480"/>
              <a:gd name="connsiteX98" fmla="*/ 259080 w 5577840"/>
              <a:gd name="connsiteY98" fmla="*/ 396240 h 2697480"/>
              <a:gd name="connsiteX99" fmla="*/ 228600 w 5577840"/>
              <a:gd name="connsiteY99" fmla="*/ 350520 h 2697480"/>
              <a:gd name="connsiteX100" fmla="*/ 182880 w 5577840"/>
              <a:gd name="connsiteY100" fmla="*/ 320040 h 2697480"/>
              <a:gd name="connsiteX101" fmla="*/ 121920 w 5577840"/>
              <a:gd name="connsiteY101" fmla="*/ 228600 h 2697480"/>
              <a:gd name="connsiteX102" fmla="*/ 60960 w 5577840"/>
              <a:gd name="connsiteY102" fmla="*/ 137160 h 2697480"/>
              <a:gd name="connsiteX103" fmla="*/ 15240 w 5577840"/>
              <a:gd name="connsiteY103" fmla="*/ 76200 h 2697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5577840" h="2697480">
                <a:moveTo>
                  <a:pt x="0" y="0"/>
                </a:moveTo>
                <a:cubicBezTo>
                  <a:pt x="18692" y="14954"/>
                  <a:pt x="89571" y="75266"/>
                  <a:pt x="121920" y="91440"/>
                </a:cubicBezTo>
                <a:cubicBezTo>
                  <a:pt x="136288" y="98624"/>
                  <a:pt x="152400" y="101600"/>
                  <a:pt x="167640" y="106680"/>
                </a:cubicBezTo>
                <a:cubicBezTo>
                  <a:pt x="243840" y="101600"/>
                  <a:pt x="320166" y="98152"/>
                  <a:pt x="396240" y="91440"/>
                </a:cubicBezTo>
                <a:cubicBezTo>
                  <a:pt x="492918" y="82910"/>
                  <a:pt x="685800" y="60960"/>
                  <a:pt x="685800" y="60960"/>
                </a:cubicBezTo>
                <a:lnTo>
                  <a:pt x="1447800" y="76200"/>
                </a:lnTo>
                <a:cubicBezTo>
                  <a:pt x="1506426" y="78412"/>
                  <a:pt x="1529971" y="138653"/>
                  <a:pt x="1584960" y="152400"/>
                </a:cubicBezTo>
                <a:cubicBezTo>
                  <a:pt x="1605280" y="157480"/>
                  <a:pt x="1626308" y="160286"/>
                  <a:pt x="1645920" y="167640"/>
                </a:cubicBezTo>
                <a:cubicBezTo>
                  <a:pt x="1947234" y="280633"/>
                  <a:pt x="1525532" y="137671"/>
                  <a:pt x="1752600" y="213360"/>
                </a:cubicBezTo>
                <a:lnTo>
                  <a:pt x="3489960" y="198120"/>
                </a:lnTo>
                <a:cubicBezTo>
                  <a:pt x="3510902" y="197765"/>
                  <a:pt x="3530167" y="185710"/>
                  <a:pt x="3550920" y="182880"/>
                </a:cubicBezTo>
                <a:cubicBezTo>
                  <a:pt x="3642079" y="170449"/>
                  <a:pt x="3733260" y="154444"/>
                  <a:pt x="3825240" y="152400"/>
                </a:cubicBezTo>
                <a:lnTo>
                  <a:pt x="4511040" y="137160"/>
                </a:lnTo>
                <a:lnTo>
                  <a:pt x="4724400" y="121920"/>
                </a:lnTo>
                <a:cubicBezTo>
                  <a:pt x="4810730" y="116350"/>
                  <a:pt x="4897270" y="113864"/>
                  <a:pt x="4983480" y="106680"/>
                </a:cubicBezTo>
                <a:cubicBezTo>
                  <a:pt x="5019277" y="103697"/>
                  <a:pt x="5054554" y="96187"/>
                  <a:pt x="5090160" y="91440"/>
                </a:cubicBezTo>
                <a:lnTo>
                  <a:pt x="5212080" y="76200"/>
                </a:lnTo>
                <a:cubicBezTo>
                  <a:pt x="5465721" y="88278"/>
                  <a:pt x="5510748" y="-9290"/>
                  <a:pt x="5547360" y="137160"/>
                </a:cubicBezTo>
                <a:cubicBezTo>
                  <a:pt x="5553642" y="162290"/>
                  <a:pt x="5556318" y="188230"/>
                  <a:pt x="5562600" y="213360"/>
                </a:cubicBezTo>
                <a:cubicBezTo>
                  <a:pt x="5566496" y="228945"/>
                  <a:pt x="5572760" y="243840"/>
                  <a:pt x="5577840" y="259080"/>
                </a:cubicBezTo>
                <a:cubicBezTo>
                  <a:pt x="5572760" y="340360"/>
                  <a:pt x="5571125" y="421929"/>
                  <a:pt x="5562600" y="502920"/>
                </a:cubicBezTo>
                <a:cubicBezTo>
                  <a:pt x="5560918" y="518896"/>
                  <a:pt x="5551256" y="533055"/>
                  <a:pt x="5547360" y="548640"/>
                </a:cubicBezTo>
                <a:cubicBezTo>
                  <a:pt x="5515933" y="674346"/>
                  <a:pt x="5548169" y="576287"/>
                  <a:pt x="5516880" y="685800"/>
                </a:cubicBezTo>
                <a:cubicBezTo>
                  <a:pt x="5512467" y="701246"/>
                  <a:pt x="5505536" y="715935"/>
                  <a:pt x="5501640" y="731520"/>
                </a:cubicBezTo>
                <a:cubicBezTo>
                  <a:pt x="5495358" y="756650"/>
                  <a:pt x="5493216" y="782730"/>
                  <a:pt x="5486400" y="807720"/>
                </a:cubicBezTo>
                <a:cubicBezTo>
                  <a:pt x="5477946" y="838717"/>
                  <a:pt x="5455920" y="899160"/>
                  <a:pt x="5455920" y="899160"/>
                </a:cubicBezTo>
                <a:cubicBezTo>
                  <a:pt x="5461000" y="1026160"/>
                  <a:pt x="5471160" y="1153058"/>
                  <a:pt x="5471160" y="1280160"/>
                </a:cubicBezTo>
                <a:cubicBezTo>
                  <a:pt x="5471160" y="1356529"/>
                  <a:pt x="5459167" y="1432460"/>
                  <a:pt x="5455920" y="1508760"/>
                </a:cubicBezTo>
                <a:cubicBezTo>
                  <a:pt x="5449005" y="1671252"/>
                  <a:pt x="5448802" y="1834004"/>
                  <a:pt x="5440680" y="1996440"/>
                </a:cubicBezTo>
                <a:cubicBezTo>
                  <a:pt x="5433831" y="2133423"/>
                  <a:pt x="5429754" y="2081552"/>
                  <a:pt x="5410200" y="2179320"/>
                </a:cubicBezTo>
                <a:cubicBezTo>
                  <a:pt x="5404140" y="2209620"/>
                  <a:pt x="5400040" y="2240280"/>
                  <a:pt x="5394960" y="2270760"/>
                </a:cubicBezTo>
                <a:cubicBezTo>
                  <a:pt x="5379720" y="2265680"/>
                  <a:pt x="5364825" y="2259416"/>
                  <a:pt x="5349240" y="2255520"/>
                </a:cubicBezTo>
                <a:cubicBezTo>
                  <a:pt x="5294691" y="2241883"/>
                  <a:pt x="5201010" y="2228259"/>
                  <a:pt x="5151120" y="2225040"/>
                </a:cubicBezTo>
                <a:cubicBezTo>
                  <a:pt x="5034412" y="2217510"/>
                  <a:pt x="4917440" y="2214880"/>
                  <a:pt x="4800600" y="2209800"/>
                </a:cubicBezTo>
                <a:cubicBezTo>
                  <a:pt x="4726981" y="2191395"/>
                  <a:pt x="4690245" y="2179320"/>
                  <a:pt x="4602480" y="2179320"/>
                </a:cubicBezTo>
                <a:cubicBezTo>
                  <a:pt x="4521041" y="2179320"/>
                  <a:pt x="4439920" y="2189480"/>
                  <a:pt x="4358640" y="2194560"/>
                </a:cubicBezTo>
                <a:cubicBezTo>
                  <a:pt x="4177923" y="2239739"/>
                  <a:pt x="4464032" y="2170434"/>
                  <a:pt x="4191000" y="2225040"/>
                </a:cubicBezTo>
                <a:cubicBezTo>
                  <a:pt x="4175248" y="2228190"/>
                  <a:pt x="4160933" y="2236668"/>
                  <a:pt x="4145280" y="2240280"/>
                </a:cubicBezTo>
                <a:cubicBezTo>
                  <a:pt x="4094801" y="2251929"/>
                  <a:pt x="4042028" y="2254377"/>
                  <a:pt x="3992880" y="2270760"/>
                </a:cubicBezTo>
                <a:cubicBezTo>
                  <a:pt x="3962400" y="2280920"/>
                  <a:pt x="3933246" y="2296696"/>
                  <a:pt x="3901440" y="2301240"/>
                </a:cubicBezTo>
                <a:cubicBezTo>
                  <a:pt x="3841225" y="2309842"/>
                  <a:pt x="3777986" y="2316864"/>
                  <a:pt x="3718560" y="2331720"/>
                </a:cubicBezTo>
                <a:cubicBezTo>
                  <a:pt x="3702975" y="2335616"/>
                  <a:pt x="3688425" y="2343064"/>
                  <a:pt x="3672840" y="2346960"/>
                </a:cubicBezTo>
                <a:cubicBezTo>
                  <a:pt x="3647710" y="2353242"/>
                  <a:pt x="3621630" y="2355384"/>
                  <a:pt x="3596640" y="2362200"/>
                </a:cubicBezTo>
                <a:cubicBezTo>
                  <a:pt x="3565643" y="2370654"/>
                  <a:pt x="3535680" y="2382520"/>
                  <a:pt x="3505200" y="2392680"/>
                </a:cubicBezTo>
                <a:lnTo>
                  <a:pt x="3413760" y="2423160"/>
                </a:lnTo>
                <a:lnTo>
                  <a:pt x="3322320" y="2453640"/>
                </a:lnTo>
                <a:cubicBezTo>
                  <a:pt x="3307080" y="2458720"/>
                  <a:pt x="3292352" y="2465730"/>
                  <a:pt x="3276600" y="2468880"/>
                </a:cubicBezTo>
                <a:cubicBezTo>
                  <a:pt x="3251200" y="2473960"/>
                  <a:pt x="3225390" y="2477304"/>
                  <a:pt x="3200400" y="2484120"/>
                </a:cubicBezTo>
                <a:cubicBezTo>
                  <a:pt x="3169403" y="2492574"/>
                  <a:pt x="3139440" y="2504440"/>
                  <a:pt x="3108960" y="2514600"/>
                </a:cubicBezTo>
                <a:lnTo>
                  <a:pt x="3017520" y="2545080"/>
                </a:lnTo>
                <a:lnTo>
                  <a:pt x="2971800" y="2560320"/>
                </a:lnTo>
                <a:cubicBezTo>
                  <a:pt x="2956560" y="2565400"/>
                  <a:pt x="2939446" y="2566649"/>
                  <a:pt x="2926080" y="2575560"/>
                </a:cubicBezTo>
                <a:cubicBezTo>
                  <a:pt x="2910840" y="2585720"/>
                  <a:pt x="2896743" y="2597849"/>
                  <a:pt x="2880360" y="2606040"/>
                </a:cubicBezTo>
                <a:cubicBezTo>
                  <a:pt x="2865992" y="2613224"/>
                  <a:pt x="2849008" y="2614096"/>
                  <a:pt x="2834640" y="2621280"/>
                </a:cubicBezTo>
                <a:cubicBezTo>
                  <a:pt x="2689735" y="2693733"/>
                  <a:pt x="2933387" y="2603604"/>
                  <a:pt x="2697480" y="2682240"/>
                </a:cubicBezTo>
                <a:lnTo>
                  <a:pt x="2651760" y="2697480"/>
                </a:lnTo>
                <a:lnTo>
                  <a:pt x="2514600" y="2606040"/>
                </a:lnTo>
                <a:lnTo>
                  <a:pt x="2468880" y="2575560"/>
                </a:lnTo>
                <a:cubicBezTo>
                  <a:pt x="2453640" y="2565400"/>
                  <a:pt x="2440536" y="2550872"/>
                  <a:pt x="2423160" y="2545080"/>
                </a:cubicBezTo>
                <a:lnTo>
                  <a:pt x="2377440" y="2529840"/>
                </a:lnTo>
                <a:cubicBezTo>
                  <a:pt x="2367280" y="2514600"/>
                  <a:pt x="2361263" y="2495562"/>
                  <a:pt x="2346960" y="2484120"/>
                </a:cubicBezTo>
                <a:cubicBezTo>
                  <a:pt x="2334416" y="2474085"/>
                  <a:pt x="2315608" y="2476064"/>
                  <a:pt x="2301240" y="2468880"/>
                </a:cubicBezTo>
                <a:cubicBezTo>
                  <a:pt x="2284857" y="2460689"/>
                  <a:pt x="2272258" y="2445839"/>
                  <a:pt x="2255520" y="2438400"/>
                </a:cubicBezTo>
                <a:cubicBezTo>
                  <a:pt x="2092296" y="2365856"/>
                  <a:pt x="2221830" y="2446420"/>
                  <a:pt x="2118360" y="2377440"/>
                </a:cubicBezTo>
                <a:cubicBezTo>
                  <a:pt x="2108200" y="2362200"/>
                  <a:pt x="2102183" y="2343162"/>
                  <a:pt x="2087880" y="2331720"/>
                </a:cubicBezTo>
                <a:cubicBezTo>
                  <a:pt x="2075336" y="2321685"/>
                  <a:pt x="2056203" y="2324282"/>
                  <a:pt x="2042160" y="2316480"/>
                </a:cubicBezTo>
                <a:cubicBezTo>
                  <a:pt x="2010138" y="2298690"/>
                  <a:pt x="1981200" y="2275840"/>
                  <a:pt x="1950720" y="2255520"/>
                </a:cubicBezTo>
                <a:lnTo>
                  <a:pt x="1905000" y="2225040"/>
                </a:lnTo>
                <a:lnTo>
                  <a:pt x="1844040" y="2133600"/>
                </a:lnTo>
                <a:cubicBezTo>
                  <a:pt x="1833880" y="2118360"/>
                  <a:pt x="1828800" y="2098040"/>
                  <a:pt x="1813560" y="2087880"/>
                </a:cubicBezTo>
                <a:lnTo>
                  <a:pt x="1767840" y="2057400"/>
                </a:lnTo>
                <a:cubicBezTo>
                  <a:pt x="1696720" y="1950720"/>
                  <a:pt x="1737360" y="1986280"/>
                  <a:pt x="1661160" y="1935480"/>
                </a:cubicBezTo>
                <a:cubicBezTo>
                  <a:pt x="1651000" y="1920240"/>
                  <a:pt x="1643632" y="1902712"/>
                  <a:pt x="1630680" y="1889760"/>
                </a:cubicBezTo>
                <a:cubicBezTo>
                  <a:pt x="1617728" y="1876808"/>
                  <a:pt x="1597021" y="1873064"/>
                  <a:pt x="1584960" y="1859280"/>
                </a:cubicBezTo>
                <a:cubicBezTo>
                  <a:pt x="1560837" y="1831711"/>
                  <a:pt x="1544320" y="1798320"/>
                  <a:pt x="1524000" y="1767840"/>
                </a:cubicBezTo>
                <a:cubicBezTo>
                  <a:pt x="1513840" y="1752600"/>
                  <a:pt x="1508760" y="1732280"/>
                  <a:pt x="1493520" y="1722120"/>
                </a:cubicBezTo>
                <a:lnTo>
                  <a:pt x="1447800" y="1691640"/>
                </a:lnTo>
                <a:cubicBezTo>
                  <a:pt x="1435363" y="1654329"/>
                  <a:pt x="1425620" y="1617916"/>
                  <a:pt x="1402080" y="1584960"/>
                </a:cubicBezTo>
                <a:cubicBezTo>
                  <a:pt x="1389553" y="1567422"/>
                  <a:pt x="1371600" y="1554480"/>
                  <a:pt x="1356360" y="1539240"/>
                </a:cubicBezTo>
                <a:lnTo>
                  <a:pt x="1310640" y="1402080"/>
                </a:lnTo>
                <a:lnTo>
                  <a:pt x="1295400" y="1356360"/>
                </a:lnTo>
                <a:cubicBezTo>
                  <a:pt x="1290320" y="1341120"/>
                  <a:pt x="1284056" y="1326225"/>
                  <a:pt x="1280160" y="1310640"/>
                </a:cubicBezTo>
                <a:cubicBezTo>
                  <a:pt x="1276573" y="1296291"/>
                  <a:pt x="1259618" y="1221848"/>
                  <a:pt x="1249680" y="1203960"/>
                </a:cubicBezTo>
                <a:cubicBezTo>
                  <a:pt x="1231890" y="1171938"/>
                  <a:pt x="1200304" y="1147273"/>
                  <a:pt x="1188720" y="1112520"/>
                </a:cubicBezTo>
                <a:cubicBezTo>
                  <a:pt x="1183640" y="1097280"/>
                  <a:pt x="1181282" y="1080843"/>
                  <a:pt x="1173480" y="1066800"/>
                </a:cubicBezTo>
                <a:cubicBezTo>
                  <a:pt x="1155690" y="1034778"/>
                  <a:pt x="1124104" y="1010113"/>
                  <a:pt x="1112520" y="975360"/>
                </a:cubicBezTo>
                <a:cubicBezTo>
                  <a:pt x="1107440" y="960120"/>
                  <a:pt x="1108639" y="940999"/>
                  <a:pt x="1097280" y="929640"/>
                </a:cubicBezTo>
                <a:cubicBezTo>
                  <a:pt x="1071377" y="903737"/>
                  <a:pt x="1005840" y="868680"/>
                  <a:pt x="1005840" y="868680"/>
                </a:cubicBezTo>
                <a:cubicBezTo>
                  <a:pt x="918489" y="737653"/>
                  <a:pt x="1034800" y="891848"/>
                  <a:pt x="929640" y="807720"/>
                </a:cubicBezTo>
                <a:cubicBezTo>
                  <a:pt x="915337" y="796278"/>
                  <a:pt x="913463" y="773442"/>
                  <a:pt x="899160" y="762000"/>
                </a:cubicBezTo>
                <a:cubicBezTo>
                  <a:pt x="886616" y="751965"/>
                  <a:pt x="867808" y="753944"/>
                  <a:pt x="853440" y="746760"/>
                </a:cubicBezTo>
                <a:cubicBezTo>
                  <a:pt x="720458" y="680269"/>
                  <a:pt x="905348" y="748617"/>
                  <a:pt x="746760" y="701040"/>
                </a:cubicBezTo>
                <a:cubicBezTo>
                  <a:pt x="550171" y="642063"/>
                  <a:pt x="732091" y="701325"/>
                  <a:pt x="609600" y="640080"/>
                </a:cubicBezTo>
                <a:cubicBezTo>
                  <a:pt x="483407" y="576984"/>
                  <a:pt x="649187" y="681711"/>
                  <a:pt x="518160" y="594360"/>
                </a:cubicBezTo>
                <a:cubicBezTo>
                  <a:pt x="508000" y="579120"/>
                  <a:pt x="501983" y="560082"/>
                  <a:pt x="487680" y="548640"/>
                </a:cubicBezTo>
                <a:cubicBezTo>
                  <a:pt x="475136" y="538605"/>
                  <a:pt x="456328" y="540584"/>
                  <a:pt x="441960" y="533400"/>
                </a:cubicBezTo>
                <a:cubicBezTo>
                  <a:pt x="425577" y="525209"/>
                  <a:pt x="410311" y="514646"/>
                  <a:pt x="396240" y="502920"/>
                </a:cubicBezTo>
                <a:cubicBezTo>
                  <a:pt x="379683" y="489122"/>
                  <a:pt x="367533" y="470432"/>
                  <a:pt x="350520" y="457200"/>
                </a:cubicBezTo>
                <a:cubicBezTo>
                  <a:pt x="321604" y="434710"/>
                  <a:pt x="259080" y="396240"/>
                  <a:pt x="259080" y="396240"/>
                </a:cubicBezTo>
                <a:cubicBezTo>
                  <a:pt x="248920" y="381000"/>
                  <a:pt x="241552" y="363472"/>
                  <a:pt x="228600" y="350520"/>
                </a:cubicBezTo>
                <a:cubicBezTo>
                  <a:pt x="215648" y="337568"/>
                  <a:pt x="194941" y="333824"/>
                  <a:pt x="182880" y="320040"/>
                </a:cubicBezTo>
                <a:cubicBezTo>
                  <a:pt x="158757" y="292471"/>
                  <a:pt x="142240" y="259080"/>
                  <a:pt x="121920" y="228600"/>
                </a:cubicBezTo>
                <a:lnTo>
                  <a:pt x="60960" y="137160"/>
                </a:lnTo>
                <a:cubicBezTo>
                  <a:pt x="26495" y="85462"/>
                  <a:pt x="43432" y="104392"/>
                  <a:pt x="15240" y="76200"/>
                </a:cubicBezTo>
              </a:path>
            </a:pathLst>
          </a:custGeom>
          <a:gradFill>
            <a:gsLst>
              <a:gs pos="56000">
                <a:srgbClr val="85B235"/>
              </a:gs>
              <a:gs pos="87000">
                <a:srgbClr val="33CC33"/>
              </a:gs>
              <a:gs pos="0">
                <a:srgbClr val="79F373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Figura a mano libera 62">
            <a:extLst>
              <a:ext uri="{FF2B5EF4-FFF2-40B4-BE49-F238E27FC236}">
                <a16:creationId xmlns:a16="http://schemas.microsoft.com/office/drawing/2014/main" id="{9080C079-1309-4850-AA44-57AFF453338E}"/>
              </a:ext>
            </a:extLst>
          </p:cNvPr>
          <p:cNvSpPr/>
          <p:nvPr/>
        </p:nvSpPr>
        <p:spPr>
          <a:xfrm>
            <a:off x="6681573" y="5317070"/>
            <a:ext cx="1925232" cy="439889"/>
          </a:xfrm>
          <a:custGeom>
            <a:avLst/>
            <a:gdLst>
              <a:gd name="connsiteX0" fmla="*/ 0 w 2270760"/>
              <a:gd name="connsiteY0" fmla="*/ 640080 h 678180"/>
              <a:gd name="connsiteX1" fmla="*/ 2270760 w 2270760"/>
              <a:gd name="connsiteY1" fmla="*/ 678180 h 678180"/>
              <a:gd name="connsiteX2" fmla="*/ 2270760 w 2270760"/>
              <a:gd name="connsiteY2" fmla="*/ 68580 h 678180"/>
              <a:gd name="connsiteX3" fmla="*/ 1897380 w 2270760"/>
              <a:gd name="connsiteY3" fmla="*/ 30480 h 678180"/>
              <a:gd name="connsiteX4" fmla="*/ 1722120 w 2270760"/>
              <a:gd name="connsiteY4" fmla="*/ 0 h 678180"/>
              <a:gd name="connsiteX5" fmla="*/ 1485900 w 2270760"/>
              <a:gd name="connsiteY5" fmla="*/ 0 h 678180"/>
              <a:gd name="connsiteX6" fmla="*/ 1257300 w 2270760"/>
              <a:gd name="connsiteY6" fmla="*/ 60960 h 678180"/>
              <a:gd name="connsiteX7" fmla="*/ 899160 w 2270760"/>
              <a:gd name="connsiteY7" fmla="*/ 144780 h 678180"/>
              <a:gd name="connsiteX8" fmla="*/ 739140 w 2270760"/>
              <a:gd name="connsiteY8" fmla="*/ 190500 h 678180"/>
              <a:gd name="connsiteX9" fmla="*/ 502920 w 2270760"/>
              <a:gd name="connsiteY9" fmla="*/ 266700 h 678180"/>
              <a:gd name="connsiteX10" fmla="*/ 335280 w 2270760"/>
              <a:gd name="connsiteY10" fmla="*/ 342900 h 678180"/>
              <a:gd name="connsiteX11" fmla="*/ 167640 w 2270760"/>
              <a:gd name="connsiteY11" fmla="*/ 434340 h 678180"/>
              <a:gd name="connsiteX12" fmla="*/ 91440 w 2270760"/>
              <a:gd name="connsiteY12" fmla="*/ 518160 h 678180"/>
              <a:gd name="connsiteX13" fmla="*/ 0 w 2270760"/>
              <a:gd name="connsiteY13" fmla="*/ 563880 h 678180"/>
              <a:gd name="connsiteX14" fmla="*/ 0 w 2270760"/>
              <a:gd name="connsiteY14" fmla="*/ 640080 h 67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70760" h="678180">
                <a:moveTo>
                  <a:pt x="0" y="640080"/>
                </a:moveTo>
                <a:lnTo>
                  <a:pt x="2270760" y="678180"/>
                </a:lnTo>
                <a:lnTo>
                  <a:pt x="2270760" y="68580"/>
                </a:lnTo>
                <a:lnTo>
                  <a:pt x="1897380" y="30480"/>
                </a:lnTo>
                <a:lnTo>
                  <a:pt x="1722120" y="0"/>
                </a:lnTo>
                <a:lnTo>
                  <a:pt x="1485900" y="0"/>
                </a:lnTo>
                <a:lnTo>
                  <a:pt x="1257300" y="60960"/>
                </a:lnTo>
                <a:lnTo>
                  <a:pt x="899160" y="144780"/>
                </a:lnTo>
                <a:lnTo>
                  <a:pt x="739140" y="190500"/>
                </a:lnTo>
                <a:lnTo>
                  <a:pt x="502920" y="266700"/>
                </a:lnTo>
                <a:lnTo>
                  <a:pt x="335280" y="342900"/>
                </a:lnTo>
                <a:lnTo>
                  <a:pt x="167640" y="434340"/>
                </a:lnTo>
                <a:lnTo>
                  <a:pt x="91440" y="518160"/>
                </a:lnTo>
                <a:lnTo>
                  <a:pt x="0" y="563880"/>
                </a:lnTo>
                <a:lnTo>
                  <a:pt x="0" y="640080"/>
                </a:lnTo>
                <a:close/>
              </a:path>
            </a:pathLst>
          </a:custGeom>
          <a:solidFill>
            <a:srgbClr val="996633">
              <a:alpha val="9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7" name="Figura a mano libera 63">
            <a:extLst>
              <a:ext uri="{FF2B5EF4-FFF2-40B4-BE49-F238E27FC236}">
                <a16:creationId xmlns:a16="http://schemas.microsoft.com/office/drawing/2014/main" id="{706435B6-282A-4606-A97C-48C9CC2C99EB}"/>
              </a:ext>
            </a:extLst>
          </p:cNvPr>
          <p:cNvSpPr/>
          <p:nvPr/>
        </p:nvSpPr>
        <p:spPr>
          <a:xfrm>
            <a:off x="1818745" y="4935850"/>
            <a:ext cx="4601753" cy="797855"/>
          </a:xfrm>
          <a:custGeom>
            <a:avLst/>
            <a:gdLst>
              <a:gd name="connsiteX0" fmla="*/ 7620 w 5471160"/>
              <a:gd name="connsiteY0" fmla="*/ 45720 h 1348740"/>
              <a:gd name="connsiteX1" fmla="*/ 7620 w 5471160"/>
              <a:gd name="connsiteY1" fmla="*/ 45720 h 1348740"/>
              <a:gd name="connsiteX2" fmla="*/ 0 w 5471160"/>
              <a:gd name="connsiteY2" fmla="*/ 1264920 h 1348740"/>
              <a:gd name="connsiteX3" fmla="*/ 5471160 w 5471160"/>
              <a:gd name="connsiteY3" fmla="*/ 1348740 h 1348740"/>
              <a:gd name="connsiteX4" fmla="*/ 5158740 w 5471160"/>
              <a:gd name="connsiteY4" fmla="*/ 1082040 h 1348740"/>
              <a:gd name="connsiteX5" fmla="*/ 4876800 w 5471160"/>
              <a:gd name="connsiteY5" fmla="*/ 868680 h 1348740"/>
              <a:gd name="connsiteX6" fmla="*/ 4808220 w 5471160"/>
              <a:gd name="connsiteY6" fmla="*/ 861060 h 1348740"/>
              <a:gd name="connsiteX7" fmla="*/ 4724400 w 5471160"/>
              <a:gd name="connsiteY7" fmla="*/ 876300 h 1348740"/>
              <a:gd name="connsiteX8" fmla="*/ 4328160 w 5471160"/>
              <a:gd name="connsiteY8" fmla="*/ 670560 h 1348740"/>
              <a:gd name="connsiteX9" fmla="*/ 4137660 w 5471160"/>
              <a:gd name="connsiteY9" fmla="*/ 617220 h 1348740"/>
              <a:gd name="connsiteX10" fmla="*/ 3870960 w 5471160"/>
              <a:gd name="connsiteY10" fmla="*/ 594360 h 1348740"/>
              <a:gd name="connsiteX11" fmla="*/ 3695700 w 5471160"/>
              <a:gd name="connsiteY11" fmla="*/ 556260 h 1348740"/>
              <a:gd name="connsiteX12" fmla="*/ 3558540 w 5471160"/>
              <a:gd name="connsiteY12" fmla="*/ 464820 h 1348740"/>
              <a:gd name="connsiteX13" fmla="*/ 3314700 w 5471160"/>
              <a:gd name="connsiteY13" fmla="*/ 441960 h 1348740"/>
              <a:gd name="connsiteX14" fmla="*/ 3185160 w 5471160"/>
              <a:gd name="connsiteY14" fmla="*/ 457200 h 1348740"/>
              <a:gd name="connsiteX15" fmla="*/ 2964180 w 5471160"/>
              <a:gd name="connsiteY15" fmla="*/ 411480 h 1348740"/>
              <a:gd name="connsiteX16" fmla="*/ 2651760 w 5471160"/>
              <a:gd name="connsiteY16" fmla="*/ 342900 h 1348740"/>
              <a:gd name="connsiteX17" fmla="*/ 2446020 w 5471160"/>
              <a:gd name="connsiteY17" fmla="*/ 289560 h 1348740"/>
              <a:gd name="connsiteX18" fmla="*/ 2202180 w 5471160"/>
              <a:gd name="connsiteY18" fmla="*/ 281940 h 1348740"/>
              <a:gd name="connsiteX19" fmla="*/ 1965960 w 5471160"/>
              <a:gd name="connsiteY19" fmla="*/ 320040 h 1348740"/>
              <a:gd name="connsiteX20" fmla="*/ 1775460 w 5471160"/>
              <a:gd name="connsiteY20" fmla="*/ 320040 h 1348740"/>
              <a:gd name="connsiteX21" fmla="*/ 1470660 w 5471160"/>
              <a:gd name="connsiteY21" fmla="*/ 274320 h 1348740"/>
              <a:gd name="connsiteX22" fmla="*/ 1173480 w 5471160"/>
              <a:gd name="connsiteY22" fmla="*/ 228600 h 1348740"/>
              <a:gd name="connsiteX23" fmla="*/ 960120 w 5471160"/>
              <a:gd name="connsiteY23" fmla="*/ 213360 h 1348740"/>
              <a:gd name="connsiteX24" fmla="*/ 617220 w 5471160"/>
              <a:gd name="connsiteY24" fmla="*/ 129540 h 1348740"/>
              <a:gd name="connsiteX25" fmla="*/ 365760 w 5471160"/>
              <a:gd name="connsiteY25" fmla="*/ 68580 h 1348740"/>
              <a:gd name="connsiteX26" fmla="*/ 38100 w 5471160"/>
              <a:gd name="connsiteY26" fmla="*/ 0 h 1348740"/>
              <a:gd name="connsiteX27" fmla="*/ 7620 w 5471160"/>
              <a:gd name="connsiteY27" fmla="*/ 45720 h 134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71160" h="1348740">
                <a:moveTo>
                  <a:pt x="7620" y="45720"/>
                </a:moveTo>
                <a:lnTo>
                  <a:pt x="7620" y="45720"/>
                </a:lnTo>
                <a:lnTo>
                  <a:pt x="0" y="1264920"/>
                </a:lnTo>
                <a:lnTo>
                  <a:pt x="5471160" y="1348740"/>
                </a:lnTo>
                <a:lnTo>
                  <a:pt x="5158740" y="1082040"/>
                </a:lnTo>
                <a:lnTo>
                  <a:pt x="4876800" y="868680"/>
                </a:lnTo>
                <a:lnTo>
                  <a:pt x="4808220" y="861060"/>
                </a:lnTo>
                <a:lnTo>
                  <a:pt x="4724400" y="876300"/>
                </a:lnTo>
                <a:lnTo>
                  <a:pt x="4328160" y="670560"/>
                </a:lnTo>
                <a:lnTo>
                  <a:pt x="4137660" y="617220"/>
                </a:lnTo>
                <a:lnTo>
                  <a:pt x="3870960" y="594360"/>
                </a:lnTo>
                <a:lnTo>
                  <a:pt x="3695700" y="556260"/>
                </a:lnTo>
                <a:lnTo>
                  <a:pt x="3558540" y="464820"/>
                </a:lnTo>
                <a:lnTo>
                  <a:pt x="3314700" y="441960"/>
                </a:lnTo>
                <a:lnTo>
                  <a:pt x="3185160" y="457200"/>
                </a:lnTo>
                <a:lnTo>
                  <a:pt x="2964180" y="411480"/>
                </a:lnTo>
                <a:lnTo>
                  <a:pt x="2651760" y="342900"/>
                </a:lnTo>
                <a:lnTo>
                  <a:pt x="2446020" y="289560"/>
                </a:lnTo>
                <a:lnTo>
                  <a:pt x="2202180" y="281940"/>
                </a:lnTo>
                <a:lnTo>
                  <a:pt x="1965960" y="320040"/>
                </a:lnTo>
                <a:lnTo>
                  <a:pt x="1775460" y="320040"/>
                </a:lnTo>
                <a:lnTo>
                  <a:pt x="1470660" y="274320"/>
                </a:lnTo>
                <a:lnTo>
                  <a:pt x="1173480" y="228600"/>
                </a:lnTo>
                <a:lnTo>
                  <a:pt x="960120" y="213360"/>
                </a:lnTo>
                <a:lnTo>
                  <a:pt x="617220" y="129540"/>
                </a:lnTo>
                <a:lnTo>
                  <a:pt x="365760" y="68580"/>
                </a:lnTo>
                <a:lnTo>
                  <a:pt x="38100" y="0"/>
                </a:lnTo>
                <a:lnTo>
                  <a:pt x="7620" y="45720"/>
                </a:lnTo>
                <a:close/>
              </a:path>
            </a:pathLst>
          </a:custGeom>
          <a:solidFill>
            <a:srgbClr val="996633">
              <a:alpha val="9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8" name="Figura a mano libera 64">
            <a:extLst>
              <a:ext uri="{FF2B5EF4-FFF2-40B4-BE49-F238E27FC236}">
                <a16:creationId xmlns:a16="http://schemas.microsoft.com/office/drawing/2014/main" id="{E830B872-C09E-4A0B-8986-B85F9A3BACBE}"/>
              </a:ext>
            </a:extLst>
          </p:cNvPr>
          <p:cNvSpPr/>
          <p:nvPr/>
        </p:nvSpPr>
        <p:spPr>
          <a:xfrm>
            <a:off x="1838614" y="5664373"/>
            <a:ext cx="6789261" cy="613165"/>
          </a:xfrm>
          <a:custGeom>
            <a:avLst/>
            <a:gdLst>
              <a:gd name="connsiteX0" fmla="*/ 0 w 8188960"/>
              <a:gd name="connsiteY0" fmla="*/ 0 h 955040"/>
              <a:gd name="connsiteX1" fmla="*/ 20320 w 8188960"/>
              <a:gd name="connsiteY1" fmla="*/ 944880 h 955040"/>
              <a:gd name="connsiteX2" fmla="*/ 8188960 w 8188960"/>
              <a:gd name="connsiteY2" fmla="*/ 955040 h 955040"/>
              <a:gd name="connsiteX3" fmla="*/ 8168640 w 8188960"/>
              <a:gd name="connsiteY3" fmla="*/ 91440 h 955040"/>
              <a:gd name="connsiteX4" fmla="*/ 5852160 w 8188960"/>
              <a:gd name="connsiteY4" fmla="*/ 71120 h 955040"/>
              <a:gd name="connsiteX5" fmla="*/ 5831840 w 8188960"/>
              <a:gd name="connsiteY5" fmla="*/ 162560 h 955040"/>
              <a:gd name="connsiteX6" fmla="*/ 5770880 w 8188960"/>
              <a:gd name="connsiteY6" fmla="*/ 254000 h 955040"/>
              <a:gd name="connsiteX7" fmla="*/ 5699760 w 8188960"/>
              <a:gd name="connsiteY7" fmla="*/ 294640 h 955040"/>
              <a:gd name="connsiteX8" fmla="*/ 5648960 w 8188960"/>
              <a:gd name="connsiteY8" fmla="*/ 294640 h 955040"/>
              <a:gd name="connsiteX9" fmla="*/ 5557520 w 8188960"/>
              <a:gd name="connsiteY9" fmla="*/ 213360 h 955040"/>
              <a:gd name="connsiteX10" fmla="*/ 5445760 w 8188960"/>
              <a:gd name="connsiteY10" fmla="*/ 101600 h 955040"/>
              <a:gd name="connsiteX11" fmla="*/ 5445760 w 8188960"/>
              <a:gd name="connsiteY11" fmla="*/ 101600 h 955040"/>
              <a:gd name="connsiteX12" fmla="*/ 0 w 8188960"/>
              <a:gd name="connsiteY12" fmla="*/ 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188960" h="955040">
                <a:moveTo>
                  <a:pt x="0" y="0"/>
                </a:moveTo>
                <a:lnTo>
                  <a:pt x="20320" y="944880"/>
                </a:lnTo>
                <a:lnTo>
                  <a:pt x="8188960" y="955040"/>
                </a:lnTo>
                <a:lnTo>
                  <a:pt x="8168640" y="91440"/>
                </a:lnTo>
                <a:lnTo>
                  <a:pt x="5852160" y="71120"/>
                </a:lnTo>
                <a:lnTo>
                  <a:pt x="5831840" y="162560"/>
                </a:lnTo>
                <a:lnTo>
                  <a:pt x="5770880" y="254000"/>
                </a:lnTo>
                <a:lnTo>
                  <a:pt x="5699760" y="294640"/>
                </a:lnTo>
                <a:lnTo>
                  <a:pt x="5648960" y="294640"/>
                </a:lnTo>
                <a:lnTo>
                  <a:pt x="5557520" y="213360"/>
                </a:lnTo>
                <a:lnTo>
                  <a:pt x="5445760" y="101600"/>
                </a:lnTo>
                <a:lnTo>
                  <a:pt x="544576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solidFill>
              <a:srgbClr val="00206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19" name="Immagine 318">
            <a:extLst>
              <a:ext uri="{FF2B5EF4-FFF2-40B4-BE49-F238E27FC236}">
                <a16:creationId xmlns:a16="http://schemas.microsoft.com/office/drawing/2014/main" id="{8528AD44-71C0-4343-8184-C9A397FD0A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840" y="3988141"/>
            <a:ext cx="1553005" cy="1864644"/>
          </a:xfrm>
          <a:prstGeom prst="rect">
            <a:avLst/>
          </a:prstGeom>
        </p:spPr>
      </p:pic>
      <p:pic>
        <p:nvPicPr>
          <p:cNvPr id="320" name="Immagine 319">
            <a:extLst>
              <a:ext uri="{FF2B5EF4-FFF2-40B4-BE49-F238E27FC236}">
                <a16:creationId xmlns:a16="http://schemas.microsoft.com/office/drawing/2014/main" id="{20D0B74D-CA19-4410-89D4-5DCB296D7F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71"/>
          <a:stretch/>
        </p:blipFill>
        <p:spPr>
          <a:xfrm>
            <a:off x="3634034" y="4629618"/>
            <a:ext cx="683644" cy="514903"/>
          </a:xfrm>
          <a:prstGeom prst="rect">
            <a:avLst/>
          </a:prstGeom>
        </p:spPr>
      </p:pic>
      <p:pic>
        <p:nvPicPr>
          <p:cNvPr id="321" name="Immagine 320">
            <a:extLst>
              <a:ext uri="{FF2B5EF4-FFF2-40B4-BE49-F238E27FC236}">
                <a16:creationId xmlns:a16="http://schemas.microsoft.com/office/drawing/2014/main" id="{960C214C-E40E-444F-9EA6-4534AC15649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71"/>
          <a:stretch/>
        </p:blipFill>
        <p:spPr>
          <a:xfrm>
            <a:off x="7252927" y="3586545"/>
            <a:ext cx="807210" cy="607971"/>
          </a:xfrm>
          <a:prstGeom prst="rect">
            <a:avLst/>
          </a:prstGeom>
        </p:spPr>
      </p:pic>
      <p:sp>
        <p:nvSpPr>
          <p:cNvPr id="322" name="Figura a mano libera 71">
            <a:extLst>
              <a:ext uri="{FF2B5EF4-FFF2-40B4-BE49-F238E27FC236}">
                <a16:creationId xmlns:a16="http://schemas.microsoft.com/office/drawing/2014/main" id="{D55848E3-30B9-4924-9EED-023A26353396}"/>
              </a:ext>
            </a:extLst>
          </p:cNvPr>
          <p:cNvSpPr/>
          <p:nvPr/>
        </p:nvSpPr>
        <p:spPr>
          <a:xfrm>
            <a:off x="1838614" y="5128010"/>
            <a:ext cx="6732190" cy="637981"/>
          </a:xfrm>
          <a:custGeom>
            <a:avLst/>
            <a:gdLst>
              <a:gd name="connsiteX0" fmla="*/ 0 w 8218025"/>
              <a:gd name="connsiteY0" fmla="*/ 0 h 1194152"/>
              <a:gd name="connsiteX1" fmla="*/ 740779 w 8218025"/>
              <a:gd name="connsiteY1" fmla="*/ 115747 h 1194152"/>
              <a:gd name="connsiteX2" fmla="*/ 1053296 w 8218025"/>
              <a:gd name="connsiteY2" fmla="*/ 173620 h 1194152"/>
              <a:gd name="connsiteX3" fmla="*/ 1365812 w 8218025"/>
              <a:gd name="connsiteY3" fmla="*/ 196769 h 1194152"/>
              <a:gd name="connsiteX4" fmla="*/ 1782501 w 8218025"/>
              <a:gd name="connsiteY4" fmla="*/ 254643 h 1194152"/>
              <a:gd name="connsiteX5" fmla="*/ 2338086 w 8218025"/>
              <a:gd name="connsiteY5" fmla="*/ 219919 h 1194152"/>
              <a:gd name="connsiteX6" fmla="*/ 2835797 w 8218025"/>
              <a:gd name="connsiteY6" fmla="*/ 300942 h 1194152"/>
              <a:gd name="connsiteX7" fmla="*/ 3148314 w 8218025"/>
              <a:gd name="connsiteY7" fmla="*/ 347240 h 1194152"/>
              <a:gd name="connsiteX8" fmla="*/ 3483979 w 8218025"/>
              <a:gd name="connsiteY8" fmla="*/ 347240 h 1194152"/>
              <a:gd name="connsiteX9" fmla="*/ 3796496 w 8218025"/>
              <a:gd name="connsiteY9" fmla="*/ 451413 h 1194152"/>
              <a:gd name="connsiteX10" fmla="*/ 4213185 w 8218025"/>
              <a:gd name="connsiteY10" fmla="*/ 486137 h 1194152"/>
              <a:gd name="connsiteX11" fmla="*/ 4687747 w 8218025"/>
              <a:gd name="connsiteY11" fmla="*/ 671331 h 1194152"/>
              <a:gd name="connsiteX12" fmla="*/ 4872942 w 8218025"/>
              <a:gd name="connsiteY12" fmla="*/ 671331 h 1194152"/>
              <a:gd name="connsiteX13" fmla="*/ 5254906 w 8218025"/>
              <a:gd name="connsiteY13" fmla="*/ 891250 h 1194152"/>
              <a:gd name="connsiteX14" fmla="*/ 5428526 w 8218025"/>
              <a:gd name="connsiteY14" fmla="*/ 995423 h 1194152"/>
              <a:gd name="connsiteX15" fmla="*/ 5509549 w 8218025"/>
              <a:gd name="connsiteY15" fmla="*/ 1076445 h 1194152"/>
              <a:gd name="connsiteX16" fmla="*/ 5683169 w 8218025"/>
              <a:gd name="connsiteY16" fmla="*/ 1192192 h 1194152"/>
              <a:gd name="connsiteX17" fmla="*/ 5868364 w 8218025"/>
              <a:gd name="connsiteY17" fmla="*/ 1134319 h 1194152"/>
              <a:gd name="connsiteX18" fmla="*/ 5972536 w 8218025"/>
              <a:gd name="connsiteY18" fmla="*/ 949124 h 1194152"/>
              <a:gd name="connsiteX19" fmla="*/ 6238754 w 8218025"/>
              <a:gd name="connsiteY19" fmla="*/ 821802 h 1194152"/>
              <a:gd name="connsiteX20" fmla="*/ 6504972 w 8218025"/>
              <a:gd name="connsiteY20" fmla="*/ 717630 h 1194152"/>
              <a:gd name="connsiteX21" fmla="*/ 6967959 w 8218025"/>
              <a:gd name="connsiteY21" fmla="*/ 625033 h 1194152"/>
              <a:gd name="connsiteX22" fmla="*/ 7465671 w 8218025"/>
              <a:gd name="connsiteY22" fmla="*/ 532435 h 1194152"/>
              <a:gd name="connsiteX23" fmla="*/ 7928658 w 8218025"/>
              <a:gd name="connsiteY23" fmla="*/ 567159 h 1194152"/>
              <a:gd name="connsiteX24" fmla="*/ 8218025 w 8218025"/>
              <a:gd name="connsiteY24" fmla="*/ 590309 h 1194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218025" h="1194152">
                <a:moveTo>
                  <a:pt x="0" y="0"/>
                </a:moveTo>
                <a:lnTo>
                  <a:pt x="740779" y="115747"/>
                </a:lnTo>
                <a:cubicBezTo>
                  <a:pt x="916328" y="144684"/>
                  <a:pt x="949124" y="160116"/>
                  <a:pt x="1053296" y="173620"/>
                </a:cubicBezTo>
                <a:cubicBezTo>
                  <a:pt x="1157468" y="187124"/>
                  <a:pt x="1244278" y="183265"/>
                  <a:pt x="1365812" y="196769"/>
                </a:cubicBezTo>
                <a:cubicBezTo>
                  <a:pt x="1487346" y="210273"/>
                  <a:pt x="1620455" y="250785"/>
                  <a:pt x="1782501" y="254643"/>
                </a:cubicBezTo>
                <a:cubicBezTo>
                  <a:pt x="1944547" y="258501"/>
                  <a:pt x="2162537" y="212203"/>
                  <a:pt x="2338086" y="219919"/>
                </a:cubicBezTo>
                <a:cubicBezTo>
                  <a:pt x="2513635" y="227635"/>
                  <a:pt x="2835797" y="300942"/>
                  <a:pt x="2835797" y="300942"/>
                </a:cubicBezTo>
                <a:cubicBezTo>
                  <a:pt x="2970835" y="322162"/>
                  <a:pt x="3040284" y="339524"/>
                  <a:pt x="3148314" y="347240"/>
                </a:cubicBezTo>
                <a:cubicBezTo>
                  <a:pt x="3256344" y="354956"/>
                  <a:pt x="3375949" y="329878"/>
                  <a:pt x="3483979" y="347240"/>
                </a:cubicBezTo>
                <a:cubicBezTo>
                  <a:pt x="3592009" y="364602"/>
                  <a:pt x="3674962" y="428264"/>
                  <a:pt x="3796496" y="451413"/>
                </a:cubicBezTo>
                <a:cubicBezTo>
                  <a:pt x="3918030" y="474563"/>
                  <a:pt x="4064643" y="449484"/>
                  <a:pt x="4213185" y="486137"/>
                </a:cubicBezTo>
                <a:cubicBezTo>
                  <a:pt x="4361727" y="522790"/>
                  <a:pt x="4577788" y="640465"/>
                  <a:pt x="4687747" y="671331"/>
                </a:cubicBezTo>
                <a:cubicBezTo>
                  <a:pt x="4797707" y="702197"/>
                  <a:pt x="4778416" y="634678"/>
                  <a:pt x="4872942" y="671331"/>
                </a:cubicBezTo>
                <a:cubicBezTo>
                  <a:pt x="4967468" y="707984"/>
                  <a:pt x="5162309" y="837235"/>
                  <a:pt x="5254906" y="891250"/>
                </a:cubicBezTo>
                <a:cubicBezTo>
                  <a:pt x="5347503" y="945265"/>
                  <a:pt x="5386086" y="964557"/>
                  <a:pt x="5428526" y="995423"/>
                </a:cubicBezTo>
                <a:cubicBezTo>
                  <a:pt x="5470966" y="1026289"/>
                  <a:pt x="5467109" y="1043650"/>
                  <a:pt x="5509549" y="1076445"/>
                </a:cubicBezTo>
                <a:cubicBezTo>
                  <a:pt x="5551989" y="1109240"/>
                  <a:pt x="5623367" y="1182546"/>
                  <a:pt x="5683169" y="1192192"/>
                </a:cubicBezTo>
                <a:cubicBezTo>
                  <a:pt x="5742971" y="1201838"/>
                  <a:pt x="5820136" y="1174830"/>
                  <a:pt x="5868364" y="1134319"/>
                </a:cubicBezTo>
                <a:cubicBezTo>
                  <a:pt x="5916592" y="1093808"/>
                  <a:pt x="5910804" y="1001210"/>
                  <a:pt x="5972536" y="949124"/>
                </a:cubicBezTo>
                <a:cubicBezTo>
                  <a:pt x="6034268" y="897038"/>
                  <a:pt x="6150015" y="860384"/>
                  <a:pt x="6238754" y="821802"/>
                </a:cubicBezTo>
                <a:cubicBezTo>
                  <a:pt x="6327493" y="783220"/>
                  <a:pt x="6383438" y="750425"/>
                  <a:pt x="6504972" y="717630"/>
                </a:cubicBezTo>
                <a:cubicBezTo>
                  <a:pt x="6626506" y="684835"/>
                  <a:pt x="6967959" y="625033"/>
                  <a:pt x="6967959" y="625033"/>
                </a:cubicBezTo>
                <a:cubicBezTo>
                  <a:pt x="7128076" y="594167"/>
                  <a:pt x="7305555" y="542081"/>
                  <a:pt x="7465671" y="532435"/>
                </a:cubicBezTo>
                <a:cubicBezTo>
                  <a:pt x="7625787" y="522789"/>
                  <a:pt x="7928658" y="567159"/>
                  <a:pt x="7928658" y="567159"/>
                </a:cubicBezTo>
                <a:lnTo>
                  <a:pt x="8218025" y="590309"/>
                </a:lnTo>
              </a:path>
            </a:pathLst>
          </a:custGeom>
          <a:noFill/>
          <a:ln w="1270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3" name="Figura a mano libera 72">
            <a:extLst>
              <a:ext uri="{FF2B5EF4-FFF2-40B4-BE49-F238E27FC236}">
                <a16:creationId xmlns:a16="http://schemas.microsoft.com/office/drawing/2014/main" id="{EEB4C09B-C077-4D94-ADA4-BD6702A1DE7C}"/>
              </a:ext>
            </a:extLst>
          </p:cNvPr>
          <p:cNvSpPr/>
          <p:nvPr/>
        </p:nvSpPr>
        <p:spPr>
          <a:xfrm>
            <a:off x="6209553" y="5591234"/>
            <a:ext cx="523241" cy="297868"/>
          </a:xfrm>
          <a:custGeom>
            <a:avLst/>
            <a:gdLst>
              <a:gd name="connsiteX0" fmla="*/ 20255 w 532319"/>
              <a:gd name="connsiteY0" fmla="*/ 7247 h 226703"/>
              <a:gd name="connsiteX1" fmla="*/ 318959 w 532319"/>
              <a:gd name="connsiteY1" fmla="*/ 1151 h 226703"/>
              <a:gd name="connsiteX2" fmla="*/ 532319 w 532319"/>
              <a:gd name="connsiteY2" fmla="*/ 19439 h 226703"/>
              <a:gd name="connsiteX3" fmla="*/ 514031 w 532319"/>
              <a:gd name="connsiteY3" fmla="*/ 74303 h 226703"/>
              <a:gd name="connsiteX4" fmla="*/ 495743 w 532319"/>
              <a:gd name="connsiteY4" fmla="*/ 92591 h 226703"/>
              <a:gd name="connsiteX5" fmla="*/ 483551 w 532319"/>
              <a:gd name="connsiteY5" fmla="*/ 116975 h 226703"/>
              <a:gd name="connsiteX6" fmla="*/ 471359 w 532319"/>
              <a:gd name="connsiteY6" fmla="*/ 147455 h 226703"/>
              <a:gd name="connsiteX7" fmla="*/ 440879 w 532319"/>
              <a:gd name="connsiteY7" fmla="*/ 159647 h 226703"/>
              <a:gd name="connsiteX8" fmla="*/ 428687 w 532319"/>
              <a:gd name="connsiteY8" fmla="*/ 184031 h 226703"/>
              <a:gd name="connsiteX9" fmla="*/ 386015 w 532319"/>
              <a:gd name="connsiteY9" fmla="*/ 202319 h 226703"/>
              <a:gd name="connsiteX10" fmla="*/ 294575 w 532319"/>
              <a:gd name="connsiteY10" fmla="*/ 226703 h 226703"/>
              <a:gd name="connsiteX11" fmla="*/ 227519 w 532319"/>
              <a:gd name="connsiteY11" fmla="*/ 220607 h 226703"/>
              <a:gd name="connsiteX12" fmla="*/ 197039 w 532319"/>
              <a:gd name="connsiteY12" fmla="*/ 190127 h 226703"/>
              <a:gd name="connsiteX13" fmla="*/ 184847 w 532319"/>
              <a:gd name="connsiteY13" fmla="*/ 165743 h 226703"/>
              <a:gd name="connsiteX14" fmla="*/ 154367 w 532319"/>
              <a:gd name="connsiteY14" fmla="*/ 153551 h 226703"/>
              <a:gd name="connsiteX15" fmla="*/ 142175 w 532319"/>
              <a:gd name="connsiteY15" fmla="*/ 135263 h 226703"/>
              <a:gd name="connsiteX16" fmla="*/ 129983 w 532319"/>
              <a:gd name="connsiteY16" fmla="*/ 110879 h 226703"/>
              <a:gd name="connsiteX17" fmla="*/ 99503 w 532319"/>
              <a:gd name="connsiteY17" fmla="*/ 98687 h 226703"/>
              <a:gd name="connsiteX18" fmla="*/ 44639 w 532319"/>
              <a:gd name="connsiteY18" fmla="*/ 68207 h 226703"/>
              <a:gd name="connsiteX19" fmla="*/ 20255 w 532319"/>
              <a:gd name="connsiteY19" fmla="*/ 7247 h 22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2319" h="226703">
                <a:moveTo>
                  <a:pt x="20255" y="7247"/>
                </a:moveTo>
                <a:cubicBezTo>
                  <a:pt x="65975" y="-3929"/>
                  <a:pt x="219370" y="1151"/>
                  <a:pt x="318959" y="1151"/>
                </a:cubicBezTo>
                <a:cubicBezTo>
                  <a:pt x="363023" y="1151"/>
                  <a:pt x="497832" y="15990"/>
                  <a:pt x="532319" y="19439"/>
                </a:cubicBezTo>
                <a:cubicBezTo>
                  <a:pt x="527638" y="42843"/>
                  <a:pt x="528052" y="54673"/>
                  <a:pt x="514031" y="74303"/>
                </a:cubicBezTo>
                <a:cubicBezTo>
                  <a:pt x="509020" y="81318"/>
                  <a:pt x="500754" y="85576"/>
                  <a:pt x="495743" y="92591"/>
                </a:cubicBezTo>
                <a:cubicBezTo>
                  <a:pt x="490461" y="99986"/>
                  <a:pt x="487242" y="108671"/>
                  <a:pt x="483551" y="116975"/>
                </a:cubicBezTo>
                <a:cubicBezTo>
                  <a:pt x="479107" y="126975"/>
                  <a:pt x="479097" y="139717"/>
                  <a:pt x="471359" y="147455"/>
                </a:cubicBezTo>
                <a:cubicBezTo>
                  <a:pt x="463621" y="155193"/>
                  <a:pt x="451039" y="155583"/>
                  <a:pt x="440879" y="159647"/>
                </a:cubicBezTo>
                <a:cubicBezTo>
                  <a:pt x="436815" y="167775"/>
                  <a:pt x="435860" y="178452"/>
                  <a:pt x="428687" y="184031"/>
                </a:cubicBezTo>
                <a:cubicBezTo>
                  <a:pt x="416472" y="193532"/>
                  <a:pt x="400459" y="196764"/>
                  <a:pt x="386015" y="202319"/>
                </a:cubicBezTo>
                <a:cubicBezTo>
                  <a:pt x="348829" y="216621"/>
                  <a:pt x="336966" y="217283"/>
                  <a:pt x="294575" y="226703"/>
                </a:cubicBezTo>
                <a:cubicBezTo>
                  <a:pt x="272223" y="224671"/>
                  <a:pt x="249465" y="225310"/>
                  <a:pt x="227519" y="220607"/>
                </a:cubicBezTo>
                <a:cubicBezTo>
                  <a:pt x="212964" y="217488"/>
                  <a:pt x="203466" y="201374"/>
                  <a:pt x="197039" y="190127"/>
                </a:cubicBezTo>
                <a:cubicBezTo>
                  <a:pt x="192530" y="182237"/>
                  <a:pt x="191747" y="171657"/>
                  <a:pt x="184847" y="165743"/>
                </a:cubicBezTo>
                <a:cubicBezTo>
                  <a:pt x="176539" y="158622"/>
                  <a:pt x="164527" y="157615"/>
                  <a:pt x="154367" y="153551"/>
                </a:cubicBezTo>
                <a:cubicBezTo>
                  <a:pt x="150303" y="147455"/>
                  <a:pt x="145810" y="141624"/>
                  <a:pt x="142175" y="135263"/>
                </a:cubicBezTo>
                <a:cubicBezTo>
                  <a:pt x="137666" y="127373"/>
                  <a:pt x="136883" y="116793"/>
                  <a:pt x="129983" y="110879"/>
                </a:cubicBezTo>
                <a:cubicBezTo>
                  <a:pt x="121675" y="103758"/>
                  <a:pt x="109465" y="103215"/>
                  <a:pt x="99503" y="98687"/>
                </a:cubicBezTo>
                <a:cubicBezTo>
                  <a:pt x="28228" y="66289"/>
                  <a:pt x="89397" y="93783"/>
                  <a:pt x="44639" y="68207"/>
                </a:cubicBezTo>
                <a:cubicBezTo>
                  <a:pt x="16620" y="52196"/>
                  <a:pt x="-25465" y="18423"/>
                  <a:pt x="20255" y="7247"/>
                </a:cubicBezTo>
                <a:close/>
              </a:path>
            </a:pathLst>
          </a:cu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24" name="Connettore diritto 323">
            <a:extLst>
              <a:ext uri="{FF2B5EF4-FFF2-40B4-BE49-F238E27FC236}">
                <a16:creationId xmlns:a16="http://schemas.microsoft.com/office/drawing/2014/main" id="{CA3D861F-973A-4CE9-B7CD-E27EC4384AAC}"/>
              </a:ext>
            </a:extLst>
          </p:cNvPr>
          <p:cNvCxnSpPr>
            <a:endCxn id="318" idx="0"/>
          </p:cNvCxnSpPr>
          <p:nvPr/>
        </p:nvCxnSpPr>
        <p:spPr>
          <a:xfrm flipH="1">
            <a:off x="1838614" y="5353495"/>
            <a:ext cx="24016" cy="31087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26" name="Connettore diritto 325">
            <a:extLst>
              <a:ext uri="{FF2B5EF4-FFF2-40B4-BE49-F238E27FC236}">
                <a16:creationId xmlns:a16="http://schemas.microsoft.com/office/drawing/2014/main" id="{15A1291B-E659-496C-9E73-92675D6378CF}"/>
              </a:ext>
            </a:extLst>
          </p:cNvPr>
          <p:cNvCxnSpPr>
            <a:endCxn id="318" idx="4"/>
          </p:cNvCxnSpPr>
          <p:nvPr/>
        </p:nvCxnSpPr>
        <p:spPr>
          <a:xfrm flipV="1">
            <a:off x="6303800" y="5710034"/>
            <a:ext cx="386693" cy="18614"/>
          </a:xfrm>
          <a:prstGeom prst="line">
            <a:avLst/>
          </a:prstGeom>
          <a:noFill/>
          <a:ln w="6350" cap="flat" cmpd="sng" algn="ctr">
            <a:solidFill>
              <a:srgbClr val="002060"/>
            </a:solidFill>
            <a:prstDash val="dash"/>
            <a:miter lim="800000"/>
          </a:ln>
          <a:effectLst/>
        </p:spPr>
      </p:cxnSp>
      <p:sp>
        <p:nvSpPr>
          <p:cNvPr id="327" name="Figura a mano libera 82">
            <a:extLst>
              <a:ext uri="{FF2B5EF4-FFF2-40B4-BE49-F238E27FC236}">
                <a16:creationId xmlns:a16="http://schemas.microsoft.com/office/drawing/2014/main" id="{64DFD936-DF39-4920-87C2-A5FE1E0B7A3E}"/>
              </a:ext>
            </a:extLst>
          </p:cNvPr>
          <p:cNvSpPr/>
          <p:nvPr/>
        </p:nvSpPr>
        <p:spPr>
          <a:xfrm>
            <a:off x="3911492" y="3207629"/>
            <a:ext cx="2821140" cy="2444900"/>
          </a:xfrm>
          <a:custGeom>
            <a:avLst/>
            <a:gdLst>
              <a:gd name="connsiteX0" fmla="*/ 3298785 w 4074289"/>
              <a:gd name="connsiteY0" fmla="*/ 3784921 h 3808071"/>
              <a:gd name="connsiteX1" fmla="*/ 3264061 w 4074289"/>
              <a:gd name="connsiteY1" fmla="*/ 3646025 h 3808071"/>
              <a:gd name="connsiteX2" fmla="*/ 3252486 w 4074289"/>
              <a:gd name="connsiteY2" fmla="*/ 3611301 h 3808071"/>
              <a:gd name="connsiteX3" fmla="*/ 3194613 w 4074289"/>
              <a:gd name="connsiteY3" fmla="*/ 3565002 h 3808071"/>
              <a:gd name="connsiteX4" fmla="*/ 3148314 w 4074289"/>
              <a:gd name="connsiteY4" fmla="*/ 3507129 h 3808071"/>
              <a:gd name="connsiteX5" fmla="*/ 3113590 w 4074289"/>
              <a:gd name="connsiteY5" fmla="*/ 3483980 h 3808071"/>
              <a:gd name="connsiteX6" fmla="*/ 3078866 w 4074289"/>
              <a:gd name="connsiteY6" fmla="*/ 3379808 h 3808071"/>
              <a:gd name="connsiteX7" fmla="*/ 3067291 w 4074289"/>
              <a:gd name="connsiteY7" fmla="*/ 3345083 h 3808071"/>
              <a:gd name="connsiteX8" fmla="*/ 2928395 w 4074289"/>
              <a:gd name="connsiteY8" fmla="*/ 3298785 h 3808071"/>
              <a:gd name="connsiteX9" fmla="*/ 2893671 w 4074289"/>
              <a:gd name="connsiteY9" fmla="*/ 3287210 h 3808071"/>
              <a:gd name="connsiteX10" fmla="*/ 2858947 w 4074289"/>
              <a:gd name="connsiteY10" fmla="*/ 3275635 h 3808071"/>
              <a:gd name="connsiteX11" fmla="*/ 2824223 w 4074289"/>
              <a:gd name="connsiteY11" fmla="*/ 3252486 h 3808071"/>
              <a:gd name="connsiteX12" fmla="*/ 2801074 w 4074289"/>
              <a:gd name="connsiteY12" fmla="*/ 3217762 h 3808071"/>
              <a:gd name="connsiteX13" fmla="*/ 2754775 w 4074289"/>
              <a:gd name="connsiteY13" fmla="*/ 3171463 h 3808071"/>
              <a:gd name="connsiteX14" fmla="*/ 2720051 w 4074289"/>
              <a:gd name="connsiteY14" fmla="*/ 3102015 h 3808071"/>
              <a:gd name="connsiteX15" fmla="*/ 2685327 w 4074289"/>
              <a:gd name="connsiteY15" fmla="*/ 3078866 h 3808071"/>
              <a:gd name="connsiteX16" fmla="*/ 2627453 w 4074289"/>
              <a:gd name="connsiteY16" fmla="*/ 3044142 h 3808071"/>
              <a:gd name="connsiteX17" fmla="*/ 2615879 w 4074289"/>
              <a:gd name="connsiteY17" fmla="*/ 3009418 h 3808071"/>
              <a:gd name="connsiteX18" fmla="*/ 2592729 w 4074289"/>
              <a:gd name="connsiteY18" fmla="*/ 2986268 h 3808071"/>
              <a:gd name="connsiteX19" fmla="*/ 2569580 w 4074289"/>
              <a:gd name="connsiteY19" fmla="*/ 2916820 h 3808071"/>
              <a:gd name="connsiteX20" fmla="*/ 2558005 w 4074289"/>
              <a:gd name="connsiteY20" fmla="*/ 2882096 h 3808071"/>
              <a:gd name="connsiteX21" fmla="*/ 2546431 w 4074289"/>
              <a:gd name="connsiteY21" fmla="*/ 2662177 h 3808071"/>
              <a:gd name="connsiteX22" fmla="*/ 2523281 w 4074289"/>
              <a:gd name="connsiteY22" fmla="*/ 2592729 h 3808071"/>
              <a:gd name="connsiteX23" fmla="*/ 2511707 w 4074289"/>
              <a:gd name="connsiteY23" fmla="*/ 2558005 h 3808071"/>
              <a:gd name="connsiteX24" fmla="*/ 2488557 w 4074289"/>
              <a:gd name="connsiteY24" fmla="*/ 2395959 h 3808071"/>
              <a:gd name="connsiteX25" fmla="*/ 2465408 w 4074289"/>
              <a:gd name="connsiteY25" fmla="*/ 2361235 h 3808071"/>
              <a:gd name="connsiteX26" fmla="*/ 2430684 w 4074289"/>
              <a:gd name="connsiteY26" fmla="*/ 2338086 h 3808071"/>
              <a:gd name="connsiteX27" fmla="*/ 2384385 w 4074289"/>
              <a:gd name="connsiteY27" fmla="*/ 2280213 h 3808071"/>
              <a:gd name="connsiteX28" fmla="*/ 2338086 w 4074289"/>
              <a:gd name="connsiteY28" fmla="*/ 2233914 h 3808071"/>
              <a:gd name="connsiteX29" fmla="*/ 2326512 w 4074289"/>
              <a:gd name="connsiteY29" fmla="*/ 2199190 h 3808071"/>
              <a:gd name="connsiteX30" fmla="*/ 2268638 w 4074289"/>
              <a:gd name="connsiteY30" fmla="*/ 2164466 h 3808071"/>
              <a:gd name="connsiteX31" fmla="*/ 2245489 w 4074289"/>
              <a:gd name="connsiteY31" fmla="*/ 2141316 h 3808071"/>
              <a:gd name="connsiteX32" fmla="*/ 2176041 w 4074289"/>
              <a:gd name="connsiteY32" fmla="*/ 2118167 h 3808071"/>
              <a:gd name="connsiteX33" fmla="*/ 2152891 w 4074289"/>
              <a:gd name="connsiteY33" fmla="*/ 2095018 h 3808071"/>
              <a:gd name="connsiteX34" fmla="*/ 2048719 w 4074289"/>
              <a:gd name="connsiteY34" fmla="*/ 2060294 h 3808071"/>
              <a:gd name="connsiteX35" fmla="*/ 1944547 w 4074289"/>
              <a:gd name="connsiteY35" fmla="*/ 2025570 h 3808071"/>
              <a:gd name="connsiteX36" fmla="*/ 1909823 w 4074289"/>
              <a:gd name="connsiteY36" fmla="*/ 2013995 h 3808071"/>
              <a:gd name="connsiteX37" fmla="*/ 1840375 w 4074289"/>
              <a:gd name="connsiteY37" fmla="*/ 1979271 h 3808071"/>
              <a:gd name="connsiteX38" fmla="*/ 1770927 w 4074289"/>
              <a:gd name="connsiteY38" fmla="*/ 1944547 h 3808071"/>
              <a:gd name="connsiteX39" fmla="*/ 1747777 w 4074289"/>
              <a:gd name="connsiteY39" fmla="*/ 1921397 h 3808071"/>
              <a:gd name="connsiteX40" fmla="*/ 1713053 w 4074289"/>
              <a:gd name="connsiteY40" fmla="*/ 1898248 h 3808071"/>
              <a:gd name="connsiteX41" fmla="*/ 1678329 w 4074289"/>
              <a:gd name="connsiteY41" fmla="*/ 1886673 h 3808071"/>
              <a:gd name="connsiteX42" fmla="*/ 1608881 w 4074289"/>
              <a:gd name="connsiteY42" fmla="*/ 1840375 h 3808071"/>
              <a:gd name="connsiteX43" fmla="*/ 1574157 w 4074289"/>
              <a:gd name="connsiteY43" fmla="*/ 1828800 h 3808071"/>
              <a:gd name="connsiteX44" fmla="*/ 1539433 w 4074289"/>
              <a:gd name="connsiteY44" fmla="*/ 1805651 h 3808071"/>
              <a:gd name="connsiteX45" fmla="*/ 1516284 w 4074289"/>
              <a:gd name="connsiteY45" fmla="*/ 1782501 h 3808071"/>
              <a:gd name="connsiteX46" fmla="*/ 1481560 w 4074289"/>
              <a:gd name="connsiteY46" fmla="*/ 1770927 h 3808071"/>
              <a:gd name="connsiteX47" fmla="*/ 1423686 w 4074289"/>
              <a:gd name="connsiteY47" fmla="*/ 1724628 h 3808071"/>
              <a:gd name="connsiteX48" fmla="*/ 1388962 w 4074289"/>
              <a:gd name="connsiteY48" fmla="*/ 1713053 h 3808071"/>
              <a:gd name="connsiteX49" fmla="*/ 1319514 w 4074289"/>
              <a:gd name="connsiteY49" fmla="*/ 1666754 h 3808071"/>
              <a:gd name="connsiteX50" fmla="*/ 1284790 w 4074289"/>
              <a:gd name="connsiteY50" fmla="*/ 1643605 h 3808071"/>
              <a:gd name="connsiteX51" fmla="*/ 1250066 w 4074289"/>
              <a:gd name="connsiteY51" fmla="*/ 1539433 h 3808071"/>
              <a:gd name="connsiteX52" fmla="*/ 1238491 w 4074289"/>
              <a:gd name="connsiteY52" fmla="*/ 1504709 h 3808071"/>
              <a:gd name="connsiteX53" fmla="*/ 1215342 w 4074289"/>
              <a:gd name="connsiteY53" fmla="*/ 1481559 h 3808071"/>
              <a:gd name="connsiteX54" fmla="*/ 1192193 w 4074289"/>
              <a:gd name="connsiteY54" fmla="*/ 1412111 h 3808071"/>
              <a:gd name="connsiteX55" fmla="*/ 1157469 w 4074289"/>
              <a:gd name="connsiteY55" fmla="*/ 1342663 h 3808071"/>
              <a:gd name="connsiteX56" fmla="*/ 1122745 w 4074289"/>
              <a:gd name="connsiteY56" fmla="*/ 1331089 h 3808071"/>
              <a:gd name="connsiteX57" fmla="*/ 1064871 w 4074289"/>
              <a:gd name="connsiteY57" fmla="*/ 1284790 h 3808071"/>
              <a:gd name="connsiteX58" fmla="*/ 1018572 w 4074289"/>
              <a:gd name="connsiteY58" fmla="*/ 1238491 h 3808071"/>
              <a:gd name="connsiteX59" fmla="*/ 960699 w 4074289"/>
              <a:gd name="connsiteY59" fmla="*/ 1157468 h 3808071"/>
              <a:gd name="connsiteX60" fmla="*/ 914400 w 4074289"/>
              <a:gd name="connsiteY60" fmla="*/ 1099595 h 3808071"/>
              <a:gd name="connsiteX61" fmla="*/ 891251 w 4074289"/>
              <a:gd name="connsiteY61" fmla="*/ 1064871 h 3808071"/>
              <a:gd name="connsiteX62" fmla="*/ 810228 w 4074289"/>
              <a:gd name="connsiteY62" fmla="*/ 995423 h 3808071"/>
              <a:gd name="connsiteX63" fmla="*/ 775504 w 4074289"/>
              <a:gd name="connsiteY63" fmla="*/ 937549 h 3808071"/>
              <a:gd name="connsiteX64" fmla="*/ 763929 w 4074289"/>
              <a:gd name="connsiteY64" fmla="*/ 902825 h 3808071"/>
              <a:gd name="connsiteX65" fmla="*/ 740780 w 4074289"/>
              <a:gd name="connsiteY65" fmla="*/ 868101 h 3808071"/>
              <a:gd name="connsiteX66" fmla="*/ 717631 w 4074289"/>
              <a:gd name="connsiteY66" fmla="*/ 752354 h 3808071"/>
              <a:gd name="connsiteX67" fmla="*/ 694481 w 4074289"/>
              <a:gd name="connsiteY67" fmla="*/ 671332 h 3808071"/>
              <a:gd name="connsiteX68" fmla="*/ 671332 w 4074289"/>
              <a:gd name="connsiteY68" fmla="*/ 648182 h 3808071"/>
              <a:gd name="connsiteX69" fmla="*/ 625033 w 4074289"/>
              <a:gd name="connsiteY69" fmla="*/ 601883 h 3808071"/>
              <a:gd name="connsiteX70" fmla="*/ 601884 w 4074289"/>
              <a:gd name="connsiteY70" fmla="*/ 567159 h 3808071"/>
              <a:gd name="connsiteX71" fmla="*/ 567160 w 4074289"/>
              <a:gd name="connsiteY71" fmla="*/ 544010 h 3808071"/>
              <a:gd name="connsiteX72" fmla="*/ 486137 w 4074289"/>
              <a:gd name="connsiteY72" fmla="*/ 486137 h 3808071"/>
              <a:gd name="connsiteX73" fmla="*/ 439838 w 4074289"/>
              <a:gd name="connsiteY73" fmla="*/ 428263 h 3808071"/>
              <a:gd name="connsiteX74" fmla="*/ 405114 w 4074289"/>
              <a:gd name="connsiteY74" fmla="*/ 393539 h 3808071"/>
              <a:gd name="connsiteX75" fmla="*/ 358815 w 4074289"/>
              <a:gd name="connsiteY75" fmla="*/ 335666 h 3808071"/>
              <a:gd name="connsiteX76" fmla="*/ 324091 w 4074289"/>
              <a:gd name="connsiteY76" fmla="*/ 324091 h 3808071"/>
              <a:gd name="connsiteX77" fmla="*/ 300942 w 4074289"/>
              <a:gd name="connsiteY77" fmla="*/ 289367 h 3808071"/>
              <a:gd name="connsiteX78" fmla="*/ 266218 w 4074289"/>
              <a:gd name="connsiteY78" fmla="*/ 277792 h 3808071"/>
              <a:gd name="connsiteX79" fmla="*/ 196770 w 4074289"/>
              <a:gd name="connsiteY79" fmla="*/ 231494 h 3808071"/>
              <a:gd name="connsiteX80" fmla="*/ 115747 w 4074289"/>
              <a:gd name="connsiteY80" fmla="*/ 162046 h 3808071"/>
              <a:gd name="connsiteX81" fmla="*/ 104172 w 4074289"/>
              <a:gd name="connsiteY81" fmla="*/ 127321 h 3808071"/>
              <a:gd name="connsiteX82" fmla="*/ 34724 w 4074289"/>
              <a:gd name="connsiteY82" fmla="*/ 81023 h 3808071"/>
              <a:gd name="connsiteX83" fmla="*/ 23150 w 4074289"/>
              <a:gd name="connsiteY83" fmla="*/ 46299 h 3808071"/>
              <a:gd name="connsiteX84" fmla="*/ 0 w 4074289"/>
              <a:gd name="connsiteY84" fmla="*/ 23149 h 3808071"/>
              <a:gd name="connsiteX85" fmla="*/ 23150 w 4074289"/>
              <a:gd name="connsiteY85" fmla="*/ 0 h 3808071"/>
              <a:gd name="connsiteX86" fmla="*/ 81023 w 4074289"/>
              <a:gd name="connsiteY86" fmla="*/ 57873 h 3808071"/>
              <a:gd name="connsiteX87" fmla="*/ 127322 w 4074289"/>
              <a:gd name="connsiteY87" fmla="*/ 104172 h 3808071"/>
              <a:gd name="connsiteX88" fmla="*/ 162046 w 4074289"/>
              <a:gd name="connsiteY88" fmla="*/ 127321 h 3808071"/>
              <a:gd name="connsiteX89" fmla="*/ 208345 w 4074289"/>
              <a:gd name="connsiteY89" fmla="*/ 173620 h 3808071"/>
              <a:gd name="connsiteX90" fmla="*/ 231494 w 4074289"/>
              <a:gd name="connsiteY90" fmla="*/ 196770 h 3808071"/>
              <a:gd name="connsiteX91" fmla="*/ 254643 w 4074289"/>
              <a:gd name="connsiteY91" fmla="*/ 231494 h 3808071"/>
              <a:gd name="connsiteX92" fmla="*/ 277793 w 4074289"/>
              <a:gd name="connsiteY92" fmla="*/ 254643 h 3808071"/>
              <a:gd name="connsiteX93" fmla="*/ 300942 w 4074289"/>
              <a:gd name="connsiteY93" fmla="*/ 289367 h 3808071"/>
              <a:gd name="connsiteX94" fmla="*/ 335666 w 4074289"/>
              <a:gd name="connsiteY94" fmla="*/ 300942 h 3808071"/>
              <a:gd name="connsiteX95" fmla="*/ 370390 w 4074289"/>
              <a:gd name="connsiteY95" fmla="*/ 324091 h 3808071"/>
              <a:gd name="connsiteX96" fmla="*/ 439838 w 4074289"/>
              <a:gd name="connsiteY96" fmla="*/ 405114 h 3808071"/>
              <a:gd name="connsiteX97" fmla="*/ 520861 w 4074289"/>
              <a:gd name="connsiteY97" fmla="*/ 474562 h 3808071"/>
              <a:gd name="connsiteX98" fmla="*/ 532436 w 4074289"/>
              <a:gd name="connsiteY98" fmla="*/ 509286 h 3808071"/>
              <a:gd name="connsiteX99" fmla="*/ 601884 w 4074289"/>
              <a:gd name="connsiteY99" fmla="*/ 544010 h 3808071"/>
              <a:gd name="connsiteX100" fmla="*/ 659757 w 4074289"/>
              <a:gd name="connsiteY100" fmla="*/ 590309 h 3808071"/>
              <a:gd name="connsiteX101" fmla="*/ 717631 w 4074289"/>
              <a:gd name="connsiteY101" fmla="*/ 625033 h 3808071"/>
              <a:gd name="connsiteX102" fmla="*/ 787079 w 4074289"/>
              <a:gd name="connsiteY102" fmla="*/ 717630 h 3808071"/>
              <a:gd name="connsiteX103" fmla="*/ 821803 w 4074289"/>
              <a:gd name="connsiteY103" fmla="*/ 775504 h 3808071"/>
              <a:gd name="connsiteX104" fmla="*/ 833377 w 4074289"/>
              <a:gd name="connsiteY104" fmla="*/ 810228 h 3808071"/>
              <a:gd name="connsiteX105" fmla="*/ 868102 w 4074289"/>
              <a:gd name="connsiteY105" fmla="*/ 960699 h 3808071"/>
              <a:gd name="connsiteX106" fmla="*/ 879676 w 4074289"/>
              <a:gd name="connsiteY106" fmla="*/ 995423 h 3808071"/>
              <a:gd name="connsiteX107" fmla="*/ 925975 w 4074289"/>
              <a:gd name="connsiteY107" fmla="*/ 1053296 h 3808071"/>
              <a:gd name="connsiteX108" fmla="*/ 1006998 w 4074289"/>
              <a:gd name="connsiteY108" fmla="*/ 1122744 h 3808071"/>
              <a:gd name="connsiteX109" fmla="*/ 1041722 w 4074289"/>
              <a:gd name="connsiteY109" fmla="*/ 1180618 h 3808071"/>
              <a:gd name="connsiteX110" fmla="*/ 1053296 w 4074289"/>
              <a:gd name="connsiteY110" fmla="*/ 1215342 h 3808071"/>
              <a:gd name="connsiteX111" fmla="*/ 1076446 w 4074289"/>
              <a:gd name="connsiteY111" fmla="*/ 1238491 h 3808071"/>
              <a:gd name="connsiteX112" fmla="*/ 1099595 w 4074289"/>
              <a:gd name="connsiteY112" fmla="*/ 1273215 h 3808071"/>
              <a:gd name="connsiteX113" fmla="*/ 1169043 w 4074289"/>
              <a:gd name="connsiteY113" fmla="*/ 1307939 h 3808071"/>
              <a:gd name="connsiteX114" fmla="*/ 1192193 w 4074289"/>
              <a:gd name="connsiteY114" fmla="*/ 1331089 h 3808071"/>
              <a:gd name="connsiteX115" fmla="*/ 1238491 w 4074289"/>
              <a:gd name="connsiteY115" fmla="*/ 1400537 h 3808071"/>
              <a:gd name="connsiteX116" fmla="*/ 1261641 w 4074289"/>
              <a:gd name="connsiteY116" fmla="*/ 1423686 h 3808071"/>
              <a:gd name="connsiteX117" fmla="*/ 1284790 w 4074289"/>
              <a:gd name="connsiteY117" fmla="*/ 1493134 h 3808071"/>
              <a:gd name="connsiteX118" fmla="*/ 1354238 w 4074289"/>
              <a:gd name="connsiteY118" fmla="*/ 1574157 h 3808071"/>
              <a:gd name="connsiteX119" fmla="*/ 1400537 w 4074289"/>
              <a:gd name="connsiteY119" fmla="*/ 1678329 h 3808071"/>
              <a:gd name="connsiteX120" fmla="*/ 1504709 w 4074289"/>
              <a:gd name="connsiteY120" fmla="*/ 1724628 h 3808071"/>
              <a:gd name="connsiteX121" fmla="*/ 1539433 w 4074289"/>
              <a:gd name="connsiteY121" fmla="*/ 1736202 h 3808071"/>
              <a:gd name="connsiteX122" fmla="*/ 1597307 w 4074289"/>
              <a:gd name="connsiteY122" fmla="*/ 1770927 h 3808071"/>
              <a:gd name="connsiteX123" fmla="*/ 1632031 w 4074289"/>
              <a:gd name="connsiteY123" fmla="*/ 1794076 h 3808071"/>
              <a:gd name="connsiteX124" fmla="*/ 1666755 w 4074289"/>
              <a:gd name="connsiteY124" fmla="*/ 1805651 h 3808071"/>
              <a:gd name="connsiteX125" fmla="*/ 1736203 w 4074289"/>
              <a:gd name="connsiteY125" fmla="*/ 1851949 h 3808071"/>
              <a:gd name="connsiteX126" fmla="*/ 1805651 w 4074289"/>
              <a:gd name="connsiteY126" fmla="*/ 1875099 h 3808071"/>
              <a:gd name="connsiteX127" fmla="*/ 1875099 w 4074289"/>
              <a:gd name="connsiteY127" fmla="*/ 1909823 h 3808071"/>
              <a:gd name="connsiteX128" fmla="*/ 1944547 w 4074289"/>
              <a:gd name="connsiteY128" fmla="*/ 1944547 h 3808071"/>
              <a:gd name="connsiteX129" fmla="*/ 1956122 w 4074289"/>
              <a:gd name="connsiteY129" fmla="*/ 1979271 h 3808071"/>
              <a:gd name="connsiteX130" fmla="*/ 1990846 w 4074289"/>
              <a:gd name="connsiteY130" fmla="*/ 1990846 h 3808071"/>
              <a:gd name="connsiteX131" fmla="*/ 2025570 w 4074289"/>
              <a:gd name="connsiteY131" fmla="*/ 2013995 h 3808071"/>
              <a:gd name="connsiteX132" fmla="*/ 2048719 w 4074289"/>
              <a:gd name="connsiteY132" fmla="*/ 2048719 h 3808071"/>
              <a:gd name="connsiteX133" fmla="*/ 2141317 w 4074289"/>
              <a:gd name="connsiteY133" fmla="*/ 2071868 h 3808071"/>
              <a:gd name="connsiteX134" fmla="*/ 2245489 w 4074289"/>
              <a:gd name="connsiteY134" fmla="*/ 2106592 h 3808071"/>
              <a:gd name="connsiteX135" fmla="*/ 2280213 w 4074289"/>
              <a:gd name="connsiteY135" fmla="*/ 2118167 h 3808071"/>
              <a:gd name="connsiteX136" fmla="*/ 2314937 w 4074289"/>
              <a:gd name="connsiteY136" fmla="*/ 2141316 h 3808071"/>
              <a:gd name="connsiteX137" fmla="*/ 2338086 w 4074289"/>
              <a:gd name="connsiteY137" fmla="*/ 2164466 h 3808071"/>
              <a:gd name="connsiteX138" fmla="*/ 2372810 w 4074289"/>
              <a:gd name="connsiteY138" fmla="*/ 2176040 h 3808071"/>
              <a:gd name="connsiteX139" fmla="*/ 2430684 w 4074289"/>
              <a:gd name="connsiteY139" fmla="*/ 2222339 h 3808071"/>
              <a:gd name="connsiteX140" fmla="*/ 2465408 w 4074289"/>
              <a:gd name="connsiteY140" fmla="*/ 2233914 h 3808071"/>
              <a:gd name="connsiteX141" fmla="*/ 2488557 w 4074289"/>
              <a:gd name="connsiteY141" fmla="*/ 2268638 h 3808071"/>
              <a:gd name="connsiteX142" fmla="*/ 2511707 w 4074289"/>
              <a:gd name="connsiteY142" fmla="*/ 2291787 h 3808071"/>
              <a:gd name="connsiteX143" fmla="*/ 2546431 w 4074289"/>
              <a:gd name="connsiteY143" fmla="*/ 2349661 h 3808071"/>
              <a:gd name="connsiteX144" fmla="*/ 2592729 w 4074289"/>
              <a:gd name="connsiteY144" fmla="*/ 2453833 h 3808071"/>
              <a:gd name="connsiteX145" fmla="*/ 2615879 w 4074289"/>
              <a:gd name="connsiteY145" fmla="*/ 2476982 h 3808071"/>
              <a:gd name="connsiteX146" fmla="*/ 2685327 w 4074289"/>
              <a:gd name="connsiteY146" fmla="*/ 2685327 h 3808071"/>
              <a:gd name="connsiteX147" fmla="*/ 2708476 w 4074289"/>
              <a:gd name="connsiteY147" fmla="*/ 2754775 h 3808071"/>
              <a:gd name="connsiteX148" fmla="*/ 2720051 w 4074289"/>
              <a:gd name="connsiteY148" fmla="*/ 2789499 h 3808071"/>
              <a:gd name="connsiteX149" fmla="*/ 2754775 w 4074289"/>
              <a:gd name="connsiteY149" fmla="*/ 2812648 h 3808071"/>
              <a:gd name="connsiteX150" fmla="*/ 2766350 w 4074289"/>
              <a:gd name="connsiteY150" fmla="*/ 2847372 h 3808071"/>
              <a:gd name="connsiteX151" fmla="*/ 2801074 w 4074289"/>
              <a:gd name="connsiteY151" fmla="*/ 2870521 h 3808071"/>
              <a:gd name="connsiteX152" fmla="*/ 2824223 w 4074289"/>
              <a:gd name="connsiteY152" fmla="*/ 2893671 h 3808071"/>
              <a:gd name="connsiteX153" fmla="*/ 2847372 w 4074289"/>
              <a:gd name="connsiteY153" fmla="*/ 2963119 h 3808071"/>
              <a:gd name="connsiteX154" fmla="*/ 2858947 w 4074289"/>
              <a:gd name="connsiteY154" fmla="*/ 2997843 h 3808071"/>
              <a:gd name="connsiteX155" fmla="*/ 2893671 w 4074289"/>
              <a:gd name="connsiteY155" fmla="*/ 3020992 h 3808071"/>
              <a:gd name="connsiteX156" fmla="*/ 2905246 w 4074289"/>
              <a:gd name="connsiteY156" fmla="*/ 3055716 h 3808071"/>
              <a:gd name="connsiteX157" fmla="*/ 2963119 w 4074289"/>
              <a:gd name="connsiteY157" fmla="*/ 3102015 h 3808071"/>
              <a:gd name="connsiteX158" fmla="*/ 3020993 w 4074289"/>
              <a:gd name="connsiteY158" fmla="*/ 3148314 h 3808071"/>
              <a:gd name="connsiteX159" fmla="*/ 3078866 w 4074289"/>
              <a:gd name="connsiteY159" fmla="*/ 3206187 h 3808071"/>
              <a:gd name="connsiteX160" fmla="*/ 3136740 w 4074289"/>
              <a:gd name="connsiteY160" fmla="*/ 3240911 h 3808071"/>
              <a:gd name="connsiteX161" fmla="*/ 3171464 w 4074289"/>
              <a:gd name="connsiteY161" fmla="*/ 3298785 h 3808071"/>
              <a:gd name="connsiteX162" fmla="*/ 3229337 w 4074289"/>
              <a:gd name="connsiteY162" fmla="*/ 3368233 h 3808071"/>
              <a:gd name="connsiteX163" fmla="*/ 3264061 w 4074289"/>
              <a:gd name="connsiteY163" fmla="*/ 3379808 h 3808071"/>
              <a:gd name="connsiteX164" fmla="*/ 3298785 w 4074289"/>
              <a:gd name="connsiteY164" fmla="*/ 3402957 h 3808071"/>
              <a:gd name="connsiteX165" fmla="*/ 3368233 w 4074289"/>
              <a:gd name="connsiteY165" fmla="*/ 3426106 h 3808071"/>
              <a:gd name="connsiteX166" fmla="*/ 3460831 w 4074289"/>
              <a:gd name="connsiteY166" fmla="*/ 3472405 h 3808071"/>
              <a:gd name="connsiteX167" fmla="*/ 3495555 w 4074289"/>
              <a:gd name="connsiteY167" fmla="*/ 3483980 h 3808071"/>
              <a:gd name="connsiteX168" fmla="*/ 3530279 w 4074289"/>
              <a:gd name="connsiteY168" fmla="*/ 3495554 h 3808071"/>
              <a:gd name="connsiteX169" fmla="*/ 3553428 w 4074289"/>
              <a:gd name="connsiteY169" fmla="*/ 3518704 h 3808071"/>
              <a:gd name="connsiteX170" fmla="*/ 3669175 w 4074289"/>
              <a:gd name="connsiteY170" fmla="*/ 3553428 h 3808071"/>
              <a:gd name="connsiteX171" fmla="*/ 3738623 w 4074289"/>
              <a:gd name="connsiteY171" fmla="*/ 3588152 h 3808071"/>
              <a:gd name="connsiteX172" fmla="*/ 3773347 w 4074289"/>
              <a:gd name="connsiteY172" fmla="*/ 3611301 h 3808071"/>
              <a:gd name="connsiteX173" fmla="*/ 3796496 w 4074289"/>
              <a:gd name="connsiteY173" fmla="*/ 3634451 h 3808071"/>
              <a:gd name="connsiteX174" fmla="*/ 3831221 w 4074289"/>
              <a:gd name="connsiteY174" fmla="*/ 3646025 h 3808071"/>
              <a:gd name="connsiteX175" fmla="*/ 3854370 w 4074289"/>
              <a:gd name="connsiteY175" fmla="*/ 3669175 h 3808071"/>
              <a:gd name="connsiteX176" fmla="*/ 3923818 w 4074289"/>
              <a:gd name="connsiteY176" fmla="*/ 3692324 h 3808071"/>
              <a:gd name="connsiteX177" fmla="*/ 3958542 w 4074289"/>
              <a:gd name="connsiteY177" fmla="*/ 3715473 h 3808071"/>
              <a:gd name="connsiteX178" fmla="*/ 3981691 w 4074289"/>
              <a:gd name="connsiteY178" fmla="*/ 3738623 h 3808071"/>
              <a:gd name="connsiteX179" fmla="*/ 4016415 w 4074289"/>
              <a:gd name="connsiteY179" fmla="*/ 3750197 h 3808071"/>
              <a:gd name="connsiteX180" fmla="*/ 4039565 w 4074289"/>
              <a:gd name="connsiteY180" fmla="*/ 3773347 h 3808071"/>
              <a:gd name="connsiteX181" fmla="*/ 4074289 w 4074289"/>
              <a:gd name="connsiteY181" fmla="*/ 3784921 h 3808071"/>
              <a:gd name="connsiteX182" fmla="*/ 4039565 w 4074289"/>
              <a:gd name="connsiteY182" fmla="*/ 3796496 h 3808071"/>
              <a:gd name="connsiteX183" fmla="*/ 3935393 w 4074289"/>
              <a:gd name="connsiteY183" fmla="*/ 3808071 h 3808071"/>
              <a:gd name="connsiteX184" fmla="*/ 3669175 w 4074289"/>
              <a:gd name="connsiteY184" fmla="*/ 3796496 h 3808071"/>
              <a:gd name="connsiteX185" fmla="*/ 3518704 w 4074289"/>
              <a:gd name="connsiteY185" fmla="*/ 3784921 h 3808071"/>
              <a:gd name="connsiteX186" fmla="*/ 3298785 w 4074289"/>
              <a:gd name="connsiteY186" fmla="*/ 3784921 h 38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4074289" h="3808071">
                <a:moveTo>
                  <a:pt x="3298785" y="3784921"/>
                </a:moveTo>
                <a:cubicBezTo>
                  <a:pt x="3256345" y="3761772"/>
                  <a:pt x="3294631" y="3737735"/>
                  <a:pt x="3264061" y="3646025"/>
                </a:cubicBezTo>
                <a:cubicBezTo>
                  <a:pt x="3260203" y="3634450"/>
                  <a:pt x="3262638" y="3618069"/>
                  <a:pt x="3252486" y="3611301"/>
                </a:cubicBezTo>
                <a:cubicBezTo>
                  <a:pt x="3226700" y="3594111"/>
                  <a:pt x="3213463" y="3588566"/>
                  <a:pt x="3194613" y="3565002"/>
                </a:cubicBezTo>
                <a:cubicBezTo>
                  <a:pt x="3167874" y="3531578"/>
                  <a:pt x="3179368" y="3531972"/>
                  <a:pt x="3148314" y="3507129"/>
                </a:cubicBezTo>
                <a:cubicBezTo>
                  <a:pt x="3137451" y="3498439"/>
                  <a:pt x="3125165" y="3491696"/>
                  <a:pt x="3113590" y="3483980"/>
                </a:cubicBezTo>
                <a:lnTo>
                  <a:pt x="3078866" y="3379808"/>
                </a:lnTo>
                <a:cubicBezTo>
                  <a:pt x="3075008" y="3368233"/>
                  <a:pt x="3078866" y="3348941"/>
                  <a:pt x="3067291" y="3345083"/>
                </a:cubicBezTo>
                <a:lnTo>
                  <a:pt x="2928395" y="3298785"/>
                </a:lnTo>
                <a:lnTo>
                  <a:pt x="2893671" y="3287210"/>
                </a:lnTo>
                <a:cubicBezTo>
                  <a:pt x="2882096" y="3283352"/>
                  <a:pt x="2869099" y="3282403"/>
                  <a:pt x="2858947" y="3275635"/>
                </a:cubicBezTo>
                <a:lnTo>
                  <a:pt x="2824223" y="3252486"/>
                </a:lnTo>
                <a:cubicBezTo>
                  <a:pt x="2816507" y="3240911"/>
                  <a:pt x="2810127" y="3228324"/>
                  <a:pt x="2801074" y="3217762"/>
                </a:cubicBezTo>
                <a:cubicBezTo>
                  <a:pt x="2786870" y="3201191"/>
                  <a:pt x="2754775" y="3171463"/>
                  <a:pt x="2754775" y="3171463"/>
                </a:cubicBezTo>
                <a:cubicBezTo>
                  <a:pt x="2745361" y="3143222"/>
                  <a:pt x="2742488" y="3124452"/>
                  <a:pt x="2720051" y="3102015"/>
                </a:cubicBezTo>
                <a:cubicBezTo>
                  <a:pt x="2710214" y="3092178"/>
                  <a:pt x="2696190" y="3087556"/>
                  <a:pt x="2685327" y="3078866"/>
                </a:cubicBezTo>
                <a:cubicBezTo>
                  <a:pt x="2639931" y="3042550"/>
                  <a:pt x="2687756" y="3064242"/>
                  <a:pt x="2627453" y="3044142"/>
                </a:cubicBezTo>
                <a:cubicBezTo>
                  <a:pt x="2623595" y="3032567"/>
                  <a:pt x="2622156" y="3019880"/>
                  <a:pt x="2615879" y="3009418"/>
                </a:cubicBezTo>
                <a:cubicBezTo>
                  <a:pt x="2610264" y="3000060"/>
                  <a:pt x="2597609" y="2996029"/>
                  <a:pt x="2592729" y="2986268"/>
                </a:cubicBezTo>
                <a:cubicBezTo>
                  <a:pt x="2581816" y="2964443"/>
                  <a:pt x="2577296" y="2939969"/>
                  <a:pt x="2569580" y="2916820"/>
                </a:cubicBezTo>
                <a:lnTo>
                  <a:pt x="2558005" y="2882096"/>
                </a:lnTo>
                <a:cubicBezTo>
                  <a:pt x="2554147" y="2808790"/>
                  <a:pt x="2555177" y="2735062"/>
                  <a:pt x="2546431" y="2662177"/>
                </a:cubicBezTo>
                <a:cubicBezTo>
                  <a:pt x="2543524" y="2637949"/>
                  <a:pt x="2530997" y="2615878"/>
                  <a:pt x="2523281" y="2592729"/>
                </a:cubicBezTo>
                <a:lnTo>
                  <a:pt x="2511707" y="2558005"/>
                </a:lnTo>
                <a:cubicBezTo>
                  <a:pt x="2508749" y="2525470"/>
                  <a:pt x="2510825" y="2440496"/>
                  <a:pt x="2488557" y="2395959"/>
                </a:cubicBezTo>
                <a:cubicBezTo>
                  <a:pt x="2482336" y="2383517"/>
                  <a:pt x="2475245" y="2371072"/>
                  <a:pt x="2465408" y="2361235"/>
                </a:cubicBezTo>
                <a:cubicBezTo>
                  <a:pt x="2455571" y="2351398"/>
                  <a:pt x="2442259" y="2345802"/>
                  <a:pt x="2430684" y="2338086"/>
                </a:cubicBezTo>
                <a:cubicBezTo>
                  <a:pt x="2411211" y="2279669"/>
                  <a:pt x="2433250" y="2322097"/>
                  <a:pt x="2384385" y="2280213"/>
                </a:cubicBezTo>
                <a:cubicBezTo>
                  <a:pt x="2367814" y="2266009"/>
                  <a:pt x="2338086" y="2233914"/>
                  <a:pt x="2338086" y="2233914"/>
                </a:cubicBezTo>
                <a:cubicBezTo>
                  <a:pt x="2334228" y="2222339"/>
                  <a:pt x="2332789" y="2209652"/>
                  <a:pt x="2326512" y="2199190"/>
                </a:cubicBezTo>
                <a:cubicBezTo>
                  <a:pt x="2310623" y="2172709"/>
                  <a:pt x="2295952" y="2173570"/>
                  <a:pt x="2268638" y="2164466"/>
                </a:cubicBezTo>
                <a:cubicBezTo>
                  <a:pt x="2260922" y="2156749"/>
                  <a:pt x="2255250" y="2146196"/>
                  <a:pt x="2245489" y="2141316"/>
                </a:cubicBezTo>
                <a:cubicBezTo>
                  <a:pt x="2223664" y="2130403"/>
                  <a:pt x="2176041" y="2118167"/>
                  <a:pt x="2176041" y="2118167"/>
                </a:cubicBezTo>
                <a:cubicBezTo>
                  <a:pt x="2168324" y="2110451"/>
                  <a:pt x="2162652" y="2099898"/>
                  <a:pt x="2152891" y="2095018"/>
                </a:cubicBezTo>
                <a:cubicBezTo>
                  <a:pt x="2152874" y="2095010"/>
                  <a:pt x="2066090" y="2066084"/>
                  <a:pt x="2048719" y="2060294"/>
                </a:cubicBezTo>
                <a:lnTo>
                  <a:pt x="1944547" y="2025570"/>
                </a:lnTo>
                <a:cubicBezTo>
                  <a:pt x="1932972" y="2021712"/>
                  <a:pt x="1919975" y="2020763"/>
                  <a:pt x="1909823" y="2013995"/>
                </a:cubicBezTo>
                <a:cubicBezTo>
                  <a:pt x="1864947" y="1984078"/>
                  <a:pt x="1888296" y="1995245"/>
                  <a:pt x="1840375" y="1979271"/>
                </a:cubicBezTo>
                <a:cubicBezTo>
                  <a:pt x="1786467" y="1925361"/>
                  <a:pt x="1856254" y="1987210"/>
                  <a:pt x="1770927" y="1944547"/>
                </a:cubicBezTo>
                <a:cubicBezTo>
                  <a:pt x="1761166" y="1939667"/>
                  <a:pt x="1756299" y="1928214"/>
                  <a:pt x="1747777" y="1921397"/>
                </a:cubicBezTo>
                <a:cubicBezTo>
                  <a:pt x="1736914" y="1912707"/>
                  <a:pt x="1725495" y="1904469"/>
                  <a:pt x="1713053" y="1898248"/>
                </a:cubicBezTo>
                <a:cubicBezTo>
                  <a:pt x="1702140" y="1892792"/>
                  <a:pt x="1688994" y="1892598"/>
                  <a:pt x="1678329" y="1886673"/>
                </a:cubicBezTo>
                <a:cubicBezTo>
                  <a:pt x="1654008" y="1873162"/>
                  <a:pt x="1635275" y="1849173"/>
                  <a:pt x="1608881" y="1840375"/>
                </a:cubicBezTo>
                <a:cubicBezTo>
                  <a:pt x="1597306" y="1836517"/>
                  <a:pt x="1585070" y="1834256"/>
                  <a:pt x="1574157" y="1828800"/>
                </a:cubicBezTo>
                <a:cubicBezTo>
                  <a:pt x="1561715" y="1822579"/>
                  <a:pt x="1550296" y="1814341"/>
                  <a:pt x="1539433" y="1805651"/>
                </a:cubicBezTo>
                <a:cubicBezTo>
                  <a:pt x="1530912" y="1798834"/>
                  <a:pt x="1525642" y="1788116"/>
                  <a:pt x="1516284" y="1782501"/>
                </a:cubicBezTo>
                <a:cubicBezTo>
                  <a:pt x="1505822" y="1776224"/>
                  <a:pt x="1493135" y="1774785"/>
                  <a:pt x="1481560" y="1770927"/>
                </a:cubicBezTo>
                <a:cubicBezTo>
                  <a:pt x="1460027" y="1749394"/>
                  <a:pt x="1452890" y="1739230"/>
                  <a:pt x="1423686" y="1724628"/>
                </a:cubicBezTo>
                <a:cubicBezTo>
                  <a:pt x="1412773" y="1719172"/>
                  <a:pt x="1399627" y="1718978"/>
                  <a:pt x="1388962" y="1713053"/>
                </a:cubicBezTo>
                <a:cubicBezTo>
                  <a:pt x="1364641" y="1699541"/>
                  <a:pt x="1342663" y="1682187"/>
                  <a:pt x="1319514" y="1666754"/>
                </a:cubicBezTo>
                <a:lnTo>
                  <a:pt x="1284790" y="1643605"/>
                </a:lnTo>
                <a:lnTo>
                  <a:pt x="1250066" y="1539433"/>
                </a:lnTo>
                <a:cubicBezTo>
                  <a:pt x="1246208" y="1527858"/>
                  <a:pt x="1247118" y="1513336"/>
                  <a:pt x="1238491" y="1504709"/>
                </a:cubicBezTo>
                <a:lnTo>
                  <a:pt x="1215342" y="1481559"/>
                </a:lnTo>
                <a:lnTo>
                  <a:pt x="1192193" y="1412111"/>
                </a:lnTo>
                <a:cubicBezTo>
                  <a:pt x="1184569" y="1389238"/>
                  <a:pt x="1177866" y="1358980"/>
                  <a:pt x="1157469" y="1342663"/>
                </a:cubicBezTo>
                <a:cubicBezTo>
                  <a:pt x="1147942" y="1335041"/>
                  <a:pt x="1134320" y="1334947"/>
                  <a:pt x="1122745" y="1331089"/>
                </a:cubicBezTo>
                <a:cubicBezTo>
                  <a:pt x="1043939" y="1252283"/>
                  <a:pt x="1167081" y="1372398"/>
                  <a:pt x="1064871" y="1284790"/>
                </a:cubicBezTo>
                <a:cubicBezTo>
                  <a:pt x="1048300" y="1270586"/>
                  <a:pt x="1018572" y="1238491"/>
                  <a:pt x="1018572" y="1238491"/>
                </a:cubicBezTo>
                <a:cubicBezTo>
                  <a:pt x="989862" y="1152357"/>
                  <a:pt x="1033933" y="1267320"/>
                  <a:pt x="960699" y="1157468"/>
                </a:cubicBezTo>
                <a:cubicBezTo>
                  <a:pt x="889449" y="1050592"/>
                  <a:pt x="980372" y="1182059"/>
                  <a:pt x="914400" y="1099595"/>
                </a:cubicBezTo>
                <a:cubicBezTo>
                  <a:pt x="905710" y="1088732"/>
                  <a:pt x="900304" y="1075433"/>
                  <a:pt x="891251" y="1064871"/>
                </a:cubicBezTo>
                <a:cubicBezTo>
                  <a:pt x="853827" y="1021210"/>
                  <a:pt x="851186" y="1022728"/>
                  <a:pt x="810228" y="995423"/>
                </a:cubicBezTo>
                <a:cubicBezTo>
                  <a:pt x="777438" y="897056"/>
                  <a:pt x="823169" y="1016991"/>
                  <a:pt x="775504" y="937549"/>
                </a:cubicBezTo>
                <a:cubicBezTo>
                  <a:pt x="769227" y="927087"/>
                  <a:pt x="769385" y="913738"/>
                  <a:pt x="763929" y="902825"/>
                </a:cubicBezTo>
                <a:cubicBezTo>
                  <a:pt x="757708" y="890383"/>
                  <a:pt x="748496" y="879676"/>
                  <a:pt x="740780" y="868101"/>
                </a:cubicBezTo>
                <a:cubicBezTo>
                  <a:pt x="713893" y="760556"/>
                  <a:pt x="746012" y="894259"/>
                  <a:pt x="717631" y="752354"/>
                </a:cubicBezTo>
                <a:cubicBezTo>
                  <a:pt x="716117" y="744786"/>
                  <a:pt x="701100" y="682364"/>
                  <a:pt x="694481" y="671332"/>
                </a:cubicBezTo>
                <a:cubicBezTo>
                  <a:pt x="688866" y="661974"/>
                  <a:pt x="679048" y="655899"/>
                  <a:pt x="671332" y="648182"/>
                </a:cubicBezTo>
                <a:cubicBezTo>
                  <a:pt x="646077" y="572420"/>
                  <a:pt x="681153" y="646780"/>
                  <a:pt x="625033" y="601883"/>
                </a:cubicBezTo>
                <a:cubicBezTo>
                  <a:pt x="614170" y="593193"/>
                  <a:pt x="611721" y="576996"/>
                  <a:pt x="601884" y="567159"/>
                </a:cubicBezTo>
                <a:cubicBezTo>
                  <a:pt x="592047" y="557322"/>
                  <a:pt x="577722" y="553063"/>
                  <a:pt x="567160" y="544010"/>
                </a:cubicBezTo>
                <a:cubicBezTo>
                  <a:pt x="497254" y="484091"/>
                  <a:pt x="549941" y="507404"/>
                  <a:pt x="486137" y="486137"/>
                </a:cubicBezTo>
                <a:cubicBezTo>
                  <a:pt x="418782" y="418779"/>
                  <a:pt x="512855" y="515882"/>
                  <a:pt x="439838" y="428263"/>
                </a:cubicBezTo>
                <a:cubicBezTo>
                  <a:pt x="429359" y="415688"/>
                  <a:pt x="415593" y="406114"/>
                  <a:pt x="405114" y="393539"/>
                </a:cubicBezTo>
                <a:cubicBezTo>
                  <a:pt x="389340" y="374610"/>
                  <a:pt x="381268" y="349137"/>
                  <a:pt x="358815" y="335666"/>
                </a:cubicBezTo>
                <a:cubicBezTo>
                  <a:pt x="348353" y="329389"/>
                  <a:pt x="335666" y="327949"/>
                  <a:pt x="324091" y="324091"/>
                </a:cubicBezTo>
                <a:cubicBezTo>
                  <a:pt x="316375" y="312516"/>
                  <a:pt x="311805" y="298057"/>
                  <a:pt x="300942" y="289367"/>
                </a:cubicBezTo>
                <a:cubicBezTo>
                  <a:pt x="291415" y="281745"/>
                  <a:pt x="276883" y="283717"/>
                  <a:pt x="266218" y="277792"/>
                </a:cubicBezTo>
                <a:cubicBezTo>
                  <a:pt x="241897" y="264281"/>
                  <a:pt x="216443" y="251167"/>
                  <a:pt x="196770" y="231494"/>
                </a:cubicBezTo>
                <a:cubicBezTo>
                  <a:pt x="140634" y="175358"/>
                  <a:pt x="168631" y="197302"/>
                  <a:pt x="115747" y="162046"/>
                </a:cubicBezTo>
                <a:cubicBezTo>
                  <a:pt x="111889" y="150471"/>
                  <a:pt x="112799" y="135948"/>
                  <a:pt x="104172" y="127321"/>
                </a:cubicBezTo>
                <a:cubicBezTo>
                  <a:pt x="84499" y="107648"/>
                  <a:pt x="34724" y="81023"/>
                  <a:pt x="34724" y="81023"/>
                </a:cubicBezTo>
                <a:cubicBezTo>
                  <a:pt x="30866" y="69448"/>
                  <a:pt x="29427" y="56761"/>
                  <a:pt x="23150" y="46299"/>
                </a:cubicBezTo>
                <a:cubicBezTo>
                  <a:pt x="17535" y="36941"/>
                  <a:pt x="0" y="34062"/>
                  <a:pt x="0" y="23149"/>
                </a:cubicBezTo>
                <a:lnTo>
                  <a:pt x="23150" y="0"/>
                </a:lnTo>
                <a:cubicBezTo>
                  <a:pt x="67733" y="66876"/>
                  <a:pt x="21006" y="6430"/>
                  <a:pt x="81023" y="57873"/>
                </a:cubicBezTo>
                <a:cubicBezTo>
                  <a:pt x="97594" y="72077"/>
                  <a:pt x="109162" y="92065"/>
                  <a:pt x="127322" y="104172"/>
                </a:cubicBezTo>
                <a:cubicBezTo>
                  <a:pt x="138897" y="111888"/>
                  <a:pt x="151484" y="118268"/>
                  <a:pt x="162046" y="127321"/>
                </a:cubicBezTo>
                <a:cubicBezTo>
                  <a:pt x="178617" y="141525"/>
                  <a:pt x="192912" y="158187"/>
                  <a:pt x="208345" y="173620"/>
                </a:cubicBezTo>
                <a:cubicBezTo>
                  <a:pt x="216061" y="181337"/>
                  <a:pt x="225441" y="187690"/>
                  <a:pt x="231494" y="196770"/>
                </a:cubicBezTo>
                <a:cubicBezTo>
                  <a:pt x="239210" y="208345"/>
                  <a:pt x="245953" y="220631"/>
                  <a:pt x="254643" y="231494"/>
                </a:cubicBezTo>
                <a:cubicBezTo>
                  <a:pt x="261460" y="240015"/>
                  <a:pt x="270976" y="246122"/>
                  <a:pt x="277793" y="254643"/>
                </a:cubicBezTo>
                <a:cubicBezTo>
                  <a:pt x="286483" y="265506"/>
                  <a:pt x="290079" y="280677"/>
                  <a:pt x="300942" y="289367"/>
                </a:cubicBezTo>
                <a:cubicBezTo>
                  <a:pt x="310469" y="296989"/>
                  <a:pt x="324753" y="295486"/>
                  <a:pt x="335666" y="300942"/>
                </a:cubicBezTo>
                <a:cubicBezTo>
                  <a:pt x="348108" y="307163"/>
                  <a:pt x="359828" y="315038"/>
                  <a:pt x="370390" y="324091"/>
                </a:cubicBezTo>
                <a:cubicBezTo>
                  <a:pt x="460187" y="401060"/>
                  <a:pt x="383128" y="338951"/>
                  <a:pt x="439838" y="405114"/>
                </a:cubicBezTo>
                <a:cubicBezTo>
                  <a:pt x="477262" y="448775"/>
                  <a:pt x="479903" y="447257"/>
                  <a:pt x="520861" y="474562"/>
                </a:cubicBezTo>
                <a:cubicBezTo>
                  <a:pt x="524719" y="486137"/>
                  <a:pt x="524814" y="499759"/>
                  <a:pt x="532436" y="509286"/>
                </a:cubicBezTo>
                <a:cubicBezTo>
                  <a:pt x="548754" y="529683"/>
                  <a:pt x="579010" y="536385"/>
                  <a:pt x="601884" y="544010"/>
                </a:cubicBezTo>
                <a:cubicBezTo>
                  <a:pt x="647988" y="613167"/>
                  <a:pt x="597638" y="553038"/>
                  <a:pt x="659757" y="590309"/>
                </a:cubicBezTo>
                <a:cubicBezTo>
                  <a:pt x="739199" y="637974"/>
                  <a:pt x="619264" y="592243"/>
                  <a:pt x="717631" y="625033"/>
                </a:cubicBezTo>
                <a:cubicBezTo>
                  <a:pt x="769982" y="703561"/>
                  <a:pt x="744256" y="674808"/>
                  <a:pt x="787079" y="717630"/>
                </a:cubicBezTo>
                <a:cubicBezTo>
                  <a:pt x="819866" y="815996"/>
                  <a:pt x="774139" y="696062"/>
                  <a:pt x="821803" y="775504"/>
                </a:cubicBezTo>
                <a:cubicBezTo>
                  <a:pt x="828080" y="785966"/>
                  <a:pt x="829519" y="798653"/>
                  <a:pt x="833377" y="810228"/>
                </a:cubicBezTo>
                <a:cubicBezTo>
                  <a:pt x="848404" y="915413"/>
                  <a:pt x="836324" y="865364"/>
                  <a:pt x="868102" y="960699"/>
                </a:cubicBezTo>
                <a:cubicBezTo>
                  <a:pt x="871960" y="972274"/>
                  <a:pt x="871049" y="986796"/>
                  <a:pt x="879676" y="995423"/>
                </a:cubicBezTo>
                <a:cubicBezTo>
                  <a:pt x="958469" y="1074212"/>
                  <a:pt x="838382" y="951104"/>
                  <a:pt x="925975" y="1053296"/>
                </a:cubicBezTo>
                <a:cubicBezTo>
                  <a:pt x="963399" y="1096957"/>
                  <a:pt x="966040" y="1095439"/>
                  <a:pt x="1006998" y="1122744"/>
                </a:cubicBezTo>
                <a:cubicBezTo>
                  <a:pt x="1039785" y="1221110"/>
                  <a:pt x="994058" y="1101176"/>
                  <a:pt x="1041722" y="1180618"/>
                </a:cubicBezTo>
                <a:cubicBezTo>
                  <a:pt x="1047999" y="1191080"/>
                  <a:pt x="1047019" y="1204880"/>
                  <a:pt x="1053296" y="1215342"/>
                </a:cubicBezTo>
                <a:cubicBezTo>
                  <a:pt x="1058911" y="1224700"/>
                  <a:pt x="1069629" y="1229970"/>
                  <a:pt x="1076446" y="1238491"/>
                </a:cubicBezTo>
                <a:cubicBezTo>
                  <a:pt x="1085136" y="1249354"/>
                  <a:pt x="1089759" y="1263378"/>
                  <a:pt x="1099595" y="1273215"/>
                </a:cubicBezTo>
                <a:cubicBezTo>
                  <a:pt x="1122034" y="1295654"/>
                  <a:pt x="1140799" y="1298525"/>
                  <a:pt x="1169043" y="1307939"/>
                </a:cubicBezTo>
                <a:cubicBezTo>
                  <a:pt x="1176760" y="1315656"/>
                  <a:pt x="1185645" y="1322359"/>
                  <a:pt x="1192193" y="1331089"/>
                </a:cubicBezTo>
                <a:cubicBezTo>
                  <a:pt x="1208886" y="1353347"/>
                  <a:pt x="1218818" y="1380864"/>
                  <a:pt x="1238491" y="1400537"/>
                </a:cubicBezTo>
                <a:lnTo>
                  <a:pt x="1261641" y="1423686"/>
                </a:lnTo>
                <a:cubicBezTo>
                  <a:pt x="1269357" y="1446835"/>
                  <a:pt x="1267536" y="1475880"/>
                  <a:pt x="1284790" y="1493134"/>
                </a:cubicBezTo>
                <a:cubicBezTo>
                  <a:pt x="1307738" y="1516082"/>
                  <a:pt x="1340135" y="1542425"/>
                  <a:pt x="1354238" y="1574157"/>
                </a:cubicBezTo>
                <a:cubicBezTo>
                  <a:pt x="1372574" y="1615413"/>
                  <a:pt x="1369105" y="1646897"/>
                  <a:pt x="1400537" y="1678329"/>
                </a:cubicBezTo>
                <a:cubicBezTo>
                  <a:pt x="1428049" y="1705841"/>
                  <a:pt x="1470329" y="1713168"/>
                  <a:pt x="1504709" y="1724628"/>
                </a:cubicBezTo>
                <a:lnTo>
                  <a:pt x="1539433" y="1736202"/>
                </a:lnTo>
                <a:cubicBezTo>
                  <a:pt x="1584649" y="1781418"/>
                  <a:pt x="1537205" y="1740876"/>
                  <a:pt x="1597307" y="1770927"/>
                </a:cubicBezTo>
                <a:cubicBezTo>
                  <a:pt x="1609749" y="1777148"/>
                  <a:pt x="1619589" y="1787855"/>
                  <a:pt x="1632031" y="1794076"/>
                </a:cubicBezTo>
                <a:cubicBezTo>
                  <a:pt x="1642944" y="1799532"/>
                  <a:pt x="1656090" y="1799726"/>
                  <a:pt x="1666755" y="1805651"/>
                </a:cubicBezTo>
                <a:cubicBezTo>
                  <a:pt x="1691076" y="1819162"/>
                  <a:pt x="1709809" y="1843151"/>
                  <a:pt x="1736203" y="1851949"/>
                </a:cubicBezTo>
                <a:cubicBezTo>
                  <a:pt x="1759352" y="1859666"/>
                  <a:pt x="1785348" y="1861564"/>
                  <a:pt x="1805651" y="1875099"/>
                </a:cubicBezTo>
                <a:cubicBezTo>
                  <a:pt x="1905165" y="1941441"/>
                  <a:pt x="1779257" y="1861902"/>
                  <a:pt x="1875099" y="1909823"/>
                </a:cubicBezTo>
                <a:cubicBezTo>
                  <a:pt x="1964850" y="1954699"/>
                  <a:pt x="1857267" y="1915453"/>
                  <a:pt x="1944547" y="1944547"/>
                </a:cubicBezTo>
                <a:cubicBezTo>
                  <a:pt x="1948405" y="1956122"/>
                  <a:pt x="1947495" y="1970644"/>
                  <a:pt x="1956122" y="1979271"/>
                </a:cubicBezTo>
                <a:cubicBezTo>
                  <a:pt x="1964749" y="1987898"/>
                  <a:pt x="1979933" y="1985390"/>
                  <a:pt x="1990846" y="1990846"/>
                </a:cubicBezTo>
                <a:cubicBezTo>
                  <a:pt x="2003288" y="1997067"/>
                  <a:pt x="2013995" y="2006279"/>
                  <a:pt x="2025570" y="2013995"/>
                </a:cubicBezTo>
                <a:cubicBezTo>
                  <a:pt x="2033286" y="2025570"/>
                  <a:pt x="2036277" y="2042498"/>
                  <a:pt x="2048719" y="2048719"/>
                </a:cubicBezTo>
                <a:cubicBezTo>
                  <a:pt x="2077176" y="2062947"/>
                  <a:pt x="2111134" y="2061807"/>
                  <a:pt x="2141317" y="2071868"/>
                </a:cubicBezTo>
                <a:lnTo>
                  <a:pt x="2245489" y="2106592"/>
                </a:lnTo>
                <a:cubicBezTo>
                  <a:pt x="2257064" y="2110450"/>
                  <a:pt x="2270061" y="2111399"/>
                  <a:pt x="2280213" y="2118167"/>
                </a:cubicBezTo>
                <a:cubicBezTo>
                  <a:pt x="2291788" y="2125883"/>
                  <a:pt x="2304074" y="2132626"/>
                  <a:pt x="2314937" y="2141316"/>
                </a:cubicBezTo>
                <a:cubicBezTo>
                  <a:pt x="2323458" y="2148133"/>
                  <a:pt x="2328728" y="2158851"/>
                  <a:pt x="2338086" y="2164466"/>
                </a:cubicBezTo>
                <a:cubicBezTo>
                  <a:pt x="2348548" y="2170743"/>
                  <a:pt x="2361235" y="2172182"/>
                  <a:pt x="2372810" y="2176040"/>
                </a:cubicBezTo>
                <a:cubicBezTo>
                  <a:pt x="2394343" y="2197573"/>
                  <a:pt x="2401480" y="2207737"/>
                  <a:pt x="2430684" y="2222339"/>
                </a:cubicBezTo>
                <a:cubicBezTo>
                  <a:pt x="2441597" y="2227795"/>
                  <a:pt x="2453833" y="2230056"/>
                  <a:pt x="2465408" y="2233914"/>
                </a:cubicBezTo>
                <a:cubicBezTo>
                  <a:pt x="2473124" y="2245489"/>
                  <a:pt x="2479867" y="2257775"/>
                  <a:pt x="2488557" y="2268638"/>
                </a:cubicBezTo>
                <a:cubicBezTo>
                  <a:pt x="2495374" y="2277159"/>
                  <a:pt x="2506092" y="2282429"/>
                  <a:pt x="2511707" y="2291787"/>
                </a:cubicBezTo>
                <a:cubicBezTo>
                  <a:pt x="2556786" y="2366918"/>
                  <a:pt x="2487772" y="2291002"/>
                  <a:pt x="2546431" y="2349661"/>
                </a:cubicBezTo>
                <a:cubicBezTo>
                  <a:pt x="2564785" y="2404724"/>
                  <a:pt x="2561286" y="2414530"/>
                  <a:pt x="2592729" y="2453833"/>
                </a:cubicBezTo>
                <a:cubicBezTo>
                  <a:pt x="2599546" y="2462354"/>
                  <a:pt x="2608162" y="2469266"/>
                  <a:pt x="2615879" y="2476982"/>
                </a:cubicBezTo>
                <a:lnTo>
                  <a:pt x="2685327" y="2685327"/>
                </a:lnTo>
                <a:lnTo>
                  <a:pt x="2708476" y="2754775"/>
                </a:lnTo>
                <a:cubicBezTo>
                  <a:pt x="2712334" y="2766350"/>
                  <a:pt x="2709899" y="2782731"/>
                  <a:pt x="2720051" y="2789499"/>
                </a:cubicBezTo>
                <a:lnTo>
                  <a:pt x="2754775" y="2812648"/>
                </a:lnTo>
                <a:cubicBezTo>
                  <a:pt x="2758633" y="2824223"/>
                  <a:pt x="2758728" y="2837845"/>
                  <a:pt x="2766350" y="2847372"/>
                </a:cubicBezTo>
                <a:cubicBezTo>
                  <a:pt x="2775040" y="2858235"/>
                  <a:pt x="2790211" y="2861831"/>
                  <a:pt x="2801074" y="2870521"/>
                </a:cubicBezTo>
                <a:cubicBezTo>
                  <a:pt x="2809595" y="2877338"/>
                  <a:pt x="2816507" y="2885954"/>
                  <a:pt x="2824223" y="2893671"/>
                </a:cubicBezTo>
                <a:lnTo>
                  <a:pt x="2847372" y="2963119"/>
                </a:lnTo>
                <a:cubicBezTo>
                  <a:pt x="2851230" y="2974694"/>
                  <a:pt x="2848795" y="2991075"/>
                  <a:pt x="2858947" y="2997843"/>
                </a:cubicBezTo>
                <a:lnTo>
                  <a:pt x="2893671" y="3020992"/>
                </a:lnTo>
                <a:cubicBezTo>
                  <a:pt x="2897529" y="3032567"/>
                  <a:pt x="2898969" y="3045254"/>
                  <a:pt x="2905246" y="3055716"/>
                </a:cubicBezTo>
                <a:cubicBezTo>
                  <a:pt x="2918146" y="3077217"/>
                  <a:pt x="2944918" y="3087454"/>
                  <a:pt x="2963119" y="3102015"/>
                </a:cubicBezTo>
                <a:cubicBezTo>
                  <a:pt x="3045584" y="3167987"/>
                  <a:pt x="2914118" y="3077065"/>
                  <a:pt x="3020993" y="3148314"/>
                </a:cubicBezTo>
                <a:cubicBezTo>
                  <a:pt x="3060678" y="3207843"/>
                  <a:pt x="3023747" y="3162092"/>
                  <a:pt x="3078866" y="3206187"/>
                </a:cubicBezTo>
                <a:cubicBezTo>
                  <a:pt x="3124262" y="3242504"/>
                  <a:pt x="3076435" y="3220811"/>
                  <a:pt x="3136740" y="3240911"/>
                </a:cubicBezTo>
                <a:cubicBezTo>
                  <a:pt x="3156840" y="3301214"/>
                  <a:pt x="3135148" y="3253389"/>
                  <a:pt x="3171464" y="3298785"/>
                </a:cubicBezTo>
                <a:cubicBezTo>
                  <a:pt x="3195867" y="3329289"/>
                  <a:pt x="3193985" y="3344665"/>
                  <a:pt x="3229337" y="3368233"/>
                </a:cubicBezTo>
                <a:cubicBezTo>
                  <a:pt x="3239489" y="3375001"/>
                  <a:pt x="3253148" y="3374352"/>
                  <a:pt x="3264061" y="3379808"/>
                </a:cubicBezTo>
                <a:cubicBezTo>
                  <a:pt x="3276503" y="3386029"/>
                  <a:pt x="3286073" y="3397307"/>
                  <a:pt x="3298785" y="3402957"/>
                </a:cubicBezTo>
                <a:cubicBezTo>
                  <a:pt x="3321083" y="3412867"/>
                  <a:pt x="3368233" y="3426106"/>
                  <a:pt x="3368233" y="3426106"/>
                </a:cubicBezTo>
                <a:cubicBezTo>
                  <a:pt x="3408638" y="3466511"/>
                  <a:pt x="3381029" y="3445804"/>
                  <a:pt x="3460831" y="3472405"/>
                </a:cubicBezTo>
                <a:lnTo>
                  <a:pt x="3495555" y="3483980"/>
                </a:lnTo>
                <a:lnTo>
                  <a:pt x="3530279" y="3495554"/>
                </a:lnTo>
                <a:cubicBezTo>
                  <a:pt x="3537995" y="3503271"/>
                  <a:pt x="3543667" y="3513824"/>
                  <a:pt x="3553428" y="3518704"/>
                </a:cubicBezTo>
                <a:cubicBezTo>
                  <a:pt x="3618145" y="3551063"/>
                  <a:pt x="3592696" y="3502443"/>
                  <a:pt x="3669175" y="3553428"/>
                </a:cubicBezTo>
                <a:cubicBezTo>
                  <a:pt x="3768689" y="3619770"/>
                  <a:pt x="3642781" y="3540231"/>
                  <a:pt x="3738623" y="3588152"/>
                </a:cubicBezTo>
                <a:cubicBezTo>
                  <a:pt x="3751065" y="3594373"/>
                  <a:pt x="3762484" y="3602611"/>
                  <a:pt x="3773347" y="3611301"/>
                </a:cubicBezTo>
                <a:cubicBezTo>
                  <a:pt x="3781868" y="3618118"/>
                  <a:pt x="3787138" y="3628836"/>
                  <a:pt x="3796496" y="3634451"/>
                </a:cubicBezTo>
                <a:cubicBezTo>
                  <a:pt x="3806958" y="3640728"/>
                  <a:pt x="3819646" y="3642167"/>
                  <a:pt x="3831221" y="3646025"/>
                </a:cubicBezTo>
                <a:cubicBezTo>
                  <a:pt x="3838937" y="3653742"/>
                  <a:pt x="3844609" y="3664295"/>
                  <a:pt x="3854370" y="3669175"/>
                </a:cubicBezTo>
                <a:cubicBezTo>
                  <a:pt x="3876195" y="3680088"/>
                  <a:pt x="3903515" y="3678789"/>
                  <a:pt x="3923818" y="3692324"/>
                </a:cubicBezTo>
                <a:cubicBezTo>
                  <a:pt x="3935393" y="3700040"/>
                  <a:pt x="3947679" y="3706783"/>
                  <a:pt x="3958542" y="3715473"/>
                </a:cubicBezTo>
                <a:cubicBezTo>
                  <a:pt x="3967063" y="3722290"/>
                  <a:pt x="3972333" y="3733008"/>
                  <a:pt x="3981691" y="3738623"/>
                </a:cubicBezTo>
                <a:cubicBezTo>
                  <a:pt x="3992153" y="3744900"/>
                  <a:pt x="4004840" y="3746339"/>
                  <a:pt x="4016415" y="3750197"/>
                </a:cubicBezTo>
                <a:cubicBezTo>
                  <a:pt x="4024132" y="3757914"/>
                  <a:pt x="4030207" y="3767732"/>
                  <a:pt x="4039565" y="3773347"/>
                </a:cubicBezTo>
                <a:cubicBezTo>
                  <a:pt x="4050027" y="3779624"/>
                  <a:pt x="4074289" y="3772720"/>
                  <a:pt x="4074289" y="3784921"/>
                </a:cubicBezTo>
                <a:cubicBezTo>
                  <a:pt x="4074289" y="3797122"/>
                  <a:pt x="4051600" y="3794490"/>
                  <a:pt x="4039565" y="3796496"/>
                </a:cubicBezTo>
                <a:cubicBezTo>
                  <a:pt x="4005103" y="3802240"/>
                  <a:pt x="3970117" y="3804213"/>
                  <a:pt x="3935393" y="3808071"/>
                </a:cubicBezTo>
                <a:lnTo>
                  <a:pt x="3669175" y="3796496"/>
                </a:lnTo>
                <a:cubicBezTo>
                  <a:pt x="3618947" y="3793705"/>
                  <a:pt x="3568983" y="3786543"/>
                  <a:pt x="3518704" y="3784921"/>
                </a:cubicBezTo>
                <a:cubicBezTo>
                  <a:pt x="3449292" y="3782682"/>
                  <a:pt x="3341225" y="3808070"/>
                  <a:pt x="3298785" y="3784921"/>
                </a:cubicBezTo>
                <a:close/>
              </a:path>
            </a:pathLst>
          </a:custGeom>
          <a:solidFill>
            <a:srgbClr val="5B9BD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800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Figura a mano libera 83">
            <a:extLst>
              <a:ext uri="{FF2B5EF4-FFF2-40B4-BE49-F238E27FC236}">
                <a16:creationId xmlns:a16="http://schemas.microsoft.com/office/drawing/2014/main" id="{B835EC86-9D1C-49C9-AFEF-7C08C8F2631F}"/>
              </a:ext>
            </a:extLst>
          </p:cNvPr>
          <p:cNvSpPr/>
          <p:nvPr/>
        </p:nvSpPr>
        <p:spPr>
          <a:xfrm>
            <a:off x="4973830" y="3937010"/>
            <a:ext cx="800400" cy="408722"/>
          </a:xfrm>
          <a:custGeom>
            <a:avLst/>
            <a:gdLst>
              <a:gd name="connsiteX0" fmla="*/ 0 w 1169125"/>
              <a:gd name="connsiteY0" fmla="*/ 636608 h 636608"/>
              <a:gd name="connsiteX1" fmla="*/ 57873 w 1169125"/>
              <a:gd name="connsiteY1" fmla="*/ 601884 h 636608"/>
              <a:gd name="connsiteX2" fmla="*/ 115747 w 1169125"/>
              <a:gd name="connsiteY2" fmla="*/ 544010 h 636608"/>
              <a:gd name="connsiteX3" fmla="*/ 150471 w 1169125"/>
              <a:gd name="connsiteY3" fmla="*/ 532435 h 636608"/>
              <a:gd name="connsiteX4" fmla="*/ 219919 w 1169125"/>
              <a:gd name="connsiteY4" fmla="*/ 486137 h 636608"/>
              <a:gd name="connsiteX5" fmla="*/ 416688 w 1169125"/>
              <a:gd name="connsiteY5" fmla="*/ 474562 h 636608"/>
              <a:gd name="connsiteX6" fmla="*/ 486137 w 1169125"/>
              <a:gd name="connsiteY6" fmla="*/ 462987 h 636608"/>
              <a:gd name="connsiteX7" fmla="*/ 520861 w 1169125"/>
              <a:gd name="connsiteY7" fmla="*/ 451413 h 636608"/>
              <a:gd name="connsiteX8" fmla="*/ 625033 w 1169125"/>
              <a:gd name="connsiteY8" fmla="*/ 428263 h 636608"/>
              <a:gd name="connsiteX9" fmla="*/ 694481 w 1169125"/>
              <a:gd name="connsiteY9" fmla="*/ 370390 h 636608"/>
              <a:gd name="connsiteX10" fmla="*/ 729205 w 1169125"/>
              <a:gd name="connsiteY10" fmla="*/ 358815 h 636608"/>
              <a:gd name="connsiteX11" fmla="*/ 787078 w 1169125"/>
              <a:gd name="connsiteY11" fmla="*/ 312516 h 636608"/>
              <a:gd name="connsiteX12" fmla="*/ 856526 w 1169125"/>
              <a:gd name="connsiteY12" fmla="*/ 277792 h 636608"/>
              <a:gd name="connsiteX13" fmla="*/ 914400 w 1169125"/>
              <a:gd name="connsiteY13" fmla="*/ 231494 h 636608"/>
              <a:gd name="connsiteX14" fmla="*/ 960699 w 1169125"/>
              <a:gd name="connsiteY14" fmla="*/ 185195 h 636608"/>
              <a:gd name="connsiteX15" fmla="*/ 995423 w 1169125"/>
              <a:gd name="connsiteY15" fmla="*/ 162046 h 636608"/>
              <a:gd name="connsiteX16" fmla="*/ 1053296 w 1169125"/>
              <a:gd name="connsiteY16" fmla="*/ 104172 h 636608"/>
              <a:gd name="connsiteX17" fmla="*/ 1122744 w 1169125"/>
              <a:gd name="connsiteY17" fmla="*/ 69448 h 636608"/>
              <a:gd name="connsiteX18" fmla="*/ 1145893 w 1169125"/>
              <a:gd name="connsiteY18" fmla="*/ 34724 h 636608"/>
              <a:gd name="connsiteX19" fmla="*/ 1169043 w 1169125"/>
              <a:gd name="connsiteY19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69125" h="636608">
                <a:moveTo>
                  <a:pt x="0" y="636608"/>
                </a:moveTo>
                <a:cubicBezTo>
                  <a:pt x="19291" y="625033"/>
                  <a:pt x="40306" y="615938"/>
                  <a:pt x="57873" y="601884"/>
                </a:cubicBezTo>
                <a:cubicBezTo>
                  <a:pt x="79177" y="584841"/>
                  <a:pt x="89865" y="552638"/>
                  <a:pt x="115747" y="544010"/>
                </a:cubicBezTo>
                <a:cubicBezTo>
                  <a:pt x="127322" y="540152"/>
                  <a:pt x="139806" y="538360"/>
                  <a:pt x="150471" y="532435"/>
                </a:cubicBezTo>
                <a:cubicBezTo>
                  <a:pt x="174792" y="518924"/>
                  <a:pt x="192145" y="487771"/>
                  <a:pt x="219919" y="486137"/>
                </a:cubicBezTo>
                <a:lnTo>
                  <a:pt x="416688" y="474562"/>
                </a:lnTo>
                <a:cubicBezTo>
                  <a:pt x="439838" y="470704"/>
                  <a:pt x="463227" y="468078"/>
                  <a:pt x="486137" y="462987"/>
                </a:cubicBezTo>
                <a:cubicBezTo>
                  <a:pt x="498047" y="460340"/>
                  <a:pt x="508951" y="454060"/>
                  <a:pt x="520861" y="451413"/>
                </a:cubicBezTo>
                <a:cubicBezTo>
                  <a:pt x="552871" y="444300"/>
                  <a:pt x="593764" y="443897"/>
                  <a:pt x="625033" y="428263"/>
                </a:cubicBezTo>
                <a:cubicBezTo>
                  <a:pt x="700772" y="390394"/>
                  <a:pt x="617685" y="421588"/>
                  <a:pt x="694481" y="370390"/>
                </a:cubicBezTo>
                <a:cubicBezTo>
                  <a:pt x="704633" y="363622"/>
                  <a:pt x="718292" y="364271"/>
                  <a:pt x="729205" y="358815"/>
                </a:cubicBezTo>
                <a:cubicBezTo>
                  <a:pt x="776711" y="335062"/>
                  <a:pt x="751188" y="341228"/>
                  <a:pt x="787078" y="312516"/>
                </a:cubicBezTo>
                <a:cubicBezTo>
                  <a:pt x="819130" y="286874"/>
                  <a:pt x="819852" y="290017"/>
                  <a:pt x="856526" y="277792"/>
                </a:cubicBezTo>
                <a:cubicBezTo>
                  <a:pt x="935344" y="198977"/>
                  <a:pt x="812173" y="319117"/>
                  <a:pt x="914400" y="231494"/>
                </a:cubicBezTo>
                <a:cubicBezTo>
                  <a:pt x="930971" y="217290"/>
                  <a:pt x="942539" y="197302"/>
                  <a:pt x="960699" y="185195"/>
                </a:cubicBezTo>
                <a:cubicBezTo>
                  <a:pt x="972274" y="177479"/>
                  <a:pt x="984954" y="171206"/>
                  <a:pt x="995423" y="162046"/>
                </a:cubicBezTo>
                <a:cubicBezTo>
                  <a:pt x="1015955" y="144081"/>
                  <a:pt x="1027414" y="112799"/>
                  <a:pt x="1053296" y="104172"/>
                </a:cubicBezTo>
                <a:cubicBezTo>
                  <a:pt x="1101217" y="88198"/>
                  <a:pt x="1077868" y="99365"/>
                  <a:pt x="1122744" y="69448"/>
                </a:cubicBezTo>
                <a:cubicBezTo>
                  <a:pt x="1130460" y="57873"/>
                  <a:pt x="1137203" y="45587"/>
                  <a:pt x="1145893" y="34724"/>
                </a:cubicBezTo>
                <a:cubicBezTo>
                  <a:pt x="1171771" y="2377"/>
                  <a:pt x="1169043" y="24775"/>
                  <a:pt x="116904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Figura a mano libera 84">
            <a:extLst>
              <a:ext uri="{FF2B5EF4-FFF2-40B4-BE49-F238E27FC236}">
                <a16:creationId xmlns:a16="http://schemas.microsoft.com/office/drawing/2014/main" id="{61F14A0D-1684-4A3C-97B6-8F857FAF7971}"/>
              </a:ext>
            </a:extLst>
          </p:cNvPr>
          <p:cNvSpPr/>
          <p:nvPr/>
        </p:nvSpPr>
        <p:spPr>
          <a:xfrm>
            <a:off x="2995259" y="2633813"/>
            <a:ext cx="1404186" cy="623234"/>
          </a:xfrm>
          <a:custGeom>
            <a:avLst/>
            <a:gdLst>
              <a:gd name="connsiteX0" fmla="*/ 428264 w 1903209"/>
              <a:gd name="connsiteY0" fmla="*/ 289368 h 937550"/>
              <a:gd name="connsiteX1" fmla="*/ 335666 w 1903209"/>
              <a:gd name="connsiteY1" fmla="*/ 486137 h 937550"/>
              <a:gd name="connsiteX2" fmla="*/ 300942 w 1903209"/>
              <a:gd name="connsiteY2" fmla="*/ 544011 h 937550"/>
              <a:gd name="connsiteX3" fmla="*/ 277793 w 1903209"/>
              <a:gd name="connsiteY3" fmla="*/ 578735 h 937550"/>
              <a:gd name="connsiteX4" fmla="*/ 243069 w 1903209"/>
              <a:gd name="connsiteY4" fmla="*/ 590309 h 937550"/>
              <a:gd name="connsiteX5" fmla="*/ 219919 w 1903209"/>
              <a:gd name="connsiteY5" fmla="*/ 613459 h 937550"/>
              <a:gd name="connsiteX6" fmla="*/ 196770 w 1903209"/>
              <a:gd name="connsiteY6" fmla="*/ 648183 h 937550"/>
              <a:gd name="connsiteX7" fmla="*/ 162046 w 1903209"/>
              <a:gd name="connsiteY7" fmla="*/ 659757 h 937550"/>
              <a:gd name="connsiteX8" fmla="*/ 81023 w 1903209"/>
              <a:gd name="connsiteY8" fmla="*/ 717631 h 937550"/>
              <a:gd name="connsiteX9" fmla="*/ 23150 w 1903209"/>
              <a:gd name="connsiteY9" fmla="*/ 798654 h 937550"/>
              <a:gd name="connsiteX10" fmla="*/ 0 w 1903209"/>
              <a:gd name="connsiteY10" fmla="*/ 821803 h 937550"/>
              <a:gd name="connsiteX11" fmla="*/ 115747 w 1903209"/>
              <a:gd name="connsiteY11" fmla="*/ 821803 h 937550"/>
              <a:gd name="connsiteX12" fmla="*/ 138897 w 1903209"/>
              <a:gd name="connsiteY12" fmla="*/ 798654 h 937550"/>
              <a:gd name="connsiteX13" fmla="*/ 173621 w 1903209"/>
              <a:gd name="connsiteY13" fmla="*/ 787079 h 937550"/>
              <a:gd name="connsiteX14" fmla="*/ 277793 w 1903209"/>
              <a:gd name="connsiteY14" fmla="*/ 729206 h 937550"/>
              <a:gd name="connsiteX15" fmla="*/ 335666 w 1903209"/>
              <a:gd name="connsiteY15" fmla="*/ 694481 h 937550"/>
              <a:gd name="connsiteX16" fmla="*/ 393540 w 1903209"/>
              <a:gd name="connsiteY16" fmla="*/ 659757 h 937550"/>
              <a:gd name="connsiteX17" fmla="*/ 416689 w 1903209"/>
              <a:gd name="connsiteY17" fmla="*/ 729206 h 937550"/>
              <a:gd name="connsiteX18" fmla="*/ 428264 w 1903209"/>
              <a:gd name="connsiteY18" fmla="*/ 763930 h 937550"/>
              <a:gd name="connsiteX19" fmla="*/ 451413 w 1903209"/>
              <a:gd name="connsiteY19" fmla="*/ 798654 h 937550"/>
              <a:gd name="connsiteX20" fmla="*/ 474562 w 1903209"/>
              <a:gd name="connsiteY20" fmla="*/ 868102 h 937550"/>
              <a:gd name="connsiteX21" fmla="*/ 486137 w 1903209"/>
              <a:gd name="connsiteY21" fmla="*/ 902826 h 937550"/>
              <a:gd name="connsiteX22" fmla="*/ 520861 w 1903209"/>
              <a:gd name="connsiteY22" fmla="*/ 925975 h 937550"/>
              <a:gd name="connsiteX23" fmla="*/ 555585 w 1903209"/>
              <a:gd name="connsiteY23" fmla="*/ 937550 h 937550"/>
              <a:gd name="connsiteX24" fmla="*/ 613459 w 1903209"/>
              <a:gd name="connsiteY24" fmla="*/ 925975 h 937550"/>
              <a:gd name="connsiteX25" fmla="*/ 682907 w 1903209"/>
              <a:gd name="connsiteY25" fmla="*/ 787079 h 937550"/>
              <a:gd name="connsiteX26" fmla="*/ 706056 w 1903209"/>
              <a:gd name="connsiteY26" fmla="*/ 752355 h 937550"/>
              <a:gd name="connsiteX27" fmla="*/ 717631 w 1903209"/>
              <a:gd name="connsiteY27" fmla="*/ 717631 h 937550"/>
              <a:gd name="connsiteX28" fmla="*/ 740780 w 1903209"/>
              <a:gd name="connsiteY28" fmla="*/ 694481 h 937550"/>
              <a:gd name="connsiteX29" fmla="*/ 833378 w 1903209"/>
              <a:gd name="connsiteY29" fmla="*/ 717631 h 937550"/>
              <a:gd name="connsiteX30" fmla="*/ 891251 w 1903209"/>
              <a:gd name="connsiteY30" fmla="*/ 787079 h 937550"/>
              <a:gd name="connsiteX31" fmla="*/ 902826 w 1903209"/>
              <a:gd name="connsiteY31" fmla="*/ 821803 h 937550"/>
              <a:gd name="connsiteX32" fmla="*/ 949124 w 1903209"/>
              <a:gd name="connsiteY32" fmla="*/ 891251 h 937550"/>
              <a:gd name="connsiteX33" fmla="*/ 995423 w 1903209"/>
              <a:gd name="connsiteY33" fmla="*/ 879676 h 937550"/>
              <a:gd name="connsiteX34" fmla="*/ 1041722 w 1903209"/>
              <a:gd name="connsiteY34" fmla="*/ 821803 h 937550"/>
              <a:gd name="connsiteX35" fmla="*/ 1064871 w 1903209"/>
              <a:gd name="connsiteY35" fmla="*/ 752355 h 937550"/>
              <a:gd name="connsiteX36" fmla="*/ 1076446 w 1903209"/>
              <a:gd name="connsiteY36" fmla="*/ 717631 h 937550"/>
              <a:gd name="connsiteX37" fmla="*/ 1134319 w 1903209"/>
              <a:gd name="connsiteY37" fmla="*/ 671332 h 937550"/>
              <a:gd name="connsiteX38" fmla="*/ 1203767 w 1903209"/>
              <a:gd name="connsiteY38" fmla="*/ 694481 h 937550"/>
              <a:gd name="connsiteX39" fmla="*/ 1261641 w 1903209"/>
              <a:gd name="connsiteY39" fmla="*/ 729206 h 937550"/>
              <a:gd name="connsiteX40" fmla="*/ 1296365 w 1903209"/>
              <a:gd name="connsiteY40" fmla="*/ 752355 h 937550"/>
              <a:gd name="connsiteX41" fmla="*/ 1365813 w 1903209"/>
              <a:gd name="connsiteY41" fmla="*/ 775504 h 937550"/>
              <a:gd name="connsiteX42" fmla="*/ 1400537 w 1903209"/>
              <a:gd name="connsiteY42" fmla="*/ 787079 h 937550"/>
              <a:gd name="connsiteX43" fmla="*/ 1435261 w 1903209"/>
              <a:gd name="connsiteY43" fmla="*/ 810228 h 937550"/>
              <a:gd name="connsiteX44" fmla="*/ 1516284 w 1903209"/>
              <a:gd name="connsiteY44" fmla="*/ 833378 h 937550"/>
              <a:gd name="connsiteX45" fmla="*/ 1585732 w 1903209"/>
              <a:gd name="connsiteY45" fmla="*/ 856527 h 937550"/>
              <a:gd name="connsiteX46" fmla="*/ 1632031 w 1903209"/>
              <a:gd name="connsiteY46" fmla="*/ 879676 h 937550"/>
              <a:gd name="connsiteX47" fmla="*/ 1678330 w 1903209"/>
              <a:gd name="connsiteY47" fmla="*/ 891251 h 937550"/>
              <a:gd name="connsiteX48" fmla="*/ 1713054 w 1903209"/>
              <a:gd name="connsiteY48" fmla="*/ 902826 h 937550"/>
              <a:gd name="connsiteX49" fmla="*/ 1794076 w 1903209"/>
              <a:gd name="connsiteY49" fmla="*/ 891251 h 937550"/>
              <a:gd name="connsiteX50" fmla="*/ 1840375 w 1903209"/>
              <a:gd name="connsiteY50" fmla="*/ 844952 h 937550"/>
              <a:gd name="connsiteX51" fmla="*/ 1875099 w 1903209"/>
              <a:gd name="connsiteY51" fmla="*/ 833378 h 937550"/>
              <a:gd name="connsiteX52" fmla="*/ 1898249 w 1903209"/>
              <a:gd name="connsiteY52" fmla="*/ 763930 h 937550"/>
              <a:gd name="connsiteX53" fmla="*/ 1875099 w 1903209"/>
              <a:gd name="connsiteY53" fmla="*/ 740780 h 937550"/>
              <a:gd name="connsiteX54" fmla="*/ 1805651 w 1903209"/>
              <a:gd name="connsiteY54" fmla="*/ 717631 h 937550"/>
              <a:gd name="connsiteX55" fmla="*/ 1770927 w 1903209"/>
              <a:gd name="connsiteY55" fmla="*/ 706056 h 937550"/>
              <a:gd name="connsiteX56" fmla="*/ 1736203 w 1903209"/>
              <a:gd name="connsiteY56" fmla="*/ 682907 h 937550"/>
              <a:gd name="connsiteX57" fmla="*/ 1724628 w 1903209"/>
              <a:gd name="connsiteY57" fmla="*/ 648183 h 937550"/>
              <a:gd name="connsiteX58" fmla="*/ 1701479 w 1903209"/>
              <a:gd name="connsiteY58" fmla="*/ 625033 h 937550"/>
              <a:gd name="connsiteX59" fmla="*/ 1678330 w 1903209"/>
              <a:gd name="connsiteY59" fmla="*/ 555585 h 937550"/>
              <a:gd name="connsiteX60" fmla="*/ 1655180 w 1903209"/>
              <a:gd name="connsiteY60" fmla="*/ 486137 h 937550"/>
              <a:gd name="connsiteX61" fmla="*/ 1643605 w 1903209"/>
              <a:gd name="connsiteY61" fmla="*/ 451413 h 937550"/>
              <a:gd name="connsiteX62" fmla="*/ 1632031 w 1903209"/>
              <a:gd name="connsiteY62" fmla="*/ 416689 h 937550"/>
              <a:gd name="connsiteX63" fmla="*/ 1608881 w 1903209"/>
              <a:gd name="connsiteY63" fmla="*/ 393540 h 937550"/>
              <a:gd name="connsiteX64" fmla="*/ 1597307 w 1903209"/>
              <a:gd name="connsiteY64" fmla="*/ 358816 h 937550"/>
              <a:gd name="connsiteX65" fmla="*/ 1504709 w 1903209"/>
              <a:gd name="connsiteY65" fmla="*/ 289368 h 937550"/>
              <a:gd name="connsiteX66" fmla="*/ 1446836 w 1903209"/>
              <a:gd name="connsiteY66" fmla="*/ 254644 h 937550"/>
              <a:gd name="connsiteX67" fmla="*/ 1388962 w 1903209"/>
              <a:gd name="connsiteY67" fmla="*/ 208345 h 937550"/>
              <a:gd name="connsiteX68" fmla="*/ 1365813 w 1903209"/>
              <a:gd name="connsiteY68" fmla="*/ 185195 h 937550"/>
              <a:gd name="connsiteX69" fmla="*/ 1296365 w 1903209"/>
              <a:gd name="connsiteY69" fmla="*/ 138897 h 937550"/>
              <a:gd name="connsiteX70" fmla="*/ 1261641 w 1903209"/>
              <a:gd name="connsiteY70" fmla="*/ 81023 h 937550"/>
              <a:gd name="connsiteX71" fmla="*/ 1238492 w 1903209"/>
              <a:gd name="connsiteY71" fmla="*/ 46299 h 937550"/>
              <a:gd name="connsiteX72" fmla="*/ 1203767 w 1903209"/>
              <a:gd name="connsiteY72" fmla="*/ 23150 h 937550"/>
              <a:gd name="connsiteX73" fmla="*/ 1180618 w 1903209"/>
              <a:gd name="connsiteY73" fmla="*/ 0 h 937550"/>
              <a:gd name="connsiteX74" fmla="*/ 1134319 w 1903209"/>
              <a:gd name="connsiteY74" fmla="*/ 46299 h 937550"/>
              <a:gd name="connsiteX75" fmla="*/ 1111170 w 1903209"/>
              <a:gd name="connsiteY75" fmla="*/ 69449 h 937550"/>
              <a:gd name="connsiteX76" fmla="*/ 1041722 w 1903209"/>
              <a:gd name="connsiteY76" fmla="*/ 104173 h 937550"/>
              <a:gd name="connsiteX77" fmla="*/ 972274 w 1903209"/>
              <a:gd name="connsiteY77" fmla="*/ 81023 h 937550"/>
              <a:gd name="connsiteX78" fmla="*/ 937550 w 1903209"/>
              <a:gd name="connsiteY78" fmla="*/ 69449 h 937550"/>
              <a:gd name="connsiteX79" fmla="*/ 798654 w 1903209"/>
              <a:gd name="connsiteY79" fmla="*/ 81023 h 937550"/>
              <a:gd name="connsiteX80" fmla="*/ 763930 w 1903209"/>
              <a:gd name="connsiteY80" fmla="*/ 92598 h 937550"/>
              <a:gd name="connsiteX81" fmla="*/ 740780 w 1903209"/>
              <a:gd name="connsiteY81" fmla="*/ 115747 h 937550"/>
              <a:gd name="connsiteX82" fmla="*/ 706056 w 1903209"/>
              <a:gd name="connsiteY82" fmla="*/ 173621 h 937550"/>
              <a:gd name="connsiteX83" fmla="*/ 682907 w 1903209"/>
              <a:gd name="connsiteY83" fmla="*/ 208345 h 937550"/>
              <a:gd name="connsiteX84" fmla="*/ 648183 w 1903209"/>
              <a:gd name="connsiteY84" fmla="*/ 219919 h 937550"/>
              <a:gd name="connsiteX85" fmla="*/ 509286 w 1903209"/>
              <a:gd name="connsiteY85" fmla="*/ 231494 h 937550"/>
              <a:gd name="connsiteX86" fmla="*/ 474562 w 1903209"/>
              <a:gd name="connsiteY86" fmla="*/ 243069 h 937550"/>
              <a:gd name="connsiteX87" fmla="*/ 451413 w 1903209"/>
              <a:gd name="connsiteY87" fmla="*/ 277793 h 937550"/>
              <a:gd name="connsiteX88" fmla="*/ 428264 w 1903209"/>
              <a:gd name="connsiteY88" fmla="*/ 289368 h 93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903209" h="937550">
                <a:moveTo>
                  <a:pt x="428264" y="289368"/>
                </a:moveTo>
                <a:cubicBezTo>
                  <a:pt x="408973" y="324092"/>
                  <a:pt x="365413" y="420032"/>
                  <a:pt x="335666" y="486137"/>
                </a:cubicBezTo>
                <a:cubicBezTo>
                  <a:pt x="299483" y="566544"/>
                  <a:pt x="351645" y="480633"/>
                  <a:pt x="300942" y="544011"/>
                </a:cubicBezTo>
                <a:cubicBezTo>
                  <a:pt x="292252" y="554874"/>
                  <a:pt x="288656" y="570045"/>
                  <a:pt x="277793" y="578735"/>
                </a:cubicBezTo>
                <a:cubicBezTo>
                  <a:pt x="268266" y="586357"/>
                  <a:pt x="254644" y="586451"/>
                  <a:pt x="243069" y="590309"/>
                </a:cubicBezTo>
                <a:cubicBezTo>
                  <a:pt x="235352" y="598026"/>
                  <a:pt x="226736" y="604937"/>
                  <a:pt x="219919" y="613459"/>
                </a:cubicBezTo>
                <a:cubicBezTo>
                  <a:pt x="211229" y="624322"/>
                  <a:pt x="207633" y="639493"/>
                  <a:pt x="196770" y="648183"/>
                </a:cubicBezTo>
                <a:cubicBezTo>
                  <a:pt x="187243" y="655805"/>
                  <a:pt x="173621" y="655899"/>
                  <a:pt x="162046" y="659757"/>
                </a:cubicBezTo>
                <a:cubicBezTo>
                  <a:pt x="107120" y="714683"/>
                  <a:pt x="136452" y="699154"/>
                  <a:pt x="81023" y="717631"/>
                </a:cubicBezTo>
                <a:cubicBezTo>
                  <a:pt x="62548" y="773060"/>
                  <a:pt x="78076" y="743729"/>
                  <a:pt x="23150" y="798654"/>
                </a:cubicBezTo>
                <a:lnTo>
                  <a:pt x="0" y="821803"/>
                </a:lnTo>
                <a:cubicBezTo>
                  <a:pt x="48710" y="838040"/>
                  <a:pt x="49245" y="843970"/>
                  <a:pt x="115747" y="821803"/>
                </a:cubicBezTo>
                <a:cubicBezTo>
                  <a:pt x="126100" y="818352"/>
                  <a:pt x="129539" y="804269"/>
                  <a:pt x="138897" y="798654"/>
                </a:cubicBezTo>
                <a:cubicBezTo>
                  <a:pt x="149359" y="792377"/>
                  <a:pt x="162956" y="793004"/>
                  <a:pt x="173621" y="787079"/>
                </a:cubicBezTo>
                <a:cubicBezTo>
                  <a:pt x="293015" y="720748"/>
                  <a:pt x="199224" y="755394"/>
                  <a:pt x="277793" y="729206"/>
                </a:cubicBezTo>
                <a:cubicBezTo>
                  <a:pt x="336443" y="670554"/>
                  <a:pt x="260544" y="739554"/>
                  <a:pt x="335666" y="694481"/>
                </a:cubicBezTo>
                <a:cubicBezTo>
                  <a:pt x="415108" y="646816"/>
                  <a:pt x="295173" y="692547"/>
                  <a:pt x="393540" y="659757"/>
                </a:cubicBezTo>
                <a:lnTo>
                  <a:pt x="416689" y="729206"/>
                </a:lnTo>
                <a:cubicBezTo>
                  <a:pt x="420547" y="740781"/>
                  <a:pt x="421496" y="753778"/>
                  <a:pt x="428264" y="763930"/>
                </a:cubicBezTo>
                <a:cubicBezTo>
                  <a:pt x="435980" y="775505"/>
                  <a:pt x="445763" y="785942"/>
                  <a:pt x="451413" y="798654"/>
                </a:cubicBezTo>
                <a:cubicBezTo>
                  <a:pt x="461323" y="820952"/>
                  <a:pt x="466846" y="844953"/>
                  <a:pt x="474562" y="868102"/>
                </a:cubicBezTo>
                <a:cubicBezTo>
                  <a:pt x="478420" y="879677"/>
                  <a:pt x="475985" y="896058"/>
                  <a:pt x="486137" y="902826"/>
                </a:cubicBezTo>
                <a:cubicBezTo>
                  <a:pt x="497712" y="910542"/>
                  <a:pt x="508419" y="919754"/>
                  <a:pt x="520861" y="925975"/>
                </a:cubicBezTo>
                <a:cubicBezTo>
                  <a:pt x="531774" y="931431"/>
                  <a:pt x="544010" y="933692"/>
                  <a:pt x="555585" y="937550"/>
                </a:cubicBezTo>
                <a:cubicBezTo>
                  <a:pt x="574876" y="933692"/>
                  <a:pt x="597930" y="938053"/>
                  <a:pt x="613459" y="925975"/>
                </a:cubicBezTo>
                <a:cubicBezTo>
                  <a:pt x="689106" y="867138"/>
                  <a:pt x="637089" y="855807"/>
                  <a:pt x="682907" y="787079"/>
                </a:cubicBezTo>
                <a:cubicBezTo>
                  <a:pt x="690623" y="775504"/>
                  <a:pt x="699835" y="764797"/>
                  <a:pt x="706056" y="752355"/>
                </a:cubicBezTo>
                <a:cubicBezTo>
                  <a:pt x="711512" y="741442"/>
                  <a:pt x="711354" y="728093"/>
                  <a:pt x="717631" y="717631"/>
                </a:cubicBezTo>
                <a:cubicBezTo>
                  <a:pt x="723246" y="708273"/>
                  <a:pt x="733064" y="702198"/>
                  <a:pt x="740780" y="694481"/>
                </a:cubicBezTo>
                <a:cubicBezTo>
                  <a:pt x="749129" y="696151"/>
                  <a:pt x="818124" y="707461"/>
                  <a:pt x="833378" y="717631"/>
                </a:cubicBezTo>
                <a:cubicBezTo>
                  <a:pt x="852578" y="730431"/>
                  <a:pt x="880575" y="765726"/>
                  <a:pt x="891251" y="787079"/>
                </a:cubicBezTo>
                <a:cubicBezTo>
                  <a:pt x="896707" y="797992"/>
                  <a:pt x="896901" y="811138"/>
                  <a:pt x="902826" y="821803"/>
                </a:cubicBezTo>
                <a:cubicBezTo>
                  <a:pt x="916337" y="846124"/>
                  <a:pt x="949124" y="891251"/>
                  <a:pt x="949124" y="891251"/>
                </a:cubicBezTo>
                <a:cubicBezTo>
                  <a:pt x="964557" y="887393"/>
                  <a:pt x="981194" y="886790"/>
                  <a:pt x="995423" y="879676"/>
                </a:cubicBezTo>
                <a:cubicBezTo>
                  <a:pt x="1009168" y="872804"/>
                  <a:pt x="1037048" y="832320"/>
                  <a:pt x="1041722" y="821803"/>
                </a:cubicBezTo>
                <a:cubicBezTo>
                  <a:pt x="1051632" y="799505"/>
                  <a:pt x="1057155" y="775504"/>
                  <a:pt x="1064871" y="752355"/>
                </a:cubicBezTo>
                <a:cubicBezTo>
                  <a:pt x="1068729" y="740780"/>
                  <a:pt x="1067819" y="726258"/>
                  <a:pt x="1076446" y="717631"/>
                </a:cubicBezTo>
                <a:cubicBezTo>
                  <a:pt x="1109431" y="684644"/>
                  <a:pt x="1090515" y="700534"/>
                  <a:pt x="1134319" y="671332"/>
                </a:cubicBezTo>
                <a:cubicBezTo>
                  <a:pt x="1157468" y="679048"/>
                  <a:pt x="1186513" y="677227"/>
                  <a:pt x="1203767" y="694481"/>
                </a:cubicBezTo>
                <a:cubicBezTo>
                  <a:pt x="1248983" y="739697"/>
                  <a:pt x="1201539" y="699155"/>
                  <a:pt x="1261641" y="729206"/>
                </a:cubicBezTo>
                <a:cubicBezTo>
                  <a:pt x="1274083" y="735427"/>
                  <a:pt x="1283653" y="746705"/>
                  <a:pt x="1296365" y="752355"/>
                </a:cubicBezTo>
                <a:cubicBezTo>
                  <a:pt x="1318663" y="762265"/>
                  <a:pt x="1342664" y="767788"/>
                  <a:pt x="1365813" y="775504"/>
                </a:cubicBezTo>
                <a:cubicBezTo>
                  <a:pt x="1377388" y="779362"/>
                  <a:pt x="1390385" y="780311"/>
                  <a:pt x="1400537" y="787079"/>
                </a:cubicBezTo>
                <a:cubicBezTo>
                  <a:pt x="1412112" y="794795"/>
                  <a:pt x="1422819" y="804007"/>
                  <a:pt x="1435261" y="810228"/>
                </a:cubicBezTo>
                <a:cubicBezTo>
                  <a:pt x="1454712" y="819953"/>
                  <a:pt x="1497740" y="827815"/>
                  <a:pt x="1516284" y="833378"/>
                </a:cubicBezTo>
                <a:cubicBezTo>
                  <a:pt x="1539656" y="840390"/>
                  <a:pt x="1563907" y="845615"/>
                  <a:pt x="1585732" y="856527"/>
                </a:cubicBezTo>
                <a:cubicBezTo>
                  <a:pt x="1601165" y="864243"/>
                  <a:pt x="1615875" y="873618"/>
                  <a:pt x="1632031" y="879676"/>
                </a:cubicBezTo>
                <a:cubicBezTo>
                  <a:pt x="1646926" y="885262"/>
                  <a:pt x="1663034" y="886881"/>
                  <a:pt x="1678330" y="891251"/>
                </a:cubicBezTo>
                <a:cubicBezTo>
                  <a:pt x="1690061" y="894603"/>
                  <a:pt x="1701479" y="898968"/>
                  <a:pt x="1713054" y="902826"/>
                </a:cubicBezTo>
                <a:cubicBezTo>
                  <a:pt x="1740061" y="898968"/>
                  <a:pt x="1769240" y="902540"/>
                  <a:pt x="1794076" y="891251"/>
                </a:cubicBezTo>
                <a:cubicBezTo>
                  <a:pt x="1813945" y="882219"/>
                  <a:pt x="1819669" y="851853"/>
                  <a:pt x="1840375" y="844952"/>
                </a:cubicBezTo>
                <a:lnTo>
                  <a:pt x="1875099" y="833378"/>
                </a:lnTo>
                <a:cubicBezTo>
                  <a:pt x="1882816" y="810229"/>
                  <a:pt x="1915504" y="781185"/>
                  <a:pt x="1898249" y="763930"/>
                </a:cubicBezTo>
                <a:cubicBezTo>
                  <a:pt x="1890532" y="756213"/>
                  <a:pt x="1884860" y="745660"/>
                  <a:pt x="1875099" y="740780"/>
                </a:cubicBezTo>
                <a:cubicBezTo>
                  <a:pt x="1853274" y="729867"/>
                  <a:pt x="1828800" y="725347"/>
                  <a:pt x="1805651" y="717631"/>
                </a:cubicBezTo>
                <a:cubicBezTo>
                  <a:pt x="1794076" y="713773"/>
                  <a:pt x="1781079" y="712824"/>
                  <a:pt x="1770927" y="706056"/>
                </a:cubicBezTo>
                <a:lnTo>
                  <a:pt x="1736203" y="682907"/>
                </a:lnTo>
                <a:cubicBezTo>
                  <a:pt x="1732345" y="671332"/>
                  <a:pt x="1730905" y="658645"/>
                  <a:pt x="1724628" y="648183"/>
                </a:cubicBezTo>
                <a:cubicBezTo>
                  <a:pt x="1719013" y="638825"/>
                  <a:pt x="1706359" y="634794"/>
                  <a:pt x="1701479" y="625033"/>
                </a:cubicBezTo>
                <a:cubicBezTo>
                  <a:pt x="1690567" y="603208"/>
                  <a:pt x="1686046" y="578734"/>
                  <a:pt x="1678330" y="555585"/>
                </a:cubicBezTo>
                <a:lnTo>
                  <a:pt x="1655180" y="486137"/>
                </a:lnTo>
                <a:lnTo>
                  <a:pt x="1643605" y="451413"/>
                </a:lnTo>
                <a:cubicBezTo>
                  <a:pt x="1639747" y="439838"/>
                  <a:pt x="1640658" y="425316"/>
                  <a:pt x="1632031" y="416689"/>
                </a:cubicBezTo>
                <a:lnTo>
                  <a:pt x="1608881" y="393540"/>
                </a:lnTo>
                <a:cubicBezTo>
                  <a:pt x="1605023" y="381965"/>
                  <a:pt x="1603584" y="369278"/>
                  <a:pt x="1597307" y="358816"/>
                </a:cubicBezTo>
                <a:cubicBezTo>
                  <a:pt x="1581906" y="333147"/>
                  <a:pt x="1513328" y="297987"/>
                  <a:pt x="1504709" y="289368"/>
                </a:cubicBezTo>
                <a:cubicBezTo>
                  <a:pt x="1472933" y="257591"/>
                  <a:pt x="1491913" y="269669"/>
                  <a:pt x="1446836" y="254644"/>
                </a:cubicBezTo>
                <a:cubicBezTo>
                  <a:pt x="1390936" y="198744"/>
                  <a:pt x="1461975" y="266756"/>
                  <a:pt x="1388962" y="208345"/>
                </a:cubicBezTo>
                <a:cubicBezTo>
                  <a:pt x="1380441" y="201528"/>
                  <a:pt x="1374543" y="191743"/>
                  <a:pt x="1365813" y="185195"/>
                </a:cubicBezTo>
                <a:cubicBezTo>
                  <a:pt x="1343555" y="168502"/>
                  <a:pt x="1296365" y="138897"/>
                  <a:pt x="1296365" y="138897"/>
                </a:cubicBezTo>
                <a:cubicBezTo>
                  <a:pt x="1276264" y="78595"/>
                  <a:pt x="1297957" y="126419"/>
                  <a:pt x="1261641" y="81023"/>
                </a:cubicBezTo>
                <a:cubicBezTo>
                  <a:pt x="1252951" y="70160"/>
                  <a:pt x="1248329" y="56135"/>
                  <a:pt x="1238492" y="46299"/>
                </a:cubicBezTo>
                <a:cubicBezTo>
                  <a:pt x="1228655" y="36462"/>
                  <a:pt x="1214630" y="31840"/>
                  <a:pt x="1203767" y="23150"/>
                </a:cubicBezTo>
                <a:cubicBezTo>
                  <a:pt x="1195246" y="16333"/>
                  <a:pt x="1188334" y="7717"/>
                  <a:pt x="1180618" y="0"/>
                </a:cubicBezTo>
                <a:cubicBezTo>
                  <a:pt x="1118887" y="20577"/>
                  <a:pt x="1165184" y="-5144"/>
                  <a:pt x="1134319" y="46299"/>
                </a:cubicBezTo>
                <a:cubicBezTo>
                  <a:pt x="1128704" y="55657"/>
                  <a:pt x="1119691" y="62632"/>
                  <a:pt x="1111170" y="69449"/>
                </a:cubicBezTo>
                <a:cubicBezTo>
                  <a:pt x="1079118" y="95091"/>
                  <a:pt x="1078396" y="91948"/>
                  <a:pt x="1041722" y="104173"/>
                </a:cubicBezTo>
                <a:lnTo>
                  <a:pt x="972274" y="81023"/>
                </a:lnTo>
                <a:lnTo>
                  <a:pt x="937550" y="69449"/>
                </a:lnTo>
                <a:cubicBezTo>
                  <a:pt x="891251" y="73307"/>
                  <a:pt x="844706" y="74883"/>
                  <a:pt x="798654" y="81023"/>
                </a:cubicBezTo>
                <a:cubicBezTo>
                  <a:pt x="786560" y="82635"/>
                  <a:pt x="774392" y="86321"/>
                  <a:pt x="763930" y="92598"/>
                </a:cubicBezTo>
                <a:cubicBezTo>
                  <a:pt x="754572" y="98213"/>
                  <a:pt x="748497" y="108031"/>
                  <a:pt x="740780" y="115747"/>
                </a:cubicBezTo>
                <a:cubicBezTo>
                  <a:pt x="720679" y="176049"/>
                  <a:pt x="742372" y="128225"/>
                  <a:pt x="706056" y="173621"/>
                </a:cubicBezTo>
                <a:cubicBezTo>
                  <a:pt x="697366" y="184484"/>
                  <a:pt x="693770" y="199655"/>
                  <a:pt x="682907" y="208345"/>
                </a:cubicBezTo>
                <a:cubicBezTo>
                  <a:pt x="673380" y="215967"/>
                  <a:pt x="660277" y="218307"/>
                  <a:pt x="648183" y="219919"/>
                </a:cubicBezTo>
                <a:cubicBezTo>
                  <a:pt x="602131" y="226059"/>
                  <a:pt x="555585" y="227636"/>
                  <a:pt x="509286" y="231494"/>
                </a:cubicBezTo>
                <a:cubicBezTo>
                  <a:pt x="497711" y="235352"/>
                  <a:pt x="484089" y="235447"/>
                  <a:pt x="474562" y="243069"/>
                </a:cubicBezTo>
                <a:cubicBezTo>
                  <a:pt x="463699" y="251759"/>
                  <a:pt x="463209" y="270420"/>
                  <a:pt x="451413" y="277793"/>
                </a:cubicBezTo>
                <a:cubicBezTo>
                  <a:pt x="430721" y="290726"/>
                  <a:pt x="447555" y="254644"/>
                  <a:pt x="428264" y="289368"/>
                </a:cubicBezTo>
                <a:close/>
              </a:path>
            </a:pathLst>
          </a:custGeom>
          <a:solidFill>
            <a:srgbClr val="E7E6E6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800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0" name="Immagine 329">
            <a:extLst>
              <a:ext uri="{FF2B5EF4-FFF2-40B4-BE49-F238E27FC236}">
                <a16:creationId xmlns:a16="http://schemas.microsoft.com/office/drawing/2014/main" id="{1B3B821F-CFDA-47A6-BDB0-AF9637CFDE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17" y="2755947"/>
            <a:ext cx="355034" cy="586856"/>
          </a:xfrm>
          <a:prstGeom prst="rect">
            <a:avLst/>
          </a:prstGeom>
        </p:spPr>
      </p:pic>
      <p:sp>
        <p:nvSpPr>
          <p:cNvPr id="331" name="Figura a mano libera 86">
            <a:extLst>
              <a:ext uri="{FF2B5EF4-FFF2-40B4-BE49-F238E27FC236}">
                <a16:creationId xmlns:a16="http://schemas.microsoft.com/office/drawing/2014/main" id="{A9181476-BC46-4439-AAEA-08D5BC271B7A}"/>
              </a:ext>
            </a:extLst>
          </p:cNvPr>
          <p:cNvSpPr/>
          <p:nvPr/>
        </p:nvSpPr>
        <p:spPr>
          <a:xfrm>
            <a:off x="3848595" y="3803241"/>
            <a:ext cx="713177" cy="148631"/>
          </a:xfrm>
          <a:custGeom>
            <a:avLst/>
            <a:gdLst>
              <a:gd name="connsiteX0" fmla="*/ 1041721 w 1041721"/>
              <a:gd name="connsiteY0" fmla="*/ 231502 h 231502"/>
              <a:gd name="connsiteX1" fmla="*/ 983848 w 1041721"/>
              <a:gd name="connsiteY1" fmla="*/ 219928 h 231502"/>
              <a:gd name="connsiteX2" fmla="*/ 717630 w 1041721"/>
              <a:gd name="connsiteY2" fmla="*/ 185204 h 231502"/>
              <a:gd name="connsiteX3" fmla="*/ 694481 w 1041721"/>
              <a:gd name="connsiteY3" fmla="*/ 115756 h 231502"/>
              <a:gd name="connsiteX4" fmla="*/ 682906 w 1041721"/>
              <a:gd name="connsiteY4" fmla="*/ 81031 h 231502"/>
              <a:gd name="connsiteX5" fmla="*/ 613458 w 1041721"/>
              <a:gd name="connsiteY5" fmla="*/ 57882 h 231502"/>
              <a:gd name="connsiteX6" fmla="*/ 532435 w 1041721"/>
              <a:gd name="connsiteY6" fmla="*/ 34733 h 231502"/>
              <a:gd name="connsiteX7" fmla="*/ 196769 w 1041721"/>
              <a:gd name="connsiteY7" fmla="*/ 23158 h 231502"/>
              <a:gd name="connsiteX8" fmla="*/ 138896 w 1041721"/>
              <a:gd name="connsiteY8" fmla="*/ 11583 h 231502"/>
              <a:gd name="connsiteX9" fmla="*/ 0 w 1041721"/>
              <a:gd name="connsiteY9" fmla="*/ 9 h 23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1721" h="231502">
                <a:moveTo>
                  <a:pt x="1041721" y="231502"/>
                </a:moveTo>
                <a:cubicBezTo>
                  <a:pt x="1022430" y="227644"/>
                  <a:pt x="1003463" y="221437"/>
                  <a:pt x="983848" y="219928"/>
                </a:cubicBezTo>
                <a:cubicBezTo>
                  <a:pt x="721817" y="199772"/>
                  <a:pt x="799222" y="266793"/>
                  <a:pt x="717630" y="185204"/>
                </a:cubicBezTo>
                <a:lnTo>
                  <a:pt x="694481" y="115756"/>
                </a:lnTo>
                <a:cubicBezTo>
                  <a:pt x="690623" y="104181"/>
                  <a:pt x="694481" y="84889"/>
                  <a:pt x="682906" y="81031"/>
                </a:cubicBezTo>
                <a:lnTo>
                  <a:pt x="613458" y="57882"/>
                </a:lnTo>
                <a:cubicBezTo>
                  <a:pt x="594602" y="51597"/>
                  <a:pt x="550204" y="35810"/>
                  <a:pt x="532435" y="34733"/>
                </a:cubicBezTo>
                <a:cubicBezTo>
                  <a:pt x="420685" y="27960"/>
                  <a:pt x="308658" y="27016"/>
                  <a:pt x="196769" y="23158"/>
                </a:cubicBezTo>
                <a:cubicBezTo>
                  <a:pt x="177478" y="19300"/>
                  <a:pt x="158396" y="14183"/>
                  <a:pt x="138896" y="11583"/>
                </a:cubicBezTo>
                <a:cubicBezTo>
                  <a:pt x="46331" y="-759"/>
                  <a:pt x="55782" y="9"/>
                  <a:pt x="0" y="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2" name="Figura a mano libera 87">
            <a:extLst>
              <a:ext uri="{FF2B5EF4-FFF2-40B4-BE49-F238E27FC236}">
                <a16:creationId xmlns:a16="http://schemas.microsoft.com/office/drawing/2014/main" id="{FE070EA1-8F43-4C98-B7A2-BECDB0973864}"/>
              </a:ext>
            </a:extLst>
          </p:cNvPr>
          <p:cNvSpPr/>
          <p:nvPr/>
        </p:nvSpPr>
        <p:spPr>
          <a:xfrm>
            <a:off x="4466682" y="3446544"/>
            <a:ext cx="206608" cy="267527"/>
          </a:xfrm>
          <a:custGeom>
            <a:avLst/>
            <a:gdLst>
              <a:gd name="connsiteX0" fmla="*/ 0 w 301787"/>
              <a:gd name="connsiteY0" fmla="*/ 416688 h 416688"/>
              <a:gd name="connsiteX1" fmla="*/ 196770 w 301787"/>
              <a:gd name="connsiteY1" fmla="*/ 150471 h 416688"/>
              <a:gd name="connsiteX2" fmla="*/ 208344 w 301787"/>
              <a:gd name="connsiteY2" fmla="*/ 115747 h 416688"/>
              <a:gd name="connsiteX3" fmla="*/ 266218 w 301787"/>
              <a:gd name="connsiteY3" fmla="*/ 104172 h 416688"/>
              <a:gd name="connsiteX4" fmla="*/ 300942 w 301787"/>
              <a:gd name="connsiteY4" fmla="*/ 34724 h 416688"/>
              <a:gd name="connsiteX5" fmla="*/ 300942 w 301787"/>
              <a:gd name="connsiteY5" fmla="*/ 0 h 41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787" h="416688">
                <a:moveTo>
                  <a:pt x="0" y="416688"/>
                </a:moveTo>
                <a:cubicBezTo>
                  <a:pt x="65590" y="327949"/>
                  <a:pt x="133959" y="241198"/>
                  <a:pt x="196770" y="150471"/>
                </a:cubicBezTo>
                <a:cubicBezTo>
                  <a:pt x="203715" y="140440"/>
                  <a:pt x="198192" y="122515"/>
                  <a:pt x="208344" y="115747"/>
                </a:cubicBezTo>
                <a:cubicBezTo>
                  <a:pt x="224713" y="104834"/>
                  <a:pt x="246927" y="108030"/>
                  <a:pt x="266218" y="104172"/>
                </a:cubicBezTo>
                <a:cubicBezTo>
                  <a:pt x="283992" y="77510"/>
                  <a:pt x="295617" y="66670"/>
                  <a:pt x="300942" y="34724"/>
                </a:cubicBezTo>
                <a:cubicBezTo>
                  <a:pt x="302845" y="23307"/>
                  <a:pt x="300942" y="11575"/>
                  <a:pt x="30094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3" name="Figura a mano libera 88">
            <a:extLst>
              <a:ext uri="{FF2B5EF4-FFF2-40B4-BE49-F238E27FC236}">
                <a16:creationId xmlns:a16="http://schemas.microsoft.com/office/drawing/2014/main" id="{00CFF36F-A18A-4E19-8DE9-27202A330455}"/>
              </a:ext>
            </a:extLst>
          </p:cNvPr>
          <p:cNvSpPr/>
          <p:nvPr/>
        </p:nvSpPr>
        <p:spPr>
          <a:xfrm>
            <a:off x="1243337" y="3946785"/>
            <a:ext cx="657387" cy="1744056"/>
          </a:xfrm>
          <a:custGeom>
            <a:avLst/>
            <a:gdLst>
              <a:gd name="connsiteX0" fmla="*/ 0 w 972274"/>
              <a:gd name="connsiteY0" fmla="*/ 8090 h 2566095"/>
              <a:gd name="connsiteX1" fmla="*/ 11575 w 972274"/>
              <a:gd name="connsiteY1" fmla="*/ 158561 h 2566095"/>
              <a:gd name="connsiteX2" fmla="*/ 34724 w 972274"/>
              <a:gd name="connsiteY2" fmla="*/ 274308 h 2566095"/>
              <a:gd name="connsiteX3" fmla="*/ 57874 w 972274"/>
              <a:gd name="connsiteY3" fmla="*/ 494227 h 2566095"/>
              <a:gd name="connsiteX4" fmla="*/ 81023 w 972274"/>
              <a:gd name="connsiteY4" fmla="*/ 563675 h 2566095"/>
              <a:gd name="connsiteX5" fmla="*/ 92598 w 972274"/>
              <a:gd name="connsiteY5" fmla="*/ 598399 h 2566095"/>
              <a:gd name="connsiteX6" fmla="*/ 138896 w 972274"/>
              <a:gd name="connsiteY6" fmla="*/ 667847 h 2566095"/>
              <a:gd name="connsiteX7" fmla="*/ 150471 w 972274"/>
              <a:gd name="connsiteY7" fmla="*/ 702571 h 2566095"/>
              <a:gd name="connsiteX8" fmla="*/ 219919 w 972274"/>
              <a:gd name="connsiteY8" fmla="*/ 795168 h 2566095"/>
              <a:gd name="connsiteX9" fmla="*/ 266218 w 972274"/>
              <a:gd name="connsiteY9" fmla="*/ 934065 h 2566095"/>
              <a:gd name="connsiteX10" fmla="*/ 277793 w 972274"/>
              <a:gd name="connsiteY10" fmla="*/ 968789 h 2566095"/>
              <a:gd name="connsiteX11" fmla="*/ 347241 w 972274"/>
              <a:gd name="connsiteY11" fmla="*/ 1072961 h 2566095"/>
              <a:gd name="connsiteX12" fmla="*/ 370390 w 972274"/>
              <a:gd name="connsiteY12" fmla="*/ 1107685 h 2566095"/>
              <a:gd name="connsiteX13" fmla="*/ 393540 w 972274"/>
              <a:gd name="connsiteY13" fmla="*/ 1177133 h 2566095"/>
              <a:gd name="connsiteX14" fmla="*/ 428264 w 972274"/>
              <a:gd name="connsiteY14" fmla="*/ 1246581 h 2566095"/>
              <a:gd name="connsiteX15" fmla="*/ 439838 w 972274"/>
              <a:gd name="connsiteY15" fmla="*/ 1327604 h 2566095"/>
              <a:gd name="connsiteX16" fmla="*/ 451413 w 972274"/>
              <a:gd name="connsiteY16" fmla="*/ 1397052 h 2566095"/>
              <a:gd name="connsiteX17" fmla="*/ 474562 w 972274"/>
              <a:gd name="connsiteY17" fmla="*/ 1547523 h 2566095"/>
              <a:gd name="connsiteX18" fmla="*/ 497712 w 972274"/>
              <a:gd name="connsiteY18" fmla="*/ 1616971 h 2566095"/>
              <a:gd name="connsiteX19" fmla="*/ 520861 w 972274"/>
              <a:gd name="connsiteY19" fmla="*/ 1686419 h 2566095"/>
              <a:gd name="connsiteX20" fmla="*/ 532436 w 972274"/>
              <a:gd name="connsiteY20" fmla="*/ 1721143 h 2566095"/>
              <a:gd name="connsiteX21" fmla="*/ 555585 w 972274"/>
              <a:gd name="connsiteY21" fmla="*/ 1755867 h 2566095"/>
              <a:gd name="connsiteX22" fmla="*/ 578734 w 972274"/>
              <a:gd name="connsiteY22" fmla="*/ 1825315 h 2566095"/>
              <a:gd name="connsiteX23" fmla="*/ 590309 w 972274"/>
              <a:gd name="connsiteY23" fmla="*/ 1860039 h 2566095"/>
              <a:gd name="connsiteX24" fmla="*/ 601884 w 972274"/>
              <a:gd name="connsiteY24" fmla="*/ 1894763 h 2566095"/>
              <a:gd name="connsiteX25" fmla="*/ 613459 w 972274"/>
              <a:gd name="connsiteY25" fmla="*/ 1929487 h 2566095"/>
              <a:gd name="connsiteX26" fmla="*/ 625033 w 972274"/>
              <a:gd name="connsiteY26" fmla="*/ 1975786 h 2566095"/>
              <a:gd name="connsiteX27" fmla="*/ 636608 w 972274"/>
              <a:gd name="connsiteY27" fmla="*/ 2010510 h 2566095"/>
              <a:gd name="connsiteX28" fmla="*/ 648183 w 972274"/>
              <a:gd name="connsiteY28" fmla="*/ 2079958 h 2566095"/>
              <a:gd name="connsiteX29" fmla="*/ 671332 w 972274"/>
              <a:gd name="connsiteY29" fmla="*/ 2184130 h 2566095"/>
              <a:gd name="connsiteX30" fmla="*/ 694481 w 972274"/>
              <a:gd name="connsiteY30" fmla="*/ 2276728 h 2566095"/>
              <a:gd name="connsiteX31" fmla="*/ 717631 w 972274"/>
              <a:gd name="connsiteY31" fmla="*/ 2380900 h 2566095"/>
              <a:gd name="connsiteX32" fmla="*/ 729205 w 972274"/>
              <a:gd name="connsiteY32" fmla="*/ 2415624 h 2566095"/>
              <a:gd name="connsiteX33" fmla="*/ 740780 w 972274"/>
              <a:gd name="connsiteY33" fmla="*/ 2473497 h 2566095"/>
              <a:gd name="connsiteX34" fmla="*/ 787079 w 972274"/>
              <a:gd name="connsiteY34" fmla="*/ 2519796 h 2566095"/>
              <a:gd name="connsiteX35" fmla="*/ 810228 w 972274"/>
              <a:gd name="connsiteY35" fmla="*/ 2542946 h 2566095"/>
              <a:gd name="connsiteX36" fmla="*/ 833378 w 972274"/>
              <a:gd name="connsiteY36" fmla="*/ 2566095 h 2566095"/>
              <a:gd name="connsiteX37" fmla="*/ 868102 w 972274"/>
              <a:gd name="connsiteY37" fmla="*/ 2554520 h 2566095"/>
              <a:gd name="connsiteX38" fmla="*/ 891251 w 972274"/>
              <a:gd name="connsiteY38" fmla="*/ 2519796 h 2566095"/>
              <a:gd name="connsiteX39" fmla="*/ 925975 w 972274"/>
              <a:gd name="connsiteY39" fmla="*/ 2404049 h 2566095"/>
              <a:gd name="connsiteX40" fmla="*/ 937550 w 972274"/>
              <a:gd name="connsiteY40" fmla="*/ 2334601 h 2566095"/>
              <a:gd name="connsiteX41" fmla="*/ 949124 w 972274"/>
              <a:gd name="connsiteY41" fmla="*/ 2288302 h 2566095"/>
              <a:gd name="connsiteX42" fmla="*/ 960699 w 972274"/>
              <a:gd name="connsiteY42" fmla="*/ 2207280 h 2566095"/>
              <a:gd name="connsiteX43" fmla="*/ 972274 w 972274"/>
              <a:gd name="connsiteY43" fmla="*/ 2010510 h 2566095"/>
              <a:gd name="connsiteX44" fmla="*/ 960699 w 972274"/>
              <a:gd name="connsiteY44" fmla="*/ 1501224 h 2566095"/>
              <a:gd name="connsiteX45" fmla="*/ 937550 w 972274"/>
              <a:gd name="connsiteY45" fmla="*/ 1466500 h 2566095"/>
              <a:gd name="connsiteX46" fmla="*/ 902826 w 972274"/>
              <a:gd name="connsiteY46" fmla="*/ 1454925 h 2566095"/>
              <a:gd name="connsiteX47" fmla="*/ 868102 w 972274"/>
              <a:gd name="connsiteY47" fmla="*/ 1385477 h 2566095"/>
              <a:gd name="connsiteX48" fmla="*/ 821803 w 972274"/>
              <a:gd name="connsiteY48" fmla="*/ 1339178 h 2566095"/>
              <a:gd name="connsiteX49" fmla="*/ 798653 w 972274"/>
              <a:gd name="connsiteY49" fmla="*/ 1316029 h 2566095"/>
              <a:gd name="connsiteX50" fmla="*/ 752355 w 972274"/>
              <a:gd name="connsiteY50" fmla="*/ 1246581 h 2566095"/>
              <a:gd name="connsiteX51" fmla="*/ 717631 w 972274"/>
              <a:gd name="connsiteY51" fmla="*/ 1177133 h 2566095"/>
              <a:gd name="connsiteX52" fmla="*/ 682907 w 972274"/>
              <a:gd name="connsiteY52" fmla="*/ 1107685 h 2566095"/>
              <a:gd name="connsiteX53" fmla="*/ 659757 w 972274"/>
              <a:gd name="connsiteY53" fmla="*/ 1084535 h 2566095"/>
              <a:gd name="connsiteX54" fmla="*/ 613459 w 972274"/>
              <a:gd name="connsiteY54" fmla="*/ 1015087 h 2566095"/>
              <a:gd name="connsiteX55" fmla="*/ 578734 w 972274"/>
              <a:gd name="connsiteY55" fmla="*/ 957214 h 2566095"/>
              <a:gd name="connsiteX56" fmla="*/ 567160 w 972274"/>
              <a:gd name="connsiteY56" fmla="*/ 922490 h 2566095"/>
              <a:gd name="connsiteX57" fmla="*/ 509286 w 972274"/>
              <a:gd name="connsiteY57" fmla="*/ 876191 h 2566095"/>
              <a:gd name="connsiteX58" fmla="*/ 486137 w 972274"/>
              <a:gd name="connsiteY58" fmla="*/ 841467 h 2566095"/>
              <a:gd name="connsiteX59" fmla="*/ 405114 w 972274"/>
              <a:gd name="connsiteY59" fmla="*/ 772019 h 2566095"/>
              <a:gd name="connsiteX60" fmla="*/ 381965 w 972274"/>
              <a:gd name="connsiteY60" fmla="*/ 737295 h 2566095"/>
              <a:gd name="connsiteX61" fmla="*/ 335666 w 972274"/>
              <a:gd name="connsiteY61" fmla="*/ 690996 h 2566095"/>
              <a:gd name="connsiteX62" fmla="*/ 289367 w 972274"/>
              <a:gd name="connsiteY62" fmla="*/ 552100 h 2566095"/>
              <a:gd name="connsiteX63" fmla="*/ 266218 w 972274"/>
              <a:gd name="connsiteY63" fmla="*/ 482652 h 2566095"/>
              <a:gd name="connsiteX64" fmla="*/ 196770 w 972274"/>
              <a:gd name="connsiteY64" fmla="*/ 390054 h 2566095"/>
              <a:gd name="connsiteX65" fmla="*/ 173621 w 972274"/>
              <a:gd name="connsiteY65" fmla="*/ 355330 h 2566095"/>
              <a:gd name="connsiteX66" fmla="*/ 162046 w 972274"/>
              <a:gd name="connsiteY66" fmla="*/ 320606 h 2566095"/>
              <a:gd name="connsiteX67" fmla="*/ 138896 w 972274"/>
              <a:gd name="connsiteY67" fmla="*/ 297457 h 2566095"/>
              <a:gd name="connsiteX68" fmla="*/ 115747 w 972274"/>
              <a:gd name="connsiteY68" fmla="*/ 228009 h 2566095"/>
              <a:gd name="connsiteX69" fmla="*/ 92598 w 972274"/>
              <a:gd name="connsiteY69" fmla="*/ 123837 h 2566095"/>
              <a:gd name="connsiteX70" fmla="*/ 81023 w 972274"/>
              <a:gd name="connsiteY70" fmla="*/ 89113 h 2566095"/>
              <a:gd name="connsiteX71" fmla="*/ 57874 w 972274"/>
              <a:gd name="connsiteY71" fmla="*/ 65963 h 2566095"/>
              <a:gd name="connsiteX72" fmla="*/ 11575 w 972274"/>
              <a:gd name="connsiteY72" fmla="*/ 19665 h 2566095"/>
              <a:gd name="connsiteX73" fmla="*/ 0 w 972274"/>
              <a:gd name="connsiteY73" fmla="*/ 8090 h 256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72274" h="2566095">
                <a:moveTo>
                  <a:pt x="0" y="8090"/>
                </a:moveTo>
                <a:cubicBezTo>
                  <a:pt x="0" y="31239"/>
                  <a:pt x="6309" y="108532"/>
                  <a:pt x="11575" y="158561"/>
                </a:cubicBezTo>
                <a:cubicBezTo>
                  <a:pt x="16734" y="207575"/>
                  <a:pt x="23580" y="229728"/>
                  <a:pt x="34724" y="274308"/>
                </a:cubicBezTo>
                <a:cubicBezTo>
                  <a:pt x="39818" y="345619"/>
                  <a:pt x="38542" y="423344"/>
                  <a:pt x="57874" y="494227"/>
                </a:cubicBezTo>
                <a:cubicBezTo>
                  <a:pt x="64294" y="517769"/>
                  <a:pt x="73307" y="540526"/>
                  <a:pt x="81023" y="563675"/>
                </a:cubicBezTo>
                <a:cubicBezTo>
                  <a:pt x="84881" y="575250"/>
                  <a:pt x="85830" y="588247"/>
                  <a:pt x="92598" y="598399"/>
                </a:cubicBezTo>
                <a:cubicBezTo>
                  <a:pt x="108031" y="621548"/>
                  <a:pt x="130098" y="641453"/>
                  <a:pt x="138896" y="667847"/>
                </a:cubicBezTo>
                <a:cubicBezTo>
                  <a:pt x="142754" y="679422"/>
                  <a:pt x="144194" y="692109"/>
                  <a:pt x="150471" y="702571"/>
                </a:cubicBezTo>
                <a:cubicBezTo>
                  <a:pt x="191607" y="771128"/>
                  <a:pt x="171871" y="651029"/>
                  <a:pt x="219919" y="795168"/>
                </a:cubicBezTo>
                <a:lnTo>
                  <a:pt x="266218" y="934065"/>
                </a:lnTo>
                <a:cubicBezTo>
                  <a:pt x="270076" y="945640"/>
                  <a:pt x="271025" y="958637"/>
                  <a:pt x="277793" y="968789"/>
                </a:cubicBezTo>
                <a:lnTo>
                  <a:pt x="347241" y="1072961"/>
                </a:lnTo>
                <a:cubicBezTo>
                  <a:pt x="354957" y="1084536"/>
                  <a:pt x="365991" y="1094488"/>
                  <a:pt x="370390" y="1107685"/>
                </a:cubicBezTo>
                <a:cubicBezTo>
                  <a:pt x="378107" y="1130834"/>
                  <a:pt x="380005" y="1156830"/>
                  <a:pt x="393540" y="1177133"/>
                </a:cubicBezTo>
                <a:cubicBezTo>
                  <a:pt x="423457" y="1222009"/>
                  <a:pt x="412290" y="1198660"/>
                  <a:pt x="428264" y="1246581"/>
                </a:cubicBezTo>
                <a:cubicBezTo>
                  <a:pt x="432122" y="1273589"/>
                  <a:pt x="435690" y="1300639"/>
                  <a:pt x="439838" y="1327604"/>
                </a:cubicBezTo>
                <a:cubicBezTo>
                  <a:pt x="443407" y="1350800"/>
                  <a:pt x="448311" y="1373789"/>
                  <a:pt x="451413" y="1397052"/>
                </a:cubicBezTo>
                <a:cubicBezTo>
                  <a:pt x="462497" y="1480178"/>
                  <a:pt x="455538" y="1484111"/>
                  <a:pt x="474562" y="1547523"/>
                </a:cubicBezTo>
                <a:cubicBezTo>
                  <a:pt x="481574" y="1570896"/>
                  <a:pt x="489996" y="1593822"/>
                  <a:pt x="497712" y="1616971"/>
                </a:cubicBezTo>
                <a:lnTo>
                  <a:pt x="520861" y="1686419"/>
                </a:lnTo>
                <a:cubicBezTo>
                  <a:pt x="524719" y="1697994"/>
                  <a:pt x="525668" y="1710991"/>
                  <a:pt x="532436" y="1721143"/>
                </a:cubicBezTo>
                <a:cubicBezTo>
                  <a:pt x="540152" y="1732718"/>
                  <a:pt x="549935" y="1743155"/>
                  <a:pt x="555585" y="1755867"/>
                </a:cubicBezTo>
                <a:cubicBezTo>
                  <a:pt x="565495" y="1778165"/>
                  <a:pt x="571018" y="1802166"/>
                  <a:pt x="578734" y="1825315"/>
                </a:cubicBezTo>
                <a:lnTo>
                  <a:pt x="590309" y="1860039"/>
                </a:lnTo>
                <a:lnTo>
                  <a:pt x="601884" y="1894763"/>
                </a:lnTo>
                <a:cubicBezTo>
                  <a:pt x="605742" y="1906338"/>
                  <a:pt x="610500" y="1917650"/>
                  <a:pt x="613459" y="1929487"/>
                </a:cubicBezTo>
                <a:cubicBezTo>
                  <a:pt x="617317" y="1944920"/>
                  <a:pt x="620663" y="1960490"/>
                  <a:pt x="625033" y="1975786"/>
                </a:cubicBezTo>
                <a:cubicBezTo>
                  <a:pt x="628385" y="1987517"/>
                  <a:pt x="633961" y="1998600"/>
                  <a:pt x="636608" y="2010510"/>
                </a:cubicBezTo>
                <a:cubicBezTo>
                  <a:pt x="641699" y="2033420"/>
                  <a:pt x="643580" y="2056945"/>
                  <a:pt x="648183" y="2079958"/>
                </a:cubicBezTo>
                <a:cubicBezTo>
                  <a:pt x="655159" y="2114838"/>
                  <a:pt x="663185" y="2149505"/>
                  <a:pt x="671332" y="2184130"/>
                </a:cubicBezTo>
                <a:cubicBezTo>
                  <a:pt x="678619" y="2215100"/>
                  <a:pt x="688241" y="2245530"/>
                  <a:pt x="694481" y="2276728"/>
                </a:cubicBezTo>
                <a:cubicBezTo>
                  <a:pt x="702438" y="2316514"/>
                  <a:pt x="706733" y="2342755"/>
                  <a:pt x="717631" y="2380900"/>
                </a:cubicBezTo>
                <a:cubicBezTo>
                  <a:pt x="720983" y="2392631"/>
                  <a:pt x="726246" y="2403788"/>
                  <a:pt x="729205" y="2415624"/>
                </a:cubicBezTo>
                <a:cubicBezTo>
                  <a:pt x="733976" y="2434710"/>
                  <a:pt x="731226" y="2456300"/>
                  <a:pt x="740780" y="2473497"/>
                </a:cubicBezTo>
                <a:cubicBezTo>
                  <a:pt x="751380" y="2492576"/>
                  <a:pt x="771646" y="2504363"/>
                  <a:pt x="787079" y="2519796"/>
                </a:cubicBezTo>
                <a:lnTo>
                  <a:pt x="810228" y="2542946"/>
                </a:lnTo>
                <a:lnTo>
                  <a:pt x="833378" y="2566095"/>
                </a:lnTo>
                <a:cubicBezTo>
                  <a:pt x="844953" y="2562237"/>
                  <a:pt x="858575" y="2562142"/>
                  <a:pt x="868102" y="2554520"/>
                </a:cubicBezTo>
                <a:cubicBezTo>
                  <a:pt x="878965" y="2545830"/>
                  <a:pt x="885601" y="2532508"/>
                  <a:pt x="891251" y="2519796"/>
                </a:cubicBezTo>
                <a:cubicBezTo>
                  <a:pt x="901987" y="2495640"/>
                  <a:pt x="919854" y="2434655"/>
                  <a:pt x="925975" y="2404049"/>
                </a:cubicBezTo>
                <a:cubicBezTo>
                  <a:pt x="930578" y="2381036"/>
                  <a:pt x="932947" y="2357614"/>
                  <a:pt x="937550" y="2334601"/>
                </a:cubicBezTo>
                <a:cubicBezTo>
                  <a:pt x="940670" y="2319002"/>
                  <a:pt x="946278" y="2303953"/>
                  <a:pt x="949124" y="2288302"/>
                </a:cubicBezTo>
                <a:cubicBezTo>
                  <a:pt x="954004" y="2261460"/>
                  <a:pt x="956841" y="2234287"/>
                  <a:pt x="960699" y="2207280"/>
                </a:cubicBezTo>
                <a:cubicBezTo>
                  <a:pt x="964557" y="2141690"/>
                  <a:pt x="972274" y="2076213"/>
                  <a:pt x="972274" y="2010510"/>
                </a:cubicBezTo>
                <a:cubicBezTo>
                  <a:pt x="972274" y="1840704"/>
                  <a:pt x="971516" y="1670685"/>
                  <a:pt x="960699" y="1501224"/>
                </a:cubicBezTo>
                <a:cubicBezTo>
                  <a:pt x="959813" y="1487341"/>
                  <a:pt x="948413" y="1475190"/>
                  <a:pt x="937550" y="1466500"/>
                </a:cubicBezTo>
                <a:cubicBezTo>
                  <a:pt x="928023" y="1458878"/>
                  <a:pt x="914401" y="1458783"/>
                  <a:pt x="902826" y="1454925"/>
                </a:cubicBezTo>
                <a:cubicBezTo>
                  <a:pt x="891623" y="1421317"/>
                  <a:pt x="892579" y="1414033"/>
                  <a:pt x="868102" y="1385477"/>
                </a:cubicBezTo>
                <a:cubicBezTo>
                  <a:pt x="853898" y="1368906"/>
                  <a:pt x="837236" y="1354611"/>
                  <a:pt x="821803" y="1339178"/>
                </a:cubicBezTo>
                <a:cubicBezTo>
                  <a:pt x="814086" y="1331462"/>
                  <a:pt x="804706" y="1325109"/>
                  <a:pt x="798653" y="1316029"/>
                </a:cubicBezTo>
                <a:cubicBezTo>
                  <a:pt x="783220" y="1292880"/>
                  <a:pt x="761153" y="1272975"/>
                  <a:pt x="752355" y="1246581"/>
                </a:cubicBezTo>
                <a:cubicBezTo>
                  <a:pt x="723261" y="1159301"/>
                  <a:pt x="762507" y="1266884"/>
                  <a:pt x="717631" y="1177133"/>
                </a:cubicBezTo>
                <a:cubicBezTo>
                  <a:pt x="689107" y="1120084"/>
                  <a:pt x="727133" y="1162968"/>
                  <a:pt x="682907" y="1107685"/>
                </a:cubicBezTo>
                <a:cubicBezTo>
                  <a:pt x="676090" y="1099163"/>
                  <a:pt x="666305" y="1093265"/>
                  <a:pt x="659757" y="1084535"/>
                </a:cubicBezTo>
                <a:cubicBezTo>
                  <a:pt x="643064" y="1062277"/>
                  <a:pt x="622257" y="1041481"/>
                  <a:pt x="613459" y="1015087"/>
                </a:cubicBezTo>
                <a:cubicBezTo>
                  <a:pt x="598433" y="970010"/>
                  <a:pt x="610511" y="988990"/>
                  <a:pt x="578734" y="957214"/>
                </a:cubicBezTo>
                <a:cubicBezTo>
                  <a:pt x="574876" y="945639"/>
                  <a:pt x="573437" y="932952"/>
                  <a:pt x="567160" y="922490"/>
                </a:cubicBezTo>
                <a:cubicBezTo>
                  <a:pt x="556164" y="904164"/>
                  <a:pt x="525058" y="886706"/>
                  <a:pt x="509286" y="876191"/>
                </a:cubicBezTo>
                <a:cubicBezTo>
                  <a:pt x="501570" y="864616"/>
                  <a:pt x="495974" y="851304"/>
                  <a:pt x="486137" y="841467"/>
                </a:cubicBezTo>
                <a:cubicBezTo>
                  <a:pt x="433777" y="789107"/>
                  <a:pt x="460428" y="854991"/>
                  <a:pt x="405114" y="772019"/>
                </a:cubicBezTo>
                <a:cubicBezTo>
                  <a:pt x="397398" y="760444"/>
                  <a:pt x="391018" y="747857"/>
                  <a:pt x="381965" y="737295"/>
                </a:cubicBezTo>
                <a:cubicBezTo>
                  <a:pt x="367761" y="720724"/>
                  <a:pt x="335666" y="690996"/>
                  <a:pt x="335666" y="690996"/>
                </a:cubicBezTo>
                <a:lnTo>
                  <a:pt x="289367" y="552100"/>
                </a:lnTo>
                <a:lnTo>
                  <a:pt x="266218" y="482652"/>
                </a:lnTo>
                <a:cubicBezTo>
                  <a:pt x="223397" y="439829"/>
                  <a:pt x="249121" y="468581"/>
                  <a:pt x="196770" y="390054"/>
                </a:cubicBezTo>
                <a:cubicBezTo>
                  <a:pt x="189054" y="378479"/>
                  <a:pt x="178020" y="368527"/>
                  <a:pt x="173621" y="355330"/>
                </a:cubicBezTo>
                <a:cubicBezTo>
                  <a:pt x="169763" y="343755"/>
                  <a:pt x="168323" y="331068"/>
                  <a:pt x="162046" y="320606"/>
                </a:cubicBezTo>
                <a:cubicBezTo>
                  <a:pt x="156431" y="311248"/>
                  <a:pt x="146613" y="305173"/>
                  <a:pt x="138896" y="297457"/>
                </a:cubicBezTo>
                <a:cubicBezTo>
                  <a:pt x="131180" y="274308"/>
                  <a:pt x="120533" y="251937"/>
                  <a:pt x="115747" y="228009"/>
                </a:cubicBezTo>
                <a:cubicBezTo>
                  <a:pt x="107793" y="188240"/>
                  <a:pt x="103493" y="161969"/>
                  <a:pt x="92598" y="123837"/>
                </a:cubicBezTo>
                <a:cubicBezTo>
                  <a:pt x="89246" y="112106"/>
                  <a:pt x="87300" y="99575"/>
                  <a:pt x="81023" y="89113"/>
                </a:cubicBezTo>
                <a:cubicBezTo>
                  <a:pt x="75408" y="79755"/>
                  <a:pt x="65590" y="73680"/>
                  <a:pt x="57874" y="65963"/>
                </a:cubicBezTo>
                <a:cubicBezTo>
                  <a:pt x="43844" y="23873"/>
                  <a:pt x="56471" y="30888"/>
                  <a:pt x="11575" y="19665"/>
                </a:cubicBezTo>
                <a:cubicBezTo>
                  <a:pt x="7832" y="18729"/>
                  <a:pt x="0" y="-15059"/>
                  <a:pt x="0" y="8090"/>
                </a:cubicBezTo>
                <a:close/>
              </a:path>
            </a:pathLst>
          </a:custGeom>
          <a:solidFill>
            <a:srgbClr val="996633">
              <a:alpha val="9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800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4" name="Figura a mano libera 89">
            <a:extLst>
              <a:ext uri="{FF2B5EF4-FFF2-40B4-BE49-F238E27FC236}">
                <a16:creationId xmlns:a16="http://schemas.microsoft.com/office/drawing/2014/main" id="{8F89756E-F41D-4207-9197-692A2CF12902}"/>
              </a:ext>
            </a:extLst>
          </p:cNvPr>
          <p:cNvSpPr/>
          <p:nvPr/>
        </p:nvSpPr>
        <p:spPr>
          <a:xfrm>
            <a:off x="1262731" y="4088387"/>
            <a:ext cx="608145" cy="2181614"/>
          </a:xfrm>
          <a:custGeom>
            <a:avLst/>
            <a:gdLst>
              <a:gd name="connsiteX0" fmla="*/ 9650 w 882496"/>
              <a:gd name="connsiteY0" fmla="*/ 9430 h 3331364"/>
              <a:gd name="connsiteX1" fmla="*/ 9650 w 882496"/>
              <a:gd name="connsiteY1" fmla="*/ 298797 h 3331364"/>
              <a:gd name="connsiteX2" fmla="*/ 44374 w 882496"/>
              <a:gd name="connsiteY2" fmla="*/ 530291 h 3331364"/>
              <a:gd name="connsiteX3" fmla="*/ 55949 w 882496"/>
              <a:gd name="connsiteY3" fmla="*/ 588164 h 3331364"/>
              <a:gd name="connsiteX4" fmla="*/ 79098 w 882496"/>
              <a:gd name="connsiteY4" fmla="*/ 657612 h 3331364"/>
              <a:gd name="connsiteX5" fmla="*/ 90673 w 882496"/>
              <a:gd name="connsiteY5" fmla="*/ 692336 h 3331364"/>
              <a:gd name="connsiteX6" fmla="*/ 102247 w 882496"/>
              <a:gd name="connsiteY6" fmla="*/ 738635 h 3331364"/>
              <a:gd name="connsiteX7" fmla="*/ 113822 w 882496"/>
              <a:gd name="connsiteY7" fmla="*/ 773359 h 3331364"/>
              <a:gd name="connsiteX8" fmla="*/ 136971 w 882496"/>
              <a:gd name="connsiteY8" fmla="*/ 877531 h 3331364"/>
              <a:gd name="connsiteX9" fmla="*/ 148546 w 882496"/>
              <a:gd name="connsiteY9" fmla="*/ 958554 h 3331364"/>
              <a:gd name="connsiteX10" fmla="*/ 171696 w 882496"/>
              <a:gd name="connsiteY10" fmla="*/ 1259496 h 3331364"/>
              <a:gd name="connsiteX11" fmla="*/ 183270 w 882496"/>
              <a:gd name="connsiteY11" fmla="*/ 1305794 h 3331364"/>
              <a:gd name="connsiteX12" fmla="*/ 206420 w 882496"/>
              <a:gd name="connsiteY12" fmla="*/ 1433116 h 3331364"/>
              <a:gd name="connsiteX13" fmla="*/ 229569 w 882496"/>
              <a:gd name="connsiteY13" fmla="*/ 1502564 h 3331364"/>
              <a:gd name="connsiteX14" fmla="*/ 241144 w 882496"/>
              <a:gd name="connsiteY14" fmla="*/ 1537288 h 3331364"/>
              <a:gd name="connsiteX15" fmla="*/ 264293 w 882496"/>
              <a:gd name="connsiteY15" fmla="*/ 1676184 h 3331364"/>
              <a:gd name="connsiteX16" fmla="*/ 299017 w 882496"/>
              <a:gd name="connsiteY16" fmla="*/ 1815080 h 3331364"/>
              <a:gd name="connsiteX17" fmla="*/ 322166 w 882496"/>
              <a:gd name="connsiteY17" fmla="*/ 1907678 h 3331364"/>
              <a:gd name="connsiteX18" fmla="*/ 333741 w 882496"/>
              <a:gd name="connsiteY18" fmla="*/ 1953977 h 3331364"/>
              <a:gd name="connsiteX19" fmla="*/ 368465 w 882496"/>
              <a:gd name="connsiteY19" fmla="*/ 2058149 h 3331364"/>
              <a:gd name="connsiteX20" fmla="*/ 380040 w 882496"/>
              <a:gd name="connsiteY20" fmla="*/ 2092873 h 3331364"/>
              <a:gd name="connsiteX21" fmla="*/ 391615 w 882496"/>
              <a:gd name="connsiteY21" fmla="*/ 2127597 h 3331364"/>
              <a:gd name="connsiteX22" fmla="*/ 414764 w 882496"/>
              <a:gd name="connsiteY22" fmla="*/ 2208620 h 3331364"/>
              <a:gd name="connsiteX23" fmla="*/ 426339 w 882496"/>
              <a:gd name="connsiteY23" fmla="*/ 2289642 h 3331364"/>
              <a:gd name="connsiteX24" fmla="*/ 472637 w 882496"/>
              <a:gd name="connsiteY24" fmla="*/ 2416964 h 3331364"/>
              <a:gd name="connsiteX25" fmla="*/ 484212 w 882496"/>
              <a:gd name="connsiteY25" fmla="*/ 2463263 h 3331364"/>
              <a:gd name="connsiteX26" fmla="*/ 518936 w 882496"/>
              <a:gd name="connsiteY26" fmla="*/ 2497987 h 3331364"/>
              <a:gd name="connsiteX27" fmla="*/ 565235 w 882496"/>
              <a:gd name="connsiteY27" fmla="*/ 2555860 h 3331364"/>
              <a:gd name="connsiteX28" fmla="*/ 588384 w 882496"/>
              <a:gd name="connsiteY28" fmla="*/ 2625308 h 3331364"/>
              <a:gd name="connsiteX29" fmla="*/ 611534 w 882496"/>
              <a:gd name="connsiteY29" fmla="*/ 2729480 h 3331364"/>
              <a:gd name="connsiteX30" fmla="*/ 623108 w 882496"/>
              <a:gd name="connsiteY30" fmla="*/ 2764204 h 3331364"/>
              <a:gd name="connsiteX31" fmla="*/ 634683 w 882496"/>
              <a:gd name="connsiteY31" fmla="*/ 2833653 h 3331364"/>
              <a:gd name="connsiteX32" fmla="*/ 646258 w 882496"/>
              <a:gd name="connsiteY32" fmla="*/ 2879951 h 3331364"/>
              <a:gd name="connsiteX33" fmla="*/ 669407 w 882496"/>
              <a:gd name="connsiteY33" fmla="*/ 3053572 h 3331364"/>
              <a:gd name="connsiteX34" fmla="*/ 692556 w 882496"/>
              <a:gd name="connsiteY34" fmla="*/ 3123020 h 3331364"/>
              <a:gd name="connsiteX35" fmla="*/ 715706 w 882496"/>
              <a:gd name="connsiteY35" fmla="*/ 3192468 h 3331364"/>
              <a:gd name="connsiteX36" fmla="*/ 727280 w 882496"/>
              <a:gd name="connsiteY36" fmla="*/ 3227192 h 3331364"/>
              <a:gd name="connsiteX37" fmla="*/ 738855 w 882496"/>
              <a:gd name="connsiteY37" fmla="*/ 3296640 h 3331364"/>
              <a:gd name="connsiteX38" fmla="*/ 808303 w 882496"/>
              <a:gd name="connsiteY38" fmla="*/ 3331364 h 3331364"/>
              <a:gd name="connsiteX39" fmla="*/ 854602 w 882496"/>
              <a:gd name="connsiteY39" fmla="*/ 3319789 h 3331364"/>
              <a:gd name="connsiteX40" fmla="*/ 866177 w 882496"/>
              <a:gd name="connsiteY40" fmla="*/ 3134594 h 3331364"/>
              <a:gd name="connsiteX41" fmla="*/ 854602 w 882496"/>
              <a:gd name="connsiteY41" fmla="*/ 3007273 h 3331364"/>
              <a:gd name="connsiteX42" fmla="*/ 866177 w 882496"/>
              <a:gd name="connsiteY42" fmla="*/ 2729480 h 3331364"/>
              <a:gd name="connsiteX43" fmla="*/ 877751 w 882496"/>
              <a:gd name="connsiteY43" fmla="*/ 2497987 h 3331364"/>
              <a:gd name="connsiteX44" fmla="*/ 819878 w 882496"/>
              <a:gd name="connsiteY44" fmla="*/ 2370665 h 3331364"/>
              <a:gd name="connsiteX45" fmla="*/ 796728 w 882496"/>
              <a:gd name="connsiteY45" fmla="*/ 2347516 h 3331364"/>
              <a:gd name="connsiteX46" fmla="*/ 773579 w 882496"/>
              <a:gd name="connsiteY46" fmla="*/ 2324366 h 3331364"/>
              <a:gd name="connsiteX47" fmla="*/ 738855 w 882496"/>
              <a:gd name="connsiteY47" fmla="*/ 2254918 h 3331364"/>
              <a:gd name="connsiteX48" fmla="*/ 727280 w 882496"/>
              <a:gd name="connsiteY48" fmla="*/ 2208620 h 3331364"/>
              <a:gd name="connsiteX49" fmla="*/ 704131 w 882496"/>
              <a:gd name="connsiteY49" fmla="*/ 2081298 h 3331364"/>
              <a:gd name="connsiteX50" fmla="*/ 692556 w 882496"/>
              <a:gd name="connsiteY50" fmla="*/ 1988701 h 3331364"/>
              <a:gd name="connsiteX51" fmla="*/ 669407 w 882496"/>
              <a:gd name="connsiteY51" fmla="*/ 1896103 h 3331364"/>
              <a:gd name="connsiteX52" fmla="*/ 634683 w 882496"/>
              <a:gd name="connsiteY52" fmla="*/ 1676184 h 3331364"/>
              <a:gd name="connsiteX53" fmla="*/ 623108 w 882496"/>
              <a:gd name="connsiteY53" fmla="*/ 1618311 h 3331364"/>
              <a:gd name="connsiteX54" fmla="*/ 599959 w 882496"/>
              <a:gd name="connsiteY54" fmla="*/ 1548863 h 3331364"/>
              <a:gd name="connsiteX55" fmla="*/ 588384 w 882496"/>
              <a:gd name="connsiteY55" fmla="*/ 1502564 h 3331364"/>
              <a:gd name="connsiteX56" fmla="*/ 553660 w 882496"/>
              <a:gd name="connsiteY56" fmla="*/ 1398392 h 3331364"/>
              <a:gd name="connsiteX57" fmla="*/ 495787 w 882496"/>
              <a:gd name="connsiteY57" fmla="*/ 1224772 h 3331364"/>
              <a:gd name="connsiteX58" fmla="*/ 472637 w 882496"/>
              <a:gd name="connsiteY58" fmla="*/ 1155323 h 3331364"/>
              <a:gd name="connsiteX59" fmla="*/ 461063 w 882496"/>
              <a:gd name="connsiteY59" fmla="*/ 1120599 h 3331364"/>
              <a:gd name="connsiteX60" fmla="*/ 414764 w 882496"/>
              <a:gd name="connsiteY60" fmla="*/ 958554 h 3331364"/>
              <a:gd name="connsiteX61" fmla="*/ 403189 w 882496"/>
              <a:gd name="connsiteY61" fmla="*/ 923830 h 3331364"/>
              <a:gd name="connsiteX62" fmla="*/ 391615 w 882496"/>
              <a:gd name="connsiteY62" fmla="*/ 889106 h 3331364"/>
              <a:gd name="connsiteX63" fmla="*/ 368465 w 882496"/>
              <a:gd name="connsiteY63" fmla="*/ 865956 h 3331364"/>
              <a:gd name="connsiteX64" fmla="*/ 322166 w 882496"/>
              <a:gd name="connsiteY64" fmla="*/ 773359 h 3331364"/>
              <a:gd name="connsiteX65" fmla="*/ 299017 w 882496"/>
              <a:gd name="connsiteY65" fmla="*/ 703911 h 3331364"/>
              <a:gd name="connsiteX66" fmla="*/ 252718 w 882496"/>
              <a:gd name="connsiteY66" fmla="*/ 599739 h 3331364"/>
              <a:gd name="connsiteX67" fmla="*/ 229569 w 882496"/>
              <a:gd name="connsiteY67" fmla="*/ 530291 h 3331364"/>
              <a:gd name="connsiteX68" fmla="*/ 217994 w 882496"/>
              <a:gd name="connsiteY68" fmla="*/ 495566 h 3331364"/>
              <a:gd name="connsiteX69" fmla="*/ 183270 w 882496"/>
              <a:gd name="connsiteY69" fmla="*/ 426118 h 3331364"/>
              <a:gd name="connsiteX70" fmla="*/ 160121 w 882496"/>
              <a:gd name="connsiteY70" fmla="*/ 391394 h 3331364"/>
              <a:gd name="connsiteX71" fmla="*/ 148546 w 882496"/>
              <a:gd name="connsiteY71" fmla="*/ 356670 h 3331364"/>
              <a:gd name="connsiteX72" fmla="*/ 125397 w 882496"/>
              <a:gd name="connsiteY72" fmla="*/ 321946 h 3331364"/>
              <a:gd name="connsiteX73" fmla="*/ 90673 w 882496"/>
              <a:gd name="connsiteY73" fmla="*/ 217774 h 3331364"/>
              <a:gd name="connsiteX74" fmla="*/ 55949 w 882496"/>
              <a:gd name="connsiteY74" fmla="*/ 113602 h 3331364"/>
              <a:gd name="connsiteX75" fmla="*/ 44374 w 882496"/>
              <a:gd name="connsiteY75" fmla="*/ 78878 h 3331364"/>
              <a:gd name="connsiteX76" fmla="*/ 9650 w 882496"/>
              <a:gd name="connsiteY76" fmla="*/ 9430 h 333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882496" h="3331364">
                <a:moveTo>
                  <a:pt x="9650" y="9430"/>
                </a:moveTo>
                <a:cubicBezTo>
                  <a:pt x="3863" y="46083"/>
                  <a:pt x="-8816" y="77199"/>
                  <a:pt x="9650" y="298797"/>
                </a:cubicBezTo>
                <a:cubicBezTo>
                  <a:pt x="28325" y="522901"/>
                  <a:pt x="19359" y="417725"/>
                  <a:pt x="44374" y="530291"/>
                </a:cubicBezTo>
                <a:cubicBezTo>
                  <a:pt x="48642" y="549496"/>
                  <a:pt x="50773" y="569184"/>
                  <a:pt x="55949" y="588164"/>
                </a:cubicBezTo>
                <a:cubicBezTo>
                  <a:pt x="62369" y="611706"/>
                  <a:pt x="71382" y="634463"/>
                  <a:pt x="79098" y="657612"/>
                </a:cubicBezTo>
                <a:cubicBezTo>
                  <a:pt x="82956" y="669187"/>
                  <a:pt x="87714" y="680499"/>
                  <a:pt x="90673" y="692336"/>
                </a:cubicBezTo>
                <a:cubicBezTo>
                  <a:pt x="94531" y="707769"/>
                  <a:pt x="97877" y="723339"/>
                  <a:pt x="102247" y="738635"/>
                </a:cubicBezTo>
                <a:cubicBezTo>
                  <a:pt x="105599" y="750366"/>
                  <a:pt x="111175" y="761449"/>
                  <a:pt x="113822" y="773359"/>
                </a:cubicBezTo>
                <a:cubicBezTo>
                  <a:pt x="140986" y="895594"/>
                  <a:pt x="110914" y="799357"/>
                  <a:pt x="136971" y="877531"/>
                </a:cubicBezTo>
                <a:cubicBezTo>
                  <a:pt x="140829" y="904539"/>
                  <a:pt x="146280" y="931366"/>
                  <a:pt x="148546" y="958554"/>
                </a:cubicBezTo>
                <a:cubicBezTo>
                  <a:pt x="158465" y="1077580"/>
                  <a:pt x="154837" y="1149909"/>
                  <a:pt x="171696" y="1259496"/>
                </a:cubicBezTo>
                <a:cubicBezTo>
                  <a:pt x="174115" y="1275219"/>
                  <a:pt x="180150" y="1290195"/>
                  <a:pt x="183270" y="1305794"/>
                </a:cubicBezTo>
                <a:cubicBezTo>
                  <a:pt x="189887" y="1338880"/>
                  <a:pt x="197110" y="1398978"/>
                  <a:pt x="206420" y="1433116"/>
                </a:cubicBezTo>
                <a:cubicBezTo>
                  <a:pt x="212840" y="1456658"/>
                  <a:pt x="221853" y="1479415"/>
                  <a:pt x="229569" y="1502564"/>
                </a:cubicBezTo>
                <a:lnTo>
                  <a:pt x="241144" y="1537288"/>
                </a:lnTo>
                <a:cubicBezTo>
                  <a:pt x="248860" y="1583587"/>
                  <a:pt x="252909" y="1630648"/>
                  <a:pt x="264293" y="1676184"/>
                </a:cubicBezTo>
                <a:lnTo>
                  <a:pt x="299017" y="1815080"/>
                </a:lnTo>
                <a:lnTo>
                  <a:pt x="322166" y="1907678"/>
                </a:lnTo>
                <a:cubicBezTo>
                  <a:pt x="326024" y="1923111"/>
                  <a:pt x="328711" y="1938885"/>
                  <a:pt x="333741" y="1953977"/>
                </a:cubicBezTo>
                <a:lnTo>
                  <a:pt x="368465" y="2058149"/>
                </a:lnTo>
                <a:lnTo>
                  <a:pt x="380040" y="2092873"/>
                </a:lnTo>
                <a:cubicBezTo>
                  <a:pt x="383898" y="2104448"/>
                  <a:pt x="388656" y="2115760"/>
                  <a:pt x="391615" y="2127597"/>
                </a:cubicBezTo>
                <a:cubicBezTo>
                  <a:pt x="406148" y="2185733"/>
                  <a:pt x="398158" y="2158804"/>
                  <a:pt x="414764" y="2208620"/>
                </a:cubicBezTo>
                <a:cubicBezTo>
                  <a:pt x="418622" y="2235627"/>
                  <a:pt x="420204" y="2263059"/>
                  <a:pt x="426339" y="2289642"/>
                </a:cubicBezTo>
                <a:cubicBezTo>
                  <a:pt x="440527" y="2351123"/>
                  <a:pt x="453650" y="2360002"/>
                  <a:pt x="472637" y="2416964"/>
                </a:cubicBezTo>
                <a:cubicBezTo>
                  <a:pt x="477668" y="2432056"/>
                  <a:pt x="476319" y="2449451"/>
                  <a:pt x="484212" y="2463263"/>
                </a:cubicBezTo>
                <a:cubicBezTo>
                  <a:pt x="492333" y="2477475"/>
                  <a:pt x="508457" y="2485412"/>
                  <a:pt x="518936" y="2497987"/>
                </a:cubicBezTo>
                <a:cubicBezTo>
                  <a:pt x="591933" y="2585584"/>
                  <a:pt x="497893" y="2488520"/>
                  <a:pt x="565235" y="2555860"/>
                </a:cubicBezTo>
                <a:cubicBezTo>
                  <a:pt x="572951" y="2579009"/>
                  <a:pt x="583598" y="2601380"/>
                  <a:pt x="588384" y="2625308"/>
                </a:cubicBezTo>
                <a:cubicBezTo>
                  <a:pt x="596342" y="2665098"/>
                  <a:pt x="600634" y="2691331"/>
                  <a:pt x="611534" y="2729480"/>
                </a:cubicBezTo>
                <a:cubicBezTo>
                  <a:pt x="614886" y="2741211"/>
                  <a:pt x="620461" y="2752294"/>
                  <a:pt x="623108" y="2764204"/>
                </a:cubicBezTo>
                <a:cubicBezTo>
                  <a:pt x="628199" y="2787114"/>
                  <a:pt x="630080" y="2810640"/>
                  <a:pt x="634683" y="2833653"/>
                </a:cubicBezTo>
                <a:cubicBezTo>
                  <a:pt x="637803" y="2849252"/>
                  <a:pt x="642400" y="2864518"/>
                  <a:pt x="646258" y="2879951"/>
                </a:cubicBezTo>
                <a:cubicBezTo>
                  <a:pt x="647972" y="2893666"/>
                  <a:pt x="665048" y="3034683"/>
                  <a:pt x="669407" y="3053572"/>
                </a:cubicBezTo>
                <a:cubicBezTo>
                  <a:pt x="674894" y="3077349"/>
                  <a:pt x="684840" y="3099871"/>
                  <a:pt x="692556" y="3123020"/>
                </a:cubicBezTo>
                <a:lnTo>
                  <a:pt x="715706" y="3192468"/>
                </a:lnTo>
                <a:cubicBezTo>
                  <a:pt x="719564" y="3204043"/>
                  <a:pt x="725274" y="3215157"/>
                  <a:pt x="727280" y="3227192"/>
                </a:cubicBezTo>
                <a:cubicBezTo>
                  <a:pt x="731138" y="3250341"/>
                  <a:pt x="728359" y="3275649"/>
                  <a:pt x="738855" y="3296640"/>
                </a:cubicBezTo>
                <a:cubicBezTo>
                  <a:pt x="747830" y="3314589"/>
                  <a:pt x="791869" y="3325886"/>
                  <a:pt x="808303" y="3331364"/>
                </a:cubicBezTo>
                <a:cubicBezTo>
                  <a:pt x="823736" y="3327506"/>
                  <a:pt x="841366" y="3328613"/>
                  <a:pt x="854602" y="3319789"/>
                </a:cubicBezTo>
                <a:cubicBezTo>
                  <a:pt x="908738" y="3283698"/>
                  <a:pt x="867670" y="3152514"/>
                  <a:pt x="866177" y="3134594"/>
                </a:cubicBezTo>
                <a:cubicBezTo>
                  <a:pt x="862638" y="3092126"/>
                  <a:pt x="858460" y="3049713"/>
                  <a:pt x="854602" y="3007273"/>
                </a:cubicBezTo>
                <a:cubicBezTo>
                  <a:pt x="858460" y="2914675"/>
                  <a:pt x="861969" y="2822062"/>
                  <a:pt x="866177" y="2729480"/>
                </a:cubicBezTo>
                <a:cubicBezTo>
                  <a:pt x="869685" y="2652299"/>
                  <a:pt x="877751" y="2575248"/>
                  <a:pt x="877751" y="2497987"/>
                </a:cubicBezTo>
                <a:cubicBezTo>
                  <a:pt x="877751" y="2410019"/>
                  <a:pt x="873740" y="2424526"/>
                  <a:pt x="819878" y="2370665"/>
                </a:cubicBezTo>
                <a:lnTo>
                  <a:pt x="796728" y="2347516"/>
                </a:lnTo>
                <a:lnTo>
                  <a:pt x="773579" y="2324366"/>
                </a:lnTo>
                <a:cubicBezTo>
                  <a:pt x="724805" y="2178047"/>
                  <a:pt x="806170" y="2411984"/>
                  <a:pt x="738855" y="2254918"/>
                </a:cubicBezTo>
                <a:cubicBezTo>
                  <a:pt x="732589" y="2240297"/>
                  <a:pt x="730731" y="2224149"/>
                  <a:pt x="727280" y="2208620"/>
                </a:cubicBezTo>
                <a:cubicBezTo>
                  <a:pt x="719307" y="2172742"/>
                  <a:pt x="709154" y="2116459"/>
                  <a:pt x="704131" y="2081298"/>
                </a:cubicBezTo>
                <a:cubicBezTo>
                  <a:pt x="699732" y="2050505"/>
                  <a:pt x="698288" y="2019274"/>
                  <a:pt x="692556" y="1988701"/>
                </a:cubicBezTo>
                <a:cubicBezTo>
                  <a:pt x="686693" y="1957430"/>
                  <a:pt x="673907" y="1927599"/>
                  <a:pt x="669407" y="1896103"/>
                </a:cubicBezTo>
                <a:cubicBezTo>
                  <a:pt x="659227" y="1824845"/>
                  <a:pt x="648496" y="1745249"/>
                  <a:pt x="634683" y="1676184"/>
                </a:cubicBezTo>
                <a:cubicBezTo>
                  <a:pt x="630825" y="1656893"/>
                  <a:pt x="628284" y="1637291"/>
                  <a:pt x="623108" y="1618311"/>
                </a:cubicBezTo>
                <a:cubicBezTo>
                  <a:pt x="616688" y="1594769"/>
                  <a:pt x="605877" y="1572536"/>
                  <a:pt x="599959" y="1548863"/>
                </a:cubicBezTo>
                <a:cubicBezTo>
                  <a:pt x="596101" y="1533430"/>
                  <a:pt x="592955" y="1517801"/>
                  <a:pt x="588384" y="1502564"/>
                </a:cubicBezTo>
                <a:cubicBezTo>
                  <a:pt x="588374" y="1502529"/>
                  <a:pt x="559453" y="1415771"/>
                  <a:pt x="553660" y="1398392"/>
                </a:cubicBezTo>
                <a:lnTo>
                  <a:pt x="495787" y="1224772"/>
                </a:lnTo>
                <a:lnTo>
                  <a:pt x="472637" y="1155323"/>
                </a:lnTo>
                <a:cubicBezTo>
                  <a:pt x="468779" y="1143748"/>
                  <a:pt x="464022" y="1132435"/>
                  <a:pt x="461063" y="1120599"/>
                </a:cubicBezTo>
                <a:cubicBezTo>
                  <a:pt x="431996" y="1004337"/>
                  <a:pt x="447972" y="1058179"/>
                  <a:pt x="414764" y="958554"/>
                </a:cubicBezTo>
                <a:lnTo>
                  <a:pt x="403189" y="923830"/>
                </a:lnTo>
                <a:cubicBezTo>
                  <a:pt x="399331" y="912255"/>
                  <a:pt x="400242" y="897733"/>
                  <a:pt x="391615" y="889106"/>
                </a:cubicBezTo>
                <a:lnTo>
                  <a:pt x="368465" y="865956"/>
                </a:lnTo>
                <a:cubicBezTo>
                  <a:pt x="341865" y="786155"/>
                  <a:pt x="362571" y="813762"/>
                  <a:pt x="322166" y="773359"/>
                </a:cubicBezTo>
                <a:cubicBezTo>
                  <a:pt x="314450" y="750210"/>
                  <a:pt x="312552" y="724214"/>
                  <a:pt x="299017" y="703911"/>
                </a:cubicBezTo>
                <a:cubicBezTo>
                  <a:pt x="262333" y="648885"/>
                  <a:pt x="280266" y="682382"/>
                  <a:pt x="252718" y="599739"/>
                </a:cubicBezTo>
                <a:lnTo>
                  <a:pt x="229569" y="530291"/>
                </a:lnTo>
                <a:cubicBezTo>
                  <a:pt x="225711" y="518716"/>
                  <a:pt x="224762" y="505718"/>
                  <a:pt x="217994" y="495566"/>
                </a:cubicBezTo>
                <a:cubicBezTo>
                  <a:pt x="151652" y="396052"/>
                  <a:pt x="231191" y="521960"/>
                  <a:pt x="183270" y="426118"/>
                </a:cubicBezTo>
                <a:cubicBezTo>
                  <a:pt x="177049" y="413676"/>
                  <a:pt x="166342" y="403836"/>
                  <a:pt x="160121" y="391394"/>
                </a:cubicBezTo>
                <a:cubicBezTo>
                  <a:pt x="154665" y="380481"/>
                  <a:pt x="154002" y="367583"/>
                  <a:pt x="148546" y="356670"/>
                </a:cubicBezTo>
                <a:cubicBezTo>
                  <a:pt x="142325" y="344228"/>
                  <a:pt x="131047" y="334658"/>
                  <a:pt x="125397" y="321946"/>
                </a:cubicBezTo>
                <a:cubicBezTo>
                  <a:pt x="125386" y="321921"/>
                  <a:pt x="96465" y="235149"/>
                  <a:pt x="90673" y="217774"/>
                </a:cubicBezTo>
                <a:lnTo>
                  <a:pt x="55949" y="113602"/>
                </a:lnTo>
                <a:cubicBezTo>
                  <a:pt x="52091" y="102027"/>
                  <a:pt x="53001" y="87505"/>
                  <a:pt x="44374" y="78878"/>
                </a:cubicBezTo>
                <a:cubicBezTo>
                  <a:pt x="18497" y="53000"/>
                  <a:pt x="15437" y="-27223"/>
                  <a:pt x="9650" y="9430"/>
                </a:cubicBezTo>
                <a:close/>
              </a:path>
            </a:pathLst>
          </a:custGeom>
          <a:solidFill>
            <a:srgbClr val="5B9BD5"/>
          </a:solidFill>
          <a:ln w="12700" cap="flat" cmpd="sng" algn="ctr">
            <a:solidFill>
              <a:srgbClr val="00206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800" kern="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5" name="Immagine 334">
            <a:extLst>
              <a:ext uri="{FF2B5EF4-FFF2-40B4-BE49-F238E27FC236}">
                <a16:creationId xmlns:a16="http://schemas.microsoft.com/office/drawing/2014/main" id="{8B5BCC1D-8006-47C3-A19C-9A7132E777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71"/>
          <a:stretch/>
        </p:blipFill>
        <p:spPr>
          <a:xfrm>
            <a:off x="7747733" y="3638102"/>
            <a:ext cx="807210" cy="607971"/>
          </a:xfrm>
          <a:prstGeom prst="rect">
            <a:avLst/>
          </a:prstGeom>
        </p:spPr>
      </p:pic>
      <p:pic>
        <p:nvPicPr>
          <p:cNvPr id="336" name="Immagine 335">
            <a:extLst>
              <a:ext uri="{FF2B5EF4-FFF2-40B4-BE49-F238E27FC236}">
                <a16:creationId xmlns:a16="http://schemas.microsoft.com/office/drawing/2014/main" id="{6456E852-568B-47A8-B94C-93617D6614F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71"/>
          <a:stretch/>
        </p:blipFill>
        <p:spPr>
          <a:xfrm>
            <a:off x="7226314" y="4007397"/>
            <a:ext cx="807210" cy="607971"/>
          </a:xfrm>
          <a:prstGeom prst="rect">
            <a:avLst/>
          </a:prstGeom>
        </p:spPr>
      </p:pic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BFA0AB6B-3E47-48F0-80E9-8964F74743E6}"/>
              </a:ext>
            </a:extLst>
          </p:cNvPr>
          <p:cNvGrpSpPr/>
          <p:nvPr/>
        </p:nvGrpSpPr>
        <p:grpSpPr>
          <a:xfrm>
            <a:off x="5546120" y="5792986"/>
            <a:ext cx="2160093" cy="515473"/>
            <a:chOff x="5546120" y="5792986"/>
            <a:chExt cx="2160093" cy="515473"/>
          </a:xfrm>
        </p:grpSpPr>
        <p:cxnSp>
          <p:nvCxnSpPr>
            <p:cNvPr id="338" name="Connettore 7 77">
              <a:extLst>
                <a:ext uri="{FF2B5EF4-FFF2-40B4-BE49-F238E27FC236}">
                  <a16:creationId xmlns:a16="http://schemas.microsoft.com/office/drawing/2014/main" id="{06722E13-109B-40C8-A039-877172726785}"/>
                </a:ext>
              </a:extLst>
            </p:cNvPr>
            <p:cNvCxnSpPr>
              <a:endCxn id="323" idx="14"/>
            </p:cNvCxnSpPr>
            <p:nvPr/>
          </p:nvCxnSpPr>
          <p:spPr>
            <a:xfrm flipV="1">
              <a:off x="5913873" y="5792986"/>
              <a:ext cx="447415" cy="182431"/>
            </a:xfrm>
            <a:prstGeom prst="curvedConnector3">
              <a:avLst>
                <a:gd name="adj1" fmla="val 40201"/>
              </a:avLst>
            </a:prstGeom>
            <a:noFill/>
            <a:ln w="53975" cap="flat" cmpd="sng" algn="ctr">
              <a:solidFill>
                <a:srgbClr val="0000CC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39" name="CasellaDiTesto 338">
              <a:extLst>
                <a:ext uri="{FF2B5EF4-FFF2-40B4-BE49-F238E27FC236}">
                  <a16:creationId xmlns:a16="http://schemas.microsoft.com/office/drawing/2014/main" id="{8EC9259F-CB8B-45F6-869D-3D5705DBF955}"/>
                </a:ext>
              </a:extLst>
            </p:cNvPr>
            <p:cNvSpPr txBox="1"/>
            <p:nvPr/>
          </p:nvSpPr>
          <p:spPr>
            <a:xfrm>
              <a:off x="5546120" y="5908349"/>
              <a:ext cx="21600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000" b="1" dirty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Slow Flow</a:t>
              </a:r>
            </a:p>
          </p:txBody>
        </p:sp>
      </p:grp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FB1EB03C-203D-401D-97C0-D7DFC7F86093}"/>
              </a:ext>
            </a:extLst>
          </p:cNvPr>
          <p:cNvGrpSpPr/>
          <p:nvPr/>
        </p:nvGrpSpPr>
        <p:grpSpPr>
          <a:xfrm>
            <a:off x="6017400" y="5162769"/>
            <a:ext cx="2313840" cy="412446"/>
            <a:chOff x="6017400" y="5162769"/>
            <a:chExt cx="2313840" cy="412446"/>
          </a:xfrm>
        </p:grpSpPr>
        <p:cxnSp>
          <p:nvCxnSpPr>
            <p:cNvPr id="341" name="Connettore 7 92">
              <a:extLst>
                <a:ext uri="{FF2B5EF4-FFF2-40B4-BE49-F238E27FC236}">
                  <a16:creationId xmlns:a16="http://schemas.microsoft.com/office/drawing/2014/main" id="{7341F7BC-36CE-4DB2-87C6-A6F918051F7A}"/>
                </a:ext>
              </a:extLst>
            </p:cNvPr>
            <p:cNvCxnSpPr/>
            <p:nvPr/>
          </p:nvCxnSpPr>
          <p:spPr>
            <a:xfrm>
              <a:off x="6017400" y="5425827"/>
              <a:ext cx="453774" cy="149388"/>
            </a:xfrm>
            <a:prstGeom prst="curvedConnector3">
              <a:avLst/>
            </a:prstGeom>
            <a:noFill/>
            <a:ln w="53975" cap="flat" cmpd="sng" algn="ctr">
              <a:solidFill>
                <a:srgbClr val="0000CC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42" name="CasellaDiTesto 341">
              <a:extLst>
                <a:ext uri="{FF2B5EF4-FFF2-40B4-BE49-F238E27FC236}">
                  <a16:creationId xmlns:a16="http://schemas.microsoft.com/office/drawing/2014/main" id="{1BD12582-6EB5-468D-9D2F-6B4AA6FD6CD8}"/>
                </a:ext>
              </a:extLst>
            </p:cNvPr>
            <p:cNvSpPr txBox="1"/>
            <p:nvPr/>
          </p:nvSpPr>
          <p:spPr>
            <a:xfrm>
              <a:off x="6171147" y="5162769"/>
              <a:ext cx="21600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000" b="1" dirty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Quick Flow</a:t>
              </a:r>
            </a:p>
          </p:txBody>
        </p:sp>
      </p:grpSp>
      <p:sp>
        <p:nvSpPr>
          <p:cNvPr id="343" name="Figura a mano libera 6">
            <a:extLst>
              <a:ext uri="{FF2B5EF4-FFF2-40B4-BE49-F238E27FC236}">
                <a16:creationId xmlns:a16="http://schemas.microsoft.com/office/drawing/2014/main" id="{72D0176F-03AA-4FE6-8B1B-D11121579EE7}"/>
              </a:ext>
            </a:extLst>
          </p:cNvPr>
          <p:cNvSpPr/>
          <p:nvPr/>
        </p:nvSpPr>
        <p:spPr>
          <a:xfrm>
            <a:off x="4234085" y="4407684"/>
            <a:ext cx="1404456" cy="341326"/>
          </a:xfrm>
          <a:custGeom>
            <a:avLst/>
            <a:gdLst>
              <a:gd name="connsiteX0" fmla="*/ 1655180 w 1655180"/>
              <a:gd name="connsiteY0" fmla="*/ 428939 h 428939"/>
              <a:gd name="connsiteX1" fmla="*/ 1342663 w 1655180"/>
              <a:gd name="connsiteY1" fmla="*/ 301618 h 428939"/>
              <a:gd name="connsiteX2" fmla="*/ 1273215 w 1655180"/>
              <a:gd name="connsiteY2" fmla="*/ 243744 h 428939"/>
              <a:gd name="connsiteX3" fmla="*/ 1203767 w 1655180"/>
              <a:gd name="connsiteY3" fmla="*/ 197446 h 428939"/>
              <a:gd name="connsiteX4" fmla="*/ 925975 w 1655180"/>
              <a:gd name="connsiteY4" fmla="*/ 162722 h 428939"/>
              <a:gd name="connsiteX5" fmla="*/ 590309 w 1655180"/>
              <a:gd name="connsiteY5" fmla="*/ 151147 h 428939"/>
              <a:gd name="connsiteX6" fmla="*/ 300942 w 1655180"/>
              <a:gd name="connsiteY6" fmla="*/ 127998 h 428939"/>
              <a:gd name="connsiteX7" fmla="*/ 231494 w 1655180"/>
              <a:gd name="connsiteY7" fmla="*/ 104848 h 428939"/>
              <a:gd name="connsiteX8" fmla="*/ 196770 w 1655180"/>
              <a:gd name="connsiteY8" fmla="*/ 93274 h 428939"/>
              <a:gd name="connsiteX9" fmla="*/ 173620 w 1655180"/>
              <a:gd name="connsiteY9" fmla="*/ 70124 h 428939"/>
              <a:gd name="connsiteX10" fmla="*/ 150471 w 1655180"/>
              <a:gd name="connsiteY10" fmla="*/ 35400 h 428939"/>
              <a:gd name="connsiteX11" fmla="*/ 81023 w 1655180"/>
              <a:gd name="connsiteY11" fmla="*/ 12251 h 428939"/>
              <a:gd name="connsiteX12" fmla="*/ 0 w 1655180"/>
              <a:gd name="connsiteY12" fmla="*/ 676 h 428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5180" h="428939">
                <a:moveTo>
                  <a:pt x="1655180" y="428939"/>
                </a:moveTo>
                <a:cubicBezTo>
                  <a:pt x="1551008" y="386499"/>
                  <a:pt x="1445875" y="346343"/>
                  <a:pt x="1342663" y="301618"/>
                </a:cubicBezTo>
                <a:cubicBezTo>
                  <a:pt x="1302633" y="284272"/>
                  <a:pt x="1307992" y="270793"/>
                  <a:pt x="1273215" y="243744"/>
                </a:cubicBezTo>
                <a:cubicBezTo>
                  <a:pt x="1251254" y="226663"/>
                  <a:pt x="1230161" y="206244"/>
                  <a:pt x="1203767" y="197446"/>
                </a:cubicBezTo>
                <a:cubicBezTo>
                  <a:pt x="1071983" y="153517"/>
                  <a:pt x="1148280" y="172182"/>
                  <a:pt x="925975" y="162722"/>
                </a:cubicBezTo>
                <a:lnTo>
                  <a:pt x="590309" y="151147"/>
                </a:lnTo>
                <a:cubicBezTo>
                  <a:pt x="573379" y="149938"/>
                  <a:pt x="334545" y="133928"/>
                  <a:pt x="300942" y="127998"/>
                </a:cubicBezTo>
                <a:cubicBezTo>
                  <a:pt x="276912" y="123757"/>
                  <a:pt x="254643" y="112564"/>
                  <a:pt x="231494" y="104848"/>
                </a:cubicBezTo>
                <a:lnTo>
                  <a:pt x="196770" y="93274"/>
                </a:lnTo>
                <a:cubicBezTo>
                  <a:pt x="189053" y="85557"/>
                  <a:pt x="180437" y="78646"/>
                  <a:pt x="173620" y="70124"/>
                </a:cubicBezTo>
                <a:cubicBezTo>
                  <a:pt x="164930" y="59261"/>
                  <a:pt x="162267" y="42773"/>
                  <a:pt x="150471" y="35400"/>
                </a:cubicBezTo>
                <a:cubicBezTo>
                  <a:pt x="129779" y="22467"/>
                  <a:pt x="104172" y="19967"/>
                  <a:pt x="81023" y="12251"/>
                </a:cubicBezTo>
                <a:cubicBezTo>
                  <a:pt x="31657" y="-4204"/>
                  <a:pt x="58502" y="676"/>
                  <a:pt x="0" y="6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4" name="Figura a mano libera 7">
            <a:extLst>
              <a:ext uri="{FF2B5EF4-FFF2-40B4-BE49-F238E27FC236}">
                <a16:creationId xmlns:a16="http://schemas.microsoft.com/office/drawing/2014/main" id="{1DB871C2-7559-4CED-9220-9315D5DBFD15}"/>
              </a:ext>
            </a:extLst>
          </p:cNvPr>
          <p:cNvSpPr/>
          <p:nvPr/>
        </p:nvSpPr>
        <p:spPr>
          <a:xfrm>
            <a:off x="5955994" y="4665879"/>
            <a:ext cx="1050886" cy="543418"/>
          </a:xfrm>
          <a:custGeom>
            <a:avLst/>
            <a:gdLst>
              <a:gd name="connsiteX0" fmla="*/ 0 w 1238491"/>
              <a:gd name="connsiteY0" fmla="*/ 682906 h 682906"/>
              <a:gd name="connsiteX1" fmla="*/ 277793 w 1238491"/>
              <a:gd name="connsiteY1" fmla="*/ 462987 h 682906"/>
              <a:gd name="connsiteX2" fmla="*/ 300942 w 1238491"/>
              <a:gd name="connsiteY2" fmla="*/ 428263 h 682906"/>
              <a:gd name="connsiteX3" fmla="*/ 462988 w 1238491"/>
              <a:gd name="connsiteY3" fmla="*/ 381964 h 682906"/>
              <a:gd name="connsiteX4" fmla="*/ 590309 w 1238491"/>
              <a:gd name="connsiteY4" fmla="*/ 347240 h 682906"/>
              <a:gd name="connsiteX5" fmla="*/ 636608 w 1238491"/>
              <a:gd name="connsiteY5" fmla="*/ 335666 h 682906"/>
              <a:gd name="connsiteX6" fmla="*/ 671332 w 1238491"/>
              <a:gd name="connsiteY6" fmla="*/ 324091 h 682906"/>
              <a:gd name="connsiteX7" fmla="*/ 752355 w 1238491"/>
              <a:gd name="connsiteY7" fmla="*/ 254643 h 682906"/>
              <a:gd name="connsiteX8" fmla="*/ 798653 w 1238491"/>
              <a:gd name="connsiteY8" fmla="*/ 196769 h 682906"/>
              <a:gd name="connsiteX9" fmla="*/ 821803 w 1238491"/>
              <a:gd name="connsiteY9" fmla="*/ 173620 h 682906"/>
              <a:gd name="connsiteX10" fmla="*/ 937550 w 1238491"/>
              <a:gd name="connsiteY10" fmla="*/ 138896 h 682906"/>
              <a:gd name="connsiteX11" fmla="*/ 1041722 w 1238491"/>
              <a:gd name="connsiteY11" fmla="*/ 81023 h 682906"/>
              <a:gd name="connsiteX12" fmla="*/ 1169043 w 1238491"/>
              <a:gd name="connsiteY12" fmla="*/ 23149 h 682906"/>
              <a:gd name="connsiteX13" fmla="*/ 1238491 w 1238491"/>
              <a:gd name="connsiteY13" fmla="*/ 0 h 68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38491" h="682906">
                <a:moveTo>
                  <a:pt x="0" y="682906"/>
                </a:moveTo>
                <a:cubicBezTo>
                  <a:pt x="92598" y="609600"/>
                  <a:pt x="187635" y="539274"/>
                  <a:pt x="277793" y="462987"/>
                </a:cubicBezTo>
                <a:cubicBezTo>
                  <a:pt x="288412" y="454001"/>
                  <a:pt x="289146" y="435636"/>
                  <a:pt x="300942" y="428263"/>
                </a:cubicBezTo>
                <a:cubicBezTo>
                  <a:pt x="326416" y="412342"/>
                  <a:pt x="443407" y="388491"/>
                  <a:pt x="462988" y="381964"/>
                </a:cubicBezTo>
                <a:cubicBezTo>
                  <a:pt x="527891" y="360331"/>
                  <a:pt x="485886" y="373346"/>
                  <a:pt x="590309" y="347240"/>
                </a:cubicBezTo>
                <a:cubicBezTo>
                  <a:pt x="605742" y="343382"/>
                  <a:pt x="621516" y="340697"/>
                  <a:pt x="636608" y="335666"/>
                </a:cubicBezTo>
                <a:lnTo>
                  <a:pt x="671332" y="324091"/>
                </a:lnTo>
                <a:cubicBezTo>
                  <a:pt x="727468" y="267955"/>
                  <a:pt x="699471" y="289899"/>
                  <a:pt x="752355" y="254643"/>
                </a:cubicBezTo>
                <a:cubicBezTo>
                  <a:pt x="770713" y="199567"/>
                  <a:pt x="751058" y="234844"/>
                  <a:pt x="798653" y="196769"/>
                </a:cubicBezTo>
                <a:cubicBezTo>
                  <a:pt x="807174" y="189952"/>
                  <a:pt x="812042" y="178500"/>
                  <a:pt x="821803" y="173620"/>
                </a:cubicBezTo>
                <a:cubicBezTo>
                  <a:pt x="886497" y="141273"/>
                  <a:pt x="861106" y="189859"/>
                  <a:pt x="937550" y="138896"/>
                </a:cubicBezTo>
                <a:cubicBezTo>
                  <a:pt x="1017150" y="85829"/>
                  <a:pt x="980603" y="101395"/>
                  <a:pt x="1041722" y="81023"/>
                </a:cubicBezTo>
                <a:cubicBezTo>
                  <a:pt x="1107312" y="15433"/>
                  <a:pt x="1066415" y="37811"/>
                  <a:pt x="1169043" y="23149"/>
                </a:cubicBezTo>
                <a:lnTo>
                  <a:pt x="1238491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3600"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5" name="Picture 4" descr="Pino in due stagioni - Scarica Immagini Vettoriali Gratis, Grafica  Vettoriale, e Disegno Modelli">
            <a:extLst>
              <a:ext uri="{FF2B5EF4-FFF2-40B4-BE49-F238E27FC236}">
                <a16:creationId xmlns:a16="http://schemas.microsoft.com/office/drawing/2014/main" id="{AB607E66-661C-4BC3-9A97-DE56B8B94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6"/>
          <a:stretch/>
        </p:blipFill>
        <p:spPr bwMode="auto">
          <a:xfrm>
            <a:off x="2594487" y="2907947"/>
            <a:ext cx="405520" cy="7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Picture 4" descr="Pino in due stagioni - Scarica Immagini Vettoriali Gratis, Grafica  Vettoriale, e Disegno Modelli">
            <a:extLst>
              <a:ext uri="{FF2B5EF4-FFF2-40B4-BE49-F238E27FC236}">
                <a16:creationId xmlns:a16="http://schemas.microsoft.com/office/drawing/2014/main" id="{5760EBD0-F4EE-4CB0-AEEB-C1335D95C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6"/>
          <a:stretch/>
        </p:blipFill>
        <p:spPr bwMode="auto">
          <a:xfrm>
            <a:off x="2859031" y="3146854"/>
            <a:ext cx="405520" cy="7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 descr="Pino in due stagioni - Scarica Immagini Vettoriali Gratis, Grafica  Vettoriale, e Disegno Modelli">
            <a:extLst>
              <a:ext uri="{FF2B5EF4-FFF2-40B4-BE49-F238E27FC236}">
                <a16:creationId xmlns:a16="http://schemas.microsoft.com/office/drawing/2014/main" id="{8338EE84-982A-4396-8993-0B205EFC7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6"/>
          <a:stretch/>
        </p:blipFill>
        <p:spPr bwMode="auto">
          <a:xfrm>
            <a:off x="6902976" y="3832567"/>
            <a:ext cx="405520" cy="7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Picture 4" descr="Pino in due stagioni - Scarica Immagini Vettoriali Gratis, Grafica  Vettoriale, e Disegno Modelli">
            <a:extLst>
              <a:ext uri="{FF2B5EF4-FFF2-40B4-BE49-F238E27FC236}">
                <a16:creationId xmlns:a16="http://schemas.microsoft.com/office/drawing/2014/main" id="{E7CFF618-9DC2-4595-BD65-877802893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46"/>
          <a:stretch/>
        </p:blipFill>
        <p:spPr bwMode="auto">
          <a:xfrm>
            <a:off x="2674903" y="3422475"/>
            <a:ext cx="405520" cy="78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Immagine 348">
            <a:extLst>
              <a:ext uri="{FF2B5EF4-FFF2-40B4-BE49-F238E27FC236}">
                <a16:creationId xmlns:a16="http://schemas.microsoft.com/office/drawing/2014/main" id="{8ED35A46-52CC-497D-99FB-1BAF18B53D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32" y="2893827"/>
            <a:ext cx="355034" cy="586855"/>
          </a:xfrm>
          <a:prstGeom prst="rect">
            <a:avLst/>
          </a:prstGeom>
        </p:spPr>
      </p:pic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B1A5251E-5272-49E3-8E87-FF0E74521898}"/>
              </a:ext>
            </a:extLst>
          </p:cNvPr>
          <p:cNvGrpSpPr/>
          <p:nvPr/>
        </p:nvGrpSpPr>
        <p:grpSpPr>
          <a:xfrm>
            <a:off x="3607743" y="1022901"/>
            <a:ext cx="4061596" cy="2279025"/>
            <a:chOff x="3607743" y="1022901"/>
            <a:chExt cx="4061596" cy="2279025"/>
          </a:xfrm>
        </p:grpSpPr>
        <p:sp>
          <p:nvSpPr>
            <p:cNvPr id="351" name="Text Box 91">
              <a:extLst>
                <a:ext uri="{FF2B5EF4-FFF2-40B4-BE49-F238E27FC236}">
                  <a16:creationId xmlns:a16="http://schemas.microsoft.com/office/drawing/2014/main" id="{D060208C-7BC7-4704-89F1-E3051DEE3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7743" y="1022901"/>
              <a:ext cx="40615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Precipitation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Rainfall+Snowfall</a:t>
              </a:r>
            </a:p>
          </p:txBody>
        </p:sp>
        <p:grpSp>
          <p:nvGrpSpPr>
            <p:cNvPr id="352" name="Gruppo 351">
              <a:extLst>
                <a:ext uri="{FF2B5EF4-FFF2-40B4-BE49-F238E27FC236}">
                  <a16:creationId xmlns:a16="http://schemas.microsoft.com/office/drawing/2014/main" id="{3A463D14-EBC4-4AD5-991F-A26ADF0286DF}"/>
                </a:ext>
              </a:extLst>
            </p:cNvPr>
            <p:cNvGrpSpPr/>
            <p:nvPr/>
          </p:nvGrpSpPr>
          <p:grpSpPr>
            <a:xfrm>
              <a:off x="5341368" y="2331243"/>
              <a:ext cx="1702162" cy="970683"/>
              <a:chOff x="2810511" y="625219"/>
              <a:chExt cx="1699831" cy="945420"/>
            </a:xfrm>
          </p:grpSpPr>
          <p:pic>
            <p:nvPicPr>
              <p:cNvPr id="362" name="Picture 15" descr="Immagine correlata">
                <a:extLst>
                  <a:ext uri="{FF2B5EF4-FFF2-40B4-BE49-F238E27FC236}">
                    <a16:creationId xmlns:a16="http://schemas.microsoft.com/office/drawing/2014/main" id="{C9984AA5-BF3C-4DE6-9106-0E6E2C0600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6F6F6"/>
                  </a:clrFrom>
                  <a:clrTo>
                    <a:srgbClr val="F6F6F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6764" y="804201"/>
                <a:ext cx="733578" cy="670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3" name="Picture 15" descr="Immagine correlata">
                <a:extLst>
                  <a:ext uri="{FF2B5EF4-FFF2-40B4-BE49-F238E27FC236}">
                    <a16:creationId xmlns:a16="http://schemas.microsoft.com/office/drawing/2014/main" id="{8D615E7B-ECC6-4355-867F-984042378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6F6F6"/>
                  </a:clrFrom>
                  <a:clrTo>
                    <a:srgbClr val="F6F6F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5809" y="640532"/>
                <a:ext cx="733578" cy="670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4" name="Picture 15" descr="Immagine correlata">
                <a:extLst>
                  <a:ext uri="{FF2B5EF4-FFF2-40B4-BE49-F238E27FC236}">
                    <a16:creationId xmlns:a16="http://schemas.microsoft.com/office/drawing/2014/main" id="{8F6DDDCC-8CF8-4699-8F5B-53C5594967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6F6F6"/>
                  </a:clrFrom>
                  <a:clrTo>
                    <a:srgbClr val="F6F6F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8158" y="899675"/>
                <a:ext cx="733578" cy="670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5" name="Picture 15" descr="Immagine correlata">
                <a:extLst>
                  <a:ext uri="{FF2B5EF4-FFF2-40B4-BE49-F238E27FC236}">
                    <a16:creationId xmlns:a16="http://schemas.microsoft.com/office/drawing/2014/main" id="{3E5E0B06-5F72-439E-8192-0875873BF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6F6F6"/>
                  </a:clrFrom>
                  <a:clrTo>
                    <a:srgbClr val="F6F6F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511" y="625219"/>
                <a:ext cx="733578" cy="6709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53" name="Gruppo 352">
              <a:extLst>
                <a:ext uri="{FF2B5EF4-FFF2-40B4-BE49-F238E27FC236}">
                  <a16:creationId xmlns:a16="http://schemas.microsoft.com/office/drawing/2014/main" id="{066A52FE-3370-4D4D-80FD-951B08934D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97336" y="1652873"/>
              <a:ext cx="1570573" cy="1106109"/>
              <a:chOff x="2401806" y="1145054"/>
              <a:chExt cx="1979668" cy="1359799"/>
            </a:xfrm>
          </p:grpSpPr>
          <p:pic>
            <p:nvPicPr>
              <p:cNvPr id="356" name="Picture 10" descr="Immagine 01-nuvoloso - Disegni Da Stampare Gratis">
                <a:extLst>
                  <a:ext uri="{FF2B5EF4-FFF2-40B4-BE49-F238E27FC236}">
                    <a16:creationId xmlns:a16="http://schemas.microsoft.com/office/drawing/2014/main" id="{2A2FF3EA-255D-479D-AB44-32DD8461E2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6028" y="1216687"/>
                <a:ext cx="1295446" cy="91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7" name="Picture 10" descr="Immagine 01-nuvoloso - Disegni Da Stampare Gratis">
                <a:extLst>
                  <a:ext uri="{FF2B5EF4-FFF2-40B4-BE49-F238E27FC236}">
                    <a16:creationId xmlns:a16="http://schemas.microsoft.com/office/drawing/2014/main" id="{6429BBAE-B17A-4C8C-83E5-E32D8E3ED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1806" y="1145054"/>
                <a:ext cx="1295446" cy="917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8" name="Picture 6" descr="Disegno di fiocco di neve da stampare gratis e da colorare - per bambini">
                <a:extLst>
                  <a:ext uri="{FF2B5EF4-FFF2-40B4-BE49-F238E27FC236}">
                    <a16:creationId xmlns:a16="http://schemas.microsoft.com/office/drawing/2014/main" id="{054FC864-B990-42EC-A193-B830DB2649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1713" y="1940996"/>
                <a:ext cx="380607" cy="2691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9" name="Picture 6" descr="Disegno di fiocco di neve da stampare gratis e da colorare - per bambini">
                <a:extLst>
                  <a:ext uri="{FF2B5EF4-FFF2-40B4-BE49-F238E27FC236}">
                    <a16:creationId xmlns:a16="http://schemas.microsoft.com/office/drawing/2014/main" id="{B6E8F655-5BE0-4873-ACBD-CC69B89F57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5848" y="1822492"/>
                <a:ext cx="549607" cy="3887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0" name="Picture 6" descr="Disegno di fiocco di neve da stampare gratis e da colorare - per bambini">
                <a:extLst>
                  <a:ext uri="{FF2B5EF4-FFF2-40B4-BE49-F238E27FC236}">
                    <a16:creationId xmlns:a16="http://schemas.microsoft.com/office/drawing/2014/main" id="{9904347D-B275-4175-836A-CB35026AF3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1440" y="2236646"/>
                <a:ext cx="379214" cy="2682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1" name="Picture 6" descr="Disegno di fiocco di neve da stampare gratis e da colorare - per bambini">
                <a:extLst>
                  <a:ext uri="{FF2B5EF4-FFF2-40B4-BE49-F238E27FC236}">
                    <a16:creationId xmlns:a16="http://schemas.microsoft.com/office/drawing/2014/main" id="{F92CBC08-EA89-477F-9B96-DFBBB95204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8662" y="1914535"/>
                <a:ext cx="282513" cy="1998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54" name="Freeform 89">
              <a:extLst>
                <a:ext uri="{FF2B5EF4-FFF2-40B4-BE49-F238E27FC236}">
                  <a16:creationId xmlns:a16="http://schemas.microsoft.com/office/drawing/2014/main" id="{AA47BE34-D2B0-4BD4-B2C5-2476BFD94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2873" y="1677184"/>
              <a:ext cx="45719" cy="812667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355" name="Freeform 89">
              <a:extLst>
                <a:ext uri="{FF2B5EF4-FFF2-40B4-BE49-F238E27FC236}">
                  <a16:creationId xmlns:a16="http://schemas.microsoft.com/office/drawing/2014/main" id="{E665BB81-2E39-4CBA-BEF0-9A9A12F96F7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83759" y="1677184"/>
              <a:ext cx="190070" cy="349561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E5BA0E46-3B5E-41DD-BD29-7B5B1AD63B1A}"/>
              </a:ext>
            </a:extLst>
          </p:cNvPr>
          <p:cNvGrpSpPr/>
          <p:nvPr/>
        </p:nvGrpSpPr>
        <p:grpSpPr>
          <a:xfrm>
            <a:off x="412957" y="1486861"/>
            <a:ext cx="1346127" cy="4875292"/>
            <a:chOff x="412957" y="1486861"/>
            <a:chExt cx="1346127" cy="4875292"/>
          </a:xfrm>
        </p:grpSpPr>
        <p:sp>
          <p:nvSpPr>
            <p:cNvPr id="368" name="Freeform 89">
              <a:extLst>
                <a:ext uri="{FF2B5EF4-FFF2-40B4-BE49-F238E27FC236}">
                  <a16:creationId xmlns:a16="http://schemas.microsoft.com/office/drawing/2014/main" id="{1050843E-CDCA-4B49-BAC4-FAC95C8696D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73868" y="2557639"/>
              <a:ext cx="45782" cy="3325120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369" name="Text Box 91">
              <a:extLst>
                <a:ext uri="{FF2B5EF4-FFF2-40B4-BE49-F238E27FC236}">
                  <a16:creationId xmlns:a16="http://schemas.microsoft.com/office/drawing/2014/main" id="{E8171F2A-5A47-42DE-A83D-8C8E4F83B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1419232" y="3319050"/>
              <a:ext cx="4064487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kern="0" noProof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Terrestrial Water Storage Anomalies</a:t>
              </a:r>
              <a:endParaRPr kumimoji="0" lang="en-GB" sz="2000" b="1" i="0" u="none" strike="noStrike" kern="0" cap="none" spc="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0" name="Freeform 89">
              <a:extLst>
                <a:ext uri="{FF2B5EF4-FFF2-40B4-BE49-F238E27FC236}">
                  <a16:creationId xmlns:a16="http://schemas.microsoft.com/office/drawing/2014/main" id="{0445000A-225E-4245-BA39-758C6610328D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1084579" y="5687648"/>
              <a:ext cx="500614" cy="848396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pic>
          <p:nvPicPr>
            <p:cNvPr id="367" name="Picture 6">
              <a:extLst>
                <a:ext uri="{FF2B5EF4-FFF2-40B4-BE49-F238E27FC236}">
                  <a16:creationId xmlns:a16="http://schemas.microsoft.com/office/drawing/2014/main" id="{421046AF-032D-4771-8C50-A00091ED5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649" y="1506812"/>
              <a:ext cx="940708" cy="758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1" name="Gruppo 370">
            <a:extLst>
              <a:ext uri="{FF2B5EF4-FFF2-40B4-BE49-F238E27FC236}">
                <a16:creationId xmlns:a16="http://schemas.microsoft.com/office/drawing/2014/main" id="{A1545B5E-86F8-4BA1-AE6D-913BAE71031E}"/>
              </a:ext>
            </a:extLst>
          </p:cNvPr>
          <p:cNvGrpSpPr/>
          <p:nvPr/>
        </p:nvGrpSpPr>
        <p:grpSpPr>
          <a:xfrm>
            <a:off x="930459" y="2096496"/>
            <a:ext cx="1046509" cy="3756980"/>
            <a:chOff x="930459" y="2096496"/>
            <a:chExt cx="1046509" cy="3756980"/>
          </a:xfrm>
        </p:grpSpPr>
        <p:pic>
          <p:nvPicPr>
            <p:cNvPr id="372" name="Picture 8">
              <a:extLst>
                <a:ext uri="{FF2B5EF4-FFF2-40B4-BE49-F238E27FC236}">
                  <a16:creationId xmlns:a16="http://schemas.microsoft.com/office/drawing/2014/main" id="{9F71F273-0628-4839-963A-0303EC3BD0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702"/>
            <a:stretch/>
          </p:blipFill>
          <p:spPr bwMode="auto">
            <a:xfrm rot="17346539">
              <a:off x="1260484" y="2205462"/>
              <a:ext cx="825449" cy="607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3" name="Freeform 89">
              <a:extLst>
                <a:ext uri="{FF2B5EF4-FFF2-40B4-BE49-F238E27FC236}">
                  <a16:creationId xmlns:a16="http://schemas.microsoft.com/office/drawing/2014/main" id="{A0EF1F69-D194-4C8E-95A6-86DB76B20DA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81344" y="2842104"/>
              <a:ext cx="45782" cy="2506384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2800" kern="0" dirty="0">
                <a:solidFill>
                  <a:srgbClr val="0066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374" name="Text Box 91">
              <a:extLst>
                <a:ext uri="{FF2B5EF4-FFF2-40B4-BE49-F238E27FC236}">
                  <a16:creationId xmlns:a16="http://schemas.microsoft.com/office/drawing/2014/main" id="{E5792CE9-7B0A-48BA-B39B-A702AADCFB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24769" y="3889683"/>
              <a:ext cx="201149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b="1" kern="0" noProof="1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Soil Moisture</a:t>
              </a:r>
              <a:endParaRPr kumimoji="0" lang="en-GB" sz="2000" b="1" i="0" u="none" strike="noStrike" kern="0" cap="none" spc="0" normalizeH="0" baseline="0" noProof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5" name="Freeform 89">
              <a:extLst>
                <a:ext uri="{FF2B5EF4-FFF2-40B4-BE49-F238E27FC236}">
                  <a16:creationId xmlns:a16="http://schemas.microsoft.com/office/drawing/2014/main" id="{31BF99C8-AA2F-47C5-8AA8-C87C4B1D8712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1345680" y="5308903"/>
              <a:ext cx="521610" cy="567535"/>
            </a:xfrm>
            <a:custGeom>
              <a:avLst/>
              <a:gdLst>
                <a:gd name="T0" fmla="*/ 0 w 1"/>
                <a:gd name="T1" fmla="*/ 0 h 1130"/>
                <a:gd name="T2" fmla="*/ 0 w 1"/>
                <a:gd name="T3" fmla="*/ 908050 h 1130"/>
                <a:gd name="T4" fmla="*/ 0 60000 65536"/>
                <a:gd name="T5" fmla="*/ 0 60000 65536"/>
                <a:gd name="T6" fmla="*/ 0 w 1"/>
                <a:gd name="T7" fmla="*/ 0 h 1130"/>
                <a:gd name="T8" fmla="*/ 1 w 1"/>
                <a:gd name="T9" fmla="*/ 1130 h 113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30">
                  <a:moveTo>
                    <a:pt x="0" y="0"/>
                  </a:moveTo>
                  <a:lnTo>
                    <a:pt x="0" y="1130"/>
                  </a:lnTo>
                </a:path>
              </a:pathLst>
            </a:custGeom>
            <a:solidFill>
              <a:sysClr val="window" lastClr="FFFFFF"/>
            </a:solidFill>
            <a:ln w="31750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</p:grpSp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8BC18E09-AA98-4EFE-8DC5-0746CAFE1C3B}"/>
              </a:ext>
            </a:extLst>
          </p:cNvPr>
          <p:cNvGrpSpPr/>
          <p:nvPr/>
        </p:nvGrpSpPr>
        <p:grpSpPr>
          <a:xfrm>
            <a:off x="6320363" y="4083386"/>
            <a:ext cx="766440" cy="390053"/>
            <a:chOff x="7507097" y="4077947"/>
            <a:chExt cx="975650" cy="447045"/>
          </a:xfrm>
        </p:grpSpPr>
        <p:grpSp>
          <p:nvGrpSpPr>
            <p:cNvPr id="377" name="Gruppo 376">
              <a:extLst>
                <a:ext uri="{FF2B5EF4-FFF2-40B4-BE49-F238E27FC236}">
                  <a16:creationId xmlns:a16="http://schemas.microsoft.com/office/drawing/2014/main" id="{5CB7D4EA-04AE-4AAB-9FB2-AD262564E3B6}"/>
                </a:ext>
              </a:extLst>
            </p:cNvPr>
            <p:cNvGrpSpPr/>
            <p:nvPr/>
          </p:nvGrpSpPr>
          <p:grpSpPr>
            <a:xfrm>
              <a:off x="7577807" y="4284865"/>
              <a:ext cx="593867" cy="191715"/>
              <a:chOff x="7662347" y="4297005"/>
              <a:chExt cx="346443" cy="205794"/>
            </a:xfrm>
          </p:grpSpPr>
          <p:sp>
            <p:nvSpPr>
              <p:cNvPr id="385" name="Rettangolo 384">
                <a:extLst>
                  <a:ext uri="{FF2B5EF4-FFF2-40B4-BE49-F238E27FC236}">
                    <a16:creationId xmlns:a16="http://schemas.microsoft.com/office/drawing/2014/main" id="{497A4D82-3E0C-4713-A765-4B2BF6358EF2}"/>
                  </a:ext>
                </a:extLst>
              </p:cNvPr>
              <p:cNvSpPr/>
              <p:nvPr/>
            </p:nvSpPr>
            <p:spPr>
              <a:xfrm>
                <a:off x="7662347" y="4297005"/>
                <a:ext cx="346443" cy="20579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6" name="Rettangolo 385">
                <a:extLst>
                  <a:ext uri="{FF2B5EF4-FFF2-40B4-BE49-F238E27FC236}">
                    <a16:creationId xmlns:a16="http://schemas.microsoft.com/office/drawing/2014/main" id="{4D026E58-2D36-4CF2-BAD5-A049536534EC}"/>
                  </a:ext>
                </a:extLst>
              </p:cNvPr>
              <p:cNvSpPr/>
              <p:nvPr/>
            </p:nvSpPr>
            <p:spPr>
              <a:xfrm>
                <a:off x="7792173" y="4337690"/>
                <a:ext cx="108107" cy="468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7" name="Rettangolo 386">
                <a:extLst>
                  <a:ext uri="{FF2B5EF4-FFF2-40B4-BE49-F238E27FC236}">
                    <a16:creationId xmlns:a16="http://schemas.microsoft.com/office/drawing/2014/main" id="{4367BE88-15E8-4C84-B490-4CB25E254C10}"/>
                  </a:ext>
                </a:extLst>
              </p:cNvPr>
              <p:cNvSpPr/>
              <p:nvPr/>
            </p:nvSpPr>
            <p:spPr>
              <a:xfrm>
                <a:off x="7795762" y="4438658"/>
                <a:ext cx="92326" cy="51345"/>
              </a:xfrm>
              <a:prstGeom prst="rect">
                <a:avLst/>
              </a:prstGeom>
              <a:solidFill>
                <a:srgbClr val="6633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8" name="Gruppo 377">
              <a:extLst>
                <a:ext uri="{FF2B5EF4-FFF2-40B4-BE49-F238E27FC236}">
                  <a16:creationId xmlns:a16="http://schemas.microsoft.com/office/drawing/2014/main" id="{BE1E1F7A-9BD0-4D14-972A-59595EB9F9F9}"/>
                </a:ext>
              </a:extLst>
            </p:cNvPr>
            <p:cNvGrpSpPr/>
            <p:nvPr/>
          </p:nvGrpSpPr>
          <p:grpSpPr>
            <a:xfrm>
              <a:off x="8028258" y="4257069"/>
              <a:ext cx="454489" cy="267923"/>
              <a:chOff x="7587706" y="4119645"/>
              <a:chExt cx="492046" cy="383151"/>
            </a:xfrm>
          </p:grpSpPr>
          <p:grpSp>
            <p:nvGrpSpPr>
              <p:cNvPr id="380" name="Gruppo 379">
                <a:extLst>
                  <a:ext uri="{FF2B5EF4-FFF2-40B4-BE49-F238E27FC236}">
                    <a16:creationId xmlns:a16="http://schemas.microsoft.com/office/drawing/2014/main" id="{C06814DD-218C-4B74-9220-41A6BBA41834}"/>
                  </a:ext>
                </a:extLst>
              </p:cNvPr>
              <p:cNvGrpSpPr/>
              <p:nvPr/>
            </p:nvGrpSpPr>
            <p:grpSpPr>
              <a:xfrm>
                <a:off x="7587706" y="4119645"/>
                <a:ext cx="492046" cy="383151"/>
                <a:chOff x="7587706" y="4119645"/>
                <a:chExt cx="392179" cy="542618"/>
              </a:xfrm>
            </p:grpSpPr>
            <p:sp>
              <p:nvSpPr>
                <p:cNvPr id="383" name="Rettangolo 382">
                  <a:extLst>
                    <a:ext uri="{FF2B5EF4-FFF2-40B4-BE49-F238E27FC236}">
                      <a16:creationId xmlns:a16="http://schemas.microsoft.com/office/drawing/2014/main" id="{A9BF9585-1A7F-4976-91D6-981DCE66AE03}"/>
                    </a:ext>
                  </a:extLst>
                </p:cNvPr>
                <p:cNvSpPr/>
                <p:nvPr/>
              </p:nvSpPr>
              <p:spPr>
                <a:xfrm>
                  <a:off x="7647198" y="4370818"/>
                  <a:ext cx="276128" cy="291445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36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4" name="Triangolo isoscele 383">
                  <a:extLst>
                    <a:ext uri="{FF2B5EF4-FFF2-40B4-BE49-F238E27FC236}">
                      <a16:creationId xmlns:a16="http://schemas.microsoft.com/office/drawing/2014/main" id="{4E589E73-A2A1-4F80-B511-688A6A9E2EA5}"/>
                    </a:ext>
                  </a:extLst>
                </p:cNvPr>
                <p:cNvSpPr/>
                <p:nvPr/>
              </p:nvSpPr>
              <p:spPr>
                <a:xfrm>
                  <a:off x="7587706" y="4119645"/>
                  <a:ext cx="392179" cy="238751"/>
                </a:xfrm>
                <a:prstGeom prst="triangle">
                  <a:avLst/>
                </a:prstGeom>
                <a:solidFill>
                  <a:srgbClr val="FF0000">
                    <a:alpha val="75686"/>
                  </a:srgbClr>
                </a:solidFill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36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81" name="Rettangolo 380">
                <a:extLst>
                  <a:ext uri="{FF2B5EF4-FFF2-40B4-BE49-F238E27FC236}">
                    <a16:creationId xmlns:a16="http://schemas.microsoft.com/office/drawing/2014/main" id="{61E811D6-16BE-4351-B9E0-501AAFB35174}"/>
                  </a:ext>
                </a:extLst>
              </p:cNvPr>
              <p:cNvSpPr/>
              <p:nvPr/>
            </p:nvSpPr>
            <p:spPr>
              <a:xfrm>
                <a:off x="7792173" y="4337690"/>
                <a:ext cx="108107" cy="468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2" name="Rettangolo 381">
                <a:extLst>
                  <a:ext uri="{FF2B5EF4-FFF2-40B4-BE49-F238E27FC236}">
                    <a16:creationId xmlns:a16="http://schemas.microsoft.com/office/drawing/2014/main" id="{B9F7EFC2-EE4D-44DD-967A-264965AD1504}"/>
                  </a:ext>
                </a:extLst>
              </p:cNvPr>
              <p:cNvSpPr/>
              <p:nvPr/>
            </p:nvSpPr>
            <p:spPr>
              <a:xfrm>
                <a:off x="7795762" y="4438658"/>
                <a:ext cx="92326" cy="51345"/>
              </a:xfrm>
              <a:prstGeom prst="rect">
                <a:avLst/>
              </a:prstGeom>
              <a:solidFill>
                <a:srgbClr val="6633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9" name="Trapezio 378">
              <a:extLst>
                <a:ext uri="{FF2B5EF4-FFF2-40B4-BE49-F238E27FC236}">
                  <a16:creationId xmlns:a16="http://schemas.microsoft.com/office/drawing/2014/main" id="{E0969DFA-F5E6-48D5-BBD6-CE2E3A9E29CC}"/>
                </a:ext>
              </a:extLst>
            </p:cNvPr>
            <p:cNvSpPr/>
            <p:nvPr/>
          </p:nvSpPr>
          <p:spPr>
            <a:xfrm>
              <a:off x="7507097" y="4077947"/>
              <a:ext cx="774141" cy="190786"/>
            </a:xfrm>
            <a:prstGeom prst="trapezoid">
              <a:avLst>
                <a:gd name="adj" fmla="val 76922"/>
              </a:avLst>
            </a:prstGeom>
            <a:solidFill>
              <a:srgbClr val="FF0000">
                <a:alpha val="75686"/>
              </a:srgb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8" name="Gruppo 387">
            <a:extLst>
              <a:ext uri="{FF2B5EF4-FFF2-40B4-BE49-F238E27FC236}">
                <a16:creationId xmlns:a16="http://schemas.microsoft.com/office/drawing/2014/main" id="{B21116B9-E231-4772-A6D8-B31223A9C80E}"/>
              </a:ext>
            </a:extLst>
          </p:cNvPr>
          <p:cNvGrpSpPr/>
          <p:nvPr/>
        </p:nvGrpSpPr>
        <p:grpSpPr>
          <a:xfrm>
            <a:off x="5993045" y="4305301"/>
            <a:ext cx="766440" cy="390053"/>
            <a:chOff x="7507097" y="4077947"/>
            <a:chExt cx="975650" cy="447045"/>
          </a:xfrm>
        </p:grpSpPr>
        <p:grpSp>
          <p:nvGrpSpPr>
            <p:cNvPr id="389" name="Gruppo 388">
              <a:extLst>
                <a:ext uri="{FF2B5EF4-FFF2-40B4-BE49-F238E27FC236}">
                  <a16:creationId xmlns:a16="http://schemas.microsoft.com/office/drawing/2014/main" id="{4035B3B0-DBED-4057-85C7-041564F560D1}"/>
                </a:ext>
              </a:extLst>
            </p:cNvPr>
            <p:cNvGrpSpPr/>
            <p:nvPr/>
          </p:nvGrpSpPr>
          <p:grpSpPr>
            <a:xfrm>
              <a:off x="7577807" y="4284865"/>
              <a:ext cx="593867" cy="191715"/>
              <a:chOff x="7662347" y="4297005"/>
              <a:chExt cx="346443" cy="205794"/>
            </a:xfrm>
          </p:grpSpPr>
          <p:sp>
            <p:nvSpPr>
              <p:cNvPr id="397" name="Rettangolo 396">
                <a:extLst>
                  <a:ext uri="{FF2B5EF4-FFF2-40B4-BE49-F238E27FC236}">
                    <a16:creationId xmlns:a16="http://schemas.microsoft.com/office/drawing/2014/main" id="{D7BB7F00-4B32-4E13-AA6A-D058B39FC0A3}"/>
                  </a:ext>
                </a:extLst>
              </p:cNvPr>
              <p:cNvSpPr/>
              <p:nvPr/>
            </p:nvSpPr>
            <p:spPr>
              <a:xfrm>
                <a:off x="7662347" y="4297005"/>
                <a:ext cx="346443" cy="20579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8" name="Rettangolo 397">
                <a:extLst>
                  <a:ext uri="{FF2B5EF4-FFF2-40B4-BE49-F238E27FC236}">
                    <a16:creationId xmlns:a16="http://schemas.microsoft.com/office/drawing/2014/main" id="{96986596-62A8-49DE-83EC-DCBAF59C363A}"/>
                  </a:ext>
                </a:extLst>
              </p:cNvPr>
              <p:cNvSpPr/>
              <p:nvPr/>
            </p:nvSpPr>
            <p:spPr>
              <a:xfrm>
                <a:off x="7792173" y="4337690"/>
                <a:ext cx="108107" cy="468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9" name="Rettangolo 398">
                <a:extLst>
                  <a:ext uri="{FF2B5EF4-FFF2-40B4-BE49-F238E27FC236}">
                    <a16:creationId xmlns:a16="http://schemas.microsoft.com/office/drawing/2014/main" id="{D5D07F0D-A66E-4272-AB27-825696D1E05B}"/>
                  </a:ext>
                </a:extLst>
              </p:cNvPr>
              <p:cNvSpPr/>
              <p:nvPr/>
            </p:nvSpPr>
            <p:spPr>
              <a:xfrm>
                <a:off x="7795762" y="4438658"/>
                <a:ext cx="92326" cy="51345"/>
              </a:xfrm>
              <a:prstGeom prst="rect">
                <a:avLst/>
              </a:prstGeom>
              <a:solidFill>
                <a:srgbClr val="6633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0" name="Gruppo 389">
              <a:extLst>
                <a:ext uri="{FF2B5EF4-FFF2-40B4-BE49-F238E27FC236}">
                  <a16:creationId xmlns:a16="http://schemas.microsoft.com/office/drawing/2014/main" id="{D07B27FF-1CDA-44F2-8A59-36D0FC72BDAC}"/>
                </a:ext>
              </a:extLst>
            </p:cNvPr>
            <p:cNvGrpSpPr/>
            <p:nvPr/>
          </p:nvGrpSpPr>
          <p:grpSpPr>
            <a:xfrm>
              <a:off x="8028258" y="4257069"/>
              <a:ext cx="454489" cy="267923"/>
              <a:chOff x="7587706" y="4119645"/>
              <a:chExt cx="492046" cy="383151"/>
            </a:xfrm>
          </p:grpSpPr>
          <p:grpSp>
            <p:nvGrpSpPr>
              <p:cNvPr id="392" name="Gruppo 391">
                <a:extLst>
                  <a:ext uri="{FF2B5EF4-FFF2-40B4-BE49-F238E27FC236}">
                    <a16:creationId xmlns:a16="http://schemas.microsoft.com/office/drawing/2014/main" id="{26213259-A3B6-4B12-A6C0-46B15403CDE8}"/>
                  </a:ext>
                </a:extLst>
              </p:cNvPr>
              <p:cNvGrpSpPr/>
              <p:nvPr/>
            </p:nvGrpSpPr>
            <p:grpSpPr>
              <a:xfrm>
                <a:off x="7587706" y="4119645"/>
                <a:ext cx="492046" cy="383151"/>
                <a:chOff x="7587706" y="4119645"/>
                <a:chExt cx="392179" cy="542618"/>
              </a:xfrm>
            </p:grpSpPr>
            <p:sp>
              <p:nvSpPr>
                <p:cNvPr id="395" name="Rettangolo 394">
                  <a:extLst>
                    <a:ext uri="{FF2B5EF4-FFF2-40B4-BE49-F238E27FC236}">
                      <a16:creationId xmlns:a16="http://schemas.microsoft.com/office/drawing/2014/main" id="{BEDFDD9E-1995-46F0-AB4C-B0CBF22501CE}"/>
                    </a:ext>
                  </a:extLst>
                </p:cNvPr>
                <p:cNvSpPr/>
                <p:nvPr/>
              </p:nvSpPr>
              <p:spPr>
                <a:xfrm>
                  <a:off x="7647198" y="4370818"/>
                  <a:ext cx="276128" cy="291445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36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6" name="Triangolo isoscele 395">
                  <a:extLst>
                    <a:ext uri="{FF2B5EF4-FFF2-40B4-BE49-F238E27FC236}">
                      <a16:creationId xmlns:a16="http://schemas.microsoft.com/office/drawing/2014/main" id="{EF63A040-BCE4-432E-B6D4-755581DD467B}"/>
                    </a:ext>
                  </a:extLst>
                </p:cNvPr>
                <p:cNvSpPr/>
                <p:nvPr/>
              </p:nvSpPr>
              <p:spPr>
                <a:xfrm>
                  <a:off x="7587706" y="4119645"/>
                  <a:ext cx="392179" cy="238751"/>
                </a:xfrm>
                <a:prstGeom prst="triangle">
                  <a:avLst/>
                </a:prstGeom>
                <a:solidFill>
                  <a:srgbClr val="FF0000">
                    <a:alpha val="75686"/>
                  </a:srgbClr>
                </a:solidFill>
                <a:ln w="127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36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93" name="Rettangolo 392">
                <a:extLst>
                  <a:ext uri="{FF2B5EF4-FFF2-40B4-BE49-F238E27FC236}">
                    <a16:creationId xmlns:a16="http://schemas.microsoft.com/office/drawing/2014/main" id="{139AADDA-E7E3-41A6-9283-65154AE883EB}"/>
                  </a:ext>
                </a:extLst>
              </p:cNvPr>
              <p:cNvSpPr/>
              <p:nvPr/>
            </p:nvSpPr>
            <p:spPr>
              <a:xfrm>
                <a:off x="7792173" y="4337690"/>
                <a:ext cx="108107" cy="4688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4" name="Rettangolo 393">
                <a:extLst>
                  <a:ext uri="{FF2B5EF4-FFF2-40B4-BE49-F238E27FC236}">
                    <a16:creationId xmlns:a16="http://schemas.microsoft.com/office/drawing/2014/main" id="{E1E06A89-2251-489A-9419-1571187E9000}"/>
                  </a:ext>
                </a:extLst>
              </p:cNvPr>
              <p:cNvSpPr/>
              <p:nvPr/>
            </p:nvSpPr>
            <p:spPr>
              <a:xfrm>
                <a:off x="7795762" y="4438658"/>
                <a:ext cx="92326" cy="51345"/>
              </a:xfrm>
              <a:prstGeom prst="rect">
                <a:avLst/>
              </a:prstGeom>
              <a:solidFill>
                <a:srgbClr val="663300"/>
              </a:solidFill>
              <a:ln>
                <a:solidFill>
                  <a:srgbClr val="66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1" name="Trapezio 390">
              <a:extLst>
                <a:ext uri="{FF2B5EF4-FFF2-40B4-BE49-F238E27FC236}">
                  <a16:creationId xmlns:a16="http://schemas.microsoft.com/office/drawing/2014/main" id="{ACE97D5E-A0B6-4525-8BCF-8EDEDB9B6B45}"/>
                </a:ext>
              </a:extLst>
            </p:cNvPr>
            <p:cNvSpPr/>
            <p:nvPr/>
          </p:nvSpPr>
          <p:spPr>
            <a:xfrm>
              <a:off x="7507097" y="4077947"/>
              <a:ext cx="774141" cy="190786"/>
            </a:xfrm>
            <a:prstGeom prst="trapezoid">
              <a:avLst>
                <a:gd name="adj" fmla="val 76922"/>
              </a:avLst>
            </a:prstGeom>
            <a:solidFill>
              <a:srgbClr val="FF0000">
                <a:alpha val="88000"/>
              </a:srgbClr>
            </a:solidFill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00" name="Picture 4">
            <a:extLst>
              <a:ext uri="{FF2B5EF4-FFF2-40B4-BE49-F238E27FC236}">
                <a16:creationId xmlns:a16="http://schemas.microsoft.com/office/drawing/2014/main" id="{4BEA252E-C326-43D8-9DD9-2D483A019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61"/>
          <a:stretch/>
        </p:blipFill>
        <p:spPr bwMode="auto">
          <a:xfrm>
            <a:off x="9102212" y="3388748"/>
            <a:ext cx="2036543" cy="2473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1" name="Figura a mano libera 99">
            <a:extLst>
              <a:ext uri="{FF2B5EF4-FFF2-40B4-BE49-F238E27FC236}">
                <a16:creationId xmlns:a16="http://schemas.microsoft.com/office/drawing/2014/main" id="{672B2B23-7C0A-4F35-881F-1DC19AF414C0}"/>
              </a:ext>
            </a:extLst>
          </p:cNvPr>
          <p:cNvSpPr>
            <a:spLocks noChangeAspect="1"/>
          </p:cNvSpPr>
          <p:nvPr/>
        </p:nvSpPr>
        <p:spPr>
          <a:xfrm>
            <a:off x="9507051" y="3705480"/>
            <a:ext cx="960741" cy="1460072"/>
          </a:xfrm>
          <a:custGeom>
            <a:avLst/>
            <a:gdLst>
              <a:gd name="connsiteX0" fmla="*/ 27430 w 1362836"/>
              <a:gd name="connsiteY0" fmla="*/ 1911168 h 2073595"/>
              <a:gd name="connsiteX1" fmla="*/ 143545 w 1362836"/>
              <a:gd name="connsiteY1" fmla="*/ 1736996 h 2073595"/>
              <a:gd name="connsiteX2" fmla="*/ 274173 w 1362836"/>
              <a:gd name="connsiteY2" fmla="*/ 1403168 h 2073595"/>
              <a:gd name="connsiteX3" fmla="*/ 404802 w 1362836"/>
              <a:gd name="connsiteY3" fmla="*/ 1040311 h 2073595"/>
              <a:gd name="connsiteX4" fmla="*/ 520916 w 1362836"/>
              <a:gd name="connsiteY4" fmla="*/ 691968 h 2073595"/>
              <a:gd name="connsiteX5" fmla="*/ 622516 w 1362836"/>
              <a:gd name="connsiteY5" fmla="*/ 430711 h 2073595"/>
              <a:gd name="connsiteX6" fmla="*/ 695087 w 1362836"/>
              <a:gd name="connsiteY6" fmla="*/ 183968 h 2073595"/>
              <a:gd name="connsiteX7" fmla="*/ 854745 w 1362836"/>
              <a:gd name="connsiteY7" fmla="*/ 9796 h 2073595"/>
              <a:gd name="connsiteX8" fmla="*/ 927316 w 1362836"/>
              <a:gd name="connsiteY8" fmla="*/ 53339 h 2073595"/>
              <a:gd name="connsiteX9" fmla="*/ 1043430 w 1362836"/>
              <a:gd name="connsiteY9" fmla="*/ 314596 h 2073595"/>
              <a:gd name="connsiteX10" fmla="*/ 1072459 w 1362836"/>
              <a:gd name="connsiteY10" fmla="*/ 546825 h 2073595"/>
              <a:gd name="connsiteX11" fmla="*/ 1159545 w 1362836"/>
              <a:gd name="connsiteY11" fmla="*/ 793568 h 2073595"/>
              <a:gd name="connsiteX12" fmla="*/ 1261145 w 1362836"/>
              <a:gd name="connsiteY12" fmla="*/ 1069339 h 2073595"/>
              <a:gd name="connsiteX13" fmla="*/ 1362745 w 1362836"/>
              <a:gd name="connsiteY13" fmla="*/ 1228996 h 2073595"/>
              <a:gd name="connsiteX14" fmla="*/ 1275659 w 1362836"/>
              <a:gd name="connsiteY14" fmla="*/ 1141911 h 2073595"/>
              <a:gd name="connsiteX15" fmla="*/ 1101487 w 1362836"/>
              <a:gd name="connsiteY15" fmla="*/ 1127396 h 2073595"/>
              <a:gd name="connsiteX16" fmla="*/ 898287 w 1362836"/>
              <a:gd name="connsiteY16" fmla="*/ 1156425 h 2073595"/>
              <a:gd name="connsiteX17" fmla="*/ 753145 w 1362836"/>
              <a:gd name="connsiteY17" fmla="*/ 1228996 h 2073595"/>
              <a:gd name="connsiteX18" fmla="*/ 622516 w 1362836"/>
              <a:gd name="connsiteY18" fmla="*/ 1417682 h 2073595"/>
              <a:gd name="connsiteX19" fmla="*/ 578973 w 1362836"/>
              <a:gd name="connsiteY19" fmla="*/ 1577339 h 2073595"/>
              <a:gd name="connsiteX20" fmla="*/ 462859 w 1362836"/>
              <a:gd name="connsiteY20" fmla="*/ 1722482 h 2073595"/>
              <a:gd name="connsiteX21" fmla="*/ 361259 w 1362836"/>
              <a:gd name="connsiteY21" fmla="*/ 1911168 h 2073595"/>
              <a:gd name="connsiteX22" fmla="*/ 158059 w 1362836"/>
              <a:gd name="connsiteY22" fmla="*/ 2012768 h 2073595"/>
              <a:gd name="connsiteX23" fmla="*/ 12916 w 1362836"/>
              <a:gd name="connsiteY23" fmla="*/ 2070825 h 2073595"/>
              <a:gd name="connsiteX24" fmla="*/ 27430 w 1362836"/>
              <a:gd name="connsiteY24" fmla="*/ 1911168 h 207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62836" h="2073595">
                <a:moveTo>
                  <a:pt x="27430" y="1911168"/>
                </a:moveTo>
                <a:cubicBezTo>
                  <a:pt x="49201" y="1855530"/>
                  <a:pt x="102421" y="1821663"/>
                  <a:pt x="143545" y="1736996"/>
                </a:cubicBezTo>
                <a:cubicBezTo>
                  <a:pt x="184669" y="1652329"/>
                  <a:pt x="230630" y="1519282"/>
                  <a:pt x="274173" y="1403168"/>
                </a:cubicBezTo>
                <a:cubicBezTo>
                  <a:pt x="317716" y="1287054"/>
                  <a:pt x="363678" y="1158844"/>
                  <a:pt x="404802" y="1040311"/>
                </a:cubicBezTo>
                <a:cubicBezTo>
                  <a:pt x="445926" y="921778"/>
                  <a:pt x="484630" y="793568"/>
                  <a:pt x="520916" y="691968"/>
                </a:cubicBezTo>
                <a:cubicBezTo>
                  <a:pt x="557202" y="590368"/>
                  <a:pt x="593487" y="515378"/>
                  <a:pt x="622516" y="430711"/>
                </a:cubicBezTo>
                <a:cubicBezTo>
                  <a:pt x="651545" y="346044"/>
                  <a:pt x="656382" y="254120"/>
                  <a:pt x="695087" y="183968"/>
                </a:cubicBezTo>
                <a:cubicBezTo>
                  <a:pt x="733792" y="113816"/>
                  <a:pt x="816040" y="31567"/>
                  <a:pt x="854745" y="9796"/>
                </a:cubicBezTo>
                <a:cubicBezTo>
                  <a:pt x="893450" y="-11975"/>
                  <a:pt x="895869" y="2539"/>
                  <a:pt x="927316" y="53339"/>
                </a:cubicBezTo>
                <a:cubicBezTo>
                  <a:pt x="958763" y="104139"/>
                  <a:pt x="1019240" y="232348"/>
                  <a:pt x="1043430" y="314596"/>
                </a:cubicBezTo>
                <a:cubicBezTo>
                  <a:pt x="1067620" y="396844"/>
                  <a:pt x="1053106" y="466996"/>
                  <a:pt x="1072459" y="546825"/>
                </a:cubicBezTo>
                <a:cubicBezTo>
                  <a:pt x="1091812" y="626654"/>
                  <a:pt x="1128097" y="706482"/>
                  <a:pt x="1159545" y="793568"/>
                </a:cubicBezTo>
                <a:cubicBezTo>
                  <a:pt x="1190993" y="880654"/>
                  <a:pt x="1227278" y="996768"/>
                  <a:pt x="1261145" y="1069339"/>
                </a:cubicBezTo>
                <a:cubicBezTo>
                  <a:pt x="1295012" y="1141910"/>
                  <a:pt x="1360326" y="1216901"/>
                  <a:pt x="1362745" y="1228996"/>
                </a:cubicBezTo>
                <a:cubicBezTo>
                  <a:pt x="1365164" y="1241091"/>
                  <a:pt x="1319202" y="1158844"/>
                  <a:pt x="1275659" y="1141911"/>
                </a:cubicBezTo>
                <a:cubicBezTo>
                  <a:pt x="1232116" y="1124978"/>
                  <a:pt x="1164382" y="1124977"/>
                  <a:pt x="1101487" y="1127396"/>
                </a:cubicBezTo>
                <a:cubicBezTo>
                  <a:pt x="1038592" y="1129815"/>
                  <a:pt x="956344" y="1139492"/>
                  <a:pt x="898287" y="1156425"/>
                </a:cubicBezTo>
                <a:cubicBezTo>
                  <a:pt x="840230" y="1173358"/>
                  <a:pt x="799107" y="1185453"/>
                  <a:pt x="753145" y="1228996"/>
                </a:cubicBezTo>
                <a:cubicBezTo>
                  <a:pt x="707183" y="1272539"/>
                  <a:pt x="651545" y="1359625"/>
                  <a:pt x="622516" y="1417682"/>
                </a:cubicBezTo>
                <a:cubicBezTo>
                  <a:pt x="593487" y="1475739"/>
                  <a:pt x="605582" y="1526539"/>
                  <a:pt x="578973" y="1577339"/>
                </a:cubicBezTo>
                <a:cubicBezTo>
                  <a:pt x="552364" y="1628139"/>
                  <a:pt x="499145" y="1666844"/>
                  <a:pt x="462859" y="1722482"/>
                </a:cubicBezTo>
                <a:cubicBezTo>
                  <a:pt x="426573" y="1778120"/>
                  <a:pt x="412059" y="1862787"/>
                  <a:pt x="361259" y="1911168"/>
                </a:cubicBezTo>
                <a:cubicBezTo>
                  <a:pt x="310459" y="1959549"/>
                  <a:pt x="216116" y="1986158"/>
                  <a:pt x="158059" y="2012768"/>
                </a:cubicBezTo>
                <a:cubicBezTo>
                  <a:pt x="100002" y="2039378"/>
                  <a:pt x="39525" y="2085339"/>
                  <a:pt x="12916" y="2070825"/>
                </a:cubicBezTo>
                <a:cubicBezTo>
                  <a:pt x="-13693" y="2056311"/>
                  <a:pt x="5659" y="1966806"/>
                  <a:pt x="27430" y="1911168"/>
                </a:cubicBezTo>
                <a:close/>
              </a:path>
            </a:pathLst>
          </a:custGeom>
          <a:pattFill prst="wdUpDiag">
            <a:fgClr>
              <a:srgbClr val="00B0F0"/>
            </a:fgClr>
            <a:bgClr>
              <a:schemeClr val="bg1"/>
            </a:bgClr>
          </a:pattFill>
          <a:ln w="12700"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" name="Figura a mano libera 98">
            <a:extLst>
              <a:ext uri="{FF2B5EF4-FFF2-40B4-BE49-F238E27FC236}">
                <a16:creationId xmlns:a16="http://schemas.microsoft.com/office/drawing/2014/main" id="{E55610C3-83EC-4BC5-B3F5-E58B9FAD5C78}"/>
              </a:ext>
            </a:extLst>
          </p:cNvPr>
          <p:cNvSpPr>
            <a:spLocks noChangeAspect="1"/>
          </p:cNvSpPr>
          <p:nvPr/>
        </p:nvSpPr>
        <p:spPr>
          <a:xfrm>
            <a:off x="9507049" y="4472384"/>
            <a:ext cx="1300235" cy="713877"/>
          </a:xfrm>
          <a:custGeom>
            <a:avLst/>
            <a:gdLst>
              <a:gd name="connsiteX0" fmla="*/ 101716 w 1900083"/>
              <a:gd name="connsiteY0" fmla="*/ 960609 h 979082"/>
              <a:gd name="connsiteX1" fmla="*/ 203316 w 1900083"/>
              <a:gd name="connsiteY1" fmla="*/ 905191 h 979082"/>
              <a:gd name="connsiteX2" fmla="*/ 332625 w 1900083"/>
              <a:gd name="connsiteY2" fmla="*/ 849773 h 979082"/>
              <a:gd name="connsiteX3" fmla="*/ 415752 w 1900083"/>
              <a:gd name="connsiteY3" fmla="*/ 738936 h 979082"/>
              <a:gd name="connsiteX4" fmla="*/ 535825 w 1900083"/>
              <a:gd name="connsiteY4" fmla="*/ 581918 h 979082"/>
              <a:gd name="connsiteX5" fmla="*/ 609716 w 1900083"/>
              <a:gd name="connsiteY5" fmla="*/ 471082 h 979082"/>
              <a:gd name="connsiteX6" fmla="*/ 720552 w 1900083"/>
              <a:gd name="connsiteY6" fmla="*/ 258645 h 979082"/>
              <a:gd name="connsiteX7" fmla="*/ 812916 w 1900083"/>
              <a:gd name="connsiteY7" fmla="*/ 120100 h 979082"/>
              <a:gd name="connsiteX8" fmla="*/ 951461 w 1900083"/>
              <a:gd name="connsiteY8" fmla="*/ 18500 h 979082"/>
              <a:gd name="connsiteX9" fmla="*/ 1099243 w 1900083"/>
              <a:gd name="connsiteY9" fmla="*/ 27 h 979082"/>
              <a:gd name="connsiteX10" fmla="*/ 1200843 w 1900083"/>
              <a:gd name="connsiteY10" fmla="*/ 18500 h 979082"/>
              <a:gd name="connsiteX11" fmla="*/ 1357861 w 1900083"/>
              <a:gd name="connsiteY11" fmla="*/ 73918 h 979082"/>
              <a:gd name="connsiteX12" fmla="*/ 1450225 w 1900083"/>
              <a:gd name="connsiteY12" fmla="*/ 92391 h 979082"/>
              <a:gd name="connsiteX13" fmla="*/ 1588770 w 1900083"/>
              <a:gd name="connsiteY13" fmla="*/ 277118 h 979082"/>
              <a:gd name="connsiteX14" fmla="*/ 1782734 w 1900083"/>
              <a:gd name="connsiteY14" fmla="*/ 360245 h 979082"/>
              <a:gd name="connsiteX15" fmla="*/ 1791970 w 1900083"/>
              <a:gd name="connsiteY15" fmla="*/ 415664 h 979082"/>
              <a:gd name="connsiteX16" fmla="*/ 1791970 w 1900083"/>
              <a:gd name="connsiteY16" fmla="*/ 554209 h 979082"/>
              <a:gd name="connsiteX17" fmla="*/ 1773498 w 1900083"/>
              <a:gd name="connsiteY17" fmla="*/ 692754 h 979082"/>
              <a:gd name="connsiteX18" fmla="*/ 1773498 w 1900083"/>
              <a:gd name="connsiteY18" fmla="*/ 868245 h 979082"/>
              <a:gd name="connsiteX19" fmla="*/ 1755025 w 1900083"/>
              <a:gd name="connsiteY19" fmla="*/ 960609 h 979082"/>
              <a:gd name="connsiteX20" fmla="*/ 1782734 w 1900083"/>
              <a:gd name="connsiteY20" fmla="*/ 979082 h 979082"/>
              <a:gd name="connsiteX21" fmla="*/ 101716 w 1900083"/>
              <a:gd name="connsiteY21" fmla="*/ 960609 h 979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00083" h="979082">
                <a:moveTo>
                  <a:pt x="101716" y="960609"/>
                </a:moveTo>
                <a:cubicBezTo>
                  <a:pt x="-161520" y="948294"/>
                  <a:pt x="164831" y="923664"/>
                  <a:pt x="203316" y="905191"/>
                </a:cubicBezTo>
                <a:cubicBezTo>
                  <a:pt x="241801" y="886718"/>
                  <a:pt x="297219" y="877482"/>
                  <a:pt x="332625" y="849773"/>
                </a:cubicBezTo>
                <a:cubicBezTo>
                  <a:pt x="368031" y="822064"/>
                  <a:pt x="381885" y="783578"/>
                  <a:pt x="415752" y="738936"/>
                </a:cubicBezTo>
                <a:cubicBezTo>
                  <a:pt x="449619" y="694294"/>
                  <a:pt x="503498" y="626560"/>
                  <a:pt x="535825" y="581918"/>
                </a:cubicBezTo>
                <a:cubicBezTo>
                  <a:pt x="568152" y="537276"/>
                  <a:pt x="578928" y="524961"/>
                  <a:pt x="609716" y="471082"/>
                </a:cubicBezTo>
                <a:cubicBezTo>
                  <a:pt x="640504" y="417203"/>
                  <a:pt x="686685" y="317142"/>
                  <a:pt x="720552" y="258645"/>
                </a:cubicBezTo>
                <a:cubicBezTo>
                  <a:pt x="754419" y="200148"/>
                  <a:pt x="774431" y="160124"/>
                  <a:pt x="812916" y="120100"/>
                </a:cubicBezTo>
                <a:cubicBezTo>
                  <a:pt x="851401" y="80076"/>
                  <a:pt x="903740" y="38512"/>
                  <a:pt x="951461" y="18500"/>
                </a:cubicBezTo>
                <a:cubicBezTo>
                  <a:pt x="999182" y="-1512"/>
                  <a:pt x="1057679" y="27"/>
                  <a:pt x="1099243" y="27"/>
                </a:cubicBezTo>
                <a:cubicBezTo>
                  <a:pt x="1140807" y="27"/>
                  <a:pt x="1157740" y="6185"/>
                  <a:pt x="1200843" y="18500"/>
                </a:cubicBezTo>
                <a:cubicBezTo>
                  <a:pt x="1243946" y="30815"/>
                  <a:pt x="1316298" y="61603"/>
                  <a:pt x="1357861" y="73918"/>
                </a:cubicBezTo>
                <a:cubicBezTo>
                  <a:pt x="1399424" y="86233"/>
                  <a:pt x="1411740" y="58524"/>
                  <a:pt x="1450225" y="92391"/>
                </a:cubicBezTo>
                <a:cubicBezTo>
                  <a:pt x="1488710" y="126258"/>
                  <a:pt x="1533352" y="232476"/>
                  <a:pt x="1588770" y="277118"/>
                </a:cubicBezTo>
                <a:cubicBezTo>
                  <a:pt x="1644188" y="321760"/>
                  <a:pt x="1748867" y="337154"/>
                  <a:pt x="1782734" y="360245"/>
                </a:cubicBezTo>
                <a:cubicBezTo>
                  <a:pt x="1816601" y="383336"/>
                  <a:pt x="1790431" y="383337"/>
                  <a:pt x="1791970" y="415664"/>
                </a:cubicBezTo>
                <a:cubicBezTo>
                  <a:pt x="1793509" y="447991"/>
                  <a:pt x="1795049" y="508027"/>
                  <a:pt x="1791970" y="554209"/>
                </a:cubicBezTo>
                <a:cubicBezTo>
                  <a:pt x="1788891" y="600391"/>
                  <a:pt x="1776577" y="640415"/>
                  <a:pt x="1773498" y="692754"/>
                </a:cubicBezTo>
                <a:cubicBezTo>
                  <a:pt x="1770419" y="745093"/>
                  <a:pt x="1776577" y="823603"/>
                  <a:pt x="1773498" y="868245"/>
                </a:cubicBezTo>
                <a:cubicBezTo>
                  <a:pt x="1770419" y="912887"/>
                  <a:pt x="1753486" y="942136"/>
                  <a:pt x="1755025" y="960609"/>
                </a:cubicBezTo>
                <a:cubicBezTo>
                  <a:pt x="1756564" y="979082"/>
                  <a:pt x="2061364" y="976003"/>
                  <a:pt x="1782734" y="979082"/>
                </a:cubicBezTo>
                <a:lnTo>
                  <a:pt x="101716" y="960609"/>
                </a:lnTo>
                <a:close/>
              </a:path>
            </a:pathLst>
          </a:custGeom>
          <a:pattFill prst="lgConfetti">
            <a:fgClr>
              <a:srgbClr val="002060"/>
            </a:fgClr>
            <a:bgClr>
              <a:schemeClr val="bg1"/>
            </a:bgClr>
          </a:pattFill>
          <a:ln w="158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3" name="Ovale 402">
            <a:extLst>
              <a:ext uri="{FF2B5EF4-FFF2-40B4-BE49-F238E27FC236}">
                <a16:creationId xmlns:a16="http://schemas.microsoft.com/office/drawing/2014/main" id="{637FCBDC-9FA1-40CC-AB39-990C927658DC}"/>
              </a:ext>
            </a:extLst>
          </p:cNvPr>
          <p:cNvSpPr/>
          <p:nvPr/>
        </p:nvSpPr>
        <p:spPr>
          <a:xfrm>
            <a:off x="8650113" y="2252220"/>
            <a:ext cx="3428776" cy="38201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4" name="Gruppo 403">
            <a:extLst>
              <a:ext uri="{FF2B5EF4-FFF2-40B4-BE49-F238E27FC236}">
                <a16:creationId xmlns:a16="http://schemas.microsoft.com/office/drawing/2014/main" id="{A28A7A4F-F5A4-4BA7-A7B8-FD8732CACEAE}"/>
              </a:ext>
            </a:extLst>
          </p:cNvPr>
          <p:cNvGrpSpPr/>
          <p:nvPr/>
        </p:nvGrpSpPr>
        <p:grpSpPr>
          <a:xfrm>
            <a:off x="5745427" y="4424324"/>
            <a:ext cx="3032292" cy="1824028"/>
            <a:chOff x="5745427" y="4424324"/>
            <a:chExt cx="3032292" cy="1824028"/>
          </a:xfrm>
        </p:grpSpPr>
        <p:sp>
          <p:nvSpPr>
            <p:cNvPr id="405" name="Ovale 404">
              <a:extLst>
                <a:ext uri="{FF2B5EF4-FFF2-40B4-BE49-F238E27FC236}">
                  <a16:creationId xmlns:a16="http://schemas.microsoft.com/office/drawing/2014/main" id="{8BE876A7-D176-40C5-B0D3-AAD5B88027C6}"/>
                </a:ext>
              </a:extLst>
            </p:cNvPr>
            <p:cNvSpPr/>
            <p:nvPr/>
          </p:nvSpPr>
          <p:spPr>
            <a:xfrm>
              <a:off x="5745427" y="5051620"/>
              <a:ext cx="1195619" cy="11967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06" name="Connettore diritto 405">
              <a:extLst>
                <a:ext uri="{FF2B5EF4-FFF2-40B4-BE49-F238E27FC236}">
                  <a16:creationId xmlns:a16="http://schemas.microsoft.com/office/drawing/2014/main" id="{CE1811C6-DEE5-48EA-9974-E3EB4FE2FF3F}"/>
                </a:ext>
              </a:extLst>
            </p:cNvPr>
            <p:cNvCxnSpPr/>
            <p:nvPr/>
          </p:nvCxnSpPr>
          <p:spPr>
            <a:xfrm flipV="1">
              <a:off x="6878037" y="4424324"/>
              <a:ext cx="1899682" cy="960863"/>
            </a:xfrm>
            <a:prstGeom prst="line">
              <a:avLst/>
            </a:prstGeom>
            <a:no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08" name="CasellaDiTesto 407">
            <a:extLst>
              <a:ext uri="{FF2B5EF4-FFF2-40B4-BE49-F238E27FC236}">
                <a16:creationId xmlns:a16="http://schemas.microsoft.com/office/drawing/2014/main" id="{0497A540-3CEF-42FB-8A7C-B93DD937CD11}"/>
              </a:ext>
            </a:extLst>
          </p:cNvPr>
          <p:cNvSpPr txBox="1">
            <a:spLocks noChangeAspect="1"/>
          </p:cNvSpPr>
          <p:nvPr/>
        </p:nvSpPr>
        <p:spPr>
          <a:xfrm>
            <a:off x="9055372" y="2666749"/>
            <a:ext cx="249248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discharge  </a:t>
            </a:r>
          </a:p>
        </p:txBody>
      </p:sp>
      <p:grpSp>
        <p:nvGrpSpPr>
          <p:cNvPr id="409" name="Gruppo 408">
            <a:extLst>
              <a:ext uri="{FF2B5EF4-FFF2-40B4-BE49-F238E27FC236}">
                <a16:creationId xmlns:a16="http://schemas.microsoft.com/office/drawing/2014/main" id="{C3BFDF57-888E-45B4-8E12-66FD2333B9D3}"/>
              </a:ext>
            </a:extLst>
          </p:cNvPr>
          <p:cNvGrpSpPr/>
          <p:nvPr/>
        </p:nvGrpSpPr>
        <p:grpSpPr>
          <a:xfrm>
            <a:off x="8635322" y="2933209"/>
            <a:ext cx="2868852" cy="613285"/>
            <a:chOff x="389156" y="2296766"/>
            <a:chExt cx="2868852" cy="613285"/>
          </a:xfrm>
        </p:grpSpPr>
        <p:sp>
          <p:nvSpPr>
            <p:cNvPr id="410" name="CasellaDiTesto 409">
              <a:extLst>
                <a:ext uri="{FF2B5EF4-FFF2-40B4-BE49-F238E27FC236}">
                  <a16:creationId xmlns:a16="http://schemas.microsoft.com/office/drawing/2014/main" id="{049BF734-FBF9-4709-BB6E-8F7A5A80AFB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89156" y="2540719"/>
              <a:ext cx="2076304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b="1" i="1" dirty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Quick Flow +</a:t>
              </a:r>
            </a:p>
          </p:txBody>
        </p:sp>
        <p:sp>
          <p:nvSpPr>
            <p:cNvPr id="411" name="CasellaDiTesto 410">
              <a:extLst>
                <a:ext uri="{FF2B5EF4-FFF2-40B4-BE49-F238E27FC236}">
                  <a16:creationId xmlns:a16="http://schemas.microsoft.com/office/drawing/2014/main" id="{EBF820FF-B774-45DE-AEE8-B2719C0EFC4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65520" y="2296766"/>
              <a:ext cx="249248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b="1" i="1" dirty="0">
                  <a:solidFill>
                    <a:schemeClr val="tx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</a:t>
              </a:r>
            </a:p>
          </p:txBody>
        </p:sp>
      </p:grpSp>
      <p:sp>
        <p:nvSpPr>
          <p:cNvPr id="412" name="CasellaDiTesto 411">
            <a:extLst>
              <a:ext uri="{FF2B5EF4-FFF2-40B4-BE49-F238E27FC236}">
                <a16:creationId xmlns:a16="http://schemas.microsoft.com/office/drawing/2014/main" id="{E7446472-AD41-48DC-859A-FDEB54DE6D62}"/>
              </a:ext>
            </a:extLst>
          </p:cNvPr>
          <p:cNvSpPr txBox="1">
            <a:spLocks noChangeAspect="1"/>
          </p:cNvSpPr>
          <p:nvPr/>
        </p:nvSpPr>
        <p:spPr>
          <a:xfrm>
            <a:off x="10367405" y="3177161"/>
            <a:ext cx="155995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GB"/>
            </a:defPPr>
            <a:lvl1pPr algn="ctr">
              <a:defRPr sz="1200" b="1" i="1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sz="24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 Flow</a:t>
            </a:r>
          </a:p>
        </p:txBody>
      </p:sp>
      <p:sp>
        <p:nvSpPr>
          <p:cNvPr id="413" name="CasellaDiTesto 412">
            <a:extLst>
              <a:ext uri="{FF2B5EF4-FFF2-40B4-BE49-F238E27FC236}">
                <a16:creationId xmlns:a16="http://schemas.microsoft.com/office/drawing/2014/main" id="{B3D350C8-BC24-4575-87B0-38C38FDAC8BA}"/>
              </a:ext>
            </a:extLst>
          </p:cNvPr>
          <p:cNvSpPr txBox="1"/>
          <p:nvPr/>
        </p:nvSpPr>
        <p:spPr>
          <a:xfrm>
            <a:off x="1927215" y="5324310"/>
            <a:ext cx="22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Upper Storage</a:t>
            </a:r>
          </a:p>
        </p:txBody>
      </p:sp>
      <p:sp>
        <p:nvSpPr>
          <p:cNvPr id="414" name="CasellaDiTesto 413">
            <a:extLst>
              <a:ext uri="{FF2B5EF4-FFF2-40B4-BE49-F238E27FC236}">
                <a16:creationId xmlns:a16="http://schemas.microsoft.com/office/drawing/2014/main" id="{0629907C-C298-411F-99C8-CA1827B924CF}"/>
              </a:ext>
            </a:extLst>
          </p:cNvPr>
          <p:cNvSpPr txBox="1"/>
          <p:nvPr/>
        </p:nvSpPr>
        <p:spPr>
          <a:xfrm>
            <a:off x="1934238" y="5911273"/>
            <a:ext cx="2267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Lower Storage</a:t>
            </a:r>
          </a:p>
        </p:txBody>
      </p:sp>
      <p:sp>
        <p:nvSpPr>
          <p:cNvPr id="419" name="Rettangolo 418">
            <a:extLst>
              <a:ext uri="{FF2B5EF4-FFF2-40B4-BE49-F238E27FC236}">
                <a16:creationId xmlns:a16="http://schemas.microsoft.com/office/drawing/2014/main" id="{72BF61FD-6874-4751-B42C-989DC71350FC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RIVER DISCHARGE IS MADE UP OF TWO COMPONENTS</a:t>
            </a:r>
          </a:p>
        </p:txBody>
      </p:sp>
      <p:sp>
        <p:nvSpPr>
          <p:cNvPr id="420" name="Rettangolo 419">
            <a:extLst>
              <a:ext uri="{FF2B5EF4-FFF2-40B4-BE49-F238E27FC236}">
                <a16:creationId xmlns:a16="http://schemas.microsoft.com/office/drawing/2014/main" id="{A4A592EA-570A-4BD4-8B48-251E5FAAAA6E}"/>
              </a:ext>
            </a:extLst>
          </p:cNvPr>
          <p:cNvSpPr/>
          <p:nvPr/>
        </p:nvSpPr>
        <p:spPr>
          <a:xfrm>
            <a:off x="7728018" y="1033412"/>
            <a:ext cx="4384739" cy="116955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rgbClr val="464646"/>
                </a:solidFill>
                <a:latin typeface="Open Sans"/>
              </a:rPr>
              <a:t>Camici et al. (2021). </a:t>
            </a:r>
            <a:r>
              <a:rPr lang="en-US" sz="1400" dirty="0">
                <a:solidFill>
                  <a:srgbClr val="464646"/>
                </a:solidFill>
                <a:latin typeface="Open Sans"/>
              </a:rPr>
              <a:t>Synergy between satellite observations of soil moisture and water storage anomalies for global runoff estimation. </a:t>
            </a:r>
            <a:r>
              <a:rPr lang="en-US" sz="1400" dirty="0" err="1">
                <a:solidFill>
                  <a:srgbClr val="464646"/>
                </a:solidFill>
                <a:latin typeface="Open Sans"/>
              </a:rPr>
              <a:t>Geosci</a:t>
            </a:r>
            <a:r>
              <a:rPr lang="en-US" sz="1400" dirty="0">
                <a:solidFill>
                  <a:srgbClr val="464646"/>
                </a:solidFill>
                <a:latin typeface="Open Sans"/>
              </a:rPr>
              <a:t>. Model Dev. Discuss, In review.</a:t>
            </a:r>
          </a:p>
          <a:p>
            <a:pPr algn="ctr"/>
            <a:r>
              <a:rPr lang="it-IT" sz="1400" dirty="0">
                <a:solidFill>
                  <a:srgbClr val="464646"/>
                </a:solidFill>
                <a:latin typeface="Open Sans"/>
              </a:rPr>
              <a:t>https://doi.org/10.5194/gmd-2020-399</a:t>
            </a:r>
            <a:endParaRPr lang="it-IT" sz="14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95A190E-2305-400B-BA16-22CBB830E1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698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42"/>
    </mc:Choice>
    <mc:Fallback>
      <p:transition spd="slow" advTm="41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1" grpId="0" animBg="1"/>
      <p:bldP spid="402" grpId="0" animBg="1"/>
      <p:bldP spid="403" grpId="0" animBg="1"/>
      <p:bldP spid="408" grpId="0"/>
      <p:bldP spid="4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FA9901C2-DD55-41EB-8AC5-052BAA10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933" y="6356350"/>
            <a:ext cx="2743200" cy="365125"/>
          </a:xfrm>
        </p:spPr>
        <p:txBody>
          <a:bodyPr/>
          <a:lstStyle/>
          <a:p>
            <a:fld id="{0744FFEC-3FB5-44A1-9BEA-6A01E7874A57}" type="slidenum">
              <a:rPr lang="it-IT" sz="2200" smtClean="0"/>
              <a:pPr/>
              <a:t>5</a:t>
            </a:fld>
            <a:endParaRPr lang="it-I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la 6">
                <a:extLst>
                  <a:ext uri="{FF2B5EF4-FFF2-40B4-BE49-F238E27FC236}">
                    <a16:creationId xmlns:a16="http://schemas.microsoft.com/office/drawing/2014/main" id="{20A6F22A-D7AD-44E6-851B-BA69F7BCB8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0935785"/>
                  </p:ext>
                </p:extLst>
              </p:nvPr>
            </p:nvGraphicFramePr>
            <p:xfrm>
              <a:off x="449262" y="1384849"/>
              <a:ext cx="10950576" cy="483808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87625">
                      <a:extLst>
                        <a:ext uri="{9D8B030D-6E8A-4147-A177-3AD203B41FA5}">
                          <a16:colId xmlns:a16="http://schemas.microsoft.com/office/drawing/2014/main" val="3697134007"/>
                        </a:ext>
                      </a:extLst>
                    </a:gridCol>
                    <a:gridCol w="4384168">
                      <a:extLst>
                        <a:ext uri="{9D8B030D-6E8A-4147-A177-3AD203B41FA5}">
                          <a16:colId xmlns:a16="http://schemas.microsoft.com/office/drawing/2014/main" val="4204423400"/>
                        </a:ext>
                      </a:extLst>
                    </a:gridCol>
                    <a:gridCol w="1150808">
                      <a:extLst>
                        <a:ext uri="{9D8B030D-6E8A-4147-A177-3AD203B41FA5}">
                          <a16:colId xmlns:a16="http://schemas.microsoft.com/office/drawing/2014/main" val="1532407326"/>
                        </a:ext>
                      </a:extLst>
                    </a:gridCol>
                    <a:gridCol w="2307329">
                      <a:extLst>
                        <a:ext uri="{9D8B030D-6E8A-4147-A177-3AD203B41FA5}">
                          <a16:colId xmlns:a16="http://schemas.microsoft.com/office/drawing/2014/main" val="1841554371"/>
                        </a:ext>
                      </a:extLst>
                    </a:gridCol>
                    <a:gridCol w="1420646">
                      <a:extLst>
                        <a:ext uri="{9D8B030D-6E8A-4147-A177-3AD203B41FA5}">
                          <a16:colId xmlns:a16="http://schemas.microsoft.com/office/drawing/2014/main" val="2382923229"/>
                        </a:ext>
                      </a:extLst>
                    </a:gridCol>
                  </a:tblGrid>
                  <a:tr h="4431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Parameter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Description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Module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Range Variability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Unit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95638193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Cm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degree-day coefficient 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Snow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0.1/24-3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543821530"/>
                      </a:ext>
                    </a:extLst>
                  </a:tr>
                  <a:tr h="5744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200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α</m:t>
                                </m:r>
                              </m:oMath>
                            </m:oMathPara>
                          </a14:m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exponent of infiltration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1-30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[-]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635638070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characteristic time length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0.01-80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[days]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2815016321"/>
                      </a:ext>
                    </a:extLst>
                  </a:tr>
                  <a:tr h="65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coefficient relationship slow runoff component and TWSA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0.1-20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[mm h</a:t>
                          </a:r>
                          <a:r>
                            <a:rPr lang="en-GB" sz="1600" baseline="30000">
                              <a:effectLst/>
                            </a:rPr>
                            <a:t>-1</a:t>
                          </a:r>
                          <a:r>
                            <a:rPr lang="en-GB" sz="1600">
                              <a:effectLst/>
                            </a:rPr>
                            <a:t>]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045084278"/>
                      </a:ext>
                    </a:extLst>
                  </a:tr>
                  <a:tr h="65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u="non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it-IT" sz="2000" i="0" u="none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exponent in the relationship between slow runoff component and TWSA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1-15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191638512"/>
                      </a:ext>
                    </a:extLst>
                  </a:tr>
                  <a:tr h="57440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sz="200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oMath>
                            </m:oMathPara>
                          </a14:m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parameter of GIUH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Routing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0.5-5.5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145652809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Celerity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Routing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1-60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[km h</a:t>
                          </a:r>
                          <a:r>
                            <a:rPr lang="en-GB" sz="1600" baseline="30000" dirty="0">
                              <a:effectLst/>
                            </a:rPr>
                            <a:t>-1</a:t>
                          </a:r>
                          <a:r>
                            <a:rPr lang="en-GB" sz="1600" dirty="0">
                              <a:effectLst/>
                            </a:rPr>
                            <a:t>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3675951587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Diffusivity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Routing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1-30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[km</a:t>
                          </a:r>
                          <a:r>
                            <a:rPr lang="en-GB" sz="1600" baseline="30000" dirty="0">
                              <a:effectLst/>
                            </a:rPr>
                            <a:t>2</a:t>
                          </a:r>
                          <a:r>
                            <a:rPr lang="en-GB" sz="1600" dirty="0">
                              <a:effectLst/>
                            </a:rPr>
                            <a:t> h</a:t>
                          </a:r>
                          <a:r>
                            <a:rPr lang="en-GB" sz="1600" baseline="30000" dirty="0">
                              <a:effectLst/>
                            </a:rPr>
                            <a:t>-1</a:t>
                          </a:r>
                          <a:r>
                            <a:rPr lang="en-GB" sz="1600" dirty="0">
                              <a:effectLst/>
                            </a:rPr>
                            <a:t>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366034987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la 6">
                <a:extLst>
                  <a:ext uri="{FF2B5EF4-FFF2-40B4-BE49-F238E27FC236}">
                    <a16:creationId xmlns:a16="http://schemas.microsoft.com/office/drawing/2014/main" id="{20A6F22A-D7AD-44E6-851B-BA69F7BCB8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0935785"/>
                  </p:ext>
                </p:extLst>
              </p:nvPr>
            </p:nvGraphicFramePr>
            <p:xfrm>
              <a:off x="449262" y="1384849"/>
              <a:ext cx="10950576" cy="483808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687625">
                      <a:extLst>
                        <a:ext uri="{9D8B030D-6E8A-4147-A177-3AD203B41FA5}">
                          <a16:colId xmlns:a16="http://schemas.microsoft.com/office/drawing/2014/main" val="3697134007"/>
                        </a:ext>
                      </a:extLst>
                    </a:gridCol>
                    <a:gridCol w="4384168">
                      <a:extLst>
                        <a:ext uri="{9D8B030D-6E8A-4147-A177-3AD203B41FA5}">
                          <a16:colId xmlns:a16="http://schemas.microsoft.com/office/drawing/2014/main" val="4204423400"/>
                        </a:ext>
                      </a:extLst>
                    </a:gridCol>
                    <a:gridCol w="1150808">
                      <a:extLst>
                        <a:ext uri="{9D8B030D-6E8A-4147-A177-3AD203B41FA5}">
                          <a16:colId xmlns:a16="http://schemas.microsoft.com/office/drawing/2014/main" val="1532407326"/>
                        </a:ext>
                      </a:extLst>
                    </a:gridCol>
                    <a:gridCol w="2307329">
                      <a:extLst>
                        <a:ext uri="{9D8B030D-6E8A-4147-A177-3AD203B41FA5}">
                          <a16:colId xmlns:a16="http://schemas.microsoft.com/office/drawing/2014/main" val="1841554371"/>
                        </a:ext>
                      </a:extLst>
                    </a:gridCol>
                    <a:gridCol w="1420646">
                      <a:extLst>
                        <a:ext uri="{9D8B030D-6E8A-4147-A177-3AD203B41FA5}">
                          <a16:colId xmlns:a16="http://schemas.microsoft.com/office/drawing/2014/main" val="2382923229"/>
                        </a:ext>
                      </a:extLst>
                    </a:gridCol>
                  </a:tblGrid>
                  <a:tr h="4431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Parameter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Description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Module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Range Variability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</a:rPr>
                            <a:t>Unit</a:t>
                          </a:r>
                          <a:endParaRPr lang="it-IT" sz="18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95638193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Cm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degree-day coefficient 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Snow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0.1/24-3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543821530"/>
                      </a:ext>
                    </a:extLst>
                  </a:tr>
                  <a:tr h="574402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371" marR="68371" marT="0" marB="0" anchor="ctr">
                        <a:blipFill>
                          <a:blip r:embed="rId4"/>
                          <a:stretch>
                            <a:fillRect l="-361" t="-161053" r="-550542" b="-58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exponent of infiltration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1-30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[-]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635638070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characteristic time length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0.01-80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[days]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2815016321"/>
                      </a:ext>
                    </a:extLst>
                  </a:tr>
                  <a:tr h="65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β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coefficient relationship slow runoff component and TWSA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0.1-20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[mm h</a:t>
                          </a:r>
                          <a:r>
                            <a:rPr lang="en-GB" sz="1600" baseline="30000">
                              <a:effectLst/>
                            </a:rPr>
                            <a:t>-1</a:t>
                          </a:r>
                          <a:r>
                            <a:rPr lang="en-GB" sz="1600">
                              <a:effectLst/>
                            </a:rPr>
                            <a:t>]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045084278"/>
                      </a:ext>
                    </a:extLst>
                  </a:tr>
                  <a:tr h="6524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u="none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it-IT" sz="2000" i="0" u="none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exponent in the relationship between slow runoff component and TWSA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Soil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1-15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2191638512"/>
                      </a:ext>
                    </a:extLst>
                  </a:tr>
                  <a:tr h="574402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371" marR="68371" marT="0" marB="0" anchor="ctr">
                        <a:blipFill>
                          <a:blip r:embed="rId4"/>
                          <a:stretch>
                            <a:fillRect l="-361" t="-569474" r="-550542" b="-17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parameter of GIUH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Routing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0.5-5.5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[-]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4145652809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Celerity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>
                              <a:effectLst/>
                            </a:rPr>
                            <a:t>Routing</a:t>
                          </a:r>
                          <a:endParaRPr lang="it-IT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1-60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[km h</a:t>
                          </a:r>
                          <a:r>
                            <a:rPr lang="en-GB" sz="1600" baseline="30000" dirty="0">
                              <a:effectLst/>
                            </a:rPr>
                            <a:t>-1</a:t>
                          </a:r>
                          <a:r>
                            <a:rPr lang="en-GB" sz="1600" dirty="0">
                              <a:effectLst/>
                            </a:rPr>
                            <a:t>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3675951587"/>
                      </a:ext>
                    </a:extLst>
                  </a:tr>
                  <a:tr h="4853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2000" i="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  <a:endParaRPr lang="it-IT" sz="2000" i="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Diffusivity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Routing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1-30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0000"/>
                            </a:lnSpc>
                            <a:spcBef>
                              <a:spcPts val="10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600" dirty="0">
                              <a:effectLst/>
                            </a:rPr>
                            <a:t>[km</a:t>
                          </a:r>
                          <a:r>
                            <a:rPr lang="en-GB" sz="1600" baseline="30000" dirty="0">
                              <a:effectLst/>
                            </a:rPr>
                            <a:t>2</a:t>
                          </a:r>
                          <a:r>
                            <a:rPr lang="en-GB" sz="1600" dirty="0">
                              <a:effectLst/>
                            </a:rPr>
                            <a:t> h</a:t>
                          </a:r>
                          <a:r>
                            <a:rPr lang="en-GB" sz="1600" baseline="30000" dirty="0">
                              <a:effectLst/>
                            </a:rPr>
                            <a:t>-1</a:t>
                          </a:r>
                          <a:r>
                            <a:rPr lang="en-GB" sz="1600" dirty="0">
                              <a:effectLst/>
                            </a:rPr>
                            <a:t>]</a:t>
                          </a:r>
                          <a:endParaRPr lang="it-IT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371" marR="68371" marT="0" marB="0" anchor="ctr"/>
                    </a:tc>
                    <a:extLst>
                      <a:ext uri="{0D108BD9-81ED-4DB2-BD59-A6C34878D82A}">
                        <a16:rowId xmlns:a16="http://schemas.microsoft.com/office/drawing/2014/main" val="366034987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itolo 1">
            <a:extLst>
              <a:ext uri="{FF2B5EF4-FFF2-40B4-BE49-F238E27FC236}">
                <a16:creationId xmlns:a16="http://schemas.microsoft.com/office/drawing/2014/main" id="{87D39F01-C7AB-4B6D-86D9-860B3820B61C}"/>
              </a:ext>
            </a:extLst>
          </p:cNvPr>
          <p:cNvSpPr txBox="1">
            <a:spLocks/>
          </p:cNvSpPr>
          <p:nvPr/>
        </p:nvSpPr>
        <p:spPr bwMode="auto">
          <a:xfrm>
            <a:off x="211295" y="70671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THE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MODEL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PARAMETERS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A06DA4D-6CEB-49E6-A7F4-64DC1E885C4D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EIGHT PARAMETERS NEED TO BE CALIBRATED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B12C31A-BBAA-4EC0-8DDC-D85917B5CEB7}"/>
              </a:ext>
            </a:extLst>
          </p:cNvPr>
          <p:cNvSpPr/>
          <p:nvPr/>
        </p:nvSpPr>
        <p:spPr>
          <a:xfrm>
            <a:off x="52715" y="6433154"/>
            <a:ext cx="6983921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rgbClr val="464646"/>
                </a:solidFill>
                <a:latin typeface="Open Sans"/>
              </a:rPr>
              <a:t>Camici et al. (2021, GMDD, In review). </a:t>
            </a:r>
            <a:r>
              <a:rPr lang="it-IT" sz="1600" dirty="0" err="1">
                <a:solidFill>
                  <a:srgbClr val="464646"/>
                </a:solidFill>
                <a:latin typeface="Open Sans"/>
              </a:rPr>
              <a:t>doi</a:t>
            </a:r>
            <a:r>
              <a:rPr lang="it-IT" sz="1600" dirty="0">
                <a:solidFill>
                  <a:srgbClr val="464646"/>
                </a:solidFill>
                <a:latin typeface="Open Sans"/>
              </a:rPr>
              <a:t>: 10.5194/gmd-2020-399</a:t>
            </a:r>
            <a:endParaRPr lang="it-IT" sz="16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777A4E8-6C03-41DD-8EB1-4646F664FA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19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19"/>
    </mc:Choice>
    <mc:Fallback>
      <p:transition spd="slow" advTm="22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olo 1">
            <a:extLst>
              <a:ext uri="{FF2B5EF4-FFF2-40B4-BE49-F238E27FC236}">
                <a16:creationId xmlns:a16="http://schemas.microsoft.com/office/drawing/2014/main" id="{36AF161B-B26A-44D1-8356-E9CB528484D0}"/>
              </a:ext>
            </a:extLst>
          </p:cNvPr>
          <p:cNvSpPr txBox="1">
            <a:spLocks/>
          </p:cNvSpPr>
          <p:nvPr/>
        </p:nvSpPr>
        <p:spPr bwMode="auto">
          <a:xfrm>
            <a:off x="218261" y="684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THE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PROCEDURE</a:t>
            </a: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61E68977-051E-4ADB-8288-71C32358197D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STREAM MODEL CALIBRATION</a:t>
            </a:r>
          </a:p>
        </p:txBody>
      </p:sp>
      <p:pic>
        <p:nvPicPr>
          <p:cNvPr id="122" name="Picture 9">
            <a:extLst>
              <a:ext uri="{FF2B5EF4-FFF2-40B4-BE49-F238E27FC236}">
                <a16:creationId xmlns:a16="http://schemas.microsoft.com/office/drawing/2014/main" id="{F4C76346-3AD1-40D9-ABC6-B1ADC6D71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"/>
          <a:stretch/>
        </p:blipFill>
        <p:spPr bwMode="auto">
          <a:xfrm>
            <a:off x="6805270" y="2636520"/>
            <a:ext cx="5386730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11">
            <a:extLst>
              <a:ext uri="{FF2B5EF4-FFF2-40B4-BE49-F238E27FC236}">
                <a16:creationId xmlns:a16="http://schemas.microsoft.com/office/drawing/2014/main" id="{522426E5-9147-4F9F-85F0-90E7F7B89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/>
          <a:stretch/>
        </p:blipFill>
        <p:spPr bwMode="auto">
          <a:xfrm>
            <a:off x="6870197" y="2634566"/>
            <a:ext cx="5323841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4" name="Picture 12">
            <a:extLst>
              <a:ext uri="{FF2B5EF4-FFF2-40B4-BE49-F238E27FC236}">
                <a16:creationId xmlns:a16="http://schemas.microsoft.com/office/drawing/2014/main" id="{6C226C06-90AD-4218-8263-947E8F67E18A}"/>
              </a:ext>
            </a:extLst>
          </p:cNvPr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"/>
          <a:stretch/>
        </p:blipFill>
        <p:spPr bwMode="auto">
          <a:xfrm>
            <a:off x="6884038" y="2634566"/>
            <a:ext cx="5310000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" name="Picture 13">
            <a:extLst>
              <a:ext uri="{FF2B5EF4-FFF2-40B4-BE49-F238E27FC236}">
                <a16:creationId xmlns:a16="http://schemas.microsoft.com/office/drawing/2014/main" id="{5AFB7561-FB8C-4BC8-85D8-1E763868C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"/>
          <a:stretch/>
        </p:blipFill>
        <p:spPr bwMode="auto">
          <a:xfrm>
            <a:off x="6844410" y="2634566"/>
            <a:ext cx="5349628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" name="Picture 14">
            <a:extLst>
              <a:ext uri="{FF2B5EF4-FFF2-40B4-BE49-F238E27FC236}">
                <a16:creationId xmlns:a16="http://schemas.microsoft.com/office/drawing/2014/main" id="{19BAA516-D562-484E-97DA-6821E592958A}"/>
              </a:ext>
            </a:extLst>
          </p:cNvPr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"/>
          <a:stretch/>
        </p:blipFill>
        <p:spPr bwMode="auto">
          <a:xfrm>
            <a:off x="6905638" y="2634566"/>
            <a:ext cx="5288400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7" name="Picture 15">
            <a:extLst>
              <a:ext uri="{FF2B5EF4-FFF2-40B4-BE49-F238E27FC236}">
                <a16:creationId xmlns:a16="http://schemas.microsoft.com/office/drawing/2014/main" id="{BC5809DC-4A9F-45F5-976F-CD9C5EA059BF}"/>
              </a:ext>
            </a:extLst>
          </p:cNvPr>
          <p:cNvPicPr>
            <a:picLocks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7"/>
          <a:stretch/>
        </p:blipFill>
        <p:spPr bwMode="auto">
          <a:xfrm>
            <a:off x="6876838" y="2634566"/>
            <a:ext cx="5317200" cy="3959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F4EECBE9-50A8-4A2B-A252-863311ADC9BC}"/>
              </a:ext>
            </a:extLst>
          </p:cNvPr>
          <p:cNvGrpSpPr/>
          <p:nvPr/>
        </p:nvGrpSpPr>
        <p:grpSpPr>
          <a:xfrm>
            <a:off x="6296738" y="5752489"/>
            <a:ext cx="4510977" cy="230832"/>
            <a:chOff x="6296738" y="5752489"/>
            <a:chExt cx="4510977" cy="230832"/>
          </a:xfrm>
        </p:grpSpPr>
        <p:sp>
          <p:nvSpPr>
            <p:cNvPr id="129" name="CasellaDiTesto 128">
              <a:extLst>
                <a:ext uri="{FF2B5EF4-FFF2-40B4-BE49-F238E27FC236}">
                  <a16:creationId xmlns:a16="http://schemas.microsoft.com/office/drawing/2014/main" id="{A7E7E740-BB63-4AA4-A73E-09127A8FCD5A}"/>
                </a:ext>
              </a:extLst>
            </p:cNvPr>
            <p:cNvSpPr txBox="1"/>
            <p:nvPr/>
          </p:nvSpPr>
          <p:spPr>
            <a:xfrm>
              <a:off x="6296738" y="5752489"/>
              <a:ext cx="45109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3645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-128"/>
                  <a:cs typeface="Arial" panose="020B0604020202020204" pitchFamily="34" charset="0"/>
                </a:rPr>
                <a:t>Discharge gauging stations</a:t>
              </a:r>
              <a:endParaRPr kumimoji="0" lang="it-IT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endParaRPr>
            </a:p>
          </p:txBody>
        </p:sp>
        <p:sp>
          <p:nvSpPr>
            <p:cNvPr id="130" name="Ovale 129">
              <a:extLst>
                <a:ext uri="{FF2B5EF4-FFF2-40B4-BE49-F238E27FC236}">
                  <a16:creationId xmlns:a16="http://schemas.microsoft.com/office/drawing/2014/main" id="{D655DBEA-82AF-4D06-AE27-080E8B164246}"/>
                </a:ext>
              </a:extLst>
            </p:cNvPr>
            <p:cNvSpPr/>
            <p:nvPr/>
          </p:nvSpPr>
          <p:spPr>
            <a:xfrm>
              <a:off x="7503152" y="5784185"/>
              <a:ext cx="156532" cy="168359"/>
            </a:xfrm>
            <a:prstGeom prst="ellipse">
              <a:avLst/>
            </a:prstGeom>
            <a:solidFill>
              <a:srgbClr val="FF0000"/>
            </a:solidFill>
            <a:ln w="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1" name="Gruppo 130">
            <a:extLst>
              <a:ext uri="{FF2B5EF4-FFF2-40B4-BE49-F238E27FC236}">
                <a16:creationId xmlns:a16="http://schemas.microsoft.com/office/drawing/2014/main" id="{350168CF-F8A1-401A-BF20-1525646AEB0F}"/>
              </a:ext>
            </a:extLst>
          </p:cNvPr>
          <p:cNvGrpSpPr/>
          <p:nvPr/>
        </p:nvGrpSpPr>
        <p:grpSpPr>
          <a:xfrm>
            <a:off x="6235701" y="2851055"/>
            <a:ext cx="5956299" cy="3641905"/>
            <a:chOff x="8552226" y="1151712"/>
            <a:chExt cx="5956299" cy="3641905"/>
          </a:xfrm>
        </p:grpSpPr>
        <p:sp>
          <p:nvSpPr>
            <p:cNvPr id="132" name="Rettangolo 131">
              <a:extLst>
                <a:ext uri="{FF2B5EF4-FFF2-40B4-BE49-F238E27FC236}">
                  <a16:creationId xmlns:a16="http://schemas.microsoft.com/office/drawing/2014/main" id="{470297F1-2717-4C28-AADB-4F9D3E041048}"/>
                </a:ext>
              </a:extLst>
            </p:cNvPr>
            <p:cNvSpPr/>
            <p:nvPr/>
          </p:nvSpPr>
          <p:spPr>
            <a:xfrm>
              <a:off x="8552226" y="1151712"/>
              <a:ext cx="5808210" cy="3621417"/>
            </a:xfrm>
            <a:prstGeom prst="rect">
              <a:avLst/>
            </a:prstGeom>
            <a:solidFill>
              <a:srgbClr val="FE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33" name="Immagine 132">
              <a:extLst>
                <a:ext uri="{FF2B5EF4-FFF2-40B4-BE49-F238E27FC236}">
                  <a16:creationId xmlns:a16="http://schemas.microsoft.com/office/drawing/2014/main" id="{9BABAE05-2A25-4E53-8BEC-E6F12DD43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3001" y="1542746"/>
              <a:ext cx="5805524" cy="3250871"/>
            </a:xfrm>
            <a:prstGeom prst="rect">
              <a:avLst/>
            </a:prstGeom>
            <a:solidFill>
              <a:sysClr val="window" lastClr="FFFFFF"/>
            </a:solidFill>
          </p:spPr>
        </p:pic>
      </p:grpSp>
      <p:sp>
        <p:nvSpPr>
          <p:cNvPr id="134" name="CasellaDiTesto 133">
            <a:extLst>
              <a:ext uri="{FF2B5EF4-FFF2-40B4-BE49-F238E27FC236}">
                <a16:creationId xmlns:a16="http://schemas.microsoft.com/office/drawing/2014/main" id="{1A43CD4D-8030-4974-A10D-6FCC67BDDEDD}"/>
              </a:ext>
            </a:extLst>
          </p:cNvPr>
          <p:cNvSpPr txBox="1"/>
          <p:nvPr/>
        </p:nvSpPr>
        <p:spPr>
          <a:xfrm>
            <a:off x="3417556" y="1169117"/>
            <a:ext cx="5052672" cy="1631216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Precipitation (TMPA 3B42)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Air Temperature (in situ)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Soil Moisture (ESA CCI)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Terrestrial Water Storage Anomalies (GRACE) </a:t>
            </a:r>
          </a:p>
        </p:txBody>
      </p:sp>
      <p:sp>
        <p:nvSpPr>
          <p:cNvPr id="135" name="CasellaDiTesto 134">
            <a:extLst>
              <a:ext uri="{FF2B5EF4-FFF2-40B4-BE49-F238E27FC236}">
                <a16:creationId xmlns:a16="http://schemas.microsoft.com/office/drawing/2014/main" id="{8F24AC05-F532-4BC6-A864-9D31ABF58CFD}"/>
              </a:ext>
            </a:extLst>
          </p:cNvPr>
          <p:cNvSpPr txBox="1"/>
          <p:nvPr/>
        </p:nvSpPr>
        <p:spPr>
          <a:xfrm>
            <a:off x="31242" y="1162962"/>
            <a:ext cx="3280098" cy="707886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Digital Elevation Model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Location of gauging station</a:t>
            </a:r>
          </a:p>
        </p:txBody>
      </p:sp>
      <p:sp>
        <p:nvSpPr>
          <p:cNvPr id="136" name="Rettangolo con angoli ritagliati in diagonale 135">
            <a:extLst>
              <a:ext uri="{FF2B5EF4-FFF2-40B4-BE49-F238E27FC236}">
                <a16:creationId xmlns:a16="http://schemas.microsoft.com/office/drawing/2014/main" id="{FD0FAA78-B46E-40F6-B2DA-DE63D086DE73}"/>
              </a:ext>
            </a:extLst>
          </p:cNvPr>
          <p:cNvSpPr/>
          <p:nvPr/>
        </p:nvSpPr>
        <p:spPr>
          <a:xfrm>
            <a:off x="676683" y="2201221"/>
            <a:ext cx="1969965" cy="681471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Sub-basin delineation</a:t>
            </a:r>
          </a:p>
        </p:txBody>
      </p:sp>
      <p:cxnSp>
        <p:nvCxnSpPr>
          <p:cNvPr id="137" name="Connettore 2 136">
            <a:extLst>
              <a:ext uri="{FF2B5EF4-FFF2-40B4-BE49-F238E27FC236}">
                <a16:creationId xmlns:a16="http://schemas.microsoft.com/office/drawing/2014/main" id="{FBEF194D-EB77-43A5-BFC9-E296FCF05BB3}"/>
              </a:ext>
            </a:extLst>
          </p:cNvPr>
          <p:cNvCxnSpPr>
            <a:cxnSpLocks/>
            <a:stCxn id="135" idx="2"/>
            <a:endCxn id="136" idx="3"/>
          </p:cNvCxnSpPr>
          <p:nvPr/>
        </p:nvCxnSpPr>
        <p:spPr>
          <a:xfrm flipH="1">
            <a:off x="1661666" y="1870848"/>
            <a:ext cx="9625" cy="330373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138" name="Rettangolo con angoli ritagliati in diagonale 137">
            <a:extLst>
              <a:ext uri="{FF2B5EF4-FFF2-40B4-BE49-F238E27FC236}">
                <a16:creationId xmlns:a16="http://schemas.microsoft.com/office/drawing/2014/main" id="{49BD362B-78E0-43BA-84E3-7C6E8514BC1E}"/>
              </a:ext>
            </a:extLst>
          </p:cNvPr>
          <p:cNvSpPr/>
          <p:nvPr/>
        </p:nvSpPr>
        <p:spPr>
          <a:xfrm>
            <a:off x="927101" y="3304518"/>
            <a:ext cx="4406900" cy="571116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Input data extraction for each sub-basin</a:t>
            </a:r>
          </a:p>
        </p:txBody>
      </p:sp>
      <p:cxnSp>
        <p:nvCxnSpPr>
          <p:cNvPr id="139" name="Connettore 2 138">
            <a:extLst>
              <a:ext uri="{FF2B5EF4-FFF2-40B4-BE49-F238E27FC236}">
                <a16:creationId xmlns:a16="http://schemas.microsoft.com/office/drawing/2014/main" id="{1BE37F6B-A82F-4220-89E4-4DD66F068759}"/>
              </a:ext>
            </a:extLst>
          </p:cNvPr>
          <p:cNvCxnSpPr>
            <a:cxnSpLocks/>
            <a:stCxn id="134" idx="2"/>
            <a:endCxn id="138" idx="3"/>
          </p:cNvCxnSpPr>
          <p:nvPr/>
        </p:nvCxnSpPr>
        <p:spPr>
          <a:xfrm flipH="1">
            <a:off x="3130551" y="2800333"/>
            <a:ext cx="2813341" cy="504185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140" name="Connettore 2 139">
            <a:extLst>
              <a:ext uri="{FF2B5EF4-FFF2-40B4-BE49-F238E27FC236}">
                <a16:creationId xmlns:a16="http://schemas.microsoft.com/office/drawing/2014/main" id="{D930376F-6BAF-42D8-99B7-E0F6A49BDA7D}"/>
              </a:ext>
            </a:extLst>
          </p:cNvPr>
          <p:cNvCxnSpPr>
            <a:cxnSpLocks/>
            <a:stCxn id="136" idx="1"/>
            <a:endCxn id="138" idx="3"/>
          </p:cNvCxnSpPr>
          <p:nvPr/>
        </p:nvCxnSpPr>
        <p:spPr>
          <a:xfrm>
            <a:off x="1661666" y="2882692"/>
            <a:ext cx="1468885" cy="421826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141" name="Rettangolo con angoli ritagliati in diagonale 140">
            <a:extLst>
              <a:ext uri="{FF2B5EF4-FFF2-40B4-BE49-F238E27FC236}">
                <a16:creationId xmlns:a16="http://schemas.microsoft.com/office/drawing/2014/main" id="{E917B17A-E13C-4FFE-97CA-B04B3FD34585}"/>
              </a:ext>
            </a:extLst>
          </p:cNvPr>
          <p:cNvSpPr/>
          <p:nvPr/>
        </p:nvSpPr>
        <p:spPr>
          <a:xfrm>
            <a:off x="1762917" y="4434544"/>
            <a:ext cx="2707353" cy="469054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STREAM calibration</a:t>
            </a:r>
          </a:p>
        </p:txBody>
      </p:sp>
      <p:cxnSp>
        <p:nvCxnSpPr>
          <p:cNvPr id="142" name="Connettore 2 141">
            <a:extLst>
              <a:ext uri="{FF2B5EF4-FFF2-40B4-BE49-F238E27FC236}">
                <a16:creationId xmlns:a16="http://schemas.microsoft.com/office/drawing/2014/main" id="{8679F661-1C4A-4600-9C52-C71E8991B0C5}"/>
              </a:ext>
            </a:extLst>
          </p:cNvPr>
          <p:cNvCxnSpPr>
            <a:cxnSpLocks/>
            <a:stCxn id="138" idx="1"/>
            <a:endCxn id="141" idx="3"/>
          </p:cNvCxnSpPr>
          <p:nvPr/>
        </p:nvCxnSpPr>
        <p:spPr>
          <a:xfrm flipH="1">
            <a:off x="3116594" y="3875634"/>
            <a:ext cx="13957" cy="558910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143" name="Connettore 2 142">
            <a:extLst>
              <a:ext uri="{FF2B5EF4-FFF2-40B4-BE49-F238E27FC236}">
                <a16:creationId xmlns:a16="http://schemas.microsoft.com/office/drawing/2014/main" id="{F626713D-588C-4539-9C00-6932C3253DB8}"/>
              </a:ext>
            </a:extLst>
          </p:cNvPr>
          <p:cNvCxnSpPr>
            <a:cxnSpLocks/>
            <a:stCxn id="141" idx="1"/>
            <a:endCxn id="149" idx="0"/>
          </p:cNvCxnSpPr>
          <p:nvPr/>
        </p:nvCxnSpPr>
        <p:spPr>
          <a:xfrm>
            <a:off x="3116594" y="4903598"/>
            <a:ext cx="12722" cy="652662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144" name="CasellaDiTesto 143">
            <a:extLst>
              <a:ext uri="{FF2B5EF4-FFF2-40B4-BE49-F238E27FC236}">
                <a16:creationId xmlns:a16="http://schemas.microsoft.com/office/drawing/2014/main" id="{0FAABCE5-95A3-4090-9AEA-BBC4647317AE}"/>
              </a:ext>
            </a:extLst>
          </p:cNvPr>
          <p:cNvSpPr txBox="1"/>
          <p:nvPr/>
        </p:nvSpPr>
        <p:spPr>
          <a:xfrm>
            <a:off x="4895982" y="3997107"/>
            <a:ext cx="1677556" cy="1323439"/>
          </a:xfrm>
          <a:prstGeom prst="rect">
            <a:avLst/>
          </a:prstGeom>
          <a:gradFill rotWithShape="1">
            <a:gsLst>
              <a:gs pos="0">
                <a:srgbClr val="8096A6">
                  <a:tint val="50000"/>
                  <a:satMod val="300000"/>
                </a:srgbClr>
              </a:gs>
              <a:gs pos="35000">
                <a:srgbClr val="8096A6">
                  <a:tint val="37000"/>
                  <a:satMod val="300000"/>
                </a:srgbClr>
              </a:gs>
              <a:gs pos="100000">
                <a:srgbClr val="8096A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96A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In situ river discharge reference stations</a:t>
            </a:r>
          </a:p>
        </p:txBody>
      </p:sp>
      <p:cxnSp>
        <p:nvCxnSpPr>
          <p:cNvPr id="145" name="Connettore 2 144">
            <a:extLst>
              <a:ext uri="{FF2B5EF4-FFF2-40B4-BE49-F238E27FC236}">
                <a16:creationId xmlns:a16="http://schemas.microsoft.com/office/drawing/2014/main" id="{F43E47E7-ECDE-446E-BD0F-BB10FAE9CF51}"/>
              </a:ext>
            </a:extLst>
          </p:cNvPr>
          <p:cNvCxnSpPr>
            <a:cxnSpLocks/>
            <a:stCxn id="144" idx="1"/>
            <a:endCxn id="141" idx="0"/>
          </p:cNvCxnSpPr>
          <p:nvPr/>
        </p:nvCxnSpPr>
        <p:spPr>
          <a:xfrm flipH="1">
            <a:off x="4470270" y="4658827"/>
            <a:ext cx="425712" cy="10244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146" name="Rettangolo con angoli ritagliati in diagonale 145">
            <a:extLst>
              <a:ext uri="{FF2B5EF4-FFF2-40B4-BE49-F238E27FC236}">
                <a16:creationId xmlns:a16="http://schemas.microsoft.com/office/drawing/2014/main" id="{4FC4A6A7-1143-45EF-9B36-2366873E04D1}"/>
              </a:ext>
            </a:extLst>
          </p:cNvPr>
          <p:cNvSpPr/>
          <p:nvPr/>
        </p:nvSpPr>
        <p:spPr>
          <a:xfrm>
            <a:off x="10029980" y="1469382"/>
            <a:ext cx="1974865" cy="515959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Processing steps</a:t>
            </a:r>
          </a:p>
        </p:txBody>
      </p:sp>
      <p:sp>
        <p:nvSpPr>
          <p:cNvPr id="147" name="CasellaDiTesto 146">
            <a:extLst>
              <a:ext uri="{FF2B5EF4-FFF2-40B4-BE49-F238E27FC236}">
                <a16:creationId xmlns:a16="http://schemas.microsoft.com/office/drawing/2014/main" id="{6EBD6660-CF70-45BD-98CE-A53C557240DA}"/>
              </a:ext>
            </a:extLst>
          </p:cNvPr>
          <p:cNvSpPr txBox="1"/>
          <p:nvPr/>
        </p:nvSpPr>
        <p:spPr>
          <a:xfrm>
            <a:off x="10029980" y="2029652"/>
            <a:ext cx="1974864" cy="369332"/>
          </a:xfrm>
          <a:prstGeom prst="rect">
            <a:avLst/>
          </a:prstGeom>
          <a:gradFill rotWithShape="1">
            <a:gsLst>
              <a:gs pos="0">
                <a:srgbClr val="8096A6">
                  <a:tint val="50000"/>
                  <a:satMod val="300000"/>
                </a:srgbClr>
              </a:gs>
              <a:gs pos="35000">
                <a:srgbClr val="8096A6">
                  <a:tint val="37000"/>
                  <a:satMod val="300000"/>
                </a:srgbClr>
              </a:gs>
              <a:gs pos="100000">
                <a:srgbClr val="8096A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96A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Reference data</a:t>
            </a:r>
          </a:p>
        </p:txBody>
      </p:sp>
      <p:sp>
        <p:nvSpPr>
          <p:cNvPr id="148" name="CasellaDiTesto 147">
            <a:extLst>
              <a:ext uri="{FF2B5EF4-FFF2-40B4-BE49-F238E27FC236}">
                <a16:creationId xmlns:a16="http://schemas.microsoft.com/office/drawing/2014/main" id="{43FE0AD9-11EB-4FD2-8410-3CCAD1C13690}"/>
              </a:ext>
            </a:extLst>
          </p:cNvPr>
          <p:cNvSpPr txBox="1"/>
          <p:nvPr/>
        </p:nvSpPr>
        <p:spPr>
          <a:xfrm>
            <a:off x="10029979" y="1029816"/>
            <a:ext cx="1974863" cy="369332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Input data</a:t>
            </a:r>
          </a:p>
        </p:txBody>
      </p:sp>
      <p:sp>
        <p:nvSpPr>
          <p:cNvPr id="149" name="Elaborazione alternativa 148">
            <a:extLst>
              <a:ext uri="{FF2B5EF4-FFF2-40B4-BE49-F238E27FC236}">
                <a16:creationId xmlns:a16="http://schemas.microsoft.com/office/drawing/2014/main" id="{61C9D370-E428-44C6-A499-6783EEFB3BEC}"/>
              </a:ext>
            </a:extLst>
          </p:cNvPr>
          <p:cNvSpPr/>
          <p:nvPr/>
        </p:nvSpPr>
        <p:spPr>
          <a:xfrm>
            <a:off x="435951" y="5556260"/>
            <a:ext cx="5386730" cy="861512"/>
          </a:xfrm>
          <a:prstGeom prst="flowChartAlternateProcess">
            <a:avLst/>
          </a:prstGeom>
          <a:gradFill rotWithShape="1">
            <a:gsLst>
              <a:gs pos="0">
                <a:srgbClr val="E7E8E3">
                  <a:tint val="50000"/>
                  <a:satMod val="300000"/>
                </a:srgbClr>
              </a:gs>
              <a:gs pos="35000">
                <a:srgbClr val="E7E8E3">
                  <a:tint val="37000"/>
                  <a:satMod val="300000"/>
                </a:srgbClr>
              </a:gs>
              <a:gs pos="100000">
                <a:srgbClr val="E7E8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E7E8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STREAM gridded runoff (0.25-degree) and river discharge at the outlet of each sub-basin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0" name="Elaborazione alternativa 149">
            <a:extLst>
              <a:ext uri="{FF2B5EF4-FFF2-40B4-BE49-F238E27FC236}">
                <a16:creationId xmlns:a16="http://schemas.microsoft.com/office/drawing/2014/main" id="{9A586ACC-29EE-4558-85BF-D648708BD12B}"/>
              </a:ext>
            </a:extLst>
          </p:cNvPr>
          <p:cNvSpPr/>
          <p:nvPr/>
        </p:nvSpPr>
        <p:spPr>
          <a:xfrm>
            <a:off x="10030382" y="2465854"/>
            <a:ext cx="1974460" cy="386904"/>
          </a:xfrm>
          <a:prstGeom prst="flowChartAlternateProcess">
            <a:avLst/>
          </a:prstGeom>
          <a:gradFill rotWithShape="1">
            <a:gsLst>
              <a:gs pos="0">
                <a:srgbClr val="E7E8E3">
                  <a:tint val="50000"/>
                  <a:satMod val="300000"/>
                </a:srgbClr>
              </a:gs>
              <a:gs pos="35000">
                <a:srgbClr val="E7E8E3">
                  <a:tint val="37000"/>
                  <a:satMod val="300000"/>
                </a:srgbClr>
              </a:gs>
              <a:gs pos="100000">
                <a:srgbClr val="E7E8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E7E8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tIns="36000" rIns="36000" bIns="36000" rtlCol="0" anchor="ctr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Output data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</a:endParaRPr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D922C60E-7918-4E9E-9B74-557FCE8A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933" y="6356350"/>
            <a:ext cx="2743200" cy="365125"/>
          </a:xfrm>
        </p:spPr>
        <p:txBody>
          <a:bodyPr/>
          <a:lstStyle/>
          <a:p>
            <a:fld id="{0744FFEC-3FB5-44A1-9BEA-6A01E7874A57}" type="slidenum">
              <a:rPr lang="it-IT" sz="2200" smtClean="0"/>
              <a:pPr/>
              <a:t>6</a:t>
            </a:fld>
            <a:endParaRPr lang="it-IT" sz="22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282E951-9105-49E9-8EEE-9DF666DBB3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984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553"/>
    </mc:Choice>
    <mc:Fallback>
      <p:transition spd="slow" advTm="66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4" grpId="0" animBg="1"/>
      <p:bldP spid="135" grpId="0" animBg="1"/>
      <p:bldP spid="136" grpId="0" animBg="1"/>
      <p:bldP spid="138" grpId="0" animBg="1"/>
      <p:bldP spid="141" grpId="0" animBg="1"/>
      <p:bldP spid="144" grpId="0" animBg="1"/>
      <p:bldP spid="1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o 27">
            <a:extLst>
              <a:ext uri="{FF2B5EF4-FFF2-40B4-BE49-F238E27FC236}">
                <a16:creationId xmlns:a16="http://schemas.microsoft.com/office/drawing/2014/main" id="{0930A7BB-821D-4AAB-838A-B8E6B2E36790}"/>
              </a:ext>
            </a:extLst>
          </p:cNvPr>
          <p:cNvGrpSpPr/>
          <p:nvPr/>
        </p:nvGrpSpPr>
        <p:grpSpPr>
          <a:xfrm>
            <a:off x="6200027" y="2897007"/>
            <a:ext cx="5956299" cy="3641905"/>
            <a:chOff x="8552226" y="1151712"/>
            <a:chExt cx="5956299" cy="3641905"/>
          </a:xfrm>
        </p:grpSpPr>
        <p:sp>
          <p:nvSpPr>
            <p:cNvPr id="29" name="Rettangolo 28">
              <a:extLst>
                <a:ext uri="{FF2B5EF4-FFF2-40B4-BE49-F238E27FC236}">
                  <a16:creationId xmlns:a16="http://schemas.microsoft.com/office/drawing/2014/main" id="{0D3B6F04-6333-413C-92F5-91AEB4DB2244}"/>
                </a:ext>
              </a:extLst>
            </p:cNvPr>
            <p:cNvSpPr/>
            <p:nvPr/>
          </p:nvSpPr>
          <p:spPr>
            <a:xfrm>
              <a:off x="8552226" y="1151712"/>
              <a:ext cx="5808210" cy="3621417"/>
            </a:xfrm>
            <a:prstGeom prst="rect">
              <a:avLst/>
            </a:prstGeom>
            <a:solidFill>
              <a:srgbClr val="FE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400" b="0" i="0" u="none" strike="noStrike" kern="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78281363-D93C-49F2-91FF-272814C0D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3001" y="1542746"/>
              <a:ext cx="5805524" cy="3250871"/>
            </a:xfrm>
            <a:prstGeom prst="rect">
              <a:avLst/>
            </a:prstGeom>
            <a:solidFill>
              <a:sysClr val="window" lastClr="FFFFFF"/>
            </a:solidFill>
          </p:spPr>
        </p:pic>
      </p:grpSp>
      <p:sp>
        <p:nvSpPr>
          <p:cNvPr id="58" name="Titolo 1">
            <a:extLst>
              <a:ext uri="{FF2B5EF4-FFF2-40B4-BE49-F238E27FC236}">
                <a16:creationId xmlns:a16="http://schemas.microsoft.com/office/drawing/2014/main" id="{36AF161B-B26A-44D1-8356-E9CB528484D0}"/>
              </a:ext>
            </a:extLst>
          </p:cNvPr>
          <p:cNvSpPr txBox="1">
            <a:spLocks/>
          </p:cNvSpPr>
          <p:nvPr/>
        </p:nvSpPr>
        <p:spPr bwMode="auto">
          <a:xfrm>
            <a:off x="218261" y="684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THE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PROCEDURE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52771713-5CAD-4C9E-ADCC-27FA2DBAC761}"/>
              </a:ext>
            </a:extLst>
          </p:cNvPr>
          <p:cNvSpPr txBox="1"/>
          <p:nvPr/>
        </p:nvSpPr>
        <p:spPr>
          <a:xfrm>
            <a:off x="3350181" y="1169117"/>
            <a:ext cx="4942915" cy="1631216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Precipitation (TMPA 3B42)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Air Temperature (in situ)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Soil Moisture (ESA CCI)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Terrestrial Water Storage Anomalies (GRACE) </a:t>
            </a: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A661C567-7A1F-4C99-B8DF-BD91EF33B6A3}"/>
              </a:ext>
            </a:extLst>
          </p:cNvPr>
          <p:cNvSpPr txBox="1"/>
          <p:nvPr/>
        </p:nvSpPr>
        <p:spPr>
          <a:xfrm>
            <a:off x="190751" y="1122951"/>
            <a:ext cx="2941831" cy="646331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Digital Elevation Model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Location of gauging station</a:t>
            </a:r>
          </a:p>
        </p:txBody>
      </p:sp>
      <p:sp>
        <p:nvSpPr>
          <p:cNvPr id="64" name="Rettangolo con angoli ritagliati in diagonale 63">
            <a:extLst>
              <a:ext uri="{FF2B5EF4-FFF2-40B4-BE49-F238E27FC236}">
                <a16:creationId xmlns:a16="http://schemas.microsoft.com/office/drawing/2014/main" id="{C44BE65F-E4B5-4601-84BF-24D91170602D}"/>
              </a:ext>
            </a:extLst>
          </p:cNvPr>
          <p:cNvSpPr/>
          <p:nvPr/>
        </p:nvSpPr>
        <p:spPr>
          <a:xfrm>
            <a:off x="676683" y="2201221"/>
            <a:ext cx="1969965" cy="681471"/>
          </a:xfrm>
          <a:prstGeom prst="snip2DiagRect">
            <a:avLst/>
          </a:prstGeom>
          <a:solidFill>
            <a:schemeClr val="bg2"/>
          </a:solidFill>
          <a:ln w="9525" cap="flat" cmpd="sng" algn="ctr">
            <a:solidFill>
              <a:schemeClr val="bg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Sub-basin delineation</a:t>
            </a:r>
          </a:p>
        </p:txBody>
      </p:sp>
      <p:cxnSp>
        <p:nvCxnSpPr>
          <p:cNvPr id="65" name="Connettore 2 64">
            <a:extLst>
              <a:ext uri="{FF2B5EF4-FFF2-40B4-BE49-F238E27FC236}">
                <a16:creationId xmlns:a16="http://schemas.microsoft.com/office/drawing/2014/main" id="{6F43979B-D5A8-47FB-8E3F-F85B11BDAF82}"/>
              </a:ext>
            </a:extLst>
          </p:cNvPr>
          <p:cNvCxnSpPr>
            <a:stCxn id="63" idx="2"/>
            <a:endCxn id="64" idx="3"/>
          </p:cNvCxnSpPr>
          <p:nvPr/>
        </p:nvCxnSpPr>
        <p:spPr>
          <a:xfrm flipH="1">
            <a:off x="1661666" y="1769282"/>
            <a:ext cx="1" cy="431939"/>
          </a:xfrm>
          <a:prstGeom prst="straightConnector1">
            <a:avLst/>
          </a:prstGeom>
          <a:noFill/>
          <a:ln w="38100" cap="flat" cmpd="sng" algn="ctr">
            <a:solidFill>
              <a:schemeClr val="bg2">
                <a:lumMod val="90000"/>
              </a:schemeClr>
            </a:solidFill>
            <a:prstDash val="solid"/>
            <a:tailEnd type="stealth" w="lg" len="lg"/>
          </a:ln>
          <a:effectLst/>
        </p:spPr>
      </p:cxnSp>
      <p:sp>
        <p:nvSpPr>
          <p:cNvPr id="66" name="Rettangolo con angoli ritagliati in diagonale 65">
            <a:extLst>
              <a:ext uri="{FF2B5EF4-FFF2-40B4-BE49-F238E27FC236}">
                <a16:creationId xmlns:a16="http://schemas.microsoft.com/office/drawing/2014/main" id="{9DCD9BC5-D76E-4C93-9474-727482ADC00F}"/>
              </a:ext>
            </a:extLst>
          </p:cNvPr>
          <p:cNvSpPr/>
          <p:nvPr/>
        </p:nvSpPr>
        <p:spPr>
          <a:xfrm>
            <a:off x="927101" y="3304517"/>
            <a:ext cx="4406900" cy="641867"/>
          </a:xfrm>
          <a:prstGeom prst="snip2DiagRect">
            <a:avLst/>
          </a:prstGeom>
          <a:solidFill>
            <a:schemeClr val="bg2"/>
          </a:solidFill>
          <a:ln w="9525" cap="flat" cmpd="sng" algn="ctr">
            <a:solidFill>
              <a:schemeClr val="bg2">
                <a:lumMod val="90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Input data extraction for each sub-basin</a:t>
            </a:r>
          </a:p>
        </p:txBody>
      </p:sp>
      <p:cxnSp>
        <p:nvCxnSpPr>
          <p:cNvPr id="67" name="Connettore 2 66">
            <a:extLst>
              <a:ext uri="{FF2B5EF4-FFF2-40B4-BE49-F238E27FC236}">
                <a16:creationId xmlns:a16="http://schemas.microsoft.com/office/drawing/2014/main" id="{41ADF21D-7AD6-4B13-95C6-946A4246A0D3}"/>
              </a:ext>
            </a:extLst>
          </p:cNvPr>
          <p:cNvCxnSpPr>
            <a:cxnSpLocks/>
            <a:stCxn id="62" idx="2"/>
            <a:endCxn id="66" idx="3"/>
          </p:cNvCxnSpPr>
          <p:nvPr/>
        </p:nvCxnSpPr>
        <p:spPr>
          <a:xfrm flipH="1">
            <a:off x="3130551" y="2800333"/>
            <a:ext cx="2691088" cy="504184"/>
          </a:xfrm>
          <a:prstGeom prst="straightConnector1">
            <a:avLst/>
          </a:prstGeom>
          <a:noFill/>
          <a:ln w="38100" cap="flat" cmpd="sng" algn="ctr">
            <a:solidFill>
              <a:schemeClr val="bg2">
                <a:lumMod val="90000"/>
              </a:schemeClr>
            </a:solidFill>
            <a:prstDash val="solid"/>
            <a:tailEnd type="stealth" w="lg" len="lg"/>
          </a:ln>
          <a:effectLst/>
        </p:spPr>
      </p:cxnSp>
      <p:cxnSp>
        <p:nvCxnSpPr>
          <p:cNvPr id="68" name="Connettore 2 67">
            <a:extLst>
              <a:ext uri="{FF2B5EF4-FFF2-40B4-BE49-F238E27FC236}">
                <a16:creationId xmlns:a16="http://schemas.microsoft.com/office/drawing/2014/main" id="{96186C00-4126-4A59-8224-62363969D56C}"/>
              </a:ext>
            </a:extLst>
          </p:cNvPr>
          <p:cNvCxnSpPr>
            <a:cxnSpLocks/>
            <a:stCxn id="64" idx="1"/>
            <a:endCxn id="66" idx="3"/>
          </p:cNvCxnSpPr>
          <p:nvPr/>
        </p:nvCxnSpPr>
        <p:spPr>
          <a:xfrm>
            <a:off x="1661666" y="2882692"/>
            <a:ext cx="1468885" cy="421825"/>
          </a:xfrm>
          <a:prstGeom prst="straightConnector1">
            <a:avLst/>
          </a:prstGeom>
          <a:noFill/>
          <a:ln w="38100" cap="flat" cmpd="sng" algn="ctr">
            <a:solidFill>
              <a:schemeClr val="bg2">
                <a:lumMod val="90000"/>
              </a:schemeClr>
            </a:solidFill>
            <a:prstDash val="solid"/>
            <a:tailEnd type="stealth" w="lg" len="lg"/>
          </a:ln>
          <a:effectLst/>
        </p:spPr>
      </p:cxnSp>
      <p:sp>
        <p:nvSpPr>
          <p:cNvPr id="69" name="Rettangolo con angoli ritagliati in diagonale 68">
            <a:extLst>
              <a:ext uri="{FF2B5EF4-FFF2-40B4-BE49-F238E27FC236}">
                <a16:creationId xmlns:a16="http://schemas.microsoft.com/office/drawing/2014/main" id="{B532265B-54A2-4FAA-AACA-EEAA00EBAC89}"/>
              </a:ext>
            </a:extLst>
          </p:cNvPr>
          <p:cNvSpPr/>
          <p:nvPr/>
        </p:nvSpPr>
        <p:spPr>
          <a:xfrm>
            <a:off x="1762917" y="4291363"/>
            <a:ext cx="2707353" cy="755416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STREAM model</a:t>
            </a: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 regionalization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0" name="Connettore 2 69">
            <a:extLst>
              <a:ext uri="{FF2B5EF4-FFF2-40B4-BE49-F238E27FC236}">
                <a16:creationId xmlns:a16="http://schemas.microsoft.com/office/drawing/2014/main" id="{571FFE1E-C423-41DF-820F-E1D08400C1E3}"/>
              </a:ext>
            </a:extLst>
          </p:cNvPr>
          <p:cNvCxnSpPr>
            <a:cxnSpLocks/>
            <a:stCxn id="66" idx="1"/>
            <a:endCxn id="69" idx="3"/>
          </p:cNvCxnSpPr>
          <p:nvPr/>
        </p:nvCxnSpPr>
        <p:spPr>
          <a:xfrm flipH="1">
            <a:off x="3116594" y="3946384"/>
            <a:ext cx="13957" cy="344979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D8B97B58-55B5-474B-A98A-418A88F100FC}"/>
              </a:ext>
            </a:extLst>
          </p:cNvPr>
          <p:cNvCxnSpPr>
            <a:cxnSpLocks/>
            <a:stCxn id="69" idx="1"/>
            <a:endCxn id="77" idx="0"/>
          </p:cNvCxnSpPr>
          <p:nvPr/>
        </p:nvCxnSpPr>
        <p:spPr>
          <a:xfrm>
            <a:off x="3116594" y="5046779"/>
            <a:ext cx="12723" cy="518108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6E146E0E-B8C6-403E-8490-8AD47CDCCDEF}"/>
              </a:ext>
            </a:extLst>
          </p:cNvPr>
          <p:cNvSpPr txBox="1"/>
          <p:nvPr/>
        </p:nvSpPr>
        <p:spPr>
          <a:xfrm>
            <a:off x="4895981" y="4009807"/>
            <a:ext cx="1763781" cy="1323439"/>
          </a:xfrm>
          <a:prstGeom prst="rect">
            <a:avLst/>
          </a:prstGeom>
          <a:gradFill rotWithShape="1">
            <a:gsLst>
              <a:gs pos="0">
                <a:srgbClr val="8096A6">
                  <a:tint val="50000"/>
                  <a:satMod val="300000"/>
                </a:srgbClr>
              </a:gs>
              <a:gs pos="35000">
                <a:srgbClr val="8096A6">
                  <a:tint val="37000"/>
                  <a:satMod val="300000"/>
                </a:srgbClr>
              </a:gs>
              <a:gs pos="100000">
                <a:srgbClr val="8096A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96A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Predictors (Aridity index, basin slope, soil texture)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3" name="Connettore 2 72">
            <a:extLst>
              <a:ext uri="{FF2B5EF4-FFF2-40B4-BE49-F238E27FC236}">
                <a16:creationId xmlns:a16="http://schemas.microsoft.com/office/drawing/2014/main" id="{B07F92AB-6178-425A-9D21-7F2FF1B8C8BC}"/>
              </a:ext>
            </a:extLst>
          </p:cNvPr>
          <p:cNvCxnSpPr>
            <a:cxnSpLocks/>
            <a:stCxn id="72" idx="1"/>
            <a:endCxn id="69" idx="0"/>
          </p:cNvCxnSpPr>
          <p:nvPr/>
        </p:nvCxnSpPr>
        <p:spPr>
          <a:xfrm flipH="1" flipV="1">
            <a:off x="4470270" y="4669071"/>
            <a:ext cx="425711" cy="2456"/>
          </a:xfrm>
          <a:prstGeom prst="straightConnector1">
            <a:avLst/>
          </a:prstGeom>
          <a:noFill/>
          <a:ln w="38100" cap="flat" cmpd="sng" algn="ctr">
            <a:solidFill>
              <a:srgbClr val="FEFFFF">
                <a:lumMod val="1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77" name="Elaborazione alternativa 76">
            <a:extLst>
              <a:ext uri="{FF2B5EF4-FFF2-40B4-BE49-F238E27FC236}">
                <a16:creationId xmlns:a16="http://schemas.microsoft.com/office/drawing/2014/main" id="{8ED1682C-BA18-44A8-BF78-0E8CEAE2D7D9}"/>
              </a:ext>
            </a:extLst>
          </p:cNvPr>
          <p:cNvSpPr/>
          <p:nvPr/>
        </p:nvSpPr>
        <p:spPr>
          <a:xfrm>
            <a:off x="166615" y="5564887"/>
            <a:ext cx="5925403" cy="844261"/>
          </a:xfrm>
          <a:prstGeom prst="flowChartAlternateProcess">
            <a:avLst/>
          </a:prstGeom>
          <a:gradFill rotWithShape="1">
            <a:gsLst>
              <a:gs pos="0">
                <a:srgbClr val="E7E8E3">
                  <a:tint val="50000"/>
                  <a:satMod val="300000"/>
                </a:srgbClr>
              </a:gs>
              <a:gs pos="35000">
                <a:srgbClr val="E7E8E3">
                  <a:tint val="37000"/>
                  <a:satMod val="300000"/>
                </a:srgbClr>
              </a:gs>
              <a:gs pos="100000">
                <a:srgbClr val="E7E8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E7E8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STREAM gridded runoff (0.25-degree) and river discharge at the outlet of each sub-basin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61E68977-051E-4ADB-8288-71C32358197D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STREAM MODEL REGIONALIZATION</a:t>
            </a:r>
          </a:p>
        </p:txBody>
      </p:sp>
      <p:sp>
        <p:nvSpPr>
          <p:cNvPr id="5" name="Segnaposto numero diapositiva 3">
            <a:extLst>
              <a:ext uri="{FF2B5EF4-FFF2-40B4-BE49-F238E27FC236}">
                <a16:creationId xmlns:a16="http://schemas.microsoft.com/office/drawing/2014/main" id="{D922C60E-7918-4E9E-9B74-557FCE8AE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933" y="6356350"/>
            <a:ext cx="2743200" cy="365125"/>
          </a:xfrm>
        </p:spPr>
        <p:txBody>
          <a:bodyPr/>
          <a:lstStyle/>
          <a:p>
            <a:fld id="{0744FFEC-3FB5-44A1-9BEA-6A01E7874A57}" type="slidenum">
              <a:rPr lang="it-IT" sz="2200" smtClean="0"/>
              <a:pPr/>
              <a:t>7</a:t>
            </a:fld>
            <a:endParaRPr lang="it-IT" sz="2200" dirty="0"/>
          </a:p>
        </p:txBody>
      </p:sp>
      <p:sp>
        <p:nvSpPr>
          <p:cNvPr id="31" name="Rettangolo con angoli ritagliati in diagonale 30">
            <a:extLst>
              <a:ext uri="{FF2B5EF4-FFF2-40B4-BE49-F238E27FC236}">
                <a16:creationId xmlns:a16="http://schemas.microsoft.com/office/drawing/2014/main" id="{3194A0D3-84F7-4A35-93C1-56BB2760C0FA}"/>
              </a:ext>
            </a:extLst>
          </p:cNvPr>
          <p:cNvSpPr/>
          <p:nvPr/>
        </p:nvSpPr>
        <p:spPr>
          <a:xfrm>
            <a:off x="10029980" y="1469382"/>
            <a:ext cx="1974865" cy="515959"/>
          </a:xfrm>
          <a:prstGeom prst="snip2DiagRect">
            <a:avLst/>
          </a:prstGeom>
          <a:gradFill rotWithShape="1">
            <a:gsLst>
              <a:gs pos="0">
                <a:srgbClr val="009BDA">
                  <a:tint val="50000"/>
                  <a:satMod val="300000"/>
                </a:srgbClr>
              </a:gs>
              <a:gs pos="35000">
                <a:srgbClr val="009BDA">
                  <a:tint val="37000"/>
                  <a:satMod val="300000"/>
                </a:srgbClr>
              </a:gs>
              <a:gs pos="100000">
                <a:srgbClr val="009B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9B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Processing steps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3C19655-E62E-4B76-8ACB-35230735E404}"/>
              </a:ext>
            </a:extLst>
          </p:cNvPr>
          <p:cNvSpPr txBox="1"/>
          <p:nvPr/>
        </p:nvSpPr>
        <p:spPr>
          <a:xfrm>
            <a:off x="10029980" y="2029652"/>
            <a:ext cx="1974864" cy="369332"/>
          </a:xfrm>
          <a:prstGeom prst="rect">
            <a:avLst/>
          </a:prstGeom>
          <a:gradFill rotWithShape="1">
            <a:gsLst>
              <a:gs pos="0">
                <a:srgbClr val="8096A6">
                  <a:tint val="50000"/>
                  <a:satMod val="300000"/>
                </a:srgbClr>
              </a:gs>
              <a:gs pos="35000">
                <a:srgbClr val="8096A6">
                  <a:tint val="37000"/>
                  <a:satMod val="300000"/>
                </a:srgbClr>
              </a:gs>
              <a:gs pos="100000">
                <a:srgbClr val="8096A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96A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Reference data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08AFED3-DF25-48A1-802C-FEF78B0184C0}"/>
              </a:ext>
            </a:extLst>
          </p:cNvPr>
          <p:cNvSpPr txBox="1"/>
          <p:nvPr/>
        </p:nvSpPr>
        <p:spPr>
          <a:xfrm>
            <a:off x="10029979" y="1029816"/>
            <a:ext cx="1974863" cy="369332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Input data</a:t>
            </a:r>
          </a:p>
        </p:txBody>
      </p:sp>
      <p:sp>
        <p:nvSpPr>
          <p:cNvPr id="34" name="Elaborazione alternativa 33">
            <a:extLst>
              <a:ext uri="{FF2B5EF4-FFF2-40B4-BE49-F238E27FC236}">
                <a16:creationId xmlns:a16="http://schemas.microsoft.com/office/drawing/2014/main" id="{1E32FBD6-25B9-4EF3-9625-729F84E6BAF8}"/>
              </a:ext>
            </a:extLst>
          </p:cNvPr>
          <p:cNvSpPr/>
          <p:nvPr/>
        </p:nvSpPr>
        <p:spPr>
          <a:xfrm>
            <a:off x="10030382" y="2465854"/>
            <a:ext cx="1974460" cy="386904"/>
          </a:xfrm>
          <a:prstGeom prst="flowChartAlternateProcess">
            <a:avLst/>
          </a:prstGeom>
          <a:gradFill rotWithShape="1">
            <a:gsLst>
              <a:gs pos="0">
                <a:srgbClr val="E7E8E3">
                  <a:tint val="50000"/>
                  <a:satMod val="300000"/>
                </a:srgbClr>
              </a:gs>
              <a:gs pos="35000">
                <a:srgbClr val="E7E8E3">
                  <a:tint val="37000"/>
                  <a:satMod val="300000"/>
                </a:srgbClr>
              </a:gs>
              <a:gs pos="100000">
                <a:srgbClr val="E7E8E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E7E8E3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36000" tIns="36000" rIns="36000" bIns="36000" rtlCol="0" anchor="ctr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3249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Output data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3249"/>
              </a:solidFill>
              <a:effectLst/>
              <a:uLnTx/>
              <a:uFillTx/>
              <a:latin typeface="Arial" panose="020B0604020202020204"/>
              <a:ea typeface="+mn-ea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EF0F499-E9F4-402D-9C53-0E3C5DB2604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002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2"/>
    </mc:Choice>
    <mc:Fallback>
      <p:transition spd="slow" advTm="14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9" grpId="0" animBg="1"/>
      <p:bldP spid="72" grpId="0" animBg="1"/>
      <p:bldP spid="7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00337D-95CD-4BE8-986B-98C2A826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z="2200" smtClean="0"/>
              <a:pPr/>
              <a:t>8</a:t>
            </a:fld>
            <a:endParaRPr lang="it-IT" sz="22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84E9EC5-85C6-48D0-A5AC-EFB7FB1B4EAB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STREAM MODEL REGIONALIZATION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839C4A-89DE-46FF-BA24-833F99893EFB}"/>
              </a:ext>
            </a:extLst>
          </p:cNvPr>
          <p:cNvSpPr txBox="1"/>
          <p:nvPr/>
        </p:nvSpPr>
        <p:spPr>
          <a:xfrm>
            <a:off x="735712" y="3026572"/>
            <a:ext cx="571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dirty="0"/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294AE550-B4A4-4C0A-9615-71F820878753}"/>
                  </a:ext>
                </a:extLst>
              </p:cNvPr>
              <p:cNvSpPr txBox="1"/>
              <p:nvPr/>
            </p:nvSpPr>
            <p:spPr>
              <a:xfrm>
                <a:off x="-460906" y="4322341"/>
                <a:ext cx="2964736" cy="51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5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𝞫</m:t>
                      </m:r>
                    </m:oMath>
                  </m:oMathPara>
                </a14:m>
                <a:endParaRPr lang="it-IT" sz="25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294AE550-B4A4-4C0A-9615-71F820878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0906" y="4322341"/>
                <a:ext cx="2964736" cy="5155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1E29D0ED-2D7F-4739-88A9-2724EAC457ED}"/>
                  </a:ext>
                </a:extLst>
              </p:cNvPr>
              <p:cNvSpPr txBox="1"/>
              <p:nvPr/>
            </p:nvSpPr>
            <p:spPr>
              <a:xfrm>
                <a:off x="569686" y="5564045"/>
                <a:ext cx="780707" cy="51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5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𝞬</m:t>
                      </m:r>
                    </m:oMath>
                  </m:oMathPara>
                </a14:m>
                <a:endParaRPr lang="it-IT" sz="25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1E29D0ED-2D7F-4739-88A9-2724EAC45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6" y="5564045"/>
                <a:ext cx="780707" cy="5155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8C9E4229-DA0E-475D-8C39-5FF55029EB2C}"/>
                  </a:ext>
                </a:extLst>
              </p:cNvPr>
              <p:cNvSpPr txBox="1"/>
              <p:nvPr/>
            </p:nvSpPr>
            <p:spPr>
              <a:xfrm>
                <a:off x="549134" y="1711086"/>
                <a:ext cx="944656" cy="51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5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𝞪</m:t>
                      </m:r>
                    </m:oMath>
                  </m:oMathPara>
                </a14:m>
                <a:endParaRPr lang="it-IT" sz="25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8C9E4229-DA0E-475D-8C39-5FF55029E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34" y="1711086"/>
                <a:ext cx="944656" cy="51552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352E47E-300D-4CC7-9FA3-B15A83042B56}"/>
              </a:ext>
            </a:extLst>
          </p:cNvPr>
          <p:cNvSpPr txBox="1"/>
          <p:nvPr/>
        </p:nvSpPr>
        <p:spPr>
          <a:xfrm>
            <a:off x="265050" y="1046269"/>
            <a:ext cx="130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CD164909-7E6A-4DE2-AB36-60AF7031BA1C}"/>
              </a:ext>
            </a:extLst>
          </p:cNvPr>
          <p:cNvGrpSpPr/>
          <p:nvPr/>
        </p:nvGrpSpPr>
        <p:grpSpPr>
          <a:xfrm>
            <a:off x="8228349" y="1046269"/>
            <a:ext cx="3897562" cy="5454025"/>
            <a:chOff x="8228349" y="1046269"/>
            <a:chExt cx="3897562" cy="5454025"/>
          </a:xfrm>
        </p:grpSpPr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9B60FF76-DCC5-441F-BD38-9BB5815F18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10350" y="1680849"/>
              <a:ext cx="2987889" cy="2057061"/>
              <a:chOff x="-4291773" y="434323"/>
              <a:chExt cx="5690723" cy="3917873"/>
            </a:xfrm>
          </p:grpSpPr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F0E1EEA4-1A60-4300-A6C5-B9313B280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006023" y="434323"/>
                <a:ext cx="4446119" cy="3334589"/>
              </a:xfrm>
              <a:prstGeom prst="rect">
                <a:avLst/>
              </a:prstGeom>
            </p:spPr>
          </p:pic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C08A9BE3-3C8B-46DC-B8FA-0C953E909843}"/>
                  </a:ext>
                </a:extLst>
              </p:cNvPr>
              <p:cNvSpPr txBox="1"/>
              <p:nvPr/>
            </p:nvSpPr>
            <p:spPr>
              <a:xfrm>
                <a:off x="-4291773" y="1678972"/>
                <a:ext cx="571499" cy="65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0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1600" b="1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m</a:t>
                </a:r>
                <a:endParaRPr lang="it-IT" sz="1600" b="1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CasellaDiTesto 40">
                    <a:extLst>
                      <a:ext uri="{FF2B5EF4-FFF2-40B4-BE49-F238E27FC236}">
                        <a16:creationId xmlns:a16="http://schemas.microsoft.com/office/drawing/2014/main" id="{0BBC5C63-F57C-4EE5-9A53-37D90EF0AE55}"/>
                      </a:ext>
                    </a:extLst>
                  </p:cNvPr>
                  <p:cNvSpPr txBox="1"/>
                  <p:nvPr/>
                </p:nvSpPr>
                <p:spPr>
                  <a:xfrm>
                    <a:off x="-3047169" y="2274524"/>
                    <a:ext cx="4446119" cy="5697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100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it-IT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it-IT" sz="120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it-IT" sz="12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12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it-IT" sz="12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CasellaDiTesto 40">
                    <a:extLst>
                      <a:ext uri="{FF2B5EF4-FFF2-40B4-BE49-F238E27FC236}">
                        <a16:creationId xmlns:a16="http://schemas.microsoft.com/office/drawing/2014/main" id="{0BBC5C63-F57C-4EE5-9A53-37D90EF0AE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3047169" y="2274524"/>
                    <a:ext cx="4446119" cy="56970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CasellaDiTesto 41">
                    <a:extLst>
                      <a:ext uri="{FF2B5EF4-FFF2-40B4-BE49-F238E27FC236}">
                        <a16:creationId xmlns:a16="http://schemas.microsoft.com/office/drawing/2014/main" id="{103ABEF3-857A-4D25-AADB-F950D9FA0A06}"/>
                      </a:ext>
                    </a:extLst>
                  </p:cNvPr>
                  <p:cNvSpPr txBox="1"/>
                  <p:nvPr/>
                </p:nvSpPr>
                <p:spPr>
                  <a:xfrm>
                    <a:off x="-3028982" y="3660492"/>
                    <a:ext cx="2964735" cy="6917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100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𝞫</m:t>
                          </m:r>
                        </m:oMath>
                      </m:oMathPara>
                    </a14:m>
                    <a:endParaRPr lang="it-IT" sz="1600" dirty="0"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CasellaDiTesto 41">
                    <a:extLst>
                      <a:ext uri="{FF2B5EF4-FFF2-40B4-BE49-F238E27FC236}">
                        <a16:creationId xmlns:a16="http://schemas.microsoft.com/office/drawing/2014/main" id="{103ABEF3-857A-4D25-AADB-F950D9FA0A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3028982" y="3660492"/>
                    <a:ext cx="2964735" cy="69170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6780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CasellaDiTesto 48">
                  <a:extLst>
                    <a:ext uri="{FF2B5EF4-FFF2-40B4-BE49-F238E27FC236}">
                      <a16:creationId xmlns:a16="http://schemas.microsoft.com/office/drawing/2014/main" id="{5E7498BC-6E05-4BD7-B6D0-8DACEBD717CE}"/>
                    </a:ext>
                  </a:extLst>
                </p:cNvPr>
                <p:cNvSpPr txBox="1"/>
                <p:nvPr/>
              </p:nvSpPr>
              <p:spPr>
                <a:xfrm>
                  <a:off x="8658724" y="6069407"/>
                  <a:ext cx="296473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10000"/>
                    </a:lnSpc>
                    <a:spcBef>
                      <a:spcPts val="100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𝑪𝒎</m:t>
                        </m:r>
                        <m:r>
                          <a:rPr lang="it-IT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it-IT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it-IT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it-IT" sz="20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oMath>
                    </m:oMathPara>
                  </a14:m>
                  <a:endParaRPr lang="it-IT" sz="2000" b="1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9" name="CasellaDiTesto 48">
                  <a:extLst>
                    <a:ext uri="{FF2B5EF4-FFF2-40B4-BE49-F238E27FC236}">
                      <a16:creationId xmlns:a16="http://schemas.microsoft.com/office/drawing/2014/main" id="{5E7498BC-6E05-4BD7-B6D0-8DACEBD717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58724" y="6069407"/>
                  <a:ext cx="2964736" cy="43088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91A9B315-0CED-40CC-8D0B-AA7EAAD0C8F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28349" y="3849253"/>
              <a:ext cx="3190833" cy="2142232"/>
              <a:chOff x="2898655" y="3894355"/>
              <a:chExt cx="4503018" cy="3023194"/>
            </a:xfrm>
          </p:grpSpPr>
          <p:pic>
            <p:nvPicPr>
              <p:cNvPr id="51" name="Immagine 50">
                <a:extLst>
                  <a:ext uri="{FF2B5EF4-FFF2-40B4-BE49-F238E27FC236}">
                    <a16:creationId xmlns:a16="http://schemas.microsoft.com/office/drawing/2014/main" id="{17C51168-60D0-4E26-B1F3-A956013FF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4499" y="3894355"/>
                <a:ext cx="3226634" cy="241997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CasellaDiTesto 51">
                    <a:extLst>
                      <a:ext uri="{FF2B5EF4-FFF2-40B4-BE49-F238E27FC236}">
                        <a16:creationId xmlns:a16="http://schemas.microsoft.com/office/drawing/2014/main" id="{6EA181F5-99AB-4C82-9F09-47DD41267B9E}"/>
                      </a:ext>
                    </a:extLst>
                  </p:cNvPr>
                  <p:cNvSpPr txBox="1"/>
                  <p:nvPr/>
                </p:nvSpPr>
                <p:spPr>
                  <a:xfrm>
                    <a:off x="2898655" y="4803805"/>
                    <a:ext cx="2196760" cy="5125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100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16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𝑫</m:t>
                          </m:r>
                        </m:oMath>
                      </m:oMathPara>
                    </a14:m>
                    <a:endParaRPr lang="it-IT" sz="1600" b="1" dirty="0"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2" name="CasellaDiTesto 51">
                    <a:extLst>
                      <a:ext uri="{FF2B5EF4-FFF2-40B4-BE49-F238E27FC236}">
                        <a16:creationId xmlns:a16="http://schemas.microsoft.com/office/drawing/2014/main" id="{6EA181F5-99AB-4C82-9F09-47DD41267B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8655" y="4803805"/>
                    <a:ext cx="2196760" cy="51252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CasellaDiTesto 52">
                    <a:extLst>
                      <a:ext uri="{FF2B5EF4-FFF2-40B4-BE49-F238E27FC236}">
                        <a16:creationId xmlns:a16="http://schemas.microsoft.com/office/drawing/2014/main" id="{54182CFB-501D-42F8-B21F-D0C51D8F29D9}"/>
                      </a:ext>
                    </a:extLst>
                  </p:cNvPr>
                  <p:cNvSpPr txBox="1"/>
                  <p:nvPr/>
                </p:nvSpPr>
                <p:spPr>
                  <a:xfrm>
                    <a:off x="4671104" y="6405022"/>
                    <a:ext cx="2196760" cy="5125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100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16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𝑪</m:t>
                          </m:r>
                        </m:oMath>
                      </m:oMathPara>
                    </a14:m>
                    <a:endParaRPr lang="it-IT" sz="1600" b="1" dirty="0">
                      <a:latin typeface="Arial" panose="020B06040202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3" name="CasellaDiTesto 52">
                    <a:extLst>
                      <a:ext uri="{FF2B5EF4-FFF2-40B4-BE49-F238E27FC236}">
                        <a16:creationId xmlns:a16="http://schemas.microsoft.com/office/drawing/2014/main" id="{54182CFB-501D-42F8-B21F-D0C51D8F29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71104" y="6405022"/>
                    <a:ext cx="2196760" cy="51252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CasellaDiTesto 53">
                    <a:extLst>
                      <a:ext uri="{FF2B5EF4-FFF2-40B4-BE49-F238E27FC236}">
                        <a16:creationId xmlns:a16="http://schemas.microsoft.com/office/drawing/2014/main" id="{857AA4FC-1A05-422E-B39B-23B9183BF066}"/>
                      </a:ext>
                    </a:extLst>
                  </p:cNvPr>
                  <p:cNvSpPr txBox="1"/>
                  <p:nvPr/>
                </p:nvSpPr>
                <p:spPr>
                  <a:xfrm>
                    <a:off x="4514554" y="4508786"/>
                    <a:ext cx="2887119" cy="41697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ts val="100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∗</m:t>
                          </m:r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it-IT" sz="1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12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it-IT" sz="1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it-IT" sz="12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4" name="CasellaDiTesto 53">
                    <a:extLst>
                      <a:ext uri="{FF2B5EF4-FFF2-40B4-BE49-F238E27FC236}">
                        <a16:creationId xmlns:a16="http://schemas.microsoft.com/office/drawing/2014/main" id="{857AA4FC-1A05-422E-B39B-23B9183BF0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14554" y="4508786"/>
                    <a:ext cx="2887119" cy="41697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17D4C65D-7252-466B-BB80-969BABFF563C}"/>
                </a:ext>
              </a:extLst>
            </p:cNvPr>
            <p:cNvSpPr txBox="1"/>
            <p:nvPr/>
          </p:nvSpPr>
          <p:spPr>
            <a:xfrm>
              <a:off x="8895047" y="1046269"/>
              <a:ext cx="32308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latin typeface="Arial" panose="020B0604020202020204" pitchFamily="34" charset="0"/>
                  <a:cs typeface="Arial" panose="020B0604020202020204" pitchFamily="34" charset="0"/>
                </a:rPr>
                <a:t>Additional relations</a:t>
              </a:r>
            </a:p>
          </p:txBody>
        </p:sp>
        <p:sp>
          <p:nvSpPr>
            <p:cNvPr id="36" name="Rettangolo 35">
              <a:extLst>
                <a:ext uri="{FF2B5EF4-FFF2-40B4-BE49-F238E27FC236}">
                  <a16:creationId xmlns:a16="http://schemas.microsoft.com/office/drawing/2014/main" id="{8FC7E2DE-583E-4674-92B5-7554D668FCAD}"/>
                </a:ext>
              </a:extLst>
            </p:cNvPr>
            <p:cNvSpPr/>
            <p:nvPr/>
          </p:nvSpPr>
          <p:spPr>
            <a:xfrm>
              <a:off x="8511869" y="1443521"/>
              <a:ext cx="3051553" cy="503608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7" name="Rettangolo 56">
            <a:extLst>
              <a:ext uri="{FF2B5EF4-FFF2-40B4-BE49-F238E27FC236}">
                <a16:creationId xmlns:a16="http://schemas.microsoft.com/office/drawing/2014/main" id="{2BB29466-F603-4046-ADA5-F43527B468B8}"/>
              </a:ext>
            </a:extLst>
          </p:cNvPr>
          <p:cNvSpPr/>
          <p:nvPr/>
        </p:nvSpPr>
        <p:spPr>
          <a:xfrm>
            <a:off x="320622" y="1443521"/>
            <a:ext cx="1122078" cy="5036081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2831EAE6-595D-4F8E-BD5A-05BFFF2FF7D7}"/>
              </a:ext>
            </a:extLst>
          </p:cNvPr>
          <p:cNvGrpSpPr/>
          <p:nvPr/>
        </p:nvGrpSpPr>
        <p:grpSpPr>
          <a:xfrm>
            <a:off x="1558735" y="1046269"/>
            <a:ext cx="2604773" cy="5458518"/>
            <a:chOff x="1558735" y="1046269"/>
            <a:chExt cx="2604773" cy="5458518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88CA3888-5059-4C1F-9376-C1268007AFF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68439" y="1363321"/>
              <a:ext cx="2413457" cy="1364012"/>
              <a:chOff x="-49072" y="1399354"/>
              <a:chExt cx="3630519" cy="2268033"/>
            </a:xfrm>
          </p:grpSpPr>
          <p:pic>
            <p:nvPicPr>
              <p:cNvPr id="23" name="Immagine 22">
                <a:extLst>
                  <a:ext uri="{FF2B5EF4-FFF2-40B4-BE49-F238E27FC236}">
                    <a16:creationId xmlns:a16="http://schemas.microsoft.com/office/drawing/2014/main" id="{AD08F3EC-3629-4039-B618-AD94C44233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35" b="8572"/>
              <a:stretch/>
            </p:blipFill>
            <p:spPr>
              <a:xfrm>
                <a:off x="664492" y="1567113"/>
                <a:ext cx="2916955" cy="1795309"/>
              </a:xfrm>
              <a:prstGeom prst="rect">
                <a:avLst/>
              </a:prstGeom>
            </p:spPr>
          </p:pic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7542A118-4E04-45FC-AC54-E38B3EE3129D}"/>
                  </a:ext>
                </a:extLst>
              </p:cNvPr>
              <p:cNvSpPr txBox="1"/>
              <p:nvPr/>
            </p:nvSpPr>
            <p:spPr>
              <a:xfrm rot="16200000">
                <a:off x="-972642" y="2322924"/>
                <a:ext cx="2268033" cy="420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Aridity</a:t>
                </a:r>
                <a:r>
                  <a:rPr lang="it-IT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Index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FE78463C-E675-4B1D-AF7C-47ED62843B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9270" y="2752023"/>
              <a:ext cx="2377617" cy="1092627"/>
              <a:chOff x="2830407" y="1567113"/>
              <a:chExt cx="3576607" cy="1816785"/>
            </a:xfrm>
          </p:grpSpPr>
          <p:pic>
            <p:nvPicPr>
              <p:cNvPr id="21" name="Immagine 20">
                <a:extLst>
                  <a:ext uri="{FF2B5EF4-FFF2-40B4-BE49-F238E27FC236}">
                    <a16:creationId xmlns:a16="http://schemas.microsoft.com/office/drawing/2014/main" id="{89DCDE6B-9DB9-47CE-9D81-C7ACAB611D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35" b="8572"/>
              <a:stretch/>
            </p:blipFill>
            <p:spPr>
              <a:xfrm>
                <a:off x="3490059" y="1567113"/>
                <a:ext cx="2916955" cy="1795309"/>
              </a:xfrm>
              <a:prstGeom prst="rect">
                <a:avLst/>
              </a:prstGeom>
            </p:spPr>
          </p:pic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A5B7511D-137C-4C33-95A0-CD551CAD7C4A}"/>
                  </a:ext>
                </a:extLst>
              </p:cNvPr>
              <p:cNvSpPr txBox="1"/>
              <p:nvPr/>
            </p:nvSpPr>
            <p:spPr>
              <a:xfrm rot="16200000">
                <a:off x="2211567" y="2222457"/>
                <a:ext cx="1780281" cy="542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Slope</a:t>
                </a:r>
                <a:endParaRPr lang="it-IT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1A735E48-B235-4BA5-9A15-69BBAF86A5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9270" y="3898165"/>
              <a:ext cx="2373402" cy="1339598"/>
              <a:chOff x="5925779" y="1523897"/>
              <a:chExt cx="3138878" cy="1771648"/>
            </a:xfrm>
          </p:grpSpPr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2257D86B-9EF5-4156-97FC-3E7DFE8312EC}"/>
                  </a:ext>
                </a:extLst>
              </p:cNvPr>
              <p:cNvSpPr txBox="1"/>
              <p:nvPr/>
            </p:nvSpPr>
            <p:spPr>
              <a:xfrm rot="16200000">
                <a:off x="5209232" y="2240444"/>
                <a:ext cx="17716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Bulk </a:t>
                </a:r>
                <a:r>
                  <a:rPr lang="it-IT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density</a:t>
                </a:r>
                <a:endParaRPr lang="it-IT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0" name="Immagine 29">
                <a:extLst>
                  <a:ext uri="{FF2B5EF4-FFF2-40B4-BE49-F238E27FC236}">
                    <a16:creationId xmlns:a16="http://schemas.microsoft.com/office/drawing/2014/main" id="{C7AEF461-C2E7-4F57-931E-6C6D867796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35" b="8572"/>
              <a:stretch/>
            </p:blipFill>
            <p:spPr>
              <a:xfrm>
                <a:off x="6450513" y="1567112"/>
                <a:ext cx="2614144" cy="1608937"/>
              </a:xfrm>
              <a:prstGeom prst="rect">
                <a:avLst/>
              </a:prstGeom>
            </p:spPr>
          </p:pic>
        </p:grpSp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90B68674-A154-4106-B036-B62C01C48C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78012" y="5165187"/>
              <a:ext cx="2447482" cy="1339600"/>
              <a:chOff x="8551357" y="1454843"/>
              <a:chExt cx="3236849" cy="1771651"/>
            </a:xfrm>
          </p:grpSpPr>
          <p:pic>
            <p:nvPicPr>
              <p:cNvPr id="32" name="Immagine 31">
                <a:extLst>
                  <a:ext uri="{FF2B5EF4-FFF2-40B4-BE49-F238E27FC236}">
                    <a16:creationId xmlns:a16="http://schemas.microsoft.com/office/drawing/2014/main" id="{DE972F0B-B378-41C7-A9A5-32AF4935AB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35" b="8572"/>
              <a:stretch/>
            </p:blipFill>
            <p:spPr>
              <a:xfrm>
                <a:off x="9195055" y="1567112"/>
                <a:ext cx="2593151" cy="1596016"/>
              </a:xfrm>
              <a:prstGeom prst="rect">
                <a:avLst/>
              </a:prstGeom>
            </p:spPr>
          </p:pic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3B0A46A9-FF75-4E9F-A927-DE54CD5521BA}"/>
                  </a:ext>
                </a:extLst>
              </p:cNvPr>
              <p:cNvSpPr txBox="1"/>
              <p:nvPr/>
            </p:nvSpPr>
            <p:spPr>
              <a:xfrm rot="16200000">
                <a:off x="7970812" y="2035388"/>
                <a:ext cx="1771651" cy="610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Subsilt</a:t>
                </a:r>
                <a:endParaRPr lang="it-IT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it-IT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(30-100 cm)</a:t>
                </a:r>
              </a:p>
            </p:txBody>
          </p:sp>
        </p:grp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B24099D4-B247-4F32-B96F-0F259AB85867}"/>
                </a:ext>
              </a:extLst>
            </p:cNvPr>
            <p:cNvSpPr txBox="1"/>
            <p:nvPr/>
          </p:nvSpPr>
          <p:spPr>
            <a:xfrm>
              <a:off x="1928203" y="1046269"/>
              <a:ext cx="19755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Predictors</a:t>
              </a:r>
              <a:endParaRPr lang="it-IT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903FEF05-BE82-47D5-B32D-BD48F6062AC6}"/>
                </a:ext>
              </a:extLst>
            </p:cNvPr>
            <p:cNvSpPr/>
            <p:nvPr/>
          </p:nvSpPr>
          <p:spPr>
            <a:xfrm>
              <a:off x="1558735" y="1443521"/>
              <a:ext cx="2604773" cy="5036081"/>
            </a:xfrm>
            <a:prstGeom prst="rect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4F95D95B-AF73-4F69-8637-14DB2B9CC520}"/>
              </a:ext>
            </a:extLst>
          </p:cNvPr>
          <p:cNvGrpSpPr/>
          <p:nvPr/>
        </p:nvGrpSpPr>
        <p:grpSpPr>
          <a:xfrm>
            <a:off x="1163576" y="1046269"/>
            <a:ext cx="7050195" cy="5433333"/>
            <a:chOff x="1163576" y="1046269"/>
            <a:chExt cx="7050195" cy="5433333"/>
          </a:xfrm>
        </p:grpSpPr>
        <p:grpSp>
          <p:nvGrpSpPr>
            <p:cNvPr id="68" name="Gruppo 67">
              <a:extLst>
                <a:ext uri="{FF2B5EF4-FFF2-40B4-BE49-F238E27FC236}">
                  <a16:creationId xmlns:a16="http://schemas.microsoft.com/office/drawing/2014/main" id="{A72AF884-B349-49D7-B416-4D0E8725BD3D}"/>
                </a:ext>
              </a:extLst>
            </p:cNvPr>
            <p:cNvGrpSpPr/>
            <p:nvPr/>
          </p:nvGrpSpPr>
          <p:grpSpPr>
            <a:xfrm>
              <a:off x="4236011" y="1046269"/>
              <a:ext cx="3977760" cy="5433333"/>
              <a:chOff x="4236011" y="1046269"/>
              <a:chExt cx="3977760" cy="5433333"/>
            </a:xfrm>
          </p:grpSpPr>
          <p:grpSp>
            <p:nvGrpSpPr>
              <p:cNvPr id="14" name="Gruppo 13">
                <a:extLst>
                  <a:ext uri="{FF2B5EF4-FFF2-40B4-BE49-F238E27FC236}">
                    <a16:creationId xmlns:a16="http://schemas.microsoft.com/office/drawing/2014/main" id="{04D09088-E069-413D-8356-33443F886E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88102" y="2647038"/>
                <a:ext cx="3478814" cy="2790846"/>
                <a:chOff x="3773853" y="1839423"/>
                <a:chExt cx="4834808" cy="3878680"/>
              </a:xfrm>
            </p:grpSpPr>
            <p:pic>
              <p:nvPicPr>
                <p:cNvPr id="13" name="Immagine 12">
                  <a:extLst>
                    <a:ext uri="{FF2B5EF4-FFF2-40B4-BE49-F238E27FC236}">
                      <a16:creationId xmlns:a16="http://schemas.microsoft.com/office/drawing/2014/main" id="{324C4D0C-81C1-4BA8-BC95-51AC0BFB7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63756" y="1839423"/>
                  <a:ext cx="4544905" cy="3408679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CasellaDiTesto 37">
                      <a:extLst>
                        <a:ext uri="{FF2B5EF4-FFF2-40B4-BE49-F238E27FC236}">
                          <a16:creationId xmlns:a16="http://schemas.microsoft.com/office/drawing/2014/main" id="{BB381287-084B-4C6F-9F01-2AE8D55B28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572766" y="5166313"/>
                      <a:ext cx="1556621" cy="5517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it-IT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𝑃𝑟𝑒𝑑𝑖𝑐𝑡𝑜𝑟</m:t>
                            </m:r>
                          </m:oMath>
                        </m:oMathPara>
                      </a14:m>
                      <a:endParaRPr lang="it-IT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CasellaDiTesto 37">
                      <a:extLst>
                        <a:ext uri="{FF2B5EF4-FFF2-40B4-BE49-F238E27FC236}">
                          <a16:creationId xmlns:a16="http://schemas.microsoft.com/office/drawing/2014/main" id="{BB381287-084B-4C6F-9F01-2AE8D55B285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572766" y="5166313"/>
                      <a:ext cx="1556621" cy="551790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489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CasellaDiTesto 39">
                      <a:extLst>
                        <a:ext uri="{FF2B5EF4-FFF2-40B4-BE49-F238E27FC236}">
                          <a16:creationId xmlns:a16="http://schemas.microsoft.com/office/drawing/2014/main" id="{B871064D-26D7-46AC-A9A2-535986F84B73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3271437" y="3082194"/>
                      <a:ext cx="1556621" cy="55179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it-IT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𝑉𝑎𝑟𝑖𝑎𝑏𝑙𝑒</m:t>
                            </m:r>
                          </m:oMath>
                        </m:oMathPara>
                      </a14:m>
                      <a:endParaRPr lang="it-IT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CasellaDiTesto 39">
                      <a:extLst>
                        <a:ext uri="{FF2B5EF4-FFF2-40B4-BE49-F238E27FC236}">
                          <a16:creationId xmlns:a16="http://schemas.microsoft.com/office/drawing/2014/main" id="{B871064D-26D7-46AC-A9A2-535986F84B7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3271437" y="3082194"/>
                      <a:ext cx="1556621" cy="551790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b="-54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CasellaDiTesto 44">
                      <a:extLst>
                        <a:ext uri="{FF2B5EF4-FFF2-40B4-BE49-F238E27FC236}">
                          <a16:creationId xmlns:a16="http://schemas.microsoft.com/office/drawing/2014/main" id="{9DAAB528-4A94-47A1-81A8-683472A24A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98325" y="3105764"/>
                      <a:ext cx="2650364" cy="60730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=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lang="it-IT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it-IT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it-IT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𝑏</m:t>
                                </m:r>
                              </m:sup>
                            </m:sSup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+</m:t>
                            </m:r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it-IT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5" name="CasellaDiTesto 44">
                      <a:extLst>
                        <a:ext uri="{FF2B5EF4-FFF2-40B4-BE49-F238E27FC236}">
                          <a16:creationId xmlns:a16="http://schemas.microsoft.com/office/drawing/2014/main" id="{9DAAB528-4A94-47A1-81A8-683472A24A4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98325" y="3105764"/>
                      <a:ext cx="2650364" cy="607308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 b="-28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it-I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9" name="Rettangolo 58">
                <a:extLst>
                  <a:ext uri="{FF2B5EF4-FFF2-40B4-BE49-F238E27FC236}">
                    <a16:creationId xmlns:a16="http://schemas.microsoft.com/office/drawing/2014/main" id="{3A9CFDC3-885B-4C15-85C5-A4845B731DA7}"/>
                  </a:ext>
                </a:extLst>
              </p:cNvPr>
              <p:cNvSpPr/>
              <p:nvPr/>
            </p:nvSpPr>
            <p:spPr>
              <a:xfrm>
                <a:off x="4236011" y="1443521"/>
                <a:ext cx="3977760" cy="5036081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A1AA85A2-CE87-4DA6-855E-0CE4DE4DADCE}"/>
                  </a:ext>
                </a:extLst>
              </p:cNvPr>
              <p:cNvSpPr txBox="1"/>
              <p:nvPr/>
            </p:nvSpPr>
            <p:spPr>
              <a:xfrm>
                <a:off x="4796697" y="1046269"/>
                <a:ext cx="32308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Variable</a:t>
                </a:r>
                <a:r>
                  <a:rPr lang="it-IT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 </a:t>
                </a:r>
                <a:r>
                  <a:rPr lang="it-IT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Predictor</a:t>
                </a:r>
                <a:r>
                  <a:rPr lang="it-IT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Relation</a:t>
                </a:r>
              </a:p>
            </p:txBody>
          </p:sp>
        </p:grpSp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BAF370BD-13A6-49C2-97C4-65D13C75E869}"/>
                </a:ext>
              </a:extLst>
            </p:cNvPr>
            <p:cNvGrpSpPr/>
            <p:nvPr/>
          </p:nvGrpSpPr>
          <p:grpSpPr>
            <a:xfrm>
              <a:off x="1163576" y="1917700"/>
              <a:ext cx="540000" cy="3919649"/>
              <a:chOff x="1163576" y="1917700"/>
              <a:chExt cx="540000" cy="3919649"/>
            </a:xfrm>
          </p:grpSpPr>
          <p:cxnSp>
            <p:nvCxnSpPr>
              <p:cNvPr id="63" name="Connettore 2 62">
                <a:extLst>
                  <a:ext uri="{FF2B5EF4-FFF2-40B4-BE49-F238E27FC236}">
                    <a16:creationId xmlns:a16="http://schemas.microsoft.com/office/drawing/2014/main" id="{F264A447-AD83-4FE9-B344-6AA90F06B701}"/>
                  </a:ext>
                </a:extLst>
              </p:cNvPr>
              <p:cNvCxnSpPr/>
              <p:nvPr/>
            </p:nvCxnSpPr>
            <p:spPr>
              <a:xfrm>
                <a:off x="1163576" y="1917700"/>
                <a:ext cx="540000" cy="0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ttore 2 63">
                <a:extLst>
                  <a:ext uri="{FF2B5EF4-FFF2-40B4-BE49-F238E27FC236}">
                    <a16:creationId xmlns:a16="http://schemas.microsoft.com/office/drawing/2014/main" id="{D20F654D-0178-4B37-9E6E-A51742AD48A3}"/>
                  </a:ext>
                </a:extLst>
              </p:cNvPr>
              <p:cNvCxnSpPr/>
              <p:nvPr/>
            </p:nvCxnSpPr>
            <p:spPr>
              <a:xfrm>
                <a:off x="1163576" y="3255949"/>
                <a:ext cx="540000" cy="0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ttore 2 64">
                <a:extLst>
                  <a:ext uri="{FF2B5EF4-FFF2-40B4-BE49-F238E27FC236}">
                    <a16:creationId xmlns:a16="http://schemas.microsoft.com/office/drawing/2014/main" id="{DDBD2D56-F145-4122-A261-B8BB16423240}"/>
                  </a:ext>
                </a:extLst>
              </p:cNvPr>
              <p:cNvCxnSpPr/>
              <p:nvPr/>
            </p:nvCxnSpPr>
            <p:spPr>
              <a:xfrm>
                <a:off x="1163576" y="4602149"/>
                <a:ext cx="540000" cy="0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ttore 2 65">
                <a:extLst>
                  <a:ext uri="{FF2B5EF4-FFF2-40B4-BE49-F238E27FC236}">
                    <a16:creationId xmlns:a16="http://schemas.microsoft.com/office/drawing/2014/main" id="{E945E8A4-DEC2-4EDE-BEB2-F6BE669498FD}"/>
                  </a:ext>
                </a:extLst>
              </p:cNvPr>
              <p:cNvCxnSpPr/>
              <p:nvPr/>
            </p:nvCxnSpPr>
            <p:spPr>
              <a:xfrm>
                <a:off x="1163576" y="5837349"/>
                <a:ext cx="540000" cy="0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Titolo 1">
            <a:extLst>
              <a:ext uri="{FF2B5EF4-FFF2-40B4-BE49-F238E27FC236}">
                <a16:creationId xmlns:a16="http://schemas.microsoft.com/office/drawing/2014/main" id="{3D08CCDA-DBC8-45B7-A60C-40BF5E9195EF}"/>
              </a:ext>
            </a:extLst>
          </p:cNvPr>
          <p:cNvSpPr txBox="1">
            <a:spLocks/>
          </p:cNvSpPr>
          <p:nvPr/>
        </p:nvSpPr>
        <p:spPr bwMode="auto">
          <a:xfrm>
            <a:off x="218261" y="684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THE</a:t>
            </a:r>
            <a:r>
              <a:rPr kumimoji="0" lang="it-IT" sz="3000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PROCEDURE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856B0AA3-F815-4ABE-BB9B-7633C66092F2}"/>
              </a:ext>
            </a:extLst>
          </p:cNvPr>
          <p:cNvSpPr txBox="1"/>
          <p:nvPr/>
        </p:nvSpPr>
        <p:spPr>
          <a:xfrm>
            <a:off x="663150" y="4966383"/>
            <a:ext cx="10781026" cy="830997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GB"/>
            </a:defPPr>
            <a:lvl1pPr lvl="0" defTabSz="914400">
              <a:defRPr b="1" ker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regionalization of STREAM parameters has been setup for Mississippi and tested for Danube river basin</a:t>
            </a: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335E6E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9F036BF-5B31-466A-A332-6DE7A85913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58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363"/>
    </mc:Choice>
    <mc:Fallback>
      <p:transition spd="slow" advTm="49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4509F7-10A0-4363-A44B-8FCBA289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9</a:t>
            </a:fld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ggetto 5">
                <a:extLst>
                  <a:ext uri="{FF2B5EF4-FFF2-40B4-BE49-F238E27FC236}">
                    <a16:creationId xmlns:a16="http://schemas.microsoft.com/office/drawing/2014/main" id="{6D0B3E30-678C-42AF-8037-717F63B864C5}"/>
                  </a:ext>
                </a:extLst>
              </p:cNvPr>
              <p:cNvSpPr txBox="1"/>
              <p:nvPr/>
            </p:nvSpPr>
            <p:spPr bwMode="auto">
              <a:xfrm>
                <a:off x="522288" y="1608138"/>
                <a:ext cx="3941762" cy="488950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𝐾𝐺𝐸</m:t>
                      </m:r>
                      <m:r>
                        <a:rPr lang="it-IT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ad>
                        <m:radPr>
                          <m:degHide m:val="on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6" name="Oggetto 5">
                <a:extLst>
                  <a:ext uri="{FF2B5EF4-FFF2-40B4-BE49-F238E27FC236}">
                    <a16:creationId xmlns:a16="http://schemas.microsoft.com/office/drawing/2014/main" id="{6D0B3E30-678C-42AF-8037-717F63B86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288" y="1608138"/>
                <a:ext cx="3941762" cy="488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C8C38827-3EDB-41A2-97FE-FB53F06D3235}"/>
              </a:ext>
            </a:extLst>
          </p:cNvPr>
          <p:cNvSpPr txBox="1"/>
          <p:nvPr/>
        </p:nvSpPr>
        <p:spPr>
          <a:xfrm>
            <a:off x="328756" y="1154682"/>
            <a:ext cx="5450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b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Kling-Gupta Index </a:t>
            </a:r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(Gupta et al., 2009)</a:t>
            </a:r>
            <a:r>
              <a:rPr lang="en-GB" b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3A7F986-A3B5-40FD-A7E7-467DB8BEE4C0}"/>
              </a:ext>
            </a:extLst>
          </p:cNvPr>
          <p:cNvGrpSpPr>
            <a:grpSpLocks noChangeAspect="1"/>
          </p:cNvGrpSpPr>
          <p:nvPr/>
        </p:nvGrpSpPr>
        <p:grpSpPr>
          <a:xfrm>
            <a:off x="6014628" y="671928"/>
            <a:ext cx="5596943" cy="2036254"/>
            <a:chOff x="4173849" y="2893802"/>
            <a:chExt cx="4766653" cy="1646706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38195389-CC03-4547-85A2-2DD501864AF8}"/>
                </a:ext>
              </a:extLst>
            </p:cNvPr>
            <p:cNvGrpSpPr/>
            <p:nvPr/>
          </p:nvGrpSpPr>
          <p:grpSpPr>
            <a:xfrm>
              <a:off x="4173849" y="3154378"/>
              <a:ext cx="4766653" cy="1386130"/>
              <a:chOff x="4173849" y="3154378"/>
              <a:chExt cx="4766653" cy="1386130"/>
            </a:xfrm>
          </p:grpSpPr>
          <p:pic>
            <p:nvPicPr>
              <p:cNvPr id="11" name="Picture 303">
                <a:extLst>
                  <a:ext uri="{FF2B5EF4-FFF2-40B4-BE49-F238E27FC236}">
                    <a16:creationId xmlns:a16="http://schemas.microsoft.com/office/drawing/2014/main" id="{13C21792-A640-4313-A2B6-CF3F0CB048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17" t="8187" r="7682"/>
              <a:stretch/>
            </p:blipFill>
            <p:spPr bwMode="auto">
              <a:xfrm>
                <a:off x="4173849" y="3154378"/>
                <a:ext cx="4766653" cy="13861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44E09500-8D9C-4587-BCDE-26CEC922B9BD}"/>
                  </a:ext>
                </a:extLst>
              </p:cNvPr>
              <p:cNvSpPr txBox="1"/>
              <p:nvPr/>
            </p:nvSpPr>
            <p:spPr>
              <a:xfrm>
                <a:off x="4538991" y="3230794"/>
                <a:ext cx="1428297" cy="423125"/>
              </a:xfrm>
              <a:prstGeom prst="rect">
                <a:avLst/>
              </a:prstGeom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  <a:reflection blurRad="6350" stA="50000" endA="300" endPos="38500" dist="50800" dir="5400000" sy="-100000" algn="bl" rotWithShape="0"/>
              </a:effectLst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>
                    <a:latin typeface="Calibri" panose="020F0502020204030204" pitchFamily="34" charset="0"/>
                    <a:cs typeface="Calibri" panose="020F0502020204030204" pitchFamily="34" charset="0"/>
                  </a:rPr>
                  <a:t>KGE= 0.52</a:t>
                </a:r>
              </a:p>
            </p:txBody>
          </p:sp>
        </p:grp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68776A0D-29F7-4277-97B6-F8AB4C557CBC}"/>
                </a:ext>
              </a:extLst>
            </p:cNvPr>
            <p:cNvSpPr txBox="1"/>
            <p:nvPr/>
          </p:nvSpPr>
          <p:spPr>
            <a:xfrm rot="721889">
              <a:off x="6253117" y="2893802"/>
              <a:ext cx="2114904" cy="597353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b="1">
                  <a:latin typeface="Calibri" panose="020F0502020204030204" pitchFamily="34" charset="0"/>
                  <a:cs typeface="Calibri" panose="020F0502020204030204" pitchFamily="34" charset="0"/>
                </a:rPr>
                <a:t>SATISFACTORY</a:t>
              </a:r>
            </a:p>
            <a:p>
              <a:pPr algn="ctr"/>
              <a:r>
                <a:rPr lang="en-GB" sz="1600" b="1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1800" b="1">
                  <a:latin typeface="Calibri" panose="020F0502020204030204" pitchFamily="34" charset="0"/>
                  <a:cs typeface="Calibri" panose="020F0502020204030204" pitchFamily="34" charset="0"/>
                </a:rPr>
                <a:t>MODEL PERFORMANCE</a:t>
              </a:r>
            </a:p>
          </p:txBody>
        </p:sp>
      </p:grpSp>
      <p:sp>
        <p:nvSpPr>
          <p:cNvPr id="13" name="CasellaDiTesto 27">
            <a:extLst>
              <a:ext uri="{FF2B5EF4-FFF2-40B4-BE49-F238E27FC236}">
                <a16:creationId xmlns:a16="http://schemas.microsoft.com/office/drawing/2014/main" id="{C4F86D76-B2EF-4346-A1C0-10BD3CDCF71B}"/>
              </a:ext>
            </a:extLst>
          </p:cNvPr>
          <p:cNvSpPr txBox="1"/>
          <p:nvPr/>
        </p:nvSpPr>
        <p:spPr>
          <a:xfrm>
            <a:off x="138364" y="2231915"/>
            <a:ext cx="56404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628650"/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r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=	correlation coefficient</a:t>
            </a:r>
          </a:p>
          <a:p>
            <a:pPr marL="628650" indent="-628650"/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GB" sz="2400" b="1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=	relative variability between observed and simulated discharge</a:t>
            </a:r>
          </a:p>
          <a:p>
            <a:pPr marL="628650" indent="-628650"/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n-GB" sz="2400" b="1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=	bias normalized by the standard deviation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la 13">
                <a:extLst>
                  <a:ext uri="{FF2B5EF4-FFF2-40B4-BE49-F238E27FC236}">
                    <a16:creationId xmlns:a16="http://schemas.microsoft.com/office/drawing/2014/main" id="{DBD803FE-559C-45CE-B35A-05B54A7A40D6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70857" y="4637271"/>
              <a:ext cx="10638972" cy="10763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69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069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4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7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32048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dirty="0">
                              <a:solidFill>
                                <a:schemeClr val="tx1"/>
                              </a:solidFill>
                            </a:rPr>
                            <a:t>-</a:t>
                          </a:r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∞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KGE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≤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it-IT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</a:t>
                          </a:r>
                          <a:endParaRPr lang="it-IT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0000FF">
                            <a:alpha val="65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</a:t>
                          </a:r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KGE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≤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it-IT" sz="1800" dirty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</a:p>
                      </a:txBody>
                      <a:tcPr>
                        <a:solidFill>
                          <a:srgbClr val="66FFFF">
                            <a:alpha val="6470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0.4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KGE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≤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it-IT" sz="1800" dirty="0">
                              <a:solidFill>
                                <a:schemeClr val="tx1"/>
                              </a:solidFill>
                            </a:rPr>
                            <a:t>0.7</a:t>
                          </a:r>
                        </a:p>
                      </a:txBody>
                      <a:tcPr>
                        <a:solidFill>
                          <a:srgbClr val="FFFF00">
                            <a:alpha val="6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0.7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KGE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1" i="1" kern="12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Cambria Math"/>
                                  <a:cs typeface="+mn-cs"/>
                                </a:rPr>
                                <m:t>≤</m:t>
                              </m:r>
                            </m:oMath>
                          </a14:m>
                          <a:r>
                            <a:rPr lang="en-GB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it-IT" sz="180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solidFill>
                          <a:srgbClr val="FF0000">
                            <a:alpha val="69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42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UNSATISFACTORY </a:t>
                          </a:r>
                        </a:p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0000FF">
                            <a:alpha val="65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UNSATISFACTORY </a:t>
                          </a:r>
                        </a:p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66FFFF">
                            <a:alpha val="6470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ACCEPTABLE/GOOD</a:t>
                          </a:r>
                          <a:r>
                            <a:rPr lang="it-IT" sz="18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FFFF00">
                            <a:alpha val="6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VERY GOOD</a:t>
                          </a:r>
                          <a:r>
                            <a:rPr lang="it-IT" sz="18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FF0000">
                            <a:alpha val="69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la 13">
                <a:extLst>
                  <a:ext uri="{FF2B5EF4-FFF2-40B4-BE49-F238E27FC236}">
                    <a16:creationId xmlns:a16="http://schemas.microsoft.com/office/drawing/2014/main" id="{DBD803FE-559C-45CE-B35A-05B54A7A40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7125272"/>
                  </p:ext>
                </p:extLst>
              </p:nvPr>
            </p:nvGraphicFramePr>
            <p:xfrm>
              <a:off x="870857" y="4637271"/>
              <a:ext cx="10638972" cy="10763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069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9069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470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27794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32048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7"/>
                          <a:stretch>
                            <a:fillRect l="-210" t="-7042" r="-267086" b="-1718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7042" r="-166527" b="-1718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7"/>
                          <a:stretch>
                            <a:fillRect l="-228708" t="-7042" r="-90431" b="-1718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7"/>
                          <a:stretch>
                            <a:fillRect l="-367380" t="-7042" r="-1070" b="-1718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428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UNSATISFACTORY </a:t>
                          </a:r>
                        </a:p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0000FF">
                            <a:alpha val="65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UNSATISFACTORY </a:t>
                          </a:r>
                        </a:p>
                        <a:p>
                          <a:pPr algn="ctr"/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66FFFF">
                            <a:alpha val="64706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ACCEPTABLE/GOOD</a:t>
                          </a:r>
                          <a:r>
                            <a:rPr lang="it-IT" sz="18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FFFF00">
                            <a:alpha val="66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VERY GOOD</a:t>
                          </a:r>
                          <a:r>
                            <a:rPr lang="it-IT" sz="1800" b="1" baseline="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it-IT" sz="1800" b="1" dirty="0">
                              <a:solidFill>
                                <a:schemeClr val="tx1"/>
                              </a:solidFill>
                            </a:rPr>
                            <a:t>MODEL RESULTS</a:t>
                          </a:r>
                        </a:p>
                      </a:txBody>
                      <a:tcPr>
                        <a:solidFill>
                          <a:srgbClr val="FF0000">
                            <a:alpha val="69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387CC7CB-37C9-494D-B2DF-DCEF280FC359}"/>
              </a:ext>
            </a:extLst>
          </p:cNvPr>
          <p:cNvGrpSpPr>
            <a:grpSpLocks noChangeAspect="1"/>
          </p:cNvGrpSpPr>
          <p:nvPr/>
        </p:nvGrpSpPr>
        <p:grpSpPr>
          <a:xfrm>
            <a:off x="5971087" y="2629501"/>
            <a:ext cx="5640483" cy="1910021"/>
            <a:chOff x="4139940" y="1274332"/>
            <a:chExt cx="4644000" cy="1572585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B4804A50-864A-45CD-B6D8-F6F4F777358E}"/>
                </a:ext>
              </a:extLst>
            </p:cNvPr>
            <p:cNvGrpSpPr/>
            <p:nvPr/>
          </p:nvGrpSpPr>
          <p:grpSpPr>
            <a:xfrm>
              <a:off x="4139940" y="1419590"/>
              <a:ext cx="4644000" cy="1427327"/>
              <a:chOff x="4171367" y="1295307"/>
              <a:chExt cx="4644000" cy="1427327"/>
            </a:xfrm>
          </p:grpSpPr>
          <p:pic>
            <p:nvPicPr>
              <p:cNvPr id="18" name="Picture 302">
                <a:extLst>
                  <a:ext uri="{FF2B5EF4-FFF2-40B4-BE49-F238E27FC236}">
                    <a16:creationId xmlns:a16="http://schemas.microsoft.com/office/drawing/2014/main" id="{068DFB5F-1278-463F-BAE9-2A060B7C21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17" t="5458" r="7682"/>
              <a:stretch/>
            </p:blipFill>
            <p:spPr bwMode="auto">
              <a:xfrm>
                <a:off x="4171367" y="1295307"/>
                <a:ext cx="4644000" cy="1427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E3200BFD-D6BD-4C67-9D57-6FDDCB936EA7}"/>
                  </a:ext>
                </a:extLst>
              </p:cNvPr>
              <p:cNvSpPr txBox="1"/>
              <p:nvPr/>
            </p:nvSpPr>
            <p:spPr>
              <a:xfrm>
                <a:off x="4537348" y="1368612"/>
                <a:ext cx="1569542" cy="43078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>
                    <a:latin typeface="Calibri" panose="020F0502020204030204" pitchFamily="34" charset="0"/>
                    <a:cs typeface="Calibri" panose="020F0502020204030204" pitchFamily="34" charset="0"/>
                  </a:rPr>
                  <a:t>KGE= -0.30</a:t>
                </a:r>
              </a:p>
            </p:txBody>
          </p:sp>
        </p:grp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DD97112D-56F6-49CC-A290-BDC2E58D9EEA}"/>
                </a:ext>
              </a:extLst>
            </p:cNvPr>
            <p:cNvSpPr txBox="1"/>
            <p:nvPr/>
          </p:nvSpPr>
          <p:spPr>
            <a:xfrm rot="721889">
              <a:off x="6372250" y="1274332"/>
              <a:ext cx="2114904" cy="608167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b="1">
                  <a:latin typeface="Calibri" panose="020F0502020204030204" pitchFamily="34" charset="0"/>
                  <a:cs typeface="Calibri" panose="020F0502020204030204" pitchFamily="34" charset="0"/>
                </a:rPr>
                <a:t>UNSATISFACTORY</a:t>
              </a:r>
            </a:p>
            <a:p>
              <a:pPr algn="ctr"/>
              <a:r>
                <a:rPr lang="en-GB" sz="1600" b="1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1800" b="1">
                  <a:latin typeface="Calibri" panose="020F0502020204030204" pitchFamily="34" charset="0"/>
                  <a:cs typeface="Calibri" panose="020F0502020204030204" pitchFamily="34" charset="0"/>
                </a:rPr>
                <a:t>MODEL PERFORMANCE</a:t>
              </a:r>
            </a:p>
          </p:txBody>
        </p:sp>
      </p:grp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3D345D3-34F9-4D45-BBFF-24733E5840AF}"/>
              </a:ext>
            </a:extLst>
          </p:cNvPr>
          <p:cNvSpPr txBox="1"/>
          <p:nvPr/>
        </p:nvSpPr>
        <p:spPr>
          <a:xfrm>
            <a:off x="522338" y="6034606"/>
            <a:ext cx="4591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Correlation coefficient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2E8C924-C3EA-4311-9C99-761E82C98481}"/>
              </a:ext>
            </a:extLst>
          </p:cNvPr>
          <p:cNvSpPr txBox="1"/>
          <p:nvPr/>
        </p:nvSpPr>
        <p:spPr>
          <a:xfrm>
            <a:off x="4942225" y="6034606"/>
            <a:ext cx="6357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b="1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Relative root mean square error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002691C-19C3-47D4-AFF8-3658CEA3EE4A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KGE, R AND RRMSE SCORES</a:t>
            </a:r>
          </a:p>
        </p:txBody>
      </p:sp>
      <p:sp>
        <p:nvSpPr>
          <p:cNvPr id="25" name="Titolo 1">
            <a:extLst>
              <a:ext uri="{FF2B5EF4-FFF2-40B4-BE49-F238E27FC236}">
                <a16:creationId xmlns:a16="http://schemas.microsoft.com/office/drawing/2014/main" id="{FA5410C5-5564-4C6D-BCB8-F53E4F712FBC}"/>
              </a:ext>
            </a:extLst>
          </p:cNvPr>
          <p:cNvSpPr txBox="1">
            <a:spLocks/>
          </p:cNvSpPr>
          <p:nvPr/>
        </p:nvSpPr>
        <p:spPr>
          <a:xfrm>
            <a:off x="218261" y="68424"/>
            <a:ext cx="101132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>
            <a:defPPr>
              <a:defRPr lang="it-IT"/>
            </a:defPPr>
            <a:lvl1pPr marR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kern="0" cap="none" spc="0" normalizeH="0" baseline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0070C0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GB" kern="1200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PERFORMANCE</a:t>
            </a:r>
            <a:r>
              <a:rPr lang="en-GB" dirty="0"/>
              <a:t> </a:t>
            </a:r>
            <a:r>
              <a:rPr lang="en-GB" kern="1200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+mn-ea"/>
              </a:rPr>
              <a:t>INDICES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4E43D6A-F7D3-4783-A7F6-6A195D1573F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3265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13"/>
    </mc:Choice>
    <mc:Fallback>
      <p:transition spd="slow" advTm="26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z="2200" smtClean="0"/>
              <a:t>10</a:t>
            </a:fld>
            <a:endParaRPr lang="it-IT" sz="2200" dirty="0"/>
          </a:p>
        </p:txBody>
      </p:sp>
      <p:sp>
        <p:nvSpPr>
          <p:cNvPr id="2" name="Rettangolo 1"/>
          <p:cNvSpPr/>
          <p:nvPr/>
        </p:nvSpPr>
        <p:spPr>
          <a:xfrm>
            <a:off x="228600" y="1158107"/>
            <a:ext cx="11734800" cy="656077"/>
          </a:xfrm>
          <a:prstGeom prst="rect">
            <a:avLst/>
          </a:prstGeom>
          <a:solidFill>
            <a:srgbClr val="FF0000">
              <a:alpha val="3200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Calibri"/>
                <a:cs typeface="Arial" pitchFamily="34" charset="0"/>
              </a:rPr>
              <a:t>Discharge and runoff estimates have been simulated for the period 2003-2017 for two basins, Mississippi and Danube characterized by different physiographic/climatic features.</a:t>
            </a:r>
            <a:endParaRPr lang="it-IT" sz="1600" b="1" dirty="0">
              <a:solidFill>
                <a:srgbClr val="00000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9" name="Immagine 8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3782B57-AE7D-4AB7-BA46-3904C100AF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" y="6551476"/>
            <a:ext cx="796290" cy="27391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041EE3C-F798-4BBF-BE0E-DBD5BC974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204" y="2193360"/>
            <a:ext cx="5976668" cy="350653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8CDC1B3-6BDE-455B-8500-4D376DE02D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3" t="2761" b="5022"/>
          <a:stretch/>
        </p:blipFill>
        <p:spPr>
          <a:xfrm>
            <a:off x="6556068" y="2065438"/>
            <a:ext cx="5451729" cy="3762375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EB936D3C-C0B8-4171-B680-3B2F4E11DFA4}"/>
              </a:ext>
            </a:extLst>
          </p:cNvPr>
          <p:cNvSpPr/>
          <p:nvPr/>
        </p:nvSpPr>
        <p:spPr>
          <a:xfrm>
            <a:off x="155615" y="73576"/>
            <a:ext cx="50259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STUDY</a:t>
            </a:r>
            <a:r>
              <a:rPr lang="en-GB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en-GB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AREAS</a:t>
            </a:r>
            <a:endParaRPr lang="en-US" sz="30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B911995-977E-494F-983D-71066B9B2F98}"/>
              </a:ext>
            </a:extLst>
          </p:cNvPr>
          <p:cNvSpPr/>
          <p:nvPr/>
        </p:nvSpPr>
        <p:spPr>
          <a:xfrm>
            <a:off x="284374" y="635070"/>
            <a:ext cx="120719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MISSISSIPPI AND DANUBE RIVER BASINS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2CB893A-C047-4DB4-AEA4-8E57899F5B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63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42"/>
    </mc:Choice>
    <mc:Fallback>
      <p:transition spd="slow" advTm="19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D8D1138C-3DC2-4F7A-B5AF-3750E926FFD0}"/>
              </a:ext>
            </a:extLst>
          </p:cNvPr>
          <p:cNvGrpSpPr/>
          <p:nvPr/>
        </p:nvGrpSpPr>
        <p:grpSpPr>
          <a:xfrm>
            <a:off x="6170095" y="1218500"/>
            <a:ext cx="5598214" cy="3517523"/>
            <a:chOff x="6170095" y="1218500"/>
            <a:chExt cx="5598214" cy="3517523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F0E1CAF1-932F-4D8E-92BA-F110A8490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0095" y="1316023"/>
              <a:ext cx="5598214" cy="3420000"/>
            </a:xfrm>
            <a:prstGeom prst="rect">
              <a:avLst/>
            </a:prstGeom>
          </p:spPr>
        </p:pic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D14C805B-B0B7-412E-8A88-F57F3B8DC7FC}"/>
                </a:ext>
              </a:extLst>
            </p:cNvPr>
            <p:cNvGrpSpPr/>
            <p:nvPr/>
          </p:nvGrpSpPr>
          <p:grpSpPr>
            <a:xfrm>
              <a:off x="7633169" y="1218500"/>
              <a:ext cx="3336462" cy="678714"/>
              <a:chOff x="7633169" y="1218500"/>
              <a:chExt cx="3336462" cy="678714"/>
            </a:xfrm>
          </p:grpSpPr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CC387868-7C5B-4A0E-A18C-E606DAED4E2E}"/>
                  </a:ext>
                </a:extLst>
              </p:cNvPr>
              <p:cNvSpPr txBox="1"/>
              <p:nvPr/>
            </p:nvSpPr>
            <p:spPr>
              <a:xfrm>
                <a:off x="7633169" y="1218500"/>
                <a:ext cx="266165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∆ KGE = </a:t>
                </a:r>
                <a:r>
                  <a:rPr lang="it-IT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KGE</a:t>
                </a:r>
                <a:r>
                  <a:rPr lang="it-IT" sz="1600" b="1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cal</a:t>
                </a:r>
                <a:r>
                  <a:rPr lang="it-IT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- </a:t>
                </a:r>
                <a:r>
                  <a:rPr lang="it-IT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KGE</a:t>
                </a:r>
                <a:r>
                  <a:rPr lang="it-IT" sz="1600" b="1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reg</a:t>
                </a:r>
                <a:r>
                  <a:rPr lang="it-IT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42973709-DF74-47FE-B504-81376FF7FCA2}"/>
                  </a:ext>
                </a:extLst>
              </p:cNvPr>
              <p:cNvSpPr txBox="1"/>
              <p:nvPr/>
            </p:nvSpPr>
            <p:spPr>
              <a:xfrm>
                <a:off x="8171143" y="1589437"/>
                <a:ext cx="27984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err="1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Mean</a:t>
                </a:r>
                <a:r>
                  <a:rPr lang="it-IT" sz="1400" b="1" dirty="0">
                    <a:solidFill>
                      <a:schemeClr val="accent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(∆ KGE) = 0.46</a:t>
                </a:r>
                <a:endParaRPr lang="it-IT" sz="1400" b="1" baseline="-250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CBF11474-4313-49EE-8A81-5D017D76EA22}"/>
                </a:ext>
              </a:extLst>
            </p:cNvPr>
            <p:cNvSpPr txBox="1"/>
            <p:nvPr/>
          </p:nvSpPr>
          <p:spPr>
            <a:xfrm>
              <a:off x="9281933" y="3822440"/>
              <a:ext cx="12609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Vicksburg</a:t>
              </a:r>
              <a:endParaRPr lang="it-I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6" name="Immagine 45">
            <a:extLst>
              <a:ext uri="{FF2B5EF4-FFF2-40B4-BE49-F238E27FC236}">
                <a16:creationId xmlns:a16="http://schemas.microsoft.com/office/drawing/2014/main" id="{AA3FD9AF-580C-4DE9-BFB4-764CF88DD4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8" y="1316023"/>
            <a:ext cx="5598214" cy="342000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3DEEC6-F8FA-4FBC-9E72-8C03DEEC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387B24-5FF4-4BC7-996B-695DB7EEAD62}"/>
              </a:ext>
            </a:extLst>
          </p:cNvPr>
          <p:cNvSpPr txBox="1"/>
          <p:nvPr/>
        </p:nvSpPr>
        <p:spPr>
          <a:xfrm>
            <a:off x="2539282" y="1219200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r>
              <a:rPr lang="it-IT" sz="16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endParaRPr lang="it-I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BC8C7292-CCEF-4B50-B1D7-AD5048760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61" y="425285"/>
            <a:ext cx="10113228" cy="302047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MODEL PARAMETER CALIBRATION (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cal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) AND REGIONALIZATION (reg)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008A786-F3C7-4B24-9D7F-48B2AA2D7A42}"/>
              </a:ext>
            </a:extLst>
          </p:cNvPr>
          <p:cNvSpPr txBox="1"/>
          <p:nvPr/>
        </p:nvSpPr>
        <p:spPr>
          <a:xfrm rot="16200000">
            <a:off x="5347845" y="2879177"/>
            <a:ext cx="101040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endParaRPr lang="it-I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26D0A80-BD33-4EB5-AC15-0844265A2E8C}"/>
              </a:ext>
            </a:extLst>
          </p:cNvPr>
          <p:cNvSpPr txBox="1"/>
          <p:nvPr/>
        </p:nvSpPr>
        <p:spPr>
          <a:xfrm>
            <a:off x="2365790" y="1590254"/>
            <a:ext cx="279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1400" b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r>
              <a:rPr lang="it-IT" sz="1400" b="1" baseline="-2500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0.66</a:t>
            </a:r>
            <a:r>
              <a:rPr lang="it-IT" sz="14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56" name="Immagine 55">
            <a:extLst>
              <a:ext uri="{FF2B5EF4-FFF2-40B4-BE49-F238E27FC236}">
                <a16:creationId xmlns:a16="http://schemas.microsoft.com/office/drawing/2014/main" id="{96E44746-A162-4FCF-8B49-AE907AE058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44" y="4623832"/>
            <a:ext cx="12192000" cy="2027068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8B1B4A78-1F4B-4401-B1BB-B65271355A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44" y="4623832"/>
            <a:ext cx="12192000" cy="2027068"/>
          </a:xfrm>
          <a:prstGeom prst="rect">
            <a:avLst/>
          </a:prstGeom>
        </p:spPr>
      </p:pic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C4CC5549-303B-4EB7-BD77-F041EBF5BFC4}"/>
              </a:ext>
            </a:extLst>
          </p:cNvPr>
          <p:cNvSpPr txBox="1"/>
          <p:nvPr/>
        </p:nvSpPr>
        <p:spPr>
          <a:xfrm>
            <a:off x="3580566" y="3815845"/>
            <a:ext cx="1260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Vicksburg</a:t>
            </a:r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F1443339-F79A-44C7-B497-3825267F8E7A}"/>
              </a:ext>
            </a:extLst>
          </p:cNvPr>
          <p:cNvSpPr txBox="1"/>
          <p:nvPr/>
        </p:nvSpPr>
        <p:spPr>
          <a:xfrm>
            <a:off x="9695775" y="1530903"/>
            <a:ext cx="2392463" cy="4893647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GB"/>
            </a:defPPr>
            <a:lvl1pPr lvl="0" defTabSz="914400">
              <a:defRPr b="1" ker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STREAM performances are good over all the sections except </a:t>
            </a:r>
            <a:r>
              <a:rPr lang="en-US" sz="2400" dirty="0">
                <a:solidFill>
                  <a:srgbClr val="335E6E">
                    <a:lumMod val="50000"/>
                  </a:srgbClr>
                </a:solidFill>
              </a:rPr>
              <a:t>downstream dams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KGE index </a:t>
            </a:r>
            <a:r>
              <a:rPr lang="en-US" sz="2400" dirty="0">
                <a:solidFill>
                  <a:srgbClr val="335E6E">
                    <a:lumMod val="50000"/>
                  </a:srgbClr>
                </a:solidFill>
              </a:rPr>
              <a:t>decreases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over these sections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 by using regionalized model parameters </a:t>
            </a: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335E6E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660559-21DD-41F6-ACFD-D5286796942E}"/>
              </a:ext>
            </a:extLst>
          </p:cNvPr>
          <p:cNvSpPr/>
          <p:nvPr/>
        </p:nvSpPr>
        <p:spPr>
          <a:xfrm>
            <a:off x="139277" y="78746"/>
            <a:ext cx="42140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MISSISSIPPI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RIVER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BASIN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4E24B5C-4B1D-4AF2-9DF8-857C982F9F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6192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06"/>
    </mc:Choice>
    <mc:Fallback>
      <p:transition spd="slow" advTm="94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B3ABA9E-76B9-4F9F-BE59-FCA08A284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01" y="1325012"/>
            <a:ext cx="5598214" cy="34200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6CE0201B-845A-4C0B-83E4-49DF59ACF3C3}"/>
              </a:ext>
            </a:extLst>
          </p:cNvPr>
          <p:cNvGrpSpPr/>
          <p:nvPr/>
        </p:nvGrpSpPr>
        <p:grpSpPr>
          <a:xfrm>
            <a:off x="6169979" y="1203260"/>
            <a:ext cx="5598214" cy="3541752"/>
            <a:chOff x="6169979" y="1203260"/>
            <a:chExt cx="5598214" cy="3541752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0D2E73B2-BF37-49DC-AAFB-A7DCD004A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9979" y="1325012"/>
              <a:ext cx="5598214" cy="3420000"/>
            </a:xfrm>
            <a:prstGeom prst="rect">
              <a:avLst/>
            </a:prstGeom>
          </p:spPr>
        </p:pic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CC387868-7C5B-4A0E-A18C-E606DAED4E2E}"/>
                </a:ext>
              </a:extLst>
            </p:cNvPr>
            <p:cNvSpPr txBox="1"/>
            <p:nvPr/>
          </p:nvSpPr>
          <p:spPr>
            <a:xfrm>
              <a:off x="7633169" y="1203260"/>
              <a:ext cx="266165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∆ KGE = </a:t>
              </a:r>
              <a:r>
                <a:rPr lang="it-IT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KGE</a:t>
              </a:r>
              <a:r>
                <a:rPr lang="it-IT" sz="1600" b="1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cal</a:t>
              </a:r>
              <a:r>
                <a:rPr lang="it-I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it-IT" sz="1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KGE</a:t>
              </a:r>
              <a:r>
                <a:rPr lang="it-IT" sz="1600" b="1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reg</a:t>
              </a:r>
              <a:r>
                <a:rPr lang="it-IT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42973709-DF74-47FE-B504-81376FF7FCA2}"/>
                </a:ext>
              </a:extLst>
            </p:cNvPr>
            <p:cNvSpPr txBox="1"/>
            <p:nvPr/>
          </p:nvSpPr>
          <p:spPr>
            <a:xfrm>
              <a:off x="7564750" y="1593447"/>
              <a:ext cx="27984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 err="1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Mean</a:t>
              </a:r>
              <a:r>
                <a:rPr lang="it-IT" sz="1400" b="1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(∆ KGE) = - 0.31</a:t>
              </a:r>
              <a:endParaRPr lang="it-IT" sz="14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D430A4FB-73D3-4EE3-B20B-72E85A760441}"/>
                </a:ext>
              </a:extLst>
            </p:cNvPr>
            <p:cNvSpPr txBox="1"/>
            <p:nvPr/>
          </p:nvSpPr>
          <p:spPr>
            <a:xfrm>
              <a:off x="9932083" y="3398311"/>
              <a:ext cx="947340" cy="184666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it-IT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Ceatal</a:t>
              </a:r>
              <a:r>
                <a:rPr lang="it-I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Izmail</a:t>
              </a:r>
              <a:endParaRPr lang="it-I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3DEEC6-F8FA-4FBC-9E72-8C03DEEC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387B24-5FF4-4BC7-996B-695DB7EEAD62}"/>
              </a:ext>
            </a:extLst>
          </p:cNvPr>
          <p:cNvSpPr txBox="1"/>
          <p:nvPr/>
        </p:nvSpPr>
        <p:spPr>
          <a:xfrm>
            <a:off x="2539282" y="1219200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r>
              <a:rPr lang="it-IT" sz="16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endParaRPr lang="it-I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008A786-F3C7-4B24-9D7F-48B2AA2D7A42}"/>
              </a:ext>
            </a:extLst>
          </p:cNvPr>
          <p:cNvSpPr txBox="1"/>
          <p:nvPr/>
        </p:nvSpPr>
        <p:spPr>
          <a:xfrm rot="16200000">
            <a:off x="5347845" y="2879177"/>
            <a:ext cx="101040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endParaRPr lang="it-I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26D0A80-BD33-4EB5-AC15-0844265A2E8C}"/>
              </a:ext>
            </a:extLst>
          </p:cNvPr>
          <p:cNvSpPr txBox="1"/>
          <p:nvPr/>
        </p:nvSpPr>
        <p:spPr>
          <a:xfrm>
            <a:off x="1891582" y="1608687"/>
            <a:ext cx="279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1400" b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  <a:r>
              <a:rPr lang="it-IT" sz="1400" b="1" baseline="-2500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r>
              <a:rPr lang="it-IT" sz="1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0.75</a:t>
            </a:r>
            <a:r>
              <a:rPr lang="it-IT" sz="14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5B8F8B2D-C527-4EBE-849A-81A903CB5A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" r="7234"/>
          <a:stretch/>
        </p:blipFill>
        <p:spPr>
          <a:xfrm>
            <a:off x="761999" y="4617142"/>
            <a:ext cx="10536879" cy="2027068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A709A385-906C-4D37-8B89-4A9A2B3D45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" r="7234"/>
          <a:stretch/>
        </p:blipFill>
        <p:spPr>
          <a:xfrm>
            <a:off x="761999" y="4617142"/>
            <a:ext cx="10536879" cy="2027068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A8FB39E-8A87-4B01-9A83-841850297686}"/>
              </a:ext>
            </a:extLst>
          </p:cNvPr>
          <p:cNvSpPr txBox="1"/>
          <p:nvPr/>
        </p:nvSpPr>
        <p:spPr>
          <a:xfrm>
            <a:off x="4261242" y="3425250"/>
            <a:ext cx="947340" cy="18466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it-I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Ceatal</a:t>
            </a: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Izmail</a:t>
            </a:r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39146D9-FEDA-4AFA-97D8-6691A134AFED}"/>
              </a:ext>
            </a:extLst>
          </p:cNvPr>
          <p:cNvSpPr txBox="1"/>
          <p:nvPr/>
        </p:nvSpPr>
        <p:spPr>
          <a:xfrm>
            <a:off x="10112634" y="1629658"/>
            <a:ext cx="1966116" cy="3046988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en-GB"/>
            </a:defPPr>
            <a:lvl1pPr lvl="0" defTabSz="914400">
              <a:defRPr b="1" ker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STREAM performances are still good when the model is run 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335E6E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by using regionalized parameters</a:t>
            </a: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335E6E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E91A9EA-4300-4F1D-AD12-80881ECC03F7}"/>
              </a:ext>
            </a:extLst>
          </p:cNvPr>
          <p:cNvSpPr/>
          <p:nvPr/>
        </p:nvSpPr>
        <p:spPr>
          <a:xfrm>
            <a:off x="142061" y="86873"/>
            <a:ext cx="370646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DANUBE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RIVER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BASIN</a:t>
            </a:r>
          </a:p>
        </p:txBody>
      </p:sp>
      <p:sp>
        <p:nvSpPr>
          <p:cNvPr id="24" name="Titolo 1">
            <a:extLst>
              <a:ext uri="{FF2B5EF4-FFF2-40B4-BE49-F238E27FC236}">
                <a16:creationId xmlns:a16="http://schemas.microsoft.com/office/drawing/2014/main" id="{6A968ABA-4BE9-41E4-915B-E7D479B8E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61" y="425285"/>
            <a:ext cx="10113228" cy="302047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MODEL PARAMETER CALIBRATION (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cal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) AND REGIONALIZATION (reg)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D6351D8-937B-4DAD-972F-95F132132A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0079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63"/>
    </mc:Choice>
    <mc:Fallback>
      <p:transition spd="slow" advTm="34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184983-0723-46DA-852C-FFF8B0B03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565F51A3-33D2-418F-8DE7-965374DEC112}"/>
              </a:ext>
            </a:extLst>
          </p:cNvPr>
          <p:cNvSpPr txBox="1"/>
          <p:nvPr/>
        </p:nvSpPr>
        <p:spPr>
          <a:xfrm rot="16200000">
            <a:off x="1965337" y="2186382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</a:p>
        </p:txBody>
      </p: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771F1563-6EEC-4281-BB6E-E5F038127919}"/>
              </a:ext>
            </a:extLst>
          </p:cNvPr>
          <p:cNvSpPr txBox="1"/>
          <p:nvPr/>
        </p:nvSpPr>
        <p:spPr>
          <a:xfrm>
            <a:off x="412518" y="2275824"/>
            <a:ext cx="157099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Mississippi</a:t>
            </a: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1C60F25F-DDE2-4821-9F40-9B50F212BE1F}"/>
              </a:ext>
            </a:extLst>
          </p:cNvPr>
          <p:cNvSpPr txBox="1"/>
          <p:nvPr/>
        </p:nvSpPr>
        <p:spPr>
          <a:xfrm>
            <a:off x="412518" y="4961794"/>
            <a:ext cx="136548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Danubio</a:t>
            </a:r>
          </a:p>
        </p:txBody>
      </p:sp>
      <p:pic>
        <p:nvPicPr>
          <p:cNvPr id="85" name="Immagine 84">
            <a:extLst>
              <a:ext uri="{FF2B5EF4-FFF2-40B4-BE49-F238E27FC236}">
                <a16:creationId xmlns:a16="http://schemas.microsoft.com/office/drawing/2014/main" id="{B60022B0-E18D-4740-8E0A-1B6EB9E40D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2" r="63243"/>
          <a:stretch/>
        </p:blipFill>
        <p:spPr>
          <a:xfrm>
            <a:off x="2598598" y="1024931"/>
            <a:ext cx="2722702" cy="2890542"/>
          </a:xfrm>
          <a:prstGeom prst="rect">
            <a:avLst/>
          </a:prstGeom>
        </p:spPr>
      </p:pic>
      <p:pic>
        <p:nvPicPr>
          <p:cNvPr id="87" name="Immagine 86">
            <a:extLst>
              <a:ext uri="{FF2B5EF4-FFF2-40B4-BE49-F238E27FC236}">
                <a16:creationId xmlns:a16="http://schemas.microsoft.com/office/drawing/2014/main" id="{FA0BB891-F6F8-49C2-9A60-1647B13E3B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52"/>
          <a:stretch/>
        </p:blipFill>
        <p:spPr>
          <a:xfrm>
            <a:off x="1778001" y="3666325"/>
            <a:ext cx="3543300" cy="2890263"/>
          </a:xfrm>
          <a:prstGeom prst="rect">
            <a:avLst/>
          </a:prstGeom>
        </p:spPr>
      </p:pic>
      <p:pic>
        <p:nvPicPr>
          <p:cNvPr id="88" name="Immagine 87">
            <a:extLst>
              <a:ext uri="{FF2B5EF4-FFF2-40B4-BE49-F238E27FC236}">
                <a16:creationId xmlns:a16="http://schemas.microsoft.com/office/drawing/2014/main" id="{A3432ED6-9E91-45F4-BC3C-AAC7E9743A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3" r="35493"/>
          <a:stretch/>
        </p:blipFill>
        <p:spPr>
          <a:xfrm>
            <a:off x="5784368" y="1024931"/>
            <a:ext cx="2722702" cy="2890542"/>
          </a:xfrm>
          <a:prstGeom prst="rect">
            <a:avLst/>
          </a:prstGeom>
        </p:spPr>
      </p:pic>
      <p:pic>
        <p:nvPicPr>
          <p:cNvPr id="89" name="Immagine 88">
            <a:extLst>
              <a:ext uri="{FF2B5EF4-FFF2-40B4-BE49-F238E27FC236}">
                <a16:creationId xmlns:a16="http://schemas.microsoft.com/office/drawing/2014/main" id="{591F70EE-840E-4E06-AD74-7F0FA66D5C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6" r="6550"/>
          <a:stretch/>
        </p:blipFill>
        <p:spPr>
          <a:xfrm>
            <a:off x="8970138" y="1024931"/>
            <a:ext cx="2722702" cy="2890542"/>
          </a:xfrm>
          <a:prstGeom prst="rect">
            <a:avLst/>
          </a:prstGeom>
        </p:spPr>
      </p:pic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168429F1-C677-45C6-A038-69C228C1C68F}"/>
              </a:ext>
            </a:extLst>
          </p:cNvPr>
          <p:cNvSpPr txBox="1"/>
          <p:nvPr/>
        </p:nvSpPr>
        <p:spPr>
          <a:xfrm rot="16200000">
            <a:off x="5094448" y="2186381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8A33824B-35DE-44C4-9050-85AE81FFABCE}"/>
              </a:ext>
            </a:extLst>
          </p:cNvPr>
          <p:cNvSpPr txBox="1"/>
          <p:nvPr/>
        </p:nvSpPr>
        <p:spPr>
          <a:xfrm rot="16200000">
            <a:off x="8078805" y="2391731"/>
            <a:ext cx="14519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RRMSE</a:t>
            </a:r>
          </a:p>
        </p:txBody>
      </p: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DC6E5D90-F646-4C81-8AE9-D088D4B80AA9}"/>
              </a:ext>
            </a:extLst>
          </p:cNvPr>
          <p:cNvGrpSpPr/>
          <p:nvPr/>
        </p:nvGrpSpPr>
        <p:grpSpPr>
          <a:xfrm>
            <a:off x="3616120" y="1740906"/>
            <a:ext cx="909724" cy="1840494"/>
            <a:chOff x="3616120" y="1740906"/>
            <a:chExt cx="909724" cy="1840494"/>
          </a:xfrm>
        </p:grpSpPr>
        <p:grpSp>
          <p:nvGrpSpPr>
            <p:cNvPr id="100" name="Gruppo 99">
              <a:extLst>
                <a:ext uri="{FF2B5EF4-FFF2-40B4-BE49-F238E27FC236}">
                  <a16:creationId xmlns:a16="http://schemas.microsoft.com/office/drawing/2014/main" id="{5267408C-A901-4FBA-8F43-D67B773B4B8E}"/>
                </a:ext>
              </a:extLst>
            </p:cNvPr>
            <p:cNvGrpSpPr/>
            <p:nvPr/>
          </p:nvGrpSpPr>
          <p:grpSpPr>
            <a:xfrm>
              <a:off x="3616120" y="1740906"/>
              <a:ext cx="200740" cy="689873"/>
              <a:chOff x="3616120" y="1740906"/>
              <a:chExt cx="200740" cy="689873"/>
            </a:xfrm>
          </p:grpSpPr>
          <p:sp>
            <p:nvSpPr>
              <p:cNvPr id="92" name="Rettangolo 91">
                <a:extLst>
                  <a:ext uri="{FF2B5EF4-FFF2-40B4-BE49-F238E27FC236}">
                    <a16:creationId xmlns:a16="http://schemas.microsoft.com/office/drawing/2014/main" id="{EB5C0A78-DB82-4513-8232-C71378318B70}"/>
                  </a:ext>
                </a:extLst>
              </p:cNvPr>
              <p:cNvSpPr/>
              <p:nvPr/>
            </p:nvSpPr>
            <p:spPr>
              <a:xfrm>
                <a:off x="3616120" y="1740906"/>
                <a:ext cx="200740" cy="689873"/>
              </a:xfrm>
              <a:prstGeom prst="rect">
                <a:avLst/>
              </a:prstGeom>
              <a:solidFill>
                <a:schemeClr val="accent1">
                  <a:alpha val="49000"/>
                </a:schemeClr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95" name="Connettore diritto 94">
                <a:extLst>
                  <a:ext uri="{FF2B5EF4-FFF2-40B4-BE49-F238E27FC236}">
                    <a16:creationId xmlns:a16="http://schemas.microsoft.com/office/drawing/2014/main" id="{C9BA8FC3-CD6C-4B21-BB5A-52B292F10B66}"/>
                  </a:ext>
                </a:extLst>
              </p:cNvPr>
              <p:cNvCxnSpPr/>
              <p:nvPr/>
            </p:nvCxnSpPr>
            <p:spPr>
              <a:xfrm>
                <a:off x="3616120" y="1790710"/>
                <a:ext cx="20074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Rettangolo 97">
              <a:extLst>
                <a:ext uri="{FF2B5EF4-FFF2-40B4-BE49-F238E27FC236}">
                  <a16:creationId xmlns:a16="http://schemas.microsoft.com/office/drawing/2014/main" id="{7816C5FC-C825-4E11-8863-80336F930544}"/>
                </a:ext>
              </a:extLst>
            </p:cNvPr>
            <p:cNvSpPr/>
            <p:nvPr/>
          </p:nvSpPr>
          <p:spPr>
            <a:xfrm>
              <a:off x="4325104" y="2119754"/>
              <a:ext cx="200740" cy="146164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99" name="Connettore diritto 98">
              <a:extLst>
                <a:ext uri="{FF2B5EF4-FFF2-40B4-BE49-F238E27FC236}">
                  <a16:creationId xmlns:a16="http://schemas.microsoft.com/office/drawing/2014/main" id="{7251CD95-7980-42FB-B4CE-44CAC9259F35}"/>
                </a:ext>
              </a:extLst>
            </p:cNvPr>
            <p:cNvCxnSpPr/>
            <p:nvPr/>
          </p:nvCxnSpPr>
          <p:spPr>
            <a:xfrm>
              <a:off x="4325104" y="2209149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12363553-DA9E-4D5F-911D-EA91E2193D33}"/>
              </a:ext>
            </a:extLst>
          </p:cNvPr>
          <p:cNvGrpSpPr/>
          <p:nvPr/>
        </p:nvGrpSpPr>
        <p:grpSpPr>
          <a:xfrm>
            <a:off x="6841880" y="1672883"/>
            <a:ext cx="883196" cy="351692"/>
            <a:chOff x="6841880" y="1672883"/>
            <a:chExt cx="883196" cy="351692"/>
          </a:xfrm>
        </p:grpSpPr>
        <p:sp>
          <p:nvSpPr>
            <p:cNvPr id="93" name="Rettangolo 92">
              <a:extLst>
                <a:ext uri="{FF2B5EF4-FFF2-40B4-BE49-F238E27FC236}">
                  <a16:creationId xmlns:a16="http://schemas.microsoft.com/office/drawing/2014/main" id="{E5E03AF8-2665-4371-819D-93A2140C833C}"/>
                </a:ext>
              </a:extLst>
            </p:cNvPr>
            <p:cNvSpPr/>
            <p:nvPr/>
          </p:nvSpPr>
          <p:spPr>
            <a:xfrm>
              <a:off x="6849500" y="1672883"/>
              <a:ext cx="200740" cy="351692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6" name="Connettore diritto 95">
              <a:extLst>
                <a:ext uri="{FF2B5EF4-FFF2-40B4-BE49-F238E27FC236}">
                  <a16:creationId xmlns:a16="http://schemas.microsoft.com/office/drawing/2014/main" id="{DFDA30D8-1C15-46E3-8B12-485F54C9F100}"/>
                </a:ext>
              </a:extLst>
            </p:cNvPr>
            <p:cNvCxnSpPr/>
            <p:nvPr/>
          </p:nvCxnSpPr>
          <p:spPr>
            <a:xfrm>
              <a:off x="6841880" y="1771396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ttangolo 100">
              <a:extLst>
                <a:ext uri="{FF2B5EF4-FFF2-40B4-BE49-F238E27FC236}">
                  <a16:creationId xmlns:a16="http://schemas.microsoft.com/office/drawing/2014/main" id="{5578CE09-6071-4417-AD01-17941EC67FE7}"/>
                </a:ext>
              </a:extLst>
            </p:cNvPr>
            <p:cNvSpPr/>
            <p:nvPr/>
          </p:nvSpPr>
          <p:spPr>
            <a:xfrm>
              <a:off x="7524336" y="1725000"/>
              <a:ext cx="200740" cy="182434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103" name="Connettore diritto 102">
              <a:extLst>
                <a:ext uri="{FF2B5EF4-FFF2-40B4-BE49-F238E27FC236}">
                  <a16:creationId xmlns:a16="http://schemas.microsoft.com/office/drawing/2014/main" id="{E6A37271-0CA3-4E9C-A389-BC9ED9B5D1B7}"/>
                </a:ext>
              </a:extLst>
            </p:cNvPr>
            <p:cNvCxnSpPr/>
            <p:nvPr/>
          </p:nvCxnSpPr>
          <p:spPr>
            <a:xfrm>
              <a:off x="7519931" y="1809109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EACA979E-4A7C-4278-BA23-94458C7D043F}"/>
              </a:ext>
            </a:extLst>
          </p:cNvPr>
          <p:cNvGrpSpPr/>
          <p:nvPr/>
        </p:nvGrpSpPr>
        <p:grpSpPr>
          <a:xfrm>
            <a:off x="9979008" y="1266825"/>
            <a:ext cx="875265" cy="1370408"/>
            <a:chOff x="9979008" y="1266825"/>
            <a:chExt cx="875265" cy="1370408"/>
          </a:xfrm>
        </p:grpSpPr>
        <p:sp>
          <p:nvSpPr>
            <p:cNvPr id="94" name="Rettangolo 93">
              <a:extLst>
                <a:ext uri="{FF2B5EF4-FFF2-40B4-BE49-F238E27FC236}">
                  <a16:creationId xmlns:a16="http://schemas.microsoft.com/office/drawing/2014/main" id="{6C5E5D16-4B7F-4B08-9D83-609542CA5C8B}"/>
                </a:ext>
              </a:extLst>
            </p:cNvPr>
            <p:cNvSpPr/>
            <p:nvPr/>
          </p:nvSpPr>
          <p:spPr>
            <a:xfrm>
              <a:off x="9984888" y="1907433"/>
              <a:ext cx="200740" cy="729800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7" name="Connettore diritto 96">
              <a:extLst>
                <a:ext uri="{FF2B5EF4-FFF2-40B4-BE49-F238E27FC236}">
                  <a16:creationId xmlns:a16="http://schemas.microsoft.com/office/drawing/2014/main" id="{BA1F5051-75AF-452D-BF08-5DC8E9FDAAD3}"/>
                </a:ext>
              </a:extLst>
            </p:cNvPr>
            <p:cNvCxnSpPr/>
            <p:nvPr/>
          </p:nvCxnSpPr>
          <p:spPr>
            <a:xfrm>
              <a:off x="9979008" y="2565198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ttangolo 101">
              <a:extLst>
                <a:ext uri="{FF2B5EF4-FFF2-40B4-BE49-F238E27FC236}">
                  <a16:creationId xmlns:a16="http://schemas.microsoft.com/office/drawing/2014/main" id="{A179674A-27E9-4257-9891-937863DCF340}"/>
                </a:ext>
              </a:extLst>
            </p:cNvPr>
            <p:cNvSpPr/>
            <p:nvPr/>
          </p:nvSpPr>
          <p:spPr>
            <a:xfrm>
              <a:off x="10648696" y="1266825"/>
              <a:ext cx="205577" cy="1183004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104" name="Connettore diritto 103">
              <a:extLst>
                <a:ext uri="{FF2B5EF4-FFF2-40B4-BE49-F238E27FC236}">
                  <a16:creationId xmlns:a16="http://schemas.microsoft.com/office/drawing/2014/main" id="{B57188E8-CC33-4590-BDA2-D9E866BEBF09}"/>
                </a:ext>
              </a:extLst>
            </p:cNvPr>
            <p:cNvCxnSpPr/>
            <p:nvPr/>
          </p:nvCxnSpPr>
          <p:spPr>
            <a:xfrm>
              <a:off x="10653533" y="2093713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" name="Immagine 107">
            <a:extLst>
              <a:ext uri="{FF2B5EF4-FFF2-40B4-BE49-F238E27FC236}">
                <a16:creationId xmlns:a16="http://schemas.microsoft.com/office/drawing/2014/main" id="{5D150690-41DE-448B-94C7-65C16752C44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7" r="35479"/>
          <a:stretch/>
        </p:blipFill>
        <p:spPr>
          <a:xfrm>
            <a:off x="5879416" y="3666325"/>
            <a:ext cx="2627654" cy="2890263"/>
          </a:xfrm>
          <a:prstGeom prst="rect">
            <a:avLst/>
          </a:prstGeom>
        </p:spPr>
      </p:pic>
      <p:pic>
        <p:nvPicPr>
          <p:cNvPr id="109" name="Immagine 108">
            <a:extLst>
              <a:ext uri="{FF2B5EF4-FFF2-40B4-BE49-F238E27FC236}">
                <a16:creationId xmlns:a16="http://schemas.microsoft.com/office/drawing/2014/main" id="{65A8C314-2D7D-4B9A-9FD3-AF056D1F34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25" r="7954"/>
          <a:stretch/>
        </p:blipFill>
        <p:spPr>
          <a:xfrm>
            <a:off x="9065185" y="3666325"/>
            <a:ext cx="2555643" cy="2890263"/>
          </a:xfrm>
          <a:prstGeom prst="rect">
            <a:avLst/>
          </a:prstGeom>
        </p:spPr>
      </p:pic>
      <p:sp>
        <p:nvSpPr>
          <p:cNvPr id="111" name="CasellaDiTesto 110">
            <a:extLst>
              <a:ext uri="{FF2B5EF4-FFF2-40B4-BE49-F238E27FC236}">
                <a16:creationId xmlns:a16="http://schemas.microsoft.com/office/drawing/2014/main" id="{33596DC0-293F-47B3-9AD8-6BA716FC0B1A}"/>
              </a:ext>
            </a:extLst>
          </p:cNvPr>
          <p:cNvSpPr txBox="1"/>
          <p:nvPr/>
        </p:nvSpPr>
        <p:spPr>
          <a:xfrm rot="16200000">
            <a:off x="2012962" y="4815282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KGE</a:t>
            </a: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94CB3640-BC96-419C-B3EF-76A21977E64B}"/>
              </a:ext>
            </a:extLst>
          </p:cNvPr>
          <p:cNvSpPr txBox="1"/>
          <p:nvPr/>
        </p:nvSpPr>
        <p:spPr>
          <a:xfrm rot="16200000">
            <a:off x="5142073" y="4815281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13" name="CasellaDiTesto 112">
            <a:extLst>
              <a:ext uri="{FF2B5EF4-FFF2-40B4-BE49-F238E27FC236}">
                <a16:creationId xmlns:a16="http://schemas.microsoft.com/office/drawing/2014/main" id="{72C6E02C-85F4-4BF3-9D14-F5A9F34BD724}"/>
              </a:ext>
            </a:extLst>
          </p:cNvPr>
          <p:cNvSpPr txBox="1"/>
          <p:nvPr/>
        </p:nvSpPr>
        <p:spPr>
          <a:xfrm rot="16200000">
            <a:off x="8126430" y="5020631"/>
            <a:ext cx="14519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RRMSE</a:t>
            </a:r>
          </a:p>
        </p:txBody>
      </p:sp>
      <p:sp>
        <p:nvSpPr>
          <p:cNvPr id="114" name="CasellaDiTesto 113">
            <a:extLst>
              <a:ext uri="{FF2B5EF4-FFF2-40B4-BE49-F238E27FC236}">
                <a16:creationId xmlns:a16="http://schemas.microsoft.com/office/drawing/2014/main" id="{B7CA75A0-B5CB-4758-8000-CC447CB6C623}"/>
              </a:ext>
            </a:extLst>
          </p:cNvPr>
          <p:cNvSpPr txBox="1"/>
          <p:nvPr/>
        </p:nvSpPr>
        <p:spPr>
          <a:xfrm>
            <a:off x="3166950" y="632043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endParaRPr lang="it-I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CasellaDiTesto 114">
            <a:extLst>
              <a:ext uri="{FF2B5EF4-FFF2-40B4-BE49-F238E27FC236}">
                <a16:creationId xmlns:a16="http://schemas.microsoft.com/office/drawing/2014/main" id="{C67F553E-E8E8-4215-82E4-8D50F96EEACF}"/>
              </a:ext>
            </a:extLst>
          </p:cNvPr>
          <p:cNvSpPr txBox="1"/>
          <p:nvPr/>
        </p:nvSpPr>
        <p:spPr>
          <a:xfrm>
            <a:off x="4019296" y="632043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</a:p>
        </p:txBody>
      </p:sp>
      <p:sp>
        <p:nvSpPr>
          <p:cNvPr id="116" name="CasellaDiTesto 115">
            <a:extLst>
              <a:ext uri="{FF2B5EF4-FFF2-40B4-BE49-F238E27FC236}">
                <a16:creationId xmlns:a16="http://schemas.microsoft.com/office/drawing/2014/main" id="{E46E393C-0972-4F31-897B-20580507E611}"/>
              </a:ext>
            </a:extLst>
          </p:cNvPr>
          <p:cNvSpPr txBox="1"/>
          <p:nvPr/>
        </p:nvSpPr>
        <p:spPr>
          <a:xfrm>
            <a:off x="6380842" y="628459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endParaRPr lang="it-I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CasellaDiTesto 116">
            <a:extLst>
              <a:ext uri="{FF2B5EF4-FFF2-40B4-BE49-F238E27FC236}">
                <a16:creationId xmlns:a16="http://schemas.microsoft.com/office/drawing/2014/main" id="{8AB671AA-FA11-4809-B134-8378D0C1CEF8}"/>
              </a:ext>
            </a:extLst>
          </p:cNvPr>
          <p:cNvSpPr txBox="1"/>
          <p:nvPr/>
        </p:nvSpPr>
        <p:spPr>
          <a:xfrm>
            <a:off x="7233189" y="628459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</a:p>
        </p:txBody>
      </p:sp>
      <p:sp>
        <p:nvSpPr>
          <p:cNvPr id="118" name="CasellaDiTesto 117">
            <a:extLst>
              <a:ext uri="{FF2B5EF4-FFF2-40B4-BE49-F238E27FC236}">
                <a16:creationId xmlns:a16="http://schemas.microsoft.com/office/drawing/2014/main" id="{138AC62C-F32A-4975-B0C9-90A0D122CD03}"/>
              </a:ext>
            </a:extLst>
          </p:cNvPr>
          <p:cNvSpPr txBox="1"/>
          <p:nvPr/>
        </p:nvSpPr>
        <p:spPr>
          <a:xfrm>
            <a:off x="9541043" y="628459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cal</a:t>
            </a:r>
            <a:endParaRPr lang="it-I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CasellaDiTesto 118">
            <a:extLst>
              <a:ext uri="{FF2B5EF4-FFF2-40B4-BE49-F238E27FC236}">
                <a16:creationId xmlns:a16="http://schemas.microsoft.com/office/drawing/2014/main" id="{0ADD949B-3390-481A-99F7-584C8A18C8EC}"/>
              </a:ext>
            </a:extLst>
          </p:cNvPr>
          <p:cNvSpPr txBox="1"/>
          <p:nvPr/>
        </p:nvSpPr>
        <p:spPr>
          <a:xfrm>
            <a:off x="10393389" y="6284595"/>
            <a:ext cx="1041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</a:p>
        </p:txBody>
      </p:sp>
      <p:sp>
        <p:nvSpPr>
          <p:cNvPr id="120" name="CasellaDiTesto 119">
            <a:extLst>
              <a:ext uri="{FF2B5EF4-FFF2-40B4-BE49-F238E27FC236}">
                <a16:creationId xmlns:a16="http://schemas.microsoft.com/office/drawing/2014/main" id="{202CBA36-33CA-4BC9-9D55-07CF84ABB624}"/>
              </a:ext>
            </a:extLst>
          </p:cNvPr>
          <p:cNvSpPr txBox="1"/>
          <p:nvPr/>
        </p:nvSpPr>
        <p:spPr>
          <a:xfrm>
            <a:off x="3163634" y="1281198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0.77</a:t>
            </a:r>
          </a:p>
        </p:txBody>
      </p:sp>
      <p:sp>
        <p:nvSpPr>
          <p:cNvPr id="121" name="CasellaDiTesto 120">
            <a:extLst>
              <a:ext uri="{FF2B5EF4-FFF2-40B4-BE49-F238E27FC236}">
                <a16:creationId xmlns:a16="http://schemas.microsoft.com/office/drawing/2014/main" id="{C2EE8BC6-A200-498A-B6D1-F6D412B2CD92}"/>
              </a:ext>
            </a:extLst>
          </p:cNvPr>
          <p:cNvSpPr txBox="1"/>
          <p:nvPr/>
        </p:nvSpPr>
        <p:spPr>
          <a:xfrm>
            <a:off x="3904517" y="1281198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0.60</a:t>
            </a:r>
          </a:p>
        </p:txBody>
      </p:sp>
      <p:sp>
        <p:nvSpPr>
          <p:cNvPr id="122" name="CasellaDiTesto 121">
            <a:extLst>
              <a:ext uri="{FF2B5EF4-FFF2-40B4-BE49-F238E27FC236}">
                <a16:creationId xmlns:a16="http://schemas.microsoft.com/office/drawing/2014/main" id="{D8AB0B83-AD94-41F2-8DE2-F8ED9E234C7A}"/>
              </a:ext>
            </a:extLst>
          </p:cNvPr>
          <p:cNvSpPr txBox="1"/>
          <p:nvPr/>
        </p:nvSpPr>
        <p:spPr>
          <a:xfrm>
            <a:off x="6459146" y="1256023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0.78</a:t>
            </a:r>
          </a:p>
        </p:txBody>
      </p:sp>
      <p:sp>
        <p:nvSpPr>
          <p:cNvPr id="123" name="CasellaDiTesto 122">
            <a:extLst>
              <a:ext uri="{FF2B5EF4-FFF2-40B4-BE49-F238E27FC236}">
                <a16:creationId xmlns:a16="http://schemas.microsoft.com/office/drawing/2014/main" id="{8581D4C8-E562-4E56-B4D9-1E8C405BD712}"/>
              </a:ext>
            </a:extLst>
          </p:cNvPr>
          <p:cNvSpPr txBox="1"/>
          <p:nvPr/>
        </p:nvSpPr>
        <p:spPr>
          <a:xfrm>
            <a:off x="7200029" y="1256023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0.75</a:t>
            </a:r>
          </a:p>
        </p:txBody>
      </p:sp>
      <p:sp>
        <p:nvSpPr>
          <p:cNvPr id="124" name="CasellaDiTesto 123">
            <a:extLst>
              <a:ext uri="{FF2B5EF4-FFF2-40B4-BE49-F238E27FC236}">
                <a16:creationId xmlns:a16="http://schemas.microsoft.com/office/drawing/2014/main" id="{E5654B0C-B029-4A5C-BC32-9DDC4B3F8322}"/>
              </a:ext>
            </a:extLst>
          </p:cNvPr>
          <p:cNvSpPr txBox="1"/>
          <p:nvPr/>
        </p:nvSpPr>
        <p:spPr>
          <a:xfrm>
            <a:off x="9543801" y="1277944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0.44</a:t>
            </a:r>
          </a:p>
        </p:txBody>
      </p:sp>
      <p:sp>
        <p:nvSpPr>
          <p:cNvPr id="125" name="CasellaDiTesto 124">
            <a:extLst>
              <a:ext uri="{FF2B5EF4-FFF2-40B4-BE49-F238E27FC236}">
                <a16:creationId xmlns:a16="http://schemas.microsoft.com/office/drawing/2014/main" id="{6BD72FFA-888B-4A43-98E9-191BD00AAD75}"/>
              </a:ext>
            </a:extLst>
          </p:cNvPr>
          <p:cNvSpPr txBox="1"/>
          <p:nvPr/>
        </p:nvSpPr>
        <p:spPr>
          <a:xfrm>
            <a:off x="10237059" y="1277944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0.64</a:t>
            </a:r>
          </a:p>
        </p:txBody>
      </p: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693CEC8E-9B5C-4847-B321-8976D87126AF}"/>
              </a:ext>
            </a:extLst>
          </p:cNvPr>
          <p:cNvSpPr txBox="1"/>
          <p:nvPr/>
        </p:nvSpPr>
        <p:spPr>
          <a:xfrm>
            <a:off x="1337727" y="1263707"/>
            <a:ext cx="1653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it-IT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it-IT" sz="1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CasellaDiTesto 128">
            <a:extLst>
              <a:ext uri="{FF2B5EF4-FFF2-40B4-BE49-F238E27FC236}">
                <a16:creationId xmlns:a16="http://schemas.microsoft.com/office/drawing/2014/main" id="{9D3CDC3C-6CE5-4288-A221-F9E76FDE3F0E}"/>
              </a:ext>
            </a:extLst>
          </p:cNvPr>
          <p:cNvSpPr txBox="1"/>
          <p:nvPr/>
        </p:nvSpPr>
        <p:spPr>
          <a:xfrm>
            <a:off x="3142365" y="3882381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0.78</a:t>
            </a:r>
          </a:p>
        </p:txBody>
      </p:sp>
      <p:sp>
        <p:nvSpPr>
          <p:cNvPr id="130" name="CasellaDiTesto 129">
            <a:extLst>
              <a:ext uri="{FF2B5EF4-FFF2-40B4-BE49-F238E27FC236}">
                <a16:creationId xmlns:a16="http://schemas.microsoft.com/office/drawing/2014/main" id="{E2C67177-CFF7-4FC9-9E15-91D8139ABF0A}"/>
              </a:ext>
            </a:extLst>
          </p:cNvPr>
          <p:cNvSpPr txBox="1"/>
          <p:nvPr/>
        </p:nvSpPr>
        <p:spPr>
          <a:xfrm>
            <a:off x="3883248" y="3882381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0.43</a:t>
            </a:r>
          </a:p>
        </p:txBody>
      </p:sp>
      <p:sp>
        <p:nvSpPr>
          <p:cNvPr id="131" name="CasellaDiTesto 130">
            <a:extLst>
              <a:ext uri="{FF2B5EF4-FFF2-40B4-BE49-F238E27FC236}">
                <a16:creationId xmlns:a16="http://schemas.microsoft.com/office/drawing/2014/main" id="{92ECE96E-9629-404D-81B5-07F22BB355B4}"/>
              </a:ext>
            </a:extLst>
          </p:cNvPr>
          <p:cNvSpPr txBox="1"/>
          <p:nvPr/>
        </p:nvSpPr>
        <p:spPr>
          <a:xfrm>
            <a:off x="6437877" y="3857206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0.81</a:t>
            </a:r>
          </a:p>
        </p:txBody>
      </p:sp>
      <p:sp>
        <p:nvSpPr>
          <p:cNvPr id="132" name="CasellaDiTesto 131">
            <a:extLst>
              <a:ext uri="{FF2B5EF4-FFF2-40B4-BE49-F238E27FC236}">
                <a16:creationId xmlns:a16="http://schemas.microsoft.com/office/drawing/2014/main" id="{645C74EA-FF79-4E59-A8EC-A8C4E06E5F92}"/>
              </a:ext>
            </a:extLst>
          </p:cNvPr>
          <p:cNvSpPr txBox="1"/>
          <p:nvPr/>
        </p:nvSpPr>
        <p:spPr>
          <a:xfrm>
            <a:off x="7178760" y="3857206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0.67</a:t>
            </a:r>
          </a:p>
        </p:txBody>
      </p:sp>
      <p:sp>
        <p:nvSpPr>
          <p:cNvPr id="133" name="CasellaDiTesto 132">
            <a:extLst>
              <a:ext uri="{FF2B5EF4-FFF2-40B4-BE49-F238E27FC236}">
                <a16:creationId xmlns:a16="http://schemas.microsoft.com/office/drawing/2014/main" id="{91ABAB2B-A9A5-4AAD-8933-65583CA3D775}"/>
              </a:ext>
            </a:extLst>
          </p:cNvPr>
          <p:cNvSpPr txBox="1"/>
          <p:nvPr/>
        </p:nvSpPr>
        <p:spPr>
          <a:xfrm>
            <a:off x="9522532" y="3879127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0.33</a:t>
            </a:r>
          </a:p>
        </p:txBody>
      </p:sp>
      <p:sp>
        <p:nvSpPr>
          <p:cNvPr id="134" name="CasellaDiTesto 133">
            <a:extLst>
              <a:ext uri="{FF2B5EF4-FFF2-40B4-BE49-F238E27FC236}">
                <a16:creationId xmlns:a16="http://schemas.microsoft.com/office/drawing/2014/main" id="{9A54CEB4-FD89-4261-94AD-2DCE0156D76C}"/>
              </a:ext>
            </a:extLst>
          </p:cNvPr>
          <p:cNvSpPr txBox="1"/>
          <p:nvPr/>
        </p:nvSpPr>
        <p:spPr>
          <a:xfrm>
            <a:off x="10215790" y="3879127"/>
            <a:ext cx="1041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0.59</a:t>
            </a:r>
          </a:p>
        </p:txBody>
      </p:sp>
      <p:sp>
        <p:nvSpPr>
          <p:cNvPr id="135" name="CasellaDiTesto 134">
            <a:extLst>
              <a:ext uri="{FF2B5EF4-FFF2-40B4-BE49-F238E27FC236}">
                <a16:creationId xmlns:a16="http://schemas.microsoft.com/office/drawing/2014/main" id="{8E1FF685-9E7A-4D16-91E7-078649EDB830}"/>
              </a:ext>
            </a:extLst>
          </p:cNvPr>
          <p:cNvSpPr txBox="1"/>
          <p:nvPr/>
        </p:nvSpPr>
        <p:spPr>
          <a:xfrm>
            <a:off x="1316458" y="3864890"/>
            <a:ext cx="1653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it-IT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it-IT" sz="1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8695EF89-587E-46A2-9FFF-6B583AE596FC}"/>
              </a:ext>
            </a:extLst>
          </p:cNvPr>
          <p:cNvGrpSpPr/>
          <p:nvPr/>
        </p:nvGrpSpPr>
        <p:grpSpPr>
          <a:xfrm>
            <a:off x="3606595" y="4220688"/>
            <a:ext cx="871825" cy="1236324"/>
            <a:chOff x="3606595" y="1731381"/>
            <a:chExt cx="871825" cy="1236324"/>
          </a:xfrm>
        </p:grpSpPr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61A49E3C-874B-4BFA-A94F-B02642FBADEB}"/>
                </a:ext>
              </a:extLst>
            </p:cNvPr>
            <p:cNvGrpSpPr/>
            <p:nvPr/>
          </p:nvGrpSpPr>
          <p:grpSpPr>
            <a:xfrm>
              <a:off x="3606595" y="1731381"/>
              <a:ext cx="200740" cy="326185"/>
              <a:chOff x="3606595" y="1731381"/>
              <a:chExt cx="200740" cy="326185"/>
            </a:xfrm>
          </p:grpSpPr>
          <p:sp>
            <p:nvSpPr>
              <p:cNvPr id="140" name="Rettangolo 139">
                <a:extLst>
                  <a:ext uri="{FF2B5EF4-FFF2-40B4-BE49-F238E27FC236}">
                    <a16:creationId xmlns:a16="http://schemas.microsoft.com/office/drawing/2014/main" id="{78313B96-F883-4142-8C54-921D1F5C6D64}"/>
                  </a:ext>
                </a:extLst>
              </p:cNvPr>
              <p:cNvSpPr/>
              <p:nvPr/>
            </p:nvSpPr>
            <p:spPr>
              <a:xfrm>
                <a:off x="3606595" y="1731381"/>
                <a:ext cx="200740" cy="326185"/>
              </a:xfrm>
              <a:prstGeom prst="rect">
                <a:avLst/>
              </a:prstGeom>
              <a:solidFill>
                <a:schemeClr val="accent1">
                  <a:alpha val="49000"/>
                </a:schemeClr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141" name="Connettore diritto 140">
                <a:extLst>
                  <a:ext uri="{FF2B5EF4-FFF2-40B4-BE49-F238E27FC236}">
                    <a16:creationId xmlns:a16="http://schemas.microsoft.com/office/drawing/2014/main" id="{5E298B47-98B1-4D43-9F17-E7FEA3271A82}"/>
                  </a:ext>
                </a:extLst>
              </p:cNvPr>
              <p:cNvCxnSpPr/>
              <p:nvPr/>
            </p:nvCxnSpPr>
            <p:spPr>
              <a:xfrm>
                <a:off x="3606595" y="1911360"/>
                <a:ext cx="20074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Rettangolo 137">
              <a:extLst>
                <a:ext uri="{FF2B5EF4-FFF2-40B4-BE49-F238E27FC236}">
                  <a16:creationId xmlns:a16="http://schemas.microsoft.com/office/drawing/2014/main" id="{07638BB6-23A7-442A-82AA-0843199294B4}"/>
                </a:ext>
              </a:extLst>
            </p:cNvPr>
            <p:cNvSpPr/>
            <p:nvPr/>
          </p:nvSpPr>
          <p:spPr>
            <a:xfrm>
              <a:off x="4277680" y="2194345"/>
              <a:ext cx="200740" cy="773360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139" name="Connettore diritto 138">
              <a:extLst>
                <a:ext uri="{FF2B5EF4-FFF2-40B4-BE49-F238E27FC236}">
                  <a16:creationId xmlns:a16="http://schemas.microsoft.com/office/drawing/2014/main" id="{2BD5A903-F297-440E-B138-20A320BE291C}"/>
                </a:ext>
              </a:extLst>
            </p:cNvPr>
            <p:cNvCxnSpPr/>
            <p:nvPr/>
          </p:nvCxnSpPr>
          <p:spPr>
            <a:xfrm>
              <a:off x="4277680" y="2729849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2433A628-3C35-4761-9BEC-F7BC552F3AD4}"/>
              </a:ext>
            </a:extLst>
          </p:cNvPr>
          <p:cNvGrpSpPr/>
          <p:nvPr/>
        </p:nvGrpSpPr>
        <p:grpSpPr>
          <a:xfrm>
            <a:off x="6850991" y="4235737"/>
            <a:ext cx="883196" cy="587089"/>
            <a:chOff x="6841880" y="1672883"/>
            <a:chExt cx="883196" cy="587089"/>
          </a:xfrm>
        </p:grpSpPr>
        <p:sp>
          <p:nvSpPr>
            <p:cNvPr id="143" name="Rettangolo 142">
              <a:extLst>
                <a:ext uri="{FF2B5EF4-FFF2-40B4-BE49-F238E27FC236}">
                  <a16:creationId xmlns:a16="http://schemas.microsoft.com/office/drawing/2014/main" id="{6FF57F43-2331-4F11-A4CB-EBF05E3A0A54}"/>
                </a:ext>
              </a:extLst>
            </p:cNvPr>
            <p:cNvSpPr/>
            <p:nvPr/>
          </p:nvSpPr>
          <p:spPr>
            <a:xfrm>
              <a:off x="6849500" y="1672883"/>
              <a:ext cx="200740" cy="311134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44" name="Connettore diritto 143">
              <a:extLst>
                <a:ext uri="{FF2B5EF4-FFF2-40B4-BE49-F238E27FC236}">
                  <a16:creationId xmlns:a16="http://schemas.microsoft.com/office/drawing/2014/main" id="{110FD208-F9ED-4F7F-B22A-9381F3E712D4}"/>
                </a:ext>
              </a:extLst>
            </p:cNvPr>
            <p:cNvCxnSpPr/>
            <p:nvPr/>
          </p:nvCxnSpPr>
          <p:spPr>
            <a:xfrm>
              <a:off x="6841880" y="1771396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ttangolo 144">
              <a:extLst>
                <a:ext uri="{FF2B5EF4-FFF2-40B4-BE49-F238E27FC236}">
                  <a16:creationId xmlns:a16="http://schemas.microsoft.com/office/drawing/2014/main" id="{FE73BF53-5F76-4612-88A8-2FA2E0F3FA27}"/>
                </a:ext>
              </a:extLst>
            </p:cNvPr>
            <p:cNvSpPr/>
            <p:nvPr/>
          </p:nvSpPr>
          <p:spPr>
            <a:xfrm>
              <a:off x="7524336" y="1901062"/>
              <a:ext cx="200740" cy="358910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146" name="Connettore diritto 145">
              <a:extLst>
                <a:ext uri="{FF2B5EF4-FFF2-40B4-BE49-F238E27FC236}">
                  <a16:creationId xmlns:a16="http://schemas.microsoft.com/office/drawing/2014/main" id="{7F60F273-4DF4-4760-9825-E572A763414E}"/>
                </a:ext>
              </a:extLst>
            </p:cNvPr>
            <p:cNvCxnSpPr/>
            <p:nvPr/>
          </p:nvCxnSpPr>
          <p:spPr>
            <a:xfrm>
              <a:off x="7524336" y="2094859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BEAB1AD7-9B8B-4B57-A1FF-C157378BCB2F}"/>
              </a:ext>
            </a:extLst>
          </p:cNvPr>
          <p:cNvGrpSpPr/>
          <p:nvPr/>
        </p:nvGrpSpPr>
        <p:grpSpPr>
          <a:xfrm>
            <a:off x="10008240" y="4683652"/>
            <a:ext cx="898020" cy="951736"/>
            <a:chOff x="6856166" y="998145"/>
            <a:chExt cx="898020" cy="951736"/>
          </a:xfrm>
        </p:grpSpPr>
        <p:sp>
          <p:nvSpPr>
            <p:cNvPr id="148" name="Rettangolo 147">
              <a:extLst>
                <a:ext uri="{FF2B5EF4-FFF2-40B4-BE49-F238E27FC236}">
                  <a16:creationId xmlns:a16="http://schemas.microsoft.com/office/drawing/2014/main" id="{A14894B1-1908-4FDA-BA2A-CC826955D64A}"/>
                </a:ext>
              </a:extLst>
            </p:cNvPr>
            <p:cNvSpPr/>
            <p:nvPr/>
          </p:nvSpPr>
          <p:spPr>
            <a:xfrm>
              <a:off x="6861405" y="1672883"/>
              <a:ext cx="200740" cy="276998"/>
            </a:xfrm>
            <a:prstGeom prst="rect">
              <a:avLst/>
            </a:prstGeom>
            <a:solidFill>
              <a:schemeClr val="accent1">
                <a:alpha val="49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49" name="Connettore diritto 148">
              <a:extLst>
                <a:ext uri="{FF2B5EF4-FFF2-40B4-BE49-F238E27FC236}">
                  <a16:creationId xmlns:a16="http://schemas.microsoft.com/office/drawing/2014/main" id="{148E24B0-0989-44E2-91B8-240D862A6483}"/>
                </a:ext>
              </a:extLst>
            </p:cNvPr>
            <p:cNvCxnSpPr/>
            <p:nvPr/>
          </p:nvCxnSpPr>
          <p:spPr>
            <a:xfrm>
              <a:off x="6856166" y="1771396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ttangolo 149">
              <a:extLst>
                <a:ext uri="{FF2B5EF4-FFF2-40B4-BE49-F238E27FC236}">
                  <a16:creationId xmlns:a16="http://schemas.microsoft.com/office/drawing/2014/main" id="{30A548E1-9240-45D5-89C0-847C8227440B}"/>
                </a:ext>
              </a:extLst>
            </p:cNvPr>
            <p:cNvSpPr/>
            <p:nvPr/>
          </p:nvSpPr>
          <p:spPr>
            <a:xfrm>
              <a:off x="7543386" y="998145"/>
              <a:ext cx="200740" cy="667921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49000"/>
              </a:schemeClr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cxnSp>
          <p:nvCxnSpPr>
            <p:cNvPr id="151" name="Connettore diritto 150">
              <a:extLst>
                <a:ext uri="{FF2B5EF4-FFF2-40B4-BE49-F238E27FC236}">
                  <a16:creationId xmlns:a16="http://schemas.microsoft.com/office/drawing/2014/main" id="{9D051BD4-E82D-4F7A-99DD-38F0ABDC8B55}"/>
                </a:ext>
              </a:extLst>
            </p:cNvPr>
            <p:cNvCxnSpPr/>
            <p:nvPr/>
          </p:nvCxnSpPr>
          <p:spPr>
            <a:xfrm>
              <a:off x="7553446" y="1175696"/>
              <a:ext cx="200740" cy="0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Rettangolo 69">
            <a:extLst>
              <a:ext uri="{FF2B5EF4-FFF2-40B4-BE49-F238E27FC236}">
                <a16:creationId xmlns:a16="http://schemas.microsoft.com/office/drawing/2014/main" id="{57BE9417-66E1-4F72-A514-6B2705B9AE42}"/>
              </a:ext>
            </a:extLst>
          </p:cNvPr>
          <p:cNvSpPr/>
          <p:nvPr/>
        </p:nvSpPr>
        <p:spPr>
          <a:xfrm>
            <a:off x="142061" y="86873"/>
            <a:ext cx="67120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MISSISSIPPI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AND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DANUBE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RIVER</a:t>
            </a:r>
            <a:r>
              <a:rPr lang="it-IT" sz="3000" b="1" kern="0" dirty="0">
                <a:solidFill>
                  <a:srgbClr val="FEFFFF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it-IT" sz="3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BASINS</a:t>
            </a:r>
          </a:p>
        </p:txBody>
      </p:sp>
      <p:sp>
        <p:nvSpPr>
          <p:cNvPr id="71" name="Titolo 1">
            <a:extLst>
              <a:ext uri="{FF2B5EF4-FFF2-40B4-BE49-F238E27FC236}">
                <a16:creationId xmlns:a16="http://schemas.microsoft.com/office/drawing/2014/main" id="{D2F04228-E151-4355-9632-7EBE90E59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61" y="425285"/>
            <a:ext cx="10113228" cy="302047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MODEL PARAMETER CALIBRATION (</a:t>
            </a:r>
            <a:r>
              <a:rPr lang="it-IT" sz="2200" b="1" dirty="0" err="1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cal</a:t>
            </a:r>
            <a:r>
              <a:rPr lang="it-IT" sz="2200" b="1" dirty="0">
                <a:solidFill>
                  <a:schemeClr val="bg1"/>
                </a:solidFill>
                <a:latin typeface="Arial" charset="0"/>
                <a:ea typeface="MS PGothic" pitchFamily="34" charset="-128"/>
                <a:cs typeface="Arial" charset="0"/>
              </a:rPr>
              <a:t>) AND REGIONALIZATION (reg)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C6876B3-BC14-4BAC-9B59-F576DB9321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9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74"/>
    </mc:Choice>
    <mc:Fallback>
      <p:transition spd="slow" advTm="19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F98483-ABD3-44AA-B9FC-C174D1BC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14</a:t>
            </a:fld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F46C89E-29C2-465E-8169-5EDD8B4028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917" y="1158004"/>
            <a:ext cx="7087302" cy="3937391"/>
          </a:xfrm>
          <a:prstGeom prst="rect">
            <a:avLst/>
          </a:prstGeom>
        </p:spPr>
      </p:pic>
      <p:pic>
        <p:nvPicPr>
          <p:cNvPr id="7" name="Picture 2" descr="Immagine correlata">
            <a:extLst>
              <a:ext uri="{FF2B5EF4-FFF2-40B4-BE49-F238E27FC236}">
                <a16:creationId xmlns:a16="http://schemas.microsoft.com/office/drawing/2014/main" id="{7DA5FF9C-ACC6-4399-8250-81C5E648E1C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345" y="4354286"/>
            <a:ext cx="1570394" cy="267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9837E23-2A50-4CD5-A83F-8E2AC5D116FD}"/>
              </a:ext>
            </a:extLst>
          </p:cNvPr>
          <p:cNvSpPr/>
          <p:nvPr/>
        </p:nvSpPr>
        <p:spPr>
          <a:xfrm>
            <a:off x="218261" y="121546"/>
            <a:ext cx="60403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Arial" charset="0"/>
              </a:rPr>
              <a:t>TAKE HOME MESSAGE</a:t>
            </a:r>
            <a:endParaRPr lang="en-US" sz="3500" b="1" dirty="0">
              <a:ln w="10160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1B5F048-0734-4788-8869-8AF820ADFB50}"/>
              </a:ext>
            </a:extLst>
          </p:cNvPr>
          <p:cNvSpPr/>
          <p:nvPr/>
        </p:nvSpPr>
        <p:spPr>
          <a:xfrm>
            <a:off x="93842" y="1285004"/>
            <a:ext cx="5546624" cy="5232202"/>
          </a:xfrm>
          <a:prstGeom prst="rect">
            <a:avLst/>
          </a:prstGeom>
          <a:gradFill rotWithShape="1">
            <a:gsLst>
              <a:gs pos="0">
                <a:srgbClr val="FBAB18">
                  <a:tint val="50000"/>
                  <a:satMod val="300000"/>
                </a:srgbClr>
              </a:gs>
              <a:gs pos="35000">
                <a:srgbClr val="FBAB18">
                  <a:tint val="37000"/>
                  <a:satMod val="300000"/>
                </a:srgbClr>
              </a:gs>
              <a:gs pos="100000">
                <a:srgbClr val="FBAB18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BAB18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12364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E7E8E3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STREAM results demonstrate that: </a:t>
            </a:r>
          </a:p>
          <a:p>
            <a:pPr marL="342900" marR="0" lvl="0" indent="-342900" defTabSz="123645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E7E8E3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</a:t>
            </a:r>
            <a:r>
              <a:rPr lang="en-US" sz="2600" kern="0" dirty="0">
                <a:solidFill>
                  <a:srgbClr val="E7E8E3">
                    <a:lumMod val="10000"/>
                  </a:srgbClr>
                </a:solidFill>
                <a:latin typeface="Arial" panose="020B0604020202020204"/>
              </a:rPr>
              <a:t>conceptual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E7E8E3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approach using satellite soil moisture, precipitation and GRACE is able to provide good performances in river discharge estimation</a:t>
            </a:r>
          </a:p>
          <a:p>
            <a:pPr marL="342900" lvl="0" indent="-342900" defTabSz="1236452">
              <a:buFont typeface="Wingdings" panose="05000000000000000000" pitchFamily="2" charset="2"/>
              <a:buChar char="v"/>
              <a:defRPr/>
            </a:pPr>
            <a:r>
              <a:rPr lang="en-US" sz="2600" kern="0" dirty="0">
                <a:solidFill>
                  <a:srgbClr val="E7E8E3">
                    <a:lumMod val="10000"/>
                  </a:srgbClr>
                </a:solidFill>
                <a:latin typeface="Arial" panose="020B0604020202020204"/>
              </a:rPr>
              <a:t>Regionalization of STREAM parameters provide promising results for the model implementation at global scale</a:t>
            </a:r>
          </a:p>
          <a:p>
            <a:pPr lvl="0" defTabSz="1236452">
              <a:defRPr/>
            </a:pPr>
            <a:b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E7E8E3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E7E8E3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Next step: runoff estimation at global scale.</a:t>
            </a: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E7E8E3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hape 1870">
            <a:extLst>
              <a:ext uri="{FF2B5EF4-FFF2-40B4-BE49-F238E27FC236}">
                <a16:creationId xmlns:a16="http://schemas.microsoft.com/office/drawing/2014/main" id="{A8B5312D-5D61-4E18-8DA4-0D7775BD7F56}"/>
              </a:ext>
            </a:extLst>
          </p:cNvPr>
          <p:cNvSpPr/>
          <p:nvPr/>
        </p:nvSpPr>
        <p:spPr>
          <a:xfrm>
            <a:off x="5826628" y="5249117"/>
            <a:ext cx="307369" cy="22354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544" y="105000"/>
                </a:moveTo>
                <a:cubicBezTo>
                  <a:pt x="114544" y="105444"/>
                  <a:pt x="114505" y="105877"/>
                  <a:pt x="114450" y="106305"/>
                </a:cubicBezTo>
                <a:lnTo>
                  <a:pt x="80772" y="60000"/>
                </a:lnTo>
                <a:lnTo>
                  <a:pt x="114450" y="13694"/>
                </a:lnTo>
                <a:cubicBezTo>
                  <a:pt x="114505" y="14122"/>
                  <a:pt x="114544" y="14555"/>
                  <a:pt x="114544" y="15000"/>
                </a:cubicBezTo>
                <a:cubicBezTo>
                  <a:pt x="114544" y="15000"/>
                  <a:pt x="114544" y="105000"/>
                  <a:pt x="114544" y="105000"/>
                </a:cubicBezTo>
                <a:close/>
                <a:moveTo>
                  <a:pt x="109088" y="112500"/>
                </a:moveTo>
                <a:lnTo>
                  <a:pt x="10911" y="112500"/>
                </a:lnTo>
                <a:cubicBezTo>
                  <a:pt x="10272" y="112500"/>
                  <a:pt x="9661" y="112322"/>
                  <a:pt x="9094" y="112044"/>
                </a:cubicBezTo>
                <a:lnTo>
                  <a:pt x="43083" y="65300"/>
                </a:lnTo>
                <a:lnTo>
                  <a:pt x="52444" y="78177"/>
                </a:lnTo>
                <a:cubicBezTo>
                  <a:pt x="54533" y="81050"/>
                  <a:pt x="57266" y="82483"/>
                  <a:pt x="60000" y="82483"/>
                </a:cubicBezTo>
                <a:cubicBezTo>
                  <a:pt x="62733" y="82483"/>
                  <a:pt x="65466" y="81050"/>
                  <a:pt x="67550" y="78177"/>
                </a:cubicBezTo>
                <a:lnTo>
                  <a:pt x="76916" y="65300"/>
                </a:lnTo>
                <a:lnTo>
                  <a:pt x="110911" y="112044"/>
                </a:lnTo>
                <a:cubicBezTo>
                  <a:pt x="110338" y="112322"/>
                  <a:pt x="109733" y="112500"/>
                  <a:pt x="109088" y="112500"/>
                </a:cubicBezTo>
                <a:moveTo>
                  <a:pt x="5455" y="105000"/>
                </a:moveTo>
                <a:lnTo>
                  <a:pt x="5455" y="15000"/>
                </a:lnTo>
                <a:cubicBezTo>
                  <a:pt x="5455" y="14555"/>
                  <a:pt x="5494" y="14122"/>
                  <a:pt x="5550" y="13694"/>
                </a:cubicBezTo>
                <a:lnTo>
                  <a:pt x="39227" y="60000"/>
                </a:lnTo>
                <a:lnTo>
                  <a:pt x="5550" y="106305"/>
                </a:lnTo>
                <a:cubicBezTo>
                  <a:pt x="5494" y="105877"/>
                  <a:pt x="5455" y="105444"/>
                  <a:pt x="5455" y="105000"/>
                </a:cubicBezTo>
                <a:moveTo>
                  <a:pt x="10911" y="7500"/>
                </a:moveTo>
                <a:lnTo>
                  <a:pt x="109088" y="7500"/>
                </a:lnTo>
                <a:cubicBezTo>
                  <a:pt x="109733" y="7500"/>
                  <a:pt x="110338" y="7677"/>
                  <a:pt x="110911" y="7961"/>
                </a:cubicBezTo>
                <a:lnTo>
                  <a:pt x="63694" y="72877"/>
                </a:lnTo>
                <a:cubicBezTo>
                  <a:pt x="62711" y="74233"/>
                  <a:pt x="61394" y="74983"/>
                  <a:pt x="60000" y="74983"/>
                </a:cubicBezTo>
                <a:cubicBezTo>
                  <a:pt x="58605" y="74983"/>
                  <a:pt x="57288" y="74233"/>
                  <a:pt x="56300" y="72877"/>
                </a:cubicBezTo>
                <a:lnTo>
                  <a:pt x="9094" y="7961"/>
                </a:lnTo>
                <a:cubicBezTo>
                  <a:pt x="9661" y="7677"/>
                  <a:pt x="10272" y="7500"/>
                  <a:pt x="10911" y="7500"/>
                </a:cubicBezTo>
                <a:moveTo>
                  <a:pt x="109088" y="0"/>
                </a:moveTo>
                <a:lnTo>
                  <a:pt x="10911" y="0"/>
                </a:lnTo>
                <a:cubicBezTo>
                  <a:pt x="4883" y="0"/>
                  <a:pt x="0" y="6716"/>
                  <a:pt x="0" y="15000"/>
                </a:cubicBezTo>
                <a:lnTo>
                  <a:pt x="0" y="105000"/>
                </a:lnTo>
                <a:cubicBezTo>
                  <a:pt x="0" y="113283"/>
                  <a:pt x="4883" y="120000"/>
                  <a:pt x="10911" y="120000"/>
                </a:cubicBezTo>
                <a:lnTo>
                  <a:pt x="109088" y="120000"/>
                </a:lnTo>
                <a:cubicBezTo>
                  <a:pt x="115116" y="120000"/>
                  <a:pt x="120000" y="113283"/>
                  <a:pt x="120000" y="105000"/>
                </a:cubicBezTo>
                <a:lnTo>
                  <a:pt x="120000" y="15000"/>
                </a:lnTo>
                <a:cubicBezTo>
                  <a:pt x="120000" y="6716"/>
                  <a:pt x="115116" y="0"/>
                  <a:pt x="109088" y="0"/>
                </a:cubicBezTo>
              </a:path>
            </a:pathLst>
          </a:custGeom>
          <a:solidFill>
            <a:srgbClr val="00B2B3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FFFFFF"/>
              </a:buClr>
              <a:buFont typeface="Poppins Light"/>
              <a:buNone/>
            </a:pPr>
            <a:endParaRPr sz="2200">
              <a:solidFill>
                <a:srgbClr val="FFFFFF"/>
              </a:solidFill>
              <a:latin typeface="Calibri" panose="020F0502020204030204" pitchFamily="34" charset="0"/>
              <a:ea typeface="Poppins Light"/>
              <a:cs typeface="Calibri" panose="020F0502020204030204" pitchFamily="34" charset="0"/>
              <a:sym typeface="Poppins Light"/>
            </a:endParaRPr>
          </a:p>
        </p:txBody>
      </p:sp>
      <p:sp>
        <p:nvSpPr>
          <p:cNvPr id="12" name="Shape 1876">
            <a:extLst>
              <a:ext uri="{FF2B5EF4-FFF2-40B4-BE49-F238E27FC236}">
                <a16:creationId xmlns:a16="http://schemas.microsoft.com/office/drawing/2014/main" id="{4E63E14F-3DEB-4A24-8203-AC2504B6564D}"/>
              </a:ext>
            </a:extLst>
          </p:cNvPr>
          <p:cNvSpPr/>
          <p:nvPr/>
        </p:nvSpPr>
        <p:spPr>
          <a:xfrm>
            <a:off x="5812454" y="6085267"/>
            <a:ext cx="335716" cy="33571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1" y="0"/>
                  <a:pt x="0" y="26861"/>
                  <a:pt x="0" y="60000"/>
                </a:cubicBezTo>
                <a:cubicBezTo>
                  <a:pt x="0" y="93138"/>
                  <a:pt x="26861" y="120000"/>
                  <a:pt x="60000" y="120000"/>
                </a:cubicBezTo>
                <a:cubicBezTo>
                  <a:pt x="93138" y="120000"/>
                  <a:pt x="120000" y="93138"/>
                  <a:pt x="120000" y="60000"/>
                </a:cubicBezTo>
                <a:cubicBezTo>
                  <a:pt x="120000" y="26861"/>
                  <a:pt x="93138" y="0"/>
                  <a:pt x="60000" y="0"/>
                </a:cubicBezTo>
                <a:moveTo>
                  <a:pt x="88494" y="38988"/>
                </a:moveTo>
                <a:cubicBezTo>
                  <a:pt x="86327" y="40255"/>
                  <a:pt x="83933" y="41172"/>
                  <a:pt x="81388" y="41666"/>
                </a:cubicBezTo>
                <a:cubicBezTo>
                  <a:pt x="79344" y="39522"/>
                  <a:pt x="76438" y="38188"/>
                  <a:pt x="73216" y="38188"/>
                </a:cubicBezTo>
                <a:cubicBezTo>
                  <a:pt x="67038" y="38188"/>
                  <a:pt x="62027" y="43122"/>
                  <a:pt x="62027" y="49200"/>
                </a:cubicBezTo>
                <a:cubicBezTo>
                  <a:pt x="62027" y="50061"/>
                  <a:pt x="62127" y="50900"/>
                  <a:pt x="62316" y="51711"/>
                </a:cubicBezTo>
                <a:cubicBezTo>
                  <a:pt x="53016" y="51250"/>
                  <a:pt x="44772" y="46866"/>
                  <a:pt x="39250" y="40200"/>
                </a:cubicBezTo>
                <a:cubicBezTo>
                  <a:pt x="38288" y="41833"/>
                  <a:pt x="37738" y="43716"/>
                  <a:pt x="37738" y="45738"/>
                </a:cubicBezTo>
                <a:cubicBezTo>
                  <a:pt x="37738" y="49561"/>
                  <a:pt x="39711" y="52933"/>
                  <a:pt x="42716" y="54905"/>
                </a:cubicBezTo>
                <a:cubicBezTo>
                  <a:pt x="40883" y="54850"/>
                  <a:pt x="39155" y="54355"/>
                  <a:pt x="37644" y="53527"/>
                </a:cubicBezTo>
                <a:cubicBezTo>
                  <a:pt x="37644" y="53577"/>
                  <a:pt x="37644" y="53616"/>
                  <a:pt x="37644" y="53666"/>
                </a:cubicBezTo>
                <a:cubicBezTo>
                  <a:pt x="37644" y="59005"/>
                  <a:pt x="41505" y="63455"/>
                  <a:pt x="46622" y="64466"/>
                </a:cubicBezTo>
                <a:cubicBezTo>
                  <a:pt x="45683" y="64722"/>
                  <a:pt x="44694" y="64850"/>
                  <a:pt x="43672" y="64850"/>
                </a:cubicBezTo>
                <a:cubicBezTo>
                  <a:pt x="42955" y="64850"/>
                  <a:pt x="42250" y="64783"/>
                  <a:pt x="41572" y="64655"/>
                </a:cubicBezTo>
                <a:cubicBezTo>
                  <a:pt x="42994" y="69033"/>
                  <a:pt x="47127" y="72216"/>
                  <a:pt x="52022" y="72305"/>
                </a:cubicBezTo>
                <a:cubicBezTo>
                  <a:pt x="48188" y="75261"/>
                  <a:pt x="43366" y="77016"/>
                  <a:pt x="38122" y="77016"/>
                </a:cubicBezTo>
                <a:cubicBezTo>
                  <a:pt x="37216" y="77016"/>
                  <a:pt x="36333" y="76972"/>
                  <a:pt x="35455" y="76872"/>
                </a:cubicBezTo>
                <a:cubicBezTo>
                  <a:pt x="40411" y="79988"/>
                  <a:pt x="46288" y="81816"/>
                  <a:pt x="52611" y="81816"/>
                </a:cubicBezTo>
                <a:cubicBezTo>
                  <a:pt x="73194" y="81816"/>
                  <a:pt x="84450" y="65033"/>
                  <a:pt x="84450" y="50477"/>
                </a:cubicBezTo>
                <a:cubicBezTo>
                  <a:pt x="84450" y="50000"/>
                  <a:pt x="84438" y="49527"/>
                  <a:pt x="84416" y="49055"/>
                </a:cubicBezTo>
                <a:cubicBezTo>
                  <a:pt x="86600" y="47500"/>
                  <a:pt x="88500" y="45561"/>
                  <a:pt x="90000" y="43355"/>
                </a:cubicBezTo>
                <a:cubicBezTo>
                  <a:pt x="87994" y="44227"/>
                  <a:pt x="85838" y="44816"/>
                  <a:pt x="83572" y="45083"/>
                </a:cubicBezTo>
                <a:cubicBezTo>
                  <a:pt x="85883" y="43722"/>
                  <a:pt x="87655" y="41566"/>
                  <a:pt x="88494" y="38988"/>
                </a:cubicBezTo>
              </a:path>
            </a:pathLst>
          </a:custGeom>
          <a:solidFill>
            <a:srgbClr val="00B2B3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FFFFFF"/>
              </a:buClr>
              <a:buFont typeface="Poppins Light"/>
              <a:buNone/>
            </a:pPr>
            <a:endParaRPr sz="2200">
              <a:solidFill>
                <a:srgbClr val="FFFFFF"/>
              </a:solidFill>
              <a:latin typeface="Calibri" panose="020F0502020204030204" pitchFamily="34" charset="0"/>
              <a:ea typeface="Poppins Light"/>
              <a:cs typeface="Calibri" panose="020F0502020204030204" pitchFamily="34" charset="0"/>
              <a:sym typeface="Poppins Light"/>
            </a:endParaRPr>
          </a:p>
        </p:txBody>
      </p:sp>
      <p:sp>
        <p:nvSpPr>
          <p:cNvPr id="13" name="Shape 1880">
            <a:extLst>
              <a:ext uri="{FF2B5EF4-FFF2-40B4-BE49-F238E27FC236}">
                <a16:creationId xmlns:a16="http://schemas.microsoft.com/office/drawing/2014/main" id="{92FDE4E9-31F4-47C1-A6C3-346830DBFF3B}"/>
              </a:ext>
            </a:extLst>
          </p:cNvPr>
          <p:cNvSpPr/>
          <p:nvPr/>
        </p:nvSpPr>
        <p:spPr>
          <a:xfrm>
            <a:off x="6169261" y="6087047"/>
            <a:ext cx="2267560" cy="311872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@</a:t>
            </a:r>
            <a:r>
              <a:rPr lang="en-US" sz="2200" dirty="0" err="1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Hydrology_IRPI</a:t>
            </a:r>
            <a:endParaRPr lang="en-US" sz="2200" dirty="0">
              <a:solidFill>
                <a:srgbClr val="7F7F7F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14" name="Shape 1881">
            <a:extLst>
              <a:ext uri="{FF2B5EF4-FFF2-40B4-BE49-F238E27FC236}">
                <a16:creationId xmlns:a16="http://schemas.microsoft.com/office/drawing/2014/main" id="{830F386F-53A8-440E-8624-478235996F9F}"/>
              </a:ext>
            </a:extLst>
          </p:cNvPr>
          <p:cNvSpPr/>
          <p:nvPr/>
        </p:nvSpPr>
        <p:spPr>
          <a:xfrm>
            <a:off x="6169260" y="5666583"/>
            <a:ext cx="3061825" cy="370719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http://hydrology.irpi.cnr.it</a:t>
            </a:r>
            <a:endParaRPr lang="en-US" sz="2200" dirty="0">
              <a:solidFill>
                <a:srgbClr val="7F7F7F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  <a:hlinkClick r:id="rId6"/>
            </a:endParaRPr>
          </a:p>
        </p:txBody>
      </p:sp>
      <p:sp>
        <p:nvSpPr>
          <p:cNvPr id="15" name="Shape 1883">
            <a:extLst>
              <a:ext uri="{FF2B5EF4-FFF2-40B4-BE49-F238E27FC236}">
                <a16:creationId xmlns:a16="http://schemas.microsoft.com/office/drawing/2014/main" id="{7B5526D7-8564-4E7E-AB4D-AAEE3967825A}"/>
              </a:ext>
            </a:extLst>
          </p:cNvPr>
          <p:cNvSpPr/>
          <p:nvPr/>
        </p:nvSpPr>
        <p:spPr>
          <a:xfrm>
            <a:off x="6169260" y="5050923"/>
            <a:ext cx="3163426" cy="359014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stefania.camici@irpi.cnr.it</a:t>
            </a:r>
          </a:p>
        </p:txBody>
      </p:sp>
      <p:sp>
        <p:nvSpPr>
          <p:cNvPr id="16" name="Shape 1883">
            <a:extLst>
              <a:ext uri="{FF2B5EF4-FFF2-40B4-BE49-F238E27FC236}">
                <a16:creationId xmlns:a16="http://schemas.microsoft.com/office/drawing/2014/main" id="{ED7FCDFB-30EF-49A0-BC86-748D86520B8D}"/>
              </a:ext>
            </a:extLst>
          </p:cNvPr>
          <p:cNvSpPr/>
          <p:nvPr/>
        </p:nvSpPr>
        <p:spPr>
          <a:xfrm>
            <a:off x="6169260" y="5323335"/>
            <a:ext cx="2707657" cy="325467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idrologia@irpi.cnr.it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66D4F8B-58D8-436C-85F8-353231D718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57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05"/>
    </mc:Choice>
    <mc:Fallback>
      <p:transition spd="slow" advTm="10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8564" y="1964453"/>
            <a:ext cx="105156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it-IT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Thank </a:t>
            </a:r>
            <a:r>
              <a:rPr lang="it-IT" sz="60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you</a:t>
            </a:r>
            <a:r>
              <a:rPr lang="it-IT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for </a:t>
            </a:r>
            <a:r>
              <a:rPr lang="en-US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having viewed the slides</a:t>
            </a:r>
            <a:r>
              <a:rPr lang="it-IT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4FFEC-3FB5-44A1-9BEA-6A01E7874A57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393700" y="3977839"/>
            <a:ext cx="11366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"For further information on the STREAM model, please write to: </a:t>
            </a:r>
            <a:r>
              <a:rPr lang="en-US" sz="2000" u="sng" dirty="0" err="1">
                <a:latin typeface="Arial" pitchFamily="34" charset="0"/>
                <a:cs typeface="Arial" pitchFamily="34" charset="0"/>
              </a:rPr>
              <a:t>stefania.camici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@ irpi.cnr.it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visit: 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latin typeface="Arial" pitchFamily="34" charset="0"/>
                <a:cs typeface="Arial" pitchFamily="34" charset="0"/>
                <a:hlinkClick r:id="rId4"/>
              </a:rPr>
              <a:t>http://hydrology.irpi.cnr.it/projects/stream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latin typeface="Arial" pitchFamily="34" charset="0"/>
                <a:cs typeface="Arial" pitchFamily="34" charset="0"/>
              </a:rPr>
              <a:t>and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latin typeface="Arial" pitchFamily="34" charset="0"/>
                <a:cs typeface="Arial" pitchFamily="34" charset="0"/>
                <a:hlinkClick r:id="rId5"/>
              </a:rPr>
              <a:t>https://eo4society.esa.int/projects/stream/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latin typeface="Arial" pitchFamily="34" charset="0"/>
                <a:cs typeface="Arial" pitchFamily="34" charset="0"/>
              </a:rPr>
              <a:t>for updates"</a:t>
            </a:r>
            <a:br>
              <a:rPr lang="en-US" sz="2000" dirty="0">
                <a:latin typeface="Arial" pitchFamily="34" charset="0"/>
                <a:cs typeface="Arial" pitchFamily="34" charset="0"/>
              </a:rPr>
            </a:br>
            <a:br>
              <a:rPr lang="en-US" sz="2000" dirty="0">
                <a:latin typeface="Arial" pitchFamily="34" charset="0"/>
                <a:cs typeface="Arial" pitchFamily="34" charset="0"/>
              </a:rPr>
            </a:br>
            <a:endParaRPr lang="it-IT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magine 4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3782B57-AE7D-4AB7-BA46-3904C100AF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" y="6551476"/>
            <a:ext cx="796290" cy="273912"/>
          </a:xfrm>
          <a:prstGeom prst="rect">
            <a:avLst/>
          </a:prstGeom>
        </p:spPr>
      </p:pic>
      <p:sp>
        <p:nvSpPr>
          <p:cNvPr id="6" name="Shape 1870">
            <a:extLst>
              <a:ext uri="{FF2B5EF4-FFF2-40B4-BE49-F238E27FC236}">
                <a16:creationId xmlns:a16="http://schemas.microsoft.com/office/drawing/2014/main" id="{BCBC7D22-E482-4590-9C59-9A57454486AC}"/>
              </a:ext>
            </a:extLst>
          </p:cNvPr>
          <p:cNvSpPr/>
          <p:nvPr/>
        </p:nvSpPr>
        <p:spPr>
          <a:xfrm>
            <a:off x="5826628" y="5249117"/>
            <a:ext cx="307369" cy="22354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544" y="105000"/>
                </a:moveTo>
                <a:cubicBezTo>
                  <a:pt x="114544" y="105444"/>
                  <a:pt x="114505" y="105877"/>
                  <a:pt x="114450" y="106305"/>
                </a:cubicBezTo>
                <a:lnTo>
                  <a:pt x="80772" y="60000"/>
                </a:lnTo>
                <a:lnTo>
                  <a:pt x="114450" y="13694"/>
                </a:lnTo>
                <a:cubicBezTo>
                  <a:pt x="114505" y="14122"/>
                  <a:pt x="114544" y="14555"/>
                  <a:pt x="114544" y="15000"/>
                </a:cubicBezTo>
                <a:cubicBezTo>
                  <a:pt x="114544" y="15000"/>
                  <a:pt x="114544" y="105000"/>
                  <a:pt x="114544" y="105000"/>
                </a:cubicBezTo>
                <a:close/>
                <a:moveTo>
                  <a:pt x="109088" y="112500"/>
                </a:moveTo>
                <a:lnTo>
                  <a:pt x="10911" y="112500"/>
                </a:lnTo>
                <a:cubicBezTo>
                  <a:pt x="10272" y="112500"/>
                  <a:pt x="9661" y="112322"/>
                  <a:pt x="9094" y="112044"/>
                </a:cubicBezTo>
                <a:lnTo>
                  <a:pt x="43083" y="65300"/>
                </a:lnTo>
                <a:lnTo>
                  <a:pt x="52444" y="78177"/>
                </a:lnTo>
                <a:cubicBezTo>
                  <a:pt x="54533" y="81050"/>
                  <a:pt x="57266" y="82483"/>
                  <a:pt x="60000" y="82483"/>
                </a:cubicBezTo>
                <a:cubicBezTo>
                  <a:pt x="62733" y="82483"/>
                  <a:pt x="65466" y="81050"/>
                  <a:pt x="67550" y="78177"/>
                </a:cubicBezTo>
                <a:lnTo>
                  <a:pt x="76916" y="65300"/>
                </a:lnTo>
                <a:lnTo>
                  <a:pt x="110911" y="112044"/>
                </a:lnTo>
                <a:cubicBezTo>
                  <a:pt x="110338" y="112322"/>
                  <a:pt x="109733" y="112500"/>
                  <a:pt x="109088" y="112500"/>
                </a:cubicBezTo>
                <a:moveTo>
                  <a:pt x="5455" y="105000"/>
                </a:moveTo>
                <a:lnTo>
                  <a:pt x="5455" y="15000"/>
                </a:lnTo>
                <a:cubicBezTo>
                  <a:pt x="5455" y="14555"/>
                  <a:pt x="5494" y="14122"/>
                  <a:pt x="5550" y="13694"/>
                </a:cubicBezTo>
                <a:lnTo>
                  <a:pt x="39227" y="60000"/>
                </a:lnTo>
                <a:lnTo>
                  <a:pt x="5550" y="106305"/>
                </a:lnTo>
                <a:cubicBezTo>
                  <a:pt x="5494" y="105877"/>
                  <a:pt x="5455" y="105444"/>
                  <a:pt x="5455" y="105000"/>
                </a:cubicBezTo>
                <a:moveTo>
                  <a:pt x="10911" y="7500"/>
                </a:moveTo>
                <a:lnTo>
                  <a:pt x="109088" y="7500"/>
                </a:lnTo>
                <a:cubicBezTo>
                  <a:pt x="109733" y="7500"/>
                  <a:pt x="110338" y="7677"/>
                  <a:pt x="110911" y="7961"/>
                </a:cubicBezTo>
                <a:lnTo>
                  <a:pt x="63694" y="72877"/>
                </a:lnTo>
                <a:cubicBezTo>
                  <a:pt x="62711" y="74233"/>
                  <a:pt x="61394" y="74983"/>
                  <a:pt x="60000" y="74983"/>
                </a:cubicBezTo>
                <a:cubicBezTo>
                  <a:pt x="58605" y="74983"/>
                  <a:pt x="57288" y="74233"/>
                  <a:pt x="56300" y="72877"/>
                </a:cubicBezTo>
                <a:lnTo>
                  <a:pt x="9094" y="7961"/>
                </a:lnTo>
                <a:cubicBezTo>
                  <a:pt x="9661" y="7677"/>
                  <a:pt x="10272" y="7500"/>
                  <a:pt x="10911" y="7500"/>
                </a:cubicBezTo>
                <a:moveTo>
                  <a:pt x="109088" y="0"/>
                </a:moveTo>
                <a:lnTo>
                  <a:pt x="10911" y="0"/>
                </a:lnTo>
                <a:cubicBezTo>
                  <a:pt x="4883" y="0"/>
                  <a:pt x="0" y="6716"/>
                  <a:pt x="0" y="15000"/>
                </a:cubicBezTo>
                <a:lnTo>
                  <a:pt x="0" y="105000"/>
                </a:lnTo>
                <a:cubicBezTo>
                  <a:pt x="0" y="113283"/>
                  <a:pt x="4883" y="120000"/>
                  <a:pt x="10911" y="120000"/>
                </a:cubicBezTo>
                <a:lnTo>
                  <a:pt x="109088" y="120000"/>
                </a:lnTo>
                <a:cubicBezTo>
                  <a:pt x="115116" y="120000"/>
                  <a:pt x="120000" y="113283"/>
                  <a:pt x="120000" y="105000"/>
                </a:cubicBezTo>
                <a:lnTo>
                  <a:pt x="120000" y="15000"/>
                </a:lnTo>
                <a:cubicBezTo>
                  <a:pt x="120000" y="6716"/>
                  <a:pt x="115116" y="0"/>
                  <a:pt x="109088" y="0"/>
                </a:cubicBezTo>
              </a:path>
            </a:pathLst>
          </a:custGeom>
          <a:solidFill>
            <a:srgbClr val="00B2B3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FFFFFF"/>
              </a:buClr>
              <a:buFont typeface="Poppins Light"/>
              <a:buNone/>
            </a:pPr>
            <a:endParaRPr sz="2200">
              <a:solidFill>
                <a:srgbClr val="FFFFFF"/>
              </a:solidFill>
              <a:latin typeface="Calibri" panose="020F0502020204030204" pitchFamily="34" charset="0"/>
              <a:ea typeface="Poppins Light"/>
              <a:cs typeface="Calibri" panose="020F0502020204030204" pitchFamily="34" charset="0"/>
              <a:sym typeface="Poppins Light"/>
            </a:endParaRPr>
          </a:p>
        </p:txBody>
      </p:sp>
      <p:sp>
        <p:nvSpPr>
          <p:cNvPr id="7" name="Shape 1872">
            <a:extLst>
              <a:ext uri="{FF2B5EF4-FFF2-40B4-BE49-F238E27FC236}">
                <a16:creationId xmlns:a16="http://schemas.microsoft.com/office/drawing/2014/main" id="{4EFBB912-02B5-48F6-BE48-B289335A1604}"/>
              </a:ext>
            </a:extLst>
          </p:cNvPr>
          <p:cNvSpPr/>
          <p:nvPr/>
        </p:nvSpPr>
        <p:spPr>
          <a:xfrm>
            <a:off x="5826628" y="5710126"/>
            <a:ext cx="307369" cy="30736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9166" y="97888"/>
                </a:moveTo>
                <a:cubicBezTo>
                  <a:pt x="95944" y="95122"/>
                  <a:pt x="92244" y="92677"/>
                  <a:pt x="88083" y="90688"/>
                </a:cubicBezTo>
                <a:cubicBezTo>
                  <a:pt x="88155" y="90466"/>
                  <a:pt x="88233" y="90244"/>
                  <a:pt x="88311" y="90016"/>
                </a:cubicBezTo>
                <a:cubicBezTo>
                  <a:pt x="89616" y="85866"/>
                  <a:pt x="90666" y="81422"/>
                  <a:pt x="91411" y="76727"/>
                </a:cubicBezTo>
                <a:cubicBezTo>
                  <a:pt x="91505" y="76133"/>
                  <a:pt x="91577" y="75533"/>
                  <a:pt x="91661" y="74933"/>
                </a:cubicBezTo>
                <a:cubicBezTo>
                  <a:pt x="91911" y="73144"/>
                  <a:pt x="92116" y="71327"/>
                  <a:pt x="92277" y="69483"/>
                </a:cubicBezTo>
                <a:cubicBezTo>
                  <a:pt x="92338" y="68794"/>
                  <a:pt x="92400" y="68111"/>
                  <a:pt x="92450" y="67416"/>
                </a:cubicBezTo>
                <a:cubicBezTo>
                  <a:pt x="92555" y="65877"/>
                  <a:pt x="92577" y="64300"/>
                  <a:pt x="92627" y="62727"/>
                </a:cubicBezTo>
                <a:lnTo>
                  <a:pt x="114433" y="62727"/>
                </a:lnTo>
                <a:cubicBezTo>
                  <a:pt x="113755" y="76372"/>
                  <a:pt x="108055" y="88677"/>
                  <a:pt x="99166" y="97888"/>
                </a:cubicBezTo>
                <a:moveTo>
                  <a:pt x="76188" y="112100"/>
                </a:moveTo>
                <a:cubicBezTo>
                  <a:pt x="77361" y="110872"/>
                  <a:pt x="78483" y="109500"/>
                  <a:pt x="79561" y="108022"/>
                </a:cubicBezTo>
                <a:cubicBezTo>
                  <a:pt x="79661" y="107883"/>
                  <a:pt x="79761" y="107744"/>
                  <a:pt x="79861" y="107605"/>
                </a:cubicBezTo>
                <a:cubicBezTo>
                  <a:pt x="82022" y="104566"/>
                  <a:pt x="83977" y="101066"/>
                  <a:pt x="85666" y="97155"/>
                </a:cubicBezTo>
                <a:cubicBezTo>
                  <a:pt x="85755" y="96944"/>
                  <a:pt x="85838" y="96722"/>
                  <a:pt x="85927" y="96511"/>
                </a:cubicBezTo>
                <a:cubicBezTo>
                  <a:pt x="86027" y="96272"/>
                  <a:pt x="86105" y="96011"/>
                  <a:pt x="86205" y="95772"/>
                </a:cubicBezTo>
                <a:cubicBezTo>
                  <a:pt x="89572" y="97416"/>
                  <a:pt x="92583" y="99388"/>
                  <a:pt x="95233" y="101583"/>
                </a:cubicBezTo>
                <a:cubicBezTo>
                  <a:pt x="89716" y="106272"/>
                  <a:pt x="83272" y="109900"/>
                  <a:pt x="76188" y="112100"/>
                </a:cubicBezTo>
                <a:moveTo>
                  <a:pt x="62727" y="114272"/>
                </a:moveTo>
                <a:lnTo>
                  <a:pt x="62727" y="90116"/>
                </a:lnTo>
                <a:cubicBezTo>
                  <a:pt x="69433" y="90394"/>
                  <a:pt x="75766" y="91627"/>
                  <a:pt x="81400" y="93716"/>
                </a:cubicBezTo>
                <a:cubicBezTo>
                  <a:pt x="76944" y="105050"/>
                  <a:pt x="70300" y="112766"/>
                  <a:pt x="62727" y="114272"/>
                </a:cubicBezTo>
                <a:moveTo>
                  <a:pt x="62727" y="62727"/>
                </a:moveTo>
                <a:lnTo>
                  <a:pt x="87205" y="62727"/>
                </a:lnTo>
                <a:cubicBezTo>
                  <a:pt x="86972" y="72194"/>
                  <a:pt x="85511" y="81005"/>
                  <a:pt x="83172" y="88600"/>
                </a:cubicBezTo>
                <a:cubicBezTo>
                  <a:pt x="76972" y="86300"/>
                  <a:pt x="70044" y="84950"/>
                  <a:pt x="62727" y="84666"/>
                </a:cubicBezTo>
                <a:cubicBezTo>
                  <a:pt x="62727" y="84666"/>
                  <a:pt x="62727" y="62727"/>
                  <a:pt x="62727" y="62727"/>
                </a:cubicBezTo>
                <a:close/>
                <a:moveTo>
                  <a:pt x="62727" y="35333"/>
                </a:moveTo>
                <a:cubicBezTo>
                  <a:pt x="70044" y="35050"/>
                  <a:pt x="76972" y="33700"/>
                  <a:pt x="83172" y="31400"/>
                </a:cubicBezTo>
                <a:cubicBezTo>
                  <a:pt x="85511" y="38994"/>
                  <a:pt x="86972" y="47805"/>
                  <a:pt x="87205" y="57272"/>
                </a:cubicBezTo>
                <a:lnTo>
                  <a:pt x="62727" y="57272"/>
                </a:lnTo>
                <a:cubicBezTo>
                  <a:pt x="62727" y="57272"/>
                  <a:pt x="62727" y="35333"/>
                  <a:pt x="62727" y="35333"/>
                </a:cubicBezTo>
                <a:close/>
                <a:moveTo>
                  <a:pt x="62727" y="5727"/>
                </a:moveTo>
                <a:cubicBezTo>
                  <a:pt x="70300" y="7233"/>
                  <a:pt x="76944" y="14950"/>
                  <a:pt x="81400" y="26283"/>
                </a:cubicBezTo>
                <a:cubicBezTo>
                  <a:pt x="75766" y="28372"/>
                  <a:pt x="69433" y="29605"/>
                  <a:pt x="62727" y="29883"/>
                </a:cubicBezTo>
                <a:cubicBezTo>
                  <a:pt x="62727" y="29883"/>
                  <a:pt x="62727" y="5727"/>
                  <a:pt x="62727" y="5727"/>
                </a:cubicBezTo>
                <a:close/>
                <a:moveTo>
                  <a:pt x="95233" y="18416"/>
                </a:moveTo>
                <a:cubicBezTo>
                  <a:pt x="92583" y="20616"/>
                  <a:pt x="89572" y="22583"/>
                  <a:pt x="86205" y="24227"/>
                </a:cubicBezTo>
                <a:cubicBezTo>
                  <a:pt x="86105" y="23988"/>
                  <a:pt x="86027" y="23727"/>
                  <a:pt x="85927" y="23494"/>
                </a:cubicBezTo>
                <a:cubicBezTo>
                  <a:pt x="85838" y="23277"/>
                  <a:pt x="85755" y="23061"/>
                  <a:pt x="85666" y="22844"/>
                </a:cubicBezTo>
                <a:cubicBezTo>
                  <a:pt x="83977" y="18933"/>
                  <a:pt x="82022" y="15433"/>
                  <a:pt x="79861" y="12394"/>
                </a:cubicBezTo>
                <a:cubicBezTo>
                  <a:pt x="79761" y="12255"/>
                  <a:pt x="79661" y="12116"/>
                  <a:pt x="79561" y="11977"/>
                </a:cubicBezTo>
                <a:cubicBezTo>
                  <a:pt x="78483" y="10500"/>
                  <a:pt x="77361" y="9127"/>
                  <a:pt x="76188" y="7900"/>
                </a:cubicBezTo>
                <a:cubicBezTo>
                  <a:pt x="83272" y="10100"/>
                  <a:pt x="89716" y="13727"/>
                  <a:pt x="95233" y="18416"/>
                </a:cubicBezTo>
                <a:moveTo>
                  <a:pt x="114433" y="57272"/>
                </a:moveTo>
                <a:lnTo>
                  <a:pt x="92627" y="57272"/>
                </a:lnTo>
                <a:cubicBezTo>
                  <a:pt x="92577" y="55705"/>
                  <a:pt x="92555" y="54122"/>
                  <a:pt x="92450" y="52583"/>
                </a:cubicBezTo>
                <a:cubicBezTo>
                  <a:pt x="92400" y="51888"/>
                  <a:pt x="92338" y="51205"/>
                  <a:pt x="92277" y="50516"/>
                </a:cubicBezTo>
                <a:cubicBezTo>
                  <a:pt x="92116" y="48672"/>
                  <a:pt x="91911" y="46855"/>
                  <a:pt x="91661" y="45066"/>
                </a:cubicBezTo>
                <a:cubicBezTo>
                  <a:pt x="91577" y="44472"/>
                  <a:pt x="91505" y="43866"/>
                  <a:pt x="91411" y="43272"/>
                </a:cubicBezTo>
                <a:cubicBezTo>
                  <a:pt x="90666" y="38577"/>
                  <a:pt x="89616" y="34133"/>
                  <a:pt x="88311" y="29983"/>
                </a:cubicBezTo>
                <a:cubicBezTo>
                  <a:pt x="88233" y="29761"/>
                  <a:pt x="88155" y="29538"/>
                  <a:pt x="88083" y="29311"/>
                </a:cubicBezTo>
                <a:cubicBezTo>
                  <a:pt x="92244" y="27322"/>
                  <a:pt x="95944" y="24877"/>
                  <a:pt x="99166" y="22116"/>
                </a:cubicBezTo>
                <a:cubicBezTo>
                  <a:pt x="108055" y="31322"/>
                  <a:pt x="113755" y="43627"/>
                  <a:pt x="114433" y="57272"/>
                </a:cubicBezTo>
                <a:moveTo>
                  <a:pt x="57272" y="29883"/>
                </a:moveTo>
                <a:cubicBezTo>
                  <a:pt x="50561" y="29605"/>
                  <a:pt x="44227" y="28372"/>
                  <a:pt x="38594" y="26283"/>
                </a:cubicBezTo>
                <a:cubicBezTo>
                  <a:pt x="43050" y="14950"/>
                  <a:pt x="49694" y="7233"/>
                  <a:pt x="57272" y="5727"/>
                </a:cubicBezTo>
                <a:cubicBezTo>
                  <a:pt x="57272" y="5727"/>
                  <a:pt x="57272" y="29883"/>
                  <a:pt x="57272" y="29883"/>
                </a:cubicBezTo>
                <a:close/>
                <a:moveTo>
                  <a:pt x="57272" y="57272"/>
                </a:moveTo>
                <a:lnTo>
                  <a:pt x="32794" y="57272"/>
                </a:lnTo>
                <a:cubicBezTo>
                  <a:pt x="33027" y="47805"/>
                  <a:pt x="34483" y="38994"/>
                  <a:pt x="36827" y="31400"/>
                </a:cubicBezTo>
                <a:cubicBezTo>
                  <a:pt x="43027" y="33700"/>
                  <a:pt x="49950" y="35050"/>
                  <a:pt x="57272" y="35333"/>
                </a:cubicBezTo>
                <a:cubicBezTo>
                  <a:pt x="57272" y="35333"/>
                  <a:pt x="57272" y="57272"/>
                  <a:pt x="57272" y="57272"/>
                </a:cubicBezTo>
                <a:close/>
                <a:moveTo>
                  <a:pt x="57272" y="84666"/>
                </a:moveTo>
                <a:cubicBezTo>
                  <a:pt x="49950" y="84950"/>
                  <a:pt x="43027" y="86300"/>
                  <a:pt x="36827" y="88600"/>
                </a:cubicBezTo>
                <a:cubicBezTo>
                  <a:pt x="34483" y="81005"/>
                  <a:pt x="33027" y="72194"/>
                  <a:pt x="32794" y="62727"/>
                </a:cubicBezTo>
                <a:lnTo>
                  <a:pt x="57272" y="62727"/>
                </a:lnTo>
                <a:cubicBezTo>
                  <a:pt x="57272" y="62727"/>
                  <a:pt x="57272" y="84666"/>
                  <a:pt x="57272" y="84666"/>
                </a:cubicBezTo>
                <a:close/>
                <a:moveTo>
                  <a:pt x="57272" y="114272"/>
                </a:moveTo>
                <a:cubicBezTo>
                  <a:pt x="49694" y="112766"/>
                  <a:pt x="43050" y="105050"/>
                  <a:pt x="38594" y="93716"/>
                </a:cubicBezTo>
                <a:cubicBezTo>
                  <a:pt x="44227" y="91627"/>
                  <a:pt x="50561" y="90394"/>
                  <a:pt x="57272" y="90116"/>
                </a:cubicBezTo>
                <a:cubicBezTo>
                  <a:pt x="57272" y="90116"/>
                  <a:pt x="57272" y="114272"/>
                  <a:pt x="57272" y="114272"/>
                </a:cubicBezTo>
                <a:close/>
                <a:moveTo>
                  <a:pt x="24766" y="101583"/>
                </a:moveTo>
                <a:cubicBezTo>
                  <a:pt x="27411" y="99388"/>
                  <a:pt x="30422" y="97416"/>
                  <a:pt x="33794" y="95772"/>
                </a:cubicBezTo>
                <a:cubicBezTo>
                  <a:pt x="33888" y="96011"/>
                  <a:pt x="33972" y="96272"/>
                  <a:pt x="34066" y="96511"/>
                </a:cubicBezTo>
                <a:cubicBezTo>
                  <a:pt x="34161" y="96722"/>
                  <a:pt x="34238" y="96944"/>
                  <a:pt x="34333" y="97155"/>
                </a:cubicBezTo>
                <a:cubicBezTo>
                  <a:pt x="36022" y="101066"/>
                  <a:pt x="37972" y="104566"/>
                  <a:pt x="40133" y="107605"/>
                </a:cubicBezTo>
                <a:cubicBezTo>
                  <a:pt x="40233" y="107744"/>
                  <a:pt x="40338" y="107883"/>
                  <a:pt x="40438" y="108022"/>
                </a:cubicBezTo>
                <a:cubicBezTo>
                  <a:pt x="41511" y="109500"/>
                  <a:pt x="42633" y="110872"/>
                  <a:pt x="43811" y="112100"/>
                </a:cubicBezTo>
                <a:cubicBezTo>
                  <a:pt x="36722" y="109900"/>
                  <a:pt x="30283" y="106272"/>
                  <a:pt x="24766" y="101583"/>
                </a:cubicBezTo>
                <a:moveTo>
                  <a:pt x="5566" y="62727"/>
                </a:moveTo>
                <a:lnTo>
                  <a:pt x="27372" y="62727"/>
                </a:lnTo>
                <a:cubicBezTo>
                  <a:pt x="27416" y="64300"/>
                  <a:pt x="27444" y="65877"/>
                  <a:pt x="27544" y="67416"/>
                </a:cubicBezTo>
                <a:cubicBezTo>
                  <a:pt x="27594" y="68111"/>
                  <a:pt x="27661" y="68794"/>
                  <a:pt x="27716" y="69483"/>
                </a:cubicBezTo>
                <a:cubicBezTo>
                  <a:pt x="27877" y="71327"/>
                  <a:pt x="28083" y="73144"/>
                  <a:pt x="28333" y="74933"/>
                </a:cubicBezTo>
                <a:cubicBezTo>
                  <a:pt x="28422" y="75533"/>
                  <a:pt x="28494" y="76133"/>
                  <a:pt x="28588" y="76727"/>
                </a:cubicBezTo>
                <a:cubicBezTo>
                  <a:pt x="29333" y="81422"/>
                  <a:pt x="30377" y="85866"/>
                  <a:pt x="31688" y="90016"/>
                </a:cubicBezTo>
                <a:cubicBezTo>
                  <a:pt x="31766" y="90244"/>
                  <a:pt x="31838" y="90466"/>
                  <a:pt x="31911" y="90688"/>
                </a:cubicBezTo>
                <a:cubicBezTo>
                  <a:pt x="27755" y="92677"/>
                  <a:pt x="24055" y="95122"/>
                  <a:pt x="20827" y="97888"/>
                </a:cubicBezTo>
                <a:cubicBezTo>
                  <a:pt x="11944" y="88677"/>
                  <a:pt x="6238" y="76372"/>
                  <a:pt x="5566" y="62727"/>
                </a:cubicBezTo>
                <a:moveTo>
                  <a:pt x="20827" y="22116"/>
                </a:moveTo>
                <a:cubicBezTo>
                  <a:pt x="24055" y="24877"/>
                  <a:pt x="27755" y="27322"/>
                  <a:pt x="31911" y="29311"/>
                </a:cubicBezTo>
                <a:cubicBezTo>
                  <a:pt x="31838" y="29538"/>
                  <a:pt x="31766" y="29761"/>
                  <a:pt x="31688" y="29983"/>
                </a:cubicBezTo>
                <a:cubicBezTo>
                  <a:pt x="30383" y="34133"/>
                  <a:pt x="29333" y="38577"/>
                  <a:pt x="28588" y="43272"/>
                </a:cubicBezTo>
                <a:cubicBezTo>
                  <a:pt x="28494" y="43866"/>
                  <a:pt x="28422" y="44472"/>
                  <a:pt x="28333" y="45066"/>
                </a:cubicBezTo>
                <a:cubicBezTo>
                  <a:pt x="28083" y="46855"/>
                  <a:pt x="27877" y="48672"/>
                  <a:pt x="27716" y="50516"/>
                </a:cubicBezTo>
                <a:cubicBezTo>
                  <a:pt x="27661" y="51205"/>
                  <a:pt x="27594" y="51888"/>
                  <a:pt x="27544" y="52583"/>
                </a:cubicBezTo>
                <a:cubicBezTo>
                  <a:pt x="27444" y="54122"/>
                  <a:pt x="27416" y="55705"/>
                  <a:pt x="27372" y="57272"/>
                </a:cubicBezTo>
                <a:lnTo>
                  <a:pt x="5566" y="57272"/>
                </a:lnTo>
                <a:cubicBezTo>
                  <a:pt x="6238" y="43627"/>
                  <a:pt x="11944" y="31322"/>
                  <a:pt x="20827" y="22116"/>
                </a:cubicBezTo>
                <a:moveTo>
                  <a:pt x="43811" y="7900"/>
                </a:moveTo>
                <a:cubicBezTo>
                  <a:pt x="42633" y="9127"/>
                  <a:pt x="41511" y="10500"/>
                  <a:pt x="40438" y="11977"/>
                </a:cubicBezTo>
                <a:cubicBezTo>
                  <a:pt x="40338" y="12116"/>
                  <a:pt x="40233" y="12255"/>
                  <a:pt x="40133" y="12394"/>
                </a:cubicBezTo>
                <a:cubicBezTo>
                  <a:pt x="37972" y="15433"/>
                  <a:pt x="36022" y="18933"/>
                  <a:pt x="34333" y="22844"/>
                </a:cubicBezTo>
                <a:cubicBezTo>
                  <a:pt x="34238" y="23061"/>
                  <a:pt x="34161" y="23277"/>
                  <a:pt x="34066" y="23494"/>
                </a:cubicBezTo>
                <a:cubicBezTo>
                  <a:pt x="33972" y="23727"/>
                  <a:pt x="33888" y="23988"/>
                  <a:pt x="33794" y="24227"/>
                </a:cubicBezTo>
                <a:cubicBezTo>
                  <a:pt x="30422" y="22583"/>
                  <a:pt x="27411" y="20616"/>
                  <a:pt x="24766" y="18416"/>
                </a:cubicBezTo>
                <a:cubicBezTo>
                  <a:pt x="30283" y="13727"/>
                  <a:pt x="36722" y="10100"/>
                  <a:pt x="43811" y="7900"/>
                </a:cubicBezTo>
                <a:moveTo>
                  <a:pt x="60000" y="0"/>
                </a:moveTo>
                <a:cubicBezTo>
                  <a:pt x="26861" y="0"/>
                  <a:pt x="0" y="26861"/>
                  <a:pt x="0" y="60000"/>
                </a:cubicBezTo>
                <a:cubicBezTo>
                  <a:pt x="0" y="93138"/>
                  <a:pt x="26861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1"/>
                  <a:pt x="93133" y="0"/>
                  <a:pt x="60000" y="0"/>
                </a:cubicBezTo>
              </a:path>
            </a:pathLst>
          </a:custGeom>
          <a:solidFill>
            <a:srgbClr val="00B2B3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FFFFFF"/>
              </a:buClr>
              <a:buFont typeface="Poppins Light"/>
              <a:buNone/>
            </a:pPr>
            <a:endParaRPr sz="2200">
              <a:solidFill>
                <a:srgbClr val="FFFFFF"/>
              </a:solidFill>
              <a:latin typeface="Calibri" panose="020F0502020204030204" pitchFamily="34" charset="0"/>
              <a:ea typeface="Poppins Light"/>
              <a:cs typeface="Calibri" panose="020F0502020204030204" pitchFamily="34" charset="0"/>
              <a:sym typeface="Poppins Light"/>
            </a:endParaRPr>
          </a:p>
        </p:txBody>
      </p:sp>
      <p:sp>
        <p:nvSpPr>
          <p:cNvPr id="8" name="Shape 1876">
            <a:extLst>
              <a:ext uri="{FF2B5EF4-FFF2-40B4-BE49-F238E27FC236}">
                <a16:creationId xmlns:a16="http://schemas.microsoft.com/office/drawing/2014/main" id="{C8AF43F7-CAEA-4363-B067-961058C8E0A5}"/>
              </a:ext>
            </a:extLst>
          </p:cNvPr>
          <p:cNvSpPr/>
          <p:nvPr/>
        </p:nvSpPr>
        <p:spPr>
          <a:xfrm>
            <a:off x="5812454" y="6085267"/>
            <a:ext cx="335716" cy="33571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44"/>
                </a:moveTo>
                <a:cubicBezTo>
                  <a:pt x="29872" y="114544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90127" y="5455"/>
                  <a:pt x="114544" y="29877"/>
                  <a:pt x="114544" y="60000"/>
                </a:cubicBezTo>
                <a:cubicBezTo>
                  <a:pt x="114544" y="90127"/>
                  <a:pt x="90127" y="114544"/>
                  <a:pt x="60000" y="114544"/>
                </a:cubicBezTo>
                <a:moveTo>
                  <a:pt x="60000" y="0"/>
                </a:moveTo>
                <a:cubicBezTo>
                  <a:pt x="26861" y="0"/>
                  <a:pt x="0" y="26861"/>
                  <a:pt x="0" y="60000"/>
                </a:cubicBezTo>
                <a:cubicBezTo>
                  <a:pt x="0" y="93138"/>
                  <a:pt x="26861" y="120000"/>
                  <a:pt x="60000" y="120000"/>
                </a:cubicBezTo>
                <a:cubicBezTo>
                  <a:pt x="93138" y="120000"/>
                  <a:pt x="120000" y="93138"/>
                  <a:pt x="120000" y="60000"/>
                </a:cubicBezTo>
                <a:cubicBezTo>
                  <a:pt x="120000" y="26861"/>
                  <a:pt x="93138" y="0"/>
                  <a:pt x="60000" y="0"/>
                </a:cubicBezTo>
                <a:moveTo>
                  <a:pt x="88494" y="38988"/>
                </a:moveTo>
                <a:cubicBezTo>
                  <a:pt x="86327" y="40255"/>
                  <a:pt x="83933" y="41172"/>
                  <a:pt x="81388" y="41666"/>
                </a:cubicBezTo>
                <a:cubicBezTo>
                  <a:pt x="79344" y="39522"/>
                  <a:pt x="76438" y="38188"/>
                  <a:pt x="73216" y="38188"/>
                </a:cubicBezTo>
                <a:cubicBezTo>
                  <a:pt x="67038" y="38188"/>
                  <a:pt x="62027" y="43122"/>
                  <a:pt x="62027" y="49200"/>
                </a:cubicBezTo>
                <a:cubicBezTo>
                  <a:pt x="62027" y="50061"/>
                  <a:pt x="62127" y="50900"/>
                  <a:pt x="62316" y="51711"/>
                </a:cubicBezTo>
                <a:cubicBezTo>
                  <a:pt x="53016" y="51250"/>
                  <a:pt x="44772" y="46866"/>
                  <a:pt x="39250" y="40200"/>
                </a:cubicBezTo>
                <a:cubicBezTo>
                  <a:pt x="38288" y="41833"/>
                  <a:pt x="37738" y="43716"/>
                  <a:pt x="37738" y="45738"/>
                </a:cubicBezTo>
                <a:cubicBezTo>
                  <a:pt x="37738" y="49561"/>
                  <a:pt x="39711" y="52933"/>
                  <a:pt x="42716" y="54905"/>
                </a:cubicBezTo>
                <a:cubicBezTo>
                  <a:pt x="40883" y="54850"/>
                  <a:pt x="39155" y="54355"/>
                  <a:pt x="37644" y="53527"/>
                </a:cubicBezTo>
                <a:cubicBezTo>
                  <a:pt x="37644" y="53577"/>
                  <a:pt x="37644" y="53616"/>
                  <a:pt x="37644" y="53666"/>
                </a:cubicBezTo>
                <a:cubicBezTo>
                  <a:pt x="37644" y="59005"/>
                  <a:pt x="41505" y="63455"/>
                  <a:pt x="46622" y="64466"/>
                </a:cubicBezTo>
                <a:cubicBezTo>
                  <a:pt x="45683" y="64722"/>
                  <a:pt x="44694" y="64850"/>
                  <a:pt x="43672" y="64850"/>
                </a:cubicBezTo>
                <a:cubicBezTo>
                  <a:pt x="42955" y="64850"/>
                  <a:pt x="42250" y="64783"/>
                  <a:pt x="41572" y="64655"/>
                </a:cubicBezTo>
                <a:cubicBezTo>
                  <a:pt x="42994" y="69033"/>
                  <a:pt x="47127" y="72216"/>
                  <a:pt x="52022" y="72305"/>
                </a:cubicBezTo>
                <a:cubicBezTo>
                  <a:pt x="48188" y="75261"/>
                  <a:pt x="43366" y="77016"/>
                  <a:pt x="38122" y="77016"/>
                </a:cubicBezTo>
                <a:cubicBezTo>
                  <a:pt x="37216" y="77016"/>
                  <a:pt x="36333" y="76972"/>
                  <a:pt x="35455" y="76872"/>
                </a:cubicBezTo>
                <a:cubicBezTo>
                  <a:pt x="40411" y="79988"/>
                  <a:pt x="46288" y="81816"/>
                  <a:pt x="52611" y="81816"/>
                </a:cubicBezTo>
                <a:cubicBezTo>
                  <a:pt x="73194" y="81816"/>
                  <a:pt x="84450" y="65033"/>
                  <a:pt x="84450" y="50477"/>
                </a:cubicBezTo>
                <a:cubicBezTo>
                  <a:pt x="84450" y="50000"/>
                  <a:pt x="84438" y="49527"/>
                  <a:pt x="84416" y="49055"/>
                </a:cubicBezTo>
                <a:cubicBezTo>
                  <a:pt x="86600" y="47500"/>
                  <a:pt x="88500" y="45561"/>
                  <a:pt x="90000" y="43355"/>
                </a:cubicBezTo>
                <a:cubicBezTo>
                  <a:pt x="87994" y="44227"/>
                  <a:pt x="85838" y="44816"/>
                  <a:pt x="83572" y="45083"/>
                </a:cubicBezTo>
                <a:cubicBezTo>
                  <a:pt x="85883" y="43722"/>
                  <a:pt x="87655" y="41566"/>
                  <a:pt x="88494" y="38988"/>
                </a:cubicBezTo>
              </a:path>
            </a:pathLst>
          </a:custGeom>
          <a:solidFill>
            <a:srgbClr val="00B2B3"/>
          </a:solidFill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FFFFFF"/>
              </a:buClr>
              <a:buFont typeface="Poppins Light"/>
              <a:buNone/>
            </a:pPr>
            <a:endParaRPr sz="2200">
              <a:solidFill>
                <a:srgbClr val="FFFFFF"/>
              </a:solidFill>
              <a:latin typeface="Calibri" panose="020F0502020204030204" pitchFamily="34" charset="0"/>
              <a:ea typeface="Poppins Light"/>
              <a:cs typeface="Calibri" panose="020F0502020204030204" pitchFamily="34" charset="0"/>
              <a:sym typeface="Poppins Light"/>
            </a:endParaRPr>
          </a:p>
        </p:txBody>
      </p:sp>
      <p:sp>
        <p:nvSpPr>
          <p:cNvPr id="9" name="Shape 1880">
            <a:extLst>
              <a:ext uri="{FF2B5EF4-FFF2-40B4-BE49-F238E27FC236}">
                <a16:creationId xmlns:a16="http://schemas.microsoft.com/office/drawing/2014/main" id="{62637C94-9C12-4B20-8648-27998BACDC63}"/>
              </a:ext>
            </a:extLst>
          </p:cNvPr>
          <p:cNvSpPr/>
          <p:nvPr/>
        </p:nvSpPr>
        <p:spPr>
          <a:xfrm>
            <a:off x="6169261" y="6087047"/>
            <a:ext cx="2267560" cy="311872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@</a:t>
            </a:r>
            <a:r>
              <a:rPr lang="en-US" sz="2200" dirty="0" err="1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Hydrology_IRPI</a:t>
            </a:r>
            <a:endParaRPr lang="en-US" sz="2200" dirty="0">
              <a:solidFill>
                <a:srgbClr val="7F7F7F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10" name="Shape 1881">
            <a:extLst>
              <a:ext uri="{FF2B5EF4-FFF2-40B4-BE49-F238E27FC236}">
                <a16:creationId xmlns:a16="http://schemas.microsoft.com/office/drawing/2014/main" id="{D1348EE4-E283-404F-A909-3CEF46A8E4D3}"/>
              </a:ext>
            </a:extLst>
          </p:cNvPr>
          <p:cNvSpPr/>
          <p:nvPr/>
        </p:nvSpPr>
        <p:spPr>
          <a:xfrm>
            <a:off x="6169260" y="5666583"/>
            <a:ext cx="3061825" cy="370719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http://hydrology.irpi.cnr.it</a:t>
            </a:r>
            <a:endParaRPr lang="en-US" sz="2200" dirty="0">
              <a:solidFill>
                <a:srgbClr val="7F7F7F"/>
              </a:solidFill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  <a:hlinkClick r:id="rId7"/>
            </a:endParaRPr>
          </a:p>
        </p:txBody>
      </p:sp>
      <p:sp>
        <p:nvSpPr>
          <p:cNvPr id="11" name="Shape 1883">
            <a:extLst>
              <a:ext uri="{FF2B5EF4-FFF2-40B4-BE49-F238E27FC236}">
                <a16:creationId xmlns:a16="http://schemas.microsoft.com/office/drawing/2014/main" id="{FB6F63D1-14A5-4045-8A3B-2348207BC64F}"/>
              </a:ext>
            </a:extLst>
          </p:cNvPr>
          <p:cNvSpPr/>
          <p:nvPr/>
        </p:nvSpPr>
        <p:spPr>
          <a:xfrm>
            <a:off x="6169260" y="5050923"/>
            <a:ext cx="3163426" cy="359014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stefania.camici@irpi.cnr.it</a:t>
            </a:r>
          </a:p>
        </p:txBody>
      </p:sp>
      <p:sp>
        <p:nvSpPr>
          <p:cNvPr id="12" name="Shape 1883">
            <a:extLst>
              <a:ext uri="{FF2B5EF4-FFF2-40B4-BE49-F238E27FC236}">
                <a16:creationId xmlns:a16="http://schemas.microsoft.com/office/drawing/2014/main" id="{694586D9-3C58-470B-AFA7-5320FD70C32F}"/>
              </a:ext>
            </a:extLst>
          </p:cNvPr>
          <p:cNvSpPr/>
          <p:nvPr/>
        </p:nvSpPr>
        <p:spPr>
          <a:xfrm>
            <a:off x="6169260" y="5323335"/>
            <a:ext cx="2707657" cy="325467"/>
          </a:xfrm>
          <a:prstGeom prst="rect">
            <a:avLst/>
          </a:prstGeom>
          <a:noFill/>
          <a:ln>
            <a:noFill/>
          </a:ln>
        </p:spPr>
        <p:txBody>
          <a:bodyPr wrap="square" lIns="45700" tIns="45700" rIns="45700" bIns="45700" anchor="ctr" anchorCtr="0">
            <a:noAutofit/>
          </a:bodyPr>
          <a:lstStyle/>
          <a:p>
            <a:pPr fontAlgn="base">
              <a:buClr>
                <a:srgbClr val="7F7F7F"/>
              </a:buClr>
              <a:buSzPct val="25000"/>
              <a:buFont typeface="Montserrat"/>
              <a:buNone/>
            </a:pPr>
            <a:r>
              <a:rPr lang="en-US" sz="2200" dirty="0">
                <a:solidFill>
                  <a:srgbClr val="7F7F7F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idrologia@irpi.cnr.it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FF12AFC7-7D41-48DE-A1C0-9B089230B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1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3"/>
    </mc:Choice>
    <mc:Fallback>
      <p:transition spd="slow" advTm="6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.2|8.9|2.4|7.3|1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|5.8|3|18.1|14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7.4|9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2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9|20.5|24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|6|5.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1273</Words>
  <Application>Microsoft Office PowerPoint</Application>
  <PresentationFormat>Widescreen</PresentationFormat>
  <Paragraphs>272</Paragraphs>
  <Slides>15</Slides>
  <Notes>3</Notes>
  <HiddenSlides>0</HiddenSlides>
  <MMClips>15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9" baseType="lpstr">
      <vt:lpstr>MS PGothic</vt:lpstr>
      <vt:lpstr>MS PGothic</vt:lpstr>
      <vt:lpstr>Arial</vt:lpstr>
      <vt:lpstr>Arial Narrow</vt:lpstr>
      <vt:lpstr>Calibri</vt:lpstr>
      <vt:lpstr>Calibri Light</vt:lpstr>
      <vt:lpstr>Cambria Math</vt:lpstr>
      <vt:lpstr>Helvetica Neue Light</vt:lpstr>
      <vt:lpstr>Montserrat</vt:lpstr>
      <vt:lpstr>Open Sans</vt:lpstr>
      <vt:lpstr>Poppins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MODEL PARAMETER CALIBRATION (cal) AND REGIONALIZATION (reg)</vt:lpstr>
      <vt:lpstr> MODEL PARAMETER CALIBRATION (cal) AND REGIONALIZATION (reg)</vt:lpstr>
      <vt:lpstr> MODEL PARAMETER CALIBRATION (cal) AND REGIONALIZATION (reg)</vt:lpstr>
      <vt:lpstr>Presentazione standard di PowerPoint</vt:lpstr>
      <vt:lpstr>Thank you for having viewed the slides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stefania camici</dc:creator>
  <cp:lastModifiedBy>Stefania Camici</cp:lastModifiedBy>
  <cp:revision>221</cp:revision>
  <dcterms:created xsi:type="dcterms:W3CDTF">2020-04-28T05:04:38Z</dcterms:created>
  <dcterms:modified xsi:type="dcterms:W3CDTF">2021-04-21T10:03:02Z</dcterms:modified>
</cp:coreProperties>
</file>