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15"/>
  </p:notesMasterIdLst>
  <p:sldIdLst>
    <p:sldId id="266" r:id="rId2"/>
    <p:sldId id="1196" r:id="rId3"/>
    <p:sldId id="1192" r:id="rId4"/>
    <p:sldId id="1190" r:id="rId5"/>
    <p:sldId id="1199" r:id="rId6"/>
    <p:sldId id="1171" r:id="rId7"/>
    <p:sldId id="1185" r:id="rId8"/>
    <p:sldId id="1175" r:id="rId9"/>
    <p:sldId id="1191" r:id="rId10"/>
    <p:sldId id="1195" r:id="rId11"/>
    <p:sldId id="1193" r:id="rId12"/>
    <p:sldId id="1198" r:id="rId13"/>
    <p:sldId id="118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9E00"/>
    <a:srgbClr val="2FBE71"/>
    <a:srgbClr val="822484"/>
    <a:srgbClr val="F27EDA"/>
    <a:srgbClr val="FFC618"/>
    <a:srgbClr val="4CBBEB"/>
    <a:srgbClr val="FFC926"/>
    <a:srgbClr val="EE60D0"/>
    <a:srgbClr val="812283"/>
    <a:srgbClr val="14B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287" autoAdjust="0"/>
  </p:normalViewPr>
  <p:slideViewPr>
    <p:cSldViewPr snapToGrid="0">
      <p:cViewPr varScale="1">
        <p:scale>
          <a:sx n="67" d="100"/>
          <a:sy n="67" d="100"/>
        </p:scale>
        <p:origin x="53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F10C7-5FCE-4C4F-B57C-1D28C8D1CC68}" type="datetimeFigureOut">
              <a:rPr lang="en-GB" smtClean="0"/>
              <a:t>24/04/2021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29A9A-929F-47E0-81C0-769A3E762F0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800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F98D3D-FC19-44AD-9757-8200B5471D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13364"/>
            <a:ext cx="9966960" cy="2926080"/>
          </a:xfrm>
        </p:spPr>
        <p:txBody>
          <a:bodyPr>
            <a:noAutofit/>
          </a:bodyPr>
          <a:lstStyle/>
          <a:p>
            <a:r>
              <a:rPr lang="en-US" sz="4000" dirty="0"/>
              <a:t>A new release of the SURE database of earthquake surface ruptures suited to Fault Displacement Hazard Analysis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FBDD8D5-4E20-470E-BD1E-9A74DE8E6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9980" y="3791203"/>
            <a:ext cx="9966960" cy="1388165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smtClean="0"/>
              <a:t>STRIKE-SLIP, NORMAL </a:t>
            </a:r>
            <a:r>
              <a:rPr lang="en-GB" b="1" dirty="0"/>
              <a:t>AND REVERSE EARTHQUAKES</a:t>
            </a:r>
          </a:p>
          <a:p>
            <a:r>
              <a:rPr lang="it-IT" dirty="0"/>
              <a:t>Stéphane Baize, Annamaria Blumetti, Paolo Boncio, Francesca Cinti, Riccardo Civico, Luca Guerrieri, Fiia Nurminen</a:t>
            </a:r>
            <a:r>
              <a:rPr lang="en-GB" dirty="0" smtClean="0"/>
              <a:t> </a:t>
            </a:r>
            <a:endParaRPr lang="en-GB" dirty="0"/>
          </a:p>
          <a:p>
            <a:r>
              <a:rPr lang="en-GB" dirty="0" err="1" smtClean="0"/>
              <a:t>vEGU</a:t>
            </a:r>
            <a:r>
              <a:rPr lang="en-GB" dirty="0" smtClean="0"/>
              <a:t> 2021 – Session “</a:t>
            </a:r>
            <a:r>
              <a:rPr lang="en-US" dirty="0"/>
              <a:t>NH4.3 Seismic hazard assessments for disaster risk </a:t>
            </a:r>
            <a:r>
              <a:rPr lang="en-US" dirty="0" smtClean="0"/>
              <a:t>reduction</a:t>
            </a:r>
            <a:r>
              <a:rPr lang="en-GB" dirty="0" smtClean="0"/>
              <a:t>”</a:t>
            </a:r>
            <a:endParaRPr lang="en-GB" dirty="0"/>
          </a:p>
          <a:p>
            <a:endParaRPr lang="en-GB" dirty="0"/>
          </a:p>
        </p:txBody>
      </p:sp>
      <p:pic>
        <p:nvPicPr>
          <p:cNvPr id="5" name="Kuva 9">
            <a:extLst>
              <a:ext uri="{FF2B5EF4-FFF2-40B4-BE49-F238E27FC236}">
                <a16:creationId xmlns:a16="http://schemas.microsoft.com/office/drawing/2014/main" xmlns="" id="{4850295B-ECE0-4C66-A35E-68D469B0D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869" y="5450097"/>
            <a:ext cx="1124303" cy="1073773"/>
          </a:xfrm>
          <a:prstGeom prst="rect">
            <a:avLst/>
          </a:prstGeom>
        </p:spPr>
      </p:pic>
      <p:pic>
        <p:nvPicPr>
          <p:cNvPr id="6" name="Kuva 10">
            <a:extLst>
              <a:ext uri="{FF2B5EF4-FFF2-40B4-BE49-F238E27FC236}">
                <a16:creationId xmlns:a16="http://schemas.microsoft.com/office/drawing/2014/main" xmlns="" id="{18EB9828-C4EB-4D92-9AFD-479E15577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61" y="5423827"/>
            <a:ext cx="1626228" cy="1126314"/>
          </a:xfrm>
          <a:prstGeom prst="rect">
            <a:avLst/>
          </a:prstGeom>
        </p:spPr>
      </p:pic>
      <p:pic>
        <p:nvPicPr>
          <p:cNvPr id="7" name="Kuva 13">
            <a:extLst>
              <a:ext uri="{FF2B5EF4-FFF2-40B4-BE49-F238E27FC236}">
                <a16:creationId xmlns:a16="http://schemas.microsoft.com/office/drawing/2014/main" xmlns="" id="{5E61DC4D-0E09-4BFB-B3AF-53FAE2E26A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7549" y="5625334"/>
            <a:ext cx="5151480" cy="66470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172" y="5376662"/>
            <a:ext cx="2733675" cy="116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5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9875520" cy="1356360"/>
          </a:xfrm>
        </p:spPr>
        <p:txBody>
          <a:bodyPr>
            <a:normAutofit/>
          </a:bodyPr>
          <a:lstStyle/>
          <a:p>
            <a:r>
              <a:rPr lang="en-US" sz="3200" dirty="0"/>
              <a:t>How can we diminish the risk from Fault Displacement</a:t>
            </a:r>
            <a:r>
              <a:rPr lang="en-US" sz="3200" dirty="0" smtClean="0"/>
              <a:t>?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13461" y="1228725"/>
            <a:ext cx="5067299" cy="4038600"/>
          </a:xfrm>
        </p:spPr>
        <p:txBody>
          <a:bodyPr>
            <a:noAutofit/>
          </a:bodyPr>
          <a:lstStyle/>
          <a:p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1) </a:t>
            </a:r>
            <a:r>
              <a:rPr lang="en-US" sz="2000" dirty="0" smtClean="0"/>
              <a:t>Avoiding </a:t>
            </a:r>
            <a:r>
              <a:rPr lang="en-US" sz="2000" dirty="0"/>
              <a:t>the hazard </a:t>
            </a:r>
            <a:endParaRPr lang="en-US" sz="2000" dirty="0" smtClean="0"/>
          </a:p>
          <a:p>
            <a:pPr lvl="1"/>
            <a:r>
              <a:rPr lang="en-US" dirty="0" smtClean="0"/>
              <a:t>Deterministic approach: defining the fault location</a:t>
            </a:r>
          </a:p>
          <a:p>
            <a:pPr marL="45720" indent="0">
              <a:buNone/>
            </a:pP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2) Mitigating the hazard </a:t>
            </a:r>
            <a:r>
              <a:rPr lang="en-US" sz="2000" dirty="0"/>
              <a:t>if the fault cannot be </a:t>
            </a:r>
            <a:r>
              <a:rPr lang="en-US" sz="2000" dirty="0" smtClean="0"/>
              <a:t>avoided or if </a:t>
            </a:r>
            <a:r>
              <a:rPr lang="en-US" sz="2000" dirty="0"/>
              <a:t>the fault is discovered after structure </a:t>
            </a:r>
            <a:r>
              <a:rPr lang="en-US" sz="2000" dirty="0" smtClean="0"/>
              <a:t>construction</a:t>
            </a:r>
          </a:p>
          <a:p>
            <a:pPr lvl="1"/>
            <a:r>
              <a:rPr lang="en-US" dirty="0" smtClean="0"/>
              <a:t>Probabilistic approach</a:t>
            </a:r>
            <a:r>
              <a:rPr lang="en-US" dirty="0"/>
              <a:t>: </a:t>
            </a:r>
            <a:r>
              <a:rPr lang="en-US" dirty="0" smtClean="0"/>
              <a:t>estimating the likelihood </a:t>
            </a:r>
            <a:r>
              <a:rPr lang="en-US" dirty="0"/>
              <a:t>of displacement at the site</a:t>
            </a:r>
          </a:p>
          <a:p>
            <a:endParaRPr lang="fr-FR" sz="2000" dirty="0"/>
          </a:p>
        </p:txBody>
      </p:sp>
      <p:grpSp>
        <p:nvGrpSpPr>
          <p:cNvPr id="4" name="Gruppo 11">
            <a:extLst>
              <a:ext uri="{FF2B5EF4-FFF2-40B4-BE49-F238E27FC236}">
                <a16:creationId xmlns:a16="http://schemas.microsoft.com/office/drawing/2014/main" xmlns="" id="{64443C9D-8F32-422A-B237-BB7247C6E5BD}"/>
              </a:ext>
            </a:extLst>
          </p:cNvPr>
          <p:cNvGrpSpPr/>
          <p:nvPr/>
        </p:nvGrpSpPr>
        <p:grpSpPr>
          <a:xfrm>
            <a:off x="6210300" y="4015132"/>
            <a:ext cx="5475731" cy="2197138"/>
            <a:chOff x="369692" y="3587189"/>
            <a:chExt cx="4663712" cy="2129796"/>
          </a:xfrm>
        </p:grpSpPr>
        <p:pic>
          <p:nvPicPr>
            <p:cNvPr id="5" name="Picture 13" descr="Centrale Idroelettrica Illustrazioni, Vettoriali E Clipart Stock – (231  Illustrazioni Stock)">
              <a:extLst>
                <a:ext uri="{FF2B5EF4-FFF2-40B4-BE49-F238E27FC236}">
                  <a16:creationId xmlns:a16="http://schemas.microsoft.com/office/drawing/2014/main" xmlns="" id="{2F1D79F2-A427-46E6-A8DD-CDA66DE08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3587189"/>
              <a:ext cx="4196642" cy="212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Figura a mano libera 9">
              <a:extLst>
                <a:ext uri="{FF2B5EF4-FFF2-40B4-BE49-F238E27FC236}">
                  <a16:creationId xmlns:a16="http://schemas.microsoft.com/office/drawing/2014/main" xmlns="" id="{50C37688-06A9-4CB9-A6FB-C0A693D56939}"/>
                </a:ext>
              </a:extLst>
            </p:cNvPr>
            <p:cNvSpPr/>
            <p:nvPr/>
          </p:nvSpPr>
          <p:spPr bwMode="auto">
            <a:xfrm>
              <a:off x="548640" y="5280660"/>
              <a:ext cx="1295400" cy="304800"/>
            </a:xfrm>
            <a:custGeom>
              <a:avLst/>
              <a:gdLst>
                <a:gd name="connsiteX0" fmla="*/ 0 w 1295400"/>
                <a:gd name="connsiteY0" fmla="*/ 304800 h 304800"/>
                <a:gd name="connsiteX1" fmla="*/ 1143000 w 1295400"/>
                <a:gd name="connsiteY1" fmla="*/ 106680 h 304800"/>
                <a:gd name="connsiteX2" fmla="*/ 1295400 w 1295400"/>
                <a:gd name="connsiteY2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95400" h="304800">
                  <a:moveTo>
                    <a:pt x="0" y="304800"/>
                  </a:moveTo>
                  <a:lnTo>
                    <a:pt x="1143000" y="106680"/>
                  </a:lnTo>
                  <a:lnTo>
                    <a:pt x="1295400" y="0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Arial" charset="0"/>
              </a:endParaRPr>
            </a:p>
          </p:txBody>
        </p:sp>
        <p:sp>
          <p:nvSpPr>
            <p:cNvPr id="7" name="Figura a mano libera 28">
              <a:extLst>
                <a:ext uri="{FF2B5EF4-FFF2-40B4-BE49-F238E27FC236}">
                  <a16:creationId xmlns:a16="http://schemas.microsoft.com/office/drawing/2014/main" xmlns="" id="{E3B474CA-49E4-4AB6-BB68-EB2BD8DCC8B7}"/>
                </a:ext>
              </a:extLst>
            </p:cNvPr>
            <p:cNvSpPr/>
            <p:nvPr/>
          </p:nvSpPr>
          <p:spPr bwMode="auto">
            <a:xfrm>
              <a:off x="3890404" y="4869753"/>
              <a:ext cx="1143000" cy="198120"/>
            </a:xfrm>
            <a:custGeom>
              <a:avLst/>
              <a:gdLst>
                <a:gd name="connsiteX0" fmla="*/ 0 w 1295400"/>
                <a:gd name="connsiteY0" fmla="*/ 304800 h 304800"/>
                <a:gd name="connsiteX1" fmla="*/ 1143000 w 1295400"/>
                <a:gd name="connsiteY1" fmla="*/ 106680 h 304800"/>
                <a:gd name="connsiteX2" fmla="*/ 1295400 w 1295400"/>
                <a:gd name="connsiteY2" fmla="*/ 0 h 304800"/>
                <a:gd name="connsiteX0" fmla="*/ 0 w 1143000"/>
                <a:gd name="connsiteY0" fmla="*/ 198120 h 198120"/>
                <a:gd name="connsiteX1" fmla="*/ 1143000 w 1143000"/>
                <a:gd name="connsiteY1" fmla="*/ 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0" h="198120">
                  <a:moveTo>
                    <a:pt x="0" y="198120"/>
                  </a:moveTo>
                  <a:lnTo>
                    <a:pt x="1143000" y="0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Arial" charset="0"/>
              </a:endParaRPr>
            </a:p>
          </p:txBody>
        </p:sp>
        <p:sp>
          <p:nvSpPr>
            <p:cNvPr id="8" name="Figura a mano libera 29">
              <a:extLst>
                <a:ext uri="{FF2B5EF4-FFF2-40B4-BE49-F238E27FC236}">
                  <a16:creationId xmlns:a16="http://schemas.microsoft.com/office/drawing/2014/main" xmlns="" id="{416C9F72-7F6F-4B5C-A361-524858222B6F}"/>
                </a:ext>
              </a:extLst>
            </p:cNvPr>
            <p:cNvSpPr/>
            <p:nvPr/>
          </p:nvSpPr>
          <p:spPr bwMode="auto">
            <a:xfrm>
              <a:off x="1858653" y="5067089"/>
              <a:ext cx="2022231" cy="213947"/>
            </a:xfrm>
            <a:custGeom>
              <a:avLst/>
              <a:gdLst>
                <a:gd name="connsiteX0" fmla="*/ 0 w 1295400"/>
                <a:gd name="connsiteY0" fmla="*/ 304800 h 304800"/>
                <a:gd name="connsiteX1" fmla="*/ 1143000 w 1295400"/>
                <a:gd name="connsiteY1" fmla="*/ 106680 h 304800"/>
                <a:gd name="connsiteX2" fmla="*/ 1295400 w 1295400"/>
                <a:gd name="connsiteY2" fmla="*/ 0 h 304800"/>
                <a:gd name="connsiteX0" fmla="*/ 0 w 1143000"/>
                <a:gd name="connsiteY0" fmla="*/ 198120 h 198120"/>
                <a:gd name="connsiteX1" fmla="*/ 1143000 w 1143000"/>
                <a:gd name="connsiteY1" fmla="*/ 0 h 198120"/>
                <a:gd name="connsiteX0" fmla="*/ 0 w 2057400"/>
                <a:gd name="connsiteY0" fmla="*/ 190500 h 190500"/>
                <a:gd name="connsiteX1" fmla="*/ 2057400 w 2057400"/>
                <a:gd name="connsiteY1" fmla="*/ 0 h 190500"/>
                <a:gd name="connsiteX0" fmla="*/ 0 w 2033954"/>
                <a:gd name="connsiteY0" fmla="*/ 213947 h 213947"/>
                <a:gd name="connsiteX1" fmla="*/ 2033954 w 2033954"/>
                <a:gd name="connsiteY1" fmla="*/ 0 h 213947"/>
                <a:gd name="connsiteX0" fmla="*/ 0 w 1981200"/>
                <a:gd name="connsiteY0" fmla="*/ 55685 h 55685"/>
                <a:gd name="connsiteX1" fmla="*/ 1981200 w 1981200"/>
                <a:gd name="connsiteY1" fmla="*/ 0 h 55685"/>
                <a:gd name="connsiteX0" fmla="*/ 0 w 2028092"/>
                <a:gd name="connsiteY0" fmla="*/ 225670 h 225670"/>
                <a:gd name="connsiteX1" fmla="*/ 2028092 w 2028092"/>
                <a:gd name="connsiteY1" fmla="*/ 0 h 225670"/>
                <a:gd name="connsiteX0" fmla="*/ 0 w 2022231"/>
                <a:gd name="connsiteY0" fmla="*/ 213947 h 213947"/>
                <a:gd name="connsiteX1" fmla="*/ 2022231 w 2022231"/>
                <a:gd name="connsiteY1" fmla="*/ 0 h 21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22231" h="213947">
                  <a:moveTo>
                    <a:pt x="0" y="213947"/>
                  </a:moveTo>
                  <a:lnTo>
                    <a:pt x="2022231" y="0"/>
                  </a:lnTo>
                </a:path>
              </a:pathLst>
            </a:custGeom>
            <a:noFill/>
            <a:ln w="28575" cap="flat" cmpd="sng" algn="ctr">
              <a:solidFill>
                <a:srgbClr val="FF0000">
                  <a:alpha val="37000"/>
                </a:srgbClr>
              </a:solidFill>
              <a:prstDash val="lg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latin typeface="Arial" charset="0"/>
              </a:endParaRPr>
            </a:p>
          </p:txBody>
        </p:sp>
        <p:sp>
          <p:nvSpPr>
            <p:cNvPr id="9" name="CasellaDiTesto 23">
              <a:extLst>
                <a:ext uri="{FF2B5EF4-FFF2-40B4-BE49-F238E27FC236}">
                  <a16:creationId xmlns:a16="http://schemas.microsoft.com/office/drawing/2014/main" xmlns="" id="{589E4E0F-4A44-4C26-8043-75DB20800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982181">
              <a:off x="369692" y="5183630"/>
              <a:ext cx="917168" cy="386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it-IT" sz="1000" b="1" dirty="0">
                  <a:solidFill>
                    <a:srgbClr val="FF0000"/>
                  </a:solidFill>
                  <a:latin typeface="Footlight MT Light" panose="0204060206030A020304" pitchFamily="18" charset="0"/>
                </a:rPr>
                <a:t>Fault</a:t>
              </a:r>
            </a:p>
          </p:txBody>
        </p:sp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860" y="978417"/>
            <a:ext cx="4642017" cy="260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xmlns="" id="{6D01C139-3E87-480E-B356-FB1C9D72C6CC}"/>
              </a:ext>
            </a:extLst>
          </p:cNvPr>
          <p:cNvSpPr txBox="1">
            <a:spLocks/>
          </p:cNvSpPr>
          <p:nvPr/>
        </p:nvSpPr>
        <p:spPr>
          <a:xfrm>
            <a:off x="580176" y="842849"/>
            <a:ext cx="7749778" cy="431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err="1" smtClean="0"/>
              <a:t>Methodological</a:t>
            </a:r>
            <a:r>
              <a:rPr lang="fr-FR" dirty="0" smtClean="0"/>
              <a:t> background</a:t>
            </a:r>
            <a:endParaRPr lang="fr-FR" dirty="0"/>
          </a:p>
        </p:txBody>
      </p:sp>
      <p:sp>
        <p:nvSpPr>
          <p:cNvPr id="13" name="Espace réservé du contenu 4">
            <a:extLst>
              <a:ext uri="{FF2B5EF4-FFF2-40B4-BE49-F238E27FC236}">
                <a16:creationId xmlns:a16="http://schemas.microsoft.com/office/drawing/2014/main" xmlns="" id="{12410609-5B5A-4A97-A4F6-CFD933C6A893}"/>
              </a:ext>
            </a:extLst>
          </p:cNvPr>
          <p:cNvSpPr txBox="1">
            <a:spLocks/>
          </p:cNvSpPr>
          <p:nvPr/>
        </p:nvSpPr>
        <p:spPr>
          <a:xfrm>
            <a:off x="699326" y="1906674"/>
            <a:ext cx="10883074" cy="2700338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Probabilistic</a:t>
            </a:r>
            <a:r>
              <a:rPr lang="fr-FR" dirty="0"/>
              <a:t> </a:t>
            </a:r>
            <a:r>
              <a:rPr lang="fr-FR" dirty="0" err="1"/>
              <a:t>fault</a:t>
            </a:r>
            <a:r>
              <a:rPr lang="fr-FR" dirty="0"/>
              <a:t> </a:t>
            </a:r>
            <a:r>
              <a:rPr lang="fr-FR" dirty="0" err="1"/>
              <a:t>displacement</a:t>
            </a:r>
            <a:r>
              <a:rPr lang="fr-FR" dirty="0"/>
              <a:t> </a:t>
            </a:r>
            <a:r>
              <a:rPr lang="fr-FR" dirty="0" err="1"/>
              <a:t>hazard</a:t>
            </a:r>
            <a:r>
              <a:rPr lang="fr-FR" dirty="0"/>
              <a:t> </a:t>
            </a:r>
            <a:r>
              <a:rPr lang="fr-FR" dirty="0" err="1" smtClean="0"/>
              <a:t>analysis</a:t>
            </a:r>
            <a:endParaRPr lang="fr-FR" dirty="0" smtClean="0"/>
          </a:p>
          <a:p>
            <a:r>
              <a:rPr lang="fr-FR" dirty="0" smtClean="0"/>
              <a:t>The </a:t>
            </a:r>
            <a:r>
              <a:rPr lang="fr-FR" dirty="0" err="1" smtClean="0"/>
              <a:t>methodology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developed</a:t>
            </a:r>
            <a:r>
              <a:rPr lang="fr-FR" dirty="0" smtClean="0"/>
              <a:t> for </a:t>
            </a:r>
            <a:r>
              <a:rPr lang="fr-FR" dirty="0" err="1" smtClean="0"/>
              <a:t>estimating</a:t>
            </a:r>
            <a:r>
              <a:rPr lang="fr-FR" dirty="0" smtClean="0"/>
              <a:t> the </a:t>
            </a:r>
            <a:r>
              <a:rPr lang="fr-FR" dirty="0" err="1" smtClean="0"/>
              <a:t>probability</a:t>
            </a:r>
            <a:r>
              <a:rPr lang="fr-FR" dirty="0" smtClean="0"/>
              <a:t> of occurrence of surface </a:t>
            </a:r>
            <a:r>
              <a:rPr lang="fr-FR" dirty="0" err="1" smtClean="0"/>
              <a:t>displacement</a:t>
            </a:r>
            <a:r>
              <a:rPr lang="fr-FR" dirty="0" smtClean="0"/>
              <a:t> and </a:t>
            </a:r>
            <a:r>
              <a:rPr lang="fr-FR" dirty="0" err="1" smtClean="0"/>
              <a:t>exceedance</a:t>
            </a:r>
            <a:r>
              <a:rPr lang="fr-FR" dirty="0" smtClean="0"/>
              <a:t> of a </a:t>
            </a:r>
            <a:r>
              <a:rPr lang="fr-FR" dirty="0" err="1" smtClean="0"/>
              <a:t>displacement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r>
              <a:rPr lang="fr-FR" dirty="0" smtClean="0"/>
              <a:t> </a:t>
            </a:r>
            <a:r>
              <a:rPr lang="fr-FR" dirty="0" err="1" smtClean="0"/>
              <a:t>during</a:t>
            </a:r>
            <a:r>
              <a:rPr lang="fr-FR" dirty="0" smtClean="0"/>
              <a:t> an </a:t>
            </a:r>
            <a:r>
              <a:rPr lang="fr-FR" dirty="0" err="1" smtClean="0"/>
              <a:t>earthquake</a:t>
            </a:r>
            <a:r>
              <a:rPr lang="fr-FR" dirty="0" smtClean="0"/>
              <a:t> at sensitive sites</a:t>
            </a:r>
          </a:p>
          <a:p>
            <a:r>
              <a:rPr lang="fr-FR" dirty="0" err="1" smtClean="0"/>
              <a:t>Conceptually</a:t>
            </a:r>
            <a:r>
              <a:rPr lang="fr-FR" dirty="0" smtClean="0"/>
              <a:t> </a:t>
            </a:r>
            <a:r>
              <a:rPr lang="fr-FR" dirty="0" err="1" smtClean="0"/>
              <a:t>similar</a:t>
            </a:r>
            <a:r>
              <a:rPr lang="fr-FR" dirty="0" smtClean="0"/>
              <a:t> to PSHA </a:t>
            </a:r>
            <a:r>
              <a:rPr lang="fr-FR" dirty="0" err="1" smtClean="0"/>
              <a:t>approach</a:t>
            </a:r>
            <a:endParaRPr lang="fr-FR" dirty="0" smtClean="0">
              <a:highlight>
                <a:srgbClr val="FFFF00"/>
              </a:highlight>
            </a:endParaRPr>
          </a:p>
          <a:p>
            <a:r>
              <a:rPr lang="fr-FR" dirty="0" smtClean="0"/>
              <a:t>The </a:t>
            </a:r>
            <a:r>
              <a:rPr lang="fr-FR" dirty="0" err="1" smtClean="0"/>
              <a:t>calculations</a:t>
            </a:r>
            <a:r>
              <a:rPr lang="fr-FR" dirty="0" smtClean="0"/>
              <a:t> are </a:t>
            </a:r>
            <a:r>
              <a:rPr lang="fr-FR" dirty="0" err="1" smtClean="0"/>
              <a:t>based</a:t>
            </a:r>
            <a:r>
              <a:rPr lang="fr-FR" dirty="0" smtClean="0"/>
              <a:t> on </a:t>
            </a:r>
            <a:r>
              <a:rPr lang="fr-FR" b="1" dirty="0" err="1" smtClean="0"/>
              <a:t>empirical</a:t>
            </a:r>
            <a:r>
              <a:rPr lang="fr-FR" b="1" dirty="0" smtClean="0"/>
              <a:t> </a:t>
            </a:r>
            <a:r>
              <a:rPr lang="fr-FR" b="1" dirty="0" err="1" smtClean="0"/>
              <a:t>parameters</a:t>
            </a:r>
            <a:r>
              <a:rPr lang="fr-FR" b="1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have a direct impact on the </a:t>
            </a:r>
            <a:r>
              <a:rPr lang="fr-FR" dirty="0" err="1" smtClean="0"/>
              <a:t>applicability</a:t>
            </a:r>
            <a:r>
              <a:rPr lang="fr-FR" dirty="0" smtClean="0"/>
              <a:t> of the </a:t>
            </a:r>
            <a:r>
              <a:rPr lang="fr-FR" dirty="0" err="1" smtClean="0"/>
              <a:t>hazard</a:t>
            </a:r>
            <a:r>
              <a:rPr lang="fr-FR" dirty="0" smtClean="0"/>
              <a:t> </a:t>
            </a:r>
            <a:r>
              <a:rPr lang="fr-FR" dirty="0" err="1" smtClean="0"/>
              <a:t>modelling</a:t>
            </a:r>
            <a:endParaRPr lang="fr-FR" dirty="0" smtClean="0"/>
          </a:p>
          <a:p>
            <a:r>
              <a:rPr lang="fr-FR" dirty="0" smtClean="0"/>
              <a:t>Our first </a:t>
            </a:r>
            <a:r>
              <a:rPr lang="fr-FR" dirty="0" err="1" smtClean="0"/>
              <a:t>steps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focused</a:t>
            </a:r>
            <a:r>
              <a:rPr lang="fr-FR" dirty="0" smtClean="0"/>
              <a:t> on </a:t>
            </a:r>
            <a:r>
              <a:rPr lang="fr-FR" dirty="0" err="1" smtClean="0"/>
              <a:t>Distributed</a:t>
            </a:r>
            <a:r>
              <a:rPr lang="fr-FR" dirty="0" smtClean="0"/>
              <a:t> </a:t>
            </a:r>
            <a:r>
              <a:rPr lang="fr-FR" dirty="0" err="1" smtClean="0"/>
              <a:t>rupturing</a:t>
            </a:r>
            <a:r>
              <a:rPr lang="fr-FR" dirty="0"/>
              <a:t> </a:t>
            </a:r>
            <a:r>
              <a:rPr lang="fr-FR" dirty="0" smtClean="0"/>
              <a:t>(reverse </a:t>
            </a:r>
            <a:r>
              <a:rPr lang="fr-FR" dirty="0" err="1" smtClean="0"/>
              <a:t>faulting</a:t>
            </a:r>
            <a:r>
              <a:rPr lang="fr-FR" dirty="0" smtClean="0"/>
              <a:t> </a:t>
            </a:r>
            <a:r>
              <a:rPr lang="fr-FR" dirty="0" err="1" smtClean="0"/>
              <a:t>earthquakes</a:t>
            </a:r>
            <a:r>
              <a:rPr lang="fr-FR" dirty="0" smtClean="0"/>
              <a:t>)</a:t>
            </a:r>
          </a:p>
          <a:p>
            <a:r>
              <a:rPr lang="fr-FR" dirty="0" smtClean="0"/>
              <a:t>The new </a:t>
            </a:r>
            <a:r>
              <a:rPr lang="fr-FR" dirty="0" err="1" smtClean="0"/>
              <a:t>approach</a:t>
            </a:r>
            <a:r>
              <a:rPr lang="fr-FR" dirty="0" smtClean="0"/>
              <a:t> and new </a:t>
            </a:r>
            <a:r>
              <a:rPr lang="fr-FR" dirty="0" err="1" smtClean="0"/>
              <a:t>empirical</a:t>
            </a:r>
            <a:r>
              <a:rPr lang="fr-FR" dirty="0" smtClean="0"/>
              <a:t> </a:t>
            </a:r>
            <a:r>
              <a:rPr lang="fr-FR" dirty="0" err="1" smtClean="0"/>
              <a:t>regression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b="1" dirty="0" err="1" smtClean="0"/>
              <a:t>published</a:t>
            </a:r>
            <a:r>
              <a:rPr lang="fr-FR" b="1" dirty="0" smtClean="0"/>
              <a:t> </a:t>
            </a:r>
            <a:r>
              <a:rPr lang="fr-FR" b="1" dirty="0" err="1" smtClean="0"/>
              <a:t>recently</a:t>
            </a:r>
            <a:r>
              <a:rPr lang="fr-FR" b="1" dirty="0" smtClean="0"/>
              <a:t> </a:t>
            </a:r>
            <a:r>
              <a:rPr lang="fr-FR" dirty="0" smtClean="0"/>
              <a:t>in Frontiers in Earth Sciences (</a:t>
            </a:r>
            <a:r>
              <a:rPr lang="fr-FR" dirty="0" err="1" smtClean="0"/>
              <a:t>Nurminen</a:t>
            </a:r>
            <a:r>
              <a:rPr lang="fr-FR" dirty="0" smtClean="0"/>
              <a:t> et al., 2020)</a:t>
            </a:r>
            <a:endParaRPr lang="fr-FR" dirty="0"/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xmlns="" id="{C60B97DC-8272-48C8-BB41-39AB0625E9D7}"/>
              </a:ext>
            </a:extLst>
          </p:cNvPr>
          <p:cNvSpPr txBox="1">
            <a:spLocks/>
          </p:cNvSpPr>
          <p:nvPr/>
        </p:nvSpPr>
        <p:spPr>
          <a:xfrm>
            <a:off x="418251" y="758199"/>
            <a:ext cx="7749381" cy="39600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776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1489180" y="3281288"/>
            <a:ext cx="156421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 M 7.8 </a:t>
            </a:r>
            <a:r>
              <a:rPr lang="en-GB" sz="10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Kaikoura</a:t>
            </a:r>
            <a:r>
              <a:rPr lang="en-GB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GB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NZ</a:t>
            </a:r>
            <a:endParaRPr lang="en-GB" sz="1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3668377" y="4244727"/>
            <a:ext cx="2035870" cy="15081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286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Local Hazard due to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Surface Faulting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Can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damage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buildings/facilities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or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close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the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fault trace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 eaLnBrk="1" hangingPunct="1"/>
            <a:endParaRPr lang="en-US" sz="800" dirty="0" smtClean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 eaLnBrk="1" hangingPunct="1"/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May come from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Principal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or </a:t>
            </a:r>
            <a:r>
              <a:rPr lang="en-US" b="1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Distributed</a:t>
            </a:r>
            <a:r>
              <a:rPr lang="en-US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rupturing.</a:t>
            </a:r>
            <a:endParaRPr lang="en-US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Immagine 7"/>
          <p:cNvPicPr>
            <a:picLocks noChangeAspect="1"/>
          </p:cNvPicPr>
          <p:nvPr/>
        </p:nvPicPr>
        <p:blipFill rotWithShape="1">
          <a:blip r:embed="rId2"/>
          <a:srcRect l="22524" r="10035"/>
          <a:stretch/>
        </p:blipFill>
        <p:spPr>
          <a:xfrm>
            <a:off x="3882079" y="1368831"/>
            <a:ext cx="2589266" cy="2727843"/>
          </a:xfrm>
          <a:prstGeom prst="rect">
            <a:avLst/>
          </a:prstGeom>
        </p:spPr>
      </p:pic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4023320" y="3696564"/>
            <a:ext cx="20501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1988 M 6.6 Tennant Creek</a:t>
            </a:r>
            <a:r>
              <a:rPr lang="en-US" sz="1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AU</a:t>
            </a:r>
          </a:p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aees.org.au</a:t>
            </a:r>
            <a:endParaRPr lang="en-GB" sz="1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Immagine 8"/>
          <p:cNvPicPr>
            <a:picLocks noChangeAspect="1"/>
          </p:cNvPicPr>
          <p:nvPr/>
        </p:nvPicPr>
        <p:blipFill rotWithShape="1">
          <a:blip r:embed="rId3"/>
          <a:srcRect b="2574"/>
          <a:stretch/>
        </p:blipFill>
        <p:spPr>
          <a:xfrm>
            <a:off x="312021" y="1645464"/>
            <a:ext cx="3501065" cy="2178984"/>
          </a:xfrm>
          <a:prstGeom prst="rect">
            <a:avLst/>
          </a:prstGeom>
        </p:spPr>
      </p:pic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522411" y="3340126"/>
            <a:ext cx="14579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1999 M 7.6 Chi </a:t>
            </a:r>
            <a:r>
              <a:rPr lang="en-US" sz="1000" dirty="0" err="1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Chi</a:t>
            </a:r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TW</a:t>
            </a:r>
          </a:p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MCEER 2000</a:t>
            </a:r>
            <a:endParaRPr lang="en-GB" sz="10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13" name="Gruppo 11"/>
          <p:cNvGrpSpPr/>
          <p:nvPr/>
        </p:nvGrpSpPr>
        <p:grpSpPr>
          <a:xfrm>
            <a:off x="7555284" y="4348625"/>
            <a:ext cx="4444170" cy="2348435"/>
            <a:chOff x="-381853" y="4361281"/>
            <a:chExt cx="2749855" cy="1177570"/>
          </a:xfrm>
        </p:grpSpPr>
        <p:sp>
          <p:nvSpPr>
            <p:cNvPr id="14" name="Rettangolo 29"/>
            <p:cNvSpPr/>
            <p:nvPr/>
          </p:nvSpPr>
          <p:spPr bwMode="auto">
            <a:xfrm>
              <a:off x="352063" y="4361281"/>
              <a:ext cx="1934336" cy="1177570"/>
            </a:xfrm>
            <a:prstGeom prst="rect">
              <a:avLst/>
            </a:prstGeom>
            <a:solidFill>
              <a:schemeClr val="bg1">
                <a:alpha val="91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" name="Figura a mano libera 34"/>
            <p:cNvSpPr/>
            <p:nvPr/>
          </p:nvSpPr>
          <p:spPr bwMode="auto">
            <a:xfrm>
              <a:off x="1351986" y="4822461"/>
              <a:ext cx="45719" cy="98868"/>
            </a:xfrm>
            <a:custGeom>
              <a:avLst/>
              <a:gdLst>
                <a:gd name="connsiteX0" fmla="*/ 0 w 180109"/>
                <a:gd name="connsiteY0" fmla="*/ 0 h 384463"/>
                <a:gd name="connsiteX1" fmla="*/ 117763 w 180109"/>
                <a:gd name="connsiteY1" fmla="*/ 290945 h 384463"/>
                <a:gd name="connsiteX2" fmla="*/ 180109 w 180109"/>
                <a:gd name="connsiteY2" fmla="*/ 384463 h 384463"/>
                <a:gd name="connsiteX0" fmla="*/ 0 w 193963"/>
                <a:gd name="connsiteY0" fmla="*/ 0 h 455499"/>
                <a:gd name="connsiteX1" fmla="*/ 131617 w 193963"/>
                <a:gd name="connsiteY1" fmla="*/ 361981 h 455499"/>
                <a:gd name="connsiteX2" fmla="*/ 193963 w 193963"/>
                <a:gd name="connsiteY2" fmla="*/ 455499 h 45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3" h="455499">
                  <a:moveTo>
                    <a:pt x="0" y="0"/>
                  </a:moveTo>
                  <a:lnTo>
                    <a:pt x="131617" y="361981"/>
                  </a:lnTo>
                  <a:lnTo>
                    <a:pt x="193963" y="455499"/>
                  </a:ln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Figura a mano libera 39"/>
            <p:cNvSpPr/>
            <p:nvPr/>
          </p:nvSpPr>
          <p:spPr bwMode="auto">
            <a:xfrm>
              <a:off x="400432" y="4821885"/>
              <a:ext cx="1194151" cy="153149"/>
            </a:xfrm>
            <a:custGeom>
              <a:avLst/>
              <a:gdLst>
                <a:gd name="connsiteX0" fmla="*/ 0 w 398319"/>
                <a:gd name="connsiteY0" fmla="*/ 20782 h 20782"/>
                <a:gd name="connsiteX1" fmla="*/ 145473 w 398319"/>
                <a:gd name="connsiteY1" fmla="*/ 10391 h 20782"/>
                <a:gd name="connsiteX2" fmla="*/ 183573 w 398319"/>
                <a:gd name="connsiteY2" fmla="*/ 10391 h 20782"/>
                <a:gd name="connsiteX3" fmla="*/ 304800 w 398319"/>
                <a:gd name="connsiteY3" fmla="*/ 17318 h 20782"/>
                <a:gd name="connsiteX4" fmla="*/ 387928 w 398319"/>
                <a:gd name="connsiteY4" fmla="*/ 0 h 20782"/>
                <a:gd name="connsiteX5" fmla="*/ 398319 w 398319"/>
                <a:gd name="connsiteY5" fmla="*/ 3463 h 20782"/>
                <a:gd name="connsiteX0" fmla="*/ 0 w 398319"/>
                <a:gd name="connsiteY0" fmla="*/ 67633 h 67633"/>
                <a:gd name="connsiteX1" fmla="*/ 145473 w 398319"/>
                <a:gd name="connsiteY1" fmla="*/ 57242 h 67633"/>
                <a:gd name="connsiteX2" fmla="*/ 183573 w 398319"/>
                <a:gd name="connsiteY2" fmla="*/ 57242 h 67633"/>
                <a:gd name="connsiteX3" fmla="*/ 304800 w 398319"/>
                <a:gd name="connsiteY3" fmla="*/ 0 h 67633"/>
                <a:gd name="connsiteX4" fmla="*/ 387928 w 398319"/>
                <a:gd name="connsiteY4" fmla="*/ 46851 h 67633"/>
                <a:gd name="connsiteX5" fmla="*/ 398319 w 398319"/>
                <a:gd name="connsiteY5" fmla="*/ 50314 h 67633"/>
                <a:gd name="connsiteX0" fmla="*/ 0 w 398319"/>
                <a:gd name="connsiteY0" fmla="*/ 67633 h 67633"/>
                <a:gd name="connsiteX1" fmla="*/ 145473 w 398319"/>
                <a:gd name="connsiteY1" fmla="*/ 57242 h 67633"/>
                <a:gd name="connsiteX2" fmla="*/ 183573 w 398319"/>
                <a:gd name="connsiteY2" fmla="*/ 57242 h 67633"/>
                <a:gd name="connsiteX3" fmla="*/ 304800 w 398319"/>
                <a:gd name="connsiteY3" fmla="*/ 0 h 67633"/>
                <a:gd name="connsiteX4" fmla="*/ 387928 w 398319"/>
                <a:gd name="connsiteY4" fmla="*/ 46851 h 67633"/>
                <a:gd name="connsiteX5" fmla="*/ 398319 w 398319"/>
                <a:gd name="connsiteY5" fmla="*/ 50314 h 67633"/>
                <a:gd name="connsiteX0" fmla="*/ 0 w 398319"/>
                <a:gd name="connsiteY0" fmla="*/ 67633 h 67633"/>
                <a:gd name="connsiteX1" fmla="*/ 145473 w 398319"/>
                <a:gd name="connsiteY1" fmla="*/ 57242 h 67633"/>
                <a:gd name="connsiteX2" fmla="*/ 183573 w 398319"/>
                <a:gd name="connsiteY2" fmla="*/ 57242 h 67633"/>
                <a:gd name="connsiteX3" fmla="*/ 304800 w 398319"/>
                <a:gd name="connsiteY3" fmla="*/ 0 h 67633"/>
                <a:gd name="connsiteX4" fmla="*/ 387928 w 398319"/>
                <a:gd name="connsiteY4" fmla="*/ 46851 h 67633"/>
                <a:gd name="connsiteX5" fmla="*/ 351177 w 398319"/>
                <a:gd name="connsiteY5" fmla="*/ 25043 h 67633"/>
                <a:gd name="connsiteX6" fmla="*/ 398319 w 398319"/>
                <a:gd name="connsiteY6" fmla="*/ 50314 h 67633"/>
                <a:gd name="connsiteX0" fmla="*/ 0 w 398319"/>
                <a:gd name="connsiteY0" fmla="*/ 70664 h 70664"/>
                <a:gd name="connsiteX1" fmla="*/ 145473 w 398319"/>
                <a:gd name="connsiteY1" fmla="*/ 60273 h 70664"/>
                <a:gd name="connsiteX2" fmla="*/ 183573 w 398319"/>
                <a:gd name="connsiteY2" fmla="*/ 60273 h 70664"/>
                <a:gd name="connsiteX3" fmla="*/ 304800 w 398319"/>
                <a:gd name="connsiteY3" fmla="*/ 3031 h 70664"/>
                <a:gd name="connsiteX4" fmla="*/ 387928 w 398319"/>
                <a:gd name="connsiteY4" fmla="*/ 49882 h 70664"/>
                <a:gd name="connsiteX5" fmla="*/ 363208 w 398319"/>
                <a:gd name="connsiteY5" fmla="*/ 0 h 70664"/>
                <a:gd name="connsiteX6" fmla="*/ 398319 w 398319"/>
                <a:gd name="connsiteY6" fmla="*/ 53345 h 70664"/>
                <a:gd name="connsiteX0" fmla="*/ 0 w 601333"/>
                <a:gd name="connsiteY0" fmla="*/ 108764 h 108764"/>
                <a:gd name="connsiteX1" fmla="*/ 145473 w 601333"/>
                <a:gd name="connsiteY1" fmla="*/ 98373 h 108764"/>
                <a:gd name="connsiteX2" fmla="*/ 183573 w 601333"/>
                <a:gd name="connsiteY2" fmla="*/ 98373 h 108764"/>
                <a:gd name="connsiteX3" fmla="*/ 304800 w 601333"/>
                <a:gd name="connsiteY3" fmla="*/ 41131 h 108764"/>
                <a:gd name="connsiteX4" fmla="*/ 387928 w 601333"/>
                <a:gd name="connsiteY4" fmla="*/ 87982 h 108764"/>
                <a:gd name="connsiteX5" fmla="*/ 601333 w 601333"/>
                <a:gd name="connsiteY5" fmla="*/ 0 h 108764"/>
                <a:gd name="connsiteX6" fmla="*/ 398319 w 601333"/>
                <a:gd name="connsiteY6" fmla="*/ 91445 h 108764"/>
                <a:gd name="connsiteX0" fmla="*/ 0 w 601333"/>
                <a:gd name="connsiteY0" fmla="*/ 112569 h 112569"/>
                <a:gd name="connsiteX1" fmla="*/ 145473 w 601333"/>
                <a:gd name="connsiteY1" fmla="*/ 102178 h 112569"/>
                <a:gd name="connsiteX2" fmla="*/ 183573 w 601333"/>
                <a:gd name="connsiteY2" fmla="*/ 102178 h 112569"/>
                <a:gd name="connsiteX3" fmla="*/ 304800 w 601333"/>
                <a:gd name="connsiteY3" fmla="*/ 44936 h 112569"/>
                <a:gd name="connsiteX4" fmla="*/ 387928 w 601333"/>
                <a:gd name="connsiteY4" fmla="*/ 91787 h 112569"/>
                <a:gd name="connsiteX5" fmla="*/ 601333 w 601333"/>
                <a:gd name="connsiteY5" fmla="*/ 3805 h 112569"/>
                <a:gd name="connsiteX6" fmla="*/ 414194 w 601333"/>
                <a:gd name="connsiteY6" fmla="*/ 0 h 112569"/>
                <a:gd name="connsiteX0" fmla="*/ 0 w 601333"/>
                <a:gd name="connsiteY0" fmla="*/ 112569 h 112569"/>
                <a:gd name="connsiteX1" fmla="*/ 145473 w 601333"/>
                <a:gd name="connsiteY1" fmla="*/ 102178 h 112569"/>
                <a:gd name="connsiteX2" fmla="*/ 183573 w 601333"/>
                <a:gd name="connsiteY2" fmla="*/ 102178 h 112569"/>
                <a:gd name="connsiteX3" fmla="*/ 304800 w 601333"/>
                <a:gd name="connsiteY3" fmla="*/ 44936 h 112569"/>
                <a:gd name="connsiteX4" fmla="*/ 349828 w 601333"/>
                <a:gd name="connsiteY4" fmla="*/ 63212 h 112569"/>
                <a:gd name="connsiteX5" fmla="*/ 601333 w 601333"/>
                <a:gd name="connsiteY5" fmla="*/ 3805 h 112569"/>
                <a:gd name="connsiteX6" fmla="*/ 414194 w 601333"/>
                <a:gd name="connsiteY6" fmla="*/ 0 h 112569"/>
                <a:gd name="connsiteX0" fmla="*/ 0 w 569583"/>
                <a:gd name="connsiteY0" fmla="*/ 112569 h 112569"/>
                <a:gd name="connsiteX1" fmla="*/ 145473 w 569583"/>
                <a:gd name="connsiteY1" fmla="*/ 102178 h 112569"/>
                <a:gd name="connsiteX2" fmla="*/ 183573 w 569583"/>
                <a:gd name="connsiteY2" fmla="*/ 102178 h 112569"/>
                <a:gd name="connsiteX3" fmla="*/ 304800 w 569583"/>
                <a:gd name="connsiteY3" fmla="*/ 44936 h 112569"/>
                <a:gd name="connsiteX4" fmla="*/ 349828 w 569583"/>
                <a:gd name="connsiteY4" fmla="*/ 63212 h 112569"/>
                <a:gd name="connsiteX5" fmla="*/ 569583 w 569583"/>
                <a:gd name="connsiteY5" fmla="*/ 86355 h 112569"/>
                <a:gd name="connsiteX6" fmla="*/ 414194 w 569583"/>
                <a:gd name="connsiteY6" fmla="*/ 0 h 112569"/>
                <a:gd name="connsiteX0" fmla="*/ 0 w 569583"/>
                <a:gd name="connsiteY0" fmla="*/ 67633 h 67633"/>
                <a:gd name="connsiteX1" fmla="*/ 145473 w 569583"/>
                <a:gd name="connsiteY1" fmla="*/ 57242 h 67633"/>
                <a:gd name="connsiteX2" fmla="*/ 183573 w 569583"/>
                <a:gd name="connsiteY2" fmla="*/ 57242 h 67633"/>
                <a:gd name="connsiteX3" fmla="*/ 304800 w 569583"/>
                <a:gd name="connsiteY3" fmla="*/ 0 h 67633"/>
                <a:gd name="connsiteX4" fmla="*/ 349828 w 569583"/>
                <a:gd name="connsiteY4" fmla="*/ 18276 h 67633"/>
                <a:gd name="connsiteX5" fmla="*/ 569583 w 569583"/>
                <a:gd name="connsiteY5" fmla="*/ 41419 h 67633"/>
                <a:gd name="connsiteX0" fmla="*/ 0 w 388608"/>
                <a:gd name="connsiteY0" fmla="*/ 67633 h 67633"/>
                <a:gd name="connsiteX1" fmla="*/ 145473 w 388608"/>
                <a:gd name="connsiteY1" fmla="*/ 57242 h 67633"/>
                <a:gd name="connsiteX2" fmla="*/ 183573 w 388608"/>
                <a:gd name="connsiteY2" fmla="*/ 57242 h 67633"/>
                <a:gd name="connsiteX3" fmla="*/ 304800 w 388608"/>
                <a:gd name="connsiteY3" fmla="*/ 0 h 67633"/>
                <a:gd name="connsiteX4" fmla="*/ 349828 w 388608"/>
                <a:gd name="connsiteY4" fmla="*/ 18276 h 67633"/>
                <a:gd name="connsiteX5" fmla="*/ 388608 w 388608"/>
                <a:gd name="connsiteY5" fmla="*/ 57294 h 67633"/>
                <a:gd name="connsiteX0" fmla="*/ 0 w 388608"/>
                <a:gd name="connsiteY0" fmla="*/ 86591 h 86591"/>
                <a:gd name="connsiteX1" fmla="*/ 145473 w 388608"/>
                <a:gd name="connsiteY1" fmla="*/ 76200 h 86591"/>
                <a:gd name="connsiteX2" fmla="*/ 118259 w 388608"/>
                <a:gd name="connsiteY2" fmla="*/ 0 h 86591"/>
                <a:gd name="connsiteX3" fmla="*/ 304800 w 388608"/>
                <a:gd name="connsiteY3" fmla="*/ 18958 h 86591"/>
                <a:gd name="connsiteX4" fmla="*/ 349828 w 388608"/>
                <a:gd name="connsiteY4" fmla="*/ 37234 h 86591"/>
                <a:gd name="connsiteX5" fmla="*/ 388608 w 388608"/>
                <a:gd name="connsiteY5" fmla="*/ 76252 h 86591"/>
                <a:gd name="connsiteX0" fmla="*/ 104898 w 493506"/>
                <a:gd name="connsiteY0" fmla="*/ 86591 h 86591"/>
                <a:gd name="connsiteX1" fmla="*/ 0 w 493506"/>
                <a:gd name="connsiteY1" fmla="*/ 65314 h 86591"/>
                <a:gd name="connsiteX2" fmla="*/ 223157 w 493506"/>
                <a:gd name="connsiteY2" fmla="*/ 0 h 86591"/>
                <a:gd name="connsiteX3" fmla="*/ 409698 w 493506"/>
                <a:gd name="connsiteY3" fmla="*/ 18958 h 86591"/>
                <a:gd name="connsiteX4" fmla="*/ 454726 w 493506"/>
                <a:gd name="connsiteY4" fmla="*/ 37234 h 86591"/>
                <a:gd name="connsiteX5" fmla="*/ 493506 w 493506"/>
                <a:gd name="connsiteY5" fmla="*/ 76252 h 86591"/>
                <a:gd name="connsiteX0" fmla="*/ 0 w 947408"/>
                <a:gd name="connsiteY0" fmla="*/ 86591 h 86591"/>
                <a:gd name="connsiteX1" fmla="*/ 453902 w 947408"/>
                <a:gd name="connsiteY1" fmla="*/ 65314 h 86591"/>
                <a:gd name="connsiteX2" fmla="*/ 677059 w 947408"/>
                <a:gd name="connsiteY2" fmla="*/ 0 h 86591"/>
                <a:gd name="connsiteX3" fmla="*/ 863600 w 947408"/>
                <a:gd name="connsiteY3" fmla="*/ 18958 h 86591"/>
                <a:gd name="connsiteX4" fmla="*/ 908628 w 947408"/>
                <a:gd name="connsiteY4" fmla="*/ 37234 h 86591"/>
                <a:gd name="connsiteX5" fmla="*/ 947408 w 947408"/>
                <a:gd name="connsiteY5" fmla="*/ 76252 h 86591"/>
                <a:gd name="connsiteX0" fmla="*/ 0 w 947408"/>
                <a:gd name="connsiteY0" fmla="*/ 86591 h 86591"/>
                <a:gd name="connsiteX1" fmla="*/ 274481 w 947408"/>
                <a:gd name="connsiteY1" fmla="*/ 72592 h 86591"/>
                <a:gd name="connsiteX2" fmla="*/ 453902 w 947408"/>
                <a:gd name="connsiteY2" fmla="*/ 65314 h 86591"/>
                <a:gd name="connsiteX3" fmla="*/ 677059 w 947408"/>
                <a:gd name="connsiteY3" fmla="*/ 0 h 86591"/>
                <a:gd name="connsiteX4" fmla="*/ 863600 w 947408"/>
                <a:gd name="connsiteY4" fmla="*/ 18958 h 86591"/>
                <a:gd name="connsiteX5" fmla="*/ 908628 w 947408"/>
                <a:gd name="connsiteY5" fmla="*/ 37234 h 86591"/>
                <a:gd name="connsiteX6" fmla="*/ 947408 w 947408"/>
                <a:gd name="connsiteY6" fmla="*/ 76252 h 86591"/>
                <a:gd name="connsiteX0" fmla="*/ 0 w 947408"/>
                <a:gd name="connsiteY0" fmla="*/ 86591 h 108878"/>
                <a:gd name="connsiteX1" fmla="*/ 198281 w 947408"/>
                <a:gd name="connsiteY1" fmla="*/ 108878 h 108878"/>
                <a:gd name="connsiteX2" fmla="*/ 453902 w 947408"/>
                <a:gd name="connsiteY2" fmla="*/ 65314 h 108878"/>
                <a:gd name="connsiteX3" fmla="*/ 677059 w 947408"/>
                <a:gd name="connsiteY3" fmla="*/ 0 h 108878"/>
                <a:gd name="connsiteX4" fmla="*/ 863600 w 947408"/>
                <a:gd name="connsiteY4" fmla="*/ 18958 h 108878"/>
                <a:gd name="connsiteX5" fmla="*/ 908628 w 947408"/>
                <a:gd name="connsiteY5" fmla="*/ 37234 h 108878"/>
                <a:gd name="connsiteX6" fmla="*/ 947408 w 947408"/>
                <a:gd name="connsiteY6" fmla="*/ 76252 h 108878"/>
                <a:gd name="connsiteX0" fmla="*/ 0 w 1194151"/>
                <a:gd name="connsiteY0" fmla="*/ 101105 h 108878"/>
                <a:gd name="connsiteX1" fmla="*/ 445024 w 1194151"/>
                <a:gd name="connsiteY1" fmla="*/ 108878 h 108878"/>
                <a:gd name="connsiteX2" fmla="*/ 700645 w 1194151"/>
                <a:gd name="connsiteY2" fmla="*/ 65314 h 108878"/>
                <a:gd name="connsiteX3" fmla="*/ 923802 w 1194151"/>
                <a:gd name="connsiteY3" fmla="*/ 0 h 108878"/>
                <a:gd name="connsiteX4" fmla="*/ 1110343 w 1194151"/>
                <a:gd name="connsiteY4" fmla="*/ 18958 h 108878"/>
                <a:gd name="connsiteX5" fmla="*/ 1155371 w 1194151"/>
                <a:gd name="connsiteY5" fmla="*/ 37234 h 108878"/>
                <a:gd name="connsiteX6" fmla="*/ 1194151 w 1194151"/>
                <a:gd name="connsiteY6" fmla="*/ 76252 h 108878"/>
                <a:gd name="connsiteX0" fmla="*/ 0 w 1205037"/>
                <a:gd name="connsiteY0" fmla="*/ 130134 h 130134"/>
                <a:gd name="connsiteX1" fmla="*/ 455910 w 1205037"/>
                <a:gd name="connsiteY1" fmla="*/ 108878 h 130134"/>
                <a:gd name="connsiteX2" fmla="*/ 711531 w 1205037"/>
                <a:gd name="connsiteY2" fmla="*/ 65314 h 130134"/>
                <a:gd name="connsiteX3" fmla="*/ 934688 w 1205037"/>
                <a:gd name="connsiteY3" fmla="*/ 0 h 130134"/>
                <a:gd name="connsiteX4" fmla="*/ 1121229 w 1205037"/>
                <a:gd name="connsiteY4" fmla="*/ 18958 h 130134"/>
                <a:gd name="connsiteX5" fmla="*/ 1166257 w 1205037"/>
                <a:gd name="connsiteY5" fmla="*/ 37234 h 130134"/>
                <a:gd name="connsiteX6" fmla="*/ 1205037 w 1205037"/>
                <a:gd name="connsiteY6" fmla="*/ 76252 h 130134"/>
                <a:gd name="connsiteX0" fmla="*/ 0 w 1205037"/>
                <a:gd name="connsiteY0" fmla="*/ 130134 h 130134"/>
                <a:gd name="connsiteX1" fmla="*/ 455910 w 1205037"/>
                <a:gd name="connsiteY1" fmla="*/ 108878 h 130134"/>
                <a:gd name="connsiteX2" fmla="*/ 711531 w 1205037"/>
                <a:gd name="connsiteY2" fmla="*/ 65314 h 130134"/>
                <a:gd name="connsiteX3" fmla="*/ 764339 w 1205037"/>
                <a:gd name="connsiteY3" fmla="*/ 47658 h 130134"/>
                <a:gd name="connsiteX4" fmla="*/ 934688 w 1205037"/>
                <a:gd name="connsiteY4" fmla="*/ 0 h 130134"/>
                <a:gd name="connsiteX5" fmla="*/ 1121229 w 1205037"/>
                <a:gd name="connsiteY5" fmla="*/ 18958 h 130134"/>
                <a:gd name="connsiteX6" fmla="*/ 1166257 w 1205037"/>
                <a:gd name="connsiteY6" fmla="*/ 37234 h 130134"/>
                <a:gd name="connsiteX7" fmla="*/ 1205037 w 1205037"/>
                <a:gd name="connsiteY7" fmla="*/ 76252 h 130134"/>
                <a:gd name="connsiteX0" fmla="*/ 0 w 1205037"/>
                <a:gd name="connsiteY0" fmla="*/ 130134 h 130134"/>
                <a:gd name="connsiteX1" fmla="*/ 455910 w 1205037"/>
                <a:gd name="connsiteY1" fmla="*/ 108878 h 130134"/>
                <a:gd name="connsiteX2" fmla="*/ 758703 w 1205037"/>
                <a:gd name="connsiteY2" fmla="*/ 79828 h 130134"/>
                <a:gd name="connsiteX3" fmla="*/ 764339 w 1205037"/>
                <a:gd name="connsiteY3" fmla="*/ 47658 h 130134"/>
                <a:gd name="connsiteX4" fmla="*/ 934688 w 1205037"/>
                <a:gd name="connsiteY4" fmla="*/ 0 h 130134"/>
                <a:gd name="connsiteX5" fmla="*/ 1121229 w 1205037"/>
                <a:gd name="connsiteY5" fmla="*/ 18958 h 130134"/>
                <a:gd name="connsiteX6" fmla="*/ 1166257 w 1205037"/>
                <a:gd name="connsiteY6" fmla="*/ 37234 h 130134"/>
                <a:gd name="connsiteX7" fmla="*/ 1205037 w 1205037"/>
                <a:gd name="connsiteY7" fmla="*/ 76252 h 130134"/>
                <a:gd name="connsiteX0" fmla="*/ 0 w 1194151"/>
                <a:gd name="connsiteY0" fmla="*/ 130134 h 130134"/>
                <a:gd name="connsiteX1" fmla="*/ 455910 w 1194151"/>
                <a:gd name="connsiteY1" fmla="*/ 108878 h 130134"/>
                <a:gd name="connsiteX2" fmla="*/ 758703 w 1194151"/>
                <a:gd name="connsiteY2" fmla="*/ 79828 h 130134"/>
                <a:gd name="connsiteX3" fmla="*/ 764339 w 1194151"/>
                <a:gd name="connsiteY3" fmla="*/ 47658 h 130134"/>
                <a:gd name="connsiteX4" fmla="*/ 934688 w 1194151"/>
                <a:gd name="connsiteY4" fmla="*/ 0 h 130134"/>
                <a:gd name="connsiteX5" fmla="*/ 1121229 w 1194151"/>
                <a:gd name="connsiteY5" fmla="*/ 18958 h 130134"/>
                <a:gd name="connsiteX6" fmla="*/ 1166257 w 1194151"/>
                <a:gd name="connsiteY6" fmla="*/ 37234 h 130134"/>
                <a:gd name="connsiteX7" fmla="*/ 1194151 w 1194151"/>
                <a:gd name="connsiteY7" fmla="*/ 105280 h 130134"/>
                <a:gd name="connsiteX0" fmla="*/ 0 w 1194151"/>
                <a:gd name="connsiteY0" fmla="*/ 130134 h 130134"/>
                <a:gd name="connsiteX1" fmla="*/ 405110 w 1194151"/>
                <a:gd name="connsiteY1" fmla="*/ 76221 h 130134"/>
                <a:gd name="connsiteX2" fmla="*/ 758703 w 1194151"/>
                <a:gd name="connsiteY2" fmla="*/ 79828 h 130134"/>
                <a:gd name="connsiteX3" fmla="*/ 764339 w 1194151"/>
                <a:gd name="connsiteY3" fmla="*/ 47658 h 130134"/>
                <a:gd name="connsiteX4" fmla="*/ 934688 w 1194151"/>
                <a:gd name="connsiteY4" fmla="*/ 0 h 130134"/>
                <a:gd name="connsiteX5" fmla="*/ 1121229 w 1194151"/>
                <a:gd name="connsiteY5" fmla="*/ 18958 h 130134"/>
                <a:gd name="connsiteX6" fmla="*/ 1166257 w 1194151"/>
                <a:gd name="connsiteY6" fmla="*/ 37234 h 130134"/>
                <a:gd name="connsiteX7" fmla="*/ 1194151 w 1194151"/>
                <a:gd name="connsiteY7" fmla="*/ 105280 h 130134"/>
                <a:gd name="connsiteX0" fmla="*/ 0 w 1194151"/>
                <a:gd name="connsiteY0" fmla="*/ 130134 h 130392"/>
                <a:gd name="connsiteX1" fmla="*/ 405110 w 1194151"/>
                <a:gd name="connsiteY1" fmla="*/ 76221 h 130392"/>
                <a:gd name="connsiteX2" fmla="*/ 758703 w 1194151"/>
                <a:gd name="connsiteY2" fmla="*/ 79828 h 130392"/>
                <a:gd name="connsiteX3" fmla="*/ 764339 w 1194151"/>
                <a:gd name="connsiteY3" fmla="*/ 47658 h 130392"/>
                <a:gd name="connsiteX4" fmla="*/ 934688 w 1194151"/>
                <a:gd name="connsiteY4" fmla="*/ 0 h 130392"/>
                <a:gd name="connsiteX5" fmla="*/ 1121229 w 1194151"/>
                <a:gd name="connsiteY5" fmla="*/ 18958 h 130392"/>
                <a:gd name="connsiteX6" fmla="*/ 1166257 w 1194151"/>
                <a:gd name="connsiteY6" fmla="*/ 37234 h 130392"/>
                <a:gd name="connsiteX7" fmla="*/ 1194151 w 1194151"/>
                <a:gd name="connsiteY7" fmla="*/ 105280 h 130392"/>
                <a:gd name="connsiteX0" fmla="*/ 0 w 1194151"/>
                <a:gd name="connsiteY0" fmla="*/ 130134 h 153355"/>
                <a:gd name="connsiteX1" fmla="*/ 365196 w 1194151"/>
                <a:gd name="connsiteY1" fmla="*/ 112507 h 153355"/>
                <a:gd name="connsiteX2" fmla="*/ 758703 w 1194151"/>
                <a:gd name="connsiteY2" fmla="*/ 79828 h 153355"/>
                <a:gd name="connsiteX3" fmla="*/ 764339 w 1194151"/>
                <a:gd name="connsiteY3" fmla="*/ 47658 h 153355"/>
                <a:gd name="connsiteX4" fmla="*/ 934688 w 1194151"/>
                <a:gd name="connsiteY4" fmla="*/ 0 h 153355"/>
                <a:gd name="connsiteX5" fmla="*/ 1121229 w 1194151"/>
                <a:gd name="connsiteY5" fmla="*/ 18958 h 153355"/>
                <a:gd name="connsiteX6" fmla="*/ 1166257 w 1194151"/>
                <a:gd name="connsiteY6" fmla="*/ 37234 h 153355"/>
                <a:gd name="connsiteX7" fmla="*/ 1194151 w 1194151"/>
                <a:gd name="connsiteY7" fmla="*/ 105280 h 153355"/>
                <a:gd name="connsiteX0" fmla="*/ 0 w 1194151"/>
                <a:gd name="connsiteY0" fmla="*/ 130134 h 149567"/>
                <a:gd name="connsiteX1" fmla="*/ 336168 w 1194151"/>
                <a:gd name="connsiteY1" fmla="*/ 149258 h 149567"/>
                <a:gd name="connsiteX2" fmla="*/ 365196 w 1194151"/>
                <a:gd name="connsiteY2" fmla="*/ 112507 h 149567"/>
                <a:gd name="connsiteX3" fmla="*/ 758703 w 1194151"/>
                <a:gd name="connsiteY3" fmla="*/ 79828 h 149567"/>
                <a:gd name="connsiteX4" fmla="*/ 764339 w 1194151"/>
                <a:gd name="connsiteY4" fmla="*/ 47658 h 149567"/>
                <a:gd name="connsiteX5" fmla="*/ 934688 w 1194151"/>
                <a:gd name="connsiteY5" fmla="*/ 0 h 149567"/>
                <a:gd name="connsiteX6" fmla="*/ 1121229 w 1194151"/>
                <a:gd name="connsiteY6" fmla="*/ 18958 h 149567"/>
                <a:gd name="connsiteX7" fmla="*/ 1166257 w 1194151"/>
                <a:gd name="connsiteY7" fmla="*/ 37234 h 149567"/>
                <a:gd name="connsiteX8" fmla="*/ 1194151 w 1194151"/>
                <a:gd name="connsiteY8" fmla="*/ 105280 h 149567"/>
                <a:gd name="connsiteX0" fmla="*/ 0 w 1194151"/>
                <a:gd name="connsiteY0" fmla="*/ 130134 h 153149"/>
                <a:gd name="connsiteX1" fmla="*/ 401482 w 1194151"/>
                <a:gd name="connsiteY1" fmla="*/ 152886 h 153149"/>
                <a:gd name="connsiteX2" fmla="*/ 365196 w 1194151"/>
                <a:gd name="connsiteY2" fmla="*/ 112507 h 153149"/>
                <a:gd name="connsiteX3" fmla="*/ 758703 w 1194151"/>
                <a:gd name="connsiteY3" fmla="*/ 79828 h 153149"/>
                <a:gd name="connsiteX4" fmla="*/ 764339 w 1194151"/>
                <a:gd name="connsiteY4" fmla="*/ 47658 h 153149"/>
                <a:gd name="connsiteX5" fmla="*/ 934688 w 1194151"/>
                <a:gd name="connsiteY5" fmla="*/ 0 h 153149"/>
                <a:gd name="connsiteX6" fmla="*/ 1121229 w 1194151"/>
                <a:gd name="connsiteY6" fmla="*/ 18958 h 153149"/>
                <a:gd name="connsiteX7" fmla="*/ 1166257 w 1194151"/>
                <a:gd name="connsiteY7" fmla="*/ 37234 h 153149"/>
                <a:gd name="connsiteX8" fmla="*/ 1194151 w 1194151"/>
                <a:gd name="connsiteY8" fmla="*/ 105280 h 153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4151" h="153149">
                  <a:moveTo>
                    <a:pt x="0" y="130134"/>
                  </a:moveTo>
                  <a:cubicBezTo>
                    <a:pt x="56028" y="133321"/>
                    <a:pt x="340616" y="155824"/>
                    <a:pt x="401482" y="152886"/>
                  </a:cubicBezTo>
                  <a:cubicBezTo>
                    <a:pt x="462348" y="149948"/>
                    <a:pt x="294774" y="124079"/>
                    <a:pt x="365196" y="112507"/>
                  </a:cubicBezTo>
                  <a:lnTo>
                    <a:pt x="758703" y="79828"/>
                  </a:lnTo>
                  <a:lnTo>
                    <a:pt x="764339" y="47658"/>
                  </a:lnTo>
                  <a:lnTo>
                    <a:pt x="934688" y="0"/>
                  </a:lnTo>
                  <a:lnTo>
                    <a:pt x="1121229" y="18958"/>
                  </a:lnTo>
                  <a:cubicBezTo>
                    <a:pt x="1160969" y="46606"/>
                    <a:pt x="1138548" y="21617"/>
                    <a:pt x="1166257" y="37234"/>
                  </a:cubicBezTo>
                  <a:lnTo>
                    <a:pt x="1194151" y="105280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Figura a mano libera 40"/>
            <p:cNvSpPr/>
            <p:nvPr/>
          </p:nvSpPr>
          <p:spPr bwMode="auto">
            <a:xfrm>
              <a:off x="1511492" y="5003486"/>
              <a:ext cx="701941" cy="47019"/>
            </a:xfrm>
            <a:custGeom>
              <a:avLst/>
              <a:gdLst>
                <a:gd name="connsiteX0" fmla="*/ 0 w 398319"/>
                <a:gd name="connsiteY0" fmla="*/ 20782 h 20782"/>
                <a:gd name="connsiteX1" fmla="*/ 145473 w 398319"/>
                <a:gd name="connsiteY1" fmla="*/ 10391 h 20782"/>
                <a:gd name="connsiteX2" fmla="*/ 183573 w 398319"/>
                <a:gd name="connsiteY2" fmla="*/ 10391 h 20782"/>
                <a:gd name="connsiteX3" fmla="*/ 304800 w 398319"/>
                <a:gd name="connsiteY3" fmla="*/ 17318 h 20782"/>
                <a:gd name="connsiteX4" fmla="*/ 387928 w 398319"/>
                <a:gd name="connsiteY4" fmla="*/ 0 h 20782"/>
                <a:gd name="connsiteX5" fmla="*/ 398319 w 398319"/>
                <a:gd name="connsiteY5" fmla="*/ 3463 h 20782"/>
                <a:gd name="connsiteX0" fmla="*/ 0 w 491837"/>
                <a:gd name="connsiteY0" fmla="*/ 0 h 79663"/>
                <a:gd name="connsiteX1" fmla="*/ 238991 w 491837"/>
                <a:gd name="connsiteY1" fmla="*/ 72736 h 79663"/>
                <a:gd name="connsiteX2" fmla="*/ 277091 w 491837"/>
                <a:gd name="connsiteY2" fmla="*/ 72736 h 79663"/>
                <a:gd name="connsiteX3" fmla="*/ 398318 w 491837"/>
                <a:gd name="connsiteY3" fmla="*/ 79663 h 79663"/>
                <a:gd name="connsiteX4" fmla="*/ 481446 w 491837"/>
                <a:gd name="connsiteY4" fmla="*/ 62345 h 79663"/>
                <a:gd name="connsiteX5" fmla="*/ 491837 w 491837"/>
                <a:gd name="connsiteY5" fmla="*/ 65808 h 79663"/>
                <a:gd name="connsiteX0" fmla="*/ 0 w 491837"/>
                <a:gd name="connsiteY0" fmla="*/ 0 h 79663"/>
                <a:gd name="connsiteX1" fmla="*/ 193964 w 491837"/>
                <a:gd name="connsiteY1" fmla="*/ 6927 h 79663"/>
                <a:gd name="connsiteX2" fmla="*/ 277091 w 491837"/>
                <a:gd name="connsiteY2" fmla="*/ 72736 h 79663"/>
                <a:gd name="connsiteX3" fmla="*/ 398318 w 491837"/>
                <a:gd name="connsiteY3" fmla="*/ 79663 h 79663"/>
                <a:gd name="connsiteX4" fmla="*/ 481446 w 491837"/>
                <a:gd name="connsiteY4" fmla="*/ 62345 h 79663"/>
                <a:gd name="connsiteX5" fmla="*/ 491837 w 491837"/>
                <a:gd name="connsiteY5" fmla="*/ 65808 h 79663"/>
                <a:gd name="connsiteX0" fmla="*/ 0 w 491837"/>
                <a:gd name="connsiteY0" fmla="*/ 31173 h 110836"/>
                <a:gd name="connsiteX1" fmla="*/ 193964 w 491837"/>
                <a:gd name="connsiteY1" fmla="*/ 38100 h 110836"/>
                <a:gd name="connsiteX2" fmla="*/ 284018 w 491837"/>
                <a:gd name="connsiteY2" fmla="*/ 0 h 110836"/>
                <a:gd name="connsiteX3" fmla="*/ 398318 w 491837"/>
                <a:gd name="connsiteY3" fmla="*/ 110836 h 110836"/>
                <a:gd name="connsiteX4" fmla="*/ 481446 w 491837"/>
                <a:gd name="connsiteY4" fmla="*/ 93518 h 110836"/>
                <a:gd name="connsiteX5" fmla="*/ 491837 w 491837"/>
                <a:gd name="connsiteY5" fmla="*/ 96981 h 110836"/>
                <a:gd name="connsiteX0" fmla="*/ 0 w 491837"/>
                <a:gd name="connsiteY0" fmla="*/ 55419 h 121227"/>
                <a:gd name="connsiteX1" fmla="*/ 193964 w 491837"/>
                <a:gd name="connsiteY1" fmla="*/ 62346 h 121227"/>
                <a:gd name="connsiteX2" fmla="*/ 284018 w 491837"/>
                <a:gd name="connsiteY2" fmla="*/ 24246 h 121227"/>
                <a:gd name="connsiteX3" fmla="*/ 394854 w 491837"/>
                <a:gd name="connsiteY3" fmla="*/ 0 h 121227"/>
                <a:gd name="connsiteX4" fmla="*/ 481446 w 491837"/>
                <a:gd name="connsiteY4" fmla="*/ 117764 h 121227"/>
                <a:gd name="connsiteX5" fmla="*/ 491837 w 491837"/>
                <a:gd name="connsiteY5" fmla="*/ 121227 h 121227"/>
                <a:gd name="connsiteX0" fmla="*/ 0 w 481446"/>
                <a:gd name="connsiteY0" fmla="*/ 55419 h 117764"/>
                <a:gd name="connsiteX1" fmla="*/ 193964 w 481446"/>
                <a:gd name="connsiteY1" fmla="*/ 62346 h 117764"/>
                <a:gd name="connsiteX2" fmla="*/ 284018 w 481446"/>
                <a:gd name="connsiteY2" fmla="*/ 24246 h 117764"/>
                <a:gd name="connsiteX3" fmla="*/ 394854 w 481446"/>
                <a:gd name="connsiteY3" fmla="*/ 0 h 117764"/>
                <a:gd name="connsiteX4" fmla="*/ 481446 w 481446"/>
                <a:gd name="connsiteY4" fmla="*/ 117764 h 117764"/>
                <a:gd name="connsiteX0" fmla="*/ 0 w 394854"/>
                <a:gd name="connsiteY0" fmla="*/ 55419 h 62346"/>
                <a:gd name="connsiteX1" fmla="*/ 193964 w 394854"/>
                <a:gd name="connsiteY1" fmla="*/ 62346 h 62346"/>
                <a:gd name="connsiteX2" fmla="*/ 284018 w 394854"/>
                <a:gd name="connsiteY2" fmla="*/ 24246 h 62346"/>
                <a:gd name="connsiteX3" fmla="*/ 394854 w 394854"/>
                <a:gd name="connsiteY3" fmla="*/ 0 h 62346"/>
                <a:gd name="connsiteX0" fmla="*/ 0 w 402875"/>
                <a:gd name="connsiteY0" fmla="*/ 27345 h 62346"/>
                <a:gd name="connsiteX1" fmla="*/ 201985 w 402875"/>
                <a:gd name="connsiteY1" fmla="*/ 62346 h 62346"/>
                <a:gd name="connsiteX2" fmla="*/ 292039 w 402875"/>
                <a:gd name="connsiteY2" fmla="*/ 24246 h 62346"/>
                <a:gd name="connsiteX3" fmla="*/ 402875 w 402875"/>
                <a:gd name="connsiteY3" fmla="*/ 0 h 62346"/>
                <a:gd name="connsiteX0" fmla="*/ 0 w 402875"/>
                <a:gd name="connsiteY0" fmla="*/ 27345 h 62346"/>
                <a:gd name="connsiteX1" fmla="*/ 201985 w 402875"/>
                <a:gd name="connsiteY1" fmla="*/ 62346 h 62346"/>
                <a:gd name="connsiteX2" fmla="*/ 241181 w 402875"/>
                <a:gd name="connsiteY2" fmla="*/ 52241 h 62346"/>
                <a:gd name="connsiteX3" fmla="*/ 292039 w 402875"/>
                <a:gd name="connsiteY3" fmla="*/ 24246 h 62346"/>
                <a:gd name="connsiteX4" fmla="*/ 402875 w 402875"/>
                <a:gd name="connsiteY4" fmla="*/ 0 h 62346"/>
                <a:gd name="connsiteX0" fmla="*/ 0 w 402875"/>
                <a:gd name="connsiteY0" fmla="*/ 27345 h 146256"/>
                <a:gd name="connsiteX1" fmla="*/ 201985 w 402875"/>
                <a:gd name="connsiteY1" fmla="*/ 62346 h 146256"/>
                <a:gd name="connsiteX2" fmla="*/ 228931 w 402875"/>
                <a:gd name="connsiteY2" fmla="*/ 146256 h 146256"/>
                <a:gd name="connsiteX3" fmla="*/ 292039 w 402875"/>
                <a:gd name="connsiteY3" fmla="*/ 24246 h 146256"/>
                <a:gd name="connsiteX4" fmla="*/ 402875 w 402875"/>
                <a:gd name="connsiteY4" fmla="*/ 0 h 146256"/>
                <a:gd name="connsiteX0" fmla="*/ 0 w 402875"/>
                <a:gd name="connsiteY0" fmla="*/ 27345 h 126464"/>
                <a:gd name="connsiteX1" fmla="*/ 201985 w 402875"/>
                <a:gd name="connsiteY1" fmla="*/ 62346 h 126464"/>
                <a:gd name="connsiteX2" fmla="*/ 224031 w 402875"/>
                <a:gd name="connsiteY2" fmla="*/ 126464 h 126464"/>
                <a:gd name="connsiteX3" fmla="*/ 292039 w 402875"/>
                <a:gd name="connsiteY3" fmla="*/ 24246 h 126464"/>
                <a:gd name="connsiteX4" fmla="*/ 402875 w 402875"/>
                <a:gd name="connsiteY4" fmla="*/ 0 h 126464"/>
                <a:gd name="connsiteX0" fmla="*/ 0 w 402875"/>
                <a:gd name="connsiteY0" fmla="*/ 27345 h 126464"/>
                <a:gd name="connsiteX1" fmla="*/ 201985 w 402875"/>
                <a:gd name="connsiteY1" fmla="*/ 62346 h 126464"/>
                <a:gd name="connsiteX2" fmla="*/ 224031 w 402875"/>
                <a:gd name="connsiteY2" fmla="*/ 126464 h 126464"/>
                <a:gd name="connsiteX3" fmla="*/ 304288 w 402875"/>
                <a:gd name="connsiteY3" fmla="*/ 123210 h 126464"/>
                <a:gd name="connsiteX4" fmla="*/ 402875 w 402875"/>
                <a:gd name="connsiteY4" fmla="*/ 0 h 126464"/>
                <a:gd name="connsiteX0" fmla="*/ 0 w 456772"/>
                <a:gd name="connsiteY0" fmla="*/ 0 h 99119"/>
                <a:gd name="connsiteX1" fmla="*/ 201985 w 456772"/>
                <a:gd name="connsiteY1" fmla="*/ 35001 h 99119"/>
                <a:gd name="connsiteX2" fmla="*/ 224031 w 456772"/>
                <a:gd name="connsiteY2" fmla="*/ 99119 h 99119"/>
                <a:gd name="connsiteX3" fmla="*/ 304288 w 456772"/>
                <a:gd name="connsiteY3" fmla="*/ 95865 h 99119"/>
                <a:gd name="connsiteX4" fmla="*/ 456772 w 456772"/>
                <a:gd name="connsiteY4" fmla="*/ 81517 h 99119"/>
                <a:gd name="connsiteX0" fmla="*/ 0 w 456772"/>
                <a:gd name="connsiteY0" fmla="*/ 0 h 99119"/>
                <a:gd name="connsiteX1" fmla="*/ 69691 w 456772"/>
                <a:gd name="connsiteY1" fmla="*/ 20585 h 99119"/>
                <a:gd name="connsiteX2" fmla="*/ 201985 w 456772"/>
                <a:gd name="connsiteY2" fmla="*/ 35001 h 99119"/>
                <a:gd name="connsiteX3" fmla="*/ 224031 w 456772"/>
                <a:gd name="connsiteY3" fmla="*/ 99119 h 99119"/>
                <a:gd name="connsiteX4" fmla="*/ 304288 w 456772"/>
                <a:gd name="connsiteY4" fmla="*/ 95865 h 99119"/>
                <a:gd name="connsiteX5" fmla="*/ 456772 w 456772"/>
                <a:gd name="connsiteY5" fmla="*/ 81517 h 99119"/>
                <a:gd name="connsiteX0" fmla="*/ 0 w 473921"/>
                <a:gd name="connsiteY0" fmla="*/ 58586 h 78534"/>
                <a:gd name="connsiteX1" fmla="*/ 86840 w 473921"/>
                <a:gd name="connsiteY1" fmla="*/ 0 h 78534"/>
                <a:gd name="connsiteX2" fmla="*/ 219134 w 473921"/>
                <a:gd name="connsiteY2" fmla="*/ 14416 h 78534"/>
                <a:gd name="connsiteX3" fmla="*/ 241180 w 473921"/>
                <a:gd name="connsiteY3" fmla="*/ 78534 h 78534"/>
                <a:gd name="connsiteX4" fmla="*/ 321437 w 473921"/>
                <a:gd name="connsiteY4" fmla="*/ 75280 h 78534"/>
                <a:gd name="connsiteX5" fmla="*/ 473921 w 473921"/>
                <a:gd name="connsiteY5" fmla="*/ 60932 h 78534"/>
                <a:gd name="connsiteX0" fmla="*/ 0 w 473921"/>
                <a:gd name="connsiteY0" fmla="*/ 44171 h 64119"/>
                <a:gd name="connsiteX1" fmla="*/ 96639 w 473921"/>
                <a:gd name="connsiteY1" fmla="*/ 20222 h 64119"/>
                <a:gd name="connsiteX2" fmla="*/ 219134 w 473921"/>
                <a:gd name="connsiteY2" fmla="*/ 1 h 64119"/>
                <a:gd name="connsiteX3" fmla="*/ 241180 w 473921"/>
                <a:gd name="connsiteY3" fmla="*/ 64119 h 64119"/>
                <a:gd name="connsiteX4" fmla="*/ 321437 w 473921"/>
                <a:gd name="connsiteY4" fmla="*/ 60865 h 64119"/>
                <a:gd name="connsiteX5" fmla="*/ 473921 w 473921"/>
                <a:gd name="connsiteY5" fmla="*/ 46517 h 64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3921" h="64119">
                  <a:moveTo>
                    <a:pt x="0" y="44171"/>
                  </a:moveTo>
                  <a:lnTo>
                    <a:pt x="96639" y="20222"/>
                  </a:lnTo>
                  <a:lnTo>
                    <a:pt x="219134" y="1"/>
                  </a:lnTo>
                  <a:lnTo>
                    <a:pt x="241180" y="64119"/>
                  </a:lnTo>
                  <a:lnTo>
                    <a:pt x="321437" y="60865"/>
                  </a:lnTo>
                  <a:lnTo>
                    <a:pt x="473921" y="46517"/>
                  </a:ln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" name="CasellaDiTesto 25"/>
            <p:cNvSpPr txBox="1"/>
            <p:nvPr/>
          </p:nvSpPr>
          <p:spPr>
            <a:xfrm>
              <a:off x="-381853" y="5085576"/>
              <a:ext cx="1383555" cy="262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3399FF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Distributed Rupturing (DR)</a:t>
              </a:r>
              <a:endParaRPr lang="en-GB" sz="1400" b="1" dirty="0">
                <a:solidFill>
                  <a:srgbClr val="3399FF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19" name="Figura a mano libera 44"/>
            <p:cNvSpPr/>
            <p:nvPr/>
          </p:nvSpPr>
          <p:spPr bwMode="auto">
            <a:xfrm rot="1187629">
              <a:off x="1958763" y="5228355"/>
              <a:ext cx="109258" cy="114804"/>
            </a:xfrm>
            <a:custGeom>
              <a:avLst/>
              <a:gdLst>
                <a:gd name="connsiteX0" fmla="*/ 0 w 123825"/>
                <a:gd name="connsiteY0" fmla="*/ 0 h 174625"/>
                <a:gd name="connsiteX1" fmla="*/ 123825 w 123825"/>
                <a:gd name="connsiteY1" fmla="*/ 174625 h 174625"/>
                <a:gd name="connsiteX2" fmla="*/ 98425 w 123825"/>
                <a:gd name="connsiteY2" fmla="*/ 603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74625">
                  <a:moveTo>
                    <a:pt x="0" y="0"/>
                  </a:moveTo>
                  <a:lnTo>
                    <a:pt x="123825" y="174625"/>
                  </a:lnTo>
                  <a:lnTo>
                    <a:pt x="98425" y="60325"/>
                  </a:ln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Figura a mano libera 48"/>
            <p:cNvSpPr/>
            <p:nvPr/>
          </p:nvSpPr>
          <p:spPr bwMode="auto">
            <a:xfrm rot="5400000" flipH="1">
              <a:off x="968911" y="5056336"/>
              <a:ext cx="118652" cy="114804"/>
            </a:xfrm>
            <a:custGeom>
              <a:avLst/>
              <a:gdLst>
                <a:gd name="connsiteX0" fmla="*/ 0 w 123825"/>
                <a:gd name="connsiteY0" fmla="*/ 0 h 174625"/>
                <a:gd name="connsiteX1" fmla="*/ 123825 w 123825"/>
                <a:gd name="connsiteY1" fmla="*/ 174625 h 174625"/>
                <a:gd name="connsiteX2" fmla="*/ 98425 w 123825"/>
                <a:gd name="connsiteY2" fmla="*/ 603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74625">
                  <a:moveTo>
                    <a:pt x="0" y="0"/>
                  </a:moveTo>
                  <a:lnTo>
                    <a:pt x="123825" y="174625"/>
                  </a:lnTo>
                  <a:lnTo>
                    <a:pt x="98425" y="60325"/>
                  </a:ln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CasellaDiTesto 49"/>
            <p:cNvSpPr txBox="1"/>
            <p:nvPr/>
          </p:nvSpPr>
          <p:spPr>
            <a:xfrm>
              <a:off x="1505806" y="4688333"/>
              <a:ext cx="862196" cy="262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Principal Fault Rupturing</a:t>
              </a:r>
              <a:endParaRPr lang="en-GB" sz="1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2" name="Figura a mano libera 35"/>
            <p:cNvSpPr/>
            <p:nvPr/>
          </p:nvSpPr>
          <p:spPr bwMode="auto">
            <a:xfrm>
              <a:off x="1840155" y="4996404"/>
              <a:ext cx="181593" cy="399473"/>
            </a:xfrm>
            <a:custGeom>
              <a:avLst/>
              <a:gdLst>
                <a:gd name="connsiteX0" fmla="*/ 0 w 301336"/>
                <a:gd name="connsiteY0" fmla="*/ 0 h 678873"/>
                <a:gd name="connsiteX1" fmla="*/ 301336 w 301336"/>
                <a:gd name="connsiteY1" fmla="*/ 678873 h 678873"/>
                <a:gd name="connsiteX0" fmla="*/ 0 w 181593"/>
                <a:gd name="connsiteY0" fmla="*/ 0 h 399473"/>
                <a:gd name="connsiteX1" fmla="*/ 181593 w 181593"/>
                <a:gd name="connsiteY1" fmla="*/ 399473 h 399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93" h="399473">
                  <a:moveTo>
                    <a:pt x="0" y="0"/>
                  </a:moveTo>
                  <a:lnTo>
                    <a:pt x="181593" y="399473"/>
                  </a:ln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Figura a mano libera 32"/>
            <p:cNvSpPr/>
            <p:nvPr/>
          </p:nvSpPr>
          <p:spPr bwMode="auto">
            <a:xfrm>
              <a:off x="1159463" y="4870925"/>
              <a:ext cx="232731" cy="284728"/>
            </a:xfrm>
            <a:custGeom>
              <a:avLst/>
              <a:gdLst>
                <a:gd name="connsiteX0" fmla="*/ 0 w 225137"/>
                <a:gd name="connsiteY0" fmla="*/ 460664 h 460664"/>
                <a:gd name="connsiteX1" fmla="*/ 225137 w 225137"/>
                <a:gd name="connsiteY1" fmla="*/ 0 h 460664"/>
                <a:gd name="connsiteX0" fmla="*/ 0 w 235528"/>
                <a:gd name="connsiteY0" fmla="*/ 509155 h 509155"/>
                <a:gd name="connsiteX1" fmla="*/ 235528 w 235528"/>
                <a:gd name="connsiteY1" fmla="*/ 0 h 509155"/>
                <a:gd name="connsiteX0" fmla="*/ 0 w 235528"/>
                <a:gd name="connsiteY0" fmla="*/ 509155 h 509155"/>
                <a:gd name="connsiteX1" fmla="*/ 235528 w 235528"/>
                <a:gd name="connsiteY1" fmla="*/ 0 h 509155"/>
                <a:gd name="connsiteX0" fmla="*/ 0 w 231518"/>
                <a:gd name="connsiteY0" fmla="*/ 567426 h 567426"/>
                <a:gd name="connsiteX1" fmla="*/ 231518 w 231518"/>
                <a:gd name="connsiteY1" fmla="*/ 0 h 567426"/>
                <a:gd name="connsiteX0" fmla="*/ 0 w 199434"/>
                <a:gd name="connsiteY0" fmla="*/ 503327 h 503327"/>
                <a:gd name="connsiteX1" fmla="*/ 199434 w 199434"/>
                <a:gd name="connsiteY1" fmla="*/ 0 h 503327"/>
                <a:gd name="connsiteX0" fmla="*/ 0 w 366348"/>
                <a:gd name="connsiteY0" fmla="*/ 682582 h 682582"/>
                <a:gd name="connsiteX1" fmla="*/ 366348 w 366348"/>
                <a:gd name="connsiteY1" fmla="*/ 0 h 682582"/>
                <a:gd name="connsiteX0" fmla="*/ 0 w 351834"/>
                <a:gd name="connsiteY0" fmla="*/ 703670 h 703670"/>
                <a:gd name="connsiteX1" fmla="*/ 351834 w 351834"/>
                <a:gd name="connsiteY1" fmla="*/ 0 h 703670"/>
                <a:gd name="connsiteX0" fmla="*/ 221663 w 232731"/>
                <a:gd name="connsiteY0" fmla="*/ 413699 h 413699"/>
                <a:gd name="connsiteX1" fmla="*/ 11069 w 232731"/>
                <a:gd name="connsiteY1" fmla="*/ 0 h 41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731" h="413699">
                  <a:moveTo>
                    <a:pt x="221663" y="413699"/>
                  </a:moveTo>
                  <a:cubicBezTo>
                    <a:pt x="300172" y="243981"/>
                    <a:pt x="-67440" y="204355"/>
                    <a:pt x="11069" y="0"/>
                  </a:cubicBez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4" name="Figura a mano libera 57"/>
            <p:cNvSpPr/>
            <p:nvPr/>
          </p:nvSpPr>
          <p:spPr bwMode="auto">
            <a:xfrm flipH="1">
              <a:off x="1404637" y="4837517"/>
              <a:ext cx="45719" cy="114501"/>
            </a:xfrm>
            <a:custGeom>
              <a:avLst/>
              <a:gdLst>
                <a:gd name="connsiteX0" fmla="*/ 0 w 180109"/>
                <a:gd name="connsiteY0" fmla="*/ 0 h 384463"/>
                <a:gd name="connsiteX1" fmla="*/ 117763 w 180109"/>
                <a:gd name="connsiteY1" fmla="*/ 290945 h 384463"/>
                <a:gd name="connsiteX2" fmla="*/ 180109 w 180109"/>
                <a:gd name="connsiteY2" fmla="*/ 384463 h 384463"/>
                <a:gd name="connsiteX0" fmla="*/ 0 w 193963"/>
                <a:gd name="connsiteY0" fmla="*/ 0 h 455499"/>
                <a:gd name="connsiteX1" fmla="*/ 131617 w 193963"/>
                <a:gd name="connsiteY1" fmla="*/ 361981 h 455499"/>
                <a:gd name="connsiteX2" fmla="*/ 193963 w 193963"/>
                <a:gd name="connsiteY2" fmla="*/ 455499 h 455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3963" h="455499">
                  <a:moveTo>
                    <a:pt x="0" y="0"/>
                  </a:moveTo>
                  <a:lnTo>
                    <a:pt x="131617" y="361981"/>
                  </a:lnTo>
                  <a:lnTo>
                    <a:pt x="193963" y="455499"/>
                  </a:ln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Figura a mano libera 33"/>
            <p:cNvSpPr/>
            <p:nvPr/>
          </p:nvSpPr>
          <p:spPr bwMode="auto">
            <a:xfrm>
              <a:off x="753715" y="4941436"/>
              <a:ext cx="527500" cy="344335"/>
            </a:xfrm>
            <a:custGeom>
              <a:avLst/>
              <a:gdLst>
                <a:gd name="connsiteX0" fmla="*/ 0 w 225137"/>
                <a:gd name="connsiteY0" fmla="*/ 460664 h 460664"/>
                <a:gd name="connsiteX1" fmla="*/ 225137 w 225137"/>
                <a:gd name="connsiteY1" fmla="*/ 0 h 460664"/>
                <a:gd name="connsiteX0" fmla="*/ 0 w 225137"/>
                <a:gd name="connsiteY0" fmla="*/ 460664 h 460664"/>
                <a:gd name="connsiteX1" fmla="*/ 119336 w 225137"/>
                <a:gd name="connsiteY1" fmla="*/ 207840 h 460664"/>
                <a:gd name="connsiteX2" fmla="*/ 225137 w 225137"/>
                <a:gd name="connsiteY2" fmla="*/ 0 h 460664"/>
                <a:gd name="connsiteX0" fmla="*/ 0 w 226709"/>
                <a:gd name="connsiteY0" fmla="*/ 460664 h 460664"/>
                <a:gd name="connsiteX1" fmla="*/ 226709 w 226709"/>
                <a:gd name="connsiteY1" fmla="*/ 200913 h 460664"/>
                <a:gd name="connsiteX2" fmla="*/ 225137 w 226709"/>
                <a:gd name="connsiteY2" fmla="*/ 0 h 460664"/>
                <a:gd name="connsiteX0" fmla="*/ 0 w 262658"/>
                <a:gd name="connsiteY0" fmla="*/ 460664 h 460664"/>
                <a:gd name="connsiteX1" fmla="*/ 226709 w 262658"/>
                <a:gd name="connsiteY1" fmla="*/ 200913 h 460664"/>
                <a:gd name="connsiteX2" fmla="*/ 225137 w 262658"/>
                <a:gd name="connsiteY2" fmla="*/ 0 h 460664"/>
                <a:gd name="connsiteX0" fmla="*/ 0 w 226709"/>
                <a:gd name="connsiteY0" fmla="*/ 460664 h 460664"/>
                <a:gd name="connsiteX1" fmla="*/ 226709 w 226709"/>
                <a:gd name="connsiteY1" fmla="*/ 200913 h 460664"/>
                <a:gd name="connsiteX2" fmla="*/ 225137 w 226709"/>
                <a:gd name="connsiteY2" fmla="*/ 0 h 460664"/>
                <a:gd name="connsiteX0" fmla="*/ 0 w 265917"/>
                <a:gd name="connsiteY0" fmla="*/ 460664 h 460664"/>
                <a:gd name="connsiteX1" fmla="*/ 226709 w 265917"/>
                <a:gd name="connsiteY1" fmla="*/ 200913 h 460664"/>
                <a:gd name="connsiteX2" fmla="*/ 225137 w 265917"/>
                <a:gd name="connsiteY2" fmla="*/ 0 h 460664"/>
                <a:gd name="connsiteX0" fmla="*/ 0 w 654628"/>
                <a:gd name="connsiteY0" fmla="*/ 855519 h 855519"/>
                <a:gd name="connsiteX1" fmla="*/ 226709 w 654628"/>
                <a:gd name="connsiteY1" fmla="*/ 595768 h 855519"/>
                <a:gd name="connsiteX2" fmla="*/ 654628 w 654628"/>
                <a:gd name="connsiteY2" fmla="*/ 0 h 855519"/>
                <a:gd name="connsiteX0" fmla="*/ 0 w 685801"/>
                <a:gd name="connsiteY0" fmla="*/ 917864 h 917864"/>
                <a:gd name="connsiteX1" fmla="*/ 226709 w 685801"/>
                <a:gd name="connsiteY1" fmla="*/ 658113 h 917864"/>
                <a:gd name="connsiteX2" fmla="*/ 685801 w 685801"/>
                <a:gd name="connsiteY2" fmla="*/ 0 h 917864"/>
                <a:gd name="connsiteX0" fmla="*/ 456800 w 694592"/>
                <a:gd name="connsiteY0" fmla="*/ 987183 h 987183"/>
                <a:gd name="connsiteX1" fmla="*/ 683509 w 694592"/>
                <a:gd name="connsiteY1" fmla="*/ 727432 h 987183"/>
                <a:gd name="connsiteX2" fmla="*/ 4586 w 694592"/>
                <a:gd name="connsiteY2" fmla="*/ 0 h 987183"/>
                <a:gd name="connsiteX0" fmla="*/ 452214 w 693589"/>
                <a:gd name="connsiteY0" fmla="*/ 987183 h 987183"/>
                <a:gd name="connsiteX1" fmla="*/ 678923 w 693589"/>
                <a:gd name="connsiteY1" fmla="*/ 727432 h 987183"/>
                <a:gd name="connsiteX2" fmla="*/ 0 w 693589"/>
                <a:gd name="connsiteY2" fmla="*/ 0 h 987183"/>
                <a:gd name="connsiteX0" fmla="*/ 452214 w 570239"/>
                <a:gd name="connsiteY0" fmla="*/ 987183 h 987183"/>
                <a:gd name="connsiteX1" fmla="*/ 552477 w 570239"/>
                <a:gd name="connsiteY1" fmla="*/ 403947 h 987183"/>
                <a:gd name="connsiteX2" fmla="*/ 0 w 570239"/>
                <a:gd name="connsiteY2" fmla="*/ 0 h 987183"/>
                <a:gd name="connsiteX0" fmla="*/ 452214 w 552477"/>
                <a:gd name="connsiteY0" fmla="*/ 987183 h 987183"/>
                <a:gd name="connsiteX1" fmla="*/ 552477 w 552477"/>
                <a:gd name="connsiteY1" fmla="*/ 403947 h 987183"/>
                <a:gd name="connsiteX2" fmla="*/ 0 w 552477"/>
                <a:gd name="connsiteY2" fmla="*/ 0 h 987183"/>
                <a:gd name="connsiteX0" fmla="*/ 452214 w 651486"/>
                <a:gd name="connsiteY0" fmla="*/ 987183 h 987183"/>
                <a:gd name="connsiteX1" fmla="*/ 552477 w 651486"/>
                <a:gd name="connsiteY1" fmla="*/ 403947 h 987183"/>
                <a:gd name="connsiteX2" fmla="*/ 0 w 651486"/>
                <a:gd name="connsiteY2" fmla="*/ 0 h 987183"/>
                <a:gd name="connsiteX0" fmla="*/ 979072 w 992355"/>
                <a:gd name="connsiteY0" fmla="*/ 588603 h 588603"/>
                <a:gd name="connsiteX1" fmla="*/ 552477 w 992355"/>
                <a:gd name="connsiteY1" fmla="*/ 403947 h 588603"/>
                <a:gd name="connsiteX2" fmla="*/ 0 w 992355"/>
                <a:gd name="connsiteY2" fmla="*/ 0 h 588603"/>
                <a:gd name="connsiteX0" fmla="*/ 979072 w 979072"/>
                <a:gd name="connsiteY0" fmla="*/ 588603 h 588603"/>
                <a:gd name="connsiteX1" fmla="*/ 552477 w 979072"/>
                <a:gd name="connsiteY1" fmla="*/ 403947 h 588603"/>
                <a:gd name="connsiteX2" fmla="*/ 0 w 979072"/>
                <a:gd name="connsiteY2" fmla="*/ 0 h 588603"/>
                <a:gd name="connsiteX0" fmla="*/ 1021220 w 1021220"/>
                <a:gd name="connsiteY0" fmla="*/ 548167 h 548167"/>
                <a:gd name="connsiteX1" fmla="*/ 552477 w 1021220"/>
                <a:gd name="connsiteY1" fmla="*/ 403947 h 548167"/>
                <a:gd name="connsiteX2" fmla="*/ 0 w 1021220"/>
                <a:gd name="connsiteY2" fmla="*/ 0 h 548167"/>
                <a:gd name="connsiteX0" fmla="*/ 1021220 w 1021220"/>
                <a:gd name="connsiteY0" fmla="*/ 548167 h 548167"/>
                <a:gd name="connsiteX1" fmla="*/ 552477 w 1021220"/>
                <a:gd name="connsiteY1" fmla="*/ 403947 h 548167"/>
                <a:gd name="connsiteX2" fmla="*/ 0 w 1021220"/>
                <a:gd name="connsiteY2" fmla="*/ 0 h 548167"/>
                <a:gd name="connsiteX0" fmla="*/ 1021220 w 1021220"/>
                <a:gd name="connsiteY0" fmla="*/ 548167 h 548167"/>
                <a:gd name="connsiteX1" fmla="*/ 552477 w 1021220"/>
                <a:gd name="connsiteY1" fmla="*/ 403947 h 548167"/>
                <a:gd name="connsiteX2" fmla="*/ 0 w 1021220"/>
                <a:gd name="connsiteY2" fmla="*/ 0 h 54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1220" h="548167">
                  <a:moveTo>
                    <a:pt x="1021220" y="548167"/>
                  </a:moveTo>
                  <a:cubicBezTo>
                    <a:pt x="731501" y="484691"/>
                    <a:pt x="730483" y="493948"/>
                    <a:pt x="552477" y="403947"/>
                  </a:cubicBezTo>
                  <a:cubicBezTo>
                    <a:pt x="425112" y="267712"/>
                    <a:pt x="163796" y="38026"/>
                    <a:pt x="0" y="0"/>
                  </a:cubicBez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Figura a mano libera 43"/>
            <p:cNvSpPr/>
            <p:nvPr/>
          </p:nvSpPr>
          <p:spPr bwMode="auto">
            <a:xfrm rot="14885251">
              <a:off x="1079868" y="5304064"/>
              <a:ext cx="123825" cy="174625"/>
            </a:xfrm>
            <a:custGeom>
              <a:avLst/>
              <a:gdLst>
                <a:gd name="connsiteX0" fmla="*/ 0 w 123825"/>
                <a:gd name="connsiteY0" fmla="*/ 0 h 174625"/>
                <a:gd name="connsiteX1" fmla="*/ 123825 w 123825"/>
                <a:gd name="connsiteY1" fmla="*/ 174625 h 174625"/>
                <a:gd name="connsiteX2" fmla="*/ 98425 w 123825"/>
                <a:gd name="connsiteY2" fmla="*/ 60325 h 174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825" h="174625">
                  <a:moveTo>
                    <a:pt x="0" y="0"/>
                  </a:moveTo>
                  <a:lnTo>
                    <a:pt x="123825" y="174625"/>
                  </a:lnTo>
                  <a:lnTo>
                    <a:pt x="98425" y="60325"/>
                  </a:lnTo>
                </a:path>
              </a:pathLst>
            </a:cu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7" name="Figura a mano libera 58"/>
            <p:cNvSpPr/>
            <p:nvPr/>
          </p:nvSpPr>
          <p:spPr bwMode="auto">
            <a:xfrm flipH="1">
              <a:off x="1418958" y="5009704"/>
              <a:ext cx="297298" cy="135815"/>
            </a:xfrm>
            <a:custGeom>
              <a:avLst/>
              <a:gdLst>
                <a:gd name="connsiteX0" fmla="*/ 0 w 225137"/>
                <a:gd name="connsiteY0" fmla="*/ 460664 h 460664"/>
                <a:gd name="connsiteX1" fmla="*/ 225137 w 225137"/>
                <a:gd name="connsiteY1" fmla="*/ 0 h 460664"/>
                <a:gd name="connsiteX0" fmla="*/ 0 w 235528"/>
                <a:gd name="connsiteY0" fmla="*/ 509155 h 509155"/>
                <a:gd name="connsiteX1" fmla="*/ 235528 w 235528"/>
                <a:gd name="connsiteY1" fmla="*/ 0 h 509155"/>
                <a:gd name="connsiteX0" fmla="*/ 0 w 235528"/>
                <a:gd name="connsiteY0" fmla="*/ 509155 h 509155"/>
                <a:gd name="connsiteX1" fmla="*/ 235528 w 235528"/>
                <a:gd name="connsiteY1" fmla="*/ 0 h 509155"/>
                <a:gd name="connsiteX0" fmla="*/ 0 w 231518"/>
                <a:gd name="connsiteY0" fmla="*/ 567426 h 567426"/>
                <a:gd name="connsiteX1" fmla="*/ 231518 w 231518"/>
                <a:gd name="connsiteY1" fmla="*/ 0 h 567426"/>
                <a:gd name="connsiteX0" fmla="*/ 0 w 199434"/>
                <a:gd name="connsiteY0" fmla="*/ 503327 h 503327"/>
                <a:gd name="connsiteX1" fmla="*/ 199434 w 199434"/>
                <a:gd name="connsiteY1" fmla="*/ 0 h 503327"/>
                <a:gd name="connsiteX0" fmla="*/ 0 w 366348"/>
                <a:gd name="connsiteY0" fmla="*/ 682582 h 682582"/>
                <a:gd name="connsiteX1" fmla="*/ 366348 w 366348"/>
                <a:gd name="connsiteY1" fmla="*/ 0 h 682582"/>
                <a:gd name="connsiteX0" fmla="*/ 0 w 351834"/>
                <a:gd name="connsiteY0" fmla="*/ 703670 h 703670"/>
                <a:gd name="connsiteX1" fmla="*/ 351834 w 351834"/>
                <a:gd name="connsiteY1" fmla="*/ 0 h 703670"/>
                <a:gd name="connsiteX0" fmla="*/ 221663 w 232731"/>
                <a:gd name="connsiteY0" fmla="*/ 413699 h 413699"/>
                <a:gd name="connsiteX1" fmla="*/ 11069 w 232731"/>
                <a:gd name="connsiteY1" fmla="*/ 0 h 413699"/>
                <a:gd name="connsiteX0" fmla="*/ 243490 w 253991"/>
                <a:gd name="connsiteY0" fmla="*/ 208744 h 208744"/>
                <a:gd name="connsiteX1" fmla="*/ 10502 w 253991"/>
                <a:gd name="connsiteY1" fmla="*/ 0 h 208744"/>
                <a:gd name="connsiteX0" fmla="*/ 250812 w 250812"/>
                <a:gd name="connsiteY0" fmla="*/ 208744 h 208744"/>
                <a:gd name="connsiteX1" fmla="*/ 17824 w 250812"/>
                <a:gd name="connsiteY1" fmla="*/ 0 h 208744"/>
                <a:gd name="connsiteX0" fmla="*/ 232988 w 232988"/>
                <a:gd name="connsiteY0" fmla="*/ 208744 h 208744"/>
                <a:gd name="connsiteX1" fmla="*/ 0 w 232988"/>
                <a:gd name="connsiteY1" fmla="*/ 0 h 208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2988" h="208744">
                  <a:moveTo>
                    <a:pt x="232988" y="208744"/>
                  </a:moveTo>
                  <a:cubicBezTo>
                    <a:pt x="121150" y="126863"/>
                    <a:pt x="89444" y="160435"/>
                    <a:pt x="0" y="0"/>
                  </a:cubicBezTo>
                </a:path>
              </a:pathLst>
            </a:custGeom>
            <a:noFill/>
            <a:ln w="12700" cap="flat" cmpd="sng" algn="ctr">
              <a:solidFill>
                <a:srgbClr val="33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8" name="Figura a mano libera 30"/>
            <p:cNvSpPr/>
            <p:nvPr/>
          </p:nvSpPr>
          <p:spPr bwMode="auto">
            <a:xfrm>
              <a:off x="1146763" y="4908781"/>
              <a:ext cx="454995" cy="621870"/>
            </a:xfrm>
            <a:custGeom>
              <a:avLst/>
              <a:gdLst>
                <a:gd name="connsiteX0" fmla="*/ 0 w 381000"/>
                <a:gd name="connsiteY0" fmla="*/ 0 h 1250372"/>
                <a:gd name="connsiteX1" fmla="*/ 103909 w 381000"/>
                <a:gd name="connsiteY1" fmla="*/ 516082 h 1250372"/>
                <a:gd name="connsiteX2" fmla="*/ 245918 w 381000"/>
                <a:gd name="connsiteY2" fmla="*/ 935182 h 1250372"/>
                <a:gd name="connsiteX3" fmla="*/ 381000 w 381000"/>
                <a:gd name="connsiteY3" fmla="*/ 1250372 h 1250372"/>
                <a:gd name="connsiteX4" fmla="*/ 377536 w 381000"/>
                <a:gd name="connsiteY4" fmla="*/ 1239982 h 1250372"/>
                <a:gd name="connsiteX0" fmla="*/ 0 w 381000"/>
                <a:gd name="connsiteY0" fmla="*/ 0 h 1250372"/>
                <a:gd name="connsiteX1" fmla="*/ 103909 w 381000"/>
                <a:gd name="connsiteY1" fmla="*/ 516082 h 1250372"/>
                <a:gd name="connsiteX2" fmla="*/ 245918 w 381000"/>
                <a:gd name="connsiteY2" fmla="*/ 935182 h 1250372"/>
                <a:gd name="connsiteX3" fmla="*/ 381000 w 381000"/>
                <a:gd name="connsiteY3" fmla="*/ 1250372 h 1250372"/>
                <a:gd name="connsiteX4" fmla="*/ 287726 w 381000"/>
                <a:gd name="connsiteY4" fmla="*/ 1056409 h 1250372"/>
                <a:gd name="connsiteX0" fmla="*/ 0 w 287726"/>
                <a:gd name="connsiteY0" fmla="*/ 0 h 1056409"/>
                <a:gd name="connsiteX1" fmla="*/ 103909 w 287726"/>
                <a:gd name="connsiteY1" fmla="*/ 516082 h 1056409"/>
                <a:gd name="connsiteX2" fmla="*/ 245918 w 287726"/>
                <a:gd name="connsiteY2" fmla="*/ 935182 h 1056409"/>
                <a:gd name="connsiteX3" fmla="*/ 287726 w 287726"/>
                <a:gd name="connsiteY3" fmla="*/ 1056409 h 1056409"/>
                <a:gd name="connsiteX0" fmla="*/ 0 w 325827"/>
                <a:gd name="connsiteY0" fmla="*/ 0 h 1153391"/>
                <a:gd name="connsiteX1" fmla="*/ 103909 w 325827"/>
                <a:gd name="connsiteY1" fmla="*/ 516082 h 1153391"/>
                <a:gd name="connsiteX2" fmla="*/ 245918 w 325827"/>
                <a:gd name="connsiteY2" fmla="*/ 935182 h 1153391"/>
                <a:gd name="connsiteX3" fmla="*/ 325827 w 325827"/>
                <a:gd name="connsiteY3" fmla="*/ 1153391 h 1153391"/>
                <a:gd name="connsiteX0" fmla="*/ 0 w 245918"/>
                <a:gd name="connsiteY0" fmla="*/ 0 h 935182"/>
                <a:gd name="connsiteX1" fmla="*/ 103909 w 245918"/>
                <a:gd name="connsiteY1" fmla="*/ 516082 h 935182"/>
                <a:gd name="connsiteX2" fmla="*/ 245918 w 245918"/>
                <a:gd name="connsiteY2" fmla="*/ 935182 h 935182"/>
                <a:gd name="connsiteX0" fmla="*/ 520812 w 520812"/>
                <a:gd name="connsiteY0" fmla="*/ 0 h 935182"/>
                <a:gd name="connsiteX1" fmla="*/ 0 w 520812"/>
                <a:gd name="connsiteY1" fmla="*/ 516082 h 935182"/>
                <a:gd name="connsiteX2" fmla="*/ 142009 w 520812"/>
                <a:gd name="connsiteY2" fmla="*/ 935182 h 935182"/>
                <a:gd name="connsiteX0" fmla="*/ 378803 w 378803"/>
                <a:gd name="connsiteY0" fmla="*/ 0 h 935182"/>
                <a:gd name="connsiteX1" fmla="*/ 267290 w 378803"/>
                <a:gd name="connsiteY1" fmla="*/ 156179 h 935182"/>
                <a:gd name="connsiteX2" fmla="*/ 0 w 378803"/>
                <a:gd name="connsiteY2" fmla="*/ 935182 h 935182"/>
                <a:gd name="connsiteX0" fmla="*/ 385984 w 385984"/>
                <a:gd name="connsiteY0" fmla="*/ 0 h 1028757"/>
                <a:gd name="connsiteX1" fmla="*/ 267290 w 385984"/>
                <a:gd name="connsiteY1" fmla="*/ 249754 h 1028757"/>
                <a:gd name="connsiteX2" fmla="*/ 0 w 385984"/>
                <a:gd name="connsiteY2" fmla="*/ 1028757 h 1028757"/>
                <a:gd name="connsiteX0" fmla="*/ 385984 w 385984"/>
                <a:gd name="connsiteY0" fmla="*/ 0 h 1028757"/>
                <a:gd name="connsiteX1" fmla="*/ 267290 w 385984"/>
                <a:gd name="connsiteY1" fmla="*/ 249754 h 1028757"/>
                <a:gd name="connsiteX2" fmla="*/ 95334 w 385984"/>
                <a:gd name="connsiteY2" fmla="*/ 748879 h 1028757"/>
                <a:gd name="connsiteX3" fmla="*/ 0 w 385984"/>
                <a:gd name="connsiteY3" fmla="*/ 1028757 h 1028757"/>
                <a:gd name="connsiteX0" fmla="*/ 385984 w 385984"/>
                <a:gd name="connsiteY0" fmla="*/ 0 h 1028757"/>
                <a:gd name="connsiteX1" fmla="*/ 267290 w 385984"/>
                <a:gd name="connsiteY1" fmla="*/ 249754 h 1028757"/>
                <a:gd name="connsiteX2" fmla="*/ 116876 w 385984"/>
                <a:gd name="connsiteY2" fmla="*/ 554530 h 1028757"/>
                <a:gd name="connsiteX3" fmla="*/ 0 w 385984"/>
                <a:gd name="connsiteY3" fmla="*/ 1028757 h 1028757"/>
                <a:gd name="connsiteX0" fmla="*/ 414707 w 414707"/>
                <a:gd name="connsiteY0" fmla="*/ 0 h 1014360"/>
                <a:gd name="connsiteX1" fmla="*/ 296013 w 414707"/>
                <a:gd name="connsiteY1" fmla="*/ 249754 h 1014360"/>
                <a:gd name="connsiteX2" fmla="*/ 145599 w 414707"/>
                <a:gd name="connsiteY2" fmla="*/ 554530 h 1014360"/>
                <a:gd name="connsiteX3" fmla="*/ 0 w 414707"/>
                <a:gd name="connsiteY3" fmla="*/ 1014360 h 1014360"/>
                <a:gd name="connsiteX0" fmla="*/ 353224 w 353224"/>
                <a:gd name="connsiteY0" fmla="*/ 0 h 812814"/>
                <a:gd name="connsiteX1" fmla="*/ 234530 w 353224"/>
                <a:gd name="connsiteY1" fmla="*/ 249754 h 812814"/>
                <a:gd name="connsiteX2" fmla="*/ 84116 w 353224"/>
                <a:gd name="connsiteY2" fmla="*/ 554530 h 812814"/>
                <a:gd name="connsiteX3" fmla="*/ 0 w 353224"/>
                <a:gd name="connsiteY3" fmla="*/ 812814 h 812814"/>
                <a:gd name="connsiteX0" fmla="*/ 353224 w 353224"/>
                <a:gd name="connsiteY0" fmla="*/ 0 h 812814"/>
                <a:gd name="connsiteX1" fmla="*/ 234530 w 353224"/>
                <a:gd name="connsiteY1" fmla="*/ 249754 h 812814"/>
                <a:gd name="connsiteX2" fmla="*/ 84116 w 353224"/>
                <a:gd name="connsiteY2" fmla="*/ 554530 h 812814"/>
                <a:gd name="connsiteX3" fmla="*/ 0 w 353224"/>
                <a:gd name="connsiteY3" fmla="*/ 812814 h 812814"/>
                <a:gd name="connsiteX0" fmla="*/ 333661 w 333661"/>
                <a:gd name="connsiteY0" fmla="*/ 0 h 784022"/>
                <a:gd name="connsiteX1" fmla="*/ 234530 w 333661"/>
                <a:gd name="connsiteY1" fmla="*/ 220962 h 784022"/>
                <a:gd name="connsiteX2" fmla="*/ 84116 w 333661"/>
                <a:gd name="connsiteY2" fmla="*/ 525738 h 784022"/>
                <a:gd name="connsiteX3" fmla="*/ 0 w 333661"/>
                <a:gd name="connsiteY3" fmla="*/ 784022 h 784022"/>
                <a:gd name="connsiteX0" fmla="*/ 333661 w 333661"/>
                <a:gd name="connsiteY0" fmla="*/ 0 h 784022"/>
                <a:gd name="connsiteX1" fmla="*/ 234530 w 333661"/>
                <a:gd name="connsiteY1" fmla="*/ 220962 h 784022"/>
                <a:gd name="connsiteX2" fmla="*/ 84116 w 333661"/>
                <a:gd name="connsiteY2" fmla="*/ 525738 h 784022"/>
                <a:gd name="connsiteX3" fmla="*/ 0 w 333661"/>
                <a:gd name="connsiteY3" fmla="*/ 784022 h 784022"/>
                <a:gd name="connsiteX0" fmla="*/ 350429 w 350429"/>
                <a:gd name="connsiteY0" fmla="*/ 0 h 822412"/>
                <a:gd name="connsiteX1" fmla="*/ 251298 w 350429"/>
                <a:gd name="connsiteY1" fmla="*/ 220962 h 822412"/>
                <a:gd name="connsiteX2" fmla="*/ 100884 w 350429"/>
                <a:gd name="connsiteY2" fmla="*/ 525738 h 822412"/>
                <a:gd name="connsiteX3" fmla="*/ 0 w 350429"/>
                <a:gd name="connsiteY3" fmla="*/ 822412 h 822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29" h="822412">
                  <a:moveTo>
                    <a:pt x="350429" y="0"/>
                  </a:moveTo>
                  <a:cubicBezTo>
                    <a:pt x="310864" y="83251"/>
                    <a:pt x="321604" y="132912"/>
                    <a:pt x="251298" y="220962"/>
                  </a:cubicBezTo>
                  <a:cubicBezTo>
                    <a:pt x="173214" y="351345"/>
                    <a:pt x="151022" y="424146"/>
                    <a:pt x="100884" y="525738"/>
                  </a:cubicBezTo>
                  <a:lnTo>
                    <a:pt x="0" y="822412"/>
                  </a:lnTo>
                </a:path>
              </a:pathLst>
            </a:cu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29" name="Immagin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81" y="4163128"/>
            <a:ext cx="4590249" cy="2145658"/>
          </a:xfrm>
          <a:prstGeom prst="rect">
            <a:avLst/>
          </a:prstGeom>
        </p:spPr>
      </p:pic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1031582" y="4228043"/>
            <a:ext cx="14579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286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2016 M 6.5 Italy</a:t>
            </a:r>
          </a:p>
          <a:p>
            <a:pPr eaLnBrk="1" hangingPunct="1"/>
            <a:r>
              <a:rPr lang="en-US" sz="10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from fb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59191" y="1343318"/>
            <a:ext cx="4953000" cy="4038600"/>
          </a:xfrm>
        </p:spPr>
        <p:txBody>
          <a:bodyPr>
            <a:normAutofit lnSpcReduction="10000"/>
          </a:bodyPr>
          <a:lstStyle/>
          <a:p>
            <a:r>
              <a:rPr lang="en-US" sz="1800" dirty="0" smtClean="0"/>
              <a:t>Objective</a:t>
            </a:r>
            <a:endParaRPr lang="en-US" sz="1800" dirty="0"/>
          </a:p>
          <a:p>
            <a:pPr lvl="1"/>
            <a:r>
              <a:rPr lang="en-US" sz="1800" dirty="0" smtClean="0"/>
              <a:t>Mitigate the effects of surface rupture on infrastructures and facilities</a:t>
            </a:r>
          </a:p>
          <a:p>
            <a:pPr lvl="1"/>
            <a:r>
              <a:rPr lang="en-US" sz="1800" dirty="0" smtClean="0"/>
              <a:t>Because SR are complex, the aim is to predict </a:t>
            </a:r>
            <a:r>
              <a:rPr lang="en-US" sz="1800" dirty="0"/>
              <a:t>Distributed Rupturing (DR) </a:t>
            </a:r>
            <a:r>
              <a:rPr lang="en-US" sz="1800" dirty="0" smtClean="0"/>
              <a:t>and Principal Faulting</a:t>
            </a:r>
            <a:endParaRPr lang="en-US" sz="1800" dirty="0"/>
          </a:p>
          <a:p>
            <a:r>
              <a:rPr lang="en-US" sz="1800" dirty="0" smtClean="0"/>
              <a:t>How?</a:t>
            </a:r>
          </a:p>
          <a:p>
            <a:pPr lvl="1"/>
            <a:r>
              <a:rPr lang="en-US" sz="1800" dirty="0" smtClean="0"/>
              <a:t>Analyzing </a:t>
            </a:r>
            <a:r>
              <a:rPr lang="en-US" sz="1800" b="1" u="sng" dirty="0"/>
              <a:t>Empirical Data (historical surface ruptures)</a:t>
            </a:r>
            <a:r>
              <a:rPr lang="en-US" sz="1800" dirty="0"/>
              <a:t>, considering </a:t>
            </a:r>
            <a:r>
              <a:rPr lang="en-US" sz="1800" dirty="0" smtClean="0"/>
              <a:t>geological </a:t>
            </a:r>
            <a:r>
              <a:rPr lang="en-US" sz="1800" dirty="0"/>
              <a:t>criteria</a:t>
            </a:r>
            <a:r>
              <a:rPr lang="en-US" sz="1800" dirty="0" smtClean="0"/>
              <a:t>.</a:t>
            </a:r>
          </a:p>
          <a:p>
            <a:pPr lvl="1"/>
            <a:r>
              <a:rPr lang="en-US" sz="1800" dirty="0" smtClean="0"/>
              <a:t>Similar to Probabilistic Seismic Hazard Analysis (ground shaking)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P</a:t>
            </a:r>
            <a:r>
              <a:rPr lang="en-US" sz="1800" dirty="0" smtClean="0">
                <a:sym typeface="Wingdings" panose="05000000000000000000" pitchFamily="2" charset="2"/>
              </a:rPr>
              <a:t>robability </a:t>
            </a:r>
            <a:r>
              <a:rPr lang="en-US" sz="1800" dirty="0">
                <a:sym typeface="Wingdings" panose="05000000000000000000" pitchFamily="2" charset="2"/>
              </a:rPr>
              <a:t>of occurrence of surface displacement and exceedance of a displacement level</a:t>
            </a:r>
            <a:endParaRPr lang="en-US" sz="1800" dirty="0"/>
          </a:p>
          <a:p>
            <a:endParaRPr lang="fr-FR" sz="1800" dirty="0"/>
          </a:p>
        </p:txBody>
      </p:sp>
      <p:sp>
        <p:nvSpPr>
          <p:cNvPr id="9" name="ZoneTexte 8"/>
          <p:cNvSpPr txBox="1"/>
          <p:nvPr/>
        </p:nvSpPr>
        <p:spPr>
          <a:xfrm>
            <a:off x="628650" y="638175"/>
            <a:ext cx="3985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Probabilistic</a:t>
            </a:r>
            <a:r>
              <a:rPr lang="fr-FR" dirty="0" smtClean="0"/>
              <a:t> </a:t>
            </a:r>
            <a:r>
              <a:rPr lang="fr-FR" dirty="0" err="1" smtClean="0"/>
              <a:t>Fault</a:t>
            </a:r>
            <a:r>
              <a:rPr lang="fr-FR" dirty="0" smtClean="0"/>
              <a:t> </a:t>
            </a:r>
            <a:r>
              <a:rPr lang="fr-FR" dirty="0" err="1" smtClean="0"/>
              <a:t>Displacement</a:t>
            </a:r>
            <a:r>
              <a:rPr lang="fr-FR" dirty="0" smtClean="0"/>
              <a:t> Hazard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745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14375" y="390525"/>
            <a:ext cx="10915650" cy="4038600"/>
          </a:xfrm>
        </p:spPr>
        <p:txBody>
          <a:bodyPr/>
          <a:lstStyle/>
          <a:p>
            <a:r>
              <a:rPr lang="fr-FR" dirty="0" smtClean="0"/>
              <a:t>Our « </a:t>
            </a:r>
            <a:r>
              <a:rPr lang="fr-FR" dirty="0" err="1" smtClean="0"/>
              <a:t>ranking</a:t>
            </a:r>
            <a:r>
              <a:rPr lang="fr-FR" dirty="0" smtClean="0"/>
              <a:t> </a:t>
            </a:r>
            <a:r>
              <a:rPr lang="fr-FR" dirty="0" err="1" smtClean="0"/>
              <a:t>scheme</a:t>
            </a:r>
            <a:r>
              <a:rPr lang="fr-FR" dirty="0" smtClean="0"/>
              <a:t> »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 smtClean="0"/>
              <a:t> on </a:t>
            </a:r>
            <a:r>
              <a:rPr lang="fr-FR" dirty="0" err="1" smtClean="0"/>
              <a:t>earthquake-related</a:t>
            </a:r>
            <a:r>
              <a:rPr lang="fr-FR" dirty="0" smtClean="0"/>
              <a:t> </a:t>
            </a:r>
            <a:r>
              <a:rPr lang="fr-FR" b="1" u="sng" dirty="0" smtClean="0"/>
              <a:t>and</a:t>
            </a:r>
            <a:r>
              <a:rPr lang="fr-FR" dirty="0" smtClean="0"/>
              <a:t> </a:t>
            </a:r>
            <a:r>
              <a:rPr lang="fr-FR" dirty="0" err="1" smtClean="0"/>
              <a:t>geological</a:t>
            </a:r>
            <a:r>
              <a:rPr lang="fr-FR" dirty="0" smtClean="0"/>
              <a:t> </a:t>
            </a:r>
            <a:r>
              <a:rPr lang="fr-FR" dirty="0" err="1" smtClean="0"/>
              <a:t>considerations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0" y="902130"/>
            <a:ext cx="8484704" cy="5555820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4975474" y="6273284"/>
            <a:ext cx="2229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Nurminen</a:t>
            </a:r>
            <a:r>
              <a:rPr lang="fr-FR" dirty="0" smtClean="0"/>
              <a:t> et al.,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980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2AE615-A570-4A15-9D10-929706E1F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Ranking: reverse</a:t>
            </a:r>
            <a:endParaRPr lang="en-GB" dirty="0"/>
          </a:p>
        </p:txBody>
      </p:sp>
      <p:pic>
        <p:nvPicPr>
          <p:cNvPr id="8" name="Picture 7" descr="Diagram&#10;&#10;Description automatically generated">
            <a:extLst>
              <a:ext uri="{FF2B5EF4-FFF2-40B4-BE49-F238E27FC236}">
                <a16:creationId xmlns:a16="http://schemas.microsoft.com/office/drawing/2014/main" xmlns="" id="{CA08F44D-B645-4A1B-93A5-D4FC66E05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915"/>
          <a:stretch/>
        </p:blipFill>
        <p:spPr>
          <a:xfrm>
            <a:off x="5826736" y="609600"/>
            <a:ext cx="6187382" cy="547829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56" y="2475240"/>
            <a:ext cx="5464886" cy="242998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366234" y="6087898"/>
            <a:ext cx="2229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Nurminen</a:t>
            </a:r>
            <a:r>
              <a:rPr lang="fr-FR" dirty="0" smtClean="0"/>
              <a:t> et al., 2020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2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7A9F9D3-2FDA-42B8-9A49-4593E52A1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Using the ranking in the PFDHA </a:t>
            </a:r>
            <a:r>
              <a:rPr lang="it-IT" dirty="0" err="1"/>
              <a:t>modelling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530D22-9072-49AD-8143-89D3DE19D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649" y="2543175"/>
            <a:ext cx="9872871" cy="2514600"/>
          </a:xfrm>
        </p:spPr>
        <p:txBody>
          <a:bodyPr/>
          <a:lstStyle/>
          <a:p>
            <a:pPr marL="45720" indent="0">
              <a:buNone/>
            </a:pPr>
            <a:r>
              <a:rPr lang="en-GB" dirty="0"/>
              <a:t>By simple distributed rupturing we mean all the «randomly» occurring DR that cannot be associated to any pre-existing structures, and thus can be seen as a direct response to the movement along the PF.</a:t>
            </a:r>
          </a:p>
          <a:p>
            <a:pPr marL="45720" indent="0">
              <a:buNone/>
            </a:pPr>
            <a:r>
              <a:rPr lang="en-GB" dirty="0" smtClean="0"/>
              <a:t>The complex </a:t>
            </a:r>
            <a:r>
              <a:rPr lang="en-GB" dirty="0"/>
              <a:t>types of DR are different by their </a:t>
            </a:r>
            <a:r>
              <a:rPr lang="en-GB" dirty="0" smtClean="0"/>
              <a:t>nature, because they are related to pre-existing faults or other geological structures, </a:t>
            </a:r>
            <a:r>
              <a:rPr lang="en-GB" dirty="0"/>
              <a:t>and thus we recommend to consider this difference in fault displacement hazard </a:t>
            </a:r>
            <a:r>
              <a:rPr lang="en-GB" dirty="0" smtClean="0"/>
              <a:t>modelling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8858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3E7978-CB6E-4DFB-BA89-B2E888AE7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Ranking: </a:t>
            </a:r>
            <a:r>
              <a:rPr lang="it-IT" dirty="0" err="1"/>
              <a:t>normal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4ADEDF0-3CB9-4E83-808C-2C9E5DEFFF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38" r="2789" b="4218"/>
          <a:stretch/>
        </p:blipFill>
        <p:spPr>
          <a:xfrm>
            <a:off x="3305010" y="1650123"/>
            <a:ext cx="5727146" cy="474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37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5201" y="227637"/>
            <a:ext cx="10802424" cy="1356360"/>
          </a:xfrm>
        </p:spPr>
        <p:txBody>
          <a:bodyPr/>
          <a:lstStyle/>
          <a:p>
            <a:r>
              <a:rPr lang="fr-FR" dirty="0" smtClean="0"/>
              <a:t>SURE 1.0			      </a:t>
            </a:r>
            <a:r>
              <a:rPr lang="fr-FR" dirty="0" smtClean="0">
                <a:sym typeface="Wingdings" panose="05000000000000000000" pitchFamily="2" charset="2"/>
              </a:rPr>
              <a:t> 			SURE 2.0 </a:t>
            </a:r>
            <a:endParaRPr lang="fr-FR" dirty="0"/>
          </a:p>
        </p:txBody>
      </p:sp>
      <p:grpSp>
        <p:nvGrpSpPr>
          <p:cNvPr id="8" name="Gruppo 1"/>
          <p:cNvGrpSpPr/>
          <p:nvPr/>
        </p:nvGrpSpPr>
        <p:grpSpPr>
          <a:xfrm>
            <a:off x="282007" y="1227165"/>
            <a:ext cx="3551531" cy="786163"/>
            <a:chOff x="78632" y="4906301"/>
            <a:chExt cx="4350557" cy="898963"/>
          </a:xfrm>
        </p:grpSpPr>
        <p:pic>
          <p:nvPicPr>
            <p:cNvPr id="9" name="Immagine 15"/>
            <p:cNvPicPr>
              <a:picLocks noChangeAspect="1"/>
            </p:cNvPicPr>
            <p:nvPr/>
          </p:nvPicPr>
          <p:blipFill rotWithShape="1">
            <a:blip r:embed="rId2"/>
            <a:srcRect t="65583" r="54779"/>
            <a:stretch/>
          </p:blipFill>
          <p:spPr>
            <a:xfrm>
              <a:off x="78632" y="4906301"/>
              <a:ext cx="2622365" cy="580172"/>
            </a:xfrm>
            <a:prstGeom prst="rect">
              <a:avLst/>
            </a:prstGeom>
          </p:spPr>
        </p:pic>
        <p:pic>
          <p:nvPicPr>
            <p:cNvPr id="10" name="Immagine 16"/>
            <p:cNvPicPr>
              <a:picLocks noChangeAspect="1"/>
            </p:cNvPicPr>
            <p:nvPr/>
          </p:nvPicPr>
          <p:blipFill rotWithShape="1">
            <a:blip r:embed="rId2"/>
            <a:srcRect l="52414" r="2365" b="49616"/>
            <a:stretch/>
          </p:blipFill>
          <p:spPr>
            <a:xfrm>
              <a:off x="2700997" y="4906301"/>
              <a:ext cx="1728192" cy="580172"/>
            </a:xfrm>
            <a:prstGeom prst="rect">
              <a:avLst/>
            </a:prstGeom>
          </p:spPr>
        </p:pic>
        <p:sp>
          <p:nvSpPr>
            <p:cNvPr id="11" name="Text Box 15"/>
            <p:cNvSpPr txBox="1">
              <a:spLocks noChangeArrowheads="1"/>
            </p:cNvSpPr>
            <p:nvPr/>
          </p:nvSpPr>
          <p:spPr bwMode="auto">
            <a:xfrm>
              <a:off x="107504" y="5497487"/>
              <a:ext cx="4321635" cy="3077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>
              <a:spAutoFit/>
            </a:bodyPr>
            <a:lstStyle>
              <a:lvl1pPr marL="2286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marL="0" indent="0" algn="ctr" eaLnBrk="1" hangingPunct="1"/>
              <a:r>
                <a:rPr lang="en-GB" sz="1400" i="1" dirty="0" smtClean="0">
                  <a:solidFill>
                    <a:schemeClr val="bg1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Baize et al., 2019 SRL</a:t>
              </a:r>
            </a:p>
          </p:txBody>
        </p:sp>
      </p:grpSp>
      <p:pic>
        <p:nvPicPr>
          <p:cNvPr id="12" name="Picture 7" descr="Diagram&#10;&#10;Description automatically generated">
            <a:extLst>
              <a:ext uri="{FF2B5EF4-FFF2-40B4-BE49-F238E27FC236}">
                <a16:creationId xmlns:a16="http://schemas.microsoft.com/office/drawing/2014/main" xmlns="" id="{CA08F44D-B645-4A1B-93A5-D4FC66E05E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915"/>
          <a:stretch/>
        </p:blipFill>
        <p:spPr>
          <a:xfrm>
            <a:off x="7992578" y="2091559"/>
            <a:ext cx="3928631" cy="347840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9768343" y="5569963"/>
            <a:ext cx="2168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Nurminen</a:t>
            </a:r>
            <a:r>
              <a:rPr lang="fr-FR" dirty="0" smtClean="0"/>
              <a:t> et al. 2020</a:t>
            </a:r>
            <a:endParaRPr lang="fr-FR" dirty="0"/>
          </a:p>
        </p:txBody>
      </p:sp>
      <p:cxnSp>
        <p:nvCxnSpPr>
          <p:cNvPr id="16" name="Connecteur en angle 15"/>
          <p:cNvCxnSpPr>
            <a:stCxn id="3" idx="0"/>
          </p:cNvCxnSpPr>
          <p:nvPr/>
        </p:nvCxnSpPr>
        <p:spPr>
          <a:xfrm rot="5400000" flipH="1" flipV="1">
            <a:off x="6000155" y="1511239"/>
            <a:ext cx="674560" cy="18528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/>
          <p:cNvPicPr>
            <a:picLocks noChangeAspect="1"/>
          </p:cNvPicPr>
          <p:nvPr/>
        </p:nvPicPr>
        <p:blipFill rotWithShape="1">
          <a:blip r:embed="rId4"/>
          <a:srcRect r="19743"/>
          <a:stretch/>
        </p:blipFill>
        <p:spPr>
          <a:xfrm>
            <a:off x="105104" y="3078858"/>
            <a:ext cx="4352596" cy="2135378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08255" y="1941163"/>
            <a:ext cx="3273071" cy="4346377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fr-FR" dirty="0" smtClean="0"/>
              <a:t>SURE </a:t>
            </a:r>
            <a:r>
              <a:rPr lang="fr-FR" dirty="0"/>
              <a:t>1.0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revisited</a:t>
            </a:r>
            <a:endParaRPr lang="fr-FR" dirty="0" smtClean="0"/>
          </a:p>
          <a:p>
            <a:pPr lvl="1"/>
            <a:r>
              <a:rPr lang="fr-FR" dirty="0" err="1" smtClean="0"/>
              <a:t>Adjustments</a:t>
            </a:r>
            <a:r>
              <a:rPr lang="fr-FR" dirty="0" smtClean="0"/>
              <a:t>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performed</a:t>
            </a:r>
            <a:r>
              <a:rPr lang="fr-FR" dirty="0" smtClean="0"/>
              <a:t> (incl. </a:t>
            </a:r>
            <a:r>
              <a:rPr lang="fr-FR" dirty="0" err="1" smtClean="0"/>
              <a:t>modified</a:t>
            </a:r>
            <a:r>
              <a:rPr lang="fr-FR" dirty="0" smtClean="0"/>
              <a:t> </a:t>
            </a:r>
            <a:r>
              <a:rPr lang="fr-FR" dirty="0" err="1" smtClean="0"/>
              <a:t>geometry</a:t>
            </a:r>
            <a:r>
              <a:rPr lang="fr-FR" dirty="0" smtClean="0"/>
              <a:t>)</a:t>
            </a:r>
          </a:p>
          <a:p>
            <a:pPr lvl="1"/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r>
              <a:rPr lang="fr-FR" dirty="0" smtClean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 smtClean="0"/>
              <a:t>abandoned</a:t>
            </a:r>
            <a:endParaRPr lang="fr-FR" dirty="0"/>
          </a:p>
          <a:p>
            <a:r>
              <a:rPr lang="fr-FR" dirty="0" smtClean="0"/>
              <a:t>Cases </a:t>
            </a:r>
            <a:r>
              <a:rPr lang="fr-FR" dirty="0" err="1" smtClean="0"/>
              <a:t>were</a:t>
            </a:r>
            <a:r>
              <a:rPr lang="fr-FR" dirty="0" smtClean="0"/>
              <a:t> </a:t>
            </a:r>
            <a:r>
              <a:rPr lang="fr-FR" dirty="0" err="1" smtClean="0"/>
              <a:t>added</a:t>
            </a:r>
            <a:endParaRPr lang="fr-FR" dirty="0" smtClean="0"/>
          </a:p>
          <a:p>
            <a:pPr lvl="1"/>
            <a:r>
              <a:rPr lang="fr-FR" dirty="0" smtClean="0"/>
              <a:t>New publications on </a:t>
            </a:r>
            <a:r>
              <a:rPr lang="fr-FR" dirty="0" err="1" smtClean="0"/>
              <a:t>historical</a:t>
            </a:r>
            <a:r>
              <a:rPr lang="fr-FR" dirty="0" smtClean="0"/>
              <a:t> </a:t>
            </a:r>
            <a:r>
              <a:rPr lang="fr-FR" dirty="0" err="1" smtClean="0"/>
              <a:t>events</a:t>
            </a:r>
            <a:r>
              <a:rPr lang="fr-FR" dirty="0" smtClean="0"/>
              <a:t> (</a:t>
            </a:r>
            <a:r>
              <a:rPr lang="fr-FR" dirty="0" err="1" smtClean="0"/>
              <a:t>e.g</a:t>
            </a:r>
            <a:r>
              <a:rPr lang="fr-FR" dirty="0" smtClean="0"/>
              <a:t>. </a:t>
            </a:r>
            <a:r>
              <a:rPr lang="fr-FR" dirty="0" err="1" smtClean="0"/>
              <a:t>Australia</a:t>
            </a:r>
            <a:r>
              <a:rPr lang="fr-FR" dirty="0" smtClean="0"/>
              <a:t>, USA)</a:t>
            </a:r>
          </a:p>
          <a:p>
            <a:r>
              <a:rPr lang="fr-FR" dirty="0" err="1" smtClean="0"/>
              <a:t>Completion</a:t>
            </a:r>
            <a:r>
              <a:rPr lang="fr-FR" dirty="0" smtClean="0"/>
              <a:t> of « </a:t>
            </a:r>
            <a:r>
              <a:rPr lang="fr-F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ranking</a:t>
            </a:r>
            <a:r>
              <a:rPr lang="fr-FR" dirty="0" smtClean="0"/>
              <a:t> »</a:t>
            </a:r>
          </a:p>
          <a:p>
            <a:pPr lvl="1"/>
            <a:r>
              <a:rPr lang="fr-FR" dirty="0" smtClean="0"/>
              <a:t>A crucial </a:t>
            </a:r>
            <a:r>
              <a:rPr lang="fr-FR" dirty="0" err="1" smtClean="0"/>
              <a:t>analytical</a:t>
            </a:r>
            <a:r>
              <a:rPr lang="fr-FR" dirty="0" smtClean="0"/>
              <a:t> </a:t>
            </a:r>
            <a:r>
              <a:rPr lang="fr-FR" dirty="0" err="1" smtClean="0"/>
              <a:t>step</a:t>
            </a:r>
            <a:r>
              <a:rPr lang="fr-FR" dirty="0" smtClean="0"/>
              <a:t> to </a:t>
            </a:r>
            <a:r>
              <a:rPr lang="fr-FR" dirty="0" err="1" smtClean="0"/>
              <a:t>complete</a:t>
            </a:r>
            <a:r>
              <a:rPr lang="fr-FR" dirty="0" smtClean="0"/>
              <a:t> FHDA </a:t>
            </a:r>
            <a:r>
              <a:rPr lang="fr-FR" dirty="0" err="1" smtClean="0"/>
              <a:t>tools</a:t>
            </a:r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07" y="4860125"/>
            <a:ext cx="1773570" cy="99763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255" y="2676024"/>
            <a:ext cx="1778360" cy="10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64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0420" y="3223018"/>
            <a:ext cx="9000679" cy="333659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0B67040-9D8F-4FCD-AFAE-75CED9814D67}"/>
              </a:ext>
            </a:extLst>
          </p:cNvPr>
          <p:cNvSpPr txBox="1">
            <a:spLocks/>
          </p:cNvSpPr>
          <p:nvPr/>
        </p:nvSpPr>
        <p:spPr>
          <a:xfrm>
            <a:off x="1143000" y="354141"/>
            <a:ext cx="4754880" cy="77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Normal faults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xmlns="" id="{10583545-3085-47B2-9B25-E54385493F28}"/>
              </a:ext>
            </a:extLst>
          </p:cNvPr>
          <p:cNvSpPr txBox="1">
            <a:spLocks/>
          </p:cNvSpPr>
          <p:nvPr/>
        </p:nvSpPr>
        <p:spPr>
          <a:xfrm>
            <a:off x="1143000" y="762241"/>
            <a:ext cx="4754880" cy="27560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15 events (1887 – 2016)</a:t>
            </a:r>
          </a:p>
          <a:p>
            <a:pPr lvl="1"/>
            <a:r>
              <a:rPr lang="it-IT" dirty="0" smtClean="0"/>
              <a:t>M</a:t>
            </a:r>
            <a:r>
              <a:rPr lang="it-IT" baseline="-25000" dirty="0" smtClean="0"/>
              <a:t>w</a:t>
            </a:r>
            <a:r>
              <a:rPr lang="it-IT" dirty="0" smtClean="0"/>
              <a:t> 5 – 6: 2</a:t>
            </a:r>
          </a:p>
          <a:p>
            <a:pPr lvl="1"/>
            <a:r>
              <a:rPr lang="it-IT" dirty="0" smtClean="0"/>
              <a:t>M</a:t>
            </a:r>
            <a:r>
              <a:rPr lang="it-IT" baseline="-25000" dirty="0" smtClean="0"/>
              <a:t>w</a:t>
            </a:r>
            <a:r>
              <a:rPr lang="it-IT" dirty="0" smtClean="0"/>
              <a:t> 6 – 7: 8</a:t>
            </a:r>
          </a:p>
          <a:p>
            <a:pPr lvl="1"/>
            <a:r>
              <a:rPr lang="it-IT" dirty="0" smtClean="0"/>
              <a:t>M</a:t>
            </a:r>
            <a:r>
              <a:rPr lang="it-IT" baseline="-25000" dirty="0" smtClean="0"/>
              <a:t>w</a:t>
            </a:r>
            <a:r>
              <a:rPr lang="it-IT" dirty="0" smtClean="0"/>
              <a:t> 7 - : 5</a:t>
            </a:r>
            <a:endParaRPr lang="en-GB" dirty="0" smtClean="0"/>
          </a:p>
          <a:p>
            <a:r>
              <a:rPr lang="en-GB" dirty="0" smtClean="0"/>
              <a:t>&gt; 2,000 segments</a:t>
            </a:r>
          </a:p>
          <a:p>
            <a:r>
              <a:rPr lang="en-GB" dirty="0" smtClean="0"/>
              <a:t>&gt; 10,000 points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xmlns="" id="{DF302B46-A595-419C-AA11-F54A8B314BB0}"/>
              </a:ext>
            </a:extLst>
          </p:cNvPr>
          <p:cNvSpPr txBox="1">
            <a:spLocks/>
          </p:cNvSpPr>
          <p:nvPr/>
        </p:nvSpPr>
        <p:spPr>
          <a:xfrm>
            <a:off x="7777933" y="354141"/>
            <a:ext cx="4754880" cy="777240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Strike-Slip faults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xmlns="" id="{20179DCB-FC59-4B9D-BE55-24AA39585931}"/>
              </a:ext>
            </a:extLst>
          </p:cNvPr>
          <p:cNvSpPr txBox="1">
            <a:spLocks/>
          </p:cNvSpPr>
          <p:nvPr/>
        </p:nvSpPr>
        <p:spPr>
          <a:xfrm>
            <a:off x="4381500" y="758431"/>
            <a:ext cx="4754880" cy="27560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15 events (1970 – 2019)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4.9 – 6:	5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6 – 7:	6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7 - : 	4</a:t>
            </a:r>
          </a:p>
          <a:p>
            <a:r>
              <a:rPr lang="en-GB" dirty="0" smtClean="0"/>
              <a:t>&gt; 2,000 segments</a:t>
            </a:r>
          </a:p>
          <a:p>
            <a:r>
              <a:rPr lang="en-GB" dirty="0" smtClean="0"/>
              <a:t> &gt; 1,000 points</a:t>
            </a:r>
            <a:endParaRPr lang="en-GB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xmlns="" id="{20179DCB-FC59-4B9D-BE55-24AA39585931}"/>
              </a:ext>
            </a:extLst>
          </p:cNvPr>
          <p:cNvSpPr txBox="1">
            <a:spLocks/>
          </p:cNvSpPr>
          <p:nvPr/>
        </p:nvSpPr>
        <p:spPr>
          <a:xfrm>
            <a:off x="7777933" y="754621"/>
            <a:ext cx="4754880" cy="275602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15 events (1872 – 2019)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4.95 – 6:	2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6 – 7:	6</a:t>
            </a:r>
          </a:p>
          <a:p>
            <a:pPr lvl="1"/>
            <a:r>
              <a:rPr lang="en-GB" dirty="0" smtClean="0"/>
              <a:t>M</a:t>
            </a:r>
            <a:r>
              <a:rPr lang="en-GB" baseline="-25000" dirty="0" smtClean="0"/>
              <a:t>w</a:t>
            </a:r>
            <a:r>
              <a:rPr lang="en-GB" dirty="0" smtClean="0"/>
              <a:t> 7 - : 	7</a:t>
            </a:r>
          </a:p>
          <a:p>
            <a:r>
              <a:rPr lang="en-GB" dirty="0" smtClean="0"/>
              <a:t>&gt; 30,000 segments</a:t>
            </a:r>
          </a:p>
          <a:p>
            <a:r>
              <a:rPr lang="en-GB" dirty="0" smtClean="0"/>
              <a:t>&gt; 3,000 points</a:t>
            </a:r>
            <a:endParaRPr lang="en-GB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xmlns="" id="{30B67040-9D8F-4FCD-AFAE-75CED9814D67}"/>
              </a:ext>
            </a:extLst>
          </p:cNvPr>
          <p:cNvSpPr txBox="1">
            <a:spLocks/>
          </p:cNvSpPr>
          <p:nvPr/>
        </p:nvSpPr>
        <p:spPr>
          <a:xfrm>
            <a:off x="4381500" y="354141"/>
            <a:ext cx="4754880" cy="77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tx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dirty="0" smtClean="0"/>
              <a:t>Reverse faults</a:t>
            </a:r>
            <a:endParaRPr lang="en-GB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162" y="5107271"/>
            <a:ext cx="1773570" cy="99763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760" y="3502887"/>
            <a:ext cx="1778360" cy="100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2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384572"/>
              </p:ext>
            </p:extLst>
          </p:nvPr>
        </p:nvGraphicFramePr>
        <p:xfrm>
          <a:off x="5092701" y="330220"/>
          <a:ext cx="6057898" cy="6234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1340"/>
                <a:gridCol w="1591293"/>
                <a:gridCol w="1339436"/>
                <a:gridCol w="818242"/>
                <a:gridCol w="473363"/>
                <a:gridCol w="534224"/>
              </a:tblGrid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IdE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Date yyyy/mm/dd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Name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Region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</a:t>
                      </a:r>
                      <a:r>
                        <a:rPr lang="en-GB" sz="800" baseline="-25000">
                          <a:effectLst/>
                        </a:rPr>
                        <a:t>w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FM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18720326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1872/03/26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Owens Valley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7.45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19110103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1911/01/03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Chon Kemin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Kyrghystan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19151003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1915/10/03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Pleasant Valley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19461110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1946/11/10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Ancash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Peru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19501214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1950/12/14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Fort Sage mnt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19541216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1954/12/16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Fairview Peak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19541217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1954/12/16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Dixie Valley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19590818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1959/08/18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Hebgen Lake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19680409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1968/04/09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Borrego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19700310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1970/03/10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Calingiri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Australia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19710209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1971/02/09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San Fernando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19750801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1975/08/01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Oroville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19780620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1978/06/20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Thessaloniki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Greece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19791015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1979/10/15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Imperial Valley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19800525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1980/05/25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Mammoth Lake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19801010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1980/10/10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El Asnam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Algeria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19810224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1981/02/24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Pisia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Greece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19810304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1981/03/04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Corinth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Greece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19830611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1983/06/11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Coalinga (Nuñez)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800">
                          <a:effectLst/>
                        </a:rPr>
                        <a:t>5.4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19860611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1986/03/30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Marryat Creek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Australia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19871124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1987/11/24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Superstition Hills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19880122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1988/01/22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Tennant Creek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Australia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19881207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1988/12/07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Spitak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Armenia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19920628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1992/06/28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Landers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19930929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1993/09/29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Killari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India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19990817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1999/08/17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Izmit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Turkey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40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19991016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1999/10/16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Hector Mine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19990920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1999/09/21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Chi-Chi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Taiwan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20021103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2002/11/03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Denali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20051008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2005/10/08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Kashmir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Pakistan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20080512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2008/05/12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Wenchuan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China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7.9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20090406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2009/04/06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L’Aquila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Italy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20100326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2010/03/26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Pisayambo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Ecuador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4.95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20100404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2010/04/04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El Mayor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Mexico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20100903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2010/09/03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Christchurch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NZ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20120323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2012/03/23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Pukatja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Australia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5.4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20140824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2014/08/24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Napa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20141122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2014/11/22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Nagano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Japan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20160415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2016/04/15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Kumamoto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Japan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20160520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2016/05/20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Petermann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Australia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20161030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2016/10/30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Norcia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Italy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N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20161201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2016/10/30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Parina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Peru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20190704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2019/07/04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Ridgecrest-1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6.4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20190705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2019/07/05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Ridgecrest-2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USA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7.1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SS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  <a:tr h="1355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20191111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2019/11/11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Le </a:t>
                      </a:r>
                      <a:r>
                        <a:rPr lang="en-GB" sz="800" dirty="0" err="1">
                          <a:effectLst/>
                        </a:rPr>
                        <a:t>Teil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</a:rPr>
                        <a:t>France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4.9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R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67" marR="19867" marT="0" marB="0"/>
                </a:tc>
              </a:tr>
            </a:tbl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SURE 2.0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143001" y="2057400"/>
            <a:ext cx="3552824" cy="4038600"/>
          </a:xfrm>
        </p:spPr>
        <p:txBody>
          <a:bodyPr/>
          <a:lstStyle/>
          <a:p>
            <a:r>
              <a:rPr lang="fr-FR" dirty="0" err="1" smtClean="0"/>
              <a:t>Soon</a:t>
            </a:r>
            <a:r>
              <a:rPr lang="fr-FR" dirty="0" smtClean="0"/>
              <a:t> </a:t>
            </a:r>
            <a:r>
              <a:rPr lang="fr-FR" dirty="0" err="1" smtClean="0"/>
              <a:t>available</a:t>
            </a:r>
            <a:r>
              <a:rPr lang="fr-FR" dirty="0" smtClean="0"/>
              <a:t>…</a:t>
            </a:r>
          </a:p>
          <a:p>
            <a:r>
              <a:rPr lang="en-US" dirty="0" smtClean="0"/>
              <a:t>We </a:t>
            </a:r>
            <a:r>
              <a:rPr lang="en-US" dirty="0"/>
              <a:t>are looking for collocating the surface rupture </a:t>
            </a:r>
            <a:r>
              <a:rPr lang="en-US" dirty="0" smtClean="0"/>
              <a:t>database project </a:t>
            </a:r>
            <a:r>
              <a:rPr lang="en-US" dirty="0"/>
              <a:t>in a dynamic </a:t>
            </a:r>
            <a:r>
              <a:rPr lang="en-US" dirty="0" err="1"/>
              <a:t>european</a:t>
            </a:r>
            <a:r>
              <a:rPr lang="en-US" dirty="0"/>
              <a:t> framework in order to maintain and develop the initiative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58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4A006E-01E4-4CA7-A1A5-62C98D9B0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103" y="946006"/>
            <a:ext cx="6445469" cy="1356360"/>
          </a:xfrm>
        </p:spPr>
        <p:txBody>
          <a:bodyPr>
            <a:normAutofit/>
          </a:bodyPr>
          <a:lstStyle/>
          <a:p>
            <a:r>
              <a:rPr lang="it-IT" dirty="0"/>
              <a:t>Distance parameters </a:t>
            </a:r>
            <a:r>
              <a:rPr lang="it-IT" dirty="0" smtClean="0"/>
              <a:t>for probability calculation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339289-EF50-48AB-AE92-2E4B9DBCA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746353"/>
            <a:ext cx="6913397" cy="4038600"/>
          </a:xfrm>
        </p:spPr>
        <p:txBody>
          <a:bodyPr/>
          <a:lstStyle/>
          <a:p>
            <a:r>
              <a:rPr lang="it-IT" dirty="0" err="1"/>
              <a:t>Distances</a:t>
            </a:r>
            <a:r>
              <a:rPr lang="it-IT" dirty="0"/>
              <a:t> </a:t>
            </a:r>
            <a:r>
              <a:rPr lang="it-IT" i="1" dirty="0"/>
              <a:t>r</a:t>
            </a:r>
            <a:r>
              <a:rPr lang="it-IT" dirty="0"/>
              <a:t> (</a:t>
            </a:r>
            <a:r>
              <a:rPr lang="it-IT" dirty="0" err="1"/>
              <a:t>rupture</a:t>
            </a:r>
            <a:r>
              <a:rPr lang="it-IT" dirty="0"/>
              <a:t> – </a:t>
            </a:r>
            <a:r>
              <a:rPr lang="it-IT" dirty="0" err="1"/>
              <a:t>rupture</a:t>
            </a:r>
            <a:r>
              <a:rPr lang="it-IT" dirty="0"/>
              <a:t>) and </a:t>
            </a:r>
            <a:r>
              <a:rPr lang="it-IT" i="1" dirty="0"/>
              <a:t>s</a:t>
            </a:r>
            <a:r>
              <a:rPr lang="it-IT" dirty="0"/>
              <a:t> (point of </a:t>
            </a:r>
            <a:r>
              <a:rPr lang="it-IT" dirty="0" err="1"/>
              <a:t>displacement</a:t>
            </a:r>
            <a:r>
              <a:rPr lang="it-IT" dirty="0"/>
              <a:t> – </a:t>
            </a:r>
            <a:r>
              <a:rPr lang="it-IT" dirty="0" err="1"/>
              <a:t>rupture</a:t>
            </a:r>
            <a:r>
              <a:rPr lang="it-IT" dirty="0"/>
              <a:t>) are </a:t>
            </a:r>
            <a:r>
              <a:rPr lang="it-IT" dirty="0" err="1"/>
              <a:t>measured</a:t>
            </a:r>
            <a:r>
              <a:rPr lang="it-IT" dirty="0"/>
              <a:t> to the </a:t>
            </a:r>
            <a:r>
              <a:rPr lang="it-IT" dirty="0" err="1"/>
              <a:t>nearest</a:t>
            </a:r>
            <a:r>
              <a:rPr lang="it-IT" dirty="0"/>
              <a:t> PF</a:t>
            </a:r>
          </a:p>
          <a:p>
            <a:pPr lvl="1"/>
            <a:r>
              <a:rPr lang="en-GB" dirty="0"/>
              <a:t>For simple DR also to the primary DR (rank 1.5), whichever the closest</a:t>
            </a:r>
          </a:p>
          <a:p>
            <a:r>
              <a:rPr lang="en-GB" dirty="0"/>
              <a:t>The interval of measuring </a:t>
            </a:r>
            <a:r>
              <a:rPr lang="en-GB" i="1" dirty="0"/>
              <a:t>r</a:t>
            </a:r>
            <a:r>
              <a:rPr lang="en-GB" dirty="0"/>
              <a:t> is ≤ the bin size used </a:t>
            </a:r>
            <a:endParaRPr lang="en-GB" dirty="0" smtClean="0"/>
          </a:p>
          <a:p>
            <a:r>
              <a:rPr lang="en-GB" dirty="0" smtClean="0"/>
              <a:t>For </a:t>
            </a:r>
            <a:r>
              <a:rPr lang="en-GB" dirty="0"/>
              <a:t>the points associated with a distance parameter </a:t>
            </a:r>
            <a:r>
              <a:rPr lang="en-GB" i="1" dirty="0"/>
              <a:t>s</a:t>
            </a:r>
            <a:r>
              <a:rPr lang="en-GB" dirty="0"/>
              <a:t>, also the factor of D</a:t>
            </a:r>
            <a:r>
              <a:rPr lang="en-GB" baseline="-25000" dirty="0"/>
              <a:t>N</a:t>
            </a:r>
            <a:r>
              <a:rPr lang="en-GB" dirty="0"/>
              <a:t> is calculated from the two nearest displacement points along the PF, considering their distances (~ profiling)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3377D74-33D7-4F4A-9127-795A0160B7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/>
          <a:stretch/>
        </p:blipFill>
        <p:spPr>
          <a:xfrm>
            <a:off x="8056397" y="3428700"/>
            <a:ext cx="3576226" cy="2926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71C7E76-357C-4A74-A103-41FD34D30B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660"/>
          <a:stretch/>
        </p:blipFill>
        <p:spPr>
          <a:xfrm>
            <a:off x="8056397" y="502018"/>
            <a:ext cx="3457492" cy="2926682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241737" y="6275820"/>
            <a:ext cx="2229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Nurminen</a:t>
            </a:r>
            <a:r>
              <a:rPr lang="fr-FR" dirty="0" smtClean="0"/>
              <a:t> et al., 2020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9647642" y="1104243"/>
            <a:ext cx="2229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 smtClean="0"/>
              <a:t>P. of occurrence</a:t>
            </a:r>
            <a:endParaRPr lang="fr-FR" sz="2400" b="1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8292290" y="6124549"/>
            <a:ext cx="31044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b="1" i="1"/>
            </a:lvl1pPr>
          </a:lstStyle>
          <a:p>
            <a:r>
              <a:rPr lang="fr-FR" sz="2400" dirty="0"/>
              <a:t>P. of </a:t>
            </a:r>
            <a:r>
              <a:rPr lang="fr-FR" sz="2400" dirty="0" err="1"/>
              <a:t>displ</a:t>
            </a:r>
            <a:r>
              <a:rPr lang="fr-FR" sz="2400" dirty="0"/>
              <a:t>. </a:t>
            </a:r>
            <a:r>
              <a:rPr lang="fr-FR" sz="2400" dirty="0" err="1"/>
              <a:t>exceedance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63217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8E8DBDA3-652C-4F87-B53B-7F73AC8F4F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1"/>
            <a:ext cx="12191999" cy="6857999"/>
          </a:xfrm>
          <a:prstGeom prst="rect">
            <a:avLst/>
          </a:prstGeom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2187232-3845-418F-A17C-C138F01D98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55058" cy="6858000"/>
          </a:xfrm>
          <a:prstGeom prst="rect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680240-88DF-4486-B225-28B969C0D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5450" y="5984568"/>
            <a:ext cx="6438900" cy="709216"/>
          </a:xfrm>
        </p:spPr>
        <p:txBody>
          <a:bodyPr anchor="ctr">
            <a:normAutofit fontScale="70000" lnSpcReduction="20000"/>
          </a:bodyPr>
          <a:lstStyle/>
          <a:p>
            <a:pPr marL="45720" indent="0">
              <a:buNone/>
            </a:pPr>
            <a:r>
              <a:rPr lang="en-GB" sz="2000" dirty="0"/>
              <a:t>Nurminen F, </a:t>
            </a:r>
            <a:r>
              <a:rPr lang="en-GB" sz="2000" dirty="0" err="1"/>
              <a:t>Boncio</a:t>
            </a:r>
            <a:r>
              <a:rPr lang="en-GB" sz="2000" dirty="0"/>
              <a:t> P, </a:t>
            </a:r>
            <a:r>
              <a:rPr lang="en-GB" sz="2000" dirty="0" err="1"/>
              <a:t>Visini</a:t>
            </a:r>
            <a:r>
              <a:rPr lang="en-GB" sz="2000" dirty="0"/>
              <a:t> F, Pace B, </a:t>
            </a:r>
            <a:r>
              <a:rPr lang="en-GB" sz="2000" dirty="0" err="1"/>
              <a:t>Valentini</a:t>
            </a:r>
            <a:r>
              <a:rPr lang="en-GB" sz="2000" dirty="0"/>
              <a:t> A, Baize S and Scotti O (2020) </a:t>
            </a:r>
            <a:r>
              <a:rPr lang="en-GB" sz="2000" b="1" dirty="0"/>
              <a:t>Probability of Occurrence and Displacement Regression of Distributed Surface Rupturing for Reverse Earthquakes</a:t>
            </a:r>
            <a:r>
              <a:rPr lang="en-GB" sz="2000" dirty="0"/>
              <a:t>. Front. Earth Sci. 8:581605. </a:t>
            </a:r>
            <a:r>
              <a:rPr lang="en-GB" sz="2000" dirty="0" err="1"/>
              <a:t>doi</a:t>
            </a:r>
            <a:r>
              <a:rPr lang="en-GB" sz="2000" dirty="0"/>
              <a:t>: 10.3389/feart.2020.581605</a:t>
            </a:r>
          </a:p>
          <a:p>
            <a:pPr marL="45720" indent="0">
              <a:buNone/>
            </a:pPr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374707F-7314-414F-B96A-B1CACB73B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977" y="1103527"/>
            <a:ext cx="7088440" cy="4971952"/>
          </a:xfrm>
          <a:prstGeom prst="rect">
            <a:avLst/>
          </a:prstGeom>
        </p:spPr>
      </p:pic>
      <p:pic>
        <p:nvPicPr>
          <p:cNvPr id="7" name="Content Placeholder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xmlns="" id="{1675BEAB-7198-4FE1-B7E1-88C2F70B71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24" t="4717" r="7545" b="5667"/>
          <a:stretch/>
        </p:blipFill>
        <p:spPr>
          <a:xfrm>
            <a:off x="579875" y="1732672"/>
            <a:ext cx="4647338" cy="364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1016</Words>
  <Application>Microsoft Office PowerPoint</Application>
  <PresentationFormat>Grand écran</PresentationFormat>
  <Paragraphs>369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Cambria</vt:lpstr>
      <vt:lpstr>Corbel</vt:lpstr>
      <vt:lpstr>Footlight MT Light</vt:lpstr>
      <vt:lpstr>Times New Roman</vt:lpstr>
      <vt:lpstr>Wingdings</vt:lpstr>
      <vt:lpstr>Basis</vt:lpstr>
      <vt:lpstr>A new release of the SURE database of earthquake surface ruptures suited to Fault Displacement Hazard Analysis</vt:lpstr>
      <vt:lpstr>How can we diminish the risk from Fault Displacement?</vt:lpstr>
      <vt:lpstr>Présentation PowerPoint</vt:lpstr>
      <vt:lpstr>Présentation PowerPoint</vt:lpstr>
      <vt:lpstr>Présentation PowerPoint</vt:lpstr>
      <vt:lpstr>Ranking: reverse</vt:lpstr>
      <vt:lpstr>Using the ranking in the PFDHA modelling</vt:lpstr>
      <vt:lpstr>Ranking: normal</vt:lpstr>
      <vt:lpstr>SURE 1.0             SURE 2.0 </vt:lpstr>
      <vt:lpstr>Présentation PowerPoint</vt:lpstr>
      <vt:lpstr>SURE 2.0</vt:lpstr>
      <vt:lpstr>Distance parameters for probability calculation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Pfdha parameters</dc:title>
  <dc:creator>Fiia Nurminen</dc:creator>
  <cp:lastModifiedBy>BAIZE Stephane</cp:lastModifiedBy>
  <cp:revision>114</cp:revision>
  <dcterms:created xsi:type="dcterms:W3CDTF">2020-08-07T13:36:21Z</dcterms:created>
  <dcterms:modified xsi:type="dcterms:W3CDTF">2021-04-24T08:51:01Z</dcterms:modified>
</cp:coreProperties>
</file>