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22"/>
  </p:notesMasterIdLst>
  <p:sldIdLst>
    <p:sldId id="737" r:id="rId2"/>
    <p:sldId id="838" r:id="rId3"/>
    <p:sldId id="437" r:id="rId4"/>
    <p:sldId id="839" r:id="rId5"/>
    <p:sldId id="880" r:id="rId6"/>
    <p:sldId id="881" r:id="rId7"/>
    <p:sldId id="855" r:id="rId8"/>
    <p:sldId id="846" r:id="rId9"/>
    <p:sldId id="864" r:id="rId10"/>
    <p:sldId id="878" r:id="rId11"/>
    <p:sldId id="840" r:id="rId12"/>
    <p:sldId id="858" r:id="rId13"/>
    <p:sldId id="842" r:id="rId14"/>
    <p:sldId id="860" r:id="rId15"/>
    <p:sldId id="862" r:id="rId16"/>
    <p:sldId id="847" r:id="rId17"/>
    <p:sldId id="865" r:id="rId18"/>
    <p:sldId id="861" r:id="rId19"/>
    <p:sldId id="871" r:id="rId20"/>
    <p:sldId id="87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17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1F497D"/>
    <a:srgbClr val="FF0000"/>
    <a:srgbClr val="FFC000"/>
    <a:srgbClr val="00B050"/>
    <a:srgbClr val="000000"/>
    <a:srgbClr val="F0FC06"/>
    <a:srgbClr val="AAFF4D"/>
    <a:srgbClr val="2DFFC9"/>
    <a:srgbClr val="00E1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329" autoAdjust="0"/>
    <p:restoredTop sz="94660"/>
  </p:normalViewPr>
  <p:slideViewPr>
    <p:cSldViewPr snapToGrid="0">
      <p:cViewPr varScale="1">
        <p:scale>
          <a:sx n="142" d="100"/>
          <a:sy n="142" d="100"/>
        </p:scale>
        <p:origin x="102" y="546"/>
      </p:cViewPr>
      <p:guideLst>
        <p:guide orient="horz" pos="2160"/>
        <p:guide pos="17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52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DA5748-CF13-4D7F-A899-F5046B75D1CC}" type="datetimeFigureOut">
              <a:rPr lang="en-GB" smtClean="0"/>
              <a:t>24/04/2021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B54DB0-2FF6-4E5A-A21F-C3709640B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25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Footer Placeholder 7"/>
          <p:cNvSpPr>
            <a:spLocks noGrp="1"/>
          </p:cNvSpPr>
          <p:nvPr>
            <p:ph type="ftr" sz="quarter" idx="11"/>
          </p:nvPr>
        </p:nvSpPr>
        <p:spPr>
          <a:xfrm rot="16200000">
            <a:off x="9441692" y="3218497"/>
            <a:ext cx="4695825" cy="487680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REFAG, </a:t>
            </a:r>
            <a:r>
              <a:rPr lang="en-GB" dirty="0"/>
              <a:t>42nd COSPAR Scientific Assembly</a:t>
            </a:r>
            <a:br>
              <a:rPr lang="en-GB" dirty="0"/>
            </a:br>
            <a:r>
              <a:rPr lang="en-GB" dirty="0"/>
              <a:t>14 - 22 July 2018, Pasadena, USA</a:t>
            </a:r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>
          <a:xfrm rot="16200000">
            <a:off x="9441692" y="3218497"/>
            <a:ext cx="4695825" cy="487680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REFAG, </a:t>
            </a:r>
            <a:r>
              <a:rPr lang="en-GB" dirty="0"/>
              <a:t>42nd COSPAR Scientific Assembly</a:t>
            </a:r>
            <a:br>
              <a:rPr lang="en-GB" dirty="0"/>
            </a:br>
            <a:r>
              <a:rPr lang="en-GB" dirty="0"/>
              <a:t>14 - 22 July 2018, Pasadena, USA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90000"/>
              </a:schemeClr>
            </a:gs>
            <a:gs pos="75000">
              <a:schemeClr val="bg1">
                <a:shade val="100000"/>
                <a:satMod val="115000"/>
              </a:schemeClr>
            </a:gs>
            <a:gs pos="100000">
              <a:schemeClr val="bg1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TextBox 15"/>
          <p:cNvSpPr txBox="1">
            <a:spLocks noChangeArrowheads="1"/>
          </p:cNvSpPr>
          <p:nvPr/>
        </p:nvSpPr>
        <p:spPr bwMode="auto">
          <a:xfrm>
            <a:off x="11113476" y="647187"/>
            <a:ext cx="1249281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1000"/>
              </a:lnSpc>
              <a:defRPr/>
            </a:pPr>
            <a:r>
              <a:rPr lang="nl-BE" sz="1000" b="1" dirty="0">
                <a:solidFill>
                  <a:schemeClr val="bg1"/>
                </a:solidFill>
                <a:latin typeface="Arial Narrow" panose="020B0606020202030204" pitchFamily="34" charset="0"/>
              </a:rPr>
              <a:t>ROYAL OBSERVATORY </a:t>
            </a:r>
          </a:p>
          <a:p>
            <a:pPr algn="ctr" eaLnBrk="1" hangingPunct="1">
              <a:lnSpc>
                <a:spcPts val="1000"/>
              </a:lnSpc>
              <a:defRPr/>
            </a:pPr>
            <a:r>
              <a:rPr lang="nl-BE" sz="1000" b="1" dirty="0">
                <a:solidFill>
                  <a:schemeClr val="bg1"/>
                </a:solidFill>
                <a:latin typeface="Arial Narrow" panose="020B0606020202030204" pitchFamily="34" charset="0"/>
              </a:rPr>
              <a:t>OF BELGIUM</a:t>
            </a:r>
            <a:endParaRPr lang="en-US" sz="1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509" y="-120674"/>
            <a:ext cx="1060763" cy="859227"/>
          </a:xfrm>
          <a:prstGeom prst="rect">
            <a:avLst/>
          </a:prstGeom>
        </p:spPr>
      </p:pic>
      <p:sp>
        <p:nvSpPr>
          <p:cNvPr id="4" name="AutoShape 2" descr="https://cosparhq.cnes.fr/sites/all/themes/cospar/images/interface/logocospar.png"/>
          <p:cNvSpPr>
            <a:spLocks noChangeAspect="1" noChangeArrowheads="1"/>
          </p:cNvSpPr>
          <p:nvPr userDrawn="1"/>
        </p:nvSpPr>
        <p:spPr bwMode="auto">
          <a:xfrm>
            <a:off x="155575" y="-495300"/>
            <a:ext cx="51435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https://cosparhq.cnes.fr/sites/all/themes/cospar/images/interface/logocospar.png"/>
          <p:cNvSpPr>
            <a:spLocks noChangeAspect="1" noChangeArrowheads="1"/>
          </p:cNvSpPr>
          <p:nvPr userDrawn="1"/>
        </p:nvSpPr>
        <p:spPr bwMode="auto">
          <a:xfrm>
            <a:off x="307975" y="-342900"/>
            <a:ext cx="51435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https://cosparhq.cnes.fr/sites/all/themes/cospar/images/interface/logocospar.png"/>
          <p:cNvSpPr>
            <a:spLocks noChangeAspect="1" noChangeArrowheads="1"/>
          </p:cNvSpPr>
          <p:nvPr userDrawn="1"/>
        </p:nvSpPr>
        <p:spPr bwMode="auto">
          <a:xfrm>
            <a:off x="460375" y="-190500"/>
            <a:ext cx="51435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3"/>
          </p:nvPr>
        </p:nvSpPr>
        <p:spPr>
          <a:xfrm rot="16200000">
            <a:off x="9441692" y="3218497"/>
            <a:ext cx="4695825" cy="487680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EUREF GB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n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ncb.oma.be/_productsservices/ReferenceFram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hyperlink" Target="https://epncb.oma.be/_productsservices/coordinat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24414/ROB-EUREF-C2130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s://epncb.oma.be/_productsservices/timeserie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ncb.oma.be/_productsservices/ReferenceFrame" TargetMode="External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mailto:juliette.Legrand@oma.be" TargetMode="External"/><Relationship Id="rId3" Type="http://schemas.openxmlformats.org/officeDocument/2006/relationships/hyperlink" Target="https://epncb.oma.be/_productsservices/coordinates/" TargetMode="External"/><Relationship Id="rId7" Type="http://schemas.openxmlformats.org/officeDocument/2006/relationships/hyperlink" Target="https://epncb.oma.be/_productsservices/ReferenceFrame/Tool.php" TargetMode="External"/><Relationship Id="rId2" Type="http://schemas.openxmlformats.org/officeDocument/2006/relationships/hyperlink" Target="https://epncb.oma.b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pncb.oma.be/_productsservices/ReferenceFrame/Station_Classification.php" TargetMode="External"/><Relationship Id="rId5" Type="http://schemas.openxmlformats.org/officeDocument/2006/relationships/hyperlink" Target="https://epncb.oma.be/_productsservices/ReferenceFrame/" TargetMode="External"/><Relationship Id="rId4" Type="http://schemas.openxmlformats.org/officeDocument/2006/relationships/hyperlink" Target="https://epncb.oma.be/_productsservices/timeseri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14400" y="1205345"/>
            <a:ext cx="10058400" cy="2018501"/>
          </a:xfrm>
        </p:spPr>
        <p:txBody>
          <a:bodyPr/>
          <a:lstStyle/>
          <a:p>
            <a:pPr algn="ctr"/>
            <a:r>
              <a:rPr lang="en-GB" sz="5400" b="1" dirty="0"/>
              <a:t>Station Classification </a:t>
            </a:r>
            <a:br>
              <a:rPr lang="en-GB" sz="5400" b="1" dirty="0"/>
            </a:br>
            <a:r>
              <a:rPr lang="en-GB" sz="5400" b="1" dirty="0"/>
              <a:t>and </a:t>
            </a:r>
            <a:br>
              <a:rPr lang="en-GB" sz="5400" b="1" dirty="0"/>
            </a:br>
            <a:r>
              <a:rPr lang="en-GB" sz="5400" b="1" dirty="0"/>
              <a:t>Reference Station Selection</a:t>
            </a:r>
            <a:endParaRPr lang="en-GB" sz="5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914400" y="5219700"/>
            <a:ext cx="8615680" cy="1066800"/>
          </a:xfrm>
        </p:spPr>
        <p:txBody>
          <a:bodyPr/>
          <a:lstStyle/>
          <a:p>
            <a:r>
              <a:rPr lang="en-US" dirty="0"/>
              <a:t>Juliette Legrand and Carine </a:t>
            </a:r>
            <a:r>
              <a:rPr lang="en-US" dirty="0" err="1"/>
              <a:t>Bruyninx</a:t>
            </a:r>
            <a:endParaRPr lang="en-US" baseline="30000" dirty="0"/>
          </a:p>
          <a:p>
            <a:r>
              <a:rPr lang="en-US" dirty="0"/>
              <a:t>Royal Observatory of Belgium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16200000">
            <a:off x="9706805" y="3088640"/>
            <a:ext cx="4165600" cy="487680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/>
              <a:t>EGU 2021, 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G2.2, EGU21-14190</a:t>
            </a:r>
            <a:endParaRPr lang="fr-F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B29FD6-7F02-4B93-9A2C-50B796B7EA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8159" y="6532567"/>
            <a:ext cx="718497" cy="251474"/>
          </a:xfrm>
          <a:prstGeom prst="rect">
            <a:avLst/>
          </a:prstGeom>
        </p:spPr>
      </p:pic>
      <p:pic>
        <p:nvPicPr>
          <p:cNvPr id="9" name="Picture 2" descr="EUREF">
            <a:extLst>
              <a:ext uri="{FF2B5EF4-FFF2-40B4-BE49-F238E27FC236}">
                <a16:creationId xmlns:a16="http://schemas.microsoft.com/office/drawing/2014/main" id="{53209A4A-B805-4D85-8396-462D25F26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8159" y="1233054"/>
            <a:ext cx="688957" cy="688957"/>
          </a:xfrm>
          <a:prstGeom prst="ellipse">
            <a:avLst/>
          </a:prstGeom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913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65D15-4BCE-4DF4-8048-1572C9DFC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4DEEC-2F14-4EFE-9196-DA2C98205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6060141" cy="4800600"/>
          </a:xfrm>
        </p:spPr>
        <p:txBody>
          <a:bodyPr/>
          <a:lstStyle/>
          <a:p>
            <a:r>
              <a:rPr lang="en-US" dirty="0"/>
              <a:t>How to find the best reference stations when using the EUREF Reference Frame product ? </a:t>
            </a:r>
          </a:p>
          <a:p>
            <a:endParaRPr lang="en-US" dirty="0"/>
          </a:p>
          <a:p>
            <a:r>
              <a:rPr lang="en-US" dirty="0"/>
              <a:t>EUREF proposes:</a:t>
            </a:r>
          </a:p>
          <a:p>
            <a:pPr lvl="1"/>
            <a:r>
              <a:rPr lang="en-US" dirty="0"/>
              <a:t>a station classification </a:t>
            </a:r>
          </a:p>
          <a:p>
            <a:pPr lvl="1"/>
            <a:r>
              <a:rPr lang="en-US" dirty="0"/>
              <a:t>a web tool</a:t>
            </a:r>
          </a:p>
          <a:p>
            <a:pPr lvl="1"/>
            <a:endParaRPr lang="en-US" sz="1400" dirty="0"/>
          </a:p>
          <a:p>
            <a:pPr lvl="1"/>
            <a:endParaRPr lang="en-US" sz="1400" dirty="0"/>
          </a:p>
          <a:p>
            <a:endParaRPr lang="en-US" sz="1800" dirty="0"/>
          </a:p>
          <a:p>
            <a:r>
              <a:rPr lang="en-US" sz="1800" dirty="0"/>
              <a:t>Basic idea:</a:t>
            </a:r>
          </a:p>
          <a:p>
            <a:pPr lvl="1"/>
            <a:r>
              <a:rPr lang="en-US" sz="1600" dirty="0"/>
              <a:t>To provide potential reference stations to be added to be processed with the densification solution</a:t>
            </a:r>
          </a:p>
          <a:p>
            <a:pPr lvl="1"/>
            <a:r>
              <a:rPr lang="en-US" sz="1600" dirty="0"/>
              <a:t>The stations will be used to align the densification solution to the reference solution</a:t>
            </a:r>
          </a:p>
          <a:p>
            <a:pPr lvl="1"/>
            <a:endParaRPr lang="en-US" sz="1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875227-8BC6-4AB9-80B8-EFAD5CF8BF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798" y="502024"/>
            <a:ext cx="5011882" cy="570451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FA6BD60-89B1-482B-A41D-0D433EAAC350}"/>
              </a:ext>
            </a:extLst>
          </p:cNvPr>
          <p:cNvSpPr/>
          <p:nvPr/>
        </p:nvSpPr>
        <p:spPr>
          <a:xfrm>
            <a:off x="1547777" y="4000500"/>
            <a:ext cx="4901085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https://www.epncb.oma.be/_productsservices/ReferenceFrame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7725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477500" cy="1143000"/>
          </a:xfrm>
        </p:spPr>
        <p:txBody>
          <a:bodyPr/>
          <a:lstStyle/>
          <a:p>
            <a:r>
              <a:rPr lang="en-US" dirty="0"/>
              <a:t>What is EUREF Reference Frame Product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36" y="1600200"/>
            <a:ext cx="4967339" cy="4800600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Multi-year position &amp; velocity solution</a:t>
            </a:r>
          </a:p>
          <a:p>
            <a:pPr lvl="1"/>
            <a:r>
              <a:rPr lang="en-GB" dirty="0"/>
              <a:t>using </a:t>
            </a:r>
            <a:r>
              <a:rPr lang="en-GB" b="1" dirty="0"/>
              <a:t>CATREF</a:t>
            </a:r>
            <a:r>
              <a:rPr lang="en-GB" dirty="0"/>
              <a:t> [</a:t>
            </a:r>
            <a:r>
              <a:rPr lang="en-GB" dirty="0" err="1"/>
              <a:t>Altamimi</a:t>
            </a:r>
            <a:r>
              <a:rPr lang="en-GB" dirty="0"/>
              <a:t> et al. 2007]</a:t>
            </a:r>
          </a:p>
          <a:p>
            <a:pPr lvl="1"/>
            <a:r>
              <a:rPr lang="en-GB" dirty="0"/>
              <a:t>expressed in </a:t>
            </a:r>
            <a:r>
              <a:rPr lang="en-GB" b="1" dirty="0"/>
              <a:t>IGb14</a:t>
            </a:r>
          </a:p>
          <a:p>
            <a:pPr lvl="1"/>
            <a:endParaRPr lang="en-GB" b="1" dirty="0"/>
          </a:p>
          <a:p>
            <a:r>
              <a:rPr lang="en-GB" dirty="0"/>
              <a:t>EPN </a:t>
            </a:r>
            <a:r>
              <a:rPr lang="en-GB" b="1" dirty="0"/>
              <a:t>daily</a:t>
            </a:r>
            <a:r>
              <a:rPr lang="en-GB" dirty="0"/>
              <a:t> SINEXs: 1996-now</a:t>
            </a:r>
          </a:p>
          <a:p>
            <a:pPr lvl="1"/>
            <a:r>
              <a:rPr lang="en-GB" b="1" dirty="0"/>
              <a:t>EPN-repro2</a:t>
            </a:r>
            <a:r>
              <a:rPr lang="en-GB" dirty="0"/>
              <a:t> solutions (1996-2013)</a:t>
            </a:r>
          </a:p>
          <a:p>
            <a:pPr lvl="1"/>
            <a:r>
              <a:rPr lang="en-GB" dirty="0"/>
              <a:t>Operational solutions (2014-now)</a:t>
            </a:r>
          </a:p>
          <a:p>
            <a:endParaRPr lang="en-GB" dirty="0"/>
          </a:p>
          <a:p>
            <a:r>
              <a:rPr lang="en-GB" dirty="0"/>
              <a:t>Solution is </a:t>
            </a:r>
            <a:r>
              <a:rPr lang="en-GB" b="1" dirty="0"/>
              <a:t>updated each 15 weeks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Official Positions &amp; Velocities in IGS14, ETRF2000 and ETRF2014 for stations with more than 3 years (360+ stations)</a:t>
            </a:r>
          </a:p>
          <a:p>
            <a:pPr lvl="1"/>
            <a:r>
              <a:rPr lang="en-GB" dirty="0"/>
              <a:t>List of position &amp; velocity discontinuities</a:t>
            </a:r>
          </a:p>
          <a:p>
            <a:pPr lvl="1"/>
            <a:r>
              <a:rPr lang="en-GB" dirty="0"/>
              <a:t>List of daily outliers</a:t>
            </a:r>
          </a:p>
          <a:p>
            <a:pPr lvl="1"/>
            <a:r>
              <a:rPr lang="en-GB" dirty="0"/>
              <a:t>Cleaned position time series</a:t>
            </a:r>
          </a:p>
          <a:p>
            <a:r>
              <a:rPr lang="en-GB" dirty="0"/>
              <a:t>Rapid time series (updated on a daily basis)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31236" y="6400800"/>
            <a:ext cx="4141327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https://epncb.oma.be/_productsservices/coordinates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7" name="Content Placeholder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18" y="1732717"/>
            <a:ext cx="5340194" cy="304006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39814" y="1512570"/>
            <a:ext cx="4126451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https://epncb.oma.be/_productsservices/timeseries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62B732-C98C-4FD4-9E63-853A5EA387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7190" y="3889229"/>
            <a:ext cx="2367014" cy="269413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7CE02FC-E6C8-4C0A-8870-EEF651794C16}"/>
              </a:ext>
            </a:extLst>
          </p:cNvPr>
          <p:cNvSpPr/>
          <p:nvPr/>
        </p:nvSpPr>
        <p:spPr>
          <a:xfrm>
            <a:off x="4733358" y="6293078"/>
            <a:ext cx="3485570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DOI of the last EPN Reference Frame Product</a:t>
            </a:r>
          </a:p>
          <a:p>
            <a:pPr algn="ctr"/>
            <a:r>
              <a:rPr lang="en-GB" sz="140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</a:t>
            </a:r>
            <a:r>
              <a:rPr lang="en-GB" sz="1400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.org/10.24414</a:t>
            </a:r>
            <a:r>
              <a:rPr lang="en-GB" sz="140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/ROB-EUREF-C2130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8508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A1B5D-01BD-4A01-84B8-BC9F254F6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select reference stations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46435-2C75-4CBD-A3AA-8989E4D0A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160000" cy="5124450"/>
          </a:xfrm>
        </p:spPr>
        <p:txBody>
          <a:bodyPr>
            <a:normAutofit fontScale="92500" lnSpcReduction="10000"/>
          </a:bodyPr>
          <a:lstStyle/>
          <a:p>
            <a:r>
              <a:rPr lang="en-US" b="1" u="sng" dirty="0"/>
              <a:t>Basic principle:</a:t>
            </a:r>
          </a:p>
          <a:p>
            <a:pPr lvl="1"/>
            <a:r>
              <a:rPr lang="en-US" dirty="0"/>
              <a:t>A </a:t>
            </a:r>
            <a:r>
              <a:rPr lang="en-US" b="1" dirty="0">
                <a:solidFill>
                  <a:srgbClr val="FF0000"/>
                </a:solidFill>
              </a:rPr>
              <a:t>good agreement </a:t>
            </a:r>
            <a:r>
              <a:rPr lang="en-US" dirty="0"/>
              <a:t>between the densification positions/velocities and the reference positions/velocities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Spatial distribution </a:t>
            </a:r>
            <a:r>
              <a:rPr lang="en-US" dirty="0"/>
              <a:t>of the reference stations around and in the area of interest</a:t>
            </a:r>
          </a:p>
          <a:p>
            <a:pPr lvl="1"/>
            <a:endParaRPr lang="en-US" dirty="0"/>
          </a:p>
          <a:p>
            <a:r>
              <a:rPr lang="en-US" dirty="0"/>
              <a:t>But we don’t know if the station shows a good agreement before the processing !</a:t>
            </a:r>
          </a:p>
          <a:p>
            <a:endParaRPr lang="en-US" dirty="0"/>
          </a:p>
          <a:p>
            <a:r>
              <a:rPr lang="en-US" dirty="0"/>
              <a:t>How to increase the chance of having a good agreement between position and velocity estimates?</a:t>
            </a:r>
          </a:p>
          <a:p>
            <a:pPr lvl="1"/>
            <a:r>
              <a:rPr lang="en-US" dirty="0"/>
              <a:t>Use same processing options as the reference solution</a:t>
            </a:r>
          </a:p>
          <a:p>
            <a:pPr lvl="1"/>
            <a:r>
              <a:rPr lang="en-US" dirty="0"/>
              <a:t>Use the same position/velocity discontinuities</a:t>
            </a:r>
          </a:p>
          <a:p>
            <a:pPr lvl="1"/>
            <a:r>
              <a:rPr lang="en-US" dirty="0"/>
              <a:t>Use the same outlier rejection policy</a:t>
            </a:r>
          </a:p>
          <a:p>
            <a:pPr lvl="1"/>
            <a:r>
              <a:rPr lang="en-US" dirty="0"/>
              <a:t>Select </a:t>
            </a:r>
            <a:r>
              <a:rPr lang="en-US" b="1" dirty="0"/>
              <a:t>stable and suitable reference stations</a:t>
            </a:r>
            <a:r>
              <a:rPr lang="en-US" dirty="0"/>
              <a:t>:</a:t>
            </a:r>
          </a:p>
          <a:p>
            <a:pPr lvl="2"/>
            <a:r>
              <a:rPr lang="en-US" dirty="0"/>
              <a:t>Use the </a:t>
            </a:r>
            <a:r>
              <a:rPr lang="en-US" b="1" dirty="0"/>
              <a:t>Web Tool for Reference Station Selection</a:t>
            </a:r>
            <a:r>
              <a:rPr lang="en-US" dirty="0"/>
              <a:t> to:</a:t>
            </a:r>
          </a:p>
          <a:p>
            <a:pPr lvl="3"/>
            <a:r>
              <a:rPr lang="en-US" dirty="0"/>
              <a:t>Choose reference stations following a decision model</a:t>
            </a:r>
          </a:p>
          <a:p>
            <a:pPr lvl="3"/>
            <a:r>
              <a:rPr lang="en-US" dirty="0"/>
              <a:t>Show reference stations on a map to verify the spatial distribution</a:t>
            </a:r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569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9AB30-D22C-48BE-995C-438DDAAFD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 Principle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8DD20-022B-4EDC-8E51-49A7F76BA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85875"/>
            <a:ext cx="10160000" cy="55721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Input period of observation of the densification solution </a:t>
            </a:r>
            <a:r>
              <a:rPr lang="en-US" dirty="0">
                <a:sym typeface="Symbol" panose="05050102010706020507" pitchFamily="18" charset="2"/>
              </a:rPr>
              <a:t> c</a:t>
            </a:r>
            <a:r>
              <a:rPr lang="en-US" dirty="0"/>
              <a:t>hoose </a:t>
            </a:r>
            <a:r>
              <a:rPr lang="en-US" b="1" dirty="0"/>
              <a:t>solution type</a:t>
            </a:r>
            <a:r>
              <a:rPr lang="en-US" dirty="0"/>
              <a:t>: </a:t>
            </a:r>
          </a:p>
          <a:p>
            <a:pPr lvl="2"/>
            <a:r>
              <a:rPr lang="en-US" dirty="0"/>
              <a:t>Position solution (&lt; 3 years)</a:t>
            </a:r>
          </a:p>
          <a:p>
            <a:pPr lvl="2"/>
            <a:r>
              <a:rPr lang="en-US" dirty="0"/>
              <a:t>Position and velocity solution (&gt; 3 years)</a:t>
            </a:r>
          </a:p>
          <a:p>
            <a:r>
              <a:rPr lang="en-US" dirty="0"/>
              <a:t>Show stations on an </a:t>
            </a:r>
            <a:r>
              <a:rPr lang="en-US" b="1" dirty="0"/>
              <a:t>interactive map</a:t>
            </a:r>
          </a:p>
          <a:p>
            <a:pPr lvl="1"/>
            <a:r>
              <a:rPr lang="en-US" dirty="0"/>
              <a:t>Stations having data during the considered period: </a:t>
            </a:r>
          </a:p>
          <a:p>
            <a:pPr lvl="2"/>
            <a:r>
              <a:rPr lang="en-US" dirty="0"/>
              <a:t>Color coded </a:t>
            </a:r>
            <a:r>
              <a:rPr lang="en-US" b="1" dirty="0"/>
              <a:t>recommendation</a:t>
            </a:r>
            <a:r>
              <a:rPr lang="en-US" dirty="0"/>
              <a:t>: </a:t>
            </a:r>
            <a:r>
              <a:rPr lang="en-US" dirty="0">
                <a:solidFill>
                  <a:srgbClr val="009900"/>
                </a:solidFill>
              </a:rPr>
              <a:t>Recommended</a:t>
            </a:r>
            <a:r>
              <a:rPr lang="en-US" dirty="0"/>
              <a:t>,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Usable</a:t>
            </a:r>
            <a:r>
              <a:rPr lang="en-US" dirty="0"/>
              <a:t>, </a:t>
            </a:r>
            <a:r>
              <a:rPr lang="en-US" dirty="0">
                <a:solidFill>
                  <a:srgbClr val="C00000"/>
                </a:solidFill>
              </a:rPr>
              <a:t>Not recommended</a:t>
            </a:r>
          </a:p>
          <a:p>
            <a:pPr lvl="2"/>
            <a:r>
              <a:rPr lang="en-US" dirty="0"/>
              <a:t>Recommendation based on station categories</a:t>
            </a:r>
            <a:r>
              <a:rPr lang="en-GB" dirty="0"/>
              <a:t>, period of observation, solution type</a:t>
            </a:r>
          </a:p>
          <a:p>
            <a:pPr lvl="1"/>
            <a:r>
              <a:rPr lang="en-US" dirty="0"/>
              <a:t>For each station with data, detailed relevant information </a:t>
            </a:r>
            <a:r>
              <a:rPr lang="en-US" dirty="0">
                <a:sym typeface="Symbol" panose="05050102010706020507" pitchFamily="18" charset="2"/>
              </a:rPr>
              <a:t>showing</a:t>
            </a:r>
            <a:r>
              <a:rPr lang="en-US" dirty="0"/>
              <a:t> the </a:t>
            </a:r>
            <a:r>
              <a:rPr lang="en-US" b="1" dirty="0"/>
              <a:t>performance of the station</a:t>
            </a:r>
          </a:p>
          <a:p>
            <a:r>
              <a:rPr lang="en-US" dirty="0"/>
              <a:t>User can:</a:t>
            </a:r>
          </a:p>
          <a:p>
            <a:pPr lvl="1"/>
            <a:r>
              <a:rPr lang="en-US" b="1" dirty="0"/>
              <a:t>Browse</a:t>
            </a:r>
            <a:r>
              <a:rPr lang="en-US" dirty="0"/>
              <a:t> through the potential reference stations in and around his area of interest </a:t>
            </a:r>
          </a:p>
          <a:p>
            <a:pPr lvl="1"/>
            <a:r>
              <a:rPr lang="en-US" b="1" dirty="0"/>
              <a:t>Decide</a:t>
            </a:r>
            <a:r>
              <a:rPr lang="en-US" dirty="0"/>
              <a:t> if he/she wants to include the station based on </a:t>
            </a:r>
            <a:r>
              <a:rPr lang="en-US" b="1" dirty="0"/>
              <a:t>information</a:t>
            </a:r>
            <a:r>
              <a:rPr lang="en-US" dirty="0"/>
              <a:t> and plots:</a:t>
            </a:r>
          </a:p>
          <a:p>
            <a:pPr lvl="2"/>
            <a:r>
              <a:rPr lang="en-US" dirty="0"/>
              <a:t>Select only “recommended” reference stations</a:t>
            </a:r>
          </a:p>
          <a:p>
            <a:pPr lvl="2"/>
            <a:r>
              <a:rPr lang="en-US" dirty="0"/>
              <a:t>Select “not recommended” reference stations making the choice based on the performance of the station</a:t>
            </a:r>
          </a:p>
          <a:p>
            <a:pPr lvl="1"/>
            <a:r>
              <a:rPr lang="en-US" b="1" dirty="0"/>
              <a:t>Select</a:t>
            </a:r>
            <a:r>
              <a:rPr lang="en-US" dirty="0"/>
              <a:t> chosen stations</a:t>
            </a:r>
          </a:p>
          <a:p>
            <a:pPr lvl="1"/>
            <a:r>
              <a:rPr lang="en-US" b="1" dirty="0"/>
              <a:t>Export</a:t>
            </a:r>
            <a:r>
              <a:rPr lang="en-US" dirty="0"/>
              <a:t> the list of selected stations in various format</a:t>
            </a:r>
          </a:p>
        </p:txBody>
      </p:sp>
    </p:spTree>
    <p:extLst>
      <p:ext uri="{BB962C8B-B14F-4D97-AF65-F5344CB8AC3E}">
        <p14:creationId xmlns:p14="http://schemas.microsoft.com/office/powerpoint/2010/main" val="1370563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9AB30-D22C-48BE-995C-438DDAAFD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 Principle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8DD20-022B-4EDC-8E51-49A7F76BA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85875"/>
            <a:ext cx="10160000" cy="55721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Input period of observation of the densification solution </a:t>
            </a:r>
            <a:r>
              <a:rPr lang="en-US" dirty="0">
                <a:sym typeface="Symbol" panose="05050102010706020507" pitchFamily="18" charset="2"/>
              </a:rPr>
              <a:t> c</a:t>
            </a:r>
            <a:r>
              <a:rPr lang="en-US" dirty="0"/>
              <a:t>hoose </a:t>
            </a:r>
            <a:r>
              <a:rPr lang="en-US" b="1" dirty="0"/>
              <a:t>solution type</a:t>
            </a:r>
            <a:r>
              <a:rPr lang="en-US" dirty="0"/>
              <a:t>: </a:t>
            </a:r>
          </a:p>
          <a:p>
            <a:pPr lvl="2"/>
            <a:r>
              <a:rPr lang="en-US" dirty="0"/>
              <a:t>Position solution (&lt; 3 years)</a:t>
            </a:r>
          </a:p>
          <a:p>
            <a:pPr lvl="2"/>
            <a:r>
              <a:rPr lang="en-US" dirty="0"/>
              <a:t>Position and velocity solution (&gt; 3 years)</a:t>
            </a:r>
          </a:p>
          <a:p>
            <a:r>
              <a:rPr lang="en-US" dirty="0"/>
              <a:t>Show stations on an </a:t>
            </a:r>
            <a:r>
              <a:rPr lang="en-US" b="1" dirty="0"/>
              <a:t>interactive map</a:t>
            </a:r>
          </a:p>
          <a:p>
            <a:pPr lvl="1"/>
            <a:r>
              <a:rPr lang="en-US" dirty="0"/>
              <a:t>Stations having data during the considered period: </a:t>
            </a:r>
          </a:p>
          <a:p>
            <a:pPr lvl="2"/>
            <a:r>
              <a:rPr lang="en-US" dirty="0"/>
              <a:t>Color coded </a:t>
            </a:r>
            <a:r>
              <a:rPr lang="en-US" b="1" dirty="0"/>
              <a:t>recommendation</a:t>
            </a:r>
            <a:r>
              <a:rPr lang="en-US" dirty="0"/>
              <a:t>: </a:t>
            </a:r>
            <a:r>
              <a:rPr lang="en-US" dirty="0">
                <a:solidFill>
                  <a:srgbClr val="009900"/>
                </a:solidFill>
              </a:rPr>
              <a:t>Recommended</a:t>
            </a:r>
            <a:r>
              <a:rPr lang="en-US" dirty="0"/>
              <a:t>,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Usable</a:t>
            </a:r>
            <a:r>
              <a:rPr lang="en-US" dirty="0"/>
              <a:t>, </a:t>
            </a:r>
            <a:r>
              <a:rPr lang="en-US" dirty="0">
                <a:solidFill>
                  <a:srgbClr val="C00000"/>
                </a:solidFill>
              </a:rPr>
              <a:t>Not recommended</a:t>
            </a:r>
          </a:p>
          <a:p>
            <a:pPr lvl="2"/>
            <a:r>
              <a:rPr lang="en-US" b="1" dirty="0"/>
              <a:t>Recommendations are based on </a:t>
            </a:r>
            <a:r>
              <a:rPr lang="en-US" b="1" dirty="0">
                <a:solidFill>
                  <a:srgbClr val="FF0000"/>
                </a:solidFill>
              </a:rPr>
              <a:t>station categories</a:t>
            </a:r>
            <a:r>
              <a:rPr lang="en-US" b="1" dirty="0"/>
              <a:t>, period of observation, solution type</a:t>
            </a:r>
            <a:endParaRPr lang="en-US" b="1" dirty="0">
              <a:solidFill>
                <a:srgbClr val="C00000"/>
              </a:solidFill>
            </a:endParaRPr>
          </a:p>
          <a:p>
            <a:pPr lvl="1"/>
            <a:r>
              <a:rPr lang="en-US" dirty="0"/>
              <a:t>For each station with data, detailed relevant information </a:t>
            </a:r>
            <a:r>
              <a:rPr lang="en-US" dirty="0">
                <a:sym typeface="Symbol" panose="05050102010706020507" pitchFamily="18" charset="2"/>
              </a:rPr>
              <a:t>showing</a:t>
            </a:r>
            <a:r>
              <a:rPr lang="en-US" dirty="0"/>
              <a:t> the </a:t>
            </a:r>
            <a:r>
              <a:rPr lang="en-US" b="1" dirty="0"/>
              <a:t>performance of the station</a:t>
            </a:r>
          </a:p>
          <a:p>
            <a:r>
              <a:rPr lang="en-US" dirty="0"/>
              <a:t>User can:</a:t>
            </a:r>
          </a:p>
          <a:p>
            <a:pPr lvl="1"/>
            <a:r>
              <a:rPr lang="en-US" b="1" dirty="0"/>
              <a:t>Browse</a:t>
            </a:r>
            <a:r>
              <a:rPr lang="en-US" dirty="0"/>
              <a:t> through the potential reference stations in and around his area of interest </a:t>
            </a:r>
          </a:p>
          <a:p>
            <a:pPr lvl="1"/>
            <a:r>
              <a:rPr lang="en-US" b="1" dirty="0"/>
              <a:t>Decide</a:t>
            </a:r>
            <a:r>
              <a:rPr lang="en-US" dirty="0"/>
              <a:t> if he/she wants to include the station based on </a:t>
            </a:r>
            <a:r>
              <a:rPr lang="en-US" b="1" dirty="0"/>
              <a:t>information</a:t>
            </a:r>
            <a:r>
              <a:rPr lang="en-US" dirty="0"/>
              <a:t> and plots:</a:t>
            </a:r>
          </a:p>
          <a:p>
            <a:pPr lvl="2"/>
            <a:r>
              <a:rPr lang="en-US" dirty="0"/>
              <a:t>Select only “recommended” reference stations</a:t>
            </a:r>
          </a:p>
          <a:p>
            <a:pPr lvl="2"/>
            <a:r>
              <a:rPr lang="en-US" dirty="0"/>
              <a:t>Select “not recommended” reference stations making the choice based on the performance of the station</a:t>
            </a:r>
          </a:p>
          <a:p>
            <a:pPr lvl="1"/>
            <a:r>
              <a:rPr lang="en-US" b="1" dirty="0"/>
              <a:t>Select</a:t>
            </a:r>
            <a:r>
              <a:rPr lang="en-US" dirty="0"/>
              <a:t> chosen stations</a:t>
            </a:r>
          </a:p>
          <a:p>
            <a:pPr lvl="1"/>
            <a:r>
              <a:rPr lang="en-US" b="1" dirty="0"/>
              <a:t>Export</a:t>
            </a:r>
            <a:r>
              <a:rPr lang="en-US" dirty="0"/>
              <a:t> the list of selected stations in various format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A0CE8D5-C447-4155-8FD6-41322BD24720}"/>
              </a:ext>
            </a:extLst>
          </p:cNvPr>
          <p:cNvSpPr/>
          <p:nvPr/>
        </p:nvSpPr>
        <p:spPr>
          <a:xfrm>
            <a:off x="1628775" y="3114675"/>
            <a:ext cx="7992596" cy="314325"/>
          </a:xfrm>
          <a:prstGeom prst="rect">
            <a:avLst/>
          </a:prstGeom>
          <a:noFill/>
          <a:ln w="381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191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B3499-180F-4A39-A3DE-2A45F7D9B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Station Categories (1/2)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14E62-F0DD-4A1E-9328-8E2A1440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/>
              <a:t>6 categories based on the performance</a:t>
            </a:r>
            <a:br>
              <a:rPr lang="en-US" dirty="0"/>
            </a:br>
            <a:r>
              <a:rPr lang="en-US" dirty="0"/>
              <a:t> of the station on 5 criteria</a:t>
            </a:r>
          </a:p>
          <a:p>
            <a:pPr lvl="1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ACF9069-BD60-4BE8-8628-77D689D5693B}"/>
              </a:ext>
            </a:extLst>
          </p:cNvPr>
          <p:cNvGrpSpPr/>
          <p:nvPr/>
        </p:nvGrpSpPr>
        <p:grpSpPr>
          <a:xfrm>
            <a:off x="0" y="3281032"/>
            <a:ext cx="5399999" cy="1440000"/>
            <a:chOff x="38100" y="1700969"/>
            <a:chExt cx="5399999" cy="1800000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01D45FD2-662B-4A4E-B5DF-4719BD35B8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100" y="1700969"/>
              <a:ext cx="5399999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52343E4-FC7D-49A2-959B-BDBB7D1C9801}"/>
                </a:ext>
              </a:extLst>
            </p:cNvPr>
            <p:cNvSpPr txBox="1"/>
            <p:nvPr/>
          </p:nvSpPr>
          <p:spPr>
            <a:xfrm>
              <a:off x="2002747" y="2183167"/>
              <a:ext cx="1673856" cy="369332"/>
            </a:xfrm>
            <a:prstGeom prst="rect">
              <a:avLst/>
            </a:prstGeom>
            <a:solidFill>
              <a:srgbClr val="C00000">
                <a:alpha val="50000"/>
              </a:srgb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GB" dirty="0"/>
                <a:t>Time Series STD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4EF72DC-3AE6-41EB-8707-90CCAE68FB47}"/>
              </a:ext>
            </a:extLst>
          </p:cNvPr>
          <p:cNvGrpSpPr/>
          <p:nvPr/>
        </p:nvGrpSpPr>
        <p:grpSpPr>
          <a:xfrm>
            <a:off x="0" y="4847728"/>
            <a:ext cx="5400000" cy="1440000"/>
            <a:chOff x="369183" y="3857999"/>
            <a:chExt cx="5400000" cy="1800000"/>
          </a:xfrm>
        </p:grpSpPr>
        <p:pic>
          <p:nvPicPr>
            <p:cNvPr id="10" name="Picture 5" descr="C:\Users\lgrandj\Documents\_DOCS\Presentations\2019\20190508_EUREF_GB\Criteria\EUREF_1Y.png">
              <a:extLst>
                <a:ext uri="{FF2B5EF4-FFF2-40B4-BE49-F238E27FC236}">
                  <a16:creationId xmlns:a16="http://schemas.microsoft.com/office/drawing/2014/main" id="{C18F3F8B-A8EA-4571-AC19-7C9B80B0E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183" y="3857999"/>
              <a:ext cx="5400000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04B3F29-D114-4AB3-A30C-2C01A2109D03}"/>
                </a:ext>
              </a:extLst>
            </p:cNvPr>
            <p:cNvSpPr txBox="1"/>
            <p:nvPr/>
          </p:nvSpPr>
          <p:spPr>
            <a:xfrm>
              <a:off x="2783433" y="4340665"/>
              <a:ext cx="2385974" cy="369332"/>
            </a:xfrm>
            <a:prstGeom prst="rect">
              <a:avLst/>
            </a:prstGeom>
            <a:solidFill>
              <a:srgbClr val="C00000">
                <a:alpha val="50000"/>
              </a:srgb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GB" dirty="0"/>
                <a:t>1 year signal Amplitude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620FC44-9B9C-4C18-B81F-BD52E940AC1E}"/>
              </a:ext>
            </a:extLst>
          </p:cNvPr>
          <p:cNvSpPr txBox="1"/>
          <p:nvPr/>
        </p:nvSpPr>
        <p:spPr>
          <a:xfrm>
            <a:off x="1768183" y="2625782"/>
            <a:ext cx="2066784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dirty="0"/>
              <a:t>Position Time Series</a:t>
            </a:r>
          </a:p>
          <a:p>
            <a:r>
              <a:rPr lang="en-GB" dirty="0"/>
              <a:t>Scattering &amp; Signals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ED378C-ECD3-473E-B489-860FA6305305}"/>
              </a:ext>
            </a:extLst>
          </p:cNvPr>
          <p:cNvSpPr/>
          <p:nvPr/>
        </p:nvSpPr>
        <p:spPr>
          <a:xfrm>
            <a:off x="255373" y="2478795"/>
            <a:ext cx="4950941" cy="3908391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F58EB3-FDCC-41BE-BD94-CBE65C128B35}"/>
              </a:ext>
            </a:extLst>
          </p:cNvPr>
          <p:cNvGrpSpPr/>
          <p:nvPr/>
        </p:nvGrpSpPr>
        <p:grpSpPr>
          <a:xfrm>
            <a:off x="6174930" y="312849"/>
            <a:ext cx="5009395" cy="1440000"/>
            <a:chOff x="5438099" y="5004198"/>
            <a:chExt cx="5009395" cy="1800000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CA995045-EC7E-4F1A-93CD-F5969AFFDBB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234"/>
            <a:stretch/>
          </p:blipFill>
          <p:spPr bwMode="auto">
            <a:xfrm>
              <a:off x="5438099" y="5004198"/>
              <a:ext cx="5009395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3318FC3-BB99-4D30-9ACC-E2B952E6E1DB}"/>
                </a:ext>
              </a:extLst>
            </p:cNvPr>
            <p:cNvSpPr txBox="1"/>
            <p:nvPr/>
          </p:nvSpPr>
          <p:spPr>
            <a:xfrm>
              <a:off x="6381690" y="5501116"/>
              <a:ext cx="1648656" cy="369332"/>
            </a:xfrm>
            <a:prstGeom prst="rect">
              <a:avLst/>
            </a:prstGeom>
            <a:solidFill>
              <a:srgbClr val="C00000">
                <a:alpha val="50000"/>
              </a:srgb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GB" dirty="0">
                  <a:sym typeface="Symbol"/>
                </a:rPr>
                <a:t>V from Hector</a:t>
              </a:r>
              <a:endParaRPr lang="en-GB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445785E-4209-43D7-A722-1CAFBD7A2C6A}"/>
              </a:ext>
            </a:extLst>
          </p:cNvPr>
          <p:cNvGrpSpPr/>
          <p:nvPr/>
        </p:nvGrpSpPr>
        <p:grpSpPr>
          <a:xfrm>
            <a:off x="6174930" y="4734954"/>
            <a:ext cx="5009395" cy="1440000"/>
            <a:chOff x="5369550" y="1709133"/>
            <a:chExt cx="5009395" cy="1800000"/>
          </a:xfrm>
        </p:grpSpPr>
        <p:pic>
          <p:nvPicPr>
            <p:cNvPr id="24" name="Picture 6">
              <a:extLst>
                <a:ext uri="{FF2B5EF4-FFF2-40B4-BE49-F238E27FC236}">
                  <a16:creationId xmlns:a16="http://schemas.microsoft.com/office/drawing/2014/main" id="{6D01DB9C-EF5C-4686-B671-7100BAE55FA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234"/>
            <a:stretch/>
          </p:blipFill>
          <p:spPr bwMode="auto">
            <a:xfrm>
              <a:off x="5369550" y="1709133"/>
              <a:ext cx="5009395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7B6B861-7190-4400-9699-C167769078A4}"/>
                </a:ext>
              </a:extLst>
            </p:cNvPr>
            <p:cNvSpPr txBox="1"/>
            <p:nvPr/>
          </p:nvSpPr>
          <p:spPr>
            <a:xfrm>
              <a:off x="8297904" y="2259084"/>
              <a:ext cx="1896225" cy="369332"/>
            </a:xfrm>
            <a:prstGeom prst="rect">
              <a:avLst/>
            </a:prstGeom>
            <a:solidFill>
              <a:srgbClr val="C00000">
                <a:alpha val="50000"/>
              </a:srgb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GB" dirty="0"/>
                <a:t>Velocity Variability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6DA7AF1-CB17-4C22-A2CD-B3E22CF14E1A}"/>
              </a:ext>
            </a:extLst>
          </p:cNvPr>
          <p:cNvGrpSpPr/>
          <p:nvPr/>
        </p:nvGrpSpPr>
        <p:grpSpPr>
          <a:xfrm>
            <a:off x="6174930" y="2193254"/>
            <a:ext cx="5009395" cy="1440000"/>
            <a:chOff x="5438099" y="3333165"/>
            <a:chExt cx="5009395" cy="1800000"/>
          </a:xfrm>
        </p:grpSpPr>
        <p:pic>
          <p:nvPicPr>
            <p:cNvPr id="27" name="Picture 3">
              <a:extLst>
                <a:ext uri="{FF2B5EF4-FFF2-40B4-BE49-F238E27FC236}">
                  <a16:creationId xmlns:a16="http://schemas.microsoft.com/office/drawing/2014/main" id="{0A8E18A5-37CB-408C-BBF9-E5938664C9E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234"/>
            <a:stretch/>
          </p:blipFill>
          <p:spPr bwMode="auto">
            <a:xfrm>
              <a:off x="5438099" y="3333165"/>
              <a:ext cx="5009395" cy="18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BC48D2C-0F59-487F-9860-BD9274934820}"/>
                </a:ext>
              </a:extLst>
            </p:cNvPr>
            <p:cNvSpPr txBox="1"/>
            <p:nvPr/>
          </p:nvSpPr>
          <p:spPr>
            <a:xfrm>
              <a:off x="6548890" y="3857999"/>
              <a:ext cx="3381568" cy="369332"/>
            </a:xfrm>
            <a:prstGeom prst="rect">
              <a:avLst/>
            </a:prstGeom>
            <a:solidFill>
              <a:srgbClr val="C00000">
                <a:alpha val="50000"/>
              </a:srgbClr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GB" dirty="0"/>
                <a:t>CATREF-Hector Velocity difference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55361D4B-554A-4ACE-97AA-9467CFE6EFF5}"/>
              </a:ext>
            </a:extLst>
          </p:cNvPr>
          <p:cNvSpPr txBox="1"/>
          <p:nvPr/>
        </p:nvSpPr>
        <p:spPr>
          <a:xfrm>
            <a:off x="6977165" y="1854081"/>
            <a:ext cx="3540008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dirty="0"/>
              <a:t>Reliability of the Velocity Estimation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FDEECB-BD71-441E-BCC5-CBCFDB270FC3}"/>
              </a:ext>
            </a:extLst>
          </p:cNvPr>
          <p:cNvSpPr txBox="1"/>
          <p:nvPr/>
        </p:nvSpPr>
        <p:spPr>
          <a:xfrm>
            <a:off x="7232684" y="4475066"/>
            <a:ext cx="3284489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dirty="0"/>
              <a:t>Stability of the Station Over Time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3199FD8-CA05-45E9-B7E7-52E0C2C3F7A9}"/>
              </a:ext>
            </a:extLst>
          </p:cNvPr>
          <p:cNvSpPr/>
          <p:nvPr/>
        </p:nvSpPr>
        <p:spPr>
          <a:xfrm>
            <a:off x="6324509" y="4431959"/>
            <a:ext cx="4950941" cy="2125414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7F4B9DC-DA8D-4019-AD6B-509C165677B6}"/>
              </a:ext>
            </a:extLst>
          </p:cNvPr>
          <p:cNvSpPr/>
          <p:nvPr/>
        </p:nvSpPr>
        <p:spPr>
          <a:xfrm>
            <a:off x="9322023" y="525926"/>
            <a:ext cx="1862302" cy="830997"/>
          </a:xfrm>
          <a:prstGeom prst="rect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lt1"/>
                </a:solidFill>
              </a:rPr>
              <a:t>temporal correlated noise </a:t>
            </a:r>
          </a:p>
          <a:p>
            <a:pPr algn="ctr"/>
            <a:r>
              <a:rPr lang="en-GB" sz="1200" dirty="0">
                <a:solidFill>
                  <a:schemeClr val="lt1"/>
                </a:solidFill>
                <a:sym typeface="Symbol"/>
              </a:rPr>
              <a:t></a:t>
            </a:r>
            <a:r>
              <a:rPr lang="en-GB" sz="1200" dirty="0">
                <a:solidFill>
                  <a:schemeClr val="lt1"/>
                </a:solidFill>
              </a:rPr>
              <a:t>  </a:t>
            </a:r>
          </a:p>
          <a:p>
            <a:pPr algn="ctr"/>
            <a:r>
              <a:rPr lang="en-GB" sz="1200" dirty="0">
                <a:solidFill>
                  <a:schemeClr val="lt1"/>
                </a:solidFill>
              </a:rPr>
              <a:t>more realistic velocity error estimates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12D42D3-09A0-4438-B98D-5FEB836971FE}"/>
              </a:ext>
            </a:extLst>
          </p:cNvPr>
          <p:cNvSpPr/>
          <p:nvPr/>
        </p:nvSpPr>
        <p:spPr>
          <a:xfrm>
            <a:off x="6320393" y="241658"/>
            <a:ext cx="4950941" cy="3946029"/>
          </a:xfrm>
          <a:prstGeom prst="rect">
            <a:avLst/>
          </a:prstGeom>
          <a:solidFill>
            <a:schemeClr val="accent1">
              <a:alpha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71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C660E8C-2A04-49FE-A0D6-B899F0453051}"/>
              </a:ext>
            </a:extLst>
          </p:cNvPr>
          <p:cNvSpPr/>
          <p:nvPr/>
        </p:nvSpPr>
        <p:spPr>
          <a:xfrm>
            <a:off x="9608820" y="60960"/>
            <a:ext cx="2522220" cy="3749040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3B4E85-DDAC-4021-A4E2-35DA3AB2D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Station Categories (2/2)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7618F3D-F041-4D28-97A7-63FD8B2382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6239645"/>
              </p:ext>
            </p:extLst>
          </p:nvPr>
        </p:nvGraphicFramePr>
        <p:xfrm>
          <a:off x="160069" y="1943430"/>
          <a:ext cx="9395012" cy="479416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00548">
                  <a:extLst>
                    <a:ext uri="{9D8B030D-6E8A-4147-A177-3AD203B41FA5}">
                      <a16:colId xmlns:a16="http://schemas.microsoft.com/office/drawing/2014/main" val="3573856290"/>
                    </a:ext>
                  </a:extLst>
                </a:gridCol>
                <a:gridCol w="1048413">
                  <a:extLst>
                    <a:ext uri="{9D8B030D-6E8A-4147-A177-3AD203B41FA5}">
                      <a16:colId xmlns:a16="http://schemas.microsoft.com/office/drawing/2014/main" val="2936398153"/>
                    </a:ext>
                  </a:extLst>
                </a:gridCol>
                <a:gridCol w="1274383">
                  <a:extLst>
                    <a:ext uri="{9D8B030D-6E8A-4147-A177-3AD203B41FA5}">
                      <a16:colId xmlns:a16="http://schemas.microsoft.com/office/drawing/2014/main" val="530602228"/>
                    </a:ext>
                  </a:extLst>
                </a:gridCol>
                <a:gridCol w="1274383">
                  <a:extLst>
                    <a:ext uri="{9D8B030D-6E8A-4147-A177-3AD203B41FA5}">
                      <a16:colId xmlns:a16="http://schemas.microsoft.com/office/drawing/2014/main" val="3357080023"/>
                    </a:ext>
                  </a:extLst>
                </a:gridCol>
                <a:gridCol w="1274383">
                  <a:extLst>
                    <a:ext uri="{9D8B030D-6E8A-4147-A177-3AD203B41FA5}">
                      <a16:colId xmlns:a16="http://schemas.microsoft.com/office/drawing/2014/main" val="3756255912"/>
                    </a:ext>
                  </a:extLst>
                </a:gridCol>
                <a:gridCol w="1274383">
                  <a:extLst>
                    <a:ext uri="{9D8B030D-6E8A-4147-A177-3AD203B41FA5}">
                      <a16:colId xmlns:a16="http://schemas.microsoft.com/office/drawing/2014/main" val="3013007683"/>
                    </a:ext>
                  </a:extLst>
                </a:gridCol>
                <a:gridCol w="1274383">
                  <a:extLst>
                    <a:ext uri="{9D8B030D-6E8A-4147-A177-3AD203B41FA5}">
                      <a16:colId xmlns:a16="http://schemas.microsoft.com/office/drawing/2014/main" val="3676705578"/>
                    </a:ext>
                  </a:extLst>
                </a:gridCol>
                <a:gridCol w="1374136">
                  <a:extLst>
                    <a:ext uri="{9D8B030D-6E8A-4147-A177-3AD203B41FA5}">
                      <a16:colId xmlns:a16="http://schemas.microsoft.com/office/drawing/2014/main" val="1272309310"/>
                    </a:ext>
                  </a:extLst>
                </a:gridCol>
              </a:tblGrid>
              <a:tr h="327009">
                <a:tc>
                  <a:txBody>
                    <a:bodyPr/>
                    <a:lstStyle/>
                    <a:p>
                      <a:pPr algn="ctr" fontAlgn="t"/>
                      <a:endParaRPr lang="en-US" sz="1400" dirty="0">
                        <a:effectLst/>
                        <a:latin typeface="Calibri (Body)"/>
                      </a:endParaRP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US" sz="1400" dirty="0">
                        <a:effectLst/>
                        <a:latin typeface="Calibri (Body)"/>
                      </a:endParaRPr>
                    </a:p>
                  </a:txBody>
                  <a:tcPr marL="10535" marR="10535" marT="4214" marB="4214" anchor="ctr"/>
                </a:tc>
                <a:tc gridSpan="5">
                  <a:txBody>
                    <a:bodyPr/>
                    <a:lstStyle/>
                    <a:p>
                      <a:pPr algn="ctr" fontAlgn="t"/>
                      <a:r>
                        <a:rPr lang="en-US" sz="1400" dirty="0">
                          <a:effectLst/>
                          <a:latin typeface="Calibri (Body)"/>
                        </a:rPr>
                        <a:t>Criteria</a:t>
                      </a:r>
                    </a:p>
                  </a:txBody>
                  <a:tcPr marL="10535" marR="10535" marT="4214" marB="4214" anchor="ctr"/>
                </a:tc>
                <a:tc hMerge="1">
                  <a:txBody>
                    <a:bodyPr/>
                    <a:lstStyle/>
                    <a:p>
                      <a:pPr fontAlgn="t"/>
                      <a:endParaRPr lang="en-US" sz="1200" dirty="0">
                        <a:effectLst/>
                        <a:latin typeface="Calibri (Body)"/>
                      </a:endParaRPr>
                    </a:p>
                  </a:txBody>
                  <a:tcPr marL="10535" marR="10535" marT="4214" marB="421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Comment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2799426067"/>
                  </a:ext>
                </a:extLst>
              </a:tr>
              <a:tr h="49613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Name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Number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Velocity</a:t>
                      </a:r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variability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Timeseries</a:t>
                      </a:r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RMS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Amplitude</a:t>
                      </a:r>
                      <a:b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1Y signal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DV</a:t>
                      </a:r>
                      <a:r>
                        <a:rPr lang="en-US" sz="1400" kern="1200" baseline="-500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Catref</a:t>
                      </a:r>
                      <a:r>
                        <a:rPr lang="en-US" sz="1400" kern="1200" baseline="-500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-Hector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l-GR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σ</a:t>
                      </a:r>
                      <a:r>
                        <a:rPr lang="en-US" sz="1400" kern="1200" baseline="-500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Hector</a:t>
                      </a:r>
                    </a:p>
                  </a:txBody>
                  <a:tcPr marL="10535" marR="10535" marT="4214" marB="4214" anchor="ctr"/>
                </a:tc>
                <a:tc vMerge="1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Comment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2431680596"/>
                  </a:ext>
                </a:extLst>
              </a:tr>
              <a:tr h="32700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C0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75</a:t>
                      </a:r>
                    </a:p>
                  </a:txBody>
                  <a:tcPr marL="10535" marR="10535" marT="4214" marB="4214" anchor="ctr">
                    <a:solidFill>
                      <a:srgbClr val="00B050">
                        <a:alpha val="54902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75</a:t>
                      </a:r>
                    </a:p>
                  </a:txBody>
                  <a:tcPr marL="10535" marR="10535" marT="4214" marB="4214" anchor="ctr">
                    <a:solidFill>
                      <a:srgbClr val="00B050">
                        <a:alpha val="5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Most Stable Stations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2674930742"/>
                  </a:ext>
                </a:extLst>
              </a:tr>
              <a:tr h="32700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C1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75</a:t>
                      </a:r>
                    </a:p>
                  </a:txBody>
                  <a:tcPr marL="10535" marR="10535" marT="4214" marB="4214" anchor="ctr">
                    <a:solidFill>
                      <a:srgbClr val="00B050">
                        <a:alpha val="50196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046338"/>
                  </a:ext>
                </a:extLst>
              </a:tr>
              <a:tr h="7386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C2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75</a:t>
                      </a:r>
                    </a:p>
                  </a:txBody>
                  <a:tcPr marL="10535" marR="10535" marT="4214" marB="4214" anchor="ctr">
                    <a:solidFill>
                      <a:srgbClr val="00B050">
                        <a:alpha val="50196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No threshold</a:t>
                      </a:r>
                    </a:p>
                  </a:txBody>
                  <a:tcPr marL="10535" marR="10535" marT="4214" marB="4214" anchor="ctr">
                    <a:solidFill>
                      <a:srgbClr val="FF0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Stable but Noisy or with Seasonal Signals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1736832347"/>
                  </a:ext>
                </a:extLst>
              </a:tr>
              <a:tr h="327009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C3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Less Stable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735362976"/>
                  </a:ext>
                </a:extLst>
              </a:tr>
              <a:tr h="49613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C4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Not Available - Short time series</a:t>
                      </a:r>
                    </a:p>
                  </a:txBody>
                  <a:tcPr marL="10535" marR="10535" marT="4214" marB="4214" anchor="ctr"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7915326"/>
                  </a:ext>
                </a:extLst>
              </a:tr>
              <a:tr h="520527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C5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73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Percentile 85</a:t>
                      </a:r>
                    </a:p>
                  </a:txBody>
                  <a:tcPr marL="10535" marR="10535" marT="4214" marB="4214" anchor="ctr">
                    <a:solidFill>
                      <a:srgbClr val="FFC000">
                        <a:alpha val="50196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No criteria &gt; Percentile 95</a:t>
                      </a:r>
                    </a:p>
                  </a:txBody>
                  <a:tcPr marL="10535" marR="10535" marT="4214" marB="4214" anchor="ctr">
                    <a:solidFill>
                      <a:srgbClr val="FF0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Even Less Stable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155514220"/>
                  </a:ext>
                </a:extLst>
              </a:tr>
              <a:tr h="7386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C6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124</a:t>
                      </a:r>
                    </a:p>
                  </a:txBody>
                  <a:tcPr marL="10535" marR="10535" marT="4214" marB="4214" anchor="ctr"/>
                </a:tc>
                <a:tc gridSpan="5">
                  <a:txBody>
                    <a:bodyPr/>
                    <a:lstStyle/>
                    <a:p>
                      <a:pPr algn="ctr" fontAlgn="t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velocity variability &gt; Percentile 85 </a:t>
                      </a:r>
                      <a:b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and/or 1 or more other criteria &gt; Percentile 95</a:t>
                      </a:r>
                      <a:b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</a:b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or Short time series with 1 or more criteria &gt; Percentile 85</a:t>
                      </a:r>
                    </a:p>
                  </a:txBody>
                  <a:tcPr marL="10535" marR="10535" marT="4214" marB="4214" anchor="ctr">
                    <a:solidFill>
                      <a:srgbClr val="FF000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Less Reliable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3118815733"/>
                  </a:ext>
                </a:extLst>
              </a:tr>
              <a:tr h="49613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dirty="0">
                          <a:effectLst/>
                          <a:latin typeface="Calibri (Body)"/>
                        </a:rPr>
                        <a:t>Short</a:t>
                      </a:r>
                    </a:p>
                  </a:txBody>
                  <a:tcPr marL="10535" marR="10535" marT="4214" marB="4214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10535" marR="10535" marT="4214" marB="4214" anchor="ctr"/>
                </a:tc>
                <a:tc gridSpan="5"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&lt; 3yr - not applicable</a:t>
                      </a:r>
                    </a:p>
                  </a:txBody>
                  <a:tcPr marL="10535" marR="10535" marT="4214" marB="4214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+mn-cs"/>
                        </a:rPr>
                        <a:t>No velocity published</a:t>
                      </a:r>
                    </a:p>
                  </a:txBody>
                  <a:tcPr marL="10535" marR="10535" marT="4214" marB="4214" anchor="ctr"/>
                </a:tc>
                <a:extLst>
                  <a:ext uri="{0D108BD9-81ED-4DB2-BD59-A6C34878D82A}">
                    <a16:rowId xmlns:a16="http://schemas.microsoft.com/office/drawing/2014/main" val="785798425"/>
                  </a:ext>
                </a:extLst>
              </a:tr>
            </a:tbl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853EE5D-7390-42F6-A90D-CEA70A18385F}"/>
              </a:ext>
            </a:extLst>
          </p:cNvPr>
          <p:cNvSpPr txBox="1">
            <a:spLocks/>
          </p:cNvSpPr>
          <p:nvPr/>
        </p:nvSpPr>
        <p:spPr>
          <a:xfrm>
            <a:off x="9958212" y="2586099"/>
            <a:ext cx="1917880" cy="1155322"/>
          </a:xfrm>
          <a:prstGeom prst="rect">
            <a:avLst/>
          </a:prstGeom>
        </p:spPr>
        <p:txBody>
          <a:bodyPr vert="horz" lIns="45727" tIns="22863" rIns="45727" bIns="22863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61" indent="0" defTabSz="457291">
              <a:buClr>
                <a:srgbClr val="4F81BD"/>
              </a:buClr>
              <a:buNone/>
            </a:pPr>
            <a:r>
              <a:rPr lang="en-GB" sz="1100" dirty="0">
                <a:solidFill>
                  <a:sysClr val="windowText" lastClr="000000"/>
                </a:solidFill>
                <a:latin typeface="Calibri"/>
              </a:rPr>
              <a:t>Value &lt; Percentile 75</a:t>
            </a:r>
            <a:endParaRPr lang="en-GB" sz="1000" dirty="0">
              <a:solidFill>
                <a:sysClr val="windowText" lastClr="000000"/>
              </a:solidFill>
              <a:latin typeface="Calibri"/>
            </a:endParaRPr>
          </a:p>
          <a:p>
            <a:pPr marL="320104" lvl="1" indent="-114323" defTabSz="457291">
              <a:buClr>
                <a:srgbClr val="C0504D"/>
              </a:buClr>
            </a:pPr>
            <a:r>
              <a:rPr lang="en-GB" sz="1000" dirty="0">
                <a:latin typeface="Calibri"/>
              </a:rPr>
              <a:t>Keep the 75% </a:t>
            </a:r>
            <a:r>
              <a:rPr lang="en-GB" sz="1000" dirty="0">
                <a:solidFill>
                  <a:srgbClr val="009900"/>
                </a:solidFill>
                <a:latin typeface="Calibri"/>
              </a:rPr>
              <a:t>best stations</a:t>
            </a:r>
            <a:r>
              <a:rPr lang="en-GB" sz="1000" dirty="0">
                <a:latin typeface="Calibri"/>
              </a:rPr>
              <a:t> for the considered criteria</a:t>
            </a:r>
          </a:p>
          <a:p>
            <a:pPr marL="320104" lvl="1" indent="-114323" defTabSz="457291">
              <a:buClr>
                <a:srgbClr val="C0504D"/>
              </a:buClr>
            </a:pPr>
            <a:r>
              <a:rPr lang="en-GB" sz="1000" dirty="0">
                <a:latin typeface="Calibri"/>
              </a:rPr>
              <a:t>Reject the 25 % </a:t>
            </a:r>
            <a:r>
              <a:rPr lang="en-GB" sz="1000" dirty="0">
                <a:solidFill>
                  <a:schemeClr val="accent2">
                    <a:lumMod val="75000"/>
                  </a:schemeClr>
                </a:solidFill>
                <a:latin typeface="Calibri"/>
              </a:rPr>
              <a:t>worst stations</a:t>
            </a:r>
            <a:r>
              <a:rPr lang="en-GB" sz="1000" dirty="0">
                <a:latin typeface="Calibri"/>
              </a:rPr>
              <a:t> for the considered criteria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DAA4C83-B817-465A-A85F-B5A831693460}"/>
              </a:ext>
            </a:extLst>
          </p:cNvPr>
          <p:cNvGrpSpPr/>
          <p:nvPr/>
        </p:nvGrpSpPr>
        <p:grpSpPr>
          <a:xfrm>
            <a:off x="9890759" y="178464"/>
            <a:ext cx="1985331" cy="2242221"/>
            <a:chOff x="301150" y="875374"/>
            <a:chExt cx="1985331" cy="224222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99BB023-23BB-470D-B5CA-D5B9C5018E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91" r="61345"/>
            <a:stretch/>
          </p:blipFill>
          <p:spPr bwMode="auto">
            <a:xfrm>
              <a:off x="301150" y="1116092"/>
              <a:ext cx="1985331" cy="2001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4FFB055-1B93-4AC3-9E9B-065FA62E2A90}"/>
                </a:ext>
              </a:extLst>
            </p:cNvPr>
            <p:cNvSpPr txBox="1"/>
            <p:nvPr/>
          </p:nvSpPr>
          <p:spPr>
            <a:xfrm>
              <a:off x="386480" y="920118"/>
              <a:ext cx="5597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91"/>
              <a:r>
                <a:rPr lang="en-GB" sz="700" b="1" kern="0" dirty="0">
                  <a:solidFill>
                    <a:srgbClr val="00B050"/>
                  </a:solidFill>
                </a:rPr>
                <a:t>Percentile</a:t>
              </a:r>
              <a:br>
                <a:rPr lang="en-GB" sz="700" b="1" kern="0" dirty="0">
                  <a:solidFill>
                    <a:srgbClr val="00B050"/>
                  </a:solidFill>
                </a:rPr>
              </a:br>
              <a:r>
                <a:rPr lang="en-GB" sz="700" b="1" kern="0" dirty="0">
                  <a:solidFill>
                    <a:srgbClr val="00B050"/>
                  </a:solidFill>
                </a:rPr>
                <a:t>75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E7BE25-6FC1-4B4D-8976-47E1AC5BFCB4}"/>
                </a:ext>
              </a:extLst>
            </p:cNvPr>
            <p:cNvSpPr txBox="1"/>
            <p:nvPr/>
          </p:nvSpPr>
          <p:spPr>
            <a:xfrm>
              <a:off x="963509" y="875374"/>
              <a:ext cx="5597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91"/>
              <a:r>
                <a:rPr lang="en-GB" sz="700" b="1" kern="0" dirty="0">
                  <a:solidFill>
                    <a:srgbClr val="0000FF"/>
                  </a:solidFill>
                </a:rPr>
                <a:t>Percentile</a:t>
              </a:r>
              <a:br>
                <a:rPr lang="en-GB" sz="700" b="1" kern="0" dirty="0">
                  <a:solidFill>
                    <a:srgbClr val="0000FF"/>
                  </a:solidFill>
                </a:rPr>
              </a:br>
              <a:r>
                <a:rPr lang="en-GB" sz="700" b="1" kern="0" dirty="0">
                  <a:solidFill>
                    <a:srgbClr val="0000FF"/>
                  </a:solidFill>
                </a:rPr>
                <a:t>85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D7B1F97-213C-4859-8A0E-F6A3F2DD12C5}"/>
                </a:ext>
              </a:extLst>
            </p:cNvPr>
            <p:cNvSpPr txBox="1"/>
            <p:nvPr/>
          </p:nvSpPr>
          <p:spPr>
            <a:xfrm>
              <a:off x="1613771" y="901269"/>
              <a:ext cx="5597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91"/>
              <a:r>
                <a:rPr lang="en-GB" sz="700" b="1" kern="0" dirty="0">
                  <a:solidFill>
                    <a:srgbClr val="FF0000"/>
                  </a:solidFill>
                </a:rPr>
                <a:t>Percentile</a:t>
              </a:r>
              <a:br>
                <a:rPr lang="en-GB" sz="700" b="1" kern="0" dirty="0">
                  <a:solidFill>
                    <a:srgbClr val="FF0000"/>
                  </a:solidFill>
                </a:rPr>
              </a:br>
              <a:r>
                <a:rPr lang="en-GB" sz="700" b="1" kern="0" dirty="0">
                  <a:solidFill>
                    <a:srgbClr val="FF0000"/>
                  </a:solidFill>
                </a:rPr>
                <a:t>95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6EE8DD54-364F-4BBC-98F1-E55BB2711E74}"/>
                </a:ext>
              </a:extLst>
            </p:cNvPr>
            <p:cNvCxnSpPr>
              <a:cxnSpLocks/>
            </p:cNvCxnSpPr>
            <p:nvPr/>
          </p:nvCxnSpPr>
          <p:spPr>
            <a:xfrm>
              <a:off x="776288" y="1116092"/>
              <a:ext cx="349689" cy="223513"/>
            </a:xfrm>
            <a:prstGeom prst="straightConnector1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  <a:tailEnd type="arrow"/>
            </a:ln>
            <a:effectLst>
              <a:outerShdw blurRad="50800" dist="25400" algn="bl" rotWithShape="0">
                <a:srgbClr val="000000">
                  <a:alpha val="60000"/>
                </a:srgbClr>
              </a:outerShdw>
            </a:effectLst>
          </p:spPr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56787C49-13FC-4368-BD56-4BEACA1F41D6}"/>
                </a:ext>
              </a:extLst>
            </p:cNvPr>
            <p:cNvCxnSpPr>
              <a:cxnSpLocks/>
            </p:cNvCxnSpPr>
            <p:nvPr/>
          </p:nvCxnSpPr>
          <p:spPr>
            <a:xfrm>
              <a:off x="1234815" y="1159605"/>
              <a:ext cx="1" cy="180000"/>
            </a:xfrm>
            <a:prstGeom prst="straightConnector1">
              <a:avLst/>
            </a:prstGeom>
            <a:noFill/>
            <a:ln w="25400" cap="flat" cmpd="sng" algn="ctr">
              <a:solidFill>
                <a:srgbClr val="0000FF"/>
              </a:solidFill>
              <a:prstDash val="solid"/>
              <a:tailEnd type="arrow"/>
            </a:ln>
            <a:effectLst>
              <a:outerShdw blurRad="50800" dist="25400" algn="bl" rotWithShape="0">
                <a:srgbClr val="000000">
                  <a:alpha val="60000"/>
                </a:srgbClr>
              </a:outerShdw>
            </a:effectLst>
          </p:spPr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4E8739E8-6679-42FA-AC01-4A1FB9DD96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71021" y="1116092"/>
              <a:ext cx="286342" cy="223513"/>
            </a:xfrm>
            <a:prstGeom prst="straightConnector1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tailEnd type="arrow"/>
            </a:ln>
            <a:effectLst>
              <a:outerShdw blurRad="50800" dist="25400" algn="bl" rotWithShape="0">
                <a:srgbClr val="000000">
                  <a:alpha val="60000"/>
                </a:srgbClr>
              </a:outerShdw>
            </a:effectLst>
          </p:spPr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10C1583-EE5A-401B-9E59-32470E2C77E3}"/>
                </a:ext>
              </a:extLst>
            </p:cNvPr>
            <p:cNvSpPr/>
            <p:nvPr/>
          </p:nvSpPr>
          <p:spPr>
            <a:xfrm>
              <a:off x="1143231" y="1352611"/>
              <a:ext cx="1115547" cy="1563545"/>
            </a:xfrm>
            <a:prstGeom prst="rect">
              <a:avLst/>
            </a:prstGeom>
            <a:solidFill>
              <a:srgbClr val="C0504D">
                <a:alpha val="45000"/>
              </a:srgbClr>
            </a:solidFill>
            <a:ln w="25400" cap="flat" cmpd="sng" algn="ctr">
              <a:solidFill>
                <a:srgbClr val="C0504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457291"/>
              <a:endParaRPr lang="en-GB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F839056-BDA8-4A12-AB34-D3A07304AE1F}"/>
                </a:ext>
              </a:extLst>
            </p:cNvPr>
            <p:cNvSpPr/>
            <p:nvPr/>
          </p:nvSpPr>
          <p:spPr>
            <a:xfrm>
              <a:off x="714747" y="1352611"/>
              <a:ext cx="432064" cy="1563545"/>
            </a:xfrm>
            <a:prstGeom prst="rect">
              <a:avLst/>
            </a:prstGeom>
            <a:solidFill>
              <a:srgbClr val="9BBB59">
                <a:alpha val="45000"/>
              </a:srgbClr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457291"/>
              <a:endParaRPr lang="en-GB" kern="0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7887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CC0B7-D57A-400C-BEF6-88B3FBD72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8013"/>
            <a:ext cx="101600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C0D134-FF13-4469-B18A-9DE2C9325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61" y="608012"/>
            <a:ext cx="7317328" cy="6107689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4C2A26-EEC2-4339-928F-E22B8115F8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470" t="22085" r="31444" b="12402"/>
          <a:stretch/>
        </p:blipFill>
        <p:spPr>
          <a:xfrm>
            <a:off x="6143625" y="336208"/>
            <a:ext cx="4320000" cy="4073206"/>
          </a:xfrm>
          <a:prstGeom prst="rect">
            <a:avLst/>
          </a:prstGeom>
          <a:ln w="38100"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A623F0-954D-46A5-9CA0-EA77B68EC819}"/>
              </a:ext>
            </a:extLst>
          </p:cNvPr>
          <p:cNvSpPr txBox="1"/>
          <p:nvPr/>
        </p:nvSpPr>
        <p:spPr>
          <a:xfrm>
            <a:off x="7196205" y="761357"/>
            <a:ext cx="1651942" cy="52322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show and hide stations by category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7F00193-D7F6-417A-ABB0-8EEBD918FE71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3676651" y="2372811"/>
            <a:ext cx="2466974" cy="1470860"/>
          </a:xfrm>
          <a:prstGeom prst="straightConnector1">
            <a:avLst/>
          </a:prstGeom>
          <a:ln w="34925"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3FFBB72-C934-4AC5-BBBE-606B1FEBE9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621" t="25342" r="31743" b="12040"/>
          <a:stretch/>
        </p:blipFill>
        <p:spPr>
          <a:xfrm>
            <a:off x="7233382" y="2704076"/>
            <a:ext cx="4320000" cy="3954285"/>
          </a:xfrm>
          <a:prstGeom prst="rect">
            <a:avLst/>
          </a:prstGeom>
          <a:ln w="38100"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05AC0B4-5EB1-4DDF-8D30-5E575A023DA9}"/>
              </a:ext>
            </a:extLst>
          </p:cNvPr>
          <p:cNvSpPr txBox="1"/>
          <p:nvPr/>
        </p:nvSpPr>
        <p:spPr>
          <a:xfrm>
            <a:off x="9393382" y="5434625"/>
            <a:ext cx="1590020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on station over, the time series of the station is shown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1FFC89D-79B8-4BF9-A699-118851D8B6F2}"/>
              </a:ext>
            </a:extLst>
          </p:cNvPr>
          <p:cNvCxnSpPr>
            <a:cxnSpLocks/>
            <a:stCxn id="13" idx="1"/>
          </p:cNvCxnSpPr>
          <p:nvPr/>
        </p:nvCxnSpPr>
        <p:spPr>
          <a:xfrm flipH="1">
            <a:off x="2286000" y="4681219"/>
            <a:ext cx="4947382" cy="587605"/>
          </a:xfrm>
          <a:prstGeom prst="straightConnector1">
            <a:avLst/>
          </a:prstGeom>
          <a:ln w="34925"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F68A58A8-B438-4563-A5EF-265E3817D37E}"/>
              </a:ext>
            </a:extLst>
          </p:cNvPr>
          <p:cNvSpPr txBox="1">
            <a:spLocks/>
          </p:cNvSpPr>
          <p:nvPr/>
        </p:nvSpPr>
        <p:spPr>
          <a:xfrm>
            <a:off x="209261" y="-25139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00" dirty="0"/>
              <a:t>Tool Principle</a:t>
            </a:r>
          </a:p>
        </p:txBody>
      </p:sp>
    </p:spTree>
    <p:extLst>
      <p:ext uri="{BB962C8B-B14F-4D97-AF65-F5344CB8AC3E}">
        <p14:creationId xmlns:p14="http://schemas.microsoft.com/office/powerpoint/2010/main" val="41504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42BE3A-6024-4CB8-9F8A-3D9685138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99" y="555429"/>
            <a:ext cx="5754005" cy="3060323"/>
          </a:xfr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026F707-CA6A-482E-B5F4-F4D76B744F07}"/>
              </a:ext>
            </a:extLst>
          </p:cNvPr>
          <p:cNvCxnSpPr>
            <a:cxnSpLocks/>
          </p:cNvCxnSpPr>
          <p:nvPr/>
        </p:nvCxnSpPr>
        <p:spPr>
          <a:xfrm>
            <a:off x="1908629" y="1623148"/>
            <a:ext cx="1513647" cy="667998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1A1F613-BAE7-4A94-8245-5D409533DCB9}"/>
              </a:ext>
            </a:extLst>
          </p:cNvPr>
          <p:cNvCxnSpPr>
            <a:cxnSpLocks/>
          </p:cNvCxnSpPr>
          <p:nvPr/>
        </p:nvCxnSpPr>
        <p:spPr>
          <a:xfrm flipV="1">
            <a:off x="1908628" y="1432112"/>
            <a:ext cx="1567437" cy="191036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700AF75-0C19-42FD-A9F3-B12A4EE8D13A}"/>
              </a:ext>
            </a:extLst>
          </p:cNvPr>
          <p:cNvSpPr txBox="1"/>
          <p:nvPr/>
        </p:nvSpPr>
        <p:spPr>
          <a:xfrm>
            <a:off x="2140070" y="1247675"/>
            <a:ext cx="1125644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Click on station to show station details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F94C6FC-A642-4894-882B-1E1AA1D60F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253" y="979863"/>
            <a:ext cx="5760000" cy="3494325"/>
          </a:xfrm>
          <a:prstGeom prst="rect">
            <a:avLst/>
          </a:prstGeom>
        </p:spPr>
      </p:pic>
      <p:sp>
        <p:nvSpPr>
          <p:cNvPr id="31" name="Title 1">
            <a:extLst>
              <a:ext uri="{FF2B5EF4-FFF2-40B4-BE49-F238E27FC236}">
                <a16:creationId xmlns:a16="http://schemas.microsoft.com/office/drawing/2014/main" id="{0C3C7F12-EBBE-4B1A-B005-1BA8A9137E52}"/>
              </a:ext>
            </a:extLst>
          </p:cNvPr>
          <p:cNvSpPr txBox="1">
            <a:spLocks/>
          </p:cNvSpPr>
          <p:nvPr/>
        </p:nvSpPr>
        <p:spPr>
          <a:xfrm>
            <a:off x="209261" y="-25139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00" dirty="0"/>
              <a:t>Tool Principle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5CF3AEC-66F8-4C63-90B9-4C93818DDDC2}"/>
              </a:ext>
            </a:extLst>
          </p:cNvPr>
          <p:cNvCxnSpPr>
            <a:cxnSpLocks/>
          </p:cNvCxnSpPr>
          <p:nvPr/>
        </p:nvCxnSpPr>
        <p:spPr>
          <a:xfrm>
            <a:off x="5660571" y="1247675"/>
            <a:ext cx="1784258" cy="791582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11089820-C76C-4FBA-A807-BBCB02429344}"/>
              </a:ext>
            </a:extLst>
          </p:cNvPr>
          <p:cNvSpPr txBox="1"/>
          <p:nvPr/>
        </p:nvSpPr>
        <p:spPr>
          <a:xfrm>
            <a:off x="5905241" y="1033518"/>
            <a:ext cx="1651942" cy="6463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/>
            </a:lvl1pPr>
          </a:lstStyle>
          <a:p>
            <a:r>
              <a:rPr lang="en-US" dirty="0"/>
              <a:t>add the station to the selected list of reference stations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C783280-2904-471C-AD33-91C375D76F0C}"/>
              </a:ext>
            </a:extLst>
          </p:cNvPr>
          <p:cNvSpPr txBox="1"/>
          <p:nvPr/>
        </p:nvSpPr>
        <p:spPr>
          <a:xfrm>
            <a:off x="6874972" y="4520905"/>
            <a:ext cx="2164253" cy="15696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/>
            </a:lvl1pPr>
          </a:lstStyle>
          <a:p>
            <a:pPr algn="l"/>
            <a:r>
              <a:rPr lang="en-US" dirty="0"/>
              <a:t>Export list of the selected reference stations in various formats: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List of Stations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CATREF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BERNESE (FIX)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Table with criteria values</a:t>
            </a:r>
          </a:p>
          <a:p>
            <a:endParaRPr 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752113E-F09C-416E-9B12-BF63255B7030}"/>
              </a:ext>
            </a:extLst>
          </p:cNvPr>
          <p:cNvSpPr txBox="1"/>
          <p:nvPr/>
        </p:nvSpPr>
        <p:spPr>
          <a:xfrm>
            <a:off x="1777454" y="3086275"/>
            <a:ext cx="1321799" cy="4616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Show/hide non selected stations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AA75B75-7364-45E1-89A6-1A07BC9C7149}"/>
              </a:ext>
            </a:extLst>
          </p:cNvPr>
          <p:cNvCxnSpPr>
            <a:cxnSpLocks/>
            <a:endCxn id="46" idx="1"/>
          </p:cNvCxnSpPr>
          <p:nvPr/>
        </p:nvCxnSpPr>
        <p:spPr>
          <a:xfrm flipV="1">
            <a:off x="14339570" y="2208210"/>
            <a:ext cx="298450" cy="82936"/>
          </a:xfrm>
          <a:prstGeom prst="straightConnector1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arrow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09F87517-FF6F-4E62-AE69-E2F1E9D38CA5}"/>
              </a:ext>
            </a:extLst>
          </p:cNvPr>
          <p:cNvSpPr txBox="1"/>
          <p:nvPr/>
        </p:nvSpPr>
        <p:spPr>
          <a:xfrm>
            <a:off x="14638020" y="1515712"/>
            <a:ext cx="2386329" cy="138499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dirty="0"/>
              <a:t>Export the list of selected stations: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List of Stations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CATREF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BERNESE (FIX)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Table with criteria values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6DC8B1E9-A352-4743-B19C-6FBD24186D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4" y="3829909"/>
            <a:ext cx="5760000" cy="3303750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9B74AA9-93F6-4E09-B0CA-94048F61F355}"/>
              </a:ext>
            </a:extLst>
          </p:cNvPr>
          <p:cNvCxnSpPr>
            <a:cxnSpLocks/>
            <a:stCxn id="43" idx="2"/>
          </p:cNvCxnSpPr>
          <p:nvPr/>
        </p:nvCxnSpPr>
        <p:spPr>
          <a:xfrm flipH="1">
            <a:off x="2242911" y="3547940"/>
            <a:ext cx="195443" cy="349781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6980B06A-8748-4B50-9282-3FE5B8CAEC7B}"/>
              </a:ext>
            </a:extLst>
          </p:cNvPr>
          <p:cNvCxnSpPr>
            <a:cxnSpLocks/>
            <a:stCxn id="43" idx="2"/>
          </p:cNvCxnSpPr>
          <p:nvPr/>
        </p:nvCxnSpPr>
        <p:spPr>
          <a:xfrm>
            <a:off x="2438354" y="3547940"/>
            <a:ext cx="507153" cy="349781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6977D517-EB6C-44D8-9860-80BA42EE30CA}"/>
              </a:ext>
            </a:extLst>
          </p:cNvPr>
          <p:cNvCxnSpPr>
            <a:cxnSpLocks/>
          </p:cNvCxnSpPr>
          <p:nvPr/>
        </p:nvCxnSpPr>
        <p:spPr>
          <a:xfrm flipH="1" flipV="1">
            <a:off x="6162675" y="4286250"/>
            <a:ext cx="712298" cy="371475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0F6533DE-309A-44CC-BD36-3108B8F9850D}"/>
              </a:ext>
            </a:extLst>
          </p:cNvPr>
          <p:cNvCxnSpPr>
            <a:cxnSpLocks/>
            <a:stCxn id="19" idx="3"/>
          </p:cNvCxnSpPr>
          <p:nvPr/>
        </p:nvCxnSpPr>
        <p:spPr>
          <a:xfrm flipV="1">
            <a:off x="7557183" y="1247676"/>
            <a:ext cx="1605867" cy="109008"/>
          </a:xfrm>
          <a:prstGeom prst="straightConnector1">
            <a:avLst/>
          </a:prstGeom>
          <a:ln w="34925"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311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5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8">
            <a:extLst>
              <a:ext uri="{FF2B5EF4-FFF2-40B4-BE49-F238E27FC236}">
                <a16:creationId xmlns:a16="http://schemas.microsoft.com/office/drawing/2014/main" id="{AC068951-5119-4778-AC19-D3262954EA4A}"/>
              </a:ext>
            </a:extLst>
          </p:cNvPr>
          <p:cNvSpPr/>
          <p:nvPr/>
        </p:nvSpPr>
        <p:spPr>
          <a:xfrm rot="1862118">
            <a:off x="6677466" y="4025799"/>
            <a:ext cx="180000" cy="1512000"/>
          </a:xfrm>
          <a:prstGeom prst="downArrow">
            <a:avLst>
              <a:gd name="adj1" fmla="val 29901"/>
              <a:gd name="adj2" fmla="val 111953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Down Arrow 8">
            <a:extLst>
              <a:ext uri="{FF2B5EF4-FFF2-40B4-BE49-F238E27FC236}">
                <a16:creationId xmlns:a16="http://schemas.microsoft.com/office/drawing/2014/main" id="{4BAD9D64-2E9A-4843-8C9E-977DB902070B}"/>
              </a:ext>
            </a:extLst>
          </p:cNvPr>
          <p:cNvSpPr/>
          <p:nvPr/>
        </p:nvSpPr>
        <p:spPr>
          <a:xfrm rot="19737882" flipH="1">
            <a:off x="7510609" y="4025799"/>
            <a:ext cx="180000" cy="1512000"/>
          </a:xfrm>
          <a:prstGeom prst="downArrow">
            <a:avLst>
              <a:gd name="adj1" fmla="val 29901"/>
              <a:gd name="adj2" fmla="val 111953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915575-AF3E-4EBF-8151-4F6B7E5FC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239" y="910985"/>
            <a:ext cx="6666837" cy="2718648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1E2155-DB31-43D0-BD39-5D29ABE5374A}"/>
              </a:ext>
            </a:extLst>
          </p:cNvPr>
          <p:cNvSpPr/>
          <p:nvPr/>
        </p:nvSpPr>
        <p:spPr>
          <a:xfrm>
            <a:off x="5956254" y="3587262"/>
            <a:ext cx="2396438" cy="5918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23FAA2-9D4D-439F-9F4B-9346B39C6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9B10F-F44A-4E68-8D2C-E4FDDD819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4282170" cy="48006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Input: period of observation of the densification solution</a:t>
            </a:r>
          </a:p>
          <a:p>
            <a:endParaRPr lang="en-US" dirty="0"/>
          </a:p>
          <a:p>
            <a:r>
              <a:rPr lang="en-US" dirty="0"/>
              <a:t>Two types of solutions:</a:t>
            </a:r>
          </a:p>
          <a:p>
            <a:pPr lvl="1"/>
            <a:r>
              <a:rPr lang="en-US" dirty="0"/>
              <a:t>Position solutions</a:t>
            </a:r>
          </a:p>
          <a:p>
            <a:pPr lvl="2"/>
            <a:r>
              <a:rPr lang="en-US" dirty="0"/>
              <a:t>&lt; 3 years</a:t>
            </a:r>
          </a:p>
          <a:p>
            <a:pPr lvl="1"/>
            <a:r>
              <a:rPr lang="en-US" dirty="0"/>
              <a:t>Position &amp; Velocity solutions</a:t>
            </a:r>
          </a:p>
          <a:p>
            <a:pPr lvl="2"/>
            <a:r>
              <a:rPr lang="en-US" dirty="0"/>
              <a:t>&gt; 3 years</a:t>
            </a:r>
          </a:p>
          <a:p>
            <a:endParaRPr lang="en-US" dirty="0"/>
          </a:p>
          <a:p>
            <a:r>
              <a:rPr lang="en-US" dirty="0"/>
              <a:t>Criteria used to recommend stations will depend on:</a:t>
            </a:r>
          </a:p>
          <a:p>
            <a:pPr lvl="1"/>
            <a:r>
              <a:rPr lang="en-US" dirty="0"/>
              <a:t>Solution type </a:t>
            </a:r>
          </a:p>
          <a:p>
            <a:pPr lvl="1"/>
            <a:r>
              <a:rPr lang="en-US" dirty="0"/>
              <a:t>Station categories</a:t>
            </a:r>
          </a:p>
          <a:p>
            <a:pPr lvl="1"/>
            <a:r>
              <a:rPr lang="en-US" dirty="0"/>
              <a:t>Observation availability in the EUREF Reference Frame Product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1C7BAC8-5EB1-47E7-B0C7-406D0267DF6B}"/>
              </a:ext>
            </a:extLst>
          </p:cNvPr>
          <p:cNvCxnSpPr>
            <a:cxnSpLocks/>
          </p:cNvCxnSpPr>
          <p:nvPr/>
        </p:nvCxnSpPr>
        <p:spPr>
          <a:xfrm>
            <a:off x="6575794" y="2180255"/>
            <a:ext cx="0" cy="1591663"/>
          </a:xfrm>
          <a:prstGeom prst="straightConnector1">
            <a:avLst/>
          </a:prstGeom>
          <a:ln w="22225">
            <a:headEnd type="arrow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D961001-729A-4B9B-90DD-4CA69919ED30}"/>
              </a:ext>
            </a:extLst>
          </p:cNvPr>
          <p:cNvSpPr txBox="1"/>
          <p:nvPr/>
        </p:nvSpPr>
        <p:spPr>
          <a:xfrm>
            <a:off x="6078618" y="3738694"/>
            <a:ext cx="991938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1400" b="1" dirty="0"/>
              <a:t>Begin Date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0F57AA-15C6-425C-9AC7-6D76FC164EB8}"/>
              </a:ext>
            </a:extLst>
          </p:cNvPr>
          <p:cNvSpPr txBox="1"/>
          <p:nvPr/>
        </p:nvSpPr>
        <p:spPr>
          <a:xfrm>
            <a:off x="7368298" y="3738694"/>
            <a:ext cx="855683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b="1"/>
            </a:lvl1pPr>
          </a:lstStyle>
          <a:p>
            <a:r>
              <a:rPr lang="en-GB" dirty="0"/>
              <a:t>End Date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4DDB4FA-0BE6-46F9-821D-3307215F0F6F}"/>
              </a:ext>
            </a:extLst>
          </p:cNvPr>
          <p:cNvCxnSpPr>
            <a:cxnSpLocks/>
          </p:cNvCxnSpPr>
          <p:nvPr/>
        </p:nvCxnSpPr>
        <p:spPr>
          <a:xfrm>
            <a:off x="7791485" y="2159016"/>
            <a:ext cx="0" cy="1575648"/>
          </a:xfrm>
          <a:prstGeom prst="straightConnector1">
            <a:avLst/>
          </a:prstGeom>
          <a:ln w="22225">
            <a:headEnd type="arrow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3AF94E9-3DA2-40FE-97C6-62A27134D2E3}"/>
              </a:ext>
            </a:extLst>
          </p:cNvPr>
          <p:cNvSpPr txBox="1"/>
          <p:nvPr/>
        </p:nvSpPr>
        <p:spPr>
          <a:xfrm>
            <a:off x="6370423" y="4586286"/>
            <a:ext cx="840935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b="1"/>
            </a:lvl1pPr>
          </a:lstStyle>
          <a:p>
            <a:r>
              <a:rPr lang="en-GB" dirty="0"/>
              <a:t>&lt; 3 years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0FA6BB-3413-4E01-B807-786B706D2393}"/>
              </a:ext>
            </a:extLst>
          </p:cNvPr>
          <p:cNvSpPr txBox="1"/>
          <p:nvPr/>
        </p:nvSpPr>
        <p:spPr>
          <a:xfrm>
            <a:off x="7299207" y="4572142"/>
            <a:ext cx="840935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b="1"/>
            </a:lvl1pPr>
          </a:lstStyle>
          <a:p>
            <a:r>
              <a:rPr lang="en-GB" dirty="0"/>
              <a:t>&gt; 3 years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699A965-FB57-40CB-9EF4-282DC04E4D43}"/>
              </a:ext>
            </a:extLst>
          </p:cNvPr>
          <p:cNvSpPr txBox="1"/>
          <p:nvPr/>
        </p:nvSpPr>
        <p:spPr>
          <a:xfrm>
            <a:off x="7271090" y="5523161"/>
            <a:ext cx="1592808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b="1"/>
            </a:lvl1pPr>
          </a:lstStyle>
          <a:p>
            <a:r>
              <a:rPr lang="en-GB" dirty="0"/>
              <a:t>Position &amp; Velocity</a:t>
            </a:r>
            <a:br>
              <a:rPr lang="en-GB" dirty="0"/>
            </a:br>
            <a:r>
              <a:rPr lang="en-GB" dirty="0"/>
              <a:t>Solution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11821C-07D8-4BA7-8CB4-A6E5A22B5C66}"/>
              </a:ext>
            </a:extLst>
          </p:cNvPr>
          <p:cNvSpPr txBox="1"/>
          <p:nvPr/>
        </p:nvSpPr>
        <p:spPr>
          <a:xfrm>
            <a:off x="5936469" y="5537647"/>
            <a:ext cx="830997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1400" b="1"/>
            </a:lvl1pPr>
          </a:lstStyle>
          <a:p>
            <a:r>
              <a:rPr lang="en-GB" dirty="0"/>
              <a:t>Position </a:t>
            </a:r>
            <a:br>
              <a:rPr lang="en-GB" dirty="0"/>
            </a:br>
            <a:r>
              <a:rPr lang="en-GB" dirty="0"/>
              <a:t>Solution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F293341-A31A-4BBA-93FC-946855EE531D}"/>
              </a:ext>
            </a:extLst>
          </p:cNvPr>
          <p:cNvSpPr/>
          <p:nvPr/>
        </p:nvSpPr>
        <p:spPr>
          <a:xfrm>
            <a:off x="5689600" y="438923"/>
            <a:ext cx="4901085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https://www.epncb.oma.be/_productsservices/ReferenceFrame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7027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A6B88-C403-4C55-9CF5-FD0868ABB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type 1: Positions 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9F21065C-8D3C-45F7-90C4-BEFA86A8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75368" y="1693955"/>
            <a:ext cx="80772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474943-ABB8-4A04-A20D-BC0202EF569B}"/>
              </a:ext>
            </a:extLst>
          </p:cNvPr>
          <p:cNvSpPr txBox="1"/>
          <p:nvPr/>
        </p:nvSpPr>
        <p:spPr>
          <a:xfrm>
            <a:off x="10197779" y="1425786"/>
            <a:ext cx="848309" cy="26161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defTabSz="457291"/>
            <a:r>
              <a:rPr lang="en-GB" sz="1100" b="1" kern="0" dirty="0">
                <a:solidFill>
                  <a:srgbClr val="FF0000"/>
                </a:solidFill>
              </a:rPr>
              <a:t>2019-01-01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73B69C-1BD2-4A4D-9249-CC13F9BF18D3}"/>
              </a:ext>
            </a:extLst>
          </p:cNvPr>
          <p:cNvSpPr txBox="1"/>
          <p:nvPr/>
        </p:nvSpPr>
        <p:spPr>
          <a:xfrm>
            <a:off x="11190868" y="1425786"/>
            <a:ext cx="848309" cy="26161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defTabSz="457291"/>
            <a:r>
              <a:rPr lang="en-GB" sz="1100" b="1" kern="0" dirty="0">
                <a:solidFill>
                  <a:srgbClr val="FF0000"/>
                </a:solidFill>
              </a:rPr>
              <a:t>2019-02-01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B8E84BA-1A78-4BF9-B47B-54E5342A3C44}"/>
              </a:ext>
            </a:extLst>
          </p:cNvPr>
          <p:cNvCxnSpPr>
            <a:cxnSpLocks/>
            <a:stCxn id="11" idx="2"/>
          </p:cNvCxnSpPr>
          <p:nvPr/>
        </p:nvCxnSpPr>
        <p:spPr>
          <a:xfrm>
            <a:off x="10621934" y="1687396"/>
            <a:ext cx="441354" cy="10568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6420D4-C114-4F9A-AC8A-6892121BC3EC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11127581" y="1687396"/>
            <a:ext cx="487442" cy="10568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91DA935C-E3D3-490A-96B8-1A5EDD283EBC}"/>
              </a:ext>
            </a:extLst>
          </p:cNvPr>
          <p:cNvSpPr/>
          <p:nvPr/>
        </p:nvSpPr>
        <p:spPr>
          <a:xfrm>
            <a:off x="3949256" y="1869014"/>
            <a:ext cx="7884000" cy="78266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9C512D5-F18E-424D-9CB7-C07623E43105}"/>
              </a:ext>
            </a:extLst>
          </p:cNvPr>
          <p:cNvSpPr txBox="1"/>
          <p:nvPr/>
        </p:nvSpPr>
        <p:spPr>
          <a:xfrm>
            <a:off x="1267069" y="1792128"/>
            <a:ext cx="1826141" cy="923330"/>
          </a:xfrm>
          <a:prstGeom prst="rect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dirty="0"/>
              <a:t>No data </a:t>
            </a:r>
            <a:br>
              <a:rPr lang="en-US" dirty="0"/>
            </a:br>
            <a:r>
              <a:rPr lang="en-US" dirty="0"/>
              <a:t>during the period</a:t>
            </a:r>
            <a:br>
              <a:rPr lang="en-US" dirty="0"/>
            </a:br>
            <a:r>
              <a:rPr lang="en-US" dirty="0"/>
              <a:t> of observation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2D4DB3D-1FBC-4EAC-92F2-BA2CA05B9440}"/>
              </a:ext>
            </a:extLst>
          </p:cNvPr>
          <p:cNvCxnSpPr>
            <a:cxnSpLocks/>
            <a:stCxn id="18" idx="3"/>
            <a:endCxn id="17" idx="1"/>
          </p:cNvCxnSpPr>
          <p:nvPr/>
        </p:nvCxnSpPr>
        <p:spPr>
          <a:xfrm>
            <a:off x="3093210" y="2253793"/>
            <a:ext cx="856046" cy="655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3869E19-CC29-40F5-B185-7C8753C5EA0A}"/>
              </a:ext>
            </a:extLst>
          </p:cNvPr>
          <p:cNvSpPr txBox="1"/>
          <p:nvPr/>
        </p:nvSpPr>
        <p:spPr>
          <a:xfrm>
            <a:off x="1267069" y="4762258"/>
            <a:ext cx="1826141" cy="120032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Position discontinuity</a:t>
            </a:r>
            <a:br>
              <a:rPr lang="en-US" dirty="0"/>
            </a:br>
            <a:r>
              <a:rPr lang="en-US" dirty="0"/>
              <a:t>during the period</a:t>
            </a:r>
            <a:br>
              <a:rPr lang="en-US" dirty="0"/>
            </a:br>
            <a:r>
              <a:rPr lang="en-US" dirty="0"/>
              <a:t> of observation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99F6052-812C-4E54-ACEE-882C3CC3493F}"/>
              </a:ext>
            </a:extLst>
          </p:cNvPr>
          <p:cNvCxnSpPr>
            <a:cxnSpLocks/>
            <a:stCxn id="29" idx="3"/>
          </p:cNvCxnSpPr>
          <p:nvPr/>
        </p:nvCxnSpPr>
        <p:spPr>
          <a:xfrm flipV="1">
            <a:off x="3093210" y="5070613"/>
            <a:ext cx="856046" cy="2918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97BE8F55-3DCF-43F6-8F3E-0587EEF69E29}"/>
              </a:ext>
            </a:extLst>
          </p:cNvPr>
          <p:cNvSpPr txBox="1"/>
          <p:nvPr/>
        </p:nvSpPr>
        <p:spPr>
          <a:xfrm>
            <a:off x="1267069" y="3751835"/>
            <a:ext cx="1826141" cy="92333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Few data </a:t>
            </a:r>
            <a:br>
              <a:rPr lang="en-US" dirty="0"/>
            </a:br>
            <a:r>
              <a:rPr lang="en-US" dirty="0"/>
              <a:t>during the period</a:t>
            </a:r>
            <a:br>
              <a:rPr lang="en-US" dirty="0"/>
            </a:br>
            <a:r>
              <a:rPr lang="en-US" dirty="0"/>
              <a:t> of observation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A3A0250-B378-4693-BFFB-32A7F9001A50}"/>
              </a:ext>
            </a:extLst>
          </p:cNvPr>
          <p:cNvCxnSpPr>
            <a:cxnSpLocks/>
            <a:stCxn id="33" idx="3"/>
          </p:cNvCxnSpPr>
          <p:nvPr/>
        </p:nvCxnSpPr>
        <p:spPr>
          <a:xfrm>
            <a:off x="3093210" y="4213500"/>
            <a:ext cx="782158" cy="33704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05DD7108-BB89-4FAE-A806-F7E23BAC7285}"/>
              </a:ext>
            </a:extLst>
          </p:cNvPr>
          <p:cNvSpPr/>
          <p:nvPr/>
        </p:nvSpPr>
        <p:spPr>
          <a:xfrm>
            <a:off x="3949256" y="4449481"/>
            <a:ext cx="7884000" cy="28632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449072A-DB25-4581-8264-AC66FAC86221}"/>
              </a:ext>
            </a:extLst>
          </p:cNvPr>
          <p:cNvSpPr/>
          <p:nvPr/>
        </p:nvSpPr>
        <p:spPr>
          <a:xfrm>
            <a:off x="3949256" y="4896427"/>
            <a:ext cx="7884000" cy="28632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3088265-1EC7-4528-BF91-0552A04B2500}"/>
              </a:ext>
            </a:extLst>
          </p:cNvPr>
          <p:cNvSpPr txBox="1"/>
          <p:nvPr/>
        </p:nvSpPr>
        <p:spPr>
          <a:xfrm>
            <a:off x="6423601" y="959489"/>
            <a:ext cx="4703980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Period of observation: 2019-01-01 </a:t>
            </a:r>
            <a:r>
              <a:rPr lang="en-US" dirty="0">
                <a:sym typeface="Symbol" panose="05050102010706020507" pitchFamily="18" charset="2"/>
              </a:rPr>
              <a:t></a:t>
            </a:r>
            <a:r>
              <a:rPr lang="en-US" dirty="0"/>
              <a:t> 2019-02-01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B5521FE-5288-445F-8D43-78E4CA12E351}"/>
              </a:ext>
            </a:extLst>
          </p:cNvPr>
          <p:cNvSpPr txBox="1"/>
          <p:nvPr/>
        </p:nvSpPr>
        <p:spPr>
          <a:xfrm>
            <a:off x="3521233" y="1250532"/>
            <a:ext cx="1364566" cy="46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/>
              <a:t>Potential reference frame stations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F1A3B42-9335-48D4-9585-64B7EA6D8EFA}"/>
              </a:ext>
            </a:extLst>
          </p:cNvPr>
          <p:cNvSpPr txBox="1"/>
          <p:nvPr/>
        </p:nvSpPr>
        <p:spPr>
          <a:xfrm>
            <a:off x="4886472" y="5739114"/>
            <a:ext cx="6054991" cy="36933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Observation availability in the EUREF Reference Frame Product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8E642B9-F3FE-495D-9304-7326F75130E9}"/>
              </a:ext>
            </a:extLst>
          </p:cNvPr>
          <p:cNvSpPr/>
          <p:nvPr/>
        </p:nvSpPr>
        <p:spPr>
          <a:xfrm>
            <a:off x="3949256" y="2772059"/>
            <a:ext cx="7884000" cy="157456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32D6849-4AB3-4D83-B7C5-C206846F2940}"/>
              </a:ext>
            </a:extLst>
          </p:cNvPr>
          <p:cNvSpPr txBox="1"/>
          <p:nvPr/>
        </p:nvSpPr>
        <p:spPr>
          <a:xfrm>
            <a:off x="1267069" y="2770106"/>
            <a:ext cx="1826141" cy="92333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Has data </a:t>
            </a:r>
            <a:br>
              <a:rPr lang="en-US" dirty="0"/>
            </a:br>
            <a:r>
              <a:rPr lang="en-US" dirty="0"/>
              <a:t>during the period</a:t>
            </a:r>
            <a:br>
              <a:rPr lang="en-US" dirty="0"/>
            </a:br>
            <a:r>
              <a:rPr lang="en-US" dirty="0"/>
              <a:t> of observation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29FA72AF-0603-4E21-BC0B-0845B59899EC}"/>
              </a:ext>
            </a:extLst>
          </p:cNvPr>
          <p:cNvCxnSpPr>
            <a:cxnSpLocks/>
            <a:stCxn id="31" idx="3"/>
          </p:cNvCxnSpPr>
          <p:nvPr/>
        </p:nvCxnSpPr>
        <p:spPr>
          <a:xfrm>
            <a:off x="3093210" y="3231771"/>
            <a:ext cx="847413" cy="33704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212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9" grpId="0" animBg="1"/>
      <p:bldP spid="33" grpId="0" animBg="1"/>
      <p:bldP spid="38" grpId="0" animBg="1"/>
      <p:bldP spid="39" grpId="0" animBg="1"/>
      <p:bldP spid="28" grpId="0" animBg="1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AD110-AB38-4BC2-9B57-C9740E089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Solution type 1: Positions – Decision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1AD33-2955-45E4-8A7D-BC24B7A56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7371890" cy="4800600"/>
          </a:xfrm>
        </p:spPr>
        <p:txBody>
          <a:bodyPr>
            <a:normAutofit fontScale="92500" lnSpcReduction="20000"/>
          </a:bodyPr>
          <a:lstStyle/>
          <a:p>
            <a:r>
              <a:rPr lang="en-US" u="sng" dirty="0"/>
              <a:t>Criteria 1</a:t>
            </a:r>
            <a:r>
              <a:rPr lang="en-US" dirty="0"/>
              <a:t>: Observation availability in the EUREF Reference Frame Product during the period of observation</a:t>
            </a:r>
          </a:p>
          <a:p>
            <a:pPr lvl="1"/>
            <a:r>
              <a:rPr lang="en-US" dirty="0"/>
              <a:t>no days available </a:t>
            </a:r>
            <a:r>
              <a:rPr lang="en-US" dirty="0">
                <a:sym typeface="Symbol" panose="05050102010706020507" pitchFamily="18" charset="2"/>
              </a:rPr>
              <a:t> station not proposed in the list</a:t>
            </a:r>
            <a:endParaRPr lang="en-US" dirty="0"/>
          </a:p>
          <a:p>
            <a:pPr lvl="1"/>
            <a:r>
              <a:rPr lang="en-US" dirty="0"/>
              <a:t>Number of days in time series shown on the map with marker size</a:t>
            </a:r>
          </a:p>
          <a:p>
            <a:endParaRPr lang="en-US" dirty="0"/>
          </a:p>
          <a:p>
            <a:r>
              <a:rPr lang="en-US" u="sng" dirty="0"/>
              <a:t>Criteria 2</a:t>
            </a:r>
            <a:r>
              <a:rPr lang="en-US" dirty="0"/>
              <a:t>: based on station categories</a:t>
            </a:r>
          </a:p>
          <a:p>
            <a:pPr lvl="1"/>
            <a:r>
              <a:rPr lang="en-US" dirty="0">
                <a:solidFill>
                  <a:srgbClr val="009900"/>
                </a:solidFill>
              </a:rPr>
              <a:t>Recommended: C0, C1</a:t>
            </a:r>
          </a:p>
          <a:p>
            <a:pPr lvl="1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Usable: C3, C4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Not Recommended: C2, C5, C6</a:t>
            </a:r>
          </a:p>
          <a:p>
            <a:pPr lvl="2"/>
            <a:r>
              <a:rPr lang="en-US" dirty="0"/>
              <a:t>C2: noisy time series and/or seasonal signals</a:t>
            </a:r>
          </a:p>
          <a:p>
            <a:pPr lvl="2"/>
            <a:r>
              <a:rPr lang="en-US" dirty="0"/>
              <a:t>C5/C6: instabilities and/or noisy time series and/or seasonal signals</a:t>
            </a:r>
          </a:p>
          <a:p>
            <a:endParaRPr lang="en-US" dirty="0"/>
          </a:p>
          <a:p>
            <a:r>
              <a:rPr lang="en-US" dirty="0"/>
              <a:t>Relevant information:</a:t>
            </a:r>
          </a:p>
          <a:p>
            <a:pPr lvl="1"/>
            <a:r>
              <a:rPr lang="en-US" dirty="0"/>
              <a:t>Number of discontinuities during the period of observation</a:t>
            </a:r>
          </a:p>
          <a:p>
            <a:pPr lvl="1"/>
            <a:r>
              <a:rPr lang="en-US" dirty="0"/>
              <a:t>Detrended position time series</a:t>
            </a:r>
          </a:p>
          <a:p>
            <a:pPr lvl="1"/>
            <a:r>
              <a:rPr lang="en-US" dirty="0"/>
              <a:t>Plots showing the performance of the station</a:t>
            </a:r>
          </a:p>
          <a:p>
            <a:pPr lvl="1"/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2B849CC-55B9-4A20-A342-F28D81A367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936" y="2463144"/>
            <a:ext cx="1698467" cy="148681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A3847EE-FB54-4617-A5EB-472134BF36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438" y="4147738"/>
            <a:ext cx="1353462" cy="1205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918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0A2512-7F06-4FEA-BE7E-5C06475B29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24" t="8149" r="5000" b="7336"/>
          <a:stretch/>
        </p:blipFill>
        <p:spPr>
          <a:xfrm>
            <a:off x="2198846" y="276947"/>
            <a:ext cx="9536872" cy="612616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92D6D54-D737-490E-910B-83FE6985BEA3}"/>
              </a:ext>
            </a:extLst>
          </p:cNvPr>
          <p:cNvSpPr/>
          <p:nvPr/>
        </p:nvSpPr>
        <p:spPr>
          <a:xfrm>
            <a:off x="8145895" y="1797626"/>
            <a:ext cx="2196000" cy="132773"/>
          </a:xfrm>
          <a:prstGeom prst="rect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38983B6-BEBC-41D5-8C41-F49CF4B072A1}"/>
              </a:ext>
            </a:extLst>
          </p:cNvPr>
          <p:cNvSpPr/>
          <p:nvPr/>
        </p:nvSpPr>
        <p:spPr>
          <a:xfrm>
            <a:off x="10312400" y="1525270"/>
            <a:ext cx="831850" cy="201930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5CED95D-23A9-4BAF-A6C7-F6EF51420F27}"/>
              </a:ext>
            </a:extLst>
          </p:cNvPr>
          <p:cNvSpPr/>
          <p:nvPr/>
        </p:nvSpPr>
        <p:spPr>
          <a:xfrm>
            <a:off x="7287491" y="948915"/>
            <a:ext cx="4276436" cy="201930"/>
          </a:xfrm>
          <a:prstGeom prst="rect">
            <a:avLst/>
          </a:prstGeom>
          <a:noFill/>
          <a:ln w="2857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9013FBA-65A2-452D-A79B-EF09F8CE8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388" y="4263913"/>
            <a:ext cx="6271196" cy="2497105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n-US" sz="2000" dirty="0"/>
              <a:t>Click or select a station </a:t>
            </a:r>
            <a:r>
              <a:rPr lang="en-US" sz="2000" dirty="0">
                <a:sym typeface="Symbol" panose="05050102010706020507" pitchFamily="18" charset="2"/>
              </a:rPr>
              <a:t> relevant information:</a:t>
            </a:r>
          </a:p>
          <a:p>
            <a:pPr marL="582930" lvl="1" indent="-285750" algn="r"/>
            <a:r>
              <a:rPr lang="en-US" sz="1800" dirty="0">
                <a:sym typeface="Symbol" panose="05050102010706020507" pitchFamily="18" charset="2"/>
              </a:rPr>
              <a:t>Recommendation</a:t>
            </a:r>
          </a:p>
          <a:p>
            <a:pPr marL="582930" lvl="1" indent="-285750" algn="r"/>
            <a:r>
              <a:rPr lang="en-US" sz="1800" dirty="0">
                <a:sym typeface="Symbol" panose="05050102010706020507" pitchFamily="18" charset="2"/>
              </a:rPr>
              <a:t>Category of the station</a:t>
            </a:r>
          </a:p>
          <a:p>
            <a:pPr marL="582930" lvl="1" indent="-285750" algn="r"/>
            <a:r>
              <a:rPr lang="en-US" sz="1800" dirty="0">
                <a:sym typeface="Symbol" panose="05050102010706020507" pitchFamily="18" charset="2"/>
              </a:rPr>
              <a:t>Number of days of observation</a:t>
            </a:r>
          </a:p>
          <a:p>
            <a:pPr marL="582930" lvl="1" indent="-285750" algn="r"/>
            <a:r>
              <a:rPr lang="en-US" sz="1800" dirty="0"/>
              <a:t>Number of position/velocity discontinuities during the considered period</a:t>
            </a:r>
          </a:p>
          <a:p>
            <a:pPr marL="582930" lvl="1" indent="-285750" algn="r"/>
            <a:r>
              <a:rPr lang="en-US" sz="1800" dirty="0"/>
              <a:t>Detrended position time series to see the position changes</a:t>
            </a:r>
          </a:p>
          <a:p>
            <a:pPr marL="582930" lvl="1" indent="-285750" algn="r"/>
            <a:r>
              <a:rPr lang="en-US" sz="1800" dirty="0"/>
              <a:t>Station Performances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24CAD1A-3663-4D91-84DE-8592EE458346}"/>
              </a:ext>
            </a:extLst>
          </p:cNvPr>
          <p:cNvSpPr/>
          <p:nvPr/>
        </p:nvSpPr>
        <p:spPr>
          <a:xfrm>
            <a:off x="10631054" y="1276122"/>
            <a:ext cx="291523" cy="182539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E2345CA-1DAB-4D76-A24D-EBA1EA7BCAF6}"/>
              </a:ext>
            </a:extLst>
          </p:cNvPr>
          <p:cNvCxnSpPr>
            <a:cxnSpLocks/>
          </p:cNvCxnSpPr>
          <p:nvPr/>
        </p:nvCxnSpPr>
        <p:spPr>
          <a:xfrm flipV="1">
            <a:off x="6652640" y="1930399"/>
            <a:ext cx="2329435" cy="3783768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E585E63-58D0-4DFF-885E-54FF919B4EA9}"/>
              </a:ext>
            </a:extLst>
          </p:cNvPr>
          <p:cNvCxnSpPr>
            <a:cxnSpLocks/>
          </p:cNvCxnSpPr>
          <p:nvPr/>
        </p:nvCxnSpPr>
        <p:spPr>
          <a:xfrm flipV="1">
            <a:off x="6652640" y="4165600"/>
            <a:ext cx="3340514" cy="2054225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0129FF0-FD77-473B-ACB6-51FFAD3423A5}"/>
              </a:ext>
            </a:extLst>
          </p:cNvPr>
          <p:cNvCxnSpPr>
            <a:cxnSpLocks/>
            <a:endCxn id="28" idx="3"/>
          </p:cNvCxnSpPr>
          <p:nvPr/>
        </p:nvCxnSpPr>
        <p:spPr>
          <a:xfrm flipV="1">
            <a:off x="6594727" y="1431929"/>
            <a:ext cx="4079020" cy="3673092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97CEB7A-1CA0-40BB-89D2-DCDFAF79DC0C}"/>
              </a:ext>
            </a:extLst>
          </p:cNvPr>
          <p:cNvCxnSpPr>
            <a:cxnSpLocks/>
          </p:cNvCxnSpPr>
          <p:nvPr/>
        </p:nvCxnSpPr>
        <p:spPr>
          <a:xfrm flipV="1">
            <a:off x="6652640" y="1458661"/>
            <a:ext cx="1964887" cy="3313888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D7D4DF5E-8ED4-4D9F-A903-E5E8EAC32C70}"/>
              </a:ext>
            </a:extLst>
          </p:cNvPr>
          <p:cNvCxnSpPr>
            <a:cxnSpLocks/>
            <a:endCxn id="7" idx="3"/>
          </p:cNvCxnSpPr>
          <p:nvPr/>
        </p:nvCxnSpPr>
        <p:spPr>
          <a:xfrm flipV="1">
            <a:off x="6652640" y="1697628"/>
            <a:ext cx="3781582" cy="3728444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D1493D3A-8A2A-4740-A867-9F3119763068}"/>
              </a:ext>
            </a:extLst>
          </p:cNvPr>
          <p:cNvSpPr/>
          <p:nvPr/>
        </p:nvSpPr>
        <p:spPr>
          <a:xfrm>
            <a:off x="8376515" y="1266995"/>
            <a:ext cx="1053812" cy="209579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E52CD51-C432-4CC8-8CE5-5C2D94767E51}"/>
              </a:ext>
            </a:extLst>
          </p:cNvPr>
          <p:cNvCxnSpPr>
            <a:cxnSpLocks/>
          </p:cNvCxnSpPr>
          <p:nvPr/>
        </p:nvCxnSpPr>
        <p:spPr>
          <a:xfrm flipV="1">
            <a:off x="6652640" y="6076703"/>
            <a:ext cx="982443" cy="468682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itle 1">
            <a:extLst>
              <a:ext uri="{FF2B5EF4-FFF2-40B4-BE49-F238E27FC236}">
                <a16:creationId xmlns:a16="http://schemas.microsoft.com/office/drawing/2014/main" id="{AA336AA6-11B9-449B-B970-6F74A6EF92F7}"/>
              </a:ext>
            </a:extLst>
          </p:cNvPr>
          <p:cNvSpPr txBox="1">
            <a:spLocks/>
          </p:cNvSpPr>
          <p:nvPr/>
        </p:nvSpPr>
        <p:spPr>
          <a:xfrm>
            <a:off x="209261" y="-25139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00" dirty="0"/>
              <a:t>Solution type 1: Positions – Tool</a:t>
            </a:r>
          </a:p>
        </p:txBody>
      </p:sp>
    </p:spTree>
    <p:extLst>
      <p:ext uri="{BB962C8B-B14F-4D97-AF65-F5344CB8AC3E}">
        <p14:creationId xmlns:p14="http://schemas.microsoft.com/office/powerpoint/2010/main" val="1113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23" grpId="0" animBg="1"/>
      <p:bldP spid="28" grpId="0" animBg="1"/>
      <p:bldP spid="28" grpId="1" animBg="1"/>
      <p:bldP spid="25" grpId="0" animBg="1"/>
      <p:bldP spid="2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A6B88-C403-4C55-9CF5-FD0868ABB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5" y="42291"/>
            <a:ext cx="10160000" cy="1143000"/>
          </a:xfrm>
        </p:spPr>
        <p:txBody>
          <a:bodyPr/>
          <a:lstStyle/>
          <a:p>
            <a:r>
              <a:rPr lang="en-US" sz="3600" dirty="0"/>
              <a:t>Solution type 2: </a:t>
            </a:r>
            <a:br>
              <a:rPr lang="en-US" sz="3600" dirty="0"/>
            </a:br>
            <a:r>
              <a:rPr lang="en-US" sz="3600" dirty="0"/>
              <a:t>Positions - Velocities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9F21065C-8D3C-45F7-90C4-BEFA86A8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75368" y="1693955"/>
            <a:ext cx="80772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474943-ABB8-4A04-A20D-BC0202EF569B}"/>
              </a:ext>
            </a:extLst>
          </p:cNvPr>
          <p:cNvSpPr txBox="1"/>
          <p:nvPr/>
        </p:nvSpPr>
        <p:spPr>
          <a:xfrm>
            <a:off x="7509997" y="1249118"/>
            <a:ext cx="848309" cy="26161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defTabSz="457291">
              <a:defRPr sz="1100" b="1" kern="0">
                <a:solidFill>
                  <a:srgbClr val="FF0000"/>
                </a:solidFill>
              </a:defRPr>
            </a:lvl1pPr>
          </a:lstStyle>
          <a:p>
            <a:r>
              <a:rPr lang="en-GB" dirty="0"/>
              <a:t>2007-12-01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73B69C-1BD2-4A4D-9249-CC13F9BF18D3}"/>
              </a:ext>
            </a:extLst>
          </p:cNvPr>
          <p:cNvSpPr txBox="1"/>
          <p:nvPr/>
        </p:nvSpPr>
        <p:spPr>
          <a:xfrm>
            <a:off x="10512082" y="1249118"/>
            <a:ext cx="848309" cy="26161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defTabSz="457291">
              <a:defRPr sz="1100" b="1" kern="0">
                <a:solidFill>
                  <a:srgbClr val="FF0000"/>
                </a:solidFill>
              </a:defRPr>
            </a:lvl1pPr>
          </a:lstStyle>
          <a:p>
            <a:r>
              <a:rPr lang="en-GB" dirty="0"/>
              <a:t>2018-12-31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B8E84BA-1A78-4BF9-B47B-54E5342A3C44}"/>
              </a:ext>
            </a:extLst>
          </p:cNvPr>
          <p:cNvCxnSpPr>
            <a:cxnSpLocks/>
            <a:stCxn id="11" idx="2"/>
          </p:cNvCxnSpPr>
          <p:nvPr/>
        </p:nvCxnSpPr>
        <p:spPr>
          <a:xfrm>
            <a:off x="7934152" y="1510728"/>
            <a:ext cx="27595" cy="30479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6420D4-C114-4F9A-AC8A-6892121BC3EC}"/>
              </a:ext>
            </a:extLst>
          </p:cNvPr>
          <p:cNvCxnSpPr>
            <a:cxnSpLocks/>
            <a:stCxn id="12" idx="2"/>
          </p:cNvCxnSpPr>
          <p:nvPr/>
        </p:nvCxnSpPr>
        <p:spPr>
          <a:xfrm>
            <a:off x="10936237" y="1510728"/>
            <a:ext cx="128929" cy="30479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91DA935C-E3D3-490A-96B8-1A5EDD283EBC}"/>
              </a:ext>
            </a:extLst>
          </p:cNvPr>
          <p:cNvSpPr/>
          <p:nvPr/>
        </p:nvSpPr>
        <p:spPr>
          <a:xfrm>
            <a:off x="3511052" y="6642952"/>
            <a:ext cx="7884000" cy="28632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363355-54EA-4F0C-8824-85C68FAE4A72}"/>
              </a:ext>
            </a:extLst>
          </p:cNvPr>
          <p:cNvSpPr/>
          <p:nvPr/>
        </p:nvSpPr>
        <p:spPr>
          <a:xfrm>
            <a:off x="3949256" y="4465783"/>
            <a:ext cx="7884000" cy="28632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9C512D5-F18E-424D-9CB7-C07623E43105}"/>
              </a:ext>
            </a:extLst>
          </p:cNvPr>
          <p:cNvSpPr txBox="1"/>
          <p:nvPr/>
        </p:nvSpPr>
        <p:spPr>
          <a:xfrm>
            <a:off x="244234" y="1574457"/>
            <a:ext cx="2951443" cy="64633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same period of observation in both solutions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22D4DB3D-1FBC-4EAC-92F2-BA2CA05B9440}"/>
              </a:ext>
            </a:extLst>
          </p:cNvPr>
          <p:cNvCxnSpPr>
            <a:cxnSpLocks/>
            <a:stCxn id="18" idx="3"/>
            <a:endCxn id="25" idx="1"/>
          </p:cNvCxnSpPr>
          <p:nvPr/>
        </p:nvCxnSpPr>
        <p:spPr>
          <a:xfrm>
            <a:off x="3195677" y="1897623"/>
            <a:ext cx="753579" cy="3453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3869E19-CC29-40F5-B185-7C8753C5EA0A}"/>
              </a:ext>
            </a:extLst>
          </p:cNvPr>
          <p:cNvSpPr txBox="1"/>
          <p:nvPr/>
        </p:nvSpPr>
        <p:spPr>
          <a:xfrm>
            <a:off x="239432" y="4843433"/>
            <a:ext cx="2627593" cy="646331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dirty="0"/>
              <a:t>Velocity change during the period of observation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99F6052-812C-4E54-ACEE-882C3CC3493F}"/>
              </a:ext>
            </a:extLst>
          </p:cNvPr>
          <p:cNvCxnSpPr>
            <a:cxnSpLocks/>
            <a:stCxn id="29" idx="3"/>
          </p:cNvCxnSpPr>
          <p:nvPr/>
        </p:nvCxnSpPr>
        <p:spPr>
          <a:xfrm flipV="1">
            <a:off x="2867025" y="5012382"/>
            <a:ext cx="1082233" cy="1542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97BE8F55-3DCF-43F6-8F3E-0587EEF69E29}"/>
              </a:ext>
            </a:extLst>
          </p:cNvPr>
          <p:cNvSpPr txBox="1"/>
          <p:nvPr/>
        </p:nvSpPr>
        <p:spPr>
          <a:xfrm>
            <a:off x="512959" y="2773139"/>
            <a:ext cx="2485918" cy="64633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≠ periods of observation &gt; 6 years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A3A0250-B378-4693-BFFB-32A7F9001A50}"/>
              </a:ext>
            </a:extLst>
          </p:cNvPr>
          <p:cNvCxnSpPr>
            <a:cxnSpLocks/>
            <a:stCxn id="33" idx="3"/>
          </p:cNvCxnSpPr>
          <p:nvPr/>
        </p:nvCxnSpPr>
        <p:spPr>
          <a:xfrm>
            <a:off x="2998877" y="3096305"/>
            <a:ext cx="1008343" cy="6032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05DD7108-BB89-4FAE-A806-F7E23BAC7285}"/>
              </a:ext>
            </a:extLst>
          </p:cNvPr>
          <p:cNvSpPr/>
          <p:nvPr/>
        </p:nvSpPr>
        <p:spPr>
          <a:xfrm>
            <a:off x="3949256" y="2705906"/>
            <a:ext cx="7884000" cy="122536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449072A-DB25-4581-8264-AC66FAC86221}"/>
              </a:ext>
            </a:extLst>
          </p:cNvPr>
          <p:cNvSpPr/>
          <p:nvPr/>
        </p:nvSpPr>
        <p:spPr>
          <a:xfrm>
            <a:off x="3949256" y="4896427"/>
            <a:ext cx="7884000" cy="28632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3088265-1EC7-4528-BF91-0552A04B2500}"/>
              </a:ext>
            </a:extLst>
          </p:cNvPr>
          <p:cNvSpPr txBox="1"/>
          <p:nvPr/>
        </p:nvSpPr>
        <p:spPr>
          <a:xfrm>
            <a:off x="6435436" y="661472"/>
            <a:ext cx="4703980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Period of observation: </a:t>
            </a:r>
            <a:r>
              <a:rPr lang="en-US"/>
              <a:t>2007-12-01 </a:t>
            </a:r>
            <a:r>
              <a:rPr lang="en-US">
                <a:sym typeface="Symbol" panose="05050102010706020507" pitchFamily="18" charset="2"/>
              </a:rPr>
              <a:t></a:t>
            </a:r>
            <a:r>
              <a:rPr lang="en-US" dirty="0"/>
              <a:t> 2018-12-31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AC58446-02D2-4B0D-9980-79C888856A23}"/>
              </a:ext>
            </a:extLst>
          </p:cNvPr>
          <p:cNvSpPr txBox="1"/>
          <p:nvPr/>
        </p:nvSpPr>
        <p:spPr>
          <a:xfrm>
            <a:off x="1395577" y="4400363"/>
            <a:ext cx="963341" cy="369332"/>
          </a:xfrm>
          <a:prstGeom prst="rect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dirty="0"/>
              <a:t>&lt; 3years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9752AE2E-B5FE-4AF8-AEB6-3E4D4BBEBA8A}"/>
              </a:ext>
            </a:extLst>
          </p:cNvPr>
          <p:cNvCxnSpPr>
            <a:cxnSpLocks/>
            <a:stCxn id="37" idx="3"/>
            <a:endCxn id="21" idx="1"/>
          </p:cNvCxnSpPr>
          <p:nvPr/>
        </p:nvCxnSpPr>
        <p:spPr>
          <a:xfrm>
            <a:off x="2358918" y="4585029"/>
            <a:ext cx="1590338" cy="239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7A4671FA-D52E-4241-BA14-16F2B7B21504}"/>
              </a:ext>
            </a:extLst>
          </p:cNvPr>
          <p:cNvSpPr/>
          <p:nvPr/>
        </p:nvSpPr>
        <p:spPr>
          <a:xfrm>
            <a:off x="3949256" y="1869777"/>
            <a:ext cx="7884000" cy="746303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19A9402-56DC-48C4-A80B-BF6B51FA6727}"/>
              </a:ext>
            </a:extLst>
          </p:cNvPr>
          <p:cNvSpPr txBox="1"/>
          <p:nvPr/>
        </p:nvSpPr>
        <p:spPr>
          <a:xfrm>
            <a:off x="4886472" y="5739114"/>
            <a:ext cx="6054991" cy="36933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Observation availability in the EUREF Reference Frame Product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C953188-61DA-48FA-AA9C-6F4B5A2A5A30}"/>
              </a:ext>
            </a:extLst>
          </p:cNvPr>
          <p:cNvSpPr txBox="1"/>
          <p:nvPr/>
        </p:nvSpPr>
        <p:spPr>
          <a:xfrm>
            <a:off x="616202" y="3636610"/>
            <a:ext cx="2485918" cy="64633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≠ periods of observation</a:t>
            </a:r>
          </a:p>
          <a:p>
            <a:pPr algn="ctr"/>
            <a:r>
              <a:rPr lang="en-US" dirty="0"/>
              <a:t>&lt; 6 years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8AA9B83B-065B-436D-8426-084EB7627ADD}"/>
              </a:ext>
            </a:extLst>
          </p:cNvPr>
          <p:cNvCxnSpPr>
            <a:cxnSpLocks/>
            <a:stCxn id="42" idx="3"/>
          </p:cNvCxnSpPr>
          <p:nvPr/>
        </p:nvCxnSpPr>
        <p:spPr>
          <a:xfrm>
            <a:off x="3102120" y="3959776"/>
            <a:ext cx="831067" cy="1384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39750F59-F69B-4BB9-841D-B5D900096E06}"/>
              </a:ext>
            </a:extLst>
          </p:cNvPr>
          <p:cNvSpPr/>
          <p:nvPr/>
        </p:nvSpPr>
        <p:spPr>
          <a:xfrm>
            <a:off x="3955857" y="4001748"/>
            <a:ext cx="7884000" cy="37211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8FB294D-0FFE-4A94-B013-BF54823BAA0E}"/>
              </a:ext>
            </a:extLst>
          </p:cNvPr>
          <p:cNvSpPr txBox="1"/>
          <p:nvPr/>
        </p:nvSpPr>
        <p:spPr>
          <a:xfrm>
            <a:off x="3521233" y="1250532"/>
            <a:ext cx="1364566" cy="4616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/>
              <a:t>Potential reference frame stations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3EDAE2-353A-456C-9536-2F49C1DD5C12}"/>
              </a:ext>
            </a:extLst>
          </p:cNvPr>
          <p:cNvSpPr/>
          <p:nvPr/>
        </p:nvSpPr>
        <p:spPr>
          <a:xfrm>
            <a:off x="7947949" y="1777853"/>
            <a:ext cx="3117217" cy="3468729"/>
          </a:xfrm>
          <a:prstGeom prst="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189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9" grpId="0" animBg="1"/>
      <p:bldP spid="33" grpId="0" animBg="1"/>
      <p:bldP spid="38" grpId="0" animBg="1"/>
      <p:bldP spid="39" grpId="0" animBg="1"/>
      <p:bldP spid="37" grpId="0" animBg="1"/>
      <p:bldP spid="25" grpId="0" animBg="1"/>
      <p:bldP spid="42" grpId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Content Placeholder 36">
            <a:extLst>
              <a:ext uri="{FF2B5EF4-FFF2-40B4-BE49-F238E27FC236}">
                <a16:creationId xmlns:a16="http://schemas.microsoft.com/office/drawing/2014/main" id="{C5B0B903-5B51-4167-980E-9E4B590AE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66" y="274638"/>
            <a:ext cx="5768728" cy="6308724"/>
          </a:xfrm>
        </p:spPr>
      </p:pic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BD9F0783-61EE-460C-9680-0C95FD82A084}"/>
              </a:ext>
            </a:extLst>
          </p:cNvPr>
          <p:cNvSpPr txBox="1">
            <a:spLocks/>
          </p:cNvSpPr>
          <p:nvPr/>
        </p:nvSpPr>
        <p:spPr>
          <a:xfrm>
            <a:off x="609600" y="1600200"/>
            <a:ext cx="6400800" cy="5257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Criteria 1</a:t>
            </a:r>
            <a:r>
              <a:rPr lang="en-US" dirty="0"/>
              <a:t>: Observation availability in the EUREF Reference Frame Product during the period of observation</a:t>
            </a:r>
          </a:p>
          <a:p>
            <a:pPr lvl="1"/>
            <a:r>
              <a:rPr lang="en-US" dirty="0"/>
              <a:t>&lt; 3 years </a:t>
            </a:r>
            <a:r>
              <a:rPr lang="en-US" dirty="0">
                <a:sym typeface="Symbol" panose="05050102010706020507" pitchFamily="18" charset="2"/>
              </a:rPr>
              <a:t> station not proposed in the list</a:t>
            </a:r>
            <a:endParaRPr lang="en-US" dirty="0"/>
          </a:p>
          <a:p>
            <a:pPr lvl="1"/>
            <a:r>
              <a:rPr lang="en-US" dirty="0"/>
              <a:t>Number of years in time series shown on the map with marker size</a:t>
            </a:r>
          </a:p>
          <a:p>
            <a:endParaRPr lang="en-US" dirty="0"/>
          </a:p>
          <a:p>
            <a:r>
              <a:rPr lang="en-US" u="sng" dirty="0"/>
              <a:t>Criteria 2</a:t>
            </a:r>
            <a:r>
              <a:rPr lang="en-US" dirty="0"/>
              <a:t>: based on station categories</a:t>
            </a:r>
          </a:p>
          <a:p>
            <a:pPr lvl="1"/>
            <a:r>
              <a:rPr lang="en-US" dirty="0"/>
              <a:t>Depends on the number of years of observation</a:t>
            </a:r>
          </a:p>
          <a:p>
            <a:endParaRPr lang="en-US" dirty="0"/>
          </a:p>
          <a:p>
            <a:r>
              <a:rPr lang="en-US" dirty="0"/>
              <a:t>Relevant information:</a:t>
            </a:r>
          </a:p>
          <a:p>
            <a:pPr lvl="1"/>
            <a:r>
              <a:rPr lang="en-US" dirty="0"/>
              <a:t>Number of position/velocity discontinuities during the period of observation </a:t>
            </a:r>
          </a:p>
          <a:p>
            <a:pPr lvl="1"/>
            <a:r>
              <a:rPr lang="en-US" dirty="0"/>
              <a:t>Collocated stations with velocity constrained </a:t>
            </a:r>
          </a:p>
          <a:p>
            <a:pPr lvl="1"/>
            <a:r>
              <a:rPr lang="en-US" dirty="0"/>
              <a:t>De-detrended position time series</a:t>
            </a:r>
          </a:p>
          <a:p>
            <a:pPr lvl="1"/>
            <a:r>
              <a:rPr lang="en-US" dirty="0"/>
              <a:t>Plots showing the performance of the station</a:t>
            </a:r>
          </a:p>
          <a:p>
            <a:pPr lvl="1"/>
            <a:r>
              <a:rPr lang="en-US" dirty="0"/>
              <a:t>Velocity variability plots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77F43BA-DDB2-4584-B0D5-E38371B2AF99}"/>
              </a:ext>
            </a:extLst>
          </p:cNvPr>
          <p:cNvSpPr/>
          <p:nvPr/>
        </p:nvSpPr>
        <p:spPr>
          <a:xfrm>
            <a:off x="6219578" y="3646609"/>
            <a:ext cx="790822" cy="295275"/>
          </a:xfrm>
          <a:prstGeom prst="rightArrow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6ECAA5-8AF8-42B9-B880-1E3E5B28F0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66" y="5497009"/>
            <a:ext cx="1219200" cy="108635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CE77CDF-F372-4EF7-BB97-13DDBFA9B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5" y="42291"/>
            <a:ext cx="10160000" cy="1143000"/>
          </a:xfrm>
        </p:spPr>
        <p:txBody>
          <a:bodyPr/>
          <a:lstStyle/>
          <a:p>
            <a:r>
              <a:rPr lang="en-US" sz="4000" dirty="0"/>
              <a:t>Solution type 2: Positions – Velocities</a:t>
            </a:r>
            <a:br>
              <a:rPr lang="en-US" sz="4000" dirty="0"/>
            </a:br>
            <a:r>
              <a:rPr lang="en-US" sz="4000" dirty="0"/>
              <a:t>Decision Model</a:t>
            </a:r>
          </a:p>
        </p:txBody>
      </p:sp>
    </p:spTree>
    <p:extLst>
      <p:ext uri="{BB962C8B-B14F-4D97-AF65-F5344CB8AC3E}">
        <p14:creationId xmlns:p14="http://schemas.microsoft.com/office/powerpoint/2010/main" val="2350986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DA788D-28E2-49CA-9936-8E230D9EDE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682" t="14166" r="7121" b="15841"/>
          <a:stretch/>
        </p:blipFill>
        <p:spPr>
          <a:xfrm>
            <a:off x="429347" y="1093788"/>
            <a:ext cx="8082923" cy="5017770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678EC69-9754-4025-8329-631A5DDDC1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4330" y="1229639"/>
            <a:ext cx="3418323" cy="4556100"/>
          </a:xfr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5A7C4B4-7BEB-41FC-82A0-FEEE5E98324D}"/>
              </a:ext>
            </a:extLst>
          </p:cNvPr>
          <p:cNvSpPr txBox="1">
            <a:spLocks/>
          </p:cNvSpPr>
          <p:nvPr/>
        </p:nvSpPr>
        <p:spPr>
          <a:xfrm>
            <a:off x="137160" y="4467224"/>
            <a:ext cx="4368165" cy="23526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None/>
            </a:pPr>
            <a:r>
              <a:rPr lang="en-US" dirty="0"/>
              <a:t>Relevant information:</a:t>
            </a:r>
          </a:p>
          <a:p>
            <a:pPr algn="r"/>
            <a:r>
              <a:rPr lang="en-US" dirty="0"/>
              <a:t>Recommendation</a:t>
            </a:r>
          </a:p>
          <a:p>
            <a:pPr algn="r"/>
            <a:r>
              <a:rPr lang="en-GB" dirty="0"/>
              <a:t>Station category</a:t>
            </a:r>
          </a:p>
          <a:p>
            <a:pPr algn="r"/>
            <a:r>
              <a:rPr lang="en-GB" dirty="0"/>
              <a:t>Number of years of observation </a:t>
            </a:r>
          </a:p>
          <a:p>
            <a:pPr algn="r"/>
            <a:r>
              <a:rPr lang="en-GB" dirty="0"/>
              <a:t>Number of position/velocity discontinuities during the period of observation </a:t>
            </a:r>
          </a:p>
          <a:p>
            <a:pPr algn="r"/>
            <a:r>
              <a:rPr lang="en-GB" dirty="0"/>
              <a:t>Collocated stations with velocity constrained </a:t>
            </a:r>
          </a:p>
          <a:p>
            <a:pPr algn="r"/>
            <a:r>
              <a:rPr lang="en-GB" dirty="0"/>
              <a:t>De-detrended position time series</a:t>
            </a:r>
          </a:p>
          <a:p>
            <a:pPr algn="r"/>
            <a:r>
              <a:rPr lang="en-GB" dirty="0"/>
              <a:t>Plots showing the performance of the station</a:t>
            </a:r>
          </a:p>
          <a:p>
            <a:pPr algn="r"/>
            <a:r>
              <a:rPr lang="en-GB" dirty="0"/>
              <a:t>Velocity variability plots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8D51E5-785C-4B36-B124-389B6B41A5B9}"/>
              </a:ext>
            </a:extLst>
          </p:cNvPr>
          <p:cNvSpPr/>
          <p:nvPr/>
        </p:nvSpPr>
        <p:spPr>
          <a:xfrm>
            <a:off x="4855657" y="2722816"/>
            <a:ext cx="2279880" cy="92305"/>
          </a:xfrm>
          <a:prstGeom prst="rect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2BC1C97-417C-42C1-BBFE-48B094B7A426}"/>
              </a:ext>
            </a:extLst>
          </p:cNvPr>
          <p:cNvSpPr/>
          <p:nvPr/>
        </p:nvSpPr>
        <p:spPr>
          <a:xfrm>
            <a:off x="7346949" y="2378917"/>
            <a:ext cx="498967" cy="201930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504CA2F-E74D-42C2-8808-E80CC316BE71}"/>
              </a:ext>
            </a:extLst>
          </p:cNvPr>
          <p:cNvSpPr/>
          <p:nvPr/>
        </p:nvSpPr>
        <p:spPr>
          <a:xfrm>
            <a:off x="7230006" y="2208236"/>
            <a:ext cx="291523" cy="182539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EF35B70-E330-4262-8364-AA7FEBDD0D66}"/>
              </a:ext>
            </a:extLst>
          </p:cNvPr>
          <p:cNvCxnSpPr>
            <a:cxnSpLocks/>
          </p:cNvCxnSpPr>
          <p:nvPr/>
        </p:nvCxnSpPr>
        <p:spPr>
          <a:xfrm flipV="1">
            <a:off x="4452319" y="4679950"/>
            <a:ext cx="1427781" cy="1375746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B2C83EA-4E68-4907-AD77-8857A0F5D508}"/>
              </a:ext>
            </a:extLst>
          </p:cNvPr>
          <p:cNvCxnSpPr>
            <a:cxnSpLocks/>
            <a:endCxn id="11" idx="3"/>
          </p:cNvCxnSpPr>
          <p:nvPr/>
        </p:nvCxnSpPr>
        <p:spPr>
          <a:xfrm flipV="1">
            <a:off x="4449739" y="2551275"/>
            <a:ext cx="2970282" cy="2725902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18FD214-DA9A-4D08-A3DE-A0031E17F669}"/>
              </a:ext>
            </a:extLst>
          </p:cNvPr>
          <p:cNvCxnSpPr>
            <a:cxnSpLocks/>
            <a:endCxn id="19" idx="3"/>
          </p:cNvCxnSpPr>
          <p:nvPr/>
        </p:nvCxnSpPr>
        <p:spPr>
          <a:xfrm flipV="1">
            <a:off x="4432300" y="2360083"/>
            <a:ext cx="1194956" cy="2364759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354B886-F5CB-475D-8212-0E30908BF8AC}"/>
              </a:ext>
            </a:extLst>
          </p:cNvPr>
          <p:cNvCxnSpPr>
            <a:cxnSpLocks/>
          </p:cNvCxnSpPr>
          <p:nvPr/>
        </p:nvCxnSpPr>
        <p:spPr>
          <a:xfrm flipV="1">
            <a:off x="4449739" y="2907426"/>
            <a:ext cx="2780267" cy="2977690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20B76EF2-7817-43A5-B022-40D5B5567B27}"/>
              </a:ext>
            </a:extLst>
          </p:cNvPr>
          <p:cNvSpPr/>
          <p:nvPr/>
        </p:nvSpPr>
        <p:spPr>
          <a:xfrm>
            <a:off x="5533804" y="2181196"/>
            <a:ext cx="638129" cy="209579"/>
          </a:xfrm>
          <a:prstGeom prst="ellipse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99118E5-23F3-482D-8F77-C149295396E8}"/>
              </a:ext>
            </a:extLst>
          </p:cNvPr>
          <p:cNvCxnSpPr>
            <a:cxnSpLocks/>
          </p:cNvCxnSpPr>
          <p:nvPr/>
        </p:nvCxnSpPr>
        <p:spPr>
          <a:xfrm flipV="1">
            <a:off x="4460799" y="4724843"/>
            <a:ext cx="4067498" cy="1871614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6062772-21D0-4DDC-BC9C-58A559331F5F}"/>
              </a:ext>
            </a:extLst>
          </p:cNvPr>
          <p:cNvCxnSpPr>
            <a:cxnSpLocks/>
          </p:cNvCxnSpPr>
          <p:nvPr/>
        </p:nvCxnSpPr>
        <p:spPr>
          <a:xfrm flipV="1">
            <a:off x="4449739" y="2799416"/>
            <a:ext cx="1325363" cy="2725084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660D3345-0AE2-405D-BFCA-AB73BFFC38B8}"/>
              </a:ext>
            </a:extLst>
          </p:cNvPr>
          <p:cNvSpPr/>
          <p:nvPr/>
        </p:nvSpPr>
        <p:spPr>
          <a:xfrm>
            <a:off x="7403490" y="2716139"/>
            <a:ext cx="442426" cy="98982"/>
          </a:xfrm>
          <a:prstGeom prst="rect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F911BA0-FFB2-4405-9B4C-55C4A4BC6C08}"/>
              </a:ext>
            </a:extLst>
          </p:cNvPr>
          <p:cNvSpPr/>
          <p:nvPr/>
        </p:nvSpPr>
        <p:spPr>
          <a:xfrm>
            <a:off x="4866910" y="2799416"/>
            <a:ext cx="2979006" cy="108010"/>
          </a:xfrm>
          <a:prstGeom prst="rect">
            <a:avLst/>
          </a:prstGeom>
          <a:noFill/>
          <a:ln w="254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BEA380B-4262-43EB-926B-FA868EF8D334}"/>
              </a:ext>
            </a:extLst>
          </p:cNvPr>
          <p:cNvCxnSpPr>
            <a:cxnSpLocks/>
            <a:endCxn id="13" idx="3"/>
          </p:cNvCxnSpPr>
          <p:nvPr/>
        </p:nvCxnSpPr>
        <p:spPr>
          <a:xfrm flipV="1">
            <a:off x="4432300" y="2364043"/>
            <a:ext cx="2840399" cy="2703586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F20B6CB-4BC7-4CFF-8267-F17C12F123B6}"/>
              </a:ext>
            </a:extLst>
          </p:cNvPr>
          <p:cNvCxnSpPr>
            <a:cxnSpLocks/>
          </p:cNvCxnSpPr>
          <p:nvPr/>
        </p:nvCxnSpPr>
        <p:spPr>
          <a:xfrm flipV="1">
            <a:off x="4449739" y="2467375"/>
            <a:ext cx="4179911" cy="3880941"/>
          </a:xfrm>
          <a:prstGeom prst="line">
            <a:avLst/>
          </a:prstGeom>
          <a:ln w="22225">
            <a:solidFill>
              <a:schemeClr val="accent1">
                <a:shade val="95000"/>
                <a:satMod val="105000"/>
                <a:alpha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itle 1">
            <a:extLst>
              <a:ext uri="{FF2B5EF4-FFF2-40B4-BE49-F238E27FC236}">
                <a16:creationId xmlns:a16="http://schemas.microsoft.com/office/drawing/2014/main" id="{D9D307D2-D62B-4F08-951A-A2FB053A5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5" y="42291"/>
            <a:ext cx="10160000" cy="1143000"/>
          </a:xfrm>
        </p:spPr>
        <p:txBody>
          <a:bodyPr/>
          <a:lstStyle/>
          <a:p>
            <a:r>
              <a:rPr lang="en-US" sz="4000" dirty="0"/>
              <a:t>Solution type 2: Positions – Velocities</a:t>
            </a:r>
            <a:br>
              <a:rPr lang="en-US" sz="4000" dirty="0"/>
            </a:br>
            <a:r>
              <a:rPr lang="en-US" sz="4000" dirty="0"/>
              <a:t>Tool</a:t>
            </a:r>
          </a:p>
        </p:txBody>
      </p:sp>
    </p:spTree>
    <p:extLst>
      <p:ext uri="{BB962C8B-B14F-4D97-AF65-F5344CB8AC3E}">
        <p14:creationId xmlns:p14="http://schemas.microsoft.com/office/powerpoint/2010/main" val="39259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9" grpId="0" animBg="1"/>
      <p:bldP spid="19" grpId="1" animBg="1"/>
      <p:bldP spid="42" grpId="0" animBg="1"/>
      <p:bldP spid="42" grpId="1" animBg="1"/>
      <p:bldP spid="43" grpId="0" animBg="1"/>
      <p:bldP spid="4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EA71E-263D-434E-B6A0-2767523D2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4718714" y="1083793"/>
            <a:ext cx="10160000" cy="1143000"/>
          </a:xfrm>
        </p:spPr>
        <p:txBody>
          <a:bodyPr/>
          <a:lstStyle/>
          <a:p>
            <a:r>
              <a:rPr lang="en-US" sz="2800" dirty="0"/>
              <a:t>Performance of the stations: Examples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CAA837-8BBF-4D73-BA34-E0DC5F0F4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86" y="0"/>
            <a:ext cx="3600000" cy="2592000"/>
          </a:xfrm>
        </p:spPr>
      </p:pic>
      <p:pic>
        <p:nvPicPr>
          <p:cNvPr id="1026" name="Picture 2" descr="Project Image">
            <a:extLst>
              <a:ext uri="{FF2B5EF4-FFF2-40B4-BE49-F238E27FC236}">
                <a16:creationId xmlns:a16="http://schemas.microsoft.com/office/drawing/2014/main" id="{9713CF0B-5629-4B5A-97D5-83BA992B6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786" y="2531666"/>
            <a:ext cx="36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oject Image">
            <a:extLst>
              <a:ext uri="{FF2B5EF4-FFF2-40B4-BE49-F238E27FC236}">
                <a16:creationId xmlns:a16="http://schemas.microsoft.com/office/drawing/2014/main" id="{DA0565DA-07AB-4731-940B-04A87562E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06" y="4271332"/>
            <a:ext cx="3600000" cy="257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Project Image">
            <a:extLst>
              <a:ext uri="{FF2B5EF4-FFF2-40B4-BE49-F238E27FC236}">
                <a16:creationId xmlns:a16="http://schemas.microsoft.com/office/drawing/2014/main" id="{90FB8528-B109-4FD3-BA38-F9A097530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019" y="2531666"/>
            <a:ext cx="36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Project Image">
            <a:extLst>
              <a:ext uri="{FF2B5EF4-FFF2-40B4-BE49-F238E27FC236}">
                <a16:creationId xmlns:a16="http://schemas.microsoft.com/office/drawing/2014/main" id="{45CF260B-8B89-41B2-A716-3DD7D0CDB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039" y="4271332"/>
            <a:ext cx="3600000" cy="257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B32840-E05D-4B67-B161-37764C8991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019" y="0"/>
            <a:ext cx="3600000" cy="259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AE446F-C5FA-4010-9AB9-399DCDFA68C6}"/>
              </a:ext>
            </a:extLst>
          </p:cNvPr>
          <p:cNvSpPr txBox="1"/>
          <p:nvPr/>
        </p:nvSpPr>
        <p:spPr>
          <a:xfrm>
            <a:off x="5359400" y="495300"/>
            <a:ext cx="2015488" cy="3693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Position time series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A14DEF-C52C-4323-8562-58D5D9893008}"/>
              </a:ext>
            </a:extLst>
          </p:cNvPr>
          <p:cNvSpPr txBox="1"/>
          <p:nvPr/>
        </p:nvSpPr>
        <p:spPr>
          <a:xfrm>
            <a:off x="5042890" y="2698750"/>
            <a:ext cx="2648508" cy="646331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pPr algn="ctr"/>
            <a:r>
              <a:rPr lang="en-US" dirty="0"/>
              <a:t>Performance of the station on the 5 criteria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1D0C2B-8854-453B-9154-0ED525C31A2A}"/>
              </a:ext>
            </a:extLst>
          </p:cNvPr>
          <p:cNvSpPr txBox="1"/>
          <p:nvPr/>
        </p:nvSpPr>
        <p:spPr>
          <a:xfrm>
            <a:off x="5042890" y="3368263"/>
            <a:ext cx="2648508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pPr algn="ctr"/>
            <a:r>
              <a:rPr lang="en-US" sz="1050" dirty="0"/>
              <a:t>Compare the performance of a station (black dots) with the performance of the EPN stations (percentiles shown with colored bars)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837A8C-D0DA-4E88-B21F-2300CF331095}"/>
              </a:ext>
            </a:extLst>
          </p:cNvPr>
          <p:cNvSpPr txBox="1"/>
          <p:nvPr/>
        </p:nvSpPr>
        <p:spPr>
          <a:xfrm>
            <a:off x="5042890" y="4509686"/>
            <a:ext cx="2648508" cy="3693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pPr algn="ctr"/>
            <a:r>
              <a:rPr lang="en-US" dirty="0"/>
              <a:t>Velocity Variation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0E93BA7-4EE1-4237-97FB-311A34688A87}"/>
              </a:ext>
            </a:extLst>
          </p:cNvPr>
          <p:cNvSpPr txBox="1"/>
          <p:nvPr/>
        </p:nvSpPr>
        <p:spPr>
          <a:xfrm>
            <a:off x="5042890" y="4899745"/>
            <a:ext cx="2648508" cy="90024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pPr algn="ctr"/>
            <a:r>
              <a:rPr lang="en-GB" sz="1050" dirty="0"/>
              <a:t>Difference between velocity estimated using data from different moving time windows with the velocity obtained using the full data set of the station as it is included in the multi-year EPN solution</a:t>
            </a:r>
          </a:p>
        </p:txBody>
      </p:sp>
    </p:spTree>
    <p:extLst>
      <p:ext uri="{BB962C8B-B14F-4D97-AF65-F5344CB8AC3E}">
        <p14:creationId xmlns:p14="http://schemas.microsoft.com/office/powerpoint/2010/main" val="384631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5D5C5-717C-427A-8A93-C824FE4A3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46501-284C-4C30-8A96-32AC77189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EUREF Reference Frame Product</a:t>
            </a:r>
            <a:r>
              <a:rPr lang="en-GB" dirty="0"/>
              <a:t>: Multi-year position &amp; velocity solution in IGb14 updated each 15 weeks</a:t>
            </a:r>
          </a:p>
          <a:p>
            <a:r>
              <a:rPr lang="en-US" dirty="0"/>
              <a:t>How to select suitable reference stations from this product ?</a:t>
            </a:r>
          </a:p>
          <a:p>
            <a:pPr marL="411480" lvl="1" indent="0">
              <a:buNone/>
            </a:pPr>
            <a:r>
              <a:rPr lang="en-US" dirty="0"/>
              <a:t>    </a:t>
            </a:r>
            <a:r>
              <a:rPr lang="en-US" b="1" dirty="0"/>
              <a:t>Web Tool  </a:t>
            </a:r>
            <a:r>
              <a:rPr lang="en-US" dirty="0"/>
              <a:t>to help the selection of optimal reference station</a:t>
            </a:r>
          </a:p>
          <a:p>
            <a:pPr lvl="2"/>
            <a:r>
              <a:rPr lang="en-US" dirty="0"/>
              <a:t>Show stations on an </a:t>
            </a:r>
            <a:r>
              <a:rPr lang="en-US" b="1" dirty="0"/>
              <a:t>interactive map</a:t>
            </a:r>
          </a:p>
          <a:p>
            <a:pPr lvl="2"/>
            <a:r>
              <a:rPr lang="en-US" dirty="0"/>
              <a:t>With recommendation: </a:t>
            </a:r>
            <a:r>
              <a:rPr lang="en-US" b="1" dirty="0">
                <a:solidFill>
                  <a:srgbClr val="009900"/>
                </a:solidFill>
              </a:rPr>
              <a:t>Recommended</a:t>
            </a:r>
            <a:r>
              <a:rPr lang="en-US" b="1" dirty="0"/>
              <a:t>,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Usable</a:t>
            </a:r>
            <a:r>
              <a:rPr lang="en-US" b="1" dirty="0"/>
              <a:t>, </a:t>
            </a:r>
            <a:r>
              <a:rPr lang="en-US" b="1" dirty="0">
                <a:solidFill>
                  <a:srgbClr val="C00000"/>
                </a:solidFill>
              </a:rPr>
              <a:t>Not recommended </a:t>
            </a:r>
            <a:br>
              <a:rPr lang="en-US" dirty="0">
                <a:solidFill>
                  <a:srgbClr val="C00000"/>
                </a:solidFill>
              </a:rPr>
            </a:br>
            <a:r>
              <a:rPr lang="en-US" dirty="0"/>
              <a:t>based on station categories, solution type (Positions, Positions &amp; Velocities), period of observation</a:t>
            </a:r>
          </a:p>
          <a:p>
            <a:pPr lvl="2"/>
            <a:r>
              <a:rPr lang="en-US" dirty="0"/>
              <a:t>provides necessary </a:t>
            </a:r>
            <a:r>
              <a:rPr lang="en-US" b="1" dirty="0"/>
              <a:t>information</a:t>
            </a:r>
            <a:r>
              <a:rPr lang="en-US" dirty="0"/>
              <a:t> for the user to decide to select or not a reference station </a:t>
            </a:r>
          </a:p>
          <a:p>
            <a:pPr lvl="2"/>
            <a:endParaRPr lang="en-US" dirty="0"/>
          </a:p>
          <a:p>
            <a:r>
              <a:rPr lang="en-US" dirty="0"/>
              <a:t>The web tool is operational and results are updated at each release of the EUREF Reference Frame Product (15 weeks)</a:t>
            </a:r>
          </a:p>
          <a:p>
            <a:endParaRPr lang="en-US" dirty="0"/>
          </a:p>
          <a:p>
            <a:r>
              <a:rPr lang="en-US" dirty="0"/>
              <a:t>In the future:</a:t>
            </a:r>
          </a:p>
          <a:p>
            <a:pPr lvl="1"/>
            <a:r>
              <a:rPr lang="en-US" dirty="0"/>
              <a:t>Revisit the station categorization to refine the recommended reference station list </a:t>
            </a:r>
          </a:p>
          <a:p>
            <a:pPr lvl="1"/>
            <a:r>
              <a:rPr lang="en-US" dirty="0"/>
              <a:t>Extend the tool to work on the extrapolated part of the station time series</a:t>
            </a:r>
          </a:p>
          <a:p>
            <a:pPr lvl="1"/>
            <a:r>
              <a:rPr lang="en-US" dirty="0"/>
              <a:t>Develop API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3184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3C769-2455-4777-B158-EA645C7BE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022C5-430B-4E26-9386-F1C3B7BED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000" dirty="0"/>
              <a:t>EUREF Permanent Network Central Bureau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</a:p>
          <a:p>
            <a:pPr marL="114300" indent="0">
              <a:buNone/>
            </a:pPr>
            <a:r>
              <a:rPr lang="en-US" sz="2000" dirty="0"/>
              <a:t>EUREF Reference Frame Product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https://epncb.oma.be/_productsservices/coordinates/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>
                <a:solidFill>
                  <a:schemeClr val="accent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https://epncb.oma.be/_productsservices/timeseries/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</a:p>
          <a:p>
            <a:pPr marL="114300" indent="0">
              <a:buNone/>
            </a:pPr>
            <a:r>
              <a:rPr lang="en-US" sz="2000" dirty="0"/>
              <a:t>Tool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>
                <a:solidFill>
                  <a:schemeClr val="accent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https://epncb.oma.be/_productsservices/ReferenceFrame/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</a:p>
          <a:p>
            <a:pPr marL="114300" indent="0">
              <a:buNone/>
            </a:pPr>
            <a:r>
              <a:rPr lang="en-US" sz="2000" dirty="0"/>
              <a:t>Background on the Station Categories </a:t>
            </a:r>
            <a:r>
              <a:rPr lang="en-US" sz="2000" dirty="0">
                <a:solidFill>
                  <a:schemeClr val="accent1"/>
                </a:solidFill>
              </a:rPr>
              <a:t>	</a:t>
            </a:r>
            <a:r>
              <a:rPr lang="en-US" sz="2000" dirty="0">
                <a:solidFill>
                  <a:schemeClr val="accent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https://epncb.oma.be/_productsservices/ReferenceFrame/Station_Classification.php</a:t>
            </a:r>
            <a:endParaRPr lang="en-US" sz="2000" dirty="0">
              <a:solidFill>
                <a:schemeClr val="accent1"/>
              </a:solidFill>
            </a:endParaRPr>
          </a:p>
          <a:p>
            <a:pPr marL="114300" indent="0">
              <a:buNone/>
            </a:pPr>
            <a:r>
              <a:rPr lang="en-US" sz="2000" dirty="0"/>
              <a:t>Background on the tool</a:t>
            </a:r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dirty="0">
                <a:solidFill>
                  <a:schemeClr val="accent1"/>
                </a:solidFill>
              </a:rPr>
              <a:t>	</a:t>
            </a:r>
            <a:r>
              <a:rPr lang="en-US" dirty="0">
                <a:solidFill>
                  <a:schemeClr val="accent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https://epncb.oma.be/_productsservices/ReferenceFrame/Tool.php</a:t>
            </a:r>
            <a:r>
              <a:rPr lang="en-US" dirty="0">
                <a:solidFill>
                  <a:schemeClr val="accent1"/>
                </a:solidFill>
              </a:rPr>
              <a:t> </a:t>
            </a:r>
          </a:p>
          <a:p>
            <a:pPr marL="114300" indent="0">
              <a:buNone/>
            </a:pPr>
            <a:r>
              <a:rPr lang="en-US" sz="2000" dirty="0"/>
              <a:t>Contact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>
                <a:solidFill>
                  <a:schemeClr val="accent1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juliette.Legrand@oma.be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  <a:r>
              <a:rPr lang="en-US" sz="2000" dirty="0"/>
              <a:t>or </a:t>
            </a:r>
            <a:r>
              <a:rPr lang="en-US" sz="2000" dirty="0">
                <a:solidFill>
                  <a:schemeClr val="accent1"/>
                </a:solidFill>
              </a:rPr>
              <a:t>epncb@oma.be</a:t>
            </a:r>
          </a:p>
        </p:txBody>
      </p:sp>
    </p:spTree>
    <p:extLst>
      <p:ext uri="{BB962C8B-B14F-4D97-AF65-F5344CB8AC3E}">
        <p14:creationId xmlns:p14="http://schemas.microsoft.com/office/powerpoint/2010/main" val="2129916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O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B" id="{4CAAADB4-7AEF-46FE-A5DB-EAE585D1584D}" vid="{15A194A5-ACCB-4CA6-9727-E4362A303E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ROB</Template>
  <TotalTime>32040</TotalTime>
  <Words>1813</Words>
  <Application>Microsoft Office PowerPoint</Application>
  <PresentationFormat>Widescreen</PresentationFormat>
  <Paragraphs>290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Arial Narrow</vt:lpstr>
      <vt:lpstr>Calibri</vt:lpstr>
      <vt:lpstr>Calibri (Body)</vt:lpstr>
      <vt:lpstr>Open Sans</vt:lpstr>
      <vt:lpstr>ROB</vt:lpstr>
      <vt:lpstr>Station Classification  and  Reference Station Selection</vt:lpstr>
      <vt:lpstr>Context</vt:lpstr>
      <vt:lpstr>What is EUREF Reference Frame Product ?</vt:lpstr>
      <vt:lpstr>How to select reference stations ?</vt:lpstr>
      <vt:lpstr>Tool Principle</vt:lpstr>
      <vt:lpstr>Tool Principle</vt:lpstr>
      <vt:lpstr>Station Categories (1/2)</vt:lpstr>
      <vt:lpstr>Station Categories (2/2)</vt:lpstr>
      <vt:lpstr>PowerPoint Presentation</vt:lpstr>
      <vt:lpstr>PowerPoint Presentation</vt:lpstr>
      <vt:lpstr>Solution Types</vt:lpstr>
      <vt:lpstr>Solution type 1: Positions </vt:lpstr>
      <vt:lpstr>Solution type 1: Positions – Decision Model</vt:lpstr>
      <vt:lpstr>PowerPoint Presentation</vt:lpstr>
      <vt:lpstr>Solution type 2:  Positions - Velocities</vt:lpstr>
      <vt:lpstr>Solution type 2: Positions – Velocities Decision Model</vt:lpstr>
      <vt:lpstr>Solution type 2: Positions – Velocities Tool</vt:lpstr>
      <vt:lpstr>Performance of the stations: Examples</vt:lpstr>
      <vt:lpstr>Conclusion</vt:lpstr>
      <vt:lpstr>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anonymous</dc:creator>
  <cp:lastModifiedBy>Juliette Legrand</cp:lastModifiedBy>
  <cp:revision>1290</cp:revision>
  <dcterms:created xsi:type="dcterms:W3CDTF">2017-04-19T11:51:34Z</dcterms:created>
  <dcterms:modified xsi:type="dcterms:W3CDTF">2021-04-24T10:57:42Z</dcterms:modified>
</cp:coreProperties>
</file>