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4" r:id="rId8"/>
    <p:sldId id="262" r:id="rId9"/>
    <p:sldId id="263"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0" d="100"/>
          <a:sy n="80" d="100"/>
        </p:scale>
        <p:origin x="58" y="2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C017431-A450-4E5B-A9D6-1859E5F92BE0}" type="datetimeFigureOut">
              <a:rPr lang="en-US" smtClean="0"/>
              <a:t>4/28/2021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1621D0-7395-4747-8859-52A1BBCDDBB9}" type="slidenum">
              <a:rPr lang="en-US" smtClean="0"/>
              <a:t>‹#›</a:t>
            </a:fld>
            <a:endParaRPr lang="en-US"/>
          </a:p>
        </p:txBody>
      </p:sp>
    </p:spTree>
    <p:extLst>
      <p:ext uri="{BB962C8B-B14F-4D97-AF65-F5344CB8AC3E}">
        <p14:creationId xmlns:p14="http://schemas.microsoft.com/office/powerpoint/2010/main" val="11553546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017431-A450-4E5B-A9D6-1859E5F92BE0}" type="datetimeFigureOut">
              <a:rPr lang="en-US" smtClean="0"/>
              <a:t>4/28/2021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1621D0-7395-4747-8859-52A1BBCDDBB9}" type="slidenum">
              <a:rPr lang="en-US" smtClean="0"/>
              <a:t>‹#›</a:t>
            </a:fld>
            <a:endParaRPr lang="en-US"/>
          </a:p>
        </p:txBody>
      </p:sp>
    </p:spTree>
    <p:extLst>
      <p:ext uri="{BB962C8B-B14F-4D97-AF65-F5344CB8AC3E}">
        <p14:creationId xmlns:p14="http://schemas.microsoft.com/office/powerpoint/2010/main" val="40998799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C017431-A450-4E5B-A9D6-1859E5F92BE0}" type="datetimeFigureOut">
              <a:rPr lang="en-US" smtClean="0"/>
              <a:t>4/28/2021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1621D0-7395-4747-8859-52A1BBCDDBB9}" type="slidenum">
              <a:rPr lang="en-US" smtClean="0"/>
              <a:t>‹#›</a:t>
            </a:fld>
            <a:endParaRPr lang="en-US"/>
          </a:p>
        </p:txBody>
      </p:sp>
    </p:spTree>
    <p:extLst>
      <p:ext uri="{BB962C8B-B14F-4D97-AF65-F5344CB8AC3E}">
        <p14:creationId xmlns:p14="http://schemas.microsoft.com/office/powerpoint/2010/main" val="42181679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C017431-A450-4E5B-A9D6-1859E5F92BE0}" type="datetimeFigureOut">
              <a:rPr lang="en-US" smtClean="0"/>
              <a:t>4/28/2021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1621D0-7395-4747-8859-52A1BBCDDBB9}" type="slidenum">
              <a:rPr lang="en-US" smtClean="0"/>
              <a:t>‹#›</a:t>
            </a:fld>
            <a:endParaRPr lang="en-US"/>
          </a:p>
        </p:txBody>
      </p:sp>
    </p:spTree>
    <p:extLst>
      <p:ext uri="{BB962C8B-B14F-4D97-AF65-F5344CB8AC3E}">
        <p14:creationId xmlns:p14="http://schemas.microsoft.com/office/powerpoint/2010/main" val="609120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C017431-A450-4E5B-A9D6-1859E5F92BE0}" type="datetimeFigureOut">
              <a:rPr lang="en-US" smtClean="0"/>
              <a:t>4/28/2021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1621D0-7395-4747-8859-52A1BBCDDBB9}" type="slidenum">
              <a:rPr lang="en-US" smtClean="0"/>
              <a:t>‹#›</a:t>
            </a:fld>
            <a:endParaRPr lang="en-US"/>
          </a:p>
        </p:txBody>
      </p:sp>
    </p:spTree>
    <p:extLst>
      <p:ext uri="{BB962C8B-B14F-4D97-AF65-F5344CB8AC3E}">
        <p14:creationId xmlns:p14="http://schemas.microsoft.com/office/powerpoint/2010/main" val="18344258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C017431-A450-4E5B-A9D6-1859E5F92BE0}" type="datetimeFigureOut">
              <a:rPr lang="en-US" smtClean="0"/>
              <a:t>4/28/2021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1621D0-7395-4747-8859-52A1BBCDDBB9}" type="slidenum">
              <a:rPr lang="en-US" smtClean="0"/>
              <a:t>‹#›</a:t>
            </a:fld>
            <a:endParaRPr lang="en-US"/>
          </a:p>
        </p:txBody>
      </p:sp>
    </p:spTree>
    <p:extLst>
      <p:ext uri="{BB962C8B-B14F-4D97-AF65-F5344CB8AC3E}">
        <p14:creationId xmlns:p14="http://schemas.microsoft.com/office/powerpoint/2010/main" val="33035438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017431-A450-4E5B-A9D6-1859E5F92BE0}" type="datetimeFigureOut">
              <a:rPr lang="en-US" smtClean="0"/>
              <a:t>4/28/2021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1621D0-7395-4747-8859-52A1BBCDDBB9}" type="slidenum">
              <a:rPr lang="en-US" smtClean="0"/>
              <a:t>‹#›</a:t>
            </a:fld>
            <a:endParaRPr lang="en-US"/>
          </a:p>
        </p:txBody>
      </p:sp>
    </p:spTree>
    <p:extLst>
      <p:ext uri="{BB962C8B-B14F-4D97-AF65-F5344CB8AC3E}">
        <p14:creationId xmlns:p14="http://schemas.microsoft.com/office/powerpoint/2010/main" val="16485328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C017431-A450-4E5B-A9D6-1859E5F92BE0}" type="datetimeFigureOut">
              <a:rPr lang="en-US" smtClean="0"/>
              <a:t>4/28/2021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1621D0-7395-4747-8859-52A1BBCDDBB9}" type="slidenum">
              <a:rPr lang="en-US" smtClean="0"/>
              <a:t>‹#›</a:t>
            </a:fld>
            <a:endParaRPr lang="en-US"/>
          </a:p>
        </p:txBody>
      </p:sp>
    </p:spTree>
    <p:extLst>
      <p:ext uri="{BB962C8B-B14F-4D97-AF65-F5344CB8AC3E}">
        <p14:creationId xmlns:p14="http://schemas.microsoft.com/office/powerpoint/2010/main" val="1362002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C017431-A450-4E5B-A9D6-1859E5F92BE0}" type="datetimeFigureOut">
              <a:rPr lang="en-US" smtClean="0"/>
              <a:t>4/28/2021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1621D0-7395-4747-8859-52A1BBCDDBB9}" type="slidenum">
              <a:rPr lang="en-US" smtClean="0"/>
              <a:t>‹#›</a:t>
            </a:fld>
            <a:endParaRPr lang="en-US"/>
          </a:p>
        </p:txBody>
      </p:sp>
    </p:spTree>
    <p:extLst>
      <p:ext uri="{BB962C8B-B14F-4D97-AF65-F5344CB8AC3E}">
        <p14:creationId xmlns:p14="http://schemas.microsoft.com/office/powerpoint/2010/main" val="25291183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017431-A450-4E5B-A9D6-1859E5F92BE0}" type="datetimeFigureOut">
              <a:rPr lang="en-US" smtClean="0"/>
              <a:t>4/28/2021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1621D0-7395-4747-8859-52A1BBCDDBB9}" type="slidenum">
              <a:rPr lang="en-US" smtClean="0"/>
              <a:t>‹#›</a:t>
            </a:fld>
            <a:endParaRPr lang="en-US"/>
          </a:p>
        </p:txBody>
      </p:sp>
    </p:spTree>
    <p:extLst>
      <p:ext uri="{BB962C8B-B14F-4D97-AF65-F5344CB8AC3E}">
        <p14:creationId xmlns:p14="http://schemas.microsoft.com/office/powerpoint/2010/main" val="7698206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017431-A450-4E5B-A9D6-1859E5F92BE0}" type="datetimeFigureOut">
              <a:rPr lang="en-US" smtClean="0"/>
              <a:t>4/28/2021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1621D0-7395-4747-8859-52A1BBCDDBB9}" type="slidenum">
              <a:rPr lang="en-US" smtClean="0"/>
              <a:t>‹#›</a:t>
            </a:fld>
            <a:endParaRPr lang="en-US"/>
          </a:p>
        </p:txBody>
      </p:sp>
    </p:spTree>
    <p:extLst>
      <p:ext uri="{BB962C8B-B14F-4D97-AF65-F5344CB8AC3E}">
        <p14:creationId xmlns:p14="http://schemas.microsoft.com/office/powerpoint/2010/main" val="8126730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017431-A450-4E5B-A9D6-1859E5F92BE0}" type="datetimeFigureOut">
              <a:rPr lang="en-US" smtClean="0"/>
              <a:t>4/28/2021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1621D0-7395-4747-8859-52A1BBCDDBB9}" type="slidenum">
              <a:rPr lang="en-US" smtClean="0"/>
              <a:t>‹#›</a:t>
            </a:fld>
            <a:endParaRPr lang="en-US"/>
          </a:p>
        </p:txBody>
      </p:sp>
    </p:spTree>
    <p:extLst>
      <p:ext uri="{BB962C8B-B14F-4D97-AF65-F5344CB8AC3E}">
        <p14:creationId xmlns:p14="http://schemas.microsoft.com/office/powerpoint/2010/main" val="19712987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Meteoroid trajectories from BRAMS data</a:t>
            </a:r>
            <a:br>
              <a:rPr lang="en-US" dirty="0" smtClean="0"/>
            </a:br>
            <a:endParaRPr lang="en-US" dirty="0"/>
          </a:p>
        </p:txBody>
      </p:sp>
      <p:sp>
        <p:nvSpPr>
          <p:cNvPr id="3" name="Subtitle 2"/>
          <p:cNvSpPr>
            <a:spLocks noGrp="1"/>
          </p:cNvSpPr>
          <p:nvPr>
            <p:ph type="subTitle" idx="1"/>
          </p:nvPr>
        </p:nvSpPr>
        <p:spPr/>
        <p:txBody>
          <a:bodyPr/>
          <a:lstStyle/>
          <a:p>
            <a:r>
              <a:rPr lang="en-US" dirty="0" smtClean="0"/>
              <a:t>H. Lamy</a:t>
            </a:r>
          </a:p>
          <a:p>
            <a:r>
              <a:rPr lang="en-US" sz="2000" dirty="0" smtClean="0"/>
              <a:t>Royal Belgian Institute for Space Aeronomy</a:t>
            </a:r>
            <a:endParaRPr lang="en-US" sz="2000" dirty="0"/>
          </a:p>
        </p:txBody>
      </p:sp>
    </p:spTree>
    <p:extLst>
      <p:ext uri="{BB962C8B-B14F-4D97-AF65-F5344CB8AC3E}">
        <p14:creationId xmlns:p14="http://schemas.microsoft.com/office/powerpoint/2010/main" val="41654294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70C0"/>
                </a:solidFill>
                <a:effectLst>
                  <a:outerShdw blurRad="38100" dist="38100" dir="2700000" algn="tl">
                    <a:srgbClr val="000000">
                      <a:alpha val="43137"/>
                    </a:srgbClr>
                  </a:outerShdw>
                </a:effectLst>
              </a:rPr>
              <a:t>Acknowledgement</a:t>
            </a:r>
            <a:endParaRPr lang="en-US" dirty="0">
              <a:solidFill>
                <a:srgbClr val="0070C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r>
              <a:rPr lang="en-US" dirty="0" smtClean="0"/>
              <a:t>Mathias Vandenbossche, MSc student at U Liège, for working on this topic</a:t>
            </a:r>
          </a:p>
          <a:p>
            <a:r>
              <a:rPr lang="en-US" dirty="0" smtClean="0"/>
              <a:t>Prof. Gunter Stober at University of Bern, for very useful discussions and guidance</a:t>
            </a:r>
          </a:p>
          <a:p>
            <a:r>
              <a:rPr lang="en-US" dirty="0" smtClean="0"/>
              <a:t>Mr. Carl Johannink, CAMS-BeNeLux, for providing the CAMS-BeNeLux data for trajectories and speed</a:t>
            </a:r>
          </a:p>
          <a:p>
            <a:endParaRPr lang="en-US" dirty="0"/>
          </a:p>
        </p:txBody>
      </p:sp>
    </p:spTree>
    <p:extLst>
      <p:ext uri="{BB962C8B-B14F-4D97-AF65-F5344CB8AC3E}">
        <p14:creationId xmlns:p14="http://schemas.microsoft.com/office/powerpoint/2010/main" val="15583682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70C0"/>
                </a:solidFill>
                <a:effectLst>
                  <a:outerShdw blurRad="38100" dist="38100" dir="2700000" algn="tl">
                    <a:srgbClr val="000000">
                      <a:alpha val="43137"/>
                    </a:srgbClr>
                  </a:outerShdw>
                </a:effectLst>
              </a:rPr>
              <a:t>The BRAMS network</a:t>
            </a:r>
            <a:endParaRPr lang="en-US" dirty="0">
              <a:solidFill>
                <a:srgbClr val="0070C0"/>
              </a:solidFill>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stretch>
            <a:fillRect/>
          </a:stretch>
        </p:blipFill>
        <p:spPr>
          <a:xfrm>
            <a:off x="984069" y="1690688"/>
            <a:ext cx="4999303" cy="4351082"/>
          </a:xfrm>
          <a:prstGeom prst="rect">
            <a:avLst/>
          </a:prstGeom>
        </p:spPr>
      </p:pic>
      <p:sp>
        <p:nvSpPr>
          <p:cNvPr id="5" name="TextBox 4"/>
          <p:cNvSpPr txBox="1"/>
          <p:nvPr/>
        </p:nvSpPr>
        <p:spPr>
          <a:xfrm>
            <a:off x="7445937" y="1690688"/>
            <a:ext cx="3431014" cy="1446550"/>
          </a:xfrm>
          <a:prstGeom prst="rect">
            <a:avLst/>
          </a:prstGeom>
          <a:noFill/>
          <a:ln w="25400">
            <a:solidFill>
              <a:srgbClr val="0070C0"/>
            </a:solidFill>
          </a:ln>
        </p:spPr>
        <p:txBody>
          <a:bodyPr wrap="square" rtlCol="0">
            <a:spAutoFit/>
          </a:bodyPr>
          <a:lstStyle/>
          <a:p>
            <a:r>
              <a:rPr lang="en-US" b="1" dirty="0" smtClean="0"/>
              <a:t>BRAMS network : forward scatter</a:t>
            </a:r>
          </a:p>
          <a:p>
            <a:pPr marL="285750" indent="-285750">
              <a:buFont typeface="Arial" panose="020B0604020202020204" pitchFamily="34" charset="0"/>
              <a:buChar char="•"/>
            </a:pPr>
            <a:r>
              <a:rPr lang="en-US" sz="1400" dirty="0" smtClean="0"/>
              <a:t>1 dedicated Tx in Dourbes : 49.97 MHz, CW, 130 Watts, circular polarization (blue triangles)</a:t>
            </a:r>
          </a:p>
          <a:p>
            <a:pPr marL="285750" indent="-285750">
              <a:buFont typeface="Arial" panose="020B0604020202020204" pitchFamily="34" charset="0"/>
              <a:buChar char="•"/>
            </a:pPr>
            <a:r>
              <a:rPr lang="en-US" sz="1400" dirty="0" smtClean="0"/>
              <a:t>37 receiving stations (green dots)</a:t>
            </a:r>
          </a:p>
          <a:p>
            <a:pPr marL="285750" indent="-285750">
              <a:buFont typeface="Arial" panose="020B0604020202020204" pitchFamily="34" charset="0"/>
              <a:buChar char="•"/>
            </a:pPr>
            <a:r>
              <a:rPr lang="en-US" sz="1400" dirty="0" smtClean="0"/>
              <a:t>1 interferometer in Humain (red circle)</a:t>
            </a:r>
            <a:endParaRPr lang="en-US" sz="14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29241" y="3866229"/>
            <a:ext cx="5715741" cy="1860824"/>
          </a:xfrm>
          <a:prstGeom prst="rect">
            <a:avLst/>
          </a:prstGeom>
        </p:spPr>
      </p:pic>
    </p:spTree>
    <p:extLst>
      <p:ext uri="{BB962C8B-B14F-4D97-AF65-F5344CB8AC3E}">
        <p14:creationId xmlns:p14="http://schemas.microsoft.com/office/powerpoint/2010/main" val="18299943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70C0"/>
                </a:solidFill>
                <a:effectLst>
                  <a:outerShdw blurRad="38100" dist="38100" dir="2700000" algn="tl">
                    <a:srgbClr val="000000">
                      <a:alpha val="43137"/>
                    </a:srgbClr>
                  </a:outerShdw>
                </a:effectLst>
              </a:rPr>
              <a:t>Meteoroid trajectory reconstruction</a:t>
            </a:r>
            <a:endParaRPr lang="en-US" dirty="0">
              <a:solidFill>
                <a:srgbClr val="0070C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733697" y="2731317"/>
            <a:ext cx="5466806" cy="1927769"/>
          </a:xfrm>
        </p:spPr>
        <p:txBody>
          <a:bodyPr/>
          <a:lstStyle/>
          <a:p>
            <a:r>
              <a:rPr lang="en-US" sz="1800" b="1" dirty="0" smtClean="0"/>
              <a:t>Specular reflection </a:t>
            </a:r>
            <a:r>
              <a:rPr lang="en-US" sz="1800" dirty="0" smtClean="0"/>
              <a:t>: S</a:t>
            </a:r>
            <a:r>
              <a:rPr lang="en-US" sz="1800" baseline="-25000" dirty="0" smtClean="0"/>
              <a:t>i</a:t>
            </a:r>
            <a:r>
              <a:rPr lang="en-US" sz="1800" dirty="0" smtClean="0"/>
              <a:t> = R</a:t>
            </a:r>
            <a:r>
              <a:rPr lang="en-US" sz="1800" baseline="-25000" dirty="0" smtClean="0"/>
              <a:t>Ti</a:t>
            </a:r>
            <a:r>
              <a:rPr lang="en-US" sz="1800" dirty="0" smtClean="0"/>
              <a:t> + R</a:t>
            </a:r>
            <a:r>
              <a:rPr lang="en-US" sz="1800" baseline="-25000" dirty="0" smtClean="0"/>
              <a:t>Ri</a:t>
            </a:r>
            <a:r>
              <a:rPr lang="en-US" sz="1800" dirty="0" smtClean="0"/>
              <a:t> </a:t>
            </a:r>
            <a:r>
              <a:rPr lang="en-US" sz="1800" dirty="0"/>
              <a:t>must be minimum for each station </a:t>
            </a:r>
            <a:r>
              <a:rPr lang="en-US" sz="1800" i="1" dirty="0"/>
              <a:t>i</a:t>
            </a:r>
          </a:p>
          <a:p>
            <a:r>
              <a:rPr lang="en-US" sz="1800" b="1" dirty="0" smtClean="0"/>
              <a:t>6 unknowns</a:t>
            </a:r>
            <a:r>
              <a:rPr lang="en-US" sz="1800" dirty="0" smtClean="0"/>
              <a:t>: </a:t>
            </a:r>
            <a:r>
              <a:rPr lang="en-US" sz="1800" dirty="0"/>
              <a:t>3 coordinates of one specular point P</a:t>
            </a:r>
            <a:r>
              <a:rPr lang="en-US" sz="1800" baseline="-25000" dirty="0"/>
              <a:t>0</a:t>
            </a:r>
            <a:r>
              <a:rPr lang="en-US" sz="1800" dirty="0"/>
              <a:t> + 3 components of speed </a:t>
            </a:r>
            <a:r>
              <a:rPr lang="en-US" sz="1800" b="1" dirty="0"/>
              <a:t>v</a:t>
            </a:r>
            <a:r>
              <a:rPr lang="en-US" sz="1800" dirty="0"/>
              <a:t> </a:t>
            </a:r>
          </a:p>
          <a:p>
            <a:r>
              <a:rPr lang="en-US" sz="1800" b="1" dirty="0" smtClean="0"/>
              <a:t>6 non-linear equations </a:t>
            </a:r>
            <a:r>
              <a:rPr lang="en-US" sz="1800" dirty="0"/>
              <a:t>: dS</a:t>
            </a:r>
            <a:r>
              <a:rPr lang="en-US" sz="1800" baseline="-25000" dirty="0"/>
              <a:t>i</a:t>
            </a:r>
            <a:r>
              <a:rPr lang="en-US" sz="1800" dirty="0"/>
              <a:t> / dt = 0 i=1, …, </a:t>
            </a:r>
            <a:r>
              <a:rPr lang="en-US" sz="1800" dirty="0" smtClean="0"/>
              <a:t>6</a:t>
            </a:r>
            <a:endParaRPr lang="en-US" sz="1800" dirty="0"/>
          </a:p>
        </p:txBody>
      </p:sp>
      <p:pic>
        <p:nvPicPr>
          <p:cNvPr id="4" name="Picture 3"/>
          <p:cNvPicPr>
            <a:picLocks noChangeAspect="1"/>
          </p:cNvPicPr>
          <p:nvPr/>
        </p:nvPicPr>
        <p:blipFill>
          <a:blip r:embed="rId2"/>
          <a:stretch>
            <a:fillRect/>
          </a:stretch>
        </p:blipFill>
        <p:spPr>
          <a:xfrm>
            <a:off x="6868712" y="2420983"/>
            <a:ext cx="4606577" cy="3024165"/>
          </a:xfrm>
          <a:prstGeom prst="rect">
            <a:avLst/>
          </a:prstGeom>
        </p:spPr>
      </p:pic>
    </p:spTree>
    <p:extLst>
      <p:ext uri="{BB962C8B-B14F-4D97-AF65-F5344CB8AC3E}">
        <p14:creationId xmlns:p14="http://schemas.microsoft.com/office/powerpoint/2010/main" val="23329174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70C0"/>
                </a:solidFill>
                <a:effectLst>
                  <a:outerShdw blurRad="38100" dist="38100" dir="2700000" algn="tl">
                    <a:srgbClr val="000000">
                      <a:alpha val="43137"/>
                    </a:srgbClr>
                  </a:outerShdw>
                </a:effectLst>
              </a:rPr>
              <a:t>3 methods of reconstruction</a:t>
            </a:r>
            <a:endParaRPr lang="en-US" dirty="0">
              <a:solidFill>
                <a:srgbClr val="0070C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r>
              <a:rPr lang="en-US" dirty="0" smtClean="0"/>
              <a:t>Using only time delays between meteor echoes observed at </a:t>
            </a:r>
            <a:r>
              <a:rPr lang="en-US" dirty="0" smtClean="0">
                <a:sym typeface="Symbol" panose="05050102010706020507" pitchFamily="18" charset="2"/>
              </a:rPr>
              <a:t></a:t>
            </a:r>
            <a:r>
              <a:rPr lang="en-US" dirty="0" smtClean="0"/>
              <a:t> 6 stations</a:t>
            </a:r>
          </a:p>
          <a:p>
            <a:r>
              <a:rPr lang="en-US" dirty="0" smtClean="0"/>
              <a:t>Using data from interferometer + 3 time delays between the interferometer and other stations</a:t>
            </a:r>
          </a:p>
          <a:p>
            <a:r>
              <a:rPr lang="en-US" dirty="0" smtClean="0"/>
              <a:t>Using time delays + total range from 3 stations (assuming total range is available)</a:t>
            </a:r>
          </a:p>
          <a:p>
            <a:endParaRPr lang="en-US" dirty="0"/>
          </a:p>
        </p:txBody>
      </p:sp>
    </p:spTree>
    <p:extLst>
      <p:ext uri="{BB962C8B-B14F-4D97-AF65-F5344CB8AC3E}">
        <p14:creationId xmlns:p14="http://schemas.microsoft.com/office/powerpoint/2010/main" val="31004115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54507"/>
          </a:xfrm>
        </p:spPr>
        <p:txBody>
          <a:bodyPr>
            <a:normAutofit fontScale="90000"/>
          </a:bodyPr>
          <a:lstStyle/>
          <a:p>
            <a:r>
              <a:rPr lang="en-US" dirty="0" smtClean="0">
                <a:solidFill>
                  <a:srgbClr val="0070C0"/>
                </a:solidFill>
                <a:effectLst>
                  <a:outerShdw blurRad="38100" dist="38100" dir="2700000" algn="tl">
                    <a:srgbClr val="000000">
                      <a:alpha val="43137"/>
                    </a:srgbClr>
                  </a:outerShdw>
                </a:effectLst>
              </a:rPr>
              <a:t>Validation</a:t>
            </a:r>
            <a:endParaRPr lang="en-US" dirty="0">
              <a:solidFill>
                <a:srgbClr val="0070C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23875" y="1157464"/>
            <a:ext cx="4981575" cy="625357"/>
          </a:xfrm>
          <a:ln w="25400">
            <a:solidFill>
              <a:srgbClr val="0070C0"/>
            </a:solidFill>
          </a:ln>
        </p:spPr>
        <p:txBody>
          <a:bodyPr/>
          <a:lstStyle/>
          <a:p>
            <a:pPr marL="0" indent="0">
              <a:buNone/>
            </a:pPr>
            <a:r>
              <a:rPr lang="en-US" sz="1800" dirty="0"/>
              <a:t>C</a:t>
            </a:r>
            <a:r>
              <a:rPr lang="en-US" sz="1800" dirty="0" smtClean="0"/>
              <a:t>omparison with trajectory and speed obtained with data from the optical CAMS-BeNeLux network</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3875" y="4498655"/>
            <a:ext cx="3555255" cy="2206945"/>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3875" y="2113030"/>
            <a:ext cx="2943225" cy="2207815"/>
          </a:xfrm>
          <a:prstGeom prst="rect">
            <a:avLst/>
          </a:prstGeom>
        </p:spPr>
      </p:pic>
      <p:sp>
        <p:nvSpPr>
          <p:cNvPr id="6" name="TextBox 5"/>
          <p:cNvSpPr txBox="1"/>
          <p:nvPr/>
        </p:nvSpPr>
        <p:spPr>
          <a:xfrm>
            <a:off x="7148512" y="1695282"/>
            <a:ext cx="3419475" cy="369332"/>
          </a:xfrm>
          <a:prstGeom prst="rect">
            <a:avLst/>
          </a:prstGeom>
          <a:noFill/>
        </p:spPr>
        <p:txBody>
          <a:bodyPr wrap="square" rtlCol="0">
            <a:spAutoFit/>
          </a:bodyPr>
          <a:lstStyle/>
          <a:p>
            <a:r>
              <a:rPr lang="en-US" dirty="0" smtClean="0"/>
              <a:t>Data from 29 to 31 July 2020</a:t>
            </a:r>
            <a:endParaRPr lang="en-US" dirty="0"/>
          </a:p>
        </p:txBody>
      </p:sp>
      <p:pic>
        <p:nvPicPr>
          <p:cNvPr id="7" name="Picture 6"/>
          <p:cNvPicPr>
            <a:picLocks noChangeAspect="1"/>
          </p:cNvPicPr>
          <p:nvPr/>
        </p:nvPicPr>
        <p:blipFill>
          <a:blip r:embed="rId4"/>
          <a:stretch>
            <a:fillRect/>
          </a:stretch>
        </p:blipFill>
        <p:spPr>
          <a:xfrm>
            <a:off x="5505450" y="2341570"/>
            <a:ext cx="6051520" cy="2950724"/>
          </a:xfrm>
          <a:prstGeom prst="rect">
            <a:avLst/>
          </a:prstGeom>
        </p:spPr>
      </p:pic>
      <p:sp>
        <p:nvSpPr>
          <p:cNvPr id="8" name="TextBox 7"/>
          <p:cNvSpPr txBox="1"/>
          <p:nvPr/>
        </p:nvSpPr>
        <p:spPr>
          <a:xfrm>
            <a:off x="6715125" y="5476875"/>
            <a:ext cx="4286250" cy="646331"/>
          </a:xfrm>
          <a:prstGeom prst="rect">
            <a:avLst/>
          </a:prstGeom>
          <a:noFill/>
        </p:spPr>
        <p:txBody>
          <a:bodyPr wrap="square" rtlCol="0">
            <a:spAutoFit/>
          </a:bodyPr>
          <a:lstStyle/>
          <a:p>
            <a:r>
              <a:rPr lang="en-US" dirty="0" smtClean="0"/>
              <a:t>Projection of all the CAMS trajectories in an horizontal plane centered on the BRAMS Tx</a:t>
            </a:r>
            <a:endParaRPr lang="en-US" dirty="0"/>
          </a:p>
        </p:txBody>
      </p:sp>
      <p:sp>
        <p:nvSpPr>
          <p:cNvPr id="9" name="TextBox 8"/>
          <p:cNvSpPr txBox="1"/>
          <p:nvPr/>
        </p:nvSpPr>
        <p:spPr>
          <a:xfrm>
            <a:off x="4162425" y="6381750"/>
            <a:ext cx="981075" cy="461665"/>
          </a:xfrm>
          <a:prstGeom prst="rect">
            <a:avLst/>
          </a:prstGeom>
          <a:noFill/>
        </p:spPr>
        <p:txBody>
          <a:bodyPr wrap="square" rtlCol="0">
            <a:spAutoFit/>
          </a:bodyPr>
          <a:lstStyle/>
          <a:p>
            <a:r>
              <a:rPr lang="en-US" sz="1200" dirty="0" smtClean="0"/>
              <a:t>Credit: Paul </a:t>
            </a:r>
            <a:r>
              <a:rPr lang="en-US" sz="1200" dirty="0" err="1" smtClean="0"/>
              <a:t>Roggemans</a:t>
            </a:r>
            <a:endParaRPr lang="en-US" sz="1200" dirty="0"/>
          </a:p>
        </p:txBody>
      </p:sp>
    </p:spTree>
    <p:extLst>
      <p:ext uri="{BB962C8B-B14F-4D97-AF65-F5344CB8AC3E}">
        <p14:creationId xmlns:p14="http://schemas.microsoft.com/office/powerpoint/2010/main" val="20946411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70C0"/>
                </a:solidFill>
                <a:effectLst>
                  <a:outerShdw blurRad="38100" dist="38100" dir="2700000" algn="tl">
                    <a:srgbClr val="000000">
                      <a:alpha val="43137"/>
                    </a:srgbClr>
                  </a:outerShdw>
                </a:effectLst>
              </a:rPr>
              <a:t>Method 1</a:t>
            </a:r>
            <a:endParaRPr lang="en-US" dirty="0">
              <a:solidFill>
                <a:srgbClr val="0070C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fontScale="92500"/>
          </a:bodyPr>
          <a:lstStyle/>
          <a:p>
            <a:r>
              <a:rPr lang="en-US" dirty="0" smtClean="0"/>
              <a:t>Uses a set of six non-linear equations involving time delays between 6 stations and a reference one.  Assumes speed is constant along the meteoroid path</a:t>
            </a:r>
          </a:p>
          <a:p>
            <a:r>
              <a:rPr lang="en-US" dirty="0" smtClean="0"/>
              <a:t>The method has recently been described also in Mazur et al. (2020) for analysis of CMOR data using TOF only. However, in the case of CMOR, two assumptions (main site being a bi-static station and remote stations being very close to the Tx) simplifies the general equation a lot and lead to a linear system of equations for the speed only. This simplified method is not valid for BRAMS</a:t>
            </a:r>
          </a:p>
          <a:p>
            <a:r>
              <a:rPr lang="en-US" dirty="0" smtClean="0"/>
              <a:t>Currently, method 1 does not work because there are ambiguity among the solutions that the solver cannot overcome. We keep investigating.</a:t>
            </a:r>
            <a:endParaRPr lang="en-US" dirty="0"/>
          </a:p>
        </p:txBody>
      </p:sp>
    </p:spTree>
    <p:extLst>
      <p:ext uri="{BB962C8B-B14F-4D97-AF65-F5344CB8AC3E}">
        <p14:creationId xmlns:p14="http://schemas.microsoft.com/office/powerpoint/2010/main" val="30326942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70C0"/>
                </a:solidFill>
                <a:effectLst>
                  <a:outerShdw blurRad="38100" dist="38100" dir="2700000" algn="tl">
                    <a:srgbClr val="000000">
                      <a:alpha val="43137"/>
                    </a:srgbClr>
                  </a:outerShdw>
                </a:effectLst>
              </a:rPr>
              <a:t>Example of result : method 2</a:t>
            </a:r>
            <a:endParaRPr lang="en-US" dirty="0">
              <a:solidFill>
                <a:srgbClr val="0070C0"/>
              </a:solidFill>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stretch>
            <a:fillRect/>
          </a:stretch>
        </p:blipFill>
        <p:spPr>
          <a:xfrm>
            <a:off x="1008364" y="1960636"/>
            <a:ext cx="5335286" cy="4151858"/>
          </a:xfrm>
          <a:prstGeom prst="rect">
            <a:avLst/>
          </a:prstGeom>
        </p:spPr>
      </p:pic>
      <p:sp>
        <p:nvSpPr>
          <p:cNvPr id="5" name="TextBox 4"/>
          <p:cNvSpPr txBox="1"/>
          <p:nvPr/>
        </p:nvSpPr>
        <p:spPr>
          <a:xfrm>
            <a:off x="6953250" y="2705100"/>
            <a:ext cx="4610100" cy="1754326"/>
          </a:xfrm>
          <a:prstGeom prst="rect">
            <a:avLst/>
          </a:prstGeom>
          <a:noFill/>
        </p:spPr>
        <p:txBody>
          <a:bodyPr wrap="square" rtlCol="0">
            <a:spAutoFit/>
          </a:bodyPr>
          <a:lstStyle/>
          <a:p>
            <a:pPr marL="285750" indent="-285750">
              <a:buFont typeface="Arial" panose="020B0604020202020204" pitchFamily="34" charset="0"/>
              <a:buChar char="•"/>
            </a:pPr>
            <a:r>
              <a:rPr lang="en-US" dirty="0" smtClean="0"/>
              <a:t>Red : projection of CAMS trajectory</a:t>
            </a:r>
          </a:p>
          <a:p>
            <a:pPr marL="285750" indent="-285750">
              <a:buFont typeface="Arial" panose="020B0604020202020204" pitchFamily="34" charset="0"/>
              <a:buChar char="•"/>
            </a:pPr>
            <a:r>
              <a:rPr lang="en-US" dirty="0" smtClean="0"/>
              <a:t>Blue : reconstructed BRAMS trajectory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The two curves do not overlap although speed and directions are retrieved correctly but altitude of reflection point is wrong</a:t>
            </a:r>
            <a:endParaRPr lang="en-US" dirty="0"/>
          </a:p>
        </p:txBody>
      </p:sp>
    </p:spTree>
    <p:extLst>
      <p:ext uri="{BB962C8B-B14F-4D97-AF65-F5344CB8AC3E}">
        <p14:creationId xmlns:p14="http://schemas.microsoft.com/office/powerpoint/2010/main" val="26119353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70C0"/>
                </a:solidFill>
                <a:effectLst>
                  <a:outerShdw blurRad="38100" dist="38100" dir="2700000" algn="tl">
                    <a:srgbClr val="000000">
                      <a:alpha val="43137"/>
                    </a:srgbClr>
                  </a:outerShdw>
                </a:effectLst>
              </a:rPr>
              <a:t>Example of result : method 3</a:t>
            </a:r>
            <a:endParaRPr lang="en-US" dirty="0">
              <a:solidFill>
                <a:srgbClr val="0070C0"/>
              </a:solidFill>
              <a:effectLst>
                <a:outerShdw blurRad="38100" dist="38100" dir="2700000" algn="tl">
                  <a:srgbClr val="000000">
                    <a:alpha val="43137"/>
                  </a:srgbClr>
                </a:outerShdw>
              </a:effectLst>
            </a:endParaRPr>
          </a:p>
        </p:txBody>
      </p:sp>
      <p:pic>
        <p:nvPicPr>
          <p:cNvPr id="3" name="Picture 2"/>
          <p:cNvPicPr>
            <a:picLocks noChangeAspect="1"/>
          </p:cNvPicPr>
          <p:nvPr/>
        </p:nvPicPr>
        <p:blipFill>
          <a:blip r:embed="rId2"/>
          <a:stretch>
            <a:fillRect/>
          </a:stretch>
        </p:blipFill>
        <p:spPr>
          <a:xfrm>
            <a:off x="527363" y="2318020"/>
            <a:ext cx="6315965" cy="2968355"/>
          </a:xfrm>
          <a:prstGeom prst="rect">
            <a:avLst/>
          </a:prstGeom>
        </p:spPr>
      </p:pic>
      <p:sp>
        <p:nvSpPr>
          <p:cNvPr id="4" name="TextBox 3"/>
          <p:cNvSpPr txBox="1"/>
          <p:nvPr/>
        </p:nvSpPr>
        <p:spPr>
          <a:xfrm>
            <a:off x="7572375" y="1962150"/>
            <a:ext cx="4429125" cy="3416320"/>
          </a:xfrm>
          <a:prstGeom prst="rect">
            <a:avLst/>
          </a:prstGeom>
          <a:noFill/>
        </p:spPr>
        <p:txBody>
          <a:bodyPr wrap="square" rtlCol="0">
            <a:spAutoFit/>
          </a:bodyPr>
          <a:lstStyle/>
          <a:p>
            <a:pPr marL="285750" indent="-285750">
              <a:buFont typeface="Arial" panose="020B0604020202020204" pitchFamily="34" charset="0"/>
              <a:buChar char="•"/>
            </a:pPr>
            <a:r>
              <a:rPr lang="en-US" dirty="0" smtClean="0"/>
              <a:t>With the additional information about the total range traveled by the radio wave, the two trajectories nearly overlap</a:t>
            </a:r>
          </a:p>
          <a:p>
            <a:pPr marL="285750" indent="-285750">
              <a:buFont typeface="Arial" panose="020B0604020202020204" pitchFamily="34" charset="0"/>
              <a:buChar char="•"/>
            </a:pPr>
            <a:r>
              <a:rPr lang="en-US" dirty="0" smtClean="0"/>
              <a:t>Sensitivity studies about timing measurements errors, influence of altitude difference between the stations, etc…</a:t>
            </a:r>
          </a:p>
          <a:p>
            <a:pPr marL="285750" indent="-285750">
              <a:buFont typeface="Arial" panose="020B0604020202020204" pitchFamily="34" charset="0"/>
              <a:buChar char="•"/>
            </a:pPr>
            <a:r>
              <a:rPr lang="en-US" dirty="0" smtClean="0"/>
              <a:t>To obtain the total range, we need to add something to the current version of the BRAMS network, e.g. using phase coding described in Vierinen et al. (2016) </a:t>
            </a:r>
          </a:p>
          <a:p>
            <a:endParaRPr lang="en-US" dirty="0"/>
          </a:p>
        </p:txBody>
      </p:sp>
    </p:spTree>
    <p:extLst>
      <p:ext uri="{BB962C8B-B14F-4D97-AF65-F5344CB8AC3E}">
        <p14:creationId xmlns:p14="http://schemas.microsoft.com/office/powerpoint/2010/main" val="13102167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70C0"/>
                </a:solidFill>
                <a:effectLst>
                  <a:outerShdw blurRad="38100" dist="38100" dir="2700000" algn="tl">
                    <a:srgbClr val="000000">
                      <a:alpha val="43137"/>
                    </a:srgbClr>
                  </a:outerShdw>
                </a:effectLst>
              </a:rPr>
              <a:t>Conclusions</a:t>
            </a:r>
            <a:endParaRPr lang="en-US" dirty="0">
              <a:solidFill>
                <a:srgbClr val="0070C0"/>
              </a:solidFill>
              <a:effectLst>
                <a:outerShdw blurRad="38100" dist="38100" dir="2700000" algn="tl">
                  <a:srgbClr val="000000">
                    <a:alpha val="43137"/>
                  </a:srgbClr>
                </a:outerShdw>
              </a:effectLst>
            </a:endParaRPr>
          </a:p>
        </p:txBody>
      </p:sp>
      <p:sp>
        <p:nvSpPr>
          <p:cNvPr id="3" name="Rectangle 2"/>
          <p:cNvSpPr/>
          <p:nvPr/>
        </p:nvSpPr>
        <p:spPr>
          <a:xfrm>
            <a:off x="838200" y="2014061"/>
            <a:ext cx="9182100" cy="3046988"/>
          </a:xfrm>
          <a:prstGeom prst="rect">
            <a:avLst/>
          </a:prstGeom>
        </p:spPr>
        <p:txBody>
          <a:bodyPr wrap="square">
            <a:spAutoFit/>
          </a:bodyPr>
          <a:lstStyle/>
          <a:p>
            <a:pPr marL="285750" indent="-285750">
              <a:buFont typeface="Arial" panose="020B0604020202020204" pitchFamily="34" charset="0"/>
              <a:buChar char="•"/>
            </a:pPr>
            <a:r>
              <a:rPr lang="en-US" sz="2400" dirty="0"/>
              <a:t>Method 1 does not work yet </a:t>
            </a:r>
            <a:r>
              <a:rPr lang="en-US" sz="2400" dirty="0" smtClean="0"/>
              <a:t>(simplified version</a:t>
            </a:r>
            <a:r>
              <a:rPr lang="en-US" sz="2400" dirty="0"/>
              <a:t> </a:t>
            </a:r>
            <a:r>
              <a:rPr lang="en-US" sz="2400" dirty="0" smtClean="0"/>
              <a:t>used for CMOR does not apply to BRAMS)</a:t>
            </a:r>
          </a:p>
          <a:p>
            <a:endParaRPr lang="en-US" sz="2400" dirty="0"/>
          </a:p>
          <a:p>
            <a:pPr marL="285750" indent="-285750">
              <a:buFont typeface="Arial" panose="020B0604020202020204" pitchFamily="34" charset="0"/>
              <a:buChar char="•"/>
            </a:pPr>
            <a:r>
              <a:rPr lang="en-US" sz="2400" dirty="0"/>
              <a:t>Method 2 provides correct speed and </a:t>
            </a:r>
            <a:r>
              <a:rPr lang="en-US" sz="2400" dirty="0" smtClean="0"/>
              <a:t>direction but height of the reflection point is not constrained</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Method 3 works but obtaining total range must be </a:t>
            </a:r>
            <a:r>
              <a:rPr lang="en-US" sz="2400" dirty="0" smtClean="0"/>
              <a:t>implemented (hardware and software modifications)</a:t>
            </a:r>
            <a:endParaRPr lang="en-US" sz="2400" dirty="0"/>
          </a:p>
        </p:txBody>
      </p:sp>
    </p:spTree>
    <p:extLst>
      <p:ext uri="{BB962C8B-B14F-4D97-AF65-F5344CB8AC3E}">
        <p14:creationId xmlns:p14="http://schemas.microsoft.com/office/powerpoint/2010/main" val="12545226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TotalTime>
  <Words>531</Words>
  <Application>Microsoft Office PowerPoint</Application>
  <PresentationFormat>Widescreen</PresentationFormat>
  <Paragraphs>44</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Symbol</vt:lpstr>
      <vt:lpstr>Office Theme</vt:lpstr>
      <vt:lpstr>Meteoroid trajectories from BRAMS data </vt:lpstr>
      <vt:lpstr>Acknowledgement</vt:lpstr>
      <vt:lpstr>The BRAMS network</vt:lpstr>
      <vt:lpstr>Meteoroid trajectory reconstruction</vt:lpstr>
      <vt:lpstr>3 methods of reconstruction</vt:lpstr>
      <vt:lpstr>Validation</vt:lpstr>
      <vt:lpstr>Method 1</vt:lpstr>
      <vt:lpstr>Example of result : method 2</vt:lpstr>
      <vt:lpstr>Example of result : method 3</vt:lpstr>
      <vt:lpstr>Conclusions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Meteoroid trajectories from BRAMS data</dc:title>
  <dc:creator>herlam</dc:creator>
  <cp:lastModifiedBy>herlam</cp:lastModifiedBy>
  <cp:revision>7</cp:revision>
  <dcterms:created xsi:type="dcterms:W3CDTF">2021-04-28T13:38:52Z</dcterms:created>
  <dcterms:modified xsi:type="dcterms:W3CDTF">2021-04-28T14:18:36Z</dcterms:modified>
</cp:coreProperties>
</file>