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sldIdLst>
    <p:sldId id="267" r:id="rId2"/>
    <p:sldId id="257" r:id="rId3"/>
    <p:sldId id="258" r:id="rId4"/>
    <p:sldId id="263" r:id="rId5"/>
    <p:sldId id="259" r:id="rId6"/>
    <p:sldId id="261" r:id="rId7"/>
    <p:sldId id="266" r:id="rId8"/>
    <p:sldId id="265" r:id="rId9"/>
  </p:sldIdLst>
  <p:sldSz cx="12192000" cy="6858000"/>
  <p:notesSz cx="6858000" cy="9144000"/>
  <p:defaultTextStyle>
    <a:defPPr>
      <a:defRPr lang="fa-I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025"/>
    <a:srgbClr val="DA1F27"/>
    <a:srgbClr val="00ACF0"/>
    <a:srgbClr val="138BCA"/>
    <a:srgbClr val="A0DCF0"/>
    <a:srgbClr val="1C2A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64C1D-64ED-4BCD-990C-E9ECDC3DDE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20D8B8-0AC3-4D9F-930E-92DE73D832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BC7A4D-A200-4259-A156-7A86FA55F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AA9FAE-1F1A-46FB-824A-C3C8E1074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3454CE-216D-43CA-9159-2AFBE5F9E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321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BCCEA-5289-40E5-8ACB-D2C10EA8F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8B788-FFE2-4110-8397-2B2826EB7D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A727E-4784-48DD-BA15-10EC3295A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34C89-6CD2-4632-A24B-B86C49A3B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1CC80E-CCC2-4E9B-91F0-BCAFB8C20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63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D5B3F-0EBC-4F56-A73E-91B892045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2D32C-8F5E-40A8-87C3-71914A386A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F65B5B-49CC-4F72-B168-2C816CB1C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EF13B-2430-4E41-AB18-9682BF68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ED07D-5464-4F9F-B4DF-2D4CDF8A8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587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F0647-58CA-44AD-99B4-A613E3624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6D9F2-91E1-42AB-80DA-FBE8E3FA82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59C8A7-FD08-44AA-B7F3-BBDADE2B66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06F5EB-733F-4CA5-8D00-91B7728E0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8F4B5E-A8E8-4DEE-B227-B93F3168B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92CB68-65DA-4A18-B584-FF25E831C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09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4A564-58C4-43AD-A0DD-5A3A24342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B7B3A5-1430-4FC6-809A-DF0CA8020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5EDCB2-4103-4EEB-84FB-65F54D8024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8B4E68-F233-4796-8620-B317ED62EC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9C7FBF-1C0E-440C-942B-4D375531F4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80CA31-94D5-407F-A5F4-9178ADC94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617AF8-3FFF-4F84-B37A-69971B8CB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0B80A6-C64D-4ABC-8DC3-C1077182C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585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7B16E-29C5-4A3F-BF0F-DBB86B47E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227119-3DF7-46E9-AA2D-939481C84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FC3B84-7CC7-490C-BE81-0CC9FF05A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63BB15-EEA1-42FF-8CC4-0228AB5F9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67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E81B90-AAA1-4957-9477-786308DD3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759351-EE1F-4706-9DC8-2D17A1E73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14AA79-C12C-4988-B6F9-D65D0D9D6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111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5668A-7F84-4613-B741-99B1D8571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04A05F-3E09-4B8D-BD5F-460C0AFC8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C8EFC7-13A3-4CAA-A9E4-1D13DF7EED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062887-B5B8-485B-9873-E168928B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F54638-3F27-45B9-96FE-4DFF81AE9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0B2296-B2CF-4991-BF4C-938744C79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14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64923-4639-4EC6-AB41-FCB5E75E5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12F704-D670-41B5-B1AD-8E7E803BAA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fa-I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EFFBC-00D9-40F7-84DB-2751DBD2A0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3287E8-AE2E-4F9F-91A7-FE6EAFB05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BE7AE4-CB74-4BB1-8078-4D6650323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8D20F8-7324-41A6-98AC-F15C77FA5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335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3958C-FFFF-495B-B1F4-91991E0EF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E460A5-86FA-4ABF-AB66-3F886F8F98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C375F-B9A3-45AB-ABBD-1B296112B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63C596-89A6-48C4-83E0-9EBF023DE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61DDE-327A-42DB-909E-0E0D4BBF3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271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C8B13B-F117-4659-8FCD-AED8447183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4A6DF1-C555-4EFD-82A8-4CEEF9BDD2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A8E69-F414-437E-9E06-A1E8760B0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F2912D-0461-4A57-ABC6-1DA5782BD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33820-88CA-4822-9B19-6925F1AE0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777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E00C5F-49BF-4CDB-BFC1-043D7E6D5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19FBBE-63EA-483B-A658-2F2D12DA1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634F4-3C95-4028-A524-5818C7B193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A9FD6-95AB-4832-8A84-62D20BCF0379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DB8B5-EC54-4E2F-B1B2-B170868353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4E30F-2F83-49AC-A2A5-5822539B3C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10222-0EDF-4E3D-8BDD-40FEC70A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832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emadrojhani" TargetMode="External"/><Relationship Id="rId12" Type="http://schemas.openxmlformats.org/officeDocument/2006/relationships/hyperlink" Target="mailto:erojhani@gmail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mailto:e.rojhani@uu.nl" TargetMode="External"/><Relationship Id="rId5" Type="http://schemas.openxmlformats.org/officeDocument/2006/relationships/hyperlink" Target="https://www.researchgate.net/profile/Emad-Rojhani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hyperlink" Target="https://www.linkedin.com/in/emad-rojhani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A56A7B9-C518-45A6-9A78-F03A8BE0E0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" r="15121"/>
          <a:stretch/>
        </p:blipFill>
        <p:spPr>
          <a:xfrm>
            <a:off x="-3249" y="1488558"/>
            <a:ext cx="12195249" cy="423982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BA05B9-3CD4-4C75-8399-8645DCEABA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3706" y="383810"/>
            <a:ext cx="6028594" cy="956819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Zar" panose="00000400000000000000" pitchFamily="2" charset="-78"/>
              </a:rPr>
              <a:t>Age of the buckling of the Eastern Iranian Orocline:</a:t>
            </a:r>
            <a:b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Zar" panose="00000400000000000000" pitchFamily="2" charset="-78"/>
              </a:rPr>
            </a:b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Zar" panose="00000400000000000000" pitchFamily="2" charset="-78"/>
              </a:rPr>
              <a:t>using structural geology, U/Pb dating, and paleomagnetism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46E34B-CAB0-4B9A-99DA-EE0C4EB9D8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96186" y="5582093"/>
            <a:ext cx="9000393" cy="1103113"/>
          </a:xfrm>
        </p:spPr>
        <p:txBody>
          <a:bodyPr/>
          <a:lstStyle/>
          <a:p>
            <a:pPr marL="0" marR="0" algn="just" rt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Zar" panose="00000400000000000000" pitchFamily="2" charset="-78"/>
              </a:rPr>
              <a:t>Rojhani, E*.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Zar" panose="00000400000000000000" pitchFamily="2" charset="-78"/>
              </a:rPr>
              <a:t>, Bagheri, S., van Hinsbergen, D. J.J., Azizi, H., Ghaemi, F., Lom, N., Qayyum, A.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3189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 description available.">
            <a:extLst>
              <a:ext uri="{FF2B5EF4-FFF2-40B4-BE49-F238E27FC236}">
                <a16:creationId xmlns:a16="http://schemas.microsoft.com/office/drawing/2014/main" id="{D2A93822-4D98-4552-92C3-4D15D89FC6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10" t="33718" r="9456" b="32307"/>
          <a:stretch/>
        </p:blipFill>
        <p:spPr bwMode="auto">
          <a:xfrm>
            <a:off x="7810327" y="256612"/>
            <a:ext cx="4026189" cy="324297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8F5D6E5-9527-4594-937E-C07D31660C08}"/>
              </a:ext>
            </a:extLst>
          </p:cNvPr>
          <p:cNvSpPr txBox="1"/>
          <p:nvPr/>
        </p:nvSpPr>
        <p:spPr>
          <a:xfrm>
            <a:off x="1195752" y="603509"/>
            <a:ext cx="600997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+mj-lt"/>
              </a:rPr>
              <a:t>Emad Rojhani, Iran</a:t>
            </a:r>
            <a:br>
              <a:rPr lang="en-US" dirty="0">
                <a:latin typeface="+mj-lt"/>
              </a:rPr>
            </a:br>
            <a:r>
              <a:rPr lang="en-US" dirty="0">
                <a:latin typeface="+mj-lt"/>
              </a:rPr>
              <a:t>PhD. Candidate at FUM (Ferdowsi university of Mashhad)</a:t>
            </a:r>
          </a:p>
          <a:p>
            <a:r>
              <a:rPr lang="en-GB" dirty="0">
                <a:latin typeface="+mj-lt"/>
              </a:rPr>
              <a:t>Since 2017-2022</a:t>
            </a:r>
          </a:p>
          <a:p>
            <a:r>
              <a:rPr lang="en-GB" dirty="0">
                <a:latin typeface="+mj-lt"/>
              </a:rPr>
              <a:t>Thesis: </a:t>
            </a:r>
          </a:p>
          <a:p>
            <a:r>
              <a:rPr lang="en-GB" b="0" i="1" dirty="0">
                <a:solidFill>
                  <a:srgbClr val="121212"/>
                </a:solidFill>
                <a:effectLst/>
                <a:latin typeface="+mj-lt"/>
              </a:rPr>
              <a:t>Nature and tectonic evolution of northern boundary</a:t>
            </a:r>
          </a:p>
          <a:p>
            <a:r>
              <a:rPr lang="en-GB" b="0" i="1" dirty="0">
                <a:solidFill>
                  <a:srgbClr val="121212"/>
                </a:solidFill>
                <a:effectLst/>
                <a:latin typeface="+mj-lt"/>
              </a:rPr>
              <a:t>of the Sistan Suture Zone and the Lut Block at the Qayen region</a:t>
            </a:r>
          </a:p>
          <a:p>
            <a:r>
              <a:rPr lang="en-GB" dirty="0">
                <a:solidFill>
                  <a:srgbClr val="121212"/>
                </a:solidFill>
                <a:latin typeface="+mj-lt"/>
              </a:rPr>
              <a:t>Supervisors:</a:t>
            </a:r>
          </a:p>
          <a:p>
            <a:r>
              <a:rPr lang="en-GB" dirty="0" err="1">
                <a:solidFill>
                  <a:srgbClr val="121212"/>
                </a:solidFill>
                <a:latin typeface="+mj-lt"/>
              </a:rPr>
              <a:t>Farzin</a:t>
            </a:r>
            <a:r>
              <a:rPr lang="en-GB" dirty="0">
                <a:solidFill>
                  <a:srgbClr val="121212"/>
                </a:solidFill>
                <a:latin typeface="+mj-lt"/>
              </a:rPr>
              <a:t> Ghaemi, Sasan Bagheri</a:t>
            </a:r>
            <a:endParaRPr lang="en-GB" dirty="0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CE25CC-AF7C-4964-A12C-907E4A69A169}"/>
              </a:ext>
            </a:extLst>
          </p:cNvPr>
          <p:cNvSpPr txBox="1"/>
          <p:nvPr/>
        </p:nvSpPr>
        <p:spPr>
          <a:xfrm>
            <a:off x="1225633" y="3674006"/>
            <a:ext cx="515782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+mj-lt"/>
              </a:rPr>
              <a:t>Visiting researcher at Utrecht University, Netherlands</a:t>
            </a:r>
          </a:p>
          <a:p>
            <a:r>
              <a:rPr lang="en-US" dirty="0">
                <a:latin typeface="+mj-lt"/>
              </a:rPr>
              <a:t>2020 Oct – 2021 May</a:t>
            </a:r>
          </a:p>
          <a:p>
            <a:r>
              <a:rPr lang="en-US" dirty="0">
                <a:latin typeface="+mj-lt"/>
              </a:rPr>
              <a:t>Paleomagnetic measurements on the east of the Iran</a:t>
            </a:r>
          </a:p>
          <a:p>
            <a:r>
              <a:rPr lang="en-US" dirty="0">
                <a:latin typeface="+mj-lt"/>
              </a:rPr>
              <a:t>at Fort </a:t>
            </a:r>
            <a:r>
              <a:rPr lang="en-US" dirty="0" err="1">
                <a:latin typeface="+mj-lt"/>
              </a:rPr>
              <a:t>Hoofddijk</a:t>
            </a:r>
            <a:r>
              <a:rPr lang="en-US" dirty="0">
                <a:latin typeface="+mj-lt"/>
              </a:rPr>
              <a:t> laboratory</a:t>
            </a:r>
          </a:p>
          <a:p>
            <a:r>
              <a:rPr lang="en-US" dirty="0">
                <a:latin typeface="+mj-lt"/>
              </a:rPr>
              <a:t>Supervisors: </a:t>
            </a:r>
          </a:p>
          <a:p>
            <a:r>
              <a:rPr lang="en-US" dirty="0">
                <a:latin typeface="+mj-lt"/>
              </a:rPr>
              <a:t>Douwe J.J. van Hinsbergen, Nalan Lom </a:t>
            </a:r>
            <a:endParaRPr lang="en-GB" dirty="0">
              <a:latin typeface="+mj-lt"/>
            </a:endParaRPr>
          </a:p>
        </p:txBody>
      </p:sp>
      <p:pic>
        <p:nvPicPr>
          <p:cNvPr id="1032" name="Picture 8" descr="HADDOCK Web Server">
            <a:extLst>
              <a:ext uri="{FF2B5EF4-FFF2-40B4-BE49-F238E27FC236}">
                <a16:creationId xmlns:a16="http://schemas.microsoft.com/office/drawing/2014/main" id="{00F64EDE-33D1-4B95-A4CC-402B1F07DA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350"/>
          <a:stretch/>
        </p:blipFill>
        <p:spPr bwMode="auto">
          <a:xfrm>
            <a:off x="267272" y="3990931"/>
            <a:ext cx="958361" cy="95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019 9th International Conference on Computer and Knowledge Engineering  (ICCKE)">
            <a:extLst>
              <a:ext uri="{FF2B5EF4-FFF2-40B4-BE49-F238E27FC236}">
                <a16:creationId xmlns:a16="http://schemas.microsoft.com/office/drawing/2014/main" id="{C6EE302F-23FE-4062-9C18-23D39B82E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34" y="931510"/>
            <a:ext cx="1044818" cy="1375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C5BCEB-02EB-4B22-A973-B760CF0A87BB}"/>
              </a:ext>
            </a:extLst>
          </p:cNvPr>
          <p:cNvSpPr txBox="1"/>
          <p:nvPr/>
        </p:nvSpPr>
        <p:spPr>
          <a:xfrm>
            <a:off x="7703615" y="3612522"/>
            <a:ext cx="41329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alibri Light" panose="020F0302020204030204" pitchFamily="34" charset="0"/>
              </a:rPr>
              <a:t>Working on tectonic reconstruction</a:t>
            </a:r>
          </a:p>
          <a:p>
            <a:pPr algn="ctr"/>
            <a:r>
              <a:rPr lang="en-US" dirty="0">
                <a:latin typeface="Calibri Light" panose="020F0302020204030204" pitchFamily="34" charset="0"/>
              </a:rPr>
              <a:t>using field geology, Paleomagnetism, Stratigraphy, and Structural geology</a:t>
            </a:r>
            <a:endParaRPr lang="en-GB" dirty="0">
              <a:latin typeface="Calibri Light" panose="020F030202020403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E0CF69E-48F2-4053-8CED-53A7636E8B65}"/>
              </a:ext>
            </a:extLst>
          </p:cNvPr>
          <p:cNvGrpSpPr/>
          <p:nvPr/>
        </p:nvGrpSpPr>
        <p:grpSpPr>
          <a:xfrm>
            <a:off x="8970244" y="4770057"/>
            <a:ext cx="1706354" cy="468214"/>
            <a:chOff x="7810327" y="4770057"/>
            <a:chExt cx="1706354" cy="468214"/>
          </a:xfrm>
        </p:grpSpPr>
        <p:pic>
          <p:nvPicPr>
            <p:cNvPr id="1028" name="Picture 4" descr="Researchgate logo - Free social icons">
              <a:hlinkClick r:id="rId5"/>
              <a:extLst>
                <a:ext uri="{FF2B5EF4-FFF2-40B4-BE49-F238E27FC236}">
                  <a16:creationId xmlns:a16="http://schemas.microsoft.com/office/drawing/2014/main" id="{B6D53707-70AE-4AC4-BA09-6F1FF8ECF41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48" t="1121" r="24408" b="1623"/>
            <a:stretch/>
          </p:blipFill>
          <p:spPr bwMode="auto">
            <a:xfrm>
              <a:off x="7810327" y="4770057"/>
              <a:ext cx="468938" cy="466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Facebook Icon Logo | Facebook icons, Logo facebook, Facebook logo vector">
              <a:hlinkClick r:id="rId7"/>
              <a:extLst>
                <a:ext uri="{FF2B5EF4-FFF2-40B4-BE49-F238E27FC236}">
                  <a16:creationId xmlns:a16="http://schemas.microsoft.com/office/drawing/2014/main" id="{96150ECB-5C48-4CBA-8334-94489B103AE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53" t="16760" r="16493" b="16529"/>
            <a:stretch/>
          </p:blipFill>
          <p:spPr bwMode="auto">
            <a:xfrm>
              <a:off x="8429489" y="4770057"/>
              <a:ext cx="468754" cy="466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8" descr="Update Linkedin - Codian Robotics">
              <a:hlinkClick r:id="rId9"/>
              <a:extLst>
                <a:ext uri="{FF2B5EF4-FFF2-40B4-BE49-F238E27FC236}">
                  <a16:creationId xmlns:a16="http://schemas.microsoft.com/office/drawing/2014/main" id="{697C399B-8B69-4606-81E3-22B551E3C2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48467" y="4770057"/>
              <a:ext cx="468214" cy="4682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9793A171-CAB0-44DD-A4C3-F89739E2E8A3}"/>
              </a:ext>
            </a:extLst>
          </p:cNvPr>
          <p:cNvSpPr txBox="1"/>
          <p:nvPr/>
        </p:nvSpPr>
        <p:spPr>
          <a:xfrm>
            <a:off x="7810327" y="5380717"/>
            <a:ext cx="4132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alibri Light" panose="020F0302020204030204" pitchFamily="34" charset="0"/>
                <a:hlinkClick r:id="rId11"/>
              </a:rPr>
              <a:t>e.rojhani@uu.nl</a:t>
            </a:r>
            <a:endParaRPr lang="en-US" dirty="0">
              <a:latin typeface="Calibri Light" panose="020F0302020204030204" pitchFamily="34" charset="0"/>
            </a:endParaRPr>
          </a:p>
          <a:p>
            <a:pPr algn="ctr"/>
            <a:r>
              <a:rPr lang="en-US" dirty="0">
                <a:latin typeface="Calibri Light" panose="020F0302020204030204" pitchFamily="34" charset="0"/>
                <a:hlinkClick r:id="rId12"/>
              </a:rPr>
              <a:t>erojhani@gmail.com</a:t>
            </a:r>
            <a:r>
              <a:rPr lang="en-GB" dirty="0">
                <a:latin typeface="Calibri Light" panose="020F0302020204030204" pitchFamily="34" charset="0"/>
              </a:rPr>
              <a:t> </a:t>
            </a:r>
            <a:endParaRPr lang="en-US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930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75F5F86-EF4C-4AD7-8CB3-02A2903F6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48997" y="961956"/>
            <a:ext cx="3163043" cy="4534022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88900" dist="152400" dir="2700000" sx="99000" sy="99000" algn="tl" rotWithShape="0">
              <a:prstClr val="black">
                <a:alpha val="23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9B4C5FD-C0C9-4BF1-8EFD-F0C333B18C11}"/>
              </a:ext>
            </a:extLst>
          </p:cNvPr>
          <p:cNvSpPr txBox="1"/>
          <p:nvPr/>
        </p:nvSpPr>
        <p:spPr>
          <a:xfrm>
            <a:off x="3366407" y="5496315"/>
            <a:ext cx="6111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j-lt"/>
              </a:rPr>
              <a:t>Sistan Suture orientation requires an east-west convergence.</a:t>
            </a:r>
            <a:endParaRPr lang="en-GB" dirty="0">
              <a:latin typeface="+mj-lt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E8A3437-863A-D04A-BEB4-45560247029A}"/>
              </a:ext>
            </a:extLst>
          </p:cNvPr>
          <p:cNvGrpSpPr/>
          <p:nvPr/>
        </p:nvGrpSpPr>
        <p:grpSpPr>
          <a:xfrm>
            <a:off x="708635" y="962296"/>
            <a:ext cx="5713691" cy="4214353"/>
            <a:chOff x="93078" y="117469"/>
            <a:chExt cx="5713691" cy="421435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C321B88-EF3F-4150-B536-B6740FC37D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3078" y="117469"/>
              <a:ext cx="5713691" cy="421435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54903EA2-5E5F-4832-92E4-7AF00B3604EC}"/>
                </a:ext>
              </a:extLst>
            </p:cNvPr>
            <p:cNvSpPr/>
            <p:nvPr/>
          </p:nvSpPr>
          <p:spPr>
            <a:xfrm>
              <a:off x="2426678" y="1683067"/>
              <a:ext cx="1020236" cy="1885262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4068C6B-0728-5446-A8D4-34DE4B92E326}"/>
              </a:ext>
            </a:extLst>
          </p:cNvPr>
          <p:cNvCxnSpPr>
            <a:cxnSpLocks/>
          </p:cNvCxnSpPr>
          <p:nvPr/>
        </p:nvCxnSpPr>
        <p:spPr>
          <a:xfrm flipV="1">
            <a:off x="3042235" y="961956"/>
            <a:ext cx="5206762" cy="15659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C964090-2246-374B-A8F8-200DDDB5E293}"/>
              </a:ext>
            </a:extLst>
          </p:cNvPr>
          <p:cNvCxnSpPr>
            <a:cxnSpLocks/>
          </p:cNvCxnSpPr>
          <p:nvPr/>
        </p:nvCxnSpPr>
        <p:spPr>
          <a:xfrm>
            <a:off x="3042235" y="4413156"/>
            <a:ext cx="5206762" cy="108282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95365190-AAB7-4418-908D-FAF2AA35B42F}"/>
              </a:ext>
            </a:extLst>
          </p:cNvPr>
          <p:cNvSpPr txBox="1"/>
          <p:nvPr/>
        </p:nvSpPr>
        <p:spPr>
          <a:xfrm>
            <a:off x="1037230" y="103267"/>
            <a:ext cx="9295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A N-S trending suture within a N-S convergent system!</a:t>
            </a:r>
            <a:endParaRPr lang="en-GB" sz="2400" dirty="0">
              <a:latin typeface="+mj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F6751C7-3B29-4FF9-A8B8-5BD81D149D0B}"/>
              </a:ext>
            </a:extLst>
          </p:cNvPr>
          <p:cNvSpPr txBox="1"/>
          <p:nvPr/>
        </p:nvSpPr>
        <p:spPr>
          <a:xfrm>
            <a:off x="867756" y="5943845"/>
            <a:ext cx="6111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j-lt"/>
              </a:rPr>
              <a:t>Q1: where did the E-W convergence come from?</a:t>
            </a:r>
            <a:endParaRPr lang="en-GB" dirty="0">
              <a:latin typeface="+mj-lt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A9F4EA-9A9D-473B-AF2F-0F311BD46150}"/>
              </a:ext>
            </a:extLst>
          </p:cNvPr>
          <p:cNvSpPr txBox="1"/>
          <p:nvPr/>
        </p:nvSpPr>
        <p:spPr>
          <a:xfrm>
            <a:off x="867756" y="6313177"/>
            <a:ext cx="7637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j-lt"/>
              </a:rPr>
              <a:t>Q2: how possible the Sistan suture enclosed by Lut continental block at north?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6972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F579AF-E1B0-443A-8B7D-2F92610BFE19}"/>
              </a:ext>
            </a:extLst>
          </p:cNvPr>
          <p:cNvSpPr txBox="1"/>
          <p:nvPr/>
        </p:nvSpPr>
        <p:spPr>
          <a:xfrm>
            <a:off x="479565" y="75971"/>
            <a:ext cx="10956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Tow possible evolutionary scenario:</a:t>
            </a:r>
          </a:p>
          <a:p>
            <a:pPr algn="ctr"/>
            <a:r>
              <a:rPr lang="en-US" sz="2400" dirty="0">
                <a:latin typeface="+mj-lt"/>
              </a:rPr>
              <a:t>a buckled originally E-W-trending suture or a westward extruded N-S-oriented suture?</a:t>
            </a:r>
            <a:endParaRPr lang="en-GB" sz="24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424BE3-1AF6-4595-BBC5-AEEDD15EDD0C}"/>
              </a:ext>
            </a:extLst>
          </p:cNvPr>
          <p:cNvSpPr txBox="1"/>
          <p:nvPr/>
        </p:nvSpPr>
        <p:spPr>
          <a:xfrm>
            <a:off x="479564" y="5900251"/>
            <a:ext cx="32227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+mj-lt"/>
              </a:rPr>
              <a:t>Bagheri &amp; Gol, (2020), introduced the Eastern Iranian Orocline.</a:t>
            </a:r>
            <a:endParaRPr lang="en-GB" sz="1600" dirty="0">
              <a:latin typeface="+mj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F7ADD86-E796-40D7-9E2E-9E4F2FFEC89D}"/>
              </a:ext>
            </a:extLst>
          </p:cNvPr>
          <p:cNvGrpSpPr/>
          <p:nvPr/>
        </p:nvGrpSpPr>
        <p:grpSpPr>
          <a:xfrm>
            <a:off x="552894" y="1435255"/>
            <a:ext cx="3076089" cy="3283538"/>
            <a:chOff x="552894" y="1107709"/>
            <a:chExt cx="3768776" cy="4022939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D571B35-CA9A-496E-92CD-C1166F9CD4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85" b="27758"/>
            <a:stretch/>
          </p:blipFill>
          <p:spPr>
            <a:xfrm>
              <a:off x="552894" y="1576590"/>
              <a:ext cx="3768776" cy="3554058"/>
            </a:xfrm>
            <a:prstGeom prst="rect">
              <a:avLst/>
            </a:prstGeom>
            <a:ln w="6350">
              <a:solidFill>
                <a:schemeClr val="tx1"/>
              </a:solidFill>
            </a:ln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9899A36-19AF-479E-85CB-EE9832B96D23}"/>
                </a:ext>
              </a:extLst>
            </p:cNvPr>
            <p:cNvSpPr txBox="1"/>
            <p:nvPr/>
          </p:nvSpPr>
          <p:spPr>
            <a:xfrm>
              <a:off x="822174" y="1107709"/>
              <a:ext cx="32302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Oroclinal buckling</a:t>
              </a:r>
              <a:endParaRPr lang="en-GB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011AA76-362D-457E-81AF-CC5E93D73EEA}"/>
              </a:ext>
            </a:extLst>
          </p:cNvPr>
          <p:cNvGrpSpPr/>
          <p:nvPr/>
        </p:nvGrpSpPr>
        <p:grpSpPr>
          <a:xfrm>
            <a:off x="4039527" y="1435255"/>
            <a:ext cx="3076089" cy="3283538"/>
            <a:chOff x="5348179" y="1107709"/>
            <a:chExt cx="3768776" cy="4022939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ACECFB-FC00-4788-82F9-E053EB566F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133" r="-48" b="27758"/>
            <a:stretch/>
          </p:blipFill>
          <p:spPr>
            <a:xfrm>
              <a:off x="5348179" y="1576590"/>
              <a:ext cx="3768776" cy="3554058"/>
            </a:xfrm>
            <a:prstGeom prst="rect">
              <a:avLst/>
            </a:prstGeom>
            <a:ln w="6350">
              <a:solidFill>
                <a:schemeClr val="tx1"/>
              </a:solidFill>
            </a:ln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37A22AE-F9CE-4E3F-BDAA-2DD112CC6EF8}"/>
                </a:ext>
              </a:extLst>
            </p:cNvPr>
            <p:cNvSpPr txBox="1"/>
            <p:nvPr/>
          </p:nvSpPr>
          <p:spPr>
            <a:xfrm>
              <a:off x="5617459" y="1107709"/>
              <a:ext cx="3230217" cy="4525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non-rotational Extrusion</a:t>
              </a:r>
              <a:endParaRPr lang="en-GB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A2A8E272-B4CD-4F09-8BF6-5C1CB19D636F}"/>
              </a:ext>
            </a:extLst>
          </p:cNvPr>
          <p:cNvSpPr txBox="1"/>
          <p:nvPr/>
        </p:nvSpPr>
        <p:spPr>
          <a:xfrm>
            <a:off x="552894" y="4835506"/>
            <a:ext cx="30760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+mj-lt"/>
              </a:rPr>
              <a:t>Point:</a:t>
            </a:r>
          </a:p>
          <a:p>
            <a:pPr algn="ctr"/>
            <a:r>
              <a:rPr lang="en-US" sz="1600" dirty="0">
                <a:latin typeface="+mj-lt"/>
              </a:rPr>
              <a:t>There was no “Sistan ocean”, as the Neo-Tethys was subducting to the north</a:t>
            </a:r>
            <a:endParaRPr lang="en-GB" sz="1600" dirty="0">
              <a:latin typeface="+mj-lt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A2B7178-3848-4059-AC4C-78AD53085218}"/>
              </a:ext>
            </a:extLst>
          </p:cNvPr>
          <p:cNvSpPr txBox="1"/>
          <p:nvPr/>
        </p:nvSpPr>
        <p:spPr>
          <a:xfrm>
            <a:off x="4039526" y="4835506"/>
            <a:ext cx="3076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+mj-lt"/>
              </a:rPr>
              <a:t>Point:</a:t>
            </a:r>
          </a:p>
          <a:p>
            <a:pPr algn="ctr"/>
            <a:r>
              <a:rPr lang="en-US" sz="1600" dirty="0">
                <a:latin typeface="+mj-lt"/>
              </a:rPr>
              <a:t>Sistan ocean existed in N-S orientation and probably continued to another plate boundary, a suture or a transform fault, at the north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AEA271B6-F689-4F26-AC26-54CBB17833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48997" y="1289501"/>
            <a:ext cx="3163043" cy="4534022"/>
          </a:xfrm>
          <a:prstGeom prst="rect">
            <a:avLst/>
          </a:prstGeom>
          <a:ln w="9525">
            <a:solidFill>
              <a:schemeClr val="tx1"/>
            </a:solidFill>
          </a:ln>
          <a:effectLst>
            <a:outerShdw blurRad="88900" dist="152400" dir="2700000" sx="99000" sy="99000" algn="tl" rotWithShape="0">
              <a:prstClr val="black">
                <a:alpha val="23000"/>
              </a:prstClr>
            </a:outerShdw>
          </a:effec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8B93DDC-F22E-49CE-915A-F3287F43FCB5}"/>
              </a:ext>
            </a:extLst>
          </p:cNvPr>
          <p:cNvSpPr txBox="1"/>
          <p:nvPr/>
        </p:nvSpPr>
        <p:spPr>
          <a:xfrm>
            <a:off x="1826416" y="2473137"/>
            <a:ext cx="385905" cy="261610"/>
          </a:xfrm>
          <a:prstGeom prst="rect">
            <a:avLst/>
          </a:prstGeom>
          <a:solidFill>
            <a:srgbClr val="A0DC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latin typeface="+mj-lt"/>
              </a:rPr>
              <a:t>EIO</a:t>
            </a:r>
            <a:endParaRPr lang="en-GB" sz="1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03736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292ADBE-D9BF-A54C-A090-DC4F1B90C2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731" y="556568"/>
            <a:ext cx="1244282" cy="178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F2871B3-4D58-43CE-9BA9-C64BA656A027}"/>
              </a:ext>
            </a:extLst>
          </p:cNvPr>
          <p:cNvCxnSpPr>
            <a:cxnSpLocks/>
          </p:cNvCxnSpPr>
          <p:nvPr/>
        </p:nvCxnSpPr>
        <p:spPr>
          <a:xfrm>
            <a:off x="742950" y="1209675"/>
            <a:ext cx="3737639" cy="318105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58599C0D-DA1B-48D2-B410-DE9E4323F2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0589" y="574305"/>
            <a:ext cx="3022962" cy="38164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C83BDAA-8186-4792-9A25-92B4353C2ACA}"/>
              </a:ext>
            </a:extLst>
          </p:cNvPr>
          <p:cNvSpPr txBox="1"/>
          <p:nvPr/>
        </p:nvSpPr>
        <p:spPr>
          <a:xfrm>
            <a:off x="4196041" y="4517832"/>
            <a:ext cx="36141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+mj-lt"/>
              </a:rPr>
              <a:t>Jurassic-Paleogene Shelf deposits of the Lut block, curved around the SSZ and enclosed it: Qayen Allochthonous belt.</a:t>
            </a:r>
          </a:p>
          <a:p>
            <a:pPr algn="ctr"/>
            <a:r>
              <a:rPr lang="en-US" sz="1600" dirty="0">
                <a:latin typeface="+mj-lt"/>
              </a:rPr>
              <a:t>Two perpendicular folding generations: (D1)</a:t>
            </a:r>
          </a:p>
          <a:p>
            <a:pPr algn="ctr"/>
            <a:r>
              <a:rPr lang="en-US" sz="1600" dirty="0">
                <a:latin typeface="+mj-lt"/>
              </a:rPr>
              <a:t>(D2)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EBB4100-1E25-4BED-91A3-EAB3F5471546}"/>
              </a:ext>
            </a:extLst>
          </p:cNvPr>
          <p:cNvCxnSpPr>
            <a:cxnSpLocks/>
          </p:cNvCxnSpPr>
          <p:nvPr/>
        </p:nvCxnSpPr>
        <p:spPr>
          <a:xfrm flipV="1">
            <a:off x="742950" y="574304"/>
            <a:ext cx="3737639" cy="30199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A8F7E01-7799-47FB-88E2-2F5D48860F09}"/>
              </a:ext>
            </a:extLst>
          </p:cNvPr>
          <p:cNvCxnSpPr/>
          <p:nvPr/>
        </p:nvCxnSpPr>
        <p:spPr>
          <a:xfrm>
            <a:off x="4812329" y="5666373"/>
            <a:ext cx="856211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14E7035-107B-4137-976D-E24B6D05F4D6}"/>
              </a:ext>
            </a:extLst>
          </p:cNvPr>
          <p:cNvCxnSpPr/>
          <p:nvPr/>
        </p:nvCxnSpPr>
        <p:spPr>
          <a:xfrm>
            <a:off x="4812329" y="5921028"/>
            <a:ext cx="856211" cy="0"/>
          </a:xfrm>
          <a:prstGeom prst="line">
            <a:avLst/>
          </a:prstGeom>
          <a:ln w="57150">
            <a:solidFill>
              <a:srgbClr val="138BC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70" name="Group 69">
            <a:extLst>
              <a:ext uri="{FF2B5EF4-FFF2-40B4-BE49-F238E27FC236}">
                <a16:creationId xmlns:a16="http://schemas.microsoft.com/office/drawing/2014/main" id="{9B14DA20-C45A-4809-B7B8-13ADB6013E03}"/>
              </a:ext>
            </a:extLst>
          </p:cNvPr>
          <p:cNvGrpSpPr/>
          <p:nvPr/>
        </p:nvGrpSpPr>
        <p:grpSpPr>
          <a:xfrm>
            <a:off x="8259859" y="574304"/>
            <a:ext cx="3512807" cy="5158348"/>
            <a:chOff x="8035028" y="662895"/>
            <a:chExt cx="2864910" cy="420695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9D2B862-17E0-43C1-BB13-34F6E018D76B}"/>
                </a:ext>
              </a:extLst>
            </p:cNvPr>
            <p:cNvSpPr txBox="1"/>
            <p:nvPr/>
          </p:nvSpPr>
          <p:spPr>
            <a:xfrm>
              <a:off x="8035028" y="3350821"/>
              <a:ext cx="2864910" cy="6777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+mj-lt"/>
                </a:rPr>
                <a:t>Inner- and Outer-Arc strain distribution </a:t>
              </a:r>
              <a:r>
                <a:rPr lang="en-US" sz="1600" dirty="0" err="1">
                  <a:latin typeface="+mj-lt"/>
                </a:rPr>
                <a:t>pattern,after</a:t>
              </a:r>
              <a:r>
                <a:rPr lang="en-US" sz="1600" dirty="0">
                  <a:latin typeface="+mj-lt"/>
                </a:rPr>
                <a:t> </a:t>
              </a:r>
              <a:r>
                <a:rPr lang="en-US" sz="1600" dirty="0" err="1">
                  <a:latin typeface="+mj-lt"/>
                </a:rPr>
                <a:t>Ries</a:t>
              </a:r>
              <a:r>
                <a:rPr lang="en-US" sz="1600" dirty="0">
                  <a:latin typeface="+mj-lt"/>
                </a:rPr>
                <a:t> and Shackleton (1976).</a:t>
              </a:r>
              <a:endParaRPr lang="en-GB" sz="1600" dirty="0">
                <a:latin typeface="+mj-lt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193336A-3B6A-4A91-8E37-450F74449C23}"/>
                </a:ext>
              </a:extLst>
            </p:cNvPr>
            <p:cNvSpPr txBox="1"/>
            <p:nvPr/>
          </p:nvSpPr>
          <p:spPr>
            <a:xfrm>
              <a:off x="8170921" y="4038848"/>
              <a:ext cx="2558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+mj-lt"/>
                </a:rPr>
                <a:t>Outer Arc represents: crustal thinning and magma intrusion.</a:t>
              </a:r>
              <a:endParaRPr lang="en-GB" sz="1600" dirty="0">
                <a:latin typeface="+mj-lt"/>
              </a:endParaRPr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CC3426EE-4239-4561-B9D1-B901EF740C8D}"/>
                </a:ext>
              </a:extLst>
            </p:cNvPr>
            <p:cNvGrpSpPr/>
            <p:nvPr/>
          </p:nvGrpSpPr>
          <p:grpSpPr>
            <a:xfrm>
              <a:off x="8480768" y="662895"/>
              <a:ext cx="2010020" cy="2502243"/>
              <a:chOff x="9031892" y="412407"/>
              <a:chExt cx="2651965" cy="3301390"/>
            </a:xfrm>
          </p:grpSpPr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0DE3B24E-A98D-4C9C-98FF-6F056DB01614}"/>
                  </a:ext>
                </a:extLst>
              </p:cNvPr>
              <p:cNvGrpSpPr/>
              <p:nvPr/>
            </p:nvGrpSpPr>
            <p:grpSpPr>
              <a:xfrm>
                <a:off x="9031892" y="412407"/>
                <a:ext cx="2651965" cy="3301390"/>
                <a:chOff x="9554531" y="665970"/>
                <a:chExt cx="1830526" cy="2278794"/>
              </a:xfrm>
            </p:grpSpPr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38EF7440-33EE-4B74-A7C5-453199059ED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5491" t="1908" r="53779" b="51588"/>
                <a:stretch/>
              </p:blipFill>
              <p:spPr>
                <a:xfrm>
                  <a:off x="9620101" y="665970"/>
                  <a:ext cx="1666063" cy="1154666"/>
                </a:xfrm>
                <a:prstGeom prst="rect">
                  <a:avLst/>
                </a:prstGeom>
              </p:spPr>
            </p:pic>
            <p:pic>
              <p:nvPicPr>
                <p:cNvPr id="20" name="Picture 19">
                  <a:extLst>
                    <a:ext uri="{FF2B5EF4-FFF2-40B4-BE49-F238E27FC236}">
                      <a16:creationId xmlns:a16="http://schemas.microsoft.com/office/drawing/2014/main" id="{F98E7C11-8556-4D65-8A54-1A3DE93139B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6260" t="50319" r="48990"/>
                <a:stretch/>
              </p:blipFill>
              <p:spPr>
                <a:xfrm>
                  <a:off x="9554531" y="1711234"/>
                  <a:ext cx="1830526" cy="1233530"/>
                </a:xfrm>
                <a:prstGeom prst="rect">
                  <a:avLst/>
                </a:prstGeom>
              </p:spPr>
            </p:pic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224EC583-F3E9-408D-A487-416443F916E8}"/>
                  </a:ext>
                </a:extLst>
              </p:cNvPr>
              <p:cNvGrpSpPr/>
              <p:nvPr/>
            </p:nvGrpSpPr>
            <p:grpSpPr>
              <a:xfrm>
                <a:off x="9031892" y="2356194"/>
                <a:ext cx="2621932" cy="613954"/>
                <a:chOff x="8324742" y="2329232"/>
                <a:chExt cx="2621932" cy="613954"/>
              </a:xfrm>
            </p:grpSpPr>
            <p:sp>
              <p:nvSpPr>
                <p:cNvPr id="30" name="Freeform: Shape 29">
                  <a:extLst>
                    <a:ext uri="{FF2B5EF4-FFF2-40B4-BE49-F238E27FC236}">
                      <a16:creationId xmlns:a16="http://schemas.microsoft.com/office/drawing/2014/main" id="{A363BA7F-496F-4256-A476-B31388A587BE}"/>
                    </a:ext>
                  </a:extLst>
                </p:cNvPr>
                <p:cNvSpPr/>
                <p:nvPr/>
              </p:nvSpPr>
              <p:spPr>
                <a:xfrm>
                  <a:off x="10371909" y="2329232"/>
                  <a:ext cx="574765" cy="613954"/>
                </a:xfrm>
                <a:custGeom>
                  <a:avLst/>
                  <a:gdLst>
                    <a:gd name="connsiteX0" fmla="*/ 0 w 574765"/>
                    <a:gd name="connsiteY0" fmla="*/ 0 h 613954"/>
                    <a:gd name="connsiteX1" fmla="*/ 574765 w 574765"/>
                    <a:gd name="connsiteY1" fmla="*/ 613954 h 613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574765" h="613954">
                      <a:moveTo>
                        <a:pt x="0" y="0"/>
                      </a:moveTo>
                      <a:cubicBezTo>
                        <a:pt x="199208" y="101237"/>
                        <a:pt x="398417" y="202474"/>
                        <a:pt x="574765" y="613954"/>
                      </a:cubicBezTo>
                    </a:path>
                  </a:pathLst>
                </a:custGeom>
                <a:noFill/>
                <a:ln w="25400">
                  <a:tailEnd type="stealth" w="lg" len="lg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Freeform: Shape 30">
                  <a:extLst>
                    <a:ext uri="{FF2B5EF4-FFF2-40B4-BE49-F238E27FC236}">
                      <a16:creationId xmlns:a16="http://schemas.microsoft.com/office/drawing/2014/main" id="{B16B6B69-2F30-41DD-B7FF-0BE30CB0D8EC}"/>
                    </a:ext>
                  </a:extLst>
                </p:cNvPr>
                <p:cNvSpPr/>
                <p:nvPr/>
              </p:nvSpPr>
              <p:spPr>
                <a:xfrm flipH="1">
                  <a:off x="8324742" y="2329232"/>
                  <a:ext cx="441985" cy="613954"/>
                </a:xfrm>
                <a:custGeom>
                  <a:avLst/>
                  <a:gdLst>
                    <a:gd name="connsiteX0" fmla="*/ 0 w 574765"/>
                    <a:gd name="connsiteY0" fmla="*/ 0 h 613954"/>
                    <a:gd name="connsiteX1" fmla="*/ 574765 w 574765"/>
                    <a:gd name="connsiteY1" fmla="*/ 613954 h 613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574765" h="613954">
                      <a:moveTo>
                        <a:pt x="0" y="0"/>
                      </a:moveTo>
                      <a:cubicBezTo>
                        <a:pt x="199208" y="101237"/>
                        <a:pt x="398417" y="202474"/>
                        <a:pt x="574765" y="613954"/>
                      </a:cubicBezTo>
                    </a:path>
                  </a:pathLst>
                </a:custGeom>
                <a:noFill/>
                <a:ln w="25400">
                  <a:tailEnd type="stealth" w="lg" len="lg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DDDEE20B-3010-4F50-BAFE-8F21A54B091F}"/>
              </a:ext>
            </a:extLst>
          </p:cNvPr>
          <p:cNvSpPr txBox="1"/>
          <p:nvPr/>
        </p:nvSpPr>
        <p:spPr>
          <a:xfrm>
            <a:off x="1733266" y="75971"/>
            <a:ext cx="8354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Structural evidences of orocline architecture</a:t>
            </a:r>
            <a:endParaRPr lang="en-GB" sz="2400" dirty="0">
              <a:latin typeface="+mj-lt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EFBAA6F-86E1-4699-B2CB-F00837F83A7C}"/>
              </a:ext>
            </a:extLst>
          </p:cNvPr>
          <p:cNvGrpSpPr/>
          <p:nvPr/>
        </p:nvGrpSpPr>
        <p:grpSpPr>
          <a:xfrm>
            <a:off x="349119" y="3141238"/>
            <a:ext cx="3693486" cy="3274987"/>
            <a:chOff x="8140456" y="-469461"/>
            <a:chExt cx="3693486" cy="3274987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A5D6D31-7586-4CE6-9F3A-1077709E355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140456" y="-469461"/>
              <a:ext cx="3222748" cy="1286801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467A48E-3985-447E-BD7B-2747A6EF99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643386" y="619371"/>
              <a:ext cx="3190556" cy="134642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8F4BA16-032D-41D3-81CA-EC53C7805CD4}"/>
                </a:ext>
              </a:extLst>
            </p:cNvPr>
            <p:cNvSpPr txBox="1"/>
            <p:nvPr/>
          </p:nvSpPr>
          <p:spPr>
            <a:xfrm>
              <a:off x="8140456" y="1974529"/>
              <a:ext cx="3693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>
                  <a:effectLst/>
                  <a:latin typeface="+mj-lt"/>
                </a:rPr>
                <a:t>Johnston et al., (2013): </a:t>
              </a:r>
              <a:r>
                <a:rPr lang="en-GB" sz="1600" dirty="0">
                  <a:latin typeface="+mj-lt"/>
                </a:rPr>
                <a:t>orocline formation </a:t>
              </a:r>
              <a:r>
                <a:rPr lang="en-GB" sz="1600" dirty="0">
                  <a:effectLst/>
                  <a:latin typeface="+mj-lt"/>
                </a:rPr>
                <a:t>by two perpendicular shortening generation (A-C).</a:t>
              </a:r>
              <a:endParaRPr lang="en-GB" sz="16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78557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52565EA0-824C-412C-8CCA-B45BD3AC61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0767" y="3762961"/>
            <a:ext cx="3847677" cy="309503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33F7C0C-1675-DA45-BDB8-07A7969AB3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29590" y="825832"/>
            <a:ext cx="2347867" cy="29641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9CCBAE-EBF1-45FB-A9B7-D1EE21EA21FF}"/>
              </a:ext>
            </a:extLst>
          </p:cNvPr>
          <p:cNvSpPr/>
          <p:nvPr/>
        </p:nvSpPr>
        <p:spPr>
          <a:xfrm>
            <a:off x="10267406" y="1170863"/>
            <a:ext cx="336118" cy="19594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1173C85-8CF4-44F5-8BB3-C4CB4EE3CCC7}"/>
              </a:ext>
            </a:extLst>
          </p:cNvPr>
          <p:cNvCxnSpPr>
            <a:cxnSpLocks/>
          </p:cNvCxnSpPr>
          <p:nvPr/>
        </p:nvCxnSpPr>
        <p:spPr>
          <a:xfrm flipH="1" flipV="1">
            <a:off x="7398155" y="734001"/>
            <a:ext cx="3205369" cy="4149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3770CC5-301A-46CF-906C-AFDBE002EFA9}"/>
              </a:ext>
            </a:extLst>
          </p:cNvPr>
          <p:cNvCxnSpPr>
            <a:cxnSpLocks/>
          </p:cNvCxnSpPr>
          <p:nvPr/>
        </p:nvCxnSpPr>
        <p:spPr>
          <a:xfrm flipH="1">
            <a:off x="7355663" y="1384443"/>
            <a:ext cx="3247863" cy="28383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BDEC65B-C132-4428-B910-5B71CF197A54}"/>
              </a:ext>
            </a:extLst>
          </p:cNvPr>
          <p:cNvGrpSpPr/>
          <p:nvPr/>
        </p:nvGrpSpPr>
        <p:grpSpPr>
          <a:xfrm>
            <a:off x="805385" y="558938"/>
            <a:ext cx="6635262" cy="4740891"/>
            <a:chOff x="273758" y="157029"/>
            <a:chExt cx="6635262" cy="474089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1ABD5BC-9323-4A37-BDE8-D41B9BA601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313"/>
            <a:stretch/>
          </p:blipFill>
          <p:spPr>
            <a:xfrm>
              <a:off x="273758" y="157029"/>
              <a:ext cx="6592770" cy="4740891"/>
            </a:xfrm>
            <a:prstGeom prst="rect">
              <a:avLst/>
            </a:prstGeom>
            <a:noFill/>
          </p:spPr>
        </p:pic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3E5A53C-A63A-4D40-9C5A-642BA4A76D6F}"/>
                </a:ext>
              </a:extLst>
            </p:cNvPr>
            <p:cNvCxnSpPr>
              <a:cxnSpLocks/>
            </p:cNvCxnSpPr>
            <p:nvPr/>
          </p:nvCxnSpPr>
          <p:spPr>
            <a:xfrm>
              <a:off x="3648174" y="312564"/>
              <a:ext cx="3260846" cy="2881012"/>
            </a:xfrm>
            <a:prstGeom prst="line">
              <a:avLst/>
            </a:prstGeom>
            <a:ln w="76200">
              <a:solidFill>
                <a:srgbClr val="00AC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81ED085-5F49-4EE2-AEC8-5CCC5F4864F5}"/>
                </a:ext>
              </a:extLst>
            </p:cNvPr>
            <p:cNvSpPr/>
            <p:nvPr/>
          </p:nvSpPr>
          <p:spPr>
            <a:xfrm rot="10800000" flipV="1">
              <a:off x="4950592" y="3900795"/>
              <a:ext cx="149914" cy="143466"/>
            </a:xfrm>
            <a:prstGeom prst="ellipse">
              <a:avLst/>
            </a:prstGeom>
            <a:solidFill>
              <a:srgbClr val="DA202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2BA5F97-977D-4FA1-84B7-3AD922479FF2}"/>
                </a:ext>
              </a:extLst>
            </p:cNvPr>
            <p:cNvSpPr txBox="1"/>
            <p:nvPr/>
          </p:nvSpPr>
          <p:spPr>
            <a:xfrm>
              <a:off x="5142998" y="3856807"/>
              <a:ext cx="168103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Sample location</a:t>
              </a:r>
              <a:endParaRPr lang="en-GB" sz="1100" dirty="0"/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02255A4D-2121-49DE-914B-F374AB9FA261}"/>
              </a:ext>
            </a:extLst>
          </p:cNvPr>
          <p:cNvSpPr txBox="1"/>
          <p:nvPr/>
        </p:nvSpPr>
        <p:spPr>
          <a:xfrm>
            <a:off x="805385" y="5218023"/>
            <a:ext cx="65927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j-lt"/>
              </a:rPr>
              <a:t>The radial pattern of the dikes might caused by syn-tectonic intrusion. </a:t>
            </a:r>
          </a:p>
          <a:p>
            <a:r>
              <a:rPr lang="en-US" dirty="0">
                <a:latin typeface="+mj-lt"/>
              </a:rPr>
              <a:t>U/Pb zircon dating indicates that, if there was an oroclinal buckling, it was still active by </a:t>
            </a:r>
            <a:r>
              <a:rPr lang="en-US" b="1" dirty="0">
                <a:latin typeface="+mj-lt"/>
              </a:rPr>
              <a:t>41 Ma</a:t>
            </a:r>
            <a:r>
              <a:rPr lang="en-US" dirty="0">
                <a:latin typeface="+mj-lt"/>
              </a:rPr>
              <a:t>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BFAC018-B70B-46B9-BAF2-62488B2B7092}"/>
              </a:ext>
            </a:extLst>
          </p:cNvPr>
          <p:cNvSpPr txBox="1"/>
          <p:nvPr/>
        </p:nvSpPr>
        <p:spPr>
          <a:xfrm>
            <a:off x="1446663" y="130563"/>
            <a:ext cx="8927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Dating the radial dikes (outer arc magmatism)</a:t>
            </a:r>
            <a:endParaRPr lang="en-GB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9507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433F7C0C-1675-DA45-BDB8-07A7969AB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29590" y="825832"/>
            <a:ext cx="2347868" cy="29641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9CCBAE-EBF1-45FB-A9B7-D1EE21EA21FF}"/>
              </a:ext>
            </a:extLst>
          </p:cNvPr>
          <p:cNvSpPr/>
          <p:nvPr/>
        </p:nvSpPr>
        <p:spPr>
          <a:xfrm>
            <a:off x="10267406" y="1170863"/>
            <a:ext cx="336118" cy="19594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1173C85-8CF4-44F5-8BB3-C4CB4EE3CCC7}"/>
              </a:ext>
            </a:extLst>
          </p:cNvPr>
          <p:cNvCxnSpPr>
            <a:cxnSpLocks/>
          </p:cNvCxnSpPr>
          <p:nvPr/>
        </p:nvCxnSpPr>
        <p:spPr>
          <a:xfrm flipH="1" flipV="1">
            <a:off x="7398155" y="734001"/>
            <a:ext cx="3205369" cy="4149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3770CC5-301A-46CF-906C-AFDBE002EFA9}"/>
              </a:ext>
            </a:extLst>
          </p:cNvPr>
          <p:cNvCxnSpPr>
            <a:cxnSpLocks/>
          </p:cNvCxnSpPr>
          <p:nvPr/>
        </p:nvCxnSpPr>
        <p:spPr>
          <a:xfrm flipH="1">
            <a:off x="7355663" y="1384443"/>
            <a:ext cx="3247863" cy="28383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BDEC65B-C132-4428-B910-5B71CF197A54}"/>
              </a:ext>
            </a:extLst>
          </p:cNvPr>
          <p:cNvGrpSpPr/>
          <p:nvPr/>
        </p:nvGrpSpPr>
        <p:grpSpPr>
          <a:xfrm>
            <a:off x="805385" y="558938"/>
            <a:ext cx="6635262" cy="4740891"/>
            <a:chOff x="273758" y="157029"/>
            <a:chExt cx="6635262" cy="474089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1ABD5BC-9323-4A37-BDE8-D41B9BA601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313"/>
            <a:stretch/>
          </p:blipFill>
          <p:spPr>
            <a:xfrm>
              <a:off x="273758" y="157029"/>
              <a:ext cx="6592770" cy="4740891"/>
            </a:xfrm>
            <a:prstGeom prst="rect">
              <a:avLst/>
            </a:prstGeom>
            <a:noFill/>
          </p:spPr>
        </p:pic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3E5A53C-A63A-4D40-9C5A-642BA4A76D6F}"/>
                </a:ext>
              </a:extLst>
            </p:cNvPr>
            <p:cNvCxnSpPr>
              <a:cxnSpLocks/>
            </p:cNvCxnSpPr>
            <p:nvPr/>
          </p:nvCxnSpPr>
          <p:spPr>
            <a:xfrm>
              <a:off x="3648174" y="312564"/>
              <a:ext cx="3260846" cy="2881012"/>
            </a:xfrm>
            <a:prstGeom prst="line">
              <a:avLst/>
            </a:prstGeom>
            <a:ln w="76200">
              <a:solidFill>
                <a:srgbClr val="00AC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81ED085-5F49-4EE2-AEC8-5CCC5F4864F5}"/>
                </a:ext>
              </a:extLst>
            </p:cNvPr>
            <p:cNvSpPr/>
            <p:nvPr/>
          </p:nvSpPr>
          <p:spPr>
            <a:xfrm rot="10800000" flipV="1">
              <a:off x="4950592" y="3900795"/>
              <a:ext cx="149914" cy="143466"/>
            </a:xfrm>
            <a:prstGeom prst="ellipse">
              <a:avLst/>
            </a:prstGeom>
            <a:solidFill>
              <a:srgbClr val="DA2025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2BA5F97-977D-4FA1-84B7-3AD922479FF2}"/>
                </a:ext>
              </a:extLst>
            </p:cNvPr>
            <p:cNvSpPr txBox="1"/>
            <p:nvPr/>
          </p:nvSpPr>
          <p:spPr>
            <a:xfrm>
              <a:off x="5142998" y="3856807"/>
              <a:ext cx="168103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Sample location</a:t>
              </a:r>
              <a:endParaRPr lang="en-GB" sz="1100" dirty="0"/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02255A4D-2121-49DE-914B-F374AB9FA261}"/>
              </a:ext>
            </a:extLst>
          </p:cNvPr>
          <p:cNvSpPr txBox="1"/>
          <p:nvPr/>
        </p:nvSpPr>
        <p:spPr>
          <a:xfrm>
            <a:off x="805385" y="5218023"/>
            <a:ext cx="105812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j-lt"/>
              </a:rPr>
              <a:t>Paleomagnetic Orocline test is running now in the Fort </a:t>
            </a:r>
            <a:r>
              <a:rPr lang="en-US" dirty="0" err="1">
                <a:latin typeface="+mj-lt"/>
              </a:rPr>
              <a:t>Hoofddijk</a:t>
            </a:r>
            <a:r>
              <a:rPr lang="en-US" dirty="0">
                <a:latin typeface="+mj-lt"/>
              </a:rPr>
              <a:t>, Utrecht University, but it is still too early to reveal there was a buckling since Paleogene or not. </a:t>
            </a:r>
          </a:p>
          <a:p>
            <a:endParaRPr lang="en-US" dirty="0">
              <a:latin typeface="+mj-lt"/>
            </a:endParaRPr>
          </a:p>
          <a:p>
            <a:r>
              <a:rPr lang="en-US" dirty="0">
                <a:latin typeface="+mj-lt"/>
              </a:rPr>
              <a:t>So, stay tune!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BFAC018-B70B-46B9-BAF2-62488B2B7092}"/>
              </a:ext>
            </a:extLst>
          </p:cNvPr>
          <p:cNvSpPr txBox="1"/>
          <p:nvPr/>
        </p:nvSpPr>
        <p:spPr>
          <a:xfrm>
            <a:off x="1446663" y="130563"/>
            <a:ext cx="8927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j-lt"/>
              </a:rPr>
              <a:t>Paleomagnetic orocline test</a:t>
            </a:r>
            <a:endParaRPr lang="en-GB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48270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>
            <a:extLst>
              <a:ext uri="{FF2B5EF4-FFF2-40B4-BE49-F238E27FC236}">
                <a16:creationId xmlns:a16="http://schemas.microsoft.com/office/drawing/2014/main" id="{02255A4D-2121-49DE-914B-F374AB9FA261}"/>
              </a:ext>
            </a:extLst>
          </p:cNvPr>
          <p:cNvSpPr txBox="1"/>
          <p:nvPr/>
        </p:nvSpPr>
        <p:spPr>
          <a:xfrm>
            <a:off x="1102063" y="6161809"/>
            <a:ext cx="9633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j-lt"/>
              </a:rPr>
              <a:t>Thank you for your attention!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F6DD49-FB5B-4DC4-B93D-9773B8F7C8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7" r="30708"/>
          <a:stretch/>
        </p:blipFill>
        <p:spPr>
          <a:xfrm>
            <a:off x="0" y="0"/>
            <a:ext cx="12192000" cy="54055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2C19DBD-77A9-4598-B537-2306B63A6DF0}"/>
              </a:ext>
            </a:extLst>
          </p:cNvPr>
          <p:cNvSpPr txBox="1"/>
          <p:nvPr/>
        </p:nvSpPr>
        <p:spPr>
          <a:xfrm>
            <a:off x="0" y="66709"/>
            <a:ext cx="770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+mj-lt"/>
              </a:rPr>
              <a:t>An andesitic dike intruded into volcano-sedimentary rocks of Paleocene-Eocene.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9087667-B692-498A-865B-D114A7253254}"/>
              </a:ext>
            </a:extLst>
          </p:cNvPr>
          <p:cNvSpPr txBox="1"/>
          <p:nvPr/>
        </p:nvSpPr>
        <p:spPr>
          <a:xfrm>
            <a:off x="0" y="5544413"/>
            <a:ext cx="9239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j-lt"/>
              </a:rPr>
              <a:t>* The panorama in the first slide is from the refolded syncline husting the radial andesitic dikes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C8360CD-6232-4377-A274-57EEE85A03E4}"/>
              </a:ext>
            </a:extLst>
          </p:cNvPr>
          <p:cNvCxnSpPr/>
          <p:nvPr/>
        </p:nvCxnSpPr>
        <p:spPr>
          <a:xfrm flipH="1">
            <a:off x="232228" y="5167085"/>
            <a:ext cx="754743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2472786-388C-4D77-88C7-3F0534F55038}"/>
              </a:ext>
            </a:extLst>
          </p:cNvPr>
          <p:cNvSpPr txBox="1"/>
          <p:nvPr/>
        </p:nvSpPr>
        <p:spPr>
          <a:xfrm>
            <a:off x="333828" y="4796943"/>
            <a:ext cx="7700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+mj-lt"/>
              </a:rPr>
              <a:t>3m</a:t>
            </a:r>
          </a:p>
        </p:txBody>
      </p:sp>
    </p:spTree>
    <p:extLst>
      <p:ext uri="{BB962C8B-B14F-4D97-AF65-F5344CB8AC3E}">
        <p14:creationId xmlns:p14="http://schemas.microsoft.com/office/powerpoint/2010/main" val="154690587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D5ED7F0-9140-40BC-868D-B802D977BF17}" vid="{ED526161-04AA-491B-9A8D-6502286DE2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1372</TotalTime>
  <Words>484</Words>
  <Application>Microsoft Office PowerPoint</Application>
  <PresentationFormat>Widescreen</PresentationFormat>
  <Paragraphs>53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Theme1</vt:lpstr>
      <vt:lpstr>Age of the buckling of the Eastern Iranian Orocline: using structural geology, U/Pb dating, and paleomagnetism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attempt to understand the age of the buckling of the Eastern Iranian Orocline based on zircon crystal U235/Pb207 dating of calc-alkaline dikes in Qayen Area</dc:title>
  <dc:creator>Rojhani, E. (Emad)</dc:creator>
  <cp:lastModifiedBy>Rojhani, E. (Emad)</cp:lastModifiedBy>
  <cp:revision>115</cp:revision>
  <dcterms:created xsi:type="dcterms:W3CDTF">2021-04-21T13:31:05Z</dcterms:created>
  <dcterms:modified xsi:type="dcterms:W3CDTF">2021-04-23T11:25:53Z</dcterms:modified>
</cp:coreProperties>
</file>