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81" r:id="rId3"/>
    <p:sldId id="258" r:id="rId4"/>
    <p:sldId id="260" r:id="rId5"/>
    <p:sldId id="259" r:id="rId6"/>
    <p:sldId id="261" r:id="rId7"/>
    <p:sldId id="257" r:id="rId8"/>
    <p:sldId id="263" r:id="rId9"/>
    <p:sldId id="267" r:id="rId10"/>
    <p:sldId id="268" r:id="rId11"/>
    <p:sldId id="265" r:id="rId12"/>
    <p:sldId id="280" r:id="rId13"/>
    <p:sldId id="270" r:id="rId14"/>
    <p:sldId id="271" r:id="rId15"/>
    <p:sldId id="273" r:id="rId16"/>
    <p:sldId id="274" r:id="rId17"/>
    <p:sldId id="275" r:id="rId18"/>
    <p:sldId id="276" r:id="rId19"/>
    <p:sldId id="272"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40" d="100"/>
          <a:sy n="40" d="100"/>
        </p:scale>
        <p:origin x="48" y="6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5F3DFE9-4968-4088-9B1E-94B541C0B137}" type="datetimeFigureOut">
              <a:rPr lang="en-US" smtClean="0"/>
              <a:t>4/28/2021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B892B2-4B05-4350-9884-4D8DA890AD83}" type="slidenum">
              <a:rPr lang="en-US" smtClean="0"/>
              <a:t>‹#›</a:t>
            </a:fld>
            <a:endParaRPr lang="en-US"/>
          </a:p>
        </p:txBody>
      </p:sp>
      <p:pic>
        <p:nvPicPr>
          <p:cNvPr id="7" name="图片 4">
            <a:extLst>
              <a:ext uri="{FF2B5EF4-FFF2-40B4-BE49-F238E27FC236}">
                <a16:creationId xmlns:a16="http://schemas.microsoft.com/office/drawing/2014/main" id="{E1621DB6-8FB1-4265-84BE-1543948A7B76}"/>
              </a:ext>
            </a:extLst>
          </p:cNvPr>
          <p:cNvPicPr>
            <a:picLocks noChangeAspect="1"/>
          </p:cNvPicPr>
          <p:nvPr userDrawn="1"/>
        </p:nvPicPr>
        <p:blipFill>
          <a:blip r:embed="rId2"/>
          <a:stretch>
            <a:fillRect/>
          </a:stretch>
        </p:blipFill>
        <p:spPr>
          <a:xfrm>
            <a:off x="10727267" y="630"/>
            <a:ext cx="1429872" cy="419962"/>
          </a:xfrm>
          <a:prstGeom prst="rect">
            <a:avLst/>
          </a:prstGeom>
        </p:spPr>
      </p:pic>
      <p:pic>
        <p:nvPicPr>
          <p:cNvPr id="8" name="图片 8">
            <a:extLst>
              <a:ext uri="{FF2B5EF4-FFF2-40B4-BE49-F238E27FC236}">
                <a16:creationId xmlns:a16="http://schemas.microsoft.com/office/drawing/2014/main" id="{6C71CAFA-E518-43A7-9AF2-AE7EC28E93E3}"/>
              </a:ext>
            </a:extLst>
          </p:cNvPr>
          <p:cNvPicPr>
            <a:picLocks noChangeAspect="1"/>
          </p:cNvPicPr>
          <p:nvPr userDrawn="1"/>
        </p:nvPicPr>
        <p:blipFill>
          <a:blip r:embed="rId3"/>
          <a:stretch>
            <a:fillRect/>
          </a:stretch>
        </p:blipFill>
        <p:spPr>
          <a:xfrm>
            <a:off x="0" y="0"/>
            <a:ext cx="1774057" cy="420853"/>
          </a:xfrm>
          <a:prstGeom prst="rect">
            <a:avLst/>
          </a:prstGeom>
        </p:spPr>
      </p:pic>
    </p:spTree>
    <p:extLst>
      <p:ext uri="{BB962C8B-B14F-4D97-AF65-F5344CB8AC3E}">
        <p14:creationId xmlns:p14="http://schemas.microsoft.com/office/powerpoint/2010/main" val="6701983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5F3DFE9-4968-4088-9B1E-94B541C0B137}" type="datetimeFigureOut">
              <a:rPr lang="en-US" smtClean="0"/>
              <a:t>4/28/2021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B892B2-4B05-4350-9884-4D8DA890AD83}" type="slidenum">
              <a:rPr lang="en-US" smtClean="0"/>
              <a:t>‹#›</a:t>
            </a:fld>
            <a:endParaRPr lang="en-US"/>
          </a:p>
        </p:txBody>
      </p:sp>
    </p:spTree>
    <p:extLst>
      <p:ext uri="{BB962C8B-B14F-4D97-AF65-F5344CB8AC3E}">
        <p14:creationId xmlns:p14="http://schemas.microsoft.com/office/powerpoint/2010/main" val="4322700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C5F3DFE9-4968-4088-9B1E-94B541C0B137}" type="datetimeFigureOut">
              <a:rPr lang="en-US" smtClean="0"/>
              <a:t>4/28/2021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B892B2-4B05-4350-9884-4D8DA890AD83}" type="slidenum">
              <a:rPr lang="en-US" smtClean="0"/>
              <a:t>‹#›</a:t>
            </a:fld>
            <a:endParaRPr lang="en-US"/>
          </a:p>
        </p:txBody>
      </p:sp>
    </p:spTree>
    <p:extLst>
      <p:ext uri="{BB962C8B-B14F-4D97-AF65-F5344CB8AC3E}">
        <p14:creationId xmlns:p14="http://schemas.microsoft.com/office/powerpoint/2010/main" val="4686836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5F3DFE9-4968-4088-9B1E-94B541C0B137}" type="datetimeFigureOut">
              <a:rPr lang="en-US" smtClean="0"/>
              <a:t>4/28/2021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B892B2-4B05-4350-9884-4D8DA890AD83}" type="slidenum">
              <a:rPr lang="en-US" smtClean="0"/>
              <a:t>‹#›</a:t>
            </a:fld>
            <a:endParaRPr lang="en-US"/>
          </a:p>
        </p:txBody>
      </p:sp>
    </p:spTree>
    <p:extLst>
      <p:ext uri="{BB962C8B-B14F-4D97-AF65-F5344CB8AC3E}">
        <p14:creationId xmlns:p14="http://schemas.microsoft.com/office/powerpoint/2010/main" val="24137187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5F3DFE9-4968-4088-9B1E-94B541C0B137}" type="datetimeFigureOut">
              <a:rPr lang="en-US" smtClean="0"/>
              <a:t>4/28/2021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7B892B2-4B05-4350-9884-4D8DA890AD83}" type="slidenum">
              <a:rPr lang="en-US" smtClean="0"/>
              <a:t>‹#›</a:t>
            </a:fld>
            <a:endParaRPr lang="en-US"/>
          </a:p>
        </p:txBody>
      </p:sp>
    </p:spTree>
    <p:extLst>
      <p:ext uri="{BB962C8B-B14F-4D97-AF65-F5344CB8AC3E}">
        <p14:creationId xmlns:p14="http://schemas.microsoft.com/office/powerpoint/2010/main" val="1502755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5F3DFE9-4968-4088-9B1E-94B541C0B137}" type="datetimeFigureOut">
              <a:rPr lang="en-US" smtClean="0"/>
              <a:t>4/28/2021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7B892B2-4B05-4350-9884-4D8DA890AD83}" type="slidenum">
              <a:rPr lang="en-US" smtClean="0"/>
              <a:t>‹#›</a:t>
            </a:fld>
            <a:endParaRPr lang="en-US"/>
          </a:p>
        </p:txBody>
      </p:sp>
    </p:spTree>
    <p:extLst>
      <p:ext uri="{BB962C8B-B14F-4D97-AF65-F5344CB8AC3E}">
        <p14:creationId xmlns:p14="http://schemas.microsoft.com/office/powerpoint/2010/main" val="11648698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5F3DFE9-4968-4088-9B1E-94B541C0B137}" type="datetimeFigureOut">
              <a:rPr lang="en-US" smtClean="0"/>
              <a:t>4/28/2021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7B892B2-4B05-4350-9884-4D8DA890AD83}" type="slidenum">
              <a:rPr lang="en-US" smtClean="0"/>
              <a:t>‹#›</a:t>
            </a:fld>
            <a:endParaRPr lang="en-US"/>
          </a:p>
        </p:txBody>
      </p:sp>
    </p:spTree>
    <p:extLst>
      <p:ext uri="{BB962C8B-B14F-4D97-AF65-F5344CB8AC3E}">
        <p14:creationId xmlns:p14="http://schemas.microsoft.com/office/powerpoint/2010/main" val="32313918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C5F3DFE9-4968-4088-9B1E-94B541C0B137}" type="datetimeFigureOut">
              <a:rPr lang="en-US" smtClean="0"/>
              <a:t>4/28/2021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B892B2-4B05-4350-9884-4D8DA890AD83}" type="slidenum">
              <a:rPr lang="en-US" smtClean="0"/>
              <a:t>‹#›</a:t>
            </a:fld>
            <a:endParaRPr lang="en-US"/>
          </a:p>
        </p:txBody>
      </p:sp>
    </p:spTree>
    <p:extLst>
      <p:ext uri="{BB962C8B-B14F-4D97-AF65-F5344CB8AC3E}">
        <p14:creationId xmlns:p14="http://schemas.microsoft.com/office/powerpoint/2010/main" val="38613832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C5F3DFE9-4968-4088-9B1E-94B541C0B137}" type="datetimeFigureOut">
              <a:rPr lang="en-US" smtClean="0"/>
              <a:t>4/28/2021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B892B2-4B05-4350-9884-4D8DA890AD83}" type="slidenum">
              <a:rPr lang="en-US" smtClean="0"/>
              <a:t>‹#›</a:t>
            </a:fld>
            <a:endParaRPr lang="en-US"/>
          </a:p>
        </p:txBody>
      </p:sp>
    </p:spTree>
    <p:extLst>
      <p:ext uri="{BB962C8B-B14F-4D97-AF65-F5344CB8AC3E}">
        <p14:creationId xmlns:p14="http://schemas.microsoft.com/office/powerpoint/2010/main" val="3019468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5F3DFE9-4968-4088-9B1E-94B541C0B137}" type="datetimeFigureOut">
              <a:rPr lang="en-US" smtClean="0"/>
              <a:t>4/28/2021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B892B2-4B05-4350-9884-4D8DA890AD83}" type="slidenum">
              <a:rPr lang="en-US" smtClean="0"/>
              <a:t>‹#›</a:t>
            </a:fld>
            <a:endParaRPr lang="en-US"/>
          </a:p>
        </p:txBody>
      </p:sp>
    </p:spTree>
    <p:extLst>
      <p:ext uri="{BB962C8B-B14F-4D97-AF65-F5344CB8AC3E}">
        <p14:creationId xmlns:p14="http://schemas.microsoft.com/office/powerpoint/2010/main" val="4690290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5F3DFE9-4968-4088-9B1E-94B541C0B137}" type="datetimeFigureOut">
              <a:rPr lang="en-US" smtClean="0"/>
              <a:t>4/28/2021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B892B2-4B05-4350-9884-4D8DA890AD83}" type="slidenum">
              <a:rPr lang="en-US" smtClean="0"/>
              <a:t>‹#›</a:t>
            </a:fld>
            <a:endParaRPr lang="en-US"/>
          </a:p>
        </p:txBody>
      </p:sp>
    </p:spTree>
    <p:extLst>
      <p:ext uri="{BB962C8B-B14F-4D97-AF65-F5344CB8AC3E}">
        <p14:creationId xmlns:p14="http://schemas.microsoft.com/office/powerpoint/2010/main" val="26631263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8464309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18" Type="http://schemas.openxmlformats.org/officeDocument/2006/relationships/image" Target="../media/image5.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4.png"/><Relationship Id="rId2" Type="http://schemas.openxmlformats.org/officeDocument/2006/relationships/slideLayout" Target="../slideLayouts/slideLayout2.xml"/><Relationship Id="rId16" Type="http://schemas.openxmlformats.org/officeDocument/2006/relationships/image" Target="../media/image3.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5F3DFE9-4968-4088-9B1E-94B541C0B137}" type="datetimeFigureOut">
              <a:rPr lang="en-US" smtClean="0"/>
              <a:t>4/28/2021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7B892B2-4B05-4350-9884-4D8DA890AD83}" type="slidenum">
              <a:rPr lang="en-US" smtClean="0"/>
              <a:t>‹#›</a:t>
            </a:fld>
            <a:endParaRPr lang="en-US"/>
          </a:p>
        </p:txBody>
      </p:sp>
      <p:pic>
        <p:nvPicPr>
          <p:cNvPr id="7" name="图片 4">
            <a:extLst>
              <a:ext uri="{FF2B5EF4-FFF2-40B4-BE49-F238E27FC236}">
                <a16:creationId xmlns:a16="http://schemas.microsoft.com/office/drawing/2014/main" id="{E1621DB6-8FB1-4265-84BE-1543948A7B76}"/>
              </a:ext>
            </a:extLst>
          </p:cNvPr>
          <p:cNvPicPr>
            <a:picLocks noChangeAspect="1"/>
          </p:cNvPicPr>
          <p:nvPr userDrawn="1"/>
        </p:nvPicPr>
        <p:blipFill>
          <a:blip r:embed="rId14"/>
          <a:stretch>
            <a:fillRect/>
          </a:stretch>
        </p:blipFill>
        <p:spPr>
          <a:xfrm>
            <a:off x="10727267" y="630"/>
            <a:ext cx="1429872" cy="419962"/>
          </a:xfrm>
          <a:prstGeom prst="rect">
            <a:avLst/>
          </a:prstGeom>
        </p:spPr>
      </p:pic>
      <p:pic>
        <p:nvPicPr>
          <p:cNvPr id="8" name="图片 8">
            <a:extLst>
              <a:ext uri="{FF2B5EF4-FFF2-40B4-BE49-F238E27FC236}">
                <a16:creationId xmlns:a16="http://schemas.microsoft.com/office/drawing/2014/main" id="{6C71CAFA-E518-43A7-9AF2-AE7EC28E93E3}"/>
              </a:ext>
            </a:extLst>
          </p:cNvPr>
          <p:cNvPicPr>
            <a:picLocks noChangeAspect="1"/>
          </p:cNvPicPr>
          <p:nvPr userDrawn="1"/>
        </p:nvPicPr>
        <p:blipFill>
          <a:blip r:embed="rId15"/>
          <a:stretch>
            <a:fillRect/>
          </a:stretch>
        </p:blipFill>
        <p:spPr>
          <a:xfrm>
            <a:off x="0" y="0"/>
            <a:ext cx="1774057" cy="420853"/>
          </a:xfrm>
          <a:prstGeom prst="rect">
            <a:avLst/>
          </a:prstGeom>
        </p:spPr>
      </p:pic>
      <p:pic>
        <p:nvPicPr>
          <p:cNvPr id="9" name="Picture 8"/>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3676618" y="56743"/>
            <a:ext cx="858960" cy="308382"/>
          </a:xfrm>
          <a:prstGeom prst="rect">
            <a:avLst/>
          </a:prstGeom>
        </p:spPr>
      </p:pic>
      <p:pic>
        <p:nvPicPr>
          <p:cNvPr id="10" name="Picture 9"/>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2713217" y="-16993"/>
            <a:ext cx="887029" cy="443890"/>
          </a:xfrm>
          <a:prstGeom prst="rect">
            <a:avLst/>
          </a:prstGeom>
        </p:spPr>
      </p:pic>
      <p:pic>
        <p:nvPicPr>
          <p:cNvPr id="11" name="Picture 10"/>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1802126" y="5858"/>
            <a:ext cx="858435" cy="359759"/>
          </a:xfrm>
          <a:prstGeom prst="rect">
            <a:avLst/>
          </a:prstGeom>
        </p:spPr>
      </p:pic>
    </p:spTree>
    <p:extLst>
      <p:ext uri="{BB962C8B-B14F-4D97-AF65-F5344CB8AC3E}">
        <p14:creationId xmlns:p14="http://schemas.microsoft.com/office/powerpoint/2010/main" val="199123036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1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1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523999" y="3602038"/>
            <a:ext cx="9227127" cy="1838180"/>
          </a:xfrm>
        </p:spPr>
        <p:txBody>
          <a:bodyPr>
            <a:normAutofit fontScale="85000" lnSpcReduction="20000"/>
          </a:bodyPr>
          <a:lstStyle/>
          <a:p>
            <a:r>
              <a:rPr lang="en-US" dirty="0" smtClean="0"/>
              <a:t> Susen shrestha</a:t>
            </a:r>
            <a:r>
              <a:rPr lang="en-US" altLang="zh-CN" baseline="30000" dirty="0" smtClean="0">
                <a:solidFill>
                  <a:srgbClr val="000000"/>
                </a:solidFill>
                <a:latin typeface="Arial" panose="020B0604020202020204" pitchFamily="34" charset="0"/>
                <a:ea typeface="微软雅黑" panose="020B0503020204020204" pitchFamily="34" charset="-122"/>
                <a:cs typeface="Arial" panose="020B0604020202020204" pitchFamily="34" charset="0"/>
              </a:rPr>
              <a:t>1</a:t>
            </a:r>
            <a:r>
              <a:rPr lang="en-US" dirty="0" smtClean="0"/>
              <a:t>, </a:t>
            </a:r>
            <a:r>
              <a:rPr lang="en-US" dirty="0" err="1" smtClean="0"/>
              <a:t>Mattia</a:t>
            </a:r>
            <a:r>
              <a:rPr lang="en-US" dirty="0" smtClean="0"/>
              <a:t> Zaramella</a:t>
            </a:r>
            <a:r>
              <a:rPr lang="en-US" altLang="zh-CN" baseline="30000" dirty="0" smtClean="0">
                <a:solidFill>
                  <a:srgbClr val="000000"/>
                </a:solidFill>
                <a:latin typeface="Arial" panose="020B0604020202020204" pitchFamily="34" charset="0"/>
                <a:ea typeface="微软雅黑" panose="020B0503020204020204" pitchFamily="34" charset="-122"/>
                <a:cs typeface="Arial" panose="020B0604020202020204" pitchFamily="34" charset="0"/>
              </a:rPr>
              <a:t>1</a:t>
            </a:r>
            <a:r>
              <a:rPr lang="en-US" dirty="0" smtClean="0"/>
              <a:t>, </a:t>
            </a:r>
            <a:r>
              <a:rPr lang="en-US" dirty="0" err="1" smtClean="0"/>
              <a:t>Mattia</a:t>
            </a:r>
            <a:r>
              <a:rPr lang="en-US" dirty="0" smtClean="0"/>
              <a:t> Callegari², Felix Greifeneder², Marco Borga</a:t>
            </a:r>
            <a:r>
              <a:rPr lang="en-US" altLang="zh-CN" baseline="30000" dirty="0" smtClean="0">
                <a:solidFill>
                  <a:srgbClr val="000000"/>
                </a:solidFill>
                <a:latin typeface="Arial" panose="020B0604020202020204" pitchFamily="34" charset="0"/>
                <a:ea typeface="微软雅黑" panose="020B0503020204020204" pitchFamily="34" charset="-122"/>
                <a:cs typeface="Arial" panose="020B0604020202020204" pitchFamily="34" charset="0"/>
              </a:rPr>
              <a:t>1</a:t>
            </a:r>
          </a:p>
          <a:p>
            <a:r>
              <a:rPr lang="en-US" altLang="zh-CN" baseline="30000" dirty="0" smtClean="0">
                <a:latin typeface="Arial" panose="020B0604020202020204" pitchFamily="34" charset="0"/>
                <a:cs typeface="Arial" panose="020B0604020202020204" pitchFamily="34" charset="0"/>
              </a:rPr>
              <a:t>1 Department of Land, Environment, Agriculture and Forestry, University of </a:t>
            </a:r>
            <a:r>
              <a:rPr lang="en-US" altLang="zh-CN" baseline="30000" dirty="0" err="1" smtClean="0">
                <a:latin typeface="Arial" panose="020B0604020202020204" pitchFamily="34" charset="0"/>
                <a:cs typeface="Arial" panose="020B0604020202020204" pitchFamily="34" charset="0"/>
              </a:rPr>
              <a:t>Padova</a:t>
            </a:r>
            <a:r>
              <a:rPr lang="en-US" altLang="zh-CN" baseline="30000" dirty="0" smtClean="0">
                <a:latin typeface="Arial" panose="020B0604020202020204" pitchFamily="34" charset="0"/>
                <a:cs typeface="Arial" panose="020B0604020202020204" pitchFamily="34" charset="0"/>
              </a:rPr>
              <a:t>, Italy</a:t>
            </a:r>
          </a:p>
          <a:p>
            <a:r>
              <a:rPr lang="en-US" altLang="zh-CN" baseline="30000" dirty="0" smtClean="0">
                <a:latin typeface="Arial" panose="020B0604020202020204" pitchFamily="34" charset="0"/>
                <a:cs typeface="Arial" panose="020B0604020202020204" pitchFamily="34" charset="0"/>
              </a:rPr>
              <a:t>2 EURAC, Institute for Earth Observation, Bolzano, Italy</a:t>
            </a:r>
          </a:p>
          <a:p>
            <a:endParaRPr lang="zh-CN" altLang="en-US" baseline="30000" dirty="0">
              <a:latin typeface="Arial" panose="020B0604020202020204" pitchFamily="34" charset="0"/>
              <a:cs typeface="Arial" panose="020B0604020202020204" pitchFamily="34" charset="0"/>
            </a:endParaRPr>
          </a:p>
          <a:p>
            <a:endParaRPr lang="en-US" dirty="0" smtClean="0"/>
          </a:p>
          <a:p>
            <a:r>
              <a:rPr lang="en-US" dirty="0"/>
              <a:t>EGU21-14265, https://doi.org/10.5194/egusphere-egu21-14265, 2021.</a:t>
            </a:r>
            <a:endParaRPr lang="en-US" dirty="0"/>
          </a:p>
        </p:txBody>
      </p:sp>
      <p:sp>
        <p:nvSpPr>
          <p:cNvPr id="4" name="文本框 10">
            <a:extLst>
              <a:ext uri="{FF2B5EF4-FFF2-40B4-BE49-F238E27FC236}">
                <a16:creationId xmlns:a16="http://schemas.microsoft.com/office/drawing/2014/main" id="{96684A7C-EF9C-4C7F-B720-F6439BE2EE3B}"/>
              </a:ext>
            </a:extLst>
          </p:cNvPr>
          <p:cNvSpPr txBox="1">
            <a:spLocks noGrp="1"/>
          </p:cNvSpPr>
          <p:nvPr>
            <p:ph type="ctrTitle"/>
          </p:nvPr>
        </p:nvSpPr>
        <p:spPr>
          <a:xfrm>
            <a:off x="1524000" y="1159836"/>
            <a:ext cx="9144000" cy="1588127"/>
          </a:xfrm>
          <a:prstGeom prst="rect">
            <a:avLst/>
          </a:prstGeom>
          <a:noFill/>
        </p:spPr>
        <p:txBody>
          <a:bodyPr wrap="square">
            <a:spAutoFit/>
          </a:bodyPr>
          <a:lstStyle/>
          <a:p>
            <a:r>
              <a:rPr lang="en-US" altLang="zh-CN" sz="3600" b="1" dirty="0">
                <a:solidFill>
                  <a:srgbClr val="1A1A1A"/>
                </a:solidFill>
                <a:latin typeface="+mn-lt"/>
              </a:rPr>
              <a:t>Evaluation of the ERA5 reanalysis as a reference dataset for fine-scale hydrological modelling over alpine basins</a:t>
            </a:r>
            <a:endParaRPr lang="en-US" altLang="zh-CN" sz="3600" b="1" i="0" dirty="0">
              <a:solidFill>
                <a:srgbClr val="1A1A1A"/>
              </a:solidFill>
              <a:effectLst/>
              <a:latin typeface="+mn-lt"/>
            </a:endParaRPr>
          </a:p>
        </p:txBody>
      </p:sp>
    </p:spTree>
    <p:extLst>
      <p:ext uri="{BB962C8B-B14F-4D97-AF65-F5344CB8AC3E}">
        <p14:creationId xmlns:p14="http://schemas.microsoft.com/office/powerpoint/2010/main" val="241603582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19371" y="692153"/>
            <a:ext cx="2548702" cy="584775"/>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r>
              <a:rPr lang="en-US" sz="3200" b="1" dirty="0"/>
              <a:t>Research gap</a:t>
            </a:r>
            <a:endParaRPr lang="en-US" sz="3200" b="1" dirty="0">
              <a:latin typeface="Calibri" panose="020F0502020204030204" pitchFamily="34" charset="0"/>
              <a:cs typeface="Calibri" panose="020F0502020204030204" pitchFamily="34" charset="0"/>
            </a:endParaRPr>
          </a:p>
        </p:txBody>
      </p:sp>
      <p:sp>
        <p:nvSpPr>
          <p:cNvPr id="4" name="TextBox 3"/>
          <p:cNvSpPr txBox="1"/>
          <p:nvPr/>
        </p:nvSpPr>
        <p:spPr>
          <a:xfrm>
            <a:off x="443345" y="1570178"/>
            <a:ext cx="11443855" cy="3611421"/>
          </a:xfrm>
          <a:prstGeom prst="rect">
            <a:avLst/>
          </a:prstGeom>
          <a:noFill/>
        </p:spPr>
        <p:txBody>
          <a:bodyPr wrap="square" rtlCol="0">
            <a:spAutoFit/>
          </a:bodyPr>
          <a:lstStyle/>
          <a:p>
            <a:r>
              <a:rPr lang="en-US" sz="2800" b="1" dirty="0">
                <a:solidFill>
                  <a:srgbClr val="FF0000"/>
                </a:solidFill>
              </a:rPr>
              <a:t>While several works have already </a:t>
            </a:r>
            <a:r>
              <a:rPr lang="en-US" sz="2800" b="1" dirty="0" err="1">
                <a:solidFill>
                  <a:srgbClr val="FF0000"/>
                </a:solidFill>
              </a:rPr>
              <a:t>analysed</a:t>
            </a:r>
            <a:r>
              <a:rPr lang="en-US" sz="2800" b="1" dirty="0">
                <a:solidFill>
                  <a:srgbClr val="FF0000"/>
                </a:solidFill>
              </a:rPr>
              <a:t> the potential of ERA5 reanalysis as input for daily, large scale hydro- modelling, so far no studies are available concerning the assessment for small alpine basins at hourly temporal resolution.</a:t>
            </a:r>
            <a:br>
              <a:rPr lang="en-US" sz="2800" b="1" dirty="0">
                <a:solidFill>
                  <a:srgbClr val="FF0000"/>
                </a:solidFill>
              </a:rPr>
            </a:br>
            <a:r>
              <a:rPr lang="en-US" sz="2800" b="1" dirty="0">
                <a:solidFill>
                  <a:srgbClr val="FF0000"/>
                </a:solidFill>
              </a:rPr>
              <a:t/>
            </a:r>
            <a:br>
              <a:rPr lang="en-US" sz="2800" b="1" dirty="0">
                <a:solidFill>
                  <a:srgbClr val="FF0000"/>
                </a:solidFill>
              </a:rPr>
            </a:br>
            <a:r>
              <a:rPr lang="en-US" sz="2800" b="1" dirty="0" smtClean="0">
                <a:solidFill>
                  <a:srgbClr val="FF0000"/>
                </a:solidFill>
              </a:rPr>
              <a:t>This </a:t>
            </a:r>
            <a:r>
              <a:rPr lang="en-US" sz="2800" b="1" dirty="0">
                <a:solidFill>
                  <a:srgbClr val="FF0000"/>
                </a:solidFill>
              </a:rPr>
              <a:t>is important for the use of ERA5 as input for analysis and forecasting at the typical small scale size of basins feeding hydropower systems in the Alps.</a:t>
            </a:r>
            <a:endParaRPr lang="en-US" sz="2800" b="1" dirty="0"/>
          </a:p>
        </p:txBody>
      </p:sp>
    </p:spTree>
    <p:extLst>
      <p:ext uri="{BB962C8B-B14F-4D97-AF65-F5344CB8AC3E}">
        <p14:creationId xmlns:p14="http://schemas.microsoft.com/office/powerpoint/2010/main" val="98844504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850669" y="1507836"/>
            <a:ext cx="11341331" cy="3108543"/>
          </a:xfrm>
          <a:prstGeom prst="rect">
            <a:avLst/>
          </a:prstGeom>
          <a:noFill/>
        </p:spPr>
        <p:txBody>
          <a:bodyPr wrap="square" rtlCol="0">
            <a:spAutoFit/>
          </a:bodyPr>
          <a:lstStyle/>
          <a:p>
            <a:pPr marL="342900" indent="-342900">
              <a:buFont typeface="+mj-lt"/>
              <a:buAutoNum type="arabicPeriod"/>
            </a:pPr>
            <a:r>
              <a:rPr lang="en-US" sz="2800" b="1" dirty="0" smtClean="0">
                <a:solidFill>
                  <a:srgbClr val="FF0000"/>
                </a:solidFill>
              </a:rPr>
              <a:t>To assess the ERA5 precipitation performance with basins </a:t>
            </a:r>
            <a:r>
              <a:rPr lang="en-US" sz="2800" b="1" dirty="0">
                <a:solidFill>
                  <a:srgbClr val="FF0000"/>
                </a:solidFill>
              </a:rPr>
              <a:t>of different size</a:t>
            </a:r>
            <a:r>
              <a:rPr lang="en-US" sz="2800" b="1" dirty="0" smtClean="0">
                <a:solidFill>
                  <a:srgbClr val="FF0000"/>
                </a:solidFill>
              </a:rPr>
              <a:t>.</a:t>
            </a:r>
          </a:p>
          <a:p>
            <a:pPr marL="342900" indent="-342900">
              <a:buFont typeface="+mj-lt"/>
              <a:buAutoNum type="arabicPeriod"/>
            </a:pPr>
            <a:r>
              <a:rPr lang="en-US" sz="2800" b="1" dirty="0" smtClean="0">
                <a:solidFill>
                  <a:srgbClr val="FF0000"/>
                </a:solidFill>
              </a:rPr>
              <a:t>To </a:t>
            </a:r>
            <a:r>
              <a:rPr lang="en-US" sz="2800" b="1" dirty="0">
                <a:solidFill>
                  <a:srgbClr val="FF0000"/>
                </a:solidFill>
              </a:rPr>
              <a:t>assess </a:t>
            </a:r>
            <a:r>
              <a:rPr lang="en-US" sz="2800" b="1" dirty="0" smtClean="0">
                <a:solidFill>
                  <a:srgbClr val="FF0000"/>
                </a:solidFill>
              </a:rPr>
              <a:t>model </a:t>
            </a:r>
            <a:r>
              <a:rPr lang="en-US" sz="2800" b="1" dirty="0">
                <a:solidFill>
                  <a:srgbClr val="FF0000"/>
                </a:solidFill>
              </a:rPr>
              <a:t>prediction for basins of different </a:t>
            </a:r>
            <a:r>
              <a:rPr lang="en-US" sz="2800" b="1" dirty="0" smtClean="0">
                <a:solidFill>
                  <a:srgbClr val="FF0000"/>
                </a:solidFill>
              </a:rPr>
              <a:t>size</a:t>
            </a:r>
          </a:p>
          <a:p>
            <a:pPr marL="342900" indent="-342900">
              <a:buFont typeface="+mj-lt"/>
              <a:buAutoNum type="arabicPeriod"/>
            </a:pPr>
            <a:r>
              <a:rPr lang="en-US" sz="2800" b="1" dirty="0" smtClean="0">
                <a:solidFill>
                  <a:srgbClr val="FF0000"/>
                </a:solidFill>
              </a:rPr>
              <a:t>To assess  ERA5 input runoff  with station input runoff for basins of different size.</a:t>
            </a:r>
          </a:p>
          <a:p>
            <a:pPr marL="342900" indent="-342900">
              <a:buFont typeface="+mj-lt"/>
              <a:buAutoNum type="arabicPeriod"/>
            </a:pPr>
            <a:r>
              <a:rPr lang="en-US" sz="2800" b="1" dirty="0" smtClean="0">
                <a:solidFill>
                  <a:srgbClr val="FF0000"/>
                </a:solidFill>
              </a:rPr>
              <a:t>To assess ERA-5 input runoff during the flood events.</a:t>
            </a:r>
            <a:br>
              <a:rPr lang="en-US" sz="2800" b="1" dirty="0" smtClean="0">
                <a:solidFill>
                  <a:srgbClr val="FF0000"/>
                </a:solidFill>
              </a:rPr>
            </a:br>
            <a:endParaRPr lang="en-US" sz="2800" b="1" dirty="0">
              <a:solidFill>
                <a:srgbClr val="FF0000"/>
              </a:solidFill>
            </a:endParaRPr>
          </a:p>
        </p:txBody>
      </p:sp>
      <p:sp>
        <p:nvSpPr>
          <p:cNvPr id="4" name="TextBox 3"/>
          <p:cNvSpPr txBox="1"/>
          <p:nvPr/>
        </p:nvSpPr>
        <p:spPr>
          <a:xfrm>
            <a:off x="970353" y="923061"/>
            <a:ext cx="2098430" cy="584775"/>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r>
              <a:rPr lang="en-US" sz="3200" b="1" dirty="0"/>
              <a:t>Objectives</a:t>
            </a:r>
            <a:endParaRPr lang="en-US" sz="3200"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43221657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6"/>
          <p:cNvSpPr txBox="1"/>
          <p:nvPr/>
        </p:nvSpPr>
        <p:spPr>
          <a:xfrm>
            <a:off x="771861" y="1229360"/>
            <a:ext cx="6184046" cy="2308324"/>
          </a:xfrm>
          <a:prstGeom prst="rect">
            <a:avLst/>
          </a:prstGeom>
          <a:noFill/>
        </p:spPr>
        <p:txBody>
          <a:bodyPr wrap="square" rtlCol="0">
            <a:spAutoFit/>
          </a:bodyPr>
          <a:lstStyle/>
          <a:p>
            <a:pPr marL="342900" indent="-342900" algn="just">
              <a:buFont typeface="Arial" panose="020B0604020202020204" pitchFamily="34" charset="0"/>
              <a:buChar char="•"/>
            </a:pPr>
            <a:r>
              <a:rPr lang="en-US" sz="2400" dirty="0">
                <a:latin typeface="Calibri" panose="020F0502020204030204" pitchFamily="34" charset="0"/>
                <a:ea typeface="Open Sans" panose="020B0606030504020204" pitchFamily="34" charset="0"/>
                <a:cs typeface="Calibri" panose="020F0502020204030204" pitchFamily="34" charset="0"/>
              </a:rPr>
              <a:t>Upper Adige river basin at </a:t>
            </a:r>
            <a:r>
              <a:rPr lang="en-US" sz="2400" dirty="0" err="1" smtClean="0">
                <a:latin typeface="Calibri" panose="020F0502020204030204" pitchFamily="34" charset="0"/>
                <a:ea typeface="Open Sans" panose="020B0606030504020204" pitchFamily="34" charset="0"/>
                <a:cs typeface="Calibri" panose="020F0502020204030204" pitchFamily="34" charset="0"/>
              </a:rPr>
              <a:t>Bronzolo</a:t>
            </a:r>
            <a:r>
              <a:rPr lang="en-US" sz="2400" dirty="0" smtClean="0">
                <a:latin typeface="Calibri" panose="020F0502020204030204" pitchFamily="34" charset="0"/>
                <a:ea typeface="Open Sans" panose="020B0606030504020204" pitchFamily="34" charset="0"/>
                <a:cs typeface="Calibri" panose="020F0502020204030204" pitchFamily="34" charset="0"/>
              </a:rPr>
              <a:t>, Italy.</a:t>
            </a:r>
            <a:endParaRPr lang="en-US" sz="2400" dirty="0">
              <a:latin typeface="Calibri" panose="020F0502020204030204" pitchFamily="34" charset="0"/>
              <a:ea typeface="Open Sans" panose="020B0606030504020204" pitchFamily="34" charset="0"/>
              <a:cs typeface="Calibri" panose="020F0502020204030204" pitchFamily="34" charset="0"/>
            </a:endParaRPr>
          </a:p>
          <a:p>
            <a:pPr marL="342900" indent="-342900" algn="just">
              <a:buFont typeface="Arial" panose="020B0604020202020204" pitchFamily="34" charset="0"/>
              <a:buChar char="•"/>
            </a:pPr>
            <a:r>
              <a:rPr lang="it-IT" sz="2400" dirty="0">
                <a:latin typeface="Calibri" panose="020F0502020204030204" pitchFamily="34" charset="0"/>
                <a:ea typeface="Open Sans" panose="020B0606030504020204" pitchFamily="34" charset="0"/>
                <a:cs typeface="Calibri" panose="020F0502020204030204" pitchFamily="34" charset="0"/>
              </a:rPr>
              <a:t>Area: </a:t>
            </a:r>
            <a:r>
              <a:rPr lang="it-IT" sz="2400" dirty="0" smtClean="0">
                <a:latin typeface="Calibri" panose="020F0502020204030204" pitchFamily="34" charset="0"/>
                <a:ea typeface="Open Sans" panose="020B0606030504020204" pitchFamily="34" charset="0"/>
                <a:cs typeface="Calibri" panose="020F0502020204030204" pitchFamily="34" charset="0"/>
              </a:rPr>
              <a:t>6924 </a:t>
            </a:r>
            <a:r>
              <a:rPr lang="it-IT" sz="2400" dirty="0">
                <a:latin typeface="Calibri" panose="020F0502020204030204" pitchFamily="34" charset="0"/>
                <a:ea typeface="Open Sans" panose="020B0606030504020204" pitchFamily="34" charset="0"/>
                <a:cs typeface="Calibri" panose="020F0502020204030204" pitchFamily="34" charset="0"/>
              </a:rPr>
              <a:t>km²</a:t>
            </a:r>
          </a:p>
          <a:p>
            <a:pPr marL="342900" indent="-342900" algn="just">
              <a:buFont typeface="Arial" panose="020B0604020202020204" pitchFamily="34" charset="0"/>
              <a:buChar char="•"/>
            </a:pPr>
            <a:r>
              <a:rPr lang="it-IT" sz="2400" dirty="0" err="1">
                <a:latin typeface="Calibri" panose="020F0502020204030204" pitchFamily="34" charset="0"/>
                <a:ea typeface="Open Sans" panose="020B0606030504020204" pitchFamily="34" charset="0"/>
                <a:cs typeface="Calibri" panose="020F0502020204030204" pitchFamily="34" charset="0"/>
              </a:rPr>
              <a:t>Elevation</a:t>
            </a:r>
            <a:r>
              <a:rPr lang="it-IT" sz="2400" dirty="0">
                <a:latin typeface="Calibri" panose="020F0502020204030204" pitchFamily="34" charset="0"/>
                <a:ea typeface="Open Sans" panose="020B0606030504020204" pitchFamily="34" charset="0"/>
                <a:cs typeface="Calibri" panose="020F0502020204030204" pitchFamily="34" charset="0"/>
              </a:rPr>
              <a:t> </a:t>
            </a:r>
            <a:r>
              <a:rPr lang="it-IT" sz="2400" dirty="0" err="1">
                <a:latin typeface="Calibri" panose="020F0502020204030204" pitchFamily="34" charset="0"/>
                <a:ea typeface="Open Sans" panose="020B0606030504020204" pitchFamily="34" charset="0"/>
                <a:cs typeface="Calibri" panose="020F0502020204030204" pitchFamily="34" charset="0"/>
              </a:rPr>
              <a:t>ranges</a:t>
            </a:r>
            <a:r>
              <a:rPr lang="it-IT" sz="2400" dirty="0">
                <a:latin typeface="Calibri" panose="020F0502020204030204" pitchFamily="34" charset="0"/>
                <a:ea typeface="Open Sans" panose="020B0606030504020204" pitchFamily="34" charset="0"/>
                <a:cs typeface="Calibri" panose="020F0502020204030204" pitchFamily="34" charset="0"/>
              </a:rPr>
              <a:t>: from 200-3900 </a:t>
            </a:r>
            <a:r>
              <a:rPr lang="it-IT" sz="2400" dirty="0" err="1">
                <a:latin typeface="Calibri" panose="020F0502020204030204" pitchFamily="34" charset="0"/>
                <a:ea typeface="Open Sans" panose="020B0606030504020204" pitchFamily="34" charset="0"/>
                <a:cs typeface="Calibri" panose="020F0502020204030204" pitchFamily="34" charset="0"/>
              </a:rPr>
              <a:t>m.a.s.l</a:t>
            </a:r>
            <a:endParaRPr lang="it-IT" sz="2400" dirty="0">
              <a:latin typeface="Calibri" panose="020F0502020204030204" pitchFamily="34" charset="0"/>
              <a:ea typeface="Open Sans" panose="020B0606030504020204" pitchFamily="34" charset="0"/>
              <a:cs typeface="Calibri" panose="020F0502020204030204" pitchFamily="34" charset="0"/>
            </a:endParaRPr>
          </a:p>
          <a:p>
            <a:pPr marL="342900" indent="-342900" algn="just">
              <a:buFont typeface="Arial" panose="020B0604020202020204" pitchFamily="34" charset="0"/>
              <a:buChar char="•"/>
            </a:pPr>
            <a:r>
              <a:rPr lang="it-IT" sz="2400" dirty="0" err="1">
                <a:latin typeface="Calibri" panose="020F0502020204030204" pitchFamily="34" charset="0"/>
                <a:ea typeface="Open Sans" panose="020B0606030504020204" pitchFamily="34" charset="0"/>
                <a:cs typeface="Calibri" panose="020F0502020204030204" pitchFamily="34" charset="0"/>
              </a:rPr>
              <a:t>Mean</a:t>
            </a:r>
            <a:r>
              <a:rPr lang="it-IT" sz="2400" dirty="0">
                <a:latin typeface="Calibri" panose="020F0502020204030204" pitchFamily="34" charset="0"/>
                <a:ea typeface="Open Sans" panose="020B0606030504020204" pitchFamily="34" charset="0"/>
                <a:cs typeface="Calibri" panose="020F0502020204030204" pitchFamily="34" charset="0"/>
              </a:rPr>
              <a:t> </a:t>
            </a:r>
            <a:r>
              <a:rPr lang="it-IT" sz="2400" dirty="0" err="1">
                <a:latin typeface="Calibri" panose="020F0502020204030204" pitchFamily="34" charset="0"/>
                <a:ea typeface="Open Sans" panose="020B0606030504020204" pitchFamily="34" charset="0"/>
                <a:cs typeface="Calibri" panose="020F0502020204030204" pitchFamily="34" charset="0"/>
              </a:rPr>
              <a:t>annual</a:t>
            </a:r>
            <a:r>
              <a:rPr lang="it-IT" sz="2400" dirty="0">
                <a:latin typeface="Calibri" panose="020F0502020204030204" pitchFamily="34" charset="0"/>
                <a:ea typeface="Open Sans" panose="020B0606030504020204" pitchFamily="34" charset="0"/>
                <a:cs typeface="Calibri" panose="020F0502020204030204" pitchFamily="34" charset="0"/>
              </a:rPr>
              <a:t> </a:t>
            </a:r>
            <a:r>
              <a:rPr lang="it-IT" sz="2400" dirty="0" err="1">
                <a:latin typeface="Calibri" panose="020F0502020204030204" pitchFamily="34" charset="0"/>
                <a:ea typeface="Open Sans" panose="020B0606030504020204" pitchFamily="34" charset="0"/>
                <a:cs typeface="Calibri" panose="020F0502020204030204" pitchFamily="34" charset="0"/>
              </a:rPr>
              <a:t>precipitation</a:t>
            </a:r>
            <a:r>
              <a:rPr lang="it-IT" sz="2400" dirty="0">
                <a:latin typeface="Calibri" panose="020F0502020204030204" pitchFamily="34" charset="0"/>
                <a:ea typeface="Open Sans" panose="020B0606030504020204" pitchFamily="34" charset="0"/>
                <a:cs typeface="Calibri" panose="020F0502020204030204" pitchFamily="34" charset="0"/>
              </a:rPr>
              <a:t> </a:t>
            </a:r>
            <a:r>
              <a:rPr lang="it-IT" sz="2400" dirty="0" err="1">
                <a:latin typeface="Calibri" panose="020F0502020204030204" pitchFamily="34" charset="0"/>
                <a:ea typeface="Open Sans" panose="020B0606030504020204" pitchFamily="34" charset="0"/>
                <a:cs typeface="Calibri" panose="020F0502020204030204" pitchFamily="34" charset="0"/>
              </a:rPr>
              <a:t>ranges</a:t>
            </a:r>
            <a:r>
              <a:rPr lang="it-IT" sz="2400" dirty="0">
                <a:latin typeface="Calibri" panose="020F0502020204030204" pitchFamily="34" charset="0"/>
                <a:ea typeface="Open Sans" panose="020B0606030504020204" pitchFamily="34" charset="0"/>
                <a:cs typeface="Calibri" panose="020F0502020204030204" pitchFamily="34" charset="0"/>
              </a:rPr>
              <a:t> from 500 to 1100 </a:t>
            </a:r>
            <a:r>
              <a:rPr lang="it-IT" sz="2400" dirty="0" smtClean="0">
                <a:latin typeface="Calibri" panose="020F0502020204030204" pitchFamily="34" charset="0"/>
                <a:ea typeface="Open Sans" panose="020B0606030504020204" pitchFamily="34" charset="0"/>
                <a:cs typeface="Calibri" panose="020F0502020204030204" pitchFamily="34" charset="0"/>
              </a:rPr>
              <a:t>mm</a:t>
            </a:r>
          </a:p>
          <a:p>
            <a:pPr marL="342900" indent="-342900" algn="just">
              <a:buFont typeface="Arial" panose="020B0604020202020204" pitchFamily="34" charset="0"/>
              <a:buChar char="•"/>
            </a:pPr>
            <a:endParaRPr lang="it-IT" sz="2400" dirty="0">
              <a:latin typeface="Calibri" panose="020F0502020204030204" pitchFamily="34" charset="0"/>
              <a:ea typeface="Open Sans" panose="020B0606030504020204" pitchFamily="34" charset="0"/>
              <a:cs typeface="Calibri" panose="020F0502020204030204" pitchFamily="34" charset="0"/>
            </a:endParaRPr>
          </a:p>
        </p:txBody>
      </p:sp>
      <p:sp>
        <p:nvSpPr>
          <p:cNvPr id="9" name="TextBox 8"/>
          <p:cNvSpPr txBox="1"/>
          <p:nvPr/>
        </p:nvSpPr>
        <p:spPr>
          <a:xfrm>
            <a:off x="912624" y="603187"/>
            <a:ext cx="1866599" cy="523220"/>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r>
              <a:rPr lang="it-IT" sz="2800" b="1" dirty="0" err="1">
                <a:latin typeface="Calibri" panose="020F0502020204030204" pitchFamily="34" charset="0"/>
                <a:cs typeface="Calibri" panose="020F0502020204030204" pitchFamily="34" charset="0"/>
              </a:rPr>
              <a:t>Study</a:t>
            </a:r>
            <a:r>
              <a:rPr lang="it-IT" sz="2800" b="1" dirty="0">
                <a:latin typeface="Calibri" panose="020F0502020204030204" pitchFamily="34" charset="0"/>
                <a:cs typeface="Calibri" panose="020F0502020204030204" pitchFamily="34" charset="0"/>
              </a:rPr>
              <a:t> Area</a:t>
            </a:r>
            <a:endParaRPr lang="en-US" sz="2800" b="1" dirty="0">
              <a:latin typeface="Calibri" panose="020F0502020204030204" pitchFamily="34" charset="0"/>
              <a:cs typeface="Calibri" panose="020F0502020204030204" pitchFamily="34" charset="0"/>
            </a:endParaRPr>
          </a:p>
        </p:txBody>
      </p:sp>
      <p:pic>
        <p:nvPicPr>
          <p:cNvPr id="10" name="Picture 9" descr="D:\GISPICS\00-Paper1\01-studyarea.jpg"/>
          <p:cNvPicPr/>
          <p:nvPr/>
        </p:nvPicPr>
        <p:blipFill rotWithShape="1">
          <a:blip r:embed="rId2" cstate="hqprint">
            <a:extLst>
              <a:ext uri="{28A0092B-C50C-407E-A947-70E740481C1C}">
                <a14:useLocalDpi xmlns:a14="http://schemas.microsoft.com/office/drawing/2010/main" val="0"/>
              </a:ext>
            </a:extLst>
          </a:blip>
          <a:srcRect l="5301" t="5140" r="1520" b="5898"/>
          <a:stretch/>
        </p:blipFill>
        <p:spPr bwMode="auto">
          <a:xfrm>
            <a:off x="7269942" y="1229360"/>
            <a:ext cx="4792036" cy="3471387"/>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915353591"/>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605765" y="611463"/>
            <a:ext cx="6096000" cy="923330"/>
          </a:xfrm>
          <a:prstGeom prst="rect">
            <a:avLst/>
          </a:prstGeom>
        </p:spPr>
        <p:txBody>
          <a:bodyPr>
            <a:spAutoFit/>
          </a:bodyPr>
          <a:lstStyle/>
          <a:p>
            <a:pPr marL="342900" indent="-342900" algn="just">
              <a:buFont typeface="Arial" panose="020B0604020202020204" pitchFamily="34" charset="0"/>
              <a:buChar char="•"/>
            </a:pPr>
            <a:r>
              <a:rPr lang="en-US" dirty="0">
                <a:latin typeface="Calibri" panose="020F0502020204030204" pitchFamily="34" charset="0"/>
                <a:ea typeface="Open Sans" panose="020B0606030504020204" pitchFamily="34" charset="0"/>
                <a:cs typeface="Calibri" panose="020F0502020204030204" pitchFamily="34" charset="0"/>
              </a:rPr>
              <a:t>To understand the effect of basin size to the </a:t>
            </a:r>
            <a:r>
              <a:rPr lang="en-US" dirty="0" smtClean="0">
                <a:latin typeface="Calibri" panose="020F0502020204030204" pitchFamily="34" charset="0"/>
                <a:ea typeface="Open Sans" panose="020B0606030504020204" pitchFamily="34" charset="0"/>
                <a:cs typeface="Calibri" panose="020F0502020204030204" pitchFamily="34" charset="0"/>
              </a:rPr>
              <a:t>comparison 16 </a:t>
            </a:r>
            <a:r>
              <a:rPr lang="en-US" dirty="0">
                <a:latin typeface="Calibri" panose="020F0502020204030204" pitchFamily="34" charset="0"/>
                <a:ea typeface="Open Sans" panose="020B0606030504020204" pitchFamily="34" charset="0"/>
                <a:cs typeface="Calibri" panose="020F0502020204030204" pitchFamily="34" charset="0"/>
              </a:rPr>
              <a:t>watershed were identified with varying </a:t>
            </a:r>
            <a:r>
              <a:rPr lang="en-US" dirty="0" smtClean="0">
                <a:latin typeface="Calibri" panose="020F0502020204030204" pitchFamily="34" charset="0"/>
                <a:ea typeface="Open Sans" panose="020B0606030504020204" pitchFamily="34" charset="0"/>
                <a:cs typeface="Calibri" panose="020F0502020204030204" pitchFamily="34" charset="0"/>
              </a:rPr>
              <a:t>size from 49Km² to 6924Km², </a:t>
            </a:r>
            <a:r>
              <a:rPr lang="en-US" dirty="0">
                <a:latin typeface="Calibri" panose="020F0502020204030204" pitchFamily="34" charset="0"/>
                <a:ea typeface="Open Sans" panose="020B0606030504020204" pitchFamily="34" charset="0"/>
                <a:cs typeface="Calibri" panose="020F0502020204030204" pitchFamily="34" charset="0"/>
              </a:rPr>
              <a:t>within the study area.</a:t>
            </a:r>
          </a:p>
        </p:txBody>
      </p:sp>
      <p:pic>
        <p:nvPicPr>
          <p:cNvPr id="4" name="Picture 3" descr="D:\GISPICS\00-Paper1\01-watershed.jpg"/>
          <p:cNvPicPr/>
          <p:nvPr/>
        </p:nvPicPr>
        <p:blipFill rotWithShape="1">
          <a:blip r:embed="rId2">
            <a:extLst>
              <a:ext uri="{28A0092B-C50C-407E-A947-70E740481C1C}">
                <a14:useLocalDpi xmlns:a14="http://schemas.microsoft.com/office/drawing/2010/main" val="0"/>
              </a:ext>
            </a:extLst>
          </a:blip>
          <a:srcRect l="4696" t="6069" r="2855" b="6553"/>
          <a:stretch/>
        </p:blipFill>
        <p:spPr bwMode="auto">
          <a:xfrm>
            <a:off x="6908800" y="833736"/>
            <a:ext cx="4784436" cy="3195782"/>
          </a:xfrm>
          <a:prstGeom prst="rect">
            <a:avLst/>
          </a:prstGeom>
          <a:noFill/>
          <a:ln>
            <a:noFill/>
          </a:ln>
          <a:extLst>
            <a:ext uri="{53640926-AAD7-44D8-BBD7-CCE9431645EC}">
              <a14:shadowObscured xmlns:a14="http://schemas.microsoft.com/office/drawing/2010/main"/>
            </a:ext>
          </a:extLst>
        </p:spPr>
      </p:pic>
      <p:graphicFrame>
        <p:nvGraphicFramePr>
          <p:cNvPr id="7" name="Table 6"/>
          <p:cNvGraphicFramePr>
            <a:graphicFrameLocks noGrp="1"/>
          </p:cNvGraphicFramePr>
          <p:nvPr>
            <p:extLst>
              <p:ext uri="{D42A27DB-BD31-4B8C-83A1-F6EECF244321}">
                <p14:modId xmlns:p14="http://schemas.microsoft.com/office/powerpoint/2010/main" val="1122735584"/>
              </p:ext>
            </p:extLst>
          </p:nvPr>
        </p:nvGraphicFramePr>
        <p:xfrm>
          <a:off x="947881" y="1534793"/>
          <a:ext cx="5639583" cy="4989449"/>
        </p:xfrm>
        <a:graphic>
          <a:graphicData uri="http://schemas.openxmlformats.org/drawingml/2006/table">
            <a:tbl>
              <a:tblPr firstRow="1" firstCol="1" bandRow="1">
                <a:tableStyleId>{5C22544A-7EE6-4342-B048-85BDC9FD1C3A}</a:tableStyleId>
              </a:tblPr>
              <a:tblGrid>
                <a:gridCol w="473876">
                  <a:extLst>
                    <a:ext uri="{9D8B030D-6E8A-4147-A177-3AD203B41FA5}">
                      <a16:colId xmlns:a16="http://schemas.microsoft.com/office/drawing/2014/main" val="3474348937"/>
                    </a:ext>
                  </a:extLst>
                </a:gridCol>
                <a:gridCol w="2477143">
                  <a:extLst>
                    <a:ext uri="{9D8B030D-6E8A-4147-A177-3AD203B41FA5}">
                      <a16:colId xmlns:a16="http://schemas.microsoft.com/office/drawing/2014/main" val="2874682679"/>
                    </a:ext>
                  </a:extLst>
                </a:gridCol>
                <a:gridCol w="1422400">
                  <a:extLst>
                    <a:ext uri="{9D8B030D-6E8A-4147-A177-3AD203B41FA5}">
                      <a16:colId xmlns:a16="http://schemas.microsoft.com/office/drawing/2014/main" val="1119949919"/>
                    </a:ext>
                  </a:extLst>
                </a:gridCol>
                <a:gridCol w="1266164">
                  <a:extLst>
                    <a:ext uri="{9D8B030D-6E8A-4147-A177-3AD203B41FA5}">
                      <a16:colId xmlns:a16="http://schemas.microsoft.com/office/drawing/2014/main" val="1766633044"/>
                    </a:ext>
                  </a:extLst>
                </a:gridCol>
              </a:tblGrid>
              <a:tr h="226060">
                <a:tc>
                  <a:txBody>
                    <a:bodyPr/>
                    <a:lstStyle/>
                    <a:p>
                      <a:pPr marL="0" marR="0">
                        <a:lnSpc>
                          <a:spcPct val="107000"/>
                        </a:lnSpc>
                        <a:spcBef>
                          <a:spcPts val="0"/>
                        </a:spcBef>
                        <a:spcAft>
                          <a:spcPts val="0"/>
                        </a:spcAft>
                      </a:pPr>
                      <a:r>
                        <a:rPr lang="en-US" sz="1800" dirty="0">
                          <a:effectLst/>
                        </a:rPr>
                        <a:t>SN</a:t>
                      </a:r>
                      <a:endParaRPr lang="en-US" sz="1800" dirty="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nchor="b"/>
                </a:tc>
                <a:tc>
                  <a:txBody>
                    <a:bodyPr/>
                    <a:lstStyle/>
                    <a:p>
                      <a:pPr marL="0" marR="0">
                        <a:lnSpc>
                          <a:spcPct val="107000"/>
                        </a:lnSpc>
                        <a:spcBef>
                          <a:spcPts val="0"/>
                        </a:spcBef>
                        <a:spcAft>
                          <a:spcPts val="0"/>
                        </a:spcAft>
                      </a:pPr>
                      <a:r>
                        <a:rPr lang="en-US" sz="1800" dirty="0">
                          <a:effectLst/>
                        </a:rPr>
                        <a:t>Name</a:t>
                      </a:r>
                      <a:endParaRPr lang="en-US" sz="1800" dirty="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nchor="b"/>
                </a:tc>
                <a:tc>
                  <a:txBody>
                    <a:bodyPr/>
                    <a:lstStyle/>
                    <a:p>
                      <a:pPr marL="0" marR="0">
                        <a:lnSpc>
                          <a:spcPct val="107000"/>
                        </a:lnSpc>
                        <a:spcBef>
                          <a:spcPts val="0"/>
                        </a:spcBef>
                        <a:spcAft>
                          <a:spcPts val="0"/>
                        </a:spcAft>
                      </a:pPr>
                      <a:r>
                        <a:rPr lang="en-US" sz="1800" dirty="0" smtClean="0">
                          <a:effectLst/>
                        </a:rPr>
                        <a:t>Elevation(m</a:t>
                      </a:r>
                      <a:r>
                        <a:rPr lang="en-US" sz="1800" dirty="0">
                          <a:effectLst/>
                        </a:rPr>
                        <a:t>)</a:t>
                      </a:r>
                      <a:endParaRPr lang="en-US" sz="1800" dirty="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nchor="b"/>
                </a:tc>
                <a:tc>
                  <a:txBody>
                    <a:bodyPr/>
                    <a:lstStyle/>
                    <a:p>
                      <a:pPr marL="0" marR="0">
                        <a:lnSpc>
                          <a:spcPct val="107000"/>
                        </a:lnSpc>
                        <a:spcBef>
                          <a:spcPts val="0"/>
                        </a:spcBef>
                        <a:spcAft>
                          <a:spcPts val="0"/>
                        </a:spcAft>
                      </a:pPr>
                      <a:r>
                        <a:rPr lang="en-US" sz="1800" dirty="0">
                          <a:effectLst/>
                        </a:rPr>
                        <a:t>Area (Km²)</a:t>
                      </a:r>
                      <a:endParaRPr lang="en-US" sz="1800" dirty="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nchor="b"/>
                </a:tc>
                <a:extLst>
                  <a:ext uri="{0D108BD9-81ED-4DB2-BD59-A6C34878D82A}">
                    <a16:rowId xmlns:a16="http://schemas.microsoft.com/office/drawing/2014/main" val="3813225655"/>
                  </a:ext>
                </a:extLst>
              </a:tr>
              <a:tr h="226060">
                <a:tc>
                  <a:txBody>
                    <a:bodyPr/>
                    <a:lstStyle/>
                    <a:p>
                      <a:pPr marL="0" marR="0" algn="ctr">
                        <a:lnSpc>
                          <a:spcPct val="107000"/>
                        </a:lnSpc>
                        <a:spcBef>
                          <a:spcPts val="0"/>
                        </a:spcBef>
                        <a:spcAft>
                          <a:spcPts val="0"/>
                        </a:spcAft>
                      </a:pPr>
                      <a:r>
                        <a:rPr lang="en-US" sz="1800" dirty="0">
                          <a:effectLst/>
                        </a:rPr>
                        <a:t>1</a:t>
                      </a:r>
                      <a:endParaRPr lang="en-US" sz="1800" dirty="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nchor="b"/>
                </a:tc>
                <a:tc>
                  <a:txBody>
                    <a:bodyPr/>
                    <a:lstStyle/>
                    <a:p>
                      <a:pPr marL="0" marR="0">
                        <a:lnSpc>
                          <a:spcPct val="107000"/>
                        </a:lnSpc>
                        <a:spcBef>
                          <a:spcPts val="0"/>
                        </a:spcBef>
                        <a:spcAft>
                          <a:spcPts val="0"/>
                        </a:spcAft>
                      </a:pPr>
                      <a:r>
                        <a:rPr lang="en-US" sz="1800" dirty="0">
                          <a:effectLst/>
                        </a:rPr>
                        <a:t>Rio Plan</a:t>
                      </a:r>
                      <a:endParaRPr lang="en-US" sz="1800" dirty="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nchor="b"/>
                </a:tc>
                <a:tc>
                  <a:txBody>
                    <a:bodyPr/>
                    <a:lstStyle/>
                    <a:p>
                      <a:pPr marL="0" marR="0" algn="ctr">
                        <a:lnSpc>
                          <a:spcPct val="107000"/>
                        </a:lnSpc>
                        <a:spcBef>
                          <a:spcPts val="0"/>
                        </a:spcBef>
                        <a:spcAft>
                          <a:spcPts val="0"/>
                        </a:spcAft>
                      </a:pPr>
                      <a:r>
                        <a:rPr lang="en-US" sz="1800" dirty="0">
                          <a:effectLst/>
                        </a:rPr>
                        <a:t>2163</a:t>
                      </a:r>
                      <a:endParaRPr lang="en-US" sz="1800" dirty="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nchor="b"/>
                </a:tc>
                <a:tc>
                  <a:txBody>
                    <a:bodyPr/>
                    <a:lstStyle/>
                    <a:p>
                      <a:pPr marL="0" marR="0" algn="ctr">
                        <a:lnSpc>
                          <a:spcPct val="107000"/>
                        </a:lnSpc>
                        <a:spcBef>
                          <a:spcPts val="0"/>
                        </a:spcBef>
                        <a:spcAft>
                          <a:spcPts val="0"/>
                        </a:spcAft>
                      </a:pPr>
                      <a:r>
                        <a:rPr lang="en-US" sz="1800">
                          <a:effectLst/>
                        </a:rPr>
                        <a:t>49</a:t>
                      </a:r>
                      <a:endParaRPr lang="en-US" sz="180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nchor="b"/>
                </a:tc>
                <a:extLst>
                  <a:ext uri="{0D108BD9-81ED-4DB2-BD59-A6C34878D82A}">
                    <a16:rowId xmlns:a16="http://schemas.microsoft.com/office/drawing/2014/main" val="4212660027"/>
                  </a:ext>
                </a:extLst>
              </a:tr>
              <a:tr h="226060">
                <a:tc>
                  <a:txBody>
                    <a:bodyPr/>
                    <a:lstStyle/>
                    <a:p>
                      <a:pPr marL="0" marR="0" algn="ctr">
                        <a:lnSpc>
                          <a:spcPct val="107000"/>
                        </a:lnSpc>
                        <a:spcBef>
                          <a:spcPts val="0"/>
                        </a:spcBef>
                        <a:spcAft>
                          <a:spcPts val="0"/>
                        </a:spcAft>
                      </a:pPr>
                      <a:r>
                        <a:rPr lang="en-US" sz="1800">
                          <a:effectLst/>
                        </a:rPr>
                        <a:t>2</a:t>
                      </a:r>
                      <a:endParaRPr lang="en-US" sz="180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nchor="b"/>
                </a:tc>
                <a:tc>
                  <a:txBody>
                    <a:bodyPr/>
                    <a:lstStyle/>
                    <a:p>
                      <a:pPr marL="0" marR="0">
                        <a:lnSpc>
                          <a:spcPct val="107000"/>
                        </a:lnSpc>
                        <a:spcBef>
                          <a:spcPts val="0"/>
                        </a:spcBef>
                        <a:spcAft>
                          <a:spcPts val="0"/>
                        </a:spcAft>
                      </a:pPr>
                      <a:r>
                        <a:rPr lang="en-US" sz="1800" dirty="0">
                          <a:effectLst/>
                        </a:rPr>
                        <a:t>Rio Riva </a:t>
                      </a:r>
                      <a:r>
                        <a:rPr lang="en-US" sz="1800" dirty="0" smtClean="0">
                          <a:effectLst/>
                        </a:rPr>
                        <a:t>at </a:t>
                      </a:r>
                      <a:r>
                        <a:rPr lang="en-US" sz="1800" dirty="0" err="1">
                          <a:effectLst/>
                        </a:rPr>
                        <a:t>Seghe</a:t>
                      </a:r>
                      <a:endParaRPr lang="en-US" sz="1800" dirty="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nchor="b"/>
                </a:tc>
                <a:tc>
                  <a:txBody>
                    <a:bodyPr/>
                    <a:lstStyle/>
                    <a:p>
                      <a:pPr marL="0" marR="0" algn="ctr">
                        <a:lnSpc>
                          <a:spcPct val="107000"/>
                        </a:lnSpc>
                        <a:spcBef>
                          <a:spcPts val="0"/>
                        </a:spcBef>
                        <a:spcAft>
                          <a:spcPts val="0"/>
                        </a:spcAft>
                      </a:pPr>
                      <a:r>
                        <a:rPr lang="en-US" sz="1800">
                          <a:effectLst/>
                        </a:rPr>
                        <a:t>1831</a:t>
                      </a:r>
                      <a:endParaRPr lang="en-US" sz="180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nchor="b"/>
                </a:tc>
                <a:tc>
                  <a:txBody>
                    <a:bodyPr/>
                    <a:lstStyle/>
                    <a:p>
                      <a:pPr marL="0" marR="0" algn="ctr">
                        <a:lnSpc>
                          <a:spcPct val="107000"/>
                        </a:lnSpc>
                        <a:spcBef>
                          <a:spcPts val="0"/>
                        </a:spcBef>
                        <a:spcAft>
                          <a:spcPts val="0"/>
                        </a:spcAft>
                      </a:pPr>
                      <a:r>
                        <a:rPr lang="en-US" sz="1800">
                          <a:effectLst/>
                        </a:rPr>
                        <a:t>76</a:t>
                      </a:r>
                      <a:endParaRPr lang="en-US" sz="180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nchor="b"/>
                </a:tc>
                <a:extLst>
                  <a:ext uri="{0D108BD9-81ED-4DB2-BD59-A6C34878D82A}">
                    <a16:rowId xmlns:a16="http://schemas.microsoft.com/office/drawing/2014/main" val="1519544752"/>
                  </a:ext>
                </a:extLst>
              </a:tr>
              <a:tr h="226060">
                <a:tc>
                  <a:txBody>
                    <a:bodyPr/>
                    <a:lstStyle/>
                    <a:p>
                      <a:pPr marL="0" marR="0" algn="ctr">
                        <a:lnSpc>
                          <a:spcPct val="107000"/>
                        </a:lnSpc>
                        <a:spcBef>
                          <a:spcPts val="0"/>
                        </a:spcBef>
                        <a:spcAft>
                          <a:spcPts val="0"/>
                        </a:spcAft>
                      </a:pPr>
                      <a:r>
                        <a:rPr lang="en-US" sz="1800">
                          <a:effectLst/>
                        </a:rPr>
                        <a:t>3</a:t>
                      </a:r>
                      <a:endParaRPr lang="en-US" sz="180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nchor="b"/>
                </a:tc>
                <a:tc>
                  <a:txBody>
                    <a:bodyPr/>
                    <a:lstStyle/>
                    <a:p>
                      <a:pPr marL="0" marR="0">
                        <a:lnSpc>
                          <a:spcPct val="107000"/>
                        </a:lnSpc>
                        <a:spcBef>
                          <a:spcPts val="0"/>
                        </a:spcBef>
                        <a:spcAft>
                          <a:spcPts val="0"/>
                        </a:spcAft>
                      </a:pPr>
                      <a:r>
                        <a:rPr lang="en-US" sz="1800" dirty="0">
                          <a:effectLst/>
                        </a:rPr>
                        <a:t>Rio </a:t>
                      </a:r>
                      <a:r>
                        <a:rPr lang="en-US" sz="1800" dirty="0" err="1">
                          <a:effectLst/>
                        </a:rPr>
                        <a:t>Anterselva</a:t>
                      </a:r>
                      <a:r>
                        <a:rPr lang="en-US" sz="1800" dirty="0">
                          <a:effectLst/>
                        </a:rPr>
                        <a:t> </a:t>
                      </a:r>
                      <a:r>
                        <a:rPr lang="en-US" sz="1800" dirty="0" smtClean="0">
                          <a:effectLst/>
                        </a:rPr>
                        <a:t>at </a:t>
                      </a:r>
                      <a:r>
                        <a:rPr lang="en-US" sz="1800" dirty="0" err="1" smtClean="0">
                          <a:effectLst/>
                        </a:rPr>
                        <a:t>Bagni</a:t>
                      </a:r>
                      <a:endParaRPr lang="en-US" sz="1800" dirty="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nchor="b"/>
                </a:tc>
                <a:tc>
                  <a:txBody>
                    <a:bodyPr/>
                    <a:lstStyle/>
                    <a:p>
                      <a:pPr marL="0" marR="0" algn="ctr">
                        <a:lnSpc>
                          <a:spcPct val="107000"/>
                        </a:lnSpc>
                        <a:spcBef>
                          <a:spcPts val="0"/>
                        </a:spcBef>
                        <a:spcAft>
                          <a:spcPts val="0"/>
                        </a:spcAft>
                      </a:pPr>
                      <a:r>
                        <a:rPr lang="en-US" sz="1800">
                          <a:effectLst/>
                        </a:rPr>
                        <a:t>2072</a:t>
                      </a:r>
                      <a:endParaRPr lang="en-US" sz="180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nchor="b"/>
                </a:tc>
                <a:tc>
                  <a:txBody>
                    <a:bodyPr/>
                    <a:lstStyle/>
                    <a:p>
                      <a:pPr marL="0" marR="0" algn="ctr">
                        <a:lnSpc>
                          <a:spcPct val="107000"/>
                        </a:lnSpc>
                        <a:spcBef>
                          <a:spcPts val="0"/>
                        </a:spcBef>
                        <a:spcAft>
                          <a:spcPts val="0"/>
                        </a:spcAft>
                      </a:pPr>
                      <a:r>
                        <a:rPr lang="en-US" sz="1800">
                          <a:effectLst/>
                        </a:rPr>
                        <a:t>82</a:t>
                      </a:r>
                      <a:endParaRPr lang="en-US" sz="180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nchor="b"/>
                </a:tc>
                <a:extLst>
                  <a:ext uri="{0D108BD9-81ED-4DB2-BD59-A6C34878D82A}">
                    <a16:rowId xmlns:a16="http://schemas.microsoft.com/office/drawing/2014/main" val="3996991852"/>
                  </a:ext>
                </a:extLst>
              </a:tr>
              <a:tr h="226060">
                <a:tc>
                  <a:txBody>
                    <a:bodyPr/>
                    <a:lstStyle/>
                    <a:p>
                      <a:pPr marL="0" marR="0" algn="ctr">
                        <a:lnSpc>
                          <a:spcPct val="107000"/>
                        </a:lnSpc>
                        <a:spcBef>
                          <a:spcPts val="0"/>
                        </a:spcBef>
                        <a:spcAft>
                          <a:spcPts val="0"/>
                        </a:spcAft>
                      </a:pPr>
                      <a:r>
                        <a:rPr lang="en-US" sz="1800">
                          <a:effectLst/>
                        </a:rPr>
                        <a:t>4</a:t>
                      </a:r>
                      <a:endParaRPr lang="en-US" sz="180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nchor="b"/>
                </a:tc>
                <a:tc>
                  <a:txBody>
                    <a:bodyPr/>
                    <a:lstStyle/>
                    <a:p>
                      <a:pPr marL="0" marR="0">
                        <a:lnSpc>
                          <a:spcPct val="107000"/>
                        </a:lnSpc>
                        <a:spcBef>
                          <a:spcPts val="0"/>
                        </a:spcBef>
                        <a:spcAft>
                          <a:spcPts val="0"/>
                        </a:spcAft>
                      </a:pPr>
                      <a:r>
                        <a:rPr lang="en-US" sz="1800" dirty="0" smtClean="0">
                          <a:effectLst/>
                        </a:rPr>
                        <a:t>Rio </a:t>
                      </a:r>
                      <a:r>
                        <a:rPr lang="en-US" sz="1800" dirty="0" err="1" smtClean="0">
                          <a:effectLst/>
                        </a:rPr>
                        <a:t>Braies</a:t>
                      </a:r>
                      <a:r>
                        <a:rPr lang="en-US" sz="1800" dirty="0" smtClean="0">
                          <a:effectLst/>
                        </a:rPr>
                        <a:t> at </a:t>
                      </a:r>
                      <a:r>
                        <a:rPr lang="en-US" sz="1800" dirty="0" err="1" smtClean="0">
                          <a:effectLst/>
                        </a:rPr>
                        <a:t>Braies</a:t>
                      </a:r>
                      <a:endParaRPr lang="en-US" sz="1800" dirty="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nchor="b"/>
                </a:tc>
                <a:tc>
                  <a:txBody>
                    <a:bodyPr/>
                    <a:lstStyle/>
                    <a:p>
                      <a:pPr marL="0" marR="0" algn="ctr">
                        <a:lnSpc>
                          <a:spcPct val="107000"/>
                        </a:lnSpc>
                        <a:spcBef>
                          <a:spcPts val="0"/>
                        </a:spcBef>
                        <a:spcAft>
                          <a:spcPts val="0"/>
                        </a:spcAft>
                      </a:pPr>
                      <a:r>
                        <a:rPr lang="en-US" sz="1800">
                          <a:effectLst/>
                        </a:rPr>
                        <a:t>2188</a:t>
                      </a:r>
                      <a:endParaRPr lang="en-US" sz="180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nchor="b"/>
                </a:tc>
                <a:tc>
                  <a:txBody>
                    <a:bodyPr/>
                    <a:lstStyle/>
                    <a:p>
                      <a:pPr marL="0" marR="0" algn="ctr">
                        <a:lnSpc>
                          <a:spcPct val="107000"/>
                        </a:lnSpc>
                        <a:spcBef>
                          <a:spcPts val="0"/>
                        </a:spcBef>
                        <a:spcAft>
                          <a:spcPts val="0"/>
                        </a:spcAft>
                      </a:pPr>
                      <a:r>
                        <a:rPr lang="en-US" sz="1800">
                          <a:effectLst/>
                        </a:rPr>
                        <a:t>93</a:t>
                      </a:r>
                      <a:endParaRPr lang="en-US" sz="180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nchor="b"/>
                </a:tc>
                <a:extLst>
                  <a:ext uri="{0D108BD9-81ED-4DB2-BD59-A6C34878D82A}">
                    <a16:rowId xmlns:a16="http://schemas.microsoft.com/office/drawing/2014/main" val="2926381122"/>
                  </a:ext>
                </a:extLst>
              </a:tr>
              <a:tr h="226060">
                <a:tc>
                  <a:txBody>
                    <a:bodyPr/>
                    <a:lstStyle/>
                    <a:p>
                      <a:pPr marL="0" marR="0" algn="ctr">
                        <a:lnSpc>
                          <a:spcPct val="107000"/>
                        </a:lnSpc>
                        <a:spcBef>
                          <a:spcPts val="0"/>
                        </a:spcBef>
                        <a:spcAft>
                          <a:spcPts val="0"/>
                        </a:spcAft>
                      </a:pPr>
                      <a:r>
                        <a:rPr lang="en-US" sz="1800">
                          <a:effectLst/>
                        </a:rPr>
                        <a:t>5</a:t>
                      </a:r>
                      <a:endParaRPr lang="en-US" sz="180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nchor="b"/>
                </a:tc>
                <a:tc>
                  <a:txBody>
                    <a:bodyPr/>
                    <a:lstStyle/>
                    <a:p>
                      <a:pPr marL="0" marR="0">
                        <a:lnSpc>
                          <a:spcPct val="107000"/>
                        </a:lnSpc>
                        <a:spcBef>
                          <a:spcPts val="0"/>
                        </a:spcBef>
                        <a:spcAft>
                          <a:spcPts val="0"/>
                        </a:spcAft>
                      </a:pPr>
                      <a:r>
                        <a:rPr lang="en-US" sz="1800" dirty="0">
                          <a:effectLst/>
                        </a:rPr>
                        <a:t>Rio Riva </a:t>
                      </a:r>
                      <a:r>
                        <a:rPr lang="en-US" sz="1800" dirty="0" smtClean="0">
                          <a:effectLst/>
                        </a:rPr>
                        <a:t>at </a:t>
                      </a:r>
                      <a:r>
                        <a:rPr lang="en-US" sz="1800" dirty="0" err="1">
                          <a:effectLst/>
                        </a:rPr>
                        <a:t>Caminata</a:t>
                      </a:r>
                      <a:endParaRPr lang="en-US" sz="1800" dirty="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nchor="b"/>
                </a:tc>
                <a:tc>
                  <a:txBody>
                    <a:bodyPr/>
                    <a:lstStyle/>
                    <a:p>
                      <a:pPr marL="0" marR="0" algn="ctr">
                        <a:lnSpc>
                          <a:spcPct val="107000"/>
                        </a:lnSpc>
                        <a:spcBef>
                          <a:spcPts val="0"/>
                        </a:spcBef>
                        <a:spcAft>
                          <a:spcPts val="0"/>
                        </a:spcAft>
                      </a:pPr>
                      <a:r>
                        <a:rPr lang="en-US" sz="1800">
                          <a:effectLst/>
                        </a:rPr>
                        <a:t>1829</a:t>
                      </a:r>
                      <a:endParaRPr lang="en-US" sz="180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nchor="b"/>
                </a:tc>
                <a:tc>
                  <a:txBody>
                    <a:bodyPr/>
                    <a:lstStyle/>
                    <a:p>
                      <a:pPr marL="0" marR="0" algn="ctr">
                        <a:lnSpc>
                          <a:spcPct val="107000"/>
                        </a:lnSpc>
                        <a:spcBef>
                          <a:spcPts val="0"/>
                        </a:spcBef>
                        <a:spcAft>
                          <a:spcPts val="0"/>
                        </a:spcAft>
                      </a:pPr>
                      <a:r>
                        <a:rPr lang="en-US" sz="1800">
                          <a:effectLst/>
                        </a:rPr>
                        <a:t>115</a:t>
                      </a:r>
                      <a:endParaRPr lang="en-US" sz="180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nchor="b"/>
                </a:tc>
                <a:extLst>
                  <a:ext uri="{0D108BD9-81ED-4DB2-BD59-A6C34878D82A}">
                    <a16:rowId xmlns:a16="http://schemas.microsoft.com/office/drawing/2014/main" val="2828719533"/>
                  </a:ext>
                </a:extLst>
              </a:tr>
              <a:tr h="226060">
                <a:tc>
                  <a:txBody>
                    <a:bodyPr/>
                    <a:lstStyle/>
                    <a:p>
                      <a:pPr marL="0" marR="0" algn="ctr">
                        <a:lnSpc>
                          <a:spcPct val="107000"/>
                        </a:lnSpc>
                        <a:spcBef>
                          <a:spcPts val="0"/>
                        </a:spcBef>
                        <a:spcAft>
                          <a:spcPts val="0"/>
                        </a:spcAft>
                      </a:pPr>
                      <a:r>
                        <a:rPr lang="en-US" sz="1800">
                          <a:effectLst/>
                        </a:rPr>
                        <a:t>6</a:t>
                      </a:r>
                      <a:endParaRPr lang="en-US" sz="180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nchor="b"/>
                </a:tc>
                <a:tc>
                  <a:txBody>
                    <a:bodyPr/>
                    <a:lstStyle/>
                    <a:p>
                      <a:pPr marL="0" marR="0">
                        <a:lnSpc>
                          <a:spcPct val="107000"/>
                        </a:lnSpc>
                        <a:spcBef>
                          <a:spcPts val="0"/>
                        </a:spcBef>
                        <a:spcAft>
                          <a:spcPts val="0"/>
                        </a:spcAft>
                      </a:pPr>
                      <a:r>
                        <a:rPr lang="en-US" sz="1800" dirty="0">
                          <a:effectLst/>
                        </a:rPr>
                        <a:t>Rio </a:t>
                      </a:r>
                      <a:r>
                        <a:rPr lang="en-US" sz="1800" dirty="0" err="1">
                          <a:effectLst/>
                        </a:rPr>
                        <a:t>Casies</a:t>
                      </a:r>
                      <a:r>
                        <a:rPr lang="en-US" sz="1800" dirty="0">
                          <a:effectLst/>
                        </a:rPr>
                        <a:t> </a:t>
                      </a:r>
                      <a:r>
                        <a:rPr lang="en-US" sz="1800" dirty="0" smtClean="0">
                          <a:effectLst/>
                        </a:rPr>
                        <a:t>at Colle</a:t>
                      </a:r>
                      <a:endParaRPr lang="en-US" sz="1800" dirty="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nchor="b"/>
                </a:tc>
                <a:tc>
                  <a:txBody>
                    <a:bodyPr/>
                    <a:lstStyle/>
                    <a:p>
                      <a:pPr marL="0" marR="0" algn="ctr">
                        <a:lnSpc>
                          <a:spcPct val="107000"/>
                        </a:lnSpc>
                        <a:spcBef>
                          <a:spcPts val="0"/>
                        </a:spcBef>
                        <a:spcAft>
                          <a:spcPts val="0"/>
                        </a:spcAft>
                      </a:pPr>
                      <a:r>
                        <a:rPr lang="en-US" sz="1800">
                          <a:effectLst/>
                        </a:rPr>
                        <a:t>2162</a:t>
                      </a:r>
                      <a:endParaRPr lang="en-US" sz="180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nchor="b"/>
                </a:tc>
                <a:tc>
                  <a:txBody>
                    <a:bodyPr/>
                    <a:lstStyle/>
                    <a:p>
                      <a:pPr marL="0" marR="0" algn="ctr">
                        <a:lnSpc>
                          <a:spcPct val="107000"/>
                        </a:lnSpc>
                        <a:spcBef>
                          <a:spcPts val="0"/>
                        </a:spcBef>
                        <a:spcAft>
                          <a:spcPts val="0"/>
                        </a:spcAft>
                      </a:pPr>
                      <a:r>
                        <a:rPr lang="en-US" sz="1800">
                          <a:effectLst/>
                        </a:rPr>
                        <a:t>117</a:t>
                      </a:r>
                      <a:endParaRPr lang="en-US" sz="180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nchor="b"/>
                </a:tc>
                <a:extLst>
                  <a:ext uri="{0D108BD9-81ED-4DB2-BD59-A6C34878D82A}">
                    <a16:rowId xmlns:a16="http://schemas.microsoft.com/office/drawing/2014/main" val="2266027718"/>
                  </a:ext>
                </a:extLst>
              </a:tr>
              <a:tr h="226060">
                <a:tc>
                  <a:txBody>
                    <a:bodyPr/>
                    <a:lstStyle/>
                    <a:p>
                      <a:pPr marL="0" marR="0" algn="ctr">
                        <a:lnSpc>
                          <a:spcPct val="107000"/>
                        </a:lnSpc>
                        <a:spcBef>
                          <a:spcPts val="0"/>
                        </a:spcBef>
                        <a:spcAft>
                          <a:spcPts val="0"/>
                        </a:spcAft>
                      </a:pPr>
                      <a:r>
                        <a:rPr lang="en-US" sz="1800">
                          <a:effectLst/>
                        </a:rPr>
                        <a:t>7</a:t>
                      </a:r>
                      <a:endParaRPr lang="en-US" sz="180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nchor="b"/>
                </a:tc>
                <a:tc>
                  <a:txBody>
                    <a:bodyPr/>
                    <a:lstStyle/>
                    <a:p>
                      <a:pPr marL="0" marR="0">
                        <a:lnSpc>
                          <a:spcPct val="107000"/>
                        </a:lnSpc>
                        <a:spcBef>
                          <a:spcPts val="0"/>
                        </a:spcBef>
                        <a:spcAft>
                          <a:spcPts val="0"/>
                        </a:spcAft>
                      </a:pPr>
                      <a:r>
                        <a:rPr lang="en-US" sz="1800" dirty="0" smtClean="0">
                          <a:effectLst/>
                        </a:rPr>
                        <a:t>Rio </a:t>
                      </a:r>
                      <a:r>
                        <a:rPr lang="en-US" sz="1800" dirty="0" err="1" smtClean="0">
                          <a:effectLst/>
                        </a:rPr>
                        <a:t>Gadera</a:t>
                      </a:r>
                      <a:r>
                        <a:rPr lang="en-US" sz="1800" dirty="0" smtClean="0">
                          <a:effectLst/>
                        </a:rPr>
                        <a:t> at </a:t>
                      </a:r>
                      <a:r>
                        <a:rPr lang="en-US" sz="1800" dirty="0" err="1">
                          <a:effectLst/>
                        </a:rPr>
                        <a:t>Pedraces</a:t>
                      </a:r>
                      <a:endParaRPr lang="en-US" sz="1800" dirty="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nchor="b"/>
                </a:tc>
                <a:tc>
                  <a:txBody>
                    <a:bodyPr/>
                    <a:lstStyle/>
                    <a:p>
                      <a:pPr marL="0" marR="0" algn="ctr">
                        <a:lnSpc>
                          <a:spcPct val="107000"/>
                        </a:lnSpc>
                        <a:spcBef>
                          <a:spcPts val="0"/>
                        </a:spcBef>
                        <a:spcAft>
                          <a:spcPts val="0"/>
                        </a:spcAft>
                      </a:pPr>
                      <a:r>
                        <a:rPr lang="en-US" sz="1800">
                          <a:effectLst/>
                        </a:rPr>
                        <a:t>1911</a:t>
                      </a:r>
                      <a:endParaRPr lang="en-US" sz="180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nchor="b"/>
                </a:tc>
                <a:tc>
                  <a:txBody>
                    <a:bodyPr/>
                    <a:lstStyle/>
                    <a:p>
                      <a:pPr marL="0" marR="0" algn="ctr">
                        <a:lnSpc>
                          <a:spcPct val="107000"/>
                        </a:lnSpc>
                        <a:spcBef>
                          <a:spcPts val="0"/>
                        </a:spcBef>
                        <a:spcAft>
                          <a:spcPts val="0"/>
                        </a:spcAft>
                      </a:pPr>
                      <a:r>
                        <a:rPr lang="en-US" sz="1800" dirty="0">
                          <a:effectLst/>
                        </a:rPr>
                        <a:t>125</a:t>
                      </a:r>
                      <a:endParaRPr lang="en-US" sz="1800" dirty="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nchor="b"/>
                </a:tc>
                <a:extLst>
                  <a:ext uri="{0D108BD9-81ED-4DB2-BD59-A6C34878D82A}">
                    <a16:rowId xmlns:a16="http://schemas.microsoft.com/office/drawing/2014/main" val="2810646886"/>
                  </a:ext>
                </a:extLst>
              </a:tr>
              <a:tr h="226060">
                <a:tc>
                  <a:txBody>
                    <a:bodyPr/>
                    <a:lstStyle/>
                    <a:p>
                      <a:pPr marL="0" marR="0" algn="ctr">
                        <a:lnSpc>
                          <a:spcPct val="107000"/>
                        </a:lnSpc>
                        <a:spcBef>
                          <a:spcPts val="0"/>
                        </a:spcBef>
                        <a:spcAft>
                          <a:spcPts val="0"/>
                        </a:spcAft>
                      </a:pPr>
                      <a:r>
                        <a:rPr lang="en-US" sz="1800">
                          <a:effectLst/>
                        </a:rPr>
                        <a:t>8</a:t>
                      </a:r>
                      <a:endParaRPr lang="en-US" sz="180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nchor="b"/>
                </a:tc>
                <a:tc>
                  <a:txBody>
                    <a:bodyPr/>
                    <a:lstStyle/>
                    <a:p>
                      <a:pPr marL="0" marR="0">
                        <a:lnSpc>
                          <a:spcPct val="107000"/>
                        </a:lnSpc>
                        <a:spcBef>
                          <a:spcPts val="0"/>
                        </a:spcBef>
                        <a:spcAft>
                          <a:spcPts val="0"/>
                        </a:spcAft>
                      </a:pPr>
                      <a:r>
                        <a:rPr lang="en-US" sz="1800" dirty="0" err="1">
                          <a:effectLst/>
                        </a:rPr>
                        <a:t>Aurino</a:t>
                      </a:r>
                      <a:r>
                        <a:rPr lang="en-US" sz="1800" dirty="0">
                          <a:effectLst/>
                        </a:rPr>
                        <a:t> </a:t>
                      </a:r>
                      <a:r>
                        <a:rPr lang="en-US" sz="1800" dirty="0" smtClean="0">
                          <a:effectLst/>
                        </a:rPr>
                        <a:t>at </a:t>
                      </a:r>
                      <a:r>
                        <a:rPr lang="en-US" sz="1800" dirty="0" err="1">
                          <a:effectLst/>
                        </a:rPr>
                        <a:t>Cadipietra</a:t>
                      </a:r>
                      <a:endParaRPr lang="en-US" sz="1800" dirty="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nchor="b"/>
                </a:tc>
                <a:tc>
                  <a:txBody>
                    <a:bodyPr/>
                    <a:lstStyle/>
                    <a:p>
                      <a:pPr marL="0" marR="0" algn="ctr">
                        <a:lnSpc>
                          <a:spcPct val="107000"/>
                        </a:lnSpc>
                        <a:spcBef>
                          <a:spcPts val="0"/>
                        </a:spcBef>
                        <a:spcAft>
                          <a:spcPts val="0"/>
                        </a:spcAft>
                      </a:pPr>
                      <a:r>
                        <a:rPr lang="en-US" sz="1800">
                          <a:effectLst/>
                        </a:rPr>
                        <a:t>1796</a:t>
                      </a:r>
                      <a:endParaRPr lang="en-US" sz="180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nchor="b"/>
                </a:tc>
                <a:tc>
                  <a:txBody>
                    <a:bodyPr/>
                    <a:lstStyle/>
                    <a:p>
                      <a:pPr marL="0" marR="0" algn="ctr">
                        <a:lnSpc>
                          <a:spcPct val="107000"/>
                        </a:lnSpc>
                        <a:spcBef>
                          <a:spcPts val="0"/>
                        </a:spcBef>
                        <a:spcAft>
                          <a:spcPts val="0"/>
                        </a:spcAft>
                      </a:pPr>
                      <a:r>
                        <a:rPr lang="en-US" sz="1800">
                          <a:effectLst/>
                        </a:rPr>
                        <a:t>150</a:t>
                      </a:r>
                      <a:endParaRPr lang="en-US" sz="180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nchor="b"/>
                </a:tc>
                <a:extLst>
                  <a:ext uri="{0D108BD9-81ED-4DB2-BD59-A6C34878D82A}">
                    <a16:rowId xmlns:a16="http://schemas.microsoft.com/office/drawing/2014/main" val="1449398827"/>
                  </a:ext>
                </a:extLst>
              </a:tr>
              <a:tr h="226060">
                <a:tc>
                  <a:txBody>
                    <a:bodyPr/>
                    <a:lstStyle/>
                    <a:p>
                      <a:pPr marL="0" marR="0" algn="ctr">
                        <a:lnSpc>
                          <a:spcPct val="107000"/>
                        </a:lnSpc>
                        <a:spcBef>
                          <a:spcPts val="0"/>
                        </a:spcBef>
                        <a:spcAft>
                          <a:spcPts val="0"/>
                        </a:spcAft>
                      </a:pPr>
                      <a:r>
                        <a:rPr lang="en-US" sz="1800">
                          <a:effectLst/>
                        </a:rPr>
                        <a:t>9</a:t>
                      </a:r>
                      <a:endParaRPr lang="en-US" sz="180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nchor="b"/>
                </a:tc>
                <a:tc>
                  <a:txBody>
                    <a:bodyPr/>
                    <a:lstStyle/>
                    <a:p>
                      <a:pPr marL="0" marR="0">
                        <a:lnSpc>
                          <a:spcPct val="107000"/>
                        </a:lnSpc>
                        <a:spcBef>
                          <a:spcPts val="0"/>
                        </a:spcBef>
                        <a:spcAft>
                          <a:spcPts val="0"/>
                        </a:spcAft>
                      </a:pPr>
                      <a:r>
                        <a:rPr lang="en-US" sz="1800" dirty="0" smtClean="0">
                          <a:effectLst/>
                        </a:rPr>
                        <a:t>Rio </a:t>
                      </a:r>
                      <a:r>
                        <a:rPr lang="en-US" sz="1800" dirty="0" err="1" smtClean="0">
                          <a:effectLst/>
                        </a:rPr>
                        <a:t>Ridanna</a:t>
                      </a:r>
                      <a:r>
                        <a:rPr lang="en-US" sz="1800" dirty="0" smtClean="0">
                          <a:effectLst/>
                        </a:rPr>
                        <a:t> at </a:t>
                      </a:r>
                      <a:r>
                        <a:rPr lang="en-US" sz="1800" dirty="0" err="1">
                          <a:effectLst/>
                        </a:rPr>
                        <a:t>Vipiteno</a:t>
                      </a:r>
                      <a:endParaRPr lang="en-US" sz="1800" dirty="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nchor="b"/>
                </a:tc>
                <a:tc>
                  <a:txBody>
                    <a:bodyPr/>
                    <a:lstStyle/>
                    <a:p>
                      <a:pPr marL="0" marR="0" algn="ctr">
                        <a:lnSpc>
                          <a:spcPct val="107000"/>
                        </a:lnSpc>
                        <a:spcBef>
                          <a:spcPts val="0"/>
                        </a:spcBef>
                        <a:spcAft>
                          <a:spcPts val="0"/>
                        </a:spcAft>
                      </a:pPr>
                      <a:r>
                        <a:rPr lang="en-US" sz="1800" dirty="0">
                          <a:effectLst/>
                        </a:rPr>
                        <a:t>1700</a:t>
                      </a:r>
                      <a:endParaRPr lang="en-US" sz="1800" dirty="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nchor="b"/>
                </a:tc>
                <a:tc>
                  <a:txBody>
                    <a:bodyPr/>
                    <a:lstStyle/>
                    <a:p>
                      <a:pPr marL="0" marR="0" algn="ctr">
                        <a:lnSpc>
                          <a:spcPct val="107000"/>
                        </a:lnSpc>
                        <a:spcBef>
                          <a:spcPts val="0"/>
                        </a:spcBef>
                        <a:spcAft>
                          <a:spcPts val="0"/>
                        </a:spcAft>
                      </a:pPr>
                      <a:r>
                        <a:rPr lang="en-US" sz="1800">
                          <a:effectLst/>
                        </a:rPr>
                        <a:t>210</a:t>
                      </a:r>
                      <a:endParaRPr lang="en-US" sz="180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nchor="b"/>
                </a:tc>
                <a:extLst>
                  <a:ext uri="{0D108BD9-81ED-4DB2-BD59-A6C34878D82A}">
                    <a16:rowId xmlns:a16="http://schemas.microsoft.com/office/drawing/2014/main" val="4031622338"/>
                  </a:ext>
                </a:extLst>
              </a:tr>
              <a:tr h="226060">
                <a:tc>
                  <a:txBody>
                    <a:bodyPr/>
                    <a:lstStyle/>
                    <a:p>
                      <a:pPr marL="0" marR="0" algn="ctr">
                        <a:lnSpc>
                          <a:spcPct val="107000"/>
                        </a:lnSpc>
                        <a:spcBef>
                          <a:spcPts val="0"/>
                        </a:spcBef>
                        <a:spcAft>
                          <a:spcPts val="0"/>
                        </a:spcAft>
                      </a:pPr>
                      <a:r>
                        <a:rPr lang="en-US" sz="1800">
                          <a:effectLst/>
                        </a:rPr>
                        <a:t>10</a:t>
                      </a:r>
                      <a:endParaRPr lang="en-US" sz="180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nchor="b"/>
                </a:tc>
                <a:tc>
                  <a:txBody>
                    <a:bodyPr/>
                    <a:lstStyle/>
                    <a:p>
                      <a:pPr marL="0" marR="0">
                        <a:lnSpc>
                          <a:spcPct val="107000"/>
                        </a:lnSpc>
                        <a:spcBef>
                          <a:spcPts val="0"/>
                        </a:spcBef>
                        <a:spcAft>
                          <a:spcPts val="0"/>
                        </a:spcAft>
                      </a:pPr>
                      <a:r>
                        <a:rPr lang="en-US" sz="1800" dirty="0" err="1">
                          <a:effectLst/>
                        </a:rPr>
                        <a:t>Gadera</a:t>
                      </a:r>
                      <a:r>
                        <a:rPr lang="en-US" sz="1800" dirty="0">
                          <a:effectLst/>
                        </a:rPr>
                        <a:t> </a:t>
                      </a:r>
                      <a:r>
                        <a:rPr lang="en-US" sz="1800" dirty="0" smtClean="0">
                          <a:effectLst/>
                        </a:rPr>
                        <a:t>at </a:t>
                      </a:r>
                      <a:r>
                        <a:rPr lang="en-US" sz="1800" dirty="0" err="1" smtClean="0">
                          <a:effectLst/>
                        </a:rPr>
                        <a:t>Mantana</a:t>
                      </a:r>
                      <a:endParaRPr lang="en-US" sz="1800" dirty="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nchor="b"/>
                </a:tc>
                <a:tc>
                  <a:txBody>
                    <a:bodyPr/>
                    <a:lstStyle/>
                    <a:p>
                      <a:pPr marL="0" marR="0" algn="ctr">
                        <a:lnSpc>
                          <a:spcPct val="107000"/>
                        </a:lnSpc>
                        <a:spcBef>
                          <a:spcPts val="0"/>
                        </a:spcBef>
                        <a:spcAft>
                          <a:spcPts val="0"/>
                        </a:spcAft>
                      </a:pPr>
                      <a:r>
                        <a:rPr lang="en-US" sz="1800" dirty="0">
                          <a:effectLst/>
                        </a:rPr>
                        <a:t>1915</a:t>
                      </a:r>
                      <a:endParaRPr lang="en-US" sz="1800" dirty="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nchor="b"/>
                </a:tc>
                <a:tc>
                  <a:txBody>
                    <a:bodyPr/>
                    <a:lstStyle/>
                    <a:p>
                      <a:pPr marL="0" marR="0" algn="ctr">
                        <a:lnSpc>
                          <a:spcPct val="107000"/>
                        </a:lnSpc>
                        <a:spcBef>
                          <a:spcPts val="0"/>
                        </a:spcBef>
                        <a:spcAft>
                          <a:spcPts val="0"/>
                        </a:spcAft>
                      </a:pPr>
                      <a:r>
                        <a:rPr lang="en-US" sz="1800">
                          <a:effectLst/>
                        </a:rPr>
                        <a:t>397</a:t>
                      </a:r>
                      <a:endParaRPr lang="en-US" sz="180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nchor="b"/>
                </a:tc>
                <a:extLst>
                  <a:ext uri="{0D108BD9-81ED-4DB2-BD59-A6C34878D82A}">
                    <a16:rowId xmlns:a16="http://schemas.microsoft.com/office/drawing/2014/main" val="1511876982"/>
                  </a:ext>
                </a:extLst>
              </a:tr>
              <a:tr h="226060">
                <a:tc>
                  <a:txBody>
                    <a:bodyPr/>
                    <a:lstStyle/>
                    <a:p>
                      <a:pPr marL="0" marR="0" algn="ctr">
                        <a:lnSpc>
                          <a:spcPct val="107000"/>
                        </a:lnSpc>
                        <a:spcBef>
                          <a:spcPts val="0"/>
                        </a:spcBef>
                        <a:spcAft>
                          <a:spcPts val="0"/>
                        </a:spcAft>
                      </a:pPr>
                      <a:r>
                        <a:rPr lang="en-US" sz="1800">
                          <a:effectLst/>
                        </a:rPr>
                        <a:t>11</a:t>
                      </a:r>
                      <a:endParaRPr lang="en-US" sz="180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nchor="b"/>
                </a:tc>
                <a:tc>
                  <a:txBody>
                    <a:bodyPr/>
                    <a:lstStyle/>
                    <a:p>
                      <a:pPr marL="0" marR="0">
                        <a:lnSpc>
                          <a:spcPct val="107000"/>
                        </a:lnSpc>
                        <a:spcBef>
                          <a:spcPts val="0"/>
                        </a:spcBef>
                        <a:spcAft>
                          <a:spcPts val="0"/>
                        </a:spcAft>
                      </a:pPr>
                      <a:r>
                        <a:rPr lang="en-US" sz="1800" dirty="0" smtClean="0">
                          <a:effectLst/>
                        </a:rPr>
                        <a:t>Rio </a:t>
                      </a:r>
                      <a:r>
                        <a:rPr lang="en-US" sz="1800" dirty="0" err="1" smtClean="0">
                          <a:effectLst/>
                        </a:rPr>
                        <a:t>Passirio</a:t>
                      </a:r>
                      <a:r>
                        <a:rPr lang="en-US" sz="1800" dirty="0" smtClean="0">
                          <a:effectLst/>
                        </a:rPr>
                        <a:t> at </a:t>
                      </a:r>
                      <a:r>
                        <a:rPr lang="en-US" sz="1800" dirty="0" err="1" smtClean="0">
                          <a:effectLst/>
                        </a:rPr>
                        <a:t>Merano</a:t>
                      </a:r>
                      <a:endParaRPr lang="en-US" sz="1800" dirty="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nchor="b"/>
                </a:tc>
                <a:tc>
                  <a:txBody>
                    <a:bodyPr/>
                    <a:lstStyle/>
                    <a:p>
                      <a:pPr marL="0" marR="0" algn="ctr">
                        <a:lnSpc>
                          <a:spcPct val="107000"/>
                        </a:lnSpc>
                        <a:spcBef>
                          <a:spcPts val="0"/>
                        </a:spcBef>
                        <a:spcAft>
                          <a:spcPts val="0"/>
                        </a:spcAft>
                      </a:pPr>
                      <a:r>
                        <a:rPr lang="en-US" sz="1800" dirty="0">
                          <a:effectLst/>
                        </a:rPr>
                        <a:t>1533</a:t>
                      </a:r>
                      <a:endParaRPr lang="en-US" sz="1800" dirty="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nchor="b"/>
                </a:tc>
                <a:tc>
                  <a:txBody>
                    <a:bodyPr/>
                    <a:lstStyle/>
                    <a:p>
                      <a:pPr marL="0" marR="0" algn="ctr">
                        <a:lnSpc>
                          <a:spcPct val="107000"/>
                        </a:lnSpc>
                        <a:spcBef>
                          <a:spcPts val="0"/>
                        </a:spcBef>
                        <a:spcAft>
                          <a:spcPts val="0"/>
                        </a:spcAft>
                      </a:pPr>
                      <a:r>
                        <a:rPr lang="en-US" sz="1800">
                          <a:effectLst/>
                        </a:rPr>
                        <a:t>414</a:t>
                      </a:r>
                      <a:endParaRPr lang="en-US" sz="180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nchor="b"/>
                </a:tc>
                <a:extLst>
                  <a:ext uri="{0D108BD9-81ED-4DB2-BD59-A6C34878D82A}">
                    <a16:rowId xmlns:a16="http://schemas.microsoft.com/office/drawing/2014/main" val="1396281328"/>
                  </a:ext>
                </a:extLst>
              </a:tr>
              <a:tr h="226060">
                <a:tc>
                  <a:txBody>
                    <a:bodyPr/>
                    <a:lstStyle/>
                    <a:p>
                      <a:pPr marL="0" marR="0" algn="ctr">
                        <a:lnSpc>
                          <a:spcPct val="107000"/>
                        </a:lnSpc>
                        <a:spcBef>
                          <a:spcPts val="0"/>
                        </a:spcBef>
                        <a:spcAft>
                          <a:spcPts val="0"/>
                        </a:spcAft>
                      </a:pPr>
                      <a:r>
                        <a:rPr lang="en-US" sz="1800">
                          <a:effectLst/>
                        </a:rPr>
                        <a:t>12</a:t>
                      </a:r>
                      <a:endParaRPr lang="en-US" sz="180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nchor="b"/>
                </a:tc>
                <a:tc>
                  <a:txBody>
                    <a:bodyPr/>
                    <a:lstStyle/>
                    <a:p>
                      <a:pPr marL="0" marR="0">
                        <a:lnSpc>
                          <a:spcPct val="107000"/>
                        </a:lnSpc>
                        <a:spcBef>
                          <a:spcPts val="0"/>
                        </a:spcBef>
                        <a:spcAft>
                          <a:spcPts val="0"/>
                        </a:spcAft>
                      </a:pPr>
                      <a:r>
                        <a:rPr lang="en-US" sz="1800" dirty="0" err="1">
                          <a:effectLst/>
                        </a:rPr>
                        <a:t>Aurino</a:t>
                      </a:r>
                      <a:r>
                        <a:rPr lang="en-US" sz="1800" dirty="0">
                          <a:effectLst/>
                        </a:rPr>
                        <a:t> </a:t>
                      </a:r>
                      <a:r>
                        <a:rPr lang="en-US" sz="1800" dirty="0" smtClean="0">
                          <a:effectLst/>
                        </a:rPr>
                        <a:t>at </a:t>
                      </a:r>
                      <a:r>
                        <a:rPr lang="en-US" sz="1800" dirty="0" err="1">
                          <a:effectLst/>
                        </a:rPr>
                        <a:t>Caminata</a:t>
                      </a:r>
                      <a:endParaRPr lang="en-US" sz="1800" dirty="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nchor="b"/>
                </a:tc>
                <a:tc>
                  <a:txBody>
                    <a:bodyPr/>
                    <a:lstStyle/>
                    <a:p>
                      <a:pPr marL="0" marR="0" algn="ctr">
                        <a:lnSpc>
                          <a:spcPct val="107000"/>
                        </a:lnSpc>
                        <a:spcBef>
                          <a:spcPts val="0"/>
                        </a:spcBef>
                        <a:spcAft>
                          <a:spcPts val="0"/>
                        </a:spcAft>
                      </a:pPr>
                      <a:r>
                        <a:rPr lang="en-US" sz="1800" dirty="0">
                          <a:effectLst/>
                        </a:rPr>
                        <a:t>1887</a:t>
                      </a:r>
                      <a:endParaRPr lang="en-US" sz="1800" dirty="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nchor="b"/>
                </a:tc>
                <a:tc>
                  <a:txBody>
                    <a:bodyPr/>
                    <a:lstStyle/>
                    <a:p>
                      <a:pPr marL="0" marR="0" algn="ctr">
                        <a:lnSpc>
                          <a:spcPct val="107000"/>
                        </a:lnSpc>
                        <a:spcBef>
                          <a:spcPts val="0"/>
                        </a:spcBef>
                        <a:spcAft>
                          <a:spcPts val="0"/>
                        </a:spcAft>
                      </a:pPr>
                      <a:r>
                        <a:rPr lang="en-US" sz="1800">
                          <a:effectLst/>
                        </a:rPr>
                        <a:t>420</a:t>
                      </a:r>
                      <a:endParaRPr lang="en-US" sz="180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nchor="b"/>
                </a:tc>
                <a:extLst>
                  <a:ext uri="{0D108BD9-81ED-4DB2-BD59-A6C34878D82A}">
                    <a16:rowId xmlns:a16="http://schemas.microsoft.com/office/drawing/2014/main" val="2243785548"/>
                  </a:ext>
                </a:extLst>
              </a:tr>
              <a:tr h="226060">
                <a:tc>
                  <a:txBody>
                    <a:bodyPr/>
                    <a:lstStyle/>
                    <a:p>
                      <a:pPr marL="0" marR="0" algn="ctr">
                        <a:lnSpc>
                          <a:spcPct val="107000"/>
                        </a:lnSpc>
                        <a:spcBef>
                          <a:spcPts val="0"/>
                        </a:spcBef>
                        <a:spcAft>
                          <a:spcPts val="0"/>
                        </a:spcAft>
                      </a:pPr>
                      <a:r>
                        <a:rPr lang="en-US" sz="1800">
                          <a:effectLst/>
                        </a:rPr>
                        <a:t>13</a:t>
                      </a:r>
                      <a:endParaRPr lang="en-US" sz="180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nchor="b"/>
                </a:tc>
                <a:tc>
                  <a:txBody>
                    <a:bodyPr/>
                    <a:lstStyle/>
                    <a:p>
                      <a:pPr marL="0" marR="0">
                        <a:lnSpc>
                          <a:spcPct val="107000"/>
                        </a:lnSpc>
                        <a:spcBef>
                          <a:spcPts val="0"/>
                        </a:spcBef>
                        <a:spcAft>
                          <a:spcPts val="0"/>
                        </a:spcAft>
                      </a:pPr>
                      <a:r>
                        <a:rPr lang="en-US" sz="1800" dirty="0" err="1">
                          <a:effectLst/>
                        </a:rPr>
                        <a:t>Aurino</a:t>
                      </a:r>
                      <a:r>
                        <a:rPr lang="en-US" sz="1800" dirty="0">
                          <a:effectLst/>
                        </a:rPr>
                        <a:t> </a:t>
                      </a:r>
                      <a:r>
                        <a:rPr lang="en-US" sz="1800" dirty="0" smtClean="0">
                          <a:effectLst/>
                        </a:rPr>
                        <a:t>at </a:t>
                      </a:r>
                      <a:r>
                        <a:rPr lang="en-US" sz="1800" dirty="0" err="1">
                          <a:effectLst/>
                        </a:rPr>
                        <a:t>S.Giorgio</a:t>
                      </a:r>
                      <a:endParaRPr lang="en-US" sz="1800" dirty="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nchor="b"/>
                </a:tc>
                <a:tc>
                  <a:txBody>
                    <a:bodyPr/>
                    <a:lstStyle/>
                    <a:p>
                      <a:pPr marL="0" marR="0" algn="ctr">
                        <a:lnSpc>
                          <a:spcPct val="107000"/>
                        </a:lnSpc>
                        <a:spcBef>
                          <a:spcPts val="0"/>
                        </a:spcBef>
                        <a:spcAft>
                          <a:spcPts val="0"/>
                        </a:spcAft>
                      </a:pPr>
                      <a:r>
                        <a:rPr lang="en-US" sz="1800" dirty="0">
                          <a:effectLst/>
                        </a:rPr>
                        <a:t>1847</a:t>
                      </a:r>
                      <a:endParaRPr lang="en-US" sz="1800" dirty="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nchor="b"/>
                </a:tc>
                <a:tc>
                  <a:txBody>
                    <a:bodyPr/>
                    <a:lstStyle/>
                    <a:p>
                      <a:pPr marL="0" marR="0" algn="ctr">
                        <a:lnSpc>
                          <a:spcPct val="107000"/>
                        </a:lnSpc>
                        <a:spcBef>
                          <a:spcPts val="0"/>
                        </a:spcBef>
                        <a:spcAft>
                          <a:spcPts val="0"/>
                        </a:spcAft>
                      </a:pPr>
                      <a:r>
                        <a:rPr lang="en-US" sz="1800">
                          <a:effectLst/>
                        </a:rPr>
                        <a:t>608</a:t>
                      </a:r>
                      <a:endParaRPr lang="en-US" sz="180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nchor="b"/>
                </a:tc>
                <a:extLst>
                  <a:ext uri="{0D108BD9-81ED-4DB2-BD59-A6C34878D82A}">
                    <a16:rowId xmlns:a16="http://schemas.microsoft.com/office/drawing/2014/main" val="3011994754"/>
                  </a:ext>
                </a:extLst>
              </a:tr>
              <a:tr h="226060">
                <a:tc>
                  <a:txBody>
                    <a:bodyPr/>
                    <a:lstStyle/>
                    <a:p>
                      <a:pPr marL="0" marR="0" algn="ctr">
                        <a:lnSpc>
                          <a:spcPct val="107000"/>
                        </a:lnSpc>
                        <a:spcBef>
                          <a:spcPts val="0"/>
                        </a:spcBef>
                        <a:spcAft>
                          <a:spcPts val="0"/>
                        </a:spcAft>
                      </a:pPr>
                      <a:r>
                        <a:rPr lang="en-US" sz="1800">
                          <a:effectLst/>
                        </a:rPr>
                        <a:t>14</a:t>
                      </a:r>
                      <a:endParaRPr lang="en-US" sz="180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nchor="b"/>
                </a:tc>
                <a:tc>
                  <a:txBody>
                    <a:bodyPr/>
                    <a:lstStyle/>
                    <a:p>
                      <a:pPr marL="0" marR="0">
                        <a:lnSpc>
                          <a:spcPct val="107000"/>
                        </a:lnSpc>
                        <a:spcBef>
                          <a:spcPts val="0"/>
                        </a:spcBef>
                        <a:spcAft>
                          <a:spcPts val="0"/>
                        </a:spcAft>
                      </a:pPr>
                      <a:r>
                        <a:rPr lang="en-US" sz="1800" dirty="0" err="1">
                          <a:effectLst/>
                        </a:rPr>
                        <a:t>Rienza</a:t>
                      </a:r>
                      <a:r>
                        <a:rPr lang="en-US" sz="1800" dirty="0">
                          <a:effectLst/>
                        </a:rPr>
                        <a:t> </a:t>
                      </a:r>
                      <a:r>
                        <a:rPr lang="en-US" sz="1800" dirty="0" smtClean="0">
                          <a:effectLst/>
                        </a:rPr>
                        <a:t>at </a:t>
                      </a:r>
                      <a:r>
                        <a:rPr lang="en-US" sz="1800" dirty="0" err="1" smtClean="0">
                          <a:effectLst/>
                        </a:rPr>
                        <a:t>Vandoies</a:t>
                      </a:r>
                      <a:endParaRPr lang="en-US" sz="1800" dirty="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nchor="b"/>
                </a:tc>
                <a:tc>
                  <a:txBody>
                    <a:bodyPr/>
                    <a:lstStyle/>
                    <a:p>
                      <a:pPr marL="0" marR="0" algn="ctr">
                        <a:lnSpc>
                          <a:spcPct val="107000"/>
                        </a:lnSpc>
                        <a:spcBef>
                          <a:spcPts val="0"/>
                        </a:spcBef>
                        <a:spcAft>
                          <a:spcPts val="0"/>
                        </a:spcAft>
                      </a:pPr>
                      <a:r>
                        <a:rPr lang="en-US" sz="1800" dirty="0">
                          <a:effectLst/>
                        </a:rPr>
                        <a:t>1916</a:t>
                      </a:r>
                      <a:endParaRPr lang="en-US" sz="1800" dirty="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nchor="b"/>
                </a:tc>
                <a:tc>
                  <a:txBody>
                    <a:bodyPr/>
                    <a:lstStyle/>
                    <a:p>
                      <a:pPr marL="0" marR="0" algn="ctr">
                        <a:lnSpc>
                          <a:spcPct val="107000"/>
                        </a:lnSpc>
                        <a:spcBef>
                          <a:spcPts val="0"/>
                        </a:spcBef>
                        <a:spcAft>
                          <a:spcPts val="0"/>
                        </a:spcAft>
                      </a:pPr>
                      <a:r>
                        <a:rPr lang="en-US" sz="1800" dirty="0">
                          <a:effectLst/>
                        </a:rPr>
                        <a:t>1919</a:t>
                      </a:r>
                      <a:endParaRPr lang="en-US" sz="1800" dirty="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nchor="b"/>
                </a:tc>
                <a:extLst>
                  <a:ext uri="{0D108BD9-81ED-4DB2-BD59-A6C34878D82A}">
                    <a16:rowId xmlns:a16="http://schemas.microsoft.com/office/drawing/2014/main" val="235777566"/>
                  </a:ext>
                </a:extLst>
              </a:tr>
              <a:tr h="226060">
                <a:tc>
                  <a:txBody>
                    <a:bodyPr/>
                    <a:lstStyle/>
                    <a:p>
                      <a:pPr marL="0" marR="0" algn="ctr">
                        <a:lnSpc>
                          <a:spcPct val="107000"/>
                        </a:lnSpc>
                        <a:spcBef>
                          <a:spcPts val="0"/>
                        </a:spcBef>
                        <a:spcAft>
                          <a:spcPts val="0"/>
                        </a:spcAft>
                      </a:pPr>
                      <a:r>
                        <a:rPr lang="en-US" sz="1800">
                          <a:effectLst/>
                        </a:rPr>
                        <a:t>15</a:t>
                      </a:r>
                      <a:endParaRPr lang="en-US" sz="180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nchor="b"/>
                </a:tc>
                <a:tc>
                  <a:txBody>
                    <a:bodyPr/>
                    <a:lstStyle/>
                    <a:p>
                      <a:pPr marL="0" marR="0">
                        <a:lnSpc>
                          <a:spcPct val="107000"/>
                        </a:lnSpc>
                        <a:spcBef>
                          <a:spcPts val="0"/>
                        </a:spcBef>
                        <a:spcAft>
                          <a:spcPts val="0"/>
                        </a:spcAft>
                      </a:pPr>
                      <a:r>
                        <a:rPr lang="en-US" sz="1800" dirty="0" smtClean="0">
                          <a:effectLst/>
                        </a:rPr>
                        <a:t>Adige at Ponte </a:t>
                      </a:r>
                      <a:r>
                        <a:rPr lang="en-US" sz="1800" dirty="0">
                          <a:effectLst/>
                        </a:rPr>
                        <a:t>Adige</a:t>
                      </a:r>
                      <a:endParaRPr lang="en-US" sz="1800" dirty="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nchor="b"/>
                </a:tc>
                <a:tc>
                  <a:txBody>
                    <a:bodyPr/>
                    <a:lstStyle/>
                    <a:p>
                      <a:pPr marL="0" marR="0" algn="ctr">
                        <a:lnSpc>
                          <a:spcPct val="107000"/>
                        </a:lnSpc>
                        <a:spcBef>
                          <a:spcPts val="0"/>
                        </a:spcBef>
                        <a:spcAft>
                          <a:spcPts val="0"/>
                        </a:spcAft>
                      </a:pPr>
                      <a:r>
                        <a:rPr lang="en-US" sz="1800">
                          <a:effectLst/>
                        </a:rPr>
                        <a:t>1878</a:t>
                      </a:r>
                      <a:endParaRPr lang="en-US" sz="180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nchor="b"/>
                </a:tc>
                <a:tc>
                  <a:txBody>
                    <a:bodyPr/>
                    <a:lstStyle/>
                    <a:p>
                      <a:pPr marL="0" marR="0" algn="ctr">
                        <a:lnSpc>
                          <a:spcPct val="107000"/>
                        </a:lnSpc>
                        <a:spcBef>
                          <a:spcPts val="0"/>
                        </a:spcBef>
                        <a:spcAft>
                          <a:spcPts val="0"/>
                        </a:spcAft>
                      </a:pPr>
                      <a:r>
                        <a:rPr lang="en-US" sz="1800" dirty="0">
                          <a:effectLst/>
                        </a:rPr>
                        <a:t>2732</a:t>
                      </a:r>
                      <a:endParaRPr lang="en-US" sz="1800" dirty="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nchor="b"/>
                </a:tc>
                <a:extLst>
                  <a:ext uri="{0D108BD9-81ED-4DB2-BD59-A6C34878D82A}">
                    <a16:rowId xmlns:a16="http://schemas.microsoft.com/office/drawing/2014/main" val="2054034620"/>
                  </a:ext>
                </a:extLst>
              </a:tr>
              <a:tr h="226060">
                <a:tc>
                  <a:txBody>
                    <a:bodyPr/>
                    <a:lstStyle/>
                    <a:p>
                      <a:pPr marL="0" marR="0" algn="ctr">
                        <a:lnSpc>
                          <a:spcPct val="107000"/>
                        </a:lnSpc>
                        <a:spcBef>
                          <a:spcPts val="0"/>
                        </a:spcBef>
                        <a:spcAft>
                          <a:spcPts val="0"/>
                        </a:spcAft>
                      </a:pPr>
                      <a:r>
                        <a:rPr lang="en-US" sz="1800">
                          <a:effectLst/>
                        </a:rPr>
                        <a:t>16</a:t>
                      </a:r>
                      <a:endParaRPr lang="en-US" sz="180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nchor="b"/>
                </a:tc>
                <a:tc>
                  <a:txBody>
                    <a:bodyPr/>
                    <a:lstStyle/>
                    <a:p>
                      <a:pPr marL="0" marR="0">
                        <a:lnSpc>
                          <a:spcPct val="107000"/>
                        </a:lnSpc>
                        <a:spcBef>
                          <a:spcPts val="0"/>
                        </a:spcBef>
                        <a:spcAft>
                          <a:spcPts val="0"/>
                        </a:spcAft>
                      </a:pPr>
                      <a:r>
                        <a:rPr lang="en-US" sz="1800" dirty="0">
                          <a:effectLst/>
                        </a:rPr>
                        <a:t>Adige </a:t>
                      </a:r>
                      <a:r>
                        <a:rPr lang="en-US" sz="1800" dirty="0" smtClean="0">
                          <a:effectLst/>
                        </a:rPr>
                        <a:t>at </a:t>
                      </a:r>
                      <a:r>
                        <a:rPr lang="en-US" sz="1800" dirty="0" err="1">
                          <a:effectLst/>
                        </a:rPr>
                        <a:t>Bronzolo</a:t>
                      </a:r>
                      <a:endParaRPr lang="en-US" sz="1800" dirty="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nchor="b"/>
                </a:tc>
                <a:tc>
                  <a:txBody>
                    <a:bodyPr/>
                    <a:lstStyle/>
                    <a:p>
                      <a:pPr marL="0" marR="0" algn="ctr">
                        <a:lnSpc>
                          <a:spcPct val="107000"/>
                        </a:lnSpc>
                        <a:spcBef>
                          <a:spcPts val="0"/>
                        </a:spcBef>
                        <a:spcAft>
                          <a:spcPts val="0"/>
                        </a:spcAft>
                      </a:pPr>
                      <a:r>
                        <a:rPr lang="en-US" sz="1800" dirty="0">
                          <a:effectLst/>
                        </a:rPr>
                        <a:t>1885</a:t>
                      </a:r>
                      <a:endParaRPr lang="en-US" sz="1800" dirty="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nchor="b"/>
                </a:tc>
                <a:tc>
                  <a:txBody>
                    <a:bodyPr/>
                    <a:lstStyle/>
                    <a:p>
                      <a:pPr marL="0" marR="0" algn="ctr">
                        <a:lnSpc>
                          <a:spcPct val="107000"/>
                        </a:lnSpc>
                        <a:spcBef>
                          <a:spcPts val="0"/>
                        </a:spcBef>
                        <a:spcAft>
                          <a:spcPts val="0"/>
                        </a:spcAft>
                      </a:pPr>
                      <a:r>
                        <a:rPr lang="en-US" sz="1800" dirty="0">
                          <a:effectLst/>
                        </a:rPr>
                        <a:t>6924</a:t>
                      </a:r>
                      <a:endParaRPr lang="en-US" sz="1800" dirty="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nchor="b"/>
                </a:tc>
                <a:extLst>
                  <a:ext uri="{0D108BD9-81ED-4DB2-BD59-A6C34878D82A}">
                    <a16:rowId xmlns:a16="http://schemas.microsoft.com/office/drawing/2014/main" val="94408857"/>
                  </a:ext>
                </a:extLst>
              </a:tr>
            </a:tbl>
          </a:graphicData>
        </a:graphic>
      </p:graphicFrame>
    </p:spTree>
    <p:extLst>
      <p:ext uri="{BB962C8B-B14F-4D97-AF65-F5344CB8AC3E}">
        <p14:creationId xmlns:p14="http://schemas.microsoft.com/office/powerpoint/2010/main" val="424488668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6"/>
          <p:cNvSpPr txBox="1"/>
          <p:nvPr/>
        </p:nvSpPr>
        <p:spPr>
          <a:xfrm>
            <a:off x="919430" y="1218441"/>
            <a:ext cx="6478897" cy="1938992"/>
          </a:xfrm>
          <a:prstGeom prst="rect">
            <a:avLst/>
          </a:prstGeom>
          <a:noFill/>
        </p:spPr>
        <p:txBody>
          <a:bodyPr wrap="square" rtlCol="0">
            <a:spAutoFit/>
          </a:bodyPr>
          <a:lstStyle/>
          <a:p>
            <a:pPr marL="257175" indent="-257175" fontAlgn="b">
              <a:buSzPts val="2000"/>
              <a:buFont typeface="Arial" panose="020B0604020202020204" pitchFamily="34" charset="0"/>
              <a:buChar char="•"/>
            </a:pPr>
            <a:r>
              <a:rPr lang="en-US" sz="2000" dirty="0">
                <a:solidFill>
                  <a:srgbClr val="000000"/>
                </a:solidFill>
                <a:latin typeface="Calibri" panose="020F0502020204030204" pitchFamily="34" charset="0"/>
                <a:cs typeface="Calibri" panose="020F0502020204030204" pitchFamily="34" charset="0"/>
              </a:rPr>
              <a:t>Reanalysis dataset</a:t>
            </a:r>
            <a:endParaRPr lang="en-US" sz="2000" dirty="0">
              <a:latin typeface="Calibri" panose="020F0502020204030204" pitchFamily="34" charset="0"/>
              <a:cs typeface="Calibri" panose="020F0502020204030204" pitchFamily="34" charset="0"/>
            </a:endParaRPr>
          </a:p>
          <a:p>
            <a:pPr marL="257175" indent="-257175" fontAlgn="t">
              <a:buFont typeface="Arial" panose="020B0604020202020204" pitchFamily="34" charset="0"/>
              <a:buChar char="•"/>
            </a:pPr>
            <a:r>
              <a:rPr lang="en-US" sz="2000" dirty="0">
                <a:solidFill>
                  <a:srgbClr val="000000"/>
                </a:solidFill>
                <a:latin typeface="Calibri" panose="020F0502020204030204" pitchFamily="34" charset="0"/>
                <a:cs typeface="Calibri" panose="020F0502020204030204" pitchFamily="34" charset="0"/>
              </a:rPr>
              <a:t>Combines model data with observations </a:t>
            </a:r>
          </a:p>
          <a:p>
            <a:pPr marL="257175" indent="-257175" fontAlgn="t">
              <a:buFont typeface="Arial" panose="020B0604020202020204" pitchFamily="34" charset="0"/>
              <a:buChar char="•"/>
            </a:pPr>
            <a:r>
              <a:rPr lang="en-US" sz="2000" dirty="0">
                <a:solidFill>
                  <a:srgbClr val="000000"/>
                </a:solidFill>
                <a:latin typeface="Calibri" panose="020F0502020204030204" pitchFamily="34" charset="0"/>
                <a:cs typeface="Calibri" panose="020F0502020204030204" pitchFamily="34" charset="0"/>
              </a:rPr>
              <a:t>Data-1979 to present </a:t>
            </a:r>
          </a:p>
          <a:p>
            <a:pPr marL="257175" indent="-257175" fontAlgn="t">
              <a:buFont typeface="Arial" panose="020B0604020202020204" pitchFamily="34" charset="0"/>
              <a:buChar char="•"/>
            </a:pPr>
            <a:r>
              <a:rPr lang="en-US" sz="2000" dirty="0">
                <a:solidFill>
                  <a:srgbClr val="000000"/>
                </a:solidFill>
                <a:latin typeface="Calibri" panose="020F0502020204030204" pitchFamily="34" charset="0"/>
                <a:cs typeface="Calibri" panose="020F0502020204030204" pitchFamily="34" charset="0"/>
              </a:rPr>
              <a:t>Spatial resolution-0.25 </a:t>
            </a:r>
            <a:r>
              <a:rPr lang="en-US" sz="2000" dirty="0" smtClean="0">
                <a:solidFill>
                  <a:srgbClr val="000000"/>
                </a:solidFill>
                <a:latin typeface="Calibri" panose="020F0502020204030204" pitchFamily="34" charset="0"/>
                <a:cs typeface="Calibri" panose="020F0502020204030204" pitchFamily="34" charset="0"/>
              </a:rPr>
              <a:t>degree(</a:t>
            </a:r>
            <a:r>
              <a:rPr lang="it-IT" sz="2000" dirty="0" smtClean="0">
                <a:latin typeface="Calibri" panose="020F0502020204030204" pitchFamily="34" charset="0"/>
                <a:cs typeface="Calibri" panose="020F0502020204030204" pitchFamily="34" charset="0"/>
              </a:rPr>
              <a:t>28 km</a:t>
            </a:r>
            <a:r>
              <a:rPr lang="it-IT" sz="2000" dirty="0" smtClean="0">
                <a:latin typeface="Calibri" panose="020F0502020204030204" pitchFamily="34" charset="0"/>
                <a:cs typeface="Calibri" panose="020F0502020204030204" pitchFamily="34" charset="0"/>
                <a:sym typeface="Wingdings" panose="05000000000000000000" pitchFamily="2" charset="2"/>
              </a:rPr>
              <a:t>×</a:t>
            </a:r>
            <a:r>
              <a:rPr lang="it-IT" sz="2000" dirty="0" smtClean="0">
                <a:latin typeface="Calibri" panose="020F0502020204030204" pitchFamily="34" charset="0"/>
                <a:cs typeface="Calibri" panose="020F0502020204030204" pitchFamily="34" charset="0"/>
              </a:rPr>
              <a:t>19 km )</a:t>
            </a:r>
            <a:endParaRPr lang="en-US" sz="2000" dirty="0" smtClean="0">
              <a:solidFill>
                <a:srgbClr val="000000"/>
              </a:solidFill>
              <a:latin typeface="Calibri" panose="020F0502020204030204" pitchFamily="34" charset="0"/>
              <a:cs typeface="Calibri" panose="020F0502020204030204" pitchFamily="34" charset="0"/>
            </a:endParaRPr>
          </a:p>
          <a:p>
            <a:pPr marL="257175" indent="-257175" fontAlgn="t">
              <a:buFont typeface="Arial" panose="020B0604020202020204" pitchFamily="34" charset="0"/>
              <a:buChar char="•"/>
            </a:pPr>
            <a:r>
              <a:rPr lang="en-US" sz="2000" dirty="0" smtClean="0">
                <a:solidFill>
                  <a:srgbClr val="000000"/>
                </a:solidFill>
                <a:latin typeface="Calibri" panose="020F0502020204030204" pitchFamily="34" charset="0"/>
                <a:cs typeface="Calibri" panose="020F0502020204030204" pitchFamily="34" charset="0"/>
              </a:rPr>
              <a:t>Temporal </a:t>
            </a:r>
            <a:r>
              <a:rPr lang="en-US" sz="2000" dirty="0">
                <a:solidFill>
                  <a:srgbClr val="000000"/>
                </a:solidFill>
                <a:latin typeface="Calibri" panose="020F0502020204030204" pitchFamily="34" charset="0"/>
                <a:cs typeface="Calibri" panose="020F0502020204030204" pitchFamily="34" charset="0"/>
              </a:rPr>
              <a:t>resolution-1 </a:t>
            </a:r>
            <a:r>
              <a:rPr lang="en-US" sz="2000" dirty="0" smtClean="0">
                <a:solidFill>
                  <a:srgbClr val="000000"/>
                </a:solidFill>
                <a:latin typeface="Calibri" panose="020F0502020204030204" pitchFamily="34" charset="0"/>
                <a:cs typeface="Calibri" panose="020F0502020204030204" pitchFamily="34" charset="0"/>
              </a:rPr>
              <a:t>hour</a:t>
            </a:r>
          </a:p>
          <a:p>
            <a:pPr marL="257175" indent="-257175" algn="just">
              <a:buFont typeface="Arial" panose="020B0604020202020204" pitchFamily="34" charset="0"/>
              <a:buChar char="•"/>
            </a:pPr>
            <a:r>
              <a:rPr lang="it-IT" sz="2000" dirty="0" smtClean="0">
                <a:latin typeface="Calibri" panose="020F0502020204030204" pitchFamily="34" charset="0"/>
                <a:ea typeface="Open Sans" panose="020B0606030504020204" pitchFamily="34" charset="0"/>
                <a:cs typeface="Calibri" panose="020F0502020204030204" pitchFamily="34" charset="0"/>
              </a:rPr>
              <a:t>The ERA </a:t>
            </a:r>
            <a:r>
              <a:rPr lang="it-IT" sz="2000" dirty="0" err="1" smtClean="0">
                <a:latin typeface="Calibri" panose="020F0502020204030204" pitchFamily="34" charset="0"/>
                <a:ea typeface="Open Sans" panose="020B0606030504020204" pitchFamily="34" charset="0"/>
                <a:cs typeface="Calibri" panose="020F0502020204030204" pitchFamily="34" charset="0"/>
              </a:rPr>
              <a:t>tiles</a:t>
            </a:r>
            <a:r>
              <a:rPr lang="it-IT" sz="2000" dirty="0" smtClean="0">
                <a:latin typeface="Calibri" panose="020F0502020204030204" pitchFamily="34" charset="0"/>
                <a:ea typeface="Open Sans" panose="020B0606030504020204" pitchFamily="34" charset="0"/>
                <a:cs typeface="Calibri" panose="020F0502020204030204" pitchFamily="34" charset="0"/>
              </a:rPr>
              <a:t> </a:t>
            </a:r>
            <a:r>
              <a:rPr lang="it-IT" sz="2000" dirty="0" err="1" smtClean="0">
                <a:latin typeface="Calibri" panose="020F0502020204030204" pitchFamily="34" charset="0"/>
                <a:ea typeface="Open Sans" panose="020B0606030504020204" pitchFamily="34" charset="0"/>
                <a:cs typeface="Calibri" panose="020F0502020204030204" pitchFamily="34" charset="0"/>
              </a:rPr>
              <a:t>named</a:t>
            </a:r>
            <a:r>
              <a:rPr lang="it-IT" sz="2000" dirty="0" smtClean="0">
                <a:latin typeface="Calibri" panose="020F0502020204030204" pitchFamily="34" charset="0"/>
                <a:ea typeface="Open Sans" panose="020B0606030504020204" pitchFamily="34" charset="0"/>
                <a:cs typeface="Calibri" panose="020F0502020204030204" pitchFamily="34" charset="0"/>
              </a:rPr>
              <a:t> 1-27 </a:t>
            </a:r>
          </a:p>
        </p:txBody>
      </p:sp>
      <p:sp>
        <p:nvSpPr>
          <p:cNvPr id="7" name="TextBox 6"/>
          <p:cNvSpPr txBox="1"/>
          <p:nvPr/>
        </p:nvSpPr>
        <p:spPr>
          <a:xfrm>
            <a:off x="1200051" y="689402"/>
            <a:ext cx="2280389" cy="523220"/>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r>
              <a:rPr lang="it-IT" sz="2800" b="1" dirty="0">
                <a:latin typeface="Calibri" panose="020F0502020204030204" pitchFamily="34" charset="0"/>
                <a:cs typeface="Calibri" panose="020F0502020204030204" pitchFamily="34" charset="0"/>
              </a:rPr>
              <a:t>ERA-5 </a:t>
            </a:r>
            <a:r>
              <a:rPr lang="it-IT" sz="2800" b="1" dirty="0" err="1">
                <a:latin typeface="Calibri" panose="020F0502020204030204" pitchFamily="34" charset="0"/>
                <a:cs typeface="Calibri" panose="020F0502020204030204" pitchFamily="34" charset="0"/>
              </a:rPr>
              <a:t>dataset</a:t>
            </a:r>
            <a:endParaRPr lang="en-US" sz="2800" b="1" dirty="0">
              <a:latin typeface="Calibri" panose="020F0502020204030204" pitchFamily="34" charset="0"/>
              <a:cs typeface="Calibri" panose="020F0502020204030204" pitchFamily="34" charset="0"/>
            </a:endParaRPr>
          </a:p>
        </p:txBody>
      </p:sp>
      <p:pic>
        <p:nvPicPr>
          <p:cNvPr id="9" name="Picture 8"/>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315200" y="460141"/>
            <a:ext cx="4185910" cy="3058914"/>
          </a:xfrm>
          <a:prstGeom prst="rect">
            <a:avLst/>
          </a:prstGeom>
          <a:noFill/>
        </p:spPr>
      </p:pic>
      <p:sp>
        <p:nvSpPr>
          <p:cNvPr id="2" name="Rectangle 1"/>
          <p:cNvSpPr/>
          <p:nvPr/>
        </p:nvSpPr>
        <p:spPr>
          <a:xfrm>
            <a:off x="919430" y="3713806"/>
            <a:ext cx="6096000" cy="3144194"/>
          </a:xfrm>
          <a:prstGeom prst="rect">
            <a:avLst/>
          </a:prstGeom>
        </p:spPr>
        <p:txBody>
          <a:bodyPr>
            <a:spAutoFit/>
          </a:bodyPr>
          <a:lstStyle/>
          <a:p>
            <a:pPr marL="285750" indent="-285750" algn="just">
              <a:lnSpc>
                <a:spcPct val="107000"/>
              </a:lnSpc>
              <a:spcAft>
                <a:spcPts val="800"/>
              </a:spcAft>
              <a:buFont typeface="Arial" panose="020B0604020202020204" pitchFamily="34" charset="0"/>
              <a:buChar char="•"/>
            </a:pPr>
            <a:r>
              <a:rPr lang="en-US" sz="2000" dirty="0">
                <a:latin typeface="Calibri" panose="020F0502020204030204" pitchFamily="34" charset="0"/>
                <a:ea typeface="Calibri" panose="020F0502020204030204" pitchFamily="34" charset="0"/>
                <a:cs typeface="Mangal" panose="02040503050203030202" pitchFamily="18" charset="0"/>
              </a:rPr>
              <a:t>Observed precipitation was collected from 88 gauges and temperature from 124 gauges, from October 1992 till September </a:t>
            </a:r>
            <a:r>
              <a:rPr lang="en-US" sz="2000" dirty="0" smtClean="0">
                <a:latin typeface="Calibri" panose="020F0502020204030204" pitchFamily="34" charset="0"/>
                <a:ea typeface="Calibri" panose="020F0502020204030204" pitchFamily="34" charset="0"/>
                <a:cs typeface="Mangal" panose="02040503050203030202" pitchFamily="18" charset="0"/>
              </a:rPr>
              <a:t>2019.</a:t>
            </a:r>
          </a:p>
          <a:p>
            <a:pPr marL="285750" indent="-285750" algn="just">
              <a:lnSpc>
                <a:spcPct val="107000"/>
              </a:lnSpc>
              <a:spcAft>
                <a:spcPts val="800"/>
              </a:spcAft>
              <a:buFont typeface="Arial" panose="020B0604020202020204" pitchFamily="34" charset="0"/>
              <a:buChar char="•"/>
            </a:pPr>
            <a:r>
              <a:rPr lang="en-US" sz="2000" dirty="0" smtClean="0">
                <a:latin typeface="Calibri" panose="020F0502020204030204" pitchFamily="34" charset="0"/>
                <a:ea typeface="Calibri" panose="020F0502020204030204" pitchFamily="34" charset="0"/>
                <a:cs typeface="Mangal" panose="02040503050203030202" pitchFamily="18" charset="0"/>
              </a:rPr>
              <a:t>The hourly observed runoff data were collected from the Hydrographic Office of </a:t>
            </a:r>
            <a:r>
              <a:rPr lang="en-US" sz="2000" dirty="0" err="1" smtClean="0">
                <a:latin typeface="Calibri" panose="020F0502020204030204" pitchFamily="34" charset="0"/>
                <a:ea typeface="Calibri" panose="020F0502020204030204" pitchFamily="34" charset="0"/>
                <a:cs typeface="Mangal" panose="02040503050203030202" pitchFamily="18" charset="0"/>
              </a:rPr>
              <a:t>Bozen</a:t>
            </a:r>
            <a:r>
              <a:rPr lang="en-US" sz="2000" dirty="0" smtClean="0">
                <a:latin typeface="Calibri" panose="020F0502020204030204" pitchFamily="34" charset="0"/>
                <a:ea typeface="Calibri" panose="020F0502020204030204" pitchFamily="34" charset="0"/>
                <a:cs typeface="Mangal" panose="02040503050203030202" pitchFamily="18" charset="0"/>
              </a:rPr>
              <a:t> for the time period ranging from October 1992 to September 2019, during which data are available with continuity in time. Nonetheless, some hydrometric stations that reported limited runoff data availability are listed in Table.</a:t>
            </a:r>
            <a:endParaRPr lang="en-US" sz="2000" dirty="0">
              <a:latin typeface="Calibri" panose="020F0502020204030204" pitchFamily="34" charset="0"/>
              <a:ea typeface="Calibri" panose="020F0502020204030204" pitchFamily="34" charset="0"/>
              <a:cs typeface="Mangal" panose="02040503050203030202" pitchFamily="18" charset="0"/>
            </a:endParaRPr>
          </a:p>
        </p:txBody>
      </p:sp>
      <p:sp>
        <p:nvSpPr>
          <p:cNvPr id="10" name="TextBox 9"/>
          <p:cNvSpPr txBox="1"/>
          <p:nvPr/>
        </p:nvSpPr>
        <p:spPr>
          <a:xfrm>
            <a:off x="1212406" y="3153594"/>
            <a:ext cx="2821114" cy="523220"/>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r>
              <a:rPr lang="it-IT" sz="2800" b="1" dirty="0" err="1" smtClean="0">
                <a:latin typeface="Calibri" panose="020F0502020204030204" pitchFamily="34" charset="0"/>
                <a:cs typeface="Calibri" panose="020F0502020204030204" pitchFamily="34" charset="0"/>
              </a:rPr>
              <a:t>Observed</a:t>
            </a:r>
            <a:r>
              <a:rPr lang="it-IT" sz="2800" b="1" dirty="0" smtClean="0">
                <a:latin typeface="Calibri" panose="020F0502020204030204" pitchFamily="34" charset="0"/>
                <a:cs typeface="Calibri" panose="020F0502020204030204" pitchFamily="34" charset="0"/>
              </a:rPr>
              <a:t> </a:t>
            </a:r>
            <a:r>
              <a:rPr lang="it-IT" sz="2800" b="1" dirty="0" err="1">
                <a:latin typeface="Calibri" panose="020F0502020204030204" pitchFamily="34" charset="0"/>
                <a:cs typeface="Calibri" panose="020F0502020204030204" pitchFamily="34" charset="0"/>
              </a:rPr>
              <a:t>dataset</a:t>
            </a:r>
            <a:endParaRPr lang="en-US" sz="2800" b="1" dirty="0">
              <a:latin typeface="Calibri" panose="020F0502020204030204" pitchFamily="34" charset="0"/>
              <a:cs typeface="Calibri" panose="020F0502020204030204" pitchFamily="34" charset="0"/>
            </a:endParaRPr>
          </a:p>
        </p:txBody>
      </p:sp>
      <p:graphicFrame>
        <p:nvGraphicFramePr>
          <p:cNvPr id="11" name="Table 10"/>
          <p:cNvGraphicFramePr>
            <a:graphicFrameLocks noGrp="1"/>
          </p:cNvGraphicFramePr>
          <p:nvPr>
            <p:extLst>
              <p:ext uri="{D42A27DB-BD31-4B8C-83A1-F6EECF244321}">
                <p14:modId xmlns:p14="http://schemas.microsoft.com/office/powerpoint/2010/main" val="2427890776"/>
              </p:ext>
            </p:extLst>
          </p:nvPr>
        </p:nvGraphicFramePr>
        <p:xfrm>
          <a:off x="7540567" y="3676814"/>
          <a:ext cx="4102783" cy="2349494"/>
        </p:xfrm>
        <a:graphic>
          <a:graphicData uri="http://schemas.openxmlformats.org/drawingml/2006/table">
            <a:tbl>
              <a:tblPr firstRow="1" bandRow="1">
                <a:tableStyleId>{5C22544A-7EE6-4342-B048-85BDC9FD1C3A}</a:tableStyleId>
              </a:tblPr>
              <a:tblGrid>
                <a:gridCol w="2011922">
                  <a:extLst>
                    <a:ext uri="{9D8B030D-6E8A-4147-A177-3AD203B41FA5}">
                      <a16:colId xmlns:a16="http://schemas.microsoft.com/office/drawing/2014/main" val="1755668875"/>
                    </a:ext>
                  </a:extLst>
                </a:gridCol>
                <a:gridCol w="2090861">
                  <a:extLst>
                    <a:ext uri="{9D8B030D-6E8A-4147-A177-3AD203B41FA5}">
                      <a16:colId xmlns:a16="http://schemas.microsoft.com/office/drawing/2014/main" val="2506215024"/>
                    </a:ext>
                  </a:extLst>
                </a:gridCol>
              </a:tblGrid>
              <a:tr h="239954">
                <a:tc>
                  <a:txBody>
                    <a:bodyPr/>
                    <a:lstStyle/>
                    <a:p>
                      <a:pPr marL="0" marR="0" algn="just">
                        <a:lnSpc>
                          <a:spcPct val="107000"/>
                        </a:lnSpc>
                        <a:spcBef>
                          <a:spcPts val="0"/>
                        </a:spcBef>
                        <a:spcAft>
                          <a:spcPts val="0"/>
                        </a:spcAft>
                      </a:pPr>
                      <a:r>
                        <a:rPr lang="en-US" sz="1600">
                          <a:effectLst/>
                        </a:rPr>
                        <a:t>Basin</a:t>
                      </a:r>
                      <a:endParaRPr lang="en-US" sz="160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nchor="b"/>
                </a:tc>
                <a:tc>
                  <a:txBody>
                    <a:bodyPr/>
                    <a:lstStyle/>
                    <a:p>
                      <a:pPr marL="0" marR="0" algn="just">
                        <a:lnSpc>
                          <a:spcPct val="107000"/>
                        </a:lnSpc>
                        <a:spcBef>
                          <a:spcPts val="0"/>
                        </a:spcBef>
                        <a:spcAft>
                          <a:spcPts val="0"/>
                        </a:spcAft>
                      </a:pPr>
                      <a:r>
                        <a:rPr lang="en-US" sz="1600">
                          <a:effectLst/>
                        </a:rPr>
                        <a:t>Availability</a:t>
                      </a:r>
                      <a:endParaRPr lang="en-US" sz="160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nchor="b"/>
                </a:tc>
                <a:extLst>
                  <a:ext uri="{0D108BD9-81ED-4DB2-BD59-A6C34878D82A}">
                    <a16:rowId xmlns:a16="http://schemas.microsoft.com/office/drawing/2014/main" val="3997546267"/>
                  </a:ext>
                </a:extLst>
              </a:tr>
              <a:tr h="239954">
                <a:tc>
                  <a:txBody>
                    <a:bodyPr/>
                    <a:lstStyle/>
                    <a:p>
                      <a:pPr marL="0" marR="0" algn="just">
                        <a:lnSpc>
                          <a:spcPct val="107000"/>
                        </a:lnSpc>
                        <a:spcBef>
                          <a:spcPts val="0"/>
                        </a:spcBef>
                        <a:spcAft>
                          <a:spcPts val="0"/>
                        </a:spcAft>
                      </a:pPr>
                      <a:r>
                        <a:rPr lang="en-US" sz="1600">
                          <a:effectLst/>
                        </a:rPr>
                        <a:t>Rio Plan  at Plan</a:t>
                      </a:r>
                      <a:endParaRPr lang="en-US" sz="160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nchor="b"/>
                </a:tc>
                <a:tc>
                  <a:txBody>
                    <a:bodyPr/>
                    <a:lstStyle/>
                    <a:p>
                      <a:pPr marL="0" marR="0" algn="just">
                        <a:lnSpc>
                          <a:spcPct val="107000"/>
                        </a:lnSpc>
                        <a:spcBef>
                          <a:spcPts val="0"/>
                        </a:spcBef>
                        <a:spcAft>
                          <a:spcPts val="0"/>
                        </a:spcAft>
                      </a:pPr>
                      <a:r>
                        <a:rPr lang="en-US" sz="1600">
                          <a:effectLst/>
                        </a:rPr>
                        <a:t>Oct, 1994-Sep,2019</a:t>
                      </a:r>
                      <a:endParaRPr lang="en-US" sz="160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nchor="b"/>
                </a:tc>
                <a:extLst>
                  <a:ext uri="{0D108BD9-81ED-4DB2-BD59-A6C34878D82A}">
                    <a16:rowId xmlns:a16="http://schemas.microsoft.com/office/drawing/2014/main" val="1513439048"/>
                  </a:ext>
                </a:extLst>
              </a:tr>
              <a:tr h="268971">
                <a:tc>
                  <a:txBody>
                    <a:bodyPr/>
                    <a:lstStyle/>
                    <a:p>
                      <a:pPr marL="0" marR="0" algn="just">
                        <a:lnSpc>
                          <a:spcPct val="107000"/>
                        </a:lnSpc>
                        <a:spcBef>
                          <a:spcPts val="0"/>
                        </a:spcBef>
                        <a:spcAft>
                          <a:spcPts val="0"/>
                        </a:spcAft>
                      </a:pPr>
                      <a:r>
                        <a:rPr lang="en-US" sz="1600">
                          <a:effectLst/>
                        </a:rPr>
                        <a:t>Rio Riva at Seghe </a:t>
                      </a:r>
                      <a:endParaRPr lang="en-US" sz="160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nchor="b"/>
                </a:tc>
                <a:tc>
                  <a:txBody>
                    <a:bodyPr/>
                    <a:lstStyle/>
                    <a:p>
                      <a:pPr marL="0" marR="0" algn="just">
                        <a:lnSpc>
                          <a:spcPct val="107000"/>
                        </a:lnSpc>
                        <a:spcBef>
                          <a:spcPts val="0"/>
                        </a:spcBef>
                        <a:spcAft>
                          <a:spcPts val="0"/>
                        </a:spcAft>
                      </a:pPr>
                      <a:r>
                        <a:rPr lang="en-US" sz="1600">
                          <a:effectLst/>
                        </a:rPr>
                        <a:t>Oct, 2001-Sep,2008</a:t>
                      </a:r>
                      <a:endParaRPr lang="en-US" sz="160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nchor="b"/>
                </a:tc>
                <a:extLst>
                  <a:ext uri="{0D108BD9-81ED-4DB2-BD59-A6C34878D82A}">
                    <a16:rowId xmlns:a16="http://schemas.microsoft.com/office/drawing/2014/main" val="3215536977"/>
                  </a:ext>
                </a:extLst>
              </a:tr>
              <a:tr h="315637">
                <a:tc>
                  <a:txBody>
                    <a:bodyPr/>
                    <a:lstStyle/>
                    <a:p>
                      <a:pPr marL="0" marR="0" algn="just">
                        <a:lnSpc>
                          <a:spcPct val="107000"/>
                        </a:lnSpc>
                        <a:spcBef>
                          <a:spcPts val="0"/>
                        </a:spcBef>
                        <a:spcAft>
                          <a:spcPts val="0"/>
                        </a:spcAft>
                      </a:pPr>
                      <a:r>
                        <a:rPr lang="en-US" sz="1600" dirty="0">
                          <a:effectLst/>
                        </a:rPr>
                        <a:t>Rio </a:t>
                      </a:r>
                      <a:r>
                        <a:rPr lang="en-US" sz="1600" dirty="0" err="1">
                          <a:effectLst/>
                        </a:rPr>
                        <a:t>Braies</a:t>
                      </a:r>
                      <a:r>
                        <a:rPr lang="en-US" sz="1600" dirty="0">
                          <a:effectLst/>
                        </a:rPr>
                        <a:t> at </a:t>
                      </a:r>
                      <a:r>
                        <a:rPr lang="en-US" sz="1600" dirty="0" err="1">
                          <a:effectLst/>
                        </a:rPr>
                        <a:t>Braies</a:t>
                      </a:r>
                      <a:r>
                        <a:rPr lang="en-US" sz="1600" dirty="0">
                          <a:effectLst/>
                        </a:rPr>
                        <a:t>   </a:t>
                      </a:r>
                      <a:endParaRPr lang="en-US" sz="1600" dirty="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nchor="b"/>
                </a:tc>
                <a:tc>
                  <a:txBody>
                    <a:bodyPr/>
                    <a:lstStyle/>
                    <a:p>
                      <a:pPr marL="0" marR="0" algn="just">
                        <a:lnSpc>
                          <a:spcPct val="107000"/>
                        </a:lnSpc>
                        <a:spcBef>
                          <a:spcPts val="0"/>
                        </a:spcBef>
                        <a:spcAft>
                          <a:spcPts val="0"/>
                        </a:spcAft>
                      </a:pPr>
                      <a:r>
                        <a:rPr lang="en-US" sz="1600">
                          <a:effectLst/>
                        </a:rPr>
                        <a:t>Oct,2013-Sep,2019</a:t>
                      </a:r>
                      <a:endParaRPr lang="en-US" sz="160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nchor="b"/>
                </a:tc>
                <a:extLst>
                  <a:ext uri="{0D108BD9-81ED-4DB2-BD59-A6C34878D82A}">
                    <a16:rowId xmlns:a16="http://schemas.microsoft.com/office/drawing/2014/main" val="3309344153"/>
                  </a:ext>
                </a:extLst>
              </a:tr>
              <a:tr h="240882">
                <a:tc>
                  <a:txBody>
                    <a:bodyPr/>
                    <a:lstStyle/>
                    <a:p>
                      <a:pPr marL="0" marR="0" algn="just">
                        <a:lnSpc>
                          <a:spcPct val="107000"/>
                        </a:lnSpc>
                        <a:spcBef>
                          <a:spcPts val="0"/>
                        </a:spcBef>
                        <a:spcAft>
                          <a:spcPts val="0"/>
                        </a:spcAft>
                      </a:pPr>
                      <a:r>
                        <a:rPr lang="en-US" sz="1600">
                          <a:effectLst/>
                        </a:rPr>
                        <a:t>Rio Riva at Caminata </a:t>
                      </a:r>
                      <a:endParaRPr lang="en-US" sz="160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nchor="b"/>
                </a:tc>
                <a:tc>
                  <a:txBody>
                    <a:bodyPr/>
                    <a:lstStyle/>
                    <a:p>
                      <a:pPr marL="0" marR="0" algn="just">
                        <a:lnSpc>
                          <a:spcPct val="107000"/>
                        </a:lnSpc>
                        <a:spcBef>
                          <a:spcPts val="0"/>
                        </a:spcBef>
                        <a:spcAft>
                          <a:spcPts val="0"/>
                        </a:spcAft>
                      </a:pPr>
                      <a:r>
                        <a:rPr lang="en-US" sz="1600">
                          <a:effectLst/>
                        </a:rPr>
                        <a:t>Oct,2003-Sep,2019</a:t>
                      </a:r>
                      <a:endParaRPr lang="en-US" sz="160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nchor="b"/>
                </a:tc>
                <a:extLst>
                  <a:ext uri="{0D108BD9-81ED-4DB2-BD59-A6C34878D82A}">
                    <a16:rowId xmlns:a16="http://schemas.microsoft.com/office/drawing/2014/main" val="4033488126"/>
                  </a:ext>
                </a:extLst>
              </a:tr>
              <a:tr h="274107">
                <a:tc>
                  <a:txBody>
                    <a:bodyPr/>
                    <a:lstStyle/>
                    <a:p>
                      <a:pPr marL="0" marR="0" algn="just">
                        <a:lnSpc>
                          <a:spcPct val="107000"/>
                        </a:lnSpc>
                        <a:spcBef>
                          <a:spcPts val="0"/>
                        </a:spcBef>
                        <a:spcAft>
                          <a:spcPts val="0"/>
                        </a:spcAft>
                      </a:pPr>
                      <a:r>
                        <a:rPr lang="en-US" sz="1600">
                          <a:effectLst/>
                        </a:rPr>
                        <a:t>Gadera at Pedraces </a:t>
                      </a:r>
                      <a:endParaRPr lang="en-US" sz="160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nchor="b"/>
                </a:tc>
                <a:tc>
                  <a:txBody>
                    <a:bodyPr/>
                    <a:lstStyle/>
                    <a:p>
                      <a:pPr marL="0" marR="0" algn="just">
                        <a:lnSpc>
                          <a:spcPct val="107000"/>
                        </a:lnSpc>
                        <a:spcBef>
                          <a:spcPts val="0"/>
                        </a:spcBef>
                        <a:spcAft>
                          <a:spcPts val="0"/>
                        </a:spcAft>
                      </a:pPr>
                      <a:r>
                        <a:rPr lang="en-US" sz="1600">
                          <a:effectLst/>
                        </a:rPr>
                        <a:t>Oct,2003-Sep,2019</a:t>
                      </a:r>
                      <a:endParaRPr lang="en-US" sz="160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nchor="b"/>
                </a:tc>
                <a:extLst>
                  <a:ext uri="{0D108BD9-81ED-4DB2-BD59-A6C34878D82A}">
                    <a16:rowId xmlns:a16="http://schemas.microsoft.com/office/drawing/2014/main" val="3333444146"/>
                  </a:ext>
                </a:extLst>
              </a:tr>
              <a:tr h="247602">
                <a:tc>
                  <a:txBody>
                    <a:bodyPr/>
                    <a:lstStyle/>
                    <a:p>
                      <a:pPr marL="0" marR="0" algn="just">
                        <a:lnSpc>
                          <a:spcPct val="107000"/>
                        </a:lnSpc>
                        <a:spcBef>
                          <a:spcPts val="0"/>
                        </a:spcBef>
                        <a:spcAft>
                          <a:spcPts val="0"/>
                        </a:spcAft>
                      </a:pPr>
                      <a:r>
                        <a:rPr lang="en-US" sz="1600">
                          <a:effectLst/>
                        </a:rPr>
                        <a:t>Gadera at Mantana </a:t>
                      </a:r>
                      <a:endParaRPr lang="en-US" sz="160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nchor="b"/>
                </a:tc>
                <a:tc>
                  <a:txBody>
                    <a:bodyPr/>
                    <a:lstStyle/>
                    <a:p>
                      <a:pPr marL="0" marR="0" algn="just">
                        <a:lnSpc>
                          <a:spcPct val="107000"/>
                        </a:lnSpc>
                        <a:spcBef>
                          <a:spcPts val="0"/>
                        </a:spcBef>
                        <a:spcAft>
                          <a:spcPts val="0"/>
                        </a:spcAft>
                      </a:pPr>
                      <a:r>
                        <a:rPr lang="en-US" sz="1600">
                          <a:effectLst/>
                        </a:rPr>
                        <a:t>Oct,1992-Sep,2018</a:t>
                      </a:r>
                      <a:endParaRPr lang="en-US" sz="160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nchor="b"/>
                </a:tc>
                <a:extLst>
                  <a:ext uri="{0D108BD9-81ED-4DB2-BD59-A6C34878D82A}">
                    <a16:rowId xmlns:a16="http://schemas.microsoft.com/office/drawing/2014/main" val="3515531786"/>
                  </a:ext>
                </a:extLst>
              </a:tr>
              <a:tr h="447091">
                <a:tc>
                  <a:txBody>
                    <a:bodyPr/>
                    <a:lstStyle/>
                    <a:p>
                      <a:pPr marL="0" marR="0" algn="just">
                        <a:lnSpc>
                          <a:spcPct val="107000"/>
                        </a:lnSpc>
                        <a:spcBef>
                          <a:spcPts val="0"/>
                        </a:spcBef>
                        <a:spcAft>
                          <a:spcPts val="0"/>
                        </a:spcAft>
                      </a:pPr>
                      <a:r>
                        <a:rPr lang="en-US" sz="1600">
                          <a:effectLst/>
                        </a:rPr>
                        <a:t>Passirio at Merano</a:t>
                      </a:r>
                      <a:endParaRPr lang="en-US" sz="160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nchor="b"/>
                </a:tc>
                <a:tc>
                  <a:txBody>
                    <a:bodyPr/>
                    <a:lstStyle/>
                    <a:p>
                      <a:pPr marL="0" marR="0" algn="just">
                        <a:lnSpc>
                          <a:spcPct val="107000"/>
                        </a:lnSpc>
                        <a:spcBef>
                          <a:spcPts val="0"/>
                        </a:spcBef>
                        <a:spcAft>
                          <a:spcPts val="0"/>
                        </a:spcAft>
                      </a:pPr>
                      <a:r>
                        <a:rPr lang="en-US" sz="1600" dirty="0">
                          <a:effectLst/>
                        </a:rPr>
                        <a:t>Oct,2013-Sep,2019</a:t>
                      </a:r>
                      <a:endParaRPr lang="en-US" sz="1600" dirty="0">
                        <a:effectLst/>
                        <a:latin typeface="Calibri" panose="020F0502020204030204" pitchFamily="34" charset="0"/>
                        <a:ea typeface="Calibri" panose="020F0502020204030204" pitchFamily="34" charset="0"/>
                        <a:cs typeface="Mangal" panose="02040503050203030202" pitchFamily="18" charset="0"/>
                      </a:endParaRPr>
                    </a:p>
                  </a:txBody>
                  <a:tcPr marL="68580" marR="68580" marT="0" marB="0" anchor="b"/>
                </a:tc>
                <a:extLst>
                  <a:ext uri="{0D108BD9-81ED-4DB2-BD59-A6C34878D82A}">
                    <a16:rowId xmlns:a16="http://schemas.microsoft.com/office/drawing/2014/main" val="1475510269"/>
                  </a:ext>
                </a:extLst>
              </a:tr>
            </a:tbl>
          </a:graphicData>
        </a:graphic>
      </p:graphicFrame>
    </p:spTree>
    <p:extLst>
      <p:ext uri="{BB962C8B-B14F-4D97-AF65-F5344CB8AC3E}">
        <p14:creationId xmlns:p14="http://schemas.microsoft.com/office/powerpoint/2010/main" val="53618716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9920" y="1472882"/>
            <a:ext cx="11328400" cy="4709477"/>
          </a:xfrm>
        </p:spPr>
        <p:txBody>
          <a:bodyPr>
            <a:normAutofit lnSpcReduction="10000"/>
          </a:bodyPr>
          <a:lstStyle/>
          <a:p>
            <a:r>
              <a:rPr lang="en-US" dirty="0" smtClean="0"/>
              <a:t>ARRFS (Adige River Flood Forecasting System) model integrates a lumped integrated catchment hydrological model (</a:t>
            </a:r>
            <a:r>
              <a:rPr lang="en-US" dirty="0" err="1" smtClean="0"/>
              <a:t>Norbiato</a:t>
            </a:r>
            <a:r>
              <a:rPr lang="en-US" dirty="0" smtClean="0"/>
              <a:t>, </a:t>
            </a:r>
            <a:r>
              <a:rPr lang="en-US" dirty="0" err="1" smtClean="0"/>
              <a:t>Borga</a:t>
            </a:r>
            <a:r>
              <a:rPr lang="en-US" dirty="0" smtClean="0"/>
              <a:t>, </a:t>
            </a:r>
            <a:r>
              <a:rPr lang="en-US" dirty="0" err="1" smtClean="0"/>
              <a:t>Merz</a:t>
            </a:r>
            <a:r>
              <a:rPr lang="en-US" dirty="0" smtClean="0"/>
              <a:t>, </a:t>
            </a:r>
            <a:r>
              <a:rPr lang="en-US" dirty="0" err="1" smtClean="0"/>
              <a:t>Blöschl</a:t>
            </a:r>
            <a:r>
              <a:rPr lang="en-US" dirty="0" smtClean="0"/>
              <a:t>, &amp; Carton, 2009) which transforms the excess precipitation and the contribution of snowmelt into runoff at the outlet of the basin. </a:t>
            </a:r>
            <a:endParaRPr lang="en-US" dirty="0" smtClean="0"/>
          </a:p>
          <a:p>
            <a:r>
              <a:rPr lang="en-US" dirty="0" smtClean="0"/>
              <a:t>Snow melt fed by Enhanced </a:t>
            </a:r>
            <a:r>
              <a:rPr lang="en-US" dirty="0"/>
              <a:t>Temperature Index snowpack </a:t>
            </a:r>
            <a:r>
              <a:rPr lang="en-US" dirty="0" smtClean="0"/>
              <a:t>model; TOPMELT</a:t>
            </a:r>
            <a:r>
              <a:rPr lang="it-IT" dirty="0"/>
              <a:t> (</a:t>
            </a:r>
            <a:r>
              <a:rPr lang="it-IT" dirty="0" err="1"/>
              <a:t>Zaramella</a:t>
            </a:r>
            <a:r>
              <a:rPr lang="it-IT" dirty="0"/>
              <a:t> et al. 2019</a:t>
            </a:r>
            <a:r>
              <a:rPr lang="it-IT" dirty="0" smtClean="0"/>
              <a:t>).</a:t>
            </a:r>
            <a:endParaRPr lang="en-US" dirty="0" smtClean="0"/>
          </a:p>
          <a:p>
            <a:r>
              <a:rPr lang="en-US" dirty="0" smtClean="0"/>
              <a:t>Potential </a:t>
            </a:r>
            <a:r>
              <a:rPr lang="en-US" dirty="0" smtClean="0"/>
              <a:t>evapotranspiration is estimated through the Hargreaves </a:t>
            </a:r>
            <a:r>
              <a:rPr lang="en-US" dirty="0" smtClean="0"/>
              <a:t>method (</a:t>
            </a:r>
            <a:r>
              <a:rPr lang="en-US" dirty="0" smtClean="0"/>
              <a:t>Hargreaves &amp; </a:t>
            </a:r>
            <a:r>
              <a:rPr lang="en-US" dirty="0" err="1" smtClean="0"/>
              <a:t>Samani</a:t>
            </a:r>
            <a:r>
              <a:rPr lang="en-US" dirty="0" smtClean="0"/>
              <a:t>, 1982). </a:t>
            </a:r>
          </a:p>
          <a:p>
            <a:r>
              <a:rPr lang="en-US" dirty="0" smtClean="0"/>
              <a:t>The soil moisture routine exploits a probability distribution to describe the spatial variation of water storage capacity across a basin, according to the Probability Distributed Model (PDM) </a:t>
            </a:r>
            <a:r>
              <a:rPr lang="en-US" dirty="0" smtClean="0"/>
              <a:t>and </a:t>
            </a:r>
            <a:r>
              <a:rPr lang="en-US" dirty="0" smtClean="0"/>
              <a:t>ICHYMOD </a:t>
            </a:r>
            <a:r>
              <a:rPr lang="en-US" dirty="0"/>
              <a:t>(Moore, 2007; </a:t>
            </a:r>
            <a:r>
              <a:rPr lang="en-US" dirty="0" err="1"/>
              <a:t>Norbiato</a:t>
            </a:r>
            <a:r>
              <a:rPr lang="en-US" dirty="0"/>
              <a:t> et al., </a:t>
            </a:r>
            <a:r>
              <a:rPr lang="en-US" dirty="0" smtClean="0"/>
              <a:t>2004.</a:t>
            </a:r>
            <a:endParaRPr lang="en-US" dirty="0"/>
          </a:p>
        </p:txBody>
      </p:sp>
      <p:sp>
        <p:nvSpPr>
          <p:cNvPr id="4" name="TextBox 3"/>
          <p:cNvSpPr txBox="1"/>
          <p:nvPr/>
        </p:nvSpPr>
        <p:spPr>
          <a:xfrm>
            <a:off x="795846" y="710115"/>
            <a:ext cx="4690554" cy="584775"/>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r>
              <a:rPr lang="it-IT" sz="3200" b="1" dirty="0" smtClean="0"/>
              <a:t>ARRFS </a:t>
            </a:r>
            <a:r>
              <a:rPr lang="it-IT" sz="3200" b="1" dirty="0" err="1" smtClean="0"/>
              <a:t>Hydrological</a:t>
            </a:r>
            <a:r>
              <a:rPr lang="it-IT" sz="3200" b="1" dirty="0" smtClean="0"/>
              <a:t> model</a:t>
            </a:r>
            <a:endParaRPr lang="en-US" sz="3200"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35588905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945671"/>
            <a:ext cx="11503891" cy="4483993"/>
          </a:xfrm>
        </p:spPr>
        <p:txBody>
          <a:bodyPr>
            <a:noAutofit/>
          </a:bodyPr>
          <a:lstStyle/>
          <a:p>
            <a:r>
              <a:rPr lang="it-IT" sz="2000" dirty="0" smtClean="0"/>
              <a:t>The </a:t>
            </a:r>
            <a:r>
              <a:rPr lang="it-IT" sz="2000" dirty="0" err="1" smtClean="0"/>
              <a:t>hourly</a:t>
            </a:r>
            <a:r>
              <a:rPr lang="it-IT" sz="2000" dirty="0" smtClean="0"/>
              <a:t> </a:t>
            </a:r>
            <a:r>
              <a:rPr lang="it-IT" sz="2000" dirty="0" err="1" smtClean="0"/>
              <a:t>precipitation</a:t>
            </a:r>
            <a:r>
              <a:rPr lang="it-IT" sz="2000" dirty="0" smtClean="0"/>
              <a:t> from 1-27 ERA5 </a:t>
            </a:r>
            <a:r>
              <a:rPr lang="it-IT" sz="2000" dirty="0" err="1" smtClean="0"/>
              <a:t>grid</a:t>
            </a:r>
            <a:r>
              <a:rPr lang="it-IT" sz="2000" dirty="0" smtClean="0"/>
              <a:t> </a:t>
            </a:r>
            <a:r>
              <a:rPr lang="it-IT" sz="2000" dirty="0" err="1" smtClean="0"/>
              <a:t>were</a:t>
            </a:r>
            <a:r>
              <a:rPr lang="it-IT" sz="2000" dirty="0" smtClean="0"/>
              <a:t> </a:t>
            </a:r>
            <a:r>
              <a:rPr lang="it-IT" sz="2000" dirty="0" err="1"/>
              <a:t>considered</a:t>
            </a:r>
            <a:r>
              <a:rPr lang="it-IT" sz="2000" dirty="0"/>
              <a:t> </a:t>
            </a:r>
            <a:r>
              <a:rPr lang="it-IT" sz="2000" dirty="0" smtClean="0"/>
              <a:t>.</a:t>
            </a:r>
          </a:p>
          <a:p>
            <a:r>
              <a:rPr lang="it-IT" sz="2000" dirty="0" smtClean="0"/>
              <a:t>The ERA5 date </a:t>
            </a:r>
            <a:r>
              <a:rPr lang="it-IT" sz="2000" dirty="0"/>
              <a:t>time from UTC </a:t>
            </a:r>
            <a:r>
              <a:rPr lang="it-IT" sz="2000" dirty="0" err="1"/>
              <a:t>is</a:t>
            </a:r>
            <a:r>
              <a:rPr lang="it-IT" sz="2000" dirty="0"/>
              <a:t> </a:t>
            </a:r>
            <a:r>
              <a:rPr lang="it-IT" sz="2000" dirty="0" err="1"/>
              <a:t>converted</a:t>
            </a:r>
            <a:r>
              <a:rPr lang="it-IT" sz="2000" dirty="0"/>
              <a:t> to CEST</a:t>
            </a:r>
            <a:r>
              <a:rPr lang="it-IT" sz="2000" dirty="0" smtClean="0"/>
              <a:t>.</a:t>
            </a:r>
          </a:p>
          <a:p>
            <a:r>
              <a:rPr lang="en-US" sz="2000" dirty="0" smtClean="0"/>
              <a:t>The ERA5 precipitation threshold of 0.001 was applied to consider the station's inability to measure the precipitation below the given threshold.</a:t>
            </a:r>
            <a:endParaRPr lang="it-IT" sz="2000" dirty="0"/>
          </a:p>
          <a:p>
            <a:r>
              <a:rPr lang="en-US" sz="2000" dirty="0" smtClean="0"/>
              <a:t>The </a:t>
            </a:r>
            <a:r>
              <a:rPr lang="en-US" sz="2000" dirty="0"/>
              <a:t>ERA5 precipitation is distributed </a:t>
            </a:r>
            <a:r>
              <a:rPr lang="en-US" sz="2000" dirty="0" smtClean="0"/>
              <a:t>over 16 </a:t>
            </a:r>
            <a:r>
              <a:rPr lang="en-US" sz="2000" dirty="0"/>
              <a:t>sub-basins using Thiessen polygon</a:t>
            </a:r>
            <a:r>
              <a:rPr lang="en-US" sz="2000" dirty="0" smtClean="0"/>
              <a:t>.</a:t>
            </a:r>
          </a:p>
          <a:p>
            <a:r>
              <a:rPr lang="it-IT" sz="2000" dirty="0" smtClean="0"/>
              <a:t>The ERA5 </a:t>
            </a:r>
            <a:r>
              <a:rPr lang="it-IT" sz="2000" dirty="0" err="1" smtClean="0"/>
              <a:t>precipitation</a:t>
            </a:r>
            <a:r>
              <a:rPr lang="it-IT" sz="2000" dirty="0" smtClean="0"/>
              <a:t> </a:t>
            </a:r>
            <a:r>
              <a:rPr lang="it-IT" sz="2000" dirty="0" err="1" smtClean="0"/>
              <a:t>is</a:t>
            </a:r>
            <a:r>
              <a:rPr lang="it-IT" sz="2000" dirty="0" smtClean="0"/>
              <a:t> </a:t>
            </a:r>
            <a:r>
              <a:rPr lang="it-IT" sz="2000" dirty="0" err="1" smtClean="0"/>
              <a:t>compared</a:t>
            </a:r>
            <a:r>
              <a:rPr lang="it-IT" sz="2000" dirty="0" smtClean="0"/>
              <a:t> with the station </a:t>
            </a:r>
            <a:r>
              <a:rPr lang="it-IT" sz="2000" dirty="0" err="1" smtClean="0"/>
              <a:t>precipitation</a:t>
            </a:r>
            <a:r>
              <a:rPr lang="it-IT" sz="2000" dirty="0" smtClean="0"/>
              <a:t>.</a:t>
            </a:r>
          </a:p>
          <a:p>
            <a:r>
              <a:rPr lang="en-US" sz="2000" dirty="0" smtClean="0"/>
              <a:t>To calculate the performance statistics</a:t>
            </a:r>
            <a:r>
              <a:rPr lang="it-IT" sz="2000" dirty="0" smtClean="0"/>
              <a:t>(NSE, KGE and </a:t>
            </a:r>
            <a:r>
              <a:rPr lang="it-IT" sz="2000" dirty="0" err="1" smtClean="0"/>
              <a:t>its</a:t>
            </a:r>
            <a:r>
              <a:rPr lang="it-IT" sz="2000" dirty="0" smtClean="0"/>
              <a:t>’ </a:t>
            </a:r>
            <a:r>
              <a:rPr lang="it-IT" sz="2000" dirty="0" err="1" smtClean="0"/>
              <a:t>three</a:t>
            </a:r>
            <a:r>
              <a:rPr lang="it-IT" sz="2000" dirty="0" smtClean="0"/>
              <a:t> </a:t>
            </a:r>
            <a:r>
              <a:rPr lang="it-IT" sz="2000" dirty="0" err="1" smtClean="0"/>
              <a:t>components</a:t>
            </a:r>
            <a:r>
              <a:rPr lang="it-IT" sz="2000" dirty="0" smtClean="0"/>
              <a:t>)</a:t>
            </a:r>
            <a:r>
              <a:rPr lang="en-US" sz="2000" dirty="0" smtClean="0"/>
              <a:t>, the time step in which both the data source had zero precipitation were neglected for the analysis.</a:t>
            </a:r>
          </a:p>
          <a:p>
            <a:r>
              <a:rPr lang="en-US" sz="2000" dirty="0" smtClean="0"/>
              <a:t>The performance calculated was NSE and KGE with its three constituents and plotted with respect to basin size.</a:t>
            </a:r>
          </a:p>
          <a:p>
            <a:r>
              <a:rPr lang="en-US" sz="2000" dirty="0" smtClean="0"/>
              <a:t>The Quantile-Quantile between the two data source were also plotted for each basin.</a:t>
            </a:r>
          </a:p>
        </p:txBody>
      </p:sp>
      <p:sp>
        <p:nvSpPr>
          <p:cNvPr id="5" name="TextBox 4"/>
          <p:cNvSpPr txBox="1"/>
          <p:nvPr/>
        </p:nvSpPr>
        <p:spPr>
          <a:xfrm>
            <a:off x="304800" y="668398"/>
            <a:ext cx="2577274" cy="584775"/>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r>
              <a:rPr lang="it-IT" sz="3200" b="1" dirty="0" err="1" smtClean="0"/>
              <a:t>Methodology</a:t>
            </a:r>
            <a:endParaRPr lang="en-US" sz="3200" b="1" dirty="0">
              <a:latin typeface="Calibri" panose="020F0502020204030204" pitchFamily="34" charset="0"/>
              <a:cs typeface="Calibri" panose="020F0502020204030204" pitchFamily="34" charset="0"/>
            </a:endParaRPr>
          </a:p>
        </p:txBody>
      </p:sp>
      <p:sp>
        <p:nvSpPr>
          <p:cNvPr id="4" name="Rectangle 3"/>
          <p:cNvSpPr/>
          <p:nvPr/>
        </p:nvSpPr>
        <p:spPr>
          <a:xfrm>
            <a:off x="152400" y="1484006"/>
            <a:ext cx="9855201" cy="461665"/>
          </a:xfrm>
          <a:prstGeom prst="rect">
            <a:avLst/>
          </a:prstGeom>
        </p:spPr>
        <p:txBody>
          <a:bodyPr wrap="square">
            <a:spAutoFit/>
          </a:bodyPr>
          <a:lstStyle/>
          <a:p>
            <a:pPr algn="ctr"/>
            <a:r>
              <a:rPr lang="en-US" sz="2400" b="1" dirty="0" smtClean="0">
                <a:solidFill>
                  <a:srgbClr val="FF0000"/>
                </a:solidFill>
              </a:rPr>
              <a:t>1. </a:t>
            </a:r>
            <a:r>
              <a:rPr lang="en-US" sz="2400" b="1" dirty="0">
                <a:solidFill>
                  <a:srgbClr val="FF0000"/>
                </a:solidFill>
              </a:rPr>
              <a:t>To assess the ERA5 precipitation performance with basins of different size</a:t>
            </a:r>
          </a:p>
        </p:txBody>
      </p:sp>
    </p:spTree>
    <p:extLst>
      <p:ext uri="{BB962C8B-B14F-4D97-AF65-F5344CB8AC3E}">
        <p14:creationId xmlns:p14="http://schemas.microsoft.com/office/powerpoint/2010/main" val="4631338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a:spLocks noGrp="1"/>
          </p:cNvSpPr>
          <p:nvPr>
            <p:ph idx="1"/>
          </p:nvPr>
        </p:nvSpPr>
        <p:spPr>
          <a:xfrm>
            <a:off x="541081" y="1235357"/>
            <a:ext cx="5647283" cy="3623167"/>
          </a:xfrm>
        </p:spPr>
        <p:txBody>
          <a:bodyPr>
            <a:noAutofit/>
          </a:bodyPr>
          <a:lstStyle/>
          <a:p>
            <a:r>
              <a:rPr lang="it-IT" sz="2000" b="1" dirty="0"/>
              <a:t>Time </a:t>
            </a:r>
            <a:r>
              <a:rPr lang="it-IT" sz="2000" b="1" dirty="0" err="1"/>
              <a:t>series</a:t>
            </a:r>
            <a:r>
              <a:rPr lang="it-IT" sz="2000" dirty="0"/>
              <a:t>: </a:t>
            </a:r>
            <a:r>
              <a:rPr lang="it-IT" sz="2000" dirty="0" err="1"/>
              <a:t>October</a:t>
            </a:r>
            <a:r>
              <a:rPr lang="it-IT" sz="2000" dirty="0"/>
              <a:t>, </a:t>
            </a:r>
            <a:r>
              <a:rPr lang="it-IT" sz="2000" dirty="0" smtClean="0"/>
              <a:t>1992 </a:t>
            </a:r>
            <a:r>
              <a:rPr lang="it-IT" sz="2000" dirty="0" err="1"/>
              <a:t>till</a:t>
            </a:r>
            <a:r>
              <a:rPr lang="it-IT" sz="2000" dirty="0"/>
              <a:t> </a:t>
            </a:r>
            <a:r>
              <a:rPr lang="it-IT" sz="2000" dirty="0" err="1"/>
              <a:t>September</a:t>
            </a:r>
            <a:r>
              <a:rPr lang="it-IT" sz="2000" dirty="0"/>
              <a:t> 2019</a:t>
            </a:r>
            <a:r>
              <a:rPr lang="it-IT" sz="2000" dirty="0" smtClean="0"/>
              <a:t>.</a:t>
            </a:r>
          </a:p>
          <a:p>
            <a:r>
              <a:rPr lang="it-IT" sz="2000" b="1" dirty="0" err="1" smtClean="0"/>
              <a:t>Calibration</a:t>
            </a:r>
            <a:r>
              <a:rPr lang="it-IT" sz="2000" b="1" dirty="0" smtClean="0"/>
              <a:t> </a:t>
            </a:r>
            <a:r>
              <a:rPr lang="it-IT" sz="2000" b="1" dirty="0" err="1"/>
              <a:t>period</a:t>
            </a:r>
            <a:r>
              <a:rPr lang="it-IT" sz="2000" dirty="0"/>
              <a:t>: </a:t>
            </a:r>
            <a:r>
              <a:rPr lang="it-IT" sz="2000" dirty="0" err="1"/>
              <a:t>October</a:t>
            </a:r>
            <a:r>
              <a:rPr lang="it-IT" sz="2000" dirty="0"/>
              <a:t> </a:t>
            </a:r>
            <a:r>
              <a:rPr lang="it-IT" sz="2000" dirty="0" smtClean="0"/>
              <a:t>2003 </a:t>
            </a:r>
            <a:r>
              <a:rPr lang="it-IT" sz="2000" dirty="0" err="1"/>
              <a:t>till</a:t>
            </a:r>
            <a:r>
              <a:rPr lang="it-IT" sz="2000" dirty="0"/>
              <a:t> </a:t>
            </a:r>
            <a:r>
              <a:rPr lang="it-IT" sz="2000" dirty="0" err="1"/>
              <a:t>September</a:t>
            </a:r>
            <a:r>
              <a:rPr lang="it-IT" sz="2000" dirty="0"/>
              <a:t> </a:t>
            </a:r>
            <a:r>
              <a:rPr lang="it-IT" sz="2000" dirty="0" smtClean="0"/>
              <a:t>2019</a:t>
            </a:r>
            <a:endParaRPr lang="it-IT" sz="2000" dirty="0"/>
          </a:p>
          <a:p>
            <a:r>
              <a:rPr lang="it-IT" sz="2000" dirty="0" err="1" smtClean="0"/>
              <a:t>except</a:t>
            </a:r>
            <a:r>
              <a:rPr lang="it-IT" sz="2000" dirty="0" smtClean="0"/>
              <a:t> for</a:t>
            </a:r>
          </a:p>
          <a:p>
            <a:pPr marL="514350" indent="-514350">
              <a:buAutoNum type="arabicParenR"/>
            </a:pPr>
            <a:r>
              <a:rPr lang="en-US" sz="2000" dirty="0" smtClean="0"/>
              <a:t>Rio Riva </a:t>
            </a:r>
            <a:r>
              <a:rPr lang="en-US" sz="2000" dirty="0" err="1" smtClean="0"/>
              <a:t>Seghe</a:t>
            </a:r>
            <a:r>
              <a:rPr lang="en-US" sz="2000" dirty="0" smtClean="0"/>
              <a:t> (</a:t>
            </a:r>
            <a:r>
              <a:rPr lang="en-US" sz="2000" dirty="0" err="1" smtClean="0"/>
              <a:t>oct</a:t>
            </a:r>
            <a:r>
              <a:rPr lang="en-US" sz="2000" dirty="0" smtClean="0"/>
              <a:t>, 2003-sep, 2008)</a:t>
            </a:r>
          </a:p>
          <a:p>
            <a:pPr marL="514350" indent="-514350">
              <a:buFont typeface="Arial" panose="020B0604020202020204" pitchFamily="34" charset="0"/>
              <a:buAutoNum type="arabicParenR"/>
            </a:pPr>
            <a:r>
              <a:rPr lang="en-US" sz="2000" dirty="0"/>
              <a:t>Rio Riva a </a:t>
            </a:r>
            <a:r>
              <a:rPr lang="en-US" sz="2000" dirty="0" err="1"/>
              <a:t>Caminata</a:t>
            </a:r>
            <a:r>
              <a:rPr lang="en-US" sz="2000" dirty="0"/>
              <a:t> and </a:t>
            </a:r>
            <a:r>
              <a:rPr lang="en-US" sz="2000" dirty="0" err="1"/>
              <a:t>Gadera</a:t>
            </a:r>
            <a:r>
              <a:rPr lang="en-US" sz="2000" dirty="0"/>
              <a:t> a </a:t>
            </a:r>
            <a:r>
              <a:rPr lang="en-US" sz="2000" dirty="0" err="1"/>
              <a:t>Pedraces</a:t>
            </a:r>
            <a:r>
              <a:rPr lang="en-US" sz="2000" dirty="0"/>
              <a:t> (</a:t>
            </a:r>
            <a:r>
              <a:rPr lang="en-US" sz="2000" dirty="0" err="1"/>
              <a:t>oct</a:t>
            </a:r>
            <a:r>
              <a:rPr lang="en-US" sz="2000" dirty="0"/>
              <a:t>, 2003-sep, 2011</a:t>
            </a:r>
            <a:r>
              <a:rPr lang="en-US" sz="2000" dirty="0" smtClean="0"/>
              <a:t>)</a:t>
            </a:r>
          </a:p>
          <a:p>
            <a:pPr marL="514350" indent="-514350">
              <a:buFont typeface="Arial" panose="020B0604020202020204" pitchFamily="34" charset="0"/>
              <a:buAutoNum type="arabicParenR"/>
            </a:pPr>
            <a:r>
              <a:rPr lang="en-US" sz="2000" dirty="0" err="1" smtClean="0"/>
              <a:t>Braies</a:t>
            </a:r>
            <a:r>
              <a:rPr lang="en-US" sz="2000" dirty="0"/>
              <a:t> </a:t>
            </a:r>
            <a:r>
              <a:rPr lang="en-US" sz="2000" dirty="0" smtClean="0"/>
              <a:t>and  </a:t>
            </a:r>
            <a:r>
              <a:rPr lang="en-US" sz="2000" dirty="0" err="1" smtClean="0"/>
              <a:t>Passirio</a:t>
            </a:r>
            <a:r>
              <a:rPr lang="en-US" sz="2000" dirty="0" smtClean="0"/>
              <a:t> (</a:t>
            </a:r>
            <a:r>
              <a:rPr lang="en-US" sz="2000" dirty="0" err="1" smtClean="0"/>
              <a:t>oct</a:t>
            </a:r>
            <a:r>
              <a:rPr lang="en-US" sz="2000" dirty="0"/>
              <a:t>, </a:t>
            </a:r>
            <a:r>
              <a:rPr lang="en-US" sz="2000" dirty="0" smtClean="0"/>
              <a:t>2013-sep</a:t>
            </a:r>
            <a:r>
              <a:rPr lang="en-US" sz="2000" dirty="0"/>
              <a:t>, </a:t>
            </a:r>
            <a:r>
              <a:rPr lang="en-US" sz="2000" dirty="0" smtClean="0"/>
              <a:t>2016)</a:t>
            </a:r>
          </a:p>
          <a:p>
            <a:pPr marL="514350" indent="-514350">
              <a:buFont typeface="Arial" panose="020B0604020202020204" pitchFamily="34" charset="0"/>
              <a:buAutoNum type="arabicParenR"/>
            </a:pPr>
            <a:r>
              <a:rPr lang="en-US" sz="2000" dirty="0" err="1"/>
              <a:t>Gadera</a:t>
            </a:r>
            <a:r>
              <a:rPr lang="en-US" sz="2000" dirty="0"/>
              <a:t> </a:t>
            </a:r>
            <a:r>
              <a:rPr lang="en-US" sz="2000" dirty="0" err="1" smtClean="0"/>
              <a:t>Mantana</a:t>
            </a:r>
            <a:r>
              <a:rPr lang="en-US" sz="2000" dirty="0" smtClean="0"/>
              <a:t> </a:t>
            </a:r>
            <a:r>
              <a:rPr lang="en-US" sz="2000" dirty="0"/>
              <a:t>(</a:t>
            </a:r>
            <a:r>
              <a:rPr lang="en-US" sz="2000" dirty="0" err="1"/>
              <a:t>oct</a:t>
            </a:r>
            <a:r>
              <a:rPr lang="en-US" sz="2000" dirty="0"/>
              <a:t>, 2003-sep, </a:t>
            </a:r>
            <a:r>
              <a:rPr lang="en-US" sz="2000" dirty="0" smtClean="0"/>
              <a:t>2018</a:t>
            </a:r>
            <a:r>
              <a:rPr lang="en-US" sz="2000" dirty="0"/>
              <a:t>)</a:t>
            </a:r>
          </a:p>
          <a:p>
            <a:pPr marL="514350" indent="-514350">
              <a:buFont typeface="Arial" panose="020B0604020202020204" pitchFamily="34" charset="0"/>
              <a:buAutoNum type="arabicParenR"/>
            </a:pPr>
            <a:endParaRPr lang="en-US" sz="2000" dirty="0"/>
          </a:p>
          <a:p>
            <a:pPr marL="514350" indent="-514350">
              <a:buFont typeface="Arial" panose="020B0604020202020204" pitchFamily="34" charset="0"/>
              <a:buAutoNum type="arabicParenR"/>
            </a:pPr>
            <a:endParaRPr lang="en-US" sz="2000" dirty="0"/>
          </a:p>
          <a:p>
            <a:pPr marL="514350" indent="-514350">
              <a:buAutoNum type="arabicParenR"/>
            </a:pPr>
            <a:endParaRPr lang="en-US" sz="2000" dirty="0" smtClean="0"/>
          </a:p>
          <a:p>
            <a:pPr marL="514350" indent="-514350">
              <a:buAutoNum type="arabicParenR"/>
            </a:pPr>
            <a:endParaRPr lang="en-US" sz="2000" dirty="0" smtClean="0"/>
          </a:p>
        </p:txBody>
      </p:sp>
      <p:sp>
        <p:nvSpPr>
          <p:cNvPr id="7" name="Rectangle 6"/>
          <p:cNvSpPr/>
          <p:nvPr/>
        </p:nvSpPr>
        <p:spPr>
          <a:xfrm>
            <a:off x="354934" y="527471"/>
            <a:ext cx="7275453" cy="461665"/>
          </a:xfrm>
          <a:prstGeom prst="rect">
            <a:avLst/>
          </a:prstGeom>
        </p:spPr>
        <p:txBody>
          <a:bodyPr wrap="none">
            <a:spAutoFit/>
          </a:bodyPr>
          <a:lstStyle/>
          <a:p>
            <a:pPr algn="ctr"/>
            <a:r>
              <a:rPr lang="en-US" sz="2400" b="1" dirty="0">
                <a:solidFill>
                  <a:srgbClr val="FF0000"/>
                </a:solidFill>
              </a:rPr>
              <a:t>2. To assess model prediction for basins of different size</a:t>
            </a:r>
          </a:p>
        </p:txBody>
      </p:sp>
      <p:sp>
        <p:nvSpPr>
          <p:cNvPr id="3" name="Rectangle 2"/>
          <p:cNvSpPr/>
          <p:nvPr/>
        </p:nvSpPr>
        <p:spPr>
          <a:xfrm>
            <a:off x="541081" y="4858524"/>
            <a:ext cx="11161392" cy="707886"/>
          </a:xfrm>
          <a:prstGeom prst="rect">
            <a:avLst/>
          </a:prstGeom>
        </p:spPr>
        <p:txBody>
          <a:bodyPr wrap="square">
            <a:spAutoFit/>
          </a:bodyPr>
          <a:lstStyle/>
          <a:p>
            <a:pPr marL="342900" indent="-342900">
              <a:buFont typeface="Arial" panose="020B0604020202020204" pitchFamily="34" charset="0"/>
              <a:buChar char="•"/>
            </a:pPr>
            <a:r>
              <a:rPr lang="it-IT" sz="2000" dirty="0"/>
              <a:t>NSE, KGE and </a:t>
            </a:r>
            <a:r>
              <a:rPr lang="it-IT" sz="2000" dirty="0" err="1"/>
              <a:t>its</a:t>
            </a:r>
            <a:r>
              <a:rPr lang="it-IT" sz="2000" dirty="0"/>
              <a:t> </a:t>
            </a:r>
            <a:r>
              <a:rPr lang="it-IT" sz="2000" dirty="0" err="1"/>
              <a:t>three</a:t>
            </a:r>
            <a:r>
              <a:rPr lang="it-IT" sz="2000" dirty="0"/>
              <a:t> component </a:t>
            </a:r>
            <a:r>
              <a:rPr lang="it-IT" sz="2000" dirty="0" err="1"/>
              <a:t>were</a:t>
            </a:r>
            <a:r>
              <a:rPr lang="it-IT" sz="2000" dirty="0"/>
              <a:t> </a:t>
            </a:r>
            <a:r>
              <a:rPr lang="it-IT" sz="2000" dirty="0" err="1"/>
              <a:t>plotted</a:t>
            </a:r>
            <a:r>
              <a:rPr lang="it-IT" sz="2000" dirty="0"/>
              <a:t> with </a:t>
            </a:r>
            <a:r>
              <a:rPr lang="it-IT" sz="2000" dirty="0" err="1"/>
              <a:t>increasing</a:t>
            </a:r>
            <a:r>
              <a:rPr lang="it-IT" sz="2000" dirty="0"/>
              <a:t> area for the </a:t>
            </a:r>
            <a:r>
              <a:rPr lang="it-IT" sz="2000" dirty="0" err="1"/>
              <a:t>runoff</a:t>
            </a:r>
            <a:r>
              <a:rPr lang="it-IT" sz="2000" dirty="0"/>
              <a:t> </a:t>
            </a:r>
            <a:r>
              <a:rPr lang="it-IT" sz="2000" dirty="0" err="1"/>
              <a:t>simulation</a:t>
            </a:r>
            <a:r>
              <a:rPr lang="it-IT" sz="2000" dirty="0"/>
              <a:t> for </a:t>
            </a:r>
            <a:r>
              <a:rPr lang="it-IT" sz="2000" b="1" dirty="0" err="1"/>
              <a:t>calibration</a:t>
            </a:r>
            <a:r>
              <a:rPr lang="it-IT" sz="2000" b="1" dirty="0"/>
              <a:t> </a:t>
            </a:r>
            <a:r>
              <a:rPr lang="it-IT" sz="2000" b="1" dirty="0" smtClean="0"/>
              <a:t>and </a:t>
            </a:r>
            <a:r>
              <a:rPr lang="it-IT" sz="2000" b="1" dirty="0" err="1" smtClean="0"/>
              <a:t>validation</a:t>
            </a:r>
            <a:r>
              <a:rPr lang="it-IT" sz="2000" b="1" dirty="0" smtClean="0"/>
              <a:t> </a:t>
            </a:r>
            <a:r>
              <a:rPr lang="it-IT" sz="2000" b="1" dirty="0" err="1" smtClean="0"/>
              <a:t>period</a:t>
            </a:r>
            <a:r>
              <a:rPr lang="it-IT" sz="2000" b="1" dirty="0"/>
              <a:t>.</a:t>
            </a:r>
          </a:p>
        </p:txBody>
      </p:sp>
      <p:sp>
        <p:nvSpPr>
          <p:cNvPr id="4" name="Rectangle 3"/>
          <p:cNvSpPr/>
          <p:nvPr/>
        </p:nvSpPr>
        <p:spPr>
          <a:xfrm>
            <a:off x="6466840" y="1235358"/>
            <a:ext cx="5496560" cy="2554545"/>
          </a:xfrm>
          <a:prstGeom prst="rect">
            <a:avLst/>
          </a:prstGeom>
        </p:spPr>
        <p:txBody>
          <a:bodyPr wrap="square">
            <a:spAutoFit/>
          </a:bodyPr>
          <a:lstStyle/>
          <a:p>
            <a:r>
              <a:rPr lang="it-IT" sz="2000" b="1" dirty="0" err="1"/>
              <a:t>Validation</a:t>
            </a:r>
            <a:r>
              <a:rPr lang="it-IT" sz="2000" b="1" dirty="0"/>
              <a:t> </a:t>
            </a:r>
            <a:r>
              <a:rPr lang="it-IT" sz="2000" b="1" dirty="0" err="1"/>
              <a:t>period</a:t>
            </a:r>
            <a:r>
              <a:rPr lang="it-IT" sz="2000" dirty="0"/>
              <a:t>: </a:t>
            </a:r>
            <a:r>
              <a:rPr lang="it-IT" sz="2000" dirty="0" err="1"/>
              <a:t>October</a:t>
            </a:r>
            <a:r>
              <a:rPr lang="it-IT" sz="2000" dirty="0"/>
              <a:t> 1992 </a:t>
            </a:r>
            <a:r>
              <a:rPr lang="it-IT" sz="2000" dirty="0" err="1"/>
              <a:t>till</a:t>
            </a:r>
            <a:r>
              <a:rPr lang="it-IT" sz="2000" dirty="0"/>
              <a:t> </a:t>
            </a:r>
            <a:r>
              <a:rPr lang="it-IT" sz="2000" dirty="0" err="1"/>
              <a:t>September</a:t>
            </a:r>
            <a:r>
              <a:rPr lang="it-IT" sz="2000" dirty="0"/>
              <a:t> 2003. </a:t>
            </a:r>
          </a:p>
          <a:p>
            <a:r>
              <a:rPr lang="it-IT" sz="2000" dirty="0" err="1"/>
              <a:t>except</a:t>
            </a:r>
            <a:r>
              <a:rPr lang="it-IT" sz="2000" dirty="0"/>
              <a:t> for</a:t>
            </a:r>
          </a:p>
          <a:p>
            <a:pPr marL="514350" indent="-514350">
              <a:buAutoNum type="arabicParenR"/>
            </a:pPr>
            <a:r>
              <a:rPr lang="it-IT" sz="2000" dirty="0"/>
              <a:t>Rio Plan (</a:t>
            </a:r>
            <a:r>
              <a:rPr lang="en-US" sz="2000" dirty="0" err="1"/>
              <a:t>oct</a:t>
            </a:r>
            <a:r>
              <a:rPr lang="en-US" sz="2000" dirty="0"/>
              <a:t>, 1994-sep, 2003)</a:t>
            </a:r>
          </a:p>
          <a:p>
            <a:pPr marL="514350" indent="-514350">
              <a:buAutoNum type="arabicParenR"/>
            </a:pPr>
            <a:r>
              <a:rPr lang="it-IT" sz="2000" dirty="0"/>
              <a:t>Rio Riva Seghe(</a:t>
            </a:r>
            <a:r>
              <a:rPr lang="it-IT" sz="2000" dirty="0" err="1"/>
              <a:t>Oct</a:t>
            </a:r>
            <a:r>
              <a:rPr lang="it-IT" sz="2000" dirty="0"/>
              <a:t>, 2001-Sep, 2003)</a:t>
            </a:r>
            <a:endParaRPr lang="en-US" sz="2000" dirty="0"/>
          </a:p>
          <a:p>
            <a:pPr marL="514350" indent="-514350">
              <a:buFont typeface="Arial" panose="020B0604020202020204" pitchFamily="34" charset="0"/>
              <a:buAutoNum type="arabicParenR"/>
            </a:pPr>
            <a:r>
              <a:rPr lang="en-US" sz="2000" dirty="0"/>
              <a:t>Rio Riva a </a:t>
            </a:r>
            <a:r>
              <a:rPr lang="en-US" sz="2000" dirty="0" err="1"/>
              <a:t>Caminata</a:t>
            </a:r>
            <a:r>
              <a:rPr lang="en-US" sz="2000" dirty="0"/>
              <a:t> </a:t>
            </a:r>
            <a:r>
              <a:rPr lang="it-IT" sz="2000" dirty="0"/>
              <a:t>(</a:t>
            </a:r>
            <a:r>
              <a:rPr lang="en-US" sz="2000" dirty="0" err="1"/>
              <a:t>oct</a:t>
            </a:r>
            <a:r>
              <a:rPr lang="en-US" sz="2000" dirty="0"/>
              <a:t>, 2011-sep, 2019)</a:t>
            </a:r>
          </a:p>
          <a:p>
            <a:pPr marL="514350" indent="-514350">
              <a:buFont typeface="Arial" panose="020B0604020202020204" pitchFamily="34" charset="0"/>
              <a:buAutoNum type="arabicParenR"/>
            </a:pPr>
            <a:r>
              <a:rPr lang="en-US" sz="2000" dirty="0" err="1"/>
              <a:t>Gadera</a:t>
            </a:r>
            <a:r>
              <a:rPr lang="en-US" sz="2000" dirty="0"/>
              <a:t> a </a:t>
            </a:r>
            <a:r>
              <a:rPr lang="en-US" sz="2000" dirty="0" err="1"/>
              <a:t>Pedraces</a:t>
            </a:r>
            <a:r>
              <a:rPr lang="en-US" sz="2000" dirty="0"/>
              <a:t> </a:t>
            </a:r>
            <a:r>
              <a:rPr lang="it-IT" sz="2000" dirty="0"/>
              <a:t>(</a:t>
            </a:r>
            <a:r>
              <a:rPr lang="en-US" sz="2000" dirty="0" err="1"/>
              <a:t>oct</a:t>
            </a:r>
            <a:r>
              <a:rPr lang="en-US" sz="2000" dirty="0"/>
              <a:t>, 2011-sep, 2018)</a:t>
            </a:r>
          </a:p>
          <a:p>
            <a:pPr marL="514350" indent="-514350">
              <a:buFont typeface="Arial" panose="020B0604020202020204" pitchFamily="34" charset="0"/>
              <a:buAutoNum type="arabicParenR"/>
            </a:pPr>
            <a:r>
              <a:rPr lang="en-US" sz="2000" dirty="0" err="1"/>
              <a:t>Braies</a:t>
            </a:r>
            <a:r>
              <a:rPr lang="en-US" sz="2000" dirty="0"/>
              <a:t> and  </a:t>
            </a:r>
            <a:r>
              <a:rPr lang="en-US" sz="2000" dirty="0" err="1"/>
              <a:t>Passirio</a:t>
            </a:r>
            <a:r>
              <a:rPr lang="en-US" sz="2000" dirty="0"/>
              <a:t>  </a:t>
            </a:r>
            <a:r>
              <a:rPr lang="it-IT" sz="2000" dirty="0"/>
              <a:t>(</a:t>
            </a:r>
            <a:r>
              <a:rPr lang="en-US" sz="2000" dirty="0" err="1"/>
              <a:t>oct</a:t>
            </a:r>
            <a:r>
              <a:rPr lang="en-US" sz="2000" dirty="0"/>
              <a:t>, 2016-sep, 2019)</a:t>
            </a:r>
          </a:p>
        </p:txBody>
      </p:sp>
    </p:spTree>
    <p:extLst>
      <p:ext uri="{BB962C8B-B14F-4D97-AF65-F5344CB8AC3E}">
        <p14:creationId xmlns:p14="http://schemas.microsoft.com/office/powerpoint/2010/main" val="196881853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59245" y="1570471"/>
            <a:ext cx="10926617" cy="1616075"/>
          </a:xfrm>
        </p:spPr>
        <p:txBody>
          <a:bodyPr>
            <a:normAutofit/>
          </a:bodyPr>
          <a:lstStyle/>
          <a:p>
            <a:pPr algn="just"/>
            <a:r>
              <a:rPr lang="it-IT" sz="2000" dirty="0" smtClean="0"/>
              <a:t>The </a:t>
            </a:r>
            <a:r>
              <a:rPr lang="it-IT" sz="2000" dirty="0" err="1" smtClean="0"/>
              <a:t>runoff</a:t>
            </a:r>
            <a:r>
              <a:rPr lang="it-IT" sz="2000" dirty="0" smtClean="0"/>
              <a:t> from station input from 1992-2019 </a:t>
            </a:r>
            <a:r>
              <a:rPr lang="it-IT" sz="2000" dirty="0" err="1" smtClean="0"/>
              <a:t>is</a:t>
            </a:r>
            <a:r>
              <a:rPr lang="it-IT" sz="2000" dirty="0" smtClean="0"/>
              <a:t> </a:t>
            </a:r>
            <a:r>
              <a:rPr lang="it-IT" sz="2000" dirty="0" err="1" smtClean="0"/>
              <a:t>considered</a:t>
            </a:r>
            <a:r>
              <a:rPr lang="it-IT" sz="2000" dirty="0" smtClean="0"/>
              <a:t> </a:t>
            </a:r>
            <a:r>
              <a:rPr lang="it-IT" sz="2000" dirty="0" err="1" smtClean="0"/>
              <a:t>as</a:t>
            </a:r>
            <a:r>
              <a:rPr lang="it-IT" sz="2000" dirty="0" smtClean="0"/>
              <a:t> a </a:t>
            </a:r>
            <a:r>
              <a:rPr lang="it-IT" sz="2000" dirty="0" err="1" smtClean="0"/>
              <a:t>reference</a:t>
            </a:r>
            <a:r>
              <a:rPr lang="it-IT" sz="2000" dirty="0" smtClean="0"/>
              <a:t> and </a:t>
            </a:r>
            <a:r>
              <a:rPr lang="it-IT" sz="2000" dirty="0" err="1" smtClean="0"/>
              <a:t>compared</a:t>
            </a:r>
            <a:r>
              <a:rPr lang="it-IT" sz="2000" dirty="0" smtClean="0"/>
              <a:t> with the </a:t>
            </a:r>
            <a:r>
              <a:rPr lang="it-IT" sz="2000" dirty="0" err="1" smtClean="0"/>
              <a:t>runoff</a:t>
            </a:r>
            <a:r>
              <a:rPr lang="it-IT" sz="2000" dirty="0" smtClean="0"/>
              <a:t> </a:t>
            </a:r>
            <a:r>
              <a:rPr lang="it-IT" sz="2000" dirty="0" err="1" smtClean="0"/>
              <a:t>obtained</a:t>
            </a:r>
            <a:r>
              <a:rPr lang="it-IT" sz="2000" dirty="0" smtClean="0"/>
              <a:t> from ERA-5 input.</a:t>
            </a:r>
          </a:p>
          <a:p>
            <a:pPr algn="just"/>
            <a:r>
              <a:rPr lang="en-US" sz="2000" dirty="0"/>
              <a:t>NSE, KGE and its three component were plotted with increasing area for the runoff simulation for calibration and validation period.</a:t>
            </a:r>
          </a:p>
          <a:p>
            <a:pPr algn="just"/>
            <a:endParaRPr lang="it-IT" sz="2000" dirty="0" smtClean="0"/>
          </a:p>
        </p:txBody>
      </p:sp>
      <p:sp>
        <p:nvSpPr>
          <p:cNvPr id="4" name="Title 1"/>
          <p:cNvSpPr txBox="1">
            <a:spLocks/>
          </p:cNvSpPr>
          <p:nvPr/>
        </p:nvSpPr>
        <p:spPr>
          <a:xfrm>
            <a:off x="782783" y="3048000"/>
            <a:ext cx="9931400" cy="96058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it-IT" sz="2400" b="1" dirty="0" smtClean="0">
                <a:solidFill>
                  <a:srgbClr val="FF0000"/>
                </a:solidFill>
                <a:latin typeface="+mn-lt"/>
              </a:rPr>
              <a:t>4. </a:t>
            </a:r>
            <a:r>
              <a:rPr lang="en-US" sz="2400" b="1" dirty="0">
                <a:solidFill>
                  <a:srgbClr val="FF0000"/>
                </a:solidFill>
                <a:latin typeface="+mn-lt"/>
              </a:rPr>
              <a:t>To assess ERA-5 input runoff during the flood events</a:t>
            </a:r>
          </a:p>
        </p:txBody>
      </p:sp>
      <p:sp>
        <p:nvSpPr>
          <p:cNvPr id="5" name="Rectangle 4"/>
          <p:cNvSpPr/>
          <p:nvPr/>
        </p:nvSpPr>
        <p:spPr>
          <a:xfrm>
            <a:off x="782783" y="3835256"/>
            <a:ext cx="11269517" cy="1938992"/>
          </a:xfrm>
          <a:prstGeom prst="rect">
            <a:avLst/>
          </a:prstGeom>
        </p:spPr>
        <p:txBody>
          <a:bodyPr wrap="square">
            <a:spAutoFit/>
          </a:bodyPr>
          <a:lstStyle/>
          <a:p>
            <a:pPr marL="457200" indent="-457200" algn="just">
              <a:buFont typeface="Arial" panose="020B0604020202020204" pitchFamily="34" charset="0"/>
              <a:buChar char="•"/>
            </a:pPr>
            <a:r>
              <a:rPr lang="it-IT" sz="2000" dirty="0"/>
              <a:t>For </a:t>
            </a:r>
            <a:r>
              <a:rPr lang="it-IT" sz="2000" dirty="0" err="1"/>
              <a:t>each</a:t>
            </a:r>
            <a:r>
              <a:rPr lang="it-IT" sz="2000" dirty="0"/>
              <a:t> </a:t>
            </a:r>
            <a:r>
              <a:rPr lang="it-IT" sz="2000" dirty="0" err="1"/>
              <a:t>hydrological</a:t>
            </a:r>
            <a:r>
              <a:rPr lang="it-IT" sz="2000" dirty="0"/>
              <a:t> </a:t>
            </a:r>
            <a:r>
              <a:rPr lang="it-IT" sz="2000" dirty="0" err="1"/>
              <a:t>year</a:t>
            </a:r>
            <a:r>
              <a:rPr lang="it-IT" sz="2000" dirty="0"/>
              <a:t>, </a:t>
            </a:r>
            <a:r>
              <a:rPr lang="it-IT" sz="2000" dirty="0" err="1"/>
              <a:t>observed</a:t>
            </a:r>
            <a:r>
              <a:rPr lang="it-IT" sz="2000" dirty="0"/>
              <a:t> maximum </a:t>
            </a:r>
            <a:r>
              <a:rPr lang="it-IT" sz="2000" dirty="0" err="1"/>
              <a:t>flood</a:t>
            </a:r>
            <a:r>
              <a:rPr lang="it-IT" sz="2000" dirty="0"/>
              <a:t> </a:t>
            </a:r>
            <a:r>
              <a:rPr lang="it-IT" sz="2000" dirty="0" err="1"/>
              <a:t>is</a:t>
            </a:r>
            <a:r>
              <a:rPr lang="it-IT" sz="2000" dirty="0"/>
              <a:t> </a:t>
            </a:r>
            <a:r>
              <a:rPr lang="it-IT" sz="2000" dirty="0" err="1"/>
              <a:t>identified</a:t>
            </a:r>
            <a:r>
              <a:rPr lang="it-IT" sz="2000" dirty="0"/>
              <a:t> and a time </a:t>
            </a:r>
            <a:r>
              <a:rPr lang="it-IT" sz="2000" dirty="0" err="1"/>
              <a:t>window</a:t>
            </a:r>
            <a:r>
              <a:rPr lang="it-IT" sz="2000" dirty="0"/>
              <a:t> of 4 </a:t>
            </a:r>
            <a:r>
              <a:rPr lang="it-IT" sz="2000" dirty="0" err="1"/>
              <a:t>days</a:t>
            </a:r>
            <a:r>
              <a:rPr lang="it-IT" sz="2000" dirty="0"/>
              <a:t> </a:t>
            </a:r>
            <a:r>
              <a:rPr lang="it-IT" sz="2000" dirty="0" err="1"/>
              <a:t>is</a:t>
            </a:r>
            <a:r>
              <a:rPr lang="it-IT" sz="2000" dirty="0"/>
              <a:t> </a:t>
            </a:r>
            <a:r>
              <a:rPr lang="it-IT" sz="2000" dirty="0" err="1"/>
              <a:t>selected</a:t>
            </a:r>
            <a:r>
              <a:rPr lang="it-IT" sz="2000" dirty="0"/>
              <a:t>: </a:t>
            </a:r>
            <a:r>
              <a:rPr lang="it-IT" sz="2000" dirty="0" err="1"/>
              <a:t>which</a:t>
            </a:r>
            <a:r>
              <a:rPr lang="it-IT" sz="2000" dirty="0"/>
              <a:t> </a:t>
            </a:r>
            <a:r>
              <a:rPr lang="en-US" sz="2000" dirty="0"/>
              <a:t>is 3 days prior and 1 day after the flood event. </a:t>
            </a:r>
            <a:endParaRPr lang="en-US" sz="2000" dirty="0" smtClean="0"/>
          </a:p>
          <a:p>
            <a:pPr marL="457200" indent="-457200" algn="just">
              <a:buFont typeface="Arial" panose="020B0604020202020204" pitchFamily="34" charset="0"/>
              <a:buChar char="•"/>
            </a:pPr>
            <a:r>
              <a:rPr lang="it-IT" sz="2000" dirty="0" smtClean="0"/>
              <a:t>The </a:t>
            </a:r>
            <a:r>
              <a:rPr lang="it-IT" sz="2000" dirty="0" err="1"/>
              <a:t>analysis</a:t>
            </a:r>
            <a:r>
              <a:rPr lang="it-IT" sz="2000" dirty="0"/>
              <a:t> of </a:t>
            </a:r>
            <a:r>
              <a:rPr lang="it-IT" sz="2000" dirty="0" smtClean="0"/>
              <a:t>ERA5 </a:t>
            </a:r>
            <a:r>
              <a:rPr lang="it-IT" sz="2000" dirty="0" err="1" smtClean="0"/>
              <a:t>precipitation</a:t>
            </a:r>
            <a:r>
              <a:rPr lang="it-IT" sz="2000" dirty="0" smtClean="0"/>
              <a:t> </a:t>
            </a:r>
            <a:r>
              <a:rPr lang="it-IT" sz="2000" dirty="0"/>
              <a:t>and </a:t>
            </a:r>
            <a:r>
              <a:rPr lang="it-IT" sz="2000" dirty="0" smtClean="0"/>
              <a:t>ERA5 </a:t>
            </a:r>
            <a:r>
              <a:rPr lang="it-IT" sz="2000" dirty="0" err="1" smtClean="0"/>
              <a:t>runoff</a:t>
            </a:r>
            <a:r>
              <a:rPr lang="it-IT" sz="2000" dirty="0" smtClean="0"/>
              <a:t> </a:t>
            </a:r>
            <a:r>
              <a:rPr lang="it-IT" sz="2000" dirty="0" err="1"/>
              <a:t>within</a:t>
            </a:r>
            <a:r>
              <a:rPr lang="it-IT" sz="2000" dirty="0"/>
              <a:t> </a:t>
            </a:r>
            <a:r>
              <a:rPr lang="it-IT" sz="2000" dirty="0" err="1"/>
              <a:t>this</a:t>
            </a:r>
            <a:r>
              <a:rPr lang="it-IT" sz="2000" dirty="0"/>
              <a:t> time </a:t>
            </a:r>
            <a:r>
              <a:rPr lang="it-IT" sz="2000" dirty="0" err="1"/>
              <a:t>window</a:t>
            </a:r>
            <a:r>
              <a:rPr lang="it-IT" sz="2000" dirty="0"/>
              <a:t> </a:t>
            </a:r>
            <a:r>
              <a:rPr lang="it-IT" sz="2000" dirty="0" err="1"/>
              <a:t>is</a:t>
            </a:r>
            <a:r>
              <a:rPr lang="it-IT" sz="2000" dirty="0"/>
              <a:t> </a:t>
            </a:r>
            <a:r>
              <a:rPr lang="it-IT" sz="2000" dirty="0" err="1"/>
              <a:t>done</a:t>
            </a:r>
            <a:r>
              <a:rPr lang="it-IT" sz="2000" dirty="0"/>
              <a:t> for </a:t>
            </a:r>
            <a:r>
              <a:rPr lang="it-IT" sz="2000" dirty="0" err="1"/>
              <a:t>all</a:t>
            </a:r>
            <a:r>
              <a:rPr lang="it-IT" sz="2000" dirty="0"/>
              <a:t> the </a:t>
            </a:r>
            <a:r>
              <a:rPr lang="it-IT" sz="2000" dirty="0" err="1"/>
              <a:t>watersheds</a:t>
            </a:r>
            <a:r>
              <a:rPr lang="it-IT" sz="2000" dirty="0" smtClean="0"/>
              <a:t>.</a:t>
            </a:r>
          </a:p>
          <a:p>
            <a:pPr marL="457200" indent="-457200" algn="just">
              <a:buFont typeface="Arial" panose="020B0604020202020204" pitchFamily="34" charset="0"/>
              <a:buChar char="•"/>
            </a:pPr>
            <a:r>
              <a:rPr lang="it-IT" sz="2000" dirty="0" smtClean="0"/>
              <a:t>The relative </a:t>
            </a:r>
            <a:r>
              <a:rPr lang="it-IT" sz="2000" dirty="0" err="1" smtClean="0"/>
              <a:t>bias</a:t>
            </a:r>
            <a:r>
              <a:rPr lang="it-IT" sz="2000" dirty="0" smtClean="0"/>
              <a:t> of first </a:t>
            </a:r>
            <a:r>
              <a:rPr lang="it-IT" sz="2000" dirty="0" err="1" smtClean="0"/>
              <a:t>day</a:t>
            </a:r>
            <a:r>
              <a:rPr lang="it-IT" sz="2000" dirty="0" smtClean="0"/>
              <a:t> </a:t>
            </a:r>
            <a:r>
              <a:rPr lang="it-IT" sz="2000" dirty="0" err="1" smtClean="0"/>
              <a:t>runoff</a:t>
            </a:r>
            <a:r>
              <a:rPr lang="it-IT" sz="2000" dirty="0" smtClean="0"/>
              <a:t>, maximum </a:t>
            </a:r>
            <a:r>
              <a:rPr lang="it-IT" sz="2000" dirty="0" err="1" smtClean="0"/>
              <a:t>runoff</a:t>
            </a:r>
            <a:r>
              <a:rPr lang="it-IT" sz="2000" dirty="0" smtClean="0"/>
              <a:t>  </a:t>
            </a:r>
            <a:r>
              <a:rPr lang="it-IT" sz="2000" dirty="0" err="1" smtClean="0"/>
              <a:t>is</a:t>
            </a:r>
            <a:r>
              <a:rPr lang="it-IT" sz="2000" dirty="0" smtClean="0"/>
              <a:t> </a:t>
            </a:r>
            <a:r>
              <a:rPr lang="it-IT" sz="2000" dirty="0" err="1" smtClean="0"/>
              <a:t>calculated</a:t>
            </a:r>
            <a:r>
              <a:rPr lang="it-IT" sz="2000" dirty="0" smtClean="0"/>
              <a:t> with the </a:t>
            </a:r>
            <a:r>
              <a:rPr lang="it-IT" sz="2000" dirty="0" err="1" smtClean="0"/>
              <a:t>the</a:t>
            </a:r>
            <a:r>
              <a:rPr lang="it-IT" sz="2000" dirty="0" smtClean="0"/>
              <a:t> station input </a:t>
            </a:r>
            <a:r>
              <a:rPr lang="it-IT" sz="2000" dirty="0" err="1" smtClean="0"/>
              <a:t>runoff</a:t>
            </a:r>
            <a:endParaRPr lang="it-IT" sz="2000" dirty="0" smtClean="0"/>
          </a:p>
          <a:p>
            <a:pPr marL="457200" indent="-457200" algn="just">
              <a:buFont typeface="Arial" panose="020B0604020202020204" pitchFamily="34" charset="0"/>
              <a:buChar char="•"/>
            </a:pPr>
            <a:r>
              <a:rPr lang="it-IT" sz="2000" dirty="0" smtClean="0"/>
              <a:t>The relative </a:t>
            </a:r>
            <a:r>
              <a:rPr lang="it-IT" sz="2000" dirty="0" err="1" smtClean="0"/>
              <a:t>bias</a:t>
            </a:r>
            <a:r>
              <a:rPr lang="it-IT" sz="2000" dirty="0" smtClean="0"/>
              <a:t> maximum </a:t>
            </a:r>
            <a:r>
              <a:rPr lang="it-IT" sz="2000" dirty="0" err="1" smtClean="0"/>
              <a:t>precipitation</a:t>
            </a:r>
            <a:r>
              <a:rPr lang="it-IT" sz="2000" dirty="0" smtClean="0"/>
              <a:t> </a:t>
            </a:r>
            <a:r>
              <a:rPr lang="it-IT" sz="2000" dirty="0" err="1" smtClean="0"/>
              <a:t>is</a:t>
            </a:r>
            <a:r>
              <a:rPr lang="it-IT" sz="2000" dirty="0" smtClean="0"/>
              <a:t> </a:t>
            </a:r>
            <a:r>
              <a:rPr lang="it-IT" sz="2000" dirty="0" err="1" smtClean="0"/>
              <a:t>calculated</a:t>
            </a:r>
            <a:r>
              <a:rPr lang="it-IT" sz="2000" dirty="0" smtClean="0"/>
              <a:t> with the </a:t>
            </a:r>
            <a:r>
              <a:rPr lang="it-IT" sz="2000" dirty="0" err="1" smtClean="0"/>
              <a:t>observed</a:t>
            </a:r>
            <a:r>
              <a:rPr lang="it-IT" sz="2000" dirty="0" smtClean="0"/>
              <a:t> station.</a:t>
            </a:r>
            <a:endParaRPr lang="en-US" sz="2000" dirty="0"/>
          </a:p>
        </p:txBody>
      </p:sp>
      <p:sp>
        <p:nvSpPr>
          <p:cNvPr id="7" name="Title 1"/>
          <p:cNvSpPr>
            <a:spLocks noGrp="1"/>
          </p:cNvSpPr>
          <p:nvPr>
            <p:ph type="title"/>
          </p:nvPr>
        </p:nvSpPr>
        <p:spPr>
          <a:xfrm>
            <a:off x="782782" y="589253"/>
            <a:ext cx="10803079" cy="871248"/>
          </a:xfrm>
        </p:spPr>
        <p:txBody>
          <a:bodyPr>
            <a:normAutofit/>
          </a:bodyPr>
          <a:lstStyle/>
          <a:p>
            <a:r>
              <a:rPr lang="en-US" sz="2400" b="1" dirty="0" smtClean="0">
                <a:solidFill>
                  <a:srgbClr val="FF0000"/>
                </a:solidFill>
                <a:latin typeface="+mn-lt"/>
              </a:rPr>
              <a:t>3. </a:t>
            </a:r>
            <a:r>
              <a:rPr lang="en-US" sz="2400" b="1" dirty="0">
                <a:solidFill>
                  <a:srgbClr val="FF0000"/>
                </a:solidFill>
                <a:latin typeface="+mn-lt"/>
              </a:rPr>
              <a:t>To assess  ERA5 input runoff  with station input runoff for basins of different size.</a:t>
            </a:r>
            <a:endParaRPr lang="en-US" sz="2400" b="1" dirty="0">
              <a:latin typeface="+mn-lt"/>
            </a:endParaRPr>
          </a:p>
        </p:txBody>
      </p:sp>
    </p:spTree>
    <p:extLst>
      <p:ext uri="{BB962C8B-B14F-4D97-AF65-F5344CB8AC3E}">
        <p14:creationId xmlns:p14="http://schemas.microsoft.com/office/powerpoint/2010/main" val="56355926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Content Placeholder 3"/>
              <p:cNvSpPr>
                <a:spLocks noGrp="1"/>
              </p:cNvSpPr>
              <p:nvPr>
                <p:ph idx="1"/>
              </p:nvPr>
            </p:nvSpPr>
            <p:spPr>
              <a:xfrm>
                <a:off x="924791" y="1465119"/>
                <a:ext cx="10587182" cy="3812710"/>
              </a:xfrm>
              <a:prstGeom prst="rect">
                <a:avLst/>
              </a:prstGeom>
            </p:spPr>
            <p:txBody>
              <a:bodyPr wrap="square">
                <a:spAutoFit/>
              </a:bodyPr>
              <a:lstStyle/>
              <a:p>
                <a:pPr algn="just"/>
                <a:r>
                  <a:rPr lang="it-IT" sz="2000" dirty="0" smtClean="0"/>
                  <a:t>Precipitation and </a:t>
                </a:r>
                <a:r>
                  <a:rPr lang="it-IT" sz="2000" dirty="0" err="1" smtClean="0"/>
                  <a:t>runoff</a:t>
                </a:r>
                <a:r>
                  <a:rPr lang="it-IT" sz="2000" dirty="0" smtClean="0"/>
                  <a:t> are </a:t>
                </a:r>
                <a:r>
                  <a:rPr lang="it-IT" sz="2000" dirty="0" err="1"/>
                  <a:t>compared</a:t>
                </a:r>
                <a:r>
                  <a:rPr lang="it-IT" sz="2000" dirty="0"/>
                  <a:t> </a:t>
                </a:r>
                <a:r>
                  <a:rPr lang="it-IT" sz="2000" dirty="0" err="1"/>
                  <a:t>using</a:t>
                </a:r>
                <a:r>
                  <a:rPr lang="it-IT" sz="2000" dirty="0"/>
                  <a:t> Nash-</a:t>
                </a:r>
                <a:r>
                  <a:rPr lang="it-IT" sz="2000" dirty="0" err="1"/>
                  <a:t>Sutcliffe</a:t>
                </a:r>
                <a:r>
                  <a:rPr lang="it-IT" sz="2000" dirty="0"/>
                  <a:t> </a:t>
                </a:r>
                <a:r>
                  <a:rPr lang="it-IT" sz="2000" dirty="0" err="1"/>
                  <a:t>Efficiency</a:t>
                </a:r>
                <a:r>
                  <a:rPr lang="it-IT" sz="2000" dirty="0"/>
                  <a:t> (NSE), </a:t>
                </a:r>
                <a:r>
                  <a:rPr lang="it-IT" sz="2000" dirty="0" err="1"/>
                  <a:t>Kling-Gupta</a:t>
                </a:r>
                <a:r>
                  <a:rPr lang="it-IT" sz="2000" dirty="0"/>
                  <a:t> </a:t>
                </a:r>
                <a:r>
                  <a:rPr lang="it-IT" sz="2000" dirty="0" err="1"/>
                  <a:t>efficiency</a:t>
                </a:r>
                <a:r>
                  <a:rPr lang="it-IT" sz="2000" dirty="0"/>
                  <a:t> (KGE) and </a:t>
                </a:r>
                <a:r>
                  <a:rPr lang="it-IT" sz="2000" dirty="0" err="1"/>
                  <a:t>its</a:t>
                </a:r>
                <a:r>
                  <a:rPr lang="it-IT" sz="2000" dirty="0"/>
                  <a:t> </a:t>
                </a:r>
                <a:r>
                  <a:rPr lang="it-IT" sz="2000" dirty="0" err="1" smtClean="0"/>
                  <a:t>three</a:t>
                </a:r>
                <a:r>
                  <a:rPr lang="it-IT" sz="2000" dirty="0" smtClean="0"/>
                  <a:t> </a:t>
                </a:r>
                <a:r>
                  <a:rPr lang="en-US" sz="2000" dirty="0" smtClean="0"/>
                  <a:t>constituents</a:t>
                </a:r>
                <a:r>
                  <a:rPr lang="it-IT" sz="2000" dirty="0"/>
                  <a:t>.</a:t>
                </a:r>
              </a:p>
              <a:p>
                <a:pPr marL="285750" indent="-285750" algn="just"/>
                <a14:m>
                  <m:oMath xmlns:m="http://schemas.openxmlformats.org/officeDocument/2006/math">
                    <m:r>
                      <m:rPr>
                        <m:sty m:val="p"/>
                      </m:rPr>
                      <a:rPr lang="en-US" sz="2000" i="0">
                        <a:latin typeface="Cambria Math" panose="02040503050406030204" pitchFamily="18" charset="0"/>
                      </a:rPr>
                      <m:t>NSE</m:t>
                    </m:r>
                    <m:r>
                      <a:rPr lang="en-US" sz="2000" i="0">
                        <a:latin typeface="Cambria Math" panose="02040503050406030204" pitchFamily="18" charset="0"/>
                      </a:rPr>
                      <m:t>=1−</m:t>
                    </m:r>
                    <m:f>
                      <m:fPr>
                        <m:ctrlPr>
                          <a:rPr lang="en-US" sz="2000" i="1">
                            <a:latin typeface="Cambria Math" panose="02040503050406030204" pitchFamily="18" charset="0"/>
                          </a:rPr>
                        </m:ctrlPr>
                      </m:fPr>
                      <m:num>
                        <m:nary>
                          <m:naryPr>
                            <m:chr m:val="∑"/>
                            <m:limLoc m:val="undOvr"/>
                            <m:ctrlPr>
                              <a:rPr lang="en-US" sz="2000" i="1">
                                <a:latin typeface="Cambria Math" panose="02040503050406030204" pitchFamily="18" charset="0"/>
                              </a:rPr>
                            </m:ctrlPr>
                          </m:naryPr>
                          <m:sub>
                            <m:r>
                              <m:rPr>
                                <m:sty m:val="p"/>
                                <m:brk/>
                              </m:rPr>
                              <a:rPr lang="it-IT" sz="2000" b="0" i="0" smtClean="0">
                                <a:latin typeface="Cambria Math" panose="02040503050406030204" pitchFamily="18" charset="0"/>
                              </a:rPr>
                              <m:t>i</m:t>
                            </m:r>
                          </m:sub>
                          <m:sup>
                            <m:r>
                              <a:rPr lang="it-IT" sz="2000" b="0" i="1" smtClean="0">
                                <a:latin typeface="Cambria Math" panose="02040503050406030204" pitchFamily="18" charset="0"/>
                              </a:rPr>
                              <m:t>𝑛</m:t>
                            </m:r>
                          </m:sup>
                          <m:e>
                            <m:sSup>
                              <m:sSupPr>
                                <m:ctrlPr>
                                  <a:rPr lang="en-US" sz="2000" i="1">
                                    <a:latin typeface="Cambria Math" panose="02040503050406030204" pitchFamily="18" charset="0"/>
                                  </a:rPr>
                                </m:ctrlPr>
                              </m:sSupPr>
                              <m:e>
                                <m:d>
                                  <m:dPr>
                                    <m:ctrlPr>
                                      <a:rPr lang="en-US" sz="2000" i="1">
                                        <a:latin typeface="Cambria Math" panose="02040503050406030204" pitchFamily="18" charset="0"/>
                                      </a:rPr>
                                    </m:ctrlPr>
                                  </m:dPr>
                                  <m:e>
                                    <m:sSub>
                                      <m:sSubPr>
                                        <m:ctrlPr>
                                          <a:rPr lang="en-US" sz="2000" i="1">
                                            <a:latin typeface="Cambria Math" panose="02040503050406030204" pitchFamily="18" charset="0"/>
                                          </a:rPr>
                                        </m:ctrlPr>
                                      </m:sSubPr>
                                      <m:e>
                                        <m:r>
                                          <m:rPr>
                                            <m:sty m:val="p"/>
                                          </m:rPr>
                                          <a:rPr lang="it-IT" sz="2000" b="0" i="0" smtClean="0">
                                            <a:latin typeface="Cambria Math" panose="02040503050406030204" pitchFamily="18" charset="0"/>
                                          </a:rPr>
                                          <m:t>X</m:t>
                                        </m:r>
                                      </m:e>
                                      <m:sub>
                                        <m:r>
                                          <m:rPr>
                                            <m:sty m:val="p"/>
                                          </m:rPr>
                                          <a:rPr lang="it-IT" sz="2000" b="0" i="0" smtClean="0">
                                            <a:latin typeface="Cambria Math" panose="02040503050406030204" pitchFamily="18" charset="0"/>
                                          </a:rPr>
                                          <m:t>i</m:t>
                                        </m:r>
                                      </m:sub>
                                    </m:sSub>
                                    <m:r>
                                      <a:rPr lang="en-US" sz="2000" i="0">
                                        <a:latin typeface="Cambria Math" panose="02040503050406030204" pitchFamily="18" charset="0"/>
                                      </a:rPr>
                                      <m:t>−</m:t>
                                    </m:r>
                                    <m:sSub>
                                      <m:sSubPr>
                                        <m:ctrlPr>
                                          <a:rPr lang="en-US" sz="2000" i="1">
                                            <a:latin typeface="Cambria Math" panose="02040503050406030204" pitchFamily="18" charset="0"/>
                                          </a:rPr>
                                        </m:ctrlPr>
                                      </m:sSubPr>
                                      <m:e>
                                        <m:r>
                                          <m:rPr>
                                            <m:sty m:val="p"/>
                                          </m:rPr>
                                          <a:rPr lang="it-IT" sz="2000" b="0" i="0" smtClean="0">
                                            <a:latin typeface="Cambria Math" panose="02040503050406030204" pitchFamily="18" charset="0"/>
                                          </a:rPr>
                                          <m:t>Y</m:t>
                                        </m:r>
                                      </m:e>
                                      <m:sub>
                                        <m:r>
                                          <m:rPr>
                                            <m:sty m:val="p"/>
                                          </m:rPr>
                                          <a:rPr lang="it-IT" sz="2000" b="0" i="0" smtClean="0">
                                            <a:latin typeface="Cambria Math" panose="02040503050406030204" pitchFamily="18" charset="0"/>
                                          </a:rPr>
                                          <m:t>i</m:t>
                                        </m:r>
                                      </m:sub>
                                    </m:sSub>
                                  </m:e>
                                </m:d>
                              </m:e>
                              <m:sup>
                                <m:r>
                                  <a:rPr lang="en-US" sz="2000" i="0">
                                    <a:latin typeface="Cambria Math" panose="02040503050406030204" pitchFamily="18" charset="0"/>
                                  </a:rPr>
                                  <m:t>2</m:t>
                                </m:r>
                              </m:sup>
                            </m:sSup>
                          </m:e>
                        </m:nary>
                      </m:num>
                      <m:den>
                        <m:nary>
                          <m:naryPr>
                            <m:chr m:val="∑"/>
                            <m:limLoc m:val="undOvr"/>
                            <m:ctrlPr>
                              <a:rPr lang="en-US" sz="2000" i="1">
                                <a:latin typeface="Cambria Math" panose="02040503050406030204" pitchFamily="18" charset="0"/>
                              </a:rPr>
                            </m:ctrlPr>
                          </m:naryPr>
                          <m:sub>
                            <m:r>
                              <a:rPr lang="en-US" sz="2000" i="0">
                                <a:latin typeface="Cambria Math" panose="02040503050406030204" pitchFamily="18" charset="0"/>
                              </a:rPr>
                              <m:t>1</m:t>
                            </m:r>
                          </m:sub>
                          <m:sup>
                            <m:r>
                              <a:rPr lang="it-IT" sz="2000" i="1">
                                <a:latin typeface="Cambria Math" panose="02040503050406030204" pitchFamily="18" charset="0"/>
                              </a:rPr>
                              <m:t>𝑛</m:t>
                            </m:r>
                          </m:sup>
                          <m:e>
                            <m:sSup>
                              <m:sSupPr>
                                <m:ctrlPr>
                                  <a:rPr lang="en-US" sz="2000" i="1">
                                    <a:latin typeface="Cambria Math" panose="02040503050406030204" pitchFamily="18" charset="0"/>
                                  </a:rPr>
                                </m:ctrlPr>
                              </m:sSupPr>
                              <m:e>
                                <m:d>
                                  <m:dPr>
                                    <m:ctrlPr>
                                      <a:rPr lang="en-US" sz="2000" i="1">
                                        <a:latin typeface="Cambria Math" panose="02040503050406030204" pitchFamily="18" charset="0"/>
                                      </a:rPr>
                                    </m:ctrlPr>
                                  </m:dPr>
                                  <m:e>
                                    <m:sSub>
                                      <m:sSubPr>
                                        <m:ctrlPr>
                                          <a:rPr lang="en-US" sz="2000" i="1">
                                            <a:latin typeface="Cambria Math" panose="02040503050406030204" pitchFamily="18" charset="0"/>
                                          </a:rPr>
                                        </m:ctrlPr>
                                      </m:sSubPr>
                                      <m:e>
                                        <m:r>
                                          <m:rPr>
                                            <m:sty m:val="p"/>
                                          </m:rPr>
                                          <a:rPr lang="it-IT" sz="2000" b="0" i="0" smtClean="0">
                                            <a:latin typeface="Cambria Math" panose="02040503050406030204" pitchFamily="18" charset="0"/>
                                          </a:rPr>
                                          <m:t>Y</m:t>
                                        </m:r>
                                      </m:e>
                                      <m:sub>
                                        <m:r>
                                          <m:rPr>
                                            <m:sty m:val="p"/>
                                          </m:rPr>
                                          <a:rPr lang="en-US" sz="2000" i="0">
                                            <a:latin typeface="Cambria Math" panose="02040503050406030204" pitchFamily="18" charset="0"/>
                                          </a:rPr>
                                          <m:t>t</m:t>
                                        </m:r>
                                      </m:sub>
                                    </m:sSub>
                                    <m:r>
                                      <a:rPr lang="en-US" sz="2000" i="0">
                                        <a:latin typeface="Cambria Math" panose="02040503050406030204" pitchFamily="18" charset="0"/>
                                      </a:rPr>
                                      <m:t>−</m:t>
                                    </m:r>
                                    <m:acc>
                                      <m:accPr>
                                        <m:chr m:val="̅"/>
                                        <m:ctrlPr>
                                          <a:rPr lang="en-US" sz="2000" i="1" smtClean="0">
                                            <a:latin typeface="Cambria Math" panose="02040503050406030204" pitchFamily="18" charset="0"/>
                                          </a:rPr>
                                        </m:ctrlPr>
                                      </m:accPr>
                                      <m:e>
                                        <m:r>
                                          <m:rPr>
                                            <m:sty m:val="p"/>
                                          </m:rPr>
                                          <a:rPr lang="it-IT" sz="2000">
                                            <a:latin typeface="Cambria Math" panose="02040503050406030204" pitchFamily="18" charset="0"/>
                                          </a:rPr>
                                          <m:t>Y</m:t>
                                        </m:r>
                                      </m:e>
                                    </m:acc>
                                  </m:e>
                                </m:d>
                              </m:e>
                              <m:sup>
                                <m:r>
                                  <a:rPr lang="en-US" sz="2000" i="0">
                                    <a:latin typeface="Cambria Math" panose="02040503050406030204" pitchFamily="18" charset="0"/>
                                  </a:rPr>
                                  <m:t>2</m:t>
                                </m:r>
                              </m:sup>
                            </m:sSup>
                          </m:e>
                        </m:nary>
                      </m:den>
                    </m:f>
                  </m:oMath>
                </a14:m>
                <a:endParaRPr lang="it-IT" sz="2000" dirty="0"/>
              </a:p>
              <a:p>
                <a:pPr marL="285750" indent="-285750" algn="just"/>
                <a:r>
                  <a:rPr lang="it-IT" sz="2000" dirty="0"/>
                  <a:t>KGE=1- </a:t>
                </a:r>
                <a14:m>
                  <m:oMath xmlns:m="http://schemas.openxmlformats.org/officeDocument/2006/math">
                    <m:rad>
                      <m:radPr>
                        <m:degHide m:val="on"/>
                        <m:ctrlPr>
                          <a:rPr lang="it-IT" sz="2000" i="1">
                            <a:latin typeface="Cambria Math" panose="02040503050406030204" pitchFamily="18" charset="0"/>
                          </a:rPr>
                        </m:ctrlPr>
                      </m:radPr>
                      <m:deg/>
                      <m:e>
                        <m:d>
                          <m:dPr>
                            <m:begChr m:val="["/>
                            <m:endChr m:val="]"/>
                            <m:ctrlPr>
                              <a:rPr lang="it-IT" sz="2000" i="1">
                                <a:latin typeface="Cambria Math" panose="02040503050406030204" pitchFamily="18" charset="0"/>
                              </a:rPr>
                            </m:ctrlPr>
                          </m:dPr>
                          <m:e>
                            <m:sSup>
                              <m:sSupPr>
                                <m:ctrlPr>
                                  <a:rPr lang="it-IT" sz="2000" i="1">
                                    <a:latin typeface="Cambria Math" panose="02040503050406030204" pitchFamily="18" charset="0"/>
                                  </a:rPr>
                                </m:ctrlPr>
                              </m:sSupPr>
                              <m:e>
                                <m:d>
                                  <m:dPr>
                                    <m:ctrlPr>
                                      <a:rPr lang="it-IT" sz="2000" i="1">
                                        <a:latin typeface="Cambria Math" panose="02040503050406030204" pitchFamily="18" charset="0"/>
                                      </a:rPr>
                                    </m:ctrlPr>
                                  </m:dPr>
                                  <m:e>
                                    <m:r>
                                      <m:rPr>
                                        <m:sty m:val="p"/>
                                      </m:rPr>
                                      <a:rPr lang="it-IT" sz="2000" i="0">
                                        <a:latin typeface="Cambria Math" panose="02040503050406030204" pitchFamily="18" charset="0"/>
                                        <a:ea typeface="Cambria Math" panose="02040503050406030204" pitchFamily="18" charset="0"/>
                                      </a:rPr>
                                      <m:t>γ</m:t>
                                    </m:r>
                                    <m:r>
                                      <a:rPr lang="it-IT" sz="2000" i="0">
                                        <a:latin typeface="Cambria Math" panose="02040503050406030204" pitchFamily="18" charset="0"/>
                                        <a:ea typeface="Cambria Math" panose="02040503050406030204" pitchFamily="18" charset="0"/>
                                      </a:rPr>
                                      <m:t>−1</m:t>
                                    </m:r>
                                  </m:e>
                                </m:d>
                              </m:e>
                              <m:sup>
                                <m:r>
                                  <a:rPr lang="it-IT" sz="2000" i="0">
                                    <a:latin typeface="Cambria Math" panose="02040503050406030204" pitchFamily="18" charset="0"/>
                                  </a:rPr>
                                  <m:t>2</m:t>
                                </m:r>
                              </m:sup>
                            </m:sSup>
                          </m:e>
                        </m:d>
                        <m:r>
                          <a:rPr lang="it-IT" sz="2000" i="0">
                            <a:latin typeface="Cambria Math" panose="02040503050406030204" pitchFamily="18" charset="0"/>
                            <a:ea typeface="Cambria Math" panose="02040503050406030204" pitchFamily="18" charset="0"/>
                          </a:rPr>
                          <m:t>+</m:t>
                        </m:r>
                        <m:d>
                          <m:dPr>
                            <m:begChr m:val="["/>
                            <m:endChr m:val="]"/>
                            <m:ctrlPr>
                              <a:rPr lang="it-IT" sz="2000" i="1">
                                <a:latin typeface="Cambria Math" panose="02040503050406030204" pitchFamily="18" charset="0"/>
                              </a:rPr>
                            </m:ctrlPr>
                          </m:dPr>
                          <m:e>
                            <m:sSup>
                              <m:sSupPr>
                                <m:ctrlPr>
                                  <a:rPr lang="it-IT" sz="2000" i="1">
                                    <a:latin typeface="Cambria Math" panose="02040503050406030204" pitchFamily="18" charset="0"/>
                                  </a:rPr>
                                </m:ctrlPr>
                              </m:sSupPr>
                              <m:e>
                                <m:d>
                                  <m:dPr>
                                    <m:ctrlPr>
                                      <a:rPr lang="it-IT" sz="2000" i="1">
                                        <a:latin typeface="Cambria Math" panose="02040503050406030204" pitchFamily="18" charset="0"/>
                                      </a:rPr>
                                    </m:ctrlPr>
                                  </m:dPr>
                                  <m:e>
                                    <m:r>
                                      <m:rPr>
                                        <m:sty m:val="p"/>
                                      </m:rPr>
                                      <a:rPr lang="it-IT" sz="2000" i="0">
                                        <a:latin typeface="Cambria Math" panose="02040503050406030204" pitchFamily="18" charset="0"/>
                                        <a:ea typeface="Cambria Math" panose="02040503050406030204" pitchFamily="18" charset="0"/>
                                      </a:rPr>
                                      <m:t>β</m:t>
                                    </m:r>
                                    <m:r>
                                      <a:rPr lang="it-IT" sz="2000" i="0">
                                        <a:latin typeface="Cambria Math" panose="02040503050406030204" pitchFamily="18" charset="0"/>
                                        <a:ea typeface="Cambria Math" panose="02040503050406030204" pitchFamily="18" charset="0"/>
                                      </a:rPr>
                                      <m:t>−1</m:t>
                                    </m:r>
                                  </m:e>
                                </m:d>
                              </m:e>
                              <m:sup>
                                <m:r>
                                  <a:rPr lang="it-IT" sz="2000" i="0">
                                    <a:latin typeface="Cambria Math" panose="02040503050406030204" pitchFamily="18" charset="0"/>
                                  </a:rPr>
                                  <m:t>2</m:t>
                                </m:r>
                              </m:sup>
                            </m:sSup>
                          </m:e>
                        </m:d>
                        <m:r>
                          <m:rPr>
                            <m:nor/>
                          </m:rPr>
                          <a:rPr lang="it-IT" sz="2000" dirty="0">
                            <a:ea typeface="Cambria Math" panose="02040503050406030204" pitchFamily="18" charset="0"/>
                          </a:rPr>
                          <m:t> </m:t>
                        </m:r>
                        <m:r>
                          <a:rPr lang="it-IT" sz="2000" i="0">
                            <a:latin typeface="Cambria Math" panose="02040503050406030204" pitchFamily="18" charset="0"/>
                            <a:ea typeface="Cambria Math" panose="02040503050406030204" pitchFamily="18" charset="0"/>
                          </a:rPr>
                          <m:t>+</m:t>
                        </m:r>
                        <m:d>
                          <m:dPr>
                            <m:begChr m:val="["/>
                            <m:endChr m:val="]"/>
                            <m:ctrlPr>
                              <a:rPr lang="it-IT" sz="2000" i="1">
                                <a:latin typeface="Cambria Math" panose="02040503050406030204" pitchFamily="18" charset="0"/>
                              </a:rPr>
                            </m:ctrlPr>
                          </m:dPr>
                          <m:e>
                            <m:sSup>
                              <m:sSupPr>
                                <m:ctrlPr>
                                  <a:rPr lang="it-IT" sz="2000" i="1">
                                    <a:latin typeface="Cambria Math" panose="02040503050406030204" pitchFamily="18" charset="0"/>
                                  </a:rPr>
                                </m:ctrlPr>
                              </m:sSupPr>
                              <m:e>
                                <m:d>
                                  <m:dPr>
                                    <m:ctrlPr>
                                      <a:rPr lang="it-IT" sz="2000" i="1">
                                        <a:latin typeface="Cambria Math" panose="02040503050406030204" pitchFamily="18" charset="0"/>
                                      </a:rPr>
                                    </m:ctrlPr>
                                  </m:dPr>
                                  <m:e>
                                    <m:r>
                                      <m:rPr>
                                        <m:sty m:val="p"/>
                                      </m:rPr>
                                      <a:rPr lang="it-IT" sz="2000" i="0">
                                        <a:latin typeface="Cambria Math" panose="02040503050406030204" pitchFamily="18" charset="0"/>
                                        <a:ea typeface="Cambria Math" panose="02040503050406030204" pitchFamily="18" charset="0"/>
                                      </a:rPr>
                                      <m:t>α</m:t>
                                    </m:r>
                                    <m:r>
                                      <a:rPr lang="it-IT" sz="2000" i="0">
                                        <a:latin typeface="Cambria Math" panose="02040503050406030204" pitchFamily="18" charset="0"/>
                                        <a:ea typeface="Cambria Math" panose="02040503050406030204" pitchFamily="18" charset="0"/>
                                      </a:rPr>
                                      <m:t>−1</m:t>
                                    </m:r>
                                  </m:e>
                                </m:d>
                              </m:e>
                              <m:sup>
                                <m:r>
                                  <a:rPr lang="it-IT" sz="2000" i="0">
                                    <a:latin typeface="Cambria Math" panose="02040503050406030204" pitchFamily="18" charset="0"/>
                                  </a:rPr>
                                  <m:t>2</m:t>
                                </m:r>
                              </m:sup>
                            </m:sSup>
                          </m:e>
                        </m:d>
                      </m:e>
                    </m:rad>
                  </m:oMath>
                </a14:m>
                <a:endParaRPr lang="it-IT" sz="2000" dirty="0"/>
              </a:p>
              <a:p>
                <a:pPr marL="285750" indent="-285750" algn="just"/>
                <a:r>
                  <a:rPr lang="it-IT" sz="2000" dirty="0" err="1">
                    <a:ea typeface="Cambria Math" panose="02040503050406030204" pitchFamily="18" charset="0"/>
                  </a:rPr>
                  <a:t>Correlation</a:t>
                </a:r>
                <a:r>
                  <a:rPr lang="it-IT" sz="2000" dirty="0">
                    <a:ea typeface="Cambria Math" panose="02040503050406030204" pitchFamily="18" charset="0"/>
                  </a:rPr>
                  <a:t>(</a:t>
                </a:r>
                <a14:m>
                  <m:oMath xmlns:m="http://schemas.openxmlformats.org/officeDocument/2006/math">
                    <m:r>
                      <m:rPr>
                        <m:sty m:val="p"/>
                      </m:rPr>
                      <a:rPr lang="it-IT" sz="2000" i="0">
                        <a:latin typeface="Cambria Math" panose="02040503050406030204" pitchFamily="18" charset="0"/>
                        <a:ea typeface="Cambria Math" panose="02040503050406030204" pitchFamily="18" charset="0"/>
                      </a:rPr>
                      <m:t>γ</m:t>
                    </m:r>
                    <m:r>
                      <a:rPr lang="it-IT" sz="2000" b="0" i="0" smtClean="0">
                        <a:latin typeface="Cambria Math" panose="02040503050406030204" pitchFamily="18" charset="0"/>
                        <a:ea typeface="Cambria Math" panose="02040503050406030204" pitchFamily="18" charset="0"/>
                      </a:rPr>
                      <m:t>)</m:t>
                    </m:r>
                    <m:r>
                      <a:rPr lang="it-IT" sz="2000" i="0">
                        <a:latin typeface="Cambria Math" panose="02040503050406030204" pitchFamily="18" charset="0"/>
                        <a:ea typeface="Cambria Math" panose="02040503050406030204" pitchFamily="18" charset="0"/>
                      </a:rPr>
                      <m:t> </m:t>
                    </m:r>
                  </m:oMath>
                </a14:m>
                <a:r>
                  <a:rPr lang="en-US" sz="2000" dirty="0"/>
                  <a:t>=</a:t>
                </a:r>
                <a14:m>
                  <m:oMath xmlns:m="http://schemas.openxmlformats.org/officeDocument/2006/math">
                    <m:f>
                      <m:fPr>
                        <m:ctrlPr>
                          <a:rPr lang="en-US" sz="2000" i="1" dirty="0" smtClean="0">
                            <a:latin typeface="Cambria Math" panose="02040503050406030204" pitchFamily="18" charset="0"/>
                          </a:rPr>
                        </m:ctrlPr>
                      </m:fPr>
                      <m:num>
                        <m:r>
                          <m:rPr>
                            <m:sty m:val="p"/>
                          </m:rPr>
                          <a:rPr lang="it-IT" sz="2000" b="0" i="0" dirty="0" smtClean="0">
                            <a:latin typeface="Cambria Math" panose="02040503050406030204" pitchFamily="18" charset="0"/>
                          </a:rPr>
                          <m:t>cov</m:t>
                        </m:r>
                        <m:d>
                          <m:dPr>
                            <m:ctrlPr>
                              <a:rPr lang="en-US" sz="2000" i="1" dirty="0" smtClean="0">
                                <a:latin typeface="Cambria Math" panose="02040503050406030204" pitchFamily="18" charset="0"/>
                              </a:rPr>
                            </m:ctrlPr>
                          </m:dPr>
                          <m:e>
                            <m:r>
                              <m:rPr>
                                <m:sty m:val="p"/>
                              </m:rPr>
                              <a:rPr lang="it-IT" sz="2000" b="0" i="0" dirty="0" smtClean="0">
                                <a:latin typeface="Cambria Math" panose="02040503050406030204" pitchFamily="18" charset="0"/>
                              </a:rPr>
                              <m:t>X</m:t>
                            </m:r>
                            <m:r>
                              <a:rPr lang="it-IT" sz="2000" b="0" i="0" smtClean="0">
                                <a:latin typeface="Cambria Math" panose="02040503050406030204" pitchFamily="18" charset="0"/>
                              </a:rPr>
                              <m:t>,</m:t>
                            </m:r>
                            <m:r>
                              <m:rPr>
                                <m:sty m:val="p"/>
                              </m:rPr>
                              <a:rPr lang="it-IT" sz="2000">
                                <a:latin typeface="Cambria Math" panose="02040503050406030204" pitchFamily="18" charset="0"/>
                              </a:rPr>
                              <m:t>Y</m:t>
                            </m:r>
                          </m:e>
                        </m:d>
                      </m:num>
                      <m:den>
                        <m:sSub>
                          <m:sSubPr>
                            <m:ctrlPr>
                              <a:rPr lang="en-US" sz="2000" i="1">
                                <a:latin typeface="Cambria Math" panose="02040503050406030204" pitchFamily="18" charset="0"/>
                              </a:rPr>
                            </m:ctrlPr>
                          </m:sSubPr>
                          <m:e>
                            <m:r>
                              <m:rPr>
                                <m:sty m:val="p"/>
                              </m:rPr>
                              <a:rPr lang="el-GR" sz="2000" i="1" smtClean="0">
                                <a:latin typeface="Cambria Math" panose="02040503050406030204" pitchFamily="18" charset="0"/>
                              </a:rPr>
                              <m:t>σ</m:t>
                            </m:r>
                          </m:e>
                          <m:sub>
                            <m:r>
                              <m:rPr>
                                <m:sty m:val="p"/>
                              </m:rPr>
                              <a:rPr lang="it-IT" sz="2000" b="0" i="0" smtClean="0">
                                <a:latin typeface="Cambria Math" panose="02040503050406030204" pitchFamily="18" charset="0"/>
                              </a:rPr>
                              <m:t>X</m:t>
                            </m:r>
                          </m:sub>
                        </m:sSub>
                        <m:r>
                          <a:rPr lang="en-US" sz="2000" i="0" smtClean="0">
                            <a:latin typeface="Cambria Math" panose="02040503050406030204" pitchFamily="18" charset="0"/>
                          </a:rPr>
                          <m:t>×</m:t>
                        </m:r>
                        <m:sSub>
                          <m:sSubPr>
                            <m:ctrlPr>
                              <a:rPr lang="en-US" sz="2000" i="1">
                                <a:latin typeface="Cambria Math" panose="02040503050406030204" pitchFamily="18" charset="0"/>
                              </a:rPr>
                            </m:ctrlPr>
                          </m:sSubPr>
                          <m:e>
                            <m:r>
                              <m:rPr>
                                <m:sty m:val="p"/>
                              </m:rPr>
                              <a:rPr lang="el-GR" sz="2000" i="1">
                                <a:latin typeface="Cambria Math" panose="02040503050406030204" pitchFamily="18" charset="0"/>
                              </a:rPr>
                              <m:t>σ</m:t>
                            </m:r>
                          </m:e>
                          <m:sub>
                            <m:r>
                              <m:rPr>
                                <m:sty m:val="p"/>
                              </m:rPr>
                              <a:rPr lang="it-IT" sz="2000" b="0" i="0" smtClean="0">
                                <a:latin typeface="Cambria Math" panose="02040503050406030204" pitchFamily="18" charset="0"/>
                              </a:rPr>
                              <m:t>Y</m:t>
                            </m:r>
                          </m:sub>
                        </m:sSub>
                      </m:den>
                    </m:f>
                  </m:oMath>
                </a14:m>
                <a:endParaRPr lang="it-IT" sz="2000" dirty="0"/>
              </a:p>
              <a:p>
                <a:pPr marL="285750" indent="-285750"/>
                <a:r>
                  <a:rPr lang="it-IT" sz="2000" b="0" dirty="0" err="1">
                    <a:ea typeface="Cambria Math" panose="02040503050406030204" pitchFamily="18" charset="0"/>
                  </a:rPr>
                  <a:t>Mean</a:t>
                </a:r>
                <a:r>
                  <a:rPr lang="it-IT" sz="2000" b="0" dirty="0">
                    <a:ea typeface="Cambria Math" panose="02040503050406030204" pitchFamily="18" charset="0"/>
                  </a:rPr>
                  <a:t> </a:t>
                </a:r>
                <a:r>
                  <a:rPr lang="it-IT" sz="2000" b="0" dirty="0" err="1">
                    <a:ea typeface="Cambria Math" panose="02040503050406030204" pitchFamily="18" charset="0"/>
                  </a:rPr>
                  <a:t>Bias</a:t>
                </a:r>
                <a:r>
                  <a:rPr lang="it-IT" sz="2000" b="0" dirty="0">
                    <a:ea typeface="Cambria Math" panose="02040503050406030204" pitchFamily="18" charset="0"/>
                  </a:rPr>
                  <a:t> Ratio</a:t>
                </a:r>
                <a14:m>
                  <m:oMath xmlns:m="http://schemas.openxmlformats.org/officeDocument/2006/math">
                    <m:r>
                      <a:rPr lang="it-IT" sz="2000" b="0" i="0" smtClean="0">
                        <a:latin typeface="Cambria Math" panose="02040503050406030204" pitchFamily="18" charset="0"/>
                        <a:ea typeface="Cambria Math" panose="02040503050406030204" pitchFamily="18" charset="0"/>
                      </a:rPr>
                      <m:t>(</m:t>
                    </m:r>
                    <m:r>
                      <m:rPr>
                        <m:sty m:val="p"/>
                      </m:rPr>
                      <a:rPr lang="it-IT" sz="2000" i="0">
                        <a:latin typeface="Cambria Math" panose="02040503050406030204" pitchFamily="18" charset="0"/>
                        <a:ea typeface="Cambria Math" panose="02040503050406030204" pitchFamily="18" charset="0"/>
                      </a:rPr>
                      <m:t>β</m:t>
                    </m:r>
                    <m:r>
                      <a:rPr lang="it-IT" sz="2000" b="0" i="0" smtClean="0">
                        <a:latin typeface="Cambria Math" panose="02040503050406030204" pitchFamily="18" charset="0"/>
                        <a:ea typeface="Cambria Math" panose="02040503050406030204" pitchFamily="18" charset="0"/>
                      </a:rPr>
                      <m:t>)</m:t>
                    </m:r>
                  </m:oMath>
                </a14:m>
                <a:r>
                  <a:rPr lang="en-US" sz="2000" dirty="0"/>
                  <a:t>= </a:t>
                </a:r>
                <a14:m>
                  <m:oMath xmlns:m="http://schemas.openxmlformats.org/officeDocument/2006/math">
                    <m:f>
                      <m:fPr>
                        <m:ctrlPr>
                          <a:rPr lang="en-US" sz="2000" i="1" smtClean="0">
                            <a:latin typeface="Cambria Math" panose="02040503050406030204" pitchFamily="18" charset="0"/>
                          </a:rPr>
                        </m:ctrlPr>
                      </m:fPr>
                      <m:num>
                        <m:acc>
                          <m:accPr>
                            <m:chr m:val="̅"/>
                            <m:ctrlPr>
                              <a:rPr lang="en-US" sz="2000" i="1" smtClean="0">
                                <a:latin typeface="Cambria Math" panose="02040503050406030204" pitchFamily="18" charset="0"/>
                              </a:rPr>
                            </m:ctrlPr>
                          </m:accPr>
                          <m:e>
                            <m:r>
                              <m:rPr>
                                <m:sty m:val="p"/>
                              </m:rPr>
                              <a:rPr lang="it-IT" sz="2000" b="0" i="0" smtClean="0">
                                <a:latin typeface="Cambria Math" panose="02040503050406030204" pitchFamily="18" charset="0"/>
                              </a:rPr>
                              <m:t>X</m:t>
                            </m:r>
                          </m:e>
                        </m:acc>
                      </m:num>
                      <m:den>
                        <m:acc>
                          <m:accPr>
                            <m:chr m:val="̅"/>
                            <m:ctrlPr>
                              <a:rPr lang="en-US" sz="2000" i="1" smtClean="0">
                                <a:latin typeface="Cambria Math" panose="02040503050406030204" pitchFamily="18" charset="0"/>
                              </a:rPr>
                            </m:ctrlPr>
                          </m:accPr>
                          <m:e>
                            <m:r>
                              <m:rPr>
                                <m:sty m:val="p"/>
                              </m:rPr>
                              <a:rPr lang="it-IT" sz="2000" b="0" i="0" smtClean="0">
                                <a:latin typeface="Cambria Math" panose="02040503050406030204" pitchFamily="18" charset="0"/>
                              </a:rPr>
                              <m:t>Y</m:t>
                            </m:r>
                          </m:e>
                        </m:acc>
                      </m:den>
                    </m:f>
                  </m:oMath>
                </a14:m>
                <a:endParaRPr lang="en-US" sz="2000" dirty="0"/>
              </a:p>
              <a:p>
                <a:pPr marL="285750" indent="-285750"/>
                <a:r>
                  <a:rPr lang="en-US" sz="2000" dirty="0"/>
                  <a:t>Variability ratio(</a:t>
                </a:r>
                <a14:m>
                  <m:oMath xmlns:m="http://schemas.openxmlformats.org/officeDocument/2006/math">
                    <m:r>
                      <m:rPr>
                        <m:sty m:val="p"/>
                      </m:rPr>
                      <a:rPr lang="it-IT" sz="2000" i="0">
                        <a:latin typeface="Cambria Math" panose="02040503050406030204" pitchFamily="18" charset="0"/>
                        <a:ea typeface="Cambria Math" panose="02040503050406030204" pitchFamily="18" charset="0"/>
                      </a:rPr>
                      <m:t>α</m:t>
                    </m:r>
                  </m:oMath>
                </a14:m>
                <a:r>
                  <a:rPr lang="en-US" sz="2000" dirty="0"/>
                  <a:t>)=</a:t>
                </a:r>
                <a14:m>
                  <m:oMath xmlns:m="http://schemas.openxmlformats.org/officeDocument/2006/math">
                    <m:f>
                      <m:fPr>
                        <m:ctrlPr>
                          <a:rPr lang="en-US" sz="2000" i="1" dirty="0" smtClean="0">
                            <a:latin typeface="Cambria Math" panose="02040503050406030204" pitchFamily="18" charset="0"/>
                          </a:rPr>
                        </m:ctrlPr>
                      </m:fPr>
                      <m:num>
                        <m:sSub>
                          <m:sSubPr>
                            <m:ctrlPr>
                              <a:rPr lang="en-US" sz="2000" i="1">
                                <a:latin typeface="Cambria Math" panose="02040503050406030204" pitchFamily="18" charset="0"/>
                              </a:rPr>
                            </m:ctrlPr>
                          </m:sSubPr>
                          <m:e>
                            <m:r>
                              <m:rPr>
                                <m:sty m:val="p"/>
                              </m:rPr>
                              <a:rPr lang="el-GR" sz="2000" i="1">
                                <a:latin typeface="Cambria Math" panose="02040503050406030204" pitchFamily="18" charset="0"/>
                              </a:rPr>
                              <m:t>σ</m:t>
                            </m:r>
                          </m:e>
                          <m:sub>
                            <m:r>
                              <m:rPr>
                                <m:sty m:val="p"/>
                              </m:rPr>
                              <a:rPr lang="it-IT" sz="2000">
                                <a:latin typeface="Cambria Math" panose="02040503050406030204" pitchFamily="18" charset="0"/>
                              </a:rPr>
                              <m:t>X</m:t>
                            </m:r>
                          </m:sub>
                        </m:sSub>
                      </m:num>
                      <m:den>
                        <m:sSub>
                          <m:sSubPr>
                            <m:ctrlPr>
                              <a:rPr lang="en-US" sz="2000" i="1">
                                <a:latin typeface="Cambria Math" panose="02040503050406030204" pitchFamily="18" charset="0"/>
                              </a:rPr>
                            </m:ctrlPr>
                          </m:sSubPr>
                          <m:e>
                            <m:r>
                              <m:rPr>
                                <m:sty m:val="p"/>
                              </m:rPr>
                              <a:rPr lang="el-GR" sz="2000" i="1">
                                <a:latin typeface="Cambria Math" panose="02040503050406030204" pitchFamily="18" charset="0"/>
                              </a:rPr>
                              <m:t>σ</m:t>
                            </m:r>
                          </m:e>
                          <m:sub>
                            <m:r>
                              <m:rPr>
                                <m:sty m:val="p"/>
                              </m:rPr>
                              <a:rPr lang="it-IT" sz="2000">
                                <a:latin typeface="Cambria Math" panose="02040503050406030204" pitchFamily="18" charset="0"/>
                              </a:rPr>
                              <m:t>Y</m:t>
                            </m:r>
                          </m:sub>
                        </m:sSub>
                      </m:den>
                    </m:f>
                  </m:oMath>
                </a14:m>
                <a:endParaRPr lang="en-US" sz="2000" dirty="0" smtClean="0"/>
              </a:p>
              <a:p>
                <a:pPr marL="285750" indent="-285750"/>
                <a:r>
                  <a:rPr lang="it-IT" sz="2000" dirty="0" err="1" smtClean="0"/>
                  <a:t>Where</a:t>
                </a:r>
                <a:r>
                  <a:rPr lang="it-IT" sz="2000" dirty="0" smtClean="0"/>
                  <a:t> X </a:t>
                </a:r>
                <a:r>
                  <a:rPr lang="it-IT" sz="2000" dirty="0" err="1" smtClean="0"/>
                  <a:t>is</a:t>
                </a:r>
                <a:r>
                  <a:rPr lang="it-IT" sz="2000" dirty="0" smtClean="0"/>
                  <a:t> the model </a:t>
                </a:r>
                <a:r>
                  <a:rPr lang="it-IT" sz="2000" dirty="0" err="1" smtClean="0"/>
                  <a:t>simulation</a:t>
                </a:r>
                <a:r>
                  <a:rPr lang="it-IT" sz="2000" dirty="0" smtClean="0"/>
                  <a:t>(ERA5) and Y </a:t>
                </a:r>
                <a:r>
                  <a:rPr lang="it-IT" sz="2000" dirty="0" err="1" smtClean="0"/>
                  <a:t>is</a:t>
                </a:r>
                <a:r>
                  <a:rPr lang="it-IT" sz="2000" dirty="0" smtClean="0"/>
                  <a:t> the </a:t>
                </a:r>
                <a:r>
                  <a:rPr lang="it-IT" sz="2000" dirty="0" err="1" smtClean="0"/>
                  <a:t>observation</a:t>
                </a:r>
                <a:r>
                  <a:rPr lang="it-IT" sz="2000" dirty="0" smtClean="0"/>
                  <a:t>.</a:t>
                </a:r>
                <a:endParaRPr lang="en-US" sz="2000" dirty="0"/>
              </a:p>
            </p:txBody>
          </p:sp>
        </mc:Choice>
        <mc:Fallback xmlns="">
          <p:sp>
            <p:nvSpPr>
              <p:cNvPr id="4" name="Content Placeholder 3"/>
              <p:cNvSpPr>
                <a:spLocks noGrp="1" noRot="1" noChangeAspect="1" noMove="1" noResize="1" noEditPoints="1" noAdjustHandles="1" noChangeArrowheads="1" noChangeShapeType="1" noTextEdit="1"/>
              </p:cNvSpPr>
              <p:nvPr>
                <p:ph idx="1"/>
              </p:nvPr>
            </p:nvSpPr>
            <p:spPr>
              <a:xfrm>
                <a:off x="924791" y="1465119"/>
                <a:ext cx="10587182" cy="3812710"/>
              </a:xfrm>
              <a:prstGeom prst="rect">
                <a:avLst/>
              </a:prstGeom>
              <a:blipFill>
                <a:blip r:embed="rId2"/>
                <a:stretch>
                  <a:fillRect l="-518" t="-1597" r="-634" b="-958"/>
                </a:stretch>
              </a:blipFill>
            </p:spPr>
            <p:txBody>
              <a:bodyPr/>
              <a:lstStyle/>
              <a:p>
                <a:r>
                  <a:rPr lang="en-US">
                    <a:noFill/>
                  </a:rPr>
                  <a:t> </a:t>
                </a:r>
              </a:p>
            </p:txBody>
          </p:sp>
        </mc:Fallback>
      </mc:AlternateContent>
      <p:sp>
        <p:nvSpPr>
          <p:cNvPr id="5" name="TextBox 4"/>
          <p:cNvSpPr txBox="1"/>
          <p:nvPr/>
        </p:nvSpPr>
        <p:spPr>
          <a:xfrm>
            <a:off x="924791" y="622140"/>
            <a:ext cx="3967018" cy="579742"/>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r>
              <a:rPr lang="it-IT" sz="3200" b="1" dirty="0" err="1"/>
              <a:t>Comparison</a:t>
            </a:r>
            <a:r>
              <a:rPr lang="it-IT" sz="3200" b="1" dirty="0"/>
              <a:t> </a:t>
            </a:r>
            <a:r>
              <a:rPr lang="it-IT" sz="3200" b="1" dirty="0" err="1"/>
              <a:t>Statistics</a:t>
            </a:r>
            <a:endParaRPr lang="en-US" sz="3200"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89909152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063999" y="2449785"/>
            <a:ext cx="3897745" cy="1346361"/>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pPr algn="ctr"/>
            <a:r>
              <a:rPr lang="en-US" sz="8000" b="1" dirty="0"/>
              <a:t>RESULTS</a:t>
            </a:r>
            <a:endParaRPr lang="en-US" sz="8000"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75809469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5310" y="528620"/>
            <a:ext cx="10581999" cy="298652"/>
          </a:xfrm>
        </p:spPr>
        <p:txBody>
          <a:bodyPr>
            <a:noAutofit/>
          </a:bodyPr>
          <a:lstStyle/>
          <a:p>
            <a:r>
              <a:rPr lang="en-US" sz="2400" b="1" dirty="0" smtClean="0">
                <a:solidFill>
                  <a:srgbClr val="FF0000"/>
                </a:solidFill>
                <a:latin typeface="+mn-lt"/>
              </a:rPr>
              <a:t>1. </a:t>
            </a:r>
            <a:r>
              <a:rPr lang="en-US" sz="2400" b="1" dirty="0">
                <a:solidFill>
                  <a:srgbClr val="FF0000"/>
                </a:solidFill>
                <a:latin typeface="+mn-lt"/>
              </a:rPr>
              <a:t>To assess the ERA5 precipitation performance with basins of different size.</a:t>
            </a:r>
            <a:endParaRPr lang="en-US" sz="2400" b="1" dirty="0">
              <a:latin typeface="+mn-lt"/>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38376" y="4025582"/>
            <a:ext cx="3900994" cy="2926080"/>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962956"/>
            <a:ext cx="3900995" cy="2926080"/>
          </a:xfrm>
          <a:prstGeom prst="rect">
            <a:avLst/>
          </a:prstGeom>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038376" y="962956"/>
            <a:ext cx="3900994" cy="2926080"/>
          </a:xfrm>
          <a:prstGeom prst="rect">
            <a:avLst/>
          </a:prstGeom>
        </p:spPr>
      </p:pic>
      <p:pic>
        <p:nvPicPr>
          <p:cNvPr id="9" name="Picture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076751" y="1007995"/>
            <a:ext cx="3900995" cy="2926080"/>
          </a:xfrm>
          <a:prstGeom prst="rect">
            <a:avLst/>
          </a:prstGeom>
        </p:spPr>
      </p:pic>
      <p:pic>
        <p:nvPicPr>
          <p:cNvPr id="10" name="Picture 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4114800"/>
            <a:ext cx="3900994" cy="2926080"/>
          </a:xfrm>
          <a:prstGeom prst="rect">
            <a:avLst/>
          </a:prstGeom>
        </p:spPr>
      </p:pic>
      <p:sp>
        <p:nvSpPr>
          <p:cNvPr id="11" name="TextBox 10"/>
          <p:cNvSpPr txBox="1"/>
          <p:nvPr/>
        </p:nvSpPr>
        <p:spPr>
          <a:xfrm>
            <a:off x="8893960" y="4114799"/>
            <a:ext cx="2835564" cy="1754326"/>
          </a:xfrm>
          <a:prstGeom prst="rect">
            <a:avLst/>
          </a:prstGeom>
          <a:noFill/>
        </p:spPr>
        <p:txBody>
          <a:bodyPr wrap="square" rtlCol="0">
            <a:spAutoFit/>
          </a:bodyPr>
          <a:lstStyle/>
          <a:p>
            <a:pPr marL="285750" indent="-285750">
              <a:buFont typeface="Arial" panose="020B0604020202020204" pitchFamily="34" charset="0"/>
              <a:buChar char="•"/>
            </a:pPr>
            <a:r>
              <a:rPr lang="it-IT" dirty="0" smtClean="0"/>
              <a:t>NSE, </a:t>
            </a:r>
            <a:r>
              <a:rPr lang="it-IT" dirty="0" err="1" smtClean="0"/>
              <a:t>correlation</a:t>
            </a:r>
            <a:r>
              <a:rPr lang="it-IT" dirty="0" smtClean="0"/>
              <a:t>, </a:t>
            </a:r>
            <a:r>
              <a:rPr lang="it-IT" dirty="0" err="1" smtClean="0"/>
              <a:t>annual</a:t>
            </a:r>
            <a:r>
              <a:rPr lang="it-IT" dirty="0" smtClean="0"/>
              <a:t> </a:t>
            </a:r>
            <a:r>
              <a:rPr lang="it-IT" dirty="0" err="1" smtClean="0"/>
              <a:t>variability</a:t>
            </a:r>
            <a:r>
              <a:rPr lang="it-IT" dirty="0" smtClean="0"/>
              <a:t> and KGE </a:t>
            </a:r>
            <a:r>
              <a:rPr lang="it-IT" dirty="0" err="1" smtClean="0"/>
              <a:t>increasing</a:t>
            </a:r>
            <a:r>
              <a:rPr lang="it-IT" dirty="0" smtClean="0"/>
              <a:t> with </a:t>
            </a:r>
            <a:r>
              <a:rPr lang="it-IT" dirty="0" err="1" smtClean="0"/>
              <a:t>basin</a:t>
            </a:r>
            <a:r>
              <a:rPr lang="it-IT" dirty="0" smtClean="0"/>
              <a:t> area.</a:t>
            </a:r>
          </a:p>
          <a:p>
            <a:pPr marL="285750" indent="-285750">
              <a:buFont typeface="Arial" panose="020B0604020202020204" pitchFamily="34" charset="0"/>
              <a:buChar char="•"/>
            </a:pPr>
            <a:r>
              <a:rPr lang="it-IT" dirty="0" err="1" smtClean="0"/>
              <a:t>Mean</a:t>
            </a:r>
            <a:r>
              <a:rPr lang="it-IT" dirty="0" smtClean="0"/>
              <a:t> </a:t>
            </a:r>
            <a:r>
              <a:rPr lang="it-IT" dirty="0" err="1" smtClean="0"/>
              <a:t>bias</a:t>
            </a:r>
            <a:r>
              <a:rPr lang="it-IT" dirty="0" smtClean="0"/>
              <a:t> ratio </a:t>
            </a:r>
            <a:r>
              <a:rPr lang="it-IT" dirty="0" err="1" smtClean="0"/>
              <a:t>always</a:t>
            </a:r>
            <a:r>
              <a:rPr lang="it-IT" dirty="0" smtClean="0"/>
              <a:t> </a:t>
            </a:r>
            <a:r>
              <a:rPr lang="it-IT" dirty="0" err="1" smtClean="0"/>
              <a:t>greater</a:t>
            </a:r>
            <a:r>
              <a:rPr lang="it-IT" dirty="0" smtClean="0"/>
              <a:t> </a:t>
            </a:r>
            <a:r>
              <a:rPr lang="it-IT" dirty="0" err="1" smtClean="0"/>
              <a:t>than</a:t>
            </a:r>
            <a:r>
              <a:rPr lang="it-IT" dirty="0" smtClean="0"/>
              <a:t> 1.</a:t>
            </a:r>
            <a:endParaRPr lang="en-US" dirty="0"/>
          </a:p>
        </p:txBody>
      </p:sp>
    </p:spTree>
    <p:extLst>
      <p:ext uri="{BB962C8B-B14F-4D97-AF65-F5344CB8AC3E}">
        <p14:creationId xmlns:p14="http://schemas.microsoft.com/office/powerpoint/2010/main" val="371482744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60400" y="1098892"/>
            <a:ext cx="5066721" cy="3800475"/>
          </a:xfrm>
          <a:prstGeom prst="rect">
            <a:avLst/>
          </a:prstGeom>
        </p:spPr>
      </p:pic>
      <p:pic>
        <p:nvPicPr>
          <p:cNvPr id="5" name="Content Placehold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81799" y="1088121"/>
            <a:ext cx="5066719" cy="3800474"/>
          </a:xfrm>
          <a:prstGeom prst="rect">
            <a:avLst/>
          </a:prstGeom>
        </p:spPr>
      </p:pic>
      <p:sp>
        <p:nvSpPr>
          <p:cNvPr id="2" name="Rectangle 1"/>
          <p:cNvSpPr/>
          <p:nvPr/>
        </p:nvSpPr>
        <p:spPr>
          <a:xfrm>
            <a:off x="1079500" y="5214035"/>
            <a:ext cx="11112500" cy="1015663"/>
          </a:xfrm>
          <a:prstGeom prst="rect">
            <a:avLst/>
          </a:prstGeom>
        </p:spPr>
        <p:txBody>
          <a:bodyPr wrap="square">
            <a:spAutoFit/>
          </a:bodyPr>
          <a:lstStyle/>
          <a:p>
            <a:pPr marL="342900" indent="-342900">
              <a:buFont typeface="Arial" panose="020B0604020202020204" pitchFamily="34" charset="0"/>
              <a:buChar char="•"/>
            </a:pPr>
            <a:r>
              <a:rPr lang="it-IT" sz="2000" dirty="0"/>
              <a:t>The QQ plot for </a:t>
            </a:r>
            <a:r>
              <a:rPr lang="it-IT" sz="2000" dirty="0" err="1"/>
              <a:t>hourly</a:t>
            </a:r>
            <a:r>
              <a:rPr lang="it-IT" sz="2000" dirty="0"/>
              <a:t> </a:t>
            </a:r>
            <a:r>
              <a:rPr lang="it-IT" sz="2000" dirty="0" err="1"/>
              <a:t>precipitation</a:t>
            </a:r>
            <a:r>
              <a:rPr lang="it-IT" sz="2000" dirty="0"/>
              <a:t> shows, </a:t>
            </a:r>
            <a:r>
              <a:rPr lang="it-IT" sz="2000" dirty="0" err="1"/>
              <a:t>perfect</a:t>
            </a:r>
            <a:r>
              <a:rPr lang="it-IT" sz="2000" dirty="0"/>
              <a:t> </a:t>
            </a:r>
            <a:r>
              <a:rPr lang="it-IT" sz="2000" dirty="0" err="1"/>
              <a:t>predictor</a:t>
            </a:r>
            <a:r>
              <a:rPr lang="it-IT" sz="2000" dirty="0"/>
              <a:t> line and the QQ plot line </a:t>
            </a:r>
            <a:r>
              <a:rPr lang="it-IT" sz="2000" dirty="0" err="1"/>
              <a:t>intersecting</a:t>
            </a:r>
            <a:r>
              <a:rPr lang="it-IT" sz="2000" dirty="0"/>
              <a:t> </a:t>
            </a:r>
            <a:r>
              <a:rPr lang="it-IT" sz="2000" dirty="0" err="1"/>
              <a:t>at</a:t>
            </a:r>
            <a:r>
              <a:rPr lang="it-IT" sz="2000" dirty="0"/>
              <a:t> the scale of 1 </a:t>
            </a:r>
            <a:r>
              <a:rPr lang="it-IT" sz="2000" dirty="0" smtClean="0"/>
              <a:t>mm</a:t>
            </a:r>
          </a:p>
          <a:p>
            <a:pPr marL="342900" indent="-342900">
              <a:buFont typeface="Arial" panose="020B0604020202020204" pitchFamily="34" charset="0"/>
              <a:buChar char="•"/>
            </a:pPr>
            <a:r>
              <a:rPr lang="it-IT" sz="2000" dirty="0" smtClean="0"/>
              <a:t>The </a:t>
            </a:r>
            <a:r>
              <a:rPr lang="it-IT" sz="2000" dirty="0" err="1" smtClean="0"/>
              <a:t>result</a:t>
            </a:r>
            <a:r>
              <a:rPr lang="it-IT" sz="2000" dirty="0" smtClean="0"/>
              <a:t> </a:t>
            </a:r>
            <a:r>
              <a:rPr lang="it-IT" sz="2000" dirty="0" err="1" smtClean="0"/>
              <a:t>is</a:t>
            </a:r>
            <a:r>
              <a:rPr lang="it-IT" sz="2000" dirty="0" smtClean="0"/>
              <a:t> </a:t>
            </a:r>
            <a:r>
              <a:rPr lang="it-IT" sz="2000" dirty="0" err="1" smtClean="0"/>
              <a:t>consistent</a:t>
            </a:r>
            <a:r>
              <a:rPr lang="it-IT" sz="2000" dirty="0" smtClean="0"/>
              <a:t> for </a:t>
            </a:r>
            <a:r>
              <a:rPr lang="it-IT" sz="2000" dirty="0" err="1" smtClean="0"/>
              <a:t>all</a:t>
            </a:r>
            <a:r>
              <a:rPr lang="it-IT" sz="2000" dirty="0" smtClean="0"/>
              <a:t> the </a:t>
            </a:r>
            <a:r>
              <a:rPr lang="it-IT" sz="2000" dirty="0" err="1" smtClean="0"/>
              <a:t>basins</a:t>
            </a:r>
            <a:r>
              <a:rPr lang="it-IT" sz="2000" dirty="0" smtClean="0"/>
              <a:t>.</a:t>
            </a:r>
            <a:endParaRPr lang="en-US" sz="2000" dirty="0"/>
          </a:p>
        </p:txBody>
      </p:sp>
      <p:sp>
        <p:nvSpPr>
          <p:cNvPr id="6" name="Title 1"/>
          <p:cNvSpPr>
            <a:spLocks noGrp="1"/>
          </p:cNvSpPr>
          <p:nvPr>
            <p:ph type="title"/>
          </p:nvPr>
        </p:nvSpPr>
        <p:spPr>
          <a:xfrm>
            <a:off x="660400" y="359297"/>
            <a:ext cx="4381500" cy="576875"/>
          </a:xfrm>
        </p:spPr>
        <p:txBody>
          <a:bodyPr>
            <a:noAutofit/>
          </a:bodyPr>
          <a:lstStyle/>
          <a:p>
            <a:r>
              <a:rPr lang="en-US" sz="2400" b="1" dirty="0" smtClean="0">
                <a:solidFill>
                  <a:srgbClr val="FF0000"/>
                </a:solidFill>
                <a:latin typeface="+mn-lt"/>
              </a:rPr>
              <a:t>Quantile –Quantile(QQ) plot</a:t>
            </a:r>
            <a:endParaRPr lang="en-US" sz="2400" b="1" dirty="0">
              <a:latin typeface="+mn-lt"/>
            </a:endParaRPr>
          </a:p>
        </p:txBody>
      </p:sp>
    </p:spTree>
    <p:extLst>
      <p:ext uri="{BB962C8B-B14F-4D97-AF65-F5344CB8AC3E}">
        <p14:creationId xmlns:p14="http://schemas.microsoft.com/office/powerpoint/2010/main" val="315151995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3931920"/>
            <a:ext cx="3900995" cy="2926080"/>
          </a:xfr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87299" y="3893659"/>
            <a:ext cx="3900994" cy="2926080"/>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216891" y="873315"/>
            <a:ext cx="3900994" cy="2926080"/>
          </a:xfrm>
          <a:prstGeom prst="rect">
            <a:avLst/>
          </a:prstGeom>
        </p:spPr>
      </p:pic>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 y="910033"/>
            <a:ext cx="3900994" cy="2926080"/>
          </a:xfrm>
          <a:prstGeom prst="rect">
            <a:avLst/>
          </a:prstGeom>
        </p:spPr>
      </p:pic>
      <p:pic>
        <p:nvPicPr>
          <p:cNvPr id="8" name="Picture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087299" y="855120"/>
            <a:ext cx="3900994" cy="2926080"/>
          </a:xfrm>
          <a:prstGeom prst="rect">
            <a:avLst/>
          </a:prstGeom>
        </p:spPr>
      </p:pic>
      <p:sp>
        <p:nvSpPr>
          <p:cNvPr id="9" name="Rectangle 8"/>
          <p:cNvSpPr/>
          <p:nvPr/>
        </p:nvSpPr>
        <p:spPr>
          <a:xfrm>
            <a:off x="-228600" y="411650"/>
            <a:ext cx="9356437" cy="461665"/>
          </a:xfrm>
          <a:prstGeom prst="rect">
            <a:avLst/>
          </a:prstGeom>
        </p:spPr>
        <p:txBody>
          <a:bodyPr wrap="square">
            <a:spAutoFit/>
          </a:bodyPr>
          <a:lstStyle/>
          <a:p>
            <a:pPr algn="ctr"/>
            <a:r>
              <a:rPr lang="en-US" sz="2400" b="1" dirty="0" smtClean="0">
                <a:solidFill>
                  <a:srgbClr val="FF0000"/>
                </a:solidFill>
              </a:rPr>
              <a:t>2a. </a:t>
            </a:r>
            <a:r>
              <a:rPr lang="en-US" sz="2400" b="1" dirty="0">
                <a:solidFill>
                  <a:srgbClr val="FF0000"/>
                </a:solidFill>
              </a:rPr>
              <a:t>To assess model prediction for basins of different </a:t>
            </a:r>
            <a:r>
              <a:rPr lang="en-US" sz="2400" b="1" dirty="0" smtClean="0">
                <a:solidFill>
                  <a:srgbClr val="FF0000"/>
                </a:solidFill>
              </a:rPr>
              <a:t>size (calibration)</a:t>
            </a:r>
            <a:endParaRPr lang="en-US" sz="2400" b="1" dirty="0"/>
          </a:p>
        </p:txBody>
      </p:sp>
      <p:sp>
        <p:nvSpPr>
          <p:cNvPr id="10" name="TextBox 9"/>
          <p:cNvSpPr txBox="1"/>
          <p:nvPr/>
        </p:nvSpPr>
        <p:spPr>
          <a:xfrm>
            <a:off x="8686799" y="4479536"/>
            <a:ext cx="2835564" cy="1754326"/>
          </a:xfrm>
          <a:prstGeom prst="rect">
            <a:avLst/>
          </a:prstGeom>
          <a:noFill/>
        </p:spPr>
        <p:txBody>
          <a:bodyPr wrap="square" rtlCol="0">
            <a:spAutoFit/>
          </a:bodyPr>
          <a:lstStyle/>
          <a:p>
            <a:pPr marL="285750" indent="-285750">
              <a:buFont typeface="Arial" panose="020B0604020202020204" pitchFamily="34" charset="0"/>
              <a:buChar char="•"/>
            </a:pPr>
            <a:r>
              <a:rPr lang="it-IT" dirty="0" smtClean="0"/>
              <a:t>NSE, </a:t>
            </a:r>
            <a:r>
              <a:rPr lang="it-IT" dirty="0" err="1" smtClean="0"/>
              <a:t>correlation</a:t>
            </a:r>
            <a:r>
              <a:rPr lang="it-IT" dirty="0" smtClean="0"/>
              <a:t>, </a:t>
            </a:r>
            <a:r>
              <a:rPr lang="it-IT" dirty="0" err="1" smtClean="0"/>
              <a:t>annual</a:t>
            </a:r>
            <a:r>
              <a:rPr lang="it-IT" dirty="0" smtClean="0"/>
              <a:t> </a:t>
            </a:r>
            <a:r>
              <a:rPr lang="it-IT" dirty="0" err="1" smtClean="0"/>
              <a:t>variability</a:t>
            </a:r>
            <a:r>
              <a:rPr lang="it-IT" dirty="0" smtClean="0"/>
              <a:t> and KGE </a:t>
            </a:r>
            <a:r>
              <a:rPr lang="it-IT" dirty="0" err="1" smtClean="0"/>
              <a:t>increasing</a:t>
            </a:r>
            <a:r>
              <a:rPr lang="it-IT" dirty="0" smtClean="0"/>
              <a:t> with </a:t>
            </a:r>
            <a:r>
              <a:rPr lang="it-IT" dirty="0" err="1" smtClean="0"/>
              <a:t>basin</a:t>
            </a:r>
            <a:r>
              <a:rPr lang="it-IT" dirty="0" smtClean="0"/>
              <a:t> area.</a:t>
            </a:r>
          </a:p>
          <a:p>
            <a:pPr marL="285750" indent="-285750">
              <a:buFont typeface="Arial" panose="020B0604020202020204" pitchFamily="34" charset="0"/>
              <a:buChar char="•"/>
            </a:pPr>
            <a:r>
              <a:rPr lang="it-IT" dirty="0" err="1" smtClean="0"/>
              <a:t>Mean</a:t>
            </a:r>
            <a:r>
              <a:rPr lang="it-IT" dirty="0" smtClean="0"/>
              <a:t> </a:t>
            </a:r>
            <a:r>
              <a:rPr lang="it-IT" dirty="0" err="1" smtClean="0"/>
              <a:t>bias</a:t>
            </a:r>
            <a:r>
              <a:rPr lang="it-IT" dirty="0" smtClean="0"/>
              <a:t> ratio (0.92-1.07).</a:t>
            </a:r>
            <a:endParaRPr lang="en-US" dirty="0"/>
          </a:p>
        </p:txBody>
      </p:sp>
    </p:spTree>
    <p:extLst>
      <p:ext uri="{BB962C8B-B14F-4D97-AF65-F5344CB8AC3E}">
        <p14:creationId xmlns:p14="http://schemas.microsoft.com/office/powerpoint/2010/main" val="181863027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81154"/>
            <a:ext cx="8973674" cy="461665"/>
          </a:xfrm>
          <a:prstGeom prst="rect">
            <a:avLst/>
          </a:prstGeom>
        </p:spPr>
        <p:txBody>
          <a:bodyPr wrap="none">
            <a:spAutoFit/>
          </a:bodyPr>
          <a:lstStyle/>
          <a:p>
            <a:pPr algn="ctr"/>
            <a:r>
              <a:rPr lang="en-US" sz="2400" b="1" dirty="0" smtClean="0">
                <a:solidFill>
                  <a:srgbClr val="FF0000"/>
                </a:solidFill>
              </a:rPr>
              <a:t>2b. </a:t>
            </a:r>
            <a:r>
              <a:rPr lang="en-US" sz="2400" b="1" dirty="0">
                <a:solidFill>
                  <a:srgbClr val="FF0000"/>
                </a:solidFill>
              </a:rPr>
              <a:t>To assess model prediction for basins of different size (</a:t>
            </a:r>
            <a:r>
              <a:rPr lang="en-US" sz="2400" b="1" dirty="0" smtClean="0">
                <a:solidFill>
                  <a:srgbClr val="FF0000"/>
                </a:solidFill>
              </a:rPr>
              <a:t>validation)</a:t>
            </a:r>
            <a:endParaRPr lang="en-US" sz="2400" b="1" dirty="0"/>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3931920"/>
            <a:ext cx="3900993" cy="2926080"/>
          </a:xfrm>
          <a:prstGeom prst="rect">
            <a:avLst/>
          </a:prstGeom>
        </p:spPr>
      </p:pic>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73613" y="3931920"/>
            <a:ext cx="3900994" cy="2926080"/>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140287" y="842819"/>
            <a:ext cx="3900994" cy="2926080"/>
          </a:xfrm>
          <a:prstGeom prst="rect">
            <a:avLst/>
          </a:prstGeom>
        </p:spPr>
      </p:pic>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940" y="842819"/>
            <a:ext cx="3900994" cy="2926080"/>
          </a:xfrm>
          <a:prstGeom prst="rect">
            <a:avLst/>
          </a:prstGeom>
        </p:spPr>
      </p:pic>
      <p:pic>
        <p:nvPicPr>
          <p:cNvPr id="7" name="Picture 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073614" y="842819"/>
            <a:ext cx="3900993" cy="2926080"/>
          </a:xfrm>
          <a:prstGeom prst="rect">
            <a:avLst/>
          </a:prstGeom>
        </p:spPr>
      </p:pic>
      <p:sp>
        <p:nvSpPr>
          <p:cNvPr id="9" name="TextBox 8"/>
          <p:cNvSpPr txBox="1"/>
          <p:nvPr/>
        </p:nvSpPr>
        <p:spPr>
          <a:xfrm>
            <a:off x="8555457" y="4140200"/>
            <a:ext cx="2835564" cy="1754326"/>
          </a:xfrm>
          <a:prstGeom prst="rect">
            <a:avLst/>
          </a:prstGeom>
          <a:noFill/>
        </p:spPr>
        <p:txBody>
          <a:bodyPr wrap="square" rtlCol="0">
            <a:spAutoFit/>
          </a:bodyPr>
          <a:lstStyle/>
          <a:p>
            <a:pPr marL="285750" indent="-285750">
              <a:buFont typeface="Arial" panose="020B0604020202020204" pitchFamily="34" charset="0"/>
              <a:buChar char="•"/>
            </a:pPr>
            <a:r>
              <a:rPr lang="it-IT" dirty="0" smtClean="0"/>
              <a:t>NSE, </a:t>
            </a:r>
            <a:r>
              <a:rPr lang="it-IT" dirty="0" err="1" smtClean="0"/>
              <a:t>correlation</a:t>
            </a:r>
            <a:r>
              <a:rPr lang="it-IT" dirty="0" smtClean="0"/>
              <a:t>, </a:t>
            </a:r>
            <a:r>
              <a:rPr lang="it-IT" dirty="0" err="1" smtClean="0"/>
              <a:t>annual</a:t>
            </a:r>
            <a:r>
              <a:rPr lang="it-IT" dirty="0" smtClean="0"/>
              <a:t> </a:t>
            </a:r>
            <a:r>
              <a:rPr lang="it-IT" dirty="0" err="1" smtClean="0"/>
              <a:t>variability</a:t>
            </a:r>
            <a:r>
              <a:rPr lang="it-IT" dirty="0" smtClean="0"/>
              <a:t> and KGE </a:t>
            </a:r>
            <a:r>
              <a:rPr lang="it-IT" dirty="0" err="1" smtClean="0"/>
              <a:t>increasing</a:t>
            </a:r>
            <a:r>
              <a:rPr lang="it-IT" dirty="0" smtClean="0"/>
              <a:t> with </a:t>
            </a:r>
            <a:r>
              <a:rPr lang="it-IT" dirty="0" err="1" smtClean="0"/>
              <a:t>basin</a:t>
            </a:r>
            <a:r>
              <a:rPr lang="it-IT" dirty="0" smtClean="0"/>
              <a:t> area.</a:t>
            </a:r>
          </a:p>
          <a:p>
            <a:pPr marL="285750" indent="-285750">
              <a:buFont typeface="Arial" panose="020B0604020202020204" pitchFamily="34" charset="0"/>
              <a:buChar char="•"/>
            </a:pPr>
            <a:r>
              <a:rPr lang="it-IT" dirty="0" err="1" smtClean="0"/>
              <a:t>Mean</a:t>
            </a:r>
            <a:r>
              <a:rPr lang="it-IT" dirty="0" smtClean="0"/>
              <a:t> </a:t>
            </a:r>
            <a:r>
              <a:rPr lang="it-IT" dirty="0" err="1" smtClean="0"/>
              <a:t>bias</a:t>
            </a:r>
            <a:r>
              <a:rPr lang="it-IT" dirty="0" smtClean="0"/>
              <a:t> ratio (0.84-1.06)</a:t>
            </a:r>
            <a:endParaRPr lang="en-US" dirty="0"/>
          </a:p>
        </p:txBody>
      </p:sp>
    </p:spTree>
    <p:extLst>
      <p:ext uri="{BB962C8B-B14F-4D97-AF65-F5344CB8AC3E}">
        <p14:creationId xmlns:p14="http://schemas.microsoft.com/office/powerpoint/2010/main" val="106698375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90237" y="322667"/>
            <a:ext cx="11314545" cy="461665"/>
          </a:xfrm>
          <a:prstGeom prst="rect">
            <a:avLst/>
          </a:prstGeom>
        </p:spPr>
        <p:txBody>
          <a:bodyPr wrap="square">
            <a:spAutoFit/>
          </a:bodyPr>
          <a:lstStyle/>
          <a:p>
            <a:pPr algn="ctr"/>
            <a:r>
              <a:rPr lang="en-US" sz="2400" b="1" dirty="0" smtClean="0">
                <a:solidFill>
                  <a:srgbClr val="FF0000"/>
                </a:solidFill>
              </a:rPr>
              <a:t>3. </a:t>
            </a:r>
            <a:r>
              <a:rPr lang="en-US" sz="2400" b="1" dirty="0">
                <a:solidFill>
                  <a:srgbClr val="FF0000"/>
                </a:solidFill>
              </a:rPr>
              <a:t>To assess  ERA5 input runoff  with station input runoff for basins of different </a:t>
            </a:r>
            <a:r>
              <a:rPr lang="en-US" sz="2400" b="1" dirty="0" smtClean="0">
                <a:solidFill>
                  <a:srgbClr val="FF0000"/>
                </a:solidFill>
              </a:rPr>
              <a:t>size</a:t>
            </a:r>
            <a:endParaRPr lang="en-US" sz="2400" b="1"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3931920"/>
            <a:ext cx="3900994" cy="2926080"/>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71861" y="784332"/>
            <a:ext cx="3900994" cy="2926080"/>
          </a:xfrm>
          <a:prstGeom prst="rect">
            <a:avLst/>
          </a:prstGeom>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071861" y="3931920"/>
            <a:ext cx="3900994" cy="2926080"/>
          </a:xfrm>
          <a:prstGeom prst="rect">
            <a:avLst/>
          </a:prstGeom>
        </p:spPr>
      </p:pic>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143723" y="784332"/>
            <a:ext cx="3900994" cy="2926080"/>
          </a:xfrm>
          <a:prstGeom prst="rect">
            <a:avLst/>
          </a:prstGeom>
        </p:spPr>
      </p:pic>
      <p:pic>
        <p:nvPicPr>
          <p:cNvPr id="9" name="Picture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 y="784332"/>
            <a:ext cx="3900995" cy="2926080"/>
          </a:xfrm>
          <a:prstGeom prst="rect">
            <a:avLst/>
          </a:prstGeom>
        </p:spPr>
      </p:pic>
      <p:sp>
        <p:nvSpPr>
          <p:cNvPr id="2" name="TextBox 1"/>
          <p:cNvSpPr txBox="1"/>
          <p:nvPr/>
        </p:nvSpPr>
        <p:spPr>
          <a:xfrm>
            <a:off x="8756073" y="4156364"/>
            <a:ext cx="2678545" cy="2031325"/>
          </a:xfrm>
          <a:prstGeom prst="rect">
            <a:avLst/>
          </a:prstGeom>
          <a:noFill/>
        </p:spPr>
        <p:txBody>
          <a:bodyPr wrap="square" rtlCol="0">
            <a:spAutoFit/>
          </a:bodyPr>
          <a:lstStyle/>
          <a:p>
            <a:pPr marL="285750" indent="-285750">
              <a:buFont typeface="Arial" panose="020B0604020202020204" pitchFamily="34" charset="0"/>
              <a:buChar char="•"/>
            </a:pPr>
            <a:r>
              <a:rPr lang="it-IT" dirty="0" err="1" smtClean="0"/>
              <a:t>Correlation</a:t>
            </a:r>
            <a:r>
              <a:rPr lang="it-IT" dirty="0" smtClean="0"/>
              <a:t> </a:t>
            </a:r>
            <a:r>
              <a:rPr lang="it-IT" dirty="0" err="1" smtClean="0"/>
              <a:t>increasing</a:t>
            </a:r>
            <a:r>
              <a:rPr lang="it-IT" dirty="0" smtClean="0"/>
              <a:t> with </a:t>
            </a:r>
            <a:r>
              <a:rPr lang="it-IT" dirty="0" err="1" smtClean="0"/>
              <a:t>basin</a:t>
            </a:r>
            <a:r>
              <a:rPr lang="it-IT" dirty="0" smtClean="0"/>
              <a:t> area.</a:t>
            </a:r>
          </a:p>
          <a:p>
            <a:pPr marL="285750" indent="-285750">
              <a:buFont typeface="Arial" panose="020B0604020202020204" pitchFamily="34" charset="0"/>
              <a:buChar char="•"/>
            </a:pPr>
            <a:r>
              <a:rPr lang="it-IT" dirty="0" smtClean="0"/>
              <a:t>NSE, KGE </a:t>
            </a:r>
            <a:r>
              <a:rPr lang="it-IT" dirty="0" err="1" smtClean="0"/>
              <a:t>decreasing</a:t>
            </a:r>
            <a:r>
              <a:rPr lang="it-IT" dirty="0" smtClean="0"/>
              <a:t> with </a:t>
            </a:r>
            <a:r>
              <a:rPr lang="it-IT" dirty="0" err="1" smtClean="0"/>
              <a:t>basin</a:t>
            </a:r>
            <a:r>
              <a:rPr lang="it-IT" dirty="0" smtClean="0"/>
              <a:t> area.</a:t>
            </a:r>
          </a:p>
          <a:p>
            <a:pPr marL="285750" indent="-285750">
              <a:buFont typeface="Arial" panose="020B0604020202020204" pitchFamily="34" charset="0"/>
              <a:buChar char="•"/>
            </a:pPr>
            <a:r>
              <a:rPr lang="it-IT" dirty="0" err="1" smtClean="0"/>
              <a:t>Mean</a:t>
            </a:r>
            <a:r>
              <a:rPr lang="it-IT" dirty="0" smtClean="0"/>
              <a:t> </a:t>
            </a:r>
            <a:r>
              <a:rPr lang="it-IT" dirty="0" err="1" smtClean="0"/>
              <a:t>bias</a:t>
            </a:r>
            <a:r>
              <a:rPr lang="it-IT" dirty="0" smtClean="0"/>
              <a:t> ratio </a:t>
            </a:r>
            <a:r>
              <a:rPr lang="it-IT" dirty="0" err="1" smtClean="0"/>
              <a:t>always</a:t>
            </a:r>
            <a:r>
              <a:rPr lang="it-IT" dirty="0" smtClean="0"/>
              <a:t> </a:t>
            </a:r>
            <a:r>
              <a:rPr lang="it-IT" dirty="0" err="1" smtClean="0"/>
              <a:t>greater</a:t>
            </a:r>
            <a:r>
              <a:rPr lang="it-IT" dirty="0" smtClean="0"/>
              <a:t> </a:t>
            </a:r>
            <a:r>
              <a:rPr lang="it-IT" dirty="0" err="1" smtClean="0"/>
              <a:t>than</a:t>
            </a:r>
            <a:r>
              <a:rPr lang="it-IT" dirty="0" smtClean="0"/>
              <a:t> 1(Rio Plan 0.985)</a:t>
            </a:r>
            <a:endParaRPr lang="en-US" dirty="0"/>
          </a:p>
        </p:txBody>
      </p:sp>
    </p:spTree>
    <p:extLst>
      <p:ext uri="{BB962C8B-B14F-4D97-AF65-F5344CB8AC3E}">
        <p14:creationId xmlns:p14="http://schemas.microsoft.com/office/powerpoint/2010/main" val="393575121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rotWithShape="1">
          <a:blip r:embed="rId2" cstate="print">
            <a:extLst>
              <a:ext uri="{28A0092B-C50C-407E-A947-70E740481C1C}">
                <a14:useLocalDpi xmlns:a14="http://schemas.microsoft.com/office/drawing/2010/main" val="0"/>
              </a:ext>
            </a:extLst>
          </a:blip>
          <a:srcRect l="4041" r="6246"/>
          <a:stretch/>
        </p:blipFill>
        <p:spPr>
          <a:xfrm>
            <a:off x="4159451" y="1195280"/>
            <a:ext cx="3827788" cy="3200400"/>
          </a:xfrm>
          <a:prstGeom prst="rect">
            <a:avLst/>
          </a:prstGeom>
        </p:spPr>
      </p:pic>
      <p:sp>
        <p:nvSpPr>
          <p:cNvPr id="12" name="Rectangle 11"/>
          <p:cNvSpPr/>
          <p:nvPr/>
        </p:nvSpPr>
        <p:spPr>
          <a:xfrm>
            <a:off x="4337050" y="4826674"/>
            <a:ext cx="3752850" cy="2031325"/>
          </a:xfrm>
          <a:prstGeom prst="rect">
            <a:avLst/>
          </a:prstGeom>
        </p:spPr>
        <p:txBody>
          <a:bodyPr wrap="square">
            <a:spAutoFit/>
          </a:bodyPr>
          <a:lstStyle/>
          <a:p>
            <a:pPr marL="285750" indent="-285750">
              <a:buFont typeface="Arial" panose="020B0604020202020204" pitchFamily="34" charset="0"/>
              <a:buChar char="•"/>
            </a:pPr>
            <a:r>
              <a:rPr lang="it-IT" dirty="0" smtClean="0"/>
              <a:t>The first </a:t>
            </a:r>
            <a:r>
              <a:rPr lang="it-IT" dirty="0" err="1" smtClean="0"/>
              <a:t>day</a:t>
            </a:r>
            <a:r>
              <a:rPr lang="it-IT" dirty="0" smtClean="0"/>
              <a:t>  </a:t>
            </a:r>
            <a:r>
              <a:rPr lang="it-IT" dirty="0" err="1" smtClean="0"/>
              <a:t>runoff</a:t>
            </a:r>
            <a:r>
              <a:rPr lang="it-IT" dirty="0" smtClean="0"/>
              <a:t> </a:t>
            </a:r>
            <a:r>
              <a:rPr lang="it-IT" dirty="0" err="1" smtClean="0"/>
              <a:t>is</a:t>
            </a:r>
            <a:r>
              <a:rPr lang="it-IT" dirty="0" smtClean="0"/>
              <a:t> </a:t>
            </a:r>
            <a:r>
              <a:rPr lang="it-IT" dirty="0" err="1" smtClean="0"/>
              <a:t>always</a:t>
            </a:r>
            <a:r>
              <a:rPr lang="it-IT" dirty="0" smtClean="0"/>
              <a:t> </a:t>
            </a:r>
            <a:r>
              <a:rPr lang="it-IT" dirty="0" err="1" smtClean="0"/>
              <a:t>overpredicted</a:t>
            </a:r>
            <a:endParaRPr lang="it-IT" dirty="0" smtClean="0"/>
          </a:p>
          <a:p>
            <a:pPr marL="285750" indent="-285750">
              <a:buFont typeface="Arial" panose="020B0604020202020204" pitchFamily="34" charset="0"/>
              <a:buChar char="•"/>
            </a:pPr>
            <a:r>
              <a:rPr lang="it-IT" dirty="0" smtClean="0"/>
              <a:t>The </a:t>
            </a:r>
            <a:r>
              <a:rPr lang="it-IT" dirty="0"/>
              <a:t>relative </a:t>
            </a:r>
            <a:r>
              <a:rPr lang="it-IT" dirty="0" err="1"/>
              <a:t>bias</a:t>
            </a:r>
            <a:r>
              <a:rPr lang="it-IT" dirty="0"/>
              <a:t> </a:t>
            </a:r>
            <a:r>
              <a:rPr lang="it-IT" dirty="0" err="1"/>
              <a:t>ranges</a:t>
            </a:r>
            <a:r>
              <a:rPr lang="it-IT" dirty="0"/>
              <a:t>: 0.06 to </a:t>
            </a:r>
            <a:r>
              <a:rPr lang="it-IT" dirty="0" smtClean="0"/>
              <a:t>0.77</a:t>
            </a:r>
          </a:p>
          <a:p>
            <a:pPr marL="285750" indent="-285750">
              <a:buFont typeface="Arial" panose="020B0604020202020204" pitchFamily="34" charset="0"/>
              <a:buChar char="•"/>
            </a:pPr>
            <a:r>
              <a:rPr lang="it-IT" dirty="0"/>
              <a:t>The </a:t>
            </a:r>
            <a:r>
              <a:rPr lang="it-IT" dirty="0" err="1"/>
              <a:t>bias</a:t>
            </a:r>
            <a:r>
              <a:rPr lang="it-IT" dirty="0"/>
              <a:t> </a:t>
            </a:r>
            <a:r>
              <a:rPr lang="it-IT" dirty="0" err="1"/>
              <a:t>increases</a:t>
            </a:r>
            <a:r>
              <a:rPr lang="it-IT" dirty="0"/>
              <a:t> with </a:t>
            </a:r>
            <a:r>
              <a:rPr lang="it-IT" dirty="0" err="1"/>
              <a:t>increase</a:t>
            </a:r>
            <a:r>
              <a:rPr lang="it-IT" dirty="0"/>
              <a:t> in </a:t>
            </a:r>
            <a:r>
              <a:rPr lang="it-IT" dirty="0" err="1"/>
              <a:t>basin</a:t>
            </a:r>
            <a:r>
              <a:rPr lang="it-IT" dirty="0"/>
              <a:t> area</a:t>
            </a:r>
            <a:endParaRPr lang="en-US" dirty="0"/>
          </a:p>
          <a:p>
            <a:pPr marL="285750" indent="-285750">
              <a:buFont typeface="Arial" panose="020B0604020202020204" pitchFamily="34" charset="0"/>
              <a:buChar char="•"/>
            </a:pPr>
            <a:endParaRPr lang="it-IT" dirty="0"/>
          </a:p>
        </p:txBody>
      </p:sp>
      <p:pic>
        <p:nvPicPr>
          <p:cNvPr id="10" name="Picture 9"/>
          <p:cNvPicPr>
            <a:picLocks noChangeAspect="1"/>
          </p:cNvPicPr>
          <p:nvPr/>
        </p:nvPicPr>
        <p:blipFill rotWithShape="1">
          <a:blip r:embed="rId3" cstate="print">
            <a:extLst>
              <a:ext uri="{28A0092B-C50C-407E-A947-70E740481C1C}">
                <a14:useLocalDpi xmlns:a14="http://schemas.microsoft.com/office/drawing/2010/main" val="0"/>
              </a:ext>
            </a:extLst>
          </a:blip>
          <a:srcRect l="4101" r="4509"/>
          <a:stretch/>
        </p:blipFill>
        <p:spPr>
          <a:xfrm>
            <a:off x="120649" y="1194116"/>
            <a:ext cx="3899363" cy="3200400"/>
          </a:xfrm>
          <a:prstGeom prst="rect">
            <a:avLst/>
          </a:prstGeom>
        </p:spPr>
      </p:pic>
      <p:sp>
        <p:nvSpPr>
          <p:cNvPr id="3" name="Rectangle 2"/>
          <p:cNvSpPr/>
          <p:nvPr/>
        </p:nvSpPr>
        <p:spPr>
          <a:xfrm>
            <a:off x="150980" y="4642146"/>
            <a:ext cx="4008473" cy="923330"/>
          </a:xfrm>
          <a:prstGeom prst="rect">
            <a:avLst/>
          </a:prstGeom>
        </p:spPr>
        <p:txBody>
          <a:bodyPr wrap="square">
            <a:spAutoFit/>
          </a:bodyPr>
          <a:lstStyle/>
          <a:p>
            <a:pPr marL="285750" indent="-285750">
              <a:buFont typeface="Arial" panose="020B0604020202020204" pitchFamily="34" charset="0"/>
              <a:buChar char="•"/>
            </a:pPr>
            <a:r>
              <a:rPr lang="it-IT" dirty="0" smtClean="0"/>
              <a:t>The maximum </a:t>
            </a:r>
            <a:r>
              <a:rPr lang="it-IT" dirty="0" err="1" smtClean="0"/>
              <a:t>precipitation</a:t>
            </a:r>
            <a:r>
              <a:rPr lang="it-IT" dirty="0" smtClean="0"/>
              <a:t> by </a:t>
            </a:r>
            <a:r>
              <a:rPr lang="it-IT" dirty="0" smtClean="0"/>
              <a:t>ERA5 </a:t>
            </a:r>
            <a:r>
              <a:rPr lang="it-IT" dirty="0" err="1" smtClean="0"/>
              <a:t>is</a:t>
            </a:r>
            <a:r>
              <a:rPr lang="it-IT" dirty="0" smtClean="0"/>
              <a:t> </a:t>
            </a:r>
            <a:r>
              <a:rPr lang="it-IT" dirty="0" err="1" smtClean="0"/>
              <a:t>always</a:t>
            </a:r>
            <a:r>
              <a:rPr lang="it-IT" dirty="0" smtClean="0"/>
              <a:t> </a:t>
            </a:r>
            <a:r>
              <a:rPr lang="it-IT" dirty="0" err="1" smtClean="0"/>
              <a:t>underpredicted</a:t>
            </a:r>
            <a:r>
              <a:rPr lang="it-IT" dirty="0" smtClean="0"/>
              <a:t>.</a:t>
            </a:r>
          </a:p>
          <a:p>
            <a:pPr marL="285750" indent="-285750">
              <a:buFont typeface="Arial" panose="020B0604020202020204" pitchFamily="34" charset="0"/>
              <a:buChar char="•"/>
            </a:pPr>
            <a:r>
              <a:rPr lang="it-IT" dirty="0" smtClean="0"/>
              <a:t>Relative </a:t>
            </a:r>
            <a:r>
              <a:rPr lang="it-IT" dirty="0" err="1" smtClean="0"/>
              <a:t>bias</a:t>
            </a:r>
            <a:r>
              <a:rPr lang="it-IT" dirty="0" smtClean="0"/>
              <a:t> </a:t>
            </a:r>
            <a:r>
              <a:rPr lang="it-IT" dirty="0" err="1" smtClean="0"/>
              <a:t>ranges</a:t>
            </a:r>
            <a:r>
              <a:rPr lang="it-IT" dirty="0" smtClean="0"/>
              <a:t>: -0.73 to -0.30</a:t>
            </a:r>
            <a:endParaRPr lang="it-IT" dirty="0"/>
          </a:p>
        </p:txBody>
      </p:sp>
      <p:pic>
        <p:nvPicPr>
          <p:cNvPr id="11" name="Picture 10"/>
          <p:cNvPicPr>
            <a:picLocks noChangeAspect="1"/>
          </p:cNvPicPr>
          <p:nvPr/>
        </p:nvPicPr>
        <p:blipFill rotWithShape="1">
          <a:blip r:embed="rId4" cstate="print">
            <a:extLst>
              <a:ext uri="{28A0092B-C50C-407E-A947-70E740481C1C}">
                <a14:useLocalDpi xmlns:a14="http://schemas.microsoft.com/office/drawing/2010/main" val="0"/>
              </a:ext>
            </a:extLst>
          </a:blip>
          <a:srcRect l="3924" r="6902"/>
          <a:stretch/>
        </p:blipFill>
        <p:spPr>
          <a:xfrm>
            <a:off x="8126678" y="1194116"/>
            <a:ext cx="3804825" cy="3200400"/>
          </a:xfrm>
          <a:prstGeom prst="rect">
            <a:avLst/>
          </a:prstGeom>
        </p:spPr>
      </p:pic>
      <p:sp>
        <p:nvSpPr>
          <p:cNvPr id="13" name="Rectangle 12"/>
          <p:cNvSpPr/>
          <p:nvPr/>
        </p:nvSpPr>
        <p:spPr>
          <a:xfrm>
            <a:off x="8089900" y="4736755"/>
            <a:ext cx="4081021" cy="2031325"/>
          </a:xfrm>
          <a:prstGeom prst="rect">
            <a:avLst/>
          </a:prstGeom>
        </p:spPr>
        <p:txBody>
          <a:bodyPr wrap="square">
            <a:spAutoFit/>
          </a:bodyPr>
          <a:lstStyle/>
          <a:p>
            <a:pPr marL="285750" indent="-285750">
              <a:buFont typeface="Arial" panose="020B0604020202020204" pitchFamily="34" charset="0"/>
              <a:buChar char="•"/>
            </a:pPr>
            <a:r>
              <a:rPr lang="en-US" dirty="0" smtClean="0"/>
              <a:t>ERA5 </a:t>
            </a:r>
            <a:r>
              <a:rPr lang="en-US" dirty="0"/>
              <a:t>input max runoff for smaller basin(&lt;1000 </a:t>
            </a:r>
            <a:r>
              <a:rPr lang="en-US" dirty="0" smtClean="0"/>
              <a:t>km²) </a:t>
            </a:r>
            <a:r>
              <a:rPr lang="en-US" dirty="0"/>
              <a:t>is </a:t>
            </a:r>
            <a:r>
              <a:rPr lang="en-US" dirty="0" err="1"/>
              <a:t>underpredicted</a:t>
            </a:r>
            <a:r>
              <a:rPr lang="en-US" dirty="0"/>
              <a:t> except for </a:t>
            </a:r>
            <a:r>
              <a:rPr lang="en-US" dirty="0" err="1"/>
              <a:t>Braies</a:t>
            </a:r>
            <a:r>
              <a:rPr lang="en-US" dirty="0"/>
              <a:t>, </a:t>
            </a:r>
            <a:r>
              <a:rPr lang="en-US" dirty="0" err="1"/>
              <a:t>Gadera</a:t>
            </a:r>
            <a:r>
              <a:rPr lang="en-US" dirty="0"/>
              <a:t> </a:t>
            </a:r>
            <a:r>
              <a:rPr lang="en-US" dirty="0" err="1"/>
              <a:t>Predaces</a:t>
            </a:r>
            <a:r>
              <a:rPr lang="en-US" dirty="0"/>
              <a:t> , </a:t>
            </a:r>
            <a:r>
              <a:rPr lang="en-US" dirty="0" err="1"/>
              <a:t>Gadera</a:t>
            </a:r>
            <a:r>
              <a:rPr lang="en-US" dirty="0"/>
              <a:t> </a:t>
            </a:r>
            <a:r>
              <a:rPr lang="en-US" dirty="0" err="1"/>
              <a:t>Mantana</a:t>
            </a:r>
            <a:r>
              <a:rPr lang="en-US" dirty="0"/>
              <a:t>.</a:t>
            </a:r>
          </a:p>
          <a:p>
            <a:pPr marL="285750" indent="-285750">
              <a:buFont typeface="Arial" panose="020B0604020202020204" pitchFamily="34" charset="0"/>
              <a:buChar char="•"/>
            </a:pPr>
            <a:r>
              <a:rPr lang="en-US" dirty="0"/>
              <a:t>While for larger basin(&gt;1000km²) the ERA input max-runoff is </a:t>
            </a:r>
            <a:r>
              <a:rPr lang="en-US" dirty="0" err="1"/>
              <a:t>overpredicted</a:t>
            </a:r>
            <a:r>
              <a:rPr lang="en-US" dirty="0"/>
              <a:t>.</a:t>
            </a:r>
          </a:p>
          <a:p>
            <a:pPr marL="285750" indent="-285750">
              <a:buFont typeface="Arial" panose="020B0604020202020204" pitchFamily="34" charset="0"/>
              <a:buChar char="•"/>
            </a:pPr>
            <a:r>
              <a:rPr lang="it-IT" dirty="0"/>
              <a:t>Relative </a:t>
            </a:r>
            <a:r>
              <a:rPr lang="it-IT" dirty="0" err="1"/>
              <a:t>bias</a:t>
            </a:r>
            <a:r>
              <a:rPr lang="it-IT" dirty="0"/>
              <a:t> </a:t>
            </a:r>
            <a:r>
              <a:rPr lang="it-IT" dirty="0" err="1"/>
              <a:t>ranges</a:t>
            </a:r>
            <a:r>
              <a:rPr lang="it-IT" dirty="0"/>
              <a:t>: -0.43 to 0.42</a:t>
            </a:r>
            <a:endParaRPr lang="en-US" dirty="0"/>
          </a:p>
        </p:txBody>
      </p:sp>
      <p:sp>
        <p:nvSpPr>
          <p:cNvPr id="14" name="Rectangle 13"/>
          <p:cNvSpPr/>
          <p:nvPr/>
        </p:nvSpPr>
        <p:spPr>
          <a:xfrm>
            <a:off x="-327314" y="455896"/>
            <a:ext cx="7873423" cy="461665"/>
          </a:xfrm>
          <a:prstGeom prst="rect">
            <a:avLst/>
          </a:prstGeom>
        </p:spPr>
        <p:txBody>
          <a:bodyPr wrap="square">
            <a:spAutoFit/>
          </a:bodyPr>
          <a:lstStyle/>
          <a:p>
            <a:pPr algn="ctr"/>
            <a:r>
              <a:rPr lang="en-US" sz="2400" b="1" dirty="0" smtClean="0">
                <a:solidFill>
                  <a:srgbClr val="FF0000"/>
                </a:solidFill>
              </a:rPr>
              <a:t>4. </a:t>
            </a:r>
            <a:r>
              <a:rPr lang="en-US" sz="2400" b="1" dirty="0">
                <a:solidFill>
                  <a:srgbClr val="FF0000"/>
                </a:solidFill>
              </a:rPr>
              <a:t>To assess ERA-5 input runoff during the flood events</a:t>
            </a:r>
            <a:endParaRPr lang="en-US" sz="2400" b="1" dirty="0"/>
          </a:p>
        </p:txBody>
      </p:sp>
    </p:spTree>
    <p:extLst>
      <p:ext uri="{BB962C8B-B14F-4D97-AF65-F5344CB8AC3E}">
        <p14:creationId xmlns:p14="http://schemas.microsoft.com/office/powerpoint/2010/main" val="338671843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762000" y="1284288"/>
            <a:ext cx="11188700" cy="5446712"/>
          </a:xfrm>
        </p:spPr>
        <p:txBody>
          <a:bodyPr>
            <a:normAutofit lnSpcReduction="10000"/>
          </a:bodyPr>
          <a:lstStyle/>
          <a:p>
            <a:r>
              <a:rPr lang="it-IT" sz="2000" dirty="0" smtClean="0"/>
              <a:t>The ERA5 </a:t>
            </a:r>
            <a:r>
              <a:rPr lang="it-IT" sz="2000" dirty="0" err="1" smtClean="0"/>
              <a:t>hourly</a:t>
            </a:r>
            <a:r>
              <a:rPr lang="it-IT" sz="2000" dirty="0" smtClean="0"/>
              <a:t> </a:t>
            </a:r>
            <a:r>
              <a:rPr lang="it-IT" sz="2000" dirty="0" err="1" smtClean="0"/>
              <a:t>precipitation</a:t>
            </a:r>
            <a:r>
              <a:rPr lang="it-IT" sz="2000" dirty="0" smtClean="0"/>
              <a:t> performance (NSE, </a:t>
            </a:r>
            <a:r>
              <a:rPr lang="it-IT" sz="2000" dirty="0" err="1" smtClean="0"/>
              <a:t>correlation</a:t>
            </a:r>
            <a:r>
              <a:rPr lang="it-IT" sz="2000" dirty="0" smtClean="0"/>
              <a:t>, </a:t>
            </a:r>
            <a:r>
              <a:rPr lang="it-IT" sz="2000" dirty="0" err="1" smtClean="0"/>
              <a:t>variability</a:t>
            </a:r>
            <a:r>
              <a:rPr lang="it-IT" sz="2000" dirty="0" smtClean="0"/>
              <a:t> </a:t>
            </a:r>
            <a:r>
              <a:rPr lang="it-IT" sz="2000" dirty="0" err="1" smtClean="0"/>
              <a:t>ratio,KGE</a:t>
            </a:r>
            <a:r>
              <a:rPr lang="it-IT" sz="2000" dirty="0" smtClean="0"/>
              <a:t>) </a:t>
            </a:r>
            <a:r>
              <a:rPr lang="it-IT" sz="2000" dirty="0" err="1" smtClean="0"/>
              <a:t>is</a:t>
            </a:r>
            <a:r>
              <a:rPr lang="it-IT" sz="2000" dirty="0" smtClean="0"/>
              <a:t> </a:t>
            </a:r>
            <a:r>
              <a:rPr lang="it-IT" sz="2000" dirty="0" err="1" smtClean="0"/>
              <a:t>increasing</a:t>
            </a:r>
            <a:r>
              <a:rPr lang="it-IT" sz="2000" dirty="0" smtClean="0"/>
              <a:t> with </a:t>
            </a:r>
            <a:r>
              <a:rPr lang="it-IT" sz="2000" dirty="0" err="1" smtClean="0"/>
              <a:t>basin</a:t>
            </a:r>
            <a:r>
              <a:rPr lang="it-IT" sz="2000" dirty="0" smtClean="0"/>
              <a:t> </a:t>
            </a:r>
            <a:r>
              <a:rPr lang="it-IT" sz="2000" dirty="0" err="1" smtClean="0"/>
              <a:t>size</a:t>
            </a:r>
            <a:r>
              <a:rPr lang="it-IT" sz="2000" dirty="0" smtClean="0"/>
              <a:t> </a:t>
            </a:r>
          </a:p>
          <a:p>
            <a:r>
              <a:rPr lang="it-IT" sz="2000" dirty="0" smtClean="0"/>
              <a:t>The ERA5 </a:t>
            </a:r>
            <a:r>
              <a:rPr lang="it-IT" sz="2000" dirty="0" err="1" smtClean="0"/>
              <a:t>precipitation</a:t>
            </a:r>
            <a:r>
              <a:rPr lang="it-IT" sz="2000" dirty="0" smtClean="0"/>
              <a:t> </a:t>
            </a:r>
            <a:r>
              <a:rPr lang="it-IT" sz="2000" dirty="0" err="1" smtClean="0"/>
              <a:t>is</a:t>
            </a:r>
            <a:r>
              <a:rPr lang="it-IT" sz="2000" dirty="0" smtClean="0"/>
              <a:t> </a:t>
            </a:r>
            <a:r>
              <a:rPr lang="it-IT" sz="2000" dirty="0" err="1" smtClean="0"/>
              <a:t>always</a:t>
            </a:r>
            <a:r>
              <a:rPr lang="it-IT" sz="2000" dirty="0" smtClean="0"/>
              <a:t> </a:t>
            </a:r>
            <a:r>
              <a:rPr lang="it-IT" sz="2000" dirty="0" err="1" smtClean="0"/>
              <a:t>overpredicting</a:t>
            </a:r>
            <a:r>
              <a:rPr lang="it-IT" sz="2000" dirty="0" smtClean="0"/>
              <a:t>. The </a:t>
            </a:r>
            <a:r>
              <a:rPr lang="it-IT" sz="2000" dirty="0" err="1" smtClean="0"/>
              <a:t>mean</a:t>
            </a:r>
            <a:r>
              <a:rPr lang="it-IT" sz="2000" dirty="0" smtClean="0"/>
              <a:t> </a:t>
            </a:r>
            <a:r>
              <a:rPr lang="it-IT" sz="2000" dirty="0" err="1" smtClean="0"/>
              <a:t>bias</a:t>
            </a:r>
            <a:r>
              <a:rPr lang="it-IT" sz="2000" dirty="0" smtClean="0"/>
              <a:t> ratio </a:t>
            </a:r>
            <a:r>
              <a:rPr lang="it-IT" sz="2000" dirty="0" err="1" smtClean="0"/>
              <a:t>is</a:t>
            </a:r>
            <a:r>
              <a:rPr lang="it-IT" sz="2000" dirty="0" smtClean="0"/>
              <a:t> </a:t>
            </a:r>
            <a:r>
              <a:rPr lang="it-IT" sz="2000" dirty="0" err="1" smtClean="0"/>
              <a:t>always</a:t>
            </a:r>
            <a:r>
              <a:rPr lang="it-IT" sz="2000" dirty="0" smtClean="0"/>
              <a:t> </a:t>
            </a:r>
            <a:r>
              <a:rPr lang="it-IT" sz="2000" dirty="0" err="1" smtClean="0"/>
              <a:t>greater</a:t>
            </a:r>
            <a:r>
              <a:rPr lang="it-IT" sz="2000" dirty="0" smtClean="0"/>
              <a:t> </a:t>
            </a:r>
            <a:r>
              <a:rPr lang="it-IT" sz="2000" dirty="0" err="1" smtClean="0"/>
              <a:t>than</a:t>
            </a:r>
            <a:r>
              <a:rPr lang="it-IT" sz="2000" dirty="0" smtClean="0"/>
              <a:t> 1. </a:t>
            </a:r>
          </a:p>
          <a:p>
            <a:r>
              <a:rPr lang="en-US" sz="2000" dirty="0" smtClean="0"/>
              <a:t>The QQ plot also shows that the ERA5 precipitation bias generating during the low intensity rainfall while during the high intensity the ERA5 is </a:t>
            </a:r>
            <a:r>
              <a:rPr lang="en-US" sz="2000" dirty="0" err="1" smtClean="0"/>
              <a:t>underpredicting</a:t>
            </a:r>
            <a:r>
              <a:rPr lang="en-US" sz="2000" dirty="0" smtClean="0"/>
              <a:t> the station precipitation.</a:t>
            </a:r>
          </a:p>
          <a:p>
            <a:r>
              <a:rPr lang="en-US" sz="2000" dirty="0"/>
              <a:t>The </a:t>
            </a:r>
            <a:r>
              <a:rPr lang="en-US" sz="2000" dirty="0" smtClean="0"/>
              <a:t>ARRFS model </a:t>
            </a:r>
            <a:r>
              <a:rPr lang="en-US" sz="2000" dirty="0"/>
              <a:t>has performed well with the range of basin size.</a:t>
            </a:r>
          </a:p>
          <a:p>
            <a:r>
              <a:rPr lang="en-US" sz="2000" dirty="0"/>
              <a:t>The model performance is increasing with increase of basin area which is a expected </a:t>
            </a:r>
            <a:r>
              <a:rPr lang="en-US" sz="2000" dirty="0" err="1"/>
              <a:t>characterstics</a:t>
            </a:r>
            <a:r>
              <a:rPr lang="en-US" sz="2000" dirty="0"/>
              <a:t> of a hydrological model.(For both calibration and validation</a:t>
            </a:r>
            <a:r>
              <a:rPr lang="en-US" sz="2000" dirty="0" smtClean="0"/>
              <a:t>)</a:t>
            </a:r>
          </a:p>
          <a:p>
            <a:r>
              <a:rPr lang="en-US" sz="2000" dirty="0"/>
              <a:t>The model has also performed better in calibration as compare to the validation period. This is also expected</a:t>
            </a:r>
            <a:r>
              <a:rPr lang="en-US" sz="2000" dirty="0" smtClean="0"/>
              <a:t>.</a:t>
            </a:r>
          </a:p>
          <a:p>
            <a:r>
              <a:rPr lang="en-US" sz="2000" dirty="0"/>
              <a:t>The high </a:t>
            </a:r>
            <a:r>
              <a:rPr lang="en-US" sz="2000" dirty="0" smtClean="0"/>
              <a:t>correlation </a:t>
            </a:r>
            <a:r>
              <a:rPr lang="en-US" sz="2000" dirty="0"/>
              <a:t>refers to the timing of the </a:t>
            </a:r>
            <a:r>
              <a:rPr lang="en-US" sz="2000" dirty="0" smtClean="0"/>
              <a:t>runoff </a:t>
            </a:r>
            <a:r>
              <a:rPr lang="en-US" sz="2000" dirty="0"/>
              <a:t>well captured by the ERA-fed runoff.</a:t>
            </a:r>
          </a:p>
          <a:p>
            <a:r>
              <a:rPr lang="en-US" sz="2000" dirty="0"/>
              <a:t>ERA-fed runoff is </a:t>
            </a:r>
            <a:r>
              <a:rPr lang="en-US" sz="2000" dirty="0" err="1"/>
              <a:t>overpredicting</a:t>
            </a:r>
            <a:r>
              <a:rPr lang="en-US" sz="2000" dirty="0"/>
              <a:t> the station-fed runoff as the mean bias ratio is always greater than 1(except Rioplan-0.985</a:t>
            </a:r>
            <a:r>
              <a:rPr lang="en-US" sz="2000" dirty="0" smtClean="0"/>
              <a:t>). The positive bias of precipitation is also translated to runoff simulation.</a:t>
            </a:r>
          </a:p>
          <a:p>
            <a:r>
              <a:rPr lang="en-US" sz="2000" dirty="0" smtClean="0"/>
              <a:t>During the flood </a:t>
            </a:r>
            <a:r>
              <a:rPr lang="en-US" sz="2000" dirty="0"/>
              <a:t>event </a:t>
            </a:r>
            <a:r>
              <a:rPr lang="en-US" sz="2000" dirty="0" smtClean="0"/>
              <a:t>the results of ERA5 runoff are comparable due </a:t>
            </a:r>
            <a:r>
              <a:rPr lang="en-US" sz="2000" dirty="0"/>
              <a:t>to </a:t>
            </a:r>
            <a:r>
              <a:rPr lang="en-US" sz="2000" dirty="0" smtClean="0"/>
              <a:t>the following </a:t>
            </a:r>
            <a:r>
              <a:rPr lang="en-US" sz="2000" dirty="0"/>
              <a:t>reasons:</a:t>
            </a:r>
          </a:p>
          <a:p>
            <a:pPr marL="457200" indent="-457200">
              <a:buFont typeface="+mj-lt"/>
              <a:buAutoNum type="alphaLcParenR"/>
            </a:pPr>
            <a:r>
              <a:rPr lang="en-US" sz="2000" dirty="0"/>
              <a:t>Wetting of the ground prior to the flood event owing to the lower precipitation event.</a:t>
            </a:r>
          </a:p>
          <a:p>
            <a:pPr marL="457200" indent="-457200">
              <a:buFont typeface="+mj-lt"/>
              <a:buAutoNum type="alphaLcParenR"/>
            </a:pPr>
            <a:r>
              <a:rPr lang="en-US" sz="2000" dirty="0" err="1"/>
              <a:t>Underprediction</a:t>
            </a:r>
            <a:r>
              <a:rPr lang="en-US" sz="2000" dirty="0"/>
              <a:t> of the maximum rainfall.</a:t>
            </a:r>
          </a:p>
          <a:p>
            <a:endParaRPr lang="en-US" sz="2000" dirty="0" smtClean="0"/>
          </a:p>
          <a:p>
            <a:endParaRPr lang="en-US" sz="2000" dirty="0"/>
          </a:p>
          <a:p>
            <a:endParaRPr lang="en-US" sz="2000" dirty="0"/>
          </a:p>
          <a:p>
            <a:endParaRPr lang="en-US" sz="2000" dirty="0"/>
          </a:p>
          <a:p>
            <a:pPr marL="0" indent="0">
              <a:buNone/>
            </a:pPr>
            <a:endParaRPr lang="it-IT" sz="2000" dirty="0" smtClean="0"/>
          </a:p>
          <a:p>
            <a:endParaRPr lang="it-IT" sz="2000" dirty="0" smtClean="0"/>
          </a:p>
          <a:p>
            <a:endParaRPr lang="en-US" sz="2000" dirty="0" smtClean="0"/>
          </a:p>
          <a:p>
            <a:endParaRPr lang="it-IT" sz="2000" dirty="0" smtClean="0"/>
          </a:p>
          <a:p>
            <a:endParaRPr lang="en-US" sz="2000" dirty="0"/>
          </a:p>
        </p:txBody>
      </p:sp>
      <p:sp>
        <p:nvSpPr>
          <p:cNvPr id="5" name="TextBox 4"/>
          <p:cNvSpPr txBox="1"/>
          <p:nvPr/>
        </p:nvSpPr>
        <p:spPr>
          <a:xfrm>
            <a:off x="939800" y="512891"/>
            <a:ext cx="2184400" cy="584775"/>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r>
              <a:rPr lang="it-IT" sz="3200" b="1"/>
              <a:t>Conclusion</a:t>
            </a:r>
            <a:endParaRPr lang="en-US" sz="3200"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42004804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1699</TotalTime>
  <Words>1740</Words>
  <Application>Microsoft Office PowerPoint</Application>
  <PresentationFormat>Widescreen</PresentationFormat>
  <Paragraphs>208</Paragraphs>
  <Slides>19</Slides>
  <Notes>0</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19</vt:i4>
      </vt:variant>
    </vt:vector>
  </HeadingPairs>
  <TitlesOfParts>
    <vt:vector size="30" baseType="lpstr">
      <vt:lpstr>微软雅黑</vt:lpstr>
      <vt:lpstr>Arial</vt:lpstr>
      <vt:lpstr>Calibri</vt:lpstr>
      <vt:lpstr>Calibri Light</vt:lpstr>
      <vt:lpstr>Cambria Math</vt:lpstr>
      <vt:lpstr>等线</vt:lpstr>
      <vt:lpstr>等线 Light</vt:lpstr>
      <vt:lpstr>Mangal</vt:lpstr>
      <vt:lpstr>Open Sans</vt:lpstr>
      <vt:lpstr>Wingdings</vt:lpstr>
      <vt:lpstr>Office Theme</vt:lpstr>
      <vt:lpstr>Evaluation of the ERA5 reanalysis as a reference dataset for fine-scale hydrological modelling over alpine basins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3. To assess  ERA5 input runoff  with station input runoff for basins of different size.</vt:lpstr>
      <vt:lpstr>PowerPoint Presentation</vt:lpstr>
      <vt:lpstr>PowerPoint Presentation</vt:lpstr>
      <vt:lpstr>1. To assess the ERA5 precipitation performance with basins of different size.</vt:lpstr>
      <vt:lpstr>Quantile –Quantile(QQ) plot</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Evaluation of the ERA5 reanalysis as a reference dataset for fine-scale hydrological modelling over alpine basins</dc:title>
  <dc:creator>SusenAdmin</dc:creator>
  <cp:lastModifiedBy>SusenAdmin</cp:lastModifiedBy>
  <cp:revision>30</cp:revision>
  <dcterms:created xsi:type="dcterms:W3CDTF">2021-04-26T06:48:28Z</dcterms:created>
  <dcterms:modified xsi:type="dcterms:W3CDTF">2021-04-28T10:59:34Z</dcterms:modified>
</cp:coreProperties>
</file>