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73" r:id="rId2"/>
    <p:sldId id="257" r:id="rId3"/>
    <p:sldId id="275" r:id="rId4"/>
    <p:sldId id="258" r:id="rId5"/>
    <p:sldId id="259" r:id="rId6"/>
    <p:sldId id="260" r:id="rId7"/>
    <p:sldId id="261" r:id="rId8"/>
    <p:sldId id="276" r:id="rId9"/>
    <p:sldId id="271" r:id="rId10"/>
    <p:sldId id="270" r:id="rId11"/>
    <p:sldId id="272" r:id="rId12"/>
    <p:sldId id="274" r:id="rId1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120" y="6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3134" y="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42CF1226-5998-4F88-AF20-293DF9A2DE4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47DA551-57AB-4722-92EC-51C1C8BFED4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0FE0A1-D853-4674-9EE5-7D550DB6E7AC}" type="datetimeFigureOut">
              <a:rPr lang="es-ES" smtClean="0"/>
              <a:t>26/04/2021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373F801-1299-4843-A66B-C9D1911B5D5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5B7BF7E-B3C9-4657-96FC-96363838F48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AE56C9-2D68-4569-A397-3CEE37E470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985022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B9E3BD-9D42-4F69-AB76-3F9F67229033}" type="datetimeFigureOut">
              <a:rPr lang="es-ES" smtClean="0"/>
              <a:t>26/04/2021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134563-BEC0-4AF2-A7D1-AC6AD441F21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9822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8C8ECF97-3435-4659-AEE3-B5B37E809CC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00715" y="270205"/>
            <a:ext cx="11590570" cy="631759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pic>
        <p:nvPicPr>
          <p:cNvPr id="2" name="Imagen 8">
            <a:extLst>
              <a:ext uri="{FF2B5EF4-FFF2-40B4-BE49-F238E27FC236}">
                <a16:creationId xmlns:a16="http://schemas.microsoft.com/office/drawing/2014/main" id="{C7B8FF17-9FDE-48DE-A2CC-294FA2418B8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6084" y="0"/>
            <a:ext cx="3179833" cy="3835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Placeholder 3">
            <a:extLst>
              <a:ext uri="{FF2B5EF4-FFF2-40B4-BE49-F238E27FC236}">
                <a16:creationId xmlns:a16="http://schemas.microsoft.com/office/drawing/2014/main" id="{11C51F4C-59E6-4F6A-AF00-061B5471B1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06306" y="4024903"/>
            <a:ext cx="5430176" cy="937394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s-ES" altLang="es-ES" dirty="0">
                <a:sym typeface="Calibri Light" panose="020F0302020204030204" pitchFamily="34" charset="0"/>
              </a:rPr>
              <a:t>TÍTULO</a:t>
            </a:r>
            <a:endParaRPr lang="en-US" dirty="0"/>
          </a:p>
        </p:txBody>
      </p:sp>
      <p:sp>
        <p:nvSpPr>
          <p:cNvPr id="8" name="Marcador de texto 8">
            <a:extLst>
              <a:ext uri="{FF2B5EF4-FFF2-40B4-BE49-F238E27FC236}">
                <a16:creationId xmlns:a16="http://schemas.microsoft.com/office/drawing/2014/main" id="{6D1DDE2D-486E-4520-A023-D96A6E60323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06085" y="5151589"/>
            <a:ext cx="5430396" cy="118825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</p:txBody>
      </p:sp>
      <p:sp>
        <p:nvSpPr>
          <p:cNvPr id="5" name="TextBox 8">
            <a:extLst>
              <a:ext uri="{FF2B5EF4-FFF2-40B4-BE49-F238E27FC236}">
                <a16:creationId xmlns:a16="http://schemas.microsoft.com/office/drawing/2014/main" id="{20571D9F-1A75-4E67-B2B8-42C2714F60F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00715" y="6249243"/>
            <a:ext cx="3792084" cy="33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tIns="91439" bIns="91439">
            <a:spAutoFit/>
          </a:bodyPr>
          <a:lstStyle/>
          <a:p>
            <a:pPr algn="l" eaLnBrk="1"/>
            <a:r>
              <a:rPr lang="es-ES" altLang="es-E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© </a:t>
            </a:r>
            <a:r>
              <a:rPr lang="es-ES" altLang="es-ES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AZTI</a:t>
            </a:r>
            <a:r>
              <a:rPr lang="es-ES" altLang="es-E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 2020. Todos los derechos reservados</a:t>
            </a:r>
          </a:p>
        </p:txBody>
      </p:sp>
    </p:spTree>
    <p:extLst>
      <p:ext uri="{BB962C8B-B14F-4D97-AF65-F5344CB8AC3E}">
        <p14:creationId xmlns:p14="http://schemas.microsoft.com/office/powerpoint/2010/main" val="3823764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3">
            <a:extLst>
              <a:ext uri="{FF2B5EF4-FFF2-40B4-BE49-F238E27FC236}">
                <a16:creationId xmlns:a16="http://schemas.microsoft.com/office/drawing/2014/main" id="{809F163E-ACAB-4FEC-9E15-CEE6F8DE26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419" y="1858646"/>
            <a:ext cx="10515163" cy="937394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>
            <a:lvl1pPr>
              <a:defRPr sz="3200"/>
            </a:lvl1pPr>
          </a:lstStyle>
          <a:p>
            <a:r>
              <a:rPr lang="es-ES" altLang="es-ES" dirty="0">
                <a:sym typeface="Calibri Light" panose="020F0302020204030204" pitchFamily="34" charset="0"/>
              </a:rPr>
              <a:t>TÍTULO</a:t>
            </a:r>
            <a:endParaRPr lang="en-US" dirty="0"/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372B95F9-82F6-4B2A-A5CE-77842365978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198" y="3319144"/>
            <a:ext cx="10515163" cy="307711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</p:txBody>
      </p:sp>
      <p:pic>
        <p:nvPicPr>
          <p:cNvPr id="11" name="Imagen" descr="Imagen">
            <a:extLst>
              <a:ext uri="{FF2B5EF4-FFF2-40B4-BE49-F238E27FC236}">
                <a16:creationId xmlns:a16="http://schemas.microsoft.com/office/drawing/2014/main" id="{BA81AB85-293E-4191-91EA-1E7F85EF037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889" y="459922"/>
            <a:ext cx="1138500" cy="681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5" name="Marcador de número de diapositiva 17">
            <a:extLst>
              <a:ext uri="{FF2B5EF4-FFF2-40B4-BE49-F238E27FC236}">
                <a16:creationId xmlns:a16="http://schemas.microsoft.com/office/drawing/2014/main" id="{9CD324C4-58BB-44FD-8FFD-5419ADB1815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8198" y="6315997"/>
            <a:ext cx="10515383" cy="520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>
              <a:defRPr sz="800">
                <a:solidFill>
                  <a:srgbClr val="898989"/>
                </a:solidFill>
              </a:defRPr>
            </a:lvl1pPr>
          </a:lstStyle>
          <a:p>
            <a:pPr algn="ctr"/>
            <a:fld id="{5A5A143F-22E1-4D2C-A1E1-1B122719B4B1}" type="slidenum">
              <a:rPr lang="es-ES" altLang="es-ES" smtClean="0"/>
              <a:pPr algn="ctr"/>
              <a:t>‹Nº›</a:t>
            </a:fld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3545972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1981355F-A4F4-42D6-A5A5-1E4D1E7D6A1B}"/>
              </a:ext>
            </a:extLst>
          </p:cNvPr>
          <p:cNvSpPr/>
          <p:nvPr userDrawn="1"/>
        </p:nvSpPr>
        <p:spPr>
          <a:xfrm>
            <a:off x="4910327" y="-1"/>
            <a:ext cx="2371343" cy="6858001"/>
          </a:xfrm>
          <a:prstGeom prst="rect">
            <a:avLst/>
          </a:prstGeom>
          <a:solidFill>
            <a:srgbClr val="FFD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Marcador de texto 8">
            <a:extLst>
              <a:ext uri="{FF2B5EF4-FFF2-40B4-BE49-F238E27FC236}">
                <a16:creationId xmlns:a16="http://schemas.microsoft.com/office/drawing/2014/main" id="{91A2BCCD-1F3A-4723-9CFC-9794E1903E9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199" y="3319144"/>
            <a:ext cx="3672622" cy="307711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</p:txBody>
      </p:sp>
      <p:pic>
        <p:nvPicPr>
          <p:cNvPr id="3" name="Imagen" descr="Imagen">
            <a:extLst>
              <a:ext uri="{FF2B5EF4-FFF2-40B4-BE49-F238E27FC236}">
                <a16:creationId xmlns:a16="http://schemas.microsoft.com/office/drawing/2014/main" id="{AD58B611-6F6C-4193-B7D0-A928405AB8E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889" y="459922"/>
            <a:ext cx="1138500" cy="681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6" name="TextBox 8">
            <a:extLst>
              <a:ext uri="{FF2B5EF4-FFF2-40B4-BE49-F238E27FC236}">
                <a16:creationId xmlns:a16="http://schemas.microsoft.com/office/drawing/2014/main" id="{4D1068ED-6A97-4C76-9A6D-C3FE7DA768A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00715" y="6335846"/>
            <a:ext cx="3792084" cy="33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tIns="91439" bIns="91439">
            <a:spAutoFit/>
          </a:bodyPr>
          <a:lstStyle/>
          <a:p>
            <a:pPr algn="l" eaLnBrk="1"/>
            <a:r>
              <a:rPr lang="es-ES" altLang="es-ES" sz="1000" dirty="0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© </a:t>
            </a:r>
            <a:r>
              <a:rPr lang="es-ES" altLang="es-ES" sz="1000" b="1" dirty="0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AZTI</a:t>
            </a:r>
            <a:r>
              <a:rPr lang="es-ES" altLang="es-ES" sz="1000" dirty="0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 2020. Todos los derechos reservados</a:t>
            </a:r>
          </a:p>
        </p:txBody>
      </p:sp>
      <p:sp>
        <p:nvSpPr>
          <p:cNvPr id="10" name="Title Placeholder 3">
            <a:extLst>
              <a:ext uri="{FF2B5EF4-FFF2-40B4-BE49-F238E27FC236}">
                <a16:creationId xmlns:a16="http://schemas.microsoft.com/office/drawing/2014/main" id="{65BE662B-698F-4801-8DED-E205BB94DC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420" y="1858646"/>
            <a:ext cx="3672842" cy="937394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>
            <a:lvl1pPr>
              <a:defRPr sz="3200"/>
            </a:lvl1pPr>
          </a:lstStyle>
          <a:p>
            <a:r>
              <a:rPr lang="es-ES" altLang="es-ES" dirty="0">
                <a:sym typeface="Calibri Light" panose="020F0302020204030204" pitchFamily="34" charset="0"/>
              </a:rPr>
              <a:t>TÍTULO</a:t>
            </a:r>
            <a:endParaRPr lang="en-US" dirty="0"/>
          </a:p>
        </p:txBody>
      </p:sp>
      <p:sp>
        <p:nvSpPr>
          <p:cNvPr id="12" name="Marcador de texto 8">
            <a:extLst>
              <a:ext uri="{FF2B5EF4-FFF2-40B4-BE49-F238E27FC236}">
                <a16:creationId xmlns:a16="http://schemas.microsoft.com/office/drawing/2014/main" id="{A1C490B3-EE45-4D5C-A2B0-10528BEC68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199" y="1257481"/>
            <a:ext cx="3672842" cy="681264"/>
          </a:xfr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B4CC21EE-1510-4EAC-9B44-A92F940172D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1257480"/>
            <a:ext cx="6096000" cy="560051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1" name="Marcador de número de diapositiva 17">
            <a:extLst>
              <a:ext uri="{FF2B5EF4-FFF2-40B4-BE49-F238E27FC236}">
                <a16:creationId xmlns:a16="http://schemas.microsoft.com/office/drawing/2014/main" id="{71E4CE53-725A-4D6C-8B45-0D3FCA5A16A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85310" y="6275010"/>
            <a:ext cx="1117600" cy="520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>
              <a:defRPr sz="800">
                <a:solidFill>
                  <a:srgbClr val="898989"/>
                </a:solidFill>
              </a:defRPr>
            </a:lvl1pPr>
          </a:lstStyle>
          <a:p>
            <a:fld id="{5A5A143F-22E1-4D2C-A1E1-1B122719B4B1}" type="slidenum">
              <a:rPr lang="es-ES" altLang="es-ES" smtClean="0"/>
              <a:pPr/>
              <a:t>‹Nº›</a:t>
            </a:fld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3097856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3">
            <a:extLst>
              <a:ext uri="{FF2B5EF4-FFF2-40B4-BE49-F238E27FC236}">
                <a16:creationId xmlns:a16="http://schemas.microsoft.com/office/drawing/2014/main" id="{C1FFA97E-317F-4D46-BD48-058E515C2E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09778" y="1858646"/>
            <a:ext cx="5971582" cy="937394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>
            <a:lvl1pPr>
              <a:defRPr sz="3200"/>
            </a:lvl1pPr>
          </a:lstStyle>
          <a:p>
            <a:r>
              <a:rPr lang="es-ES" altLang="es-ES" dirty="0">
                <a:sym typeface="Calibri Light" panose="020F0302020204030204" pitchFamily="34" charset="0"/>
              </a:rPr>
              <a:t>TÍTULO</a:t>
            </a:r>
            <a:endParaRPr lang="en-US" dirty="0"/>
          </a:p>
        </p:txBody>
      </p:sp>
      <p:sp>
        <p:nvSpPr>
          <p:cNvPr id="21" name="Marcador de texto 8">
            <a:extLst>
              <a:ext uri="{FF2B5EF4-FFF2-40B4-BE49-F238E27FC236}">
                <a16:creationId xmlns:a16="http://schemas.microsoft.com/office/drawing/2014/main" id="{338DB0BE-C322-4E3F-90D3-94356A97E3D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09778" y="3319144"/>
            <a:ext cx="5971581" cy="307711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</p:txBody>
      </p:sp>
      <p:sp>
        <p:nvSpPr>
          <p:cNvPr id="7" name="Marcador de posición de imagen 10">
            <a:extLst>
              <a:ext uri="{FF2B5EF4-FFF2-40B4-BE49-F238E27FC236}">
                <a16:creationId xmlns:a16="http://schemas.microsoft.com/office/drawing/2014/main" id="{510863A4-1523-4CB8-B5A1-41462B45B315}"/>
              </a:ext>
            </a:extLst>
          </p:cNvPr>
          <p:cNvSpPr>
            <a:spLocks noGrp="1"/>
          </p:cNvSpPr>
          <p:nvPr>
            <p:ph type="pic" sz="half" idx="14"/>
          </p:nvPr>
        </p:nvSpPr>
        <p:spPr>
          <a:xfrm>
            <a:off x="-36395" y="-3637"/>
            <a:ext cx="4528800" cy="686163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es-ES"/>
              <a:t>Haga clic en el icono para agregar una imagen</a:t>
            </a:r>
            <a:endParaRPr lang="es-ES" dirty="0"/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4D1068ED-6A97-4C76-9A6D-C3FE7DA768A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000215" y="6335846"/>
            <a:ext cx="3792084" cy="33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tIns="91439" bIns="91439">
            <a:spAutoFit/>
          </a:bodyPr>
          <a:lstStyle/>
          <a:p>
            <a:pPr algn="l" eaLnBrk="1"/>
            <a:r>
              <a:rPr lang="es-ES" altLang="es-ES" sz="1000" dirty="0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© </a:t>
            </a:r>
            <a:r>
              <a:rPr lang="es-ES" altLang="es-ES" sz="1000" b="1" dirty="0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AZTI</a:t>
            </a:r>
            <a:r>
              <a:rPr lang="es-ES" altLang="es-ES" sz="1000" dirty="0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 2020. Todos los derechos reservados</a:t>
            </a:r>
          </a:p>
        </p:txBody>
      </p:sp>
      <p:pic>
        <p:nvPicPr>
          <p:cNvPr id="5" name="Imagen" descr="Imagen">
            <a:extLst>
              <a:ext uri="{FF2B5EF4-FFF2-40B4-BE49-F238E27FC236}">
                <a16:creationId xmlns:a16="http://schemas.microsoft.com/office/drawing/2014/main" id="{1F22AD14-EEBE-458A-87E0-735F2D2E333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4089" y="459922"/>
            <a:ext cx="1138500" cy="681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12" name="Imagen 7" descr="Imagen que contiene objeto, firmar, reloj, tráfico&#10;&#10;Descripción generada automáticamente">
            <a:extLst>
              <a:ext uri="{FF2B5EF4-FFF2-40B4-BE49-F238E27FC236}">
                <a16:creationId xmlns:a16="http://schemas.microsoft.com/office/drawing/2014/main" id="{F978C657-395E-471F-9DBC-5E1BB37A54E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96375" y="709613"/>
            <a:ext cx="1830388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Marcador de texto 8">
            <a:extLst>
              <a:ext uri="{FF2B5EF4-FFF2-40B4-BE49-F238E27FC236}">
                <a16:creationId xmlns:a16="http://schemas.microsoft.com/office/drawing/2014/main" id="{C1A0228E-76BE-4E0D-AE55-0ACEC2FEC8C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778" y="1257481"/>
            <a:ext cx="5971582" cy="681264"/>
          </a:xfr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Marcador de número de diapositiva 17">
            <a:extLst>
              <a:ext uri="{FF2B5EF4-FFF2-40B4-BE49-F238E27FC236}">
                <a16:creationId xmlns:a16="http://schemas.microsoft.com/office/drawing/2014/main" id="{1D3C5A7C-8DDD-4182-8E5E-8DB65E36781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09778" y="6275010"/>
            <a:ext cx="1117600" cy="520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eaLnBrk="1">
              <a:defRPr sz="800">
                <a:solidFill>
                  <a:srgbClr val="898989"/>
                </a:solidFill>
              </a:defRPr>
            </a:lvl1pPr>
          </a:lstStyle>
          <a:p>
            <a:fld id="{5A5A143F-22E1-4D2C-A1E1-1B122719B4B1}" type="slidenum">
              <a:rPr lang="es-ES" altLang="es-ES" smtClean="0"/>
              <a:pPr/>
              <a:t>‹Nº›</a:t>
            </a:fld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3298124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3">
            <a:extLst>
              <a:ext uri="{FF2B5EF4-FFF2-40B4-BE49-F238E27FC236}">
                <a16:creationId xmlns:a16="http://schemas.microsoft.com/office/drawing/2014/main" id="{B2270218-6642-4BF1-91A4-AA2CB184D0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09778" y="1858646"/>
            <a:ext cx="3197902" cy="937394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>
            <a:lvl1pPr>
              <a:defRPr sz="3200"/>
            </a:lvl1pPr>
          </a:lstStyle>
          <a:p>
            <a:r>
              <a:rPr lang="es-ES" altLang="es-ES" dirty="0">
                <a:sym typeface="Calibri Light" panose="020F0302020204030204" pitchFamily="34" charset="0"/>
              </a:rPr>
              <a:t>TÍTULO</a:t>
            </a:r>
            <a:endParaRPr lang="en-US" dirty="0"/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BE994F62-AAA9-4BC4-8AEF-A2DF03D19C15}"/>
              </a:ext>
            </a:extLst>
          </p:cNvPr>
          <p:cNvSpPr/>
          <p:nvPr userDrawn="1"/>
        </p:nvSpPr>
        <p:spPr>
          <a:xfrm>
            <a:off x="8343600" y="0"/>
            <a:ext cx="3848400" cy="6858000"/>
          </a:xfrm>
          <a:prstGeom prst="rect">
            <a:avLst/>
          </a:prstGeom>
          <a:solidFill>
            <a:srgbClr val="FFDA00"/>
          </a:solidFill>
          <a:ln w="12700">
            <a:miter lim="400000"/>
          </a:ln>
        </p:spPr>
        <p:txBody>
          <a:bodyPr tIns="91439" bIns="91439" anchor="ctr"/>
          <a:lstStyle/>
          <a:p>
            <a:pPr marL="0" marR="0" lvl="0" indent="0" algn="ctr" defTabSz="1828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 kumimoji="0" sz="3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315BBFD-90B2-41B0-8EE2-2A3D4F1826F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84089" y="462918"/>
            <a:ext cx="1138500" cy="683100"/>
          </a:xfrm>
          <a:prstGeom prst="rect">
            <a:avLst/>
          </a:prstGeom>
        </p:spPr>
      </p:pic>
      <p:sp>
        <p:nvSpPr>
          <p:cNvPr id="7" name="Marcador de posición de imagen 10">
            <a:extLst>
              <a:ext uri="{FF2B5EF4-FFF2-40B4-BE49-F238E27FC236}">
                <a16:creationId xmlns:a16="http://schemas.microsoft.com/office/drawing/2014/main" id="{510863A4-1523-4CB8-B5A1-41462B45B315}"/>
              </a:ext>
            </a:extLst>
          </p:cNvPr>
          <p:cNvSpPr>
            <a:spLocks noGrp="1"/>
          </p:cNvSpPr>
          <p:nvPr>
            <p:ph type="pic" sz="half" idx="14"/>
          </p:nvPr>
        </p:nvSpPr>
        <p:spPr>
          <a:xfrm>
            <a:off x="-36395" y="-3637"/>
            <a:ext cx="4528800" cy="686163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es-ES"/>
              <a:t>Haga clic en el icono para agregar una imagen</a:t>
            </a:r>
            <a:endParaRPr lang="es-ES" dirty="0"/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4D1068ED-6A97-4C76-9A6D-C3FE7DA768A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000215" y="6335846"/>
            <a:ext cx="3792084" cy="33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tIns="91439" bIns="91439">
            <a:spAutoFit/>
          </a:bodyPr>
          <a:lstStyle/>
          <a:p>
            <a:pPr algn="l" eaLnBrk="1"/>
            <a:r>
              <a:rPr lang="es-ES" altLang="es-E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© </a:t>
            </a:r>
            <a:r>
              <a:rPr lang="es-ES" altLang="es-ES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AZTI</a:t>
            </a:r>
            <a:r>
              <a:rPr lang="es-ES" altLang="es-E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 2020. Todos los derechos reservados</a:t>
            </a:r>
          </a:p>
        </p:txBody>
      </p:sp>
      <p:pic>
        <p:nvPicPr>
          <p:cNvPr id="12" name="Imagen 7" descr="Imagen que contiene objeto, firmar, reloj, tráfico&#10;&#10;Descripción generada automáticamente">
            <a:extLst>
              <a:ext uri="{FF2B5EF4-FFF2-40B4-BE49-F238E27FC236}">
                <a16:creationId xmlns:a16="http://schemas.microsoft.com/office/drawing/2014/main" id="{F978C657-395E-471F-9DBC-5E1BB37A54E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96375" y="709613"/>
            <a:ext cx="1830388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5">
            <a:extLst>
              <a:ext uri="{FF2B5EF4-FFF2-40B4-BE49-F238E27FC236}">
                <a16:creationId xmlns:a16="http://schemas.microsoft.com/office/drawing/2014/main" id="{DC7E4BD6-BAE3-4AAE-AB87-4376C769FA61}"/>
              </a:ext>
            </a:extLst>
          </p:cNvPr>
          <p:cNvSpPr/>
          <p:nvPr userDrawn="1"/>
        </p:nvSpPr>
        <p:spPr>
          <a:xfrm>
            <a:off x="16697325" y="-33338"/>
            <a:ext cx="7691438" cy="13782676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tIns="91439" bIns="91439" anchor="ctr"/>
          <a:lstStyle/>
          <a:p>
            <a:pPr algn="ctr" eaLnBrk="1"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 kern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Marcador de texto 8">
            <a:extLst>
              <a:ext uri="{FF2B5EF4-FFF2-40B4-BE49-F238E27FC236}">
                <a16:creationId xmlns:a16="http://schemas.microsoft.com/office/drawing/2014/main" id="{AE763B2A-03DA-421B-8C46-D0C723164B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09779" y="3319144"/>
            <a:ext cx="3197902" cy="307711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</p:txBody>
      </p:sp>
      <p:sp>
        <p:nvSpPr>
          <p:cNvPr id="18" name="Marcador de texto 8">
            <a:extLst>
              <a:ext uri="{FF2B5EF4-FFF2-40B4-BE49-F238E27FC236}">
                <a16:creationId xmlns:a16="http://schemas.microsoft.com/office/drawing/2014/main" id="{2437102E-FF89-4B77-ACE3-91144C52A7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778" y="1257481"/>
            <a:ext cx="3197902" cy="681264"/>
          </a:xfr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Marcador de texto 8">
            <a:extLst>
              <a:ext uri="{FF2B5EF4-FFF2-40B4-BE49-F238E27FC236}">
                <a16:creationId xmlns:a16="http://schemas.microsoft.com/office/drawing/2014/main" id="{AADD1019-3F5D-4A48-AC89-CEE2A32409B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668849" y="3281044"/>
            <a:ext cx="3197902" cy="307711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</p:txBody>
      </p:sp>
      <p:sp>
        <p:nvSpPr>
          <p:cNvPr id="13" name="Marcador de número de diapositiva 17">
            <a:extLst>
              <a:ext uri="{FF2B5EF4-FFF2-40B4-BE49-F238E27FC236}">
                <a16:creationId xmlns:a16="http://schemas.microsoft.com/office/drawing/2014/main" id="{57932331-6982-460E-B4AF-699020C54A8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09778" y="6275010"/>
            <a:ext cx="1117600" cy="520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eaLnBrk="1">
              <a:defRPr sz="800">
                <a:solidFill>
                  <a:srgbClr val="898989"/>
                </a:solidFill>
              </a:defRPr>
            </a:lvl1pPr>
          </a:lstStyle>
          <a:p>
            <a:fld id="{5A5A143F-22E1-4D2C-A1E1-1B122719B4B1}" type="slidenum">
              <a:rPr lang="es-ES" altLang="es-ES" smtClean="0"/>
              <a:pPr/>
              <a:t>‹Nº›</a:t>
            </a:fld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2207286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Placeholder 3">
            <a:extLst>
              <a:ext uri="{FF2B5EF4-FFF2-40B4-BE49-F238E27FC236}">
                <a16:creationId xmlns:a16="http://schemas.microsoft.com/office/drawing/2014/main" id="{6D9F1B98-3AFB-4CE1-86E5-AA951175B0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420" y="1858646"/>
            <a:ext cx="4571779" cy="937394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>
            <a:lvl1pPr>
              <a:defRPr sz="3200"/>
            </a:lvl1pPr>
          </a:lstStyle>
          <a:p>
            <a:r>
              <a:rPr lang="es-ES" altLang="es-ES" dirty="0">
                <a:sym typeface="Calibri Light" panose="020F0302020204030204" pitchFamily="34" charset="0"/>
              </a:rPr>
              <a:t>TÍTULO</a:t>
            </a:r>
            <a:endParaRPr lang="en-US" dirty="0"/>
          </a:p>
        </p:txBody>
      </p:sp>
      <p:sp>
        <p:nvSpPr>
          <p:cNvPr id="13" name="Marcador de texto 8">
            <a:extLst>
              <a:ext uri="{FF2B5EF4-FFF2-40B4-BE49-F238E27FC236}">
                <a16:creationId xmlns:a16="http://schemas.microsoft.com/office/drawing/2014/main" id="{9DCD6019-6579-439A-B940-0A27E0323A1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8200" y="3319144"/>
            <a:ext cx="4572000" cy="307711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</p:txBody>
      </p:sp>
      <p:sp>
        <p:nvSpPr>
          <p:cNvPr id="14" name="Marcador de texto 8">
            <a:extLst>
              <a:ext uri="{FF2B5EF4-FFF2-40B4-BE49-F238E27FC236}">
                <a16:creationId xmlns:a16="http://schemas.microsoft.com/office/drawing/2014/main" id="{6FE11072-6B79-4A59-99E2-53BCA79F63F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198" y="1257481"/>
            <a:ext cx="4571779" cy="681264"/>
          </a:xfr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pic>
        <p:nvPicPr>
          <p:cNvPr id="2" name="Imagen" descr="Imagen">
            <a:extLst>
              <a:ext uri="{FF2B5EF4-FFF2-40B4-BE49-F238E27FC236}">
                <a16:creationId xmlns:a16="http://schemas.microsoft.com/office/drawing/2014/main" id="{A2C1A40E-698E-4A27-A3C0-C077C1AAEBC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889" y="459922"/>
            <a:ext cx="1138500" cy="681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6" name="TextBox 8">
            <a:extLst>
              <a:ext uri="{FF2B5EF4-FFF2-40B4-BE49-F238E27FC236}">
                <a16:creationId xmlns:a16="http://schemas.microsoft.com/office/drawing/2014/main" id="{094A9A71-B829-4381-A327-94DABA17260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00715" y="6335846"/>
            <a:ext cx="3792084" cy="33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tIns="91439" bIns="91439">
            <a:spAutoFit/>
          </a:bodyPr>
          <a:lstStyle/>
          <a:p>
            <a:pPr algn="l" eaLnBrk="1"/>
            <a:r>
              <a:rPr lang="es-ES" altLang="es-ES" sz="1000" dirty="0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© </a:t>
            </a:r>
            <a:r>
              <a:rPr lang="es-ES" altLang="es-ES" sz="1000" b="1" dirty="0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AZTI</a:t>
            </a:r>
            <a:r>
              <a:rPr lang="es-ES" altLang="es-ES" sz="1000" dirty="0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 2020. Todos los derechos reservados</a:t>
            </a:r>
          </a:p>
        </p:txBody>
      </p:sp>
      <p:sp>
        <p:nvSpPr>
          <p:cNvPr id="5" name="Marcador de número de diapositiva 17">
            <a:extLst>
              <a:ext uri="{FF2B5EF4-FFF2-40B4-BE49-F238E27FC236}">
                <a16:creationId xmlns:a16="http://schemas.microsoft.com/office/drawing/2014/main" id="{6740A196-64BF-424F-A654-F44BE064CC0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830082" y="6275010"/>
            <a:ext cx="1117600" cy="520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s-ES"/>
            </a:defPPr>
            <a:lvl1pPr marL="0" algn="r" defTabSz="914400" rtl="0" eaLnBrk="1" latinLnBrk="0" hangingPunct="1">
              <a:defRPr sz="800" kern="1200">
                <a:solidFill>
                  <a:srgbClr val="898989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A5A143F-22E1-4D2C-A1E1-1B122719B4B1}" type="slidenum">
              <a:rPr lang="es-ES" altLang="es-ES" smtClean="0"/>
              <a:pPr/>
              <a:t>‹Nº›</a:t>
            </a:fld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3212696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Placeholder 3">
            <a:extLst>
              <a:ext uri="{FF2B5EF4-FFF2-40B4-BE49-F238E27FC236}">
                <a16:creationId xmlns:a16="http://schemas.microsoft.com/office/drawing/2014/main" id="{6CB289B3-AA8A-4278-84C7-FF676D1EE5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03717" y="1858646"/>
            <a:ext cx="4572001" cy="937394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>
            <a:lvl1pPr>
              <a:defRPr sz="3200"/>
            </a:lvl1pPr>
          </a:lstStyle>
          <a:p>
            <a:r>
              <a:rPr lang="es-ES" altLang="es-ES" dirty="0">
                <a:sym typeface="Calibri Light" panose="020F0302020204030204" pitchFamily="34" charset="0"/>
              </a:rPr>
              <a:t>TÍTULO</a:t>
            </a:r>
            <a:endParaRPr lang="en-US" dirty="0"/>
          </a:p>
        </p:txBody>
      </p:sp>
      <p:sp>
        <p:nvSpPr>
          <p:cNvPr id="14" name="Marcador de texto 8">
            <a:extLst>
              <a:ext uri="{FF2B5EF4-FFF2-40B4-BE49-F238E27FC236}">
                <a16:creationId xmlns:a16="http://schemas.microsoft.com/office/drawing/2014/main" id="{ACE5467E-D4AC-4DDB-B549-C553362295F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903718" y="3319144"/>
            <a:ext cx="4572001" cy="307711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</p:txBody>
      </p:sp>
      <p:sp>
        <p:nvSpPr>
          <p:cNvPr id="15" name="Marcador de texto 8">
            <a:extLst>
              <a:ext uri="{FF2B5EF4-FFF2-40B4-BE49-F238E27FC236}">
                <a16:creationId xmlns:a16="http://schemas.microsoft.com/office/drawing/2014/main" id="{5EE69623-2437-4939-A5E2-4D60989AE1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903717" y="1257481"/>
            <a:ext cx="4572001" cy="681264"/>
          </a:xfr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6095999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pic>
        <p:nvPicPr>
          <p:cNvPr id="2" name="Imagen" descr="Imagen">
            <a:extLst>
              <a:ext uri="{FF2B5EF4-FFF2-40B4-BE49-F238E27FC236}">
                <a16:creationId xmlns:a16="http://schemas.microsoft.com/office/drawing/2014/main" id="{168B04CE-F330-4423-BDE6-0B6AB6A6E26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4089" y="459922"/>
            <a:ext cx="1138500" cy="681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4" name="TextBox 8">
            <a:extLst>
              <a:ext uri="{FF2B5EF4-FFF2-40B4-BE49-F238E27FC236}">
                <a16:creationId xmlns:a16="http://schemas.microsoft.com/office/drawing/2014/main" id="{1BEF9195-FC4B-47A5-B58B-FCDF5224D36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000215" y="6335846"/>
            <a:ext cx="3792084" cy="33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tIns="91439" bIns="91439">
            <a:spAutoFit/>
          </a:bodyPr>
          <a:lstStyle/>
          <a:p>
            <a:pPr algn="l" eaLnBrk="1"/>
            <a:r>
              <a:rPr lang="es-ES" altLang="es-ES" sz="1000" dirty="0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© </a:t>
            </a:r>
            <a:r>
              <a:rPr lang="es-ES" altLang="es-ES" sz="1000" b="1" dirty="0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AZTI</a:t>
            </a:r>
            <a:r>
              <a:rPr lang="es-ES" altLang="es-ES" sz="1000" dirty="0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 2020. Todos los derechos reservados</a:t>
            </a:r>
          </a:p>
        </p:txBody>
      </p:sp>
      <p:sp>
        <p:nvSpPr>
          <p:cNvPr id="8" name="Marcador de número de diapositiva 17">
            <a:extLst>
              <a:ext uri="{FF2B5EF4-FFF2-40B4-BE49-F238E27FC236}">
                <a16:creationId xmlns:a16="http://schemas.microsoft.com/office/drawing/2014/main" id="{FFFE7C12-B336-48C8-A1E9-57A639FEBFB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275567" y="6275010"/>
            <a:ext cx="1117600" cy="520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eaLnBrk="1">
              <a:defRPr sz="800">
                <a:solidFill>
                  <a:srgbClr val="898989"/>
                </a:solidFill>
              </a:defRPr>
            </a:lvl1pPr>
          </a:lstStyle>
          <a:p>
            <a:fld id="{5A5A143F-22E1-4D2C-A1E1-1B122719B4B1}" type="slidenum">
              <a:rPr lang="es-ES" altLang="es-ES" smtClean="0"/>
              <a:pPr/>
              <a:t>‹Nº›</a:t>
            </a:fld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682440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" descr="Imagen">
            <a:extLst>
              <a:ext uri="{FF2B5EF4-FFF2-40B4-BE49-F238E27FC236}">
                <a16:creationId xmlns:a16="http://schemas.microsoft.com/office/drawing/2014/main" id="{1F22AD14-EEBE-458A-87E0-735F2D2E333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4089" y="459922"/>
            <a:ext cx="1138500" cy="681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8" name="Picture Placeholder 12">
            <a:extLst>
              <a:ext uri="{FF2B5EF4-FFF2-40B4-BE49-F238E27FC236}">
                <a16:creationId xmlns:a16="http://schemas.microsoft.com/office/drawing/2014/main" id="{43101252-26B1-41E2-B686-3C2F1A7659F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0" y="843741"/>
            <a:ext cx="2962368" cy="189146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/>
        </p:spPr>
        <p:txBody>
          <a:bodyPr tIns="45719" bIns="45719" rtlCol="0">
            <a:normAutofit/>
          </a:bodyPr>
          <a:lstStyle/>
          <a:p>
            <a:pPr lvl="0"/>
            <a:r>
              <a:rPr lang="es-ES" noProof="0">
                <a:sym typeface="Calibri"/>
              </a:rPr>
              <a:t>Haga clic en el icono para agregar una imagen</a:t>
            </a:r>
            <a:endParaRPr noProof="0" dirty="0">
              <a:sym typeface="Calibri"/>
            </a:endParaRPr>
          </a:p>
        </p:txBody>
      </p:sp>
      <p:sp>
        <p:nvSpPr>
          <p:cNvPr id="9" name="Picture Placeholder 15">
            <a:extLst>
              <a:ext uri="{FF2B5EF4-FFF2-40B4-BE49-F238E27FC236}">
                <a16:creationId xmlns:a16="http://schemas.microsoft.com/office/drawing/2014/main" id="{A5E26877-8F30-49BB-9144-D59066051AF1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-2" y="2880363"/>
            <a:ext cx="2211347" cy="18914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/>
        </p:spPr>
        <p:txBody>
          <a:bodyPr tIns="45719" bIns="45719" rtlCol="0">
            <a:normAutofit/>
          </a:bodyPr>
          <a:lstStyle/>
          <a:p>
            <a:pPr lvl="0"/>
            <a:r>
              <a:rPr lang="es-ES" noProof="0">
                <a:sym typeface="Calibri"/>
              </a:rPr>
              <a:t>Haga clic en el icono para agregar una imagen</a:t>
            </a:r>
            <a:endParaRPr noProof="0" dirty="0">
              <a:sym typeface="Calibri"/>
            </a:endParaRPr>
          </a:p>
        </p:txBody>
      </p:sp>
      <p:sp>
        <p:nvSpPr>
          <p:cNvPr id="11" name="Picture Placeholder 18">
            <a:extLst>
              <a:ext uri="{FF2B5EF4-FFF2-40B4-BE49-F238E27FC236}">
                <a16:creationId xmlns:a16="http://schemas.microsoft.com/office/drawing/2014/main" id="{BCB557DB-46D7-48F8-9156-7A5902D53481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3133632" y="843741"/>
            <a:ext cx="2962368" cy="189146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/>
        </p:spPr>
        <p:txBody>
          <a:bodyPr tIns="45719" bIns="45719" rtlCol="0">
            <a:normAutofit/>
          </a:bodyPr>
          <a:lstStyle/>
          <a:p>
            <a:pPr lvl="0"/>
            <a:r>
              <a:rPr lang="es-ES" noProof="0">
                <a:sym typeface="Calibri"/>
              </a:rPr>
              <a:t>Haga clic en el icono para agregar una imagen</a:t>
            </a:r>
            <a:endParaRPr noProof="0">
              <a:sym typeface="Calibri"/>
            </a:endParaRPr>
          </a:p>
        </p:txBody>
      </p:sp>
      <p:sp>
        <p:nvSpPr>
          <p:cNvPr id="12" name="Picture Placeholder 21">
            <a:extLst>
              <a:ext uri="{FF2B5EF4-FFF2-40B4-BE49-F238E27FC236}">
                <a16:creationId xmlns:a16="http://schemas.microsoft.com/office/drawing/2014/main" id="{FB9CFB16-0AEA-4D69-8137-29484D7B7431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2381828" y="2880360"/>
            <a:ext cx="2211347" cy="39776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/>
        </p:spPr>
        <p:txBody>
          <a:bodyPr tIns="45719" bIns="45719" rtlCol="0">
            <a:normAutofit/>
          </a:bodyPr>
          <a:lstStyle/>
          <a:p>
            <a:pPr lvl="0"/>
            <a:r>
              <a:rPr lang="es-ES" noProof="0">
                <a:sym typeface="Calibri"/>
              </a:rPr>
              <a:t>Haga clic en el icono para agregar una imagen</a:t>
            </a:r>
            <a:endParaRPr noProof="0" dirty="0">
              <a:sym typeface="Calibri"/>
            </a:endParaRPr>
          </a:p>
        </p:txBody>
      </p:sp>
      <p:sp>
        <p:nvSpPr>
          <p:cNvPr id="2" name="TextBox 8">
            <a:extLst>
              <a:ext uri="{FF2B5EF4-FFF2-40B4-BE49-F238E27FC236}">
                <a16:creationId xmlns:a16="http://schemas.microsoft.com/office/drawing/2014/main" id="{8FA49CA7-8E11-46A7-949E-F8527E93778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000215" y="6335846"/>
            <a:ext cx="3792084" cy="33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tIns="91439" bIns="91439">
            <a:spAutoFit/>
          </a:bodyPr>
          <a:lstStyle/>
          <a:p>
            <a:pPr algn="l" eaLnBrk="1"/>
            <a:r>
              <a:rPr lang="es-ES" altLang="es-ES" sz="1000" dirty="0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© </a:t>
            </a:r>
            <a:r>
              <a:rPr lang="es-ES" altLang="es-ES" sz="1000" b="1" dirty="0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AZTI</a:t>
            </a:r>
            <a:r>
              <a:rPr lang="es-ES" altLang="es-ES" sz="1000" dirty="0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 2020. Todos los derechos reservados</a:t>
            </a:r>
          </a:p>
        </p:txBody>
      </p:sp>
      <p:sp>
        <p:nvSpPr>
          <p:cNvPr id="18" name="Marcador de texto 8">
            <a:extLst>
              <a:ext uri="{FF2B5EF4-FFF2-40B4-BE49-F238E27FC236}">
                <a16:creationId xmlns:a16="http://schemas.microsoft.com/office/drawing/2014/main" id="{BA70ED09-96DD-45AA-B631-8513AE10007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903718" y="3319144"/>
            <a:ext cx="4572001" cy="307711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</p:txBody>
      </p:sp>
      <p:sp>
        <p:nvSpPr>
          <p:cNvPr id="19" name="Marcador de texto 8">
            <a:extLst>
              <a:ext uri="{FF2B5EF4-FFF2-40B4-BE49-F238E27FC236}">
                <a16:creationId xmlns:a16="http://schemas.microsoft.com/office/drawing/2014/main" id="{5C681624-F01A-4467-A141-07984FE3DC7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903717" y="1257481"/>
            <a:ext cx="4572001" cy="681264"/>
          </a:xfr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Title Placeholder 3">
            <a:extLst>
              <a:ext uri="{FF2B5EF4-FFF2-40B4-BE49-F238E27FC236}">
                <a16:creationId xmlns:a16="http://schemas.microsoft.com/office/drawing/2014/main" id="{BFFC3D66-A71E-4AE9-A443-B5FF25087B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03717" y="1858646"/>
            <a:ext cx="4572001" cy="937394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>
            <a:lvl1pPr>
              <a:defRPr sz="3200"/>
            </a:lvl1pPr>
          </a:lstStyle>
          <a:p>
            <a:r>
              <a:rPr lang="es-ES" altLang="es-ES" dirty="0">
                <a:sym typeface="Calibri Light" panose="020F0302020204030204" pitchFamily="34" charset="0"/>
              </a:rPr>
              <a:t>TÍTULO</a:t>
            </a:r>
            <a:endParaRPr lang="en-US" dirty="0"/>
          </a:p>
        </p:txBody>
      </p:sp>
      <p:sp>
        <p:nvSpPr>
          <p:cNvPr id="4" name="Marcador de número de diapositiva 17">
            <a:extLst>
              <a:ext uri="{FF2B5EF4-FFF2-40B4-BE49-F238E27FC236}">
                <a16:creationId xmlns:a16="http://schemas.microsoft.com/office/drawing/2014/main" id="{0B1769F0-63F0-44E3-92BC-F07ADB5A205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830082" y="6275010"/>
            <a:ext cx="1117600" cy="520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s-ES"/>
            </a:defPPr>
            <a:lvl1pPr marL="0" algn="r" defTabSz="914400" rtl="0" eaLnBrk="1" latinLnBrk="0" hangingPunct="1">
              <a:defRPr sz="800" kern="1200">
                <a:solidFill>
                  <a:srgbClr val="898989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A5A143F-22E1-4D2C-A1E1-1B122719B4B1}" type="slidenum">
              <a:rPr lang="es-ES" altLang="es-ES" smtClean="0"/>
              <a:pPr/>
              <a:t>‹Nº›</a:t>
            </a:fld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2022384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Marcador de texto 8">
            <a:extLst>
              <a:ext uri="{FF2B5EF4-FFF2-40B4-BE49-F238E27FC236}">
                <a16:creationId xmlns:a16="http://schemas.microsoft.com/office/drawing/2014/main" id="{E0995D67-6DD8-436B-861F-BE8D6BAA061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38198" y="3319144"/>
            <a:ext cx="4572001" cy="307711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</p:txBody>
      </p:sp>
      <p:sp>
        <p:nvSpPr>
          <p:cNvPr id="14" name="Marcador de texto 8">
            <a:extLst>
              <a:ext uri="{FF2B5EF4-FFF2-40B4-BE49-F238E27FC236}">
                <a16:creationId xmlns:a16="http://schemas.microsoft.com/office/drawing/2014/main" id="{9BDEF4D8-32E3-4475-A728-BFA5375840A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197" y="1257481"/>
            <a:ext cx="4572001" cy="681264"/>
          </a:xfr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pic>
        <p:nvPicPr>
          <p:cNvPr id="2" name="Imagen" descr="Imagen">
            <a:extLst>
              <a:ext uri="{FF2B5EF4-FFF2-40B4-BE49-F238E27FC236}">
                <a16:creationId xmlns:a16="http://schemas.microsoft.com/office/drawing/2014/main" id="{A2C1A40E-698E-4A27-A3C0-C077C1AAEBC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889" y="459922"/>
            <a:ext cx="1138500" cy="681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6" name="TextBox 8">
            <a:extLst>
              <a:ext uri="{FF2B5EF4-FFF2-40B4-BE49-F238E27FC236}">
                <a16:creationId xmlns:a16="http://schemas.microsoft.com/office/drawing/2014/main" id="{094A9A71-B829-4381-A327-94DABA17260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00715" y="6335846"/>
            <a:ext cx="3792084" cy="33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tIns="91439" bIns="91439">
            <a:spAutoFit/>
          </a:bodyPr>
          <a:lstStyle/>
          <a:p>
            <a:pPr algn="l" eaLnBrk="1"/>
            <a:r>
              <a:rPr lang="es-ES" altLang="es-ES" sz="1000" dirty="0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© </a:t>
            </a:r>
            <a:r>
              <a:rPr lang="es-ES" altLang="es-ES" sz="1000" b="1" dirty="0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AZTI</a:t>
            </a:r>
            <a:r>
              <a:rPr lang="es-ES" altLang="es-ES" sz="1000" dirty="0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 2020. Todos los derechos reservados</a:t>
            </a:r>
          </a:p>
        </p:txBody>
      </p:sp>
      <p:sp>
        <p:nvSpPr>
          <p:cNvPr id="5" name="Picture Placeholder 18">
            <a:extLst>
              <a:ext uri="{FF2B5EF4-FFF2-40B4-BE49-F238E27FC236}">
                <a16:creationId xmlns:a16="http://schemas.microsoft.com/office/drawing/2014/main" id="{5237B64A-B92F-4D31-B868-81D733287A3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6170327" y="0"/>
            <a:ext cx="2951019" cy="277090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/>
        </p:spPr>
        <p:txBody>
          <a:bodyPr tIns="45719" bIns="45719" rtlCol="0">
            <a:normAutofit/>
          </a:bodyPr>
          <a:lstStyle>
            <a:lvl1pPr marL="0" indent="0" algn="ctr">
              <a:buFontTx/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" noProof="0">
                <a:sym typeface="Calibri"/>
              </a:rPr>
              <a:t>Haga clic en el icono para agregar una imagen</a:t>
            </a:r>
            <a:endParaRPr lang="es-ES" noProof="0" dirty="0">
              <a:sym typeface="Calibri"/>
            </a:endParaRPr>
          </a:p>
        </p:txBody>
      </p:sp>
      <p:sp>
        <p:nvSpPr>
          <p:cNvPr id="7" name="Picture Placeholder 18">
            <a:extLst>
              <a:ext uri="{FF2B5EF4-FFF2-40B4-BE49-F238E27FC236}">
                <a16:creationId xmlns:a16="http://schemas.microsoft.com/office/drawing/2014/main" id="{5520693E-FFA1-49A1-BEAB-316920EA1181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9240981" y="0"/>
            <a:ext cx="2951019" cy="277090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/>
        </p:spPr>
        <p:txBody>
          <a:bodyPr tIns="45719" bIns="45719" rtlCol="0">
            <a:normAutofit/>
          </a:bodyPr>
          <a:lstStyle>
            <a:lvl1pPr marL="0" indent="0" algn="ctr">
              <a:buFontTx/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" noProof="0">
                <a:sym typeface="Calibri"/>
              </a:rPr>
              <a:t>Haga clic en el icono para agregar una imagen</a:t>
            </a:r>
            <a:endParaRPr lang="es-ES" noProof="0" dirty="0">
              <a:sym typeface="Calibri"/>
            </a:endParaRPr>
          </a:p>
        </p:txBody>
      </p:sp>
      <p:sp>
        <p:nvSpPr>
          <p:cNvPr id="8" name="Picture Placeholder 18">
            <a:extLst>
              <a:ext uri="{FF2B5EF4-FFF2-40B4-BE49-F238E27FC236}">
                <a16:creationId xmlns:a16="http://schemas.microsoft.com/office/drawing/2014/main" id="{EB47A8B9-C345-4106-96FF-5CF04050D66C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170327" y="2866767"/>
            <a:ext cx="6021673" cy="399123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/>
        </p:spPr>
        <p:txBody>
          <a:bodyPr tIns="45719" bIns="45719" rtlCol="0">
            <a:normAutofit/>
          </a:bodyPr>
          <a:lstStyle>
            <a:lvl1pPr marL="0" indent="0" algn="ctr">
              <a:buFontTx/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" noProof="0">
                <a:sym typeface="Calibri"/>
              </a:rPr>
              <a:t>Haga clic en el icono para agregar una imagen</a:t>
            </a:r>
            <a:endParaRPr lang="es-ES" noProof="0" dirty="0">
              <a:sym typeface="Calibri"/>
            </a:endParaRPr>
          </a:p>
        </p:txBody>
      </p:sp>
      <p:sp>
        <p:nvSpPr>
          <p:cNvPr id="15" name="Title Placeholder 3">
            <a:extLst>
              <a:ext uri="{FF2B5EF4-FFF2-40B4-BE49-F238E27FC236}">
                <a16:creationId xmlns:a16="http://schemas.microsoft.com/office/drawing/2014/main" id="{3D3BEED7-D7F7-4331-B19A-15FA6EA24B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420" y="1858646"/>
            <a:ext cx="4571778" cy="937394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>
            <a:lvl1pPr>
              <a:defRPr sz="3200"/>
            </a:lvl1pPr>
          </a:lstStyle>
          <a:p>
            <a:r>
              <a:rPr lang="es-ES" altLang="es-ES" dirty="0">
                <a:sym typeface="Calibri Light" panose="020F0302020204030204" pitchFamily="34" charset="0"/>
              </a:rPr>
              <a:t>TÍTULO</a:t>
            </a:r>
            <a:endParaRPr lang="en-US" dirty="0"/>
          </a:p>
        </p:txBody>
      </p:sp>
      <p:sp>
        <p:nvSpPr>
          <p:cNvPr id="3" name="Marcador de número de diapositiva 17">
            <a:extLst>
              <a:ext uri="{FF2B5EF4-FFF2-40B4-BE49-F238E27FC236}">
                <a16:creationId xmlns:a16="http://schemas.microsoft.com/office/drawing/2014/main" id="{D37D6FCD-1EB3-4513-A140-32C6E90943B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830082" y="6275010"/>
            <a:ext cx="1117600" cy="520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s-ES"/>
            </a:defPPr>
            <a:lvl1pPr marL="0" algn="r" defTabSz="914400" rtl="0" eaLnBrk="1" latinLnBrk="0" hangingPunct="1">
              <a:defRPr sz="800" kern="1200">
                <a:solidFill>
                  <a:srgbClr val="898989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A5A143F-22E1-4D2C-A1E1-1B122719B4B1}" type="slidenum">
              <a:rPr lang="es-ES" altLang="es-ES" smtClean="0"/>
              <a:pPr/>
              <a:t>‹Nº›</a:t>
            </a:fld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8083212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laceholder-squa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3"/>
          <p:cNvSpPr>
            <a:spLocks noGrp="1" noChangeAspect="1"/>
          </p:cNvSpPr>
          <p:nvPr>
            <p:ph type="pic" sz="quarter" idx="13"/>
          </p:nvPr>
        </p:nvSpPr>
        <p:spPr>
          <a:xfrm>
            <a:off x="9404242" y="0"/>
            <a:ext cx="2808545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9" name="Picture Placeholder 13"/>
          <p:cNvSpPr>
            <a:spLocks noGrp="1" noChangeAspect="1"/>
          </p:cNvSpPr>
          <p:nvPr>
            <p:ph type="pic" sz="quarter" idx="14"/>
          </p:nvPr>
        </p:nvSpPr>
        <p:spPr>
          <a:xfrm>
            <a:off x="6434760" y="0"/>
            <a:ext cx="2808545" cy="3331227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0" name="Picture Placeholder 13"/>
          <p:cNvSpPr>
            <a:spLocks noGrp="1" noChangeAspect="1"/>
          </p:cNvSpPr>
          <p:nvPr>
            <p:ph type="pic" sz="quarter" idx="15"/>
          </p:nvPr>
        </p:nvSpPr>
        <p:spPr>
          <a:xfrm>
            <a:off x="6434760" y="3448050"/>
            <a:ext cx="2808545" cy="340995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pic>
        <p:nvPicPr>
          <p:cNvPr id="2" name="Imagen" descr="Imagen">
            <a:extLst>
              <a:ext uri="{FF2B5EF4-FFF2-40B4-BE49-F238E27FC236}">
                <a16:creationId xmlns:a16="http://schemas.microsoft.com/office/drawing/2014/main" id="{ABF6CB3C-580A-4467-BF68-B7B3493607B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889" y="459922"/>
            <a:ext cx="1138500" cy="681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3" name="TextBox 8">
            <a:extLst>
              <a:ext uri="{FF2B5EF4-FFF2-40B4-BE49-F238E27FC236}">
                <a16:creationId xmlns:a16="http://schemas.microsoft.com/office/drawing/2014/main" id="{5E48B22F-A9EE-4F86-9945-A2C18B37EB1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00715" y="6335846"/>
            <a:ext cx="3792084" cy="33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tIns="91439" bIns="91439">
            <a:spAutoFit/>
          </a:bodyPr>
          <a:lstStyle/>
          <a:p>
            <a:pPr algn="l" eaLnBrk="1"/>
            <a:r>
              <a:rPr lang="es-ES" altLang="es-ES" sz="1000" dirty="0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© </a:t>
            </a:r>
            <a:r>
              <a:rPr lang="es-ES" altLang="es-ES" sz="1000" b="1" dirty="0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AZTI</a:t>
            </a:r>
            <a:r>
              <a:rPr lang="es-ES" altLang="es-ES" sz="1000" dirty="0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 2020. Todos los derechos reservados</a:t>
            </a:r>
          </a:p>
        </p:txBody>
      </p:sp>
      <p:sp>
        <p:nvSpPr>
          <p:cNvPr id="15" name="Marcador de texto 8">
            <a:extLst>
              <a:ext uri="{FF2B5EF4-FFF2-40B4-BE49-F238E27FC236}">
                <a16:creationId xmlns:a16="http://schemas.microsoft.com/office/drawing/2014/main" id="{57802081-B57D-48EA-A714-C3020F15364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38198" y="3319144"/>
            <a:ext cx="4572001" cy="307711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</p:txBody>
      </p:sp>
      <p:sp>
        <p:nvSpPr>
          <p:cNvPr id="16" name="Marcador de texto 8">
            <a:extLst>
              <a:ext uri="{FF2B5EF4-FFF2-40B4-BE49-F238E27FC236}">
                <a16:creationId xmlns:a16="http://schemas.microsoft.com/office/drawing/2014/main" id="{95236288-7A68-42C3-A119-CB1FC7A65C8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38197" y="1257481"/>
            <a:ext cx="4572001" cy="681264"/>
          </a:xfr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7" name="Title Placeholder 3">
            <a:extLst>
              <a:ext uri="{FF2B5EF4-FFF2-40B4-BE49-F238E27FC236}">
                <a16:creationId xmlns:a16="http://schemas.microsoft.com/office/drawing/2014/main" id="{5FAE85BE-054B-4002-9464-69B80BABF6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420" y="1858646"/>
            <a:ext cx="4571778" cy="937394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>
            <a:lvl1pPr>
              <a:defRPr sz="3200"/>
            </a:lvl1pPr>
          </a:lstStyle>
          <a:p>
            <a:r>
              <a:rPr lang="es-ES" altLang="es-ES" dirty="0">
                <a:sym typeface="Calibri Light" panose="020F0302020204030204" pitchFamily="34" charset="0"/>
              </a:rPr>
              <a:t>TÍTULO</a:t>
            </a:r>
            <a:endParaRPr lang="en-US" dirty="0"/>
          </a:p>
        </p:txBody>
      </p:sp>
      <p:sp>
        <p:nvSpPr>
          <p:cNvPr id="4" name="Marcador de número de diapositiva 17">
            <a:extLst>
              <a:ext uri="{FF2B5EF4-FFF2-40B4-BE49-F238E27FC236}">
                <a16:creationId xmlns:a16="http://schemas.microsoft.com/office/drawing/2014/main" id="{63D06D05-5B25-4E7F-BE87-8964F32366B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830082" y="6275010"/>
            <a:ext cx="1117600" cy="520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s-ES"/>
            </a:defPPr>
            <a:lvl1pPr marL="0" algn="r" defTabSz="914400" rtl="0" eaLnBrk="1" latinLnBrk="0" hangingPunct="1">
              <a:defRPr sz="800" kern="1200">
                <a:solidFill>
                  <a:srgbClr val="898989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A5A143F-22E1-4D2C-A1E1-1B122719B4B1}" type="slidenum">
              <a:rPr lang="es-ES" altLang="es-ES" smtClean="0"/>
              <a:pPr/>
              <a:t>‹Nº›</a:t>
            </a:fld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691372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laceholder-squa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3"/>
          <p:cNvSpPr>
            <a:spLocks noGrp="1" noChangeAspect="1"/>
          </p:cNvSpPr>
          <p:nvPr>
            <p:ph type="pic" sz="quarter" idx="13"/>
          </p:nvPr>
        </p:nvSpPr>
        <p:spPr>
          <a:xfrm>
            <a:off x="0" y="0"/>
            <a:ext cx="2808545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9" name="Picture Placeholder 13"/>
          <p:cNvSpPr>
            <a:spLocks noGrp="1" noChangeAspect="1"/>
          </p:cNvSpPr>
          <p:nvPr>
            <p:ph type="pic" sz="quarter" idx="14"/>
          </p:nvPr>
        </p:nvSpPr>
        <p:spPr>
          <a:xfrm>
            <a:off x="2933351" y="0"/>
            <a:ext cx="2808545" cy="3331227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0" name="Picture Placeholder 13"/>
          <p:cNvSpPr>
            <a:spLocks noGrp="1" noChangeAspect="1"/>
          </p:cNvSpPr>
          <p:nvPr>
            <p:ph type="pic" sz="quarter" idx="15"/>
          </p:nvPr>
        </p:nvSpPr>
        <p:spPr>
          <a:xfrm>
            <a:off x="2933351" y="3448050"/>
            <a:ext cx="2808545" cy="340995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pic>
        <p:nvPicPr>
          <p:cNvPr id="2" name="Imagen" descr="Imagen">
            <a:extLst>
              <a:ext uri="{FF2B5EF4-FFF2-40B4-BE49-F238E27FC236}">
                <a16:creationId xmlns:a16="http://schemas.microsoft.com/office/drawing/2014/main" id="{B6FB7247-BC2C-4159-A536-A2CCA447A8E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4089" y="459922"/>
            <a:ext cx="1138500" cy="681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3" name="TextBox 8">
            <a:extLst>
              <a:ext uri="{FF2B5EF4-FFF2-40B4-BE49-F238E27FC236}">
                <a16:creationId xmlns:a16="http://schemas.microsoft.com/office/drawing/2014/main" id="{C74D2B1F-6A77-495D-B029-09F9D4F6B47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000215" y="6335846"/>
            <a:ext cx="3792084" cy="33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tIns="91439" bIns="91439">
            <a:spAutoFit/>
          </a:bodyPr>
          <a:lstStyle/>
          <a:p>
            <a:pPr algn="l" eaLnBrk="1"/>
            <a:r>
              <a:rPr lang="es-ES" altLang="es-ES" sz="1000" dirty="0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© </a:t>
            </a:r>
            <a:r>
              <a:rPr lang="es-ES" altLang="es-ES" sz="1000" b="1" dirty="0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AZTI</a:t>
            </a:r>
            <a:r>
              <a:rPr lang="es-ES" altLang="es-ES" sz="1000" dirty="0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 2020. Todos los derechos reservados</a:t>
            </a:r>
          </a:p>
        </p:txBody>
      </p:sp>
      <p:sp>
        <p:nvSpPr>
          <p:cNvPr id="15" name="Marcador de texto 8">
            <a:extLst>
              <a:ext uri="{FF2B5EF4-FFF2-40B4-BE49-F238E27FC236}">
                <a16:creationId xmlns:a16="http://schemas.microsoft.com/office/drawing/2014/main" id="{BB98BC0C-2C55-4755-BB7E-C43FF3C542E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903718" y="3319144"/>
            <a:ext cx="4572001" cy="307711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</p:txBody>
      </p:sp>
      <p:sp>
        <p:nvSpPr>
          <p:cNvPr id="16" name="Marcador de texto 8">
            <a:extLst>
              <a:ext uri="{FF2B5EF4-FFF2-40B4-BE49-F238E27FC236}">
                <a16:creationId xmlns:a16="http://schemas.microsoft.com/office/drawing/2014/main" id="{3D2797D4-1886-4ED1-BD85-30AEE4B74C6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903717" y="1257481"/>
            <a:ext cx="4572001" cy="681264"/>
          </a:xfr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7" name="Title Placeholder 3">
            <a:extLst>
              <a:ext uri="{FF2B5EF4-FFF2-40B4-BE49-F238E27FC236}">
                <a16:creationId xmlns:a16="http://schemas.microsoft.com/office/drawing/2014/main" id="{A547447A-FCFD-4146-9781-B56E9CD4FE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03717" y="1858646"/>
            <a:ext cx="4572001" cy="937394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>
            <a:lvl1pPr>
              <a:defRPr sz="3200"/>
            </a:lvl1pPr>
          </a:lstStyle>
          <a:p>
            <a:r>
              <a:rPr lang="es-ES" altLang="es-ES" dirty="0">
                <a:sym typeface="Calibri Light" panose="020F0302020204030204" pitchFamily="34" charset="0"/>
              </a:rPr>
              <a:t>TÍTULO</a:t>
            </a:r>
            <a:endParaRPr lang="en-US" dirty="0"/>
          </a:p>
        </p:txBody>
      </p:sp>
      <p:sp>
        <p:nvSpPr>
          <p:cNvPr id="11" name="Marcador de número de diapositiva 17">
            <a:extLst>
              <a:ext uri="{FF2B5EF4-FFF2-40B4-BE49-F238E27FC236}">
                <a16:creationId xmlns:a16="http://schemas.microsoft.com/office/drawing/2014/main" id="{BFD06A78-8A90-48F7-9780-5A23FDEC11C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866702" y="6275010"/>
            <a:ext cx="1117600" cy="520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eaLnBrk="1">
              <a:defRPr sz="800">
                <a:solidFill>
                  <a:srgbClr val="898989"/>
                </a:solidFill>
              </a:defRPr>
            </a:lvl1pPr>
          </a:lstStyle>
          <a:p>
            <a:fld id="{5A5A143F-22E1-4D2C-A1E1-1B122719B4B1}" type="slidenum">
              <a:rPr lang="es-ES" altLang="es-ES" smtClean="0"/>
              <a:pPr/>
              <a:t>‹Nº›</a:t>
            </a:fld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11369514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ángulo 21">
            <a:extLst>
              <a:ext uri="{FF2B5EF4-FFF2-40B4-BE49-F238E27FC236}">
                <a16:creationId xmlns:a16="http://schemas.microsoft.com/office/drawing/2014/main" id="{731E18CB-B5BD-4618-BDC6-A7AAE74BE72E}"/>
              </a:ext>
            </a:extLst>
          </p:cNvPr>
          <p:cNvSpPr/>
          <p:nvPr userDrawn="1"/>
        </p:nvSpPr>
        <p:spPr>
          <a:xfrm>
            <a:off x="0" y="6278518"/>
            <a:ext cx="2200115" cy="364573"/>
          </a:xfrm>
          <a:prstGeom prst="rect">
            <a:avLst/>
          </a:prstGeom>
          <a:solidFill>
            <a:srgbClr val="FFD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Marcador de texto 8">
            <a:extLst>
              <a:ext uri="{FF2B5EF4-FFF2-40B4-BE49-F238E27FC236}">
                <a16:creationId xmlns:a16="http://schemas.microsoft.com/office/drawing/2014/main" id="{E6BEF8A7-4A6A-4AB2-8CDB-2F9008E2DC2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7976" y="3319144"/>
            <a:ext cx="10515827" cy="2700656"/>
          </a:xfrm>
        </p:spPr>
        <p:txBody>
          <a:bodyPr numCol="2" spcCol="36000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</p:txBody>
      </p:sp>
      <p:pic>
        <p:nvPicPr>
          <p:cNvPr id="2" name="Imagen" descr="Imagen">
            <a:extLst>
              <a:ext uri="{FF2B5EF4-FFF2-40B4-BE49-F238E27FC236}">
                <a16:creationId xmlns:a16="http://schemas.microsoft.com/office/drawing/2014/main" id="{A2C1A40E-698E-4A27-A3C0-C077C1AAEBC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889" y="459922"/>
            <a:ext cx="1138500" cy="681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11" name="Marcador de texto 8">
            <a:extLst>
              <a:ext uri="{FF2B5EF4-FFF2-40B4-BE49-F238E27FC236}">
                <a16:creationId xmlns:a16="http://schemas.microsoft.com/office/drawing/2014/main" id="{261E19A2-2C67-43DF-8E49-93B88255785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8198" y="1257481"/>
            <a:ext cx="4907061" cy="681264"/>
          </a:xfr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6" name="TextBox 8">
            <a:extLst>
              <a:ext uri="{FF2B5EF4-FFF2-40B4-BE49-F238E27FC236}">
                <a16:creationId xmlns:a16="http://schemas.microsoft.com/office/drawing/2014/main" id="{854FF681-294E-4262-ABF4-291755C3527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000215" y="6335846"/>
            <a:ext cx="3792084" cy="33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tIns="91439" bIns="91439">
            <a:spAutoFit/>
          </a:bodyPr>
          <a:lstStyle/>
          <a:p>
            <a:pPr algn="l" eaLnBrk="1"/>
            <a:r>
              <a:rPr lang="es-ES" altLang="es-ES" sz="1000" dirty="0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© </a:t>
            </a:r>
            <a:r>
              <a:rPr lang="es-ES" altLang="es-ES" sz="1000" b="1" dirty="0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AZTI</a:t>
            </a:r>
            <a:r>
              <a:rPr lang="es-ES" altLang="es-ES" sz="1000" dirty="0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 2020. Todos los derechos reservados</a:t>
            </a:r>
          </a:p>
        </p:txBody>
      </p:sp>
      <p:sp>
        <p:nvSpPr>
          <p:cNvPr id="21" name="Title Placeholder 3">
            <a:extLst>
              <a:ext uri="{FF2B5EF4-FFF2-40B4-BE49-F238E27FC236}">
                <a16:creationId xmlns:a16="http://schemas.microsoft.com/office/drawing/2014/main" id="{F043FEFE-3FFA-46E6-A54F-D901DD3B1E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419" y="1858646"/>
            <a:ext cx="4906839" cy="937394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>
            <a:lvl1pPr>
              <a:defRPr sz="3200"/>
            </a:lvl1pPr>
          </a:lstStyle>
          <a:p>
            <a:r>
              <a:rPr lang="es-ES" altLang="es-ES" dirty="0">
                <a:sym typeface="Calibri Light" panose="020F0302020204030204" pitchFamily="34" charset="0"/>
              </a:rPr>
              <a:t>TÍTULO</a:t>
            </a:r>
            <a:endParaRPr lang="en-US" dirty="0"/>
          </a:p>
        </p:txBody>
      </p:sp>
      <p:sp>
        <p:nvSpPr>
          <p:cNvPr id="8" name="Marcador de número de diapositiva 17">
            <a:extLst>
              <a:ext uri="{FF2B5EF4-FFF2-40B4-BE49-F238E27FC236}">
                <a16:creationId xmlns:a16="http://schemas.microsoft.com/office/drawing/2014/main" id="{121310D8-EFEE-48D5-8175-758FE63F9B4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8198" y="6315997"/>
            <a:ext cx="10515383" cy="520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>
              <a:defRPr sz="800">
                <a:solidFill>
                  <a:srgbClr val="898989"/>
                </a:solidFill>
              </a:defRPr>
            </a:lvl1pPr>
          </a:lstStyle>
          <a:p>
            <a:pPr algn="ctr"/>
            <a:fld id="{5A5A143F-22E1-4D2C-A1E1-1B122719B4B1}" type="slidenum">
              <a:rPr lang="es-ES" altLang="es-ES" smtClean="0"/>
              <a:pPr algn="ctr"/>
              <a:t>‹Nº›</a:t>
            </a:fld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25401315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" descr="Imagen">
            <a:extLst>
              <a:ext uri="{FF2B5EF4-FFF2-40B4-BE49-F238E27FC236}">
                <a16:creationId xmlns:a16="http://schemas.microsoft.com/office/drawing/2014/main" id="{121E3DA8-C7DF-4E2E-B026-E0547D69C7C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889" y="459922"/>
            <a:ext cx="1138500" cy="681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7" name="Marcador de texto 8">
            <a:extLst>
              <a:ext uri="{FF2B5EF4-FFF2-40B4-BE49-F238E27FC236}">
                <a16:creationId xmlns:a16="http://schemas.microsoft.com/office/drawing/2014/main" id="{D10F81F0-EC1B-4535-89AD-BAE10CE64B6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8198" y="1257481"/>
            <a:ext cx="6860165" cy="681264"/>
          </a:xfrm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" name="TextBox 8">
            <a:extLst>
              <a:ext uri="{FF2B5EF4-FFF2-40B4-BE49-F238E27FC236}">
                <a16:creationId xmlns:a16="http://schemas.microsoft.com/office/drawing/2014/main" id="{98B6EF8B-310E-49F7-9F53-B6D7AFDEFA4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00715" y="6335846"/>
            <a:ext cx="3792084" cy="33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tIns="91439" bIns="91439">
            <a:spAutoFit/>
          </a:bodyPr>
          <a:lstStyle/>
          <a:p>
            <a:pPr algn="l" eaLnBrk="1"/>
            <a:r>
              <a:rPr lang="es-ES" altLang="es-ES" sz="1000" dirty="0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© </a:t>
            </a:r>
            <a:r>
              <a:rPr lang="es-ES" altLang="es-ES" sz="1000" b="1" dirty="0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AZTI</a:t>
            </a:r>
            <a:r>
              <a:rPr lang="es-ES" altLang="es-ES" sz="1000" dirty="0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 2020. Todos los derechos reservados</a:t>
            </a:r>
          </a:p>
        </p:txBody>
      </p:sp>
      <p:sp>
        <p:nvSpPr>
          <p:cNvPr id="20" name="Title Placeholder 3">
            <a:extLst>
              <a:ext uri="{FF2B5EF4-FFF2-40B4-BE49-F238E27FC236}">
                <a16:creationId xmlns:a16="http://schemas.microsoft.com/office/drawing/2014/main" id="{EC61BFB2-7FE7-4E0E-8908-1CE8F04073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4513" y="1938745"/>
            <a:ext cx="6860165" cy="937394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>
            <a:lvl1pPr>
              <a:defRPr sz="3200"/>
            </a:lvl1pPr>
          </a:lstStyle>
          <a:p>
            <a:r>
              <a:rPr lang="es-ES" altLang="es-ES" dirty="0">
                <a:sym typeface="Calibri Light" panose="020F0302020204030204" pitchFamily="34" charset="0"/>
              </a:rPr>
              <a:t>TÍTULO</a:t>
            </a:r>
            <a:endParaRPr lang="en-US" dirty="0"/>
          </a:p>
        </p:txBody>
      </p:sp>
      <p:sp>
        <p:nvSpPr>
          <p:cNvPr id="30" name="Marcador de texto 8">
            <a:extLst>
              <a:ext uri="{FF2B5EF4-FFF2-40B4-BE49-F238E27FC236}">
                <a16:creationId xmlns:a16="http://schemas.microsoft.com/office/drawing/2014/main" id="{CED43E00-5B08-4BD8-B6A9-42805A0D054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7976" y="3319144"/>
            <a:ext cx="10515827" cy="2700656"/>
          </a:xfrm>
        </p:spPr>
        <p:txBody>
          <a:bodyPr numCol="3" spcCol="36000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</p:txBody>
      </p:sp>
      <p:sp>
        <p:nvSpPr>
          <p:cNvPr id="8" name="Marcador de número de diapositiva 17">
            <a:extLst>
              <a:ext uri="{FF2B5EF4-FFF2-40B4-BE49-F238E27FC236}">
                <a16:creationId xmlns:a16="http://schemas.microsoft.com/office/drawing/2014/main" id="{F905EB75-5BC7-4219-92E1-275DD949D0B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8198" y="6315997"/>
            <a:ext cx="10515383" cy="520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>
              <a:defRPr sz="800">
                <a:solidFill>
                  <a:srgbClr val="898989"/>
                </a:solidFill>
              </a:defRPr>
            </a:lvl1pPr>
          </a:lstStyle>
          <a:p>
            <a:pPr algn="ctr"/>
            <a:fld id="{5A5A143F-22E1-4D2C-A1E1-1B122719B4B1}" type="slidenum">
              <a:rPr lang="es-ES" altLang="es-ES" smtClean="0"/>
              <a:pPr algn="ctr"/>
              <a:t>‹Nº›</a:t>
            </a:fld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14615219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A78DA171-FC16-474F-AF3E-7E4641738088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1606559" y="1481674"/>
            <a:ext cx="1756600" cy="175614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94539B17-643C-4299-97AC-6161019B66A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962820" y="1481674"/>
            <a:ext cx="1756600" cy="175614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15B45579-58ED-44B8-A209-5221B01BFD6B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319081" y="1481674"/>
            <a:ext cx="1756600" cy="175614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D7A9180-576C-4EAD-A161-F7F5A93D9038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8675343" y="1481674"/>
            <a:ext cx="1756600" cy="175614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pic>
        <p:nvPicPr>
          <p:cNvPr id="8" name="Imagen" descr="Imagen">
            <a:extLst>
              <a:ext uri="{FF2B5EF4-FFF2-40B4-BE49-F238E27FC236}">
                <a16:creationId xmlns:a16="http://schemas.microsoft.com/office/drawing/2014/main" id="{6B32B0F1-6269-49A1-8D00-280373DE0EF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889" y="459922"/>
            <a:ext cx="1138500" cy="681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5477AFF-414B-46D2-B2AB-9CA3C17D670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00715" y="6335846"/>
            <a:ext cx="3792084" cy="33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tIns="91439" bIns="91439">
            <a:spAutoFit/>
          </a:bodyPr>
          <a:lstStyle/>
          <a:p>
            <a:pPr algn="l" eaLnBrk="1"/>
            <a:r>
              <a:rPr lang="es-ES" altLang="es-ES" sz="1000" dirty="0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© </a:t>
            </a:r>
            <a:r>
              <a:rPr lang="es-ES" altLang="es-ES" sz="1000" b="1" dirty="0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AZTI</a:t>
            </a:r>
            <a:r>
              <a:rPr lang="es-ES" altLang="es-ES" sz="1000" dirty="0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 2020. Todos los derechos reservados</a:t>
            </a:r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8311664B-809B-4D4C-A4A4-CFBE336ADD77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1606559" y="3908760"/>
            <a:ext cx="1756600" cy="175614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39654293-1F3E-4ED4-8A7A-E382A7441682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3962820" y="3908760"/>
            <a:ext cx="1756600" cy="175614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2" name="Picture Placeholder 6">
            <a:extLst>
              <a:ext uri="{FF2B5EF4-FFF2-40B4-BE49-F238E27FC236}">
                <a16:creationId xmlns:a16="http://schemas.microsoft.com/office/drawing/2014/main" id="{983AC9B5-4B99-4494-903C-7BEF2A8387E7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319081" y="3908760"/>
            <a:ext cx="1756600" cy="175614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3" name="Picture Placeholder 6">
            <a:extLst>
              <a:ext uri="{FF2B5EF4-FFF2-40B4-BE49-F238E27FC236}">
                <a16:creationId xmlns:a16="http://schemas.microsoft.com/office/drawing/2014/main" id="{82875E8F-B932-4BEA-8C04-C6B7201609C9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8675343" y="3908760"/>
            <a:ext cx="1756600" cy="175614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4" name="Marcador de texto 8">
            <a:extLst>
              <a:ext uri="{FF2B5EF4-FFF2-40B4-BE49-F238E27FC236}">
                <a16:creationId xmlns:a16="http://schemas.microsoft.com/office/drawing/2014/main" id="{FFBDA83A-5FD4-4D5C-9016-8C237EED71F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430687" y="3398520"/>
            <a:ext cx="2232302" cy="51024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</p:txBody>
      </p:sp>
      <p:sp>
        <p:nvSpPr>
          <p:cNvPr id="15" name="Marcador de texto 8">
            <a:extLst>
              <a:ext uri="{FF2B5EF4-FFF2-40B4-BE49-F238E27FC236}">
                <a16:creationId xmlns:a16="http://schemas.microsoft.com/office/drawing/2014/main" id="{11320D99-FB9A-49F0-AC14-F50C6824358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762407" y="3398520"/>
            <a:ext cx="2232302" cy="51024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</p:txBody>
      </p:sp>
      <p:sp>
        <p:nvSpPr>
          <p:cNvPr id="16" name="Marcador de texto 8">
            <a:extLst>
              <a:ext uri="{FF2B5EF4-FFF2-40B4-BE49-F238E27FC236}">
                <a16:creationId xmlns:a16="http://schemas.microsoft.com/office/drawing/2014/main" id="{81353BE8-E668-40CB-9294-8DC0544B5397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109367" y="3398520"/>
            <a:ext cx="2232302" cy="51024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</p:txBody>
      </p:sp>
      <p:sp>
        <p:nvSpPr>
          <p:cNvPr id="17" name="Marcador de texto 8">
            <a:extLst>
              <a:ext uri="{FF2B5EF4-FFF2-40B4-BE49-F238E27FC236}">
                <a16:creationId xmlns:a16="http://schemas.microsoft.com/office/drawing/2014/main" id="{83C563A1-BEA9-483D-8A71-F73492EADC0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8532527" y="3398520"/>
            <a:ext cx="2232302" cy="51024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</p:txBody>
      </p:sp>
      <p:sp>
        <p:nvSpPr>
          <p:cNvPr id="18" name="Marcador de texto 8">
            <a:extLst>
              <a:ext uri="{FF2B5EF4-FFF2-40B4-BE49-F238E27FC236}">
                <a16:creationId xmlns:a16="http://schemas.microsoft.com/office/drawing/2014/main" id="{9EF7C524-76B0-4E88-A40B-6F855EC31B0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430687" y="5775960"/>
            <a:ext cx="2232302" cy="51024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</p:txBody>
      </p:sp>
      <p:sp>
        <p:nvSpPr>
          <p:cNvPr id="19" name="Marcador de texto 8">
            <a:extLst>
              <a:ext uri="{FF2B5EF4-FFF2-40B4-BE49-F238E27FC236}">
                <a16:creationId xmlns:a16="http://schemas.microsoft.com/office/drawing/2014/main" id="{7D39BF62-9D01-4429-9988-7F8A5DAAD7D1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762407" y="5775960"/>
            <a:ext cx="2232302" cy="51024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</p:txBody>
      </p:sp>
      <p:sp>
        <p:nvSpPr>
          <p:cNvPr id="20" name="Marcador de texto 8">
            <a:extLst>
              <a:ext uri="{FF2B5EF4-FFF2-40B4-BE49-F238E27FC236}">
                <a16:creationId xmlns:a16="http://schemas.microsoft.com/office/drawing/2014/main" id="{6ABD0E40-1B43-485D-8FAB-0ADE9B1BBE84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109367" y="5775960"/>
            <a:ext cx="2232302" cy="51024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</p:txBody>
      </p:sp>
      <p:sp>
        <p:nvSpPr>
          <p:cNvPr id="21" name="Marcador de texto 8">
            <a:extLst>
              <a:ext uri="{FF2B5EF4-FFF2-40B4-BE49-F238E27FC236}">
                <a16:creationId xmlns:a16="http://schemas.microsoft.com/office/drawing/2014/main" id="{C83329BC-2902-422C-8289-BE497280FE13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8532527" y="5775960"/>
            <a:ext cx="2232302" cy="51024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</p:txBody>
      </p:sp>
      <p:sp>
        <p:nvSpPr>
          <p:cNvPr id="22" name="Title Placeholder 3">
            <a:extLst>
              <a:ext uri="{FF2B5EF4-FFF2-40B4-BE49-F238E27FC236}">
                <a16:creationId xmlns:a16="http://schemas.microsoft.com/office/drawing/2014/main" id="{9BA6A502-9A7A-4526-B897-D375612A33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44965" y="331857"/>
            <a:ext cx="6860165" cy="937394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>
            <a:lvl1pPr algn="ctr">
              <a:defRPr sz="3200"/>
            </a:lvl1pPr>
          </a:lstStyle>
          <a:p>
            <a:r>
              <a:rPr lang="es-ES" altLang="es-ES" dirty="0">
                <a:sym typeface="Calibri Light" panose="020F0302020204030204" pitchFamily="34" charset="0"/>
              </a:rPr>
              <a:t>TÍTULO</a:t>
            </a:r>
            <a:endParaRPr lang="en-US" dirty="0"/>
          </a:p>
        </p:txBody>
      </p:sp>
      <p:sp>
        <p:nvSpPr>
          <p:cNvPr id="23" name="Marcador de número de diapositiva 17">
            <a:extLst>
              <a:ext uri="{FF2B5EF4-FFF2-40B4-BE49-F238E27FC236}">
                <a16:creationId xmlns:a16="http://schemas.microsoft.com/office/drawing/2014/main" id="{FFA178BE-D4A1-414B-AC04-C42E6E7515B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8198" y="6315997"/>
            <a:ext cx="10515383" cy="520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>
              <a:defRPr sz="800">
                <a:solidFill>
                  <a:srgbClr val="898989"/>
                </a:solidFill>
              </a:defRPr>
            </a:lvl1pPr>
          </a:lstStyle>
          <a:p>
            <a:pPr algn="ctr"/>
            <a:fld id="{5A5A143F-22E1-4D2C-A1E1-1B122719B4B1}" type="slidenum">
              <a:rPr lang="es-ES" altLang="es-ES" smtClean="0"/>
              <a:pPr algn="ctr"/>
              <a:t>‹Nº›</a:t>
            </a:fld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27289677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6"/>
          <p:cNvSpPr>
            <a:spLocks noGrp="1" noChangeAspect="1"/>
          </p:cNvSpPr>
          <p:nvPr>
            <p:ph type="pic" sz="quarter" idx="14"/>
          </p:nvPr>
        </p:nvSpPr>
        <p:spPr>
          <a:xfrm>
            <a:off x="1606559" y="2060794"/>
            <a:ext cx="1756600" cy="175614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3" name="Picture Placeholder 6"/>
          <p:cNvSpPr>
            <a:spLocks noGrp="1" noChangeAspect="1"/>
          </p:cNvSpPr>
          <p:nvPr>
            <p:ph type="pic" sz="quarter" idx="18"/>
          </p:nvPr>
        </p:nvSpPr>
        <p:spPr>
          <a:xfrm>
            <a:off x="3962820" y="2060794"/>
            <a:ext cx="1756600" cy="175614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Picture Placeholder 6"/>
          <p:cNvSpPr>
            <a:spLocks noGrp="1" noChangeAspect="1"/>
          </p:cNvSpPr>
          <p:nvPr>
            <p:ph type="pic" sz="quarter" idx="19"/>
          </p:nvPr>
        </p:nvSpPr>
        <p:spPr>
          <a:xfrm>
            <a:off x="6319081" y="2060794"/>
            <a:ext cx="1756600" cy="175614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5" name="Picture Placeholder 6"/>
          <p:cNvSpPr>
            <a:spLocks noGrp="1" noChangeAspect="1"/>
          </p:cNvSpPr>
          <p:nvPr>
            <p:ph type="pic" sz="quarter" idx="20"/>
          </p:nvPr>
        </p:nvSpPr>
        <p:spPr>
          <a:xfrm>
            <a:off x="8675343" y="2060794"/>
            <a:ext cx="1756600" cy="175614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pic>
        <p:nvPicPr>
          <p:cNvPr id="2" name="Imagen" descr="Imagen">
            <a:extLst>
              <a:ext uri="{FF2B5EF4-FFF2-40B4-BE49-F238E27FC236}">
                <a16:creationId xmlns:a16="http://schemas.microsoft.com/office/drawing/2014/main" id="{0F9BE216-8F7B-46C8-97C6-992619AB0F8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889" y="459922"/>
            <a:ext cx="1138500" cy="681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3" name="TextBox 8">
            <a:extLst>
              <a:ext uri="{FF2B5EF4-FFF2-40B4-BE49-F238E27FC236}">
                <a16:creationId xmlns:a16="http://schemas.microsoft.com/office/drawing/2014/main" id="{01008C88-50A5-411E-A60E-17D6CC8B8F6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00715" y="6335846"/>
            <a:ext cx="3792084" cy="33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tIns="91439" bIns="91439">
            <a:spAutoFit/>
          </a:bodyPr>
          <a:lstStyle/>
          <a:p>
            <a:pPr algn="l" eaLnBrk="1"/>
            <a:r>
              <a:rPr lang="es-ES" altLang="es-ES" sz="1000" dirty="0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© </a:t>
            </a:r>
            <a:r>
              <a:rPr lang="es-ES" altLang="es-ES" sz="1000" b="1" dirty="0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AZTI</a:t>
            </a:r>
            <a:r>
              <a:rPr lang="es-ES" altLang="es-ES" sz="1000" dirty="0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 2020. Todos los derechos reservados</a:t>
            </a:r>
          </a:p>
        </p:txBody>
      </p:sp>
      <p:sp>
        <p:nvSpPr>
          <p:cNvPr id="14" name="Marcador de texto 8">
            <a:extLst>
              <a:ext uri="{FF2B5EF4-FFF2-40B4-BE49-F238E27FC236}">
                <a16:creationId xmlns:a16="http://schemas.microsoft.com/office/drawing/2014/main" id="{7239D52A-3C0B-4CBD-B778-322E708700E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430687" y="4023360"/>
            <a:ext cx="2232302" cy="51024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</p:txBody>
      </p:sp>
      <p:sp>
        <p:nvSpPr>
          <p:cNvPr id="15" name="Marcador de texto 8">
            <a:extLst>
              <a:ext uri="{FF2B5EF4-FFF2-40B4-BE49-F238E27FC236}">
                <a16:creationId xmlns:a16="http://schemas.microsoft.com/office/drawing/2014/main" id="{C70C42C8-3830-495A-A2ED-7D63FBCE4891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762407" y="4023360"/>
            <a:ext cx="2232302" cy="51024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</p:txBody>
      </p:sp>
      <p:sp>
        <p:nvSpPr>
          <p:cNvPr id="16" name="Marcador de texto 8">
            <a:extLst>
              <a:ext uri="{FF2B5EF4-FFF2-40B4-BE49-F238E27FC236}">
                <a16:creationId xmlns:a16="http://schemas.microsoft.com/office/drawing/2014/main" id="{1872BB54-61C0-4E17-A03F-037A7B555A8C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109367" y="4023360"/>
            <a:ext cx="2232302" cy="51024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</p:txBody>
      </p:sp>
      <p:sp>
        <p:nvSpPr>
          <p:cNvPr id="17" name="Marcador de texto 8">
            <a:extLst>
              <a:ext uri="{FF2B5EF4-FFF2-40B4-BE49-F238E27FC236}">
                <a16:creationId xmlns:a16="http://schemas.microsoft.com/office/drawing/2014/main" id="{815293E7-A25E-4C78-894D-CE216E3F7C33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8532527" y="4023360"/>
            <a:ext cx="2232302" cy="51024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</p:txBody>
      </p:sp>
      <p:sp>
        <p:nvSpPr>
          <p:cNvPr id="18" name="Title Placeholder 3">
            <a:extLst>
              <a:ext uri="{FF2B5EF4-FFF2-40B4-BE49-F238E27FC236}">
                <a16:creationId xmlns:a16="http://schemas.microsoft.com/office/drawing/2014/main" id="{69B2B6FD-4FF6-46B4-948F-F1FB41AE93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44965" y="331857"/>
            <a:ext cx="6860165" cy="937394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>
            <a:lvl1pPr algn="ctr">
              <a:defRPr sz="3200"/>
            </a:lvl1pPr>
          </a:lstStyle>
          <a:p>
            <a:r>
              <a:rPr lang="es-ES" altLang="es-ES" dirty="0">
                <a:sym typeface="Calibri Light" panose="020F0302020204030204" pitchFamily="34" charset="0"/>
              </a:rPr>
              <a:t>TÍTULO</a:t>
            </a:r>
            <a:endParaRPr lang="en-US" dirty="0"/>
          </a:p>
        </p:txBody>
      </p:sp>
      <p:sp>
        <p:nvSpPr>
          <p:cNvPr id="13" name="Marcador de número de diapositiva 17">
            <a:extLst>
              <a:ext uri="{FF2B5EF4-FFF2-40B4-BE49-F238E27FC236}">
                <a16:creationId xmlns:a16="http://schemas.microsoft.com/office/drawing/2014/main" id="{E63077AB-F7E6-431B-8893-E5009FDD306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8198" y="6315997"/>
            <a:ext cx="10515383" cy="520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>
              <a:defRPr sz="800">
                <a:solidFill>
                  <a:srgbClr val="898989"/>
                </a:solidFill>
              </a:defRPr>
            </a:lvl1pPr>
          </a:lstStyle>
          <a:p>
            <a:pPr algn="ctr"/>
            <a:fld id="{5A5A143F-22E1-4D2C-A1E1-1B122719B4B1}" type="slidenum">
              <a:rPr lang="es-ES" altLang="es-ES" smtClean="0"/>
              <a:pPr algn="ctr"/>
              <a:t>‹Nº›</a:t>
            </a:fld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40657257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C69D7E62-4113-445B-935B-6FF530525EEE}"/>
              </a:ext>
            </a:extLst>
          </p:cNvPr>
          <p:cNvSpPr>
            <a:spLocks noChangeAspect="1"/>
          </p:cNvSpPr>
          <p:nvPr userDrawn="1"/>
        </p:nvSpPr>
        <p:spPr>
          <a:xfrm>
            <a:off x="527522" y="515401"/>
            <a:ext cx="11136956" cy="5827199"/>
          </a:xfrm>
          <a:prstGeom prst="rect">
            <a:avLst/>
          </a:prstGeom>
          <a:solidFill>
            <a:srgbClr val="FFDA00"/>
          </a:solidFill>
          <a:ln w="12700">
            <a:miter lim="400000"/>
          </a:ln>
        </p:spPr>
        <p:txBody>
          <a:bodyPr tIns="91439" bIns="91439" anchor="ctr"/>
          <a:lstStyle/>
          <a:p>
            <a:pPr algn="ctr" eaLnBrk="1"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 kern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TextBox 8">
            <a:extLst>
              <a:ext uri="{FF2B5EF4-FFF2-40B4-BE49-F238E27FC236}">
                <a16:creationId xmlns:a16="http://schemas.microsoft.com/office/drawing/2014/main" id="{C340F39E-1CFF-474F-88CA-30552F02E23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000215" y="6335846"/>
            <a:ext cx="3792084" cy="33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tIns="91439" bIns="91439">
            <a:spAutoFit/>
          </a:bodyPr>
          <a:lstStyle/>
          <a:p>
            <a:pPr algn="l" eaLnBrk="1"/>
            <a:r>
              <a:rPr lang="es-ES" altLang="es-ES" sz="1000" dirty="0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© </a:t>
            </a:r>
            <a:r>
              <a:rPr lang="es-ES" altLang="es-ES" sz="1000" b="1" dirty="0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AZTI</a:t>
            </a:r>
            <a:r>
              <a:rPr lang="es-ES" altLang="es-ES" sz="1000" dirty="0">
                <a:solidFill>
                  <a:srgbClr val="D9D9D9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 2020. Todos los derechos reservados</a:t>
            </a:r>
          </a:p>
        </p:txBody>
      </p:sp>
      <p:sp>
        <p:nvSpPr>
          <p:cNvPr id="7" name="Title Placeholder 3">
            <a:extLst>
              <a:ext uri="{FF2B5EF4-FFF2-40B4-BE49-F238E27FC236}">
                <a16:creationId xmlns:a16="http://schemas.microsoft.com/office/drawing/2014/main" id="{59EDD87D-FB88-4429-A8C3-7BE914625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1733" y="2201863"/>
            <a:ext cx="6988535" cy="2332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/>
            </a:lvl1pPr>
          </a:lstStyle>
          <a:p>
            <a:r>
              <a:rPr lang="es-ES" altLang="es-ES">
                <a:sym typeface="Calibri Light" panose="020F0302020204030204" pitchFamily="34" charset="0"/>
              </a:rPr>
              <a:t>Haga clic para modificar el estilo de título del patrón</a:t>
            </a:r>
            <a:endParaRPr lang="en-US" dirty="0"/>
          </a:p>
        </p:txBody>
      </p:sp>
      <p:sp>
        <p:nvSpPr>
          <p:cNvPr id="14" name="Marcador de texto 8">
            <a:extLst>
              <a:ext uri="{FF2B5EF4-FFF2-40B4-BE49-F238E27FC236}">
                <a16:creationId xmlns:a16="http://schemas.microsoft.com/office/drawing/2014/main" id="{02A72711-CC14-4D11-BD6B-E53D3446537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601732" y="4249759"/>
            <a:ext cx="6988534" cy="1267597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</p:txBody>
      </p:sp>
    </p:spTree>
    <p:extLst>
      <p:ext uri="{BB962C8B-B14F-4D97-AF65-F5344CB8AC3E}">
        <p14:creationId xmlns:p14="http://schemas.microsoft.com/office/powerpoint/2010/main" val="22178777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75287697-5617-4A83-A01C-10F3C57C4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1733" y="2201863"/>
            <a:ext cx="6988535" cy="2332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/>
            </a:lvl1pPr>
          </a:lstStyle>
          <a:p>
            <a:r>
              <a:rPr lang="es-ES" altLang="es-ES">
                <a:sym typeface="Calibri Light" panose="020F0302020204030204" pitchFamily="34" charset="0"/>
              </a:rPr>
              <a:t>Haga clic para modificar el estilo de título del patrón</a:t>
            </a: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1D734EB-84C4-4EDD-9F5E-96E5117C06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1731" y="4267199"/>
            <a:ext cx="6988535" cy="960121"/>
          </a:xfrm>
          <a:prstGeom prst="rect">
            <a:avLst/>
          </a:prstGeom>
        </p:spPr>
        <p:txBody>
          <a:bodyPr vert="horz" wrap="square" lIns="0" tIns="91422" rIns="0" bIns="91422" rtlCol="0">
            <a:noAutofit/>
          </a:bodyPr>
          <a:lstStyle>
            <a:lvl1pPr algn="ctr">
              <a:defRPr sz="2400"/>
            </a:lvl1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</p:txBody>
      </p:sp>
    </p:spTree>
    <p:extLst>
      <p:ext uri="{BB962C8B-B14F-4D97-AF65-F5344CB8AC3E}">
        <p14:creationId xmlns:p14="http://schemas.microsoft.com/office/powerpoint/2010/main" val="35482539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0C15B373-7F4D-4EEB-AEF7-C5D5ADFBBFB1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527522" y="515401"/>
            <a:ext cx="11136956" cy="5827199"/>
          </a:xfrm>
          <a:prstGeom prst="rect">
            <a:avLst/>
          </a:prstGeom>
          <a:solidFill>
            <a:srgbClr val="D9D8D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tIns="91439" bIns="91439" anchor="ctr"/>
          <a:lstStyle/>
          <a:p>
            <a:pPr algn="ctr" eaLnBrk="1"/>
            <a:endParaRPr lang="es-ES" altLang="es-ES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4" name="__AZTI_principal.png" descr="__AZTI_principal.png">
            <a:extLst>
              <a:ext uri="{FF2B5EF4-FFF2-40B4-BE49-F238E27FC236}">
                <a16:creationId xmlns:a16="http://schemas.microsoft.com/office/drawing/2014/main" id="{9300D5B9-D5C6-46CC-9316-8CABDC927D6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674" y="2572433"/>
            <a:ext cx="2862652" cy="1713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18882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U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__AZTI_principal.png" descr="__AZTI_principal.png">
            <a:extLst>
              <a:ext uri="{FF2B5EF4-FFF2-40B4-BE49-F238E27FC236}">
                <a16:creationId xmlns:a16="http://schemas.microsoft.com/office/drawing/2014/main" id="{BFF2C3EA-656B-48D9-BBBB-E434F20ECC5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674" y="2572433"/>
            <a:ext cx="2862652" cy="1713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2890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D1AAEEB-31AF-45DB-9CA7-8FE8FC78B7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wrap="square" lIns="0" tIns="91422" rIns="0" bIns="91422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0"/>
            <a:r>
              <a:rPr lang="es-ES" dirty="0"/>
              <a:t>Antetítulo_</a:t>
            </a:r>
          </a:p>
          <a:p>
            <a:pPr lvl="0"/>
            <a:r>
              <a:rPr lang="es-ES" dirty="0"/>
              <a:t>Tercer nivel</a:t>
            </a:r>
          </a:p>
        </p:txBody>
      </p:sp>
      <p:sp>
        <p:nvSpPr>
          <p:cNvPr id="10" name="Title Placeholder 3">
            <a:extLst>
              <a:ext uri="{FF2B5EF4-FFF2-40B4-BE49-F238E27FC236}">
                <a16:creationId xmlns:a16="http://schemas.microsoft.com/office/drawing/2014/main" id="{ECF90066-CBA4-438F-A5E0-600749CDA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419" y="365125"/>
            <a:ext cx="10515163" cy="1325563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s-ES" altLang="es-ES" dirty="0">
                <a:sym typeface="Calibri Light" panose="020F0302020204030204" pitchFamily="34" charset="0"/>
              </a:rPr>
              <a:t>TÍTULO</a:t>
            </a:r>
            <a:endParaRPr lang="en-US" dirty="0"/>
          </a:p>
        </p:txBody>
      </p:sp>
      <p:sp>
        <p:nvSpPr>
          <p:cNvPr id="16" name="Marcador de fecha 15">
            <a:extLst>
              <a:ext uri="{FF2B5EF4-FFF2-40B4-BE49-F238E27FC236}">
                <a16:creationId xmlns:a16="http://schemas.microsoft.com/office/drawing/2014/main" id="{F622475F-F1AD-4908-A6B1-4EE398B681F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1" y="6232554"/>
            <a:ext cx="1687285" cy="520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>
              <a:defRPr sz="800">
                <a:solidFill>
                  <a:srgbClr val="89898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1C3EDA3-A922-431B-A1BF-BB30FF483A93}" type="datetime1">
              <a:rPr lang="es-ES" altLang="es-ES" smtClean="0"/>
              <a:t>26/04/2021</a:t>
            </a:fld>
            <a:endParaRPr lang="es-ES" altLang="es-ES" dirty="0"/>
          </a:p>
        </p:txBody>
      </p:sp>
      <p:sp>
        <p:nvSpPr>
          <p:cNvPr id="17" name="Marcador de pie de página 16">
            <a:extLst>
              <a:ext uri="{FF2B5EF4-FFF2-40B4-BE49-F238E27FC236}">
                <a16:creationId xmlns:a16="http://schemas.microsoft.com/office/drawing/2014/main" id="{A63D7D45-4816-4E79-AB3C-01AF1B1D24D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40219" y="6232554"/>
            <a:ext cx="6930352" cy="520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>
              <a:defRPr sz="800">
                <a:solidFill>
                  <a:srgbClr val="89898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s-ES" altLang="es-ES" dirty="0"/>
          </a:p>
        </p:txBody>
      </p:sp>
      <p:sp>
        <p:nvSpPr>
          <p:cNvPr id="18" name="Marcador de número de diapositiva 17">
            <a:extLst>
              <a:ext uri="{FF2B5EF4-FFF2-40B4-BE49-F238E27FC236}">
                <a16:creationId xmlns:a16="http://schemas.microsoft.com/office/drawing/2014/main" id="{EE58C4CD-55E6-4413-ADBA-C1110BEBBF5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651780" y="6242109"/>
            <a:ext cx="1701801" cy="520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>
              <a:defRPr sz="800">
                <a:solidFill>
                  <a:srgbClr val="898989"/>
                </a:solidFill>
              </a:defRPr>
            </a:lvl1pPr>
          </a:lstStyle>
          <a:p>
            <a:fld id="{5A5A143F-22E1-4D2C-A1E1-1B122719B4B1}" type="slidenum">
              <a:rPr lang="es-ES" altLang="es-ES" smtClean="0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724717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49" r:id="rId2"/>
    <p:sldLayoutId id="2147483650" r:id="rId3"/>
    <p:sldLayoutId id="2147483715" r:id="rId4"/>
    <p:sldLayoutId id="2147483717" r:id="rId5"/>
    <p:sldLayoutId id="2147483652" r:id="rId6"/>
    <p:sldLayoutId id="2147483669" r:id="rId7"/>
    <p:sldLayoutId id="2147483716" r:id="rId8"/>
    <p:sldLayoutId id="2147483718" r:id="rId9"/>
    <p:sldLayoutId id="2147483713" r:id="rId10"/>
    <p:sldLayoutId id="2147483714" r:id="rId11"/>
    <p:sldLayoutId id="2147483719" r:id="rId12"/>
    <p:sldLayoutId id="2147483691" r:id="rId13"/>
    <p:sldLayoutId id="2147483659" r:id="rId14"/>
    <p:sldLayoutId id="2147483673" r:id="rId15"/>
    <p:sldLayoutId id="2147483689" r:id="rId16"/>
    <p:sldLayoutId id="2147483712" r:id="rId17"/>
    <p:sldLayoutId id="2147483710" r:id="rId18"/>
    <p:sldLayoutId id="2147483711" r:id="rId1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just" defTabSz="0" rtl="0" eaLnBrk="1" latinLnBrk="0" hangingPunct="1">
        <a:lnSpc>
          <a:spcPct val="100000"/>
        </a:lnSpc>
        <a:spcBef>
          <a:spcPts val="600"/>
        </a:spcBef>
        <a:buFontTx/>
        <a:buNone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0" algn="just" defTabSz="0" rtl="0" eaLnBrk="1" latinLnBrk="0" hangingPunct="1">
        <a:lnSpc>
          <a:spcPct val="150000"/>
        </a:lnSpc>
        <a:spcBef>
          <a:spcPts val="1000"/>
        </a:spcBef>
        <a:buFontTx/>
        <a:buNone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0" algn="just" defTabSz="0" rtl="0" eaLnBrk="1" latinLnBrk="0" hangingPunct="1">
        <a:lnSpc>
          <a:spcPct val="150000"/>
        </a:lnSpc>
        <a:spcBef>
          <a:spcPts val="1000"/>
        </a:spcBef>
        <a:buFontTx/>
        <a:buNone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jerico-ri.eu/ta/selected-projects/second-call/bb-trans/" TargetMode="External"/><Relationship Id="rId4" Type="http://schemas.openxmlformats.org/officeDocument/2006/relationships/hyperlink" Target="https://resources.marine.copernicus.eu/?option=com_csw&amp;view=details&amp;product_id=IBI_MULTIYEAR_PHY_005_002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21.pn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3.png"/><Relationship Id="rId18" Type="http://schemas.openxmlformats.org/officeDocument/2006/relationships/image" Target="../media/image48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32.png"/><Relationship Id="rId17" Type="http://schemas.openxmlformats.org/officeDocument/2006/relationships/image" Target="../media/image47.png"/><Relationship Id="rId2" Type="http://schemas.openxmlformats.org/officeDocument/2006/relationships/image" Target="../media/image33.png"/><Relationship Id="rId16" Type="http://schemas.openxmlformats.org/officeDocument/2006/relationships/image" Target="../media/image46.png"/><Relationship Id="rId20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5" Type="http://schemas.openxmlformats.org/officeDocument/2006/relationships/image" Target="../media/image45.png"/><Relationship Id="rId10" Type="http://schemas.openxmlformats.org/officeDocument/2006/relationships/image" Target="../media/image41.png"/><Relationship Id="rId19" Type="http://schemas.openxmlformats.org/officeDocument/2006/relationships/image" Target="../media/image49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3390/rs13040674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A4FE4C-2CDD-4EF4-90D3-16AA89593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2739208"/>
            <a:ext cx="10515163" cy="1725802"/>
          </a:xfrm>
        </p:spPr>
        <p:txBody>
          <a:bodyPr>
            <a:noAutofit/>
          </a:bodyPr>
          <a:lstStyle/>
          <a:p>
            <a:pPr algn="ctr"/>
            <a:r>
              <a:rPr lang="en-US" b="0" i="0" u="none" strike="noStrike" baseline="0" dirty="0">
                <a:latin typeface="+mn-lt"/>
              </a:rPr>
              <a:t>Characterization of 3D Coastal Mesoscale Structures and Transports from Multiplatform </a:t>
            </a:r>
            <a:r>
              <a:rPr lang="en-US" b="0" dirty="0">
                <a:latin typeface="+mn-lt"/>
              </a:rPr>
              <a:t>O</a:t>
            </a:r>
            <a:r>
              <a:rPr lang="en-US" b="0" i="0" u="none" strike="noStrike" baseline="0" dirty="0">
                <a:latin typeface="+mn-lt"/>
              </a:rPr>
              <a:t>bservations and a Data Reconstruction Method</a:t>
            </a:r>
            <a:endParaRPr lang="en-GB" b="0" dirty="0">
              <a:latin typeface="+mn-lt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DD9EF08-E310-4A1C-8AC7-851B79747D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5A5A143F-22E1-4D2C-A1E1-1B122719B4B1}" type="slidenum">
              <a:rPr lang="es-ES" altLang="es-ES" smtClean="0"/>
              <a:pPr algn="ctr"/>
              <a:t>1</a:t>
            </a:fld>
            <a:endParaRPr lang="es-ES" altLang="es-ES" dirty="0"/>
          </a:p>
        </p:txBody>
      </p:sp>
      <p:sp>
        <p:nvSpPr>
          <p:cNvPr id="5" name="TextBox 8">
            <a:extLst>
              <a:ext uri="{FF2B5EF4-FFF2-40B4-BE49-F238E27FC236}">
                <a16:creationId xmlns:a16="http://schemas.microsoft.com/office/drawing/2014/main" id="{A617F9D1-BECB-4F37-B081-043E39810226}"/>
              </a:ext>
            </a:extLst>
          </p:cNvPr>
          <p:cNvSpPr txBox="1"/>
          <p:nvPr/>
        </p:nvSpPr>
        <p:spPr>
          <a:xfrm>
            <a:off x="622079" y="4683944"/>
            <a:ext cx="10947399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dirty="0">
                <a:solidFill>
                  <a:srgbClr val="000000"/>
                </a:solidFill>
                <a:ea typeface="Montserrat" charset="0"/>
                <a:cs typeface="Montserrat" charset="0"/>
              </a:rPr>
              <a:t>Ivan Manso-Narvarte (1)*, Anna Rubio (1), Gabriel Jordà (2), Jeffrey Carpenter (3), Lucas Merckelbach (3), Amandine Declerck (4), Matthias Delpey (4), Ismael Hernández-Carrasco (5), Julien Mader (1) and Ainhoa Caballero (1)</a:t>
            </a:r>
          </a:p>
          <a:p>
            <a:pPr marL="228600" indent="-228600" algn="just">
              <a:buAutoNum type="arabicParenBoth"/>
            </a:pPr>
            <a:r>
              <a:rPr lang="en-US" sz="1100" dirty="0">
                <a:solidFill>
                  <a:srgbClr val="000000"/>
                </a:solidFill>
                <a:ea typeface="Montserrat" charset="0"/>
                <a:cs typeface="Montserrat" charset="0"/>
              </a:rPr>
              <a:t>AZTI, Marine Research, Basque Research and Technology Alliance (BRTA), </a:t>
            </a:r>
            <a:r>
              <a:rPr lang="en-US" sz="1100" dirty="0" err="1">
                <a:solidFill>
                  <a:srgbClr val="000000"/>
                </a:solidFill>
                <a:ea typeface="Montserrat" charset="0"/>
                <a:cs typeface="Montserrat" charset="0"/>
              </a:rPr>
              <a:t>Pasaia</a:t>
            </a:r>
            <a:r>
              <a:rPr lang="en-US" sz="1100" dirty="0">
                <a:solidFill>
                  <a:srgbClr val="000000"/>
                </a:solidFill>
                <a:ea typeface="Montserrat" charset="0"/>
                <a:cs typeface="Montserrat" charset="0"/>
              </a:rPr>
              <a:t>, Spain  </a:t>
            </a:r>
          </a:p>
          <a:p>
            <a:pPr algn="just"/>
            <a:r>
              <a:rPr lang="en-US" sz="1100" dirty="0">
                <a:solidFill>
                  <a:srgbClr val="000000"/>
                </a:solidFill>
                <a:ea typeface="Montserrat" charset="0"/>
                <a:cs typeface="Montserrat" charset="0"/>
              </a:rPr>
              <a:t>(2) Instituto </a:t>
            </a:r>
            <a:r>
              <a:rPr lang="en-US" sz="1100" dirty="0" err="1">
                <a:solidFill>
                  <a:srgbClr val="000000"/>
                </a:solidFill>
                <a:ea typeface="Montserrat" charset="0"/>
                <a:cs typeface="Montserrat" charset="0"/>
              </a:rPr>
              <a:t>Español</a:t>
            </a:r>
            <a:r>
              <a:rPr lang="en-US" sz="1100" dirty="0">
                <a:solidFill>
                  <a:srgbClr val="000000"/>
                </a:solidFill>
                <a:ea typeface="Montserrat" charset="0"/>
                <a:cs typeface="Montserrat" charset="0"/>
              </a:rPr>
              <a:t> de </a:t>
            </a:r>
            <a:r>
              <a:rPr lang="en-US" sz="1100" dirty="0" err="1">
                <a:solidFill>
                  <a:srgbClr val="000000"/>
                </a:solidFill>
                <a:ea typeface="Montserrat" charset="0"/>
                <a:cs typeface="Montserrat" charset="0"/>
              </a:rPr>
              <a:t>Oceanografía</a:t>
            </a:r>
            <a:r>
              <a:rPr lang="en-US" sz="1100" dirty="0">
                <a:solidFill>
                  <a:srgbClr val="000000"/>
                </a:solidFill>
                <a:ea typeface="Montserrat" charset="0"/>
                <a:cs typeface="Montserrat" charset="0"/>
              </a:rPr>
              <a:t>, Centre </a:t>
            </a:r>
            <a:r>
              <a:rPr lang="en-US" sz="1100" dirty="0" err="1">
                <a:solidFill>
                  <a:srgbClr val="000000"/>
                </a:solidFill>
                <a:ea typeface="Montserrat" charset="0"/>
                <a:cs typeface="Montserrat" charset="0"/>
              </a:rPr>
              <a:t>Oceanogràfic</a:t>
            </a:r>
            <a:r>
              <a:rPr lang="en-US" sz="1100" dirty="0">
                <a:solidFill>
                  <a:srgbClr val="000000"/>
                </a:solidFill>
                <a:ea typeface="Montserrat" charset="0"/>
                <a:cs typeface="Montserrat" charset="0"/>
              </a:rPr>
              <a:t> de </a:t>
            </a:r>
            <a:r>
              <a:rPr lang="en-US" sz="1100" dirty="0" err="1">
                <a:solidFill>
                  <a:srgbClr val="000000"/>
                </a:solidFill>
                <a:ea typeface="Montserrat" charset="0"/>
                <a:cs typeface="Montserrat" charset="0"/>
              </a:rPr>
              <a:t>Balears</a:t>
            </a:r>
            <a:r>
              <a:rPr lang="en-US" sz="1100" dirty="0">
                <a:solidFill>
                  <a:srgbClr val="000000"/>
                </a:solidFill>
                <a:ea typeface="Montserrat" charset="0"/>
                <a:cs typeface="Montserrat" charset="0"/>
              </a:rPr>
              <a:t>, Palma de Mallorca, Spain </a:t>
            </a:r>
          </a:p>
          <a:p>
            <a:pPr algn="just"/>
            <a:r>
              <a:rPr lang="en-US" sz="1100" dirty="0">
                <a:solidFill>
                  <a:srgbClr val="000000"/>
                </a:solidFill>
                <a:ea typeface="Montserrat" charset="0"/>
                <a:cs typeface="Montserrat" charset="0"/>
              </a:rPr>
              <a:t>(3) Helmholtz-</a:t>
            </a:r>
            <a:r>
              <a:rPr lang="en-US" sz="1100" dirty="0" err="1">
                <a:solidFill>
                  <a:srgbClr val="000000"/>
                </a:solidFill>
                <a:ea typeface="Montserrat" charset="0"/>
                <a:cs typeface="Montserrat" charset="0"/>
              </a:rPr>
              <a:t>Zentrum</a:t>
            </a:r>
            <a:r>
              <a:rPr lang="en-US" sz="1100" dirty="0">
                <a:solidFill>
                  <a:srgbClr val="000000"/>
                </a:solidFill>
                <a:ea typeface="Montserrat" charset="0"/>
                <a:cs typeface="Montserrat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ea typeface="Montserrat" charset="0"/>
                <a:cs typeface="Montserrat" charset="0"/>
              </a:rPr>
              <a:t>Geesthacht</a:t>
            </a:r>
            <a:r>
              <a:rPr lang="en-US" sz="1100" dirty="0">
                <a:solidFill>
                  <a:srgbClr val="000000"/>
                </a:solidFill>
                <a:ea typeface="Montserrat" charset="0"/>
                <a:cs typeface="Montserrat" charset="0"/>
              </a:rPr>
              <a:t>, Institute of Coastal Research, </a:t>
            </a:r>
            <a:r>
              <a:rPr lang="en-US" sz="1100" dirty="0" err="1">
                <a:solidFill>
                  <a:srgbClr val="000000"/>
                </a:solidFill>
                <a:ea typeface="Montserrat" charset="0"/>
                <a:cs typeface="Montserrat" charset="0"/>
              </a:rPr>
              <a:t>Geesthacht</a:t>
            </a:r>
            <a:r>
              <a:rPr lang="en-US" sz="1100" dirty="0">
                <a:solidFill>
                  <a:srgbClr val="000000"/>
                </a:solidFill>
                <a:ea typeface="Montserrat" charset="0"/>
                <a:cs typeface="Montserrat" charset="0"/>
              </a:rPr>
              <a:t>, Germany</a:t>
            </a:r>
          </a:p>
          <a:p>
            <a:pPr algn="just"/>
            <a:r>
              <a:rPr lang="en-US" sz="1100" dirty="0">
                <a:solidFill>
                  <a:srgbClr val="000000"/>
                </a:solidFill>
                <a:ea typeface="Montserrat" charset="0"/>
                <a:cs typeface="Montserrat" charset="0"/>
              </a:rPr>
              <a:t>(4) Centre Rivages </a:t>
            </a:r>
            <a:r>
              <a:rPr lang="en-US" sz="1100" dirty="0" err="1">
                <a:solidFill>
                  <a:srgbClr val="000000"/>
                </a:solidFill>
                <a:ea typeface="Montserrat" charset="0"/>
                <a:cs typeface="Montserrat" charset="0"/>
              </a:rPr>
              <a:t>ProTech</a:t>
            </a:r>
            <a:r>
              <a:rPr lang="en-US" sz="1100" dirty="0">
                <a:solidFill>
                  <a:srgbClr val="000000"/>
                </a:solidFill>
                <a:ea typeface="Montserrat" charset="0"/>
                <a:cs typeface="Montserrat" charset="0"/>
              </a:rPr>
              <a:t>, SUEZ </a:t>
            </a:r>
            <a:r>
              <a:rPr lang="en-US" sz="1100" dirty="0" err="1">
                <a:solidFill>
                  <a:srgbClr val="000000"/>
                </a:solidFill>
                <a:ea typeface="Montserrat" charset="0"/>
                <a:cs typeface="Montserrat" charset="0"/>
              </a:rPr>
              <a:t>Eau</a:t>
            </a:r>
            <a:r>
              <a:rPr lang="en-US" sz="1100" dirty="0">
                <a:solidFill>
                  <a:srgbClr val="000000"/>
                </a:solidFill>
                <a:ea typeface="Montserrat" charset="0"/>
                <a:cs typeface="Montserrat" charset="0"/>
              </a:rPr>
              <a:t> France, </a:t>
            </a:r>
            <a:r>
              <a:rPr lang="en-US" sz="1100" dirty="0" err="1">
                <a:solidFill>
                  <a:srgbClr val="000000"/>
                </a:solidFill>
                <a:ea typeface="Montserrat" charset="0"/>
                <a:cs typeface="Montserrat" charset="0"/>
              </a:rPr>
              <a:t>Bidart</a:t>
            </a:r>
            <a:r>
              <a:rPr lang="en-US" sz="1100" dirty="0">
                <a:solidFill>
                  <a:srgbClr val="000000"/>
                </a:solidFill>
                <a:ea typeface="Montserrat" charset="0"/>
                <a:cs typeface="Montserrat" charset="0"/>
              </a:rPr>
              <a:t>, France</a:t>
            </a:r>
          </a:p>
          <a:p>
            <a:pPr algn="just"/>
            <a:r>
              <a:rPr lang="en-US" sz="1100" dirty="0">
                <a:solidFill>
                  <a:srgbClr val="000000"/>
                </a:solidFill>
                <a:ea typeface="Montserrat" charset="0"/>
                <a:cs typeface="Montserrat" charset="0"/>
              </a:rPr>
              <a:t>(5) Instituto </a:t>
            </a:r>
            <a:r>
              <a:rPr lang="en-US" sz="1100" dirty="0" err="1">
                <a:solidFill>
                  <a:srgbClr val="000000"/>
                </a:solidFill>
                <a:ea typeface="Montserrat" charset="0"/>
                <a:cs typeface="Montserrat" charset="0"/>
              </a:rPr>
              <a:t>Mediterráneo</a:t>
            </a:r>
            <a:r>
              <a:rPr lang="en-US" sz="1100" dirty="0">
                <a:solidFill>
                  <a:srgbClr val="000000"/>
                </a:solidFill>
                <a:ea typeface="Montserrat" charset="0"/>
                <a:cs typeface="Montserrat" charset="0"/>
              </a:rPr>
              <a:t> de </a:t>
            </a:r>
            <a:r>
              <a:rPr lang="en-US" sz="1100" dirty="0" err="1">
                <a:solidFill>
                  <a:srgbClr val="000000"/>
                </a:solidFill>
                <a:ea typeface="Montserrat" charset="0"/>
                <a:cs typeface="Montserrat" charset="0"/>
              </a:rPr>
              <a:t>Estudios</a:t>
            </a:r>
            <a:r>
              <a:rPr lang="en-US" sz="1100" dirty="0">
                <a:solidFill>
                  <a:srgbClr val="000000"/>
                </a:solidFill>
                <a:ea typeface="Montserrat" charset="0"/>
                <a:cs typeface="Montserrat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ea typeface="Montserrat" charset="0"/>
                <a:cs typeface="Montserrat" charset="0"/>
              </a:rPr>
              <a:t>Avanzados</a:t>
            </a:r>
            <a:r>
              <a:rPr lang="en-US" sz="1100" dirty="0">
                <a:solidFill>
                  <a:srgbClr val="000000"/>
                </a:solidFill>
                <a:ea typeface="Montserrat" charset="0"/>
                <a:cs typeface="Montserrat" charset="0"/>
              </a:rPr>
              <a:t>, CSIC-UIB, </a:t>
            </a:r>
            <a:r>
              <a:rPr lang="en-US" sz="1100" dirty="0" err="1">
                <a:solidFill>
                  <a:srgbClr val="000000"/>
                </a:solidFill>
                <a:ea typeface="Montserrat" charset="0"/>
                <a:cs typeface="Montserrat" charset="0"/>
              </a:rPr>
              <a:t>Esporles</a:t>
            </a:r>
            <a:r>
              <a:rPr lang="en-US" sz="1100" dirty="0">
                <a:solidFill>
                  <a:srgbClr val="000000"/>
                </a:solidFill>
                <a:ea typeface="Montserrat" charset="0"/>
                <a:cs typeface="Montserrat" charset="0"/>
              </a:rPr>
              <a:t>, Spain</a:t>
            </a:r>
          </a:p>
          <a:p>
            <a:pPr algn="just"/>
            <a:endParaRPr lang="en-US" sz="1100" dirty="0">
              <a:solidFill>
                <a:srgbClr val="000000"/>
              </a:solidFill>
              <a:ea typeface="Montserrat" charset="0"/>
              <a:cs typeface="Montserrat" charset="0"/>
            </a:endParaRPr>
          </a:p>
          <a:p>
            <a:pPr algn="just"/>
            <a:r>
              <a:rPr lang="en-US" sz="1400" dirty="0">
                <a:solidFill>
                  <a:srgbClr val="000000"/>
                </a:solidFill>
                <a:ea typeface="Montserrat" charset="0"/>
                <a:cs typeface="Montserrat" charset="0"/>
              </a:rPr>
              <a:t>* correspondence: aivan_625@hotmail.com</a:t>
            </a:r>
          </a:p>
        </p:txBody>
      </p:sp>
      <p:pic>
        <p:nvPicPr>
          <p:cNvPr id="6" name="Picture 2" descr="http://meetingorganizer.copernicus.org/webfiles/img/CreativeCommons_Attribution_License.png">
            <a:extLst>
              <a:ext uri="{FF2B5EF4-FFF2-40B4-BE49-F238E27FC236}">
                <a16:creationId xmlns:a16="http://schemas.microsoft.com/office/drawing/2014/main" id="{1D0BC0BC-D4C7-4F35-A311-0B35B636C5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6402" y="6063193"/>
            <a:ext cx="1905000" cy="66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82CEDAC-F320-4649-A550-B5C202E0B5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5616" y="1383210"/>
            <a:ext cx="1069506" cy="728876"/>
          </a:xfrm>
          <a:prstGeom prst="rect">
            <a:avLst/>
          </a:prstGeom>
        </p:spPr>
      </p:pic>
      <p:pic>
        <p:nvPicPr>
          <p:cNvPr id="8" name="Picture 2" descr="Resultado de imagen de logo ehu">
            <a:extLst>
              <a:ext uri="{FF2B5EF4-FFF2-40B4-BE49-F238E27FC236}">
                <a16:creationId xmlns:a16="http://schemas.microsoft.com/office/drawing/2014/main" id="{84399B9A-9DD4-4532-84F9-91CADE2EFD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2508" y="1299132"/>
            <a:ext cx="1575176" cy="722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Resultado de imagen de IEO mallorca logo">
            <a:extLst>
              <a:ext uri="{FF2B5EF4-FFF2-40B4-BE49-F238E27FC236}">
                <a16:creationId xmlns:a16="http://schemas.microsoft.com/office/drawing/2014/main" id="{68733502-42FB-4311-966C-F8D5D22AA0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2836" y="1092592"/>
            <a:ext cx="1019494" cy="1019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ZG | JERICO Research Infrastructure">
            <a:extLst>
              <a:ext uri="{FF2B5EF4-FFF2-40B4-BE49-F238E27FC236}">
                <a16:creationId xmlns:a16="http://schemas.microsoft.com/office/drawing/2014/main" id="{884A1949-83CA-47C2-8B5E-5AD379B9B8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6774" y="257139"/>
            <a:ext cx="2159887" cy="789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Los socios - Marea">
            <a:extLst>
              <a:ext uri="{FF2B5EF4-FFF2-40B4-BE49-F238E27FC236}">
                <a16:creationId xmlns:a16="http://schemas.microsoft.com/office/drawing/2014/main" id="{AA640152-78C6-4357-8C75-48DF8C9D54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24" t="20805" r="8123" b="19818"/>
          <a:stretch/>
        </p:blipFill>
        <p:spPr bwMode="auto">
          <a:xfrm>
            <a:off x="176240" y="1272885"/>
            <a:ext cx="1440000" cy="855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IMEDEA - Instituto Mediterráneo de Estudios Avanzados">
            <a:extLst>
              <a:ext uri="{FF2B5EF4-FFF2-40B4-BE49-F238E27FC236}">
                <a16:creationId xmlns:a16="http://schemas.microsoft.com/office/drawing/2014/main" id="{5801B986-EE22-48B6-A695-94434D84CA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1885" y="340251"/>
            <a:ext cx="1273083" cy="1725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EGU General Assembly 2021 | Pyrenees Imaging eXperience: an InternationaL  network">
            <a:extLst>
              <a:ext uri="{FF2B5EF4-FFF2-40B4-BE49-F238E27FC236}">
                <a16:creationId xmlns:a16="http://schemas.microsoft.com/office/drawing/2014/main" id="{25623E3F-53DA-4C44-A839-0E885A96DB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4375" y="61712"/>
            <a:ext cx="3857625" cy="118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5">
            <a:extLst>
              <a:ext uri="{FF2B5EF4-FFF2-40B4-BE49-F238E27FC236}">
                <a16:creationId xmlns:a16="http://schemas.microsoft.com/office/drawing/2014/main" id="{C54D7294-5A24-41CE-8FE0-D5E6C0250F6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5709" y="0"/>
            <a:ext cx="1309319" cy="1307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571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5F7EAAA-4CAE-4F4B-9FB3-20E8F4A5DA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4190" y="1405488"/>
            <a:ext cx="6488557" cy="2099173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b="0" i="0" u="none" strike="noStrike" baseline="0" dirty="0">
                <a:latin typeface="OpenSans"/>
              </a:rPr>
              <a:t>Coastal mesoscale processes modulate surface along- and cross-shelf exchanges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b="0" i="0" u="none" strike="noStrike" baseline="0" dirty="0">
                <a:latin typeface="OpenSans"/>
              </a:rPr>
              <a:t>However, their characterization at subsurface levels remains a challenge.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b="0" i="0" u="none" strike="noStrike" baseline="0" dirty="0">
                <a:latin typeface="OpenSans"/>
              </a:rPr>
              <a:t>Methods to reconstruct 3D current fields from the combination of multiplatform data enables the study of these processes and associated transports, providing an improved background to explore bio-physical interactions. 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32A0910-8BA9-4D0C-B28A-73DCFF1C04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5A5A143F-22E1-4D2C-A1E1-1B122719B4B1}" type="slidenum">
              <a:rPr lang="es-ES" altLang="es-ES" smtClean="0"/>
              <a:pPr algn="ctr"/>
              <a:t>2</a:t>
            </a:fld>
            <a:endParaRPr lang="es-ES" alt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69F1994-A3F9-49D4-B311-14DF54113FE1}"/>
              </a:ext>
            </a:extLst>
          </p:cNvPr>
          <p:cNvSpPr txBox="1"/>
          <p:nvPr/>
        </p:nvSpPr>
        <p:spPr>
          <a:xfrm>
            <a:off x="175774" y="3925465"/>
            <a:ext cx="11840229" cy="110799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s-ES" b="1" dirty="0" err="1"/>
              <a:t>Aims</a:t>
            </a:r>
            <a:r>
              <a:rPr lang="es-ES" b="1" dirty="0"/>
              <a:t>:</a:t>
            </a:r>
          </a:p>
          <a:p>
            <a:pPr marL="400050" indent="-400050" algn="just">
              <a:buFont typeface="+mj-lt"/>
              <a:buAutoNum type="romanUcPeriod"/>
            </a:pPr>
            <a:r>
              <a:rPr lang="en-US" sz="1600" dirty="0">
                <a:latin typeface="OpenSans"/>
              </a:rPr>
              <a:t>T</a:t>
            </a:r>
            <a:r>
              <a:rPr lang="en-US" sz="1600" b="0" i="0" u="none" strike="noStrike" baseline="0" dirty="0">
                <a:latin typeface="OpenSans"/>
              </a:rPr>
              <a:t>o characterize the 3D structure of a recurrent coastal eddy and its associated water volume transport for the first time</a:t>
            </a:r>
            <a:r>
              <a:rPr lang="en-US" sz="1600" dirty="0">
                <a:latin typeface="OpenSans"/>
              </a:rPr>
              <a:t> using a previously validated data-reconstruction method and different CMEMS products and glider data. </a:t>
            </a:r>
            <a:endParaRPr lang="en-US" sz="1600" b="0" i="0" u="none" strike="noStrike" baseline="0" dirty="0">
              <a:latin typeface="OpenSans"/>
            </a:endParaRPr>
          </a:p>
          <a:p>
            <a:pPr marL="400050" indent="-400050" algn="just">
              <a:buFont typeface="+mj-lt"/>
              <a:buAutoNum type="romanUcPeriod"/>
            </a:pPr>
            <a:r>
              <a:rPr lang="en-US" sz="1600" dirty="0">
                <a:latin typeface="OpenSans"/>
              </a:rPr>
              <a:t>Simulate the advection of anchovy eggs and  larvae at surface and subsurface levels from 3D reconstructed fields</a:t>
            </a: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57220F9E-BC46-4853-ACA8-83F2ACD26990}"/>
              </a:ext>
            </a:extLst>
          </p:cNvPr>
          <p:cNvGrpSpPr/>
          <p:nvPr/>
        </p:nvGrpSpPr>
        <p:grpSpPr>
          <a:xfrm>
            <a:off x="2969925" y="170639"/>
            <a:ext cx="6728695" cy="742728"/>
            <a:chOff x="2637416" y="5023"/>
            <a:chExt cx="6728695" cy="742728"/>
          </a:xfrm>
        </p:grpSpPr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D906B03A-5E59-4EE2-A5DC-2ED8D8DABF70}"/>
                </a:ext>
              </a:extLst>
            </p:cNvPr>
            <p:cNvSpPr txBox="1"/>
            <p:nvPr/>
          </p:nvSpPr>
          <p:spPr>
            <a:xfrm>
              <a:off x="2637416" y="181415"/>
              <a:ext cx="20295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b="1" dirty="0"/>
                <a:t>INTRODUCTION </a:t>
              </a:r>
              <a:endParaRPr lang="en-US" b="1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F08B4A76-A474-43BB-B189-9A7BC2FE283A}"/>
                </a:ext>
              </a:extLst>
            </p:cNvPr>
            <p:cNvSpPr txBox="1"/>
            <p:nvPr/>
          </p:nvSpPr>
          <p:spPr>
            <a:xfrm>
              <a:off x="4453247" y="5023"/>
              <a:ext cx="48994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>
                      <a:lumMod val="75000"/>
                    </a:schemeClr>
                  </a:solidFill>
                </a:rPr>
                <a:t>AIM I: MAIN APPROACH|RESULTS|CONCLUSIONS</a:t>
              </a:r>
              <a:endParaRPr lang="es-ES" dirty="0"/>
            </a:p>
          </p:txBody>
        </p:sp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4F24F8C7-1AD8-4632-9DAE-CC00518CFE74}"/>
                </a:ext>
              </a:extLst>
            </p:cNvPr>
            <p:cNvSpPr txBox="1"/>
            <p:nvPr/>
          </p:nvSpPr>
          <p:spPr>
            <a:xfrm>
              <a:off x="4453246" y="378419"/>
              <a:ext cx="49128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>
                      <a:lumMod val="75000"/>
                    </a:schemeClr>
                  </a:solidFill>
                </a:rPr>
                <a:t>AIM II: MAIN APPROACH|RESULTS|CONCLUSIONS</a:t>
              </a:r>
              <a:endParaRPr lang="es-ES" dirty="0"/>
            </a:p>
          </p:txBody>
        </p:sp>
      </p:grpSp>
      <p:grpSp>
        <p:nvGrpSpPr>
          <p:cNvPr id="23" name="Grupo 22">
            <a:extLst>
              <a:ext uri="{FF2B5EF4-FFF2-40B4-BE49-F238E27FC236}">
                <a16:creationId xmlns:a16="http://schemas.microsoft.com/office/drawing/2014/main" id="{46A45274-FAF3-4DBA-91E9-12641FD050AD}"/>
              </a:ext>
            </a:extLst>
          </p:cNvPr>
          <p:cNvGrpSpPr/>
          <p:nvPr/>
        </p:nvGrpSpPr>
        <p:grpSpPr>
          <a:xfrm>
            <a:off x="6895833" y="907128"/>
            <a:ext cx="4991256" cy="2900558"/>
            <a:chOff x="6752461" y="1328029"/>
            <a:chExt cx="5282792" cy="2970213"/>
          </a:xfrm>
        </p:grpSpPr>
        <p:grpSp>
          <p:nvGrpSpPr>
            <p:cNvPr id="24" name="Grupo 23">
              <a:extLst>
                <a:ext uri="{FF2B5EF4-FFF2-40B4-BE49-F238E27FC236}">
                  <a16:creationId xmlns:a16="http://schemas.microsoft.com/office/drawing/2014/main" id="{5C3FD278-B6CC-4A15-95D0-44D93C8A037C}"/>
                </a:ext>
              </a:extLst>
            </p:cNvPr>
            <p:cNvGrpSpPr/>
            <p:nvPr/>
          </p:nvGrpSpPr>
          <p:grpSpPr>
            <a:xfrm>
              <a:off x="6752461" y="1513435"/>
              <a:ext cx="1981200" cy="2712085"/>
              <a:chOff x="7492341" y="1370707"/>
              <a:chExt cx="1981200" cy="2712085"/>
            </a:xfrm>
          </p:grpSpPr>
          <p:pic>
            <p:nvPicPr>
              <p:cNvPr id="12" name="Picture 83">
                <a:extLst>
                  <a:ext uri="{FF2B5EF4-FFF2-40B4-BE49-F238E27FC236}">
                    <a16:creationId xmlns:a16="http://schemas.microsoft.com/office/drawing/2014/main" id="{9B4FA3F6-3007-419B-A109-AC1F56D900C6}"/>
                  </a:ext>
                </a:extLst>
              </p:cNvPr>
              <p:cNvPicPr/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621"/>
              <a:stretch>
                <a:fillRect/>
              </a:stretch>
            </p:blipFill>
            <p:spPr bwMode="auto">
              <a:xfrm>
                <a:off x="7492341" y="1370707"/>
                <a:ext cx="1981200" cy="271208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5B9BD5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chemeClr val="dk1">
                        <a:lumMod val="0"/>
                        <a:lumOff val="0"/>
                      </a:schemeClr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dk1">
                          <a:lumMod val="0"/>
                          <a:lumOff val="0"/>
                        </a:schemeClr>
                      </a:outerShdw>
                    </a:effectLst>
                  </a14:hiddenEffects>
                </a:ext>
              </a:extLst>
            </p:spPr>
          </p:pic>
          <p:sp>
            <p:nvSpPr>
              <p:cNvPr id="14" name="Rectangle 84">
                <a:extLst>
                  <a:ext uri="{FF2B5EF4-FFF2-40B4-BE49-F238E27FC236}">
                    <a16:creationId xmlns:a16="http://schemas.microsoft.com/office/drawing/2014/main" id="{60A6C1A5-7962-4B18-938C-CB028CAD81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73395" y="2848040"/>
                <a:ext cx="141605" cy="142875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5B9BD5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dk1">
                          <a:lumMod val="0"/>
                          <a:lumOff val="0"/>
                        </a:schemeClr>
                      </a:outerShdw>
                    </a:effectLst>
                  </a14:hiddenEffects>
                </a:ext>
              </a:extLst>
            </p:spPr>
            <p:txBody>
              <a:bodyPr rot="0" vert="horz" wrap="square" lIns="36576" tIns="36576" rIns="36576" bIns="36576" anchor="t" anchorCtr="0" upright="1">
                <a:noAutofit/>
              </a:bodyPr>
              <a:lstStyle/>
              <a:p>
                <a:endParaRPr lang="es-ES"/>
              </a:p>
            </p:txBody>
          </p:sp>
        </p:grpSp>
        <p:pic>
          <p:nvPicPr>
            <p:cNvPr id="1026" name="Picture 7">
              <a:extLst>
                <a:ext uri="{FF2B5EF4-FFF2-40B4-BE49-F238E27FC236}">
                  <a16:creationId xmlns:a16="http://schemas.microsoft.com/office/drawing/2014/main" id="{1BAFEB81-C82B-4826-8D31-687E172BFC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947" t="4814" r="17683" b="5168"/>
            <a:stretch>
              <a:fillRect/>
            </a:stretch>
          </p:blipFill>
          <p:spPr bwMode="auto">
            <a:xfrm>
              <a:off x="8892003" y="1328029"/>
              <a:ext cx="3143250" cy="2970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55FB21FA-87F7-4979-8A62-AC0C66708B37}"/>
                </a:ext>
              </a:extLst>
            </p:cNvPr>
            <p:cNvSpPr>
              <a:spLocks noChangeAspect="1"/>
            </p:cNvSpPr>
            <p:nvPr/>
          </p:nvSpPr>
          <p:spPr bwMode="auto">
            <a:xfrm rot="13458027">
              <a:off x="9603203" y="2309105"/>
              <a:ext cx="1801813" cy="388937"/>
            </a:xfrm>
            <a:custGeom>
              <a:avLst/>
              <a:gdLst>
                <a:gd name="T0" fmla="*/ 0 w 1653540"/>
                <a:gd name="T1" fmla="*/ 0 h 59690"/>
                <a:gd name="T2" fmla="*/ 11385 w 1653540"/>
                <a:gd name="T3" fmla="*/ 3500 h 59690"/>
                <a:gd name="T4" fmla="*/ 18033 w 1653540"/>
                <a:gd name="T5" fmla="*/ 2500 h 5969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653540" h="59690">
                  <a:moveTo>
                    <a:pt x="0" y="0"/>
                  </a:moveTo>
                  <a:cubicBezTo>
                    <a:pt x="384175" y="23495"/>
                    <a:pt x="768350" y="46990"/>
                    <a:pt x="1043940" y="53340"/>
                  </a:cubicBezTo>
                  <a:cubicBezTo>
                    <a:pt x="1319530" y="59690"/>
                    <a:pt x="1486535" y="48895"/>
                    <a:pt x="1653540" y="38100"/>
                  </a:cubicBezTo>
                </a:path>
              </a:pathLst>
            </a:custGeom>
            <a:noFill/>
            <a:ln w="57150" algn="ctr">
              <a:solidFill>
                <a:srgbClr val="0070C0"/>
              </a:solidFill>
              <a:round/>
              <a:headEnd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70C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4CBA7336-6349-42B5-9AA2-871CBEAD08E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403178" y="3458455"/>
              <a:ext cx="1450975" cy="150812"/>
            </a:xfrm>
            <a:custGeom>
              <a:avLst/>
              <a:gdLst>
                <a:gd name="T0" fmla="*/ 0 w 1653540"/>
                <a:gd name="T1" fmla="*/ 0 h 59690"/>
                <a:gd name="T2" fmla="*/ 9136 w 1653540"/>
                <a:gd name="T3" fmla="*/ 1369 h 59690"/>
                <a:gd name="T4" fmla="*/ 14471 w 1653540"/>
                <a:gd name="T5" fmla="*/ 978 h 5969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653540" h="59690">
                  <a:moveTo>
                    <a:pt x="0" y="0"/>
                  </a:moveTo>
                  <a:cubicBezTo>
                    <a:pt x="384175" y="23495"/>
                    <a:pt x="768350" y="46990"/>
                    <a:pt x="1043940" y="53340"/>
                  </a:cubicBezTo>
                  <a:cubicBezTo>
                    <a:pt x="1319530" y="59690"/>
                    <a:pt x="1486535" y="48895"/>
                    <a:pt x="1653540" y="38100"/>
                  </a:cubicBezTo>
                </a:path>
              </a:pathLst>
            </a:custGeom>
            <a:noFill/>
            <a:ln w="76200" algn="ctr">
              <a:solidFill>
                <a:srgbClr val="0070C0"/>
              </a:solidFill>
              <a:round/>
              <a:headEnd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70C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7" name="AutoShape 10">
              <a:extLst>
                <a:ext uri="{FF2B5EF4-FFF2-40B4-BE49-F238E27FC236}">
                  <a16:creationId xmlns:a16="http://schemas.microsoft.com/office/drawing/2014/main" id="{4BC64B3E-0B97-4C8C-A342-A340205C44F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9474565">
              <a:off x="10974803" y="3407655"/>
              <a:ext cx="190500" cy="180975"/>
            </a:xfrm>
            <a:custGeom>
              <a:avLst/>
              <a:gdLst>
                <a:gd name="T0" fmla="*/ 174 w 21600"/>
                <a:gd name="T1" fmla="*/ 373 h 21600"/>
                <a:gd name="T2" fmla="*/ 1219 w 21600"/>
                <a:gd name="T3" fmla="*/ 1680 h 21600"/>
                <a:gd name="T4" fmla="*/ 268 w 21600"/>
                <a:gd name="T5" fmla="*/ 437 h 21600"/>
                <a:gd name="T6" fmla="*/ 2107 w 21600"/>
                <a:gd name="T7" fmla="*/ 885 h 21600"/>
                <a:gd name="T8" fmla="*/ 1816 w 21600"/>
                <a:gd name="T9" fmla="*/ 1164 h 21600"/>
                <a:gd name="T10" fmla="*/ 1523 w 21600"/>
                <a:gd name="T11" fmla="*/ 887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60 w 21600"/>
                <a:gd name="T19" fmla="*/ 3169 h 21600"/>
                <a:gd name="T20" fmla="*/ 18440 w 21600"/>
                <a:gd name="T21" fmla="*/ 18431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20265" y="10764"/>
                  </a:moveTo>
                  <a:cubicBezTo>
                    <a:pt x="20246" y="5550"/>
                    <a:pt x="16014" y="1334"/>
                    <a:pt x="10800" y="1334"/>
                  </a:cubicBezTo>
                  <a:cubicBezTo>
                    <a:pt x="5572" y="1334"/>
                    <a:pt x="1334" y="5572"/>
                    <a:pt x="1334" y="10800"/>
                  </a:cubicBezTo>
                  <a:cubicBezTo>
                    <a:pt x="1334" y="16027"/>
                    <a:pt x="5572" y="20266"/>
                    <a:pt x="10800" y="20266"/>
                  </a:cubicBezTo>
                  <a:cubicBezTo>
                    <a:pt x="11835" y="20266"/>
                    <a:pt x="12864" y="20095"/>
                    <a:pt x="13845" y="19762"/>
                  </a:cubicBezTo>
                  <a:lnTo>
                    <a:pt x="14275" y="21025"/>
                  </a:lnTo>
                  <a:cubicBezTo>
                    <a:pt x="13155" y="21405"/>
                    <a:pt x="11981" y="21600"/>
                    <a:pt x="10800" y="21600"/>
                  </a:cubicBezTo>
                  <a:cubicBezTo>
                    <a:pt x="4835" y="21600"/>
                    <a:pt x="0" y="16764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49" y="0"/>
                    <a:pt x="21577" y="4811"/>
                    <a:pt x="21599" y="10760"/>
                  </a:cubicBezTo>
                  <a:lnTo>
                    <a:pt x="24299" y="10750"/>
                  </a:lnTo>
                  <a:lnTo>
                    <a:pt x="20944" y="14129"/>
                  </a:lnTo>
                  <a:lnTo>
                    <a:pt x="17565" y="10774"/>
                  </a:lnTo>
                  <a:lnTo>
                    <a:pt x="20265" y="10764"/>
                  </a:lnTo>
                  <a:close/>
                </a:path>
              </a:pathLst>
            </a:custGeom>
            <a:solidFill>
              <a:srgbClr val="000000"/>
            </a:solidFill>
            <a:ln w="19050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8" name="AutoShape 11">
              <a:extLst>
                <a:ext uri="{FF2B5EF4-FFF2-40B4-BE49-F238E27FC236}">
                  <a16:creationId xmlns:a16="http://schemas.microsoft.com/office/drawing/2014/main" id="{2642CBD9-3834-4E02-A8AC-602504D03D9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9474565">
              <a:off x="10193753" y="3309230"/>
              <a:ext cx="190500" cy="169862"/>
            </a:xfrm>
            <a:custGeom>
              <a:avLst/>
              <a:gdLst>
                <a:gd name="T0" fmla="*/ 174 w 21600"/>
                <a:gd name="T1" fmla="*/ 373 h 21600"/>
                <a:gd name="T2" fmla="*/ 1220 w 21600"/>
                <a:gd name="T3" fmla="*/ 1680 h 21600"/>
                <a:gd name="T4" fmla="*/ 268 w 21600"/>
                <a:gd name="T5" fmla="*/ 437 h 21600"/>
                <a:gd name="T6" fmla="*/ 2108 w 21600"/>
                <a:gd name="T7" fmla="*/ 885 h 21600"/>
                <a:gd name="T8" fmla="*/ 1817 w 21600"/>
                <a:gd name="T9" fmla="*/ 1164 h 21600"/>
                <a:gd name="T10" fmla="*/ 1524 w 21600"/>
                <a:gd name="T11" fmla="*/ 887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58 w 21600"/>
                <a:gd name="T19" fmla="*/ 3169 h 21600"/>
                <a:gd name="T20" fmla="*/ 18442 w 21600"/>
                <a:gd name="T21" fmla="*/ 18431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20265" y="10764"/>
                  </a:moveTo>
                  <a:cubicBezTo>
                    <a:pt x="20246" y="5550"/>
                    <a:pt x="16014" y="1334"/>
                    <a:pt x="10800" y="1334"/>
                  </a:cubicBezTo>
                  <a:cubicBezTo>
                    <a:pt x="5572" y="1334"/>
                    <a:pt x="1334" y="5572"/>
                    <a:pt x="1334" y="10800"/>
                  </a:cubicBezTo>
                  <a:cubicBezTo>
                    <a:pt x="1334" y="16027"/>
                    <a:pt x="5572" y="20266"/>
                    <a:pt x="10800" y="20266"/>
                  </a:cubicBezTo>
                  <a:cubicBezTo>
                    <a:pt x="11835" y="20266"/>
                    <a:pt x="12864" y="20095"/>
                    <a:pt x="13845" y="19762"/>
                  </a:cubicBezTo>
                  <a:lnTo>
                    <a:pt x="14275" y="21025"/>
                  </a:lnTo>
                  <a:cubicBezTo>
                    <a:pt x="13155" y="21405"/>
                    <a:pt x="11981" y="21600"/>
                    <a:pt x="10800" y="21600"/>
                  </a:cubicBezTo>
                  <a:cubicBezTo>
                    <a:pt x="4835" y="21600"/>
                    <a:pt x="0" y="16764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49" y="0"/>
                    <a:pt x="21577" y="4811"/>
                    <a:pt x="21599" y="10760"/>
                  </a:cubicBezTo>
                  <a:lnTo>
                    <a:pt x="24299" y="10750"/>
                  </a:lnTo>
                  <a:lnTo>
                    <a:pt x="20944" y="14129"/>
                  </a:lnTo>
                  <a:lnTo>
                    <a:pt x="17565" y="10774"/>
                  </a:lnTo>
                  <a:lnTo>
                    <a:pt x="20265" y="10764"/>
                  </a:lnTo>
                  <a:close/>
                </a:path>
              </a:pathLst>
            </a:custGeom>
            <a:solidFill>
              <a:srgbClr val="000000"/>
            </a:solidFill>
            <a:ln w="19050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19" name="AutoShape 12">
              <a:extLst>
                <a:ext uri="{FF2B5EF4-FFF2-40B4-BE49-F238E27FC236}">
                  <a16:creationId xmlns:a16="http://schemas.microsoft.com/office/drawing/2014/main" id="{213E9284-CC1D-46C8-88D1-0622893F16F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9474565">
              <a:off x="10293766" y="2828217"/>
              <a:ext cx="169862" cy="169863"/>
            </a:xfrm>
            <a:custGeom>
              <a:avLst/>
              <a:gdLst>
                <a:gd name="T0" fmla="*/ 174 w 21600"/>
                <a:gd name="T1" fmla="*/ 373 h 21600"/>
                <a:gd name="T2" fmla="*/ 1219 w 21600"/>
                <a:gd name="T3" fmla="*/ 1680 h 21600"/>
                <a:gd name="T4" fmla="*/ 268 w 21600"/>
                <a:gd name="T5" fmla="*/ 437 h 21600"/>
                <a:gd name="T6" fmla="*/ 2107 w 21600"/>
                <a:gd name="T7" fmla="*/ 885 h 21600"/>
                <a:gd name="T8" fmla="*/ 1816 w 21600"/>
                <a:gd name="T9" fmla="*/ 1164 h 21600"/>
                <a:gd name="T10" fmla="*/ 1523 w 21600"/>
                <a:gd name="T11" fmla="*/ 887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60 w 21600"/>
                <a:gd name="T19" fmla="*/ 3169 h 21600"/>
                <a:gd name="T20" fmla="*/ 18440 w 21600"/>
                <a:gd name="T21" fmla="*/ 18431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20265" y="10764"/>
                  </a:moveTo>
                  <a:cubicBezTo>
                    <a:pt x="20246" y="5550"/>
                    <a:pt x="16014" y="1334"/>
                    <a:pt x="10800" y="1334"/>
                  </a:cubicBezTo>
                  <a:cubicBezTo>
                    <a:pt x="5572" y="1334"/>
                    <a:pt x="1334" y="5572"/>
                    <a:pt x="1334" y="10800"/>
                  </a:cubicBezTo>
                  <a:cubicBezTo>
                    <a:pt x="1334" y="16027"/>
                    <a:pt x="5572" y="20266"/>
                    <a:pt x="10800" y="20266"/>
                  </a:cubicBezTo>
                  <a:cubicBezTo>
                    <a:pt x="11835" y="20266"/>
                    <a:pt x="12864" y="20095"/>
                    <a:pt x="13845" y="19762"/>
                  </a:cubicBezTo>
                  <a:lnTo>
                    <a:pt x="14275" y="21025"/>
                  </a:lnTo>
                  <a:cubicBezTo>
                    <a:pt x="13155" y="21405"/>
                    <a:pt x="11981" y="21600"/>
                    <a:pt x="10800" y="21600"/>
                  </a:cubicBezTo>
                  <a:cubicBezTo>
                    <a:pt x="4835" y="21600"/>
                    <a:pt x="0" y="16764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49" y="0"/>
                    <a:pt x="21577" y="4811"/>
                    <a:pt x="21599" y="10760"/>
                  </a:cubicBezTo>
                  <a:lnTo>
                    <a:pt x="24299" y="10750"/>
                  </a:lnTo>
                  <a:lnTo>
                    <a:pt x="20944" y="14129"/>
                  </a:lnTo>
                  <a:lnTo>
                    <a:pt x="17565" y="10774"/>
                  </a:lnTo>
                  <a:lnTo>
                    <a:pt x="20265" y="10764"/>
                  </a:lnTo>
                  <a:close/>
                </a:path>
              </a:pathLst>
            </a:custGeom>
            <a:solidFill>
              <a:srgbClr val="000000"/>
            </a:solidFill>
            <a:ln w="19050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0" name="Text Box 13">
              <a:extLst>
                <a:ext uri="{FF2B5EF4-FFF2-40B4-BE49-F238E27FC236}">
                  <a16:creationId xmlns:a16="http://schemas.microsoft.com/office/drawing/2014/main" id="{56D1A7A6-5D29-4D1A-B415-27C03DE899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54116" y="2140830"/>
              <a:ext cx="888924" cy="341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s-ES" sz="10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slope current</a:t>
              </a:r>
              <a:endParaRPr kumimoji="0" lang="es-ES" altLang="es-E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1" name="Text Box 14">
              <a:extLst>
                <a:ext uri="{FF2B5EF4-FFF2-40B4-BE49-F238E27FC236}">
                  <a16:creationId xmlns:a16="http://schemas.microsoft.com/office/drawing/2014/main" id="{6F113B32-EFE5-4E23-972F-80EA518DE8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437370" y="3038125"/>
              <a:ext cx="1561177" cy="3341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s-ES" sz="10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Open water SWODDIES</a:t>
              </a:r>
              <a:endParaRPr kumimoji="0" lang="es-ES" altLang="es-E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2" name="Text Box 15">
              <a:extLst>
                <a:ext uri="{FF2B5EF4-FFF2-40B4-BE49-F238E27FC236}">
                  <a16:creationId xmlns:a16="http://schemas.microsoft.com/office/drawing/2014/main" id="{5722D6C0-8BC7-4A87-A81D-103C53BF21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32235" y="3866921"/>
              <a:ext cx="2303018" cy="1806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s-ES" sz="10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typical SWODDY in the study area</a:t>
              </a:r>
              <a:endParaRPr kumimoji="0" lang="es-ES" altLang="es-E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cxnSp>
          <p:nvCxnSpPr>
            <p:cNvPr id="27" name="Conector recto de flecha 26">
              <a:extLst>
                <a:ext uri="{FF2B5EF4-FFF2-40B4-BE49-F238E27FC236}">
                  <a16:creationId xmlns:a16="http://schemas.microsoft.com/office/drawing/2014/main" id="{2322863D-C152-4148-AF86-9AE966F66314}"/>
                </a:ext>
              </a:extLst>
            </p:cNvPr>
            <p:cNvCxnSpPr/>
            <p:nvPr/>
          </p:nvCxnSpPr>
          <p:spPr>
            <a:xfrm>
              <a:off x="8075120" y="3062205"/>
              <a:ext cx="2572827" cy="217438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ector recto de flecha 8">
              <a:extLst>
                <a:ext uri="{FF2B5EF4-FFF2-40B4-BE49-F238E27FC236}">
                  <a16:creationId xmlns:a16="http://schemas.microsoft.com/office/drawing/2014/main" id="{5B1AD0FE-3438-42D9-AEB6-CA7C6904575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1115609" y="3592446"/>
              <a:ext cx="169089" cy="281691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5" name="Tabla 224">
            <a:extLst>
              <a:ext uri="{FF2B5EF4-FFF2-40B4-BE49-F238E27FC236}">
                <a16:creationId xmlns:a16="http://schemas.microsoft.com/office/drawing/2014/main" id="{A78CBAA5-0667-4C26-A02A-4A72B19AF6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7625369"/>
              </p:ext>
            </p:extLst>
          </p:nvPr>
        </p:nvGraphicFramePr>
        <p:xfrm>
          <a:off x="175774" y="5551261"/>
          <a:ext cx="6038917" cy="118938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500613">
                  <a:extLst>
                    <a:ext uri="{9D8B030D-6E8A-4147-A177-3AD203B41FA5}">
                      <a16:colId xmlns:a16="http://schemas.microsoft.com/office/drawing/2014/main" val="1418396369"/>
                    </a:ext>
                  </a:extLst>
                </a:gridCol>
                <a:gridCol w="4538304">
                  <a:extLst>
                    <a:ext uri="{9D8B030D-6E8A-4147-A177-3AD203B41FA5}">
                      <a16:colId xmlns:a16="http://schemas.microsoft.com/office/drawing/2014/main" val="1342189415"/>
                    </a:ext>
                  </a:extLst>
                </a:gridCol>
              </a:tblGrid>
              <a:tr h="229495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CMEMS data</a:t>
                      </a:r>
                    </a:p>
                  </a:txBody>
                  <a:tcPr marL="7200" marR="7200" marT="7200" marB="7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Product</a:t>
                      </a:r>
                    </a:p>
                  </a:txBody>
                  <a:tcPr marL="7200" marR="7200" marT="7200" marB="7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406473"/>
                  </a:ext>
                </a:extLst>
              </a:tr>
              <a:tr h="229495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err="1"/>
                        <a:t>EuskOOS</a:t>
                      </a:r>
                      <a:r>
                        <a:rPr lang="en-GB" sz="1400" dirty="0"/>
                        <a:t> </a:t>
                      </a:r>
                      <a:r>
                        <a:rPr lang="en-GB" sz="1400" u="none" dirty="0"/>
                        <a:t>HF radar</a:t>
                      </a:r>
                      <a:endParaRPr lang="en-GB" sz="1400" dirty="0"/>
                    </a:p>
                  </a:txBody>
                  <a:tcPr marL="7200" marR="7200" marT="7200" marB="7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sng" dirty="0">
                          <a:solidFill>
                            <a:schemeClr val="accent1"/>
                          </a:solidFill>
                        </a:rPr>
                        <a:t>INSITU_GLO_UV_L2_REP_OBSERVATIONS_013_044</a:t>
                      </a:r>
                      <a:endParaRPr lang="en-GB" sz="1400" u="sng" dirty="0">
                        <a:solidFill>
                          <a:schemeClr val="accent1"/>
                        </a:solidFill>
                      </a:endParaRPr>
                    </a:p>
                  </a:txBody>
                  <a:tcPr marL="7200" marR="7200" marT="7200" marB="7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6826591"/>
                  </a:ext>
                </a:extLst>
              </a:tr>
              <a:tr h="2294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err="1"/>
                        <a:t>EuskOOS</a:t>
                      </a:r>
                      <a:r>
                        <a:rPr lang="en-GB" sz="1400" dirty="0"/>
                        <a:t> </a:t>
                      </a:r>
                      <a:r>
                        <a:rPr lang="en-GB" sz="1400" u="none" dirty="0"/>
                        <a:t>mooring</a:t>
                      </a:r>
                      <a:endParaRPr lang="en-GB" sz="1400" dirty="0"/>
                    </a:p>
                  </a:txBody>
                  <a:tcPr marL="7200" marR="7200" marT="7200" marB="7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u="sng" dirty="0">
                          <a:solidFill>
                            <a:schemeClr val="accent1"/>
                          </a:solidFill>
                        </a:rPr>
                        <a:t>INSITU_IBI_NRT_OBSERVATIONS_013_033</a:t>
                      </a:r>
                      <a:endParaRPr lang="en-GB" sz="1400" u="sng" dirty="0">
                        <a:solidFill>
                          <a:schemeClr val="accent1"/>
                        </a:solidFill>
                      </a:endParaRPr>
                    </a:p>
                  </a:txBody>
                  <a:tcPr marL="7200" marR="7200" marT="7200" marB="7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0038955"/>
                  </a:ext>
                </a:extLst>
              </a:tr>
              <a:tr h="271400">
                <a:tc>
                  <a:txBody>
                    <a:bodyPr/>
                    <a:lstStyle/>
                    <a:p>
                      <a:pPr algn="ctr"/>
                      <a:r>
                        <a:rPr lang="en-GB" sz="1400" u="none" dirty="0"/>
                        <a:t>Satellite imagery </a:t>
                      </a:r>
                    </a:p>
                  </a:txBody>
                  <a:tcPr marL="7200" marR="7200" marT="7200" marB="7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u="sng" dirty="0">
                          <a:solidFill>
                            <a:schemeClr val="accent1"/>
                          </a:solidFill>
                        </a:rPr>
                        <a:t>OCEANCOLOUR_ATL_CHL_L3_NRT_OBSERVATIONS_009_036</a:t>
                      </a:r>
                      <a:endParaRPr lang="en-GB" sz="1400" dirty="0">
                        <a:solidFill>
                          <a:schemeClr val="accent1"/>
                        </a:solidFill>
                      </a:endParaRPr>
                    </a:p>
                  </a:txBody>
                  <a:tcPr marL="7200" marR="7200" marT="7200" marB="7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3380739"/>
                  </a:ext>
                </a:extLst>
              </a:tr>
              <a:tr h="229495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IBI simulation</a:t>
                      </a:r>
                    </a:p>
                  </a:txBody>
                  <a:tcPr marL="7200" marR="7200" marT="7200" marB="7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accent1"/>
                          </a:solidFill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IBI_MULTIYEAR_PHY_005_002</a:t>
                      </a:r>
                      <a:endParaRPr lang="en-GB" sz="1400" dirty="0">
                        <a:solidFill>
                          <a:schemeClr val="accent1"/>
                        </a:solidFill>
                      </a:endParaRPr>
                    </a:p>
                  </a:txBody>
                  <a:tcPr marL="7200" marR="7200" marT="7200" marB="7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1748657"/>
                  </a:ext>
                </a:extLst>
              </a:tr>
            </a:tbl>
          </a:graphicData>
        </a:graphic>
      </p:graphicFrame>
      <p:graphicFrame>
        <p:nvGraphicFramePr>
          <p:cNvPr id="26" name="Tabla 224">
            <a:extLst>
              <a:ext uri="{FF2B5EF4-FFF2-40B4-BE49-F238E27FC236}">
                <a16:creationId xmlns:a16="http://schemas.microsoft.com/office/drawing/2014/main" id="{B3E16696-8D93-4259-9F2E-B6DF8089B1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3178613"/>
              </p:ext>
            </p:extLst>
          </p:nvPr>
        </p:nvGraphicFramePr>
        <p:xfrm>
          <a:off x="7360170" y="5769814"/>
          <a:ext cx="3498364" cy="68328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3498364">
                  <a:extLst>
                    <a:ext uri="{9D8B030D-6E8A-4147-A177-3AD203B41FA5}">
                      <a16:colId xmlns:a16="http://schemas.microsoft.com/office/drawing/2014/main" val="1418396369"/>
                    </a:ext>
                  </a:extLst>
                </a:gridCol>
              </a:tblGrid>
              <a:tr h="183139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Other data</a:t>
                      </a:r>
                    </a:p>
                  </a:txBody>
                  <a:tcPr marL="7200" marR="7200" marT="7200" marB="7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406473"/>
                  </a:ext>
                </a:extLst>
              </a:tr>
              <a:tr h="18313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/>
                        <a:t>2 gliders (</a:t>
                      </a:r>
                      <a:r>
                        <a:rPr lang="en-GB" sz="1400" u="none" strike="noStrike" dirty="0">
                          <a:effectLst/>
                          <a:hlinkClick r:id="rId5"/>
                        </a:rPr>
                        <a:t>BB-Trans glider mission</a:t>
                      </a:r>
                      <a:r>
                        <a:rPr lang="en-GB" sz="1400" dirty="0"/>
                        <a:t>)</a:t>
                      </a:r>
                    </a:p>
                  </a:txBody>
                  <a:tcPr marL="7200" marR="7200" marT="7200" marB="7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6826591"/>
                  </a:ext>
                </a:extLst>
              </a:tr>
              <a:tr h="18313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/>
                        <a:t>BIOMAN campaign</a:t>
                      </a:r>
                    </a:p>
                  </a:txBody>
                  <a:tcPr marL="7200" marR="7200" marT="7200" marB="7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0038955"/>
                  </a:ext>
                </a:extLst>
              </a:tr>
            </a:tbl>
          </a:graphicData>
        </a:graphic>
      </p:graphicFrame>
      <p:sp>
        <p:nvSpPr>
          <p:cNvPr id="2" name="CuadroTexto 1">
            <a:extLst>
              <a:ext uri="{FF2B5EF4-FFF2-40B4-BE49-F238E27FC236}">
                <a16:creationId xmlns:a16="http://schemas.microsoft.com/office/drawing/2014/main" id="{BADCD579-ADCA-4C90-B3E3-7699EA86E341}"/>
              </a:ext>
            </a:extLst>
          </p:cNvPr>
          <p:cNvSpPr txBox="1"/>
          <p:nvPr/>
        </p:nvSpPr>
        <p:spPr>
          <a:xfrm>
            <a:off x="175774" y="5151240"/>
            <a:ext cx="15488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Used data: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355E2D60-DC89-44DE-8FAC-369372B22CBE}"/>
              </a:ext>
            </a:extLst>
          </p:cNvPr>
          <p:cNvSpPr txBox="1"/>
          <p:nvPr/>
        </p:nvSpPr>
        <p:spPr>
          <a:xfrm>
            <a:off x="5303463" y="3310977"/>
            <a:ext cx="1653851" cy="4821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100" i="1" kern="1400" dirty="0">
                <a:ln>
                  <a:noFill/>
                </a:ln>
                <a:effectLst/>
              </a:rPr>
              <a:t>Study area</a:t>
            </a:r>
            <a:r>
              <a:rPr lang="en-US" sz="1100" i="1" kern="1400" dirty="0"/>
              <a:t> </a:t>
            </a:r>
            <a:r>
              <a:rPr lang="en-US" sz="1100" i="1" kern="1400" dirty="0">
                <a:ln>
                  <a:noFill/>
                </a:ln>
                <a:effectLst/>
              </a:rPr>
              <a:t>and mesoscale circulation patterns </a:t>
            </a:r>
            <a:endParaRPr lang="en-US" sz="1100" kern="1400" dirty="0">
              <a:ln>
                <a:noFill/>
              </a:ln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87739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B20611-7B44-4C0B-AF17-957232657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418" y="3052964"/>
            <a:ext cx="10515163" cy="937394"/>
          </a:xfrm>
        </p:spPr>
        <p:txBody>
          <a:bodyPr>
            <a:normAutofit fontScale="90000"/>
          </a:bodyPr>
          <a:lstStyle/>
          <a:p>
            <a:pPr algn="ctr"/>
            <a:r>
              <a:rPr lang="en-GB" sz="6600" dirty="0"/>
              <a:t>AIM I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DE99011-7CA9-4945-8ED4-F29A509910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5A5A143F-22E1-4D2C-A1E1-1B122719B4B1}" type="slidenum">
              <a:rPr lang="es-ES" altLang="es-ES" smtClean="0"/>
              <a:pPr algn="ctr"/>
              <a:t>3</a:t>
            </a:fld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32691967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AA7927B-117C-4741-A2E7-5D1B17A9D4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5A5A143F-22E1-4D2C-A1E1-1B122719B4B1}" type="slidenum">
              <a:rPr lang="es-ES" altLang="es-ES" smtClean="0"/>
              <a:pPr algn="ctr"/>
              <a:t>4</a:t>
            </a:fld>
            <a:endParaRPr lang="es-ES" altLang="es-ES" dirty="0"/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AFA08537-A67D-494A-AF91-E6C53F0C798F}"/>
              </a:ext>
            </a:extLst>
          </p:cNvPr>
          <p:cNvGrpSpPr/>
          <p:nvPr/>
        </p:nvGrpSpPr>
        <p:grpSpPr>
          <a:xfrm>
            <a:off x="2969925" y="170639"/>
            <a:ext cx="6799225" cy="742728"/>
            <a:chOff x="2637416" y="5023"/>
            <a:chExt cx="6799225" cy="742728"/>
          </a:xfrm>
        </p:grpSpPr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00193ADC-6253-46FA-B82F-1338F2E03FE8}"/>
                </a:ext>
              </a:extLst>
            </p:cNvPr>
            <p:cNvSpPr txBox="1"/>
            <p:nvPr/>
          </p:nvSpPr>
          <p:spPr>
            <a:xfrm>
              <a:off x="2637416" y="181415"/>
              <a:ext cx="20295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b="1" dirty="0">
                  <a:solidFill>
                    <a:schemeClr val="bg1">
                      <a:lumMod val="75000"/>
                    </a:schemeClr>
                  </a:solidFill>
                </a:rPr>
                <a:t>INTRODUCTION</a:t>
              </a:r>
              <a:r>
                <a:rPr lang="en-US" b="1" dirty="0"/>
                <a:t> </a:t>
              </a:r>
              <a:endParaRPr lang="en-US" b="1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71450DE5-444C-465B-B0B0-4A2A9918615B}"/>
                </a:ext>
              </a:extLst>
            </p:cNvPr>
            <p:cNvSpPr txBox="1"/>
            <p:nvPr/>
          </p:nvSpPr>
          <p:spPr>
            <a:xfrm>
              <a:off x="4453247" y="5023"/>
              <a:ext cx="48994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AIM I: MAIN APPROACH</a:t>
              </a:r>
              <a:r>
                <a:rPr lang="en-US" b="1" dirty="0">
                  <a:solidFill>
                    <a:schemeClr val="bg1">
                      <a:lumMod val="75000"/>
                    </a:schemeClr>
                  </a:solidFill>
                </a:rPr>
                <a:t>|RESULTS|CONCLUSIONS</a:t>
              </a:r>
              <a:endParaRPr lang="es-ES" dirty="0"/>
            </a:p>
          </p:txBody>
        </p:sp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8470B99D-7FDD-426A-997F-FD4AA9A7CA54}"/>
                </a:ext>
              </a:extLst>
            </p:cNvPr>
            <p:cNvSpPr txBox="1"/>
            <p:nvPr/>
          </p:nvSpPr>
          <p:spPr>
            <a:xfrm>
              <a:off x="4453246" y="378419"/>
              <a:ext cx="49833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>
                      <a:lumMod val="75000"/>
                    </a:schemeClr>
                  </a:solidFill>
                </a:rPr>
                <a:t>AIM II: MAIN APPROACH|RESULTS|CONCLUSIONS</a:t>
              </a:r>
              <a:endParaRPr lang="es-ES" dirty="0"/>
            </a:p>
          </p:txBody>
        </p:sp>
      </p:grpSp>
      <p:sp>
        <p:nvSpPr>
          <p:cNvPr id="9" name="CuadroTexto 8">
            <a:extLst>
              <a:ext uri="{FF2B5EF4-FFF2-40B4-BE49-F238E27FC236}">
                <a16:creationId xmlns:a16="http://schemas.microsoft.com/office/drawing/2014/main" id="{1D93945A-CFB0-4D9D-99C4-9AFE1CB6681E}"/>
              </a:ext>
            </a:extLst>
          </p:cNvPr>
          <p:cNvSpPr txBox="1"/>
          <p:nvPr/>
        </p:nvSpPr>
        <p:spPr>
          <a:xfrm>
            <a:off x="175928" y="1458480"/>
            <a:ext cx="7519922" cy="792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GB" sz="1600" dirty="0"/>
              <a:t>A mode-water eddy was detected during the BB-Trans glider campaign run in the study area from 16 May until 14 June 2018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E88F7A18-0590-4593-B3FD-53F55141AF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5850" y="1815708"/>
            <a:ext cx="4320000" cy="3226584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05CB6098-9D71-47E1-92AB-048957517661}"/>
              </a:ext>
            </a:extLst>
          </p:cNvPr>
          <p:cNvSpPr txBox="1"/>
          <p:nvPr/>
        </p:nvSpPr>
        <p:spPr>
          <a:xfrm>
            <a:off x="175818" y="2241244"/>
            <a:ext cx="7343882" cy="3378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GB" sz="1600" dirty="0"/>
              <a:t>The eddy was characterised by analysing:</a:t>
            </a: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/>
              <a:t>The observed characteristics: by HF radar, gliders and satellite imagery (</a:t>
            </a:r>
            <a:r>
              <a:rPr lang="en-GB" sz="1600" dirty="0" err="1"/>
              <a:t>Chl</a:t>
            </a:r>
            <a:r>
              <a:rPr lang="en-GB" sz="1600" dirty="0"/>
              <a:t>-a)</a:t>
            </a: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/>
              <a:t>The reconstructed 3D current velocity fields: </a:t>
            </a:r>
          </a:p>
          <a:p>
            <a:pPr marL="719138" lvl="1" algn="just">
              <a:lnSpc>
                <a:spcPct val="150000"/>
              </a:lnSpc>
            </a:pPr>
            <a:r>
              <a:rPr lang="en-GB" sz="1600" dirty="0"/>
              <a:t>Reconstructions were made by the Reduced Order Optimal Interpolation (ROOI) (Kaplan et al., 1997, 2000) method. Its feasibility in the study area was tested in Manso-Narvarte et al. (2020) and it is fed with:</a:t>
            </a:r>
          </a:p>
          <a:p>
            <a:pPr marL="1657350" lvl="3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GB" sz="1600" dirty="0"/>
              <a:t>Historical data by means of a spatial covariance matrix from: IBI simulation </a:t>
            </a:r>
          </a:p>
          <a:p>
            <a:pPr marL="1657350" lvl="3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GB" sz="1600" dirty="0"/>
              <a:t>Observations from: HF radar, glider and mooring data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F9BACF9-3B36-4397-9742-184B5C2FA75E}"/>
              </a:ext>
            </a:extLst>
          </p:cNvPr>
          <p:cNvSpPr txBox="1"/>
          <p:nvPr/>
        </p:nvSpPr>
        <p:spPr>
          <a:xfrm>
            <a:off x="7695741" y="5028162"/>
            <a:ext cx="4496150" cy="5539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10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Figure. </a:t>
            </a:r>
            <a:r>
              <a:rPr lang="en-US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Grey dots: HFR grid points. </a:t>
            </a:r>
            <a:r>
              <a:rPr lang="en-US" sz="1000" dirty="0">
                <a:solidFill>
                  <a:srgbClr val="000000"/>
                </a:solidFill>
                <a:ea typeface="Times New Roman" panose="02020603050405020304" pitchFamily="18" charset="0"/>
              </a:rPr>
              <a:t>Pink dots</a:t>
            </a:r>
            <a:r>
              <a:rPr lang="en-US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: location of the HFR stations. </a:t>
            </a:r>
            <a:r>
              <a:rPr lang="en-US" sz="1000" dirty="0">
                <a:solidFill>
                  <a:srgbClr val="000000"/>
                </a:solidFill>
                <a:ea typeface="Times New Roman" panose="02020603050405020304" pitchFamily="18" charset="0"/>
              </a:rPr>
              <a:t>R</a:t>
            </a:r>
            <a:r>
              <a:rPr lang="en-US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ed dot: location of the </a:t>
            </a:r>
            <a:r>
              <a:rPr lang="en-US" sz="1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Donostia</a:t>
            </a:r>
            <a:r>
              <a:rPr lang="en-US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mooring. Green and blue crosses: shallow and deep gliders’ trajectories, respectively. Adapted from</a:t>
            </a:r>
            <a:r>
              <a:rPr lang="fr-FR" sz="10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Manso-Narvarte et al. (2021)</a:t>
            </a:r>
            <a:endParaRPr lang="en-GB" sz="1000" dirty="0"/>
          </a:p>
        </p:txBody>
      </p:sp>
    </p:spTree>
    <p:extLst>
      <p:ext uri="{BB962C8B-B14F-4D97-AF65-F5344CB8AC3E}">
        <p14:creationId xmlns:p14="http://schemas.microsoft.com/office/powerpoint/2010/main" val="31512893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AA7927B-117C-4741-A2E7-5D1B17A9D4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5A5A143F-22E1-4D2C-A1E1-1B122719B4B1}" type="slidenum">
              <a:rPr lang="es-ES" altLang="es-ES" smtClean="0"/>
              <a:pPr algn="ctr"/>
              <a:t>5</a:t>
            </a:fld>
            <a:endParaRPr lang="es-ES" altLang="es-ES" dirty="0"/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AFA08537-A67D-494A-AF91-E6C53F0C798F}"/>
              </a:ext>
            </a:extLst>
          </p:cNvPr>
          <p:cNvGrpSpPr/>
          <p:nvPr/>
        </p:nvGrpSpPr>
        <p:grpSpPr>
          <a:xfrm>
            <a:off x="2969925" y="170639"/>
            <a:ext cx="6808557" cy="742728"/>
            <a:chOff x="2637416" y="5023"/>
            <a:chExt cx="6808557" cy="742728"/>
          </a:xfrm>
        </p:grpSpPr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00193ADC-6253-46FA-B82F-1338F2E03FE8}"/>
                </a:ext>
              </a:extLst>
            </p:cNvPr>
            <p:cNvSpPr txBox="1"/>
            <p:nvPr/>
          </p:nvSpPr>
          <p:spPr>
            <a:xfrm>
              <a:off x="2637416" y="181415"/>
              <a:ext cx="20295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b="1" dirty="0">
                  <a:solidFill>
                    <a:schemeClr val="bg1">
                      <a:lumMod val="75000"/>
                    </a:schemeClr>
                  </a:solidFill>
                </a:rPr>
                <a:t>INTRODUCTION</a:t>
              </a:r>
              <a:r>
                <a:rPr lang="en-US" b="1" dirty="0"/>
                <a:t> </a:t>
              </a:r>
              <a:endParaRPr lang="en-US" b="1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71450DE5-444C-465B-B0B0-4A2A9918615B}"/>
                </a:ext>
              </a:extLst>
            </p:cNvPr>
            <p:cNvSpPr txBox="1"/>
            <p:nvPr/>
          </p:nvSpPr>
          <p:spPr>
            <a:xfrm>
              <a:off x="4453247" y="5023"/>
              <a:ext cx="48994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AIM I: </a:t>
              </a:r>
              <a:r>
                <a:rPr lang="en-US" b="1" dirty="0">
                  <a:solidFill>
                    <a:schemeClr val="bg1">
                      <a:lumMod val="75000"/>
                    </a:schemeClr>
                  </a:solidFill>
                </a:rPr>
                <a:t>MAIN APPROACH|</a:t>
              </a:r>
              <a:r>
                <a:rPr lang="en-US" b="1" dirty="0"/>
                <a:t>RESULTS</a:t>
              </a:r>
              <a:r>
                <a:rPr lang="en-US" b="1" dirty="0">
                  <a:solidFill>
                    <a:schemeClr val="bg1">
                      <a:lumMod val="75000"/>
                    </a:schemeClr>
                  </a:solidFill>
                </a:rPr>
                <a:t>|CONCLUSIONS</a:t>
              </a:r>
              <a:endParaRPr lang="es-ES" dirty="0"/>
            </a:p>
          </p:txBody>
        </p:sp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8470B99D-7FDD-426A-997F-FD4AA9A7CA54}"/>
                </a:ext>
              </a:extLst>
            </p:cNvPr>
            <p:cNvSpPr txBox="1"/>
            <p:nvPr/>
          </p:nvSpPr>
          <p:spPr>
            <a:xfrm>
              <a:off x="4453247" y="378419"/>
              <a:ext cx="49927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>
                      <a:lumMod val="75000"/>
                    </a:schemeClr>
                  </a:solidFill>
                </a:rPr>
                <a:t>AIM II: MAIN APPROACH|RESULTS|CONCLUSIONS</a:t>
              </a:r>
              <a:endParaRPr lang="es-ES" dirty="0"/>
            </a:p>
          </p:txBody>
        </p:sp>
      </p:grpSp>
      <p:sp>
        <p:nvSpPr>
          <p:cNvPr id="9" name="CuadroTexto 8">
            <a:extLst>
              <a:ext uri="{FF2B5EF4-FFF2-40B4-BE49-F238E27FC236}">
                <a16:creationId xmlns:a16="http://schemas.microsoft.com/office/drawing/2014/main" id="{1D93945A-CFB0-4D9D-99C4-9AFE1CB6681E}"/>
              </a:ext>
            </a:extLst>
          </p:cNvPr>
          <p:cNvSpPr txBox="1"/>
          <p:nvPr/>
        </p:nvSpPr>
        <p:spPr>
          <a:xfrm>
            <a:off x="5975111" y="1860355"/>
            <a:ext cx="288898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GB" sz="1400" dirty="0"/>
              <a:t>The eddy cores derived from the HF radar data show how the eddy drifts </a:t>
            </a:r>
            <a:r>
              <a:rPr lang="en-GB" sz="1400" dirty="0" err="1"/>
              <a:t>northwestwards</a:t>
            </a:r>
            <a:r>
              <a:rPr lang="en-GB" sz="1400" dirty="0"/>
              <a:t>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GB" sz="1400" dirty="0" err="1"/>
              <a:t>Chl</a:t>
            </a:r>
            <a:r>
              <a:rPr lang="en-GB" sz="1400" dirty="0"/>
              <a:t>-a images also detect this eddy and agree with the HF radar fields </a:t>
            </a:r>
            <a:endParaRPr lang="es-ES" dirty="0"/>
          </a:p>
        </p:txBody>
      </p:sp>
      <p:cxnSp>
        <p:nvCxnSpPr>
          <p:cNvPr id="1040" name="Conector recto de flecha 1039">
            <a:extLst>
              <a:ext uri="{FF2B5EF4-FFF2-40B4-BE49-F238E27FC236}">
                <a16:creationId xmlns:a16="http://schemas.microsoft.com/office/drawing/2014/main" id="{81C2E1E0-9AFE-440C-8178-CFF11AF7015C}"/>
              </a:ext>
            </a:extLst>
          </p:cNvPr>
          <p:cNvCxnSpPr>
            <a:cxnSpLocks/>
          </p:cNvCxnSpPr>
          <p:nvPr/>
        </p:nvCxnSpPr>
        <p:spPr>
          <a:xfrm flipH="1" flipV="1">
            <a:off x="5715001" y="2643956"/>
            <a:ext cx="288822" cy="2069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ector recto de flecha 64">
            <a:extLst>
              <a:ext uri="{FF2B5EF4-FFF2-40B4-BE49-F238E27FC236}">
                <a16:creationId xmlns:a16="http://schemas.microsoft.com/office/drawing/2014/main" id="{E88D91BE-E146-407B-AFAD-10690D36AB36}"/>
              </a:ext>
            </a:extLst>
          </p:cNvPr>
          <p:cNvCxnSpPr>
            <a:cxnSpLocks/>
          </p:cNvCxnSpPr>
          <p:nvPr/>
        </p:nvCxnSpPr>
        <p:spPr>
          <a:xfrm flipH="1">
            <a:off x="1684423" y="2042561"/>
            <a:ext cx="4290688" cy="5004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Group 37">
            <a:extLst>
              <a:ext uri="{FF2B5EF4-FFF2-40B4-BE49-F238E27FC236}">
                <a16:creationId xmlns:a16="http://schemas.microsoft.com/office/drawing/2014/main" id="{8EA5BDCD-349B-4B43-994C-E0829108D473}"/>
              </a:ext>
            </a:extLst>
          </p:cNvPr>
          <p:cNvGrpSpPr>
            <a:grpSpLocks/>
          </p:cNvGrpSpPr>
          <p:nvPr/>
        </p:nvGrpSpPr>
        <p:grpSpPr bwMode="auto">
          <a:xfrm>
            <a:off x="8989944" y="1035968"/>
            <a:ext cx="1087438" cy="5505450"/>
            <a:chOff x="107074168" y="104766449"/>
            <a:chExt cx="1162415" cy="5613984"/>
          </a:xfrm>
        </p:grpSpPr>
        <p:pic>
          <p:nvPicPr>
            <p:cNvPr id="1062" name="Picture 37">
              <a:extLst>
                <a:ext uri="{FF2B5EF4-FFF2-40B4-BE49-F238E27FC236}">
                  <a16:creationId xmlns:a16="http://schemas.microsoft.com/office/drawing/2014/main" id="{BDF79B23-B97B-4DD4-A3E5-3511CCE431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104860" y="104766449"/>
              <a:ext cx="1092269" cy="28831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  <p:pic>
          <p:nvPicPr>
            <p:cNvPr id="1063" name="Picture 35">
              <a:extLst>
                <a:ext uri="{FF2B5EF4-FFF2-40B4-BE49-F238E27FC236}">
                  <a16:creationId xmlns:a16="http://schemas.microsoft.com/office/drawing/2014/main" id="{D7A124CE-1B79-48B2-946F-89347D65BC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80"/>
            <a:stretch>
              <a:fillRect/>
            </a:stretch>
          </p:blipFill>
          <p:spPr bwMode="auto">
            <a:xfrm>
              <a:off x="107074168" y="107382820"/>
              <a:ext cx="1162415" cy="29976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  <p:sp>
          <p:nvSpPr>
            <p:cNvPr id="35" name="Rectangle 40">
              <a:extLst>
                <a:ext uri="{FF2B5EF4-FFF2-40B4-BE49-F238E27FC236}">
                  <a16:creationId xmlns:a16="http://schemas.microsoft.com/office/drawing/2014/main" id="{980B07ED-1267-42AE-8747-524E4BE4A2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356275" y="107394375"/>
              <a:ext cx="361950" cy="11048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1068" name="Picture 44">
            <a:extLst>
              <a:ext uri="{FF2B5EF4-FFF2-40B4-BE49-F238E27FC236}">
                <a16:creationId xmlns:a16="http://schemas.microsoft.com/office/drawing/2014/main" id="{2B2B0D3F-552E-46E6-BB5C-93652414D7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7715" y="2567513"/>
            <a:ext cx="1829190" cy="2918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sp>
        <p:nvSpPr>
          <p:cNvPr id="41" name="CuadroTexto 40">
            <a:extLst>
              <a:ext uri="{FF2B5EF4-FFF2-40B4-BE49-F238E27FC236}">
                <a16:creationId xmlns:a16="http://schemas.microsoft.com/office/drawing/2014/main" id="{69B8202C-8FA0-4B94-9508-1AA1B915FA4C}"/>
              </a:ext>
            </a:extLst>
          </p:cNvPr>
          <p:cNvSpPr txBox="1"/>
          <p:nvPr/>
        </p:nvSpPr>
        <p:spPr>
          <a:xfrm>
            <a:off x="111384" y="4327783"/>
            <a:ext cx="506986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GB" sz="1400" dirty="0"/>
              <a:t>When the deep glider (green crosses) crossed the core of the eddy it showed a mode-water eddy behaviour: </a:t>
            </a:r>
            <a:r>
              <a:rPr lang="en-US" sz="1400" dirty="0"/>
              <a:t>an uplift of the </a:t>
            </a:r>
            <a:r>
              <a:rPr lang="en-US" sz="1400" dirty="0" err="1"/>
              <a:t>isopycnals</a:t>
            </a:r>
            <a:r>
              <a:rPr lang="en-US" sz="1400" dirty="0"/>
              <a:t> in the near-surface and a </a:t>
            </a:r>
            <a:r>
              <a:rPr lang="en-US" sz="1400" dirty="0" err="1"/>
              <a:t>downlift</a:t>
            </a:r>
            <a:r>
              <a:rPr lang="en-US" sz="1400" dirty="0"/>
              <a:t> deeper in the water column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sz="1400" dirty="0"/>
              <a:t>Extends until ≈-480 m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sz="1400" dirty="0"/>
              <a:t>Diameter: ≈18 km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sz="1400" dirty="0"/>
              <a:t>The vertically integrated across-track geostrophic currents show an anticyclonic flow</a:t>
            </a:r>
            <a:endParaRPr lang="en-GB" sz="1400" dirty="0"/>
          </a:p>
        </p:txBody>
      </p:sp>
      <p:cxnSp>
        <p:nvCxnSpPr>
          <p:cNvPr id="94" name="Conector recto de flecha 93">
            <a:extLst>
              <a:ext uri="{FF2B5EF4-FFF2-40B4-BE49-F238E27FC236}">
                <a16:creationId xmlns:a16="http://schemas.microsoft.com/office/drawing/2014/main" id="{03155E9F-7928-48A6-848B-DDCA41BFBFB2}"/>
              </a:ext>
            </a:extLst>
          </p:cNvPr>
          <p:cNvCxnSpPr>
            <a:cxnSpLocks/>
          </p:cNvCxnSpPr>
          <p:nvPr/>
        </p:nvCxnSpPr>
        <p:spPr>
          <a:xfrm>
            <a:off x="9995605" y="3804130"/>
            <a:ext cx="389904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CuadroTexto 54">
            <a:extLst>
              <a:ext uri="{FF2B5EF4-FFF2-40B4-BE49-F238E27FC236}">
                <a16:creationId xmlns:a16="http://schemas.microsoft.com/office/drawing/2014/main" id="{B36BFE67-9C4D-40EF-80A9-EAA473DEC7DF}"/>
              </a:ext>
            </a:extLst>
          </p:cNvPr>
          <p:cNvSpPr txBox="1"/>
          <p:nvPr/>
        </p:nvSpPr>
        <p:spPr>
          <a:xfrm>
            <a:off x="6198720" y="1491023"/>
            <a:ext cx="2761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u="sng" dirty="0"/>
              <a:t>Observations at the surface</a:t>
            </a:r>
          </a:p>
        </p:txBody>
      </p:sp>
      <p:sp>
        <p:nvSpPr>
          <p:cNvPr id="101" name="CuadroTexto 100">
            <a:extLst>
              <a:ext uri="{FF2B5EF4-FFF2-40B4-BE49-F238E27FC236}">
                <a16:creationId xmlns:a16="http://schemas.microsoft.com/office/drawing/2014/main" id="{4E1B6DC5-ECA5-45FA-9FAF-7BB3FC94891A}"/>
              </a:ext>
            </a:extLst>
          </p:cNvPr>
          <p:cNvSpPr txBox="1"/>
          <p:nvPr/>
        </p:nvSpPr>
        <p:spPr>
          <a:xfrm>
            <a:off x="1090838" y="3908309"/>
            <a:ext cx="33287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u="sng" dirty="0"/>
              <a:t>Observations in the water column</a:t>
            </a:r>
          </a:p>
        </p:txBody>
      </p:sp>
      <p:grpSp>
        <p:nvGrpSpPr>
          <p:cNvPr id="57" name="Grupo 56">
            <a:extLst>
              <a:ext uri="{FF2B5EF4-FFF2-40B4-BE49-F238E27FC236}">
                <a16:creationId xmlns:a16="http://schemas.microsoft.com/office/drawing/2014/main" id="{332139F0-4B00-4818-85AC-840004949AF5}"/>
              </a:ext>
            </a:extLst>
          </p:cNvPr>
          <p:cNvGrpSpPr/>
          <p:nvPr/>
        </p:nvGrpSpPr>
        <p:grpSpPr>
          <a:xfrm>
            <a:off x="5507035" y="3768691"/>
            <a:ext cx="3240000" cy="2954747"/>
            <a:chOff x="5507035" y="3768691"/>
            <a:chExt cx="3240000" cy="2954747"/>
          </a:xfrm>
        </p:grpSpPr>
        <p:pic>
          <p:nvPicPr>
            <p:cNvPr id="1066" name="Picture 308">
              <a:extLst>
                <a:ext uri="{FF2B5EF4-FFF2-40B4-BE49-F238E27FC236}">
                  <a16:creationId xmlns:a16="http://schemas.microsoft.com/office/drawing/2014/main" id="{A3F492C6-0488-462F-B63C-E4E0AC2FE3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65" r="9641"/>
            <a:stretch>
              <a:fillRect/>
            </a:stretch>
          </p:blipFill>
          <p:spPr bwMode="auto">
            <a:xfrm>
              <a:off x="5507035" y="3768691"/>
              <a:ext cx="3240000" cy="29547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  <p:sp>
          <p:nvSpPr>
            <p:cNvPr id="56" name="Rectángulo 55">
              <a:extLst>
                <a:ext uri="{FF2B5EF4-FFF2-40B4-BE49-F238E27FC236}">
                  <a16:creationId xmlns:a16="http://schemas.microsoft.com/office/drawing/2014/main" id="{DFEF98D3-8204-43CC-86A7-370D53ECF581}"/>
                </a:ext>
              </a:extLst>
            </p:cNvPr>
            <p:cNvSpPr/>
            <p:nvPr/>
          </p:nvSpPr>
          <p:spPr>
            <a:xfrm>
              <a:off x="6401285" y="3782250"/>
              <a:ext cx="1576137" cy="17633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87" name="Conector recto de flecha 86">
            <a:extLst>
              <a:ext uri="{FF2B5EF4-FFF2-40B4-BE49-F238E27FC236}">
                <a16:creationId xmlns:a16="http://schemas.microsoft.com/office/drawing/2014/main" id="{DCE2ADD1-AC1A-4073-90FB-492A834758CF}"/>
              </a:ext>
            </a:extLst>
          </p:cNvPr>
          <p:cNvCxnSpPr>
            <a:cxnSpLocks/>
          </p:cNvCxnSpPr>
          <p:nvPr/>
        </p:nvCxnSpPr>
        <p:spPr>
          <a:xfrm flipV="1">
            <a:off x="7156704" y="4132205"/>
            <a:ext cx="1869948" cy="10362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upo 11">
            <a:extLst>
              <a:ext uri="{FF2B5EF4-FFF2-40B4-BE49-F238E27FC236}">
                <a16:creationId xmlns:a16="http://schemas.microsoft.com/office/drawing/2014/main" id="{CDB9A6D3-5862-454E-8441-E329EDBC66B1}"/>
              </a:ext>
            </a:extLst>
          </p:cNvPr>
          <p:cNvGrpSpPr/>
          <p:nvPr/>
        </p:nvGrpSpPr>
        <p:grpSpPr>
          <a:xfrm>
            <a:off x="111384" y="1275455"/>
            <a:ext cx="2888988" cy="2493236"/>
            <a:chOff x="111384" y="1275455"/>
            <a:chExt cx="2888988" cy="2493236"/>
          </a:xfrm>
        </p:grpSpPr>
        <p:pic>
          <p:nvPicPr>
            <p:cNvPr id="1033" name="Imagen 1032">
              <a:extLst>
                <a:ext uri="{FF2B5EF4-FFF2-40B4-BE49-F238E27FC236}">
                  <a16:creationId xmlns:a16="http://schemas.microsoft.com/office/drawing/2014/main" id="{40650F86-7E92-45FE-9110-8FCCE7B5EB3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1384" y="1275455"/>
              <a:ext cx="2888988" cy="2493236"/>
            </a:xfrm>
            <a:prstGeom prst="rect">
              <a:avLst/>
            </a:prstGeom>
          </p:spPr>
        </p:pic>
        <p:sp>
          <p:nvSpPr>
            <p:cNvPr id="2" name="Rectángulo 1">
              <a:extLst>
                <a:ext uri="{FF2B5EF4-FFF2-40B4-BE49-F238E27FC236}">
                  <a16:creationId xmlns:a16="http://schemas.microsoft.com/office/drawing/2014/main" id="{EE4DCCBE-B924-4AD2-A9D0-4685E28B126B}"/>
                </a:ext>
              </a:extLst>
            </p:cNvPr>
            <p:cNvSpPr/>
            <p:nvPr/>
          </p:nvSpPr>
          <p:spPr>
            <a:xfrm>
              <a:off x="111384" y="1275455"/>
              <a:ext cx="233849" cy="2274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1" name="Grupo 10">
            <a:extLst>
              <a:ext uri="{FF2B5EF4-FFF2-40B4-BE49-F238E27FC236}">
                <a16:creationId xmlns:a16="http://schemas.microsoft.com/office/drawing/2014/main" id="{24AF33BB-0C96-46F2-BE5B-F49D3063A146}"/>
              </a:ext>
            </a:extLst>
          </p:cNvPr>
          <p:cNvGrpSpPr/>
          <p:nvPr/>
        </p:nvGrpSpPr>
        <p:grpSpPr>
          <a:xfrm>
            <a:off x="2942037" y="1276881"/>
            <a:ext cx="3033074" cy="2491810"/>
            <a:chOff x="2942037" y="1276881"/>
            <a:chExt cx="3033074" cy="2491810"/>
          </a:xfrm>
        </p:grpSpPr>
        <p:pic>
          <p:nvPicPr>
            <p:cNvPr id="1035" name="Imagen 1034">
              <a:extLst>
                <a:ext uri="{FF2B5EF4-FFF2-40B4-BE49-F238E27FC236}">
                  <a16:creationId xmlns:a16="http://schemas.microsoft.com/office/drawing/2014/main" id="{B8D1931E-93F2-4E12-A54B-7B8292562EA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952950" y="1276881"/>
              <a:ext cx="3022161" cy="2491810"/>
            </a:xfrm>
            <a:prstGeom prst="rect">
              <a:avLst/>
            </a:prstGeom>
          </p:spPr>
        </p:pic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35F1F2E5-6663-4B2E-B7C4-E4BDB65F0112}"/>
                </a:ext>
              </a:extLst>
            </p:cNvPr>
            <p:cNvSpPr/>
            <p:nvPr/>
          </p:nvSpPr>
          <p:spPr>
            <a:xfrm>
              <a:off x="2942037" y="1287351"/>
              <a:ext cx="233849" cy="2274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3" name="CuadroTexto 32">
            <a:extLst>
              <a:ext uri="{FF2B5EF4-FFF2-40B4-BE49-F238E27FC236}">
                <a16:creationId xmlns:a16="http://schemas.microsoft.com/office/drawing/2014/main" id="{06A4F87B-94E2-4315-BEF7-4C7B25DA92F6}"/>
              </a:ext>
            </a:extLst>
          </p:cNvPr>
          <p:cNvSpPr txBox="1"/>
          <p:nvPr/>
        </p:nvSpPr>
        <p:spPr>
          <a:xfrm>
            <a:off x="11687571" y="3063045"/>
            <a:ext cx="3025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E</a:t>
            </a: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A346A312-BED1-46E1-B3D3-7D7598D84E6D}"/>
              </a:ext>
            </a:extLst>
          </p:cNvPr>
          <p:cNvSpPr txBox="1"/>
          <p:nvPr/>
        </p:nvSpPr>
        <p:spPr>
          <a:xfrm>
            <a:off x="11701226" y="4513925"/>
            <a:ext cx="3025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W</a:t>
            </a:r>
          </a:p>
        </p:txBody>
      </p:sp>
      <p:cxnSp>
        <p:nvCxnSpPr>
          <p:cNvPr id="37" name="Conector recto de flecha 36">
            <a:extLst>
              <a:ext uri="{FF2B5EF4-FFF2-40B4-BE49-F238E27FC236}">
                <a16:creationId xmlns:a16="http://schemas.microsoft.com/office/drawing/2014/main" id="{64967E3C-DE73-40FD-B157-9076CDD9993B}"/>
              </a:ext>
            </a:extLst>
          </p:cNvPr>
          <p:cNvCxnSpPr>
            <a:cxnSpLocks/>
          </p:cNvCxnSpPr>
          <p:nvPr/>
        </p:nvCxnSpPr>
        <p:spPr>
          <a:xfrm>
            <a:off x="7118837" y="5035112"/>
            <a:ext cx="78781" cy="320007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CuadroTexto 31">
            <a:extLst>
              <a:ext uri="{FF2B5EF4-FFF2-40B4-BE49-F238E27FC236}">
                <a16:creationId xmlns:a16="http://schemas.microsoft.com/office/drawing/2014/main" id="{0924EE0A-E361-447E-9896-187EA103CF21}"/>
              </a:ext>
            </a:extLst>
          </p:cNvPr>
          <p:cNvSpPr txBox="1"/>
          <p:nvPr/>
        </p:nvSpPr>
        <p:spPr>
          <a:xfrm>
            <a:off x="3543936" y="1035968"/>
            <a:ext cx="29111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/>
              <a:t>source: Manso-Narvarte et al. (2021)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D7DE6257-0D98-4F35-A799-E05D58456911}"/>
              </a:ext>
            </a:extLst>
          </p:cNvPr>
          <p:cNvSpPr txBox="1"/>
          <p:nvPr/>
        </p:nvSpPr>
        <p:spPr>
          <a:xfrm>
            <a:off x="8451982" y="6533273"/>
            <a:ext cx="24664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source: Manso-Narvarte et al. (2021)</a:t>
            </a:r>
          </a:p>
        </p:txBody>
      </p:sp>
    </p:spTree>
    <p:extLst>
      <p:ext uri="{BB962C8B-B14F-4D97-AF65-F5344CB8AC3E}">
        <p14:creationId xmlns:p14="http://schemas.microsoft.com/office/powerpoint/2010/main" val="37959576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AA7927B-117C-4741-A2E7-5D1B17A9D4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5A5A143F-22E1-4D2C-A1E1-1B122719B4B1}" type="slidenum">
              <a:rPr lang="es-ES" altLang="es-ES" smtClean="0"/>
              <a:pPr algn="ctr"/>
              <a:t>6</a:t>
            </a:fld>
            <a:endParaRPr lang="es-ES" altLang="es-ES" dirty="0"/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AFA08537-A67D-494A-AF91-E6C53F0C798F}"/>
              </a:ext>
            </a:extLst>
          </p:cNvPr>
          <p:cNvGrpSpPr/>
          <p:nvPr/>
        </p:nvGrpSpPr>
        <p:grpSpPr>
          <a:xfrm>
            <a:off x="2969925" y="170639"/>
            <a:ext cx="6786015" cy="742728"/>
            <a:chOff x="2637416" y="5023"/>
            <a:chExt cx="6786015" cy="742728"/>
          </a:xfrm>
        </p:grpSpPr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00193ADC-6253-46FA-B82F-1338F2E03FE8}"/>
                </a:ext>
              </a:extLst>
            </p:cNvPr>
            <p:cNvSpPr txBox="1"/>
            <p:nvPr/>
          </p:nvSpPr>
          <p:spPr>
            <a:xfrm>
              <a:off x="2637416" y="181415"/>
              <a:ext cx="20295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b="1" dirty="0">
                  <a:solidFill>
                    <a:schemeClr val="bg1">
                      <a:lumMod val="75000"/>
                    </a:schemeClr>
                  </a:solidFill>
                </a:rPr>
                <a:t>INTRODUCTION</a:t>
              </a:r>
              <a:r>
                <a:rPr lang="en-US" b="1" dirty="0"/>
                <a:t> </a:t>
              </a:r>
              <a:endParaRPr lang="en-US" b="1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71450DE5-444C-465B-B0B0-4A2A9918615B}"/>
                </a:ext>
              </a:extLst>
            </p:cNvPr>
            <p:cNvSpPr txBox="1"/>
            <p:nvPr/>
          </p:nvSpPr>
          <p:spPr>
            <a:xfrm>
              <a:off x="4453247" y="5023"/>
              <a:ext cx="48994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AIM I: </a:t>
              </a:r>
              <a:r>
                <a:rPr lang="en-US" b="1" dirty="0">
                  <a:solidFill>
                    <a:schemeClr val="bg1">
                      <a:lumMod val="75000"/>
                    </a:schemeClr>
                  </a:solidFill>
                </a:rPr>
                <a:t>MAIN APPROACH|</a:t>
              </a:r>
              <a:r>
                <a:rPr lang="en-US" b="1" dirty="0"/>
                <a:t>RESULTS</a:t>
              </a:r>
              <a:r>
                <a:rPr lang="en-US" b="1" dirty="0">
                  <a:solidFill>
                    <a:schemeClr val="bg1">
                      <a:lumMod val="75000"/>
                    </a:schemeClr>
                  </a:solidFill>
                </a:rPr>
                <a:t>|CONCLUSIONS</a:t>
              </a:r>
              <a:endParaRPr lang="es-ES" dirty="0"/>
            </a:p>
          </p:txBody>
        </p:sp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8470B99D-7FDD-426A-997F-FD4AA9A7CA54}"/>
                </a:ext>
              </a:extLst>
            </p:cNvPr>
            <p:cNvSpPr txBox="1"/>
            <p:nvPr/>
          </p:nvSpPr>
          <p:spPr>
            <a:xfrm>
              <a:off x="4453247" y="378419"/>
              <a:ext cx="49701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>
                      <a:lumMod val="75000"/>
                    </a:schemeClr>
                  </a:solidFill>
                </a:rPr>
                <a:t>AIM II: MAIN APPROACH|RESULTS|CONCLUSIONS</a:t>
              </a:r>
              <a:endParaRPr lang="es-ES" dirty="0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93FCD8C6-5834-43D8-85C2-AC8B5166F0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48796" y="3003068"/>
            <a:ext cx="338604" cy="10835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21" name="Grupo 20">
            <a:extLst>
              <a:ext uri="{FF2B5EF4-FFF2-40B4-BE49-F238E27FC236}">
                <a16:creationId xmlns:a16="http://schemas.microsoft.com/office/drawing/2014/main" id="{A32863C4-50C1-4BBE-859D-736BC2F4C71C}"/>
              </a:ext>
            </a:extLst>
          </p:cNvPr>
          <p:cNvGrpSpPr/>
          <p:nvPr/>
        </p:nvGrpSpPr>
        <p:grpSpPr>
          <a:xfrm>
            <a:off x="9446499" y="1039819"/>
            <a:ext cx="2743200" cy="1981200"/>
            <a:chOff x="9473406" y="972183"/>
            <a:chExt cx="2743200" cy="1981200"/>
          </a:xfrm>
        </p:grpSpPr>
        <p:pic>
          <p:nvPicPr>
            <p:cNvPr id="2055" name="Picture 7">
              <a:extLst>
                <a:ext uri="{FF2B5EF4-FFF2-40B4-BE49-F238E27FC236}">
                  <a16:creationId xmlns:a16="http://schemas.microsoft.com/office/drawing/2014/main" id="{4E835B2E-4EA6-4C40-9A9C-23E0F289DB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73406" y="972183"/>
              <a:ext cx="2743200" cy="1981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  <p:sp>
          <p:nvSpPr>
            <p:cNvPr id="33" name="CuadroTexto 32">
              <a:extLst>
                <a:ext uri="{FF2B5EF4-FFF2-40B4-BE49-F238E27FC236}">
                  <a16:creationId xmlns:a16="http://schemas.microsoft.com/office/drawing/2014/main" id="{A88241D2-3A56-40B4-9550-DB759D31C1BA}"/>
                </a:ext>
              </a:extLst>
            </p:cNvPr>
            <p:cNvSpPr txBox="1"/>
            <p:nvPr/>
          </p:nvSpPr>
          <p:spPr>
            <a:xfrm>
              <a:off x="9768973" y="1147936"/>
              <a:ext cx="504293" cy="369332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GB" b="1" dirty="0"/>
                <a:t>P1</a:t>
              </a:r>
            </a:p>
          </p:txBody>
        </p:sp>
      </p:grpSp>
      <p:grpSp>
        <p:nvGrpSpPr>
          <p:cNvPr id="22" name="Grupo 21">
            <a:extLst>
              <a:ext uri="{FF2B5EF4-FFF2-40B4-BE49-F238E27FC236}">
                <a16:creationId xmlns:a16="http://schemas.microsoft.com/office/drawing/2014/main" id="{E38E9E36-6DF3-43E1-8AA2-F48D69DE6C18}"/>
              </a:ext>
            </a:extLst>
          </p:cNvPr>
          <p:cNvGrpSpPr/>
          <p:nvPr/>
        </p:nvGrpSpPr>
        <p:grpSpPr>
          <a:xfrm>
            <a:off x="9498012" y="2951943"/>
            <a:ext cx="2693988" cy="1981200"/>
            <a:chOff x="9473406" y="2860379"/>
            <a:chExt cx="2693988" cy="1981200"/>
          </a:xfrm>
        </p:grpSpPr>
        <p:pic>
          <p:nvPicPr>
            <p:cNvPr id="2056" name="Picture 8">
              <a:extLst>
                <a:ext uri="{FF2B5EF4-FFF2-40B4-BE49-F238E27FC236}">
                  <a16:creationId xmlns:a16="http://schemas.microsoft.com/office/drawing/2014/main" id="{A4CA1CF8-8D44-42DE-BC0E-7A29F2E216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73406" y="2860379"/>
              <a:ext cx="2693988" cy="1981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  <p:sp>
          <p:nvSpPr>
            <p:cNvPr id="34" name="CuadroTexto 33">
              <a:extLst>
                <a:ext uri="{FF2B5EF4-FFF2-40B4-BE49-F238E27FC236}">
                  <a16:creationId xmlns:a16="http://schemas.microsoft.com/office/drawing/2014/main" id="{75E9FA55-C610-42A3-BED5-F93CA3F9AAA5}"/>
                </a:ext>
              </a:extLst>
            </p:cNvPr>
            <p:cNvSpPr txBox="1"/>
            <p:nvPr/>
          </p:nvSpPr>
          <p:spPr>
            <a:xfrm>
              <a:off x="9768973" y="3034752"/>
              <a:ext cx="504293" cy="369332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GB" b="1" dirty="0"/>
                <a:t>P2</a:t>
              </a:r>
            </a:p>
          </p:txBody>
        </p:sp>
      </p:grpSp>
      <p:grpSp>
        <p:nvGrpSpPr>
          <p:cNvPr id="23" name="Grupo 22">
            <a:extLst>
              <a:ext uri="{FF2B5EF4-FFF2-40B4-BE49-F238E27FC236}">
                <a16:creationId xmlns:a16="http://schemas.microsoft.com/office/drawing/2014/main" id="{AC28617F-1EFA-4891-AD1D-5C10905E69D5}"/>
              </a:ext>
            </a:extLst>
          </p:cNvPr>
          <p:cNvGrpSpPr/>
          <p:nvPr/>
        </p:nvGrpSpPr>
        <p:grpSpPr>
          <a:xfrm>
            <a:off x="9449674" y="4857026"/>
            <a:ext cx="2740025" cy="1979612"/>
            <a:chOff x="9420236" y="4819410"/>
            <a:chExt cx="2740025" cy="1979612"/>
          </a:xfrm>
        </p:grpSpPr>
        <p:pic>
          <p:nvPicPr>
            <p:cNvPr id="2054" name="Picture 243">
              <a:extLst>
                <a:ext uri="{FF2B5EF4-FFF2-40B4-BE49-F238E27FC236}">
                  <a16:creationId xmlns:a16="http://schemas.microsoft.com/office/drawing/2014/main" id="{C2D36A61-7402-4A4B-9545-15100B95EC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979" b="14835"/>
            <a:stretch>
              <a:fillRect/>
            </a:stretch>
          </p:blipFill>
          <p:spPr bwMode="auto">
            <a:xfrm>
              <a:off x="9420236" y="4819410"/>
              <a:ext cx="2740025" cy="19796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  <p:sp>
          <p:nvSpPr>
            <p:cNvPr id="18" name="CuadroTexto 17">
              <a:extLst>
                <a:ext uri="{FF2B5EF4-FFF2-40B4-BE49-F238E27FC236}">
                  <a16:creationId xmlns:a16="http://schemas.microsoft.com/office/drawing/2014/main" id="{91BEF008-E5AF-44BC-A0F5-AB7ADDA9DDD6}"/>
                </a:ext>
              </a:extLst>
            </p:cNvPr>
            <p:cNvSpPr txBox="1"/>
            <p:nvPr/>
          </p:nvSpPr>
          <p:spPr>
            <a:xfrm>
              <a:off x="9726502" y="4979028"/>
              <a:ext cx="504293" cy="369332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GB" b="1" dirty="0"/>
                <a:t>P3</a:t>
              </a:r>
            </a:p>
          </p:txBody>
        </p:sp>
      </p:grpSp>
      <p:pic>
        <p:nvPicPr>
          <p:cNvPr id="2058" name="Picture 308">
            <a:extLst>
              <a:ext uri="{FF2B5EF4-FFF2-40B4-BE49-F238E27FC236}">
                <a16:creationId xmlns:a16="http://schemas.microsoft.com/office/drawing/2014/main" id="{0B7255D1-0537-42E8-BE3E-9368185633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65" r="9641"/>
          <a:stretch>
            <a:fillRect/>
          </a:stretch>
        </p:blipFill>
        <p:spPr bwMode="auto">
          <a:xfrm>
            <a:off x="7252814" y="4864252"/>
            <a:ext cx="2218291" cy="1999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sp>
        <p:nvSpPr>
          <p:cNvPr id="41" name="CuadroTexto 40">
            <a:extLst>
              <a:ext uri="{FF2B5EF4-FFF2-40B4-BE49-F238E27FC236}">
                <a16:creationId xmlns:a16="http://schemas.microsoft.com/office/drawing/2014/main" id="{D2BD96D7-6D9C-4A0A-B82C-6E4C445565C6}"/>
              </a:ext>
            </a:extLst>
          </p:cNvPr>
          <p:cNvSpPr txBox="1"/>
          <p:nvPr/>
        </p:nvSpPr>
        <p:spPr>
          <a:xfrm>
            <a:off x="58354" y="1698920"/>
            <a:ext cx="66751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GB" sz="1400" dirty="0"/>
              <a:t>The reconstructions were made for three periods (P1, P2, P3) where </a:t>
            </a:r>
            <a:r>
              <a:rPr lang="en-US" sz="1400" dirty="0"/>
              <a:t>the eddy or its near field were measured simultaneously by at least the HF radar and one glider</a:t>
            </a: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8755463D-396A-4206-98E1-9A179F4281DD}"/>
              </a:ext>
            </a:extLst>
          </p:cNvPr>
          <p:cNvSpPr txBox="1"/>
          <p:nvPr/>
        </p:nvSpPr>
        <p:spPr>
          <a:xfrm>
            <a:off x="15733" y="5290415"/>
            <a:ext cx="65055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sz="1400" dirty="0"/>
              <a:t>The water volume transport estimations from surface until -100 m across the straight black line in the reconstructed fields provide offshore (inshore) transports of: 0.05 </a:t>
            </a:r>
            <a:r>
              <a:rPr lang="en-US" sz="1400" dirty="0" err="1"/>
              <a:t>Sv</a:t>
            </a:r>
            <a:r>
              <a:rPr lang="en-US" sz="1400" dirty="0"/>
              <a:t> (-0.11 </a:t>
            </a:r>
            <a:r>
              <a:rPr lang="en-US" sz="1400" dirty="0" err="1"/>
              <a:t>Sv</a:t>
            </a:r>
            <a:r>
              <a:rPr lang="en-US" sz="1400" dirty="0"/>
              <a:t>), 0.12 </a:t>
            </a:r>
            <a:r>
              <a:rPr lang="en-US" sz="1400" dirty="0" err="1"/>
              <a:t>Sv</a:t>
            </a:r>
            <a:r>
              <a:rPr lang="en-US" sz="1400" dirty="0"/>
              <a:t> (-0.05 </a:t>
            </a:r>
            <a:r>
              <a:rPr lang="en-US" sz="1400" dirty="0" err="1"/>
              <a:t>Sv</a:t>
            </a:r>
            <a:r>
              <a:rPr lang="en-US" sz="1400" dirty="0"/>
              <a:t>) and 0.15 </a:t>
            </a:r>
            <a:r>
              <a:rPr lang="en-US" sz="1400" dirty="0" err="1"/>
              <a:t>Sv</a:t>
            </a:r>
            <a:r>
              <a:rPr lang="en-US" sz="1400" dirty="0"/>
              <a:t> (-0.01 </a:t>
            </a:r>
            <a:r>
              <a:rPr lang="en-US" sz="1400" dirty="0" err="1"/>
              <a:t>Sv</a:t>
            </a:r>
            <a:r>
              <a:rPr lang="en-US" sz="1400" dirty="0"/>
              <a:t>) in P1, P2 and P3, respectively, agreeing with estimations made in nearby areas</a:t>
            </a:r>
            <a:endParaRPr lang="en-GB" dirty="0"/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738500B2-7747-4A5F-998E-D9068F527D95}"/>
              </a:ext>
            </a:extLst>
          </p:cNvPr>
          <p:cNvSpPr/>
          <p:nvPr/>
        </p:nvSpPr>
        <p:spPr>
          <a:xfrm>
            <a:off x="7252814" y="4864252"/>
            <a:ext cx="4904655" cy="1999228"/>
          </a:xfrm>
          <a:prstGeom prst="rect">
            <a:avLst/>
          </a:prstGeom>
          <a:noFill/>
          <a:ln w="1905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064" name="Picture 16">
            <a:extLst>
              <a:ext uri="{FF2B5EF4-FFF2-40B4-BE49-F238E27FC236}">
                <a16:creationId xmlns:a16="http://schemas.microsoft.com/office/drawing/2014/main" id="{97C62D76-FEF8-4C87-AA15-031E1201BB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3730" y="4492202"/>
            <a:ext cx="1178168" cy="1879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cxnSp>
        <p:nvCxnSpPr>
          <p:cNvPr id="52" name="Conector recto de flecha 51">
            <a:extLst>
              <a:ext uri="{FF2B5EF4-FFF2-40B4-BE49-F238E27FC236}">
                <a16:creationId xmlns:a16="http://schemas.microsoft.com/office/drawing/2014/main" id="{BB2C4A1F-B25C-45E9-B23F-291CC365DC33}"/>
              </a:ext>
            </a:extLst>
          </p:cNvPr>
          <p:cNvCxnSpPr>
            <a:cxnSpLocks/>
          </p:cNvCxnSpPr>
          <p:nvPr/>
        </p:nvCxnSpPr>
        <p:spPr>
          <a:xfrm flipH="1" flipV="1">
            <a:off x="7700225" y="5213169"/>
            <a:ext cx="632765" cy="64685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CuadroTexto 57">
            <a:extLst>
              <a:ext uri="{FF2B5EF4-FFF2-40B4-BE49-F238E27FC236}">
                <a16:creationId xmlns:a16="http://schemas.microsoft.com/office/drawing/2014/main" id="{AABD0877-14E5-4C96-93DA-941F36D0A078}"/>
              </a:ext>
            </a:extLst>
          </p:cNvPr>
          <p:cNvSpPr txBox="1"/>
          <p:nvPr/>
        </p:nvSpPr>
        <p:spPr>
          <a:xfrm>
            <a:off x="10049520" y="824294"/>
            <a:ext cx="176330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1" dirty="0"/>
              <a:t>Reconstructed fields</a:t>
            </a:r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id="{766DE82A-7D7B-484A-BBF0-22D87E761398}"/>
              </a:ext>
            </a:extLst>
          </p:cNvPr>
          <p:cNvSpPr txBox="1"/>
          <p:nvPr/>
        </p:nvSpPr>
        <p:spPr>
          <a:xfrm>
            <a:off x="2048000" y="1354992"/>
            <a:ext cx="2230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u="sng" dirty="0"/>
              <a:t>Reconstructed fields</a:t>
            </a:r>
          </a:p>
        </p:txBody>
      </p:sp>
      <p:sp>
        <p:nvSpPr>
          <p:cNvPr id="61" name="CuadroTexto 60">
            <a:extLst>
              <a:ext uri="{FF2B5EF4-FFF2-40B4-BE49-F238E27FC236}">
                <a16:creationId xmlns:a16="http://schemas.microsoft.com/office/drawing/2014/main" id="{DDE5122D-14D5-431B-8B82-7864077BBB5C}"/>
              </a:ext>
            </a:extLst>
          </p:cNvPr>
          <p:cNvSpPr txBox="1"/>
          <p:nvPr/>
        </p:nvSpPr>
        <p:spPr>
          <a:xfrm>
            <a:off x="1364815" y="3464252"/>
            <a:ext cx="3843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u="sng" dirty="0"/>
              <a:t>Reconstructed fields vs Observed fields</a:t>
            </a:r>
          </a:p>
        </p:txBody>
      </p:sp>
      <p:sp>
        <p:nvSpPr>
          <p:cNvPr id="2063" name="CuadroTexto 2062">
            <a:extLst>
              <a:ext uri="{FF2B5EF4-FFF2-40B4-BE49-F238E27FC236}">
                <a16:creationId xmlns:a16="http://schemas.microsoft.com/office/drawing/2014/main" id="{AA25DC07-CFE5-4287-964C-A6A51526E5D5}"/>
              </a:ext>
            </a:extLst>
          </p:cNvPr>
          <p:cNvSpPr txBox="1"/>
          <p:nvPr/>
        </p:nvSpPr>
        <p:spPr>
          <a:xfrm>
            <a:off x="56053" y="2125979"/>
            <a:ext cx="658868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sz="1400" dirty="0"/>
              <a:t>Reconstructions were made from surface until -100m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sz="1400" dirty="0"/>
              <a:t>Here one example for each period is shown corresponding to -47 m: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1400" dirty="0"/>
              <a:t>An anticyclonic eddy is reconstructed for the three periods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1400" dirty="0"/>
              <a:t>Similar characteristics comparing with eddies at the surface and in the water column in nearby areas</a:t>
            </a:r>
          </a:p>
        </p:txBody>
      </p:sp>
      <p:sp>
        <p:nvSpPr>
          <p:cNvPr id="2066" name="CuadroTexto 2065">
            <a:extLst>
              <a:ext uri="{FF2B5EF4-FFF2-40B4-BE49-F238E27FC236}">
                <a16:creationId xmlns:a16="http://schemas.microsoft.com/office/drawing/2014/main" id="{F51914FA-403C-4AEF-86CB-FB6DBF419F8B}"/>
              </a:ext>
            </a:extLst>
          </p:cNvPr>
          <p:cNvSpPr txBox="1"/>
          <p:nvPr/>
        </p:nvSpPr>
        <p:spPr>
          <a:xfrm>
            <a:off x="-8183" y="3838670"/>
            <a:ext cx="66002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sz="1400" dirty="0"/>
              <a:t>P3 also is the period when the deep glider crossed the eddy core: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1400" dirty="0"/>
              <a:t>Comparing the reconstructed and observed across glider track currents the same behavior is shown for -50 and -90 m, thus partially validating the reconstructions</a:t>
            </a:r>
          </a:p>
        </p:txBody>
      </p:sp>
      <p:sp>
        <p:nvSpPr>
          <p:cNvPr id="64" name="CuadroTexto 63">
            <a:extLst>
              <a:ext uri="{FF2B5EF4-FFF2-40B4-BE49-F238E27FC236}">
                <a16:creationId xmlns:a16="http://schemas.microsoft.com/office/drawing/2014/main" id="{CCEFB3B0-E442-4584-916E-B33336A93317}"/>
              </a:ext>
            </a:extLst>
          </p:cNvPr>
          <p:cNvSpPr txBox="1"/>
          <p:nvPr/>
        </p:nvSpPr>
        <p:spPr>
          <a:xfrm>
            <a:off x="1618162" y="4942167"/>
            <a:ext cx="35914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u="sng" dirty="0"/>
              <a:t>Reconstructed volume transports</a:t>
            </a:r>
          </a:p>
        </p:txBody>
      </p:sp>
      <p:sp>
        <p:nvSpPr>
          <p:cNvPr id="2067" name="Rectángulo 2066">
            <a:extLst>
              <a:ext uri="{FF2B5EF4-FFF2-40B4-BE49-F238E27FC236}">
                <a16:creationId xmlns:a16="http://schemas.microsoft.com/office/drawing/2014/main" id="{A5B26518-A7A1-45C1-AD5C-D9DCF029C857}"/>
              </a:ext>
            </a:extLst>
          </p:cNvPr>
          <p:cNvSpPr/>
          <p:nvPr/>
        </p:nvSpPr>
        <p:spPr>
          <a:xfrm>
            <a:off x="7911215" y="4925459"/>
            <a:ext cx="1178168" cy="677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5" name="Imagen 34">
            <a:extLst>
              <a:ext uri="{FF2B5EF4-FFF2-40B4-BE49-F238E27FC236}">
                <a16:creationId xmlns:a16="http://schemas.microsoft.com/office/drawing/2014/main" id="{9E319E10-A3A9-413A-BB07-DA21E13233C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4489"/>
          <a:stretch/>
        </p:blipFill>
        <p:spPr>
          <a:xfrm>
            <a:off x="6572959" y="2299351"/>
            <a:ext cx="2959494" cy="2371456"/>
          </a:xfrm>
          <a:prstGeom prst="rect">
            <a:avLst/>
          </a:prstGeom>
        </p:spPr>
      </p:pic>
      <p:cxnSp>
        <p:nvCxnSpPr>
          <p:cNvPr id="28" name="Conector recto de flecha 27">
            <a:extLst>
              <a:ext uri="{FF2B5EF4-FFF2-40B4-BE49-F238E27FC236}">
                <a16:creationId xmlns:a16="http://schemas.microsoft.com/office/drawing/2014/main" id="{37BAA497-467A-4BDC-8456-00E30539CB93}"/>
              </a:ext>
            </a:extLst>
          </p:cNvPr>
          <p:cNvCxnSpPr>
            <a:cxnSpLocks/>
          </p:cNvCxnSpPr>
          <p:nvPr/>
        </p:nvCxnSpPr>
        <p:spPr>
          <a:xfrm flipH="1" flipV="1">
            <a:off x="8855243" y="3469409"/>
            <a:ext cx="1684420" cy="234877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ector recto de flecha 53">
            <a:extLst>
              <a:ext uri="{FF2B5EF4-FFF2-40B4-BE49-F238E27FC236}">
                <a16:creationId xmlns:a16="http://schemas.microsoft.com/office/drawing/2014/main" id="{42A0EEDD-0064-43CC-A37C-61D4031C983E}"/>
              </a:ext>
            </a:extLst>
          </p:cNvPr>
          <p:cNvCxnSpPr>
            <a:cxnSpLocks/>
          </p:cNvCxnSpPr>
          <p:nvPr/>
        </p:nvCxnSpPr>
        <p:spPr>
          <a:xfrm flipV="1">
            <a:off x="7392240" y="3814951"/>
            <a:ext cx="885494" cy="77774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CuadroTexto 35">
            <a:extLst>
              <a:ext uri="{FF2B5EF4-FFF2-40B4-BE49-F238E27FC236}">
                <a16:creationId xmlns:a16="http://schemas.microsoft.com/office/drawing/2014/main" id="{0798A856-6D7F-428A-B215-AC850BBB7E31}"/>
              </a:ext>
            </a:extLst>
          </p:cNvPr>
          <p:cNvSpPr txBox="1"/>
          <p:nvPr/>
        </p:nvSpPr>
        <p:spPr>
          <a:xfrm>
            <a:off x="6985387" y="2008577"/>
            <a:ext cx="24664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/>
              <a:t>source: Manso-Narvarte et al. (2021)</a:t>
            </a:r>
          </a:p>
        </p:txBody>
      </p:sp>
    </p:spTree>
    <p:extLst>
      <p:ext uri="{BB962C8B-B14F-4D97-AF65-F5344CB8AC3E}">
        <p14:creationId xmlns:p14="http://schemas.microsoft.com/office/powerpoint/2010/main" val="23651572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AA7927B-117C-4741-A2E7-5D1B17A9D4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5A5A143F-22E1-4D2C-A1E1-1B122719B4B1}" type="slidenum">
              <a:rPr lang="es-ES" altLang="es-ES" smtClean="0"/>
              <a:pPr algn="ctr"/>
              <a:t>7</a:t>
            </a:fld>
            <a:endParaRPr lang="es-ES" altLang="es-ES" dirty="0"/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AFA08537-A67D-494A-AF91-E6C53F0C798F}"/>
              </a:ext>
            </a:extLst>
          </p:cNvPr>
          <p:cNvGrpSpPr/>
          <p:nvPr/>
        </p:nvGrpSpPr>
        <p:grpSpPr>
          <a:xfrm>
            <a:off x="2969925" y="170639"/>
            <a:ext cx="6808557" cy="742728"/>
            <a:chOff x="2637416" y="5023"/>
            <a:chExt cx="6808557" cy="742728"/>
          </a:xfrm>
        </p:grpSpPr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00193ADC-6253-46FA-B82F-1338F2E03FE8}"/>
                </a:ext>
              </a:extLst>
            </p:cNvPr>
            <p:cNvSpPr txBox="1"/>
            <p:nvPr/>
          </p:nvSpPr>
          <p:spPr>
            <a:xfrm>
              <a:off x="2637416" y="181415"/>
              <a:ext cx="20295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b="1" dirty="0">
                  <a:solidFill>
                    <a:schemeClr val="bg1">
                      <a:lumMod val="75000"/>
                    </a:schemeClr>
                  </a:solidFill>
                </a:rPr>
                <a:t>INTRODUCTION</a:t>
              </a:r>
              <a:r>
                <a:rPr lang="en-US" b="1" dirty="0"/>
                <a:t> </a:t>
              </a:r>
              <a:endParaRPr lang="en-US" b="1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71450DE5-444C-465B-B0B0-4A2A9918615B}"/>
                </a:ext>
              </a:extLst>
            </p:cNvPr>
            <p:cNvSpPr txBox="1"/>
            <p:nvPr/>
          </p:nvSpPr>
          <p:spPr>
            <a:xfrm>
              <a:off x="4453247" y="5023"/>
              <a:ext cx="48994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AIM I: </a:t>
              </a:r>
              <a:r>
                <a:rPr lang="en-US" b="1" dirty="0">
                  <a:solidFill>
                    <a:schemeClr val="bg1">
                      <a:lumMod val="75000"/>
                    </a:schemeClr>
                  </a:solidFill>
                </a:rPr>
                <a:t>MAIN APPROACH|RESULTS|</a:t>
              </a:r>
              <a:r>
                <a:rPr lang="en-US" b="1" dirty="0"/>
                <a:t>CONCLUSIONS</a:t>
              </a:r>
              <a:endParaRPr lang="es-ES" dirty="0"/>
            </a:p>
          </p:txBody>
        </p:sp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8470B99D-7FDD-426A-997F-FD4AA9A7CA54}"/>
                </a:ext>
              </a:extLst>
            </p:cNvPr>
            <p:cNvSpPr txBox="1"/>
            <p:nvPr/>
          </p:nvSpPr>
          <p:spPr>
            <a:xfrm>
              <a:off x="4453247" y="378419"/>
              <a:ext cx="49927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>
                      <a:lumMod val="75000"/>
                    </a:schemeClr>
                  </a:solidFill>
                </a:rPr>
                <a:t>AIM II: MAIN APPROACH|RESULTS|CONCLUSIONS</a:t>
              </a:r>
              <a:endParaRPr lang="es-ES" dirty="0"/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C8936899-81D1-44CA-868B-AF1B7E32079D}"/>
              </a:ext>
            </a:extLst>
          </p:cNvPr>
          <p:cNvSpPr txBox="1"/>
          <p:nvPr/>
        </p:nvSpPr>
        <p:spPr>
          <a:xfrm>
            <a:off x="88176" y="1296146"/>
            <a:ext cx="12015426" cy="3936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u="sng" dirty="0"/>
              <a:t>Eddy characterization: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400" dirty="0"/>
              <a:t>A coastal eddy was studied in 3D in the study area for the first time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400" dirty="0"/>
              <a:t>It showed a mode-water eddy behavior with similar characteristics to eddies found in the literature at open water regions nearby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400" dirty="0"/>
              <a:t>The joint analysis of multiplatform observations highlights the potential of this kind of approach for a better characterization of the different oceanic features, especially in coastal areas</a:t>
            </a:r>
          </a:p>
          <a:p>
            <a:pPr>
              <a:lnSpc>
                <a:spcPct val="150000"/>
              </a:lnSpc>
            </a:pPr>
            <a:r>
              <a:rPr lang="en-US" sz="1400" u="sng" dirty="0"/>
              <a:t>Data reconstruction: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400" dirty="0"/>
              <a:t>A 3D data reconstruction method was used to assess its capability to reconstruct eddy-like structures and to further study the characteristics of the detected eddy: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The results show that the method is able to reconstruct mesoscale eddies in different scenarios 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Their associated cross-shelf transports provide reasonable first results in the upper 100 m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400" dirty="0"/>
              <a:t>The ROOI is here presented as a compelling tool for reconstructing coastal 3D circulation and transports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400" dirty="0"/>
              <a:t>However, further validation with external data sources of current velocities or transport estimations would be valuable to ensure the robustness of the results 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F4C87F8-EB96-4119-ACF9-948A788B9FC6}"/>
              </a:ext>
            </a:extLst>
          </p:cNvPr>
          <p:cNvSpPr txBox="1"/>
          <p:nvPr/>
        </p:nvSpPr>
        <p:spPr>
          <a:xfrm>
            <a:off x="176574" y="5351911"/>
            <a:ext cx="12015426" cy="127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400" u="sng" dirty="0"/>
              <a:t>Future work: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400" dirty="0"/>
              <a:t>Further validation of the reconstructions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400" dirty="0"/>
              <a:t>Analysis of the main physical drivers responsible for the generation and evolution (e.g., migration, decay) of these recurrent coastal eddies 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400" dirty="0"/>
              <a:t>Use reconstructed velocity fields to study 3D coastal transports from a </a:t>
            </a:r>
            <a:r>
              <a:rPr lang="en-US" sz="1400" dirty="0" err="1"/>
              <a:t>Lagrangian</a:t>
            </a:r>
            <a:r>
              <a:rPr lang="en-US" sz="1400" dirty="0"/>
              <a:t> approach (related with </a:t>
            </a:r>
            <a:r>
              <a:rPr lang="en-US" sz="1400" b="1" dirty="0"/>
              <a:t>AIM II</a:t>
            </a:r>
            <a:r>
              <a:rPr lang="en-US" sz="1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824137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B20611-7B44-4C0B-AF17-957232657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418" y="3052964"/>
            <a:ext cx="10515163" cy="937394"/>
          </a:xfrm>
        </p:spPr>
        <p:txBody>
          <a:bodyPr>
            <a:normAutofit fontScale="90000"/>
          </a:bodyPr>
          <a:lstStyle/>
          <a:p>
            <a:pPr algn="ctr"/>
            <a:r>
              <a:rPr lang="en-GB" sz="6600" dirty="0"/>
              <a:t>AIM II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DE99011-7CA9-4945-8ED4-F29A509910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5A5A143F-22E1-4D2C-A1E1-1B122719B4B1}" type="slidenum">
              <a:rPr lang="es-ES" altLang="es-ES" smtClean="0"/>
              <a:pPr algn="ctr"/>
              <a:t>8</a:t>
            </a:fld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27489350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AA7927B-117C-4741-A2E7-5D1B17A9D4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5A5A143F-22E1-4D2C-A1E1-1B122719B4B1}" type="slidenum">
              <a:rPr lang="es-ES" altLang="es-ES" smtClean="0"/>
              <a:pPr algn="ctr"/>
              <a:t>9</a:t>
            </a:fld>
            <a:endParaRPr lang="es-ES" altLang="es-ES" dirty="0"/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AFA08537-A67D-494A-AF91-E6C53F0C798F}"/>
              </a:ext>
            </a:extLst>
          </p:cNvPr>
          <p:cNvGrpSpPr/>
          <p:nvPr/>
        </p:nvGrpSpPr>
        <p:grpSpPr>
          <a:xfrm>
            <a:off x="2969925" y="170639"/>
            <a:ext cx="6827217" cy="742728"/>
            <a:chOff x="2637416" y="5023"/>
            <a:chExt cx="6827217" cy="742728"/>
          </a:xfrm>
        </p:grpSpPr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00193ADC-6253-46FA-B82F-1338F2E03FE8}"/>
                </a:ext>
              </a:extLst>
            </p:cNvPr>
            <p:cNvSpPr txBox="1"/>
            <p:nvPr/>
          </p:nvSpPr>
          <p:spPr>
            <a:xfrm>
              <a:off x="2637416" y="181415"/>
              <a:ext cx="20295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b="1" dirty="0">
                  <a:solidFill>
                    <a:schemeClr val="bg1">
                      <a:lumMod val="75000"/>
                    </a:schemeClr>
                  </a:solidFill>
                </a:rPr>
                <a:t>INTRODUCTION</a:t>
              </a:r>
              <a:r>
                <a:rPr lang="en-US" b="1" dirty="0"/>
                <a:t> </a:t>
              </a:r>
              <a:endParaRPr lang="en-US" b="1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71450DE5-444C-465B-B0B0-4A2A9918615B}"/>
                </a:ext>
              </a:extLst>
            </p:cNvPr>
            <p:cNvSpPr txBox="1"/>
            <p:nvPr/>
          </p:nvSpPr>
          <p:spPr>
            <a:xfrm>
              <a:off x="4453247" y="5023"/>
              <a:ext cx="48994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>
                      <a:lumMod val="75000"/>
                    </a:schemeClr>
                  </a:solidFill>
                </a:rPr>
                <a:t>AIM I: MAIN APPROACH|RESULTS|CONCLUSIONS</a:t>
              </a:r>
              <a:endParaRPr lang="es-E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8470B99D-7FDD-426A-997F-FD4AA9A7CA54}"/>
                </a:ext>
              </a:extLst>
            </p:cNvPr>
            <p:cNvSpPr txBox="1"/>
            <p:nvPr/>
          </p:nvSpPr>
          <p:spPr>
            <a:xfrm>
              <a:off x="4453246" y="378419"/>
              <a:ext cx="50113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AIM II: MAIN APPROACH</a:t>
              </a:r>
              <a:r>
                <a:rPr lang="en-US" b="1" dirty="0">
                  <a:solidFill>
                    <a:schemeClr val="bg1">
                      <a:lumMod val="75000"/>
                    </a:schemeClr>
                  </a:solidFill>
                </a:rPr>
                <a:t>|RESULTS|CONCLUSIONS</a:t>
              </a:r>
              <a:endParaRPr lang="es-ES" dirty="0"/>
            </a:p>
          </p:txBody>
        </p:sp>
      </p:grpSp>
      <p:sp>
        <p:nvSpPr>
          <p:cNvPr id="52" name="CuadroTexto 51">
            <a:extLst>
              <a:ext uri="{FF2B5EF4-FFF2-40B4-BE49-F238E27FC236}">
                <a16:creationId xmlns:a16="http://schemas.microsoft.com/office/drawing/2014/main" id="{8952540A-742F-4074-8289-1E2F43EFEE7E}"/>
              </a:ext>
            </a:extLst>
          </p:cNvPr>
          <p:cNvSpPr txBox="1"/>
          <p:nvPr/>
        </p:nvSpPr>
        <p:spPr>
          <a:xfrm>
            <a:off x="98314" y="1254111"/>
            <a:ext cx="12038535" cy="1900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GB" sz="1600" dirty="0"/>
              <a:t>The reconstructed current velocity fields were used as velocity forcing to simulate the advection of anchovy eggs and larvae for two periods, as a first step towards a wider analysis: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/>
              <a:t>Reconstructions made by the ROOI method</a:t>
            </a:r>
            <a:r>
              <a:rPr lang="en-GB" sz="1600" dirty="0">
                <a:sym typeface="Wingdings" panose="05000000000000000000" pitchFamily="2" charset="2"/>
              </a:rPr>
              <a:t> fed with:</a:t>
            </a:r>
          </a:p>
          <a:p>
            <a:pPr marL="1200150" lvl="2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1600" dirty="0">
                <a:sym typeface="Wingdings" panose="05000000000000000000" pitchFamily="2" charset="2"/>
              </a:rPr>
              <a:t>Historical data by means of a spatial covariance matrix from: IBI simulation </a:t>
            </a:r>
          </a:p>
          <a:p>
            <a:pPr marL="1200150" lvl="2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1600" dirty="0">
                <a:sym typeface="Wingdings" panose="05000000000000000000" pitchFamily="2" charset="2"/>
              </a:rPr>
              <a:t>Observations from: HF radar and mooring data</a:t>
            </a:r>
            <a:endParaRPr lang="en-GB" sz="1600" dirty="0">
              <a:sym typeface="Wingdings" panose="05000000000000000000" pitchFamily="2" charset="2"/>
            </a:endParaRPr>
          </a:p>
        </p:txBody>
      </p:sp>
      <p:grpSp>
        <p:nvGrpSpPr>
          <p:cNvPr id="81" name="Grupo 80">
            <a:extLst>
              <a:ext uri="{FF2B5EF4-FFF2-40B4-BE49-F238E27FC236}">
                <a16:creationId xmlns:a16="http://schemas.microsoft.com/office/drawing/2014/main" id="{4DA6DB42-466B-481B-B1F4-AEC3F785DA5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086364" y="2979969"/>
            <a:ext cx="4828032" cy="3596348"/>
            <a:chOff x="1073775" y="1057427"/>
            <a:chExt cx="54403" cy="40529"/>
          </a:xfrm>
        </p:grpSpPr>
        <p:pic>
          <p:nvPicPr>
            <p:cNvPr id="93" name="Picture 78">
              <a:extLst>
                <a:ext uri="{FF2B5EF4-FFF2-40B4-BE49-F238E27FC236}">
                  <a16:creationId xmlns:a16="http://schemas.microsoft.com/office/drawing/2014/main" id="{6876F2B4-D76E-4CFF-ABC1-7B8D2F41EE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3775" y="1057427"/>
              <a:ext cx="27000" cy="20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dk1">
                      <a:lumMod val="0"/>
                      <a:lumOff val="0"/>
                    </a:schemeClr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  <p:pic>
          <p:nvPicPr>
            <p:cNvPr id="91" name="Picture 81">
              <a:extLst>
                <a:ext uri="{FF2B5EF4-FFF2-40B4-BE49-F238E27FC236}">
                  <a16:creationId xmlns:a16="http://schemas.microsoft.com/office/drawing/2014/main" id="{2DF0ECCF-6DCA-445D-B16A-00AF10F8E7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8204" y="1057427"/>
              <a:ext cx="27000" cy="20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dk1">
                      <a:lumMod val="0"/>
                      <a:lumOff val="0"/>
                    </a:schemeClr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  <p:pic>
          <p:nvPicPr>
            <p:cNvPr id="89" name="Picture 84">
              <a:extLst>
                <a:ext uri="{FF2B5EF4-FFF2-40B4-BE49-F238E27FC236}">
                  <a16:creationId xmlns:a16="http://schemas.microsoft.com/office/drawing/2014/main" id="{343CEDC9-469A-4AC6-BAED-F042D5A429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3775" y="1077706"/>
              <a:ext cx="27000" cy="20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dk1">
                      <a:lumMod val="0"/>
                      <a:lumOff val="0"/>
                    </a:schemeClr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  <p:pic>
          <p:nvPicPr>
            <p:cNvPr id="87" name="Picture 87">
              <a:extLst>
                <a:ext uri="{FF2B5EF4-FFF2-40B4-BE49-F238E27FC236}">
                  <a16:creationId xmlns:a16="http://schemas.microsoft.com/office/drawing/2014/main" id="{A46D0D27-FF2A-4FF6-80A3-04A5760034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8204" y="1077706"/>
              <a:ext cx="27000" cy="20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dk1">
                      <a:lumMod val="0"/>
                      <a:lumOff val="0"/>
                    </a:schemeClr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  <p:pic>
          <p:nvPicPr>
            <p:cNvPr id="86" name="Picture 89">
              <a:extLst>
                <a:ext uri="{FF2B5EF4-FFF2-40B4-BE49-F238E27FC236}">
                  <a16:creationId xmlns:a16="http://schemas.microsoft.com/office/drawing/2014/main" id="{64DF1CCD-2F38-4C5C-B18E-A71934A6FB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2230" y="1058073"/>
              <a:ext cx="5948" cy="189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dk1">
                      <a:lumMod val="0"/>
                      <a:lumOff val="0"/>
                    </a:schemeClr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730385E6-D0D0-49ED-92DA-0A2D03551FBA}"/>
              </a:ext>
            </a:extLst>
          </p:cNvPr>
          <p:cNvSpPr txBox="1"/>
          <p:nvPr/>
        </p:nvSpPr>
        <p:spPr>
          <a:xfrm rot="5400000">
            <a:off x="11219243" y="3807936"/>
            <a:ext cx="15582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Number of particles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C074844-BA40-4EBF-AA9B-D5578B49F00F}"/>
              </a:ext>
            </a:extLst>
          </p:cNvPr>
          <p:cNvSpPr txBox="1"/>
          <p:nvPr/>
        </p:nvSpPr>
        <p:spPr>
          <a:xfrm>
            <a:off x="98314" y="3167329"/>
            <a:ext cx="665272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/>
              <a:t>The initial conditions were set based on the egg abundances distributions observed during the BIOMAN oceanographic campaigns of 2011 and 2013 at -3 and -10m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GB" sz="1600" dirty="0"/>
              <a:t>Simulations: 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/>
              <a:t>3 days backwards (origin) 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/>
              <a:t>30 days forward (fate)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07438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AA7927B-117C-4741-A2E7-5D1B17A9D4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5A5A143F-22E1-4D2C-A1E1-1B122719B4B1}" type="slidenum">
              <a:rPr lang="es-ES" altLang="es-ES" smtClean="0"/>
              <a:pPr algn="ctr"/>
              <a:t>10</a:t>
            </a:fld>
            <a:endParaRPr lang="es-ES" altLang="es-ES" dirty="0"/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AFA08537-A67D-494A-AF91-E6C53F0C798F}"/>
              </a:ext>
            </a:extLst>
          </p:cNvPr>
          <p:cNvGrpSpPr/>
          <p:nvPr/>
        </p:nvGrpSpPr>
        <p:grpSpPr>
          <a:xfrm>
            <a:off x="2969925" y="170639"/>
            <a:ext cx="6817887" cy="742728"/>
            <a:chOff x="2637416" y="5023"/>
            <a:chExt cx="6817887" cy="742728"/>
          </a:xfrm>
        </p:grpSpPr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00193ADC-6253-46FA-B82F-1338F2E03FE8}"/>
                </a:ext>
              </a:extLst>
            </p:cNvPr>
            <p:cNvSpPr txBox="1"/>
            <p:nvPr/>
          </p:nvSpPr>
          <p:spPr>
            <a:xfrm>
              <a:off x="2637416" y="181415"/>
              <a:ext cx="20295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b="1" dirty="0">
                  <a:solidFill>
                    <a:schemeClr val="bg1">
                      <a:lumMod val="75000"/>
                    </a:schemeClr>
                  </a:solidFill>
                </a:rPr>
                <a:t>INTRODUCTION</a:t>
              </a:r>
              <a:r>
                <a:rPr lang="en-US" b="1" dirty="0"/>
                <a:t> </a:t>
              </a:r>
              <a:endParaRPr lang="en-US" b="1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71450DE5-444C-465B-B0B0-4A2A9918615B}"/>
                </a:ext>
              </a:extLst>
            </p:cNvPr>
            <p:cNvSpPr txBox="1"/>
            <p:nvPr/>
          </p:nvSpPr>
          <p:spPr>
            <a:xfrm>
              <a:off x="4453247" y="5023"/>
              <a:ext cx="48994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>
                      <a:lumMod val="75000"/>
                    </a:schemeClr>
                  </a:solidFill>
                </a:rPr>
                <a:t>AIM I: MAIN APPROACH|RESULTS|CONCLUSIONS</a:t>
              </a:r>
              <a:endParaRPr lang="es-E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8470B99D-7FDD-426A-997F-FD4AA9A7CA54}"/>
                </a:ext>
              </a:extLst>
            </p:cNvPr>
            <p:cNvSpPr txBox="1"/>
            <p:nvPr/>
          </p:nvSpPr>
          <p:spPr>
            <a:xfrm>
              <a:off x="4453247" y="378419"/>
              <a:ext cx="5002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AIM II: </a:t>
              </a:r>
              <a:r>
                <a:rPr lang="en-US" b="1" dirty="0">
                  <a:solidFill>
                    <a:schemeClr val="bg1">
                      <a:lumMod val="75000"/>
                    </a:schemeClr>
                  </a:solidFill>
                </a:rPr>
                <a:t>MAIN APPROACH|</a:t>
              </a:r>
              <a:r>
                <a:rPr lang="en-US" b="1" dirty="0"/>
                <a:t>RESULTS</a:t>
              </a:r>
              <a:r>
                <a:rPr lang="en-US" b="1" dirty="0">
                  <a:solidFill>
                    <a:schemeClr val="bg1">
                      <a:lumMod val="75000"/>
                    </a:schemeClr>
                  </a:solidFill>
                </a:rPr>
                <a:t>|CONCLUSIONS</a:t>
              </a:r>
              <a:endParaRPr lang="es-ES" dirty="0"/>
            </a:p>
          </p:txBody>
        </p:sp>
      </p:grpSp>
      <p:sp>
        <p:nvSpPr>
          <p:cNvPr id="52" name="CuadroTexto 51">
            <a:extLst>
              <a:ext uri="{FF2B5EF4-FFF2-40B4-BE49-F238E27FC236}">
                <a16:creationId xmlns:a16="http://schemas.microsoft.com/office/drawing/2014/main" id="{8952540A-742F-4074-8289-1E2F43EFEE7E}"/>
              </a:ext>
            </a:extLst>
          </p:cNvPr>
          <p:cNvSpPr txBox="1"/>
          <p:nvPr/>
        </p:nvSpPr>
        <p:spPr>
          <a:xfrm>
            <a:off x="135675" y="1420251"/>
            <a:ext cx="4899458" cy="3262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600" dirty="0"/>
              <a:t>Initially particles located over: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/>
              <a:t>The French slope in 2011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/>
              <a:t>The French shelf in 2013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600" dirty="0"/>
              <a:t>Backtracking: particles almost in the same place. Thus, eggs spawned in the initial areas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600" dirty="0"/>
              <a:t>Forward in time: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/>
              <a:t>Particles tend to gather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/>
              <a:t>Particles remain around the initial area. There are two exceptions:</a:t>
            </a:r>
          </a:p>
          <a:p>
            <a:pPr marL="1200150" lvl="2" indent="-285750">
              <a:buFont typeface="Wingdings" panose="05000000000000000000" pitchFamily="2" charset="2"/>
              <a:buChar char="v"/>
            </a:pPr>
            <a:r>
              <a:rPr lang="en-US" sz="1400" dirty="0"/>
              <a:t>in 2011, at -10 m the particles gradually travel from the slope to the shelf</a:t>
            </a:r>
          </a:p>
          <a:p>
            <a:pPr marL="1200150" lvl="2" indent="-285750">
              <a:buFont typeface="Wingdings" panose="05000000000000000000" pitchFamily="2" charset="2"/>
              <a:buChar char="v"/>
            </a:pPr>
            <a:r>
              <a:rPr lang="en-US" sz="1400" dirty="0"/>
              <a:t>in 2013 at -3 m the particles get away during the last 10 days</a:t>
            </a:r>
            <a:endParaRPr lang="en-GB" sz="1400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en-GB" sz="1600" dirty="0"/>
          </a:p>
        </p:txBody>
      </p:sp>
      <p:grpSp>
        <p:nvGrpSpPr>
          <p:cNvPr id="12" name="Grupo 11">
            <a:extLst>
              <a:ext uri="{FF2B5EF4-FFF2-40B4-BE49-F238E27FC236}">
                <a16:creationId xmlns:a16="http://schemas.microsoft.com/office/drawing/2014/main" id="{3915456D-5AF1-4658-8F89-A0AC597B5C83}"/>
              </a:ext>
            </a:extLst>
          </p:cNvPr>
          <p:cNvGrpSpPr/>
          <p:nvPr/>
        </p:nvGrpSpPr>
        <p:grpSpPr>
          <a:xfrm>
            <a:off x="37028" y="4742716"/>
            <a:ext cx="2728735" cy="2046859"/>
            <a:chOff x="37028" y="4742716"/>
            <a:chExt cx="2728735" cy="2046859"/>
          </a:xfrm>
        </p:grpSpPr>
        <p:pic>
          <p:nvPicPr>
            <p:cNvPr id="55" name="Picture 58">
              <a:extLst>
                <a:ext uri="{FF2B5EF4-FFF2-40B4-BE49-F238E27FC236}">
                  <a16:creationId xmlns:a16="http://schemas.microsoft.com/office/drawing/2014/main" id="{45DA87E9-A296-4258-9DD8-04EB638205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28" y="4742716"/>
              <a:ext cx="2728735" cy="20468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dk1">
                      <a:lumMod val="0"/>
                      <a:lumOff val="0"/>
                    </a:schemeClr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  <p:sp>
          <p:nvSpPr>
            <p:cNvPr id="58" name="Text Box 61">
              <a:extLst>
                <a:ext uri="{FF2B5EF4-FFF2-40B4-BE49-F238E27FC236}">
                  <a16:creationId xmlns:a16="http://schemas.microsoft.com/office/drawing/2014/main" id="{A54A894F-E128-46B5-9DCE-E76C117F1C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38119" y="5547640"/>
              <a:ext cx="225195" cy="2184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dk1">
                      <a:lumMod val="0"/>
                      <a:lumOff val="0"/>
                    </a:schemeClr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rot="0" vert="horz" wrap="square" lIns="36576" tIns="36576" rIns="36576" bIns="36576" anchor="t" anchorCtr="0" upright="1">
              <a:noAutofit/>
            </a:bodyPr>
            <a:lstStyle/>
            <a:p>
              <a:pPr algn="just">
                <a:lnSpc>
                  <a:spcPct val="150000"/>
                </a:lnSpc>
                <a:spcAft>
                  <a:spcPts val="800"/>
                </a:spcAft>
              </a:pPr>
              <a:r>
                <a:rPr lang="en-GB" sz="800" b="1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0</a:t>
              </a:r>
              <a:endParaRPr lang="es-ES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Text Box 62">
              <a:extLst>
                <a:ext uri="{FF2B5EF4-FFF2-40B4-BE49-F238E27FC236}">
                  <a16:creationId xmlns:a16="http://schemas.microsoft.com/office/drawing/2014/main" id="{CD202B6F-5DD1-4A1E-9867-0F33C2ADE6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64761" y="5357485"/>
              <a:ext cx="225195" cy="2184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dk1">
                      <a:lumMod val="0"/>
                      <a:lumOff val="0"/>
                    </a:schemeClr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rot="0" vert="horz" wrap="square" lIns="36576" tIns="36576" rIns="36576" bIns="36576" anchor="t" anchorCtr="0" upright="1">
              <a:noAutofit/>
            </a:bodyPr>
            <a:lstStyle/>
            <a:p>
              <a:pPr algn="just">
                <a:lnSpc>
                  <a:spcPct val="150000"/>
                </a:lnSpc>
                <a:spcAft>
                  <a:spcPts val="800"/>
                </a:spcAft>
              </a:pPr>
              <a:r>
                <a:rPr lang="en-GB" sz="800" b="1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3</a:t>
              </a:r>
              <a:endParaRPr lang="es-ES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" name="Text Box 63">
              <a:extLst>
                <a:ext uri="{FF2B5EF4-FFF2-40B4-BE49-F238E27FC236}">
                  <a16:creationId xmlns:a16="http://schemas.microsoft.com/office/drawing/2014/main" id="{60AC4487-3116-46AA-A554-00AFE818A3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32802" y="5395184"/>
              <a:ext cx="225195" cy="2184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dk1">
                      <a:lumMod val="0"/>
                      <a:lumOff val="0"/>
                    </a:schemeClr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rot="0" vert="horz" wrap="square" lIns="36576" tIns="36576" rIns="36576" bIns="36576" anchor="t" anchorCtr="0" upright="1">
              <a:noAutofit/>
            </a:bodyPr>
            <a:lstStyle/>
            <a:p>
              <a:pPr algn="just">
                <a:lnSpc>
                  <a:spcPct val="150000"/>
                </a:lnSpc>
                <a:spcAft>
                  <a:spcPts val="800"/>
                </a:spcAft>
              </a:pPr>
              <a:r>
                <a:rPr lang="en-GB" sz="800" b="1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10</a:t>
              </a:r>
              <a:endParaRPr lang="es-ES" sz="14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" name="Text Box 64">
              <a:extLst>
                <a:ext uri="{FF2B5EF4-FFF2-40B4-BE49-F238E27FC236}">
                  <a16:creationId xmlns:a16="http://schemas.microsoft.com/office/drawing/2014/main" id="{FA5CE542-9151-4DB1-B8AF-0E8BCAA91D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78596" y="5817552"/>
              <a:ext cx="225195" cy="2183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dk1">
                      <a:lumMod val="0"/>
                      <a:lumOff val="0"/>
                    </a:schemeClr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rot="0" vert="horz" wrap="square" lIns="36576" tIns="36576" rIns="36576" bIns="36576" anchor="t" anchorCtr="0" upright="1">
              <a:noAutofit/>
            </a:bodyPr>
            <a:lstStyle/>
            <a:p>
              <a:pPr algn="just">
                <a:lnSpc>
                  <a:spcPct val="150000"/>
                </a:lnSpc>
                <a:spcAft>
                  <a:spcPts val="800"/>
                </a:spcAft>
              </a:pPr>
              <a:r>
                <a:rPr lang="en-GB" sz="800" b="1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-3</a:t>
              </a:r>
              <a:endParaRPr lang="es-ES" sz="14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" name="Text Box 65">
              <a:extLst>
                <a:ext uri="{FF2B5EF4-FFF2-40B4-BE49-F238E27FC236}">
                  <a16:creationId xmlns:a16="http://schemas.microsoft.com/office/drawing/2014/main" id="{49BA0EE1-57B2-4C34-B505-1AAD2E8DEF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38489" y="5855925"/>
              <a:ext cx="225195" cy="2183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dk1">
                      <a:lumMod val="0"/>
                      <a:lumOff val="0"/>
                    </a:schemeClr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rot="0" vert="horz" wrap="square" lIns="36576" tIns="36576" rIns="36576" bIns="36576" anchor="t" anchorCtr="0" upright="1">
              <a:noAutofit/>
            </a:bodyPr>
            <a:lstStyle/>
            <a:p>
              <a:pPr algn="just">
                <a:lnSpc>
                  <a:spcPct val="150000"/>
                </a:lnSpc>
                <a:spcAft>
                  <a:spcPts val="800"/>
                </a:spcAft>
              </a:pPr>
              <a:r>
                <a:rPr lang="en-GB" sz="800" b="1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30</a:t>
              </a:r>
              <a:endParaRPr lang="es-ES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" name="Text Box 66">
              <a:extLst>
                <a:ext uri="{FF2B5EF4-FFF2-40B4-BE49-F238E27FC236}">
                  <a16:creationId xmlns:a16="http://schemas.microsoft.com/office/drawing/2014/main" id="{BBC7B6BB-820A-492C-B486-AA9DA94962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15399" y="5578252"/>
              <a:ext cx="225195" cy="2184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dk1">
                      <a:lumMod val="0"/>
                      <a:lumOff val="0"/>
                    </a:schemeClr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rot="0" vert="horz" wrap="square" lIns="36576" tIns="36576" rIns="36576" bIns="36576" anchor="t" anchorCtr="0" upright="1">
              <a:noAutofit/>
            </a:bodyPr>
            <a:lstStyle/>
            <a:p>
              <a:pPr algn="just">
                <a:lnSpc>
                  <a:spcPct val="150000"/>
                </a:lnSpc>
                <a:spcAft>
                  <a:spcPts val="800"/>
                </a:spcAft>
              </a:pPr>
              <a:r>
                <a:rPr lang="en-GB" sz="800" b="1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20</a:t>
              </a:r>
              <a:endParaRPr lang="es-ES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Text Box 67">
              <a:extLst>
                <a:ext uri="{FF2B5EF4-FFF2-40B4-BE49-F238E27FC236}">
                  <a16:creationId xmlns:a16="http://schemas.microsoft.com/office/drawing/2014/main" id="{231A44DD-D3EC-4964-A34A-B14D70871A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04612" y="5453411"/>
              <a:ext cx="225195" cy="2183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dk1">
                      <a:lumMod val="0"/>
                      <a:lumOff val="0"/>
                    </a:schemeClr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rot="0" vert="horz" wrap="square" lIns="36576" tIns="36576" rIns="36576" bIns="36576" anchor="t" anchorCtr="0" upright="1">
              <a:noAutofit/>
            </a:bodyPr>
            <a:lstStyle/>
            <a:p>
              <a:pPr algn="just">
                <a:lnSpc>
                  <a:spcPct val="150000"/>
                </a:lnSpc>
                <a:spcAft>
                  <a:spcPts val="800"/>
                </a:spcAft>
              </a:pPr>
              <a:r>
                <a:rPr lang="en-GB" sz="800" b="1" dirty="0">
                  <a:solidFill>
                    <a:srgbClr val="FF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0</a:t>
              </a:r>
              <a:endParaRPr lang="es-ES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" name="Text Box 68">
              <a:extLst>
                <a:ext uri="{FF2B5EF4-FFF2-40B4-BE49-F238E27FC236}">
                  <a16:creationId xmlns:a16="http://schemas.microsoft.com/office/drawing/2014/main" id="{2DA28A4B-094F-4B8A-BD1D-6ABEAD9203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16678" y="5612724"/>
              <a:ext cx="225195" cy="2184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dk1">
                      <a:lumMod val="0"/>
                      <a:lumOff val="0"/>
                    </a:schemeClr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rot="0" vert="horz" wrap="square" lIns="36576" tIns="36576" rIns="36576" bIns="36576" anchor="t" anchorCtr="0" upright="1">
              <a:noAutofit/>
            </a:bodyPr>
            <a:lstStyle/>
            <a:p>
              <a:pPr algn="just">
                <a:lnSpc>
                  <a:spcPct val="150000"/>
                </a:lnSpc>
                <a:spcAft>
                  <a:spcPts val="800"/>
                </a:spcAft>
              </a:pPr>
              <a:r>
                <a:rPr lang="en-GB" sz="800" b="1" dirty="0">
                  <a:solidFill>
                    <a:srgbClr val="FF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3</a:t>
              </a:r>
              <a:endParaRPr lang="es-ES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" name="Text Box 69">
              <a:extLst>
                <a:ext uri="{FF2B5EF4-FFF2-40B4-BE49-F238E27FC236}">
                  <a16:creationId xmlns:a16="http://schemas.microsoft.com/office/drawing/2014/main" id="{CA884954-37EC-404A-B1C9-2FB9D363B4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6665" y="5328041"/>
              <a:ext cx="382291" cy="2252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dk1">
                      <a:lumMod val="0"/>
                      <a:lumOff val="0"/>
                    </a:schemeClr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rot="0" vert="horz" wrap="square" lIns="36576" tIns="36576" rIns="36576" bIns="36576" anchor="t" anchorCtr="0" upright="1">
              <a:noAutofit/>
            </a:bodyPr>
            <a:lstStyle/>
            <a:p>
              <a:pPr algn="just">
                <a:lnSpc>
                  <a:spcPct val="150000"/>
                </a:lnSpc>
                <a:spcAft>
                  <a:spcPts val="800"/>
                </a:spcAft>
              </a:pPr>
              <a:r>
                <a:rPr lang="en-GB" sz="800" b="1" dirty="0">
                  <a:solidFill>
                    <a:srgbClr val="FF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-3/10</a:t>
              </a:r>
              <a:endParaRPr lang="es-ES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Text Box 70">
              <a:extLst>
                <a:ext uri="{FF2B5EF4-FFF2-40B4-BE49-F238E27FC236}">
                  <a16:creationId xmlns:a16="http://schemas.microsoft.com/office/drawing/2014/main" id="{6EE64BF6-7158-413F-9A73-82C6A367AC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41090" y="5355501"/>
              <a:ext cx="225195" cy="2183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dk1">
                      <a:lumMod val="0"/>
                      <a:lumOff val="0"/>
                    </a:schemeClr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rot="0" vert="horz" wrap="square" lIns="36576" tIns="36576" rIns="36576" bIns="36576" anchor="t" anchorCtr="0" upright="1">
              <a:noAutofit/>
            </a:bodyPr>
            <a:lstStyle/>
            <a:p>
              <a:pPr algn="just">
                <a:lnSpc>
                  <a:spcPct val="150000"/>
                </a:lnSpc>
                <a:spcAft>
                  <a:spcPts val="800"/>
                </a:spcAft>
              </a:pPr>
              <a:r>
                <a:rPr lang="en-GB" sz="800" b="1" dirty="0">
                  <a:solidFill>
                    <a:srgbClr val="FF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20</a:t>
              </a:r>
              <a:endParaRPr lang="es-ES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" name="Text Box 71">
              <a:extLst>
                <a:ext uri="{FF2B5EF4-FFF2-40B4-BE49-F238E27FC236}">
                  <a16:creationId xmlns:a16="http://schemas.microsoft.com/office/drawing/2014/main" id="{A7A89E9F-EA58-476D-8411-15AF8DF9B6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74243" y="5177698"/>
              <a:ext cx="225195" cy="2183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dk1">
                      <a:lumMod val="0"/>
                      <a:lumOff val="0"/>
                    </a:schemeClr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rot="0" vert="horz" wrap="square" lIns="36576" tIns="36576" rIns="36576" bIns="36576" anchor="t" anchorCtr="0" upright="1">
              <a:noAutofit/>
            </a:bodyPr>
            <a:lstStyle/>
            <a:p>
              <a:pPr algn="just">
                <a:lnSpc>
                  <a:spcPct val="150000"/>
                </a:lnSpc>
                <a:spcAft>
                  <a:spcPts val="800"/>
                </a:spcAft>
              </a:pPr>
              <a:r>
                <a:rPr lang="en-GB" sz="800" b="1" dirty="0">
                  <a:solidFill>
                    <a:srgbClr val="FF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30</a:t>
              </a:r>
              <a:endParaRPr lang="es-ES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" name="Grupo 1">
            <a:extLst>
              <a:ext uri="{FF2B5EF4-FFF2-40B4-BE49-F238E27FC236}">
                <a16:creationId xmlns:a16="http://schemas.microsoft.com/office/drawing/2014/main" id="{3373DC72-2557-4CF9-935E-D008F3EF3666}"/>
              </a:ext>
            </a:extLst>
          </p:cNvPr>
          <p:cNvGrpSpPr/>
          <p:nvPr/>
        </p:nvGrpSpPr>
        <p:grpSpPr>
          <a:xfrm>
            <a:off x="2500468" y="4726114"/>
            <a:ext cx="2728735" cy="2046859"/>
            <a:chOff x="2500468" y="4726114"/>
            <a:chExt cx="2728735" cy="2046859"/>
          </a:xfrm>
        </p:grpSpPr>
        <p:pic>
          <p:nvPicPr>
            <p:cNvPr id="54" name="Picture 57">
              <a:extLst>
                <a:ext uri="{FF2B5EF4-FFF2-40B4-BE49-F238E27FC236}">
                  <a16:creationId xmlns:a16="http://schemas.microsoft.com/office/drawing/2014/main" id="{C17789B4-91CB-4157-AE90-543556EE18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00468" y="4726114"/>
              <a:ext cx="2728735" cy="20468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dk1">
                      <a:lumMod val="0"/>
                      <a:lumOff val="0"/>
                    </a:schemeClr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  <p:sp>
          <p:nvSpPr>
            <p:cNvPr id="69" name="Text Box 72">
              <a:extLst>
                <a:ext uri="{FF2B5EF4-FFF2-40B4-BE49-F238E27FC236}">
                  <a16:creationId xmlns:a16="http://schemas.microsoft.com/office/drawing/2014/main" id="{1B575042-1411-42DD-AC37-6B480A2B1F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6339" y="5386913"/>
              <a:ext cx="225195" cy="2183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dk1">
                      <a:lumMod val="0"/>
                      <a:lumOff val="0"/>
                    </a:schemeClr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rot="0" vert="horz" wrap="square" lIns="36576" tIns="36576" rIns="36576" bIns="36576" anchor="t" anchorCtr="0" upright="1">
              <a:noAutofit/>
            </a:bodyPr>
            <a:lstStyle/>
            <a:p>
              <a:pPr algn="just">
                <a:lnSpc>
                  <a:spcPct val="150000"/>
                </a:lnSpc>
                <a:spcAft>
                  <a:spcPts val="800"/>
                </a:spcAft>
              </a:pPr>
              <a:r>
                <a:rPr lang="en-GB" sz="800" b="1" dirty="0">
                  <a:solidFill>
                    <a:srgbClr val="FF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0</a:t>
              </a:r>
              <a:endParaRPr lang="es-ES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Text Box 73">
              <a:extLst>
                <a:ext uri="{FF2B5EF4-FFF2-40B4-BE49-F238E27FC236}">
                  <a16:creationId xmlns:a16="http://schemas.microsoft.com/office/drawing/2014/main" id="{FBF2A653-973F-4895-8A32-3B37F12A8E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81405" y="5513927"/>
              <a:ext cx="225195" cy="2183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dk1">
                      <a:lumMod val="0"/>
                      <a:lumOff val="0"/>
                    </a:schemeClr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rot="0" vert="horz" wrap="square" lIns="36576" tIns="36576" rIns="36576" bIns="36576" anchor="t" anchorCtr="0" upright="1">
              <a:noAutofit/>
            </a:bodyPr>
            <a:lstStyle/>
            <a:p>
              <a:pPr algn="just">
                <a:lnSpc>
                  <a:spcPct val="150000"/>
                </a:lnSpc>
                <a:spcAft>
                  <a:spcPts val="800"/>
                </a:spcAft>
              </a:pPr>
              <a:r>
                <a:rPr lang="en-GB" sz="800" b="1">
                  <a:solidFill>
                    <a:srgbClr val="FF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3</a:t>
              </a:r>
              <a:endParaRPr lang="es-ES" sz="14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Text Box 74">
              <a:extLst>
                <a:ext uri="{FF2B5EF4-FFF2-40B4-BE49-F238E27FC236}">
                  <a16:creationId xmlns:a16="http://schemas.microsoft.com/office/drawing/2014/main" id="{E7383389-E197-4A2B-807D-CE998DF47D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84502" y="5463636"/>
              <a:ext cx="225195" cy="2184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dk1">
                      <a:lumMod val="0"/>
                      <a:lumOff val="0"/>
                    </a:schemeClr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rot="0" vert="horz" wrap="square" lIns="36576" tIns="36576" rIns="36576" bIns="36576" anchor="t" anchorCtr="0" upright="1">
              <a:noAutofit/>
            </a:bodyPr>
            <a:lstStyle/>
            <a:p>
              <a:pPr algn="just">
                <a:lnSpc>
                  <a:spcPct val="150000"/>
                </a:lnSpc>
                <a:spcAft>
                  <a:spcPts val="800"/>
                </a:spcAft>
              </a:pPr>
              <a:r>
                <a:rPr lang="en-GB" sz="800" b="1">
                  <a:solidFill>
                    <a:srgbClr val="FF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10</a:t>
              </a:r>
              <a:endParaRPr lang="es-ES" sz="14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Text Box 75">
              <a:extLst>
                <a:ext uri="{FF2B5EF4-FFF2-40B4-BE49-F238E27FC236}">
                  <a16:creationId xmlns:a16="http://schemas.microsoft.com/office/drawing/2014/main" id="{08DD800C-B625-4AFB-9BF8-FBC8F4C52F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30639" y="5710551"/>
              <a:ext cx="225195" cy="2184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dk1">
                      <a:lumMod val="0"/>
                      <a:lumOff val="0"/>
                    </a:schemeClr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rot="0" vert="horz" wrap="square" lIns="36576" tIns="36576" rIns="36576" bIns="36576" anchor="t" anchorCtr="0" upright="1">
              <a:noAutofit/>
            </a:bodyPr>
            <a:lstStyle/>
            <a:p>
              <a:pPr algn="just">
                <a:lnSpc>
                  <a:spcPct val="150000"/>
                </a:lnSpc>
                <a:spcAft>
                  <a:spcPts val="800"/>
                </a:spcAft>
              </a:pPr>
              <a:r>
                <a:rPr lang="en-GB" sz="800" b="1" dirty="0">
                  <a:solidFill>
                    <a:srgbClr val="FF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20</a:t>
              </a:r>
              <a:endParaRPr lang="es-ES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Text Box 76">
              <a:extLst>
                <a:ext uri="{FF2B5EF4-FFF2-40B4-BE49-F238E27FC236}">
                  <a16:creationId xmlns:a16="http://schemas.microsoft.com/office/drawing/2014/main" id="{4B3BED44-6FA4-40E9-8C2B-6BEDE2B7DB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67428" y="5598875"/>
              <a:ext cx="225195" cy="2184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dk1">
                      <a:lumMod val="0"/>
                      <a:lumOff val="0"/>
                    </a:schemeClr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rot="0" vert="horz" wrap="square" lIns="36576" tIns="36576" rIns="36576" bIns="36576" anchor="t" anchorCtr="0" upright="1">
              <a:noAutofit/>
            </a:bodyPr>
            <a:lstStyle/>
            <a:p>
              <a:pPr algn="just">
                <a:lnSpc>
                  <a:spcPct val="150000"/>
                </a:lnSpc>
                <a:spcAft>
                  <a:spcPts val="800"/>
                </a:spcAft>
              </a:pPr>
              <a:r>
                <a:rPr lang="en-GB" sz="800" b="1" dirty="0">
                  <a:solidFill>
                    <a:srgbClr val="FF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30</a:t>
              </a:r>
              <a:endParaRPr lang="es-ES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" name="Text Box 77">
              <a:extLst>
                <a:ext uri="{FF2B5EF4-FFF2-40B4-BE49-F238E27FC236}">
                  <a16:creationId xmlns:a16="http://schemas.microsoft.com/office/drawing/2014/main" id="{1D950C7A-4D85-4E90-8272-4008F9095E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49005" y="5377355"/>
              <a:ext cx="225195" cy="2184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dk1">
                      <a:lumMod val="0"/>
                      <a:lumOff val="0"/>
                    </a:schemeClr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rot="0" vert="horz" wrap="square" lIns="36576" tIns="36576" rIns="36576" bIns="36576" anchor="t" anchorCtr="0" upright="1">
              <a:noAutofit/>
            </a:bodyPr>
            <a:lstStyle/>
            <a:p>
              <a:pPr algn="just">
                <a:lnSpc>
                  <a:spcPct val="150000"/>
                </a:lnSpc>
                <a:spcAft>
                  <a:spcPts val="800"/>
                </a:spcAft>
              </a:pPr>
              <a:r>
                <a:rPr lang="en-GB" sz="800" b="1" dirty="0">
                  <a:solidFill>
                    <a:srgbClr val="FF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-3</a:t>
              </a:r>
              <a:endParaRPr lang="es-ES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" name="Text Box 78">
              <a:extLst>
                <a:ext uri="{FF2B5EF4-FFF2-40B4-BE49-F238E27FC236}">
                  <a16:creationId xmlns:a16="http://schemas.microsoft.com/office/drawing/2014/main" id="{2AB3B50A-FB83-488D-8933-0C3ACB6F11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12358" y="5328190"/>
              <a:ext cx="225095" cy="2184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dk1">
                      <a:lumMod val="0"/>
                      <a:lumOff val="0"/>
                    </a:schemeClr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rot="0" vert="horz" wrap="square" lIns="36576" tIns="36576" rIns="36576" bIns="36576" anchor="t" anchorCtr="0" upright="1">
              <a:noAutofit/>
            </a:bodyPr>
            <a:lstStyle/>
            <a:p>
              <a:pPr algn="just">
                <a:lnSpc>
                  <a:spcPct val="150000"/>
                </a:lnSpc>
                <a:spcAft>
                  <a:spcPts val="800"/>
                </a:spcAft>
              </a:pPr>
              <a:r>
                <a:rPr lang="en-GB" sz="800" b="1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3</a:t>
              </a:r>
              <a:endParaRPr lang="es-ES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Text Box 79">
              <a:extLst>
                <a:ext uri="{FF2B5EF4-FFF2-40B4-BE49-F238E27FC236}">
                  <a16:creationId xmlns:a16="http://schemas.microsoft.com/office/drawing/2014/main" id="{B4AF123C-4D07-414A-90B7-B644498D9B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05459" y="5484276"/>
              <a:ext cx="225095" cy="2183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dk1">
                      <a:lumMod val="0"/>
                      <a:lumOff val="0"/>
                    </a:schemeClr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rot="0" vert="horz" wrap="square" lIns="36576" tIns="36576" rIns="36576" bIns="36576" anchor="t" anchorCtr="0" upright="1">
              <a:noAutofit/>
            </a:bodyPr>
            <a:lstStyle/>
            <a:p>
              <a:pPr algn="just">
                <a:lnSpc>
                  <a:spcPct val="150000"/>
                </a:lnSpc>
                <a:spcAft>
                  <a:spcPts val="800"/>
                </a:spcAft>
              </a:pPr>
              <a:r>
                <a:rPr lang="en-GB" sz="800" b="1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0</a:t>
              </a:r>
              <a:endParaRPr lang="es-ES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" name="Text Box 80">
              <a:extLst>
                <a:ext uri="{FF2B5EF4-FFF2-40B4-BE49-F238E27FC236}">
                  <a16:creationId xmlns:a16="http://schemas.microsoft.com/office/drawing/2014/main" id="{803C3D4E-6D9B-488E-BA26-695CE26662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14137" y="5656932"/>
              <a:ext cx="225195" cy="2184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dk1">
                      <a:lumMod val="0"/>
                      <a:lumOff val="0"/>
                    </a:schemeClr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rot="0" vert="horz" wrap="square" lIns="36576" tIns="36576" rIns="36576" bIns="36576" anchor="t" anchorCtr="0" upright="1">
              <a:noAutofit/>
            </a:bodyPr>
            <a:lstStyle/>
            <a:p>
              <a:pPr algn="just">
                <a:lnSpc>
                  <a:spcPct val="150000"/>
                </a:lnSpc>
                <a:spcAft>
                  <a:spcPts val="800"/>
                </a:spcAft>
              </a:pPr>
              <a:r>
                <a:rPr lang="en-GB" sz="800" b="1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-3</a:t>
              </a:r>
              <a:endParaRPr lang="es-ES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" name="Text Box 81">
              <a:extLst>
                <a:ext uri="{FF2B5EF4-FFF2-40B4-BE49-F238E27FC236}">
                  <a16:creationId xmlns:a16="http://schemas.microsoft.com/office/drawing/2014/main" id="{6AD9AD2E-90F1-43B5-9ADD-91E4500088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70455" y="5223961"/>
              <a:ext cx="225195" cy="2184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dk1">
                      <a:lumMod val="0"/>
                      <a:lumOff val="0"/>
                    </a:schemeClr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rot="0" vert="horz" wrap="square" lIns="36576" tIns="36576" rIns="36576" bIns="36576" anchor="t" anchorCtr="0" upright="1">
              <a:noAutofit/>
            </a:bodyPr>
            <a:lstStyle/>
            <a:p>
              <a:pPr algn="just">
                <a:lnSpc>
                  <a:spcPct val="150000"/>
                </a:lnSpc>
                <a:spcAft>
                  <a:spcPts val="800"/>
                </a:spcAft>
              </a:pPr>
              <a:r>
                <a:rPr lang="en-GB" sz="800" b="1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10</a:t>
              </a:r>
              <a:endParaRPr lang="es-ES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Text Box 82">
              <a:extLst>
                <a:ext uri="{FF2B5EF4-FFF2-40B4-BE49-F238E27FC236}">
                  <a16:creationId xmlns:a16="http://schemas.microsoft.com/office/drawing/2014/main" id="{0952C289-5D42-400A-9F8D-B7845CDAAE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96308" y="5259941"/>
              <a:ext cx="225195" cy="2184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dk1">
                      <a:lumMod val="0"/>
                      <a:lumOff val="0"/>
                    </a:schemeClr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rot="0" vert="horz" wrap="square" lIns="36576" tIns="36576" rIns="36576" bIns="36576" anchor="t" anchorCtr="0" upright="1">
              <a:noAutofit/>
            </a:bodyPr>
            <a:lstStyle/>
            <a:p>
              <a:pPr algn="just">
                <a:lnSpc>
                  <a:spcPct val="150000"/>
                </a:lnSpc>
                <a:spcAft>
                  <a:spcPts val="800"/>
                </a:spcAft>
              </a:pPr>
              <a:r>
                <a:rPr lang="en-GB" sz="800" b="1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20</a:t>
              </a:r>
              <a:endParaRPr lang="es-ES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" name="Text Box 83">
              <a:extLst>
                <a:ext uri="{FF2B5EF4-FFF2-40B4-BE49-F238E27FC236}">
                  <a16:creationId xmlns:a16="http://schemas.microsoft.com/office/drawing/2014/main" id="{A9A3EBD9-7BC9-433B-80A9-6C8AF93F42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73651" y="5578252"/>
              <a:ext cx="225195" cy="2184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dk1">
                      <a:lumMod val="0"/>
                      <a:lumOff val="0"/>
                    </a:schemeClr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rot="0" vert="horz" wrap="square" lIns="36576" tIns="36576" rIns="36576" bIns="36576" anchor="t" anchorCtr="0" upright="1">
              <a:noAutofit/>
            </a:bodyPr>
            <a:lstStyle/>
            <a:p>
              <a:pPr algn="just">
                <a:lnSpc>
                  <a:spcPct val="150000"/>
                </a:lnSpc>
                <a:spcAft>
                  <a:spcPts val="800"/>
                </a:spcAft>
              </a:pPr>
              <a:r>
                <a:rPr lang="en-GB" sz="800" b="1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30</a:t>
              </a:r>
              <a:endParaRPr lang="es-ES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5" name="Grupo 94">
            <a:extLst>
              <a:ext uri="{FF2B5EF4-FFF2-40B4-BE49-F238E27FC236}">
                <a16:creationId xmlns:a16="http://schemas.microsoft.com/office/drawing/2014/main" id="{73604908-45BB-4C4D-987C-424EA0C91DF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168199" y="1436638"/>
            <a:ext cx="3697189" cy="5400000"/>
            <a:chOff x="1068609" y="1052893"/>
            <a:chExt cx="55435" cy="80969"/>
          </a:xfrm>
        </p:grpSpPr>
        <p:pic>
          <p:nvPicPr>
            <p:cNvPr id="96" name="Picture 3">
              <a:extLst>
                <a:ext uri="{FF2B5EF4-FFF2-40B4-BE49-F238E27FC236}">
                  <a16:creationId xmlns:a16="http://schemas.microsoft.com/office/drawing/2014/main" id="{D611260A-6D8D-449B-8142-D23091B8F1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8609" y="1073135"/>
              <a:ext cx="27000" cy="202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dk1">
                      <a:lumMod val="0"/>
                      <a:lumOff val="0"/>
                    </a:schemeClr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  <p:pic>
          <p:nvPicPr>
            <p:cNvPr id="97" name="Picture 4">
              <a:extLst>
                <a:ext uri="{FF2B5EF4-FFF2-40B4-BE49-F238E27FC236}">
                  <a16:creationId xmlns:a16="http://schemas.microsoft.com/office/drawing/2014/main" id="{31572766-CB30-4D93-971B-C9F2419688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8609" y="1093378"/>
              <a:ext cx="27000" cy="20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dk1">
                      <a:lumMod val="0"/>
                      <a:lumOff val="0"/>
                    </a:schemeClr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  <p:pic>
          <p:nvPicPr>
            <p:cNvPr id="98" name="Picture 5">
              <a:extLst>
                <a:ext uri="{FF2B5EF4-FFF2-40B4-BE49-F238E27FC236}">
                  <a16:creationId xmlns:a16="http://schemas.microsoft.com/office/drawing/2014/main" id="{3F5463CD-42D3-4517-83B3-9466EAAEE7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8609" y="1113620"/>
              <a:ext cx="27000" cy="20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dk1">
                      <a:lumMod val="0"/>
                      <a:lumOff val="0"/>
                    </a:schemeClr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  <p:pic>
          <p:nvPicPr>
            <p:cNvPr id="99" name="Picture 6">
              <a:extLst>
                <a:ext uri="{FF2B5EF4-FFF2-40B4-BE49-F238E27FC236}">
                  <a16:creationId xmlns:a16="http://schemas.microsoft.com/office/drawing/2014/main" id="{9E9BCB04-1DF7-4EB3-AE15-BF16884538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3246" y="1093378"/>
              <a:ext cx="27000" cy="20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dk1">
                      <a:lumMod val="0"/>
                      <a:lumOff val="0"/>
                    </a:schemeClr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  <p:pic>
          <p:nvPicPr>
            <p:cNvPr id="100" name="Picture 7">
              <a:extLst>
                <a:ext uri="{FF2B5EF4-FFF2-40B4-BE49-F238E27FC236}">
                  <a16:creationId xmlns:a16="http://schemas.microsoft.com/office/drawing/2014/main" id="{8770212D-720B-4320-94C0-13FC23A6FA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3246" y="1113620"/>
              <a:ext cx="27000" cy="20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dk1">
                      <a:lumMod val="0"/>
                      <a:lumOff val="0"/>
                    </a:schemeClr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  <p:pic>
          <p:nvPicPr>
            <p:cNvPr id="101" name="Picture 8">
              <a:extLst>
                <a:ext uri="{FF2B5EF4-FFF2-40B4-BE49-F238E27FC236}">
                  <a16:creationId xmlns:a16="http://schemas.microsoft.com/office/drawing/2014/main" id="{40CFBD61-AD37-4009-AE4A-17621B006A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8609" y="1052893"/>
              <a:ext cx="27000" cy="20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dk1">
                      <a:lumMod val="0"/>
                      <a:lumOff val="0"/>
                    </a:schemeClr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  <p:pic>
          <p:nvPicPr>
            <p:cNvPr id="102" name="Picture 9">
              <a:extLst>
                <a:ext uri="{FF2B5EF4-FFF2-40B4-BE49-F238E27FC236}">
                  <a16:creationId xmlns:a16="http://schemas.microsoft.com/office/drawing/2014/main" id="{20109FE9-CF2B-42FD-86CE-4D5FD45D99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3246" y="1052893"/>
              <a:ext cx="27000" cy="20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dk1">
                      <a:lumMod val="0"/>
                      <a:lumOff val="0"/>
                    </a:schemeClr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  <p:pic>
          <p:nvPicPr>
            <p:cNvPr id="103" name="Picture 10">
              <a:extLst>
                <a:ext uri="{FF2B5EF4-FFF2-40B4-BE49-F238E27FC236}">
                  <a16:creationId xmlns:a16="http://schemas.microsoft.com/office/drawing/2014/main" id="{9F149734-A6D5-4B52-A658-67A25AE07E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3246" y="1073135"/>
              <a:ext cx="27000" cy="202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dk1">
                      <a:lumMod val="0"/>
                      <a:lumOff val="0"/>
                    </a:schemeClr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  <p:pic>
          <p:nvPicPr>
            <p:cNvPr id="104" name="Picture 11">
              <a:extLst>
                <a:ext uri="{FF2B5EF4-FFF2-40B4-BE49-F238E27FC236}">
                  <a16:creationId xmlns:a16="http://schemas.microsoft.com/office/drawing/2014/main" id="{D69835C9-59F4-465B-8C75-E7FEE65242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8095" y="1079892"/>
              <a:ext cx="5949" cy="286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dk1">
                      <a:lumMod val="0"/>
                      <a:lumOff val="0"/>
                    </a:schemeClr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  <p:sp>
          <p:nvSpPr>
            <p:cNvPr id="105" name="Text Box 12">
              <a:extLst>
                <a:ext uri="{FF2B5EF4-FFF2-40B4-BE49-F238E27FC236}">
                  <a16:creationId xmlns:a16="http://schemas.microsoft.com/office/drawing/2014/main" id="{8C7DCBC7-2183-4FB1-8E74-7DDFF10818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68609" y="1052893"/>
              <a:ext cx="3810" cy="32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dk1">
                      <a:lumMod val="0"/>
                      <a:lumOff val="0"/>
                    </a:schemeClr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rot="0" vert="horz" wrap="square" lIns="36576" tIns="36576" rIns="36576" bIns="36576" anchor="t" anchorCtr="0" upright="1">
              <a:noAutofit/>
            </a:bodyPr>
            <a:lstStyle/>
            <a:p>
              <a:pPr algn="just">
                <a:lnSpc>
                  <a:spcPct val="150000"/>
                </a:lnSpc>
                <a:spcAft>
                  <a:spcPts val="800"/>
                </a:spcAft>
              </a:pPr>
              <a:r>
                <a:rPr lang="en-GB" sz="110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(a)</a:t>
              </a:r>
              <a:endParaRPr lang="es-ES" sz="11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6" name="Text Box 13">
              <a:extLst>
                <a:ext uri="{FF2B5EF4-FFF2-40B4-BE49-F238E27FC236}">
                  <a16:creationId xmlns:a16="http://schemas.microsoft.com/office/drawing/2014/main" id="{A9974A2F-E2FB-417B-A81B-6AD74BCA72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93246" y="1052893"/>
              <a:ext cx="3810" cy="32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dk1">
                      <a:lumMod val="0"/>
                      <a:lumOff val="0"/>
                    </a:schemeClr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rot="0" vert="horz" wrap="square" lIns="36576" tIns="36576" rIns="36576" bIns="36576" anchor="t" anchorCtr="0" upright="1">
              <a:noAutofit/>
            </a:bodyPr>
            <a:lstStyle/>
            <a:p>
              <a:pPr algn="just">
                <a:lnSpc>
                  <a:spcPct val="150000"/>
                </a:lnSpc>
                <a:spcAft>
                  <a:spcPts val="800"/>
                </a:spcAft>
              </a:pPr>
              <a:r>
                <a:rPr lang="en-GB" sz="110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(b)</a:t>
              </a:r>
              <a:endParaRPr lang="es-ES" sz="11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7" name="Text Box 14">
              <a:extLst>
                <a:ext uri="{FF2B5EF4-FFF2-40B4-BE49-F238E27FC236}">
                  <a16:creationId xmlns:a16="http://schemas.microsoft.com/office/drawing/2014/main" id="{49B9C6D9-67A8-4521-A3A1-D7C614C85E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68609" y="1073135"/>
              <a:ext cx="3810" cy="32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dk1">
                      <a:lumMod val="0"/>
                      <a:lumOff val="0"/>
                    </a:schemeClr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rot="0" vert="horz" wrap="square" lIns="36576" tIns="36576" rIns="36576" bIns="36576" anchor="t" anchorCtr="0" upright="1">
              <a:noAutofit/>
            </a:bodyPr>
            <a:lstStyle/>
            <a:p>
              <a:pPr algn="just">
                <a:lnSpc>
                  <a:spcPct val="150000"/>
                </a:lnSpc>
                <a:spcAft>
                  <a:spcPts val="800"/>
                </a:spcAft>
              </a:pPr>
              <a:r>
                <a:rPr lang="en-GB" sz="110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(c)</a:t>
              </a:r>
              <a:endParaRPr lang="es-ES" sz="11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8" name="Text Box 15">
              <a:extLst>
                <a:ext uri="{FF2B5EF4-FFF2-40B4-BE49-F238E27FC236}">
                  <a16:creationId xmlns:a16="http://schemas.microsoft.com/office/drawing/2014/main" id="{EB5E71C6-1054-466F-9FE0-3DC3DADE5C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93246" y="1073135"/>
              <a:ext cx="3810" cy="32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dk1">
                      <a:lumMod val="0"/>
                      <a:lumOff val="0"/>
                    </a:schemeClr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rot="0" vert="horz" wrap="square" lIns="36576" tIns="36576" rIns="36576" bIns="36576" anchor="t" anchorCtr="0" upright="1">
              <a:noAutofit/>
            </a:bodyPr>
            <a:lstStyle/>
            <a:p>
              <a:pPr algn="just">
                <a:lnSpc>
                  <a:spcPct val="150000"/>
                </a:lnSpc>
                <a:spcAft>
                  <a:spcPts val="800"/>
                </a:spcAft>
              </a:pPr>
              <a:r>
                <a:rPr lang="en-GB" sz="110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(d)</a:t>
              </a:r>
              <a:endParaRPr lang="es-ES" sz="11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" name="Text Box 16">
              <a:extLst>
                <a:ext uri="{FF2B5EF4-FFF2-40B4-BE49-F238E27FC236}">
                  <a16:creationId xmlns:a16="http://schemas.microsoft.com/office/drawing/2014/main" id="{C30CF748-0247-4777-9142-83A8838F4C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68609" y="1093378"/>
              <a:ext cx="3810" cy="32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dk1">
                      <a:lumMod val="0"/>
                      <a:lumOff val="0"/>
                    </a:schemeClr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rot="0" vert="horz" wrap="square" lIns="36576" tIns="36576" rIns="36576" bIns="36576" anchor="t" anchorCtr="0" upright="1">
              <a:noAutofit/>
            </a:bodyPr>
            <a:lstStyle/>
            <a:p>
              <a:pPr algn="just">
                <a:lnSpc>
                  <a:spcPct val="150000"/>
                </a:lnSpc>
                <a:spcAft>
                  <a:spcPts val="800"/>
                </a:spcAft>
              </a:pPr>
              <a:r>
                <a:rPr lang="en-GB" sz="110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(e)</a:t>
              </a:r>
              <a:endParaRPr lang="es-ES" sz="11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" name="Text Box 17">
              <a:extLst>
                <a:ext uri="{FF2B5EF4-FFF2-40B4-BE49-F238E27FC236}">
                  <a16:creationId xmlns:a16="http://schemas.microsoft.com/office/drawing/2014/main" id="{086ABD34-0AE7-475B-A022-F098374151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93246" y="1093378"/>
              <a:ext cx="3810" cy="32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dk1">
                      <a:lumMod val="0"/>
                      <a:lumOff val="0"/>
                    </a:schemeClr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rot="0" vert="horz" wrap="square" lIns="36576" tIns="36576" rIns="36576" bIns="36576" anchor="t" anchorCtr="0" upright="1">
              <a:noAutofit/>
            </a:bodyPr>
            <a:lstStyle/>
            <a:p>
              <a:pPr algn="just">
                <a:lnSpc>
                  <a:spcPct val="150000"/>
                </a:lnSpc>
                <a:spcAft>
                  <a:spcPts val="800"/>
                </a:spcAft>
              </a:pPr>
              <a:r>
                <a:rPr lang="en-GB" sz="110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(f)</a:t>
              </a:r>
              <a:endParaRPr lang="es-ES" sz="11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" name="Text Box 18">
              <a:extLst>
                <a:ext uri="{FF2B5EF4-FFF2-40B4-BE49-F238E27FC236}">
                  <a16:creationId xmlns:a16="http://schemas.microsoft.com/office/drawing/2014/main" id="{97ED7A41-E682-4FF1-BC11-DD4EDA8070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68609" y="1113620"/>
              <a:ext cx="3810" cy="32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dk1">
                      <a:lumMod val="0"/>
                      <a:lumOff val="0"/>
                    </a:schemeClr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rot="0" vert="horz" wrap="square" lIns="36576" tIns="36576" rIns="36576" bIns="36576" anchor="t" anchorCtr="0" upright="1">
              <a:noAutofit/>
            </a:bodyPr>
            <a:lstStyle/>
            <a:p>
              <a:pPr algn="just">
                <a:lnSpc>
                  <a:spcPct val="150000"/>
                </a:lnSpc>
                <a:spcAft>
                  <a:spcPts val="800"/>
                </a:spcAft>
              </a:pPr>
              <a:r>
                <a:rPr lang="en-GB" sz="110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(g)</a:t>
              </a:r>
              <a:endParaRPr lang="es-ES" sz="11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" name="Text Box 19">
              <a:extLst>
                <a:ext uri="{FF2B5EF4-FFF2-40B4-BE49-F238E27FC236}">
                  <a16:creationId xmlns:a16="http://schemas.microsoft.com/office/drawing/2014/main" id="{1915462C-769B-4BC6-BB66-2861CAD2C6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93246" y="1113620"/>
              <a:ext cx="3810" cy="32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dk1">
                      <a:lumMod val="0"/>
                      <a:lumOff val="0"/>
                    </a:schemeClr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rot="0" vert="horz" wrap="square" lIns="36576" tIns="36576" rIns="36576" bIns="36576" anchor="t" anchorCtr="0" upright="1">
              <a:noAutofit/>
            </a:bodyPr>
            <a:lstStyle/>
            <a:p>
              <a:pPr algn="just">
                <a:lnSpc>
                  <a:spcPct val="150000"/>
                </a:lnSpc>
                <a:spcAft>
                  <a:spcPts val="800"/>
                </a:spcAft>
              </a:pPr>
              <a:r>
                <a:rPr lang="en-GB" sz="110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(h)</a:t>
              </a:r>
              <a:endParaRPr lang="es-ES" sz="11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11C6DFA1-34A6-4C0D-8B85-0DDC258C978E}"/>
              </a:ext>
            </a:extLst>
          </p:cNvPr>
          <p:cNvCxnSpPr/>
          <p:nvPr/>
        </p:nvCxnSpPr>
        <p:spPr>
          <a:xfrm>
            <a:off x="8479016" y="1130968"/>
            <a:ext cx="0" cy="570567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4B80CD13-7D4B-49AB-8553-4B8ADCEE9507}"/>
              </a:ext>
            </a:extLst>
          </p:cNvPr>
          <p:cNvSpPr txBox="1"/>
          <p:nvPr/>
        </p:nvSpPr>
        <p:spPr>
          <a:xfrm>
            <a:off x="9916066" y="1152827"/>
            <a:ext cx="7805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2013</a:t>
            </a:r>
          </a:p>
        </p:txBody>
      </p:sp>
      <p:sp>
        <p:nvSpPr>
          <p:cNvPr id="132" name="CuadroTexto 131">
            <a:extLst>
              <a:ext uri="{FF2B5EF4-FFF2-40B4-BE49-F238E27FC236}">
                <a16:creationId xmlns:a16="http://schemas.microsoft.com/office/drawing/2014/main" id="{366BCF7A-AFB8-4EF1-8A19-413D5B281107}"/>
              </a:ext>
            </a:extLst>
          </p:cNvPr>
          <p:cNvSpPr txBox="1"/>
          <p:nvPr/>
        </p:nvSpPr>
        <p:spPr>
          <a:xfrm>
            <a:off x="6589661" y="1152827"/>
            <a:ext cx="7054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2011</a:t>
            </a:r>
          </a:p>
        </p:txBody>
      </p: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02D4A655-C358-488B-8E97-51003A338C35}"/>
              </a:ext>
            </a:extLst>
          </p:cNvPr>
          <p:cNvCxnSpPr>
            <a:cxnSpLocks/>
          </p:cNvCxnSpPr>
          <p:nvPr/>
        </p:nvCxnSpPr>
        <p:spPr>
          <a:xfrm flipV="1">
            <a:off x="4511896" y="2289829"/>
            <a:ext cx="827841" cy="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CuadroTexto 80">
            <a:extLst>
              <a:ext uri="{FF2B5EF4-FFF2-40B4-BE49-F238E27FC236}">
                <a16:creationId xmlns:a16="http://schemas.microsoft.com/office/drawing/2014/main" id="{E9A9DB33-01A8-4051-B6F9-D10255585605}"/>
              </a:ext>
            </a:extLst>
          </p:cNvPr>
          <p:cNvSpPr txBox="1"/>
          <p:nvPr/>
        </p:nvSpPr>
        <p:spPr>
          <a:xfrm>
            <a:off x="962386" y="4511864"/>
            <a:ext cx="39068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Centres of mass of the egg/larvae distributions</a:t>
            </a:r>
          </a:p>
        </p:txBody>
      </p:sp>
      <p:sp>
        <p:nvSpPr>
          <p:cNvPr id="82" name="CuadroTexto 81">
            <a:extLst>
              <a:ext uri="{FF2B5EF4-FFF2-40B4-BE49-F238E27FC236}">
                <a16:creationId xmlns:a16="http://schemas.microsoft.com/office/drawing/2014/main" id="{F66B6BEE-3F22-4434-A776-A2FB1EDC547D}"/>
              </a:ext>
            </a:extLst>
          </p:cNvPr>
          <p:cNvSpPr txBox="1"/>
          <p:nvPr/>
        </p:nvSpPr>
        <p:spPr>
          <a:xfrm>
            <a:off x="669826" y="6012773"/>
            <a:ext cx="434114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1" dirty="0"/>
              <a:t>days from the start (0) of the simulation (from -3 to 30)</a:t>
            </a:r>
          </a:p>
        </p:txBody>
      </p:sp>
      <p:cxnSp>
        <p:nvCxnSpPr>
          <p:cNvPr id="83" name="Conector recto de flecha 82">
            <a:extLst>
              <a:ext uri="{FF2B5EF4-FFF2-40B4-BE49-F238E27FC236}">
                <a16:creationId xmlns:a16="http://schemas.microsoft.com/office/drawing/2014/main" id="{D09D863B-5BB0-475C-9624-C354217045C3}"/>
              </a:ext>
            </a:extLst>
          </p:cNvPr>
          <p:cNvCxnSpPr>
            <a:cxnSpLocks/>
          </p:cNvCxnSpPr>
          <p:nvPr/>
        </p:nvCxnSpPr>
        <p:spPr>
          <a:xfrm flipH="1">
            <a:off x="1006513" y="4784484"/>
            <a:ext cx="164701" cy="2325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Conector recto de flecha 83">
            <a:extLst>
              <a:ext uri="{FF2B5EF4-FFF2-40B4-BE49-F238E27FC236}">
                <a16:creationId xmlns:a16="http://schemas.microsoft.com/office/drawing/2014/main" id="{B098CAA2-3E3D-43FA-884E-A26271D46118}"/>
              </a:ext>
            </a:extLst>
          </p:cNvPr>
          <p:cNvCxnSpPr>
            <a:cxnSpLocks/>
          </p:cNvCxnSpPr>
          <p:nvPr/>
        </p:nvCxnSpPr>
        <p:spPr>
          <a:xfrm>
            <a:off x="3299229" y="4772576"/>
            <a:ext cx="115869" cy="2139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onector recto de flecha 84">
            <a:extLst>
              <a:ext uri="{FF2B5EF4-FFF2-40B4-BE49-F238E27FC236}">
                <a16:creationId xmlns:a16="http://schemas.microsoft.com/office/drawing/2014/main" id="{D53494F6-9386-4BE2-AD7B-3A677CAFD148}"/>
              </a:ext>
            </a:extLst>
          </p:cNvPr>
          <p:cNvCxnSpPr>
            <a:cxnSpLocks/>
          </p:cNvCxnSpPr>
          <p:nvPr/>
        </p:nvCxnSpPr>
        <p:spPr>
          <a:xfrm flipV="1">
            <a:off x="4312398" y="5925991"/>
            <a:ext cx="6600" cy="1645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ector recto de flecha 85">
            <a:extLst>
              <a:ext uri="{FF2B5EF4-FFF2-40B4-BE49-F238E27FC236}">
                <a16:creationId xmlns:a16="http://schemas.microsoft.com/office/drawing/2014/main" id="{9E95688F-A4FA-47C5-B1A9-3351690DFE57}"/>
              </a:ext>
            </a:extLst>
          </p:cNvPr>
          <p:cNvCxnSpPr>
            <a:cxnSpLocks/>
          </p:cNvCxnSpPr>
          <p:nvPr/>
        </p:nvCxnSpPr>
        <p:spPr>
          <a:xfrm flipV="1">
            <a:off x="1131079" y="5975575"/>
            <a:ext cx="260506" cy="1278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3" name="Grupo 112">
            <a:extLst>
              <a:ext uri="{FF2B5EF4-FFF2-40B4-BE49-F238E27FC236}">
                <a16:creationId xmlns:a16="http://schemas.microsoft.com/office/drawing/2014/main" id="{0B062660-0CAD-414F-BB73-E42C7CD87F1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505593" y="1436638"/>
            <a:ext cx="3697189" cy="5400000"/>
            <a:chOff x="1068609" y="1052893"/>
            <a:chExt cx="55435" cy="80969"/>
          </a:xfrm>
        </p:grpSpPr>
        <p:pic>
          <p:nvPicPr>
            <p:cNvPr id="114" name="Picture 39">
              <a:extLst>
                <a:ext uri="{FF2B5EF4-FFF2-40B4-BE49-F238E27FC236}">
                  <a16:creationId xmlns:a16="http://schemas.microsoft.com/office/drawing/2014/main" id="{EFC332CE-F68D-4D56-96FA-15847D0E8D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8609" y="1073135"/>
              <a:ext cx="27000" cy="202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dk1">
                      <a:lumMod val="0"/>
                      <a:lumOff val="0"/>
                    </a:schemeClr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  <p:pic>
          <p:nvPicPr>
            <p:cNvPr id="115" name="Picture 40">
              <a:extLst>
                <a:ext uri="{FF2B5EF4-FFF2-40B4-BE49-F238E27FC236}">
                  <a16:creationId xmlns:a16="http://schemas.microsoft.com/office/drawing/2014/main" id="{7FBD81BB-899E-4B39-A9CC-047D77A0B0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8609" y="1093378"/>
              <a:ext cx="27000" cy="20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dk1">
                      <a:lumMod val="0"/>
                      <a:lumOff val="0"/>
                    </a:schemeClr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  <p:pic>
          <p:nvPicPr>
            <p:cNvPr id="116" name="Picture 41">
              <a:extLst>
                <a:ext uri="{FF2B5EF4-FFF2-40B4-BE49-F238E27FC236}">
                  <a16:creationId xmlns:a16="http://schemas.microsoft.com/office/drawing/2014/main" id="{A590B12A-E0DC-463B-B074-248014856F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8609" y="1113620"/>
              <a:ext cx="27000" cy="20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dk1">
                      <a:lumMod val="0"/>
                      <a:lumOff val="0"/>
                    </a:schemeClr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  <p:pic>
          <p:nvPicPr>
            <p:cNvPr id="117" name="Picture 42">
              <a:extLst>
                <a:ext uri="{FF2B5EF4-FFF2-40B4-BE49-F238E27FC236}">
                  <a16:creationId xmlns:a16="http://schemas.microsoft.com/office/drawing/2014/main" id="{9205740E-E880-45D7-B433-29B1A6C9CC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3246" y="1073135"/>
              <a:ext cx="27000" cy="202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dk1">
                      <a:lumMod val="0"/>
                      <a:lumOff val="0"/>
                    </a:schemeClr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  <p:pic>
          <p:nvPicPr>
            <p:cNvPr id="118" name="Picture 43">
              <a:extLst>
                <a:ext uri="{FF2B5EF4-FFF2-40B4-BE49-F238E27FC236}">
                  <a16:creationId xmlns:a16="http://schemas.microsoft.com/office/drawing/2014/main" id="{91D010B8-28A0-4526-B555-74A9F2BB2A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3246" y="1093378"/>
              <a:ext cx="27000" cy="20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dk1">
                      <a:lumMod val="0"/>
                      <a:lumOff val="0"/>
                    </a:schemeClr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  <p:pic>
          <p:nvPicPr>
            <p:cNvPr id="119" name="Picture 44">
              <a:extLst>
                <a:ext uri="{FF2B5EF4-FFF2-40B4-BE49-F238E27FC236}">
                  <a16:creationId xmlns:a16="http://schemas.microsoft.com/office/drawing/2014/main" id="{C853B6A6-C09A-4383-9981-0045FF6966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3246" y="1113620"/>
              <a:ext cx="27000" cy="20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dk1">
                      <a:lumMod val="0"/>
                      <a:lumOff val="0"/>
                    </a:schemeClr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  <p:pic>
          <p:nvPicPr>
            <p:cNvPr id="120" name="Picture 45">
              <a:extLst>
                <a:ext uri="{FF2B5EF4-FFF2-40B4-BE49-F238E27FC236}">
                  <a16:creationId xmlns:a16="http://schemas.microsoft.com/office/drawing/2014/main" id="{5F902636-8BEA-4F77-84F5-6C826BABDF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8609" y="1052893"/>
              <a:ext cx="27000" cy="20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dk1">
                      <a:lumMod val="0"/>
                      <a:lumOff val="0"/>
                    </a:schemeClr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  <p:pic>
          <p:nvPicPr>
            <p:cNvPr id="121" name="Picture 46">
              <a:extLst>
                <a:ext uri="{FF2B5EF4-FFF2-40B4-BE49-F238E27FC236}">
                  <a16:creationId xmlns:a16="http://schemas.microsoft.com/office/drawing/2014/main" id="{B54D8669-45EF-4BDE-851E-665D9231BC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8095" y="1079892"/>
              <a:ext cx="5949" cy="286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dk1">
                      <a:lumMod val="0"/>
                      <a:lumOff val="0"/>
                    </a:schemeClr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  <p:sp>
          <p:nvSpPr>
            <p:cNvPr id="122" name="Text Box 47">
              <a:extLst>
                <a:ext uri="{FF2B5EF4-FFF2-40B4-BE49-F238E27FC236}">
                  <a16:creationId xmlns:a16="http://schemas.microsoft.com/office/drawing/2014/main" id="{4285D709-8C21-4742-BD65-9383692B9B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68609" y="1052893"/>
              <a:ext cx="3810" cy="32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dk1">
                      <a:lumMod val="0"/>
                      <a:lumOff val="0"/>
                    </a:schemeClr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rot="0" vert="horz" wrap="square" lIns="36576" tIns="36576" rIns="36576" bIns="36576" anchor="t" anchorCtr="0" upright="1">
              <a:noAutofit/>
            </a:bodyPr>
            <a:lstStyle/>
            <a:p>
              <a:pPr algn="just">
                <a:lnSpc>
                  <a:spcPct val="150000"/>
                </a:lnSpc>
                <a:spcAft>
                  <a:spcPts val="800"/>
                </a:spcAft>
              </a:pPr>
              <a:r>
                <a:rPr lang="en-GB" sz="110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(a)</a:t>
              </a:r>
              <a:endParaRPr lang="es-ES" sz="11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" name="Text Box 48">
              <a:extLst>
                <a:ext uri="{FF2B5EF4-FFF2-40B4-BE49-F238E27FC236}">
                  <a16:creationId xmlns:a16="http://schemas.microsoft.com/office/drawing/2014/main" id="{1F09BBC4-D86E-4CE9-B693-EDC45FCF74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93246" y="1052893"/>
              <a:ext cx="3810" cy="32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dk1">
                      <a:lumMod val="0"/>
                      <a:lumOff val="0"/>
                    </a:schemeClr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rot="0" vert="horz" wrap="square" lIns="36576" tIns="36576" rIns="36576" bIns="36576" anchor="t" anchorCtr="0" upright="1">
              <a:noAutofit/>
            </a:bodyPr>
            <a:lstStyle/>
            <a:p>
              <a:pPr algn="just">
                <a:lnSpc>
                  <a:spcPct val="150000"/>
                </a:lnSpc>
                <a:spcAft>
                  <a:spcPts val="800"/>
                </a:spcAft>
              </a:pPr>
              <a:r>
                <a:rPr lang="en-GB" sz="110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(b)</a:t>
              </a:r>
              <a:endParaRPr lang="es-ES" sz="11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4" name="Text Box 49">
              <a:extLst>
                <a:ext uri="{FF2B5EF4-FFF2-40B4-BE49-F238E27FC236}">
                  <a16:creationId xmlns:a16="http://schemas.microsoft.com/office/drawing/2014/main" id="{286966E2-3830-47F6-BD07-63A2271384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68609" y="1073135"/>
              <a:ext cx="3810" cy="32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dk1">
                      <a:lumMod val="0"/>
                      <a:lumOff val="0"/>
                    </a:schemeClr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rot="0" vert="horz" wrap="square" lIns="36576" tIns="36576" rIns="36576" bIns="36576" anchor="t" anchorCtr="0" upright="1">
              <a:noAutofit/>
            </a:bodyPr>
            <a:lstStyle/>
            <a:p>
              <a:pPr algn="just">
                <a:lnSpc>
                  <a:spcPct val="150000"/>
                </a:lnSpc>
                <a:spcAft>
                  <a:spcPts val="800"/>
                </a:spcAft>
              </a:pPr>
              <a:r>
                <a:rPr lang="en-GB" sz="110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(c)</a:t>
              </a:r>
              <a:endParaRPr lang="es-ES" sz="11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5" name="Text Box 50">
              <a:extLst>
                <a:ext uri="{FF2B5EF4-FFF2-40B4-BE49-F238E27FC236}">
                  <a16:creationId xmlns:a16="http://schemas.microsoft.com/office/drawing/2014/main" id="{7AA893D7-3A0D-4EF3-A132-7D08C0EC3D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93246" y="1073135"/>
              <a:ext cx="3810" cy="32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dk1">
                      <a:lumMod val="0"/>
                      <a:lumOff val="0"/>
                    </a:schemeClr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rot="0" vert="horz" wrap="square" lIns="36576" tIns="36576" rIns="36576" bIns="36576" anchor="t" anchorCtr="0" upright="1">
              <a:noAutofit/>
            </a:bodyPr>
            <a:lstStyle/>
            <a:p>
              <a:pPr algn="just">
                <a:lnSpc>
                  <a:spcPct val="150000"/>
                </a:lnSpc>
                <a:spcAft>
                  <a:spcPts val="800"/>
                </a:spcAft>
              </a:pPr>
              <a:r>
                <a:rPr lang="en-GB" sz="110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(d)</a:t>
              </a:r>
              <a:endParaRPr lang="es-ES" sz="11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6" name="Text Box 51">
              <a:extLst>
                <a:ext uri="{FF2B5EF4-FFF2-40B4-BE49-F238E27FC236}">
                  <a16:creationId xmlns:a16="http://schemas.microsoft.com/office/drawing/2014/main" id="{C2C7594C-2211-4E9C-98C4-01833629EE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68609" y="1093378"/>
              <a:ext cx="3810" cy="32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dk1">
                      <a:lumMod val="0"/>
                      <a:lumOff val="0"/>
                    </a:schemeClr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rot="0" vert="horz" wrap="square" lIns="36576" tIns="36576" rIns="36576" bIns="36576" anchor="t" anchorCtr="0" upright="1">
              <a:noAutofit/>
            </a:bodyPr>
            <a:lstStyle/>
            <a:p>
              <a:pPr algn="just">
                <a:lnSpc>
                  <a:spcPct val="150000"/>
                </a:lnSpc>
                <a:spcAft>
                  <a:spcPts val="800"/>
                </a:spcAft>
              </a:pPr>
              <a:r>
                <a:rPr lang="en-GB" sz="110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(e)</a:t>
              </a:r>
              <a:endParaRPr lang="es-ES" sz="11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7" name="Text Box 52">
              <a:extLst>
                <a:ext uri="{FF2B5EF4-FFF2-40B4-BE49-F238E27FC236}">
                  <a16:creationId xmlns:a16="http://schemas.microsoft.com/office/drawing/2014/main" id="{B50BD4C3-B13B-41C2-81F9-E415341BAD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93246" y="1093378"/>
              <a:ext cx="3810" cy="32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dk1">
                      <a:lumMod val="0"/>
                      <a:lumOff val="0"/>
                    </a:schemeClr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rot="0" vert="horz" wrap="square" lIns="36576" tIns="36576" rIns="36576" bIns="36576" anchor="t" anchorCtr="0" upright="1">
              <a:noAutofit/>
            </a:bodyPr>
            <a:lstStyle/>
            <a:p>
              <a:pPr algn="just">
                <a:lnSpc>
                  <a:spcPct val="150000"/>
                </a:lnSpc>
                <a:spcAft>
                  <a:spcPts val="800"/>
                </a:spcAft>
              </a:pPr>
              <a:r>
                <a:rPr lang="en-GB" sz="110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(f)</a:t>
              </a:r>
              <a:endParaRPr lang="es-ES" sz="11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8" name="Text Box 53">
              <a:extLst>
                <a:ext uri="{FF2B5EF4-FFF2-40B4-BE49-F238E27FC236}">
                  <a16:creationId xmlns:a16="http://schemas.microsoft.com/office/drawing/2014/main" id="{77C7A930-C14C-45EF-92AA-783A9219B1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68609" y="1113620"/>
              <a:ext cx="3810" cy="32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dk1">
                      <a:lumMod val="0"/>
                      <a:lumOff val="0"/>
                    </a:schemeClr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rot="0" vert="horz" wrap="square" lIns="36576" tIns="36576" rIns="36576" bIns="36576" anchor="t" anchorCtr="0" upright="1">
              <a:noAutofit/>
            </a:bodyPr>
            <a:lstStyle/>
            <a:p>
              <a:pPr algn="just">
                <a:lnSpc>
                  <a:spcPct val="150000"/>
                </a:lnSpc>
                <a:spcAft>
                  <a:spcPts val="800"/>
                </a:spcAft>
              </a:pPr>
              <a:r>
                <a:rPr lang="en-GB" sz="110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(g)</a:t>
              </a:r>
              <a:endParaRPr lang="es-ES" sz="11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9" name="Text Box 54">
              <a:extLst>
                <a:ext uri="{FF2B5EF4-FFF2-40B4-BE49-F238E27FC236}">
                  <a16:creationId xmlns:a16="http://schemas.microsoft.com/office/drawing/2014/main" id="{BFDC3B12-996A-4BA7-A9D7-65F8D0901A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93246" y="1113620"/>
              <a:ext cx="3810" cy="32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dk1">
                      <a:lumMod val="0"/>
                      <a:lumOff val="0"/>
                    </a:schemeClr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rot="0" vert="horz" wrap="square" lIns="36576" tIns="36576" rIns="36576" bIns="36576" anchor="t" anchorCtr="0" upright="1">
              <a:noAutofit/>
            </a:bodyPr>
            <a:lstStyle/>
            <a:p>
              <a:pPr algn="just">
                <a:lnSpc>
                  <a:spcPct val="150000"/>
                </a:lnSpc>
                <a:spcAft>
                  <a:spcPts val="800"/>
                </a:spcAft>
              </a:pPr>
              <a:r>
                <a:rPr lang="en-GB" sz="110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(h)</a:t>
              </a:r>
              <a:endParaRPr lang="es-ES" sz="11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30" name="Picture 55">
              <a:extLst>
                <a:ext uri="{FF2B5EF4-FFF2-40B4-BE49-F238E27FC236}">
                  <a16:creationId xmlns:a16="http://schemas.microsoft.com/office/drawing/2014/main" id="{209AC2D3-763C-4916-96BB-21D0587A8D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3246" y="1052893"/>
              <a:ext cx="27000" cy="20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dk1">
                      <a:lumMod val="0"/>
                      <a:lumOff val="0"/>
                    </a:schemeClr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300676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>
            <a:extLst>
              <a:ext uri="{FF2B5EF4-FFF2-40B4-BE49-F238E27FC236}">
                <a16:creationId xmlns:a16="http://schemas.microsoft.com/office/drawing/2014/main" id="{AFA08537-A67D-494A-AF91-E6C53F0C798F}"/>
              </a:ext>
            </a:extLst>
          </p:cNvPr>
          <p:cNvGrpSpPr/>
          <p:nvPr/>
        </p:nvGrpSpPr>
        <p:grpSpPr>
          <a:xfrm>
            <a:off x="2969925" y="170639"/>
            <a:ext cx="6836547" cy="742728"/>
            <a:chOff x="2637416" y="5023"/>
            <a:chExt cx="6836547" cy="742728"/>
          </a:xfrm>
        </p:grpSpPr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00193ADC-6253-46FA-B82F-1338F2E03FE8}"/>
                </a:ext>
              </a:extLst>
            </p:cNvPr>
            <p:cNvSpPr txBox="1"/>
            <p:nvPr/>
          </p:nvSpPr>
          <p:spPr>
            <a:xfrm>
              <a:off x="2637416" y="181415"/>
              <a:ext cx="20295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b="1" dirty="0">
                  <a:solidFill>
                    <a:schemeClr val="bg1">
                      <a:lumMod val="75000"/>
                    </a:schemeClr>
                  </a:solidFill>
                </a:rPr>
                <a:t>INTRODUCTION</a:t>
              </a:r>
              <a:r>
                <a:rPr lang="en-US" b="1" dirty="0"/>
                <a:t> </a:t>
              </a:r>
              <a:endParaRPr lang="en-US" b="1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71450DE5-444C-465B-B0B0-4A2A9918615B}"/>
                </a:ext>
              </a:extLst>
            </p:cNvPr>
            <p:cNvSpPr txBox="1"/>
            <p:nvPr/>
          </p:nvSpPr>
          <p:spPr>
            <a:xfrm>
              <a:off x="4453247" y="5023"/>
              <a:ext cx="48994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>
                      <a:lumMod val="75000"/>
                    </a:schemeClr>
                  </a:solidFill>
                </a:rPr>
                <a:t>AIM I: MAIN APPROACH|RESULTS|CONCLUSIONS</a:t>
              </a:r>
              <a:endParaRPr lang="es-E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8470B99D-7FDD-426A-997F-FD4AA9A7CA54}"/>
                </a:ext>
              </a:extLst>
            </p:cNvPr>
            <p:cNvSpPr txBox="1"/>
            <p:nvPr/>
          </p:nvSpPr>
          <p:spPr>
            <a:xfrm>
              <a:off x="4453246" y="378419"/>
              <a:ext cx="50207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AIM II: </a:t>
              </a:r>
              <a:r>
                <a:rPr lang="en-US" b="1" dirty="0">
                  <a:solidFill>
                    <a:schemeClr val="bg1">
                      <a:lumMod val="75000"/>
                    </a:schemeClr>
                  </a:solidFill>
                </a:rPr>
                <a:t>MAIN APPROACH|RESULTS|</a:t>
              </a:r>
              <a:r>
                <a:rPr lang="en-US" b="1" dirty="0"/>
                <a:t>CONCLUSIONS</a:t>
              </a:r>
              <a:endParaRPr lang="es-ES" dirty="0"/>
            </a:p>
          </p:txBody>
        </p:sp>
      </p:grpSp>
      <p:sp>
        <p:nvSpPr>
          <p:cNvPr id="81" name="CuadroTexto 80">
            <a:extLst>
              <a:ext uri="{FF2B5EF4-FFF2-40B4-BE49-F238E27FC236}">
                <a16:creationId xmlns:a16="http://schemas.microsoft.com/office/drawing/2014/main" id="{5AF3AA8A-AC37-4785-8CD9-A3F01F61B6F9}"/>
              </a:ext>
            </a:extLst>
          </p:cNvPr>
          <p:cNvSpPr txBox="1"/>
          <p:nvPr/>
        </p:nvSpPr>
        <p:spPr>
          <a:xfrm>
            <a:off x="267701" y="2266887"/>
            <a:ext cx="11487151" cy="1203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600" dirty="0"/>
              <a:t>First analysis of anchovy eggs and larvae advection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600" dirty="0"/>
              <a:t>Eggs and larvae were in general retained near the spawning area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600" dirty="0"/>
              <a:t>More years should be </a:t>
            </a:r>
            <a:r>
              <a:rPr lang="en-US" sz="1600" dirty="0" err="1"/>
              <a:t>analysed</a:t>
            </a:r>
            <a:r>
              <a:rPr lang="en-US" sz="1600" dirty="0"/>
              <a:t> to obtain reliable conclusions</a:t>
            </a:r>
          </a:p>
        </p:txBody>
      </p:sp>
      <p:sp>
        <p:nvSpPr>
          <p:cNvPr id="82" name="CuadroTexto 81">
            <a:extLst>
              <a:ext uri="{FF2B5EF4-FFF2-40B4-BE49-F238E27FC236}">
                <a16:creationId xmlns:a16="http://schemas.microsoft.com/office/drawing/2014/main" id="{9AD2799A-94B8-449E-8C1D-A0A3BC46416C}"/>
              </a:ext>
            </a:extLst>
          </p:cNvPr>
          <p:cNvSpPr txBox="1"/>
          <p:nvPr/>
        </p:nvSpPr>
        <p:spPr>
          <a:xfrm>
            <a:off x="267701" y="3716804"/>
            <a:ext cx="11924299" cy="14391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u="sng" dirty="0"/>
              <a:t>Future work: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600" dirty="0" err="1"/>
              <a:t>Analyse</a:t>
            </a:r>
            <a:r>
              <a:rPr lang="en-US" sz="1600" dirty="0"/>
              <a:t> more years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GB" sz="1600" dirty="0"/>
              <a:t>Assessing the possible resampling of eggs due to advection during BIOMAN campaign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600" dirty="0"/>
              <a:t>Study the transport patterns in the water column by means of </a:t>
            </a:r>
            <a:r>
              <a:rPr lang="en-US" sz="1600" dirty="0" err="1"/>
              <a:t>Lagrangian</a:t>
            </a:r>
            <a:r>
              <a:rPr lang="en-US" sz="1600" dirty="0"/>
              <a:t> techniques for a better understanding of biophysical interactions</a:t>
            </a:r>
          </a:p>
        </p:txBody>
      </p:sp>
    </p:spTree>
    <p:extLst>
      <p:ext uri="{BB962C8B-B14F-4D97-AF65-F5344CB8AC3E}">
        <p14:creationId xmlns:p14="http://schemas.microsoft.com/office/powerpoint/2010/main" val="22983519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AE1817C-8D8E-4603-8769-E0785D3933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5A5A143F-22E1-4D2C-A1E1-1B122719B4B1}" type="slidenum">
              <a:rPr lang="es-ES" altLang="es-ES" smtClean="0"/>
              <a:pPr algn="ctr"/>
              <a:t>12</a:t>
            </a:fld>
            <a:endParaRPr lang="es-ES" altLang="es-ES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9FB6908-3B52-414A-ADD0-F8238621574D}"/>
              </a:ext>
            </a:extLst>
          </p:cNvPr>
          <p:cNvSpPr txBox="1"/>
          <p:nvPr/>
        </p:nvSpPr>
        <p:spPr>
          <a:xfrm>
            <a:off x="231537" y="2245374"/>
            <a:ext cx="11728704" cy="23672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725" indent="-85725" algn="just">
              <a:lnSpc>
                <a:spcPct val="150000"/>
              </a:lnSpc>
            </a:pPr>
            <a:r>
              <a:rPr lang="en-GB" sz="1600" b="1" dirty="0"/>
              <a:t>References:</a:t>
            </a:r>
          </a:p>
          <a:p>
            <a:pPr marL="85725" indent="-85725" algn="just">
              <a:lnSpc>
                <a:spcPct val="150000"/>
              </a:lnSpc>
            </a:pPr>
            <a:r>
              <a:rPr lang="en-GB" sz="1400" dirty="0"/>
              <a:t>Kaplan, A.; </a:t>
            </a:r>
            <a:r>
              <a:rPr lang="en-GB" sz="1400" dirty="0" err="1"/>
              <a:t>Kushnir</a:t>
            </a:r>
            <a:r>
              <a:rPr lang="en-GB" sz="1400" dirty="0"/>
              <a:t>, Y.; Cane, M.A.; Blumenthal, M.B. Reduced space optimal analysis for historical data sets: 136 years of Atlantic sea surface temperatures. J. </a:t>
            </a:r>
            <a:r>
              <a:rPr lang="en-GB" sz="1400" dirty="0" err="1"/>
              <a:t>Geophys</a:t>
            </a:r>
            <a:r>
              <a:rPr lang="en-GB" sz="1400" dirty="0"/>
              <a:t>. Res. Oceans 1997, 102, 27835–27860.</a:t>
            </a:r>
          </a:p>
          <a:p>
            <a:pPr marL="85725" indent="-85725" algn="just">
              <a:lnSpc>
                <a:spcPct val="150000"/>
              </a:lnSpc>
            </a:pPr>
            <a:r>
              <a:rPr lang="en-GB" sz="1400" dirty="0"/>
              <a:t>Manso-Narvarte, I.; Fredj, E.; Jordà, G.; Berta, M.; Griffa, A.; Caballero, A.; Rubio, A. 3D reconstruction of ocean velocity from high-frequency radar and acoustic Doppler current profiler: A model-based assessment study. Ocean Sci. 2020, 16, 575–591.</a:t>
            </a:r>
          </a:p>
          <a:p>
            <a:pPr marL="85725" indent="-85725" algn="just">
              <a:lnSpc>
                <a:spcPct val="150000"/>
              </a:lnSpc>
            </a:pPr>
            <a:r>
              <a:rPr lang="en-GB" sz="1400" dirty="0"/>
              <a:t>Manso-Narvarte, I.; Rubio, A.; Jordà, G.; Carpenter, J.; Merckelbach, L.; Caballero, A. Three-Dimensional Characterization of a Coastal Mode-Water Eddy from Multiplatform Observations and a Data Reconstruction Method. Remote Sens. 2021, 13, 674. </a:t>
            </a:r>
            <a:r>
              <a:rPr lang="en-GB" sz="14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https://doi.org/10.3390/rs13040674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187102249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ción2" id="{8479E22D-9E4A-41AC-8A7B-516F16708495}" vid="{21D8D667-6AD3-4154-8F42-5B92AC6D02DF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plantilla_AZTI_2020_con_num_de_pag</Template>
  <TotalTime>2050</TotalTime>
  <Words>1742</Words>
  <Application>Microsoft Office PowerPoint</Application>
  <PresentationFormat>Panorámica</PresentationFormat>
  <Paragraphs>192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7" baseType="lpstr">
      <vt:lpstr>Arial</vt:lpstr>
      <vt:lpstr>Calibri</vt:lpstr>
      <vt:lpstr>OpenSans</vt:lpstr>
      <vt:lpstr>Wingdings</vt:lpstr>
      <vt:lpstr>Tema de Office</vt:lpstr>
      <vt:lpstr>Characterization of 3D Coastal Mesoscale Structures and Transports from Multiplatform Observations and a Data Reconstruction Method</vt:lpstr>
      <vt:lpstr>Presentación de PowerPoint</vt:lpstr>
      <vt:lpstr>AIM I</vt:lpstr>
      <vt:lpstr>Presentación de PowerPoint</vt:lpstr>
      <vt:lpstr>Presentación de PowerPoint</vt:lpstr>
      <vt:lpstr>Presentación de PowerPoint</vt:lpstr>
      <vt:lpstr>Presentación de PowerPoint</vt:lpstr>
      <vt:lpstr>AIM II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Iván Manso</dc:creator>
  <cp:lastModifiedBy>Iván Manso</cp:lastModifiedBy>
  <cp:revision>80</cp:revision>
  <dcterms:created xsi:type="dcterms:W3CDTF">2021-04-08T10:40:17Z</dcterms:created>
  <dcterms:modified xsi:type="dcterms:W3CDTF">2021-04-26T11:05:23Z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92f01cf0-dd39-4ca8-8ed8-80cbd24f5bed_Enabled">
    <vt:lpwstr>true</vt:lpwstr>
  </property>
  <property fmtid="{D5CDD505-2E9C-101B-9397-08002B2CF9AE}" pid="3" name="MSIP_Label_92f01cf0-dd39-4ca8-8ed8-80cbd24f5bed_SetDate">
    <vt:lpwstr>2021-04-08T10:40:18Z</vt:lpwstr>
  </property>
  <property fmtid="{D5CDD505-2E9C-101B-9397-08002B2CF9AE}" pid="4" name="MSIP_Label_92f01cf0-dd39-4ca8-8ed8-80cbd24f5bed_Method">
    <vt:lpwstr>Standard</vt:lpwstr>
  </property>
  <property fmtid="{D5CDD505-2E9C-101B-9397-08002B2CF9AE}" pid="5" name="MSIP_Label_92f01cf0-dd39-4ca8-8ed8-80cbd24f5bed_Name">
    <vt:lpwstr>Interno</vt:lpwstr>
  </property>
  <property fmtid="{D5CDD505-2E9C-101B-9397-08002B2CF9AE}" pid="6" name="MSIP_Label_92f01cf0-dd39-4ca8-8ed8-80cbd24f5bed_SiteId">
    <vt:lpwstr>6219f119-3e79-4e7f-acde-a5750808cd9b</vt:lpwstr>
  </property>
  <property fmtid="{D5CDD505-2E9C-101B-9397-08002B2CF9AE}" pid="7" name="MSIP_Label_92f01cf0-dd39-4ca8-8ed8-80cbd24f5bed_ActionId">
    <vt:lpwstr>365463da-9202-4938-92cc-c151a6b3f41f</vt:lpwstr>
  </property>
  <property fmtid="{D5CDD505-2E9C-101B-9397-08002B2CF9AE}" pid="8" name="MSIP_Label_92f01cf0-dd39-4ca8-8ed8-80cbd24f5bed_ContentBits">
    <vt:lpwstr>0</vt:lpwstr>
  </property>
</Properties>
</file>