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  <Override PartName="/ppt/media/media1.mp4" ContentType="video/unknown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F5F0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B4B4B4"/>
              </a:solidFill>
              <a:prstDash val="solid"/>
              <a:miter lim="400000"/>
            </a:ln>
          </a:left>
          <a:right>
            <a:ln w="12700" cap="flat">
              <a:solidFill>
                <a:srgbClr val="B4B4B4"/>
              </a:solidFill>
              <a:prstDash val="solid"/>
              <a:miter lim="400000"/>
            </a:ln>
          </a:right>
          <a:top>
            <a:ln w="12700" cap="flat">
              <a:solidFill>
                <a:srgbClr val="B4B4B4"/>
              </a:solidFill>
              <a:prstDash val="solid"/>
              <a:miter lim="400000"/>
            </a:ln>
          </a:top>
          <a:bottom>
            <a:ln w="12700" cap="flat">
              <a:solidFill>
                <a:srgbClr val="B4B4B4"/>
              </a:solidFill>
              <a:prstDash val="solid"/>
              <a:miter lim="400000"/>
            </a:ln>
          </a:bottom>
          <a:insideH>
            <a:ln w="12700" cap="flat">
              <a:solidFill>
                <a:srgbClr val="B4B4B4"/>
              </a:solidFill>
              <a:prstDash val="solid"/>
              <a:miter lim="400000"/>
            </a:ln>
          </a:insideH>
          <a:insideV>
            <a:ln w="12700" cap="flat">
              <a:solidFill>
                <a:srgbClr val="B4B4B4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7CED4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254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5DC123">
              <a:alpha val="19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3632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254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54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105381"/>
              <a:satOff val="14341"/>
              <a:lumOff val="1080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CBCBCB"/>
              </a:solidFill>
              <a:prstDash val="solid"/>
              <a:miter lim="400000"/>
            </a:ln>
          </a:left>
          <a:right>
            <a:ln w="12700" cap="flat">
              <a:solidFill>
                <a:srgbClr val="CBCBCB"/>
              </a:solidFill>
              <a:prstDash val="solid"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45761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CBCBCB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BCBCB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77C83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6" name="Shape 17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olo Testo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olo Testo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Corpo livello uno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magine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magine"/>
          <p:cNvSpPr/>
          <p:nvPr>
            <p:ph type="pic" idx="23"/>
          </p:nvPr>
        </p:nvSpPr>
        <p:spPr>
          <a:xfrm>
            <a:off x="1583266" y="-1879600"/>
            <a:ext cx="10414001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/>
          <p:nvPr>
            <p:ph type="body" sz="quarter" idx="2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“Inserisci qui una citazione”."/>
          <p:cNvSpPr txBox="1"/>
          <p:nvPr>
            <p:ph type="body" sz="quarter" idx="22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400"/>
              </a:spcBef>
              <a:buSzTx/>
              <a:buNone/>
              <a:defRPr sz="5600"/>
            </a:lvl1pPr>
          </a:lstStyle>
          <a:p>
            <a:pPr/>
            <a:r>
              <a:t>“Inserisci qui una citazione”.</a:t>
            </a:r>
          </a:p>
        </p:txBody>
      </p:sp>
      <p:sp>
        <p:nvSpPr>
          <p:cNvPr id="9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 anchor="t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Autore e data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 anchor="t"/>
          <a:lstStyle>
            <a:lvl1pPr marL="0" indent="0">
              <a:spcBef>
                <a:spcPts val="0"/>
              </a:spcBef>
              <a:buSzTx/>
              <a:buNone/>
              <a:defRPr b="1" sz="3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Autore e data</a:t>
            </a:r>
          </a:p>
        </p:txBody>
      </p:sp>
      <p:sp>
        <p:nvSpPr>
          <p:cNvPr id="118" name="Titolo presentazion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l" defTabSz="2438338">
              <a:lnSpc>
                <a:spcPct val="80000"/>
              </a:lnSpc>
              <a:defRPr b="1" spc="-232" sz="1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Titolo presentazione</a:t>
            </a:r>
          </a:p>
        </p:txBody>
      </p:sp>
      <p:sp>
        <p:nvSpPr>
          <p:cNvPr id="119" name="Corpo livello uno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Sottotitolo presentazione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0" name="Numero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itolo Testo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28" name="Numero diapositiva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- In al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olo Testo"/>
          <p:cNvSpPr txBox="1"/>
          <p:nvPr>
            <p:ph type="title"/>
          </p:nvPr>
        </p:nvSpPr>
        <p:spPr>
          <a:xfrm>
            <a:off x="1778000" y="355600"/>
            <a:ext cx="20828000" cy="3492500"/>
          </a:xfrm>
          <a:prstGeom prst="rect">
            <a:avLst/>
          </a:prstGeom>
        </p:spPr>
        <p:txBody>
          <a:bodyPr/>
          <a:lstStyle>
            <a:lvl1pPr defTabSz="647700">
              <a:defRPr sz="10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36" name="Numero diapositiva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punti elenc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tolo Testo"/>
          <p:cNvSpPr txBox="1"/>
          <p:nvPr>
            <p:ph type="title"/>
          </p:nvPr>
        </p:nvSpPr>
        <p:spPr>
          <a:xfrm>
            <a:off x="1778000" y="355600"/>
            <a:ext cx="20828000" cy="3492500"/>
          </a:xfrm>
          <a:prstGeom prst="rect">
            <a:avLst/>
          </a:prstGeom>
        </p:spPr>
        <p:txBody>
          <a:bodyPr/>
          <a:lstStyle>
            <a:lvl1pPr defTabSz="647700">
              <a:defRPr sz="10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44" name="Corpo livello uno…"/>
          <p:cNvSpPr txBox="1"/>
          <p:nvPr>
            <p:ph type="body" idx="1"/>
          </p:nvPr>
        </p:nvSpPr>
        <p:spPr>
          <a:xfrm>
            <a:off x="1778000" y="3898900"/>
            <a:ext cx="20828000" cy="8039100"/>
          </a:xfrm>
          <a:prstGeom prst="rect">
            <a:avLst/>
          </a:prstGeom>
        </p:spPr>
        <p:txBody>
          <a:bodyPr/>
          <a:lstStyle>
            <a:lvl1pPr marL="762000" indent="-762000" defTabSz="647700">
              <a:spcBef>
                <a:spcPts val="5100"/>
              </a:spcBef>
              <a:buSzPct val="43000"/>
              <a:buBlip>
                <a:blip r:embed="rId3"/>
              </a:buBlip>
              <a:defRPr sz="5000">
                <a:latin typeface="Chalkduster"/>
                <a:ea typeface="Chalkduster"/>
                <a:cs typeface="Chalkduster"/>
                <a:sym typeface="Chalkduster"/>
              </a:defRPr>
            </a:lvl1pPr>
            <a:lvl2pPr marL="1524000" indent="-762000" defTabSz="647700">
              <a:spcBef>
                <a:spcPts val="5100"/>
              </a:spcBef>
              <a:buSzPct val="43000"/>
              <a:buBlip>
                <a:blip r:embed="rId3"/>
              </a:buBlip>
              <a:defRPr sz="5000">
                <a:latin typeface="Chalkduster"/>
                <a:ea typeface="Chalkduster"/>
                <a:cs typeface="Chalkduster"/>
                <a:sym typeface="Chalkduster"/>
              </a:defRPr>
            </a:lvl2pPr>
            <a:lvl3pPr marL="2286000" indent="-762000" defTabSz="647700">
              <a:spcBef>
                <a:spcPts val="5100"/>
              </a:spcBef>
              <a:buSzPct val="43000"/>
              <a:buBlip>
                <a:blip r:embed="rId3"/>
              </a:buBlip>
              <a:defRPr sz="5000">
                <a:latin typeface="Chalkduster"/>
                <a:ea typeface="Chalkduster"/>
                <a:cs typeface="Chalkduster"/>
                <a:sym typeface="Chalkduster"/>
              </a:defRPr>
            </a:lvl3pPr>
            <a:lvl4pPr marL="3048000" indent="-762000" defTabSz="647700">
              <a:spcBef>
                <a:spcPts val="5100"/>
              </a:spcBef>
              <a:buSzPct val="43000"/>
              <a:buBlip>
                <a:blip r:embed="rId3"/>
              </a:buBlip>
              <a:defRPr sz="5000">
                <a:latin typeface="Chalkduster"/>
                <a:ea typeface="Chalkduster"/>
                <a:cs typeface="Chalkduster"/>
                <a:sym typeface="Chalkduster"/>
              </a:defRPr>
            </a:lvl4pPr>
            <a:lvl5pPr marL="3810000" indent="-762000" defTabSz="647700">
              <a:spcBef>
                <a:spcPts val="5100"/>
              </a:spcBef>
              <a:buSzPct val="43000"/>
              <a:buBlip>
                <a:blip r:embed="rId3"/>
              </a:buBlip>
              <a:defRPr sz="5000">
                <a:latin typeface="Chalkduster"/>
                <a:ea typeface="Chalkduster"/>
                <a:cs typeface="Chalkduster"/>
                <a:sym typeface="Chalkduster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45" name="Numero diapositiva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Immagine"/>
          <p:cNvSpPr/>
          <p:nvPr>
            <p:ph type="pic" idx="21"/>
          </p:nvPr>
        </p:nvSpPr>
        <p:spPr>
          <a:xfrm>
            <a:off x="2247" y="-939800"/>
            <a:ext cx="24384005" cy="1682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53" name="Numero diapositiva"/>
          <p:cNvSpPr txBox="1"/>
          <p:nvPr>
            <p:ph type="sldNum" sz="quarter" idx="2"/>
          </p:nvPr>
        </p:nvSpPr>
        <p:spPr>
          <a:xfrm>
            <a:off x="11936944" y="13008841"/>
            <a:ext cx="508351" cy="567459"/>
          </a:xfrm>
          <a:prstGeom prst="rect">
            <a:avLst/>
          </a:prstGeom>
        </p:spPr>
        <p:txBody>
          <a:bodyPr/>
          <a:lstStyle>
            <a:lvl1pPr defTabSz="647700">
              <a:defRPr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itolo Testo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Titolo Testo</a:t>
            </a:r>
          </a:p>
        </p:txBody>
      </p:sp>
      <p:sp>
        <p:nvSpPr>
          <p:cNvPr id="161" name="Corpo livello uno…"/>
          <p:cNvSpPr txBox="1"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/>
          <a:lstStyle>
            <a:lvl1pPr marL="611187" indent="-611187" defTabSz="821531">
              <a:buSzPct val="145000"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055687" indent="-611187" defTabSz="821531">
              <a:buSzPct val="145000"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500187" indent="-611187" defTabSz="821531">
              <a:buSzPct val="145000"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944687" indent="-611187" defTabSz="821531">
              <a:buSzPct val="145000"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389187" indent="-611187" defTabSz="821531">
              <a:buSzPct val="145000"/>
              <a:defRPr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62" name="Numero diapositiva"/>
          <p:cNvSpPr txBox="1"/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uo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Numero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2400"/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redicting extreme events using dynamics based machine learning"/>
          <p:cNvSpPr txBox="1"/>
          <p:nvPr>
            <p:ph type="ctrTitle"/>
          </p:nvPr>
        </p:nvSpPr>
        <p:spPr>
          <a:xfrm>
            <a:off x="2381250" y="2150028"/>
            <a:ext cx="19621500" cy="3063638"/>
          </a:xfrm>
          <a:prstGeom prst="rect">
            <a:avLst/>
          </a:prstGeom>
        </p:spPr>
        <p:txBody>
          <a:bodyPr/>
          <a:lstStyle>
            <a:lvl1pPr defTabSz="718184">
              <a:defRPr sz="9744"/>
            </a:lvl1pPr>
          </a:lstStyle>
          <a:p>
            <a:pPr/>
            <a:r>
              <a:t>Predicting extreme events using dynamics based machine learning</a:t>
            </a:r>
          </a:p>
        </p:txBody>
      </p:sp>
      <p:pic>
        <p:nvPicPr>
          <p:cNvPr id="179" name="Capture d’écran 2019-09-23 à 15.22.55.png" descr="Capture d’écran 2019-09-23 à 15.22.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4950" y="11373174"/>
            <a:ext cx="8674100" cy="1663701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D. Lucente, G. Miloshevich, C. Herbert and F. Bouchet…"/>
          <p:cNvSpPr txBox="1"/>
          <p:nvPr>
            <p:ph type="subTitle" sz="quarter" idx="1"/>
          </p:nvPr>
        </p:nvSpPr>
        <p:spPr>
          <a:xfrm>
            <a:off x="1206500" y="6216129"/>
            <a:ext cx="21971000" cy="1905001"/>
          </a:xfrm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2">
                    <a:hueOff val="-1342298"/>
                    <a:satOff val="-4651"/>
                    <a:lumOff val="19617"/>
                  </a:schemeClr>
                </a:solidFill>
              </a:rPr>
              <a:t>D. Lucente,</a:t>
            </a:r>
            <a:r>
              <a:t> </a:t>
            </a:r>
            <a:r>
              <a:rPr>
                <a:solidFill>
                  <a:schemeClr val="accent3">
                    <a:satOff val="-13807"/>
                    <a:lumOff val="19329"/>
                  </a:schemeClr>
                </a:solidFill>
              </a:rPr>
              <a:t>G. Miloshevich, C. Herbert and F. Bouchet</a:t>
            </a:r>
            <a:endParaRPr>
              <a:solidFill>
                <a:schemeClr val="accent3">
                  <a:satOff val="-13807"/>
                  <a:lumOff val="19329"/>
                </a:schemeClr>
              </a:solidFill>
            </a:endParaRPr>
          </a:p>
          <a:p>
            <a:pPr lvl="1">
              <a:defRPr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  <a:r>
              <a:t>ENS de Lyon, CNRS</a:t>
            </a:r>
          </a:p>
        </p:txBody>
      </p:sp>
      <p:sp>
        <p:nvSpPr>
          <p:cNvPr id="181" name="EGU General Assembly 2021- 28 April 2021…"/>
          <p:cNvSpPr txBox="1"/>
          <p:nvPr/>
        </p:nvSpPr>
        <p:spPr>
          <a:xfrm>
            <a:off x="881385" y="8755293"/>
            <a:ext cx="22621229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300"/>
            </a:pPr>
            <a:r>
              <a:t>EGU General Assembly 2021- 28 April 2021</a:t>
            </a:r>
          </a:p>
          <a:p>
            <a:pPr>
              <a:defRPr sz="3300"/>
            </a:pPr>
            <a:r>
              <a:t>Session NP5.2: Complex systems science meets machine learning for new approaches to predictions and predictability estimation for geophysical systems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184" name="Prediction at the predictability margin: illustration of the proble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Prediction at the predictability margin: illustration of the problem </a:t>
            </a:r>
          </a:p>
          <a:p>
            <a:pPr/>
            <a:r>
              <a:t>Committor Function</a:t>
            </a:r>
          </a:p>
          <a:p>
            <a:pPr/>
            <a:r>
              <a:t>Example of a committor function: a toy model for El Niño</a:t>
            </a:r>
          </a:p>
          <a:p>
            <a:pPr/>
            <a:r>
              <a:t>Prediction of heat waves through the analogue method</a:t>
            </a:r>
          </a:p>
          <a:p>
            <a:pPr/>
            <a:r>
              <a:t>Conclusion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El Niño"/>
          <p:cNvSpPr txBox="1"/>
          <p:nvPr>
            <p:ph type="title"/>
          </p:nvPr>
        </p:nvSpPr>
        <p:spPr>
          <a:xfrm>
            <a:off x="1784350" y="577850"/>
            <a:ext cx="20815300" cy="2984500"/>
          </a:xfrm>
          <a:prstGeom prst="rect">
            <a:avLst/>
          </a:prstGeom>
        </p:spPr>
        <p:txBody>
          <a:bodyPr/>
          <a:lstStyle/>
          <a:p>
            <a:pPr/>
            <a:r>
              <a:t>El Niño</a:t>
            </a:r>
          </a:p>
        </p:txBody>
      </p:sp>
      <p:sp>
        <p:nvSpPr>
          <p:cNvPr id="187" name="Testo"/>
          <p:cNvSpPr txBox="1"/>
          <p:nvPr/>
        </p:nvSpPr>
        <p:spPr>
          <a:xfrm>
            <a:off x="12310665" y="11693400"/>
            <a:ext cx="155576" cy="1121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  <p:pic>
        <p:nvPicPr>
          <p:cNvPr id="188" name="C-2vqafXsAMd1zA.jpeg" descr="C-2vqafXsAMd1zA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0457" y="2835766"/>
            <a:ext cx="13655786" cy="6463738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Will we have El Niño next year?…"/>
          <p:cNvSpPr txBox="1"/>
          <p:nvPr/>
        </p:nvSpPr>
        <p:spPr>
          <a:xfrm>
            <a:off x="4623311" y="10422672"/>
            <a:ext cx="15137379" cy="171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marL="722312" indent="-722312" algn="l">
              <a:buSzPct val="100000"/>
              <a:buChar char="•"/>
            </a:pPr>
            <a:r>
              <a:t>Will we have El Niño next year?</a:t>
            </a:r>
          </a:p>
          <a:p>
            <a:pPr marL="722312" indent="-722312" algn="l">
              <a:buSzPct val="100000"/>
              <a:buChar char="•"/>
            </a:pPr>
            <a:r>
              <a:t>When will be the next strong El Niño?</a:t>
            </a:r>
          </a:p>
        </p:txBody>
      </p:sp>
      <p:sp>
        <p:nvSpPr>
          <p:cNvPr id="190" name="Some prediction problems:"/>
          <p:cNvSpPr txBox="1"/>
          <p:nvPr/>
        </p:nvSpPr>
        <p:spPr>
          <a:xfrm>
            <a:off x="2138030" y="9395950"/>
            <a:ext cx="8131226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>
                <a:solidFill>
                  <a:schemeClr val="accent3">
                    <a:satOff val="-13807"/>
                    <a:lumOff val="19329"/>
                  </a:schemeClr>
                </a:solidFill>
              </a:defRPr>
            </a:lvl1pPr>
          </a:lstStyle>
          <a:p>
            <a:pPr/>
            <a:r>
              <a:t>Some prediction problems:</a:t>
            </a:r>
          </a:p>
        </p:txBody>
      </p:sp>
      <p:sp>
        <p:nvSpPr>
          <p:cNvPr id="191" name="The predictability time is of the order of the Lyapunov time."/>
          <p:cNvSpPr txBox="1"/>
          <p:nvPr/>
        </p:nvSpPr>
        <p:spPr>
          <a:xfrm>
            <a:off x="2101176" y="12335194"/>
            <a:ext cx="17614571" cy="930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3">
                    <a:satOff val="-13807"/>
                    <a:lumOff val="19329"/>
                  </a:schemeClr>
                </a:solidFill>
              </a:defRPr>
            </a:lvl1pPr>
          </a:lstStyle>
          <a:p>
            <a:pPr/>
            <a:r>
              <a:t>The predictability time is of the order of the Lyapunov time.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Heat wa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Heat waves</a:t>
            </a:r>
          </a:p>
        </p:txBody>
      </p:sp>
      <p:pic>
        <p:nvPicPr>
          <p:cNvPr id="194" name="France_14_100.0_ts_zg500.mp4" descr="France_14_100.0_ts_zg500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692396" y="3356224"/>
            <a:ext cx="10154152" cy="8461794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The movie shows the development of a 14-day heat wave in France. The colors indicate the temperature anomalies (K) while the isolines correspond to the anomalies of the geopotential height at 500 mbar (m)."/>
          <p:cNvSpPr/>
          <p:nvPr/>
        </p:nvSpPr>
        <p:spPr>
          <a:xfrm>
            <a:off x="11692396" y="11919617"/>
            <a:ext cx="10154152" cy="1727201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>
              <a:defRPr sz="2700"/>
            </a:lvl1pPr>
          </a:lstStyle>
          <a:p>
            <a:pPr/>
            <a:r>
              <a:t>The movie shows the development of a 14-day heat wave in France. The colors indicate the temperature anomalies (K) while the isolines correspond to the anomalies of the geopotential height at 500 mbar (m). </a:t>
            </a:r>
          </a:p>
        </p:txBody>
      </p:sp>
      <p:sp>
        <p:nvSpPr>
          <p:cNvPr id="196" name="What is the probability of a heat wave of a given amplitude to happen next summer, given the state of the atmosphere, ocean, and soil moisture, in Spring?"/>
          <p:cNvSpPr txBox="1"/>
          <p:nvPr>
            <p:ph type="body" sz="quarter" idx="4294967295"/>
          </p:nvPr>
        </p:nvSpPr>
        <p:spPr>
          <a:xfrm>
            <a:off x="923254" y="3461686"/>
            <a:ext cx="10007601" cy="5369628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What is the probability of a heat wave of a given amplitude to happen next summer, given the state of the atmosphere, ocean, and soil moisture, in Spring?</a:t>
            </a:r>
          </a:p>
        </p:txBody>
      </p:sp>
      <p:sp>
        <p:nvSpPr>
          <p:cNvPr id="197" name="Example of medium-range forecasting:…"/>
          <p:cNvSpPr txBox="1"/>
          <p:nvPr/>
        </p:nvSpPr>
        <p:spPr>
          <a:xfrm>
            <a:off x="252182" y="9231143"/>
            <a:ext cx="10727140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  <a:r>
              <a:t>Example of medium-range forecasting:</a:t>
            </a:r>
          </a:p>
          <a:p>
            <a:pPr>
              <a:defRPr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  <a:r>
              <a:t>The prediction time is beyond the predictability time of the atmosphere.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4000" fill="hold"/>
                                        <p:tgtEl>
                                          <p:spTgt spid="1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Class="mediacall" nodeType="with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034000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9" fill="hold" display="0">
                  <p:stCondLst>
                    <p:cond delay="indefinite"/>
                  </p:stCondLst>
                </p:cTn>
                <p:tgtEl>
                  <p:spTgt spid="19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What is the mathematical concept of the predictability margi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z="9407"/>
            </a:lvl1pPr>
          </a:lstStyle>
          <a:p>
            <a:pPr/>
            <a:r>
              <a:t>What is the mathematical concept of the predictability margin?</a:t>
            </a:r>
          </a:p>
        </p:txBody>
      </p:sp>
      <p:sp>
        <p:nvSpPr>
          <p:cNvPr id="200" name="Linea"/>
          <p:cNvSpPr/>
          <p:nvPr/>
        </p:nvSpPr>
        <p:spPr>
          <a:xfrm>
            <a:off x="5023355" y="7345435"/>
            <a:ext cx="14337290" cy="1"/>
          </a:xfrm>
          <a:prstGeom prst="line">
            <a:avLst/>
          </a:prstGeom>
          <a:ln w="1016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201" name="Linea Linea" descr="Linea Linea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6679101" y="7294635"/>
            <a:ext cx="3779320" cy="101601"/>
          </a:xfrm>
          <a:prstGeom prst="rect">
            <a:avLst/>
          </a:prstGeom>
        </p:spPr>
      </p:pic>
      <p:pic>
        <p:nvPicPr>
          <p:cNvPr id="203" name="Linea Linea" descr="Linea Linea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12179789" y="7294635"/>
            <a:ext cx="3779320" cy="101601"/>
          </a:xfrm>
          <a:prstGeom prst="rect">
            <a:avLst/>
          </a:prstGeom>
        </p:spPr>
      </p:pic>
      <p:sp>
        <p:nvSpPr>
          <p:cNvPr id="205" name="The predictability…"/>
          <p:cNvSpPr txBox="1"/>
          <p:nvPr/>
        </p:nvSpPr>
        <p:spPr>
          <a:xfrm>
            <a:off x="8862226" y="4188343"/>
            <a:ext cx="4913758" cy="14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4400">
                <a:solidFill>
                  <a:srgbClr val="1DB1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The predictability</a:t>
            </a:r>
          </a:p>
          <a:p>
            <a:pPr defTabSz="821531">
              <a:defRPr b="1" sz="4400">
                <a:solidFill>
                  <a:srgbClr val="1DB1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margin</a:t>
            </a:r>
          </a:p>
        </p:txBody>
      </p:sp>
      <p:sp>
        <p:nvSpPr>
          <p:cNvPr id="206" name="Which probabilistic object?"/>
          <p:cNvSpPr txBox="1"/>
          <p:nvPr/>
        </p:nvSpPr>
        <p:spPr>
          <a:xfrm>
            <a:off x="3546700" y="11922689"/>
            <a:ext cx="7396506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4400">
                <a:solidFill>
                  <a:srgbClr val="1DB1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Which probabilistic object?</a:t>
            </a:r>
          </a:p>
        </p:txBody>
      </p:sp>
      <p:sp>
        <p:nvSpPr>
          <p:cNvPr id="207" name="Linea"/>
          <p:cNvSpPr/>
          <p:nvPr/>
        </p:nvSpPr>
        <p:spPr>
          <a:xfrm flipV="1">
            <a:off x="7392917" y="8993729"/>
            <a:ext cx="3804767" cy="3022016"/>
          </a:xfrm>
          <a:prstGeom prst="line">
            <a:avLst/>
          </a:prstGeom>
          <a:ln w="25400">
            <a:solidFill>
              <a:srgbClr val="1DB1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08" name="Weather…"/>
          <p:cNvSpPr txBox="1"/>
          <p:nvPr/>
        </p:nvSpPr>
        <p:spPr>
          <a:xfrm>
            <a:off x="4874301" y="5548912"/>
            <a:ext cx="2669617" cy="14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4400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Weather </a:t>
            </a:r>
          </a:p>
          <a:p>
            <a:pPr defTabSz="821531">
              <a:defRPr b="1" sz="4400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forecast</a:t>
            </a:r>
          </a:p>
        </p:txBody>
      </p:sp>
      <p:sp>
        <p:nvSpPr>
          <p:cNvPr id="209" name="Climate"/>
          <p:cNvSpPr txBox="1"/>
          <p:nvPr/>
        </p:nvSpPr>
        <p:spPr>
          <a:xfrm>
            <a:off x="15109129" y="5891812"/>
            <a:ext cx="2202461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4400">
                <a:solidFill>
                  <a:srgbClr val="0076B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Climate</a:t>
            </a:r>
          </a:p>
        </p:txBody>
      </p:sp>
      <p:sp>
        <p:nvSpPr>
          <p:cNvPr id="210" name="Time"/>
          <p:cNvSpPr txBox="1"/>
          <p:nvPr/>
        </p:nvSpPr>
        <p:spPr>
          <a:xfrm>
            <a:off x="18119248" y="6194109"/>
            <a:ext cx="1647191" cy="89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50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Time</a:t>
            </a:r>
          </a:p>
        </p:txBody>
      </p:sp>
      <p:sp>
        <p:nvSpPr>
          <p:cNvPr id="211" name="Seasonal forecast"/>
          <p:cNvSpPr txBox="1"/>
          <p:nvPr/>
        </p:nvSpPr>
        <p:spPr>
          <a:xfrm>
            <a:off x="8972828" y="5891812"/>
            <a:ext cx="4946728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44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>
                <a:solidFill>
                  <a:srgbClr val="0076BA"/>
                </a:solidFill>
              </a:rPr>
              <a:t>Seasonal</a:t>
            </a:r>
            <a:r>
              <a:t> </a:t>
            </a:r>
            <a:r>
              <a:rPr>
                <a:solidFill>
                  <a:srgbClr val="0076BA"/>
                </a:solidFill>
              </a:rPr>
              <a:t>forecast</a:t>
            </a:r>
          </a:p>
        </p:txBody>
      </p:sp>
      <p:sp>
        <p:nvSpPr>
          <p:cNvPr id="212" name="?"/>
          <p:cNvSpPr txBox="1"/>
          <p:nvPr/>
        </p:nvSpPr>
        <p:spPr>
          <a:xfrm>
            <a:off x="11153336" y="8213848"/>
            <a:ext cx="466269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44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13" name="Initial value…"/>
          <p:cNvSpPr txBox="1"/>
          <p:nvPr/>
        </p:nvSpPr>
        <p:spPr>
          <a:xfrm>
            <a:off x="4549079" y="7991949"/>
            <a:ext cx="3320061" cy="14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44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Initial value</a:t>
            </a:r>
          </a:p>
          <a:p>
            <a:pPr defTabSz="821531">
              <a:defRPr b="1" sz="44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problem</a:t>
            </a:r>
          </a:p>
        </p:txBody>
      </p:sp>
      <p:sp>
        <p:nvSpPr>
          <p:cNvPr id="214" name="Invariant…"/>
          <p:cNvSpPr txBox="1"/>
          <p:nvPr/>
        </p:nvSpPr>
        <p:spPr>
          <a:xfrm>
            <a:off x="14895947" y="7949104"/>
            <a:ext cx="2628825" cy="14982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defRPr b="1" sz="44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Invariant</a:t>
            </a:r>
          </a:p>
          <a:p>
            <a:pPr defTabSz="821531">
              <a:defRPr b="1" sz="4400">
                <a:solidFill>
                  <a:srgbClr val="CB297B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measure</a:t>
            </a:r>
          </a:p>
        </p:txBody>
      </p:sp>
      <p:sp>
        <p:nvSpPr>
          <p:cNvPr id="215" name="Equazione"/>
          <p:cNvSpPr txBox="1"/>
          <p:nvPr/>
        </p:nvSpPr>
        <p:spPr>
          <a:xfrm>
            <a:off x="11158656" y="9680414"/>
            <a:ext cx="577851" cy="177317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f>
                    <m:fPr>
                      <m:ctrlPr>
                        <a:rPr xmlns:a="http://schemas.openxmlformats.org/drawingml/2006/main" sz="65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65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65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</m:den>
                  </m:f>
                </m:oMath>
              </m:oMathPara>
            </a14:m>
            <a:endParaRPr sz="6500">
              <a:solidFill>
                <a:srgbClr val="FFFFFF"/>
              </a:solidFill>
            </a:endParaRPr>
          </a:p>
        </p:txBody>
      </p:sp>
      <p:sp>
        <p:nvSpPr>
          <p:cNvPr id="216" name="Lyapunov time ?"/>
          <p:cNvSpPr txBox="1"/>
          <p:nvPr/>
        </p:nvSpPr>
        <p:spPr>
          <a:xfrm>
            <a:off x="14320593" y="12124294"/>
            <a:ext cx="4502481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44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Lyapunov time ?</a:t>
            </a:r>
          </a:p>
        </p:txBody>
      </p:sp>
      <p:sp>
        <p:nvSpPr>
          <p:cNvPr id="217" name="Linea"/>
          <p:cNvSpPr/>
          <p:nvPr/>
        </p:nvSpPr>
        <p:spPr>
          <a:xfrm flipH="1" flipV="1">
            <a:off x="11892676" y="10753640"/>
            <a:ext cx="2243477" cy="1750324"/>
          </a:xfrm>
          <a:prstGeom prst="line">
            <a:avLst/>
          </a:prstGeom>
          <a:ln w="254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What is the mathematical concept of the predictability margin?"/>
          <p:cNvSpPr txBox="1"/>
          <p:nvPr>
            <p:ph type="ctr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</p:spPr>
        <p:txBody>
          <a:bodyPr anchor="ctr"/>
          <a:lstStyle>
            <a:lvl1pPr defTabSz="693419">
              <a:defRPr sz="9407"/>
            </a:lvl1pPr>
          </a:lstStyle>
          <a:p>
            <a:pPr/>
            <a:r>
              <a:t>What is the mathematical concept of the predictability margin?</a:t>
            </a:r>
          </a:p>
        </p:txBody>
      </p:sp>
      <p:pic>
        <p:nvPicPr>
          <p:cNvPr id="220" name="predictability_schematic.pdf" descr="predictability_schematic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20903" y="7015626"/>
            <a:ext cx="17342194" cy="5886578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he relevant mathematical concept for prediction problems at the predictability margin is the committor function."/>
          <p:cNvSpPr txBox="1"/>
          <p:nvPr/>
        </p:nvSpPr>
        <p:spPr>
          <a:xfrm>
            <a:off x="414070" y="4150179"/>
            <a:ext cx="23555860" cy="185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The relevant mathematical concept for prediction problems at the predictability margin is the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committor function.</a:t>
            </a:r>
            <a:endParaRPr sz="12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ommittor function"/>
          <p:cNvSpPr txBox="1"/>
          <p:nvPr>
            <p:ph type="title"/>
          </p:nvPr>
        </p:nvSpPr>
        <p:spPr>
          <a:xfrm>
            <a:off x="1505784" y="167870"/>
            <a:ext cx="20815301" cy="2984501"/>
          </a:xfrm>
          <a:prstGeom prst="rect">
            <a:avLst/>
          </a:prstGeom>
        </p:spPr>
        <p:txBody>
          <a:bodyPr/>
          <a:lstStyle/>
          <a:p>
            <a:pPr/>
            <a:r>
              <a:t>Committor function</a:t>
            </a:r>
          </a:p>
        </p:txBody>
      </p:sp>
      <p:sp>
        <p:nvSpPr>
          <p:cNvPr id="224" name="Let   be a subset of the phase space.…"/>
          <p:cNvSpPr txBox="1"/>
          <p:nvPr>
            <p:ph type="body" idx="1"/>
          </p:nvPr>
        </p:nvSpPr>
        <p:spPr>
          <a:xfrm>
            <a:off x="1505784" y="3090527"/>
            <a:ext cx="20815301" cy="8839201"/>
          </a:xfrm>
          <a:prstGeom prst="rect">
            <a:avLst/>
          </a:prstGeom>
        </p:spPr>
        <p:txBody>
          <a:bodyPr/>
          <a:lstStyle/>
          <a:p>
            <a:pPr marL="420623" indent="-420623" defTabSz="569594">
              <a:spcBef>
                <a:spcPts val="4000"/>
              </a:spcBef>
              <a:defRPr sz="3588"/>
            </a:pPr>
            <a:r>
              <a:t>Let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</m:oMath>
            </a14:m>
            <a:r>
              <a:rPr i="1">
                <a:latin typeface="Helvetica"/>
                <a:ea typeface="Helvetica"/>
                <a:cs typeface="Helvetica"/>
                <a:sym typeface="Helvetica"/>
              </a:rPr>
              <a:t> be a subset</a:t>
            </a:r>
            <a:r>
              <a:t> of the phase space.</a:t>
            </a:r>
          </a:p>
          <a:p>
            <a:pPr marL="420623" indent="-420623" defTabSz="569594">
              <a:spcBef>
                <a:spcPts val="4000"/>
              </a:spcBef>
              <a:defRPr sz="3588"/>
            </a:pPr>
            <a:r>
              <a:t>For a given realisation </a:t>
            </a:r>
            <a14:m>
              <m:oMath>
                <m:r>
                  <a:rPr xmlns:a="http://schemas.openxmlformats.org/drawingml/2006/main" sz="45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{</m:t>
                </m:r>
                <m:r>
                  <a:rPr xmlns:a="http://schemas.openxmlformats.org/drawingml/2006/main" sz="45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5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5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5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sSub>
                  <m:e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}</m:t>
                    </m:r>
                  </m:e>
                  <m:sub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xmlns:a="http://schemas.openxmlformats.org/drawingml/2006/main" sz="45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∞</m:t>
                    </m:r>
                  </m:sub>
                </m:sSub>
              </m:oMath>
            </a14:m>
            <a:r>
              <a:t> of the dynamics hitting time </a:t>
            </a:r>
            <a14:m>
              <m:oMath>
                <m:sSub>
                  <m:e>
                    <m:r>
                      <a:rPr xmlns:a="http://schemas.openxmlformats.org/drawingml/2006/main" sz="4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τ</m:t>
                    </m:r>
                  </m:e>
                  <m:sub>
                    <m:r>
                      <a:rPr xmlns:a="http://schemas.openxmlformats.org/drawingml/2006/main" sz="4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A</m:t>
                    </m:r>
                  </m:sub>
                </m:sSub>
              </m:oMath>
            </a14:m>
            <a:r>
              <a:t>of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</m:oMath>
            </a14:m>
            <a:r>
              <a:rPr i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t>is </a:t>
            </a:r>
            <a14:m>
              <m:oMath>
                <m:sSub>
                  <m:e>
                    <m:r>
                      <a:rPr xmlns:a="http://schemas.openxmlformats.org/drawingml/2006/main" sz="44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τ</m:t>
                    </m:r>
                  </m:e>
                  <m:sub>
                    <m:r>
                      <a:rPr xmlns:a="http://schemas.openxmlformats.org/drawingml/2006/main" sz="44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A</m:t>
                    </m:r>
                  </m:sub>
                </m:sSub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inf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{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|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∈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}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.</m:t>
                </m:r>
              </m:oMath>
            </a14:m>
          </a:p>
          <a:p>
            <a:pPr marL="420623" indent="-420623" defTabSz="569594">
              <a:spcBef>
                <a:spcPts val="4000"/>
              </a:spcBef>
              <a:defRPr sz="3588"/>
            </a:pPr>
            <a:r>
              <a:t>The committor function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q(x)</a:t>
            </a:r>
            <a:r>
              <a:t> of the sets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</m:oMath>
            </a14:m>
            <a:r>
              <a:t> and </a:t>
            </a:r>
            <a14:m>
              <m:oMath>
                <m:r>
                  <a:rPr xmlns:a="http://schemas.openxmlformats.org/drawingml/2006/main" sz="44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B</m:t>
                </m:r>
              </m:oMath>
            </a14:m>
            <a:r>
              <a:t> is defined as the probability that a trajectory starting at the point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x</a:t>
            </a:r>
            <a:r>
              <a:t> at the time 0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t>reaches the set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B </a:t>
            </a:r>
            <a:r>
              <a:t>before the set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A </a:t>
            </a:r>
            <a:endParaRPr i="1">
              <a:latin typeface="Helvetica"/>
              <a:ea typeface="Helvetica"/>
              <a:cs typeface="Helvetica"/>
              <a:sym typeface="Helvetica"/>
            </a:endParaRPr>
          </a:p>
          <a:p>
            <a:pPr marL="0" indent="0" algn="ctr" defTabSz="569594">
              <a:spcBef>
                <a:spcPts val="4000"/>
              </a:spcBef>
              <a:buSzTx/>
              <a:buNone/>
              <a:defRPr sz="3588"/>
            </a:pP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sSub>
                  <m:e>
                    <m:r>
                      <m:rPr>
                        <m:sty m:val="p"/>
                        <m:scr m:val="double-struck"/>
                      </m:r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P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sub>
                </m:sSub>
                <m:d>
                  <m:dPr>
                    <m:ctrl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</m:dPr>
                  <m:e>
                    <m:sSub>
                      <m:e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e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e>
                </m:d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.</m:t>
                </m:r>
              </m:oMath>
            </a14:m>
            <a:r>
              <a:t>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 </a:t>
            </a:r>
            <a:endParaRPr i="1">
              <a:latin typeface="Helvetica"/>
              <a:ea typeface="Helvetica"/>
              <a:cs typeface="Helvetica"/>
              <a:sym typeface="Helvetica"/>
            </a:endParaRPr>
          </a:p>
          <a:p>
            <a:pPr marL="420623" indent="-420623" defTabSz="569594">
              <a:spcBef>
                <a:spcPts val="4000"/>
              </a:spcBef>
              <a:defRPr sz="3588"/>
            </a:pPr>
            <a:r>
              <a:t>We will also consider quantities like </a:t>
            </a:r>
          </a:p>
          <a:p>
            <a:pPr marL="0" indent="0" defTabSz="569594">
              <a:spcBef>
                <a:spcPts val="4000"/>
              </a:spcBef>
              <a:buSzTx/>
              <a:buNone/>
              <a:defRPr sz="3588"/>
            </a:pPr>
            <a:r>
              <a:t>                                                    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sSub>
                  <m:e>
                    <m:r>
                      <m:rPr>
                        <m:sty m:val="p"/>
                        <m:scr m:val="double-struck"/>
                      </m:r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P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sub>
                </m:sSub>
                <m:d>
                  <m:dPr>
                    <m:ctrl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</m:dPr>
                  <m:e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</m:d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sSub>
                  <m:e>
                    <m:r>
                      <m:rPr>
                        <m:sty m:val="p"/>
                        <m:scr m:val="double-struck"/>
                      </m:r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E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sub>
                </m:sSub>
                <m:d>
                  <m:dPr>
                    <m:ctrlP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</m:dPr>
                  <m:e>
                    <m:sSub>
                      <m:e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xmlns:a="http://schemas.openxmlformats.org/drawingml/2006/main" sz="435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e>
                </m:d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</m:oMath>
            </a14:m>
            <a:endParaRPr i="1">
              <a:latin typeface="Helvetica"/>
              <a:ea typeface="Helvetica"/>
              <a:cs typeface="Helvetica"/>
              <a:sym typeface="Helvetica"/>
            </a:endParaRPr>
          </a:p>
          <a:p>
            <a:pPr marL="0" indent="0" defTabSz="569594">
              <a:spcBef>
                <a:spcPts val="4000"/>
              </a:spcBef>
              <a:buSzTx/>
              <a:buNone/>
              <a:defRPr sz="3588"/>
            </a:pPr>
            <a:r>
              <a:t> </a:t>
            </a:r>
            <a:r>
              <a:rPr i="1">
                <a:latin typeface="Helvetica"/>
                <a:ea typeface="Helvetica"/>
                <a:cs typeface="Helvetica"/>
                <a:sym typeface="Helvetica"/>
              </a:rPr>
              <a:t> </a:t>
            </a:r>
            <a:r>
              <a:t>which is also a committor function for an auxiliary process. </a:t>
            </a:r>
          </a:p>
        </p:txBody>
      </p:sp>
      <p:pic>
        <p:nvPicPr>
          <p:cNvPr id="225" name="rolland_reac.pdf" descr="rolland_reac.pdf"/>
          <p:cNvPicPr>
            <a:picLocks noChangeAspect="1"/>
          </p:cNvPicPr>
          <p:nvPr/>
        </p:nvPicPr>
        <p:blipFill>
          <a:blip r:embed="rId2">
            <a:extLst/>
          </a:blip>
          <a:srcRect l="0" t="14549" r="0" b="14549"/>
          <a:stretch>
            <a:fillRect/>
          </a:stretch>
        </p:blipFill>
        <p:spPr>
          <a:xfrm>
            <a:off x="15803813" y="4466828"/>
            <a:ext cx="7536396" cy="7557042"/>
          </a:xfrm>
          <a:prstGeom prst="rect">
            <a:avLst/>
          </a:prstGeom>
          <a:ln w="254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he Jin and Timmermann toy model for El-Niño"/>
          <p:cNvSpPr txBox="1"/>
          <p:nvPr/>
        </p:nvSpPr>
        <p:spPr>
          <a:xfrm>
            <a:off x="952500" y="1261145"/>
            <a:ext cx="22479000" cy="2120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 defTabSz="619125">
              <a:defRPr sz="8400"/>
            </a:lvl1pPr>
          </a:lstStyle>
          <a:p>
            <a:pPr/>
            <a:r>
              <a:t>The Jin and Timmermann toy model for El-Niño</a:t>
            </a:r>
          </a:p>
        </p:txBody>
      </p:sp>
      <p:sp>
        <p:nvSpPr>
          <p:cNvPr id="228" name="Three relevant variables:…"/>
          <p:cNvSpPr txBox="1"/>
          <p:nvPr/>
        </p:nvSpPr>
        <p:spPr>
          <a:xfrm>
            <a:off x="630962" y="4689067"/>
            <a:ext cx="11315503" cy="7522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750770" indent="-750770" algn="l">
              <a:buSzPct val="100000"/>
              <a:buChar char="•"/>
              <a:defRPr sz="4200"/>
            </a:pPr>
            <a:r>
              <a:t>Three relevant variables: </a:t>
            </a:r>
          </a:p>
          <a:p>
            <a:pPr marL="1426463" indent="-1426463" algn="l">
              <a:buSzPct val="80000"/>
              <a:buAutoNum type="arabicPeriod" startAt="1"/>
              <a:defRPr sz="4200"/>
            </a:pPr>
            <a:r>
              <a:t>The western SST of the Pacific Ocean </a:t>
            </a:r>
            <a14:m>
              <m:oMath>
                <m:sSub>
                  <m:e>
                    <m:r>
                      <a:rPr xmlns:a="http://schemas.openxmlformats.org/drawingml/2006/main" sz="58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58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</m:oMath>
            </a14:m>
            <a:r>
              <a:t>,</a:t>
            </a:r>
          </a:p>
          <a:p>
            <a:pPr marL="1426463" indent="-1426463" algn="l">
              <a:buSzPct val="80000"/>
              <a:buAutoNum type="arabicPeriod" startAt="1"/>
              <a:defRPr sz="4200"/>
            </a:pPr>
            <a:r>
              <a:t>The eastern SST of the Pacific Ocean </a:t>
            </a:r>
            <a14:m>
              <m:oMath>
                <m:sSub>
                  <m:e>
                    <m:r>
                      <a:rPr xmlns:a="http://schemas.openxmlformats.org/drawingml/2006/main" sz="5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5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2</m:t>
                    </m:r>
                  </m:sub>
                </m:sSub>
              </m:oMath>
            </a14:m>
            <a:r>
              <a:t>,</a:t>
            </a:r>
          </a:p>
          <a:p>
            <a:pPr marL="1426463" indent="-1426463" algn="l">
              <a:buSzPct val="80000"/>
              <a:buAutoNum type="arabicPeriod" startAt="1"/>
              <a:defRPr sz="4200"/>
            </a:pPr>
            <a:r>
              <a:t>The thermocline depth anomaly of the western Pacific </a:t>
            </a:r>
            <a14:m>
              <m:oMath>
                <m:sSub>
                  <m:e>
                    <m:r>
                      <a:rPr xmlns:a="http://schemas.openxmlformats.org/drawingml/2006/main" sz="5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h</m:t>
                    </m:r>
                  </m:e>
                  <m:sub>
                    <m:r>
                      <a:rPr xmlns:a="http://schemas.openxmlformats.org/drawingml/2006/main" sz="56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</m:oMath>
            </a14:m>
            <a:r>
              <a:t> which links them.</a:t>
            </a:r>
          </a:p>
          <a:p>
            <a:pPr marL="750770" indent="-750770" algn="l">
              <a:buSzPct val="100000"/>
              <a:buChar char="•"/>
              <a:defRPr sz="4200"/>
            </a:pPr>
            <a:r>
              <a:t>With dimensionless units, the equations are  </a:t>
            </a:r>
          </a:p>
          <a:p>
            <a:pPr algn="l">
              <a:defRPr sz="4200"/>
            </a:pPr>
            <a:r>
              <a:t>                                                </a:t>
            </a:r>
          </a:p>
          <a:p>
            <a:pPr algn="l">
              <a:defRPr sz="4200"/>
            </a:pPr>
            <a14:m>
              <m:oMathPara>
                <m:oMathParaPr>
                  <m:jc m:val="left"/>
                </m:oMathParaPr>
                <m:oMath>
                  <m:limUpp>
                    <m:e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lim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</m:lim>
                  </m:limUpp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ρ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δ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sSup>
                    <m:e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p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sup>
                  </m:sSup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m:rPr>
                      <m:sty m:val="p"/>
                    </m:rP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tanh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e>
                    <m:sub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sub>
                  </m:sSub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y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37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sSub>
                    <m:e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ξ</m:t>
                      </m:r>
                    </m:e>
                    <m:sub>
                      <m:r>
                        <a:rPr xmlns:a="http://schemas.openxmlformats.org/drawingml/2006/main" sz="37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sub>
                  </m:sSub>
                </m:oMath>
              </m:oMathPara>
            </a14:m>
          </a:p>
          <a:p>
            <a:pPr algn="l">
              <a:defRPr sz="4200"/>
            </a:pPr>
            <a14:m>
              <m:oMath>
                <m:limUpp>
                  <m:e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y</m:t>
                    </m:r>
                  </m:e>
                  <m:lim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·</m:t>
                    </m:r>
                  </m:lim>
                </m:limUpp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ρ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δ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p>
                  <m:e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p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+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+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D</m:t>
                    </m:r>
                  </m:e>
                  <m:sub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y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z</m:t>
                </m:r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sSub>
                  <m:e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ξ</m:t>
                    </m:r>
                  </m:e>
                  <m:sub>
                    <m:r>
                      <a:rPr xmlns:a="http://schemas.openxmlformats.org/drawingml/2006/main" sz="36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</m:sSub>
              </m:oMath>
            </a14:m>
            <a:r>
              <a:t> </a:t>
            </a:r>
          </a:p>
          <a:p>
            <a:pPr algn="l">
              <a:defRPr sz="3000"/>
            </a:pPr>
            <a14:m>
              <m:oMathPara>
                <m:oMathParaPr>
                  <m:jc m:val="left"/>
                </m:oMathParaPr>
                <m:oMath>
                  <m:limUpp>
                    <m:e>
                      <m:r>
                        <a:rPr xmlns:a="http://schemas.openxmlformats.org/drawingml/2006/main" sz="36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</m:e>
                    <m:lim>
                      <m:r>
                        <a:rPr xmlns:a="http://schemas.openxmlformats.org/drawingml/2006/main" sz="36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</m:lim>
                  </m:limUpp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δ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k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z</m:t>
                  </m:r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f>
                    <m:fPr>
                      <m:ctrlPr>
                        <a:rPr xmlns:a="http://schemas.openxmlformats.org/drawingml/2006/main" sz="36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6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num>
                    <m:den>
                      <m:r>
                        <a:rPr xmlns:a="http://schemas.openxmlformats.org/drawingml/2006/main" sz="36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den>
                  </m:f>
                  <m:r>
                    <a:rPr xmlns:a="http://schemas.openxmlformats.org/drawingml/2006/main" sz="36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</a:p>
        </p:txBody>
      </p:sp>
      <p:sp>
        <p:nvSpPr>
          <p:cNvPr id="229" name="Model’s attractors"/>
          <p:cNvSpPr txBox="1"/>
          <p:nvPr>
            <p:ph type="title" idx="4294967295"/>
          </p:nvPr>
        </p:nvSpPr>
        <p:spPr>
          <a:xfrm>
            <a:off x="15103292" y="11310623"/>
            <a:ext cx="4342244" cy="1069998"/>
          </a:xfrm>
          <a:prstGeom prst="rect">
            <a:avLst/>
          </a:prstGeom>
        </p:spPr>
        <p:txBody>
          <a:bodyPr/>
          <a:lstStyle>
            <a:lvl1pPr algn="l">
              <a:defRPr b="1" sz="36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Model’s attractors</a:t>
            </a:r>
          </a:p>
        </p:txBody>
      </p:sp>
      <p:pic>
        <p:nvPicPr>
          <p:cNvPr id="230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67014" y="4539974"/>
            <a:ext cx="8018193" cy="6633134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Set  : limit cycle"/>
          <p:cNvSpPr txBox="1"/>
          <p:nvPr/>
        </p:nvSpPr>
        <p:spPr>
          <a:xfrm>
            <a:off x="20595338" y="5285964"/>
            <a:ext cx="2539306" cy="540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Set </a:t>
            </a:r>
            <a14:m>
              <m:oMath>
                <m:r>
                  <a:rPr xmlns:a="http://schemas.openxmlformats.org/drawingml/2006/main" sz="2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B</m:t>
                </m:r>
              </m:oMath>
            </a14:m>
            <a:r>
              <a:t>: limit cycle</a:t>
            </a:r>
          </a:p>
        </p:txBody>
      </p:sp>
      <p:sp>
        <p:nvSpPr>
          <p:cNvPr id="232" name="Linea"/>
          <p:cNvSpPr/>
          <p:nvPr/>
        </p:nvSpPr>
        <p:spPr>
          <a:xfrm flipH="1">
            <a:off x="19761551" y="5556200"/>
            <a:ext cx="699893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33" name="Set  : chaotic attractor."/>
          <p:cNvSpPr txBox="1"/>
          <p:nvPr/>
        </p:nvSpPr>
        <p:spPr>
          <a:xfrm>
            <a:off x="15097121" y="8452373"/>
            <a:ext cx="3547327" cy="486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b="1" sz="24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Set </a:t>
            </a:r>
            <a14:m>
              <m:oMath>
                <m:r>
                  <a:rPr xmlns:a="http://schemas.openxmlformats.org/drawingml/2006/main" sz="2950" i="1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m:t>A</m:t>
                </m:r>
              </m:oMath>
            </a14:m>
            <a:r>
              <a:t>: chaotic attractor.</a:t>
            </a:r>
          </a:p>
        </p:txBody>
      </p:sp>
      <p:sp>
        <p:nvSpPr>
          <p:cNvPr id="234" name="Linea"/>
          <p:cNvSpPr/>
          <p:nvPr/>
        </p:nvSpPr>
        <p:spPr>
          <a:xfrm flipV="1">
            <a:off x="15533764" y="7947852"/>
            <a:ext cx="1" cy="48697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defTabSz="584200">
              <a:defRPr sz="24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35" name="Commitor:"/>
          <p:cNvSpPr txBox="1"/>
          <p:nvPr/>
        </p:nvSpPr>
        <p:spPr>
          <a:xfrm>
            <a:off x="20465764" y="7372606"/>
            <a:ext cx="3985600" cy="967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584200"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Commitor:</a:t>
            </a:r>
          </a:p>
          <a:p>
            <a:pPr defTabSz="584200">
              <a:defRPr b="1" sz="24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 </a:t>
            </a:r>
            <a14:m>
              <m:oMath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z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sSub>
                  <m:e>
                    <m:r>
                      <m:rPr>
                        <m:sty m:val="p"/>
                        <m:scr m:val="double-struck"/>
                      </m:rPr>
                      <a:rPr xmlns:a="http://schemas.openxmlformats.org/drawingml/2006/main" sz="2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P</m:t>
                    </m:r>
                  </m:e>
                  <m:sub>
                    <m:r>
                      <a:rPr xmlns:a="http://schemas.openxmlformats.org/drawingml/2006/main" sz="2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sub>
                </m:sSub>
                <m:d>
                  <m:dPr>
                    <m:ctrlPr>
                      <a:rPr xmlns:a="http://schemas.openxmlformats.org/drawingml/2006/main" sz="2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</m:dPr>
                  <m:e>
                    <m:sSub>
                      <m:e>
                        <m:r>
                          <a:rPr xmlns:a="http://schemas.openxmlformats.org/drawingml/2006/main" sz="29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xmlns:a="http://schemas.openxmlformats.org/drawingml/2006/main" sz="29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xmlns:a="http://schemas.openxmlformats.org/drawingml/2006/main" sz="2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e>
                        <m:r>
                          <a:rPr xmlns:a="http://schemas.openxmlformats.org/drawingml/2006/main" sz="29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τ</m:t>
                        </m:r>
                      </m:e>
                      <m:sub>
                        <m:r>
                          <a:rPr xmlns:a="http://schemas.openxmlformats.org/drawingml/2006/main" sz="29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</m:e>
                </m:d>
                <m:r>
                  <a:rPr xmlns:a="http://schemas.openxmlformats.org/drawingml/2006/main" sz="2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.</m:t>
                </m:r>
              </m:oMath>
            </a14:m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A cut of the committor fun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cut of the committor function</a:t>
            </a:r>
          </a:p>
        </p:txBody>
      </p:sp>
      <p:pic>
        <p:nvPicPr>
          <p:cNvPr id="238" name="CommittorPlaneX111Sigma00005.jpg" descr="CommittorPlaneX111Sigma000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53229" y="3184788"/>
            <a:ext cx="13012565" cy="9759423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1. Perfect predictability"/>
          <p:cNvSpPr txBox="1"/>
          <p:nvPr/>
        </p:nvSpPr>
        <p:spPr>
          <a:xfrm>
            <a:off x="12057123" y="3969801"/>
            <a:ext cx="4639794" cy="626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1. Perfect predictability</a:t>
            </a:r>
          </a:p>
        </p:txBody>
      </p:sp>
      <p:sp>
        <p:nvSpPr>
          <p:cNvPr id="240" name="2. Perfect predictability"/>
          <p:cNvSpPr txBox="1"/>
          <p:nvPr/>
        </p:nvSpPr>
        <p:spPr>
          <a:xfrm>
            <a:off x="19396781" y="11597570"/>
            <a:ext cx="4639793" cy="626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defRPr b="1" sz="3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2. Perfect predictability</a:t>
            </a:r>
          </a:p>
        </p:txBody>
      </p:sp>
      <p:sp>
        <p:nvSpPr>
          <p:cNvPr id="241" name="Linea"/>
          <p:cNvSpPr/>
          <p:nvPr/>
        </p:nvSpPr>
        <p:spPr>
          <a:xfrm flipH="1" flipV="1">
            <a:off x="14447909" y="11390555"/>
            <a:ext cx="4889110" cy="563293"/>
          </a:xfrm>
          <a:prstGeom prst="line">
            <a:avLst/>
          </a:prstGeom>
          <a:ln w="25400">
            <a:solidFill>
              <a:srgbClr val="0171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42" name="3. Deterministic like…"/>
          <p:cNvSpPr txBox="1"/>
          <p:nvPr/>
        </p:nvSpPr>
        <p:spPr>
          <a:xfrm>
            <a:off x="1747907" y="3736013"/>
            <a:ext cx="4890183" cy="2607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defRPr b="1"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3. Deterministic like </a:t>
            </a:r>
          </a:p>
          <a:p>
            <a:pPr defTabSz="821531">
              <a:defRPr b="1"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sensitivity</a:t>
            </a:r>
          </a:p>
          <a:p>
            <a:pPr defTabSz="821531">
              <a:defRPr b="1"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to initial condition</a:t>
            </a:r>
          </a:p>
          <a:p>
            <a:pPr defTabSz="821531">
              <a:defRPr b="1" sz="3200">
                <a:solidFill>
                  <a:schemeClr val="accent3">
                    <a:satOff val="-13807"/>
                    <a:lumOff val="19329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Hard potential predictability </a:t>
            </a:r>
          </a:p>
        </p:txBody>
      </p:sp>
      <p:sp>
        <p:nvSpPr>
          <p:cNvPr id="243" name="Linea"/>
          <p:cNvSpPr/>
          <p:nvPr/>
        </p:nvSpPr>
        <p:spPr>
          <a:xfrm>
            <a:off x="6110043" y="5244540"/>
            <a:ext cx="4888277" cy="563677"/>
          </a:xfrm>
          <a:prstGeom prst="line">
            <a:avLst/>
          </a:prstGeom>
          <a:ln w="25400">
            <a:solidFill>
              <a:srgbClr val="0171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44" name="4. Smooth probability…"/>
          <p:cNvSpPr txBox="1"/>
          <p:nvPr/>
        </p:nvSpPr>
        <p:spPr>
          <a:xfrm>
            <a:off x="1225563" y="9201313"/>
            <a:ext cx="4890183" cy="2112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defTabSz="821531">
              <a:defRPr b="1"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4. Smooth probability</a:t>
            </a:r>
          </a:p>
          <a:p>
            <a:pPr defTabSz="821531">
              <a:defRPr b="1" sz="3200">
                <a:solidFill>
                  <a:schemeClr val="accent3">
                    <a:satOff val="-13807"/>
                    <a:lumOff val="19329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Easy potential predictability of the probability</a:t>
            </a:r>
          </a:p>
        </p:txBody>
      </p:sp>
      <p:sp>
        <p:nvSpPr>
          <p:cNvPr id="245" name="Linea"/>
          <p:cNvSpPr/>
          <p:nvPr/>
        </p:nvSpPr>
        <p:spPr>
          <a:xfrm>
            <a:off x="5825962" y="9792589"/>
            <a:ext cx="2383709" cy="579228"/>
          </a:xfrm>
          <a:prstGeom prst="line">
            <a:avLst/>
          </a:prstGeom>
          <a:ln w="25400">
            <a:solidFill>
              <a:srgbClr val="0171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defTabSz="821531"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46" name="Equazione"/>
          <p:cNvSpPr txBox="1"/>
          <p:nvPr/>
        </p:nvSpPr>
        <p:spPr>
          <a:xfrm>
            <a:off x="20113428" y="3794876"/>
            <a:ext cx="3206499" cy="46511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2.831</m:t>
                  </m:r>
                </m:oMath>
              </m:oMathPara>
            </a14:m>
            <a:endParaRPr sz="5300">
              <a:solidFill>
                <a:srgbClr val="FFFFFF"/>
              </a:solidFill>
            </a:endParaRPr>
          </a:p>
        </p:txBody>
      </p:sp>
      <p:sp>
        <p:nvSpPr>
          <p:cNvPr id="247" name="Testo"/>
          <p:cNvSpPr txBox="1"/>
          <p:nvPr/>
        </p:nvSpPr>
        <p:spPr>
          <a:xfrm>
            <a:off x="19918522" y="5044591"/>
            <a:ext cx="3596313" cy="997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defTabSz="647700">
              <a:defRPr sz="53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5</m:t>
                  </m:r>
                  <m:r>
                    <a:rPr xmlns:a="http://schemas.openxmlformats.org/drawingml/2006/main" sz="53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×</m:t>
                  </m:r>
                  <m:sSup>
                    <m:e>
                      <m:r>
                        <a:rPr xmlns:a="http://schemas.openxmlformats.org/drawingml/2006/main" sz="5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e>
                    <m:sup>
                      <m:r>
                        <a:rPr xmlns:a="http://schemas.openxmlformats.org/drawingml/2006/main" sz="5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5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sup>
                  </m:sSup>
                </m:oMath>
              </m:oMathPara>
            </a14:m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Heat wav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Heat waves</a:t>
            </a:r>
          </a:p>
        </p:txBody>
      </p:sp>
      <p:sp>
        <p:nvSpPr>
          <p:cNvPr id="250" name="What is the probability of a heat wave of a given amplitude and duration will occur in   days, given the state of the atmosphere, temperature, and soil moisture, today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6239" indent="-396239" defTabSz="536575">
              <a:spcBef>
                <a:spcPts val="0"/>
              </a:spcBef>
              <a:defRPr sz="3380"/>
            </a:pPr>
            <a:r>
              <a:t>What is the probability of a heat wave of a given amplitude and duration will occur in </a:t>
            </a:r>
            <a14:m>
              <m:oMath>
                <m:r>
                  <a:rPr xmlns:a="http://schemas.openxmlformats.org/drawingml/2006/main" sz="40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τ</m:t>
                </m:r>
              </m:oMath>
            </a14:m>
            <a:r>
              <a:t> days, given the state of the atmosphere, temperature, and soil moisture, today?</a:t>
            </a:r>
          </a:p>
          <a:p>
            <a:pPr marL="396239" indent="-396239" defTabSz="536575">
              <a:spcBef>
                <a:spcPts val="3800"/>
              </a:spcBef>
              <a:defRPr sz="3380"/>
            </a:pPr>
            <a:r>
              <a:t>Long term fluctuations of temperature:</a:t>
            </a:r>
          </a:p>
          <a:p>
            <a:pPr marL="0" indent="0" defTabSz="536575">
              <a:spcBef>
                <a:spcPts val="3800"/>
              </a:spcBef>
              <a:buSzTx/>
              <a:buNone/>
              <a:defRPr sz="3380"/>
            </a:pPr>
            <a:r>
              <a:t>                </a:t>
            </a:r>
            <a14:m>
              <m:oMath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0</m:t>
                    </m:r>
                  </m:sub>
                </m:sSub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f>
                  <m:fPr>
                    <m:ctrl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  <m:type m:val="bar"/>
                  </m:fPr>
                  <m:num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num>
                  <m:den>
                    <m:r>
                      <m:rPr>
                        <m:scr m:val="script"/>
                      </m:r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den>
                </m:f>
                <m:sSubSup>
                  <m:e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∫</m:t>
                    </m:r>
                  </m:e>
                  <m:sub>
                    <m:sSub>
                      <m:e>
                        <m:r>
                          <a:rPr xmlns:a="http://schemas.openxmlformats.org/drawingml/2006/main" sz="41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xmlns:a="http://schemas.openxmlformats.org/drawingml/2006/main" sz="41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sub>
                  <m:sup>
                    <m:sSub>
                      <m:e>
                        <m:r>
                          <a:rPr xmlns:a="http://schemas.openxmlformats.org/drawingml/2006/main" sz="41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a:rPr xmlns:a="http://schemas.openxmlformats.org/drawingml/2006/main" sz="4100" i="1">
                            <a:solidFill>
                              <a:srgbClr val="FEFEFE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cr m:val="script"/>
                      </m:r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sup>
                </m:sSubSup>
                <m:r>
                  <m:rPr>
                    <m:sty m:val="p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d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f>
                  <m:fPr>
                    <m:ctrl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  <m:type m:val="bar"/>
                  </m:fPr>
                  <m:num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num>
                  <m:den>
                    <m:r>
                      <m:rPr>
                        <m:scr m:val="script"/>
                      </m:r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D</m:t>
                    </m:r>
                  </m:den>
                </m:f>
                <m:sSub>
                  <m:e>
                    <m: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∫</m:t>
                    </m:r>
                  </m:e>
                  <m:sub>
                    <m:r>
                      <m:rPr>
                        <m:scr m:val="script"/>
                      </m:rPr>
                      <a:rPr xmlns:a="http://schemas.openxmlformats.org/drawingml/2006/main" sz="41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D</m:t>
                    </m:r>
                  </m:sub>
                </m:sSub>
                <m:r>
                  <m:rPr>
                    <m:sty m:val="p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d</m:t>
                </m:r>
                <m:r>
                  <m:rPr>
                    <m:sty m:val="b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[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m:rPr>
                    <m:sty m:val="b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-</m:t>
                </m:r>
                <m:r>
                  <m:rPr>
                    <m:sty m:val="p"/>
                    <m:scr m:val="double-struck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E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[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]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m:rPr>
                    <m:sty m:val="b"/>
                  </m:rP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]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</m:oMath>
            </a14:m>
          </a:p>
          <a:p>
            <a:pPr marL="0" indent="0" defTabSz="536575">
              <a:spcBef>
                <a:spcPts val="3800"/>
              </a:spcBef>
              <a:buSzTx/>
              <a:buNone/>
              <a:defRPr sz="3380"/>
            </a:pPr>
            <a:r>
              <a:t>                                    </a:t>
            </a:r>
            <a14:m>
              <m:oMath>
                <m:r>
                  <m:rPr>
                    <m:scr m:val="script"/>
                  </m:rPr>
                  <a:rPr xmlns:a="http://schemas.openxmlformats.org/drawingml/2006/main" sz="4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14</m:t>
                </m:r>
              </m:oMath>
            </a14:m>
            <a:r>
              <a:t> days, and </a:t>
            </a:r>
            <a14:m>
              <m:oMath>
                <m:r>
                  <m:rPr>
                    <m:scr m:val="script"/>
                  </m:rPr>
                  <a:rPr xmlns:a="http://schemas.openxmlformats.org/drawingml/2006/main" sz="4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D</m:t>
                </m:r>
                <m:r>
                  <a:rPr xmlns:a="http://schemas.openxmlformats.org/drawingml/2006/main" sz="4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</m:oMath>
            </a14:m>
            <a:r>
              <a:t>France.</a:t>
            </a:r>
          </a:p>
          <a:p>
            <a:pPr marL="396239" indent="-396239" defTabSz="536575">
              <a:spcBef>
                <a:spcPts val="3800"/>
              </a:spcBef>
              <a:defRPr sz="3380"/>
            </a:pPr>
            <a:r>
              <a:t>Committor function: </a:t>
            </a:r>
          </a:p>
          <a:p>
            <a:pPr marL="0" indent="0" defTabSz="536575">
              <a:spcBef>
                <a:spcPts val="3800"/>
              </a:spcBef>
              <a:buSzTx/>
              <a:buNone/>
              <a:defRPr sz="3380"/>
            </a:pPr>
            <a:r>
              <a:t>               </a:t>
            </a:r>
            <a14:m>
              <m:oMath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τ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m:rPr>
                    <m:sty m:val="p"/>
                    <m:scr m:val="double-struck"/>
                  </m:rP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P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0</m:t>
                    </m:r>
                  </m:sub>
                </m:sSub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+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τ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&gt;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a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|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0</m:t>
                    </m:r>
                  </m:sub>
                </m:sSub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.</a:t>
            </a:r>
          </a:p>
          <a:p>
            <a:pPr marL="396239" indent="-396239" defTabSz="536575">
              <a:spcBef>
                <a:spcPts val="3800"/>
              </a:spcBef>
              <a:defRPr sz="3380"/>
            </a:pPr>
            <a14:m>
              <m:oMath>
                <m:r>
                  <a:rPr xmlns:a="http://schemas.openxmlformats.org/drawingml/2006/main" sz="3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</m:oMath>
            </a14:m>
            <a:r>
              <a:t> can be the set of all the variables that describe the system (like temperature or geopotential heigth) or a part of them.</a:t>
            </a:r>
            <a:endParaRPr sz="52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How to compute committor functions for heat wave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93419">
              <a:defRPr sz="9407"/>
            </a:lvl1pPr>
          </a:lstStyle>
          <a:p>
            <a:pPr/>
            <a:r>
              <a:t>How to compute committor functions for heat waves?</a:t>
            </a:r>
          </a:p>
        </p:txBody>
      </p:sp>
      <p:sp>
        <p:nvSpPr>
          <p:cNvPr id="253" name="A direct sampling of the committor is unfeasible for climate model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direct sampling of the committor is unfeasible for climate models.</a:t>
            </a:r>
          </a:p>
          <a:p>
            <a:pPr/>
            <a:r>
              <a:t>The number of data required for a good computation of the committor function grows exponentially as the dimension of the system increases.</a:t>
            </a:r>
          </a:p>
          <a:p>
            <a:pPr marL="0" indent="0" defTabSz="457200">
              <a:spcBef>
                <a:spcPts val="0"/>
              </a:spcBef>
              <a:buSzTx/>
              <a:buNone/>
              <a:defRPr sz="16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/>
            <a:r>
              <a:t>A stochastic generator </a:t>
            </a:r>
            <a:r>
              <a:rPr>
                <a:solidFill>
                  <a:schemeClr val="accent3">
                    <a:satOff val="-13807"/>
                    <a:lumOff val="19329"/>
                  </a:schemeClr>
                </a:solidFill>
              </a:rPr>
              <a:t>(Analogue Method)</a:t>
            </a:r>
            <a:r>
              <a:t> helps to handle the problem.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The Analogue Method"/>
          <p:cNvSpPr txBox="1"/>
          <p:nvPr>
            <p:ph type="title"/>
          </p:nvPr>
        </p:nvSpPr>
        <p:spPr>
          <a:xfrm>
            <a:off x="1784350" y="310327"/>
            <a:ext cx="20815301" cy="2984501"/>
          </a:xfrm>
          <a:prstGeom prst="rect">
            <a:avLst/>
          </a:prstGeom>
        </p:spPr>
        <p:txBody>
          <a:bodyPr/>
          <a:lstStyle/>
          <a:p>
            <a:pPr/>
            <a:r>
              <a:t>The Analogue Method</a:t>
            </a:r>
          </a:p>
        </p:txBody>
      </p:sp>
      <p:sp>
        <p:nvSpPr>
          <p:cNvPr id="256" name="Let   be a trajectory of the system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4527" indent="-414527" defTabSz="561340">
              <a:spcBef>
                <a:spcPts val="4000"/>
              </a:spcBef>
              <a:defRPr sz="3536"/>
            </a:pPr>
            <a:r>
              <a:t>Let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{</m:t>
                </m:r>
                <m:sSub>
                  <m:e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</m:sub>
                </m:sSub>
                <m:sSub>
                  <m:e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}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</m:sSub>
              </m:oMath>
            </a14:m>
            <a:r>
              <a:t> be a trajectory of the system.</a:t>
            </a:r>
          </a:p>
          <a:p>
            <a:pPr marL="414527" indent="-414527" defTabSz="561340">
              <a:spcBef>
                <a:spcPts val="4000"/>
              </a:spcBef>
              <a:defRPr sz="3536"/>
            </a:pPr>
            <a:r>
              <a:t>The idea is to build a Markov chain on this trajectory to generate new trajectories.</a:t>
            </a:r>
          </a:p>
          <a:p>
            <a:pPr marL="414527" indent="-414527" defTabSz="561340">
              <a:spcBef>
                <a:spcPts val="4000"/>
              </a:spcBef>
              <a:defRPr sz="3536"/>
            </a:pPr>
            <a:r>
              <a:t>The generator of the Markov chain approximates the generator of the real dynamics.</a:t>
            </a:r>
          </a:p>
          <a:p>
            <a:pPr marL="414527" indent="-414527" defTabSz="561340">
              <a:spcBef>
                <a:spcPts val="4000"/>
              </a:spcBef>
              <a:defRPr sz="3536"/>
            </a:pPr>
            <a:r>
              <a:t>For each point </a:t>
            </a:r>
            <a14:m>
              <m:oMath>
                <m:sSub>
                  <m:e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</m:sub>
                </m:sSub>
              </m:oMath>
            </a14:m>
            <a:r>
              <a:t> </a:t>
            </a:r>
            <a14:m>
              <m:oMath>
                <m:r>
                  <a:rPr xmlns:a="http://schemas.openxmlformats.org/drawingml/2006/main" sz="40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K</m:t>
                </m:r>
              </m:oMath>
            </a14:m>
            <a:r>
              <a:t> analogues are selected.</a:t>
            </a:r>
          </a:p>
          <a:p>
            <a:pPr marL="419784" indent="-419784" defTabSz="561340">
              <a:spcBef>
                <a:spcPts val="4000"/>
              </a:spcBef>
              <a:defRPr sz="3536"/>
            </a:pPr>
            <a:r>
              <a:t>Let </a:t>
            </a:r>
            <a14:m>
              <m:oMath>
                <m:r>
                  <a:rPr xmlns:a="http://schemas.openxmlformats.org/drawingml/2006/main" sz="4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G</m:t>
                </m:r>
              </m:oMath>
            </a14:m>
            <a:r>
              <a:t> be the propagator of the Markov chain:</a:t>
            </a:r>
          </a:p>
          <a:p>
            <a:pPr marL="0" indent="0" defTabSz="561340">
              <a:spcBef>
                <a:spcPts val="4000"/>
              </a:spcBef>
              <a:buSzTx/>
              <a:buNone/>
              <a:defRPr sz="3536"/>
            </a:pPr>
            <a:r>
              <a:t>                     </a:t>
            </a:r>
            <a14:m>
              <m:oMath>
                <m:sSub>
                  <m:e>
                    <m: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G</m:t>
                    </m:r>
                  </m:e>
                  <m:sub>
                    <m: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j</m:t>
                    </m:r>
                  </m:sub>
                </m:sSub>
                <m:r>
                  <a:rPr xmlns:a="http://schemas.openxmlformats.org/drawingml/2006/main" sz="43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f>
                  <m:fPr>
                    <m:ctrlP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  <m:type m:val="bar"/>
                  </m:fPr>
                  <m:num>
                    <m: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num>
                  <m:den>
                    <m:r>
                      <a:rPr xmlns:a="http://schemas.openxmlformats.org/drawingml/2006/main" sz="43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K</m:t>
                    </m:r>
                  </m:den>
                </m:f>
              </m:oMath>
            </a14:m>
            <a:r>
              <a:t>   if   </a:t>
            </a:r>
            <a14:m>
              <m:oMath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j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1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j</m:t>
                    </m:r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-</m:t>
                    </m:r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is one of the analogues of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n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43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</m:sub>
                </m:sSub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</m:oMath>
            </a14:m>
            <a:r>
              <a:t> </a:t>
            </a:r>
          </a:p>
          <a:p>
            <a:pPr marL="0" indent="0" defTabSz="561340">
              <a:spcBef>
                <a:spcPts val="4000"/>
              </a:spcBef>
              <a:buSzTx/>
              <a:buNone/>
              <a:defRPr sz="3536"/>
            </a:pPr>
            <a:r>
              <a:t>                     </a:t>
            </a:r>
            <a14:m>
              <m:oMath>
                <m:sSub>
                  <m:e>
                    <m:r>
                      <a:rPr xmlns:a="http://schemas.openxmlformats.org/drawingml/2006/main" sz="44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G</m:t>
                    </m:r>
                  </m:e>
                  <m:sub>
                    <m:r>
                      <a:rPr xmlns:a="http://schemas.openxmlformats.org/drawingml/2006/main" sz="44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xmlns:a="http://schemas.openxmlformats.org/drawingml/2006/main" sz="44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j</m:t>
                    </m:r>
                  </m:sub>
                </m:sSub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0</m:t>
                </m:r>
              </m:oMath>
            </a14:m>
            <a:r>
              <a:t>    otherwise.</a:t>
            </a:r>
          </a:p>
          <a:p>
            <a:pPr marL="0" indent="0" defTabSz="561340">
              <a:spcBef>
                <a:spcPts val="4000"/>
              </a:spcBef>
              <a:buSzTx/>
              <a:buNone/>
              <a:defRPr sz="3536"/>
            </a:pPr>
            <a:r>
              <a:t>                          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ketch of the Analogue Meth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Sketch of the Analogue Method</a:t>
            </a:r>
          </a:p>
        </p:txBody>
      </p:sp>
      <p:grpSp>
        <p:nvGrpSpPr>
          <p:cNvPr id="261" name="Gruppo"/>
          <p:cNvGrpSpPr/>
          <p:nvPr/>
        </p:nvGrpSpPr>
        <p:grpSpPr>
          <a:xfrm>
            <a:off x="-1" y="3515507"/>
            <a:ext cx="24613270" cy="10490397"/>
            <a:chOff x="0" y="5608132"/>
            <a:chExt cx="24613268" cy="10490395"/>
          </a:xfrm>
        </p:grpSpPr>
        <p:pic>
          <p:nvPicPr>
            <p:cNvPr id="259" name="AnaloguesImage1.png" descr="AnaloguesImage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2358577" y="5608132"/>
              <a:ext cx="19666846" cy="72818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0" name="Caption"/>
            <p:cNvSpPr/>
            <p:nvPr/>
          </p:nvSpPr>
          <p:spPr>
            <a:xfrm>
              <a:off x="0" y="13844588"/>
              <a:ext cx="24613268" cy="2253940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algn="l">
                <a:defRPr sz="2700"/>
              </a:pPr>
              <a:r>
                <a:t>On the left side there is the point </a:t>
              </a:r>
              <a14:m>
                <m:oMath>
                  <m:sSub>
                    <m:e>
                      <m:r>
                        <a:rPr xmlns:a="http://schemas.openxmlformats.org/drawingml/2006/main" sz="32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a14:m>
              <a:r>
                <a:t> with its analogues</a:t>
              </a:r>
              <a:r>
                <a:rPr baseline="-11111"/>
                <a:t>.</a:t>
              </a:r>
              <a:r>
                <a:t> On the right side there are the images of the analogues one time step forward. </a:t>
              </a:r>
            </a:p>
            <a:p>
              <a:pPr algn="l">
                <a:defRPr sz="2700"/>
              </a:pPr>
              <a:r>
                <a:t>The black lines correspond to the transitions observed in the time series. The red lines correspond to the transitions introduced with the analogue method. The probability of each transition is </a:t>
              </a:r>
              <a14:m>
                <m:oMath>
                  <m:f>
                    <m:fPr>
                      <m:ctrlPr>
                        <a:rPr xmlns:a="http://schemas.openxmlformats.org/drawingml/2006/main" sz="3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3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den>
                  </m:f>
                </m:oMath>
              </a14:m>
              <a:r>
                <a:t>.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Heat waves detection: Analogue based Classifier"/>
          <p:cNvSpPr txBox="1"/>
          <p:nvPr>
            <p:ph type="title"/>
          </p:nvPr>
        </p:nvSpPr>
        <p:spPr>
          <a:xfrm>
            <a:off x="1784350" y="577850"/>
            <a:ext cx="20815300" cy="2984500"/>
          </a:xfrm>
          <a:prstGeom prst="rect">
            <a:avLst/>
          </a:prstGeom>
        </p:spPr>
        <p:txBody>
          <a:bodyPr/>
          <a:lstStyle>
            <a:lvl1pPr defTabSz="693419">
              <a:defRPr sz="9407"/>
            </a:lvl1pPr>
          </a:lstStyle>
          <a:p>
            <a:pPr/>
            <a:r>
              <a:t>Heat waves detection: Analogue based Classifier</a:t>
            </a:r>
          </a:p>
        </p:txBody>
      </p:sp>
      <p:sp>
        <p:nvSpPr>
          <p:cNvPr id="264" name="Score: Matthewes correlation coefficient (MCC)…"/>
          <p:cNvSpPr txBox="1"/>
          <p:nvPr/>
        </p:nvSpPr>
        <p:spPr>
          <a:xfrm>
            <a:off x="231880" y="7257010"/>
            <a:ext cx="23920241" cy="5842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Score: Matthewes correlation coefficient (MCC)</a:t>
            </a:r>
          </a:p>
          <a:p>
            <a:pPr/>
          </a:p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63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63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63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635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xmlns:a="http://schemas.openxmlformats.org/drawingml/2006/main" sz="635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num>
                    <m:den>
                      <m:rad>
                        <m:radPr>
                          <m:ctrlP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</m:ctrlPr>
                          <m:degHide m:val="on"/>
                        </m:radPr>
                        <m:deg/>
                        <m:e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6350" i="1">
                              <a:solidFill>
                                <a:srgbClr val="FEFEFE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den>
                  </m:f>
                </m:oMath>
              </m:oMathPara>
            </a14:m>
          </a:p>
          <a:p>
            <a:pPr/>
            <a14:m>
              <m:oMath>
                <m:r>
                  <a:rPr xmlns:a="http://schemas.openxmlformats.org/drawingml/2006/main" sz="43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3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P</m:t>
                </m:r>
                <m:r>
                  <a:rPr xmlns:a="http://schemas.openxmlformats.org/drawingml/2006/main" sz="43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m:rPr>
                    <m:nor/>
                  </m:rPr>
                  <a:rPr xmlns:a="http://schemas.openxmlformats.org/drawingml/2006/main" sz="43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True positives</m:t>
                </m:r>
              </m:oMath>
            </a14:m>
            <a:r>
              <a:t>, </a:t>
            </a:r>
            <a14:m>
              <m:oMath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N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m:rPr>
                    <m:nor/>
                  </m:rP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True negatives</m:t>
                </m:r>
              </m:oMath>
            </a14:m>
            <a:r>
              <a:t>, </a:t>
            </a:r>
            <a14:m>
              <m:oMath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F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P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m:rPr>
                    <m:nor/>
                  </m:rP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False positives</m:t>
                </m:r>
              </m:oMath>
            </a14:m>
            <a:r>
              <a:t>, </a:t>
            </a:r>
            <a14:m>
              <m:oMath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F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N</m:t>
                </m:r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m:rPr>
                    <m:nor/>
                  </m:rP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False negatives</m:t>
                </m:r>
              </m:oMath>
            </a14:m>
            <a:endParaRPr sz="4000"/>
          </a:p>
          <a:p>
            <a:pPr/>
            <a:endParaRPr sz="4000"/>
          </a:p>
          <a:p>
            <a:pPr/>
            <a14:m>
              <m:oMath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M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∈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[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1,1</m:t>
                </m:r>
                <m:r>
                  <a:rPr xmlns:a="http://schemas.openxmlformats.org/drawingml/2006/main" sz="49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]</m:t>
                </m:r>
              </m:oMath>
            </a14:m>
            <a:r>
              <a:rPr sz="4000"/>
              <a:t>, </a:t>
            </a:r>
            <a14:m>
              <m:oMath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M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0</m:t>
                </m:r>
                <m: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→</m:t>
                </m:r>
                <m:r>
                  <m:rPr>
                    <m:nor/>
                  </m:rPr>
                  <a:rPr xmlns:a="http://schemas.openxmlformats.org/drawingml/2006/main" sz="43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random classifier</m:t>
                </m:r>
              </m:oMath>
            </a14:m>
            <a:r>
              <a:rPr sz="4000"/>
              <a:t>, </a:t>
            </a:r>
            <a14:m>
              <m:oMath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M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C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1</m:t>
                </m:r>
                <m: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→</m:t>
                </m:r>
                <m:r>
                  <m:rPr>
                    <m:nor/>
                  </m:rPr>
                  <a:rPr xmlns:a="http://schemas.openxmlformats.org/drawingml/2006/main" sz="44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perfect classifier.</m:t>
                </m:r>
              </m:oMath>
            </a14:m>
            <a:endParaRPr sz="4000"/>
          </a:p>
        </p:txBody>
      </p:sp>
      <p:sp>
        <p:nvSpPr>
          <p:cNvPr id="265" name="Analogue Method"/>
          <p:cNvSpPr/>
          <p:nvPr/>
        </p:nvSpPr>
        <p:spPr>
          <a:xfrm>
            <a:off x="3624868" y="3942471"/>
            <a:ext cx="3936816" cy="2934419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hueOff val="321133"/>
                  <a:satOff val="-12043"/>
                  <a:lumOff val="-7113"/>
                </a:schemeClr>
              </a:gs>
            </a:gsLst>
            <a:lin ang="5400000"/>
          </a:gradFill>
          <a:ln w="12700">
            <a:miter lim="400000"/>
          </a:ln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lvl1pPr>
          </a:lstStyle>
          <a:p>
            <a:pPr/>
            <a:r>
              <a:t>Analogue Method</a:t>
            </a:r>
          </a:p>
        </p:txBody>
      </p:sp>
      <p:sp>
        <p:nvSpPr>
          <p:cNvPr id="266" name="Input:"/>
          <p:cNvSpPr txBox="1"/>
          <p:nvPr/>
        </p:nvSpPr>
        <p:spPr>
          <a:xfrm>
            <a:off x="231880" y="4948146"/>
            <a:ext cx="2480545" cy="92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Input:</a:t>
            </a:r>
            <a14:m>
              <m:oMath>
                <m:r>
                  <a:rPr xmlns:a="http://schemas.openxmlformats.org/drawingml/2006/main" sz="56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</m:oMath>
            </a14:m>
            <a:r>
              <a:t> </a:t>
            </a:r>
          </a:p>
        </p:txBody>
      </p:sp>
      <p:sp>
        <p:nvSpPr>
          <p:cNvPr id="267" name="Linea"/>
          <p:cNvSpPr/>
          <p:nvPr/>
        </p:nvSpPr>
        <p:spPr>
          <a:xfrm>
            <a:off x="7671762" y="5409680"/>
            <a:ext cx="692287" cy="1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68" name="Committor function:"/>
          <p:cNvSpPr txBox="1"/>
          <p:nvPr/>
        </p:nvSpPr>
        <p:spPr>
          <a:xfrm>
            <a:off x="8567415" y="4948146"/>
            <a:ext cx="7717754" cy="92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Committor function: </a:t>
            </a:r>
            <a14:m>
              <m:oMath>
                <m:r>
                  <a:rPr xmlns:a="http://schemas.openxmlformats.org/drawingml/2006/main" sz="66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66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66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66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</a:t>
            </a:r>
          </a:p>
        </p:txBody>
      </p:sp>
      <p:sp>
        <p:nvSpPr>
          <p:cNvPr id="269" name="Linea"/>
          <p:cNvSpPr/>
          <p:nvPr/>
        </p:nvSpPr>
        <p:spPr>
          <a:xfrm>
            <a:off x="2822503" y="5409680"/>
            <a:ext cx="692287" cy="1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70" name="Linea"/>
          <p:cNvSpPr/>
          <p:nvPr/>
        </p:nvSpPr>
        <p:spPr>
          <a:xfrm>
            <a:off x="16488536" y="5409680"/>
            <a:ext cx="692287" cy="1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71" name="Output:"/>
          <p:cNvSpPr txBox="1"/>
          <p:nvPr/>
        </p:nvSpPr>
        <p:spPr>
          <a:xfrm>
            <a:off x="17384190" y="4948146"/>
            <a:ext cx="2904589" cy="92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Output: </a:t>
            </a:r>
            <a14:m>
              <m:oMath>
                <m:r>
                  <a:rPr xmlns:a="http://schemas.openxmlformats.org/drawingml/2006/main" sz="72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o</m:t>
                </m:r>
              </m:oMath>
            </a14:m>
          </a:p>
        </p:txBody>
      </p:sp>
      <p:sp>
        <p:nvSpPr>
          <p:cNvPr id="272" name="Equazione"/>
          <p:cNvSpPr txBox="1"/>
          <p:nvPr/>
        </p:nvSpPr>
        <p:spPr>
          <a:xfrm>
            <a:off x="20907741" y="4095516"/>
            <a:ext cx="187554" cy="44709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1</m:t>
                  </m:r>
                </m:oMath>
              </m:oMathPara>
            </a14:m>
            <a:endParaRPr sz="5200">
              <a:solidFill>
                <a:srgbClr val="FFFFFF"/>
              </a:solidFill>
            </a:endParaRPr>
          </a:p>
        </p:txBody>
      </p:sp>
      <p:sp>
        <p:nvSpPr>
          <p:cNvPr id="273" name="Equazione"/>
          <p:cNvSpPr txBox="1"/>
          <p:nvPr/>
        </p:nvSpPr>
        <p:spPr>
          <a:xfrm>
            <a:off x="20891714" y="6322962"/>
            <a:ext cx="299162" cy="45633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52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 sz="5200">
              <a:solidFill>
                <a:srgbClr val="FFFFFF"/>
              </a:solidFill>
            </a:endParaRPr>
          </a:p>
        </p:txBody>
      </p:sp>
      <p:sp>
        <p:nvSpPr>
          <p:cNvPr id="274" name="Linea"/>
          <p:cNvSpPr/>
          <p:nvPr/>
        </p:nvSpPr>
        <p:spPr>
          <a:xfrm flipV="1">
            <a:off x="20176625" y="4644785"/>
            <a:ext cx="559496" cy="55949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75" name="Linea"/>
          <p:cNvSpPr/>
          <p:nvPr/>
        </p:nvSpPr>
        <p:spPr>
          <a:xfrm>
            <a:off x="20176625" y="5711166"/>
            <a:ext cx="559496" cy="55949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76" name="if"/>
          <p:cNvSpPr txBox="1"/>
          <p:nvPr/>
        </p:nvSpPr>
        <p:spPr>
          <a:xfrm>
            <a:off x="21285394" y="3952511"/>
            <a:ext cx="2873201" cy="737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/>
            </a:pPr>
            <a:r>
              <a:t>if </a:t>
            </a:r>
            <a14:m>
              <m:oMath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&gt;</m:t>
                </m:r>
                <m:bar>
                  <m:barPr>
                    <m:ctrlPr>
                      <a:rPr xmlns:a="http://schemas.openxmlformats.org/drawingml/2006/main" sz="4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  <m:pos m:val="top"/>
                  </m:barPr>
                  <m:e>
                    <m:r>
                      <a:rPr xmlns:a="http://schemas.openxmlformats.org/drawingml/2006/main" sz="4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q</m:t>
                    </m:r>
                  </m:e>
                </m:bar>
              </m:oMath>
            </a14:m>
            <a:r>
              <a:t> </a:t>
            </a:r>
          </a:p>
        </p:txBody>
      </p:sp>
      <p:sp>
        <p:nvSpPr>
          <p:cNvPr id="277" name="if"/>
          <p:cNvSpPr txBox="1"/>
          <p:nvPr/>
        </p:nvSpPr>
        <p:spPr>
          <a:xfrm>
            <a:off x="21389652" y="6168890"/>
            <a:ext cx="2802227" cy="737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/>
            </a:pPr>
            <a:r>
              <a:t>if </a:t>
            </a:r>
            <a14:m>
              <m:oMath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q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49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≤</m:t>
                </m:r>
                <m:bar>
                  <m:barPr>
                    <m:ctrlPr>
                      <a:rPr xmlns:a="http://schemas.openxmlformats.org/drawingml/2006/main" sz="4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</m:ctrlPr>
                    <m:pos m:val="top"/>
                  </m:barPr>
                  <m:e>
                    <m:r>
                      <a:rPr xmlns:a="http://schemas.openxmlformats.org/drawingml/2006/main" sz="490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q</m:t>
                    </m:r>
                  </m:e>
                </m:bar>
              </m:oMath>
            </a14:m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erformance of the Analogue based Classifier"/>
          <p:cNvSpPr txBox="1"/>
          <p:nvPr>
            <p:ph type="title"/>
          </p:nvPr>
        </p:nvSpPr>
        <p:spPr>
          <a:xfrm>
            <a:off x="1810010" y="475424"/>
            <a:ext cx="20815301" cy="2984501"/>
          </a:xfrm>
          <a:prstGeom prst="rect">
            <a:avLst/>
          </a:prstGeom>
        </p:spPr>
        <p:txBody>
          <a:bodyPr/>
          <a:lstStyle>
            <a:lvl1pPr defTabSz="693419">
              <a:defRPr sz="9407"/>
            </a:lvl1pPr>
          </a:lstStyle>
          <a:p>
            <a:pPr/>
            <a:r>
              <a:t>Performance of the Analogue based Classifier</a:t>
            </a:r>
          </a:p>
        </p:txBody>
      </p:sp>
      <p:pic>
        <p:nvPicPr>
          <p:cNvPr id="280" name="Ts_Zg_Mrso.png" descr="Ts_Zg_Mrs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76517" y="3859813"/>
            <a:ext cx="12408655" cy="9306492"/>
          </a:xfrm>
          <a:prstGeom prst="rect">
            <a:avLst/>
          </a:prstGeom>
          <a:ln w="12700">
            <a:miter lim="400000"/>
          </a:ln>
        </p:spPr>
      </p:pic>
      <p:sp>
        <p:nvSpPr>
          <p:cNvPr id="281" name="MCC far from zero…"/>
          <p:cNvSpPr txBox="1"/>
          <p:nvPr/>
        </p:nvSpPr>
        <p:spPr>
          <a:xfrm>
            <a:off x="155747" y="10446575"/>
            <a:ext cx="9989588" cy="279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  <a:r>
              <a:t>MCC far from zero</a:t>
            </a:r>
          </a:p>
          <a:p>
            <a:pPr>
              <a:defRPr sz="4400"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</a:p>
          <a:p>
            <a:pPr>
              <a:defRPr sz="4400">
                <a:solidFill>
                  <a:schemeClr val="accent3">
                    <a:satOff val="-13807"/>
                    <a:lumOff val="19329"/>
                  </a:schemeClr>
                </a:solidFill>
              </a:defRPr>
            </a:pPr>
            <a:r>
              <a:t> We can predict heat waves 15 days in advance.</a:t>
            </a:r>
          </a:p>
        </p:txBody>
      </p:sp>
      <p:sp>
        <p:nvSpPr>
          <p:cNvPr id="282" name="Linea"/>
          <p:cNvSpPr/>
          <p:nvPr/>
        </p:nvSpPr>
        <p:spPr>
          <a:xfrm>
            <a:off x="4901514" y="11237686"/>
            <a:ext cx="1" cy="657969"/>
          </a:xfrm>
          <a:prstGeom prst="line">
            <a:avLst/>
          </a:prstGeom>
          <a:ln w="25400">
            <a:solidFill>
              <a:schemeClr val="accent3">
                <a:satOff val="-13807"/>
                <a:lumOff val="19329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effectLst>
                  <a:outerShdw sx="100000" sy="100000" kx="0" ky="0" algn="b" rotWithShape="0" blurRad="25400" dist="23998" dir="2700000">
                    <a:srgbClr val="000000">
                      <a:alpha val="31034"/>
                    </a:srgbClr>
                  </a:outerShdw>
                </a:effectLst>
              </a:defRPr>
            </a:pPr>
          </a:p>
        </p:txBody>
      </p:sp>
      <p:sp>
        <p:nvSpPr>
          <p:cNvPr id="283" name="where…"/>
          <p:cNvSpPr txBox="1"/>
          <p:nvPr/>
        </p:nvSpPr>
        <p:spPr>
          <a:xfrm>
            <a:off x="8884" y="3816092"/>
            <a:ext cx="10283314" cy="454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3400"/>
            </a:pPr>
            <a14:m>
              <m:oMath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X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(</m:t>
                </m:r>
                <m:sSub>
                  <m:e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sSub>
                  <m:e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Z</m:t>
                    </m:r>
                  </m:e>
                  <m:sub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g</m:t>
                    </m:r>
                  </m:sub>
                </m:sSub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M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s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o</m:t>
                </m:r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</a:t>
            </a:r>
          </a:p>
          <a:p>
            <a:pPr>
              <a:defRPr sz="3400"/>
            </a:pPr>
            <a:r>
              <a:t>where</a:t>
            </a:r>
          </a:p>
          <a:p>
            <a:pPr>
              <a:defRPr sz="3400"/>
            </a:pPr>
            <a14:m>
              <m:oMath>
                <m:sSub>
                  <m:e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T</m:t>
                    </m:r>
                  </m:e>
                  <m:sub>
                    <m:r>
                      <a:rPr xmlns:a="http://schemas.openxmlformats.org/drawingml/2006/main" sz="42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s</m:t>
                    </m:r>
                  </m:sub>
                </m:sSub>
                <m:r>
                  <a:rPr xmlns:a="http://schemas.openxmlformats.org/drawingml/2006/main" sz="42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</m:oMath>
            </a14:m>
            <a:r>
              <a:t>temperature anomaly averaged over France,</a:t>
            </a:r>
          </a:p>
          <a:p>
            <a:pPr>
              <a:defRPr sz="3400"/>
            </a:pPr>
            <a:r>
              <a:t> </a:t>
            </a:r>
            <a14:m>
              <m:oMath>
                <m:sSub>
                  <m:e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Z</m:t>
                    </m:r>
                  </m:e>
                  <m:sub>
                    <m:r>
                      <a:rPr xmlns:a="http://schemas.openxmlformats.org/drawingml/2006/main" sz="4150" i="1">
                        <a:solidFill>
                          <a:srgbClr val="FEFEFE"/>
                        </a:solidFill>
                        <a:latin typeface="Cambria Math" panose="02040503050406030204" pitchFamily="18" charset="0"/>
                      </a:rPr>
                      <m:t>g</m:t>
                    </m:r>
                  </m:sub>
                </m:sSub>
                <m:r>
                  <a:rPr xmlns:a="http://schemas.openxmlformats.org/drawingml/2006/main" sz="415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</m:oMath>
            </a14:m>
            <a:r>
              <a:t>geopotential height anomaly averaged over France, </a:t>
            </a:r>
          </a:p>
          <a:p>
            <a:pPr>
              <a:defRPr sz="3400"/>
            </a:pPr>
            <a14:m>
              <m:oMath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M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r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s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o</m:t>
                </m:r>
                <m:r>
                  <a:rPr xmlns:a="http://schemas.openxmlformats.org/drawingml/2006/main" sz="4100" i="1">
                    <a:solidFill>
                      <a:srgbClr val="FEFEFE"/>
                    </a:solidFill>
                    <a:latin typeface="Cambria Math" panose="02040503050406030204" pitchFamily="18" charset="0"/>
                  </a:rPr>
                  <m:t>=</m:t>
                </m:r>
              </m:oMath>
            </a14:m>
            <a:r>
              <a:t>soil moisture anomaly averaged over France. </a:t>
            </a:r>
          </a:p>
        </p:txBody>
      </p:sp>
      <p:sp>
        <p:nvSpPr>
          <p:cNvPr id="284" name="Equazione"/>
          <p:cNvSpPr txBox="1"/>
          <p:nvPr/>
        </p:nvSpPr>
        <p:spPr>
          <a:xfrm>
            <a:off x="1070969" y="8246749"/>
            <a:ext cx="8159143" cy="53262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q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τ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p"/>
                      <m:scr m:val="double-struck"/>
                    </m:rP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+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τ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&gt;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44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e>
                    <m:sub>
                      <m:r>
                        <a:rPr xmlns:a="http://schemas.openxmlformats.org/drawingml/2006/main" sz="4400" i="1">
                          <a:solidFill>
                            <a:srgbClr val="FEFEFE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X</m:t>
                  </m:r>
                  <m:r>
                    <a:rPr xmlns:a="http://schemas.openxmlformats.org/drawingml/2006/main" sz="4400" i="1">
                      <a:solidFill>
                        <a:srgbClr val="FEFEFE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4400">
              <a:solidFill>
                <a:srgbClr val="FFFFFF"/>
              </a:solidFill>
            </a:endParaRPr>
          </a:p>
        </p:txBody>
      </p:sp>
      <p:sp>
        <p:nvSpPr>
          <p:cNvPr id="285" name=",  ,"/>
          <p:cNvSpPr txBox="1"/>
          <p:nvPr/>
        </p:nvSpPr>
        <p:spPr>
          <a:xfrm>
            <a:off x="631360" y="9316595"/>
            <a:ext cx="10700367" cy="592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3000"/>
            </a:pPr>
            <a14:m>
              <m:oMath>
                <m:sSub>
                  <m:e>
                    <m:r>
                      <a:rPr xmlns:a="http://schemas.openxmlformats.org/drawingml/2006/main" sz="3700" i="1">
                        <a:solidFill>
                          <a:srgbClr val="1497FC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3700" i="1">
                        <a:solidFill>
                          <a:srgbClr val="1497FC"/>
                        </a:solidFill>
                        <a:latin typeface="Cambria Math" panose="02040503050406030204" pitchFamily="18" charset="0"/>
                      </a:rPr>
                      <m:t>0</m:t>
                    </m:r>
                  </m:sub>
                </m:sSub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3.08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K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5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%</m:t>
                </m:r>
                <m:r>
                  <a:rPr xmlns:a="http://schemas.openxmlformats.org/drawingml/2006/main" sz="3700" i="1">
                    <a:solidFill>
                      <a:srgbClr val="1497FC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, </a:t>
            </a:r>
            <a14:m>
              <m:oMath>
                <m:sSub>
                  <m:e>
                    <m:r>
                      <a:rPr xmlns:a="http://schemas.openxmlformats.org/drawingml/2006/main" sz="3700" i="1">
                        <a:solidFill>
                          <a:srgbClr val="E7A432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3700" i="1">
                        <a:solidFill>
                          <a:srgbClr val="E7A432"/>
                        </a:solidFill>
                        <a:latin typeface="Cambria Math" panose="02040503050406030204" pitchFamily="18" charset="0"/>
                      </a:rPr>
                      <m:t>1</m:t>
                    </m:r>
                  </m:sub>
                </m:sSub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3.7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K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2.5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%</m:t>
                </m:r>
                <m:r>
                  <a:rPr xmlns:a="http://schemas.openxmlformats.org/drawingml/2006/main" sz="3700" i="1">
                    <a:solidFill>
                      <a:srgbClr val="E7A432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, </a:t>
            </a:r>
            <a14:m>
              <m:oMath>
                <m:sSub>
                  <m:e>
                    <m:r>
                      <a:rPr xmlns:a="http://schemas.openxmlformats.org/drawingml/2006/main" sz="3650" i="1">
                        <a:solidFill>
                          <a:srgbClr val="179A19"/>
                        </a:solidFill>
                        <a:latin typeface="Cambria Math" panose="02040503050406030204" pitchFamily="18" charset="0"/>
                      </a:rPr>
                      <m:t>a</m:t>
                    </m:r>
                  </m:e>
                  <m:sub>
                    <m:r>
                      <a:rPr xmlns:a="http://schemas.openxmlformats.org/drawingml/2006/main" sz="3650" i="1">
                        <a:solidFill>
                          <a:srgbClr val="179A19"/>
                        </a:solidFill>
                        <a:latin typeface="Cambria Math" panose="02040503050406030204" pitchFamily="18" charset="0"/>
                      </a:rPr>
                      <m:t>2</m:t>
                    </m:r>
                  </m:sub>
                </m:sSub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4.23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K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1.25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%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3650" i="1">
                    <a:solidFill>
                      <a:srgbClr val="179A19"/>
                    </a:solidFill>
                    <a:latin typeface="Cambria Math" panose="02040503050406030204" pitchFamily="18" charset="0"/>
                  </a:rPr>
                  <m:t>.</m:t>
                </m:r>
              </m:oMath>
            </a14:m>
            <a:endParaRPr>
              <a:solidFill>
                <a:srgbClr val="189B1A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onclu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Conclusions</a:t>
            </a:r>
          </a:p>
        </p:txBody>
      </p:sp>
      <p:sp>
        <p:nvSpPr>
          <p:cNvPr id="288" name="Predictions at the Predictability Margin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54736" indent="-554736" defTabSz="751205">
              <a:spcBef>
                <a:spcPts val="5300"/>
              </a:spcBef>
              <a:defRPr sz="4732"/>
            </a:pPr>
            <a:r>
              <a:t>Predictions at the Predictability Margin:</a:t>
            </a:r>
          </a:p>
          <a:p>
            <a:pPr marL="843660" indent="-843660" defTabSz="751205">
              <a:spcBef>
                <a:spcPts val="5300"/>
              </a:spcBef>
              <a:buSzPct val="100000"/>
              <a:buAutoNum type="arabicPeriod" startAt="1"/>
              <a:defRPr sz="3185"/>
            </a:pPr>
            <a:r>
              <a:t>At the predictability margin, predictions should be probabilistic. </a:t>
            </a:r>
            <a:r>
              <a:rPr b="1">
                <a:solidFill>
                  <a:schemeClr val="accent3">
                    <a:satOff val="-13807"/>
                    <a:lumOff val="19329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The committor functions are the proper mathematical objects.</a:t>
            </a:r>
          </a:p>
          <a:p>
            <a:pPr marL="843660" indent="-843660" defTabSz="751205">
              <a:spcBef>
                <a:spcPts val="5300"/>
              </a:spcBef>
              <a:buSzPct val="100000"/>
              <a:buAutoNum type="arabicPeriod" startAt="1"/>
              <a:defRPr sz="3185"/>
            </a:pPr>
            <a:r>
              <a:t>This is a proper characterisation of the predictability properties. </a:t>
            </a:r>
            <a:r>
              <a:rPr b="1">
                <a:solidFill>
                  <a:schemeClr val="accent3">
                    <a:satOff val="-13807"/>
                    <a:lumOff val="19329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It illustrates area of the phase space with and without predictability potential and quantifies the probability of the event.</a:t>
            </a:r>
            <a:endParaRPr>
              <a:solidFill>
                <a:schemeClr val="accent3">
                  <a:satOff val="-13807"/>
                  <a:lumOff val="19329"/>
                </a:schemeClr>
              </a:solidFill>
            </a:endParaRPr>
          </a:p>
          <a:p>
            <a:pPr marL="843660" indent="-843660" defTabSz="751205">
              <a:spcBef>
                <a:spcPts val="5300"/>
              </a:spcBef>
              <a:buSzPct val="100000"/>
              <a:buAutoNum type="arabicPeriod" startAt="1"/>
              <a:defRPr sz="3185"/>
            </a:pPr>
            <a:r>
              <a:t>This informs us on what to expect for a predictability problem at the predictability margin, </a:t>
            </a:r>
            <a:r>
              <a:rPr b="1">
                <a:solidFill>
                  <a:schemeClr val="accent3">
                    <a:satOff val="-13807"/>
                    <a:lumOff val="19329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in a perfect information context.</a:t>
            </a:r>
            <a:endParaRPr b="1">
              <a:solidFill>
                <a:schemeClr val="accent3">
                  <a:satOff val="-13807"/>
                  <a:lumOff val="19329"/>
                </a:schemeClr>
              </a:solidFill>
              <a:latin typeface="Helvetica"/>
              <a:ea typeface="Helvetica"/>
              <a:cs typeface="Helvetica"/>
              <a:sym typeface="Helvetica"/>
            </a:endParaRPr>
          </a:p>
          <a:p>
            <a:pPr marL="554736" indent="-554736" defTabSz="751205">
              <a:spcBef>
                <a:spcPts val="5300"/>
              </a:spcBef>
              <a:defRPr sz="4732"/>
            </a:pPr>
            <a:r>
              <a:t>Αnalogue Method for the prediction of heat waves:</a:t>
            </a:r>
          </a:p>
          <a:p>
            <a:pPr marL="567848" indent="-567848" defTabSz="751205">
              <a:spcBef>
                <a:spcPts val="5300"/>
              </a:spcBef>
              <a:buSzPct val="100000"/>
              <a:buAutoNum type="arabicPeriod" startAt="1"/>
              <a:defRPr sz="3185"/>
            </a:pPr>
            <a:r>
              <a:t>The analogue method allows the computation of the committor function. </a:t>
            </a:r>
            <a:r>
              <a:rPr b="1">
                <a:solidFill>
                  <a:schemeClr val="accent3">
                    <a:satOff val="-13807"/>
                    <a:lumOff val="19329"/>
                  </a:schemeClr>
                </a:solidFill>
                <a:latin typeface="Helvetica"/>
                <a:ea typeface="Helvetica"/>
                <a:cs typeface="Helvetica"/>
                <a:sym typeface="Helvetica"/>
              </a:rPr>
              <a:t>A significant fraction of heat waves are correctly detected up to 15 days in advance.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0">
              <a:schemeClr val="accent1"/>
            </a:gs>
            <a:gs pos="100000">
              <a:schemeClr val="accent1">
                <a:hueOff val="321133"/>
                <a:satOff val="-12043"/>
                <a:lumOff val="-7113"/>
              </a:schemeClr>
            </a:gs>
          </a:gsLst>
          <a:lin ang="5400000" scaled="0"/>
        </a:gradFill>
        <a:ln w="12700" cap="flat">
          <a:noFill/>
          <a:miter lim="400000"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23998" dir="2700000">
                <a:srgbClr val="000000">
                  <a:alpha val="31034"/>
                </a:srgbClr>
              </a:outerShdw>
            </a:effectLst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