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3" r:id="rId6"/>
    <p:sldId id="262" r:id="rId7"/>
    <p:sldId id="264" r:id="rId8"/>
    <p:sldId id="265" r:id="rId9"/>
    <p:sldId id="266"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7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4660"/>
  </p:normalViewPr>
  <p:slideViewPr>
    <p:cSldViewPr snapToGrid="0">
      <p:cViewPr>
        <p:scale>
          <a:sx n="50" d="100"/>
          <a:sy n="50" d="100"/>
        </p:scale>
        <p:origin x="496" y="4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9DFDE-EDC4-4D73-AF62-41600CEEE5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4B77936-0746-47DD-A57D-9B7385292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AA707D7-F51C-4AC7-BF00-56170101CD5B}"/>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77B9E08E-0EBC-4778-AE4F-8483115CC9B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E6BC29-CF04-40A3-9489-ECD9577EEFD2}"/>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25677143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24886-D4A5-4ACF-BC2D-C9D8EBC1CD4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534E14-8D43-408C-A69A-172C2EC27A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8BD0B8D-A45D-4F28-B113-EE2FE230EA66}"/>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1C73D71F-0B8E-4AC3-B617-792D96BA86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78D313-32B2-4755-BC6C-8343AEFC54C9}"/>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2863554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4D697-BD99-4ADE-BCC6-694F79AB7873}"/>
              </a:ext>
            </a:extLst>
          </p:cNvPr>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93AADBC-B274-4C6F-93E2-51EF1A7E2976}"/>
              </a:ext>
            </a:extLst>
          </p:cNvPr>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47A421-1047-4A1E-BA3A-E16F0F0264E3}"/>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DEA95604-15FF-4489-937B-6B1C4710A46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DCD836-2E5E-4E6F-9B9A-EB73CCBEB07E}"/>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1122256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D77CF-2B7A-4519-B1C7-1BB6A7729F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8F6F468-6B3E-4368-A23D-9CF072A9C13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1457545-FC55-45CB-B105-5BEAA4AADD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E888D3-E122-4831-8A7B-DD25C8A5073A}"/>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6" name="Footer Placeholder 5">
            <a:extLst>
              <a:ext uri="{FF2B5EF4-FFF2-40B4-BE49-F238E27FC236}">
                <a16:creationId xmlns:a16="http://schemas.microsoft.com/office/drawing/2014/main" id="{082E8FBA-2C47-496E-A032-97C83286A0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82E586-720B-4C16-AE9C-6F451AF56ED5}"/>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329184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D58CE-A04C-491D-95F3-7F2BE9580D81}"/>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46FEEC6-21F5-4079-81FA-EB66C0199A89}"/>
              </a:ext>
            </a:extLst>
          </p:cNvPr>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A7F9650-5536-41EA-8CE2-E113CBFB9D6B}"/>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2D823EC-79D9-4A71-82FD-2A6733A762E2}"/>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7A2484-146F-417F-BF14-5D4E7853DF49}"/>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D228694-50A6-4D14-85FF-114D49EFDE1E}"/>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8" name="Footer Placeholder 7">
            <a:extLst>
              <a:ext uri="{FF2B5EF4-FFF2-40B4-BE49-F238E27FC236}">
                <a16:creationId xmlns:a16="http://schemas.microsoft.com/office/drawing/2014/main" id="{F91B93A2-9F62-4ABA-91F2-DA1E075E779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13F0A27-11F5-4FFA-84DB-394B96DBEB6B}"/>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344882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E07DF-CF67-46CB-A15D-AC35C66232C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E89D09C-F449-4366-AF77-353187E5D53F}"/>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4" name="Footer Placeholder 3">
            <a:extLst>
              <a:ext uri="{FF2B5EF4-FFF2-40B4-BE49-F238E27FC236}">
                <a16:creationId xmlns:a16="http://schemas.microsoft.com/office/drawing/2014/main" id="{671BE59C-FF1E-42DB-9FA0-67689D12401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2022C76-D555-46CB-BC50-B243966D7611}"/>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6587806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20960C-1C0B-4B31-B53A-00DFF3822D69}"/>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3" name="Footer Placeholder 2">
            <a:extLst>
              <a:ext uri="{FF2B5EF4-FFF2-40B4-BE49-F238E27FC236}">
                <a16:creationId xmlns:a16="http://schemas.microsoft.com/office/drawing/2014/main" id="{D5376CC8-486B-4CBF-8BDE-710305C1448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1A7B07-0040-45A0-9D18-AEA1E771A9D3}"/>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1346312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899E0-3D8E-41F2-BF8E-45F9E81106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26F9652-E58E-410A-8C7A-72EEBD20FEDD}"/>
              </a:ext>
            </a:extLst>
          </p:cNvPr>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7A88814-D5FE-4B6A-981B-35A53894B3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9147BF-22A4-4516-89D3-A8F768CD979E}"/>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6" name="Footer Placeholder 5">
            <a:extLst>
              <a:ext uri="{FF2B5EF4-FFF2-40B4-BE49-F238E27FC236}">
                <a16:creationId xmlns:a16="http://schemas.microsoft.com/office/drawing/2014/main" id="{428CA419-4F5F-4482-A618-255766ABD13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2A1522-85F5-41E8-8F96-7EA5194AF612}"/>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1188337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7AF5F-F051-4D32-A853-1173ED933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ADB6AAE-69A3-473C-8E5A-22436A67737C}"/>
              </a:ext>
            </a:extLst>
          </p:cNvPr>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954D28B-487D-4498-B73E-5408852ACB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05C1504-235B-41AE-BA02-19ED24750FD1}"/>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6" name="Footer Placeholder 5">
            <a:extLst>
              <a:ext uri="{FF2B5EF4-FFF2-40B4-BE49-F238E27FC236}">
                <a16:creationId xmlns:a16="http://schemas.microsoft.com/office/drawing/2014/main" id="{F098F234-F20A-4A74-A000-50C995074C4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976896A-D35A-49F6-90EF-E853D9621AAD}"/>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1509552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A29CC-9069-44FC-88C2-5A9C93C9A6F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C909B5-E6BC-494D-96E7-E5108CFC1B5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86552-4D7D-406D-B03D-5B45D433B1F2}"/>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06EFF3A8-EBB3-42F1-91E0-EEDD9A86DF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EEF9ABE-4961-4281-B88A-C57977AE03C3}"/>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1502837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95CE9E-2241-495B-BA25-990925AD8398}"/>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25FB225-287D-4BE6-8C3C-4F5BC26F05F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9B3E458-BCC9-4E50-BE5A-CA7CC0682A2F}"/>
              </a:ext>
            </a:extLst>
          </p:cNvPr>
          <p:cNvSpPr>
            <a:spLocks noGrp="1"/>
          </p:cNvSpPr>
          <p:nvPr>
            <p:ph type="dt" sz="half" idx="10"/>
          </p:nvPr>
        </p:nvSpPr>
        <p:spPr/>
        <p:txBody>
          <a:body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5C89B3E0-0DB6-4201-AD6E-0C7115D58B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04D1F1-96E9-45AB-BBED-4FA9FD40A2A2}"/>
              </a:ext>
            </a:extLst>
          </p:cNvPr>
          <p:cNvSpPr>
            <a:spLocks noGrp="1"/>
          </p:cNvSpPr>
          <p:nvPr>
            <p:ph type="sldNum" sz="quarter" idx="12"/>
          </p:nvPr>
        </p:nvSpPr>
        <p:spPr/>
        <p:txBody>
          <a:bodyPr/>
          <a:lstStyle/>
          <a:p>
            <a:fld id="{E9845EA9-6F34-4AF8-B08A-F663AF501E69}" type="slidenum">
              <a:rPr lang="en-GB" smtClean="0"/>
              <a:t>‹#›</a:t>
            </a:fld>
            <a:endParaRPr lang="en-GB"/>
          </a:p>
        </p:txBody>
      </p:sp>
    </p:spTree>
    <p:extLst>
      <p:ext uri="{BB962C8B-B14F-4D97-AF65-F5344CB8AC3E}">
        <p14:creationId xmlns:p14="http://schemas.microsoft.com/office/powerpoint/2010/main" val="532112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9618AD-ED3F-4C5B-B144-7A0713FD6189}"/>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5572C69-2456-47ED-B405-E2FD2279642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7F988B-3285-4109-84B4-3B479D3F605A}"/>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8FBD56-10CB-41BE-8FA0-A966C8F393EA}" type="datetimeFigureOut">
              <a:rPr lang="en-GB" smtClean="0"/>
              <a:t>23/04/2021</a:t>
            </a:fld>
            <a:endParaRPr lang="en-GB"/>
          </a:p>
        </p:txBody>
      </p:sp>
      <p:sp>
        <p:nvSpPr>
          <p:cNvPr id="5" name="Footer Placeholder 4">
            <a:extLst>
              <a:ext uri="{FF2B5EF4-FFF2-40B4-BE49-F238E27FC236}">
                <a16:creationId xmlns:a16="http://schemas.microsoft.com/office/drawing/2014/main" id="{ED9ACEBB-5345-44D4-B730-46846355B4DD}"/>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49CF0E-8CA0-4CB5-B22F-3BDD3EFED59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845EA9-6F34-4AF8-B08A-F663AF501E69}" type="slidenum">
              <a:rPr lang="en-GB" smtClean="0"/>
              <a:t>‹#›</a:t>
            </a:fld>
            <a:endParaRPr lang="en-GB"/>
          </a:p>
        </p:txBody>
      </p:sp>
    </p:spTree>
    <p:extLst>
      <p:ext uri="{BB962C8B-B14F-4D97-AF65-F5344CB8AC3E}">
        <p14:creationId xmlns:p14="http://schemas.microsoft.com/office/powerpoint/2010/main" val="4254132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917895B-B7FB-4DFF-A13A-2762BC8CA273}"/>
              </a:ext>
            </a:extLst>
          </p:cNvPr>
          <p:cNvSpPr/>
          <p:nvPr/>
        </p:nvSpPr>
        <p:spPr>
          <a:xfrm>
            <a:off x="1044326" y="554691"/>
            <a:ext cx="10366624" cy="1569660"/>
          </a:xfrm>
          <a:prstGeom prst="rect">
            <a:avLst/>
          </a:prstGeom>
        </p:spPr>
        <p:txBody>
          <a:bodyPr wrap="square">
            <a:spAutoFit/>
          </a:bodyPr>
          <a:lstStyle/>
          <a:p>
            <a:pPr algn="ctr"/>
            <a:r>
              <a:rPr lang="en-US" sz="3200" b="1" dirty="0">
                <a:solidFill>
                  <a:srgbClr val="0070C0"/>
                </a:solidFill>
              </a:rPr>
              <a:t>Evaluating a dynamically modelled river discharge as input for ocean systems through the monitoring of the ocean state from reanalysis</a:t>
            </a:r>
            <a:r>
              <a:rPr lang="en-US" sz="3200" dirty="0">
                <a:solidFill>
                  <a:srgbClr val="0070C0"/>
                </a:solidFill>
              </a:rPr>
              <a:t> </a:t>
            </a:r>
            <a:endParaRPr lang="en-GB" sz="3200" dirty="0">
              <a:solidFill>
                <a:srgbClr val="0070C0"/>
              </a:solidFill>
            </a:endParaRPr>
          </a:p>
        </p:txBody>
      </p:sp>
      <p:sp>
        <p:nvSpPr>
          <p:cNvPr id="20" name="Rectangle 19">
            <a:extLst>
              <a:ext uri="{FF2B5EF4-FFF2-40B4-BE49-F238E27FC236}">
                <a16:creationId xmlns:a16="http://schemas.microsoft.com/office/drawing/2014/main" id="{D449135B-859B-4BD8-BCCD-7F23A321143E}"/>
              </a:ext>
            </a:extLst>
          </p:cNvPr>
          <p:cNvSpPr/>
          <p:nvPr/>
        </p:nvSpPr>
        <p:spPr>
          <a:xfrm>
            <a:off x="2039661" y="2509113"/>
            <a:ext cx="8112677" cy="1323439"/>
          </a:xfrm>
          <a:prstGeom prst="rect">
            <a:avLst/>
          </a:prstGeom>
        </p:spPr>
        <p:txBody>
          <a:bodyPr wrap="square">
            <a:spAutoFit/>
          </a:bodyPr>
          <a:lstStyle/>
          <a:p>
            <a:r>
              <a:rPr lang="en-GB" sz="2000" b="1" dirty="0"/>
              <a:t>Eric de </a:t>
            </a:r>
            <a:r>
              <a:rPr lang="en-GB" sz="2000" b="1" dirty="0" err="1"/>
              <a:t>Boisséson</a:t>
            </a:r>
            <a:r>
              <a:rPr lang="en-GB" sz="2000" dirty="0"/>
              <a:t>, H. Zuo, E. </a:t>
            </a:r>
            <a:r>
              <a:rPr lang="en-GB" sz="2000" dirty="0" err="1"/>
              <a:t>Zsóter</a:t>
            </a:r>
            <a:r>
              <a:rPr lang="en-GB" sz="2000" dirty="0"/>
              <a:t>, S. Harrigan, F. </a:t>
            </a:r>
            <a:r>
              <a:rPr lang="en-GB" sz="2000" dirty="0" err="1"/>
              <a:t>Wetterhall</a:t>
            </a:r>
            <a:r>
              <a:rPr lang="en-GB" sz="2000" dirty="0"/>
              <a:t>, P. de </a:t>
            </a:r>
            <a:r>
              <a:rPr lang="en-GB" sz="2000" dirty="0" err="1"/>
              <a:t>Rosnay</a:t>
            </a:r>
            <a:r>
              <a:rPr lang="en-GB" sz="2000" dirty="0"/>
              <a:t>, and C. Prudhomme</a:t>
            </a:r>
          </a:p>
          <a:p>
            <a:endParaRPr lang="en-GB" sz="2000" dirty="0"/>
          </a:p>
          <a:p>
            <a:r>
              <a:rPr lang="en-GB" sz="2000" dirty="0"/>
              <a:t>Contact: Eric.Boisseson@ecmwf.int</a:t>
            </a:r>
          </a:p>
        </p:txBody>
      </p:sp>
      <p:pic>
        <p:nvPicPr>
          <p:cNvPr id="17" name="Picture 16">
            <a:extLst>
              <a:ext uri="{FF2B5EF4-FFF2-40B4-BE49-F238E27FC236}">
                <a16:creationId xmlns:a16="http://schemas.microsoft.com/office/drawing/2014/main" id="{0342A399-F2CA-42E0-8680-FE63633E8E2B}"/>
              </a:ext>
            </a:extLst>
          </p:cNvPr>
          <p:cNvPicPr/>
          <p:nvPr/>
        </p:nvPicPr>
        <p:blipFill>
          <a:blip r:embed="rId2"/>
          <a:stretch/>
        </p:blipFill>
        <p:spPr>
          <a:xfrm>
            <a:off x="7850155" y="4457700"/>
            <a:ext cx="1131919" cy="1081953"/>
          </a:xfrm>
          <a:prstGeom prst="rect">
            <a:avLst/>
          </a:prstGeom>
          <a:ln>
            <a:noFill/>
          </a:ln>
        </p:spPr>
      </p:pic>
      <p:pic>
        <p:nvPicPr>
          <p:cNvPr id="21" name="Picture 20">
            <a:extLst>
              <a:ext uri="{FF2B5EF4-FFF2-40B4-BE49-F238E27FC236}">
                <a16:creationId xmlns:a16="http://schemas.microsoft.com/office/drawing/2014/main" id="{1D8302DC-51B9-4866-9B07-FE8DF7F36029}"/>
              </a:ext>
            </a:extLst>
          </p:cNvPr>
          <p:cNvPicPr/>
          <p:nvPr/>
        </p:nvPicPr>
        <p:blipFill>
          <a:blip r:embed="rId3"/>
          <a:stretch/>
        </p:blipFill>
        <p:spPr>
          <a:xfrm>
            <a:off x="9633492" y="4552950"/>
            <a:ext cx="1272633" cy="986703"/>
          </a:xfrm>
          <a:prstGeom prst="rect">
            <a:avLst/>
          </a:prstGeom>
          <a:ln>
            <a:noFill/>
          </a:ln>
        </p:spPr>
      </p:pic>
      <p:sp>
        <p:nvSpPr>
          <p:cNvPr id="22" name="Rectangle 21">
            <a:extLst>
              <a:ext uri="{FF2B5EF4-FFF2-40B4-BE49-F238E27FC236}">
                <a16:creationId xmlns:a16="http://schemas.microsoft.com/office/drawing/2014/main" id="{BFB91519-ACF7-45DF-81D9-354C73AA1F3B}"/>
              </a:ext>
            </a:extLst>
          </p:cNvPr>
          <p:cNvSpPr/>
          <p:nvPr/>
        </p:nvSpPr>
        <p:spPr>
          <a:xfrm>
            <a:off x="3432573" y="5981713"/>
            <a:ext cx="4876656" cy="400110"/>
          </a:xfrm>
          <a:prstGeom prst="rect">
            <a:avLst/>
          </a:prstGeom>
        </p:spPr>
        <p:txBody>
          <a:bodyPr wrap="none">
            <a:spAutoFit/>
          </a:bodyPr>
          <a:lstStyle/>
          <a:p>
            <a:r>
              <a:rPr lang="en-US" sz="2000" dirty="0">
                <a:latin typeface="Open Sans"/>
              </a:rPr>
              <a:t>vEGU21: Gather Online | 19–30 April 2021</a:t>
            </a:r>
            <a:endParaRPr lang="en-GB" sz="2000" dirty="0"/>
          </a:p>
        </p:txBody>
      </p:sp>
      <p:pic>
        <p:nvPicPr>
          <p:cNvPr id="23" name="Picture 2">
            <a:extLst>
              <a:ext uri="{FF2B5EF4-FFF2-40B4-BE49-F238E27FC236}">
                <a16:creationId xmlns:a16="http://schemas.microsoft.com/office/drawing/2014/main" id="{E34B9BF0-27F5-405C-81E3-A845B6D3280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32889" b="31638"/>
          <a:stretch/>
        </p:blipFill>
        <p:spPr bwMode="auto">
          <a:xfrm>
            <a:off x="1962150" y="4924467"/>
            <a:ext cx="2379696" cy="46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669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1">
            <a:extLst>
              <a:ext uri="{FF2B5EF4-FFF2-40B4-BE49-F238E27FC236}">
                <a16:creationId xmlns:a16="http://schemas.microsoft.com/office/drawing/2014/main" id="{43CF741C-B1C9-4225-8352-9838E02F32B4}"/>
              </a:ext>
            </a:extLst>
          </p:cNvPr>
          <p:cNvSpPr/>
          <p:nvPr/>
        </p:nvSpPr>
        <p:spPr>
          <a:xfrm>
            <a:off x="533400" y="1292850"/>
            <a:ext cx="10934700" cy="480315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285750" indent="-285750">
              <a:buFont typeface="Arial" panose="020B0604020202020204" pitchFamily="34" charset="0"/>
              <a:buChar char="•"/>
            </a:pPr>
            <a:r>
              <a:rPr lang="en-GB" spc="-1" dirty="0">
                <a:latin typeface="Arial"/>
                <a:ea typeface="DejaVu Sans"/>
              </a:rPr>
              <a:t>The</a:t>
            </a:r>
            <a:r>
              <a:rPr lang="en-GB" b="1" spc="-1" dirty="0">
                <a:latin typeface="Arial"/>
                <a:ea typeface="DejaVu Sans"/>
              </a:rPr>
              <a:t> BRONCO</a:t>
            </a:r>
            <a:r>
              <a:rPr lang="en-GB" spc="-1" dirty="0">
                <a:latin typeface="Arial"/>
                <a:ea typeface="DejaVu Sans"/>
              </a:rPr>
              <a:t> (Benefits of dynamically modelled River discharge input for </a:t>
            </a:r>
            <a:r>
              <a:rPr lang="en-GB" spc="-1" dirty="0" err="1">
                <a:latin typeface="Arial"/>
                <a:ea typeface="DejaVu Sans"/>
              </a:rPr>
              <a:t>OceaN</a:t>
            </a:r>
            <a:r>
              <a:rPr lang="en-GB" spc="-1" dirty="0">
                <a:latin typeface="Arial"/>
                <a:ea typeface="DejaVu Sans"/>
              </a:rPr>
              <a:t> and </a:t>
            </a:r>
            <a:r>
              <a:rPr lang="en-GB" spc="-1" dirty="0" err="1">
                <a:latin typeface="Arial"/>
                <a:ea typeface="DejaVu Sans"/>
              </a:rPr>
              <a:t>COupled</a:t>
            </a:r>
            <a:r>
              <a:rPr lang="en-GB" spc="-1" dirty="0">
                <a:latin typeface="Arial"/>
                <a:ea typeface="DejaVu Sans"/>
              </a:rPr>
              <a:t> atmosphere-land-ocean systems) project ran from 2018 to 2020 as part of the </a:t>
            </a:r>
            <a:r>
              <a:rPr lang="en-GB" b="1" spc="-1" dirty="0">
                <a:latin typeface="Arial"/>
                <a:ea typeface="DejaVu Sans"/>
              </a:rPr>
              <a:t>CMEMS Service Evolution</a:t>
            </a:r>
            <a:endParaRPr lang="en-GB" spc="-1" dirty="0">
              <a:latin typeface="Arial"/>
            </a:endParaRPr>
          </a:p>
          <a:p>
            <a:pPr marL="285750" indent="-285750">
              <a:buFont typeface="Arial" panose="020B0604020202020204" pitchFamily="34" charset="0"/>
              <a:buChar char="•"/>
            </a:pPr>
            <a:endParaRPr lang="en-GB" sz="1800" b="0" strike="noStrike" spc="-1" dirty="0">
              <a:solidFill>
                <a:srgbClr val="000000"/>
              </a:solidFill>
              <a:latin typeface="Arial"/>
              <a:ea typeface="DejaVu Sans"/>
            </a:endParaRPr>
          </a:p>
          <a:p>
            <a:endParaRPr lang="en-GB" sz="1800" b="0" strike="noStrike" spc="-1" dirty="0">
              <a:solidFill>
                <a:srgbClr val="000000"/>
              </a:solidFill>
              <a:latin typeface="Arial"/>
              <a:ea typeface="DejaVu Sans"/>
            </a:endParaRPr>
          </a:p>
          <a:p>
            <a:pPr marL="285750" indent="-285750">
              <a:buFont typeface="Arial" panose="020B0604020202020204" pitchFamily="34" charset="0"/>
              <a:buChar char="•"/>
            </a:pPr>
            <a:r>
              <a:rPr lang="en-GB" spc="-1" dirty="0">
                <a:solidFill>
                  <a:srgbClr val="000000"/>
                </a:solidFill>
                <a:latin typeface="Arial"/>
                <a:ea typeface="DejaVu Sans"/>
              </a:rPr>
              <a:t>The objective was t</a:t>
            </a:r>
            <a:r>
              <a:rPr lang="en-GB" sz="1800" b="0" strike="noStrike" spc="-1" dirty="0">
                <a:solidFill>
                  <a:srgbClr val="000000"/>
                </a:solidFill>
                <a:latin typeface="Arial"/>
                <a:ea typeface="DejaVu Sans"/>
              </a:rPr>
              <a:t>o develop </a:t>
            </a:r>
            <a:r>
              <a:rPr lang="en-GB" sz="1800" b="1" strike="noStrike" spc="-1" dirty="0">
                <a:solidFill>
                  <a:srgbClr val="000000"/>
                </a:solidFill>
                <a:latin typeface="Arial"/>
                <a:ea typeface="DejaVu Sans"/>
              </a:rPr>
              <a:t>a new time-varying freshwater input </a:t>
            </a:r>
            <a:r>
              <a:rPr lang="en-GB" b="1" spc="-1" dirty="0">
                <a:solidFill>
                  <a:srgbClr val="000000"/>
                </a:solidFill>
                <a:latin typeface="Arial"/>
                <a:ea typeface="DejaVu Sans"/>
              </a:rPr>
              <a:t>for</a:t>
            </a:r>
            <a:r>
              <a:rPr lang="en-GB" sz="1800" b="1" strike="noStrike" spc="-1" dirty="0">
                <a:solidFill>
                  <a:srgbClr val="000000"/>
                </a:solidFill>
                <a:latin typeface="Arial"/>
                <a:ea typeface="DejaVu Sans"/>
              </a:rPr>
              <a:t> ocean models </a:t>
            </a:r>
            <a:r>
              <a:rPr lang="en-GB" sz="1800" b="0" strike="noStrike" spc="-1" dirty="0">
                <a:solidFill>
                  <a:srgbClr val="000000"/>
                </a:solidFill>
                <a:latin typeface="Arial"/>
                <a:ea typeface="DejaVu Sans"/>
              </a:rPr>
              <a:t>from river discharge reanalysis (</a:t>
            </a:r>
            <a:r>
              <a:rPr lang="en-GB" sz="1800" b="1" strike="noStrike" spc="-1" dirty="0">
                <a:solidFill>
                  <a:srgbClr val="000000"/>
                </a:solidFill>
                <a:latin typeface="Arial"/>
                <a:ea typeface="DejaVu Sans"/>
              </a:rPr>
              <a:t>CEMS </a:t>
            </a:r>
            <a:r>
              <a:rPr lang="en-GB" sz="1800" b="1" strike="noStrike" spc="-1" dirty="0" err="1">
                <a:solidFill>
                  <a:srgbClr val="000000"/>
                </a:solidFill>
                <a:latin typeface="Arial"/>
                <a:ea typeface="DejaVu Sans"/>
              </a:rPr>
              <a:t>GloFAS</a:t>
            </a:r>
            <a:r>
              <a:rPr lang="en-GB" sz="1800" b="0" strike="noStrike" spc="-1" dirty="0">
                <a:solidFill>
                  <a:srgbClr val="000000"/>
                </a:solidFill>
                <a:latin typeface="Arial"/>
                <a:ea typeface="DejaVu Sans"/>
              </a:rPr>
              <a:t>) driven by consistent atmospheric forcing (</a:t>
            </a:r>
            <a:r>
              <a:rPr lang="en-GB" sz="1800" b="1" strike="noStrike" spc="-1" dirty="0">
                <a:solidFill>
                  <a:srgbClr val="000000"/>
                </a:solidFill>
                <a:latin typeface="Arial"/>
                <a:ea typeface="DejaVu Sans"/>
              </a:rPr>
              <a:t>C3S ERA5</a:t>
            </a:r>
            <a:r>
              <a:rPr lang="en-GB" sz="1800" b="0" strike="noStrike" spc="-1" dirty="0">
                <a:solidFill>
                  <a:srgbClr val="000000"/>
                </a:solidFill>
                <a:latin typeface="Arial"/>
                <a:ea typeface="DejaVu Sans"/>
              </a:rPr>
              <a:t>) that could replace </a:t>
            </a:r>
            <a:r>
              <a:rPr lang="en-GB" spc="-1" dirty="0">
                <a:latin typeface="Arial"/>
              </a:rPr>
              <a:t>the observation-derived climatology developed by </a:t>
            </a:r>
            <a:r>
              <a:rPr lang="en-GB" spc="-1" dirty="0" err="1">
                <a:latin typeface="Arial"/>
              </a:rPr>
              <a:t>Bourdallé-Badié</a:t>
            </a:r>
            <a:r>
              <a:rPr lang="en-GB" spc="-1" dirty="0">
                <a:latin typeface="Arial"/>
              </a:rPr>
              <a:t> and </a:t>
            </a:r>
            <a:r>
              <a:rPr lang="en-GB" spc="-1" dirty="0" err="1">
                <a:latin typeface="Arial"/>
              </a:rPr>
              <a:t>Trégiuer</a:t>
            </a:r>
            <a:r>
              <a:rPr lang="en-GB" spc="-1" dirty="0">
                <a:latin typeface="Arial"/>
              </a:rPr>
              <a:t> (2006 aka BT06) based on the work from Dai and Trenberth (2002)</a:t>
            </a:r>
            <a:r>
              <a:rPr lang="en-GB" sz="1800" b="0" strike="noStrike" spc="-1" dirty="0">
                <a:solidFill>
                  <a:srgbClr val="000000"/>
                </a:solidFill>
                <a:latin typeface="Arial"/>
                <a:ea typeface="DejaVu Sans"/>
              </a:rPr>
              <a:t> </a:t>
            </a:r>
          </a:p>
          <a:p>
            <a:pPr marL="285750" indent="-285750">
              <a:buFont typeface="Arial" panose="020B0604020202020204" pitchFamily="34" charset="0"/>
              <a:buChar char="•"/>
            </a:pPr>
            <a:endParaRPr lang="en-GB" spc="-1" dirty="0">
              <a:solidFill>
                <a:srgbClr val="000000"/>
              </a:solidFill>
              <a:latin typeface="Arial"/>
            </a:endParaRPr>
          </a:p>
          <a:p>
            <a:pPr>
              <a:lnSpc>
                <a:spcPct val="100000"/>
              </a:lnSpc>
            </a:pPr>
            <a:endParaRPr lang="en-GB" sz="1800" b="0" strike="noStrike" spc="-1" dirty="0">
              <a:latin typeface="Arial"/>
            </a:endParaRPr>
          </a:p>
          <a:p>
            <a:pPr marL="285750" indent="-285750">
              <a:lnSpc>
                <a:spcPct val="100000"/>
              </a:lnSpc>
              <a:buFont typeface="Arial" panose="020B0604020202020204" pitchFamily="34" charset="0"/>
              <a:buChar char="•"/>
            </a:pPr>
            <a:r>
              <a:rPr lang="en-GB" spc="-1" dirty="0">
                <a:latin typeface="Arial"/>
              </a:rPr>
              <a:t>The outcome was new time-varying global ocean </a:t>
            </a:r>
            <a:r>
              <a:rPr lang="en-GB" b="1" spc="-1" dirty="0">
                <a:latin typeface="Arial"/>
              </a:rPr>
              <a:t>river runoff </a:t>
            </a:r>
            <a:r>
              <a:rPr lang="en-GB" spc="-1" dirty="0">
                <a:latin typeface="Arial"/>
              </a:rPr>
              <a:t>product derived from </a:t>
            </a:r>
            <a:r>
              <a:rPr lang="en-GB" b="1" spc="-1" dirty="0">
                <a:latin typeface="Arial"/>
              </a:rPr>
              <a:t>GloFAS-ERA5</a:t>
            </a:r>
            <a:r>
              <a:rPr lang="en-GB" spc="-1" dirty="0">
                <a:latin typeface="Arial"/>
              </a:rPr>
              <a:t> covering the period 1979-2017 that can be used as input for ocean models by </a:t>
            </a:r>
            <a:r>
              <a:rPr lang="en-GB" b="1" spc="-1" dirty="0">
                <a:latin typeface="Arial"/>
              </a:rPr>
              <a:t>CMEMS MFCs</a:t>
            </a:r>
          </a:p>
          <a:p>
            <a:pPr marL="285750" indent="-285750">
              <a:lnSpc>
                <a:spcPct val="100000"/>
              </a:lnSpc>
              <a:buFont typeface="Arial" panose="020B0604020202020204" pitchFamily="34" charset="0"/>
              <a:buChar char="•"/>
            </a:pPr>
            <a:endParaRPr lang="en-GB" sz="1800" b="1" strike="noStrike" spc="-1" dirty="0">
              <a:latin typeface="Arial"/>
            </a:endParaRPr>
          </a:p>
          <a:p>
            <a:pPr marL="285750" indent="-285750">
              <a:lnSpc>
                <a:spcPct val="100000"/>
              </a:lnSpc>
              <a:buFont typeface="Arial" panose="020B0604020202020204" pitchFamily="34" charset="0"/>
              <a:buChar char="•"/>
            </a:pPr>
            <a:endParaRPr lang="en-GB" b="1" spc="-1" dirty="0">
              <a:latin typeface="Arial"/>
            </a:endParaRPr>
          </a:p>
          <a:p>
            <a:pPr marL="285750" indent="-285750">
              <a:lnSpc>
                <a:spcPct val="100000"/>
              </a:lnSpc>
              <a:buFont typeface="Arial" panose="020B0604020202020204" pitchFamily="34" charset="0"/>
              <a:buChar char="•"/>
            </a:pPr>
            <a:r>
              <a:rPr lang="en-GB" sz="1800" strike="noStrike" spc="-1" dirty="0">
                <a:latin typeface="Arial"/>
              </a:rPr>
              <a:t>Ultimately </a:t>
            </a:r>
            <a:r>
              <a:rPr lang="en-GB" sz="1800" b="1" strike="noStrike" spc="-1" dirty="0">
                <a:latin typeface="Arial"/>
              </a:rPr>
              <a:t>the impact of this river runoff </a:t>
            </a:r>
            <a:r>
              <a:rPr lang="en-GB" sz="1800" strike="noStrike" spc="-1" dirty="0">
                <a:latin typeface="Arial"/>
              </a:rPr>
              <a:t>product onto the ocean state was </a:t>
            </a:r>
            <a:r>
              <a:rPr lang="en-GB" sz="1800" b="1" strike="noStrike" spc="-1" dirty="0">
                <a:latin typeface="Arial"/>
              </a:rPr>
              <a:t>assessed</a:t>
            </a:r>
            <a:r>
              <a:rPr lang="en-GB" sz="1800" strike="noStrike" spc="-1" dirty="0">
                <a:latin typeface="Arial"/>
              </a:rPr>
              <a:t> </a:t>
            </a:r>
            <a:r>
              <a:rPr lang="en-GB" sz="1800" strike="noStrike" spc="-1" dirty="0" err="1">
                <a:latin typeface="Arial"/>
              </a:rPr>
              <a:t>wrt</a:t>
            </a:r>
            <a:r>
              <a:rPr lang="en-GB" sz="1800" strike="noStrike" spc="-1" dirty="0">
                <a:latin typeface="Arial"/>
              </a:rPr>
              <a:t> to the previous systems using BT06</a:t>
            </a:r>
          </a:p>
        </p:txBody>
      </p:sp>
      <p:sp>
        <p:nvSpPr>
          <p:cNvPr id="3" name="CustomShape 2">
            <a:extLst>
              <a:ext uri="{FF2B5EF4-FFF2-40B4-BE49-F238E27FC236}">
                <a16:creationId xmlns:a16="http://schemas.microsoft.com/office/drawing/2014/main" id="{4BD727CD-BB02-4C84-B6D9-705655DA7AD0}"/>
              </a:ext>
            </a:extLst>
          </p:cNvPr>
          <p:cNvSpPr/>
          <p:nvPr/>
        </p:nvSpPr>
        <p:spPr>
          <a:xfrm>
            <a:off x="4681718" y="258090"/>
            <a:ext cx="2300108" cy="4675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trike="noStrike" spc="-1" dirty="0">
                <a:solidFill>
                  <a:srgbClr val="00B0F0"/>
                </a:solidFill>
                <a:latin typeface="Arial"/>
                <a:ea typeface="DejaVu Sans"/>
              </a:rPr>
              <a:t>Background</a:t>
            </a:r>
            <a:endParaRPr lang="en-GB" sz="2400" b="0" strike="noStrike" spc="-1" dirty="0">
              <a:solidFill>
                <a:srgbClr val="00B0F0"/>
              </a:solidFill>
              <a:latin typeface="Arial"/>
            </a:endParaRPr>
          </a:p>
        </p:txBody>
      </p:sp>
    </p:spTree>
    <p:extLst>
      <p:ext uri="{BB962C8B-B14F-4D97-AF65-F5344CB8AC3E}">
        <p14:creationId xmlns:p14="http://schemas.microsoft.com/office/powerpoint/2010/main" val="938960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a:extLst>
              <a:ext uri="{FF2B5EF4-FFF2-40B4-BE49-F238E27FC236}">
                <a16:creationId xmlns:a16="http://schemas.microsoft.com/office/drawing/2014/main" id="{4BD727CD-BB02-4C84-B6D9-705655DA7AD0}"/>
              </a:ext>
            </a:extLst>
          </p:cNvPr>
          <p:cNvSpPr/>
          <p:nvPr/>
        </p:nvSpPr>
        <p:spPr>
          <a:xfrm>
            <a:off x="1995667" y="229514"/>
            <a:ext cx="8605657"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trike="noStrike" spc="-1" dirty="0">
                <a:solidFill>
                  <a:srgbClr val="00B0F0"/>
                </a:solidFill>
                <a:latin typeface="Arial"/>
                <a:ea typeface="DejaVu Sans"/>
              </a:rPr>
              <a:t>Evaluation of GloFAS-ERA5 in ORAS5 (CMEMS GLORAN)</a:t>
            </a:r>
            <a:endParaRPr lang="en-GB" sz="2400" b="0" strike="noStrike" spc="-1" dirty="0">
              <a:solidFill>
                <a:srgbClr val="00B0F0"/>
              </a:solidFill>
              <a:latin typeface="Arial"/>
            </a:endParaRPr>
          </a:p>
        </p:txBody>
      </p:sp>
      <p:sp>
        <p:nvSpPr>
          <p:cNvPr id="4" name="Rectangle 3">
            <a:extLst>
              <a:ext uri="{FF2B5EF4-FFF2-40B4-BE49-F238E27FC236}">
                <a16:creationId xmlns:a16="http://schemas.microsoft.com/office/drawing/2014/main" id="{F01C6762-7B62-49EA-A6A4-45E2DABB9CDF}"/>
              </a:ext>
            </a:extLst>
          </p:cNvPr>
          <p:cNvSpPr/>
          <p:nvPr/>
        </p:nvSpPr>
        <p:spPr>
          <a:xfrm>
            <a:off x="887253" y="747576"/>
            <a:ext cx="10284144" cy="1703030"/>
          </a:xfrm>
          <a:prstGeom prst="rect">
            <a:avLst/>
          </a:prstGeom>
        </p:spPr>
        <p:txBody>
          <a:bodyPr wrap="square">
            <a:spAutoFit/>
          </a:bodyPr>
          <a:lstStyle/>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GloFAS-ERA5 river runoff climatology was plugged into the ECMWF ocean reanalysis system - ORAS5 (Zuo et al., 2019)</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system was run without data assimilation and compared to a control run using the reference BT06 river runoffs product</a:t>
            </a:r>
          </a:p>
        </p:txBody>
      </p:sp>
      <p:grpSp>
        <p:nvGrpSpPr>
          <p:cNvPr id="5" name="Group 4">
            <a:extLst>
              <a:ext uri="{FF2B5EF4-FFF2-40B4-BE49-F238E27FC236}">
                <a16:creationId xmlns:a16="http://schemas.microsoft.com/office/drawing/2014/main" id="{130216E9-8FBF-4178-85CC-56B95CF3736F}"/>
              </a:ext>
            </a:extLst>
          </p:cNvPr>
          <p:cNvGrpSpPr/>
          <p:nvPr/>
        </p:nvGrpSpPr>
        <p:grpSpPr>
          <a:xfrm>
            <a:off x="2252672" y="2513713"/>
            <a:ext cx="8091645" cy="3886600"/>
            <a:chOff x="1919025" y="2158037"/>
            <a:chExt cx="8091645" cy="3886600"/>
          </a:xfrm>
        </p:grpSpPr>
        <p:pic>
          <p:nvPicPr>
            <p:cNvPr id="6" name="Picture 5">
              <a:extLst>
                <a:ext uri="{FF2B5EF4-FFF2-40B4-BE49-F238E27FC236}">
                  <a16:creationId xmlns:a16="http://schemas.microsoft.com/office/drawing/2014/main" id="{30A537E1-FDBF-4553-9DE0-DFD3150A65D7}"/>
                </a:ext>
              </a:extLst>
            </p:cNvPr>
            <p:cNvPicPr/>
            <p:nvPr/>
          </p:nvPicPr>
          <p:blipFill rotWithShape="1">
            <a:blip r:embed="rId2"/>
            <a:srcRect t="14845" b="19221"/>
            <a:stretch/>
          </p:blipFill>
          <p:spPr bwMode="auto">
            <a:xfrm>
              <a:off x="1919025" y="3270120"/>
              <a:ext cx="7745504" cy="2774517"/>
            </a:xfrm>
            <a:prstGeom prst="rect">
              <a:avLst/>
            </a:prstGeom>
            <a:ln>
              <a:noFill/>
            </a:ln>
            <a:extLst>
              <a:ext uri="{53640926-AAD7-44D8-BBD7-CCE9431645EC}">
                <a14:shadowObscured xmlns:a14="http://schemas.microsoft.com/office/drawing/2010/main"/>
              </a:ext>
            </a:extLst>
          </p:spPr>
        </p:pic>
        <p:sp>
          <p:nvSpPr>
            <p:cNvPr id="7" name="CustomShape 5">
              <a:extLst>
                <a:ext uri="{FF2B5EF4-FFF2-40B4-BE49-F238E27FC236}">
                  <a16:creationId xmlns:a16="http://schemas.microsoft.com/office/drawing/2014/main" id="{D1BCA37C-8DCF-4BA7-B938-8575C0303CA6}"/>
                </a:ext>
              </a:extLst>
            </p:cNvPr>
            <p:cNvSpPr/>
            <p:nvPr/>
          </p:nvSpPr>
          <p:spPr>
            <a:xfrm>
              <a:off x="1919025" y="2158037"/>
              <a:ext cx="8091645"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n-GB" i="1" spc="-1" dirty="0">
                  <a:solidFill>
                    <a:srgbClr val="0070C0"/>
                  </a:solidFill>
                </a:rPr>
                <a:t>RMSE differences in simulated ocean states: </a:t>
              </a:r>
              <a:r>
                <a:rPr lang="en-GB" sz="1800" i="1" strike="noStrike" spc="-1" dirty="0">
                  <a:solidFill>
                    <a:srgbClr val="0070C0"/>
                  </a:solidFill>
                  <a:latin typeface="Arial"/>
                  <a:ea typeface="DejaVu Sans"/>
                </a:rPr>
                <a:t>GloFAS</a:t>
              </a:r>
              <a:r>
                <a:rPr lang="en-GB" i="1" spc="-1" dirty="0">
                  <a:solidFill>
                    <a:srgbClr val="0070C0"/>
                  </a:solidFill>
                  <a:latin typeface="Arial"/>
                  <a:ea typeface="DejaVu Sans"/>
                </a:rPr>
                <a:t>-ERA5 </a:t>
              </a:r>
              <a:r>
                <a:rPr lang="en-GB" sz="1800" i="1" strike="noStrike" spc="-1" dirty="0">
                  <a:solidFill>
                    <a:srgbClr val="0070C0"/>
                  </a:solidFill>
                  <a:latin typeface="Arial"/>
                  <a:ea typeface="DejaVu Sans"/>
                </a:rPr>
                <a:t>– BT06 </a:t>
              </a:r>
            </a:p>
            <a:p>
              <a:pPr algn="ctr">
                <a:lnSpc>
                  <a:spcPct val="100000"/>
                </a:lnSpc>
              </a:pPr>
              <a:r>
                <a:rPr lang="en-GB" sz="1600" i="1" spc="-1" dirty="0">
                  <a:solidFill>
                    <a:srgbClr val="0070C0"/>
                  </a:solidFill>
                </a:rPr>
                <a:t>(verified against EN4 in-situ </a:t>
              </a:r>
              <a:r>
                <a:rPr lang="en-GB" sz="1600" i="1" spc="-1" dirty="0" err="1">
                  <a:solidFill>
                    <a:srgbClr val="0070C0"/>
                  </a:solidFill>
                </a:rPr>
                <a:t>obs</a:t>
              </a:r>
              <a:r>
                <a:rPr lang="en-GB" sz="1600" i="1" spc="-1" dirty="0">
                  <a:solidFill>
                    <a:srgbClr val="0070C0"/>
                  </a:solidFill>
                </a:rPr>
                <a:t> between 2010-2017)</a:t>
              </a:r>
              <a:endParaRPr lang="en-GB" sz="1600" i="1" strike="noStrike" spc="-1" dirty="0">
                <a:solidFill>
                  <a:srgbClr val="0070C0"/>
                </a:solidFill>
                <a:latin typeface="Arial"/>
              </a:endParaRPr>
            </a:p>
          </p:txBody>
        </p:sp>
        <p:sp>
          <p:nvSpPr>
            <p:cNvPr id="8" name="CustomShape 7">
              <a:extLst>
                <a:ext uri="{FF2B5EF4-FFF2-40B4-BE49-F238E27FC236}">
                  <a16:creationId xmlns:a16="http://schemas.microsoft.com/office/drawing/2014/main" id="{5EC10E06-0839-485B-883E-DBD23F453A95}"/>
                </a:ext>
              </a:extLst>
            </p:cNvPr>
            <p:cNvSpPr/>
            <p:nvPr/>
          </p:nvSpPr>
          <p:spPr>
            <a:xfrm>
              <a:off x="5964848" y="2858166"/>
              <a:ext cx="1781640" cy="215640"/>
            </a:xfrm>
            <a:custGeom>
              <a:avLst/>
              <a:gdLst/>
              <a:ahLst/>
              <a:cxnLst/>
              <a:rect l="l" t="t" r="r" b="b"/>
              <a:pathLst>
                <a:path w="1687" h="602">
                  <a:moveTo>
                    <a:pt x="0" y="150"/>
                  </a:moveTo>
                  <a:lnTo>
                    <a:pt x="1264" y="150"/>
                  </a:lnTo>
                  <a:lnTo>
                    <a:pt x="1264" y="0"/>
                  </a:lnTo>
                  <a:lnTo>
                    <a:pt x="1686" y="300"/>
                  </a:lnTo>
                  <a:lnTo>
                    <a:pt x="1264" y="601"/>
                  </a:lnTo>
                  <a:lnTo>
                    <a:pt x="1264" y="450"/>
                  </a:lnTo>
                  <a:lnTo>
                    <a:pt x="0" y="450"/>
                  </a:lnTo>
                  <a:lnTo>
                    <a:pt x="0" y="150"/>
                  </a:lnTo>
                </a:path>
              </a:pathLst>
            </a:custGeom>
            <a:solidFill>
              <a:srgbClr val="FF0000"/>
            </a:solidFill>
            <a:ln>
              <a:solidFill>
                <a:srgbClr val="3465A4"/>
              </a:solidFill>
            </a:ln>
          </p:spPr>
          <p:style>
            <a:lnRef idx="0">
              <a:scrgbClr r="0" g="0" b="0"/>
            </a:lnRef>
            <a:fillRef idx="0">
              <a:scrgbClr r="0" g="0" b="0"/>
            </a:fillRef>
            <a:effectRef idx="0">
              <a:scrgbClr r="0" g="0" b="0"/>
            </a:effectRef>
            <a:fontRef idx="minor"/>
          </p:style>
        </p:sp>
        <p:sp>
          <p:nvSpPr>
            <p:cNvPr id="9" name="CustomShape 8">
              <a:extLst>
                <a:ext uri="{FF2B5EF4-FFF2-40B4-BE49-F238E27FC236}">
                  <a16:creationId xmlns:a16="http://schemas.microsoft.com/office/drawing/2014/main" id="{C8DE34A0-D8DC-48E3-B3A0-FF607E2DE0E2}"/>
                </a:ext>
              </a:extLst>
            </p:cNvPr>
            <p:cNvSpPr/>
            <p:nvPr/>
          </p:nvSpPr>
          <p:spPr>
            <a:xfrm>
              <a:off x="4005368" y="2858166"/>
              <a:ext cx="1795320" cy="215640"/>
            </a:xfrm>
            <a:custGeom>
              <a:avLst/>
              <a:gdLst/>
              <a:ahLst/>
              <a:cxnLst/>
              <a:rect l="l" t="t" r="r" b="b"/>
              <a:pathLst>
                <a:path w="1601" h="602">
                  <a:moveTo>
                    <a:pt x="1600" y="150"/>
                  </a:moveTo>
                  <a:lnTo>
                    <a:pt x="400" y="150"/>
                  </a:lnTo>
                  <a:lnTo>
                    <a:pt x="400" y="0"/>
                  </a:lnTo>
                  <a:lnTo>
                    <a:pt x="0" y="300"/>
                  </a:lnTo>
                  <a:lnTo>
                    <a:pt x="400" y="601"/>
                  </a:lnTo>
                  <a:lnTo>
                    <a:pt x="400" y="450"/>
                  </a:lnTo>
                  <a:lnTo>
                    <a:pt x="1600" y="450"/>
                  </a:lnTo>
                  <a:lnTo>
                    <a:pt x="1600" y="15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0" name="CustomShape 9">
              <a:extLst>
                <a:ext uri="{FF2B5EF4-FFF2-40B4-BE49-F238E27FC236}">
                  <a16:creationId xmlns:a16="http://schemas.microsoft.com/office/drawing/2014/main" id="{7B8257AA-EA62-49BD-ABFC-FBBD09CC6183}"/>
                </a:ext>
              </a:extLst>
            </p:cNvPr>
            <p:cNvSpPr/>
            <p:nvPr/>
          </p:nvSpPr>
          <p:spPr>
            <a:xfrm>
              <a:off x="6094412" y="2983381"/>
              <a:ext cx="1461600" cy="29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a:solidFill>
                    <a:srgbClr val="0070C0"/>
                  </a:solidFill>
                  <a:latin typeface="Arial"/>
                  <a:ea typeface="DejaVu Sans"/>
                </a:rPr>
                <a:t>degradation</a:t>
              </a:r>
              <a:endParaRPr lang="en-GB" sz="1500" b="0" i="1" strike="noStrike" spc="-1">
                <a:solidFill>
                  <a:srgbClr val="0070C0"/>
                </a:solidFill>
                <a:latin typeface="Arial"/>
              </a:endParaRPr>
            </a:p>
          </p:txBody>
        </p:sp>
        <p:sp>
          <p:nvSpPr>
            <p:cNvPr id="11" name="CustomShape 10">
              <a:extLst>
                <a:ext uri="{FF2B5EF4-FFF2-40B4-BE49-F238E27FC236}">
                  <a16:creationId xmlns:a16="http://schemas.microsoft.com/office/drawing/2014/main" id="{1ABDD8F9-75FC-48F3-B635-43B91F6DFAB0}"/>
                </a:ext>
              </a:extLst>
            </p:cNvPr>
            <p:cNvSpPr/>
            <p:nvPr/>
          </p:nvSpPr>
          <p:spPr>
            <a:xfrm>
              <a:off x="4338332" y="2949901"/>
              <a:ext cx="1877400" cy="33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dirty="0">
                  <a:solidFill>
                    <a:srgbClr val="0070C0"/>
                  </a:solidFill>
                  <a:latin typeface="Arial"/>
                  <a:ea typeface="DejaVu Sans"/>
                </a:rPr>
                <a:t>improvement</a:t>
              </a:r>
              <a:endParaRPr lang="en-GB" sz="1500" b="0" i="1" strike="noStrike" spc="-1" dirty="0">
                <a:solidFill>
                  <a:srgbClr val="0070C0"/>
                </a:solidFill>
                <a:latin typeface="Arial"/>
              </a:endParaRPr>
            </a:p>
          </p:txBody>
        </p:sp>
      </p:grpSp>
      <p:sp>
        <p:nvSpPr>
          <p:cNvPr id="13" name="TextBox 12">
            <a:extLst>
              <a:ext uri="{FF2B5EF4-FFF2-40B4-BE49-F238E27FC236}">
                <a16:creationId xmlns:a16="http://schemas.microsoft.com/office/drawing/2014/main" id="{7DF9C9EB-06EB-4982-BADD-8F6CC76FBFBB}"/>
              </a:ext>
            </a:extLst>
          </p:cNvPr>
          <p:cNvSpPr txBox="1"/>
          <p:nvPr/>
        </p:nvSpPr>
        <p:spPr>
          <a:xfrm>
            <a:off x="2890905" y="6479885"/>
            <a:ext cx="6622326" cy="307777"/>
          </a:xfrm>
          <a:prstGeom prst="rect">
            <a:avLst/>
          </a:prstGeom>
          <a:noFill/>
        </p:spPr>
        <p:txBody>
          <a:bodyPr wrap="none" rtlCol="0">
            <a:spAutoFit/>
          </a:bodyPr>
          <a:lstStyle/>
          <a:p>
            <a:r>
              <a:rPr lang="en-US" sz="1400" i="1" dirty="0">
                <a:solidFill>
                  <a:schemeClr val="accent1"/>
                </a:solidFill>
              </a:rPr>
              <a:t>Model runs with climatological river discharge input, and without data assimilation</a:t>
            </a:r>
          </a:p>
        </p:txBody>
      </p:sp>
    </p:spTree>
    <p:extLst>
      <p:ext uri="{BB962C8B-B14F-4D97-AF65-F5344CB8AC3E}">
        <p14:creationId xmlns:p14="http://schemas.microsoft.com/office/powerpoint/2010/main" val="24907075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2">
            <a:extLst>
              <a:ext uri="{FF2B5EF4-FFF2-40B4-BE49-F238E27FC236}">
                <a16:creationId xmlns:a16="http://schemas.microsoft.com/office/drawing/2014/main" id="{4BD727CD-BB02-4C84-B6D9-705655DA7AD0}"/>
              </a:ext>
            </a:extLst>
          </p:cNvPr>
          <p:cNvSpPr/>
          <p:nvPr/>
        </p:nvSpPr>
        <p:spPr>
          <a:xfrm>
            <a:off x="1995667" y="229514"/>
            <a:ext cx="8605657"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trike="noStrike" spc="-1" dirty="0">
                <a:solidFill>
                  <a:srgbClr val="00B0F0"/>
                </a:solidFill>
                <a:latin typeface="Arial"/>
                <a:ea typeface="DejaVu Sans"/>
              </a:rPr>
              <a:t>Evaluation of GloFAS-ERA5 in ORAS5 (CMEMS GLORAN)</a:t>
            </a:r>
            <a:endParaRPr lang="en-GB" sz="2400" b="0" strike="noStrike" spc="-1" dirty="0">
              <a:solidFill>
                <a:srgbClr val="00B0F0"/>
              </a:solidFill>
              <a:latin typeface="Arial"/>
            </a:endParaRPr>
          </a:p>
        </p:txBody>
      </p:sp>
      <p:sp>
        <p:nvSpPr>
          <p:cNvPr id="4" name="Rectangle 3">
            <a:extLst>
              <a:ext uri="{FF2B5EF4-FFF2-40B4-BE49-F238E27FC236}">
                <a16:creationId xmlns:a16="http://schemas.microsoft.com/office/drawing/2014/main" id="{F01C6762-7B62-49EA-A6A4-45E2DABB9CDF}"/>
              </a:ext>
            </a:extLst>
          </p:cNvPr>
          <p:cNvSpPr/>
          <p:nvPr/>
        </p:nvSpPr>
        <p:spPr>
          <a:xfrm>
            <a:off x="887253" y="747576"/>
            <a:ext cx="10284144" cy="1703030"/>
          </a:xfrm>
          <a:prstGeom prst="rect">
            <a:avLst/>
          </a:prstGeom>
        </p:spPr>
        <p:txBody>
          <a:bodyPr wrap="square">
            <a:spAutoFit/>
          </a:bodyPr>
          <a:lstStyle/>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GloFAS-ERA5 river runoff climatology was plugged into the ECMWF ocean reanalysis system - ORAS5 (Zuo et al., 2019)</a:t>
            </a:r>
          </a:p>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The system was run without data assimilation and compared to a control run using the reference BT06 river runoffs product</a:t>
            </a:r>
          </a:p>
        </p:txBody>
      </p:sp>
      <p:grpSp>
        <p:nvGrpSpPr>
          <p:cNvPr id="5" name="Group 4">
            <a:extLst>
              <a:ext uri="{FF2B5EF4-FFF2-40B4-BE49-F238E27FC236}">
                <a16:creationId xmlns:a16="http://schemas.microsoft.com/office/drawing/2014/main" id="{130216E9-8FBF-4178-85CC-56B95CF3736F}"/>
              </a:ext>
            </a:extLst>
          </p:cNvPr>
          <p:cNvGrpSpPr/>
          <p:nvPr/>
        </p:nvGrpSpPr>
        <p:grpSpPr>
          <a:xfrm>
            <a:off x="2252672" y="2667823"/>
            <a:ext cx="8091645" cy="980308"/>
            <a:chOff x="1919025" y="2158037"/>
            <a:chExt cx="8091645" cy="980308"/>
          </a:xfrm>
        </p:grpSpPr>
        <p:sp>
          <p:nvSpPr>
            <p:cNvPr id="7" name="CustomShape 5">
              <a:extLst>
                <a:ext uri="{FF2B5EF4-FFF2-40B4-BE49-F238E27FC236}">
                  <a16:creationId xmlns:a16="http://schemas.microsoft.com/office/drawing/2014/main" id="{D1BCA37C-8DCF-4BA7-B938-8575C0303CA6}"/>
                </a:ext>
              </a:extLst>
            </p:cNvPr>
            <p:cNvSpPr/>
            <p:nvPr/>
          </p:nvSpPr>
          <p:spPr>
            <a:xfrm>
              <a:off x="1919025" y="2158037"/>
              <a:ext cx="8091645"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n-GB" i="1" spc="-1" dirty="0">
                  <a:solidFill>
                    <a:srgbClr val="0070C0"/>
                  </a:solidFill>
                </a:rPr>
                <a:t>RMSE differences </a:t>
              </a:r>
              <a:r>
                <a:rPr lang="en-GB" i="1" spc="-1" dirty="0" err="1">
                  <a:solidFill>
                    <a:srgbClr val="0070C0"/>
                  </a:solidFill>
                </a:rPr>
                <a:t>wrt</a:t>
              </a:r>
              <a:r>
                <a:rPr lang="en-GB" i="1" spc="-1" dirty="0">
                  <a:solidFill>
                    <a:srgbClr val="0070C0"/>
                  </a:solidFill>
                </a:rPr>
                <a:t> to CMEMS MSSS: </a:t>
              </a:r>
              <a:r>
                <a:rPr lang="en-GB" sz="1800" i="1" strike="noStrike" spc="-1" dirty="0">
                  <a:solidFill>
                    <a:srgbClr val="0070C0"/>
                  </a:solidFill>
                  <a:latin typeface="Arial"/>
                  <a:ea typeface="DejaVu Sans"/>
                </a:rPr>
                <a:t>GloFAS</a:t>
              </a:r>
              <a:r>
                <a:rPr lang="en-GB" i="1" spc="-1" dirty="0">
                  <a:solidFill>
                    <a:srgbClr val="0070C0"/>
                  </a:solidFill>
                  <a:latin typeface="Arial"/>
                  <a:ea typeface="DejaVu Sans"/>
                </a:rPr>
                <a:t>-ERA5 </a:t>
              </a:r>
              <a:r>
                <a:rPr lang="en-GB" sz="1800" i="1" strike="noStrike" spc="-1" dirty="0">
                  <a:solidFill>
                    <a:srgbClr val="0070C0"/>
                  </a:solidFill>
                  <a:latin typeface="Arial"/>
                  <a:ea typeface="DejaVu Sans"/>
                </a:rPr>
                <a:t>– BT06 </a:t>
              </a:r>
              <a:endParaRPr lang="en-GB" sz="1600" i="1" spc="-1" dirty="0">
                <a:solidFill>
                  <a:srgbClr val="0070C0"/>
                </a:solidFill>
              </a:endParaRPr>
            </a:p>
            <a:p>
              <a:pPr algn="ctr">
                <a:lnSpc>
                  <a:spcPct val="100000"/>
                </a:lnSpc>
              </a:pPr>
              <a:endParaRPr lang="en-GB" sz="1600" i="1" strike="noStrike" spc="-1" dirty="0">
                <a:solidFill>
                  <a:srgbClr val="0070C0"/>
                </a:solidFill>
                <a:latin typeface="Arial"/>
              </a:endParaRPr>
            </a:p>
            <a:p>
              <a:pPr algn="ctr">
                <a:lnSpc>
                  <a:spcPct val="100000"/>
                </a:lnSpc>
              </a:pPr>
              <a:endParaRPr lang="en-GB" sz="1600" i="1" spc="-1" dirty="0">
                <a:solidFill>
                  <a:srgbClr val="0070C0"/>
                </a:solidFill>
                <a:latin typeface="Arial"/>
              </a:endParaRPr>
            </a:p>
            <a:p>
              <a:pPr algn="ctr">
                <a:lnSpc>
                  <a:spcPct val="100000"/>
                </a:lnSpc>
              </a:pPr>
              <a:endParaRPr lang="en-GB" sz="1600" i="1" strike="noStrike" spc="-1" dirty="0">
                <a:solidFill>
                  <a:srgbClr val="0070C0"/>
                </a:solidFill>
                <a:latin typeface="Arial"/>
              </a:endParaRPr>
            </a:p>
            <a:p>
              <a:pPr algn="ctr">
                <a:lnSpc>
                  <a:spcPct val="100000"/>
                </a:lnSpc>
              </a:pPr>
              <a:endParaRPr lang="en-GB" sz="1600" i="1" spc="-1" dirty="0">
                <a:solidFill>
                  <a:srgbClr val="0070C0"/>
                </a:solidFill>
                <a:latin typeface="Arial"/>
              </a:endParaRPr>
            </a:p>
            <a:p>
              <a:pPr algn="ctr">
                <a:lnSpc>
                  <a:spcPct val="100000"/>
                </a:lnSpc>
              </a:pPr>
              <a:endParaRPr lang="en-GB" sz="1600" i="1" strike="noStrike" spc="-1" dirty="0">
                <a:solidFill>
                  <a:srgbClr val="0070C0"/>
                </a:solidFill>
                <a:latin typeface="Arial"/>
              </a:endParaRPr>
            </a:p>
            <a:p>
              <a:pPr algn="ctr">
                <a:lnSpc>
                  <a:spcPct val="100000"/>
                </a:lnSpc>
              </a:pPr>
              <a:endParaRPr lang="en-GB" sz="1600" i="1" strike="noStrike" spc="-1" dirty="0">
                <a:solidFill>
                  <a:srgbClr val="0070C0"/>
                </a:solidFill>
                <a:latin typeface="Arial"/>
              </a:endParaRPr>
            </a:p>
          </p:txBody>
        </p:sp>
        <p:sp>
          <p:nvSpPr>
            <p:cNvPr id="8" name="CustomShape 7">
              <a:extLst>
                <a:ext uri="{FF2B5EF4-FFF2-40B4-BE49-F238E27FC236}">
                  <a16:creationId xmlns:a16="http://schemas.microsoft.com/office/drawing/2014/main" id="{5EC10E06-0839-485B-883E-DBD23F453A95}"/>
                </a:ext>
              </a:extLst>
            </p:cNvPr>
            <p:cNvSpPr/>
            <p:nvPr/>
          </p:nvSpPr>
          <p:spPr>
            <a:xfrm>
              <a:off x="5964848" y="2539669"/>
              <a:ext cx="1781640" cy="215640"/>
            </a:xfrm>
            <a:custGeom>
              <a:avLst/>
              <a:gdLst/>
              <a:ahLst/>
              <a:cxnLst/>
              <a:rect l="l" t="t" r="r" b="b"/>
              <a:pathLst>
                <a:path w="1687" h="602">
                  <a:moveTo>
                    <a:pt x="0" y="150"/>
                  </a:moveTo>
                  <a:lnTo>
                    <a:pt x="1264" y="150"/>
                  </a:lnTo>
                  <a:lnTo>
                    <a:pt x="1264" y="0"/>
                  </a:lnTo>
                  <a:lnTo>
                    <a:pt x="1686" y="300"/>
                  </a:lnTo>
                  <a:lnTo>
                    <a:pt x="1264" y="601"/>
                  </a:lnTo>
                  <a:lnTo>
                    <a:pt x="1264" y="450"/>
                  </a:lnTo>
                  <a:lnTo>
                    <a:pt x="0" y="450"/>
                  </a:lnTo>
                  <a:lnTo>
                    <a:pt x="0" y="150"/>
                  </a:lnTo>
                </a:path>
              </a:pathLst>
            </a:custGeom>
            <a:solidFill>
              <a:srgbClr val="FF0000"/>
            </a:solidFill>
            <a:ln>
              <a:solidFill>
                <a:srgbClr val="3465A4"/>
              </a:solidFill>
            </a:ln>
          </p:spPr>
          <p:style>
            <a:lnRef idx="0">
              <a:scrgbClr r="0" g="0" b="0"/>
            </a:lnRef>
            <a:fillRef idx="0">
              <a:scrgbClr r="0" g="0" b="0"/>
            </a:fillRef>
            <a:effectRef idx="0">
              <a:scrgbClr r="0" g="0" b="0"/>
            </a:effectRef>
            <a:fontRef idx="minor"/>
          </p:style>
        </p:sp>
        <p:sp>
          <p:nvSpPr>
            <p:cNvPr id="9" name="CustomShape 8">
              <a:extLst>
                <a:ext uri="{FF2B5EF4-FFF2-40B4-BE49-F238E27FC236}">
                  <a16:creationId xmlns:a16="http://schemas.microsoft.com/office/drawing/2014/main" id="{C8DE34A0-D8DC-48E3-B3A0-FF607E2DE0E2}"/>
                </a:ext>
              </a:extLst>
            </p:cNvPr>
            <p:cNvSpPr/>
            <p:nvPr/>
          </p:nvSpPr>
          <p:spPr>
            <a:xfrm>
              <a:off x="4005368" y="2549944"/>
              <a:ext cx="1795320" cy="215640"/>
            </a:xfrm>
            <a:custGeom>
              <a:avLst/>
              <a:gdLst/>
              <a:ahLst/>
              <a:cxnLst/>
              <a:rect l="l" t="t" r="r" b="b"/>
              <a:pathLst>
                <a:path w="1601" h="602">
                  <a:moveTo>
                    <a:pt x="1600" y="150"/>
                  </a:moveTo>
                  <a:lnTo>
                    <a:pt x="400" y="150"/>
                  </a:lnTo>
                  <a:lnTo>
                    <a:pt x="400" y="0"/>
                  </a:lnTo>
                  <a:lnTo>
                    <a:pt x="0" y="300"/>
                  </a:lnTo>
                  <a:lnTo>
                    <a:pt x="400" y="601"/>
                  </a:lnTo>
                  <a:lnTo>
                    <a:pt x="400" y="450"/>
                  </a:lnTo>
                  <a:lnTo>
                    <a:pt x="1600" y="450"/>
                  </a:lnTo>
                  <a:lnTo>
                    <a:pt x="1600" y="15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0" name="CustomShape 9">
              <a:extLst>
                <a:ext uri="{FF2B5EF4-FFF2-40B4-BE49-F238E27FC236}">
                  <a16:creationId xmlns:a16="http://schemas.microsoft.com/office/drawing/2014/main" id="{7B8257AA-EA62-49BD-ABFC-FBBD09CC6183}"/>
                </a:ext>
              </a:extLst>
            </p:cNvPr>
            <p:cNvSpPr/>
            <p:nvPr/>
          </p:nvSpPr>
          <p:spPr>
            <a:xfrm>
              <a:off x="6094412" y="2767627"/>
              <a:ext cx="1461600" cy="29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dirty="0">
                  <a:solidFill>
                    <a:srgbClr val="0070C0"/>
                  </a:solidFill>
                  <a:latin typeface="Arial"/>
                  <a:ea typeface="DejaVu Sans"/>
                </a:rPr>
                <a:t>degradation</a:t>
              </a:r>
              <a:endParaRPr lang="en-GB" sz="1500" b="0" i="1" strike="noStrike" spc="-1" dirty="0">
                <a:solidFill>
                  <a:srgbClr val="0070C0"/>
                </a:solidFill>
                <a:latin typeface="Arial"/>
              </a:endParaRPr>
            </a:p>
          </p:txBody>
        </p:sp>
        <p:sp>
          <p:nvSpPr>
            <p:cNvPr id="11" name="CustomShape 10">
              <a:extLst>
                <a:ext uri="{FF2B5EF4-FFF2-40B4-BE49-F238E27FC236}">
                  <a16:creationId xmlns:a16="http://schemas.microsoft.com/office/drawing/2014/main" id="{1ABDD8F9-75FC-48F3-B635-43B91F6DFAB0}"/>
                </a:ext>
              </a:extLst>
            </p:cNvPr>
            <p:cNvSpPr/>
            <p:nvPr/>
          </p:nvSpPr>
          <p:spPr>
            <a:xfrm>
              <a:off x="4341094" y="2767670"/>
              <a:ext cx="1874637" cy="37067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dirty="0">
                  <a:solidFill>
                    <a:srgbClr val="0070C0"/>
                  </a:solidFill>
                  <a:latin typeface="Arial"/>
                  <a:ea typeface="DejaVu Sans"/>
                </a:rPr>
                <a:t>improvement</a:t>
              </a:r>
              <a:endParaRPr lang="en-GB" sz="1500" b="0" i="1" strike="noStrike" spc="-1" dirty="0">
                <a:solidFill>
                  <a:srgbClr val="0070C0"/>
                </a:solidFill>
                <a:latin typeface="Arial"/>
              </a:endParaRPr>
            </a:p>
          </p:txBody>
        </p:sp>
      </p:grpSp>
      <p:sp>
        <p:nvSpPr>
          <p:cNvPr id="13" name="TextBox 12">
            <a:extLst>
              <a:ext uri="{FF2B5EF4-FFF2-40B4-BE49-F238E27FC236}">
                <a16:creationId xmlns:a16="http://schemas.microsoft.com/office/drawing/2014/main" id="{7DF9C9EB-06EB-4982-BADD-8F6CC76FBFBB}"/>
              </a:ext>
            </a:extLst>
          </p:cNvPr>
          <p:cNvSpPr txBox="1"/>
          <p:nvPr/>
        </p:nvSpPr>
        <p:spPr>
          <a:xfrm>
            <a:off x="2890905" y="6479885"/>
            <a:ext cx="6622326" cy="307777"/>
          </a:xfrm>
          <a:prstGeom prst="rect">
            <a:avLst/>
          </a:prstGeom>
          <a:noFill/>
        </p:spPr>
        <p:txBody>
          <a:bodyPr wrap="none" rtlCol="0">
            <a:spAutoFit/>
          </a:bodyPr>
          <a:lstStyle/>
          <a:p>
            <a:r>
              <a:rPr lang="en-US" sz="1400" i="1" dirty="0">
                <a:solidFill>
                  <a:schemeClr val="accent1"/>
                </a:solidFill>
              </a:rPr>
              <a:t>Model runs with climatological river discharge input, and without data assimilation</a:t>
            </a:r>
          </a:p>
        </p:txBody>
      </p:sp>
      <p:pic>
        <p:nvPicPr>
          <p:cNvPr id="12" name="Picture 11" descr="Chart&#10;&#10;Description automatically generated">
            <a:extLst>
              <a:ext uri="{FF2B5EF4-FFF2-40B4-BE49-F238E27FC236}">
                <a16:creationId xmlns:a16="http://schemas.microsoft.com/office/drawing/2014/main" id="{6540B131-267B-4392-BB5A-18678C66851E}"/>
              </a:ext>
            </a:extLst>
          </p:cNvPr>
          <p:cNvPicPr>
            <a:picLocks noChangeAspect="1"/>
          </p:cNvPicPr>
          <p:nvPr/>
        </p:nvPicPr>
        <p:blipFill rotWithShape="1">
          <a:blip r:embed="rId2">
            <a:extLst>
              <a:ext uri="{28A0092B-C50C-407E-A947-70E740481C1C}">
                <a14:useLocalDpi xmlns:a14="http://schemas.microsoft.com/office/drawing/2010/main" val="0"/>
              </a:ext>
            </a:extLst>
          </a:blip>
          <a:srcRect l="2695" t="16101" r="25353" b="3888"/>
          <a:stretch/>
        </p:blipFill>
        <p:spPr>
          <a:xfrm>
            <a:off x="3541724" y="3753547"/>
            <a:ext cx="5168288" cy="2701989"/>
          </a:xfrm>
          <a:prstGeom prst="rect">
            <a:avLst/>
          </a:prstGeom>
        </p:spPr>
      </p:pic>
    </p:spTree>
    <p:extLst>
      <p:ext uri="{BB962C8B-B14F-4D97-AF65-F5344CB8AC3E}">
        <p14:creationId xmlns:p14="http://schemas.microsoft.com/office/powerpoint/2010/main" val="25959432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7BD83E06-81AE-4787-8932-7A28376FBCEC}"/>
              </a:ext>
            </a:extLst>
          </p:cNvPr>
          <p:cNvSpPr txBox="1"/>
          <p:nvPr/>
        </p:nvSpPr>
        <p:spPr>
          <a:xfrm>
            <a:off x="6507943" y="2290441"/>
            <a:ext cx="3192862" cy="369332"/>
          </a:xfrm>
          <a:prstGeom prst="rect">
            <a:avLst/>
          </a:prstGeom>
          <a:solidFill>
            <a:schemeClr val="bg1"/>
          </a:solidFill>
        </p:spPr>
        <p:txBody>
          <a:bodyPr wrap="none" rtlCol="0">
            <a:spAutoFit/>
          </a:bodyPr>
          <a:lstStyle/>
          <a:p>
            <a:r>
              <a:rPr lang="en-US" dirty="0"/>
              <a:t>SSS RMSE diff </a:t>
            </a:r>
            <a:r>
              <a:rPr lang="en-US" dirty="0" err="1"/>
              <a:t>wrt</a:t>
            </a:r>
            <a:r>
              <a:rPr lang="en-US" dirty="0"/>
              <a:t> CMEMS MSSS</a:t>
            </a:r>
            <a:endParaRPr lang="en-GB" dirty="0"/>
          </a:p>
        </p:txBody>
      </p:sp>
      <p:pic>
        <p:nvPicPr>
          <p:cNvPr id="21" name="Picture 20">
            <a:extLst>
              <a:ext uri="{FF2B5EF4-FFF2-40B4-BE49-F238E27FC236}">
                <a16:creationId xmlns:a16="http://schemas.microsoft.com/office/drawing/2014/main" id="{B26D0F4E-9761-4BE8-AB06-B00320A118EB}"/>
              </a:ext>
            </a:extLst>
          </p:cNvPr>
          <p:cNvPicPr/>
          <p:nvPr/>
        </p:nvPicPr>
        <p:blipFill rotWithShape="1">
          <a:blip r:embed="rId2"/>
          <a:srcRect l="48647" t="14845" b="19221"/>
          <a:stretch/>
        </p:blipFill>
        <p:spPr bwMode="auto">
          <a:xfrm>
            <a:off x="948666" y="2408372"/>
            <a:ext cx="4268280" cy="2878558"/>
          </a:xfrm>
          <a:prstGeom prst="rect">
            <a:avLst/>
          </a:prstGeom>
          <a:ln>
            <a:noFill/>
          </a:ln>
          <a:extLst>
            <a:ext uri="{53640926-AAD7-44D8-BBD7-CCE9431645EC}">
              <a14:shadowObscured xmlns:a14="http://schemas.microsoft.com/office/drawing/2010/main"/>
            </a:ext>
          </a:extLst>
        </p:spPr>
      </p:pic>
      <p:sp>
        <p:nvSpPr>
          <p:cNvPr id="3" name="CustomShape 2">
            <a:extLst>
              <a:ext uri="{FF2B5EF4-FFF2-40B4-BE49-F238E27FC236}">
                <a16:creationId xmlns:a16="http://schemas.microsoft.com/office/drawing/2014/main" id="{4BD727CD-BB02-4C84-B6D9-705655DA7AD0}"/>
              </a:ext>
            </a:extLst>
          </p:cNvPr>
          <p:cNvSpPr/>
          <p:nvPr/>
        </p:nvSpPr>
        <p:spPr>
          <a:xfrm>
            <a:off x="2920341" y="229514"/>
            <a:ext cx="6398320"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Tuning</a:t>
            </a:r>
            <a:r>
              <a:rPr lang="en-GB" sz="2400" b="1" strike="noStrike" spc="-1" dirty="0">
                <a:solidFill>
                  <a:srgbClr val="00B0F0"/>
                </a:solidFill>
                <a:latin typeface="Arial"/>
                <a:ea typeface="DejaVu Sans"/>
              </a:rPr>
              <a:t> of GloFAS-ERA5 river discharges</a:t>
            </a:r>
            <a:endParaRPr lang="en-GB" sz="2400" b="0" strike="noStrike" spc="-1" dirty="0">
              <a:solidFill>
                <a:srgbClr val="00B0F0"/>
              </a:solidFill>
              <a:latin typeface="Arial"/>
            </a:endParaRPr>
          </a:p>
        </p:txBody>
      </p:sp>
      <p:grpSp>
        <p:nvGrpSpPr>
          <p:cNvPr id="5" name="Group 4">
            <a:extLst>
              <a:ext uri="{FF2B5EF4-FFF2-40B4-BE49-F238E27FC236}">
                <a16:creationId xmlns:a16="http://schemas.microsoft.com/office/drawing/2014/main" id="{130216E9-8FBF-4178-85CC-56B95CF3736F}"/>
              </a:ext>
            </a:extLst>
          </p:cNvPr>
          <p:cNvGrpSpPr/>
          <p:nvPr/>
        </p:nvGrpSpPr>
        <p:grpSpPr>
          <a:xfrm>
            <a:off x="1759519" y="1434930"/>
            <a:ext cx="8091645" cy="918664"/>
            <a:chOff x="1919025" y="2158037"/>
            <a:chExt cx="8091645" cy="918664"/>
          </a:xfrm>
        </p:grpSpPr>
        <p:sp>
          <p:nvSpPr>
            <p:cNvPr id="7" name="CustomShape 5">
              <a:extLst>
                <a:ext uri="{FF2B5EF4-FFF2-40B4-BE49-F238E27FC236}">
                  <a16:creationId xmlns:a16="http://schemas.microsoft.com/office/drawing/2014/main" id="{D1BCA37C-8DCF-4BA7-B938-8575C0303CA6}"/>
                </a:ext>
              </a:extLst>
            </p:cNvPr>
            <p:cNvSpPr/>
            <p:nvPr/>
          </p:nvSpPr>
          <p:spPr>
            <a:xfrm>
              <a:off x="1919025" y="2158037"/>
              <a:ext cx="8091645" cy="364680"/>
            </a:xfrm>
            <a:prstGeom prst="rect">
              <a:avLst/>
            </a:prstGeom>
            <a:noFill/>
            <a:ln>
              <a:noFill/>
            </a:ln>
          </p:spPr>
          <p:style>
            <a:lnRef idx="0">
              <a:scrgbClr r="0" g="0" b="0"/>
            </a:lnRef>
            <a:fillRef idx="0">
              <a:scrgbClr r="0" g="0" b="0"/>
            </a:fillRef>
            <a:effectRef idx="0">
              <a:scrgbClr r="0" g="0" b="0"/>
            </a:effectRef>
            <a:fontRef idx="minor"/>
          </p:style>
          <p:txBody>
            <a:bodyPr wrap="none" lIns="90000" tIns="45000" rIns="90000" bIns="45000"/>
            <a:lstStyle/>
            <a:p>
              <a:pPr algn="ctr">
                <a:lnSpc>
                  <a:spcPct val="100000"/>
                </a:lnSpc>
              </a:pPr>
              <a:r>
                <a:rPr lang="en-GB" i="1" spc="-1" dirty="0">
                  <a:solidFill>
                    <a:srgbClr val="0070C0"/>
                  </a:solidFill>
                </a:rPr>
                <a:t>RMSE differences: </a:t>
              </a:r>
              <a:r>
                <a:rPr lang="en-GB" sz="1800" i="1" strike="noStrike" spc="-1" dirty="0">
                  <a:solidFill>
                    <a:srgbClr val="0070C0"/>
                  </a:solidFill>
                  <a:latin typeface="Arial"/>
                  <a:ea typeface="DejaVu Sans"/>
                </a:rPr>
                <a:t>GloFAS</a:t>
              </a:r>
              <a:r>
                <a:rPr lang="en-GB" i="1" spc="-1" dirty="0">
                  <a:solidFill>
                    <a:srgbClr val="0070C0"/>
                  </a:solidFill>
                  <a:latin typeface="Arial"/>
                  <a:ea typeface="DejaVu Sans"/>
                </a:rPr>
                <a:t>-ERA5 </a:t>
              </a:r>
              <a:r>
                <a:rPr lang="en-GB" sz="1800" i="1" strike="noStrike" spc="-1" dirty="0">
                  <a:solidFill>
                    <a:srgbClr val="0070C0"/>
                  </a:solidFill>
                  <a:latin typeface="Arial"/>
                  <a:ea typeface="DejaVu Sans"/>
                </a:rPr>
                <a:t>– BT06</a:t>
              </a:r>
            </a:p>
          </p:txBody>
        </p:sp>
        <p:sp>
          <p:nvSpPr>
            <p:cNvPr id="8" name="CustomShape 7">
              <a:extLst>
                <a:ext uri="{FF2B5EF4-FFF2-40B4-BE49-F238E27FC236}">
                  <a16:creationId xmlns:a16="http://schemas.microsoft.com/office/drawing/2014/main" id="{5EC10E06-0839-485B-883E-DBD23F453A95}"/>
                </a:ext>
              </a:extLst>
            </p:cNvPr>
            <p:cNvSpPr/>
            <p:nvPr/>
          </p:nvSpPr>
          <p:spPr>
            <a:xfrm>
              <a:off x="5964848" y="2519123"/>
              <a:ext cx="1781640" cy="215640"/>
            </a:xfrm>
            <a:custGeom>
              <a:avLst/>
              <a:gdLst/>
              <a:ahLst/>
              <a:cxnLst/>
              <a:rect l="l" t="t" r="r" b="b"/>
              <a:pathLst>
                <a:path w="1687" h="602">
                  <a:moveTo>
                    <a:pt x="0" y="150"/>
                  </a:moveTo>
                  <a:lnTo>
                    <a:pt x="1264" y="150"/>
                  </a:lnTo>
                  <a:lnTo>
                    <a:pt x="1264" y="0"/>
                  </a:lnTo>
                  <a:lnTo>
                    <a:pt x="1686" y="300"/>
                  </a:lnTo>
                  <a:lnTo>
                    <a:pt x="1264" y="601"/>
                  </a:lnTo>
                  <a:lnTo>
                    <a:pt x="1264" y="450"/>
                  </a:lnTo>
                  <a:lnTo>
                    <a:pt x="0" y="450"/>
                  </a:lnTo>
                  <a:lnTo>
                    <a:pt x="0" y="150"/>
                  </a:lnTo>
                </a:path>
              </a:pathLst>
            </a:custGeom>
            <a:solidFill>
              <a:srgbClr val="FF0000"/>
            </a:solidFill>
            <a:ln>
              <a:solidFill>
                <a:srgbClr val="3465A4"/>
              </a:solidFill>
            </a:ln>
          </p:spPr>
          <p:style>
            <a:lnRef idx="0">
              <a:scrgbClr r="0" g="0" b="0"/>
            </a:lnRef>
            <a:fillRef idx="0">
              <a:scrgbClr r="0" g="0" b="0"/>
            </a:fillRef>
            <a:effectRef idx="0">
              <a:scrgbClr r="0" g="0" b="0"/>
            </a:effectRef>
            <a:fontRef idx="minor"/>
          </p:style>
        </p:sp>
        <p:sp>
          <p:nvSpPr>
            <p:cNvPr id="9" name="CustomShape 8">
              <a:extLst>
                <a:ext uri="{FF2B5EF4-FFF2-40B4-BE49-F238E27FC236}">
                  <a16:creationId xmlns:a16="http://schemas.microsoft.com/office/drawing/2014/main" id="{C8DE34A0-D8DC-48E3-B3A0-FF607E2DE0E2}"/>
                </a:ext>
              </a:extLst>
            </p:cNvPr>
            <p:cNvSpPr/>
            <p:nvPr/>
          </p:nvSpPr>
          <p:spPr>
            <a:xfrm>
              <a:off x="4005368" y="2519122"/>
              <a:ext cx="1795320" cy="215640"/>
            </a:xfrm>
            <a:custGeom>
              <a:avLst/>
              <a:gdLst/>
              <a:ahLst/>
              <a:cxnLst/>
              <a:rect l="l" t="t" r="r" b="b"/>
              <a:pathLst>
                <a:path w="1601" h="602">
                  <a:moveTo>
                    <a:pt x="1600" y="150"/>
                  </a:moveTo>
                  <a:lnTo>
                    <a:pt x="400" y="150"/>
                  </a:lnTo>
                  <a:lnTo>
                    <a:pt x="400" y="0"/>
                  </a:lnTo>
                  <a:lnTo>
                    <a:pt x="0" y="300"/>
                  </a:lnTo>
                  <a:lnTo>
                    <a:pt x="400" y="601"/>
                  </a:lnTo>
                  <a:lnTo>
                    <a:pt x="400" y="450"/>
                  </a:lnTo>
                  <a:lnTo>
                    <a:pt x="1600" y="450"/>
                  </a:lnTo>
                  <a:lnTo>
                    <a:pt x="1600" y="150"/>
                  </a:lnTo>
                </a:path>
              </a:pathLst>
            </a:custGeom>
            <a:solidFill>
              <a:srgbClr val="729FCF"/>
            </a:solidFill>
            <a:ln>
              <a:solidFill>
                <a:srgbClr val="3465A4"/>
              </a:solidFill>
            </a:ln>
          </p:spPr>
          <p:style>
            <a:lnRef idx="0">
              <a:scrgbClr r="0" g="0" b="0"/>
            </a:lnRef>
            <a:fillRef idx="0">
              <a:scrgbClr r="0" g="0" b="0"/>
            </a:fillRef>
            <a:effectRef idx="0">
              <a:scrgbClr r="0" g="0" b="0"/>
            </a:effectRef>
            <a:fontRef idx="minor"/>
          </p:style>
        </p:sp>
        <p:sp>
          <p:nvSpPr>
            <p:cNvPr id="10" name="CustomShape 9">
              <a:extLst>
                <a:ext uri="{FF2B5EF4-FFF2-40B4-BE49-F238E27FC236}">
                  <a16:creationId xmlns:a16="http://schemas.microsoft.com/office/drawing/2014/main" id="{7B8257AA-EA62-49BD-ABFC-FBBD09CC6183}"/>
                </a:ext>
              </a:extLst>
            </p:cNvPr>
            <p:cNvSpPr/>
            <p:nvPr/>
          </p:nvSpPr>
          <p:spPr>
            <a:xfrm>
              <a:off x="6094412" y="2736804"/>
              <a:ext cx="1461600" cy="298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dirty="0">
                  <a:solidFill>
                    <a:srgbClr val="0070C0"/>
                  </a:solidFill>
                  <a:latin typeface="Arial"/>
                  <a:ea typeface="DejaVu Sans"/>
                </a:rPr>
                <a:t>degradation</a:t>
              </a:r>
              <a:endParaRPr lang="en-GB" sz="1500" b="0" i="1" strike="noStrike" spc="-1" dirty="0">
                <a:solidFill>
                  <a:srgbClr val="0070C0"/>
                </a:solidFill>
                <a:latin typeface="Arial"/>
              </a:endParaRPr>
            </a:p>
          </p:txBody>
        </p:sp>
        <p:sp>
          <p:nvSpPr>
            <p:cNvPr id="11" name="CustomShape 10">
              <a:extLst>
                <a:ext uri="{FF2B5EF4-FFF2-40B4-BE49-F238E27FC236}">
                  <a16:creationId xmlns:a16="http://schemas.microsoft.com/office/drawing/2014/main" id="{1ABDD8F9-75FC-48F3-B635-43B91F6DFAB0}"/>
                </a:ext>
              </a:extLst>
            </p:cNvPr>
            <p:cNvSpPr/>
            <p:nvPr/>
          </p:nvSpPr>
          <p:spPr>
            <a:xfrm>
              <a:off x="4338332" y="2744421"/>
              <a:ext cx="1877400" cy="332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GB" sz="1500" b="0" i="1" strike="noStrike" spc="-1" dirty="0">
                  <a:solidFill>
                    <a:srgbClr val="0070C0"/>
                  </a:solidFill>
                  <a:latin typeface="Arial"/>
                  <a:ea typeface="DejaVu Sans"/>
                </a:rPr>
                <a:t>improvement</a:t>
              </a:r>
              <a:endParaRPr lang="en-GB" sz="1500" b="0" i="1" strike="noStrike" spc="-1" dirty="0">
                <a:solidFill>
                  <a:srgbClr val="0070C0"/>
                </a:solidFill>
                <a:latin typeface="Arial"/>
              </a:endParaRPr>
            </a:p>
          </p:txBody>
        </p:sp>
      </p:grpSp>
      <p:pic>
        <p:nvPicPr>
          <p:cNvPr id="12" name="Picture 11" descr="Chart&#10;&#10;Description automatically generated">
            <a:extLst>
              <a:ext uri="{FF2B5EF4-FFF2-40B4-BE49-F238E27FC236}">
                <a16:creationId xmlns:a16="http://schemas.microsoft.com/office/drawing/2014/main" id="{6540B131-267B-4392-BB5A-18678C66851E}"/>
              </a:ext>
            </a:extLst>
          </p:cNvPr>
          <p:cNvPicPr>
            <a:picLocks noChangeAspect="1"/>
          </p:cNvPicPr>
          <p:nvPr/>
        </p:nvPicPr>
        <p:blipFill rotWithShape="1">
          <a:blip r:embed="rId3">
            <a:extLst>
              <a:ext uri="{28A0092B-C50C-407E-A947-70E740481C1C}">
                <a14:useLocalDpi xmlns:a14="http://schemas.microsoft.com/office/drawing/2010/main" val="0"/>
              </a:ext>
            </a:extLst>
          </a:blip>
          <a:srcRect l="2695" t="16101" r="25353" b="3888"/>
          <a:stretch/>
        </p:blipFill>
        <p:spPr>
          <a:xfrm>
            <a:off x="5647926" y="2674764"/>
            <a:ext cx="5168288" cy="2701989"/>
          </a:xfrm>
          <a:prstGeom prst="rect">
            <a:avLst/>
          </a:prstGeom>
        </p:spPr>
      </p:pic>
      <p:sp>
        <p:nvSpPr>
          <p:cNvPr id="2" name="Oval 1">
            <a:extLst>
              <a:ext uri="{FF2B5EF4-FFF2-40B4-BE49-F238E27FC236}">
                <a16:creationId xmlns:a16="http://schemas.microsoft.com/office/drawing/2014/main" id="{9F827706-6801-4DE2-AFED-BBFB5BF3FFCF}"/>
              </a:ext>
            </a:extLst>
          </p:cNvPr>
          <p:cNvSpPr/>
          <p:nvPr/>
        </p:nvSpPr>
        <p:spPr>
          <a:xfrm>
            <a:off x="9022338" y="2589087"/>
            <a:ext cx="1619250" cy="3869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a:extLst>
              <a:ext uri="{FF2B5EF4-FFF2-40B4-BE49-F238E27FC236}">
                <a16:creationId xmlns:a16="http://schemas.microsoft.com/office/drawing/2014/main" id="{D81EAC34-06C8-445B-BC8B-F775D1C17C1E}"/>
              </a:ext>
            </a:extLst>
          </p:cNvPr>
          <p:cNvSpPr/>
          <p:nvPr/>
        </p:nvSpPr>
        <p:spPr>
          <a:xfrm>
            <a:off x="9521453" y="3606233"/>
            <a:ext cx="948816" cy="4195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4A6D1820-7A0B-413A-88E1-8B893DF608AA}"/>
              </a:ext>
            </a:extLst>
          </p:cNvPr>
          <p:cNvSpPr/>
          <p:nvPr/>
        </p:nvSpPr>
        <p:spPr>
          <a:xfrm>
            <a:off x="9256930" y="3411373"/>
            <a:ext cx="452147" cy="436278"/>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BAED0106-C338-4393-AB59-BFE83887F41C}"/>
              </a:ext>
            </a:extLst>
          </p:cNvPr>
          <p:cNvSpPr/>
          <p:nvPr/>
        </p:nvSpPr>
        <p:spPr>
          <a:xfrm>
            <a:off x="6904152" y="3483289"/>
            <a:ext cx="452147" cy="436278"/>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E9CEF863-5334-467F-BA77-020D73D48491}"/>
              </a:ext>
            </a:extLst>
          </p:cNvPr>
          <p:cNvSpPr/>
          <p:nvPr/>
        </p:nvSpPr>
        <p:spPr>
          <a:xfrm>
            <a:off x="6277510" y="2866843"/>
            <a:ext cx="380144" cy="35901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360CD9E8-F3AD-40A6-864E-37522005F3EE}"/>
              </a:ext>
            </a:extLst>
          </p:cNvPr>
          <p:cNvSpPr/>
          <p:nvPr/>
        </p:nvSpPr>
        <p:spPr>
          <a:xfrm>
            <a:off x="5916208" y="2865133"/>
            <a:ext cx="380144" cy="35901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45394C6A-BDAB-46F8-8C22-122F41C7A1FD}"/>
              </a:ext>
            </a:extLst>
          </p:cNvPr>
          <p:cNvSpPr/>
          <p:nvPr/>
        </p:nvSpPr>
        <p:spPr>
          <a:xfrm>
            <a:off x="505854" y="829021"/>
            <a:ext cx="10284144" cy="456535"/>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he degradation to the system is investigated</a:t>
            </a:r>
          </a:p>
        </p:txBody>
      </p:sp>
      <p:sp>
        <p:nvSpPr>
          <p:cNvPr id="6" name="TextBox 5">
            <a:extLst>
              <a:ext uri="{FF2B5EF4-FFF2-40B4-BE49-F238E27FC236}">
                <a16:creationId xmlns:a16="http://schemas.microsoft.com/office/drawing/2014/main" id="{8CB26B63-23D6-4C1C-B97F-0DE6C5647CA2}"/>
              </a:ext>
            </a:extLst>
          </p:cNvPr>
          <p:cNvSpPr txBox="1"/>
          <p:nvPr/>
        </p:nvSpPr>
        <p:spPr>
          <a:xfrm>
            <a:off x="1347405" y="2416251"/>
            <a:ext cx="3404458" cy="369332"/>
          </a:xfrm>
          <a:prstGeom prst="rect">
            <a:avLst/>
          </a:prstGeom>
          <a:solidFill>
            <a:schemeClr val="bg1"/>
          </a:solidFill>
        </p:spPr>
        <p:txBody>
          <a:bodyPr wrap="none" rtlCol="0">
            <a:spAutoFit/>
          </a:bodyPr>
          <a:lstStyle/>
          <a:p>
            <a:r>
              <a:rPr lang="en-US" dirty="0"/>
              <a:t>Salinity RMSE diff </a:t>
            </a:r>
            <a:r>
              <a:rPr lang="en-US" dirty="0" err="1"/>
              <a:t>wrt</a:t>
            </a:r>
            <a:r>
              <a:rPr lang="en-US" dirty="0"/>
              <a:t> EN4 0-200m</a:t>
            </a:r>
            <a:endParaRPr lang="en-GB" dirty="0"/>
          </a:p>
        </p:txBody>
      </p:sp>
      <p:sp>
        <p:nvSpPr>
          <p:cNvPr id="25" name="Rectangle 24">
            <a:extLst>
              <a:ext uri="{FF2B5EF4-FFF2-40B4-BE49-F238E27FC236}">
                <a16:creationId xmlns:a16="http://schemas.microsoft.com/office/drawing/2014/main" id="{45394C6A-BDAB-46F8-8C22-122F41C7A1FD}"/>
              </a:ext>
            </a:extLst>
          </p:cNvPr>
          <p:cNvSpPr/>
          <p:nvPr/>
        </p:nvSpPr>
        <p:spPr>
          <a:xfrm>
            <a:off x="532070" y="5728743"/>
            <a:ext cx="10284144" cy="872034"/>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lnSpc>
                <a:spcPct val="150000"/>
              </a:lnSpc>
              <a:buFont typeface="Arial" panose="020B0604020202020204" pitchFamily="34" charset="0"/>
              <a:buChar char="•"/>
            </a:pPr>
            <a:r>
              <a:rPr lang="en-GB" dirty="0">
                <a:latin typeface="Arial" panose="020B0604020202020204" pitchFamily="34" charset="0"/>
                <a:cs typeface="Arial" panose="020B0604020202020204" pitchFamily="34" charset="0"/>
              </a:rPr>
              <a:t>6 main areas of degradation are identified: </a:t>
            </a:r>
            <a:r>
              <a:rPr lang="en-US" dirty="0">
                <a:latin typeface="Arial" panose="020B0604020202020204" pitchFamily="34" charset="0"/>
                <a:cs typeface="Arial" panose="020B0604020202020204" pitchFamily="34" charset="0"/>
              </a:rPr>
              <a:t>Maritime Continent, Bay of Bengal, Western Coast of Central America, Siberian Arctic Coast, the Gulf of Alaska and the Bering Sea</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69877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hart&#10;&#10;Description automatically generated">
            <a:extLst>
              <a:ext uri="{FF2B5EF4-FFF2-40B4-BE49-F238E27FC236}">
                <a16:creationId xmlns:a16="http://schemas.microsoft.com/office/drawing/2014/main" id="{7742E857-CF5B-4148-AFDB-480055883D5A}"/>
              </a:ext>
            </a:extLst>
          </p:cNvPr>
          <p:cNvPicPr>
            <a:picLocks noChangeAspect="1"/>
          </p:cNvPicPr>
          <p:nvPr/>
        </p:nvPicPr>
        <p:blipFill rotWithShape="1">
          <a:blip r:embed="rId2">
            <a:extLst>
              <a:ext uri="{28A0092B-C50C-407E-A947-70E740481C1C}">
                <a14:useLocalDpi xmlns:a14="http://schemas.microsoft.com/office/drawing/2010/main" val="0"/>
              </a:ext>
            </a:extLst>
          </a:blip>
          <a:srcRect l="6770" t="7816" r="8716" b="6711"/>
          <a:stretch/>
        </p:blipFill>
        <p:spPr>
          <a:xfrm>
            <a:off x="5603726" y="1446691"/>
            <a:ext cx="6393396" cy="3269974"/>
          </a:xfrm>
          <a:prstGeom prst="rect">
            <a:avLst/>
          </a:prstGeom>
        </p:spPr>
      </p:pic>
      <p:sp>
        <p:nvSpPr>
          <p:cNvPr id="14" name="TextBox 13">
            <a:extLst>
              <a:ext uri="{FF2B5EF4-FFF2-40B4-BE49-F238E27FC236}">
                <a16:creationId xmlns:a16="http://schemas.microsoft.com/office/drawing/2014/main" id="{B2293F40-30F8-4F0E-A066-F5CCE3B00156}"/>
              </a:ext>
            </a:extLst>
          </p:cNvPr>
          <p:cNvSpPr txBox="1"/>
          <p:nvPr/>
        </p:nvSpPr>
        <p:spPr>
          <a:xfrm>
            <a:off x="1124273" y="1427415"/>
            <a:ext cx="3192862" cy="369332"/>
          </a:xfrm>
          <a:prstGeom prst="rect">
            <a:avLst/>
          </a:prstGeom>
          <a:solidFill>
            <a:schemeClr val="bg1"/>
          </a:solidFill>
        </p:spPr>
        <p:txBody>
          <a:bodyPr wrap="none" rtlCol="0">
            <a:spAutoFit/>
          </a:bodyPr>
          <a:lstStyle/>
          <a:p>
            <a:r>
              <a:rPr lang="en-US" dirty="0"/>
              <a:t>SSS RMSE diff </a:t>
            </a:r>
            <a:r>
              <a:rPr lang="en-US" dirty="0" err="1"/>
              <a:t>wrt</a:t>
            </a:r>
            <a:r>
              <a:rPr lang="en-US" dirty="0"/>
              <a:t> CMEMS MSSS</a:t>
            </a:r>
            <a:endParaRPr lang="en-GB" dirty="0"/>
          </a:p>
        </p:txBody>
      </p:sp>
      <p:pic>
        <p:nvPicPr>
          <p:cNvPr id="15" name="Picture 14" descr="Chart&#10;&#10;Description automatically generated">
            <a:extLst>
              <a:ext uri="{FF2B5EF4-FFF2-40B4-BE49-F238E27FC236}">
                <a16:creationId xmlns:a16="http://schemas.microsoft.com/office/drawing/2014/main" id="{F3C534FE-EBA6-4994-9231-7BCA041E8003}"/>
              </a:ext>
            </a:extLst>
          </p:cNvPr>
          <p:cNvPicPr>
            <a:picLocks noChangeAspect="1"/>
          </p:cNvPicPr>
          <p:nvPr/>
        </p:nvPicPr>
        <p:blipFill rotWithShape="1">
          <a:blip r:embed="rId3">
            <a:extLst>
              <a:ext uri="{28A0092B-C50C-407E-A947-70E740481C1C}">
                <a14:useLocalDpi xmlns:a14="http://schemas.microsoft.com/office/drawing/2010/main" val="0"/>
              </a:ext>
            </a:extLst>
          </a:blip>
          <a:srcRect l="2695" t="16101" r="25353" b="3888"/>
          <a:stretch/>
        </p:blipFill>
        <p:spPr>
          <a:xfrm>
            <a:off x="264256" y="1811738"/>
            <a:ext cx="5168288" cy="2701989"/>
          </a:xfrm>
          <a:prstGeom prst="rect">
            <a:avLst/>
          </a:prstGeom>
        </p:spPr>
      </p:pic>
      <p:sp>
        <p:nvSpPr>
          <p:cNvPr id="16" name="Oval 15">
            <a:extLst>
              <a:ext uri="{FF2B5EF4-FFF2-40B4-BE49-F238E27FC236}">
                <a16:creationId xmlns:a16="http://schemas.microsoft.com/office/drawing/2014/main" id="{679F1CFE-0DA8-4F62-9A14-E2CA63ED06A4}"/>
              </a:ext>
            </a:extLst>
          </p:cNvPr>
          <p:cNvSpPr/>
          <p:nvPr/>
        </p:nvSpPr>
        <p:spPr>
          <a:xfrm>
            <a:off x="3638668" y="1726061"/>
            <a:ext cx="1619250" cy="38697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CD692491-3B0F-4168-B4AD-86DE27CAA6D5}"/>
              </a:ext>
            </a:extLst>
          </p:cNvPr>
          <p:cNvSpPr/>
          <p:nvPr/>
        </p:nvSpPr>
        <p:spPr>
          <a:xfrm>
            <a:off x="4137783" y="2743207"/>
            <a:ext cx="948816" cy="419525"/>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41AC0812-6178-4641-8115-FEA723592BB9}"/>
              </a:ext>
            </a:extLst>
          </p:cNvPr>
          <p:cNvSpPr/>
          <p:nvPr/>
        </p:nvSpPr>
        <p:spPr>
          <a:xfrm>
            <a:off x="3873260" y="2548347"/>
            <a:ext cx="452147" cy="436278"/>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CBC928D9-71C1-43E4-AA45-BA664C04F544}"/>
              </a:ext>
            </a:extLst>
          </p:cNvPr>
          <p:cNvSpPr/>
          <p:nvPr/>
        </p:nvSpPr>
        <p:spPr>
          <a:xfrm>
            <a:off x="1520482" y="2620263"/>
            <a:ext cx="452147" cy="436278"/>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Oval 19">
            <a:extLst>
              <a:ext uri="{FF2B5EF4-FFF2-40B4-BE49-F238E27FC236}">
                <a16:creationId xmlns:a16="http://schemas.microsoft.com/office/drawing/2014/main" id="{0DEEDF17-C8EE-4E6B-B6FD-242CBFDF297F}"/>
              </a:ext>
            </a:extLst>
          </p:cNvPr>
          <p:cNvSpPr/>
          <p:nvPr/>
        </p:nvSpPr>
        <p:spPr>
          <a:xfrm>
            <a:off x="893840" y="2003817"/>
            <a:ext cx="380144" cy="35901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D0D26566-87F0-4CD1-AF05-3FA4CFED1545}"/>
              </a:ext>
            </a:extLst>
          </p:cNvPr>
          <p:cNvSpPr/>
          <p:nvPr/>
        </p:nvSpPr>
        <p:spPr>
          <a:xfrm>
            <a:off x="532538" y="2002107"/>
            <a:ext cx="380144" cy="359010"/>
          </a:xfrm>
          <a:prstGeom prst="ellipse">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CustomShape 2">
            <a:extLst>
              <a:ext uri="{FF2B5EF4-FFF2-40B4-BE49-F238E27FC236}">
                <a16:creationId xmlns:a16="http://schemas.microsoft.com/office/drawing/2014/main" id="{4078D9BE-5D7D-4CCF-A22E-3870629C971A}"/>
              </a:ext>
            </a:extLst>
          </p:cNvPr>
          <p:cNvSpPr/>
          <p:nvPr/>
        </p:nvSpPr>
        <p:spPr>
          <a:xfrm>
            <a:off x="2920341" y="229514"/>
            <a:ext cx="6398320"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Tuning</a:t>
            </a:r>
            <a:r>
              <a:rPr lang="en-GB" sz="2400" b="1" strike="noStrike" spc="-1" dirty="0">
                <a:solidFill>
                  <a:srgbClr val="00B0F0"/>
                </a:solidFill>
                <a:latin typeface="Arial"/>
                <a:ea typeface="DejaVu Sans"/>
              </a:rPr>
              <a:t> of GloFAS-ERA5 river discharges</a:t>
            </a:r>
            <a:endParaRPr lang="en-GB" sz="2400" b="0" strike="noStrike" spc="-1" dirty="0">
              <a:solidFill>
                <a:srgbClr val="00B0F0"/>
              </a:solidFill>
              <a:latin typeface="Arial"/>
            </a:endParaRPr>
          </a:p>
        </p:txBody>
      </p:sp>
      <p:sp>
        <p:nvSpPr>
          <p:cNvPr id="23" name="Rectangle 22">
            <a:extLst>
              <a:ext uri="{FF2B5EF4-FFF2-40B4-BE49-F238E27FC236}">
                <a16:creationId xmlns:a16="http://schemas.microsoft.com/office/drawing/2014/main" id="{3F34A70A-4C0C-4DAC-A2BC-B2B525632E95}"/>
              </a:ext>
            </a:extLst>
          </p:cNvPr>
          <p:cNvSpPr/>
          <p:nvPr/>
        </p:nvSpPr>
        <p:spPr>
          <a:xfrm>
            <a:off x="505854" y="829021"/>
            <a:ext cx="10284144" cy="456535"/>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a:t>
            </a:r>
            <a:r>
              <a:rPr lang="en-GB" dirty="0">
                <a:latin typeface="Arial" panose="020B0604020202020204" pitchFamily="34" charset="0"/>
                <a:cs typeface="Arial" panose="020B0604020202020204" pitchFamily="34" charset="0"/>
              </a:rPr>
              <a:t>he degradation to the system are investigated</a:t>
            </a:r>
          </a:p>
        </p:txBody>
      </p:sp>
      <p:sp>
        <p:nvSpPr>
          <p:cNvPr id="24" name="TextBox 23">
            <a:extLst>
              <a:ext uri="{FF2B5EF4-FFF2-40B4-BE49-F238E27FC236}">
                <a16:creationId xmlns:a16="http://schemas.microsoft.com/office/drawing/2014/main" id="{B919D066-75E8-43D3-89BD-CEEBD61864A9}"/>
              </a:ext>
            </a:extLst>
          </p:cNvPr>
          <p:cNvSpPr txBox="1"/>
          <p:nvPr/>
        </p:nvSpPr>
        <p:spPr>
          <a:xfrm>
            <a:off x="6380251" y="1330011"/>
            <a:ext cx="1044453" cy="276999"/>
          </a:xfrm>
          <a:prstGeom prst="rect">
            <a:avLst/>
          </a:prstGeom>
          <a:solidFill>
            <a:schemeClr val="bg1"/>
          </a:solidFill>
        </p:spPr>
        <p:txBody>
          <a:bodyPr wrap="none" rtlCol="0">
            <a:spAutoFit/>
          </a:bodyPr>
          <a:lstStyle/>
          <a:p>
            <a:r>
              <a:rPr lang="en-US" sz="1200" dirty="0"/>
              <a:t>Gulf of Alaska</a:t>
            </a:r>
            <a:endParaRPr lang="en-GB" sz="1200" dirty="0"/>
          </a:p>
        </p:txBody>
      </p:sp>
      <p:sp>
        <p:nvSpPr>
          <p:cNvPr id="25" name="TextBox 24">
            <a:extLst>
              <a:ext uri="{FF2B5EF4-FFF2-40B4-BE49-F238E27FC236}">
                <a16:creationId xmlns:a16="http://schemas.microsoft.com/office/drawing/2014/main" id="{C0FDF026-B8E3-4D03-86AA-434802942018}"/>
              </a:ext>
            </a:extLst>
          </p:cNvPr>
          <p:cNvSpPr txBox="1"/>
          <p:nvPr/>
        </p:nvSpPr>
        <p:spPr>
          <a:xfrm>
            <a:off x="8289542" y="1328301"/>
            <a:ext cx="1416157" cy="276999"/>
          </a:xfrm>
          <a:prstGeom prst="rect">
            <a:avLst/>
          </a:prstGeom>
          <a:solidFill>
            <a:schemeClr val="bg1"/>
          </a:solidFill>
        </p:spPr>
        <p:txBody>
          <a:bodyPr wrap="none" rtlCol="0">
            <a:spAutoFit/>
          </a:bodyPr>
          <a:lstStyle/>
          <a:p>
            <a:r>
              <a:rPr lang="en-US" sz="1200" dirty="0"/>
              <a:t>Maritime Continent</a:t>
            </a:r>
            <a:endParaRPr lang="en-GB" sz="1200" dirty="0"/>
          </a:p>
        </p:txBody>
      </p:sp>
      <p:sp>
        <p:nvSpPr>
          <p:cNvPr id="26" name="TextBox 25">
            <a:extLst>
              <a:ext uri="{FF2B5EF4-FFF2-40B4-BE49-F238E27FC236}">
                <a16:creationId xmlns:a16="http://schemas.microsoft.com/office/drawing/2014/main" id="{2A24C498-D4CA-4765-BE7A-7F9992E33112}"/>
              </a:ext>
            </a:extLst>
          </p:cNvPr>
          <p:cNvSpPr txBox="1"/>
          <p:nvPr/>
        </p:nvSpPr>
        <p:spPr>
          <a:xfrm>
            <a:off x="10483856" y="1319985"/>
            <a:ext cx="1025281" cy="276999"/>
          </a:xfrm>
          <a:prstGeom prst="rect">
            <a:avLst/>
          </a:prstGeom>
          <a:solidFill>
            <a:schemeClr val="bg1"/>
          </a:solidFill>
        </p:spPr>
        <p:txBody>
          <a:bodyPr wrap="none" rtlCol="0">
            <a:spAutoFit/>
          </a:bodyPr>
          <a:lstStyle/>
          <a:p>
            <a:r>
              <a:rPr lang="en-US" sz="1200" dirty="0"/>
              <a:t>Bay of Bengal</a:t>
            </a:r>
            <a:endParaRPr lang="en-GB" sz="1200" dirty="0"/>
          </a:p>
        </p:txBody>
      </p:sp>
      <p:sp>
        <p:nvSpPr>
          <p:cNvPr id="27" name="TextBox 26">
            <a:extLst>
              <a:ext uri="{FF2B5EF4-FFF2-40B4-BE49-F238E27FC236}">
                <a16:creationId xmlns:a16="http://schemas.microsoft.com/office/drawing/2014/main" id="{D8CC5A78-A5B8-4161-B99E-6A3D1F79FC11}"/>
              </a:ext>
            </a:extLst>
          </p:cNvPr>
          <p:cNvSpPr txBox="1"/>
          <p:nvPr/>
        </p:nvSpPr>
        <p:spPr>
          <a:xfrm>
            <a:off x="6357993" y="4667400"/>
            <a:ext cx="1084912" cy="276999"/>
          </a:xfrm>
          <a:prstGeom prst="rect">
            <a:avLst/>
          </a:prstGeom>
          <a:solidFill>
            <a:schemeClr val="bg1"/>
          </a:solidFill>
        </p:spPr>
        <p:txBody>
          <a:bodyPr wrap="none" rtlCol="0">
            <a:spAutoFit/>
          </a:bodyPr>
          <a:lstStyle/>
          <a:p>
            <a:r>
              <a:rPr lang="en-US" sz="1200" dirty="0"/>
              <a:t>Arctic - Siberia</a:t>
            </a:r>
            <a:endParaRPr lang="en-GB" sz="1200" dirty="0"/>
          </a:p>
        </p:txBody>
      </p:sp>
      <p:sp>
        <p:nvSpPr>
          <p:cNvPr id="28" name="TextBox 27">
            <a:extLst>
              <a:ext uri="{FF2B5EF4-FFF2-40B4-BE49-F238E27FC236}">
                <a16:creationId xmlns:a16="http://schemas.microsoft.com/office/drawing/2014/main" id="{4249B18C-B1FF-497B-A5FE-0E6AC19540B3}"/>
              </a:ext>
            </a:extLst>
          </p:cNvPr>
          <p:cNvSpPr txBox="1"/>
          <p:nvPr/>
        </p:nvSpPr>
        <p:spPr>
          <a:xfrm>
            <a:off x="8388154" y="4665690"/>
            <a:ext cx="1183914" cy="276999"/>
          </a:xfrm>
          <a:prstGeom prst="rect">
            <a:avLst/>
          </a:prstGeom>
          <a:solidFill>
            <a:schemeClr val="bg1"/>
          </a:solidFill>
        </p:spPr>
        <p:txBody>
          <a:bodyPr wrap="none" rtlCol="0">
            <a:spAutoFit/>
          </a:bodyPr>
          <a:lstStyle/>
          <a:p>
            <a:r>
              <a:rPr lang="en-US" sz="1200" dirty="0"/>
              <a:t>Central America</a:t>
            </a:r>
            <a:endParaRPr lang="en-GB" sz="1200" dirty="0"/>
          </a:p>
        </p:txBody>
      </p:sp>
      <p:sp>
        <p:nvSpPr>
          <p:cNvPr id="29" name="TextBox 28">
            <a:extLst>
              <a:ext uri="{FF2B5EF4-FFF2-40B4-BE49-F238E27FC236}">
                <a16:creationId xmlns:a16="http://schemas.microsoft.com/office/drawing/2014/main" id="{4837B9D9-C827-42D3-9CBB-B8360C8645CD}"/>
              </a:ext>
            </a:extLst>
          </p:cNvPr>
          <p:cNvSpPr txBox="1"/>
          <p:nvPr/>
        </p:nvSpPr>
        <p:spPr>
          <a:xfrm>
            <a:off x="10681701" y="4665690"/>
            <a:ext cx="841897" cy="276999"/>
          </a:xfrm>
          <a:prstGeom prst="rect">
            <a:avLst/>
          </a:prstGeom>
          <a:solidFill>
            <a:schemeClr val="bg1"/>
          </a:solidFill>
        </p:spPr>
        <p:txBody>
          <a:bodyPr wrap="none" rtlCol="0">
            <a:spAutoFit/>
          </a:bodyPr>
          <a:lstStyle/>
          <a:p>
            <a:r>
              <a:rPr lang="en-US" sz="1200" dirty="0"/>
              <a:t>Bering Sea</a:t>
            </a:r>
            <a:endParaRPr lang="en-GB" sz="1200" dirty="0"/>
          </a:p>
        </p:txBody>
      </p:sp>
      <p:sp>
        <p:nvSpPr>
          <p:cNvPr id="30" name="Rectangle 29">
            <a:extLst>
              <a:ext uri="{FF2B5EF4-FFF2-40B4-BE49-F238E27FC236}">
                <a16:creationId xmlns:a16="http://schemas.microsoft.com/office/drawing/2014/main" id="{9A3B7045-1D82-4CE1-9CB2-4DEA9D583E2E}"/>
              </a:ext>
            </a:extLst>
          </p:cNvPr>
          <p:cNvSpPr/>
          <p:nvPr/>
        </p:nvSpPr>
        <p:spPr>
          <a:xfrm>
            <a:off x="366612" y="5228998"/>
            <a:ext cx="11630510" cy="1287532"/>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Salinity degradation mostly linked to relatively large river discharges (Maritime Continent, Bay of Bengal and Central America) and weak discharges (Arctic, Bering Sea)</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Test: tuning the annual mean of the GLOFAS-ERA5 discharge toward BT06 annual mean in degraded areas</a:t>
            </a:r>
            <a:endParaRPr lang="en-GB"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3176D608-CDE4-4199-A109-44E7D1687838}"/>
              </a:ext>
            </a:extLst>
          </p:cNvPr>
          <p:cNvSpPr txBox="1"/>
          <p:nvPr/>
        </p:nvSpPr>
        <p:spPr>
          <a:xfrm>
            <a:off x="7103598" y="4885864"/>
            <a:ext cx="3753025" cy="369332"/>
          </a:xfrm>
          <a:prstGeom prst="rect">
            <a:avLst/>
          </a:prstGeom>
          <a:noFill/>
        </p:spPr>
        <p:txBody>
          <a:bodyPr wrap="square" rtlCol="0">
            <a:spAutoFit/>
          </a:bodyPr>
          <a:lstStyle/>
          <a:p>
            <a:r>
              <a:rPr lang="en-GB" b="1" dirty="0">
                <a:solidFill>
                  <a:srgbClr val="FF0000"/>
                </a:solidFill>
              </a:rPr>
              <a:t>GloFAS-ERA5   </a:t>
            </a:r>
            <a:r>
              <a:rPr lang="en-GB" b="1" dirty="0"/>
              <a:t>BT06   </a:t>
            </a:r>
            <a:r>
              <a:rPr lang="en-GB" b="1" dirty="0" err="1">
                <a:solidFill>
                  <a:srgbClr val="00B050"/>
                </a:solidFill>
              </a:rPr>
              <a:t>GloFAS</a:t>
            </a:r>
            <a:r>
              <a:rPr lang="en-GB" b="1" dirty="0">
                <a:solidFill>
                  <a:srgbClr val="00B050"/>
                </a:solidFill>
              </a:rPr>
              <a:t> tuned</a:t>
            </a:r>
          </a:p>
        </p:txBody>
      </p:sp>
    </p:spTree>
    <p:extLst>
      <p:ext uri="{BB962C8B-B14F-4D97-AF65-F5344CB8AC3E}">
        <p14:creationId xmlns:p14="http://schemas.microsoft.com/office/powerpoint/2010/main" val="786292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Diagram&#10;&#10;Description automatically generated">
            <a:extLst>
              <a:ext uri="{FF2B5EF4-FFF2-40B4-BE49-F238E27FC236}">
                <a16:creationId xmlns:a16="http://schemas.microsoft.com/office/drawing/2014/main" id="{0B1E0563-C4B0-40C7-8857-DDD3CCE8FC41}"/>
              </a:ext>
            </a:extLst>
          </p:cNvPr>
          <p:cNvPicPr>
            <a:picLocks noChangeAspect="1"/>
          </p:cNvPicPr>
          <p:nvPr/>
        </p:nvPicPr>
        <p:blipFill rotWithShape="1">
          <a:blip r:embed="rId2">
            <a:extLst>
              <a:ext uri="{28A0092B-C50C-407E-A947-70E740481C1C}">
                <a14:useLocalDpi xmlns:a14="http://schemas.microsoft.com/office/drawing/2010/main" val="0"/>
              </a:ext>
            </a:extLst>
          </a:blip>
          <a:srcRect l="9315" t="5992" r="6327"/>
          <a:stretch/>
        </p:blipFill>
        <p:spPr>
          <a:xfrm>
            <a:off x="190499" y="1524000"/>
            <a:ext cx="7747001" cy="4856150"/>
          </a:xfrm>
          <a:prstGeom prst="rect">
            <a:avLst/>
          </a:prstGeom>
        </p:spPr>
      </p:pic>
      <p:sp>
        <p:nvSpPr>
          <p:cNvPr id="11" name="CustomShape 2">
            <a:extLst>
              <a:ext uri="{FF2B5EF4-FFF2-40B4-BE49-F238E27FC236}">
                <a16:creationId xmlns:a16="http://schemas.microsoft.com/office/drawing/2014/main" id="{94BCA860-8D6F-43A5-8ABE-5FEEB0E0CD03}"/>
              </a:ext>
            </a:extLst>
          </p:cNvPr>
          <p:cNvSpPr/>
          <p:nvPr/>
        </p:nvSpPr>
        <p:spPr>
          <a:xfrm>
            <a:off x="2920341" y="229514"/>
            <a:ext cx="6398320"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Tuning</a:t>
            </a:r>
            <a:r>
              <a:rPr lang="en-GB" sz="2400" b="1" strike="noStrike" spc="-1" dirty="0">
                <a:solidFill>
                  <a:srgbClr val="00B0F0"/>
                </a:solidFill>
                <a:latin typeface="Arial"/>
                <a:ea typeface="DejaVu Sans"/>
              </a:rPr>
              <a:t> of GloFAS-ERA5 river discharges</a:t>
            </a:r>
            <a:endParaRPr lang="en-GB" sz="2400" b="0" strike="noStrike" spc="-1" dirty="0">
              <a:solidFill>
                <a:srgbClr val="00B0F0"/>
              </a:solidFill>
              <a:latin typeface="Arial"/>
            </a:endParaRPr>
          </a:p>
        </p:txBody>
      </p:sp>
      <p:pic>
        <p:nvPicPr>
          <p:cNvPr id="15" name="Picture 14">
            <a:extLst>
              <a:ext uri="{FF2B5EF4-FFF2-40B4-BE49-F238E27FC236}">
                <a16:creationId xmlns:a16="http://schemas.microsoft.com/office/drawing/2014/main" id="{62044C9A-3534-495F-9854-F926094E0C26}"/>
              </a:ext>
            </a:extLst>
          </p:cNvPr>
          <p:cNvPicPr>
            <a:picLocks noChangeAspect="1"/>
          </p:cNvPicPr>
          <p:nvPr/>
        </p:nvPicPr>
        <p:blipFill rotWithShape="1">
          <a:blip r:embed="rId3">
            <a:extLst>
              <a:ext uri="{28A0092B-C50C-407E-A947-70E740481C1C}">
                <a14:useLocalDpi xmlns:a14="http://schemas.microsoft.com/office/drawing/2010/main" val="0"/>
              </a:ext>
            </a:extLst>
          </a:blip>
          <a:srcRect t="6337" r="50959" b="66574"/>
          <a:stretch/>
        </p:blipFill>
        <p:spPr>
          <a:xfrm>
            <a:off x="8463597" y="2304135"/>
            <a:ext cx="3011814" cy="2153565"/>
          </a:xfrm>
          <a:prstGeom prst="rect">
            <a:avLst/>
          </a:prstGeom>
        </p:spPr>
      </p:pic>
      <p:pic>
        <p:nvPicPr>
          <p:cNvPr id="17" name="Picture 16" descr="Engineering drawing, map&#10;&#10;Description automatically generated">
            <a:extLst>
              <a:ext uri="{FF2B5EF4-FFF2-40B4-BE49-F238E27FC236}">
                <a16:creationId xmlns:a16="http://schemas.microsoft.com/office/drawing/2014/main" id="{B5210DF9-F059-470D-A72F-20E0FCC1890F}"/>
              </a:ext>
            </a:extLst>
          </p:cNvPr>
          <p:cNvPicPr>
            <a:picLocks noChangeAspect="1"/>
          </p:cNvPicPr>
          <p:nvPr/>
        </p:nvPicPr>
        <p:blipFill rotWithShape="1">
          <a:blip r:embed="rId4">
            <a:extLst>
              <a:ext uri="{28A0092B-C50C-407E-A947-70E740481C1C}">
                <a14:useLocalDpi xmlns:a14="http://schemas.microsoft.com/office/drawing/2010/main" val="0"/>
              </a:ext>
            </a:extLst>
          </a:blip>
          <a:srcRect t="6085" r="50000" b="66296"/>
          <a:stretch/>
        </p:blipFill>
        <p:spPr>
          <a:xfrm>
            <a:off x="8463597" y="4099748"/>
            <a:ext cx="3011814" cy="2153565"/>
          </a:xfrm>
          <a:prstGeom prst="rect">
            <a:avLst/>
          </a:prstGeom>
        </p:spPr>
      </p:pic>
      <p:sp>
        <p:nvSpPr>
          <p:cNvPr id="18" name="Rectangle 17">
            <a:extLst>
              <a:ext uri="{FF2B5EF4-FFF2-40B4-BE49-F238E27FC236}">
                <a16:creationId xmlns:a16="http://schemas.microsoft.com/office/drawing/2014/main" id="{FDEA2D85-7E0F-4685-AF1F-BEBC87126FD6}"/>
              </a:ext>
            </a:extLst>
          </p:cNvPr>
          <p:cNvSpPr/>
          <p:nvPr/>
        </p:nvSpPr>
        <p:spPr>
          <a:xfrm>
            <a:off x="190499" y="1524000"/>
            <a:ext cx="3276601" cy="177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97CB1FD2-228B-438B-9950-5774B5B51D5F}"/>
              </a:ext>
            </a:extLst>
          </p:cNvPr>
          <p:cNvSpPr txBox="1"/>
          <p:nvPr/>
        </p:nvSpPr>
        <p:spPr>
          <a:xfrm>
            <a:off x="8331200" y="1967978"/>
            <a:ext cx="3466462" cy="307777"/>
          </a:xfrm>
          <a:prstGeom prst="rect">
            <a:avLst/>
          </a:prstGeom>
          <a:solidFill>
            <a:schemeClr val="bg1"/>
          </a:solidFill>
        </p:spPr>
        <p:txBody>
          <a:bodyPr wrap="none" rtlCol="0">
            <a:spAutoFit/>
          </a:bodyPr>
          <a:lstStyle/>
          <a:p>
            <a:r>
              <a:rPr lang="en-GB" sz="1400" b="1" spc="-1" dirty="0">
                <a:solidFill>
                  <a:srgbClr val="0070C0"/>
                </a:solidFill>
              </a:rPr>
              <a:t>Salinity RMSE differences </a:t>
            </a:r>
            <a:r>
              <a:rPr lang="en-GB" sz="1400" b="1" spc="-1" dirty="0" err="1">
                <a:solidFill>
                  <a:srgbClr val="0070C0"/>
                </a:solidFill>
              </a:rPr>
              <a:t>wrt</a:t>
            </a:r>
            <a:r>
              <a:rPr lang="en-GB" sz="1400" b="1" spc="-1" dirty="0">
                <a:solidFill>
                  <a:srgbClr val="0070C0"/>
                </a:solidFill>
              </a:rPr>
              <a:t> to EN4 0-25m</a:t>
            </a:r>
            <a:r>
              <a:rPr lang="en-GB" sz="1400" b="1" spc="-1" dirty="0">
                <a:solidFill>
                  <a:srgbClr val="0070C0"/>
                </a:solidFill>
                <a:latin typeface="Arial"/>
                <a:ea typeface="DejaVu Sans"/>
              </a:rPr>
              <a:t> </a:t>
            </a:r>
            <a:endParaRPr lang="en-GB" sz="1400" b="1" spc="-1" dirty="0">
              <a:solidFill>
                <a:srgbClr val="0070C0"/>
              </a:solidFill>
            </a:endParaRPr>
          </a:p>
        </p:txBody>
      </p:sp>
      <p:sp>
        <p:nvSpPr>
          <p:cNvPr id="20" name="Rectangle 19">
            <a:extLst>
              <a:ext uri="{FF2B5EF4-FFF2-40B4-BE49-F238E27FC236}">
                <a16:creationId xmlns:a16="http://schemas.microsoft.com/office/drawing/2014/main" id="{3E05A899-AA8C-43D2-A2DD-4B7010D4B864}"/>
              </a:ext>
            </a:extLst>
          </p:cNvPr>
          <p:cNvSpPr/>
          <p:nvPr/>
        </p:nvSpPr>
        <p:spPr>
          <a:xfrm>
            <a:off x="561490" y="757472"/>
            <a:ext cx="11630510" cy="456535"/>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Tuning the GLOFAS-ERA5 allows to dampen degradation </a:t>
            </a:r>
            <a:endParaRPr lang="en-GB" dirty="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79691E9B-8474-4DD3-B02A-9B217D3C9B56}"/>
              </a:ext>
            </a:extLst>
          </p:cNvPr>
          <p:cNvSpPr txBox="1"/>
          <p:nvPr/>
        </p:nvSpPr>
        <p:spPr>
          <a:xfrm>
            <a:off x="5109698" y="5762164"/>
            <a:ext cx="3753025" cy="369332"/>
          </a:xfrm>
          <a:prstGeom prst="rect">
            <a:avLst/>
          </a:prstGeom>
          <a:noFill/>
        </p:spPr>
        <p:txBody>
          <a:bodyPr wrap="square" rtlCol="0">
            <a:spAutoFit/>
          </a:bodyPr>
          <a:lstStyle/>
          <a:p>
            <a:r>
              <a:rPr lang="en-GB" b="1" dirty="0">
                <a:solidFill>
                  <a:srgbClr val="FF0000"/>
                </a:solidFill>
              </a:rPr>
              <a:t>GloFAS-ERA5   </a:t>
            </a:r>
            <a:r>
              <a:rPr lang="en-GB" b="1" dirty="0"/>
              <a:t>BT06   </a:t>
            </a:r>
            <a:r>
              <a:rPr lang="en-GB" b="1" dirty="0" err="1">
                <a:solidFill>
                  <a:srgbClr val="00B050"/>
                </a:solidFill>
              </a:rPr>
              <a:t>GloFAS</a:t>
            </a:r>
            <a:r>
              <a:rPr lang="en-GB" b="1" dirty="0">
                <a:solidFill>
                  <a:srgbClr val="00B050"/>
                </a:solidFill>
              </a:rPr>
              <a:t> tuned</a:t>
            </a:r>
          </a:p>
        </p:txBody>
      </p:sp>
      <p:sp>
        <p:nvSpPr>
          <p:cNvPr id="22" name="TextBox 21">
            <a:extLst>
              <a:ext uri="{FF2B5EF4-FFF2-40B4-BE49-F238E27FC236}">
                <a16:creationId xmlns:a16="http://schemas.microsoft.com/office/drawing/2014/main" id="{C5ED5BDB-F293-4A99-9464-3C00DFBF5790}"/>
              </a:ext>
            </a:extLst>
          </p:cNvPr>
          <p:cNvSpPr txBox="1"/>
          <p:nvPr/>
        </p:nvSpPr>
        <p:spPr>
          <a:xfrm rot="16200000">
            <a:off x="-1482174" y="3703639"/>
            <a:ext cx="3753025" cy="369332"/>
          </a:xfrm>
          <a:prstGeom prst="rect">
            <a:avLst/>
          </a:prstGeom>
          <a:solidFill>
            <a:schemeClr val="bg1"/>
          </a:solidFill>
        </p:spPr>
        <p:txBody>
          <a:bodyPr wrap="square" rtlCol="0">
            <a:spAutoFit/>
          </a:bodyPr>
          <a:lstStyle/>
          <a:p>
            <a:r>
              <a:rPr lang="en-GB" b="1" dirty="0" err="1">
                <a:solidFill>
                  <a:srgbClr val="0070C0"/>
                </a:solidFill>
              </a:rPr>
              <a:t>GloFAS</a:t>
            </a:r>
            <a:r>
              <a:rPr lang="en-GB" b="1" dirty="0">
                <a:solidFill>
                  <a:srgbClr val="0070C0"/>
                </a:solidFill>
              </a:rPr>
              <a:t> tuned          </a:t>
            </a:r>
            <a:r>
              <a:rPr lang="en-GB" b="1" dirty="0" err="1">
                <a:solidFill>
                  <a:srgbClr val="0070C0"/>
                </a:solidFill>
              </a:rPr>
              <a:t>GloFAS</a:t>
            </a:r>
            <a:r>
              <a:rPr lang="en-GB" b="1" dirty="0">
                <a:solidFill>
                  <a:srgbClr val="0070C0"/>
                </a:solidFill>
              </a:rPr>
              <a:t> ERA5</a:t>
            </a:r>
          </a:p>
        </p:txBody>
      </p:sp>
      <p:sp>
        <p:nvSpPr>
          <p:cNvPr id="23" name="TextBox 22">
            <a:extLst>
              <a:ext uri="{FF2B5EF4-FFF2-40B4-BE49-F238E27FC236}">
                <a16:creationId xmlns:a16="http://schemas.microsoft.com/office/drawing/2014/main" id="{E9D6F001-0A8A-48B4-8FC5-7754FC913819}"/>
              </a:ext>
            </a:extLst>
          </p:cNvPr>
          <p:cNvSpPr txBox="1"/>
          <p:nvPr/>
        </p:nvSpPr>
        <p:spPr>
          <a:xfrm rot="16200000">
            <a:off x="9935126" y="3602039"/>
            <a:ext cx="3753025" cy="369332"/>
          </a:xfrm>
          <a:prstGeom prst="rect">
            <a:avLst/>
          </a:prstGeom>
          <a:solidFill>
            <a:schemeClr val="bg1"/>
          </a:solidFill>
        </p:spPr>
        <p:txBody>
          <a:bodyPr wrap="square" rtlCol="0">
            <a:spAutoFit/>
          </a:bodyPr>
          <a:lstStyle/>
          <a:p>
            <a:r>
              <a:rPr lang="en-GB" b="1" dirty="0" err="1">
                <a:solidFill>
                  <a:srgbClr val="0070C0"/>
                </a:solidFill>
              </a:rPr>
              <a:t>GloFAS</a:t>
            </a:r>
            <a:r>
              <a:rPr lang="en-GB" b="1" dirty="0">
                <a:solidFill>
                  <a:srgbClr val="0070C0"/>
                </a:solidFill>
              </a:rPr>
              <a:t> tuned          </a:t>
            </a:r>
            <a:r>
              <a:rPr lang="en-GB" b="1" dirty="0" err="1">
                <a:solidFill>
                  <a:srgbClr val="0070C0"/>
                </a:solidFill>
              </a:rPr>
              <a:t>GloFAS</a:t>
            </a:r>
            <a:r>
              <a:rPr lang="en-GB" b="1" dirty="0">
                <a:solidFill>
                  <a:srgbClr val="0070C0"/>
                </a:solidFill>
              </a:rPr>
              <a:t> ERA5</a:t>
            </a:r>
          </a:p>
        </p:txBody>
      </p:sp>
    </p:spTree>
    <p:extLst>
      <p:ext uri="{BB962C8B-B14F-4D97-AF65-F5344CB8AC3E}">
        <p14:creationId xmlns:p14="http://schemas.microsoft.com/office/powerpoint/2010/main" val="3663464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3E05A899-AA8C-43D2-A2DD-4B7010D4B864}"/>
              </a:ext>
            </a:extLst>
          </p:cNvPr>
          <p:cNvSpPr/>
          <p:nvPr/>
        </p:nvSpPr>
        <p:spPr>
          <a:xfrm>
            <a:off x="280745" y="1079604"/>
            <a:ext cx="11630510" cy="1287532"/>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GloFAS-ERA5 is based on a river-routing model forced by ERA5 precipitation/snowmelt</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GloFAS-ERA5 overestimates the river discharges mainly in the Tropics (Maritime Continent, Central America, Bay of Bengal) and underestimate the discharges in the Arctic</a:t>
            </a:r>
          </a:p>
        </p:txBody>
      </p:sp>
      <p:pic>
        <p:nvPicPr>
          <p:cNvPr id="3" name="Picture 2">
            <a:extLst>
              <a:ext uri="{FF2B5EF4-FFF2-40B4-BE49-F238E27FC236}">
                <a16:creationId xmlns:a16="http://schemas.microsoft.com/office/drawing/2014/main" id="{90B884D1-9C4E-4890-8F25-23303140551A}"/>
              </a:ext>
            </a:extLst>
          </p:cNvPr>
          <p:cNvPicPr>
            <a:picLocks noChangeAspect="1"/>
          </p:cNvPicPr>
          <p:nvPr/>
        </p:nvPicPr>
        <p:blipFill rotWithShape="1">
          <a:blip r:embed="rId2">
            <a:extLst>
              <a:ext uri="{28A0092B-C50C-407E-A947-70E740481C1C}">
                <a14:useLocalDpi xmlns:a14="http://schemas.microsoft.com/office/drawing/2010/main" val="0"/>
              </a:ext>
            </a:extLst>
          </a:blip>
          <a:srcRect l="8877" t="32778" r="7349" b="30000"/>
          <a:stretch/>
        </p:blipFill>
        <p:spPr>
          <a:xfrm>
            <a:off x="1917700" y="2981782"/>
            <a:ext cx="8356600" cy="2552700"/>
          </a:xfrm>
          <a:prstGeom prst="rect">
            <a:avLst/>
          </a:prstGeom>
        </p:spPr>
      </p:pic>
      <p:pic>
        <p:nvPicPr>
          <p:cNvPr id="14" name="Picture 13">
            <a:extLst>
              <a:ext uri="{FF2B5EF4-FFF2-40B4-BE49-F238E27FC236}">
                <a16:creationId xmlns:a16="http://schemas.microsoft.com/office/drawing/2014/main" id="{18585344-6B1C-4D28-8346-CE26B16F068A}"/>
              </a:ext>
            </a:extLst>
          </p:cNvPr>
          <p:cNvPicPr>
            <a:picLocks noChangeAspect="1"/>
          </p:cNvPicPr>
          <p:nvPr/>
        </p:nvPicPr>
        <p:blipFill rotWithShape="1">
          <a:blip r:embed="rId2">
            <a:extLst>
              <a:ext uri="{28A0092B-C50C-407E-A947-70E740481C1C}">
                <a14:useLocalDpi xmlns:a14="http://schemas.microsoft.com/office/drawing/2010/main" val="0"/>
              </a:ext>
            </a:extLst>
          </a:blip>
          <a:srcRect l="22919" t="77445" r="22155" b="8745"/>
          <a:stretch/>
        </p:blipFill>
        <p:spPr>
          <a:xfrm>
            <a:off x="4303909" y="5534482"/>
            <a:ext cx="3863083" cy="667821"/>
          </a:xfrm>
          <a:prstGeom prst="rect">
            <a:avLst/>
          </a:prstGeom>
        </p:spPr>
      </p:pic>
      <p:sp>
        <p:nvSpPr>
          <p:cNvPr id="16" name="TextBox 15">
            <a:extLst>
              <a:ext uri="{FF2B5EF4-FFF2-40B4-BE49-F238E27FC236}">
                <a16:creationId xmlns:a16="http://schemas.microsoft.com/office/drawing/2014/main" id="{769E79E8-6814-4211-BA7E-6DB61F0947C6}"/>
              </a:ext>
            </a:extLst>
          </p:cNvPr>
          <p:cNvSpPr txBox="1"/>
          <p:nvPr/>
        </p:nvSpPr>
        <p:spPr>
          <a:xfrm>
            <a:off x="3646504" y="2648326"/>
            <a:ext cx="5177892" cy="369332"/>
          </a:xfrm>
          <a:prstGeom prst="rect">
            <a:avLst/>
          </a:prstGeom>
          <a:solidFill>
            <a:schemeClr val="bg1"/>
          </a:solidFill>
        </p:spPr>
        <p:txBody>
          <a:bodyPr wrap="none" rtlCol="0">
            <a:spAutoFit/>
          </a:bodyPr>
          <a:lstStyle/>
          <a:p>
            <a:r>
              <a:rPr lang="en-GB" b="1" spc="-1" dirty="0">
                <a:solidFill>
                  <a:srgbClr val="0070C0"/>
                </a:solidFill>
              </a:rPr>
              <a:t>ERA5 minus TRMM (2000-2017) – Total precipitation</a:t>
            </a:r>
          </a:p>
        </p:txBody>
      </p:sp>
      <p:sp>
        <p:nvSpPr>
          <p:cNvPr id="24" name="Rectangle 23">
            <a:extLst>
              <a:ext uri="{FF2B5EF4-FFF2-40B4-BE49-F238E27FC236}">
                <a16:creationId xmlns:a16="http://schemas.microsoft.com/office/drawing/2014/main" id="{FA2C7584-181A-4471-9098-ED307A58BEF8}"/>
              </a:ext>
            </a:extLst>
          </p:cNvPr>
          <p:cNvSpPr/>
          <p:nvPr/>
        </p:nvSpPr>
        <p:spPr>
          <a:xfrm>
            <a:off x="280745" y="6202303"/>
            <a:ext cx="11630510" cy="456535"/>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ERA5 precipitation over land overestimated in the Maritime Continent, Bay of Bengal and W. Central America?</a:t>
            </a:r>
          </a:p>
        </p:txBody>
      </p:sp>
      <p:sp>
        <p:nvSpPr>
          <p:cNvPr id="25" name="CustomShape 2">
            <a:extLst>
              <a:ext uri="{FF2B5EF4-FFF2-40B4-BE49-F238E27FC236}">
                <a16:creationId xmlns:a16="http://schemas.microsoft.com/office/drawing/2014/main" id="{1C156F23-BF32-4A38-8F9C-D679D90C9CB7}"/>
              </a:ext>
            </a:extLst>
          </p:cNvPr>
          <p:cNvSpPr/>
          <p:nvPr/>
        </p:nvSpPr>
        <p:spPr>
          <a:xfrm>
            <a:off x="2755241" y="252051"/>
            <a:ext cx="7201559"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Preliminary signal attribution in GloFAS-ERA5</a:t>
            </a:r>
            <a:endParaRPr lang="en-GB" sz="2400" b="0" strike="noStrike" spc="-1" dirty="0">
              <a:solidFill>
                <a:srgbClr val="00B0F0"/>
              </a:solidFill>
              <a:latin typeface="Arial"/>
            </a:endParaRPr>
          </a:p>
        </p:txBody>
      </p:sp>
    </p:spTree>
    <p:extLst>
      <p:ext uri="{BB962C8B-B14F-4D97-AF65-F5344CB8AC3E}">
        <p14:creationId xmlns:p14="http://schemas.microsoft.com/office/powerpoint/2010/main" val="1933190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ustomShape 2">
            <a:extLst>
              <a:ext uri="{FF2B5EF4-FFF2-40B4-BE49-F238E27FC236}">
                <a16:creationId xmlns:a16="http://schemas.microsoft.com/office/drawing/2014/main" id="{94BCA860-8D6F-43A5-8ABE-5FEEB0E0CD03}"/>
              </a:ext>
            </a:extLst>
          </p:cNvPr>
          <p:cNvSpPr/>
          <p:nvPr/>
        </p:nvSpPr>
        <p:spPr>
          <a:xfrm>
            <a:off x="2755241" y="252051"/>
            <a:ext cx="7201559"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Preliminary signal attribution in GloFAS-ERA5</a:t>
            </a:r>
            <a:endParaRPr lang="en-GB" sz="2400" b="0" strike="noStrike" spc="-1" dirty="0">
              <a:solidFill>
                <a:srgbClr val="00B0F0"/>
              </a:solidFill>
              <a:latin typeface="Arial"/>
            </a:endParaRPr>
          </a:p>
        </p:txBody>
      </p:sp>
      <p:sp>
        <p:nvSpPr>
          <p:cNvPr id="20" name="Rectangle 19">
            <a:extLst>
              <a:ext uri="{FF2B5EF4-FFF2-40B4-BE49-F238E27FC236}">
                <a16:creationId xmlns:a16="http://schemas.microsoft.com/office/drawing/2014/main" id="{3E05A899-AA8C-43D2-A2DD-4B7010D4B864}"/>
              </a:ext>
            </a:extLst>
          </p:cNvPr>
          <p:cNvSpPr/>
          <p:nvPr/>
        </p:nvSpPr>
        <p:spPr>
          <a:xfrm>
            <a:off x="280745" y="1079604"/>
            <a:ext cx="11630510" cy="1287532"/>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GloFAS-ERA5 is based on a river-routing model forced by ERA5 precipitation/snowmelt</a:t>
            </a: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GloFAS-ERA5 overestimates the river discharges mainly in the Tropics (Maritime Continent, Central America, Bay of Bengal) and underestimate the discharges in the Arctic</a:t>
            </a:r>
          </a:p>
        </p:txBody>
      </p:sp>
      <p:sp>
        <p:nvSpPr>
          <p:cNvPr id="24" name="Rectangle 23">
            <a:extLst>
              <a:ext uri="{FF2B5EF4-FFF2-40B4-BE49-F238E27FC236}">
                <a16:creationId xmlns:a16="http://schemas.microsoft.com/office/drawing/2014/main" id="{FA2C7584-181A-4471-9098-ED307A58BEF8}"/>
              </a:ext>
            </a:extLst>
          </p:cNvPr>
          <p:cNvSpPr/>
          <p:nvPr/>
        </p:nvSpPr>
        <p:spPr>
          <a:xfrm>
            <a:off x="280745" y="5770503"/>
            <a:ext cx="11630510" cy="872034"/>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ERA5 snowmelt shows a negative trend at high latitudes that is not seen in ERA5-Land. Suggest spurious signal that could contaminate GloFAS-ERA5 discharges</a:t>
            </a:r>
          </a:p>
        </p:txBody>
      </p:sp>
      <p:pic>
        <p:nvPicPr>
          <p:cNvPr id="2" name="Picture 1">
            <a:extLst>
              <a:ext uri="{FF2B5EF4-FFF2-40B4-BE49-F238E27FC236}">
                <a16:creationId xmlns:a16="http://schemas.microsoft.com/office/drawing/2014/main" id="{DC297993-0CE3-4B24-9C68-E21107689E8B}"/>
              </a:ext>
            </a:extLst>
          </p:cNvPr>
          <p:cNvPicPr>
            <a:picLocks noChangeAspect="1"/>
          </p:cNvPicPr>
          <p:nvPr/>
        </p:nvPicPr>
        <p:blipFill rotWithShape="1">
          <a:blip r:embed="rId2"/>
          <a:srcRect l="4768" t="2904" r="3673" b="76667"/>
          <a:stretch/>
        </p:blipFill>
        <p:spPr>
          <a:xfrm>
            <a:off x="1308100" y="2944381"/>
            <a:ext cx="9345665" cy="1762384"/>
          </a:xfrm>
          <a:prstGeom prst="rect">
            <a:avLst/>
          </a:prstGeom>
        </p:spPr>
      </p:pic>
      <p:pic>
        <p:nvPicPr>
          <p:cNvPr id="9" name="Picture 8">
            <a:extLst>
              <a:ext uri="{FF2B5EF4-FFF2-40B4-BE49-F238E27FC236}">
                <a16:creationId xmlns:a16="http://schemas.microsoft.com/office/drawing/2014/main" id="{F1454A91-C3EA-4E6C-914F-D3AAE65C9E8B}"/>
              </a:ext>
            </a:extLst>
          </p:cNvPr>
          <p:cNvPicPr>
            <a:picLocks noChangeAspect="1"/>
          </p:cNvPicPr>
          <p:nvPr/>
        </p:nvPicPr>
        <p:blipFill rotWithShape="1">
          <a:blip r:embed="rId2"/>
          <a:srcRect l="4220" t="93671" r="4220" b="-1179"/>
          <a:stretch/>
        </p:blipFill>
        <p:spPr>
          <a:xfrm>
            <a:off x="1308100" y="4914782"/>
            <a:ext cx="9345665" cy="647701"/>
          </a:xfrm>
          <a:prstGeom prst="rect">
            <a:avLst/>
          </a:prstGeom>
        </p:spPr>
      </p:pic>
      <p:sp>
        <p:nvSpPr>
          <p:cNvPr id="10" name="TextBox 9">
            <a:extLst>
              <a:ext uri="{FF2B5EF4-FFF2-40B4-BE49-F238E27FC236}">
                <a16:creationId xmlns:a16="http://schemas.microsoft.com/office/drawing/2014/main" id="{CB730CE8-D147-4C39-958E-160F3BE47981}"/>
              </a:ext>
            </a:extLst>
          </p:cNvPr>
          <p:cNvSpPr txBox="1"/>
          <p:nvPr/>
        </p:nvSpPr>
        <p:spPr>
          <a:xfrm>
            <a:off x="2755241" y="2502860"/>
            <a:ext cx="6036332" cy="369332"/>
          </a:xfrm>
          <a:prstGeom prst="rect">
            <a:avLst/>
          </a:prstGeom>
          <a:solidFill>
            <a:schemeClr val="bg1"/>
          </a:solidFill>
        </p:spPr>
        <p:txBody>
          <a:bodyPr wrap="none" rtlCol="0">
            <a:spAutoFit/>
          </a:bodyPr>
          <a:lstStyle/>
          <a:p>
            <a:r>
              <a:rPr lang="en-GB" b="1" spc="-1" dirty="0">
                <a:solidFill>
                  <a:srgbClr val="0070C0"/>
                </a:solidFill>
              </a:rPr>
              <a:t>ERA5 snowmelt trend in </a:t>
            </a:r>
            <a:r>
              <a:rPr lang="en-GB" b="1" spc="-1" dirty="0" err="1">
                <a:solidFill>
                  <a:srgbClr val="0070C0"/>
                </a:solidFill>
              </a:rPr>
              <a:t>GloFAS</a:t>
            </a:r>
            <a:r>
              <a:rPr lang="en-GB" b="1" spc="-1" dirty="0">
                <a:solidFill>
                  <a:srgbClr val="0070C0"/>
                </a:solidFill>
              </a:rPr>
              <a:t> catchment areas (1981-2018)</a:t>
            </a:r>
          </a:p>
        </p:txBody>
      </p:sp>
      <p:sp>
        <p:nvSpPr>
          <p:cNvPr id="4" name="TextBox 3">
            <a:extLst>
              <a:ext uri="{FF2B5EF4-FFF2-40B4-BE49-F238E27FC236}">
                <a16:creationId xmlns:a16="http://schemas.microsoft.com/office/drawing/2014/main" id="{A5FAE169-EEE3-4DF7-8220-CA32E85F83CF}"/>
              </a:ext>
            </a:extLst>
          </p:cNvPr>
          <p:cNvSpPr txBox="1"/>
          <p:nvPr/>
        </p:nvSpPr>
        <p:spPr>
          <a:xfrm>
            <a:off x="10652230" y="5549679"/>
            <a:ext cx="1328312" cy="276999"/>
          </a:xfrm>
          <a:prstGeom prst="rect">
            <a:avLst/>
          </a:prstGeom>
          <a:noFill/>
        </p:spPr>
        <p:txBody>
          <a:bodyPr wrap="none" rtlCol="0">
            <a:spAutoFit/>
          </a:bodyPr>
          <a:lstStyle/>
          <a:p>
            <a:r>
              <a:rPr lang="en-GB" sz="1200" dirty="0" err="1"/>
              <a:t>Zsoter</a:t>
            </a:r>
            <a:r>
              <a:rPr lang="en-GB" sz="1200" dirty="0"/>
              <a:t> et al (2020)</a:t>
            </a:r>
          </a:p>
        </p:txBody>
      </p:sp>
    </p:spTree>
    <p:extLst>
      <p:ext uri="{BB962C8B-B14F-4D97-AF65-F5344CB8AC3E}">
        <p14:creationId xmlns:p14="http://schemas.microsoft.com/office/powerpoint/2010/main" val="403841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a:extLst>
              <a:ext uri="{FF2B5EF4-FFF2-40B4-BE49-F238E27FC236}">
                <a16:creationId xmlns:a16="http://schemas.microsoft.com/office/drawing/2014/main" id="{66A558EC-736B-47F6-88EA-CA9E04F98471}"/>
              </a:ext>
            </a:extLst>
          </p:cNvPr>
          <p:cNvSpPr/>
          <p:nvPr/>
        </p:nvSpPr>
        <p:spPr>
          <a:xfrm>
            <a:off x="5009820" y="328251"/>
            <a:ext cx="2172359" cy="742035"/>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90000"/>
              </a:lnSpc>
            </a:pPr>
            <a:r>
              <a:rPr lang="en-GB" sz="2400" b="1" spc="-1" dirty="0">
                <a:solidFill>
                  <a:srgbClr val="00B0F0"/>
                </a:solidFill>
                <a:latin typeface="Arial"/>
                <a:ea typeface="DejaVu Sans"/>
              </a:rPr>
              <a:t>Conclusions</a:t>
            </a:r>
            <a:endParaRPr lang="en-GB" sz="2400" b="0" strike="noStrike" spc="-1" dirty="0">
              <a:solidFill>
                <a:srgbClr val="00B0F0"/>
              </a:solidFill>
              <a:latin typeface="Arial"/>
            </a:endParaRPr>
          </a:p>
        </p:txBody>
      </p:sp>
      <p:sp>
        <p:nvSpPr>
          <p:cNvPr id="3" name="Rectangle 2">
            <a:extLst>
              <a:ext uri="{FF2B5EF4-FFF2-40B4-BE49-F238E27FC236}">
                <a16:creationId xmlns:a16="http://schemas.microsoft.com/office/drawing/2014/main" id="{85D01215-2C8C-4A07-8FE0-B339BB953643}"/>
              </a:ext>
            </a:extLst>
          </p:cNvPr>
          <p:cNvSpPr/>
          <p:nvPr/>
        </p:nvSpPr>
        <p:spPr>
          <a:xfrm>
            <a:off x="447190" y="858633"/>
            <a:ext cx="11630510" cy="6689011"/>
          </a:xfrm>
          <a:prstGeom prst="rect">
            <a:avLst/>
          </a:prstGeom>
        </p:spPr>
        <p:txBody>
          <a:bodyPr wrap="square">
            <a:spAutoFit/>
          </a:bodyPr>
          <a:lstStyle/>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dataset of river discharges into the ocean was built from the CEMS GloFAS-ERA5 reanalysis</a:t>
            </a: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GloFAS-ERA5 was tested into the ORAS5 system (CMEMS GLORAN) and showed positive impacts in the Atlantic, the Mediterranean and the North Sea. Degradation in salinity is seen in several areas both in the Tropics and at high latitudes</a:t>
            </a: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Fine tuning of the GloFAS-ERA5 discharge allow to dampen the degradation, suggesting the presence of biases</a:t>
            </a: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A preliminary attribution studies showed potential impacts from localized precipitation biases and snowmelt spurious trends in ERA5 precipitations and snowmelt</a:t>
            </a: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dirty="0">
                <a:latin typeface="Arial" panose="020B0604020202020204" pitchFamily="34" charset="0"/>
                <a:cs typeface="Arial" panose="020B0604020202020204" pitchFamily="34" charset="0"/>
              </a:rPr>
              <a:t>Next steps: a bias-corrected GloFAS-ERA5? Bias corrected ERA5? Hybrid GloFAS-ERA5 – </a:t>
            </a:r>
            <a:r>
              <a:rPr lang="en-US" dirty="0" err="1">
                <a:latin typeface="Arial" panose="020B0604020202020204" pitchFamily="34" charset="0"/>
                <a:cs typeface="Arial" panose="020B0604020202020204" pitchFamily="34" charset="0"/>
              </a:rPr>
              <a:t>Obs</a:t>
            </a:r>
            <a:r>
              <a:rPr lang="en-US" dirty="0">
                <a:latin typeface="Arial" panose="020B0604020202020204" pitchFamily="34" charset="0"/>
                <a:cs typeface="Arial" panose="020B0604020202020204" pitchFamily="34" charset="0"/>
              </a:rPr>
              <a:t>-based product (Dai and Trenberth)?</a:t>
            </a: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917622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336</TotalTime>
  <Words>818</Words>
  <Application>Microsoft Office PowerPoint</Application>
  <PresentationFormat>Widescreen</PresentationFormat>
  <Paragraphs>82</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de Boisseson</dc:creator>
  <cp:lastModifiedBy>Eric de Boisseson</cp:lastModifiedBy>
  <cp:revision>70</cp:revision>
  <dcterms:created xsi:type="dcterms:W3CDTF">2021-04-22T16:36:26Z</dcterms:created>
  <dcterms:modified xsi:type="dcterms:W3CDTF">2021-04-23T13:35:29Z</dcterms:modified>
</cp:coreProperties>
</file>