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9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6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9DD44F-F64D-4345-89BF-65DEB1D7F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ABC1260-35CA-437C-B22A-2C3CBBE21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87F63F-F1ED-41C1-982F-45CC87A6F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91343F-DF44-4048-865C-ABB38B4AE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7E5DA5-3D60-4C17-A02D-1C35D7EDD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395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998E16-D074-458D-A104-E36E6A2CA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FA9647-7260-4598-88B6-1A307DDD1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A282DA-C0F3-4253-9E3B-BE74B65A4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753950-F50A-4423-BEF7-7F4B18DEE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17BDAA-5A26-4EDA-A67D-CA3B99E83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266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2A4D-5799-4129-892E-A26E0A0E2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20F9A7-AF41-4722-9C6B-69B9D18FD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CE83646-AF81-48BE-9743-3A52EBC2C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EB27258-B5BB-4664-8958-2DCB99034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B43FDA-B603-4743-8B80-32D87B60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22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CB2AC-8299-4147-A41A-094F1B39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5B7AFD-6024-4DDB-B0ED-7BE667525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3133DBB-3171-4A17-8A7A-6CBB7AD97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34447F5-A4F0-462D-80B0-2E39473C9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16B49A6-9334-4772-A039-908DCEEEA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CF6A1F0-F2F2-40EE-952A-4C385F8C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4054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BBD67C-5719-4E36-814F-6539165AE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744419-6054-4D54-AAA4-0D25CF257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820220D-162A-4296-BC57-355E80DC8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4226355-4CA7-4D0F-B645-8F5A23CA4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5054AB9-B3FF-48FD-BDC0-36E6D6F925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6006FA-EBFA-4ECA-A366-172EF54CE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463F713-9E7D-4173-ACF8-FFC907D26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0FB91D6-F97B-470E-8D03-FAE4AFB81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0961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BDD177-36D4-40EB-BDF2-08B480FD0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BAC7129-215A-4BD2-9C52-1CF366333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0A61CA-4C6E-4496-B89D-12C408BF2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8DAF617-130A-47B5-86D9-A6E8DA434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6566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9894337-2D58-4BB0-97E8-C24B101C8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E451E6-88E6-48CD-AA9F-A3A38B0BE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CE194A3-C787-4FB1-A3F9-343CCC4C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0555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9F3BD-B21B-4F98-9684-DAEF0EDE5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AB175A-8D87-4E9B-90C5-B04F8CA6C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5D822A-DF64-4EF9-9C55-FFF00E1B30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A750FED-2306-4295-8C8F-C60F5639F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2ADE777-C3A6-4829-9834-E7D7FDC4E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1C7EC7B-432F-49F1-9548-847A5957E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3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9F7270-D743-4E7F-93A8-91FB14E31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19CE11C-470C-4096-991B-84412648E3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E244382-FF14-4B2E-A834-83780F7EC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D6A226-1378-4E3C-B444-B301F9C3C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702AF0-55E2-423B-829D-ADC261FDF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6057C7-EED5-4BDA-8B62-EFFA1347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2213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3FC324-1C5E-4770-B16C-0CA5E991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9BD01C0-5569-4167-83B6-105C1CA76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96863E-BC62-4B42-8A5C-767A2C8D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444C89-A9AE-4D26-BC37-9212B3FD4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F9C1EA-DD58-4918-9E46-7B54F70CB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4488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CEC0EED-21BC-46B8-85D5-9DA3A3666E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3C1CD45-17CD-4FBC-8EDD-89961D9251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21720-650E-48D5-BDE6-41D43E7E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BA165F-A8FF-4F95-994E-41C683AA4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ABDAED2-6A3F-4328-8EB5-CE116AE8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541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4977928-5275-44FC-9CDE-152EC8F37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4E64B4-506F-437E-BF18-E3F81DBE3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9FB96D-5B13-4F7F-A81C-620B6A749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CC700-BE76-4E6D-8FBE-2861CC04E90A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9C90B8-BCF9-41D6-AA3D-7784E830F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249E8A-AB0B-4E21-BB4C-274FF32C8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09F09-FEBB-4DD1-820E-2C1D59A767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979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775CAA2-ADEA-40AE-896A-BB45468B58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9" y="174224"/>
            <a:ext cx="1852939" cy="597107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CC2FBAA8-2CC9-4C24-B2A8-C5A4F39A740A}"/>
              </a:ext>
            </a:extLst>
          </p:cNvPr>
          <p:cNvSpPr/>
          <p:nvPr/>
        </p:nvSpPr>
        <p:spPr>
          <a:xfrm>
            <a:off x="0" y="0"/>
            <a:ext cx="12191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Coastal Wetland Dynamics Driven by Sea-Level Rise</a:t>
            </a:r>
            <a:endParaRPr lang="de-DE" sz="24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0015B52-F934-49ED-9F15-B27A4CA6186A}"/>
              </a:ext>
            </a:extLst>
          </p:cNvPr>
          <p:cNvSpPr/>
          <p:nvPr/>
        </p:nvSpPr>
        <p:spPr>
          <a:xfrm>
            <a:off x="3714363" y="418582"/>
            <a:ext cx="44544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/>
              <a:t>Hannes Nevermann </a:t>
            </a:r>
            <a:r>
              <a:rPr lang="de-DE" sz="1400" b="1" baseline="30000" dirty="0"/>
              <a:t>1</a:t>
            </a:r>
            <a:r>
              <a:rPr lang="de-DE" sz="1400" b="1" dirty="0"/>
              <a:t>, Amir AghaKouchak </a:t>
            </a:r>
            <a:r>
              <a:rPr lang="de-DE" sz="1400" b="1" baseline="30000" dirty="0"/>
              <a:t>2</a:t>
            </a:r>
            <a:r>
              <a:rPr lang="de-DE" sz="1400" b="1" dirty="0"/>
              <a:t>, Nima Shokri </a:t>
            </a:r>
            <a:r>
              <a:rPr lang="de-DE" sz="1400" b="1" baseline="30000" dirty="0"/>
              <a:t>1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80C5AC36-AC9F-4980-A69E-5A75B9E799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787" y="76888"/>
            <a:ext cx="1312478" cy="1312478"/>
          </a:xfrm>
          <a:prstGeom prst="rect">
            <a:avLst/>
          </a:prstGeom>
        </p:spPr>
      </p:pic>
      <p:sp>
        <p:nvSpPr>
          <p:cNvPr id="23" name="Rechteck 22">
            <a:extLst>
              <a:ext uri="{FF2B5EF4-FFF2-40B4-BE49-F238E27FC236}">
                <a16:creationId xmlns:a16="http://schemas.microsoft.com/office/drawing/2014/main" id="{CEE0F555-7CF9-42A9-B23B-51CDBC50C71E}"/>
              </a:ext>
            </a:extLst>
          </p:cNvPr>
          <p:cNvSpPr/>
          <p:nvPr/>
        </p:nvSpPr>
        <p:spPr>
          <a:xfrm>
            <a:off x="2909974" y="676923"/>
            <a:ext cx="5971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(1) Hamburg University </a:t>
            </a:r>
            <a:r>
              <a:rPr lang="de-DE" sz="1200" dirty="0" err="1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 Technology, Institute </a:t>
            </a:r>
            <a:r>
              <a:rPr lang="de-DE" sz="1200" dirty="0" err="1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 Geo-Hydroinformatics, Hamburg, Germany</a:t>
            </a:r>
          </a:p>
          <a:p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(2) Department </a:t>
            </a:r>
            <a:r>
              <a:rPr lang="de-DE" sz="1200" dirty="0" err="1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1">
                    <a:lumMod val="50000"/>
                  </a:schemeClr>
                </a:solidFill>
              </a:rPr>
              <a:t>Civil</a:t>
            </a: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 and Environmental Engineering, University </a:t>
            </a:r>
            <a:r>
              <a:rPr lang="de-DE" sz="1200" dirty="0" err="1">
                <a:solidFill>
                  <a:schemeClr val="bg1">
                    <a:lumMod val="50000"/>
                  </a:schemeClr>
                </a:solidFill>
              </a:rPr>
              <a:t>of</a:t>
            </a: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 California, Irvine, USA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C464E67-C1D2-4FDD-A006-FCC8AD66A533}"/>
              </a:ext>
            </a:extLst>
          </p:cNvPr>
          <p:cNvGrpSpPr/>
          <p:nvPr/>
        </p:nvGrpSpPr>
        <p:grpSpPr>
          <a:xfrm>
            <a:off x="0" y="1307462"/>
            <a:ext cx="4036342" cy="1107468"/>
            <a:chOff x="0" y="1307462"/>
            <a:chExt cx="4036342" cy="1107468"/>
          </a:xfrm>
        </p:grpSpPr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C1EF4168-B353-43FD-B30F-99CE7F5958DD}"/>
                </a:ext>
              </a:extLst>
            </p:cNvPr>
            <p:cNvSpPr txBox="1"/>
            <p:nvPr/>
          </p:nvSpPr>
          <p:spPr>
            <a:xfrm>
              <a:off x="0" y="1307462"/>
              <a:ext cx="11153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/>
                <a:t>Introduction</a:t>
              </a:r>
              <a:endParaRPr lang="en-GB" sz="1600" b="1" dirty="0"/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DB941837-FFE7-489E-B320-515E431BD5FE}"/>
                </a:ext>
              </a:extLst>
            </p:cNvPr>
            <p:cNvSpPr txBox="1"/>
            <p:nvPr/>
          </p:nvSpPr>
          <p:spPr>
            <a:xfrm>
              <a:off x="490" y="1583933"/>
              <a:ext cx="4035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488" indent="-90488">
                <a:buFont typeface="Arial" panose="020B0604020202020204" pitchFamily="34" charset="0"/>
                <a:buChar char="•"/>
                <a:tabLst>
                  <a:tab pos="90488" algn="l"/>
                </a:tabLst>
              </a:pPr>
              <a:r>
                <a:rPr lang="en-GB" sz="1200" dirty="0"/>
                <a:t>Sea level rise (SLR) moves coastline inland </a:t>
              </a:r>
              <a:r>
                <a:rPr lang="en-GB" sz="1200" dirty="0">
                  <a:sym typeface="Wingdings" panose="05000000000000000000" pitchFamily="2" charset="2"/>
                </a:rPr>
                <a:t> wetlands also move (Figs. 1 &amp; 2)</a:t>
              </a:r>
            </a:p>
            <a:p>
              <a:pPr marL="90488" indent="-90488">
                <a:buFont typeface="Arial" panose="020B0604020202020204" pitchFamily="34" charset="0"/>
                <a:buChar char="•"/>
                <a:tabLst>
                  <a:tab pos="90488" algn="l"/>
                </a:tabLst>
              </a:pPr>
              <a:r>
                <a:rPr lang="en-GB" sz="1200" dirty="0">
                  <a:sym typeface="Wingdings" panose="05000000000000000000" pitchFamily="2" charset="2"/>
                </a:rPr>
                <a:t>If there is no space for accommodation, e.g. due to built environment, wetlands will be lost permanently (Figs. 3 &amp; 4)</a:t>
              </a:r>
              <a:endParaRPr lang="en-US" sz="1200" dirty="0"/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7677F7B5-9A14-4A1C-86F7-41566E869788}"/>
              </a:ext>
            </a:extLst>
          </p:cNvPr>
          <p:cNvGrpSpPr/>
          <p:nvPr/>
        </p:nvGrpSpPr>
        <p:grpSpPr>
          <a:xfrm>
            <a:off x="0" y="3552291"/>
            <a:ext cx="3901587" cy="1657421"/>
            <a:chOff x="0" y="3583219"/>
            <a:chExt cx="3901587" cy="1657421"/>
          </a:xfrm>
        </p:grpSpPr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62478325-BAE6-4B75-A717-D97BD8D9073E}"/>
                </a:ext>
              </a:extLst>
            </p:cNvPr>
            <p:cNvSpPr txBox="1"/>
            <p:nvPr/>
          </p:nvSpPr>
          <p:spPr>
            <a:xfrm>
              <a:off x="0" y="3583219"/>
              <a:ext cx="8535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/>
                <a:t>Methods</a:t>
              </a:r>
              <a:endParaRPr lang="en-GB" sz="1600" b="1" dirty="0"/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7369B201-CDEA-4970-A113-202FD408476D}"/>
                </a:ext>
              </a:extLst>
            </p:cNvPr>
            <p:cNvSpPr txBox="1"/>
            <p:nvPr/>
          </p:nvSpPr>
          <p:spPr>
            <a:xfrm>
              <a:off x="0" y="3855645"/>
              <a:ext cx="390158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GB" sz="1200" dirty="0"/>
                <a:t>Data acquisition (Wetland data, DEM, etc.)</a:t>
              </a:r>
            </a:p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GB" sz="1200" dirty="0"/>
                <a:t>MERIT (Multi-Error-Removed Improved Terrain DEM)</a:t>
              </a:r>
            </a:p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GB" sz="1200" dirty="0"/>
                <a:t>DEM was used to determine flooding areas</a:t>
              </a:r>
            </a:p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GB" sz="1200" dirty="0"/>
                <a:t>Future projections forced by Representative Concentration Pathways RCP 2.6 and RCP 8.5 were considered as future climate scenarios</a:t>
              </a:r>
            </a:p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GB" sz="1200" dirty="0"/>
                <a:t>ArcGIS Pro 2.7 was used for data processing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D111397-A083-404E-80BE-F801E6DDA61F}"/>
              </a:ext>
            </a:extLst>
          </p:cNvPr>
          <p:cNvGrpSpPr/>
          <p:nvPr/>
        </p:nvGrpSpPr>
        <p:grpSpPr>
          <a:xfrm>
            <a:off x="-1" y="5142041"/>
            <a:ext cx="3901587" cy="1660899"/>
            <a:chOff x="-1" y="5142041"/>
            <a:chExt cx="3901587" cy="1660899"/>
          </a:xfrm>
        </p:grpSpPr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0DFB73EF-55FF-434A-B21E-A8E260558B8B}"/>
                </a:ext>
              </a:extLst>
            </p:cNvPr>
            <p:cNvSpPr txBox="1"/>
            <p:nvPr/>
          </p:nvSpPr>
          <p:spPr>
            <a:xfrm>
              <a:off x="0" y="5142041"/>
              <a:ext cx="7206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/>
                <a:t>Results</a:t>
              </a:r>
              <a:endParaRPr lang="en-GB" sz="1600" b="1" dirty="0"/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53CADA85-3BE2-4233-9052-0E32D92CF52C}"/>
                </a:ext>
              </a:extLst>
            </p:cNvPr>
            <p:cNvSpPr txBox="1"/>
            <p:nvPr/>
          </p:nvSpPr>
          <p:spPr>
            <a:xfrm>
              <a:off x="-1" y="5417945"/>
              <a:ext cx="390158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GB" sz="1200" dirty="0"/>
                <a:t>Due to the already built dam, wall and dike, wetlands of the Wadden Sea cannot “escape” during projected SLRs, thus they will be lost permanently if “business-as-usual emission scenario” continues</a:t>
              </a:r>
            </a:p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GB" sz="1200" dirty="0"/>
                <a:t>Moreover, our analysis show much of the current wetland area is already endangered due to shipping routes </a:t>
              </a:r>
              <a:r>
                <a:rPr lang="en-GB" sz="1200" dirty="0">
                  <a:sym typeface="Wingdings" panose="05000000000000000000" pitchFamily="2" charset="2"/>
                </a:rPr>
                <a:t> nautical channels &gt;6m water depth</a:t>
              </a:r>
              <a:endParaRPr lang="en-GB" sz="1100" dirty="0"/>
            </a:p>
          </p:txBody>
        </p:sp>
      </p:grpSp>
      <p:pic>
        <p:nvPicPr>
          <p:cNvPr id="89" name="Grafik 88">
            <a:extLst>
              <a:ext uri="{FF2B5EF4-FFF2-40B4-BE49-F238E27FC236}">
                <a16:creationId xmlns:a16="http://schemas.microsoft.com/office/drawing/2014/main" id="{31BF1EE9-562F-4686-A500-951047E386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168" y="1401116"/>
            <a:ext cx="5252349" cy="5260290"/>
          </a:xfrm>
          <a:prstGeom prst="rect">
            <a:avLst/>
          </a:prstGeom>
        </p:spPr>
      </p:pic>
      <p:pic>
        <p:nvPicPr>
          <p:cNvPr id="95" name="Grafik 94">
            <a:extLst>
              <a:ext uri="{FF2B5EF4-FFF2-40B4-BE49-F238E27FC236}">
                <a16:creationId xmlns:a16="http://schemas.microsoft.com/office/drawing/2014/main" id="{789A091D-3AB6-4513-BEF8-2EA06DB127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514" y="1570094"/>
            <a:ext cx="2861794" cy="2334326"/>
          </a:xfrm>
          <a:prstGeom prst="rect">
            <a:avLst/>
          </a:prstGeom>
        </p:spPr>
      </p:pic>
      <p:sp>
        <p:nvSpPr>
          <p:cNvPr id="98" name="Rechteck 97">
            <a:extLst>
              <a:ext uri="{FF2B5EF4-FFF2-40B4-BE49-F238E27FC236}">
                <a16:creationId xmlns:a16="http://schemas.microsoft.com/office/drawing/2014/main" id="{7E241770-56D1-4B80-AFDD-E172D9EF250B}"/>
              </a:ext>
            </a:extLst>
          </p:cNvPr>
          <p:cNvSpPr/>
          <p:nvPr/>
        </p:nvSpPr>
        <p:spPr>
          <a:xfrm>
            <a:off x="6878168" y="1396837"/>
            <a:ext cx="5252349" cy="526029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6E600864-A4FD-4F9D-B991-C0AA0EEF367B}"/>
              </a:ext>
            </a:extLst>
          </p:cNvPr>
          <p:cNvSpPr/>
          <p:nvPr/>
        </p:nvSpPr>
        <p:spPr>
          <a:xfrm>
            <a:off x="4818511" y="1098755"/>
            <a:ext cx="22461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Email: hannes.nevermann@tuhh.de</a:t>
            </a:r>
            <a:endParaRPr lang="de-DE" sz="1100" baseline="30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7" name="Grafik 96">
            <a:extLst>
              <a:ext uri="{FF2B5EF4-FFF2-40B4-BE49-F238E27FC236}">
                <a16:creationId xmlns:a16="http://schemas.microsoft.com/office/drawing/2014/main" id="{6BA960D1-5B23-47AF-AC15-E142458DE5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154" y="4230300"/>
            <a:ext cx="2860457" cy="2334663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5879311B-8A94-4099-86EB-DA9098ADB606}"/>
              </a:ext>
            </a:extLst>
          </p:cNvPr>
          <p:cNvSpPr txBox="1"/>
          <p:nvPr/>
        </p:nvSpPr>
        <p:spPr>
          <a:xfrm>
            <a:off x="3937442" y="5324053"/>
            <a:ext cx="259976" cy="30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4</a:t>
            </a:r>
            <a:endParaRPr lang="de-DE" b="1" dirty="0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2BCF67B-6C14-4862-8113-98693F883169}"/>
              </a:ext>
            </a:extLst>
          </p:cNvPr>
          <p:cNvSpPr/>
          <p:nvPr/>
        </p:nvSpPr>
        <p:spPr>
          <a:xfrm>
            <a:off x="4001007" y="5409980"/>
            <a:ext cx="164238" cy="1642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A45BE1A-AE6A-4DAF-BF80-81484F37663D}"/>
              </a:ext>
            </a:extLst>
          </p:cNvPr>
          <p:cNvSpPr txBox="1"/>
          <p:nvPr/>
        </p:nvSpPr>
        <p:spPr>
          <a:xfrm>
            <a:off x="3947299" y="4164848"/>
            <a:ext cx="259976" cy="30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3</a:t>
            </a:r>
            <a:endParaRPr lang="de-DE" b="1" dirty="0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9012DE8D-6C32-43DD-8BAB-C556AEF2125A}"/>
              </a:ext>
            </a:extLst>
          </p:cNvPr>
          <p:cNvSpPr/>
          <p:nvPr/>
        </p:nvSpPr>
        <p:spPr>
          <a:xfrm>
            <a:off x="4000775" y="4246414"/>
            <a:ext cx="164238" cy="16423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981E2C3-82EE-4420-A434-F0BE75DB4220}"/>
              </a:ext>
            </a:extLst>
          </p:cNvPr>
          <p:cNvGrpSpPr/>
          <p:nvPr/>
        </p:nvGrpSpPr>
        <p:grpSpPr>
          <a:xfrm>
            <a:off x="3983154" y="1515180"/>
            <a:ext cx="288862" cy="338554"/>
            <a:chOff x="3133462" y="5003768"/>
            <a:chExt cx="288862" cy="338554"/>
          </a:xfrm>
        </p:grpSpPr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6C7B5C48-4E82-4915-90C2-5A2A27690E71}"/>
                </a:ext>
              </a:extLst>
            </p:cNvPr>
            <p:cNvSpPr txBox="1"/>
            <p:nvPr/>
          </p:nvSpPr>
          <p:spPr>
            <a:xfrm>
              <a:off x="3133462" y="5003768"/>
              <a:ext cx="2888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/>
                <a:t>1</a:t>
              </a:r>
              <a:endParaRPr lang="de-DE" b="1" dirty="0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011A0699-5154-4E84-BFB7-C737EE2A7D73}"/>
                </a:ext>
              </a:extLst>
            </p:cNvPr>
            <p:cNvSpPr/>
            <p:nvPr/>
          </p:nvSpPr>
          <p:spPr>
            <a:xfrm>
              <a:off x="3186650" y="5081802"/>
              <a:ext cx="182486" cy="18248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47AC3B7-305E-471B-A8EA-F027EC08AC61}"/>
              </a:ext>
            </a:extLst>
          </p:cNvPr>
          <p:cNvGrpSpPr/>
          <p:nvPr/>
        </p:nvGrpSpPr>
        <p:grpSpPr>
          <a:xfrm>
            <a:off x="3983154" y="2697765"/>
            <a:ext cx="288862" cy="338554"/>
            <a:chOff x="3133462" y="5003768"/>
            <a:chExt cx="288862" cy="338554"/>
          </a:xfrm>
        </p:grpSpPr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8B5CFE94-E45A-487F-A1FE-DB4E9D2B6651}"/>
                </a:ext>
              </a:extLst>
            </p:cNvPr>
            <p:cNvSpPr txBox="1"/>
            <p:nvPr/>
          </p:nvSpPr>
          <p:spPr>
            <a:xfrm>
              <a:off x="3133462" y="5003768"/>
              <a:ext cx="2888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/>
                <a:t>2</a:t>
              </a:r>
              <a:endParaRPr lang="de-DE" b="1" dirty="0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C2963F2-32D1-432E-B331-93130C19BAC4}"/>
                </a:ext>
              </a:extLst>
            </p:cNvPr>
            <p:cNvSpPr/>
            <p:nvPr/>
          </p:nvSpPr>
          <p:spPr>
            <a:xfrm>
              <a:off x="3186650" y="5081802"/>
              <a:ext cx="182486" cy="18248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3987934A-FA7E-4856-9B9C-0E77C75D4165}"/>
              </a:ext>
            </a:extLst>
          </p:cNvPr>
          <p:cNvGrpSpPr/>
          <p:nvPr/>
        </p:nvGrpSpPr>
        <p:grpSpPr>
          <a:xfrm>
            <a:off x="6861637" y="4050156"/>
            <a:ext cx="288862" cy="338554"/>
            <a:chOff x="3133462" y="5003768"/>
            <a:chExt cx="288862" cy="338554"/>
          </a:xfrm>
        </p:grpSpPr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209B2192-A046-450C-9BE5-C7B63CF5D574}"/>
                </a:ext>
              </a:extLst>
            </p:cNvPr>
            <p:cNvSpPr txBox="1"/>
            <p:nvPr/>
          </p:nvSpPr>
          <p:spPr>
            <a:xfrm>
              <a:off x="3133462" y="5003768"/>
              <a:ext cx="2888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/>
                <a:t>5</a:t>
              </a:r>
              <a:endParaRPr lang="de-DE" b="1" dirty="0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C929AFF6-ADD1-4528-BBF7-7F3B53EC9AD4}"/>
                </a:ext>
              </a:extLst>
            </p:cNvPr>
            <p:cNvSpPr/>
            <p:nvPr/>
          </p:nvSpPr>
          <p:spPr>
            <a:xfrm>
              <a:off x="3186650" y="5081802"/>
              <a:ext cx="182486" cy="18248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C9892A20-F5D1-464D-82EE-D0CD0CD633B3}"/>
              </a:ext>
            </a:extLst>
          </p:cNvPr>
          <p:cNvGrpSpPr/>
          <p:nvPr/>
        </p:nvGrpSpPr>
        <p:grpSpPr>
          <a:xfrm>
            <a:off x="0" y="2347260"/>
            <a:ext cx="4036701" cy="1272701"/>
            <a:chOff x="0" y="2387184"/>
            <a:chExt cx="4036701" cy="1272701"/>
          </a:xfrm>
        </p:grpSpPr>
        <p:sp>
          <p:nvSpPr>
            <p:cNvPr id="36" name="Textfeld 28">
              <a:extLst>
                <a:ext uri="{FF2B5EF4-FFF2-40B4-BE49-F238E27FC236}">
                  <a16:creationId xmlns:a16="http://schemas.microsoft.com/office/drawing/2014/main" id="{DB941837-FFE7-489E-B320-515E431BD5FE}"/>
                </a:ext>
              </a:extLst>
            </p:cNvPr>
            <p:cNvSpPr txBox="1"/>
            <p:nvPr/>
          </p:nvSpPr>
          <p:spPr>
            <a:xfrm>
              <a:off x="849" y="2644222"/>
              <a:ext cx="403585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488" indent="-90488">
                <a:buFont typeface="Arial" panose="020B0604020202020204" pitchFamily="34" charset="0"/>
                <a:buChar char="•"/>
                <a:tabLst>
                  <a:tab pos="90488" algn="l"/>
                </a:tabLst>
              </a:pPr>
              <a:r>
                <a:rPr lang="en-GB" sz="1200" dirty="0">
                  <a:sym typeface="Wingdings" panose="05000000000000000000" pitchFamily="2" charset="2"/>
                </a:rPr>
                <a:t>To delineate impacts of SLR on wetland dynamics under changing climate on a global scale with a particular focus on consequences of build environment along the coastlines</a:t>
              </a:r>
            </a:p>
            <a:p>
              <a:pPr marL="90488" indent="-90488">
                <a:buFont typeface="Arial" panose="020B0604020202020204" pitchFamily="34" charset="0"/>
                <a:buChar char="•"/>
                <a:tabLst>
                  <a:tab pos="90488" algn="l"/>
                </a:tabLst>
              </a:pPr>
              <a:r>
                <a:rPr lang="en-US" sz="1200" dirty="0"/>
                <a:t>We consider here the case of Wadden Sea, </a:t>
              </a:r>
              <a:r>
                <a:rPr lang="en-GB" sz="1200" dirty="0"/>
                <a:t>listed by UNESCO as World Heritage due to its unique ecological values</a:t>
              </a:r>
              <a:endParaRPr lang="en-US" sz="1200" dirty="0"/>
            </a:p>
          </p:txBody>
        </p:sp>
        <p:sp>
          <p:nvSpPr>
            <p:cNvPr id="40" name="Textfeld 27">
              <a:extLst>
                <a:ext uri="{FF2B5EF4-FFF2-40B4-BE49-F238E27FC236}">
                  <a16:creationId xmlns:a16="http://schemas.microsoft.com/office/drawing/2014/main" id="{62478325-BAE6-4B75-A717-D97BD8D9073E}"/>
                </a:ext>
              </a:extLst>
            </p:cNvPr>
            <p:cNvSpPr txBox="1"/>
            <p:nvPr/>
          </p:nvSpPr>
          <p:spPr>
            <a:xfrm>
              <a:off x="0" y="2387184"/>
              <a:ext cx="9668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/>
                <a:t>Objectives</a:t>
              </a:r>
              <a:endParaRPr lang="en-GB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28291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Breitbild</PresentationFormat>
  <Paragraphs>25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Coastal Wetland Dynamics driven by Sea-level rise</dc:title>
  <dc:creator>Hannes</dc:creator>
  <cp:lastModifiedBy>Hannes</cp:lastModifiedBy>
  <cp:revision>39</cp:revision>
  <dcterms:created xsi:type="dcterms:W3CDTF">2021-04-21T07:17:34Z</dcterms:created>
  <dcterms:modified xsi:type="dcterms:W3CDTF">2021-04-26T10:21:56Z</dcterms:modified>
</cp:coreProperties>
</file>