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56" r:id="rId2"/>
    <p:sldId id="413" r:id="rId3"/>
    <p:sldId id="375" r:id="rId4"/>
    <p:sldId id="260" r:id="rId5"/>
    <p:sldId id="451" r:id="rId6"/>
    <p:sldId id="453" r:id="rId7"/>
    <p:sldId id="454" r:id="rId8"/>
    <p:sldId id="456" r:id="rId9"/>
    <p:sldId id="311" r:id="rId10"/>
    <p:sldId id="462" r:id="rId11"/>
    <p:sldId id="391" r:id="rId12"/>
    <p:sldId id="390" r:id="rId13"/>
    <p:sldId id="326" r:id="rId14"/>
    <p:sldId id="327" r:id="rId15"/>
    <p:sldId id="328" r:id="rId16"/>
    <p:sldId id="329" r:id="rId17"/>
    <p:sldId id="330" r:id="rId18"/>
    <p:sldId id="331" r:id="rId19"/>
    <p:sldId id="448" r:id="rId20"/>
    <p:sldId id="449" r:id="rId21"/>
    <p:sldId id="450" r:id="rId22"/>
    <p:sldId id="455" r:id="rId23"/>
    <p:sldId id="463" r:id="rId24"/>
    <p:sldId id="393" r:id="rId25"/>
    <p:sldId id="340" r:id="rId26"/>
    <p:sldId id="394" r:id="rId27"/>
    <p:sldId id="464" r:id="rId28"/>
    <p:sldId id="352" r:id="rId29"/>
    <p:sldId id="303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1" userDrawn="1">
          <p15:clr>
            <a:srgbClr val="A4A3A4"/>
          </p15:clr>
        </p15:guide>
        <p15:guide id="2" pos="261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AO Xuebin" initials="ZX" lastIdx="1" clrIdx="0">
    <p:extLst>
      <p:ext uri="{19B8F6BF-5375-455C-9EA6-DF929625EA0E}">
        <p15:presenceInfo xmlns:p15="http://schemas.microsoft.com/office/powerpoint/2012/main" userId="ZHAO Xueb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33FD"/>
    <a:srgbClr val="0AF675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4599F94E-CEE6-441E-89CC-EB005ECD8F06}">
      <a14:m xmlns:a14="http://schemas.microsoft.com/office/drawing/2010/main">
        <m:mathPr xmlns:m="http://schemas.openxmlformats.org/officeDocument/2006/math">
          <m:brkBin m:val="before"/>
          <m:brkBinSub m:val="--"/>
        </m:mathPr>
      </a14:m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>
        <p:guide orient="horz" pos="1911"/>
        <p:guide pos="261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378656-830A-47AE-AD27-45BF0291781A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EE075-7232-4381-BB4B-7349D2D41A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883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A06FC8-E354-4241-ABF4-0B6130B8D10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297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5D2915-8617-4DC0-A591-1F9E706C43D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381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5D2915-8617-4DC0-A591-1F9E706C43D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079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Xuebin Zhao</a:t>
            </a:r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Q-compensated Reverse Time Migration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zh-CN"/>
              <a:t>16/01/2020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1412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Xuebin Zhao</a:t>
            </a:r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Q-compensated Reverse Time Migration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zh-CN"/>
              <a:t>16/01/2020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286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Xuebin Zhao</a:t>
            </a:r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Q-compensated Reverse Time Migration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zh-CN"/>
              <a:t>16/01/2020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7839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Xuebin Zhao</a:t>
            </a:r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Q-compensated Reverse Time Migration</a:t>
            </a:r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zh-CN"/>
              <a:t>16/01/2020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189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Xuebin Zhao</a:t>
            </a:r>
            <a:endParaRPr lang="zh-CN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Q-compensated Reverse Time Migration</a:t>
            </a:r>
            <a:endParaRPr lang="zh-CN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zh-CN"/>
              <a:t>16/01/2020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7383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Xuebin Zhao</a:t>
            </a:r>
            <a:endParaRPr lang="zh-CN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Q-compensated Reverse Time Migration</a:t>
            </a:r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zh-CN"/>
              <a:t>16/01/2020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9403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Xuebin Zhao</a:t>
            </a:r>
            <a:endParaRPr lang="zh-CN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Q-compensated Reverse Time Migration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zh-CN"/>
              <a:t>16/01/2020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3029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Xuebin Zhao</a:t>
            </a:r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Q-compensated Reverse Time Migration</a:t>
            </a:r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zh-CN"/>
              <a:t>16/01/2020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1377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Xuebin Zhao</a:t>
            </a:r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Q-compensated Reverse Time Migration</a:t>
            </a:r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zh-CN"/>
              <a:t>16/01/2020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5829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Xuebin Zhao</a:t>
            </a:r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Q-compensated Reverse Time Migration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zh-CN"/>
              <a:t>16/01/2020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8736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Xuebin Zhao</a:t>
            </a:r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Q-compensated Reverse Time Migration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zh-CN"/>
              <a:t>16/01/2020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117285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519" y="1091953"/>
            <a:ext cx="10984639" cy="5629522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Xuebin Zhao</a:t>
            </a:r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Q-compensated Reverse Time Migration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en-US" altLang="zh-CN" dirty="0"/>
              <a:t>16/01/2020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8406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Xuebin Zhao</a:t>
            </a:r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Q-compensated Reverse Time Migration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en-US" altLang="zh-CN"/>
              <a:t>16/01/2020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7307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9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610.png"/><Relationship Id="rId4" Type="http://schemas.openxmlformats.org/officeDocument/2006/relationships/image" Target="../media/image13.png"/><Relationship Id="rId9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12.png"/><Relationship Id="rId9" Type="http://schemas.openxmlformats.org/officeDocument/2006/relationships/image" Target="../media/image14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2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9" Type="http://schemas.openxmlformats.org/officeDocument/2006/relationships/image" Target="../media/image2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9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12.xml"/><Relationship Id="rId10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660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32.png"/><Relationship Id="rId5" Type="http://schemas.openxmlformats.org/officeDocument/2006/relationships/image" Target="../media/image23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2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3" Type="http://schemas.openxmlformats.org/officeDocument/2006/relationships/image" Target="../media/image300.png"/><Relationship Id="rId7" Type="http://schemas.openxmlformats.org/officeDocument/2006/relationships/image" Target="../media/image3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0.png"/><Relationship Id="rId5" Type="http://schemas.openxmlformats.org/officeDocument/2006/relationships/image" Target="../media/image320.png"/><Relationship Id="rId10" Type="http://schemas.openxmlformats.org/officeDocument/2006/relationships/image" Target="../media/image17.png"/><Relationship Id="rId4" Type="http://schemas.openxmlformats.org/officeDocument/2006/relationships/image" Target="../media/image310.png"/><Relationship Id="rId9" Type="http://schemas.openxmlformats.org/officeDocument/2006/relationships/image" Target="../media/image3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0.png"/><Relationship Id="rId4" Type="http://schemas.openxmlformats.org/officeDocument/2006/relationships/image" Target="../media/image39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5.png"/><Relationship Id="rId7" Type="http://schemas.openxmlformats.org/officeDocument/2006/relationships/image" Target="../media/image4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11" Type="http://schemas.openxmlformats.org/officeDocument/2006/relationships/image" Target="../media/image17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8.png"/><Relationship Id="rId7" Type="http://schemas.openxmlformats.org/officeDocument/2006/relationships/image" Target="../media/image5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11" Type="http://schemas.openxmlformats.org/officeDocument/2006/relationships/image" Target="../media/image17.png"/><Relationship Id="rId5" Type="http://schemas.openxmlformats.org/officeDocument/2006/relationships/image" Target="../media/image50.png"/><Relationship Id="rId10" Type="http://schemas.openxmlformats.org/officeDocument/2006/relationships/image" Target="../media/image57.png"/><Relationship Id="rId4" Type="http://schemas.openxmlformats.org/officeDocument/2006/relationships/image" Target="../media/image53.png"/><Relationship Id="rId9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6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0823" y="1564617"/>
            <a:ext cx="9910354" cy="182880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002060"/>
                </a:solidFill>
              </a:rPr>
              <a:t>Variational</a:t>
            </a:r>
            <a:r>
              <a:rPr lang="en-GB" dirty="0">
                <a:solidFill>
                  <a:srgbClr val="002060"/>
                </a:solidFill>
              </a:rPr>
              <a:t> Seismic Tomography using Normalizing Flows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377788"/>
            <a:ext cx="9144000" cy="2117490"/>
          </a:xfrm>
        </p:spPr>
        <p:txBody>
          <a:bodyPr>
            <a:normAutofit/>
          </a:bodyPr>
          <a:lstStyle/>
          <a:p>
            <a:pPr lvl="0"/>
            <a:endParaRPr lang="en-GB" sz="3200" dirty="0">
              <a:solidFill>
                <a:prstClr val="black"/>
              </a:solidFill>
            </a:endParaRPr>
          </a:p>
          <a:p>
            <a:pPr lvl="0"/>
            <a:r>
              <a:rPr lang="en-GB" sz="3200" dirty="0">
                <a:solidFill>
                  <a:prstClr val="white">
                    <a:lumMod val="50000"/>
                  </a:prstClr>
                </a:solidFill>
              </a:rPr>
              <a:t>Xuebin Zhao</a:t>
            </a:r>
            <a:r>
              <a:rPr lang="en-US" sz="3200" dirty="0">
                <a:solidFill>
                  <a:prstClr val="white">
                    <a:lumMod val="50000"/>
                  </a:prstClr>
                </a:solidFill>
              </a:rPr>
              <a:t>,</a:t>
            </a:r>
            <a:r>
              <a:rPr lang="en-GB" sz="3200" dirty="0">
                <a:solidFill>
                  <a:prstClr val="white">
                    <a:lumMod val="50000"/>
                  </a:prstClr>
                </a:solidFill>
              </a:rPr>
              <a:t> Andrew Curtis</a:t>
            </a:r>
            <a:r>
              <a:rPr lang="en-GB" altLang="zh-CN" sz="3200" dirty="0">
                <a:solidFill>
                  <a:prstClr val="white">
                    <a:lumMod val="50000"/>
                  </a:prstClr>
                </a:solidFill>
              </a:rPr>
              <a:t> and Xin Zhang</a:t>
            </a:r>
          </a:p>
          <a:p>
            <a:pPr lvl="0"/>
            <a:r>
              <a:rPr lang="en-US" altLang="zh-CN" dirty="0">
                <a:solidFill>
                  <a:prstClr val="white">
                    <a:lumMod val="50000"/>
                  </a:prstClr>
                </a:solidFill>
              </a:rPr>
              <a:t>School of </a:t>
            </a:r>
            <a:r>
              <a:rPr lang="en-US" altLang="zh-CN" dirty="0" err="1">
                <a:solidFill>
                  <a:prstClr val="white">
                    <a:lumMod val="50000"/>
                  </a:prstClr>
                </a:solidFill>
              </a:rPr>
              <a:t>GeoSciences</a:t>
            </a:r>
            <a:r>
              <a:rPr lang="en-US" altLang="zh-CN" dirty="0">
                <a:solidFill>
                  <a:prstClr val="white">
                    <a:lumMod val="50000"/>
                  </a:prstClr>
                </a:solidFill>
              </a:rPr>
              <a:t>, University of Edinburgh</a:t>
            </a:r>
            <a:endParaRPr lang="en-GB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7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92" y="602657"/>
            <a:ext cx="2535936" cy="606552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898" y="633209"/>
            <a:ext cx="2073098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387B75A9-4184-412C-BD6F-0F79309E49A7}"/>
              </a:ext>
            </a:extLst>
          </p:cNvPr>
          <p:cNvSpPr txBox="1"/>
          <p:nvPr/>
        </p:nvSpPr>
        <p:spPr>
          <a:xfrm>
            <a:off x="1232438" y="629554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altLang="zh-CN" sz="4400" dirty="0">
                <a:solidFill>
                  <a:srgbClr val="002060"/>
                </a:solidFill>
                <a:latin typeface="Calibri Light" panose="020F0302020204030204"/>
              </a:rPr>
              <a:t>Outline</a:t>
            </a:r>
            <a:endParaRPr lang="zh-CN" altLang="en-US" sz="3600" dirty="0">
              <a:solidFill>
                <a:srgbClr val="002060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sp>
        <p:nvSpPr>
          <p:cNvPr id="8" name="内容占位符 1">
            <a:extLst>
              <a:ext uri="{FF2B5EF4-FFF2-40B4-BE49-F238E27FC236}">
                <a16:creationId xmlns:a16="http://schemas.microsoft.com/office/drawing/2014/main" id="{A89B62C9-9782-449F-9917-1E6D8D2995E2}"/>
              </a:ext>
            </a:extLst>
          </p:cNvPr>
          <p:cNvSpPr txBox="1">
            <a:spLocks/>
          </p:cNvSpPr>
          <p:nvPr/>
        </p:nvSpPr>
        <p:spPr>
          <a:xfrm>
            <a:off x="1232438" y="1464164"/>
            <a:ext cx="9758118" cy="4982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lvl="0" indent="-5143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zh-CN" dirty="0"/>
              <a:t>Variational Inference using Normalizing Flows</a:t>
            </a:r>
          </a:p>
          <a:p>
            <a:pPr marL="514350" lvl="0" indent="-5143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zh-CN" dirty="0"/>
              <a:t>Synthetic Test of</a:t>
            </a:r>
            <a:r>
              <a:rPr lang="zh-CN" altLang="en-US" dirty="0"/>
              <a:t> </a:t>
            </a:r>
            <a:r>
              <a:rPr lang="en-US" altLang="zh-CN" dirty="0"/>
              <a:t>travel time tomography </a:t>
            </a:r>
          </a:p>
          <a:p>
            <a:pPr marL="514350" lvl="0" indent="-5143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zh-CN" dirty="0"/>
              <a:t>Love Wave Tomography of the British Isles</a:t>
            </a:r>
          </a:p>
          <a:p>
            <a:pPr marL="514350" lvl="0" indent="-5143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zh-CN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036715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387B75A9-4184-412C-BD6F-0F79309E49A7}"/>
              </a:ext>
            </a:extLst>
          </p:cNvPr>
          <p:cNvSpPr txBox="1"/>
          <p:nvPr/>
        </p:nvSpPr>
        <p:spPr>
          <a:xfrm>
            <a:off x="989901" y="2425969"/>
            <a:ext cx="10562066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GB" altLang="zh-CN" sz="4400" dirty="0">
                <a:solidFill>
                  <a:srgbClr val="FF0000"/>
                </a:solidFill>
              </a:rPr>
              <a:t>Variational Inference using Normalizing Flows </a:t>
            </a:r>
          </a:p>
        </p:txBody>
      </p:sp>
    </p:spTree>
    <p:extLst>
      <p:ext uri="{BB962C8B-B14F-4D97-AF65-F5344CB8AC3E}">
        <p14:creationId xmlns:p14="http://schemas.microsoft.com/office/powerpoint/2010/main" val="4261919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5AB3BD2-CDB5-4125-82DC-9CE19ED0F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589" y="1579859"/>
            <a:ext cx="2940733" cy="668391"/>
          </a:xfrm>
        </p:spPr>
        <p:txBody>
          <a:bodyPr>
            <a:noAutofit/>
          </a:bodyPr>
          <a:lstStyle/>
          <a:p>
            <a:pPr marL="0" indent="0" algn="just" defTabSz="45720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altLang="zh-CN" dirty="0"/>
              <a:t>Bayes’ rule: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642430" y="2980043"/>
                <a:ext cx="4141647" cy="8715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>
                              <a:latin typeface="Cambria Math" panose="02040503050406030204" pitchFamily="18" charset="0"/>
                            </a:rPr>
                            <m:t>𝐦</m:t>
                          </m:r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1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𝑜𝑏𝑠</m:t>
                              </m:r>
                            </m:sub>
                          </m:sSub>
                        </m:e>
                      </m:d>
                      <m:r>
                        <a:rPr lang="en-GB" sz="24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1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𝑜𝑏𝑠</m:t>
                                  </m:r>
                                </m:sub>
                              </m:sSub>
                              <m:r>
                                <a:rPr lang="en-GB" sz="240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GB" sz="2400" b="1">
                                  <a:latin typeface="Cambria Math" panose="02040503050406030204" pitchFamily="18" charset="0"/>
                                </a:rPr>
                                <m:t>𝐦</m:t>
                              </m:r>
                            </m:e>
                          </m:d>
                          <m:r>
                            <a:rPr lang="en-GB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GB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altLang="zh-CN" sz="2400" b="1">
                                  <a:latin typeface="Cambria Math" panose="02040503050406030204" pitchFamily="18" charset="0"/>
                                </a:rPr>
                                <m:t>𝐦</m:t>
                              </m:r>
                            </m:e>
                          </m:d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1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𝑜𝑏𝑠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2430" y="2980043"/>
                <a:ext cx="4141647" cy="8715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025777AE-5B21-4413-8DDB-8298E7B2A196}"/>
              </a:ext>
            </a:extLst>
          </p:cNvPr>
          <p:cNvSpPr txBox="1"/>
          <p:nvPr/>
        </p:nvSpPr>
        <p:spPr>
          <a:xfrm>
            <a:off x="775589" y="349846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Bayesian</a:t>
            </a:r>
            <a:r>
              <a:rPr lang="en-GB" altLang="zh-CN" sz="4400" dirty="0">
                <a:solidFill>
                  <a:srgbClr val="002060"/>
                </a:solidFill>
                <a:latin typeface="Calibri Light" panose="020F0302020204030204"/>
              </a:rPr>
              <a:t> Inference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086EEAC5-A8FD-404F-AB4B-DE37B160E20C}"/>
              </a:ext>
            </a:extLst>
          </p:cNvPr>
          <p:cNvSpPr/>
          <p:nvPr/>
        </p:nvSpPr>
        <p:spPr>
          <a:xfrm>
            <a:off x="3749879" y="3162162"/>
            <a:ext cx="1418020" cy="533676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10069A7-055A-42F5-B309-CC1FE41D93A3}"/>
              </a:ext>
            </a:extLst>
          </p:cNvPr>
          <p:cNvSpPr txBox="1"/>
          <p:nvPr/>
        </p:nvSpPr>
        <p:spPr>
          <a:xfrm>
            <a:off x="3716322" y="2527501"/>
            <a:ext cx="1856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Posterior pdf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CFCDAFB-C473-4588-B295-27E13283582A}"/>
              </a:ext>
            </a:extLst>
          </p:cNvPr>
          <p:cNvSpPr/>
          <p:nvPr/>
        </p:nvSpPr>
        <p:spPr>
          <a:xfrm>
            <a:off x="5486400" y="2980042"/>
            <a:ext cx="1418020" cy="410593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BD34F81-23F7-47F6-8E43-513C082BF3B8}"/>
              </a:ext>
            </a:extLst>
          </p:cNvPr>
          <p:cNvSpPr txBox="1"/>
          <p:nvPr/>
        </p:nvSpPr>
        <p:spPr>
          <a:xfrm>
            <a:off x="5485978" y="2519112"/>
            <a:ext cx="148233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</a:rPr>
              <a:t>Likelihood</a:t>
            </a:r>
            <a:endParaRPr lang="zh-CN" altLang="en-US" sz="2000" dirty="0">
              <a:solidFill>
                <a:schemeClr val="accent1"/>
              </a:solidFill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35D176DC-7090-4A9C-AA48-7A2B2B7D7597}"/>
              </a:ext>
            </a:extLst>
          </p:cNvPr>
          <p:cNvSpPr/>
          <p:nvPr/>
        </p:nvSpPr>
        <p:spPr>
          <a:xfrm>
            <a:off x="6937976" y="2980042"/>
            <a:ext cx="704395" cy="410593"/>
          </a:xfrm>
          <a:prstGeom prst="rect">
            <a:avLst/>
          </a:prstGeom>
          <a:noFill/>
          <a:ln w="222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029C631-39B2-4AE8-9265-3A8EB4FF3207}"/>
              </a:ext>
            </a:extLst>
          </p:cNvPr>
          <p:cNvSpPr txBox="1"/>
          <p:nvPr/>
        </p:nvSpPr>
        <p:spPr>
          <a:xfrm>
            <a:off x="6865414" y="2504748"/>
            <a:ext cx="119543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accent2"/>
                </a:solidFill>
              </a:rPr>
              <a:t>Prior pdf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0BC736E-6016-4E9D-ADD8-3C4A71B17D40}"/>
              </a:ext>
            </a:extLst>
          </p:cNvPr>
          <p:cNvSpPr txBox="1"/>
          <p:nvPr/>
        </p:nvSpPr>
        <p:spPr>
          <a:xfrm>
            <a:off x="6003356" y="3900318"/>
            <a:ext cx="119543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accent6"/>
                </a:solidFill>
              </a:rPr>
              <a:t>Evidence</a:t>
            </a:r>
            <a:endParaRPr lang="zh-CN" altLang="en-US" sz="2000" dirty="0">
              <a:solidFill>
                <a:schemeClr val="accent6"/>
              </a:solidFill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1E4AEC20-93ED-43BE-83D2-7ACDD4E1BCEA}"/>
              </a:ext>
            </a:extLst>
          </p:cNvPr>
          <p:cNvSpPr/>
          <p:nvPr/>
        </p:nvSpPr>
        <p:spPr>
          <a:xfrm>
            <a:off x="6058915" y="3485012"/>
            <a:ext cx="1050756" cy="366552"/>
          </a:xfrm>
          <a:prstGeom prst="rect">
            <a:avLst/>
          </a:prstGeom>
          <a:noFill/>
          <a:ln w="222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69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  <p:bldP spid="13" grpId="0" animBg="1"/>
      <p:bldP spid="14" grpId="0"/>
      <p:bldP spid="15" grpId="0" animBg="1"/>
      <p:bldP spid="17" grpId="0"/>
      <p:bldP spid="19" grpId="0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C5AB3BD2-CDB5-4125-82DC-9CE19ED0FE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75589" y="2440898"/>
                <a:ext cx="10916301" cy="1144050"/>
              </a:xfrm>
            </p:spPr>
            <p:txBody>
              <a:bodyPr>
                <a:noAutofit/>
              </a:bodyPr>
              <a:lstStyle/>
              <a:p>
                <a:pPr marL="0" indent="0" algn="just" defTabSz="457200">
                  <a:lnSpc>
                    <a:spcPct val="140000"/>
                  </a:lnSpc>
                  <a:spcBef>
                    <a:spcPts val="0"/>
                  </a:spcBef>
                  <a:buNone/>
                </a:pPr>
                <a:r>
                  <a:rPr lang="en-US" altLang="zh-CN" sz="2400" dirty="0"/>
                  <a:t>Variational Inference approximates 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4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>
                        <a:latin typeface="Cambria Math" panose="02040503050406030204" pitchFamily="18" charset="0"/>
                      </a:rPr>
                      <m:t>𝐦</m:t>
                    </m:r>
                    <m:r>
                      <a:rPr lang="en-US" altLang="zh-CN" sz="240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𝐝</m:t>
                        </m:r>
                      </m:e>
                      <m:sub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𝑜𝑏𝑠</m:t>
                        </m:r>
                      </m:sub>
                    </m:sSub>
                    <m:r>
                      <a:rPr lang="en-US" altLang="zh-CN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/>
                  <a:t> by simpler pdf 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sz="24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>
                        <a:latin typeface="Cambria Math" panose="02040503050406030204" pitchFamily="18" charset="0"/>
                      </a:rPr>
                      <m:t>𝐦</m:t>
                    </m:r>
                    <m:r>
                      <a:rPr lang="en-US" altLang="zh-CN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/>
                  <a:t> in family 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𝐦</m:t>
                        </m:r>
                      </m:e>
                    </m:d>
                  </m:oMath>
                </a14:m>
                <a:r>
                  <a:rPr lang="en-US" altLang="zh-CN" sz="2400" dirty="0"/>
                  <a:t>:</a:t>
                </a:r>
              </a:p>
            </p:txBody>
          </p:sp>
        </mc:Choice>
        <mc:Fallback xmlns="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C5AB3BD2-CDB5-4125-82DC-9CE19ED0FE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5589" y="2440898"/>
                <a:ext cx="10916301" cy="1144050"/>
              </a:xfrm>
              <a:blipFill>
                <a:blip r:embed="rId4"/>
                <a:stretch>
                  <a:fillRect l="-8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870969" y="1344332"/>
                <a:ext cx="4141647" cy="8715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>
                              <a:latin typeface="Cambria Math" panose="02040503050406030204" pitchFamily="18" charset="0"/>
                            </a:rPr>
                            <m:t>𝐦</m:t>
                          </m:r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1"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𝑜𝑏𝑠</m:t>
                              </m:r>
                            </m:sub>
                          </m:sSub>
                        </m:e>
                      </m:d>
                      <m:r>
                        <a:rPr lang="en-GB" sz="24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1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𝑜𝑏𝑠</m:t>
                                  </m:r>
                                </m:sub>
                              </m:sSub>
                              <m:r>
                                <a:rPr lang="en-GB" sz="240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GB" sz="2400" b="1">
                                  <a:latin typeface="Cambria Math" panose="02040503050406030204" pitchFamily="18" charset="0"/>
                                </a:rPr>
                                <m:t>𝐦</m:t>
                              </m:r>
                            </m:e>
                          </m:d>
                          <m:r>
                            <a:rPr lang="en-GB" altLang="zh-CN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GB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altLang="zh-CN" sz="2400" b="1">
                                  <a:latin typeface="Cambria Math" panose="02040503050406030204" pitchFamily="18" charset="0"/>
                                </a:rPr>
                                <m:t>𝐦</m:t>
                              </m:r>
                            </m:e>
                          </m:d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1">
                                      <a:latin typeface="Cambria Math" panose="02040503050406030204" pitchFamily="18" charset="0"/>
                                    </a:rPr>
                                    <m:t>𝐝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𝑜𝑏𝑠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0969" y="1344332"/>
                <a:ext cx="4141647" cy="8715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025777AE-5B21-4413-8DDB-8298E7B2A196}"/>
              </a:ext>
            </a:extLst>
          </p:cNvPr>
          <p:cNvSpPr txBox="1"/>
          <p:nvPr/>
        </p:nvSpPr>
        <p:spPr>
          <a:xfrm>
            <a:off x="775589" y="349846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altLang="zh-CN" sz="4400" dirty="0">
                <a:solidFill>
                  <a:srgbClr val="002060"/>
                </a:solidFill>
                <a:latin typeface="Calibri Light" panose="020F0302020204030204"/>
              </a:rPr>
              <a:t>Variational Inference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4988386-6000-40CC-B136-6983A3C65274}"/>
              </a:ext>
            </a:extLst>
          </p:cNvPr>
          <p:cNvGrpSpPr/>
          <p:nvPr/>
        </p:nvGrpSpPr>
        <p:grpSpPr>
          <a:xfrm>
            <a:off x="1570807" y="3452070"/>
            <a:ext cx="3600000" cy="3114959"/>
            <a:chOff x="142372" y="1799791"/>
            <a:chExt cx="3600000" cy="3114959"/>
          </a:xfrm>
        </p:grpSpPr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C13CC32F-6170-4EE8-9C29-25CF11763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42372" y="1829036"/>
              <a:ext cx="3600000" cy="3085714"/>
            </a:xfrm>
            <a:prstGeom prst="rect">
              <a:avLst/>
            </a:prstGeom>
          </p:spPr>
        </p:pic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8BA9FFD8-D5C8-4B7B-83F2-F9290E720EF9}"/>
                </a:ext>
              </a:extLst>
            </p:cNvPr>
            <p:cNvSpPr/>
            <p:nvPr/>
          </p:nvSpPr>
          <p:spPr>
            <a:xfrm>
              <a:off x="472801" y="2293800"/>
              <a:ext cx="2782625" cy="234437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27">
                  <a:extLst>
                    <a:ext uri="{FF2B5EF4-FFF2-40B4-BE49-F238E27FC236}">
                      <a16:creationId xmlns:a16="http://schemas.microsoft.com/office/drawing/2014/main" id="{7DCBC77A-335A-45DC-B49B-574B4A81EDC3}"/>
                    </a:ext>
                  </a:extLst>
                </p:cNvPr>
                <p:cNvSpPr txBox="1"/>
                <p:nvPr/>
              </p:nvSpPr>
              <p:spPr>
                <a:xfrm>
                  <a:off x="676645" y="1799791"/>
                  <a:ext cx="25314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tx1"/>
                      </a:solidFill>
                    </a:rPr>
                    <a:t>Posterior pdf </a:t>
                  </a:r>
                  <a14:m>
                    <m:oMath xmlns:m="http://schemas.openxmlformats.org/officeDocument/2006/math">
                      <m:r>
                        <a:rPr lang="en-US" altLang="zh-CN" sz="1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1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1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𝐦</m:t>
                      </m:r>
                      <m:r>
                        <a:rPr lang="en-US" altLang="zh-CN" sz="1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altLang="zh-CN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𝐝</m:t>
                          </m:r>
                        </m:e>
                        <m:sub>
                          <m:r>
                            <a:rPr lang="en-US" altLang="zh-CN" sz="1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</m:sSub>
                      <m:r>
                        <a:rPr lang="en-US" altLang="zh-CN" sz="18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altLang="zh-CN" sz="1800" dirty="0">
                      <a:solidFill>
                        <a:schemeClr val="tx1"/>
                      </a:solidFill>
                    </a:rPr>
                    <a:t> </a:t>
                  </a:r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Box 27">
                  <a:extLst>
                    <a:ext uri="{FF2B5EF4-FFF2-40B4-BE49-F238E27FC236}">
                      <a16:creationId xmlns:a16="http://schemas.microsoft.com/office/drawing/2014/main" id="{7DCBC77A-335A-45DC-B49B-574B4A81ED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645" y="1799791"/>
                  <a:ext cx="2531451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923" t="-10000" b="-2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B6FE70FB-4726-44BB-9374-A3D16F3BD3E3}"/>
              </a:ext>
            </a:extLst>
          </p:cNvPr>
          <p:cNvGrpSpPr/>
          <p:nvPr/>
        </p:nvGrpSpPr>
        <p:grpSpPr>
          <a:xfrm>
            <a:off x="7021195" y="3452070"/>
            <a:ext cx="3154020" cy="2835370"/>
            <a:chOff x="6741761" y="3462714"/>
            <a:chExt cx="3154020" cy="28353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27">
                  <a:extLst>
                    <a:ext uri="{FF2B5EF4-FFF2-40B4-BE49-F238E27FC236}">
                      <a16:creationId xmlns:a16="http://schemas.microsoft.com/office/drawing/2014/main" id="{A50D71EB-74B2-4F53-93C0-0CDC1BCC3102}"/>
                    </a:ext>
                  </a:extLst>
                </p:cNvPr>
                <p:cNvSpPr txBox="1"/>
                <p:nvPr/>
              </p:nvSpPr>
              <p:spPr>
                <a:xfrm>
                  <a:off x="6741761" y="3462714"/>
                  <a:ext cx="315402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tx1"/>
                      </a:solidFill>
                    </a:rPr>
                    <a:t>Variational pdfs </a:t>
                  </a:r>
                  <a14:m>
                    <m:oMath xmlns:m="http://schemas.openxmlformats.org/officeDocument/2006/math"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𝐦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altLang="zh-CN" dirty="0">
                      <a:solidFill>
                        <a:schemeClr val="tx1"/>
                      </a:solidFill>
                    </a:rPr>
                    <a:t> in </a:t>
                  </a:r>
                  <a14:m>
                    <m:oMath xmlns:m="http://schemas.openxmlformats.org/officeDocument/2006/math">
                      <m:r>
                        <a:rPr lang="en-US" altLang="zh-CN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>
                              <a:latin typeface="Cambria Math" panose="02040503050406030204" pitchFamily="18" charset="0"/>
                            </a:rPr>
                            <m:t>𝐦</m:t>
                          </m:r>
                        </m:e>
                      </m:d>
                    </m:oMath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27">
                  <a:extLst>
                    <a:ext uri="{FF2B5EF4-FFF2-40B4-BE49-F238E27FC236}">
                      <a16:creationId xmlns:a16="http://schemas.microsoft.com/office/drawing/2014/main" id="{A50D71EB-74B2-4F53-93C0-0CDC1BCC31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1761" y="3462714"/>
                  <a:ext cx="3154020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1741" t="-8197" b="-245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0F9AD9CD-1EDA-444D-9EBC-646BD84A5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80" y="3947284"/>
              <a:ext cx="2787031" cy="2350800"/>
            </a:xfrm>
            <a:prstGeom prst="rect">
              <a:avLst/>
            </a:prstGeom>
          </p:spPr>
        </p:pic>
      </p:grpSp>
      <p:sp>
        <p:nvSpPr>
          <p:cNvPr id="15" name="文本框 21">
            <a:extLst>
              <a:ext uri="{FF2B5EF4-FFF2-40B4-BE49-F238E27FC236}">
                <a16:creationId xmlns:a16="http://schemas.microsoft.com/office/drawing/2014/main" id="{B0B8E41E-28D8-4393-8D55-A779B9741975}"/>
              </a:ext>
            </a:extLst>
          </p:cNvPr>
          <p:cNvSpPr txBox="1"/>
          <p:nvPr/>
        </p:nvSpPr>
        <p:spPr>
          <a:xfrm>
            <a:off x="4636531" y="4420792"/>
            <a:ext cx="26044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zh-CN" dirty="0"/>
              <a:t>Minimize </a:t>
            </a:r>
            <a:r>
              <a:rPr lang="en-US" altLang="zh-CN" dirty="0"/>
              <a:t>difference/distance</a:t>
            </a:r>
            <a:endParaRPr lang="zh-CN" altLang="en-US" dirty="0"/>
          </a:p>
        </p:txBody>
      </p:sp>
      <p:sp>
        <p:nvSpPr>
          <p:cNvPr id="17" name="箭头: 左右 1">
            <a:extLst>
              <a:ext uri="{FF2B5EF4-FFF2-40B4-BE49-F238E27FC236}">
                <a16:creationId xmlns:a16="http://schemas.microsoft.com/office/drawing/2014/main" id="{118BC0F7-E986-4624-9F99-C0ABBD48C375}"/>
              </a:ext>
            </a:extLst>
          </p:cNvPr>
          <p:cNvSpPr/>
          <p:nvPr/>
        </p:nvSpPr>
        <p:spPr>
          <a:xfrm>
            <a:off x="4883672" y="5067123"/>
            <a:ext cx="2116239" cy="40011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20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025777AE-5B21-4413-8DDB-8298E7B2A196}"/>
              </a:ext>
            </a:extLst>
          </p:cNvPr>
          <p:cNvSpPr txBox="1"/>
          <p:nvPr/>
        </p:nvSpPr>
        <p:spPr>
          <a:xfrm>
            <a:off x="775589" y="349846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altLang="zh-CN" sz="4400" dirty="0">
                <a:solidFill>
                  <a:srgbClr val="002060"/>
                </a:solidFill>
                <a:latin typeface="Calibri Light" panose="020F0302020204030204"/>
              </a:rPr>
              <a:t>Variational Inference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4988386-6000-40CC-B136-6983A3C65274}"/>
              </a:ext>
            </a:extLst>
          </p:cNvPr>
          <p:cNvGrpSpPr/>
          <p:nvPr/>
        </p:nvGrpSpPr>
        <p:grpSpPr>
          <a:xfrm>
            <a:off x="2008964" y="1173812"/>
            <a:ext cx="3600000" cy="3114959"/>
            <a:chOff x="142372" y="1799791"/>
            <a:chExt cx="3600000" cy="3114959"/>
          </a:xfrm>
        </p:grpSpPr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C13CC32F-6170-4EE8-9C29-25CF11763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42372" y="1829036"/>
              <a:ext cx="3600000" cy="3085714"/>
            </a:xfrm>
            <a:prstGeom prst="rect">
              <a:avLst/>
            </a:prstGeom>
          </p:spPr>
        </p:pic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8BA9FFD8-D5C8-4B7B-83F2-F9290E720EF9}"/>
                </a:ext>
              </a:extLst>
            </p:cNvPr>
            <p:cNvSpPr/>
            <p:nvPr/>
          </p:nvSpPr>
          <p:spPr>
            <a:xfrm>
              <a:off x="472801" y="2293800"/>
              <a:ext cx="2782625" cy="234437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27">
                  <a:extLst>
                    <a:ext uri="{FF2B5EF4-FFF2-40B4-BE49-F238E27FC236}">
                      <a16:creationId xmlns:a16="http://schemas.microsoft.com/office/drawing/2014/main" id="{7DCBC77A-335A-45DC-B49B-574B4A81EDC3}"/>
                    </a:ext>
                  </a:extLst>
                </p:cNvPr>
                <p:cNvSpPr txBox="1"/>
                <p:nvPr/>
              </p:nvSpPr>
              <p:spPr>
                <a:xfrm>
                  <a:off x="676645" y="1799791"/>
                  <a:ext cx="25314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tx1"/>
                      </a:solidFill>
                    </a:rPr>
                    <a:t>Posterior pdf </a:t>
                  </a:r>
                  <a14:m>
                    <m:oMath xmlns:m="http://schemas.openxmlformats.org/officeDocument/2006/math">
                      <m:r>
                        <a:rPr lang="en-US" altLang="zh-CN" sz="1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1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1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𝐦</m:t>
                      </m:r>
                      <m:r>
                        <a:rPr lang="en-US" altLang="zh-CN" sz="1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altLang="zh-CN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𝐝</m:t>
                          </m:r>
                        </m:e>
                        <m:sub>
                          <m:r>
                            <a:rPr lang="en-US" altLang="zh-CN" sz="1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</m:sSub>
                      <m:r>
                        <a:rPr lang="en-US" altLang="zh-CN" sz="18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altLang="zh-CN" sz="1800" dirty="0">
                      <a:solidFill>
                        <a:schemeClr val="tx1"/>
                      </a:solidFill>
                    </a:rPr>
                    <a:t> </a:t>
                  </a:r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Box 27">
                  <a:extLst>
                    <a:ext uri="{FF2B5EF4-FFF2-40B4-BE49-F238E27FC236}">
                      <a16:creationId xmlns:a16="http://schemas.microsoft.com/office/drawing/2014/main" id="{7DCBC77A-335A-45DC-B49B-574B4A81ED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645" y="1799791"/>
                  <a:ext cx="2531451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1928" t="-10000" b="-2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B6FE70FB-4726-44BB-9374-A3D16F3BD3E3}"/>
              </a:ext>
            </a:extLst>
          </p:cNvPr>
          <p:cNvGrpSpPr/>
          <p:nvPr/>
        </p:nvGrpSpPr>
        <p:grpSpPr>
          <a:xfrm>
            <a:off x="6820268" y="1176827"/>
            <a:ext cx="3154020" cy="2835370"/>
            <a:chOff x="6741761" y="3462714"/>
            <a:chExt cx="3154020" cy="28353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27">
                  <a:extLst>
                    <a:ext uri="{FF2B5EF4-FFF2-40B4-BE49-F238E27FC236}">
                      <a16:creationId xmlns:a16="http://schemas.microsoft.com/office/drawing/2014/main" id="{A50D71EB-74B2-4F53-93C0-0CDC1BCC3102}"/>
                    </a:ext>
                  </a:extLst>
                </p:cNvPr>
                <p:cNvSpPr txBox="1"/>
                <p:nvPr/>
              </p:nvSpPr>
              <p:spPr>
                <a:xfrm>
                  <a:off x="6741761" y="3462714"/>
                  <a:ext cx="315402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tx1"/>
                      </a:solidFill>
                    </a:rPr>
                    <a:t>Variational pdfs </a:t>
                  </a:r>
                  <a14:m>
                    <m:oMath xmlns:m="http://schemas.openxmlformats.org/officeDocument/2006/math"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𝐦</m:t>
                      </m:r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altLang="zh-CN" dirty="0">
                      <a:solidFill>
                        <a:schemeClr val="tx1"/>
                      </a:solidFill>
                    </a:rPr>
                    <a:t> in </a:t>
                  </a:r>
                  <a14:m>
                    <m:oMath xmlns:m="http://schemas.openxmlformats.org/officeDocument/2006/math">
                      <m:r>
                        <a:rPr lang="en-US" altLang="zh-CN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>
                              <a:latin typeface="Cambria Math" panose="02040503050406030204" pitchFamily="18" charset="0"/>
                            </a:rPr>
                            <m:t>𝐦</m:t>
                          </m:r>
                        </m:e>
                      </m:d>
                    </m:oMath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27">
                  <a:extLst>
                    <a:ext uri="{FF2B5EF4-FFF2-40B4-BE49-F238E27FC236}">
                      <a16:creationId xmlns:a16="http://schemas.microsoft.com/office/drawing/2014/main" id="{A50D71EB-74B2-4F53-93C0-0CDC1BCC31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1761" y="3462714"/>
                  <a:ext cx="3154020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1741" t="-8197" b="-245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0F9AD9CD-1EDA-444D-9EBC-646BD84A5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80" y="3947284"/>
              <a:ext cx="2787031" cy="2350800"/>
            </a:xfrm>
            <a:prstGeom prst="rect">
              <a:avLst/>
            </a:prstGeom>
          </p:spPr>
        </p:pic>
      </p:grpSp>
      <p:pic>
        <p:nvPicPr>
          <p:cNvPr id="40" name="图片 39">
            <a:extLst>
              <a:ext uri="{FF2B5EF4-FFF2-40B4-BE49-F238E27FC236}">
                <a16:creationId xmlns:a16="http://schemas.microsoft.com/office/drawing/2014/main" id="{3F35A4F4-FAA9-4EFE-82DC-F12E1329EC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138" y="1651022"/>
            <a:ext cx="2810500" cy="23715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28">
                <a:extLst>
                  <a:ext uri="{FF2B5EF4-FFF2-40B4-BE49-F238E27FC236}">
                    <a16:creationId xmlns:a16="http://schemas.microsoft.com/office/drawing/2014/main" id="{C96D7099-0CCE-44BB-9E0E-694761433C9C}"/>
                  </a:ext>
                </a:extLst>
              </p:cNvPr>
              <p:cNvSpPr txBox="1"/>
              <p:nvPr/>
            </p:nvSpPr>
            <p:spPr>
              <a:xfrm>
                <a:off x="2022843" y="5140836"/>
                <a:ext cx="7951445" cy="1085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/>
                  <a:t>Minimize</a:t>
                </a: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>
                        <a:latin typeface="Cambria Math" panose="02040503050406030204" pitchFamily="18" charset="0"/>
                      </a:rPr>
                      <m:t>KL</m:t>
                    </m:r>
                    <m:d>
                      <m:dPr>
                        <m:begChr m:val="["/>
                        <m:endChr m:val="]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1">
                                <a:latin typeface="Cambria Math" panose="02040503050406030204" pitchFamily="18" charset="0"/>
                              </a:rPr>
                              <m:t>𝐦</m:t>
                            </m:r>
                          </m:e>
                        </m:d>
                        <m:r>
                          <a:rPr lang="en-GB" sz="200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1">
                                <a:latin typeface="Cambria Math" panose="02040503050406030204" pitchFamily="18" charset="0"/>
                              </a:rPr>
                              <m:t>𝐦</m:t>
                            </m:r>
                            <m:r>
                              <a:rPr lang="en-GB" sz="2000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000" b="1">
                                    <a:latin typeface="Cambria Math" panose="02040503050406030204" pitchFamily="18" charset="0"/>
                                  </a:rPr>
                                  <m:t>𝐝</m:t>
                                </m:r>
                              </m:e>
                              <m:sub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𝑜𝑏𝑠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zh-CN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altLang="zh-CN" sz="200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en-GB" altLang="zh-CN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GB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altLang="zh-CN" sz="200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GB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d>
                              <m:dPr>
                                <m:ctrlPr>
                                  <a:rPr lang="en-GB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altLang="zh-CN" sz="2000" b="1">
                                    <a:latin typeface="Cambria Math" panose="02040503050406030204" pitchFamily="18" charset="0"/>
                                  </a:rPr>
                                  <m:t>𝐦</m:t>
                                </m:r>
                              </m:e>
                            </m:d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GB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altLang="zh-CN" sz="2000" b="1">
                                    <a:latin typeface="Cambria Math" panose="02040503050406030204" pitchFamily="18" charset="0"/>
                                  </a:rPr>
                                  <m:t>𝐦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GB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altLang="zh-CN" sz="2000" b="1">
                                        <a:latin typeface="Cambria Math" panose="02040503050406030204" pitchFamily="18" charset="0"/>
                                      </a:rPr>
                                      <m:t>𝐝</m:t>
                                    </m:r>
                                  </m:e>
                                  <m:sub>
                                    <m:r>
                                      <a:rPr lang="en-GB" altLang="zh-CN" sz="2000" i="1">
                                        <a:latin typeface="Cambria Math" panose="02040503050406030204" pitchFamily="18" charset="0"/>
                                      </a:rPr>
                                      <m:t>𝑜𝑏𝑠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GB" sz="2000" dirty="0">
                  <a:solidFill>
                    <a:schemeClr val="accent5"/>
                  </a:solidFill>
                  <a:cs typeface="Times New Roman" panose="02020603050405020304" pitchFamily="18" charset="0"/>
                </a:endParaRPr>
              </a:p>
              <a:p>
                <a:endParaRPr lang="en-GB" sz="2000" dirty="0">
                  <a:cs typeface="Times New Roman" panose="02020603050405020304" pitchFamily="18" charset="0"/>
                </a:endParaRPr>
              </a:p>
              <a:p>
                <a:r>
                  <a:rPr lang="en-GB" sz="2000" dirty="0">
                    <a:cs typeface="Times New Roman" panose="02020603050405020304" pitchFamily="18" charset="0"/>
                    <a:sym typeface="Wingdings" panose="05000000000000000000" pitchFamily="2" charset="2"/>
                  </a:rPr>
                  <a:t>        </a:t>
                </a:r>
                <a:r>
                  <a:rPr lang="en-GB" sz="2000" dirty="0">
                    <a:cs typeface="Times New Roman" panose="02020603050405020304" pitchFamily="18" charset="0"/>
                  </a:rPr>
                  <a:t>Maximize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000"/>
                      <m:t>ELBO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200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sz="200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1">
                                <a:latin typeface="Cambria Math" panose="02040503050406030204" pitchFamily="18" charset="0"/>
                              </a:rPr>
                              <m:t>𝐦</m:t>
                            </m:r>
                            <m:r>
                              <a:rPr lang="en-GB" sz="200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000" b="1">
                                    <a:latin typeface="Cambria Math" panose="02040503050406030204" pitchFamily="18" charset="0"/>
                                  </a:rPr>
                                  <m:t>𝐝</m:t>
                                </m:r>
                              </m:e>
                              <m:sub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𝑜𝑏𝑠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GB" sz="200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200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sz="200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1">
                                <a:latin typeface="Cambria Math" panose="02040503050406030204" pitchFamily="18" charset="0"/>
                              </a:rPr>
                              <m:t>𝐦</m:t>
                            </m:r>
                          </m:e>
                        </m:d>
                      </m:e>
                    </m:d>
                  </m:oMath>
                </a14:m>
                <a:endParaRPr lang="en-GB" sz="2400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28">
                <a:extLst>
                  <a:ext uri="{FF2B5EF4-FFF2-40B4-BE49-F238E27FC236}">
                    <a16:creationId xmlns:a16="http://schemas.microsoft.com/office/drawing/2014/main" id="{C96D7099-0CCE-44BB-9E0E-694761433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843" y="5140836"/>
                <a:ext cx="7951445" cy="1085105"/>
              </a:xfrm>
              <a:prstGeom prst="rect">
                <a:avLst/>
              </a:prstGeom>
              <a:blipFill>
                <a:blip r:embed="rId7"/>
                <a:stretch>
                  <a:fillRect l="-844" t="-562" b="-73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>
            <a:extLst>
              <a:ext uri="{FF2B5EF4-FFF2-40B4-BE49-F238E27FC236}">
                <a16:creationId xmlns:a16="http://schemas.microsoft.com/office/drawing/2014/main" id="{62C0441E-ABD8-446E-A21A-2A9680C8F336}"/>
              </a:ext>
            </a:extLst>
          </p:cNvPr>
          <p:cNvSpPr txBox="1"/>
          <p:nvPr/>
        </p:nvSpPr>
        <p:spPr>
          <a:xfrm>
            <a:off x="3175221" y="6176150"/>
            <a:ext cx="3061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2400" dirty="0">
                <a:solidFill>
                  <a:schemeClr val="accent5"/>
                </a:solidFill>
              </a:rPr>
              <a:t>Evidence lower bound</a:t>
            </a:r>
            <a:endParaRPr lang="zh-CN" altLang="en-US" sz="2400" dirty="0">
              <a:solidFill>
                <a:schemeClr val="accent5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79861BBA-9627-4845-A1BB-28B169970786}"/>
                  </a:ext>
                </a:extLst>
              </p:cNvPr>
              <p:cNvSpPr/>
              <p:nvPr/>
            </p:nvSpPr>
            <p:spPr>
              <a:xfrm>
                <a:off x="890694" y="4550727"/>
                <a:ext cx="763087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altLang="zh-CN" sz="2000" dirty="0"/>
                  <a:t>KL (</a:t>
                </a:r>
                <a:r>
                  <a:rPr lang="en-GB" altLang="zh-CN" sz="2000" dirty="0" err="1">
                    <a:solidFill>
                      <a:schemeClr val="accent5"/>
                    </a:solidFill>
                  </a:rPr>
                  <a:t>Kullback-Leibler</a:t>
                </a:r>
                <a:r>
                  <a:rPr lang="en-GB" altLang="zh-CN" sz="2000" dirty="0"/>
                  <a:t>) divergence measures difference between </a:t>
                </a:r>
                <a14:m>
                  <m:oMath xmlns:m="http://schemas.openxmlformats.org/officeDocument/2006/math">
                    <m:r>
                      <a:rPr lang="en-GB" altLang="zh-CN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altLang="zh-CN" sz="2000" dirty="0"/>
                  <a:t> and </a:t>
                </a:r>
                <a14:m>
                  <m:oMath xmlns:m="http://schemas.openxmlformats.org/officeDocument/2006/math">
                    <m:r>
                      <a:rPr lang="en-GB" altLang="zh-CN" sz="20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CN" sz="2000" dirty="0">
                    <a:cs typeface="Times New Roman" panose="02020603050405020304" pitchFamily="18" charset="0"/>
                  </a:rPr>
                  <a:t>: </a:t>
                </a:r>
                <a:endParaRPr lang="en-US" altLang="zh-CN" sz="20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79861BBA-9627-4845-A1BB-28B1699707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694" y="4550727"/>
                <a:ext cx="7630872" cy="400110"/>
              </a:xfrm>
              <a:prstGeom prst="rect">
                <a:avLst/>
              </a:prstGeom>
              <a:blipFill>
                <a:blip r:embed="rId8"/>
                <a:stretch>
                  <a:fillRect l="-799" t="-9231" b="-2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矩形 19">
            <a:extLst>
              <a:ext uri="{FF2B5EF4-FFF2-40B4-BE49-F238E27FC236}">
                <a16:creationId xmlns:a16="http://schemas.microsoft.com/office/drawing/2014/main" id="{A17E9C53-820A-4305-98AD-72A183B32628}"/>
              </a:ext>
            </a:extLst>
          </p:cNvPr>
          <p:cNvSpPr/>
          <p:nvPr/>
        </p:nvSpPr>
        <p:spPr>
          <a:xfrm>
            <a:off x="5117268" y="5796151"/>
            <a:ext cx="3691156" cy="4133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E55F316-3C55-4134-9542-8EFBAB0170C1}"/>
              </a:ext>
            </a:extLst>
          </p:cNvPr>
          <p:cNvSpPr/>
          <p:nvPr/>
        </p:nvSpPr>
        <p:spPr>
          <a:xfrm>
            <a:off x="2806105" y="5838430"/>
            <a:ext cx="1052813" cy="328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箭头: 左右 1">
            <a:extLst>
              <a:ext uri="{FF2B5EF4-FFF2-40B4-BE49-F238E27FC236}">
                <a16:creationId xmlns:a16="http://schemas.microsoft.com/office/drawing/2014/main" id="{DFCE5997-8EE0-42E6-B65B-BB6BF2F150DD}"/>
              </a:ext>
            </a:extLst>
          </p:cNvPr>
          <p:cNvSpPr/>
          <p:nvPr/>
        </p:nvSpPr>
        <p:spPr>
          <a:xfrm>
            <a:off x="5243119" y="2611754"/>
            <a:ext cx="1518408" cy="40011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FBA8A92A-0C4A-414B-8DB7-48695F7F1C42}"/>
                  </a:ext>
                </a:extLst>
              </p:cNvPr>
              <p:cNvSpPr txBox="1"/>
              <p:nvPr/>
            </p:nvSpPr>
            <p:spPr>
              <a:xfrm>
                <a:off x="3175221" y="2209126"/>
                <a:ext cx="568563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altLang="zh-CN" smtClean="0">
                          <a:latin typeface="Cambria Math" panose="02040503050406030204" pitchFamily="18" charset="0"/>
                        </a:rPr>
                        <m:t>KL</m:t>
                      </m:r>
                      <m:d>
                        <m:dPr>
                          <m:begChr m:val="["/>
                          <m:endChr m:val="]"/>
                          <m:ctrlPr>
                            <a:rPr lang="en-GB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zh-CN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altLang="zh-CN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GB" altLang="zh-CN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GB" altLang="zh-CN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FBA8A92A-0C4A-414B-8DB7-48695F7F1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5221" y="2209126"/>
                <a:ext cx="5685638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168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2">
            <a:extLst>
              <a:ext uri="{FF2B5EF4-FFF2-40B4-BE49-F238E27FC236}">
                <a16:creationId xmlns:a16="http://schemas.microsoft.com/office/drawing/2014/main" id="{F7A09472-D65D-4A6E-A02E-A049E169D56E}"/>
              </a:ext>
            </a:extLst>
          </p:cNvPr>
          <p:cNvSpPr txBox="1"/>
          <p:nvPr/>
        </p:nvSpPr>
        <p:spPr>
          <a:xfrm>
            <a:off x="487728" y="174216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4400" dirty="0">
                <a:solidFill>
                  <a:srgbClr val="002060"/>
                </a:solidFill>
                <a:latin typeface="Calibri Light" panose="020F0302020204030204"/>
              </a:rPr>
              <a:t>Variational methods</a:t>
            </a:r>
            <a:endParaRPr lang="en-GB" altLang="zh-CN" sz="4400" dirty="0">
              <a:solidFill>
                <a:srgbClr val="002060"/>
              </a:solidFill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内容占位符 1">
                <a:extLst>
                  <a:ext uri="{FF2B5EF4-FFF2-40B4-BE49-F238E27FC236}">
                    <a16:creationId xmlns:a16="http://schemas.microsoft.com/office/drawing/2014/main" id="{E37E5F80-2743-4923-849E-FCC1A108B4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879" y="1443916"/>
                <a:ext cx="11797121" cy="397016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altLang="zh-CN" sz="2400" dirty="0">
                    <a:cs typeface="Times New Roman" panose="02020603050405020304" pitchFamily="18" charset="0"/>
                  </a:rPr>
                  <a:t>Gaussian 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𝐦</m:t>
                        </m:r>
                      </m:e>
                    </m:d>
                  </m:oMath>
                </a14:m>
                <a:r>
                  <a:rPr lang="en-US" altLang="zh-CN" sz="2400" dirty="0">
                    <a:cs typeface="Times New Roman" panose="02020603050405020304" pitchFamily="18" charset="0"/>
                  </a:rPr>
                  <a:t> – ADVI </a:t>
                </a:r>
                <a:r>
                  <a:rPr lang="en-US" altLang="zh-CN" sz="1800" dirty="0">
                    <a:solidFill>
                      <a:schemeClr val="accent1"/>
                    </a:solidFill>
                    <a:cs typeface="Times New Roman" panose="02020603050405020304" pitchFamily="18" charset="0"/>
                  </a:rPr>
                  <a:t>(Zhang and Curtis, 2020 JGR)</a:t>
                </a:r>
                <a:endParaRPr lang="en-US" altLang="zh-CN" sz="2400" dirty="0"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altLang="zh-CN" sz="2400" dirty="0" err="1">
                    <a:cs typeface="Times New Roman" panose="02020603050405020304" pitchFamily="18" charset="0"/>
                  </a:rPr>
                  <a:t>Optimise</a:t>
                </a:r>
                <a:r>
                  <a:rPr lang="en-US" altLang="zh-CN" sz="2400" dirty="0">
                    <a:cs typeface="Times New Roman" panose="02020603050405020304" pitchFamily="18" charset="0"/>
                  </a:rPr>
                  <a:t> distribution of posterior particles – SVGD </a:t>
                </a:r>
                <a:r>
                  <a:rPr lang="en-US" altLang="zh-CN" sz="1800" dirty="0">
                    <a:solidFill>
                      <a:schemeClr val="accent1"/>
                    </a:solidFill>
                    <a:cs typeface="Times New Roman" panose="02020603050405020304" pitchFamily="18" charset="0"/>
                  </a:rPr>
                  <a:t>(Zhang and Curtis, 2020 JGR)</a:t>
                </a:r>
                <a:endParaRPr lang="en-US" altLang="zh-CN" sz="1800" dirty="0"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GB" sz="2400" dirty="0"/>
                  <a:t>Optimised transforms of initial distribution</a:t>
                </a:r>
                <a:r>
                  <a:rPr lang="en-US" altLang="zh-CN" sz="2400" dirty="0">
                    <a:cs typeface="Times New Roman" panose="02020603050405020304" pitchFamily="18" charset="0"/>
                  </a:rPr>
                  <a:t>– Normalizing flows </a:t>
                </a:r>
                <a:r>
                  <a:rPr lang="en-US" altLang="zh-CN" sz="1800" dirty="0">
                    <a:solidFill>
                      <a:schemeClr val="accent1"/>
                    </a:solidFill>
                    <a:cs typeface="Times New Roman" panose="02020603050405020304" pitchFamily="18" charset="0"/>
                  </a:rPr>
                  <a:t>(Zhao et al., 2020 </a:t>
                </a:r>
                <a:r>
                  <a:rPr lang="en-US" altLang="zh-CN" sz="1800" dirty="0" err="1">
                    <a:solidFill>
                      <a:schemeClr val="accent1"/>
                    </a:solidFill>
                    <a:cs typeface="Times New Roman" panose="02020603050405020304" pitchFamily="18" charset="0"/>
                  </a:rPr>
                  <a:t>EarthArXiv</a:t>
                </a:r>
                <a:r>
                  <a:rPr lang="en-US" altLang="zh-CN" sz="1800" dirty="0">
                    <a:solidFill>
                      <a:schemeClr val="accent1"/>
                    </a:solidFill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>
          <p:sp>
            <p:nvSpPr>
              <p:cNvPr id="27" name="内容占位符 1">
                <a:extLst>
                  <a:ext uri="{FF2B5EF4-FFF2-40B4-BE49-F238E27FC236}">
                    <a16:creationId xmlns:a16="http://schemas.microsoft.com/office/drawing/2014/main" id="{E37E5F80-2743-4923-849E-FCC1A108B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79" y="1443916"/>
                <a:ext cx="11797121" cy="3970167"/>
              </a:xfrm>
              <a:prstGeom prst="rect">
                <a:avLst/>
              </a:prstGeom>
              <a:blipFill>
                <a:blip r:embed="rId2"/>
                <a:stretch>
                  <a:fillRect l="-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241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>
            <a:extLst>
              <a:ext uri="{FF2B5EF4-FFF2-40B4-BE49-F238E27FC236}">
                <a16:creationId xmlns:a16="http://schemas.microsoft.com/office/drawing/2014/main" id="{111A4CA1-9013-4CDE-A189-81BB199B68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0" t="13652" r="68936" b="45649"/>
          <a:stretch/>
        </p:blipFill>
        <p:spPr>
          <a:xfrm>
            <a:off x="7380337" y="2304000"/>
            <a:ext cx="1715833" cy="162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47D081E4-6856-4EE7-99A7-0EAB68846E2F}"/>
                  </a:ext>
                </a:extLst>
              </p:cNvPr>
              <p:cNvSpPr txBox="1"/>
              <p:nvPr/>
            </p:nvSpPr>
            <p:spPr>
              <a:xfrm>
                <a:off x="2742082" y="1670628"/>
                <a:ext cx="224654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dirty="0">
                    <a:cs typeface="Times New Roman" panose="02020603050405020304" pitchFamily="18" charset="0"/>
                  </a:rPr>
                  <a:t>Initial pdf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𝐦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altLang="zh-CN" sz="2000" dirty="0">
                    <a:cs typeface="Times New Roman" panose="02020603050405020304" pitchFamily="18" charset="0"/>
                  </a:rPr>
                  <a:t> 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47D081E4-6856-4EE7-99A7-0EAB68846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2082" y="1670628"/>
                <a:ext cx="2246547" cy="400110"/>
              </a:xfrm>
              <a:prstGeom prst="rect">
                <a:avLst/>
              </a:prstGeom>
              <a:blipFill>
                <a:blip r:embed="rId5"/>
                <a:stretch>
                  <a:fillRect l="-2989" t="-7576" b="-257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C03F043-EE36-4270-B8E1-EE603EA97EF5}"/>
                  </a:ext>
                </a:extLst>
              </p:cNvPr>
              <p:cNvSpPr txBox="1"/>
              <p:nvPr/>
            </p:nvSpPr>
            <p:spPr>
              <a:xfrm>
                <a:off x="7203373" y="1700158"/>
                <a:ext cx="224654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000" dirty="0">
                    <a:cs typeface="Times New Roman" panose="02020603050405020304" pitchFamily="18" charset="0"/>
                  </a:rPr>
                  <a:t>Target pdf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𝐦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𝐾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altLang="zh-CN" sz="2000" dirty="0">
                    <a:cs typeface="Times New Roman" panose="02020603050405020304" pitchFamily="18" charset="0"/>
                  </a:rPr>
                  <a:t> 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C03F043-EE36-4270-B8E1-EE603EA97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3373" y="1700158"/>
                <a:ext cx="2246547" cy="400110"/>
              </a:xfrm>
              <a:prstGeom prst="rect">
                <a:avLst/>
              </a:prstGeom>
              <a:blipFill>
                <a:blip r:embed="rId6"/>
                <a:stretch>
                  <a:fillRect l="-2989" t="-9091" b="-257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文本框 23">
            <a:extLst>
              <a:ext uri="{FF2B5EF4-FFF2-40B4-BE49-F238E27FC236}">
                <a16:creationId xmlns:a16="http://schemas.microsoft.com/office/drawing/2014/main" id="{B50E90D0-C006-4DBB-A7CF-4102B5F6B739}"/>
              </a:ext>
            </a:extLst>
          </p:cNvPr>
          <p:cNvSpPr txBox="1"/>
          <p:nvPr/>
        </p:nvSpPr>
        <p:spPr>
          <a:xfrm>
            <a:off x="5176156" y="2609556"/>
            <a:ext cx="1551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cs typeface="Times New Roman" panose="02020603050405020304" pitchFamily="18" charset="0"/>
              </a:rPr>
              <a:t>Transforms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B01F969-1E27-445B-AF57-CEE217C79D3C}"/>
              </a:ext>
            </a:extLst>
          </p:cNvPr>
          <p:cNvSpPr txBox="1"/>
          <p:nvPr/>
        </p:nvSpPr>
        <p:spPr>
          <a:xfrm>
            <a:off x="5199143" y="3124115"/>
            <a:ext cx="1551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cs typeface="Times New Roman" panose="02020603050405020304" pitchFamily="18" charset="0"/>
              </a:rPr>
              <a:t>(Flows)</a:t>
            </a:r>
            <a:endParaRPr lang="zh-CN" altLang="en-US" dirty="0"/>
          </a:p>
        </p:txBody>
      </p:sp>
      <p:sp>
        <p:nvSpPr>
          <p:cNvPr id="23" name="Right Arrow 26">
            <a:extLst>
              <a:ext uri="{FF2B5EF4-FFF2-40B4-BE49-F238E27FC236}">
                <a16:creationId xmlns:a16="http://schemas.microsoft.com/office/drawing/2014/main" id="{673DA83F-8E21-4793-8293-E4BEBFC1DDE0}"/>
              </a:ext>
            </a:extLst>
          </p:cNvPr>
          <p:cNvSpPr/>
          <p:nvPr/>
        </p:nvSpPr>
        <p:spPr>
          <a:xfrm>
            <a:off x="5176156" y="2908175"/>
            <a:ext cx="1674486" cy="2769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文本框 12">
            <a:extLst>
              <a:ext uri="{FF2B5EF4-FFF2-40B4-BE49-F238E27FC236}">
                <a16:creationId xmlns:a16="http://schemas.microsoft.com/office/drawing/2014/main" id="{F7A09472-D65D-4A6E-A02E-A049E169D56E}"/>
              </a:ext>
            </a:extLst>
          </p:cNvPr>
          <p:cNvSpPr txBox="1"/>
          <p:nvPr/>
        </p:nvSpPr>
        <p:spPr>
          <a:xfrm>
            <a:off x="487728" y="174216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Normalizing</a:t>
            </a:r>
            <a:r>
              <a:rPr lang="en-GB" altLang="zh-CN" sz="4400" dirty="0">
                <a:solidFill>
                  <a:srgbClr val="002060"/>
                </a:solidFill>
                <a:latin typeface="Calibri Light" panose="020F0302020204030204"/>
              </a:rPr>
              <a:t> Flows</a:t>
            </a:r>
            <a:endParaRPr lang="en-GB" altLang="zh-CN" sz="4400" dirty="0">
              <a:solidFill>
                <a:srgbClr val="00206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内容占位符 1">
                <a:extLst>
                  <a:ext uri="{FF2B5EF4-FFF2-40B4-BE49-F238E27FC236}">
                    <a16:creationId xmlns:a16="http://schemas.microsoft.com/office/drawing/2014/main" id="{E37E5F80-2743-4923-849E-FCC1A108B4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107" y="903837"/>
                <a:ext cx="10905786" cy="60336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lnSpc>
                    <a:spcPct val="130000"/>
                  </a:lnSpc>
                  <a:spcBef>
                    <a:spcPts val="0"/>
                  </a:spcBef>
                  <a:buNone/>
                </a:pPr>
                <a:r>
                  <a:rPr lang="en-GB" altLang="zh-CN" dirty="0">
                    <a:cs typeface="Times New Roman" panose="02020603050405020304" pitchFamily="18" charset="0"/>
                  </a:rPr>
                  <a:t>Apply </a:t>
                </a:r>
                <a:r>
                  <a:rPr lang="en-GB" altLang="zh-CN" i="1" dirty="0">
                    <a:cs typeface="Times New Roman" panose="02020603050405020304" pitchFamily="18" charset="0"/>
                  </a:rPr>
                  <a:t>K</a:t>
                </a:r>
                <a:r>
                  <a:rPr lang="en-GB" altLang="zh-CN" dirty="0"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cs typeface="Times New Roman" panose="02020603050405020304" pitchFamily="18" charset="0"/>
                  </a:rPr>
                  <a:t>invertible</a:t>
                </a:r>
                <a:r>
                  <a:rPr lang="en-GB" altLang="zh-CN" dirty="0"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cs typeface="Times New Roman" panose="02020603050405020304" pitchFamily="18" charset="0"/>
                  </a:rPr>
                  <a:t>transforms</a:t>
                </a:r>
                <a:r>
                  <a:rPr lang="en-GB" altLang="zh-CN" dirty="0">
                    <a:cs typeface="Times New Roman" panose="02020603050405020304" pitchFamily="18" charset="0"/>
                  </a:rPr>
                  <a:t> to convert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𝐦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altLang="zh-CN" dirty="0">
                    <a:cs typeface="Times New Roman" panose="02020603050405020304" pitchFamily="18" charset="0"/>
                  </a:rPr>
                  <a:t> to </a:t>
                </a:r>
                <a:r>
                  <a:rPr lang="en-US" altLang="zh-CN" dirty="0">
                    <a:cs typeface="Times New Roman" panose="02020603050405020304" pitchFamily="18" charset="0"/>
                  </a:rPr>
                  <a:t>target pdf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altLang="zh-CN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GB" altLang="zh-CN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en-GB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altLang="zh-CN" b="1">
                                <a:latin typeface="Cambria Math" panose="02040503050406030204" pitchFamily="18" charset="0"/>
                              </a:rPr>
                              <m:t>𝐦</m:t>
                            </m:r>
                          </m:e>
                          <m:sub>
                            <m:r>
                              <a:rPr lang="en-GB" altLang="zh-CN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内容占位符 1">
                <a:extLst>
                  <a:ext uri="{FF2B5EF4-FFF2-40B4-BE49-F238E27FC236}">
                    <a16:creationId xmlns:a16="http://schemas.microsoft.com/office/drawing/2014/main" id="{E37E5F80-2743-4923-849E-FCC1A108B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107" y="903837"/>
                <a:ext cx="10905786" cy="603360"/>
              </a:xfrm>
              <a:prstGeom prst="rect">
                <a:avLst/>
              </a:prstGeom>
              <a:blipFill>
                <a:blip r:embed="rId9"/>
                <a:stretch>
                  <a:fillRect l="-1117" b="-282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3C25C2BB-F8A5-4926-B656-68652C0C3672}"/>
                  </a:ext>
                </a:extLst>
              </p:cNvPr>
              <p:cNvSpPr txBox="1"/>
              <p:nvPr/>
            </p:nvSpPr>
            <p:spPr>
              <a:xfrm>
                <a:off x="3141003" y="5705196"/>
                <a:ext cx="6094602" cy="11308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GB" altLang="zh-CN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GB" altLang="zh-C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=</m:t>
                          </m:r>
                          <m:r>
                            <a:rPr kumimoji="0" lang="en-GB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𝑞</m:t>
                          </m:r>
                        </m:e>
                        <m:sub>
                          <m:r>
                            <a:rPr kumimoji="0" lang="en-GB" altLang="zh-C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kumimoji="0" lang="en-GB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GB" altLang="zh-CN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GB" altLang="zh-CN" sz="24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𝐦</m:t>
                              </m:r>
                            </m:e>
                            <m:sub>
                              <m:r>
                                <a:rPr kumimoji="0" lang="en-GB" altLang="zh-CN" sz="24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nary>
                        <m:naryPr>
                          <m:chr m:val="∏"/>
                          <m:ctrlPr>
                            <a:rPr kumimoji="0" lang="en-GB" altLang="zh-CN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kumimoji="0" lang="en-US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  <m:r>
                            <a:rPr kumimoji="0" lang="en-US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altLang="zh-CN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𝐾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kumimoji="0" lang="en-GB" altLang="zh-CN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kumimoji="0" lang="en-GB" altLang="zh-CN" sz="24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det</m:t>
                              </m:r>
                              <m:f>
                                <m:fPr>
                                  <m:ctrlPr>
                                    <a:rPr kumimoji="0" lang="en-GB" altLang="zh-CN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altLang="zh-CN" sz="24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kumimoji="0" lang="en-GB" altLang="zh-CN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GB" altLang="zh-CN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kumimoji="0" lang="en-GB" altLang="zh-CN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GB" altLang="zh-CN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0" lang="en-GB" altLang="zh-CN" sz="24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GB" altLang="zh-CN" sz="24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𝐦</m:t>
                                          </m:r>
                                        </m:e>
                                        <m:sub>
                                          <m:r>
                                            <a:rPr kumimoji="0" lang="en-GB" altLang="zh-CN" sz="24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kumimoji="0" lang="en-GB" altLang="zh-CN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GB" altLang="zh-CN" sz="24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𝐦</m:t>
                                      </m:r>
                                    </m:e>
                                    <m:sub>
                                      <m:r>
                                        <a:rPr kumimoji="0" lang="en-GB" altLang="zh-CN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GB" altLang="zh-CN" sz="2400" b="0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−1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3C25C2BB-F8A5-4926-B656-68652C0C3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003" y="5705196"/>
                <a:ext cx="6094602" cy="113082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4">
                <a:extLst>
                  <a:ext uri="{FF2B5EF4-FFF2-40B4-BE49-F238E27FC236}">
                    <a16:creationId xmlns:a16="http://schemas.microsoft.com/office/drawing/2014/main" id="{FAEDA317-7AD4-42B2-8664-38F819784CDD}"/>
                  </a:ext>
                </a:extLst>
              </p:cNvPr>
              <p:cNvSpPr/>
              <p:nvPr/>
            </p:nvSpPr>
            <p:spPr>
              <a:xfrm>
                <a:off x="3013711" y="4320275"/>
                <a:ext cx="572567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1">
                            <a:latin typeface="Cambria Math" panose="02040503050406030204" pitchFamily="18" charset="0"/>
                          </a:rPr>
                          <m:t>𝐦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GB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altLang="zh-CN" sz="2400" b="1">
                                <a:latin typeface="Cambria Math" panose="02040503050406030204" pitchFamily="18" charset="0"/>
                              </a:rPr>
                              <m:t>𝐦</m:t>
                            </m:r>
                          </m:e>
                          <m:sub>
                            <m:r>
                              <a:rPr lang="en-GB" altLang="zh-CN" sz="240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altLang="zh-CN" sz="2400" dirty="0"/>
                  <a:t> </a:t>
                </a:r>
                <a14:m>
                  <m:oMath xmlns:m="http://schemas.openxmlformats.org/officeDocument/2006/math">
                    <m:r>
                      <a:rPr lang="en-GB" altLang="zh-CN" sz="24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zh-CN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altLang="zh-CN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altLang="zh-CN" sz="24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GB" altLang="zh-CN" sz="2400">
                        <a:latin typeface="Cambria Math" panose="02040503050406030204" pitchFamily="18" charset="0"/>
                      </a:rPr>
                      <m:t>∘</m:t>
                    </m:r>
                    <m:sSub>
                      <m:sSubPr>
                        <m:ctrlPr>
                          <a:rPr lang="en-GB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altLang="zh-CN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altLang="zh-CN" sz="24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GB" altLang="zh-CN" sz="240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GB" altLang="zh-CN" sz="2400">
                        <a:latin typeface="Cambria Math" panose="02040503050406030204" pitchFamily="18" charset="0"/>
                      </a:rPr>
                      <m:t>∘⋯∘</m:t>
                    </m:r>
                    <m:sSub>
                      <m:sSubPr>
                        <m:ctrlPr>
                          <a:rPr lang="en-GB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altLang="zh-CN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altLang="zh-CN" sz="24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altLang="zh-CN" sz="2400">
                        <a:latin typeface="Cambria Math" panose="02040503050406030204" pitchFamily="18" charset="0"/>
                      </a:rPr>
                      <m:t>∘</m:t>
                    </m:r>
                    <m:sSub>
                      <m:sSubPr>
                        <m:ctrlPr>
                          <a:rPr lang="en-GB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altLang="zh-CN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altLang="zh-CN" sz="24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GB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altLang="zh-CN" sz="2400" b="1">
                                <a:latin typeface="Cambria Math" panose="02040503050406030204" pitchFamily="18" charset="0"/>
                              </a:rPr>
                              <m:t>𝐦</m:t>
                            </m:r>
                          </m:e>
                          <m:sub>
                            <m:r>
                              <a:rPr lang="en-GB" altLang="zh-CN" sz="240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9" name="Rectangle 4">
                <a:extLst>
                  <a:ext uri="{FF2B5EF4-FFF2-40B4-BE49-F238E27FC236}">
                    <a16:creationId xmlns:a16="http://schemas.microsoft.com/office/drawing/2014/main" id="{FAEDA317-7AD4-42B2-8664-38F819784C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3711" y="4320275"/>
                <a:ext cx="5725670" cy="461665"/>
              </a:xfrm>
              <a:prstGeom prst="rect">
                <a:avLst/>
              </a:prstGeom>
              <a:blipFill>
                <a:blip r:embed="rId11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3">
                <a:extLst>
                  <a:ext uri="{FF2B5EF4-FFF2-40B4-BE49-F238E27FC236}">
                    <a16:creationId xmlns:a16="http://schemas.microsoft.com/office/drawing/2014/main" id="{7F7E4883-02BE-43D9-90E8-3BC939D670BF}"/>
                  </a:ext>
                </a:extLst>
              </p:cNvPr>
              <p:cNvSpPr/>
              <p:nvPr/>
            </p:nvSpPr>
            <p:spPr>
              <a:xfrm>
                <a:off x="1284493" y="4847258"/>
                <a:ext cx="7548195" cy="9140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1">
                                  <a:latin typeface="Cambria Math" panose="02040503050406030204" pitchFamily="18" charset="0"/>
                                </a:rPr>
                                <m:t>𝐦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e>
                      </m:d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altLang="zh-CN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GB" altLang="zh-CN" sz="240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GB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altLang="zh-CN" sz="2400" b="1">
                                  <a:latin typeface="Cambria Math" panose="02040503050406030204" pitchFamily="18" charset="0"/>
                                </a:rPr>
                                <m:t>𝐦</m:t>
                              </m:r>
                            </m:e>
                            <m:sub>
                              <m:r>
                                <a:rPr lang="en-GB" altLang="zh-CN" sz="240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lang="en-GB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altLang="zh-CN" sz="2400">
                              <a:latin typeface="Cambria Math" panose="02040503050406030204" pitchFamily="18" charset="0"/>
                            </a:rPr>
                            <m:t>det</m:t>
                          </m:r>
                          <m:f>
                            <m:fPr>
                              <m:ctrlPr>
                                <a:rPr lang="en-GB" altLang="zh-CN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zh-CN" sz="240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altLang="zh-CN" sz="2400" b="1">
                                      <a:latin typeface="Cambria Math" panose="02040503050406030204" pitchFamily="18" charset="0"/>
                                    </a:rPr>
                                    <m:t>𝐦</m:t>
                                  </m:r>
                                </m:e>
                                <m:sub>
                                  <m:r>
                                    <a:rPr lang="en-US" altLang="zh-CN" sz="240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Rectangle 3">
                <a:extLst>
                  <a:ext uri="{FF2B5EF4-FFF2-40B4-BE49-F238E27FC236}">
                    <a16:creationId xmlns:a16="http://schemas.microsoft.com/office/drawing/2014/main" id="{7F7E4883-02BE-43D9-90E8-3BC939D670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493" y="4847258"/>
                <a:ext cx="7548195" cy="91409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矩形 30">
            <a:extLst>
              <a:ext uri="{FF2B5EF4-FFF2-40B4-BE49-F238E27FC236}">
                <a16:creationId xmlns:a16="http://schemas.microsoft.com/office/drawing/2014/main" id="{6891C436-EC19-405E-B6D7-6337CEA366B5}"/>
              </a:ext>
            </a:extLst>
          </p:cNvPr>
          <p:cNvSpPr/>
          <p:nvPr/>
        </p:nvSpPr>
        <p:spPr>
          <a:xfrm>
            <a:off x="5722566" y="4847257"/>
            <a:ext cx="1144768" cy="91409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8ACF6D3-BE21-4973-88F4-789986CA3951}"/>
              </a:ext>
            </a:extLst>
          </p:cNvPr>
          <p:cNvSpPr/>
          <p:nvPr/>
        </p:nvSpPr>
        <p:spPr>
          <a:xfrm>
            <a:off x="7033984" y="5115447"/>
            <a:ext cx="24975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rgbClr val="0070C0"/>
                </a:solidFill>
              </a:rPr>
              <a:t>Volume change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C8F731B4-A913-47A6-B86A-5B288EFE55A8}"/>
              </a:ext>
            </a:extLst>
          </p:cNvPr>
          <p:cNvSpPr/>
          <p:nvPr/>
        </p:nvSpPr>
        <p:spPr>
          <a:xfrm>
            <a:off x="6263566" y="5838625"/>
            <a:ext cx="1841253" cy="9478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92A1CF8C-7D34-4A45-9F35-ADFF376C70D7}"/>
              </a:ext>
            </a:extLst>
          </p:cNvPr>
          <p:cNvCxnSpPr/>
          <p:nvPr/>
        </p:nvCxnSpPr>
        <p:spPr>
          <a:xfrm>
            <a:off x="1884312" y="1435070"/>
            <a:ext cx="14316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8C7FD382-B893-46CC-8DF1-549756785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" t="12816" r="82671" b="47081"/>
          <a:stretch/>
        </p:blipFill>
        <p:spPr>
          <a:xfrm>
            <a:off x="2930627" y="2260376"/>
            <a:ext cx="1715833" cy="1596251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6998A77D-4978-46FA-9265-245A5ECABE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1" t="13125" r="55095" b="46176"/>
          <a:stretch/>
        </p:blipFill>
        <p:spPr>
          <a:xfrm>
            <a:off x="7380000" y="2304000"/>
            <a:ext cx="1715833" cy="1620000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3F712117-86E2-4D98-BEBC-EED7B4A2A0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8" t="12946" r="27758" b="46355"/>
          <a:stretch/>
        </p:blipFill>
        <p:spPr>
          <a:xfrm>
            <a:off x="7380000" y="2304000"/>
            <a:ext cx="1715833" cy="1620000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2B9CFE95-D525-4F52-81B1-E9078B0D95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16" t="13618" r="890" b="45683"/>
          <a:stretch/>
        </p:blipFill>
        <p:spPr>
          <a:xfrm>
            <a:off x="7380000" y="2304000"/>
            <a:ext cx="1715833" cy="1620000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FFDA209B-DF86-4241-909F-9708D06ECC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59" t="12927" r="41447" b="46374"/>
          <a:stretch/>
        </p:blipFill>
        <p:spPr>
          <a:xfrm>
            <a:off x="7380000" y="2304000"/>
            <a:ext cx="1715833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1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4" grpId="0"/>
      <p:bldP spid="25" grpId="0"/>
      <p:bldP spid="23" grpId="0" animBg="1"/>
      <p:bldP spid="28" grpId="0"/>
      <p:bldP spid="29" grpId="0"/>
      <p:bldP spid="30" grpId="0"/>
      <p:bldP spid="31" grpId="0" animBg="1"/>
      <p:bldP spid="32" grpId="0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244789" y="4207281"/>
                <a:ext cx="10022487" cy="7903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GB" altLang="zh-CN" sz="2000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GB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altLang="zh-CN" sz="2000">
                                    <a:latin typeface="Cambria Math" panose="02040503050406030204" pitchFamily="18" charset="0"/>
                                  </a:rPr>
                                  <m:t>𝛻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n-GB" sz="2000">
                                <a:latin typeface="Cambria Math" panose="02040503050406030204" pitchFamily="18" charset="0"/>
                              </a:rPr>
                              <m:t>ELBO</m:t>
                            </m:r>
                            <m:d>
                              <m:d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altLang="zh-CN" sz="2000" i="1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GB" altLang="zh-CN" sz="2000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GB" altLang="zh-CN" sz="20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altLang="zh-CN" sz="2000" b="1">
                                            <a:latin typeface="Cambria Math" panose="02040503050406030204" pitchFamily="18" charset="0"/>
                                          </a:rPr>
                                          <m:t>𝐦</m:t>
                                        </m:r>
                                      </m:e>
                                      <m:sub>
                                        <m:r>
                                          <a:rPr lang="en-GB" altLang="zh-CN" sz="2000" i="1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  <m:r>
                              <m:rPr>
                                <m:nor/>
                              </m:rPr>
                              <a:rPr lang="en-GB" sz="200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GB" sz="200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GB" sz="200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2000" b="1">
                                            <a:latin typeface="Cambria Math" panose="02040503050406030204" pitchFamily="18" charset="0"/>
                                          </a:rPr>
                                          <m:t>𝐦</m:t>
                                        </m:r>
                                      </m:e>
                                      <m:sub>
                                        <m:r>
                                          <a:rPr lang="en-GB" sz="200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altLang="zh-CN" sz="2000">
                                        <a:latin typeface="Cambria Math" panose="02040503050406030204" pitchFamily="18" charset="0"/>
                                      </a:rPr>
                                      <m:t>𝛻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2000" b="1">
                                            <a:latin typeface="Cambria Math" panose="02040503050406030204" pitchFamily="18" charset="0"/>
                                          </a:rPr>
                                          <m:t>𝐦</m:t>
                                        </m:r>
                                      </m:e>
                                      <m:sub>
                                        <m: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sub>
                                    </m:sSub>
                                  </m:sub>
                                </m:sSub>
                                <m:d>
                                  <m:d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200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d>
                                      <m:dPr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GB" altLang="zh-CN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𝐦</m:t>
                                            </m:r>
                                          </m:e>
                                          <m:sub>
                                            <m:r>
                                              <a:rPr lang="en-GB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𝐾</m:t>
                                            </m:r>
                                          </m:sub>
                                        </m:sSub>
                                        <m:r>
                                          <a:rPr lang="en-GB" altLang="zh-CN" sz="2000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sSub>
                                          <m:sSubPr>
                                            <m:ctrlPr>
                                              <a:rPr lang="en-GB" altLang="zh-CN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𝐝</m:t>
                                            </m:r>
                                          </m:e>
                                          <m:sub>
                                            <m:r>
                                              <a:rPr lang="en-GB" altLang="zh-CN" sz="2000" i="1">
                                                <a:latin typeface="Cambria Math" panose="02040503050406030204" pitchFamily="18" charset="0"/>
                                              </a:rPr>
                                              <m:t>𝑜𝑏𝑠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  <m:sSub>
                                  <m:sSub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altLang="zh-CN" sz="2000">
                                        <a:latin typeface="Cambria Math" panose="02040503050406030204" pitchFamily="18" charset="0"/>
                                      </a:rPr>
                                      <m:t>𝛻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1">
                                        <a:latin typeface="Cambria Math" panose="02040503050406030204" pitchFamily="18" charset="0"/>
                                      </a:rPr>
                                      <m:t>𝐦</m:t>
                                    </m:r>
                                  </m:e>
                                  <m:sub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GB" altLang="zh-CN" sz="200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GB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GB" altLang="zh-CN" sz="200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GB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altLang="zh-CN" sz="2000" i="1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GB" altLang="zh-CN" sz="200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GB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altLang="zh-CN" sz="2000" b="1">
                                            <a:latin typeface="Cambria Math" panose="02040503050406030204" pitchFamily="18" charset="0"/>
                                          </a:rPr>
                                          <m:t>𝐦</m:t>
                                        </m:r>
                                      </m:e>
                                      <m:sub>
                                        <m:r>
                                          <a:rPr lang="en-GB" altLang="zh-CN" sz="200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GB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altLang="zh-CN" sz="2000">
                                        <a:latin typeface="Cambria Math" panose="02040503050406030204" pitchFamily="18" charset="0"/>
                                      </a:rPr>
                                      <m:t>𝛻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zh-CN" sz="2000"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</m:sub>
                                </m:sSub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en-GB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5"/>
                                      </m:r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p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altLang="zh-CN" sz="200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GB" altLang="zh-CN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altLang="zh-CN" sz="2000">
                                            <a:latin typeface="Cambria Math" panose="02040503050406030204" pitchFamily="18" charset="0"/>
                                          </a:rPr>
                                          <m:t>det</m:t>
                                        </m:r>
                                        <m:f>
                                          <m:fPr>
                                            <m:ctrlPr>
                                              <a:rPr lang="en-GB" altLang="zh-CN" sz="20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altLang="zh-CN" sz="2000">
                                                <a:latin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GB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𝑓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d>
                                              <m:dPr>
                                                <m:ctrlPr>
                                                  <a:rPr lang="en-GB" altLang="zh-CN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en-GB" altLang="zh-CN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GB" altLang="zh-CN" sz="2000" b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𝐦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GB" altLang="zh-CN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GB" altLang="zh-CN" sz="2000" i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altLang="zh-CN" sz="2000">
                                                    <a:latin typeface="Cambria Math" panose="02040503050406030204" pitchFamily="18" charset="0"/>
                                                  </a:rPr>
                                                  <m:t>𝜕</m:t>
                                                </m:r>
                                                <m:r>
                                                  <a:rPr lang="en-GB" altLang="zh-CN" sz="2000" b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altLang="zh-CN" sz="2000" i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  <m:r>
                                                  <a:rPr lang="en-GB" altLang="zh-CN" sz="2000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−1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</m:nary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4789" y="4207281"/>
                <a:ext cx="10022487" cy="790345"/>
              </a:xfrm>
              <a:prstGeom prst="rect">
                <a:avLst/>
              </a:prstGeom>
              <a:blipFill>
                <a:blip r:embed="rId2"/>
                <a:stretch>
                  <a:fillRect r="-23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12">
            <a:extLst>
              <a:ext uri="{FF2B5EF4-FFF2-40B4-BE49-F238E27FC236}">
                <a16:creationId xmlns:a16="http://schemas.microsoft.com/office/drawing/2014/main" id="{EF6AB6A1-3F4B-4C1D-AE65-E945011626A8}"/>
              </a:ext>
            </a:extLst>
          </p:cNvPr>
          <p:cNvSpPr txBox="1"/>
          <p:nvPr/>
        </p:nvSpPr>
        <p:spPr>
          <a:xfrm>
            <a:off x="618357" y="225443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Variational Inference using Normalizing</a:t>
            </a:r>
            <a:r>
              <a:rPr lang="en-GB" altLang="zh-CN" sz="4400" dirty="0">
                <a:solidFill>
                  <a:srgbClr val="002060"/>
                </a:solidFill>
                <a:latin typeface="Calibri Light" panose="020F0302020204030204"/>
              </a:rPr>
              <a:t> Flows</a:t>
            </a:r>
            <a:endParaRPr lang="en-GB" altLang="zh-CN" sz="4400" dirty="0">
              <a:solidFill>
                <a:srgbClr val="00206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9BBF74D-3B82-4FBC-85FE-4E8CB6F7319A}"/>
                  </a:ext>
                </a:extLst>
              </p:cNvPr>
              <p:cNvSpPr/>
              <p:nvPr/>
            </p:nvSpPr>
            <p:spPr>
              <a:xfrm>
                <a:off x="3952499" y="3252802"/>
                <a:ext cx="3848426" cy="4397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GB" sz="200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GB" sz="20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m:rPr>
                          <m:nor/>
                        </m:rPr>
                        <a:rPr lang="en-GB" sz="2000">
                          <a:latin typeface="Cambria Math" panose="02040503050406030204" pitchFamily="18" charset="0"/>
                        </a:rPr>
                        <m:t>ELBO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altLang="zh-CN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GB" altLang="zh-CN" sz="20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en-GB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altLang="zh-CN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altLang="zh-CN" sz="2000" b="1">
                                      <a:latin typeface="Cambria Math" panose="02040503050406030204" pitchFamily="18" charset="0"/>
                                    </a:rPr>
                                    <m:t>𝐦</m:t>
                                  </m:r>
                                </m:e>
                                <m:sub>
                                  <m:r>
                                    <a:rPr lang="en-GB" altLang="zh-CN" sz="20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9BBF74D-3B82-4FBC-85FE-4E8CB6F731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2499" y="3252802"/>
                <a:ext cx="3848426" cy="439736"/>
              </a:xfrm>
              <a:prstGeom prst="rect">
                <a:avLst/>
              </a:prstGeom>
              <a:blipFill>
                <a:blip r:embed="rId3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内容占位符 1">
                <a:extLst>
                  <a:ext uri="{FF2B5EF4-FFF2-40B4-BE49-F238E27FC236}">
                    <a16:creationId xmlns:a16="http://schemas.microsoft.com/office/drawing/2014/main" id="{885BB199-71D0-400D-A294-4EECAFEE13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6043" y="2284843"/>
                <a:ext cx="10638205" cy="79641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457200">
                  <a:lnSpc>
                    <a:spcPct val="130000"/>
                  </a:lnSpc>
                  <a:spcBef>
                    <a:spcPts val="0"/>
                  </a:spcBef>
                  <a:buNone/>
                </a:pPr>
                <a:r>
                  <a:rPr lang="en-GB" sz="2400" dirty="0">
                    <a:cs typeface="Times New Roman" panose="02020603050405020304" pitchFamily="18" charset="0"/>
                  </a:rPr>
                  <a:t>Maximize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>
                        <a:cs typeface="Times New Roman" panose="02020603050405020304" pitchFamily="18" charset="0"/>
                      </a:rPr>
                      <m:t>ELBO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24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GB" sz="2400" dirty="0"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>
                    <a:cs typeface="Times New Roman" panose="02020603050405020304" pitchFamily="18" charset="0"/>
                  </a:rPr>
                  <a:t>w.r.t</a:t>
                </a:r>
                <a:r>
                  <a:rPr lang="en-GB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F</m:t>
                    </m:r>
                    <m:r>
                      <a:rPr lang="en-US" altLang="zh-CN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4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4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en-GB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4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𝐾</m:t>
                            </m:r>
                            <m:r>
                              <a:rPr lang="en-US" altLang="zh-CN" sz="24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−1 </m:t>
                            </m:r>
                          </m:sub>
                        </m:sSub>
                        <m:r>
                          <a:rPr lang="en-US" altLang="zh-CN" sz="24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GB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4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𝐾</m:t>
                            </m:r>
                            <m:r>
                              <a:rPr lang="en-US" altLang="zh-CN" sz="24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400" dirty="0"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cs typeface="Times New Roman" panose="02020603050405020304" pitchFamily="18" charset="0"/>
                  </a:rPr>
                  <a:t>using optimization</a:t>
                </a:r>
                <a:endParaRPr lang="en-GB" sz="2400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内容占位符 1">
                <a:extLst>
                  <a:ext uri="{FF2B5EF4-FFF2-40B4-BE49-F238E27FC236}">
                    <a16:creationId xmlns:a16="http://schemas.microsoft.com/office/drawing/2014/main" id="{885BB199-71D0-400D-A294-4EECAFEE1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043" y="2284843"/>
                <a:ext cx="10638205" cy="796411"/>
              </a:xfrm>
              <a:prstGeom prst="rect">
                <a:avLst/>
              </a:prstGeom>
              <a:blipFill>
                <a:blip r:embed="rId4"/>
                <a:stretch>
                  <a:fillRect l="-8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3612501" y="4570252"/>
            <a:ext cx="651654" cy="2286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7858614" y="4571947"/>
            <a:ext cx="651653" cy="2101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ACF8B1B1-E040-4665-87BE-8376172A3724}"/>
              </a:ext>
            </a:extLst>
          </p:cNvPr>
          <p:cNvSpPr txBox="1"/>
          <p:nvPr/>
        </p:nvSpPr>
        <p:spPr>
          <a:xfrm>
            <a:off x="1063903" y="5283525"/>
            <a:ext cx="3541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Easy</a:t>
            </a:r>
            <a:r>
              <a:rPr lang="en-GB" sz="2400" dirty="0">
                <a:solidFill>
                  <a:srgbClr val="0070C0"/>
                </a:solidFill>
              </a:rPr>
              <a:t> Monte Carlo Sampling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F3555A7-85B9-4B1D-8EB4-B055D5056747}"/>
              </a:ext>
            </a:extLst>
          </p:cNvPr>
          <p:cNvSpPr/>
          <p:nvPr/>
        </p:nvSpPr>
        <p:spPr>
          <a:xfrm>
            <a:off x="4695195" y="4928321"/>
            <a:ext cx="2152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</a:rPr>
              <a:t>Already known!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84C628FB-BBFB-49FA-9BF5-57F3FF18007E}"/>
                  </a:ext>
                </a:extLst>
              </p:cNvPr>
              <p:cNvSpPr/>
              <p:nvPr/>
            </p:nvSpPr>
            <p:spPr>
              <a:xfrm>
                <a:off x="3419691" y="1217267"/>
                <a:ext cx="6856419" cy="7902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altLang="zh-CN" sz="2000"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lang="en-GB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altLang="zh-CN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altLang="zh-CN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GB" altLang="zh-CN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en-GB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altLang="zh-CN" sz="2000" b="1">
                                  <a:latin typeface="Cambria Math" panose="02040503050406030204" pitchFamily="18" charset="0"/>
                                </a:rPr>
                                <m:t>𝐦</m:t>
                              </m:r>
                            </m:e>
                            <m:sub>
                              <m:r>
                                <a:rPr lang="en-GB" altLang="zh-CN" sz="20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e>
                      </m:d>
                      <m:r>
                        <a:rPr lang="en-GB" altLang="zh-CN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altLang="zh-CN" sz="200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GB" altLang="zh-CN" sz="200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altLang="zh-CN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GB" altLang="zh-CN" sz="200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GB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altLang="zh-CN" sz="2000" b="1">
                                  <a:latin typeface="Cambria Math" panose="02040503050406030204" pitchFamily="18" charset="0"/>
                                </a:rPr>
                                <m:t>𝐦</m:t>
                              </m:r>
                            </m:e>
                            <m:sub>
                              <m:r>
                                <a:rPr lang="en-GB" altLang="zh-CN" sz="200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GB" altLang="zh-CN" sz="200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GB" altLang="zh-CN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GB" altLang="zh-CN" sz="2000">
                              <a:latin typeface="Cambria Math" panose="02040503050406030204" pitchFamily="18" charset="0"/>
                            </a:rPr>
                            <m:t>log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GB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altLang="zh-CN" sz="2000"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f>
                                <m:fPr>
                                  <m:ctrlPr>
                                    <a:rPr lang="en-GB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zh-CN" sz="200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GB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altLang="zh-CN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GB" altLang="zh-CN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GB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altLang="zh-CN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altLang="zh-CN" sz="2000" b="1">
                                              <a:latin typeface="Cambria Math" panose="02040503050406030204" pitchFamily="18" charset="0"/>
                                            </a:rPr>
                                            <m:t>𝐦</m:t>
                                          </m:r>
                                        </m:e>
                                        <m:sub>
                                          <m:r>
                                            <a:rPr lang="en-GB" altLang="zh-CN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altLang="zh-CN" sz="2000" b="1">
                                          <a:latin typeface="Cambria Math" panose="02040503050406030204" pitchFamily="18" charset="0"/>
                                        </a:rPr>
                                        <m:t>𝐦</m:t>
                                      </m:r>
                                    </m:e>
                                    <m:sub>
                                      <m:r>
                                        <a:rPr lang="en-GB" altLang="zh-CN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GB" altLang="zh-CN" sz="200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84C628FB-BBFB-49FA-9BF5-57F3FF1800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691" y="1217267"/>
                <a:ext cx="6856419" cy="7902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3">
                <a:extLst>
                  <a:ext uri="{FF2B5EF4-FFF2-40B4-BE49-F238E27FC236}">
                    <a16:creationId xmlns:a16="http://schemas.microsoft.com/office/drawing/2014/main" id="{318C6783-2DF5-4F3D-995E-0ABE41745834}"/>
                  </a:ext>
                </a:extLst>
              </p:cNvPr>
              <p:cNvSpPr/>
              <p:nvPr/>
            </p:nvSpPr>
            <p:spPr>
              <a:xfrm>
                <a:off x="2291818" y="1412245"/>
                <a:ext cx="183556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𝐥𝐨𝐠</m:t>
                      </m:r>
                      <m:r>
                        <a:rPr lang="en-GB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d>
                        <m:d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𝐦</m:t>
                          </m:r>
                        </m:e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</m:d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7" name="Rectangle 13">
                <a:extLst>
                  <a:ext uri="{FF2B5EF4-FFF2-40B4-BE49-F238E27FC236}">
                    <a16:creationId xmlns:a16="http://schemas.microsoft.com/office/drawing/2014/main" id="{318C6783-2DF5-4F3D-995E-0ABE417458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1818" y="1412245"/>
                <a:ext cx="1835566" cy="400110"/>
              </a:xfrm>
              <a:prstGeom prst="rect">
                <a:avLst/>
              </a:prstGeom>
              <a:blipFill>
                <a:blip r:embed="rId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矩形 19">
            <a:extLst>
              <a:ext uri="{FF2B5EF4-FFF2-40B4-BE49-F238E27FC236}">
                <a16:creationId xmlns:a16="http://schemas.microsoft.com/office/drawing/2014/main" id="{49F22933-77C2-4E71-B4B0-2DB9F347616E}"/>
              </a:ext>
            </a:extLst>
          </p:cNvPr>
          <p:cNvSpPr/>
          <p:nvPr/>
        </p:nvSpPr>
        <p:spPr>
          <a:xfrm>
            <a:off x="9972730" y="4188808"/>
            <a:ext cx="1444687" cy="79573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AEA0770-7B2A-43B2-AA42-BF4BCB971B96}"/>
              </a:ext>
            </a:extLst>
          </p:cNvPr>
          <p:cNvSpPr/>
          <p:nvPr/>
        </p:nvSpPr>
        <p:spPr>
          <a:xfrm>
            <a:off x="4349317" y="4395608"/>
            <a:ext cx="2361876" cy="39488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8BD034C-BE4F-4D74-87F5-0E0B9822A428}"/>
              </a:ext>
            </a:extLst>
          </p:cNvPr>
          <p:cNvSpPr/>
          <p:nvPr/>
        </p:nvSpPr>
        <p:spPr>
          <a:xfrm>
            <a:off x="3951741" y="3982712"/>
            <a:ext cx="33056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0070C0"/>
                </a:solidFill>
              </a:rPr>
              <a:t>Gradient in linearized inversion</a:t>
            </a:r>
            <a:endParaRPr lang="zh-CN" altLang="en-US" sz="1400" dirty="0">
              <a:solidFill>
                <a:srgbClr val="0070C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61B07A9-E075-4AE2-A261-4D3304B7F78D}"/>
              </a:ext>
            </a:extLst>
          </p:cNvPr>
          <p:cNvSpPr txBox="1"/>
          <p:nvPr/>
        </p:nvSpPr>
        <p:spPr>
          <a:xfrm>
            <a:off x="493796" y="5892820"/>
            <a:ext cx="6094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Small </a:t>
            </a:r>
            <a:r>
              <a:rPr lang="en-US" altLang="zh-CN" sz="2400" noProof="0" dirty="0">
                <a:solidFill>
                  <a:srgbClr val="0070C0"/>
                </a:solidFill>
                <a:latin typeface="Calibri" panose="020F0502020204030204"/>
              </a:rPr>
              <a:t>N</a:t>
            </a:r>
            <a:r>
              <a:rPr lang="en-US" altLang="zh-CN" sz="2400" dirty="0">
                <a:solidFill>
                  <a:srgbClr val="0070C0"/>
                </a:solidFill>
                <a:latin typeface="Calibri" panose="020F0502020204030204"/>
              </a:rPr>
              <a:t>umber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Samples </a:t>
            </a:r>
            <a:r>
              <a:rPr lang="en-US" altLang="zh-CN" sz="2400" dirty="0">
                <a:solidFill>
                  <a:srgbClr val="0070C0"/>
                </a:solidFill>
                <a:latin typeface="Calibri" panose="020F0502020204030204"/>
              </a:rPr>
              <a:t>per Iteration</a:t>
            </a:r>
            <a:endParaRPr kumimoji="0" lang="en-GB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FA93FBC6-E76D-4646-8AF5-5A7F6A6D1CF5}"/>
              </a:ext>
            </a:extLst>
          </p:cNvPr>
          <p:cNvCxnSpPr>
            <a:cxnSpLocks/>
          </p:cNvCxnSpPr>
          <p:nvPr/>
        </p:nvCxnSpPr>
        <p:spPr>
          <a:xfrm>
            <a:off x="4060272" y="3801595"/>
            <a:ext cx="363243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1E0C24A1-AB63-40A5-9826-03A8F51C1310}"/>
              </a:ext>
            </a:extLst>
          </p:cNvPr>
          <p:cNvSpPr/>
          <p:nvPr/>
        </p:nvSpPr>
        <p:spPr>
          <a:xfrm>
            <a:off x="7968809" y="3509220"/>
            <a:ext cx="31556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Update with many iterations</a:t>
            </a:r>
            <a:endParaRPr lang="zh-CN" altLang="en-US" sz="16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A5A0D1A-A30C-495F-BEA7-B15A4BF90089}"/>
              </a:ext>
            </a:extLst>
          </p:cNvPr>
          <p:cNvSpPr/>
          <p:nvPr/>
        </p:nvSpPr>
        <p:spPr>
          <a:xfrm>
            <a:off x="8740730" y="5084301"/>
            <a:ext cx="33056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0070C0"/>
                </a:solidFill>
              </a:rPr>
              <a:t>Easy to calculate with careful design of flows</a:t>
            </a:r>
            <a:endParaRPr lang="zh-CN" altLang="en-US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4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  <p:bldP spid="12" grpId="0"/>
      <p:bldP spid="18" grpId="0" animBg="1"/>
      <p:bldP spid="19" grpId="0" animBg="1"/>
      <p:bldP spid="13" grpId="0"/>
      <p:bldP spid="2" grpId="0"/>
      <p:bldP spid="16" grpId="0"/>
      <p:bldP spid="17" grpId="0"/>
      <p:bldP spid="20" grpId="0" animBg="1"/>
      <p:bldP spid="21" grpId="0" animBg="1"/>
      <p:bldP spid="22" grpId="0"/>
      <p:bldP spid="24" grpId="0"/>
      <p:bldP spid="26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2">
            <a:extLst>
              <a:ext uri="{FF2B5EF4-FFF2-40B4-BE49-F238E27FC236}">
                <a16:creationId xmlns:a16="http://schemas.microsoft.com/office/drawing/2014/main" id="{EF6AB6A1-3F4B-4C1D-AE65-E945011626A8}"/>
              </a:ext>
            </a:extLst>
          </p:cNvPr>
          <p:cNvSpPr txBox="1"/>
          <p:nvPr/>
        </p:nvSpPr>
        <p:spPr>
          <a:xfrm>
            <a:off x="362985" y="125845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Constructing Flows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1C4AFCD-077A-4F37-947D-1C19380108A8}"/>
              </a:ext>
            </a:extLst>
          </p:cNvPr>
          <p:cNvGrpSpPr/>
          <p:nvPr/>
        </p:nvGrpSpPr>
        <p:grpSpPr>
          <a:xfrm>
            <a:off x="2826389" y="1918369"/>
            <a:ext cx="462097" cy="1722453"/>
            <a:chOff x="2826389" y="2371375"/>
            <a:chExt cx="462097" cy="1722453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09902508-7CC6-4CB7-94CA-DD4833510DAF}"/>
                </a:ext>
              </a:extLst>
            </p:cNvPr>
            <p:cNvSpPr/>
            <p:nvPr/>
          </p:nvSpPr>
          <p:spPr>
            <a:xfrm>
              <a:off x="2835481" y="2371375"/>
              <a:ext cx="453005" cy="1722453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文本框 3">
                  <a:extLst>
                    <a:ext uri="{FF2B5EF4-FFF2-40B4-BE49-F238E27FC236}">
                      <a16:creationId xmlns:a16="http://schemas.microsoft.com/office/drawing/2014/main" id="{1B37CE0F-D8E5-4C15-98C5-CDAFE7CFFA38}"/>
                    </a:ext>
                  </a:extLst>
                </p:cNvPr>
                <p:cNvSpPr txBox="1"/>
                <p:nvPr/>
              </p:nvSpPr>
              <p:spPr>
                <a:xfrm>
                  <a:off x="2826389" y="2987745"/>
                  <a:ext cx="34394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altLang="zh-CN" sz="2000" b="1">
                                <a:latin typeface="Cambria Math" panose="02040503050406030204" pitchFamily="18" charset="0"/>
                              </a:rPr>
                              <m:t>𝐦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4" name="文本框 3">
                  <a:extLst>
                    <a:ext uri="{FF2B5EF4-FFF2-40B4-BE49-F238E27FC236}">
                      <a16:creationId xmlns:a16="http://schemas.microsoft.com/office/drawing/2014/main" id="{1B37CE0F-D8E5-4C15-98C5-CDAFE7CFFA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26389" y="2987745"/>
                  <a:ext cx="343949" cy="400110"/>
                </a:xfrm>
                <a:prstGeom prst="rect">
                  <a:avLst/>
                </a:prstGeom>
                <a:blipFill>
                  <a:blip r:embed="rId2"/>
                  <a:stretch>
                    <a:fillRect r="-35714" b="-15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BEDE6664-9730-4783-B855-0A06592BBF70}"/>
              </a:ext>
            </a:extLst>
          </p:cNvPr>
          <p:cNvCxnSpPr>
            <a:cxnSpLocks/>
          </p:cNvCxnSpPr>
          <p:nvPr/>
        </p:nvCxnSpPr>
        <p:spPr>
          <a:xfrm>
            <a:off x="3347209" y="2759977"/>
            <a:ext cx="451327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85B2D044-9AA8-40DF-978F-95DCE877AEB0}"/>
              </a:ext>
            </a:extLst>
          </p:cNvPr>
          <p:cNvSpPr/>
          <p:nvPr/>
        </p:nvSpPr>
        <p:spPr>
          <a:xfrm>
            <a:off x="8003742" y="1926077"/>
            <a:ext cx="535357" cy="172245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C6A8AA52-198D-418F-A421-E1A002EC9299}"/>
                  </a:ext>
                </a:extLst>
              </p:cNvPr>
              <p:cNvSpPr txBox="1"/>
              <p:nvPr/>
            </p:nvSpPr>
            <p:spPr>
              <a:xfrm>
                <a:off x="7943647" y="2524020"/>
                <a:ext cx="3439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altLang="zh-CN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altLang="zh-CN" b="1">
                              <a:latin typeface="Cambria Math" panose="02040503050406030204" pitchFamily="18" charset="0"/>
                            </a:rPr>
                            <m:t>𝐦</m:t>
                          </m:r>
                        </m:e>
                        <m:sub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C6A8AA52-198D-418F-A421-E1A002EC9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3647" y="2524020"/>
                <a:ext cx="343949" cy="369332"/>
              </a:xfrm>
              <a:prstGeom prst="rect">
                <a:avLst/>
              </a:prstGeom>
              <a:blipFill>
                <a:blip r:embed="rId10"/>
                <a:stretch>
                  <a:fillRect r="-859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478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91C4AFCD-077A-4F37-947D-1C19380108A8}"/>
              </a:ext>
            </a:extLst>
          </p:cNvPr>
          <p:cNvGrpSpPr/>
          <p:nvPr/>
        </p:nvGrpSpPr>
        <p:grpSpPr>
          <a:xfrm>
            <a:off x="2826389" y="1918369"/>
            <a:ext cx="462097" cy="1722453"/>
            <a:chOff x="2826389" y="2371375"/>
            <a:chExt cx="462097" cy="1722453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09902508-7CC6-4CB7-94CA-DD4833510DAF}"/>
                </a:ext>
              </a:extLst>
            </p:cNvPr>
            <p:cNvSpPr/>
            <p:nvPr/>
          </p:nvSpPr>
          <p:spPr>
            <a:xfrm>
              <a:off x="2835481" y="2371375"/>
              <a:ext cx="453005" cy="1722453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文本框 3">
                  <a:extLst>
                    <a:ext uri="{FF2B5EF4-FFF2-40B4-BE49-F238E27FC236}">
                      <a16:creationId xmlns:a16="http://schemas.microsoft.com/office/drawing/2014/main" id="{1B37CE0F-D8E5-4C15-98C5-CDAFE7CFFA38}"/>
                    </a:ext>
                  </a:extLst>
                </p:cNvPr>
                <p:cNvSpPr txBox="1"/>
                <p:nvPr/>
              </p:nvSpPr>
              <p:spPr>
                <a:xfrm>
                  <a:off x="2826389" y="2987745"/>
                  <a:ext cx="34394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altLang="zh-CN" sz="2000" b="1">
                                <a:latin typeface="Cambria Math" panose="02040503050406030204" pitchFamily="18" charset="0"/>
                              </a:rPr>
                              <m:t>𝐦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4" name="文本框 3">
                  <a:extLst>
                    <a:ext uri="{FF2B5EF4-FFF2-40B4-BE49-F238E27FC236}">
                      <a16:creationId xmlns:a16="http://schemas.microsoft.com/office/drawing/2014/main" id="{1B37CE0F-D8E5-4C15-98C5-CDAFE7CFFA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26389" y="2987745"/>
                  <a:ext cx="343949" cy="400110"/>
                </a:xfrm>
                <a:prstGeom prst="rect">
                  <a:avLst/>
                </a:prstGeom>
                <a:blipFill>
                  <a:blip r:embed="rId2"/>
                  <a:stretch>
                    <a:fillRect r="-35714" b="-15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BEDE6664-9730-4783-B855-0A06592BBF70}"/>
              </a:ext>
            </a:extLst>
          </p:cNvPr>
          <p:cNvCxnSpPr>
            <a:cxnSpLocks/>
          </p:cNvCxnSpPr>
          <p:nvPr/>
        </p:nvCxnSpPr>
        <p:spPr>
          <a:xfrm>
            <a:off x="3347209" y="2759977"/>
            <a:ext cx="34394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49B5564B-18CF-4BD3-A428-A26284C1E845}"/>
              </a:ext>
            </a:extLst>
          </p:cNvPr>
          <p:cNvSpPr/>
          <p:nvPr/>
        </p:nvSpPr>
        <p:spPr>
          <a:xfrm>
            <a:off x="3775047" y="1925718"/>
            <a:ext cx="503339" cy="845710"/>
          </a:xfrm>
          <a:prstGeom prst="rect">
            <a:avLst/>
          </a:prstGeom>
          <a:solidFill>
            <a:srgbClr val="0AF6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B6D7EDE-BAB9-47EC-B781-4DA9E723E612}"/>
              </a:ext>
            </a:extLst>
          </p:cNvPr>
          <p:cNvSpPr/>
          <p:nvPr/>
        </p:nvSpPr>
        <p:spPr>
          <a:xfrm>
            <a:off x="3775046" y="2771428"/>
            <a:ext cx="503339" cy="86939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F72F5CC-F6AB-4D6C-B266-02A2ED6602C7}"/>
                  </a:ext>
                </a:extLst>
              </p:cNvPr>
              <p:cNvSpPr txBox="1"/>
              <p:nvPr/>
            </p:nvSpPr>
            <p:spPr>
              <a:xfrm>
                <a:off x="3775045" y="2102494"/>
                <a:ext cx="503339" cy="421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altLang="zh-CN" sz="20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altLang="zh-CN" sz="2000" b="1">
                              <a:latin typeface="Cambria Math" panose="02040503050406030204" pitchFamily="18" charset="0"/>
                            </a:rPr>
                            <m:t>𝐦</m:t>
                          </m:r>
                        </m:e>
                        <m:sub>
                          <m:r>
                            <a:rPr lang="en-US" altLang="zh-CN" sz="2000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altLang="zh-CN" sz="2000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sup>
                      </m:sSubSup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F72F5CC-F6AB-4D6C-B266-02A2ED6602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5045" y="2102494"/>
                <a:ext cx="503339" cy="421526"/>
              </a:xfrm>
              <a:prstGeom prst="rect">
                <a:avLst/>
              </a:prstGeom>
              <a:blipFill>
                <a:blip r:embed="rId3"/>
                <a:stretch>
                  <a:fillRect r="-2410" b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BCAB125C-0FDF-44BB-A64D-05C6687AF908}"/>
              </a:ext>
            </a:extLst>
          </p:cNvPr>
          <p:cNvCxnSpPr>
            <a:cxnSpLocks/>
          </p:cNvCxnSpPr>
          <p:nvPr/>
        </p:nvCxnSpPr>
        <p:spPr>
          <a:xfrm>
            <a:off x="4345497" y="2357665"/>
            <a:ext cx="249992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FD58696D-9008-4C43-A55C-42E19D88FC65}"/>
              </a:ext>
            </a:extLst>
          </p:cNvPr>
          <p:cNvSpPr/>
          <p:nvPr/>
        </p:nvSpPr>
        <p:spPr>
          <a:xfrm>
            <a:off x="6981043" y="1934810"/>
            <a:ext cx="503339" cy="845710"/>
          </a:xfrm>
          <a:prstGeom prst="rect">
            <a:avLst/>
          </a:prstGeom>
          <a:solidFill>
            <a:srgbClr val="0AF6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1A7299C-C286-468F-A9D3-E1D07E4322DA}"/>
              </a:ext>
            </a:extLst>
          </p:cNvPr>
          <p:cNvSpPr/>
          <p:nvPr/>
        </p:nvSpPr>
        <p:spPr>
          <a:xfrm>
            <a:off x="6981042" y="2771428"/>
            <a:ext cx="503339" cy="86939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BCB6BEF1-9833-4D2E-891B-1EB169365FE9}"/>
              </a:ext>
            </a:extLst>
          </p:cNvPr>
          <p:cNvCxnSpPr>
            <a:cxnSpLocks/>
          </p:cNvCxnSpPr>
          <p:nvPr/>
        </p:nvCxnSpPr>
        <p:spPr>
          <a:xfrm>
            <a:off x="4337108" y="3207882"/>
            <a:ext cx="250831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91CBEF22-E1C1-4ED3-982F-665598CD9701}"/>
              </a:ext>
            </a:extLst>
          </p:cNvPr>
          <p:cNvCxnSpPr>
            <a:cxnSpLocks/>
          </p:cNvCxnSpPr>
          <p:nvPr/>
        </p:nvCxnSpPr>
        <p:spPr>
          <a:xfrm>
            <a:off x="4334517" y="2432434"/>
            <a:ext cx="1250253" cy="7397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0D791AC3-A6CE-4D0F-B0D7-BC2DE2685933}"/>
                  </a:ext>
                </a:extLst>
              </p:cNvPr>
              <p:cNvSpPr txBox="1"/>
              <p:nvPr/>
            </p:nvSpPr>
            <p:spPr>
              <a:xfrm>
                <a:off x="5172128" y="2632420"/>
                <a:ext cx="1084386" cy="355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i="1" dirty="0"/>
                  <a:t>NN</a:t>
                </a:r>
                <a14:m>
                  <m:oMath xmlns:m="http://schemas.openxmlformats.org/officeDocument/2006/math">
                    <m:r>
                      <a:rPr lang="en-US" altLang="zh-CN" sz="1600" b="1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GB" altLang="zh-CN" sz="16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600" b="1" i="0">
                            <a:latin typeface="Cambria Math" panose="02040503050406030204" pitchFamily="18" charset="0"/>
                          </a:rPr>
                          <m:t>𝐦</m:t>
                        </m:r>
                      </m:e>
                      <m:sub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𝑨</m:t>
                        </m:r>
                      </m:sup>
                    </m:sSubSup>
                    <m:r>
                      <a:rPr lang="en-US" altLang="zh-CN" sz="16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0D791AC3-A6CE-4D0F-B0D7-BC2DE2685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128" y="2632420"/>
                <a:ext cx="1084386" cy="355803"/>
              </a:xfrm>
              <a:prstGeom prst="rect">
                <a:avLst/>
              </a:prstGeom>
              <a:blipFill>
                <a:blip r:embed="rId4"/>
                <a:stretch>
                  <a:fillRect l="-2809" b="-2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B66F9F42-7502-41C5-9D41-F0494F6479A0}"/>
                  </a:ext>
                </a:extLst>
              </p:cNvPr>
              <p:cNvSpPr txBox="1"/>
              <p:nvPr/>
            </p:nvSpPr>
            <p:spPr>
              <a:xfrm>
                <a:off x="3784832" y="2951181"/>
                <a:ext cx="503339" cy="420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altLang="zh-CN" sz="2000" b="1">
                              <a:latin typeface="Cambria Math" panose="02040503050406030204" pitchFamily="18" charset="0"/>
                            </a:rPr>
                            <m:t>𝐦</m:t>
                          </m:r>
                        </m:e>
                        <m:sub>
                          <m:r>
                            <a:rPr lang="en-US" altLang="zh-CN" sz="2000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sup>
                      </m:sSubSup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B66F9F42-7502-41C5-9D41-F0494F647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4832" y="2951181"/>
                <a:ext cx="503339" cy="420884"/>
              </a:xfrm>
              <a:prstGeom prst="rect">
                <a:avLst/>
              </a:prstGeom>
              <a:blipFill>
                <a:blip r:embed="rId5"/>
                <a:stretch>
                  <a:fillRect r="-4878" b="-5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FCF50243-A927-44E1-A2F8-F2EE7ACEC02D}"/>
                  </a:ext>
                </a:extLst>
              </p:cNvPr>
              <p:cNvSpPr txBox="1"/>
              <p:nvPr/>
            </p:nvSpPr>
            <p:spPr>
              <a:xfrm>
                <a:off x="6905539" y="2121902"/>
                <a:ext cx="503339" cy="3886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altLang="zh-CN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altLang="zh-CN" b="1">
                              <a:latin typeface="Cambria Math" panose="02040503050406030204" pitchFamily="18" charset="0"/>
                            </a:rPr>
                            <m:t>𝐦</m:t>
                          </m:r>
                        </m:e>
                        <m:sub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FCF50243-A927-44E1-A2F8-F2EE7ACEC0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539" y="2121902"/>
                <a:ext cx="503339" cy="388696"/>
              </a:xfrm>
              <a:prstGeom prst="rect">
                <a:avLst/>
              </a:prstGeom>
              <a:blipFill>
                <a:blip r:embed="rId6"/>
                <a:stretch>
                  <a:fillRect r="-29268" b="-3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3138D742-ED50-4ECB-B92A-2B39246AE1CF}"/>
                  </a:ext>
                </a:extLst>
              </p:cNvPr>
              <p:cNvSpPr txBox="1"/>
              <p:nvPr/>
            </p:nvSpPr>
            <p:spPr>
              <a:xfrm>
                <a:off x="6906937" y="2962200"/>
                <a:ext cx="503339" cy="388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altLang="zh-CN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altLang="zh-CN" b="1">
                              <a:latin typeface="Cambria Math" panose="02040503050406030204" pitchFamily="18" charset="0"/>
                            </a:rPr>
                            <m:t>𝐦</m:t>
                          </m:r>
                        </m:e>
                        <m:sub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3138D742-ED50-4ECB-B92A-2B39246AE1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937" y="2962200"/>
                <a:ext cx="503339" cy="388120"/>
              </a:xfrm>
              <a:prstGeom prst="rect">
                <a:avLst/>
              </a:prstGeom>
              <a:blipFill>
                <a:blip r:embed="rId7"/>
                <a:stretch>
                  <a:fillRect r="-27711" b="-15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文本框 40">
            <a:extLst>
              <a:ext uri="{FF2B5EF4-FFF2-40B4-BE49-F238E27FC236}">
                <a16:creationId xmlns:a16="http://schemas.microsoft.com/office/drawing/2014/main" id="{9476505F-C31C-44E1-9B16-4715D7157053}"/>
              </a:ext>
            </a:extLst>
          </p:cNvPr>
          <p:cNvSpPr txBox="1"/>
          <p:nvPr/>
        </p:nvSpPr>
        <p:spPr>
          <a:xfrm>
            <a:off x="4435424" y="3469107"/>
            <a:ext cx="255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Element-wise</a:t>
            </a:r>
            <a:r>
              <a:rPr lang="en-US" altLang="zh-CN" dirty="0"/>
              <a:t> transform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DD421C0F-D589-4286-8D78-084EF12745BE}"/>
                  </a:ext>
                </a:extLst>
              </p:cNvPr>
              <p:cNvSpPr txBox="1"/>
              <p:nvPr/>
            </p:nvSpPr>
            <p:spPr>
              <a:xfrm>
                <a:off x="1642953" y="4087573"/>
                <a:ext cx="2625198" cy="641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altLang="zh-CN" sz="2400" b="1">
                              <a:latin typeface="Cambria Math" panose="02040503050406030204" pitchFamily="18" charset="0"/>
                            </a:rPr>
                            <m:t>𝐦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sup>
                      </m:sSubSup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GB" altLang="zh-CN" sz="24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altLang="zh-CN" sz="2400" b="1">
                              <a:latin typeface="Cambria Math" panose="02040503050406030204" pitchFamily="18" charset="0"/>
                            </a:rPr>
                            <m:t>𝐦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sup>
                      </m:sSubSup>
                    </m:oMath>
                  </m:oMathPara>
                </a14:m>
                <a:endParaRPr lang="en-US" altLang="zh-CN" sz="2400" dirty="0"/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DD421C0F-D589-4286-8D78-084EF1274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2953" y="4087573"/>
                <a:ext cx="2625198" cy="6413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DC0C3EA6-7252-4F7C-97D1-0DB98FCAFA6F}"/>
                  </a:ext>
                </a:extLst>
              </p:cNvPr>
              <p:cNvSpPr txBox="1"/>
              <p:nvPr/>
            </p:nvSpPr>
            <p:spPr>
              <a:xfrm>
                <a:off x="1280101" y="4636659"/>
                <a:ext cx="3658137" cy="663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altLang="zh-CN" sz="24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altLang="zh-CN" sz="2400" b="1">
                              <a:latin typeface="Cambria Math" panose="02040503050406030204" pitchFamily="18" charset="0"/>
                            </a:rPr>
                            <m:t>𝐦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sup>
                      </m:sSubSup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GB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altLang="zh-CN" sz="2400" b="1">
                                  <a:latin typeface="Cambria Math" panose="02040503050406030204" pitchFamily="18" charset="0"/>
                                </a:rPr>
                                <m:t>𝐦</m:t>
                              </m:r>
                            </m:e>
                            <m: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  <m:sup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p>
                          </m:sSubSup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400" b="0" i="1">
                              <a:latin typeface="Cambria Math" panose="02040503050406030204" pitchFamily="18" charset="0"/>
                            </a:rPr>
                            <m:t>𝑁𝑁</m:t>
                          </m:r>
                          <m:d>
                            <m:dPr>
                              <m:ctrlP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GB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altLang="zh-CN" sz="2400" b="1">
                                      <a:latin typeface="Cambria Math" panose="02040503050406030204" pitchFamily="18" charset="0"/>
                                    </a:rPr>
                                    <m:t>𝐦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  <m:sup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DC0C3EA6-7252-4F7C-97D1-0DB98FCAF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0101" y="4636659"/>
                <a:ext cx="3658137" cy="6635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椭圆 48">
            <a:extLst>
              <a:ext uri="{FF2B5EF4-FFF2-40B4-BE49-F238E27FC236}">
                <a16:creationId xmlns:a16="http://schemas.microsoft.com/office/drawing/2014/main" id="{62D189DF-35D0-400E-B8A5-7704678F8469}"/>
              </a:ext>
            </a:extLst>
          </p:cNvPr>
          <p:cNvSpPr/>
          <p:nvPr/>
        </p:nvSpPr>
        <p:spPr>
          <a:xfrm>
            <a:off x="5679965" y="2976529"/>
            <a:ext cx="503339" cy="48163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DAC0085-4A9E-4503-85C1-510C4A28BEA0}"/>
              </a:ext>
            </a:extLst>
          </p:cNvPr>
          <p:cNvSpPr txBox="1"/>
          <p:nvPr/>
        </p:nvSpPr>
        <p:spPr>
          <a:xfrm>
            <a:off x="5778206" y="2968713"/>
            <a:ext cx="241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/>
              <a:t>f</a:t>
            </a:r>
            <a:endParaRPr lang="zh-CN" altLang="en-US" i="1" dirty="0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FF294E84-48C5-47DD-85BE-79881E6E2648}"/>
              </a:ext>
            </a:extLst>
          </p:cNvPr>
          <p:cNvSpPr/>
          <p:nvPr/>
        </p:nvSpPr>
        <p:spPr>
          <a:xfrm>
            <a:off x="5674654" y="2097189"/>
            <a:ext cx="503339" cy="48163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61BD0261-F862-43D1-AD29-BF7153AD8E86}"/>
              </a:ext>
            </a:extLst>
          </p:cNvPr>
          <p:cNvSpPr txBox="1"/>
          <p:nvPr/>
        </p:nvSpPr>
        <p:spPr>
          <a:xfrm>
            <a:off x="5757407" y="2097254"/>
            <a:ext cx="241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=</a:t>
            </a:r>
            <a:endParaRPr lang="zh-CN" altLang="en-US" dirty="0"/>
          </a:p>
        </p:txBody>
      </p: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D48BABDE-7000-4CEE-9C6D-BF2D2BBDE91B}"/>
              </a:ext>
            </a:extLst>
          </p:cNvPr>
          <p:cNvCxnSpPr>
            <a:cxnSpLocks/>
          </p:cNvCxnSpPr>
          <p:nvPr/>
        </p:nvCxnSpPr>
        <p:spPr>
          <a:xfrm>
            <a:off x="7557493" y="2744581"/>
            <a:ext cx="34394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85B2D044-9AA8-40DF-978F-95DCE877AEB0}"/>
              </a:ext>
            </a:extLst>
          </p:cNvPr>
          <p:cNvSpPr/>
          <p:nvPr/>
        </p:nvSpPr>
        <p:spPr>
          <a:xfrm>
            <a:off x="8003742" y="1926077"/>
            <a:ext cx="535357" cy="172245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C6A8AA52-198D-418F-A421-E1A002EC9299}"/>
                  </a:ext>
                </a:extLst>
              </p:cNvPr>
              <p:cNvSpPr txBox="1"/>
              <p:nvPr/>
            </p:nvSpPr>
            <p:spPr>
              <a:xfrm>
                <a:off x="7943647" y="2524020"/>
                <a:ext cx="3439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altLang="zh-CN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altLang="zh-CN" b="1">
                              <a:latin typeface="Cambria Math" panose="02040503050406030204" pitchFamily="18" charset="0"/>
                            </a:rPr>
                            <m:t>𝐦</m:t>
                          </m:r>
                        </m:e>
                        <m:sub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C6A8AA52-198D-418F-A421-E1A002EC9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3647" y="2524020"/>
                <a:ext cx="343949" cy="369332"/>
              </a:xfrm>
              <a:prstGeom prst="rect">
                <a:avLst/>
              </a:prstGeom>
              <a:blipFill>
                <a:blip r:embed="rId10"/>
                <a:stretch>
                  <a:fillRect r="-859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649137A9-B86E-49FE-AB58-DF69F77C845C}"/>
              </a:ext>
            </a:extLst>
          </p:cNvPr>
          <p:cNvCxnSpPr>
            <a:cxnSpLocks/>
          </p:cNvCxnSpPr>
          <p:nvPr/>
        </p:nvCxnSpPr>
        <p:spPr>
          <a:xfrm>
            <a:off x="4773061" y="4599561"/>
            <a:ext cx="148345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22D40F3C-B53F-42A6-861A-4639B61D38FE}"/>
                  </a:ext>
                </a:extLst>
              </p:cNvPr>
              <p:cNvSpPr txBox="1"/>
              <p:nvPr/>
            </p:nvSpPr>
            <p:spPr>
              <a:xfrm>
                <a:off x="6001824" y="3908505"/>
                <a:ext cx="4499324" cy="126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zh-CN" sz="240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GB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altLang="zh-CN" sz="2400" b="1">
                                      <a:latin typeface="Cambria Math" panose="02040503050406030204" pitchFamily="18" charset="0"/>
                                    </a:rPr>
                                    <m:t>𝐦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altLang="zh-CN" sz="240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GB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altLang="zh-CN" sz="2400" b="1">
                                      <a:latin typeface="Cambria Math" panose="02040503050406030204" pitchFamily="18" charset="0"/>
                                    </a:rPr>
                                    <m:t>𝐦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1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𝐈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  ?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4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zh-CN" sz="240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GB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altLang="zh-CN" sz="2400" b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𝑩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zh-CN" altLang="en-US" sz="2400" dirty="0">
                                        <a:solidFill>
                                          <a:schemeClr val="bg1"/>
                                        </a:solidFill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en-GB" altLang="zh-CN" sz="240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GB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altLang="zh-CN" sz="2400" b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𝑩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zh-CN" altLang="en-US" sz="2400" dirty="0">
                                        <a:solidFill>
                                          <a:schemeClr val="bg1"/>
                                        </a:solidFill>
                                      </a:rPr>
                                      <m:t> 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22D40F3C-B53F-42A6-861A-4639B61D3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1824" y="3908505"/>
                <a:ext cx="4499324" cy="126618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BD8797CD-9E45-4AB1-A731-D67EBCAD9AA8}"/>
                  </a:ext>
                </a:extLst>
              </p:cNvPr>
              <p:cNvSpPr/>
              <p:nvPr/>
            </p:nvSpPr>
            <p:spPr>
              <a:xfrm>
                <a:off x="7901441" y="5212792"/>
                <a:ext cx="1967462" cy="9554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zh-CN" sz="240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GB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altLang="zh-CN" sz="2400" b="1">
                                      <a:latin typeface="Cambria Math" panose="02040503050406030204" pitchFamily="18" charset="0"/>
                                    </a:rPr>
                                    <m:t>𝐦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𝑩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zh-CN" altLang="en-US" sz="2400" dirty="0"/>
                                <m:t> </m:t>
                              </m:r>
                            </m:num>
                            <m:den>
                              <m:r>
                                <a:rPr lang="en-GB" altLang="zh-CN" sz="240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GB" altLang="zh-CN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altLang="zh-CN" sz="2400" b="1">
                                      <a:latin typeface="Cambria Math" panose="02040503050406030204" pitchFamily="18" charset="0"/>
                                    </a:rPr>
                                    <m:t>𝐦</m:t>
                                  </m:r>
                                </m:e>
                                <m:sub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  <m:sup>
                                  <m:r>
                                    <a:rPr lang="en-US" altLang="zh-CN" sz="2400" b="1" i="1">
                                      <a:latin typeface="Cambria Math" panose="02040503050406030204" pitchFamily="18" charset="0"/>
                                    </a:rPr>
                                    <m:t>𝑩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zh-CN" altLang="en-US" sz="2400" dirty="0"/>
                                <m:t> 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BD8797CD-9E45-4AB1-A731-D67EBCAD9A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441" y="5212792"/>
                <a:ext cx="1967462" cy="9554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DD790F68-7349-482F-8E33-D7B9DFD703EF}"/>
                  </a:ext>
                </a:extLst>
              </p:cNvPr>
              <p:cNvSpPr txBox="1"/>
              <p:nvPr/>
            </p:nvSpPr>
            <p:spPr>
              <a:xfrm>
                <a:off x="6879286" y="3901703"/>
                <a:ext cx="4499324" cy="126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1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altLang="zh-CN" sz="2400" b="1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altLang="zh-CN" sz="24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𝐈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4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zh-CN" sz="240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GB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altLang="zh-CN" sz="2400" b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𝑩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zh-CN" altLang="en-US" sz="2400" dirty="0">
                                        <a:solidFill>
                                          <a:schemeClr val="bg1"/>
                                        </a:solidFill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en-GB" altLang="zh-CN" sz="240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GB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altLang="zh-CN" sz="2400" b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𝑩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zh-CN" altLang="en-US" sz="2400" dirty="0">
                                        <a:solidFill>
                                          <a:schemeClr val="bg1"/>
                                        </a:solidFill>
                                      </a:rPr>
                                      <m:t> 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DD790F68-7349-482F-8E33-D7B9DFD703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286" y="3901703"/>
                <a:ext cx="4499324" cy="126618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7B5DB3A2-F9C8-4D2B-AACC-17CAAC780E66}"/>
                  </a:ext>
                </a:extLst>
              </p:cNvPr>
              <p:cNvSpPr txBox="1"/>
              <p:nvPr/>
            </p:nvSpPr>
            <p:spPr>
              <a:xfrm>
                <a:off x="6879600" y="3902994"/>
                <a:ext cx="4499324" cy="126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1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altLang="zh-CN" sz="2400" b="1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altLang="zh-CN" sz="24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𝐈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?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4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zh-CN" sz="240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GB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altLang="zh-CN" sz="2400" b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𝑩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zh-CN" altLang="en-US" sz="2400" dirty="0">
                                        <a:solidFill>
                                          <a:schemeClr val="bg1"/>
                                        </a:solidFill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en-GB" altLang="zh-CN" sz="240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GB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altLang="zh-CN" sz="2400" b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𝑩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zh-CN" altLang="en-US" sz="2400" dirty="0">
                                        <a:solidFill>
                                          <a:schemeClr val="bg1"/>
                                        </a:solidFill>
                                      </a:rPr>
                                      <m:t> 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7B5DB3A2-F9C8-4D2B-AACC-17CAAC780E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600" y="3902994"/>
                <a:ext cx="4499324" cy="126618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E7D38284-D604-4AD9-85A9-C691AC2E20D1}"/>
                  </a:ext>
                </a:extLst>
              </p:cNvPr>
              <p:cNvSpPr txBox="1"/>
              <p:nvPr/>
            </p:nvSpPr>
            <p:spPr>
              <a:xfrm>
                <a:off x="6879600" y="3902994"/>
                <a:ext cx="4499324" cy="126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1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altLang="zh-CN" sz="2400" b="1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altLang="zh-CN" sz="24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𝐈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 ?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4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zh-CN" sz="240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GB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altLang="zh-CN" sz="2400" b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𝑩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zh-CN" altLang="en-US" sz="2400" dirty="0">
                                        <a:solidFill>
                                          <a:schemeClr val="bg1"/>
                                        </a:solidFill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en-GB" altLang="zh-CN" sz="240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GB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altLang="zh-CN" sz="2400" b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𝑩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zh-CN" altLang="en-US" sz="2400" dirty="0">
                                        <a:solidFill>
                                          <a:schemeClr val="bg1"/>
                                        </a:solidFill>
                                      </a:rPr>
                                      <m:t> 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E7D38284-D604-4AD9-85A9-C691AC2E20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600" y="3902994"/>
                <a:ext cx="4499324" cy="126618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FD368443-ADFA-4BFA-82AB-EC7208F3C36D}"/>
                  </a:ext>
                </a:extLst>
              </p:cNvPr>
              <p:cNvSpPr txBox="1"/>
              <p:nvPr/>
            </p:nvSpPr>
            <p:spPr>
              <a:xfrm>
                <a:off x="6879901" y="3902994"/>
                <a:ext cx="4499324" cy="126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altLang="zh-CN" sz="24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altLang="zh-CN" sz="2400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𝐈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 ?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zh-CN" sz="24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altLang="zh-CN" sz="240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GB" altLang="zh-CN" sz="2400" b="1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altLang="zh-CN" sz="2400" b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1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  <m:r>
                                          <a:rPr lang="en-US" altLang="zh-CN" sz="2400" b="1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altLang="zh-CN" sz="2400" b="1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b="1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𝑩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zh-CN" altLang="en-US" sz="2400" dirty="0">
                                        <a:solidFill>
                                          <a:srgbClr val="FF0000"/>
                                        </a:solidFill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en-GB" altLang="zh-CN" sz="240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Sup>
                                      <m:sSubSupPr>
                                        <m:ctrlPr>
                                          <a:rPr lang="en-GB" altLang="zh-CN" sz="2400" b="1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GB" altLang="zh-CN" sz="2400" b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𝐦</m:t>
                                        </m:r>
                                      </m:e>
                                      <m:sub>
                                        <m:r>
                                          <a:rPr lang="en-US" altLang="zh-CN" sz="2400" b="1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  <m:sup>
                                        <m:r>
                                          <a:rPr lang="en-US" altLang="zh-CN" sz="2400" b="1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𝑩</m:t>
                                        </m:r>
                                      </m:sup>
                                    </m:sSubSup>
                                    <m:r>
                                      <m:rPr>
                                        <m:nor/>
                                      </m:rPr>
                                      <a:rPr lang="zh-CN" altLang="en-US" sz="2400" dirty="0">
                                        <a:solidFill>
                                          <a:srgbClr val="FF0000"/>
                                        </a:solidFill>
                                      </a:rPr>
                                      <m:t> 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FD368443-ADFA-4BFA-82AB-EC7208F3C3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901" y="3902994"/>
                <a:ext cx="4499324" cy="126618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文本框 12">
            <a:extLst>
              <a:ext uri="{FF2B5EF4-FFF2-40B4-BE49-F238E27FC236}">
                <a16:creationId xmlns:a16="http://schemas.microsoft.com/office/drawing/2014/main" id="{218C4F3E-1CBF-42BC-A7C3-E21C94FFFDB6}"/>
              </a:ext>
            </a:extLst>
          </p:cNvPr>
          <p:cNvSpPr txBox="1"/>
          <p:nvPr/>
        </p:nvSpPr>
        <p:spPr>
          <a:xfrm>
            <a:off x="362985" y="125845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Constructing Flows</a:t>
            </a:r>
          </a:p>
        </p:txBody>
      </p:sp>
    </p:spTree>
    <p:extLst>
      <p:ext uri="{BB962C8B-B14F-4D97-AF65-F5344CB8AC3E}">
        <p14:creationId xmlns:p14="http://schemas.microsoft.com/office/powerpoint/2010/main" val="249522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7" grpId="0" animBg="1"/>
      <p:bldP spid="18" grpId="0" animBg="1"/>
      <p:bldP spid="35" grpId="0"/>
      <p:bldP spid="36" grpId="0"/>
      <p:bldP spid="37" grpId="0"/>
      <p:bldP spid="38" grpId="0"/>
      <p:bldP spid="41" grpId="0"/>
      <p:bldP spid="43" grpId="0"/>
      <p:bldP spid="44" grpId="0"/>
      <p:bldP spid="49" grpId="0" animBg="1"/>
      <p:bldP spid="50" grpId="0"/>
      <p:bldP spid="51" grpId="0" animBg="1"/>
      <p:bldP spid="52" grpId="0"/>
      <p:bldP spid="54" grpId="0" animBg="1"/>
      <p:bldP spid="55" grpId="0"/>
      <p:bldP spid="58" grpId="0"/>
      <p:bldP spid="5" grpId="0"/>
      <p:bldP spid="42" grpId="0"/>
      <p:bldP spid="45" grpId="0"/>
      <p:bldP spid="46" grpId="0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5E48B215-C9DC-46E5-820C-F5A9FCAB9A3D}"/>
              </a:ext>
            </a:extLst>
          </p:cNvPr>
          <p:cNvGrpSpPr/>
          <p:nvPr/>
        </p:nvGrpSpPr>
        <p:grpSpPr>
          <a:xfrm>
            <a:off x="142372" y="1777259"/>
            <a:ext cx="3600000" cy="3137491"/>
            <a:chOff x="142372" y="1777259"/>
            <a:chExt cx="3600000" cy="3137491"/>
          </a:xfrm>
        </p:grpSpPr>
        <p:pic>
          <p:nvPicPr>
            <p:cNvPr id="53" name="Picture 5">
              <a:extLst>
                <a:ext uri="{FF2B5EF4-FFF2-40B4-BE49-F238E27FC236}">
                  <a16:creationId xmlns:a16="http://schemas.microsoft.com/office/drawing/2014/main" id="{AC4383FF-B113-4ADD-ADA0-A5E4365E5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42372" y="1829036"/>
              <a:ext cx="3600000" cy="3085714"/>
            </a:xfrm>
            <a:prstGeom prst="rect">
              <a:avLst/>
            </a:prstGeom>
          </p:spPr>
        </p:pic>
        <p:sp>
          <p:nvSpPr>
            <p:cNvPr id="56" name="Rectangle 23">
              <a:extLst>
                <a:ext uri="{FF2B5EF4-FFF2-40B4-BE49-F238E27FC236}">
                  <a16:creationId xmlns:a16="http://schemas.microsoft.com/office/drawing/2014/main" id="{227D11A6-4A46-4801-875C-55B2E73CD877}"/>
                </a:ext>
              </a:extLst>
            </p:cNvPr>
            <p:cNvSpPr/>
            <p:nvPr/>
          </p:nvSpPr>
          <p:spPr>
            <a:xfrm>
              <a:off x="472801" y="2293800"/>
              <a:ext cx="2782625" cy="234437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TextBox 27">
              <a:extLst>
                <a:ext uri="{FF2B5EF4-FFF2-40B4-BE49-F238E27FC236}">
                  <a16:creationId xmlns:a16="http://schemas.microsoft.com/office/drawing/2014/main" id="{BBFDB898-2916-4958-9C77-494E1B9FCFE9}"/>
                </a:ext>
              </a:extLst>
            </p:cNvPr>
            <p:cNvSpPr txBox="1"/>
            <p:nvPr/>
          </p:nvSpPr>
          <p:spPr>
            <a:xfrm>
              <a:off x="623307" y="1777259"/>
              <a:ext cx="26471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Unknown True Posterior</a:t>
              </a:r>
              <a:endParaRPr lang="en-GB"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文本框 12">
            <a:extLst>
              <a:ext uri="{FF2B5EF4-FFF2-40B4-BE49-F238E27FC236}">
                <a16:creationId xmlns:a16="http://schemas.microsoft.com/office/drawing/2014/main" id="{169C7C6D-87D5-40FE-962A-00570C4D65F5}"/>
              </a:ext>
            </a:extLst>
          </p:cNvPr>
          <p:cNvSpPr txBox="1"/>
          <p:nvPr/>
        </p:nvSpPr>
        <p:spPr>
          <a:xfrm>
            <a:off x="618357" y="225443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Variational Inference using Normalizing</a:t>
            </a:r>
            <a:r>
              <a:rPr lang="en-GB" altLang="zh-CN" sz="4400" dirty="0">
                <a:solidFill>
                  <a:srgbClr val="002060"/>
                </a:solidFill>
                <a:latin typeface="Calibri Light" panose="020F0302020204030204"/>
              </a:rPr>
              <a:t> Flows</a:t>
            </a:r>
            <a:endParaRPr lang="en-GB" altLang="zh-CN" sz="44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5030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844" y="1681300"/>
            <a:ext cx="4320000" cy="370285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83995">
            <a:off x="3826294" y="1969317"/>
            <a:ext cx="3600000" cy="3085714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280044" y="2294392"/>
            <a:ext cx="2782625" cy="23443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815681" y="1777434"/>
                <a:ext cx="29068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</a:rPr>
                  <a:t>Initial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GB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d>
                  </m:oMath>
                </a14:m>
                <a:r>
                  <a:rPr lang="en-US" altLang="zh-CN" dirty="0">
                    <a:solidFill>
                      <a:srgbClr val="FF0000"/>
                    </a:solidFill>
                  </a:rPr>
                  <a:t> 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5681" y="1777434"/>
                <a:ext cx="2906802" cy="369332"/>
              </a:xfrm>
              <a:prstGeom prst="rect">
                <a:avLst/>
              </a:prstGeom>
              <a:blipFill>
                <a:blip r:embed="rId3"/>
                <a:stretch>
                  <a:fillRect l="-1677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 rot="18823895">
            <a:off x="5169897" y="2963064"/>
            <a:ext cx="1146965" cy="953058"/>
            <a:chOff x="5384013" y="2726186"/>
            <a:chExt cx="1398245" cy="1161856"/>
          </a:xfrm>
        </p:grpSpPr>
        <p:sp>
          <p:nvSpPr>
            <p:cNvPr id="19" name="Flowchart: Connector 18"/>
            <p:cNvSpPr/>
            <p:nvPr/>
          </p:nvSpPr>
          <p:spPr>
            <a:xfrm>
              <a:off x="6233366" y="3153502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Flowchart: Connector 19"/>
            <p:cNvSpPr/>
            <p:nvPr/>
          </p:nvSpPr>
          <p:spPr>
            <a:xfrm>
              <a:off x="5986226" y="3080545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Flowchart: Connector 20"/>
            <p:cNvSpPr/>
            <p:nvPr/>
          </p:nvSpPr>
          <p:spPr>
            <a:xfrm>
              <a:off x="6182305" y="3815085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Flowchart: Connector 21"/>
            <p:cNvSpPr/>
            <p:nvPr/>
          </p:nvSpPr>
          <p:spPr>
            <a:xfrm>
              <a:off x="6028700" y="3338410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Flowchart: Connector 22"/>
            <p:cNvSpPr/>
            <p:nvPr/>
          </p:nvSpPr>
          <p:spPr>
            <a:xfrm>
              <a:off x="5437859" y="2912392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Flowchart: Connector 24"/>
            <p:cNvSpPr/>
            <p:nvPr/>
          </p:nvSpPr>
          <p:spPr>
            <a:xfrm>
              <a:off x="5384013" y="3499471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Flowchart: Connector 26"/>
            <p:cNvSpPr/>
            <p:nvPr/>
          </p:nvSpPr>
          <p:spPr>
            <a:xfrm>
              <a:off x="6455957" y="2763407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Flowchart: Connector 28"/>
            <p:cNvSpPr/>
            <p:nvPr/>
          </p:nvSpPr>
          <p:spPr>
            <a:xfrm>
              <a:off x="5870641" y="2726186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Flowchart: Connector 29"/>
            <p:cNvSpPr/>
            <p:nvPr/>
          </p:nvSpPr>
          <p:spPr>
            <a:xfrm>
              <a:off x="6255262" y="3426514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Flowchart: Connector 30"/>
            <p:cNvSpPr/>
            <p:nvPr/>
          </p:nvSpPr>
          <p:spPr>
            <a:xfrm>
              <a:off x="6709301" y="3516365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lowchart: Connector 31"/>
            <p:cNvSpPr/>
            <p:nvPr/>
          </p:nvSpPr>
          <p:spPr>
            <a:xfrm>
              <a:off x="5697115" y="3815085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987212" y="5028750"/>
                <a:ext cx="348581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0000"/>
                    </a:solidFill>
                  </a:rPr>
                  <a:t>NF</a:t>
                </a:r>
                <a:r>
                  <a:rPr lang="en-US" altLang="zh-CN" dirty="0"/>
                  <a:t>: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Update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zh-CN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GB" altLang="zh-CN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GB" dirty="0"/>
                  <a:t>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m:rPr>
                        <m:nor/>
                      </m:rPr>
                      <a:rPr lang="en-GB">
                        <a:latin typeface="Cambria Math" panose="02040503050406030204" pitchFamily="18" charset="0"/>
                      </a:rPr>
                      <m:t>ELBO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(requires samples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:r>
                  <a:rPr lang="en-GB" dirty="0"/>
                  <a:t>and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GB" dirty="0"/>
                  <a:t>)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7212" y="5028750"/>
                <a:ext cx="3485816" cy="646331"/>
              </a:xfrm>
              <a:prstGeom prst="rect">
                <a:avLst/>
              </a:prstGeom>
              <a:blipFill>
                <a:blip r:embed="rId4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/>
          <p:cNvSpPr/>
          <p:nvPr/>
        </p:nvSpPr>
        <p:spPr>
          <a:xfrm>
            <a:off x="8665126" y="2294392"/>
            <a:ext cx="2782625" cy="23443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0" name="Straight Arrow Connector 79"/>
          <p:cNvCxnSpPr/>
          <p:nvPr/>
        </p:nvCxnSpPr>
        <p:spPr>
          <a:xfrm flipH="1">
            <a:off x="7192334" y="3430871"/>
            <a:ext cx="132720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083877" y="2261140"/>
                <a:ext cx="14718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Calculate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m:rPr>
                          <m:nor/>
                        </m:rPr>
                        <a:rPr lang="en-GB" sz="1600">
                          <a:latin typeface="Cambria Math" panose="02040503050406030204" pitchFamily="18" charset="0"/>
                        </a:rPr>
                        <m:t>ELBO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3877" y="2261140"/>
                <a:ext cx="1471820" cy="584775"/>
              </a:xfrm>
              <a:prstGeom prst="rect">
                <a:avLst/>
              </a:prstGeom>
              <a:blipFill>
                <a:blip r:embed="rId5"/>
                <a:stretch>
                  <a:fillRect t="-3125" b="-10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2" name="Group 81"/>
          <p:cNvGrpSpPr/>
          <p:nvPr/>
        </p:nvGrpSpPr>
        <p:grpSpPr>
          <a:xfrm>
            <a:off x="5429144" y="2545214"/>
            <a:ext cx="2358936" cy="535181"/>
            <a:chOff x="5829100" y="2383114"/>
            <a:chExt cx="2358936" cy="535181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5829100" y="2391427"/>
              <a:ext cx="235893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8188036" y="2383114"/>
              <a:ext cx="0" cy="53518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5" name="TextBox 84"/>
          <p:cNvSpPr txBox="1"/>
          <p:nvPr/>
        </p:nvSpPr>
        <p:spPr>
          <a:xfrm>
            <a:off x="7071524" y="1864587"/>
            <a:ext cx="1061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dirty="0">
                <a:cs typeface="Times New Roman" panose="02020603050405020304" pitchFamily="18" charset="0"/>
              </a:rPr>
              <a:t>Update Flows</a:t>
            </a:r>
            <a:endParaRPr lang="en-GB" dirty="0"/>
          </a:p>
        </p:txBody>
      </p:sp>
      <p:grpSp>
        <p:nvGrpSpPr>
          <p:cNvPr id="86" name="Group 85"/>
          <p:cNvGrpSpPr/>
          <p:nvPr/>
        </p:nvGrpSpPr>
        <p:grpSpPr>
          <a:xfrm>
            <a:off x="4557894" y="2828952"/>
            <a:ext cx="580532" cy="793182"/>
            <a:chOff x="4957849" y="2650226"/>
            <a:chExt cx="713619" cy="627267"/>
          </a:xfrm>
        </p:grpSpPr>
        <p:cxnSp>
          <p:nvCxnSpPr>
            <p:cNvPr id="87" name="Straight Connector 86"/>
            <p:cNvCxnSpPr/>
            <p:nvPr/>
          </p:nvCxnSpPr>
          <p:spPr>
            <a:xfrm>
              <a:off x="4957849" y="3266488"/>
              <a:ext cx="713619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V="1">
              <a:off x="4966162" y="2650226"/>
              <a:ext cx="0" cy="62726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7356963" y="3004720"/>
                <a:ext cx="11564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cs typeface="Times New Roman" panose="02020603050405020304" pitchFamily="18" charset="0"/>
                  </a:rPr>
                  <a:t>Flows: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p>
                        <m:r>
                          <a:rPr lang="en-GB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963" y="3004720"/>
                <a:ext cx="1156426" cy="369332"/>
              </a:xfrm>
              <a:prstGeom prst="rect">
                <a:avLst/>
              </a:prstGeom>
              <a:blipFill>
                <a:blip r:embed="rId6"/>
                <a:stretch>
                  <a:fillRect l="-4737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0" name="Group 89"/>
          <p:cNvGrpSpPr/>
          <p:nvPr/>
        </p:nvGrpSpPr>
        <p:grpSpPr>
          <a:xfrm>
            <a:off x="9470790" y="2815329"/>
            <a:ext cx="1398245" cy="1161856"/>
            <a:chOff x="5384013" y="2726186"/>
            <a:chExt cx="1398245" cy="1161856"/>
          </a:xfrm>
        </p:grpSpPr>
        <p:sp>
          <p:nvSpPr>
            <p:cNvPr id="91" name="Flowchart: Connector 90"/>
            <p:cNvSpPr/>
            <p:nvPr/>
          </p:nvSpPr>
          <p:spPr>
            <a:xfrm>
              <a:off x="6233366" y="3153502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Flowchart: Connector 91"/>
            <p:cNvSpPr/>
            <p:nvPr/>
          </p:nvSpPr>
          <p:spPr>
            <a:xfrm>
              <a:off x="5986226" y="3080545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Flowchart: Connector 92"/>
            <p:cNvSpPr/>
            <p:nvPr/>
          </p:nvSpPr>
          <p:spPr>
            <a:xfrm>
              <a:off x="6182305" y="3815085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Flowchart: Connector 93"/>
            <p:cNvSpPr/>
            <p:nvPr/>
          </p:nvSpPr>
          <p:spPr>
            <a:xfrm>
              <a:off x="6028700" y="3338410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Flowchart: Connector 94"/>
            <p:cNvSpPr/>
            <p:nvPr/>
          </p:nvSpPr>
          <p:spPr>
            <a:xfrm>
              <a:off x="5437859" y="2912392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Flowchart: Connector 95"/>
            <p:cNvSpPr/>
            <p:nvPr/>
          </p:nvSpPr>
          <p:spPr>
            <a:xfrm>
              <a:off x="5384013" y="3499471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Flowchart: Connector 96"/>
            <p:cNvSpPr/>
            <p:nvPr/>
          </p:nvSpPr>
          <p:spPr>
            <a:xfrm>
              <a:off x="6455957" y="2763407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Flowchart: Connector 97"/>
            <p:cNvSpPr/>
            <p:nvPr/>
          </p:nvSpPr>
          <p:spPr>
            <a:xfrm>
              <a:off x="5870641" y="2726186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Flowchart: Connector 98"/>
            <p:cNvSpPr/>
            <p:nvPr/>
          </p:nvSpPr>
          <p:spPr>
            <a:xfrm>
              <a:off x="6255262" y="3426514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Flowchart: Connector 99"/>
            <p:cNvSpPr/>
            <p:nvPr/>
          </p:nvSpPr>
          <p:spPr>
            <a:xfrm>
              <a:off x="6709301" y="3516365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Flowchart: Connector 100"/>
            <p:cNvSpPr/>
            <p:nvPr/>
          </p:nvSpPr>
          <p:spPr>
            <a:xfrm>
              <a:off x="5697115" y="3815085"/>
              <a:ext cx="72957" cy="7295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062029" y="2875145"/>
                <a:ext cx="53886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2029" y="2875145"/>
                <a:ext cx="53886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982847" y="3550483"/>
                <a:ext cx="567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847" y="3550483"/>
                <a:ext cx="567976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726114" y="1777434"/>
                <a:ext cx="22802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6114" y="1777434"/>
                <a:ext cx="2280267" cy="369332"/>
              </a:xfrm>
              <a:prstGeom prst="rect">
                <a:avLst/>
              </a:prstGeom>
              <a:blipFill>
                <a:blip r:embed="rId9"/>
                <a:stretch>
                  <a:fillRect l="-2139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23">
            <a:extLst>
              <a:ext uri="{FF2B5EF4-FFF2-40B4-BE49-F238E27FC236}">
                <a16:creationId xmlns:a16="http://schemas.microsoft.com/office/drawing/2014/main" id="{51F3ED09-6585-4346-92A4-97A1EBCD43B3}"/>
              </a:ext>
            </a:extLst>
          </p:cNvPr>
          <p:cNvSpPr/>
          <p:nvPr/>
        </p:nvSpPr>
        <p:spPr>
          <a:xfrm>
            <a:off x="472801" y="2293800"/>
            <a:ext cx="2782625" cy="2344376"/>
          </a:xfrm>
          <a:prstGeom prst="rect">
            <a:avLst/>
          </a:prstGeom>
          <a:blipFill dpi="0" rotWithShape="1">
            <a:blip r:embed="rId10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27">
            <a:extLst>
              <a:ext uri="{FF2B5EF4-FFF2-40B4-BE49-F238E27FC236}">
                <a16:creationId xmlns:a16="http://schemas.microsoft.com/office/drawing/2014/main" id="{7C1B7A80-F777-4941-833F-AED4007088D8}"/>
              </a:ext>
            </a:extLst>
          </p:cNvPr>
          <p:cNvSpPr txBox="1"/>
          <p:nvPr/>
        </p:nvSpPr>
        <p:spPr>
          <a:xfrm>
            <a:off x="623307" y="1777259"/>
            <a:ext cx="2647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Unknown True Posterior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文本框 12">
            <a:extLst>
              <a:ext uri="{FF2B5EF4-FFF2-40B4-BE49-F238E27FC236}">
                <a16:creationId xmlns:a16="http://schemas.microsoft.com/office/drawing/2014/main" id="{EABF085E-7A8B-4C25-A7CC-ACFC0C03379A}"/>
              </a:ext>
            </a:extLst>
          </p:cNvPr>
          <p:cNvSpPr txBox="1"/>
          <p:nvPr/>
        </p:nvSpPr>
        <p:spPr>
          <a:xfrm>
            <a:off x="618357" y="225443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Variational Inference using Normalizing</a:t>
            </a:r>
            <a:r>
              <a:rPr lang="en-GB" altLang="zh-CN" sz="4400" dirty="0">
                <a:solidFill>
                  <a:srgbClr val="002060"/>
                </a:solidFill>
                <a:latin typeface="Calibri Light" panose="020F0302020204030204"/>
              </a:rPr>
              <a:t> Flows</a:t>
            </a:r>
            <a:endParaRPr lang="en-GB" altLang="zh-CN" sz="44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021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1" grpId="0"/>
      <p:bldP spid="35" grpId="0"/>
      <p:bldP spid="79" grpId="0" animBg="1"/>
      <p:bldP spid="81" grpId="0"/>
      <p:bldP spid="85" grpId="0"/>
      <p:bldP spid="89" grpId="0"/>
      <p:bldP spid="2" grpId="0"/>
      <p:bldP spid="54" grpId="0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973" y="1961925"/>
            <a:ext cx="3600000" cy="308571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399" y="1681125"/>
            <a:ext cx="4320000" cy="370285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281973" y="2294217"/>
            <a:ext cx="2782625" cy="23443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8667055" y="2294217"/>
            <a:ext cx="2782625" cy="23443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7194263" y="3430696"/>
            <a:ext cx="132720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356224" y="3006656"/>
                <a:ext cx="11564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cs typeface="Times New Roman" panose="02020603050405020304" pitchFamily="18" charset="0"/>
                  </a:rPr>
                  <a:t>Flows: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p>
                        <m:r>
                          <a:rPr lang="en-GB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224" y="3006656"/>
                <a:ext cx="1156426" cy="369332"/>
              </a:xfrm>
              <a:prstGeom prst="rect">
                <a:avLst/>
              </a:prstGeom>
              <a:blipFill>
                <a:blip r:embed="rId4"/>
                <a:stretch>
                  <a:fillRect l="-4762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28043" y="1777259"/>
                <a:ext cx="22802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8043" y="1777259"/>
                <a:ext cx="2280267" cy="369332"/>
              </a:xfrm>
              <a:prstGeom prst="rect">
                <a:avLst/>
              </a:prstGeom>
              <a:blipFill>
                <a:blip r:embed="rId5"/>
                <a:stretch>
                  <a:fillRect l="-2406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8817610" y="1777259"/>
                <a:ext cx="29068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</a:rPr>
                  <a:t>Initial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GB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d>
                  </m:oMath>
                </a14:m>
                <a:r>
                  <a:rPr lang="en-US" altLang="zh-CN" dirty="0">
                    <a:solidFill>
                      <a:srgbClr val="FF0000"/>
                    </a:solidFill>
                  </a:rPr>
                  <a:t> 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7610" y="1777259"/>
                <a:ext cx="2906802" cy="369332"/>
              </a:xfrm>
              <a:prstGeom prst="rect">
                <a:avLst/>
              </a:prstGeom>
              <a:blipFill>
                <a:blip r:embed="rId6"/>
                <a:stretch>
                  <a:fillRect l="-1677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3">
            <a:extLst>
              <a:ext uri="{FF2B5EF4-FFF2-40B4-BE49-F238E27FC236}">
                <a16:creationId xmlns:a16="http://schemas.microsoft.com/office/drawing/2014/main" id="{44E5144E-2206-4B94-9AD9-07D2029C4E70}"/>
              </a:ext>
            </a:extLst>
          </p:cNvPr>
          <p:cNvSpPr/>
          <p:nvPr/>
        </p:nvSpPr>
        <p:spPr>
          <a:xfrm>
            <a:off x="472801" y="2293800"/>
            <a:ext cx="2782625" cy="2344376"/>
          </a:xfrm>
          <a:prstGeom prst="rect">
            <a:avLst/>
          </a:prstGeom>
          <a:blipFill dpi="0" rotWithShape="1">
            <a:blip r:embed="rId7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27">
            <a:extLst>
              <a:ext uri="{FF2B5EF4-FFF2-40B4-BE49-F238E27FC236}">
                <a16:creationId xmlns:a16="http://schemas.microsoft.com/office/drawing/2014/main" id="{9C591DD1-0B45-4A70-86F6-FF5EEAE4770E}"/>
              </a:ext>
            </a:extLst>
          </p:cNvPr>
          <p:cNvSpPr txBox="1"/>
          <p:nvPr/>
        </p:nvSpPr>
        <p:spPr>
          <a:xfrm>
            <a:off x="623307" y="1777259"/>
            <a:ext cx="2647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Unknown True Posterior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文本框 12">
            <a:extLst>
              <a:ext uri="{FF2B5EF4-FFF2-40B4-BE49-F238E27FC236}">
                <a16:creationId xmlns:a16="http://schemas.microsoft.com/office/drawing/2014/main" id="{A9C814F4-4558-44FF-A646-37F59AD5100C}"/>
              </a:ext>
            </a:extLst>
          </p:cNvPr>
          <p:cNvSpPr txBox="1"/>
          <p:nvPr/>
        </p:nvSpPr>
        <p:spPr>
          <a:xfrm>
            <a:off x="618357" y="225443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Variational Inference using Normalizing</a:t>
            </a:r>
            <a:r>
              <a:rPr lang="en-GB" altLang="zh-CN" sz="4400" dirty="0">
                <a:solidFill>
                  <a:srgbClr val="002060"/>
                </a:solidFill>
                <a:latin typeface="Calibri Light" panose="020F0302020204030204"/>
              </a:rPr>
              <a:t> Flows</a:t>
            </a:r>
            <a:endParaRPr lang="en-GB" altLang="zh-CN" sz="44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40151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969" y="1961925"/>
            <a:ext cx="3600000" cy="308571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395" y="1681125"/>
            <a:ext cx="4320000" cy="370285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281969" y="2294217"/>
            <a:ext cx="2782625" cy="23443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9599224" y="2885477"/>
            <a:ext cx="1378867" cy="994700"/>
            <a:chOff x="9923369" y="2723552"/>
            <a:chExt cx="1378867" cy="994700"/>
          </a:xfrm>
          <a:solidFill>
            <a:schemeClr val="tx1"/>
          </a:solidFill>
        </p:grpSpPr>
        <p:sp>
          <p:nvSpPr>
            <p:cNvPr id="22" name="Flowchart: Connector 21"/>
            <p:cNvSpPr/>
            <p:nvPr/>
          </p:nvSpPr>
          <p:spPr>
            <a:xfrm>
              <a:off x="9996326" y="2956440"/>
              <a:ext cx="72957" cy="72957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23" name="Flowchart: Connector 22"/>
            <p:cNvSpPr/>
            <p:nvPr/>
          </p:nvSpPr>
          <p:spPr>
            <a:xfrm>
              <a:off x="10336820" y="3612005"/>
              <a:ext cx="72957" cy="72957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25" name="Flowchart: Connector 24"/>
            <p:cNvSpPr/>
            <p:nvPr/>
          </p:nvSpPr>
          <p:spPr>
            <a:xfrm>
              <a:off x="10769166" y="3350923"/>
              <a:ext cx="72957" cy="72957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26" name="Flowchart: Connector 25"/>
            <p:cNvSpPr/>
            <p:nvPr/>
          </p:nvSpPr>
          <p:spPr>
            <a:xfrm>
              <a:off x="9923369" y="3267762"/>
              <a:ext cx="72957" cy="72957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27" name="Flowchart: Connector 26"/>
            <p:cNvSpPr/>
            <p:nvPr/>
          </p:nvSpPr>
          <p:spPr>
            <a:xfrm>
              <a:off x="10504923" y="2956440"/>
              <a:ext cx="72957" cy="72957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28" name="Flowchart: Connector 27"/>
            <p:cNvSpPr/>
            <p:nvPr/>
          </p:nvSpPr>
          <p:spPr>
            <a:xfrm>
              <a:off x="9967362" y="3579084"/>
              <a:ext cx="72957" cy="72957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29" name="Flowchart: Connector 28"/>
            <p:cNvSpPr/>
            <p:nvPr/>
          </p:nvSpPr>
          <p:spPr>
            <a:xfrm>
              <a:off x="10249708" y="3340719"/>
              <a:ext cx="72957" cy="72957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0" name="Flowchart: Connector 29"/>
            <p:cNvSpPr/>
            <p:nvPr/>
          </p:nvSpPr>
          <p:spPr>
            <a:xfrm>
              <a:off x="10193259" y="2723552"/>
              <a:ext cx="72957" cy="72957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1" name="Flowchart: Connector 30"/>
            <p:cNvSpPr/>
            <p:nvPr/>
          </p:nvSpPr>
          <p:spPr>
            <a:xfrm>
              <a:off x="10577880" y="3423880"/>
              <a:ext cx="72957" cy="72957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2" name="Flowchart: Connector 31"/>
            <p:cNvSpPr/>
            <p:nvPr/>
          </p:nvSpPr>
          <p:spPr>
            <a:xfrm>
              <a:off x="11229279" y="3645295"/>
              <a:ext cx="72957" cy="72957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33" name="Flowchart: Connector 32"/>
            <p:cNvSpPr/>
            <p:nvPr/>
          </p:nvSpPr>
          <p:spPr>
            <a:xfrm>
              <a:off x="10740169" y="3038797"/>
              <a:ext cx="72957" cy="72957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8667051" y="2294217"/>
            <a:ext cx="2782625" cy="23443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7194259" y="3430696"/>
            <a:ext cx="132720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085802" y="2260965"/>
                <a:ext cx="14718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Calculate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m:rPr>
                          <m:nor/>
                        </m:rPr>
                        <a:rPr lang="en-GB" sz="1600">
                          <a:latin typeface="Cambria Math" panose="02040503050406030204" pitchFamily="18" charset="0"/>
                        </a:rPr>
                        <m:t>ELBO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802" y="2260965"/>
                <a:ext cx="1471820" cy="584775"/>
              </a:xfrm>
              <a:prstGeom prst="rect">
                <a:avLst/>
              </a:prstGeom>
              <a:blipFill>
                <a:blip r:embed="rId4"/>
                <a:stretch>
                  <a:fillRect t="-3125" b="-10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356220" y="3006656"/>
                <a:ext cx="11564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cs typeface="Times New Roman" panose="02020603050405020304" pitchFamily="18" charset="0"/>
                  </a:rPr>
                  <a:t>Flows: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p>
                        <m:r>
                          <a:rPr lang="en-GB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220" y="3006656"/>
                <a:ext cx="1156426" cy="369332"/>
              </a:xfrm>
              <a:prstGeom prst="rect">
                <a:avLst/>
              </a:prstGeom>
              <a:blipFill>
                <a:blip r:embed="rId5"/>
                <a:stretch>
                  <a:fillRect l="-4762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/>
          <p:cNvGrpSpPr/>
          <p:nvPr/>
        </p:nvGrpSpPr>
        <p:grpSpPr>
          <a:xfrm>
            <a:off x="5438957" y="3209671"/>
            <a:ext cx="573799" cy="454992"/>
            <a:chOff x="9923413" y="2956452"/>
            <a:chExt cx="918759" cy="728524"/>
          </a:xfrm>
          <a:solidFill>
            <a:schemeClr val="tx1"/>
          </a:solidFill>
        </p:grpSpPr>
        <p:sp>
          <p:nvSpPr>
            <p:cNvPr id="39" name="Flowchart: Connector 38"/>
            <p:cNvSpPr/>
            <p:nvPr/>
          </p:nvSpPr>
          <p:spPr>
            <a:xfrm>
              <a:off x="9996371" y="2956452"/>
              <a:ext cx="72958" cy="72958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lowchart: Connector 39"/>
            <p:cNvSpPr/>
            <p:nvPr/>
          </p:nvSpPr>
          <p:spPr>
            <a:xfrm>
              <a:off x="10336867" y="3612018"/>
              <a:ext cx="72958" cy="72958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lowchart: Connector 41"/>
            <p:cNvSpPr/>
            <p:nvPr/>
          </p:nvSpPr>
          <p:spPr>
            <a:xfrm>
              <a:off x="10769214" y="3350935"/>
              <a:ext cx="72958" cy="72958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Flowchart: Connector 42"/>
            <p:cNvSpPr/>
            <p:nvPr/>
          </p:nvSpPr>
          <p:spPr>
            <a:xfrm>
              <a:off x="9923413" y="3267775"/>
              <a:ext cx="72958" cy="72958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lowchart: Connector 43"/>
            <p:cNvSpPr/>
            <p:nvPr/>
          </p:nvSpPr>
          <p:spPr>
            <a:xfrm>
              <a:off x="10504969" y="2956452"/>
              <a:ext cx="72958" cy="72958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Flowchart: Connector 44"/>
            <p:cNvSpPr/>
            <p:nvPr/>
          </p:nvSpPr>
          <p:spPr>
            <a:xfrm>
              <a:off x="9967404" y="3579098"/>
              <a:ext cx="72958" cy="72958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Flowchart: Connector 45"/>
            <p:cNvSpPr/>
            <p:nvPr/>
          </p:nvSpPr>
          <p:spPr>
            <a:xfrm>
              <a:off x="10249753" y="3340733"/>
              <a:ext cx="72958" cy="72958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Flowchart: Connector 46"/>
            <p:cNvSpPr/>
            <p:nvPr/>
          </p:nvSpPr>
          <p:spPr>
            <a:xfrm>
              <a:off x="10552681" y="3189441"/>
              <a:ext cx="72958" cy="72958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Flowchart: Connector 47"/>
            <p:cNvSpPr/>
            <p:nvPr/>
          </p:nvSpPr>
          <p:spPr>
            <a:xfrm>
              <a:off x="10577922" y="3423895"/>
              <a:ext cx="72958" cy="72958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Flowchart: Connector 48"/>
            <p:cNvSpPr/>
            <p:nvPr/>
          </p:nvSpPr>
          <p:spPr>
            <a:xfrm>
              <a:off x="10284293" y="3086280"/>
              <a:ext cx="72958" cy="72958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Flowchart: Connector 49"/>
            <p:cNvSpPr/>
            <p:nvPr/>
          </p:nvSpPr>
          <p:spPr>
            <a:xfrm>
              <a:off x="10740169" y="3038797"/>
              <a:ext cx="72958" cy="72958"/>
            </a:xfrm>
            <a:prstGeom prst="flowChartConnector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431069" y="2545039"/>
            <a:ext cx="2358936" cy="535181"/>
            <a:chOff x="5829100" y="2383114"/>
            <a:chExt cx="2358936" cy="535181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5829100" y="2391427"/>
              <a:ext cx="235893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8188036" y="2383114"/>
              <a:ext cx="0" cy="53518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/>
          <p:nvPr/>
        </p:nvSpPr>
        <p:spPr>
          <a:xfrm>
            <a:off x="7073449" y="1864412"/>
            <a:ext cx="1061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dirty="0">
                <a:cs typeface="Times New Roman" panose="02020603050405020304" pitchFamily="18" charset="0"/>
              </a:rPr>
              <a:t>Update Flows</a:t>
            </a:r>
            <a:endParaRPr lang="en-GB" dirty="0"/>
          </a:p>
        </p:txBody>
      </p:sp>
      <p:grpSp>
        <p:nvGrpSpPr>
          <p:cNvPr id="61" name="Group 60"/>
          <p:cNvGrpSpPr/>
          <p:nvPr/>
        </p:nvGrpSpPr>
        <p:grpSpPr>
          <a:xfrm>
            <a:off x="4559818" y="2812151"/>
            <a:ext cx="851140" cy="637519"/>
            <a:chOff x="4957849" y="2650226"/>
            <a:chExt cx="713619" cy="627267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4957849" y="3266488"/>
              <a:ext cx="713619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4966162" y="2650226"/>
              <a:ext cx="0" cy="62726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28039" y="1777259"/>
                <a:ext cx="22802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8039" y="1777259"/>
                <a:ext cx="2280267" cy="369332"/>
              </a:xfrm>
              <a:prstGeom prst="rect">
                <a:avLst/>
              </a:prstGeom>
              <a:blipFill>
                <a:blip r:embed="rId6"/>
                <a:stretch>
                  <a:fillRect l="-2406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989137" y="5028575"/>
                <a:ext cx="3485816" cy="669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0000"/>
                    </a:solidFill>
                  </a:rPr>
                  <a:t>NF</a:t>
                </a:r>
                <a:r>
                  <a:rPr lang="en-US" altLang="zh-CN" dirty="0"/>
                  <a:t>: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Update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zh-CN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CN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m:rPr>
                        <m:nor/>
                      </m:rPr>
                      <a:rPr lang="en-GB">
                        <a:latin typeface="Cambria Math" panose="02040503050406030204" pitchFamily="18" charset="0"/>
                      </a:rPr>
                      <m:t>ELBO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(requires samples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:r>
                  <a:rPr lang="en-GB" dirty="0"/>
                  <a:t>and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GB" dirty="0"/>
                  <a:t>)</a:t>
                </a: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137" y="5028575"/>
                <a:ext cx="3485816" cy="669992"/>
              </a:xfrm>
              <a:prstGeom prst="rect">
                <a:avLst/>
              </a:prstGeom>
              <a:blipFill>
                <a:blip r:embed="rId7"/>
                <a:stretch>
                  <a:fillRect t="-5455" b="-1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9133316" y="2884281"/>
                <a:ext cx="53886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3316" y="2884281"/>
                <a:ext cx="53886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943310" y="3024448"/>
                <a:ext cx="567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310" y="3024448"/>
                <a:ext cx="567976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8606923" y="1771922"/>
                <a:ext cx="32151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</a:rPr>
                  <a:t>Draw new samples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GB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6923" y="1771922"/>
                <a:ext cx="3215142" cy="369332"/>
              </a:xfrm>
              <a:prstGeom prst="rect">
                <a:avLst/>
              </a:prstGeom>
              <a:blipFill>
                <a:blip r:embed="rId10"/>
                <a:stretch>
                  <a:fillRect l="-1708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23">
            <a:extLst>
              <a:ext uri="{FF2B5EF4-FFF2-40B4-BE49-F238E27FC236}">
                <a16:creationId xmlns:a16="http://schemas.microsoft.com/office/drawing/2014/main" id="{337AEF4B-332A-4309-BF2B-7882293FBAF0}"/>
              </a:ext>
            </a:extLst>
          </p:cNvPr>
          <p:cNvSpPr/>
          <p:nvPr/>
        </p:nvSpPr>
        <p:spPr>
          <a:xfrm>
            <a:off x="472801" y="2293800"/>
            <a:ext cx="2782625" cy="2344376"/>
          </a:xfrm>
          <a:prstGeom prst="rect">
            <a:avLst/>
          </a:prstGeom>
          <a:blipFill dpi="0" rotWithShape="1">
            <a:blip r:embed="rId11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27">
            <a:extLst>
              <a:ext uri="{FF2B5EF4-FFF2-40B4-BE49-F238E27FC236}">
                <a16:creationId xmlns:a16="http://schemas.microsoft.com/office/drawing/2014/main" id="{18376A5C-2682-4053-BAAE-98F6D047EEAB}"/>
              </a:ext>
            </a:extLst>
          </p:cNvPr>
          <p:cNvSpPr txBox="1"/>
          <p:nvPr/>
        </p:nvSpPr>
        <p:spPr>
          <a:xfrm>
            <a:off x="623307" y="1777259"/>
            <a:ext cx="2647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Unknown True Posterior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文本框 12">
            <a:extLst>
              <a:ext uri="{FF2B5EF4-FFF2-40B4-BE49-F238E27FC236}">
                <a16:creationId xmlns:a16="http://schemas.microsoft.com/office/drawing/2014/main" id="{E8A584BD-2014-4C13-8455-5665A331ED64}"/>
              </a:ext>
            </a:extLst>
          </p:cNvPr>
          <p:cNvSpPr txBox="1"/>
          <p:nvPr/>
        </p:nvSpPr>
        <p:spPr>
          <a:xfrm>
            <a:off x="618357" y="225443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Variational Inference using Normalizing</a:t>
            </a:r>
            <a:r>
              <a:rPr lang="en-GB" altLang="zh-CN" sz="4400" dirty="0">
                <a:solidFill>
                  <a:srgbClr val="002060"/>
                </a:solidFill>
                <a:latin typeface="Calibri Light" panose="020F0302020204030204"/>
              </a:rPr>
              <a:t> Flows</a:t>
            </a:r>
            <a:endParaRPr lang="en-GB" altLang="zh-CN" sz="44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17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7" grpId="0"/>
      <p:bldP spid="52" grpId="0"/>
      <p:bldP spid="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482" y="1681125"/>
            <a:ext cx="4320000" cy="37028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682" y="1961925"/>
            <a:ext cx="3600000" cy="3085714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281682" y="2294217"/>
            <a:ext cx="2782625" cy="23443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8666764" y="2294217"/>
            <a:ext cx="2782625" cy="23443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7193972" y="3430696"/>
            <a:ext cx="132720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355933" y="3006656"/>
                <a:ext cx="11564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cs typeface="Times New Roman" panose="02020603050405020304" pitchFamily="18" charset="0"/>
                  </a:rPr>
                  <a:t>Flows: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p>
                        <m:r>
                          <a:rPr lang="en-GB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933" y="3006656"/>
                <a:ext cx="1156426" cy="369332"/>
              </a:xfrm>
              <a:prstGeom prst="rect">
                <a:avLst/>
              </a:prstGeom>
              <a:blipFill>
                <a:blip r:embed="rId4"/>
                <a:stretch>
                  <a:fillRect l="-4762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8817319" y="1777259"/>
                <a:ext cx="29068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</a:rPr>
                  <a:t>Initial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GB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d>
                  </m:oMath>
                </a14:m>
                <a:r>
                  <a:rPr lang="en-US" altLang="zh-CN" dirty="0">
                    <a:solidFill>
                      <a:srgbClr val="FF0000"/>
                    </a:solidFill>
                  </a:rPr>
                  <a:t> 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7319" y="1777259"/>
                <a:ext cx="2906802" cy="369332"/>
              </a:xfrm>
              <a:prstGeom prst="rect">
                <a:avLst/>
              </a:prstGeom>
              <a:blipFill>
                <a:blip r:embed="rId5"/>
                <a:stretch>
                  <a:fillRect l="-1677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727752" y="1777259"/>
                <a:ext cx="22802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752" y="1777259"/>
                <a:ext cx="2280267" cy="369332"/>
              </a:xfrm>
              <a:prstGeom prst="rect">
                <a:avLst/>
              </a:prstGeom>
              <a:blipFill>
                <a:blip r:embed="rId6"/>
                <a:stretch>
                  <a:fillRect l="-2406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3">
            <a:extLst>
              <a:ext uri="{FF2B5EF4-FFF2-40B4-BE49-F238E27FC236}">
                <a16:creationId xmlns:a16="http://schemas.microsoft.com/office/drawing/2014/main" id="{B7F01484-1EB5-4D04-B2B6-D8C79B0A8DF9}"/>
              </a:ext>
            </a:extLst>
          </p:cNvPr>
          <p:cNvSpPr/>
          <p:nvPr/>
        </p:nvSpPr>
        <p:spPr>
          <a:xfrm>
            <a:off x="472801" y="2293800"/>
            <a:ext cx="2782625" cy="2344376"/>
          </a:xfrm>
          <a:prstGeom prst="rect">
            <a:avLst/>
          </a:prstGeom>
          <a:blipFill dpi="0" rotWithShape="1">
            <a:blip r:embed="rId7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27">
            <a:extLst>
              <a:ext uri="{FF2B5EF4-FFF2-40B4-BE49-F238E27FC236}">
                <a16:creationId xmlns:a16="http://schemas.microsoft.com/office/drawing/2014/main" id="{D46D9A58-1C86-45B6-944E-2CFD335FA80D}"/>
              </a:ext>
            </a:extLst>
          </p:cNvPr>
          <p:cNvSpPr txBox="1"/>
          <p:nvPr/>
        </p:nvSpPr>
        <p:spPr>
          <a:xfrm>
            <a:off x="623307" y="1777259"/>
            <a:ext cx="2647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Unknown True Posterior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" name="文本框 12">
            <a:extLst>
              <a:ext uri="{FF2B5EF4-FFF2-40B4-BE49-F238E27FC236}">
                <a16:creationId xmlns:a16="http://schemas.microsoft.com/office/drawing/2014/main" id="{ADA9F576-A502-4503-A1DF-7483FA8CF8E6}"/>
              </a:ext>
            </a:extLst>
          </p:cNvPr>
          <p:cNvSpPr txBox="1"/>
          <p:nvPr/>
        </p:nvSpPr>
        <p:spPr>
          <a:xfrm>
            <a:off x="618357" y="225443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Variational Inference using Normalizing</a:t>
            </a:r>
            <a:r>
              <a:rPr lang="en-GB" altLang="zh-CN" sz="4400" dirty="0">
                <a:solidFill>
                  <a:srgbClr val="002060"/>
                </a:solidFill>
                <a:latin typeface="Calibri Light" panose="020F0302020204030204"/>
              </a:rPr>
              <a:t> Flows</a:t>
            </a:r>
            <a:endParaRPr lang="en-GB" altLang="zh-CN" sz="44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30554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484" y="1681125"/>
            <a:ext cx="4320000" cy="37028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684" y="1961925"/>
            <a:ext cx="3600000" cy="3085714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281684" y="2294217"/>
            <a:ext cx="2782625" cy="23443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9431032" y="2811133"/>
            <a:ext cx="1254091" cy="1189829"/>
            <a:chOff x="9912073" y="4808855"/>
            <a:chExt cx="1254091" cy="1189829"/>
          </a:xfrm>
        </p:grpSpPr>
        <p:sp>
          <p:nvSpPr>
            <p:cNvPr id="22" name="Flowchart: Connector 21"/>
            <p:cNvSpPr/>
            <p:nvPr/>
          </p:nvSpPr>
          <p:spPr>
            <a:xfrm>
              <a:off x="10380618" y="5830299"/>
              <a:ext cx="72957" cy="72957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Flowchart: Connector 22"/>
            <p:cNvSpPr/>
            <p:nvPr/>
          </p:nvSpPr>
          <p:spPr>
            <a:xfrm>
              <a:off x="10931968" y="5838131"/>
              <a:ext cx="72957" cy="72957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Flowchart: Connector 24"/>
            <p:cNvSpPr/>
            <p:nvPr/>
          </p:nvSpPr>
          <p:spPr>
            <a:xfrm>
              <a:off x="10726183" y="5559855"/>
              <a:ext cx="72957" cy="72957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Flowchart: Connector 25"/>
            <p:cNvSpPr/>
            <p:nvPr/>
          </p:nvSpPr>
          <p:spPr>
            <a:xfrm>
              <a:off x="10359313" y="4808855"/>
              <a:ext cx="72957" cy="72957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Flowchart: Connector 26"/>
            <p:cNvSpPr/>
            <p:nvPr/>
          </p:nvSpPr>
          <p:spPr>
            <a:xfrm>
              <a:off x="10135769" y="5925727"/>
              <a:ext cx="72957" cy="72957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Flowchart: Connector 27"/>
            <p:cNvSpPr/>
            <p:nvPr/>
          </p:nvSpPr>
          <p:spPr>
            <a:xfrm>
              <a:off x="9989855" y="5757342"/>
              <a:ext cx="72957" cy="72957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Flowchart: Connector 28"/>
            <p:cNvSpPr/>
            <p:nvPr/>
          </p:nvSpPr>
          <p:spPr>
            <a:xfrm>
              <a:off x="9912073" y="5477353"/>
              <a:ext cx="72957" cy="72957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Flowchart: Connector 29"/>
            <p:cNvSpPr/>
            <p:nvPr/>
          </p:nvSpPr>
          <p:spPr>
            <a:xfrm>
              <a:off x="11093207" y="5684385"/>
              <a:ext cx="72957" cy="72957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Flowchart: Connector 30"/>
            <p:cNvSpPr/>
            <p:nvPr/>
          </p:nvSpPr>
          <p:spPr>
            <a:xfrm>
              <a:off x="10286356" y="5304250"/>
              <a:ext cx="72957" cy="72957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lowchart: Connector 31"/>
            <p:cNvSpPr/>
            <p:nvPr/>
          </p:nvSpPr>
          <p:spPr>
            <a:xfrm>
              <a:off x="10062812" y="5180576"/>
              <a:ext cx="72957" cy="72957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Flowchart: Connector 32"/>
            <p:cNvSpPr/>
            <p:nvPr/>
          </p:nvSpPr>
          <p:spPr>
            <a:xfrm>
              <a:off x="10762662" y="5217055"/>
              <a:ext cx="72957" cy="72957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8666766" y="2294217"/>
            <a:ext cx="2782625" cy="23443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7193974" y="3430696"/>
            <a:ext cx="132720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085517" y="2260965"/>
                <a:ext cx="14718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Calculate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m:rPr>
                          <m:nor/>
                        </m:rPr>
                        <a:rPr lang="en-GB" sz="1600">
                          <a:latin typeface="Cambria Math" panose="02040503050406030204" pitchFamily="18" charset="0"/>
                        </a:rPr>
                        <m:t>ELBO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517" y="2260965"/>
                <a:ext cx="1471820" cy="584775"/>
              </a:xfrm>
              <a:prstGeom prst="rect">
                <a:avLst/>
              </a:prstGeom>
              <a:blipFill>
                <a:blip r:embed="rId4"/>
                <a:stretch>
                  <a:fillRect t="-3125" b="-10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355935" y="3006656"/>
                <a:ext cx="11564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cs typeface="Times New Roman" panose="02020603050405020304" pitchFamily="18" charset="0"/>
                  </a:rPr>
                  <a:t>Flows: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p>
                        <m:r>
                          <a:rPr lang="en-GB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935" y="3006656"/>
                <a:ext cx="1156426" cy="369332"/>
              </a:xfrm>
              <a:prstGeom prst="rect">
                <a:avLst/>
              </a:prstGeom>
              <a:blipFill>
                <a:blip r:embed="rId5"/>
                <a:stretch>
                  <a:fillRect l="-4762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/>
          <p:cNvGrpSpPr/>
          <p:nvPr/>
        </p:nvGrpSpPr>
        <p:grpSpPr>
          <a:xfrm>
            <a:off x="5430784" y="2545039"/>
            <a:ext cx="2358936" cy="535181"/>
            <a:chOff x="5829100" y="2383114"/>
            <a:chExt cx="2358936" cy="535181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5829100" y="2391427"/>
              <a:ext cx="235893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8188036" y="2383114"/>
              <a:ext cx="0" cy="53518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7073164" y="1864412"/>
            <a:ext cx="1061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dirty="0">
                <a:cs typeface="Times New Roman" panose="02020603050405020304" pitchFamily="18" charset="0"/>
              </a:rPr>
              <a:t>Update Flows</a:t>
            </a:r>
            <a:endParaRPr lang="en-GB" dirty="0"/>
          </a:p>
        </p:txBody>
      </p:sp>
      <p:grpSp>
        <p:nvGrpSpPr>
          <p:cNvPr id="49" name="Group 48"/>
          <p:cNvGrpSpPr/>
          <p:nvPr/>
        </p:nvGrpSpPr>
        <p:grpSpPr>
          <a:xfrm>
            <a:off x="4559534" y="2812151"/>
            <a:ext cx="541278" cy="549047"/>
            <a:chOff x="4957849" y="2650226"/>
            <a:chExt cx="713619" cy="627267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4957849" y="3266488"/>
              <a:ext cx="713619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V="1">
              <a:off x="4966162" y="2650226"/>
              <a:ext cx="0" cy="62726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5100811" y="3113608"/>
            <a:ext cx="1047259" cy="833081"/>
            <a:chOff x="8981756" y="5315765"/>
            <a:chExt cx="1047259" cy="833081"/>
          </a:xfrm>
        </p:grpSpPr>
        <p:sp>
          <p:nvSpPr>
            <p:cNvPr id="53" name="Flowchart: Connector 52"/>
            <p:cNvSpPr/>
            <p:nvPr/>
          </p:nvSpPr>
          <p:spPr>
            <a:xfrm>
              <a:off x="9296309" y="6024841"/>
              <a:ext cx="53729" cy="5372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Flowchart: Connector 53"/>
            <p:cNvSpPr/>
            <p:nvPr/>
          </p:nvSpPr>
          <p:spPr>
            <a:xfrm>
              <a:off x="9928723" y="6035234"/>
              <a:ext cx="53729" cy="5372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Flowchart: Connector 54"/>
            <p:cNvSpPr/>
            <p:nvPr/>
          </p:nvSpPr>
          <p:spPr>
            <a:xfrm>
              <a:off x="9975286" y="5471007"/>
              <a:ext cx="53729" cy="5372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Flowchart: Connector 56"/>
            <p:cNvSpPr/>
            <p:nvPr/>
          </p:nvSpPr>
          <p:spPr>
            <a:xfrm>
              <a:off x="9062266" y="5509626"/>
              <a:ext cx="53729" cy="5372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Flowchart: Connector 57"/>
            <p:cNvSpPr/>
            <p:nvPr/>
          </p:nvSpPr>
          <p:spPr>
            <a:xfrm>
              <a:off x="9115994" y="6095117"/>
              <a:ext cx="53729" cy="5372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Flowchart: Connector 58"/>
            <p:cNvSpPr/>
            <p:nvPr/>
          </p:nvSpPr>
          <p:spPr>
            <a:xfrm>
              <a:off x="9008538" y="5971113"/>
              <a:ext cx="53729" cy="5372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Flowchart: Connector 59"/>
            <p:cNvSpPr/>
            <p:nvPr/>
          </p:nvSpPr>
          <p:spPr>
            <a:xfrm>
              <a:off x="9172649" y="5895740"/>
              <a:ext cx="53729" cy="5372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Flowchart: Connector 60"/>
            <p:cNvSpPr/>
            <p:nvPr/>
          </p:nvSpPr>
          <p:spPr>
            <a:xfrm>
              <a:off x="9827152" y="5967263"/>
              <a:ext cx="53729" cy="5372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Flowchart: Connector 61"/>
            <p:cNvSpPr/>
            <p:nvPr/>
          </p:nvSpPr>
          <p:spPr>
            <a:xfrm>
              <a:off x="9146382" y="5416048"/>
              <a:ext cx="53729" cy="5372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Flowchart: Connector 62"/>
            <p:cNvSpPr/>
            <p:nvPr/>
          </p:nvSpPr>
          <p:spPr>
            <a:xfrm>
              <a:off x="8981756" y="5324970"/>
              <a:ext cx="53729" cy="5372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Flowchart: Connector 63"/>
            <p:cNvSpPr/>
            <p:nvPr/>
          </p:nvSpPr>
          <p:spPr>
            <a:xfrm>
              <a:off x="9841951" y="5315765"/>
              <a:ext cx="44382" cy="44382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727754" y="1777259"/>
                <a:ext cx="22802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754" y="1777259"/>
                <a:ext cx="2280267" cy="369332"/>
              </a:xfrm>
              <a:prstGeom prst="rect">
                <a:avLst/>
              </a:prstGeom>
              <a:blipFill>
                <a:blip r:embed="rId6"/>
                <a:stretch>
                  <a:fillRect l="-2406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8606638" y="1771922"/>
                <a:ext cx="32151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</a:rPr>
                  <a:t>Draw new samples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GB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6638" y="1771922"/>
                <a:ext cx="3215142" cy="369332"/>
              </a:xfrm>
              <a:prstGeom prst="rect">
                <a:avLst/>
              </a:prstGeom>
              <a:blipFill>
                <a:blip r:embed="rId7"/>
                <a:stretch>
                  <a:fillRect l="-1708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988852" y="5028575"/>
                <a:ext cx="3485816" cy="669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0000"/>
                    </a:solidFill>
                  </a:rPr>
                  <a:t>NF</a:t>
                </a:r>
                <a:r>
                  <a:rPr lang="en-US" altLang="zh-CN" dirty="0"/>
                  <a:t>: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Update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zh-CN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CN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dirty="0"/>
                  <a:t>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m:rPr>
                        <m:nor/>
                      </m:rPr>
                      <a:rPr lang="en-GB">
                        <a:latin typeface="Cambria Math" panose="02040503050406030204" pitchFamily="18" charset="0"/>
                      </a:rPr>
                      <m:t>ELBO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(requires samples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:r>
                  <a:rPr lang="en-GB" dirty="0"/>
                  <a:t>and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GB" dirty="0"/>
                  <a:t>)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852" y="5028575"/>
                <a:ext cx="3485816" cy="669992"/>
              </a:xfrm>
              <a:prstGeom prst="rect">
                <a:avLst/>
              </a:prstGeom>
              <a:blipFill>
                <a:blip r:embed="rId8"/>
                <a:stretch>
                  <a:fillRect t="-5455" b="-1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>
              <a:xfrm>
                <a:off x="9068183" y="2921762"/>
                <a:ext cx="53886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8183" y="2921762"/>
                <a:ext cx="53886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4806588" y="3315938"/>
                <a:ext cx="5679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6588" y="3315938"/>
                <a:ext cx="567976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 23">
            <a:extLst>
              <a:ext uri="{FF2B5EF4-FFF2-40B4-BE49-F238E27FC236}">
                <a16:creationId xmlns:a16="http://schemas.microsoft.com/office/drawing/2014/main" id="{C7039830-F905-463F-A404-5E1A50D9C8FC}"/>
              </a:ext>
            </a:extLst>
          </p:cNvPr>
          <p:cNvSpPr/>
          <p:nvPr/>
        </p:nvSpPr>
        <p:spPr>
          <a:xfrm>
            <a:off x="472801" y="2293800"/>
            <a:ext cx="2782625" cy="2344376"/>
          </a:xfrm>
          <a:prstGeom prst="rect">
            <a:avLst/>
          </a:prstGeom>
          <a:blipFill dpi="0" rotWithShape="1">
            <a:blip r:embed="rId11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TextBox 27">
            <a:extLst>
              <a:ext uri="{FF2B5EF4-FFF2-40B4-BE49-F238E27FC236}">
                <a16:creationId xmlns:a16="http://schemas.microsoft.com/office/drawing/2014/main" id="{19F36D0A-4620-4CB4-B256-844092E1E268}"/>
              </a:ext>
            </a:extLst>
          </p:cNvPr>
          <p:cNvSpPr txBox="1"/>
          <p:nvPr/>
        </p:nvSpPr>
        <p:spPr>
          <a:xfrm>
            <a:off x="623307" y="1777259"/>
            <a:ext cx="2647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Unknown True Posterior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文本框 12">
            <a:extLst>
              <a:ext uri="{FF2B5EF4-FFF2-40B4-BE49-F238E27FC236}">
                <a16:creationId xmlns:a16="http://schemas.microsoft.com/office/drawing/2014/main" id="{F619245F-67B0-4803-A59C-4EB832BE2323}"/>
              </a:ext>
            </a:extLst>
          </p:cNvPr>
          <p:cNvSpPr txBox="1"/>
          <p:nvPr/>
        </p:nvSpPr>
        <p:spPr>
          <a:xfrm>
            <a:off x="618357" y="225443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Variational Inference using Normalizing</a:t>
            </a:r>
            <a:r>
              <a:rPr lang="en-GB" altLang="zh-CN" sz="4400" dirty="0">
                <a:solidFill>
                  <a:srgbClr val="002060"/>
                </a:solidFill>
                <a:latin typeface="Calibri Light" panose="020F0302020204030204"/>
              </a:rPr>
              <a:t> Flows</a:t>
            </a:r>
            <a:endParaRPr lang="en-GB" altLang="zh-CN" sz="44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4248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8" grpId="0"/>
      <p:bldP spid="66" grpId="0"/>
      <p:bldP spid="6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672" y="1961925"/>
            <a:ext cx="3600000" cy="3085714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281672" y="2294217"/>
            <a:ext cx="2782625" cy="23443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472" y="1681125"/>
            <a:ext cx="4320000" cy="370285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8666754" y="2294217"/>
            <a:ext cx="2782625" cy="23443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7193962" y="3430696"/>
            <a:ext cx="132720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355923" y="3006656"/>
                <a:ext cx="11564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cs typeface="Times New Roman" panose="02020603050405020304" pitchFamily="18" charset="0"/>
                  </a:rPr>
                  <a:t>Flows: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p>
                        <m:r>
                          <a:rPr lang="en-GB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923" y="3006656"/>
                <a:ext cx="1156426" cy="369332"/>
              </a:xfrm>
              <a:prstGeom prst="rect">
                <a:avLst/>
              </a:prstGeom>
              <a:blipFill>
                <a:blip r:embed="rId4"/>
                <a:stretch>
                  <a:fillRect l="-4762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817309" y="1777259"/>
                <a:ext cx="29068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</a:rPr>
                  <a:t>Initial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GB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7309" y="1777259"/>
                <a:ext cx="2906802" cy="369332"/>
              </a:xfrm>
              <a:prstGeom prst="rect">
                <a:avLst/>
              </a:prstGeom>
              <a:blipFill>
                <a:blip r:embed="rId5"/>
                <a:stretch>
                  <a:fillRect l="-1677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727742" y="1777259"/>
                <a:ext cx="22802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742" y="1777259"/>
                <a:ext cx="2280267" cy="369332"/>
              </a:xfrm>
              <a:prstGeom prst="rect">
                <a:avLst/>
              </a:prstGeom>
              <a:blipFill>
                <a:blip r:embed="rId6"/>
                <a:stretch>
                  <a:fillRect l="-2406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988840" y="5028575"/>
                <a:ext cx="3485816" cy="669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FF0000"/>
                    </a:solidFill>
                  </a:rPr>
                  <a:t>NF</a:t>
                </a:r>
                <a:r>
                  <a:rPr lang="en-US" altLang="zh-CN" dirty="0"/>
                  <a:t>: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Update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zh-CN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altLang="zh-CN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dirty="0"/>
                  <a:t>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m:rPr>
                        <m:nor/>
                      </m:rPr>
                      <a:rPr lang="en-GB">
                        <a:latin typeface="Cambria Math" panose="02040503050406030204" pitchFamily="18" charset="0"/>
                      </a:rPr>
                      <m:t>ELBO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(requires samples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:r>
                  <a:rPr lang="en-GB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GB" dirty="0"/>
                  <a:t>)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840" y="5028575"/>
                <a:ext cx="3485816" cy="669992"/>
              </a:xfrm>
              <a:prstGeom prst="rect">
                <a:avLst/>
              </a:prstGeom>
              <a:blipFill>
                <a:blip r:embed="rId7"/>
                <a:stretch>
                  <a:fillRect t="-5455" b="-1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5">
            <a:extLst>
              <a:ext uri="{FF2B5EF4-FFF2-40B4-BE49-F238E27FC236}">
                <a16:creationId xmlns:a16="http://schemas.microsoft.com/office/drawing/2014/main" id="{379AD40A-F4EE-49D3-8741-F56797489F3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42372" y="1829036"/>
            <a:ext cx="3600000" cy="3085714"/>
          </a:xfrm>
          <a:prstGeom prst="rect">
            <a:avLst/>
          </a:prstGeom>
        </p:spPr>
      </p:pic>
      <p:sp>
        <p:nvSpPr>
          <p:cNvPr id="25" name="Rectangle 23">
            <a:extLst>
              <a:ext uri="{FF2B5EF4-FFF2-40B4-BE49-F238E27FC236}">
                <a16:creationId xmlns:a16="http://schemas.microsoft.com/office/drawing/2014/main" id="{24072A34-DFAA-450A-9EAF-A16D2A46F280}"/>
              </a:ext>
            </a:extLst>
          </p:cNvPr>
          <p:cNvSpPr/>
          <p:nvPr/>
        </p:nvSpPr>
        <p:spPr>
          <a:xfrm>
            <a:off x="472801" y="2293800"/>
            <a:ext cx="2782625" cy="23443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7">
            <a:extLst>
              <a:ext uri="{FF2B5EF4-FFF2-40B4-BE49-F238E27FC236}">
                <a16:creationId xmlns:a16="http://schemas.microsoft.com/office/drawing/2014/main" id="{38CC2E68-9FD1-4865-8B07-1BC5DFE1681B}"/>
              </a:ext>
            </a:extLst>
          </p:cNvPr>
          <p:cNvSpPr txBox="1"/>
          <p:nvPr/>
        </p:nvSpPr>
        <p:spPr>
          <a:xfrm>
            <a:off x="623307" y="1777259"/>
            <a:ext cx="2647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True Posterior distribution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" name="文本框 12">
            <a:extLst>
              <a:ext uri="{FF2B5EF4-FFF2-40B4-BE49-F238E27FC236}">
                <a16:creationId xmlns:a16="http://schemas.microsoft.com/office/drawing/2014/main" id="{EB917A5F-0096-48F7-B02B-08AB8A6CACF7}"/>
              </a:ext>
            </a:extLst>
          </p:cNvPr>
          <p:cNvSpPr txBox="1"/>
          <p:nvPr/>
        </p:nvSpPr>
        <p:spPr>
          <a:xfrm>
            <a:off x="618357" y="225443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Variational Inference using Normalizing</a:t>
            </a:r>
            <a:r>
              <a:rPr lang="en-GB" altLang="zh-CN" sz="4400" dirty="0">
                <a:solidFill>
                  <a:srgbClr val="002060"/>
                </a:solidFill>
                <a:latin typeface="Calibri Light" panose="020F0302020204030204"/>
              </a:rPr>
              <a:t> Flows</a:t>
            </a:r>
            <a:endParaRPr lang="en-GB" altLang="zh-CN" sz="44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2169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1">
            <a:extLst>
              <a:ext uri="{FF2B5EF4-FFF2-40B4-BE49-F238E27FC236}">
                <a16:creationId xmlns:a16="http://schemas.microsoft.com/office/drawing/2014/main" id="{A89B62C9-9782-449F-9917-1E6D8D2995E2}"/>
              </a:ext>
            </a:extLst>
          </p:cNvPr>
          <p:cNvSpPr txBox="1">
            <a:spLocks/>
          </p:cNvSpPr>
          <p:nvPr/>
        </p:nvSpPr>
        <p:spPr>
          <a:xfrm>
            <a:off x="1364608" y="2346254"/>
            <a:ext cx="9462783" cy="2165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4400" dirty="0">
                <a:solidFill>
                  <a:srgbClr val="FF0000"/>
                </a:solidFill>
              </a:rPr>
              <a:t>Synthetic Test of travel time tomography</a:t>
            </a:r>
          </a:p>
        </p:txBody>
      </p:sp>
    </p:spTree>
    <p:extLst>
      <p:ext uri="{BB962C8B-B14F-4D97-AF65-F5344CB8AC3E}">
        <p14:creationId xmlns:p14="http://schemas.microsoft.com/office/powerpoint/2010/main" val="3493160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0CDB108-A9F7-4FA4-8D09-BDF75810C5D9}"/>
              </a:ext>
            </a:extLst>
          </p:cNvPr>
          <p:cNvSpPr txBox="1"/>
          <p:nvPr/>
        </p:nvSpPr>
        <p:spPr>
          <a:xfrm>
            <a:off x="1232438" y="629554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Travel Time Tomography</a:t>
            </a:r>
            <a:endParaRPr lang="zh-CN" altLang="en-US" sz="3600" dirty="0">
              <a:solidFill>
                <a:srgbClr val="002060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699FD1A8-D121-448F-8ADA-B30EDEEA87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2006931"/>
            <a:ext cx="4351338" cy="3988726"/>
          </a:xfr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6FE758D-5310-4BFC-86CC-55F902A15115}"/>
              </a:ext>
            </a:extLst>
          </p:cNvPr>
          <p:cNvSpPr txBox="1"/>
          <p:nvPr/>
        </p:nvSpPr>
        <p:spPr>
          <a:xfrm>
            <a:off x="5033554" y="5730434"/>
            <a:ext cx="229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True Velocity Model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6810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0CDB108-A9F7-4FA4-8D09-BDF75810C5D9}"/>
              </a:ext>
            </a:extLst>
          </p:cNvPr>
          <p:cNvSpPr txBox="1"/>
          <p:nvPr/>
        </p:nvSpPr>
        <p:spPr>
          <a:xfrm>
            <a:off x="165181" y="70584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Travel Time Tomography: comparison</a:t>
            </a:r>
            <a:endParaRPr lang="zh-CN" altLang="en-US" sz="3600" dirty="0">
              <a:solidFill>
                <a:srgbClr val="002060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6AEA910-0F07-4D13-AB7B-F8236E3E8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13949"/>
            <a:ext cx="12191999" cy="285628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A230B62-3CC2-49E3-A42E-A5BA9C9EF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816460"/>
            <a:ext cx="12191999" cy="263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6309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0CDB108-A9F7-4FA4-8D09-BDF75810C5D9}"/>
              </a:ext>
            </a:extLst>
          </p:cNvPr>
          <p:cNvSpPr txBox="1"/>
          <p:nvPr/>
        </p:nvSpPr>
        <p:spPr>
          <a:xfrm>
            <a:off x="165181" y="70584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Marginals</a:t>
            </a:r>
            <a:endParaRPr lang="zh-CN" altLang="en-US" sz="3600" dirty="0">
              <a:solidFill>
                <a:srgbClr val="002060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F2C689-51F9-4810-9BC6-8BDFEEC2E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683" y="914400"/>
            <a:ext cx="7007923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827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AC7401A2-BAB8-4AB4-8D7A-4C1480FCB598}"/>
              </a:ext>
            </a:extLst>
          </p:cNvPr>
          <p:cNvGraphicFramePr>
            <a:graphicFrameLocks/>
          </p:cNvGraphicFramePr>
          <p:nvPr/>
        </p:nvGraphicFramePr>
        <p:xfrm>
          <a:off x="1492153" y="2491323"/>
          <a:ext cx="6639986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7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568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Number of simulations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568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ADVI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568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Normalizing Flows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30,000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7159211"/>
                  </a:ext>
                </a:extLst>
              </a:tr>
              <a:tr h="305568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SVGD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400,000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568"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Rj-McMC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3,000,000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568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MH-</a:t>
                      </a:r>
                      <a:r>
                        <a:rPr lang="en-GB" dirty="0" err="1"/>
                        <a:t>McMC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12,000,000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8665309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7776E623-FDB6-4DE3-AACD-94EC50C6278E}"/>
              </a:ext>
            </a:extLst>
          </p:cNvPr>
          <p:cNvSpPr txBox="1"/>
          <p:nvPr/>
        </p:nvSpPr>
        <p:spPr>
          <a:xfrm>
            <a:off x="1232438" y="629554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Computational cost</a:t>
            </a:r>
            <a:endParaRPr lang="zh-CN" altLang="en-US" sz="3600" dirty="0">
              <a:solidFill>
                <a:srgbClr val="002060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7A0215E-B296-4169-8913-24C91BB7C0E8}"/>
              </a:ext>
            </a:extLst>
          </p:cNvPr>
          <p:cNvSpPr/>
          <p:nvPr/>
        </p:nvSpPr>
        <p:spPr>
          <a:xfrm>
            <a:off x="1366982" y="2890982"/>
            <a:ext cx="6889368" cy="277091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22DA1E5-1EC7-4358-8221-0ECDF7CB577E}"/>
              </a:ext>
            </a:extLst>
          </p:cNvPr>
          <p:cNvSpPr txBox="1"/>
          <p:nvPr/>
        </p:nvSpPr>
        <p:spPr>
          <a:xfrm>
            <a:off x="8256350" y="2675584"/>
            <a:ext cx="3907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</a:rPr>
              <a:t>Although cheapest,</a:t>
            </a:r>
          </a:p>
          <a:p>
            <a:pPr algn="ctr"/>
            <a:r>
              <a:rPr lang="en-US" altLang="zh-CN" sz="2000" b="1" dirty="0">
                <a:solidFill>
                  <a:schemeClr val="accent5"/>
                </a:solidFill>
              </a:rPr>
              <a:t>Incorrect Uncertainty Results!!!</a:t>
            </a:r>
            <a:endParaRPr lang="zh-CN" altLang="en-US" sz="2000" b="1" dirty="0">
              <a:solidFill>
                <a:schemeClr val="accent5"/>
              </a:solidFill>
            </a:endParaRPr>
          </a:p>
        </p:txBody>
      </p:sp>
      <p:sp>
        <p:nvSpPr>
          <p:cNvPr id="7" name="文本框 4">
            <a:extLst>
              <a:ext uri="{FF2B5EF4-FFF2-40B4-BE49-F238E27FC236}">
                <a16:creationId xmlns:a16="http://schemas.microsoft.com/office/drawing/2014/main" id="{55D9AB2A-C764-4A5A-A1DB-B73EE96B99FC}"/>
              </a:ext>
            </a:extLst>
          </p:cNvPr>
          <p:cNvSpPr txBox="1"/>
          <p:nvPr/>
        </p:nvSpPr>
        <p:spPr>
          <a:xfrm>
            <a:off x="8055527" y="3988486"/>
            <a:ext cx="342061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5"/>
                </a:solidFill>
              </a:rPr>
              <a:t>From Zhang and Curtis, 2020 JGR</a:t>
            </a:r>
          </a:p>
        </p:txBody>
      </p:sp>
    </p:spTree>
    <p:extLst>
      <p:ext uri="{BB962C8B-B14F-4D97-AF65-F5344CB8AC3E}">
        <p14:creationId xmlns:p14="http://schemas.microsoft.com/office/powerpoint/2010/main" val="196639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1">
            <a:extLst>
              <a:ext uri="{FF2B5EF4-FFF2-40B4-BE49-F238E27FC236}">
                <a16:creationId xmlns:a16="http://schemas.microsoft.com/office/drawing/2014/main" id="{A89B62C9-9782-449F-9917-1E6D8D2995E2}"/>
              </a:ext>
            </a:extLst>
          </p:cNvPr>
          <p:cNvSpPr txBox="1">
            <a:spLocks/>
          </p:cNvSpPr>
          <p:nvPr/>
        </p:nvSpPr>
        <p:spPr>
          <a:xfrm>
            <a:off x="2854180" y="1913736"/>
            <a:ext cx="6483640" cy="3030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4400" dirty="0">
                <a:solidFill>
                  <a:srgbClr val="FF0000"/>
                </a:solidFill>
              </a:rPr>
              <a:t>Love Wave Tomography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4400" dirty="0">
                <a:solidFill>
                  <a:srgbClr val="FF0000"/>
                </a:solidFill>
              </a:rPr>
              <a:t>of the British Isles</a:t>
            </a:r>
          </a:p>
        </p:txBody>
      </p:sp>
    </p:spTree>
    <p:extLst>
      <p:ext uri="{BB962C8B-B14F-4D97-AF65-F5344CB8AC3E}">
        <p14:creationId xmlns:p14="http://schemas.microsoft.com/office/powerpoint/2010/main" val="38717152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id="{4E91FAED-8753-4AAE-8B2F-43544F08CB33}"/>
              </a:ext>
            </a:extLst>
          </p:cNvPr>
          <p:cNvSpPr txBox="1"/>
          <p:nvPr/>
        </p:nvSpPr>
        <p:spPr>
          <a:xfrm>
            <a:off x="365172" y="188932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  <a:cs typeface="Times New Roman" panose="02020603050405020304" pitchFamily="18" charset="0"/>
              </a:rPr>
              <a:t>Receiver stations</a:t>
            </a:r>
            <a:endParaRPr lang="zh-CN" altLang="en-US" sz="3600" dirty="0">
              <a:solidFill>
                <a:srgbClr val="002060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778307E-E33E-4832-B697-B2003F6521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827" y="979084"/>
            <a:ext cx="3793448" cy="576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B4AEED-D214-47EA-AF42-3511EFEF0B54}"/>
              </a:ext>
            </a:extLst>
          </p:cNvPr>
          <p:cNvSpPr txBox="1"/>
          <p:nvPr/>
        </p:nvSpPr>
        <p:spPr>
          <a:xfrm>
            <a:off x="7010401" y="4600992"/>
            <a:ext cx="4904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Travel time data obtained from </a:t>
            </a:r>
            <a:r>
              <a:rPr lang="en-GB" dirty="0" err="1"/>
              <a:t>Galetti</a:t>
            </a:r>
            <a:r>
              <a:rPr lang="en-GB" dirty="0"/>
              <a:t> et al., 2017</a:t>
            </a:r>
          </a:p>
        </p:txBody>
      </p:sp>
    </p:spTree>
    <p:extLst>
      <p:ext uri="{BB962C8B-B14F-4D97-AF65-F5344CB8AC3E}">
        <p14:creationId xmlns:p14="http://schemas.microsoft.com/office/powerpoint/2010/main" val="1686735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id="{4E91FAED-8753-4AAE-8B2F-43544F08CB33}"/>
              </a:ext>
            </a:extLst>
          </p:cNvPr>
          <p:cNvSpPr txBox="1"/>
          <p:nvPr/>
        </p:nvSpPr>
        <p:spPr>
          <a:xfrm>
            <a:off x="365172" y="171176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  <a:cs typeface="Times New Roman" panose="02020603050405020304" pitchFamily="18" charset="0"/>
              </a:rPr>
              <a:t>Results</a:t>
            </a:r>
            <a:endParaRPr lang="zh-CN" altLang="en-US" sz="3600" dirty="0">
              <a:solidFill>
                <a:srgbClr val="002060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D7C4DEF-BF36-46B2-8761-149C21D90F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03574" y="171176"/>
            <a:ext cx="6515649" cy="665999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F27EF19-1300-4E0E-B917-2744573654DB}"/>
              </a:ext>
            </a:extLst>
          </p:cNvPr>
          <p:cNvSpPr txBox="1"/>
          <p:nvPr/>
        </p:nvSpPr>
        <p:spPr>
          <a:xfrm>
            <a:off x="-384376" y="1067920"/>
            <a:ext cx="337698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/>
              <a:t>Different resolution</a:t>
            </a:r>
          </a:p>
          <a:p>
            <a:pPr algn="ctr">
              <a:lnSpc>
                <a:spcPct val="150000"/>
              </a:lnSpc>
            </a:pPr>
            <a:r>
              <a:rPr lang="en-US" altLang="zh-CN" dirty="0"/>
              <a:t>in mean model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9A39871-0274-433C-A0BC-5A00415E3AFD}"/>
              </a:ext>
            </a:extLst>
          </p:cNvPr>
          <p:cNvSpPr txBox="1"/>
          <p:nvPr/>
        </p:nvSpPr>
        <p:spPr>
          <a:xfrm>
            <a:off x="258919" y="4677276"/>
            <a:ext cx="2004670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/>
              <a:t>Uncertainty</a:t>
            </a:r>
          </a:p>
        </p:txBody>
      </p:sp>
      <p:cxnSp>
        <p:nvCxnSpPr>
          <p:cNvPr id="7" name="Straight Arrow Connector 23">
            <a:extLst>
              <a:ext uri="{FF2B5EF4-FFF2-40B4-BE49-F238E27FC236}">
                <a16:creationId xmlns:a16="http://schemas.microsoft.com/office/drawing/2014/main" id="{952C7EC3-A555-4E83-8ED1-70D0E48A44B8}"/>
              </a:ext>
            </a:extLst>
          </p:cNvPr>
          <p:cNvCxnSpPr>
            <a:cxnSpLocks/>
          </p:cNvCxnSpPr>
          <p:nvPr/>
        </p:nvCxnSpPr>
        <p:spPr>
          <a:xfrm flipH="1">
            <a:off x="8207941" y="555896"/>
            <a:ext cx="1305175" cy="49927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726C561C-450D-46A2-891B-83B666FDC4CF}"/>
              </a:ext>
            </a:extLst>
          </p:cNvPr>
          <p:cNvSpPr txBox="1"/>
          <p:nvPr/>
        </p:nvSpPr>
        <p:spPr>
          <a:xfrm>
            <a:off x="9459208" y="256909"/>
            <a:ext cx="1714680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/>
              <a:t>Scotland Highlands</a:t>
            </a:r>
          </a:p>
        </p:txBody>
      </p:sp>
      <p:cxnSp>
        <p:nvCxnSpPr>
          <p:cNvPr id="10" name="Straight Arrow Connector 23">
            <a:extLst>
              <a:ext uri="{FF2B5EF4-FFF2-40B4-BE49-F238E27FC236}">
                <a16:creationId xmlns:a16="http://schemas.microsoft.com/office/drawing/2014/main" id="{089DC4F2-43EB-4999-A816-9635D128D2C7}"/>
              </a:ext>
            </a:extLst>
          </p:cNvPr>
          <p:cNvCxnSpPr>
            <a:cxnSpLocks/>
          </p:cNvCxnSpPr>
          <p:nvPr/>
        </p:nvCxnSpPr>
        <p:spPr>
          <a:xfrm flipH="1">
            <a:off x="8347684" y="1533486"/>
            <a:ext cx="1433879" cy="18211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C19E3517-C238-4A02-8773-FFAEB33E9C65}"/>
              </a:ext>
            </a:extLst>
          </p:cNvPr>
          <p:cNvSpPr txBox="1"/>
          <p:nvPr/>
        </p:nvSpPr>
        <p:spPr>
          <a:xfrm>
            <a:off x="9588426" y="1309372"/>
            <a:ext cx="1240737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/>
              <a:t>Irish Sea</a:t>
            </a:r>
          </a:p>
        </p:txBody>
      </p:sp>
      <p:cxnSp>
        <p:nvCxnSpPr>
          <p:cNvPr id="13" name="Straight Arrow Connector 23">
            <a:extLst>
              <a:ext uri="{FF2B5EF4-FFF2-40B4-BE49-F238E27FC236}">
                <a16:creationId xmlns:a16="http://schemas.microsoft.com/office/drawing/2014/main" id="{4DEB569A-F9CE-4732-A7F4-6F6E2837E482}"/>
              </a:ext>
            </a:extLst>
          </p:cNvPr>
          <p:cNvCxnSpPr>
            <a:cxnSpLocks/>
          </p:cNvCxnSpPr>
          <p:nvPr/>
        </p:nvCxnSpPr>
        <p:spPr>
          <a:xfrm flipH="1" flipV="1">
            <a:off x="8579003" y="2164037"/>
            <a:ext cx="1202560" cy="18045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92BD6D8B-B1BA-42BE-8652-8A432857342C}"/>
              </a:ext>
            </a:extLst>
          </p:cNvPr>
          <p:cNvSpPr txBox="1"/>
          <p:nvPr/>
        </p:nvSpPr>
        <p:spPr>
          <a:xfrm>
            <a:off x="9588426" y="1757243"/>
            <a:ext cx="1240737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/>
              <a:t>Granites</a:t>
            </a:r>
          </a:p>
        </p:txBody>
      </p:sp>
      <p:cxnSp>
        <p:nvCxnSpPr>
          <p:cNvPr id="16" name="Straight Arrow Connector 23">
            <a:extLst>
              <a:ext uri="{FF2B5EF4-FFF2-40B4-BE49-F238E27FC236}">
                <a16:creationId xmlns:a16="http://schemas.microsoft.com/office/drawing/2014/main" id="{E0E0F978-30F9-4610-8A86-31F4817B19BC}"/>
              </a:ext>
            </a:extLst>
          </p:cNvPr>
          <p:cNvCxnSpPr>
            <a:cxnSpLocks/>
          </p:cNvCxnSpPr>
          <p:nvPr/>
        </p:nvCxnSpPr>
        <p:spPr>
          <a:xfrm flipH="1">
            <a:off x="8310030" y="876844"/>
            <a:ext cx="1268096" cy="4772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A6BCEE92-D938-43CD-A8B0-438F42748CFD}"/>
              </a:ext>
            </a:extLst>
          </p:cNvPr>
          <p:cNvSpPr txBox="1"/>
          <p:nvPr/>
        </p:nvSpPr>
        <p:spPr>
          <a:xfrm>
            <a:off x="9407850" y="597435"/>
            <a:ext cx="1835433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/>
              <a:t>Midland Valley</a:t>
            </a:r>
          </a:p>
        </p:txBody>
      </p:sp>
      <p:cxnSp>
        <p:nvCxnSpPr>
          <p:cNvPr id="20" name="Straight Arrow Connector 23">
            <a:extLst>
              <a:ext uri="{FF2B5EF4-FFF2-40B4-BE49-F238E27FC236}">
                <a16:creationId xmlns:a16="http://schemas.microsoft.com/office/drawing/2014/main" id="{2C8ED4C9-4566-4EF8-B2A7-C19E0E9B5400}"/>
              </a:ext>
            </a:extLst>
          </p:cNvPr>
          <p:cNvCxnSpPr>
            <a:cxnSpLocks/>
          </p:cNvCxnSpPr>
          <p:nvPr/>
        </p:nvCxnSpPr>
        <p:spPr>
          <a:xfrm flipH="1">
            <a:off x="8310031" y="1178460"/>
            <a:ext cx="1404420" cy="32117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26DDEB25-8327-45F1-A53A-DDA3F46D6E17}"/>
              </a:ext>
            </a:extLst>
          </p:cNvPr>
          <p:cNvSpPr txBox="1"/>
          <p:nvPr/>
        </p:nvSpPr>
        <p:spPr>
          <a:xfrm>
            <a:off x="9578126" y="917310"/>
            <a:ext cx="1832265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/>
              <a:t>Southern Uplands</a:t>
            </a:r>
          </a:p>
        </p:txBody>
      </p:sp>
      <p:cxnSp>
        <p:nvCxnSpPr>
          <p:cNvPr id="26" name="Straight Arrow Connector 23">
            <a:extLst>
              <a:ext uri="{FF2B5EF4-FFF2-40B4-BE49-F238E27FC236}">
                <a16:creationId xmlns:a16="http://schemas.microsoft.com/office/drawing/2014/main" id="{F60EF2AD-E3AF-4F2E-9EC6-125880503F2C}"/>
              </a:ext>
            </a:extLst>
          </p:cNvPr>
          <p:cNvCxnSpPr>
            <a:cxnSpLocks/>
          </p:cNvCxnSpPr>
          <p:nvPr/>
        </p:nvCxnSpPr>
        <p:spPr>
          <a:xfrm flipH="1" flipV="1">
            <a:off x="8229535" y="1886043"/>
            <a:ext cx="1552028" cy="8237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974AE149-CEBD-4BC7-A393-8BC6AFA3228E}"/>
              </a:ext>
            </a:extLst>
          </p:cNvPr>
          <p:cNvSpPr txBox="1"/>
          <p:nvPr/>
        </p:nvSpPr>
        <p:spPr>
          <a:xfrm>
            <a:off x="9714576" y="2168407"/>
            <a:ext cx="1413297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/>
              <a:t>London Basins</a:t>
            </a:r>
          </a:p>
        </p:txBody>
      </p:sp>
    </p:spTree>
    <p:extLst>
      <p:ext uri="{BB962C8B-B14F-4D97-AF65-F5344CB8AC3E}">
        <p14:creationId xmlns:p14="http://schemas.microsoft.com/office/powerpoint/2010/main" val="46780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2" grpId="0"/>
      <p:bldP spid="15" grpId="0"/>
      <p:bldP spid="19" grpId="0"/>
      <p:bldP spid="24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Content Placeholder 3">
                <a:extLst>
                  <a:ext uri="{FF2B5EF4-FFF2-40B4-BE49-F238E27FC236}">
                    <a16:creationId xmlns:a16="http://schemas.microsoft.com/office/drawing/2014/main" id="{AC7401A2-BAB8-4AB4-8D7A-4C1480FCB598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314928" y="2238490"/>
              <a:ext cx="9934679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461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001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309567">
                      <a:extLst>
                        <a:ext uri="{9D8B030D-6E8A-4147-A177-3AD203B41FA5}">
                          <a16:colId xmlns:a16="http://schemas.microsoft.com/office/drawing/2014/main" val="3579829588"/>
                        </a:ext>
                      </a:extLst>
                    </a:gridCol>
                    <a:gridCol w="2318994">
                      <a:extLst>
                        <a:ext uri="{9D8B030D-6E8A-4147-A177-3AD203B41FA5}">
                          <a16:colId xmlns:a16="http://schemas.microsoft.com/office/drawing/2014/main" val="1423411028"/>
                        </a:ext>
                      </a:extLst>
                    </a:gridCol>
                  </a:tblGrid>
                  <a:tr h="3055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Methods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Forward Evaluations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Elapsed Time (Hours)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Parallelization (Cores)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5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ADVI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10,000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6.95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5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rgbClr val="FF0000"/>
                              </a:solidFill>
                            </a:rPr>
                            <a:t>Normalizing Flows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rgbClr val="FF0000"/>
                              </a:solidFill>
                            </a:rPr>
                            <a:t>100,000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rgbClr val="FF0000"/>
                              </a:solidFill>
                            </a:rPr>
                            <a:t>7.83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rgbClr val="FF0000"/>
                              </a:solidFill>
                            </a:rPr>
                            <a:t>10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27159211"/>
                      </a:ext>
                    </a:extLst>
                  </a:tr>
                  <a:tr h="3055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SVGD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600,000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31.71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55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RJ-</a:t>
                          </a:r>
                          <a:r>
                            <a:rPr lang="en-GB" dirty="0" err="1"/>
                            <a:t>McMC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48,000,000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~</m:t>
                                </m:r>
                                <m:r>
                                  <a:rPr lang="en-US" sz="180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720</m:t>
                                </m:r>
                              </m:oMath>
                            </m:oMathPara>
                          </a14:m>
                          <a:endParaRPr lang="en-GB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55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MH-</a:t>
                          </a:r>
                          <a:r>
                            <a:rPr lang="en-GB" dirty="0" err="1"/>
                            <a:t>McMC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30,000,000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660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586653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Content Placeholder 3">
                <a:extLst>
                  <a:ext uri="{FF2B5EF4-FFF2-40B4-BE49-F238E27FC236}">
                    <a16:creationId xmlns:a16="http://schemas.microsoft.com/office/drawing/2014/main" id="{AC7401A2-BAB8-4AB4-8D7A-4C1480FCB598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950187835"/>
                  </p:ext>
                </p:extLst>
              </p:nvPr>
            </p:nvGraphicFramePr>
            <p:xfrm>
              <a:off x="314928" y="2238490"/>
              <a:ext cx="9934679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461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6001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309567">
                      <a:extLst>
                        <a:ext uri="{9D8B030D-6E8A-4147-A177-3AD203B41FA5}">
                          <a16:colId xmlns:a16="http://schemas.microsoft.com/office/drawing/2014/main" val="3579829588"/>
                        </a:ext>
                      </a:extLst>
                    </a:gridCol>
                    <a:gridCol w="2318994">
                      <a:extLst>
                        <a:ext uri="{9D8B030D-6E8A-4147-A177-3AD203B41FA5}">
                          <a16:colId xmlns:a16="http://schemas.microsoft.com/office/drawing/2014/main" val="1423411028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Methods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Forward Evaluations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Elapsed Time (Hours)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Parallelization (Cores)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ADVI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10,000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6.95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rgbClr val="FF0000"/>
                              </a:solidFill>
                            </a:rPr>
                            <a:t>Normalizing Flows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rgbClr val="FF0000"/>
                              </a:solidFill>
                            </a:rPr>
                            <a:t>100,000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rgbClr val="FF0000"/>
                              </a:solidFill>
                            </a:rPr>
                            <a:t>7.83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rgbClr val="FF0000"/>
                              </a:solidFill>
                            </a:rPr>
                            <a:t>10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2715921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SVGD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600,000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31.71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RJ-</a:t>
                          </a:r>
                          <a:r>
                            <a:rPr lang="en-GB" dirty="0" err="1"/>
                            <a:t>McMC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48,000,000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30079" t="-410000" r="-101583" b="-1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16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MH-</a:t>
                          </a:r>
                          <a:r>
                            <a:rPr lang="en-GB" dirty="0" err="1"/>
                            <a:t>McMC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30,000,000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660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20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5866530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7776E623-FDB6-4DE3-AACD-94EC50C6278E}"/>
              </a:ext>
            </a:extLst>
          </p:cNvPr>
          <p:cNvSpPr txBox="1"/>
          <p:nvPr/>
        </p:nvSpPr>
        <p:spPr>
          <a:xfrm>
            <a:off x="1232438" y="629554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4400" dirty="0">
                <a:solidFill>
                  <a:srgbClr val="002060"/>
                </a:solidFill>
                <a:latin typeface="Calibri Light" panose="020F0302020204030204"/>
              </a:rPr>
              <a:t>Computational cost</a:t>
            </a:r>
            <a:endParaRPr lang="zh-CN" altLang="en-US" sz="3600" dirty="0">
              <a:solidFill>
                <a:srgbClr val="002060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63BCC02-F732-4A1A-9478-7D3BE2C182DD}"/>
              </a:ext>
            </a:extLst>
          </p:cNvPr>
          <p:cNvSpPr txBox="1"/>
          <p:nvPr/>
        </p:nvSpPr>
        <p:spPr>
          <a:xfrm>
            <a:off x="9733326" y="3716215"/>
            <a:ext cx="28819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accent5"/>
                </a:solidFill>
              </a:rPr>
              <a:t>From </a:t>
            </a:r>
            <a:r>
              <a:rPr lang="en-US" altLang="zh-CN" sz="1400" b="1" dirty="0" err="1">
                <a:solidFill>
                  <a:schemeClr val="accent5"/>
                </a:solidFill>
              </a:rPr>
              <a:t>Galetti</a:t>
            </a:r>
            <a:r>
              <a:rPr lang="en-US" altLang="zh-CN" sz="1400" b="1" dirty="0">
                <a:solidFill>
                  <a:schemeClr val="accent5"/>
                </a:solidFill>
              </a:rPr>
              <a:t> et al., 2017</a:t>
            </a:r>
          </a:p>
          <a:p>
            <a:pPr algn="ctr"/>
            <a:r>
              <a:rPr lang="en-US" altLang="zh-CN" sz="1400" b="1" dirty="0">
                <a:solidFill>
                  <a:schemeClr val="accent5"/>
                </a:solidFill>
              </a:rPr>
              <a:t>(same dataset)</a:t>
            </a:r>
            <a:endParaRPr lang="zh-CN" altLang="en-US" sz="14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70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52A078A-C2E8-4802-86DC-39A5C5164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461" y="1598365"/>
            <a:ext cx="11487348" cy="4200014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altLang="zh-CN" dirty="0">
                <a:solidFill>
                  <a:prstClr val="black"/>
                </a:solidFill>
              </a:rPr>
              <a:t>Normalizing flows: a chain of invertible transforms</a:t>
            </a:r>
          </a:p>
          <a:p>
            <a:pPr marL="514350" indent="-514350" algn="just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altLang="zh-CN" dirty="0">
                <a:solidFill>
                  <a:prstClr val="black"/>
                </a:solidFill>
              </a:rPr>
              <a:t>Variational inference using normalizing flows: efficient and accurate</a:t>
            </a:r>
          </a:p>
          <a:p>
            <a:pPr marL="514350" indent="-514350" algn="just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altLang="zh-CN" dirty="0">
                <a:solidFill>
                  <a:prstClr val="black"/>
                </a:solidFill>
              </a:rPr>
              <a:t>Love wave tomography of the British Isles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87B75A9-4184-412C-BD6F-0F79309E49A7}"/>
              </a:ext>
            </a:extLst>
          </p:cNvPr>
          <p:cNvSpPr txBox="1"/>
          <p:nvPr/>
        </p:nvSpPr>
        <p:spPr>
          <a:xfrm>
            <a:off x="450013" y="516432"/>
            <a:ext cx="10623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altLang="zh-CN" sz="4400" dirty="0">
                <a:solidFill>
                  <a:srgbClr val="002060"/>
                </a:solidFill>
                <a:latin typeface="Calibri Light" panose="020F0302020204030204"/>
              </a:rPr>
              <a:t>Conclusion</a:t>
            </a:r>
            <a:endParaRPr lang="zh-CN" altLang="en-US" sz="3600" dirty="0">
              <a:solidFill>
                <a:srgbClr val="FF0000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83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92" y="602657"/>
            <a:ext cx="2535936" cy="606552"/>
          </a:xfrm>
          <a:prstGeom prst="rect">
            <a:avLst/>
          </a:prstGeom>
        </p:spPr>
      </p:pic>
      <p:pic>
        <p:nvPicPr>
          <p:cNvPr id="9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898" y="633209"/>
            <a:ext cx="2073098" cy="57600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40B8B481-6930-4C41-A4C1-4A9C5D87F212}"/>
              </a:ext>
            </a:extLst>
          </p:cNvPr>
          <p:cNvGrpSpPr/>
          <p:nvPr/>
        </p:nvGrpSpPr>
        <p:grpSpPr>
          <a:xfrm>
            <a:off x="4023586" y="5479686"/>
            <a:ext cx="4144827" cy="1118324"/>
            <a:chOff x="4528911" y="4816173"/>
            <a:chExt cx="4144827" cy="1118324"/>
          </a:xfrm>
        </p:grpSpPr>
        <p:grpSp>
          <p:nvGrpSpPr>
            <p:cNvPr id="12" name="Group 17">
              <a:extLst>
                <a:ext uri="{FF2B5EF4-FFF2-40B4-BE49-F238E27FC236}">
                  <a16:creationId xmlns:a16="http://schemas.microsoft.com/office/drawing/2014/main" id="{32527709-3104-41D7-8F0D-99A94510B440}"/>
                </a:ext>
              </a:extLst>
            </p:cNvPr>
            <p:cNvGrpSpPr/>
            <p:nvPr/>
          </p:nvGrpSpPr>
          <p:grpSpPr>
            <a:xfrm>
              <a:off x="4528911" y="5112720"/>
              <a:ext cx="3048942" cy="821777"/>
              <a:chOff x="4711788" y="5112720"/>
              <a:chExt cx="3048942" cy="821777"/>
            </a:xfrm>
          </p:grpSpPr>
          <p:pic>
            <p:nvPicPr>
              <p:cNvPr id="14" name="Immagine 6" descr="schlumberger_logo.jpg">
                <a:extLst>
                  <a:ext uri="{FF2B5EF4-FFF2-40B4-BE49-F238E27FC236}">
                    <a16:creationId xmlns:a16="http://schemas.microsoft.com/office/drawing/2014/main" id="{34CE9013-11A2-477D-B575-6A6755140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41634" y="5266123"/>
                <a:ext cx="1819096" cy="452752"/>
              </a:xfrm>
              <a:prstGeom prst="rect">
                <a:avLst/>
              </a:prstGeom>
            </p:spPr>
          </p:pic>
          <p:pic>
            <p:nvPicPr>
              <p:cNvPr id="16" name="Immagine 7" descr="TOTAL_logo.jpg">
                <a:extLst>
                  <a:ext uri="{FF2B5EF4-FFF2-40B4-BE49-F238E27FC236}">
                    <a16:creationId xmlns:a16="http://schemas.microsoft.com/office/drawing/2014/main" id="{EE8678A9-104F-46F2-A397-8E0250E78B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11788" y="5112720"/>
                <a:ext cx="821777" cy="821777"/>
              </a:xfrm>
              <a:prstGeom prst="rect">
                <a:avLst/>
              </a:prstGeom>
            </p:spPr>
          </p:pic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9960FC3D-1593-4125-8453-512D4530D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4662" y="4816173"/>
              <a:ext cx="769076" cy="1025432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92AAD14-FC30-4505-9AE7-F8CC2D100E3E}"/>
              </a:ext>
            </a:extLst>
          </p:cNvPr>
          <p:cNvSpPr txBox="1"/>
          <p:nvPr/>
        </p:nvSpPr>
        <p:spPr>
          <a:xfrm>
            <a:off x="1184677" y="3174870"/>
            <a:ext cx="10688714" cy="2052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For more details:</a:t>
            </a:r>
          </a:p>
          <a:p>
            <a:pPr>
              <a:lnSpc>
                <a:spcPct val="125000"/>
              </a:lnSpc>
            </a:pPr>
            <a:r>
              <a:rPr lang="en-GB" sz="2000" dirty="0">
                <a:solidFill>
                  <a:schemeClr val="accent5">
                    <a:lumMod val="75000"/>
                  </a:schemeClr>
                </a:solidFill>
              </a:rPr>
              <a:t>	Zhao et al., 2020: Bayesian Seismic Tomography using Normalizing Flows. </a:t>
            </a:r>
            <a:r>
              <a:rPr lang="en-GB" sz="2000" i="1" dirty="0" err="1">
                <a:solidFill>
                  <a:schemeClr val="accent5">
                    <a:lumMod val="75000"/>
                  </a:schemeClr>
                </a:solidFill>
              </a:rPr>
              <a:t>EarthArXiv</a:t>
            </a:r>
            <a:endParaRPr lang="en-US" sz="2000" i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25000"/>
              </a:lnSpc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Email:</a:t>
            </a:r>
          </a:p>
          <a:p>
            <a:pPr>
              <a:lnSpc>
                <a:spcPct val="125000"/>
              </a:lnSpc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Xuebin.zhao@ed.ac.uk</a:t>
            </a:r>
            <a:endParaRPr lang="en-U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AD4B6C2-184D-4AC2-839F-8C7FFA4B20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8217"/>
            <a:ext cx="9144000" cy="1394836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300063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12761</TotalTime>
  <Words>762</Words>
  <Application>Microsoft Office PowerPoint</Application>
  <PresentationFormat>Widescreen</PresentationFormat>
  <Paragraphs>205</Paragraphs>
  <Slides>29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Office 主题​​</vt:lpstr>
      <vt:lpstr>Variational Seismic Tomography using Normalizing Flows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ZHAO Xuebin</dc:creator>
  <cp:lastModifiedBy>ZHAO Xuebin</cp:lastModifiedBy>
  <cp:revision>822</cp:revision>
  <dcterms:created xsi:type="dcterms:W3CDTF">2019-12-21T19:45:15Z</dcterms:created>
  <dcterms:modified xsi:type="dcterms:W3CDTF">2021-04-24T06:25:27Z</dcterms:modified>
</cp:coreProperties>
</file>