
<file path=[Content_Types].xml><?xml version="1.0" encoding="utf-8"?>
<Types xmlns="http://schemas.openxmlformats.org/package/2006/content-types">
  <Default Extension="jpeg" ContentType="image/jpeg"/>
  <Default Extension="mpeg" ContentType="video/unknown"/>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autoCompressPictures="0">
  <p:sldMasterIdLst>
    <p:sldMasterId id="2147483672" r:id="rId1"/>
  </p:sldMasterIdLst>
  <p:notesMasterIdLst>
    <p:notesMasterId r:id="rId15"/>
  </p:notesMasterIdLst>
  <p:sldIdLst>
    <p:sldId id="256" r:id="rId2"/>
    <p:sldId id="257" r:id="rId3"/>
    <p:sldId id="258" r:id="rId4"/>
    <p:sldId id="259" r:id="rId5"/>
    <p:sldId id="260" r:id="rId6"/>
    <p:sldId id="276" r:id="rId7"/>
    <p:sldId id="277" r:id="rId8"/>
    <p:sldId id="280" r:id="rId9"/>
    <p:sldId id="281" r:id="rId10"/>
    <p:sldId id="261" r:id="rId11"/>
    <p:sldId id="278" r:id="rId12"/>
    <p:sldId id="279" r:id="rId13"/>
    <p:sldId id="262" r:id="rId14"/>
  </p:sldIdLst>
  <p:sldSz cx="10080625" cy="7559675"/>
  <p:notesSz cx="6858000" cy="9144000"/>
  <p:defaultText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1" userDrawn="1">
          <p15:clr>
            <a:srgbClr val="A4A3A4"/>
          </p15:clr>
        </p15:guide>
        <p15:guide id="2" pos="317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AE0D"/>
    <a:srgbClr val="003560"/>
    <a:srgbClr val="84BF41"/>
    <a:srgbClr val="0432FF"/>
    <a:srgbClr val="E7E7E7"/>
    <a:srgbClr val="EAEAE9"/>
    <a:srgbClr val="8DAE10"/>
    <a:srgbClr val="17365D"/>
    <a:srgbClr val="1E385F"/>
    <a:srgbClr val="002D4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9630"/>
    <p:restoredTop sz="94719"/>
  </p:normalViewPr>
  <p:slideViewPr>
    <p:cSldViewPr snapToGrid="0" snapToObjects="1">
      <p:cViewPr varScale="1">
        <p:scale>
          <a:sx n="137" d="100"/>
          <a:sy n="137" d="100"/>
        </p:scale>
        <p:origin x="792" y="200"/>
      </p:cViewPr>
      <p:guideLst>
        <p:guide orient="horz" pos="2381"/>
        <p:guide pos="3175"/>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1B417E-96C4-8D4F-B91A-E1872BBBAEC1}" type="datetimeFigureOut">
              <a:rPr lang="en-US" smtClean="0"/>
              <a:t>4/23/21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2A7DF1-39EC-0A48-A211-FFDFDED0A6B4}" type="slidenum">
              <a:rPr lang="en-US" smtClean="0"/>
              <a:t>‹#›</a:t>
            </a:fld>
            <a:endParaRPr lang="en-US"/>
          </a:p>
        </p:txBody>
      </p:sp>
    </p:spTree>
    <p:extLst>
      <p:ext uri="{BB962C8B-B14F-4D97-AF65-F5344CB8AC3E}">
        <p14:creationId xmlns:p14="http://schemas.microsoft.com/office/powerpoint/2010/main" val="2091332229"/>
      </p:ext>
    </p:extLst>
  </p:cSld>
  <p:clrMap bg1="lt1" tx1="dk1" bg2="lt2" tx2="dk2" accent1="accent1" accent2="accent2" accent3="accent3" accent4="accent4" accent5="accent5" accent6="accent6" hlink="hlink" folHlink="folHlink"/>
  <p:notesStyle>
    <a:lvl1pPr marL="0" algn="l" defTabSz="1007943" rtl="0" eaLnBrk="1" latinLnBrk="0" hangingPunct="1">
      <a:defRPr sz="1323" kern="1200">
        <a:solidFill>
          <a:schemeClr val="tx1"/>
        </a:solidFill>
        <a:latin typeface="+mn-lt"/>
        <a:ea typeface="+mn-ea"/>
        <a:cs typeface="+mn-cs"/>
      </a:defRPr>
    </a:lvl1pPr>
    <a:lvl2pPr marL="503972" algn="l" defTabSz="1007943" rtl="0" eaLnBrk="1" latinLnBrk="0" hangingPunct="1">
      <a:defRPr sz="1323" kern="1200">
        <a:solidFill>
          <a:schemeClr val="tx1"/>
        </a:solidFill>
        <a:latin typeface="+mn-lt"/>
        <a:ea typeface="+mn-ea"/>
        <a:cs typeface="+mn-cs"/>
      </a:defRPr>
    </a:lvl2pPr>
    <a:lvl3pPr marL="1007943" algn="l" defTabSz="1007943" rtl="0" eaLnBrk="1" latinLnBrk="0" hangingPunct="1">
      <a:defRPr sz="1323" kern="1200">
        <a:solidFill>
          <a:schemeClr val="tx1"/>
        </a:solidFill>
        <a:latin typeface="+mn-lt"/>
        <a:ea typeface="+mn-ea"/>
        <a:cs typeface="+mn-cs"/>
      </a:defRPr>
    </a:lvl3pPr>
    <a:lvl4pPr marL="1511915" algn="l" defTabSz="1007943" rtl="0" eaLnBrk="1" latinLnBrk="0" hangingPunct="1">
      <a:defRPr sz="1323" kern="1200">
        <a:solidFill>
          <a:schemeClr val="tx1"/>
        </a:solidFill>
        <a:latin typeface="+mn-lt"/>
        <a:ea typeface="+mn-ea"/>
        <a:cs typeface="+mn-cs"/>
      </a:defRPr>
    </a:lvl4pPr>
    <a:lvl5pPr marL="2015886" algn="l" defTabSz="1007943" rtl="0" eaLnBrk="1" latinLnBrk="0" hangingPunct="1">
      <a:defRPr sz="1323" kern="1200">
        <a:solidFill>
          <a:schemeClr val="tx1"/>
        </a:solidFill>
        <a:latin typeface="+mn-lt"/>
        <a:ea typeface="+mn-ea"/>
        <a:cs typeface="+mn-cs"/>
      </a:defRPr>
    </a:lvl5pPr>
    <a:lvl6pPr marL="2519858" algn="l" defTabSz="1007943" rtl="0" eaLnBrk="1" latinLnBrk="0" hangingPunct="1">
      <a:defRPr sz="1323" kern="1200">
        <a:solidFill>
          <a:schemeClr val="tx1"/>
        </a:solidFill>
        <a:latin typeface="+mn-lt"/>
        <a:ea typeface="+mn-ea"/>
        <a:cs typeface="+mn-cs"/>
      </a:defRPr>
    </a:lvl6pPr>
    <a:lvl7pPr marL="3023829" algn="l" defTabSz="1007943" rtl="0" eaLnBrk="1" latinLnBrk="0" hangingPunct="1">
      <a:defRPr sz="1323" kern="1200">
        <a:solidFill>
          <a:schemeClr val="tx1"/>
        </a:solidFill>
        <a:latin typeface="+mn-lt"/>
        <a:ea typeface="+mn-ea"/>
        <a:cs typeface="+mn-cs"/>
      </a:defRPr>
    </a:lvl7pPr>
    <a:lvl8pPr marL="3527801" algn="l" defTabSz="1007943" rtl="0" eaLnBrk="1" latinLnBrk="0" hangingPunct="1">
      <a:defRPr sz="1323" kern="1200">
        <a:solidFill>
          <a:schemeClr val="tx1"/>
        </a:solidFill>
        <a:latin typeface="+mn-lt"/>
        <a:ea typeface="+mn-ea"/>
        <a:cs typeface="+mn-cs"/>
      </a:defRPr>
    </a:lvl8pPr>
    <a:lvl9pPr marL="4031772" algn="l" defTabSz="1007943" rtl="0" eaLnBrk="1" latinLnBrk="0" hangingPunct="1">
      <a:defRPr sz="1323"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62A7DF1-39EC-0A48-A211-FFDFDED0A6B4}" type="slidenum">
              <a:rPr lang="en-US" smtClean="0"/>
              <a:t>0</a:t>
            </a:fld>
            <a:endParaRPr lang="en-US"/>
          </a:p>
        </p:txBody>
      </p:sp>
    </p:spTree>
    <p:extLst>
      <p:ext uri="{BB962C8B-B14F-4D97-AF65-F5344CB8AC3E}">
        <p14:creationId xmlns:p14="http://schemas.microsoft.com/office/powerpoint/2010/main" val="11559223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62A7DF1-39EC-0A48-A211-FFDFDED0A6B4}" type="slidenum">
              <a:rPr lang="en-US" smtClean="0"/>
              <a:t>4</a:t>
            </a:fld>
            <a:endParaRPr lang="en-US"/>
          </a:p>
        </p:txBody>
      </p:sp>
    </p:spTree>
    <p:extLst>
      <p:ext uri="{BB962C8B-B14F-4D97-AF65-F5344CB8AC3E}">
        <p14:creationId xmlns:p14="http://schemas.microsoft.com/office/powerpoint/2010/main" val="7959865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Taper Zone: 5% of the maximum axis length (x and y), and 10% from the depth axis (-&gt; is a bit </a:t>
            </a:r>
            <a:r>
              <a:rPr lang="en-US" dirty="0" err="1"/>
              <a:t>ionconsistent</a:t>
            </a:r>
            <a:r>
              <a:rPr lang="en-US" dirty="0"/>
              <a:t>)</a:t>
            </a:r>
          </a:p>
        </p:txBody>
      </p:sp>
      <p:sp>
        <p:nvSpPr>
          <p:cNvPr id="4" name="Slide Number Placeholder 3"/>
          <p:cNvSpPr>
            <a:spLocks noGrp="1"/>
          </p:cNvSpPr>
          <p:nvPr>
            <p:ph type="sldNum" sz="quarter" idx="10"/>
          </p:nvPr>
        </p:nvSpPr>
        <p:spPr/>
        <p:txBody>
          <a:bodyPr/>
          <a:lstStyle/>
          <a:p>
            <a:fld id="{162A7DF1-39EC-0A48-A211-FFDFDED0A6B4}" type="slidenum">
              <a:rPr lang="en-US" smtClean="0"/>
              <a:t>5</a:t>
            </a:fld>
            <a:endParaRPr lang="en-US"/>
          </a:p>
        </p:txBody>
      </p:sp>
    </p:spTree>
    <p:extLst>
      <p:ext uri="{BB962C8B-B14F-4D97-AF65-F5344CB8AC3E}">
        <p14:creationId xmlns:p14="http://schemas.microsoft.com/office/powerpoint/2010/main" val="37684583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One possible explanation is that the calculation of the velocity models is not identical. In SPECFEM the PREM is calculated internally from the polynomial expression. In GEMINI a Json file with a series of values is used as input and all intermediate values are interpolated via a spline interpolation. This may result in minute differences in the model and thus is a possible explanation for both observations.</a:t>
            </a:r>
          </a:p>
        </p:txBody>
      </p:sp>
      <p:sp>
        <p:nvSpPr>
          <p:cNvPr id="4" name="Slide Number Placeholder 3"/>
          <p:cNvSpPr>
            <a:spLocks noGrp="1"/>
          </p:cNvSpPr>
          <p:nvPr>
            <p:ph type="sldNum" sz="quarter" idx="5"/>
          </p:nvPr>
        </p:nvSpPr>
        <p:spPr/>
        <p:txBody>
          <a:bodyPr/>
          <a:lstStyle/>
          <a:p>
            <a:fld id="{162A7DF1-39EC-0A48-A211-FFDFDED0A6B4}" type="slidenum">
              <a:rPr lang="en-US" smtClean="0"/>
              <a:t>7</a:t>
            </a:fld>
            <a:endParaRPr lang="en-US"/>
          </a:p>
        </p:txBody>
      </p:sp>
    </p:spTree>
    <p:extLst>
      <p:ext uri="{BB962C8B-B14F-4D97-AF65-F5344CB8AC3E}">
        <p14:creationId xmlns:p14="http://schemas.microsoft.com/office/powerpoint/2010/main" val="5431904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E7E7E7">
            <a:alpha val="0"/>
          </a:srgb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6047" y="1237201"/>
            <a:ext cx="8568531" cy="2631887"/>
          </a:xfrm>
        </p:spPr>
        <p:txBody>
          <a:bodyPr anchor="b"/>
          <a:lstStyle>
            <a:lvl1pPr algn="ctr">
              <a:defRPr sz="6614"/>
            </a:lvl1pPr>
          </a:lstStyle>
          <a:p>
            <a:r>
              <a:rPr lang="en-US" dirty="0"/>
              <a:t>Click to edit Master title style</a:t>
            </a:r>
          </a:p>
        </p:txBody>
      </p:sp>
      <p:sp>
        <p:nvSpPr>
          <p:cNvPr id="3" name="Subtitle 2"/>
          <p:cNvSpPr>
            <a:spLocks noGrp="1"/>
          </p:cNvSpPr>
          <p:nvPr>
            <p:ph type="subTitle" idx="1"/>
          </p:nvPr>
        </p:nvSpPr>
        <p:spPr>
          <a:xfrm>
            <a:off x="1260078" y="3970584"/>
            <a:ext cx="7560469" cy="1825171"/>
          </a:xfrm>
        </p:spPr>
        <p:txBody>
          <a:bodyPr/>
          <a:lstStyle>
            <a:lvl1pPr marL="0" indent="0" algn="ctr">
              <a:buNone/>
              <a:defRPr sz="2646"/>
            </a:lvl1pPr>
            <a:lvl2pPr marL="503988" indent="0" algn="ctr">
              <a:buNone/>
              <a:defRPr sz="2205"/>
            </a:lvl2pPr>
            <a:lvl3pPr marL="1007977" indent="0" algn="ctr">
              <a:buNone/>
              <a:defRPr sz="1984"/>
            </a:lvl3pPr>
            <a:lvl4pPr marL="1511965" indent="0" algn="ctr">
              <a:buNone/>
              <a:defRPr sz="1764"/>
            </a:lvl4pPr>
            <a:lvl5pPr marL="2015953" indent="0" algn="ctr">
              <a:buNone/>
              <a:defRPr sz="1764"/>
            </a:lvl5pPr>
            <a:lvl6pPr marL="2519942" indent="0" algn="ctr">
              <a:buNone/>
              <a:defRPr sz="1764"/>
            </a:lvl6pPr>
            <a:lvl7pPr marL="3023930" indent="0" algn="ctr">
              <a:buNone/>
              <a:defRPr sz="1764"/>
            </a:lvl7pPr>
            <a:lvl8pPr marL="3527918" indent="0" algn="ctr">
              <a:buNone/>
              <a:defRPr sz="1764"/>
            </a:lvl8pPr>
            <a:lvl9pPr marL="4031906" indent="0" algn="ctr">
              <a:buNone/>
              <a:defRPr sz="1764"/>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8DAE10"/>
                </a:solidFill>
                <a:latin typeface="Arial" panose="020B0604020202020204" pitchFamily="34" charset="0"/>
                <a:cs typeface="Arial" panose="020B0604020202020204" pitchFamily="34" charset="0"/>
              </a:defRPr>
            </a:lvl1pPr>
          </a:lstStyle>
          <a:p>
            <a:r>
              <a:rPr lang="de-DE" dirty="0"/>
              <a:t>26.04.21</a:t>
            </a:r>
            <a:endParaRPr lang="en-US" dirty="0"/>
          </a:p>
        </p:txBody>
      </p:sp>
      <p:sp>
        <p:nvSpPr>
          <p:cNvPr id="8" name="Footer Placeholder 7"/>
          <p:cNvSpPr>
            <a:spLocks noGrp="1"/>
          </p:cNvSpPr>
          <p:nvPr>
            <p:ph type="ftr" sz="quarter" idx="11"/>
          </p:nvPr>
        </p:nvSpPr>
        <p:spPr/>
        <p:txBody>
          <a:bodyPr/>
          <a:lstStyle>
            <a:lvl1pPr>
              <a:defRPr>
                <a:solidFill>
                  <a:srgbClr val="8DAE10"/>
                </a:solidFill>
                <a:latin typeface="Arial" panose="020B0604020202020204" pitchFamily="34" charset="0"/>
                <a:cs typeface="Arial" panose="020B0604020202020204" pitchFamily="34" charset="0"/>
              </a:defRPr>
            </a:lvl1pPr>
          </a:lstStyle>
          <a:p>
            <a:r>
              <a:rPr lang="en-US" i="1" dirty="0"/>
              <a:t>EGU </a:t>
            </a:r>
            <a:r>
              <a:rPr lang="en-US" i="1" dirty="0" err="1"/>
              <a:t>ePICO</a:t>
            </a:r>
            <a:r>
              <a:rPr lang="en-US" i="1" dirty="0"/>
              <a:t> 2021</a:t>
            </a:r>
            <a:endParaRPr lang="en-US" dirty="0"/>
          </a:p>
        </p:txBody>
      </p:sp>
      <p:sp>
        <p:nvSpPr>
          <p:cNvPr id="11" name="Textfeld 15"/>
          <p:cNvSpPr txBox="1">
            <a:spLocks noChangeArrowheads="1"/>
          </p:cNvSpPr>
          <p:nvPr userDrawn="1"/>
        </p:nvSpPr>
        <p:spPr bwMode="auto">
          <a:xfrm>
            <a:off x="468315" y="698503"/>
            <a:ext cx="306196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000">
                <a:solidFill>
                  <a:schemeClr val="tx1"/>
                </a:solidFill>
                <a:latin typeface="Calibri" charset="0"/>
                <a:ea typeface="Arial" charset="0"/>
                <a:cs typeface="Arial" charset="0"/>
              </a:defRPr>
            </a:lvl1pPr>
            <a:lvl2pPr marL="742950" indent="-285750">
              <a:defRPr sz="2000">
                <a:solidFill>
                  <a:schemeClr val="tx1"/>
                </a:solidFill>
                <a:latin typeface="Calibri" charset="0"/>
                <a:ea typeface="Arial" charset="0"/>
                <a:cs typeface="Arial" charset="0"/>
              </a:defRPr>
            </a:lvl2pPr>
            <a:lvl3pPr marL="1143000" indent="-228600">
              <a:defRPr sz="2000">
                <a:solidFill>
                  <a:schemeClr val="tx1"/>
                </a:solidFill>
                <a:latin typeface="Calibri" charset="0"/>
                <a:ea typeface="Arial" charset="0"/>
                <a:cs typeface="Arial" charset="0"/>
              </a:defRPr>
            </a:lvl3pPr>
            <a:lvl4pPr marL="1600200" indent="-228600">
              <a:defRPr sz="2000">
                <a:solidFill>
                  <a:schemeClr val="tx1"/>
                </a:solidFill>
                <a:latin typeface="Calibri" charset="0"/>
                <a:ea typeface="Arial" charset="0"/>
                <a:cs typeface="Arial" charset="0"/>
              </a:defRPr>
            </a:lvl4pPr>
            <a:lvl5pPr marL="2057400" indent="-228600">
              <a:defRPr sz="2000">
                <a:solidFill>
                  <a:schemeClr val="tx1"/>
                </a:solidFill>
                <a:latin typeface="Calibri" charset="0"/>
                <a:ea typeface="Arial" charset="0"/>
                <a:cs typeface="Arial" charset="0"/>
              </a:defRPr>
            </a:lvl5pPr>
            <a:lvl6pPr marL="2514600" indent="-228600" defTabSz="1006475" eaLnBrk="0" fontAlgn="base" hangingPunct="0">
              <a:spcBef>
                <a:spcPct val="0"/>
              </a:spcBef>
              <a:spcAft>
                <a:spcPct val="0"/>
              </a:spcAft>
              <a:defRPr sz="2000">
                <a:solidFill>
                  <a:schemeClr val="tx1"/>
                </a:solidFill>
                <a:latin typeface="Calibri" charset="0"/>
                <a:ea typeface="Arial" charset="0"/>
                <a:cs typeface="Arial" charset="0"/>
              </a:defRPr>
            </a:lvl6pPr>
            <a:lvl7pPr marL="2971800" indent="-228600" defTabSz="1006475" eaLnBrk="0" fontAlgn="base" hangingPunct="0">
              <a:spcBef>
                <a:spcPct val="0"/>
              </a:spcBef>
              <a:spcAft>
                <a:spcPct val="0"/>
              </a:spcAft>
              <a:defRPr sz="2000">
                <a:solidFill>
                  <a:schemeClr val="tx1"/>
                </a:solidFill>
                <a:latin typeface="Calibri" charset="0"/>
                <a:ea typeface="Arial" charset="0"/>
                <a:cs typeface="Arial" charset="0"/>
              </a:defRPr>
            </a:lvl7pPr>
            <a:lvl8pPr marL="3429000" indent="-228600" defTabSz="1006475" eaLnBrk="0" fontAlgn="base" hangingPunct="0">
              <a:spcBef>
                <a:spcPct val="0"/>
              </a:spcBef>
              <a:spcAft>
                <a:spcPct val="0"/>
              </a:spcAft>
              <a:defRPr sz="2000">
                <a:solidFill>
                  <a:schemeClr val="tx1"/>
                </a:solidFill>
                <a:latin typeface="Calibri" charset="0"/>
                <a:ea typeface="Arial" charset="0"/>
                <a:cs typeface="Arial" charset="0"/>
              </a:defRPr>
            </a:lvl8pPr>
            <a:lvl9pPr marL="3886200" indent="-228600" defTabSz="1006475" eaLnBrk="0" fontAlgn="base" hangingPunct="0">
              <a:spcBef>
                <a:spcPct val="0"/>
              </a:spcBef>
              <a:spcAft>
                <a:spcPct val="0"/>
              </a:spcAft>
              <a:defRPr sz="2000">
                <a:solidFill>
                  <a:schemeClr val="tx1"/>
                </a:solidFill>
                <a:latin typeface="Calibri" charset="0"/>
                <a:ea typeface="Arial" charset="0"/>
                <a:cs typeface="Arial" charset="0"/>
              </a:defRPr>
            </a:lvl9pPr>
          </a:lstStyle>
          <a:p>
            <a:pPr eaLnBrk="1" hangingPunct="1"/>
            <a:r>
              <a:rPr lang="de-DE" altLang="de-DE" sz="1000" b="1" dirty="0">
                <a:solidFill>
                  <a:srgbClr val="8DAE10"/>
                </a:solidFill>
                <a:latin typeface="Arial" charset="0"/>
              </a:rPr>
              <a:t>Thomas Möller, Wolfgang Friederich</a:t>
            </a:r>
          </a:p>
          <a:p>
            <a:pPr eaLnBrk="1" hangingPunct="1"/>
            <a:r>
              <a:rPr lang="en-US" altLang="de-DE" sz="1000" b="1" noProof="0" dirty="0">
                <a:solidFill>
                  <a:srgbClr val="003560"/>
                </a:solidFill>
                <a:latin typeface="Arial" charset="0"/>
              </a:rPr>
              <a:t>Institute</a:t>
            </a:r>
            <a:r>
              <a:rPr lang="en-US" altLang="de-DE" sz="1000" b="1" baseline="0" noProof="0" dirty="0">
                <a:solidFill>
                  <a:srgbClr val="003560"/>
                </a:solidFill>
                <a:latin typeface="Arial" charset="0"/>
              </a:rPr>
              <a:t> of Geology, Mineralogy and Geophysics</a:t>
            </a:r>
            <a:endParaRPr lang="en-US" altLang="de-DE" sz="1000" b="1" noProof="0" dirty="0">
              <a:solidFill>
                <a:srgbClr val="003560"/>
              </a:solidFill>
              <a:latin typeface="Arial" charset="0"/>
            </a:endParaRPr>
          </a:p>
          <a:p>
            <a:pPr eaLnBrk="1" hangingPunct="1"/>
            <a:r>
              <a:rPr lang="en-US" altLang="de-DE" sz="1000" noProof="0" dirty="0">
                <a:solidFill>
                  <a:srgbClr val="003560"/>
                </a:solidFill>
                <a:latin typeface="Arial" charset="0"/>
              </a:rPr>
              <a:t>Faculty of Geosciences |</a:t>
            </a:r>
            <a:r>
              <a:rPr lang="en-US" altLang="de-DE" sz="1000" baseline="0" noProof="0" dirty="0">
                <a:solidFill>
                  <a:srgbClr val="003560"/>
                </a:solidFill>
                <a:latin typeface="Arial" charset="0"/>
              </a:rPr>
              <a:t> Chair of Geophysics</a:t>
            </a:r>
            <a:endParaRPr lang="en-US" altLang="de-DE" sz="1000" noProof="0" dirty="0">
              <a:solidFill>
                <a:srgbClr val="003560"/>
              </a:solidFill>
              <a:latin typeface="Arial" charset="0"/>
            </a:endParaRPr>
          </a:p>
        </p:txBody>
      </p:sp>
      <p:sp>
        <p:nvSpPr>
          <p:cNvPr id="13" name="Title 1"/>
          <p:cNvSpPr txBox="1">
            <a:spLocks/>
          </p:cNvSpPr>
          <p:nvPr userDrawn="1"/>
        </p:nvSpPr>
        <p:spPr>
          <a:xfrm>
            <a:off x="3692547" y="688079"/>
            <a:ext cx="5440101" cy="604292"/>
          </a:xfrm>
          <a:prstGeom prst="rect">
            <a:avLst/>
          </a:prstGeom>
        </p:spPr>
        <p:txBody>
          <a:bodyPr vert="horz" lIns="91440" tIns="45720" rIns="91440" bIns="45720" rtlCol="0" anchor="ctr">
            <a:normAutofit fontScale="32500" lnSpcReduction="20000"/>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marL="0" marR="0" lvl="0" indent="0" algn="l" defTabSz="1007977" rtl="0" eaLnBrk="1" fontAlgn="auto" latinLnBrk="0" hangingPunct="1">
              <a:lnSpc>
                <a:spcPct val="90000"/>
              </a:lnSpc>
              <a:spcBef>
                <a:spcPct val="0"/>
              </a:spcBef>
              <a:spcAft>
                <a:spcPts val="0"/>
              </a:spcAft>
              <a:buClrTx/>
              <a:buSzTx/>
              <a:buFontTx/>
              <a:buNone/>
              <a:tabLst/>
              <a:defRPr/>
            </a:pPr>
            <a:r>
              <a:rPr lang="en-GB" sz="4850" b="1" kern="1200" dirty="0">
                <a:solidFill>
                  <a:srgbClr val="003560"/>
                </a:solidFill>
                <a:effectLst/>
                <a:latin typeface="Arial" panose="020B0604020202020204" pitchFamily="34" charset="0"/>
                <a:ea typeface="+mj-ea"/>
                <a:cs typeface="Arial" panose="020B0604020202020204" pitchFamily="34" charset="0"/>
              </a:rPr>
              <a:t>A hybrid method to calculate teleseismic body waves in a regional 3D model using GEMINI and SPECFEM. </a:t>
            </a:r>
            <a:endParaRPr lang="en-GB" sz="4850" kern="1200" dirty="0">
              <a:solidFill>
                <a:srgbClr val="003560"/>
              </a:solidFill>
              <a:effectLst/>
              <a:latin typeface="Arial" panose="020B0604020202020204" pitchFamily="34" charset="0"/>
              <a:ea typeface="+mj-ea"/>
              <a:cs typeface="Arial" panose="020B0604020202020204" pitchFamily="34" charset="0"/>
            </a:endParaRPr>
          </a:p>
        </p:txBody>
      </p:sp>
      <p:cxnSp>
        <p:nvCxnSpPr>
          <p:cNvPr id="14" name="Straight Connector 13">
            <a:extLst>
              <a:ext uri="{FF2B5EF4-FFF2-40B4-BE49-F238E27FC236}">
                <a16:creationId xmlns:a16="http://schemas.microsoft.com/office/drawing/2014/main" id="{A05920E1-E85A-124B-B7BA-ADE5507B2489}"/>
              </a:ext>
            </a:extLst>
          </p:cNvPr>
          <p:cNvCxnSpPr/>
          <p:nvPr userDrawn="1"/>
        </p:nvCxnSpPr>
        <p:spPr>
          <a:xfrm>
            <a:off x="2" y="6827523"/>
            <a:ext cx="10080625" cy="0"/>
          </a:xfrm>
          <a:prstGeom prst="line">
            <a:avLst/>
          </a:prstGeom>
          <a:ln w="19050">
            <a:solidFill>
              <a:srgbClr val="8EAE0D"/>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F5E9EFFB-1E96-254C-A185-891E323E969E}"/>
              </a:ext>
            </a:extLst>
          </p:cNvPr>
          <p:cNvCxnSpPr/>
          <p:nvPr userDrawn="1"/>
        </p:nvCxnSpPr>
        <p:spPr>
          <a:xfrm>
            <a:off x="2" y="1428188"/>
            <a:ext cx="10080625" cy="0"/>
          </a:xfrm>
          <a:prstGeom prst="line">
            <a:avLst/>
          </a:prstGeom>
          <a:ln w="19050">
            <a:solidFill>
              <a:srgbClr val="8EAE0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208805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E7E7E7">
            <a:alpha val="0"/>
          </a:srgbClr>
        </a:solidFill>
        <a:effectLst/>
      </p:bgPr>
    </p:bg>
    <p:spTree>
      <p:nvGrpSpPr>
        <p:cNvPr id="1" name=""/>
        <p:cNvGrpSpPr/>
        <p:nvPr/>
      </p:nvGrpSpPr>
      <p:grpSpPr>
        <a:xfrm>
          <a:off x="0" y="0"/>
          <a:ext cx="0" cy="0"/>
          <a:chOff x="0" y="0"/>
          <a:chExt cx="0" cy="0"/>
        </a:xfrm>
      </p:grpSpPr>
      <p:sp>
        <p:nvSpPr>
          <p:cNvPr id="7" name="Textfeld 15"/>
          <p:cNvSpPr txBox="1">
            <a:spLocks noChangeArrowheads="1"/>
          </p:cNvSpPr>
          <p:nvPr userDrawn="1"/>
        </p:nvSpPr>
        <p:spPr bwMode="auto">
          <a:xfrm>
            <a:off x="468315" y="698503"/>
            <a:ext cx="306196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000">
                <a:solidFill>
                  <a:schemeClr val="tx1"/>
                </a:solidFill>
                <a:latin typeface="Calibri" charset="0"/>
                <a:ea typeface="Arial" charset="0"/>
                <a:cs typeface="Arial" charset="0"/>
              </a:defRPr>
            </a:lvl1pPr>
            <a:lvl2pPr marL="742950" indent="-285750">
              <a:defRPr sz="2000">
                <a:solidFill>
                  <a:schemeClr val="tx1"/>
                </a:solidFill>
                <a:latin typeface="Calibri" charset="0"/>
                <a:ea typeface="Arial" charset="0"/>
                <a:cs typeface="Arial" charset="0"/>
              </a:defRPr>
            </a:lvl2pPr>
            <a:lvl3pPr marL="1143000" indent="-228600">
              <a:defRPr sz="2000">
                <a:solidFill>
                  <a:schemeClr val="tx1"/>
                </a:solidFill>
                <a:latin typeface="Calibri" charset="0"/>
                <a:ea typeface="Arial" charset="0"/>
                <a:cs typeface="Arial" charset="0"/>
              </a:defRPr>
            </a:lvl3pPr>
            <a:lvl4pPr marL="1600200" indent="-228600">
              <a:defRPr sz="2000">
                <a:solidFill>
                  <a:schemeClr val="tx1"/>
                </a:solidFill>
                <a:latin typeface="Calibri" charset="0"/>
                <a:ea typeface="Arial" charset="0"/>
                <a:cs typeface="Arial" charset="0"/>
              </a:defRPr>
            </a:lvl4pPr>
            <a:lvl5pPr marL="2057400" indent="-228600">
              <a:defRPr sz="2000">
                <a:solidFill>
                  <a:schemeClr val="tx1"/>
                </a:solidFill>
                <a:latin typeface="Calibri" charset="0"/>
                <a:ea typeface="Arial" charset="0"/>
                <a:cs typeface="Arial" charset="0"/>
              </a:defRPr>
            </a:lvl5pPr>
            <a:lvl6pPr marL="2514600" indent="-228600" defTabSz="1006475" eaLnBrk="0" fontAlgn="base" hangingPunct="0">
              <a:spcBef>
                <a:spcPct val="0"/>
              </a:spcBef>
              <a:spcAft>
                <a:spcPct val="0"/>
              </a:spcAft>
              <a:defRPr sz="2000">
                <a:solidFill>
                  <a:schemeClr val="tx1"/>
                </a:solidFill>
                <a:latin typeface="Calibri" charset="0"/>
                <a:ea typeface="Arial" charset="0"/>
                <a:cs typeface="Arial" charset="0"/>
              </a:defRPr>
            </a:lvl6pPr>
            <a:lvl7pPr marL="2971800" indent="-228600" defTabSz="1006475" eaLnBrk="0" fontAlgn="base" hangingPunct="0">
              <a:spcBef>
                <a:spcPct val="0"/>
              </a:spcBef>
              <a:spcAft>
                <a:spcPct val="0"/>
              </a:spcAft>
              <a:defRPr sz="2000">
                <a:solidFill>
                  <a:schemeClr val="tx1"/>
                </a:solidFill>
                <a:latin typeface="Calibri" charset="0"/>
                <a:ea typeface="Arial" charset="0"/>
                <a:cs typeface="Arial" charset="0"/>
              </a:defRPr>
            </a:lvl7pPr>
            <a:lvl8pPr marL="3429000" indent="-228600" defTabSz="1006475" eaLnBrk="0" fontAlgn="base" hangingPunct="0">
              <a:spcBef>
                <a:spcPct val="0"/>
              </a:spcBef>
              <a:spcAft>
                <a:spcPct val="0"/>
              </a:spcAft>
              <a:defRPr sz="2000">
                <a:solidFill>
                  <a:schemeClr val="tx1"/>
                </a:solidFill>
                <a:latin typeface="Calibri" charset="0"/>
                <a:ea typeface="Arial" charset="0"/>
                <a:cs typeface="Arial" charset="0"/>
              </a:defRPr>
            </a:lvl8pPr>
            <a:lvl9pPr marL="3886200" indent="-228600" defTabSz="1006475" eaLnBrk="0" fontAlgn="base" hangingPunct="0">
              <a:spcBef>
                <a:spcPct val="0"/>
              </a:spcBef>
              <a:spcAft>
                <a:spcPct val="0"/>
              </a:spcAft>
              <a:defRPr sz="2000">
                <a:solidFill>
                  <a:schemeClr val="tx1"/>
                </a:solidFill>
                <a:latin typeface="Calibri" charset="0"/>
                <a:ea typeface="Arial" charset="0"/>
                <a:cs typeface="Arial" charset="0"/>
              </a:defRPr>
            </a:lvl9pPr>
          </a:lstStyle>
          <a:p>
            <a:pPr eaLnBrk="1" hangingPunct="1"/>
            <a:r>
              <a:rPr lang="de-DE" altLang="de-DE" sz="1000" b="1" dirty="0">
                <a:solidFill>
                  <a:srgbClr val="8DAE10"/>
                </a:solidFill>
                <a:latin typeface="Arial" charset="0"/>
              </a:rPr>
              <a:t>Thomas Möller, Wolfgang Friederich</a:t>
            </a:r>
          </a:p>
          <a:p>
            <a:pPr eaLnBrk="1" hangingPunct="1"/>
            <a:r>
              <a:rPr lang="en-US" altLang="de-DE" sz="1000" b="1" noProof="0" dirty="0">
                <a:solidFill>
                  <a:srgbClr val="003560"/>
                </a:solidFill>
                <a:latin typeface="Arial" charset="0"/>
              </a:rPr>
              <a:t>Institute</a:t>
            </a:r>
            <a:r>
              <a:rPr lang="en-US" altLang="de-DE" sz="1000" b="1" baseline="0" noProof="0" dirty="0">
                <a:solidFill>
                  <a:srgbClr val="003560"/>
                </a:solidFill>
                <a:latin typeface="Arial" charset="0"/>
              </a:rPr>
              <a:t> of Geology, Mineralogy and Geophysics</a:t>
            </a:r>
            <a:endParaRPr lang="en-US" altLang="de-DE" sz="1000" b="1" noProof="0" dirty="0">
              <a:solidFill>
                <a:srgbClr val="003560"/>
              </a:solidFill>
              <a:latin typeface="Arial" charset="0"/>
            </a:endParaRPr>
          </a:p>
          <a:p>
            <a:pPr eaLnBrk="1" hangingPunct="1"/>
            <a:r>
              <a:rPr lang="en-US" altLang="de-DE" sz="1000" noProof="0" dirty="0">
                <a:solidFill>
                  <a:srgbClr val="003560"/>
                </a:solidFill>
                <a:latin typeface="Arial" charset="0"/>
              </a:rPr>
              <a:t>Faculty of Geosciences |</a:t>
            </a:r>
            <a:r>
              <a:rPr lang="en-US" altLang="de-DE" sz="1000" baseline="0" noProof="0" dirty="0">
                <a:solidFill>
                  <a:srgbClr val="003560"/>
                </a:solidFill>
                <a:latin typeface="Arial" charset="0"/>
              </a:rPr>
              <a:t> Chair of Geophysics</a:t>
            </a:r>
            <a:endParaRPr lang="en-US" altLang="de-DE" sz="1000" noProof="0" dirty="0">
              <a:solidFill>
                <a:srgbClr val="003560"/>
              </a:solidFill>
              <a:latin typeface="Arial" charset="0"/>
            </a:endParaRPr>
          </a:p>
        </p:txBody>
      </p:sp>
      <p:sp>
        <p:nvSpPr>
          <p:cNvPr id="8" name="Title 1"/>
          <p:cNvSpPr txBox="1">
            <a:spLocks/>
          </p:cNvSpPr>
          <p:nvPr userDrawn="1"/>
        </p:nvSpPr>
        <p:spPr>
          <a:xfrm>
            <a:off x="3657712" y="635825"/>
            <a:ext cx="5729870" cy="604292"/>
          </a:xfrm>
          <a:prstGeom prst="rect">
            <a:avLst/>
          </a:prstGeom>
        </p:spPr>
        <p:txBody>
          <a:bodyPr vert="horz" lIns="91440" tIns="45720" rIns="91440" bIns="45720" rtlCol="0" anchor="ctr">
            <a:normAutofit fontScale="92500"/>
          </a:bodyPr>
          <a:lst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a:lstStyle>
          <a:p>
            <a:pPr marL="0" marR="0" lvl="0" indent="0" algn="l" defTabSz="1007977" rtl="0" eaLnBrk="1" fontAlgn="auto" latinLnBrk="0" hangingPunct="1">
              <a:lnSpc>
                <a:spcPct val="90000"/>
              </a:lnSpc>
              <a:spcBef>
                <a:spcPct val="0"/>
              </a:spcBef>
              <a:spcAft>
                <a:spcPts val="0"/>
              </a:spcAft>
              <a:buClrTx/>
              <a:buSzTx/>
              <a:buFontTx/>
              <a:buNone/>
              <a:tabLst/>
              <a:defRPr/>
            </a:pPr>
            <a:r>
              <a:rPr lang="en-GB" sz="1600" b="1" kern="1200" dirty="0">
                <a:solidFill>
                  <a:srgbClr val="003560"/>
                </a:solidFill>
                <a:effectLst/>
                <a:latin typeface="Arial" panose="020B0604020202020204" pitchFamily="34" charset="0"/>
                <a:ea typeface="+mj-ea"/>
                <a:cs typeface="Arial" panose="020B0604020202020204" pitchFamily="34" charset="0"/>
              </a:rPr>
              <a:t>A hybrid method to calculate teleseismic body waves in a regional 3D model using GEMINI and SPECFEM. </a:t>
            </a:r>
            <a:endParaRPr lang="en-GB" sz="1600" kern="1200" dirty="0">
              <a:solidFill>
                <a:srgbClr val="003560"/>
              </a:solidFill>
              <a:effectLst/>
              <a:latin typeface="Arial" panose="020B0604020202020204" pitchFamily="34" charset="0"/>
              <a:ea typeface="+mj-ea"/>
              <a:cs typeface="Arial" panose="020B0604020202020204" pitchFamily="34" charset="0"/>
            </a:endParaRPr>
          </a:p>
        </p:txBody>
      </p:sp>
      <p:sp>
        <p:nvSpPr>
          <p:cNvPr id="3" name="Date Placeholder 2">
            <a:extLst>
              <a:ext uri="{FF2B5EF4-FFF2-40B4-BE49-F238E27FC236}">
                <a16:creationId xmlns:a16="http://schemas.microsoft.com/office/drawing/2014/main" id="{1258D869-0633-424E-AFA1-A0C51283F957}"/>
              </a:ext>
            </a:extLst>
          </p:cNvPr>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r>
              <a:rPr lang="de-DE" dirty="0">
                <a:solidFill>
                  <a:srgbClr val="8EAE0D"/>
                </a:solidFill>
              </a:rPr>
              <a:t>26.04.21</a:t>
            </a:r>
            <a:endParaRPr lang="en-US" dirty="0">
              <a:solidFill>
                <a:srgbClr val="8EAE0D"/>
              </a:solidFill>
            </a:endParaRPr>
          </a:p>
        </p:txBody>
      </p:sp>
      <p:sp>
        <p:nvSpPr>
          <p:cNvPr id="10" name="Footer Placeholder 9">
            <a:extLst>
              <a:ext uri="{FF2B5EF4-FFF2-40B4-BE49-F238E27FC236}">
                <a16:creationId xmlns:a16="http://schemas.microsoft.com/office/drawing/2014/main" id="{8CAFAD73-1F61-3F40-8816-F62067F43A2C}"/>
              </a:ext>
            </a:extLst>
          </p:cNvPr>
          <p:cNvSpPr>
            <a:spLocks noGrp="1"/>
          </p:cNvSpPr>
          <p:nvPr>
            <p:ph type="ftr" sz="quarter" idx="11"/>
          </p:nvPr>
        </p:nvSpPr>
        <p:spPr/>
        <p:txBody>
          <a:bodyPr/>
          <a:lstStyle>
            <a:lvl1pPr>
              <a:defRPr>
                <a:solidFill>
                  <a:srgbClr val="8EAE0D"/>
                </a:solidFill>
                <a:latin typeface="Arial" panose="020B0604020202020204" pitchFamily="34" charset="0"/>
                <a:cs typeface="Arial" panose="020B0604020202020204" pitchFamily="34" charset="0"/>
              </a:defRPr>
            </a:lvl1pPr>
          </a:lstStyle>
          <a:p>
            <a:r>
              <a:rPr lang="en-US" dirty="0"/>
              <a:t>EGU </a:t>
            </a:r>
            <a:r>
              <a:rPr lang="en-US" dirty="0" err="1"/>
              <a:t>ePICO</a:t>
            </a:r>
            <a:r>
              <a:rPr lang="en-US" dirty="0"/>
              <a:t> 2021</a:t>
            </a:r>
          </a:p>
        </p:txBody>
      </p:sp>
      <p:sp>
        <p:nvSpPr>
          <p:cNvPr id="11" name="Slide Number Placeholder 10">
            <a:extLst>
              <a:ext uri="{FF2B5EF4-FFF2-40B4-BE49-F238E27FC236}">
                <a16:creationId xmlns:a16="http://schemas.microsoft.com/office/drawing/2014/main" id="{8181B6E1-7758-4342-9EB1-58F6BF74FA61}"/>
              </a:ext>
            </a:extLst>
          </p:cNvPr>
          <p:cNvSpPr>
            <a:spLocks noGrp="1"/>
          </p:cNvSpPr>
          <p:nvPr>
            <p:ph type="sldNum" sz="quarter" idx="12"/>
          </p:nvPr>
        </p:nvSpPr>
        <p:spPr/>
        <p:txBody>
          <a:bodyPr/>
          <a:lstStyle>
            <a:lvl1pPr>
              <a:defRPr>
                <a:solidFill>
                  <a:srgbClr val="8EAE0D"/>
                </a:solidFill>
                <a:latin typeface="Arial" panose="020B0604020202020204" pitchFamily="34" charset="0"/>
                <a:cs typeface="Arial" panose="020B0604020202020204" pitchFamily="34" charset="0"/>
              </a:defRPr>
            </a:lvl1pPr>
          </a:lstStyle>
          <a:p>
            <a:fld id="{B3AC51F4-F33A-FB43-993D-BDB26D85A30C}" type="slidenum">
              <a:rPr lang="en-US" smtClean="0"/>
              <a:pPr/>
              <a:t>‹#›</a:t>
            </a:fld>
            <a:endParaRPr lang="en-US" dirty="0"/>
          </a:p>
        </p:txBody>
      </p:sp>
      <p:cxnSp>
        <p:nvCxnSpPr>
          <p:cNvPr id="14" name="Straight Connector 13">
            <a:extLst>
              <a:ext uri="{FF2B5EF4-FFF2-40B4-BE49-F238E27FC236}">
                <a16:creationId xmlns:a16="http://schemas.microsoft.com/office/drawing/2014/main" id="{AF57DB9B-B7C9-7540-A978-EE9FB15C92D1}"/>
              </a:ext>
            </a:extLst>
          </p:cNvPr>
          <p:cNvCxnSpPr/>
          <p:nvPr userDrawn="1"/>
        </p:nvCxnSpPr>
        <p:spPr>
          <a:xfrm>
            <a:off x="2" y="1428188"/>
            <a:ext cx="10080625" cy="0"/>
          </a:xfrm>
          <a:prstGeom prst="line">
            <a:avLst/>
          </a:prstGeom>
          <a:ln w="19050">
            <a:solidFill>
              <a:srgbClr val="8EAE0D"/>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5511E53-C9FF-0C47-872B-D87DD6E700B4}"/>
              </a:ext>
            </a:extLst>
          </p:cNvPr>
          <p:cNvCxnSpPr/>
          <p:nvPr userDrawn="1"/>
        </p:nvCxnSpPr>
        <p:spPr>
          <a:xfrm>
            <a:off x="2" y="6827523"/>
            <a:ext cx="10080625" cy="0"/>
          </a:xfrm>
          <a:prstGeom prst="line">
            <a:avLst/>
          </a:prstGeom>
          <a:ln w="19050">
            <a:solidFill>
              <a:srgbClr val="8EAE0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797577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7794" y="1884671"/>
            <a:ext cx="869453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687794" y="5059035"/>
            <a:ext cx="8694539" cy="1653678"/>
          </a:xfrm>
        </p:spPr>
        <p:txBody>
          <a:bodyPr/>
          <a:lstStyle>
            <a:lvl1pPr marL="0" indent="0">
              <a:buNone/>
              <a:defRPr sz="2646">
                <a:solidFill>
                  <a:schemeClr val="tx1"/>
                </a:solidFill>
              </a:defRPr>
            </a:lvl1pPr>
            <a:lvl2pPr marL="503988" indent="0">
              <a:buNone/>
              <a:defRPr sz="2205">
                <a:solidFill>
                  <a:schemeClr val="tx1">
                    <a:tint val="75000"/>
                  </a:schemeClr>
                </a:solidFill>
              </a:defRPr>
            </a:lvl2pPr>
            <a:lvl3pPr marL="1007977" indent="0">
              <a:buNone/>
              <a:defRPr sz="1984">
                <a:solidFill>
                  <a:schemeClr val="tx1">
                    <a:tint val="75000"/>
                  </a:schemeClr>
                </a:solidFill>
              </a:defRPr>
            </a:lvl3pPr>
            <a:lvl4pPr marL="1511965" indent="0">
              <a:buNone/>
              <a:defRPr sz="1764">
                <a:solidFill>
                  <a:schemeClr val="tx1">
                    <a:tint val="75000"/>
                  </a:schemeClr>
                </a:solidFill>
              </a:defRPr>
            </a:lvl4pPr>
            <a:lvl5pPr marL="2015953" indent="0">
              <a:buNone/>
              <a:defRPr sz="1764">
                <a:solidFill>
                  <a:schemeClr val="tx1">
                    <a:tint val="75000"/>
                  </a:schemeClr>
                </a:solidFill>
              </a:defRPr>
            </a:lvl5pPr>
            <a:lvl6pPr marL="2519942" indent="0">
              <a:buNone/>
              <a:defRPr sz="1764">
                <a:solidFill>
                  <a:schemeClr val="tx1">
                    <a:tint val="75000"/>
                  </a:schemeClr>
                </a:solidFill>
              </a:defRPr>
            </a:lvl6pPr>
            <a:lvl7pPr marL="3023930" indent="0">
              <a:buNone/>
              <a:defRPr sz="1764">
                <a:solidFill>
                  <a:schemeClr val="tx1">
                    <a:tint val="75000"/>
                  </a:schemeClr>
                </a:solidFill>
              </a:defRPr>
            </a:lvl7pPr>
            <a:lvl8pPr marL="3527918" indent="0">
              <a:buNone/>
              <a:defRPr sz="1764">
                <a:solidFill>
                  <a:schemeClr val="tx1">
                    <a:tint val="75000"/>
                  </a:schemeClr>
                </a:solidFill>
              </a:defRPr>
            </a:lvl8pPr>
            <a:lvl9pPr marL="4031906" indent="0">
              <a:buNone/>
              <a:defRPr sz="1764">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de-DE"/>
              <a:t>26.04.21</a:t>
            </a:r>
            <a:endParaRPr lang="en-US"/>
          </a:p>
        </p:txBody>
      </p:sp>
      <p:sp>
        <p:nvSpPr>
          <p:cNvPr id="5" name="Footer Placeholder 4"/>
          <p:cNvSpPr>
            <a:spLocks noGrp="1"/>
          </p:cNvSpPr>
          <p:nvPr>
            <p:ph type="ftr" sz="quarter" idx="11"/>
          </p:nvPr>
        </p:nvSpPr>
        <p:spPr/>
        <p:txBody>
          <a:bodyPr/>
          <a:lstStyle/>
          <a:p>
            <a:r>
              <a:rPr lang="en-US"/>
              <a:t>EGU ePICO 2021</a:t>
            </a:r>
          </a:p>
        </p:txBody>
      </p:sp>
      <p:sp>
        <p:nvSpPr>
          <p:cNvPr id="6" name="Slide Number Placeholder 5"/>
          <p:cNvSpPr>
            <a:spLocks noGrp="1"/>
          </p:cNvSpPr>
          <p:nvPr>
            <p:ph type="sldNum" sz="quarter" idx="12"/>
          </p:nvPr>
        </p:nvSpPr>
        <p:spPr/>
        <p:txBody>
          <a:bodyPr/>
          <a:lstStyle/>
          <a:p>
            <a:fld id="{B3AC51F4-F33A-FB43-993D-BDB26D85A30C}" type="slidenum">
              <a:rPr lang="en-US" smtClean="0"/>
              <a:t>‹#›</a:t>
            </a:fld>
            <a:endParaRPr lang="en-US"/>
          </a:p>
        </p:txBody>
      </p:sp>
    </p:spTree>
    <p:extLst>
      <p:ext uri="{BB962C8B-B14F-4D97-AF65-F5344CB8AC3E}">
        <p14:creationId xmlns:p14="http://schemas.microsoft.com/office/powerpoint/2010/main" val="70469360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93044" y="2012414"/>
            <a:ext cx="4284266" cy="4796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03316" y="2012414"/>
            <a:ext cx="4284266" cy="4796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de-DE"/>
              <a:t>26.04.21</a:t>
            </a:r>
            <a:endParaRPr lang="en-US"/>
          </a:p>
        </p:txBody>
      </p:sp>
      <p:sp>
        <p:nvSpPr>
          <p:cNvPr id="6" name="Footer Placeholder 5"/>
          <p:cNvSpPr>
            <a:spLocks noGrp="1"/>
          </p:cNvSpPr>
          <p:nvPr>
            <p:ph type="ftr" sz="quarter" idx="11"/>
          </p:nvPr>
        </p:nvSpPr>
        <p:spPr/>
        <p:txBody>
          <a:bodyPr/>
          <a:lstStyle/>
          <a:p>
            <a:r>
              <a:rPr lang="en-US"/>
              <a:t>EGU ePICO 2021</a:t>
            </a:r>
          </a:p>
        </p:txBody>
      </p:sp>
      <p:sp>
        <p:nvSpPr>
          <p:cNvPr id="7" name="Slide Number Placeholder 6"/>
          <p:cNvSpPr>
            <a:spLocks noGrp="1"/>
          </p:cNvSpPr>
          <p:nvPr>
            <p:ph type="sldNum" sz="quarter" idx="12"/>
          </p:nvPr>
        </p:nvSpPr>
        <p:spPr/>
        <p:txBody>
          <a:bodyPr/>
          <a:lstStyle/>
          <a:p>
            <a:fld id="{B3AC51F4-F33A-FB43-993D-BDB26D85A30C}" type="slidenum">
              <a:rPr lang="en-US" smtClean="0"/>
              <a:t>‹#›</a:t>
            </a:fld>
            <a:endParaRPr lang="en-US"/>
          </a:p>
        </p:txBody>
      </p:sp>
    </p:spTree>
    <p:extLst>
      <p:ext uri="{BB962C8B-B14F-4D97-AF65-F5344CB8AC3E}">
        <p14:creationId xmlns:p14="http://schemas.microsoft.com/office/powerpoint/2010/main" val="4131396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94357" y="402484"/>
            <a:ext cx="869453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694357" y="1853171"/>
            <a:ext cx="4264576" cy="908210"/>
          </a:xfrm>
        </p:spPr>
        <p:txBody>
          <a:bodyPr anchor="b"/>
          <a:lstStyle>
            <a:lvl1pPr marL="0" indent="0">
              <a:buNone/>
              <a:defRPr sz="2646" b="1"/>
            </a:lvl1pPr>
            <a:lvl2pPr marL="503988" indent="0">
              <a:buNone/>
              <a:defRPr sz="2205" b="1"/>
            </a:lvl2pPr>
            <a:lvl3pPr marL="1007977" indent="0">
              <a:buNone/>
              <a:defRPr sz="1984" b="1"/>
            </a:lvl3pPr>
            <a:lvl4pPr marL="1511965" indent="0">
              <a:buNone/>
              <a:defRPr sz="1764" b="1"/>
            </a:lvl4pPr>
            <a:lvl5pPr marL="2015953" indent="0">
              <a:buNone/>
              <a:defRPr sz="1764" b="1"/>
            </a:lvl5pPr>
            <a:lvl6pPr marL="2519942" indent="0">
              <a:buNone/>
              <a:defRPr sz="1764" b="1"/>
            </a:lvl6pPr>
            <a:lvl7pPr marL="3023930" indent="0">
              <a:buNone/>
              <a:defRPr sz="1764" b="1"/>
            </a:lvl7pPr>
            <a:lvl8pPr marL="3527918" indent="0">
              <a:buNone/>
              <a:defRPr sz="1764" b="1"/>
            </a:lvl8pPr>
            <a:lvl9pPr marL="4031906" indent="0">
              <a:buNone/>
              <a:defRPr sz="1764" b="1"/>
            </a:lvl9pPr>
          </a:lstStyle>
          <a:p>
            <a:pPr lvl="0"/>
            <a:r>
              <a:rPr lang="en-US"/>
              <a:t>Click to edit Master text styles</a:t>
            </a:r>
          </a:p>
        </p:txBody>
      </p:sp>
      <p:sp>
        <p:nvSpPr>
          <p:cNvPr id="4" name="Content Placeholder 3"/>
          <p:cNvSpPr>
            <a:spLocks noGrp="1"/>
          </p:cNvSpPr>
          <p:nvPr>
            <p:ph sz="half" idx="2"/>
          </p:nvPr>
        </p:nvSpPr>
        <p:spPr>
          <a:xfrm>
            <a:off x="694357" y="2761381"/>
            <a:ext cx="4264576" cy="40615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03319" y="1853171"/>
            <a:ext cx="4285579" cy="908210"/>
          </a:xfrm>
        </p:spPr>
        <p:txBody>
          <a:bodyPr anchor="b"/>
          <a:lstStyle>
            <a:lvl1pPr marL="0" indent="0">
              <a:buNone/>
              <a:defRPr sz="2646" b="1"/>
            </a:lvl1pPr>
            <a:lvl2pPr marL="503988" indent="0">
              <a:buNone/>
              <a:defRPr sz="2205" b="1"/>
            </a:lvl2pPr>
            <a:lvl3pPr marL="1007977" indent="0">
              <a:buNone/>
              <a:defRPr sz="1984" b="1"/>
            </a:lvl3pPr>
            <a:lvl4pPr marL="1511965" indent="0">
              <a:buNone/>
              <a:defRPr sz="1764" b="1"/>
            </a:lvl4pPr>
            <a:lvl5pPr marL="2015953" indent="0">
              <a:buNone/>
              <a:defRPr sz="1764" b="1"/>
            </a:lvl5pPr>
            <a:lvl6pPr marL="2519942" indent="0">
              <a:buNone/>
              <a:defRPr sz="1764" b="1"/>
            </a:lvl6pPr>
            <a:lvl7pPr marL="3023930" indent="0">
              <a:buNone/>
              <a:defRPr sz="1764" b="1"/>
            </a:lvl7pPr>
            <a:lvl8pPr marL="3527918" indent="0">
              <a:buNone/>
              <a:defRPr sz="1764" b="1"/>
            </a:lvl8pPr>
            <a:lvl9pPr marL="4031906" indent="0">
              <a:buNone/>
              <a:defRPr sz="1764" b="1"/>
            </a:lvl9pPr>
          </a:lstStyle>
          <a:p>
            <a:pPr lvl="0"/>
            <a:r>
              <a:rPr lang="en-US"/>
              <a:t>Click to edit Master text styles</a:t>
            </a:r>
          </a:p>
        </p:txBody>
      </p:sp>
      <p:sp>
        <p:nvSpPr>
          <p:cNvPr id="6" name="Content Placeholder 5"/>
          <p:cNvSpPr>
            <a:spLocks noGrp="1"/>
          </p:cNvSpPr>
          <p:nvPr>
            <p:ph sz="quarter" idx="4"/>
          </p:nvPr>
        </p:nvSpPr>
        <p:spPr>
          <a:xfrm>
            <a:off x="5103319" y="2761381"/>
            <a:ext cx="4285579" cy="40615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de-DE"/>
              <a:t>26.04.21</a:t>
            </a:r>
            <a:endParaRPr lang="en-US"/>
          </a:p>
        </p:txBody>
      </p:sp>
      <p:sp>
        <p:nvSpPr>
          <p:cNvPr id="8" name="Footer Placeholder 7"/>
          <p:cNvSpPr>
            <a:spLocks noGrp="1"/>
          </p:cNvSpPr>
          <p:nvPr>
            <p:ph type="ftr" sz="quarter" idx="11"/>
          </p:nvPr>
        </p:nvSpPr>
        <p:spPr/>
        <p:txBody>
          <a:bodyPr/>
          <a:lstStyle/>
          <a:p>
            <a:r>
              <a:rPr lang="en-US"/>
              <a:t>EGU ePICO 2021</a:t>
            </a:r>
          </a:p>
        </p:txBody>
      </p:sp>
      <p:sp>
        <p:nvSpPr>
          <p:cNvPr id="9" name="Slide Number Placeholder 8"/>
          <p:cNvSpPr>
            <a:spLocks noGrp="1"/>
          </p:cNvSpPr>
          <p:nvPr>
            <p:ph type="sldNum" sz="quarter" idx="12"/>
          </p:nvPr>
        </p:nvSpPr>
        <p:spPr/>
        <p:txBody>
          <a:bodyPr/>
          <a:lstStyle/>
          <a:p>
            <a:fld id="{B3AC51F4-F33A-FB43-993D-BDB26D85A30C}" type="slidenum">
              <a:rPr lang="en-US" smtClean="0"/>
              <a:t>‹#›</a:t>
            </a:fld>
            <a:endParaRPr lang="en-US"/>
          </a:p>
        </p:txBody>
      </p:sp>
    </p:spTree>
    <p:extLst>
      <p:ext uri="{BB962C8B-B14F-4D97-AF65-F5344CB8AC3E}">
        <p14:creationId xmlns:p14="http://schemas.microsoft.com/office/powerpoint/2010/main" val="82336595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de-DE"/>
              <a:t>26.04.21</a:t>
            </a:r>
            <a:endParaRPr lang="en-US"/>
          </a:p>
        </p:txBody>
      </p:sp>
      <p:sp>
        <p:nvSpPr>
          <p:cNvPr id="4" name="Footer Placeholder 3"/>
          <p:cNvSpPr>
            <a:spLocks noGrp="1"/>
          </p:cNvSpPr>
          <p:nvPr>
            <p:ph type="ftr" sz="quarter" idx="11"/>
          </p:nvPr>
        </p:nvSpPr>
        <p:spPr/>
        <p:txBody>
          <a:bodyPr/>
          <a:lstStyle/>
          <a:p>
            <a:r>
              <a:rPr lang="en-US"/>
              <a:t>EGU ePICO 2021</a:t>
            </a:r>
          </a:p>
        </p:txBody>
      </p:sp>
      <p:sp>
        <p:nvSpPr>
          <p:cNvPr id="5" name="Slide Number Placeholder 4"/>
          <p:cNvSpPr>
            <a:spLocks noGrp="1"/>
          </p:cNvSpPr>
          <p:nvPr>
            <p:ph type="sldNum" sz="quarter" idx="12"/>
          </p:nvPr>
        </p:nvSpPr>
        <p:spPr/>
        <p:txBody>
          <a:bodyPr/>
          <a:lstStyle/>
          <a:p>
            <a:fld id="{B3AC51F4-F33A-FB43-993D-BDB26D85A30C}" type="slidenum">
              <a:rPr lang="en-US" smtClean="0"/>
              <a:t>‹#›</a:t>
            </a:fld>
            <a:endParaRPr lang="en-US"/>
          </a:p>
        </p:txBody>
      </p:sp>
    </p:spTree>
    <p:extLst>
      <p:ext uri="{BB962C8B-B14F-4D97-AF65-F5344CB8AC3E}">
        <p14:creationId xmlns:p14="http://schemas.microsoft.com/office/powerpoint/2010/main" val="207450167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de-DE"/>
              <a:t>26.04.21</a:t>
            </a:r>
            <a:endParaRPr lang="en-US"/>
          </a:p>
        </p:txBody>
      </p:sp>
      <p:sp>
        <p:nvSpPr>
          <p:cNvPr id="3" name="Footer Placeholder 2"/>
          <p:cNvSpPr>
            <a:spLocks noGrp="1"/>
          </p:cNvSpPr>
          <p:nvPr>
            <p:ph type="ftr" sz="quarter" idx="11"/>
          </p:nvPr>
        </p:nvSpPr>
        <p:spPr/>
        <p:txBody>
          <a:bodyPr/>
          <a:lstStyle/>
          <a:p>
            <a:r>
              <a:rPr lang="en-US"/>
              <a:t>EGU ePICO 2021</a:t>
            </a:r>
          </a:p>
        </p:txBody>
      </p:sp>
      <p:sp>
        <p:nvSpPr>
          <p:cNvPr id="4" name="Slide Number Placeholder 3"/>
          <p:cNvSpPr>
            <a:spLocks noGrp="1"/>
          </p:cNvSpPr>
          <p:nvPr>
            <p:ph type="sldNum" sz="quarter" idx="12"/>
          </p:nvPr>
        </p:nvSpPr>
        <p:spPr/>
        <p:txBody>
          <a:bodyPr/>
          <a:lstStyle/>
          <a:p>
            <a:fld id="{B3AC51F4-F33A-FB43-993D-BDB26D85A30C}" type="slidenum">
              <a:rPr lang="en-US" smtClean="0"/>
              <a:t>‹#›</a:t>
            </a:fld>
            <a:endParaRPr lang="en-US"/>
          </a:p>
        </p:txBody>
      </p:sp>
    </p:spTree>
    <p:extLst>
      <p:ext uri="{BB962C8B-B14F-4D97-AF65-F5344CB8AC3E}">
        <p14:creationId xmlns:p14="http://schemas.microsoft.com/office/powerpoint/2010/main" val="17526931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4356" y="503978"/>
            <a:ext cx="3251264"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285579" y="1088459"/>
            <a:ext cx="5103316"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4356" y="2267902"/>
            <a:ext cx="3251264" cy="4201570"/>
          </a:xfrm>
        </p:spPr>
        <p:txBody>
          <a:bodyPr/>
          <a:lstStyle>
            <a:lvl1pPr marL="0" indent="0">
              <a:buNone/>
              <a:defRPr sz="1764"/>
            </a:lvl1pPr>
            <a:lvl2pPr marL="503988" indent="0">
              <a:buNone/>
              <a:defRPr sz="1543"/>
            </a:lvl2pPr>
            <a:lvl3pPr marL="1007977" indent="0">
              <a:buNone/>
              <a:defRPr sz="1323"/>
            </a:lvl3pPr>
            <a:lvl4pPr marL="1511965" indent="0">
              <a:buNone/>
              <a:defRPr sz="1102"/>
            </a:lvl4pPr>
            <a:lvl5pPr marL="2015953" indent="0">
              <a:buNone/>
              <a:defRPr sz="1102"/>
            </a:lvl5pPr>
            <a:lvl6pPr marL="2519942" indent="0">
              <a:buNone/>
              <a:defRPr sz="1102"/>
            </a:lvl6pPr>
            <a:lvl7pPr marL="3023930" indent="0">
              <a:buNone/>
              <a:defRPr sz="1102"/>
            </a:lvl7pPr>
            <a:lvl8pPr marL="3527918" indent="0">
              <a:buNone/>
              <a:defRPr sz="1102"/>
            </a:lvl8pPr>
            <a:lvl9pPr marL="4031906" indent="0">
              <a:buNone/>
              <a:defRPr sz="1102"/>
            </a:lvl9pPr>
          </a:lstStyle>
          <a:p>
            <a:pPr lvl="0"/>
            <a:r>
              <a:rPr lang="en-US"/>
              <a:t>Click to edit Master text styles</a:t>
            </a:r>
          </a:p>
        </p:txBody>
      </p:sp>
      <p:sp>
        <p:nvSpPr>
          <p:cNvPr id="5" name="Date Placeholder 4"/>
          <p:cNvSpPr>
            <a:spLocks noGrp="1"/>
          </p:cNvSpPr>
          <p:nvPr>
            <p:ph type="dt" sz="half" idx="10"/>
          </p:nvPr>
        </p:nvSpPr>
        <p:spPr/>
        <p:txBody>
          <a:bodyPr/>
          <a:lstStyle/>
          <a:p>
            <a:r>
              <a:rPr lang="de-DE"/>
              <a:t>26.04.21</a:t>
            </a:r>
            <a:endParaRPr lang="en-US"/>
          </a:p>
        </p:txBody>
      </p:sp>
      <p:sp>
        <p:nvSpPr>
          <p:cNvPr id="6" name="Footer Placeholder 5"/>
          <p:cNvSpPr>
            <a:spLocks noGrp="1"/>
          </p:cNvSpPr>
          <p:nvPr>
            <p:ph type="ftr" sz="quarter" idx="11"/>
          </p:nvPr>
        </p:nvSpPr>
        <p:spPr/>
        <p:txBody>
          <a:bodyPr/>
          <a:lstStyle/>
          <a:p>
            <a:r>
              <a:rPr lang="en-US"/>
              <a:t>EGU ePICO 2021</a:t>
            </a:r>
          </a:p>
        </p:txBody>
      </p:sp>
      <p:sp>
        <p:nvSpPr>
          <p:cNvPr id="7" name="Slide Number Placeholder 6"/>
          <p:cNvSpPr>
            <a:spLocks noGrp="1"/>
          </p:cNvSpPr>
          <p:nvPr>
            <p:ph type="sldNum" sz="quarter" idx="12"/>
          </p:nvPr>
        </p:nvSpPr>
        <p:spPr/>
        <p:txBody>
          <a:bodyPr/>
          <a:lstStyle/>
          <a:p>
            <a:fld id="{B3AC51F4-F33A-FB43-993D-BDB26D85A30C}" type="slidenum">
              <a:rPr lang="en-US" smtClean="0"/>
              <a:t>‹#›</a:t>
            </a:fld>
            <a:endParaRPr lang="en-US"/>
          </a:p>
        </p:txBody>
      </p:sp>
    </p:spTree>
    <p:extLst>
      <p:ext uri="{BB962C8B-B14F-4D97-AF65-F5344CB8AC3E}">
        <p14:creationId xmlns:p14="http://schemas.microsoft.com/office/powerpoint/2010/main" val="4797626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4356" y="503978"/>
            <a:ext cx="3251264"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285579" y="1088459"/>
            <a:ext cx="5103316" cy="5372269"/>
          </a:xfrm>
        </p:spPr>
        <p:txBody>
          <a:bodyPr anchor="t"/>
          <a:lstStyle>
            <a:lvl1pPr marL="0" indent="0">
              <a:buNone/>
              <a:defRPr sz="3527"/>
            </a:lvl1pPr>
            <a:lvl2pPr marL="503988" indent="0">
              <a:buNone/>
              <a:defRPr sz="3086"/>
            </a:lvl2pPr>
            <a:lvl3pPr marL="1007977" indent="0">
              <a:buNone/>
              <a:defRPr sz="2646"/>
            </a:lvl3pPr>
            <a:lvl4pPr marL="1511965" indent="0">
              <a:buNone/>
              <a:defRPr sz="2205"/>
            </a:lvl4pPr>
            <a:lvl5pPr marL="2015953" indent="0">
              <a:buNone/>
              <a:defRPr sz="2205"/>
            </a:lvl5pPr>
            <a:lvl6pPr marL="2519942" indent="0">
              <a:buNone/>
              <a:defRPr sz="2205"/>
            </a:lvl6pPr>
            <a:lvl7pPr marL="3023930" indent="0">
              <a:buNone/>
              <a:defRPr sz="2205"/>
            </a:lvl7pPr>
            <a:lvl8pPr marL="3527918" indent="0">
              <a:buNone/>
              <a:defRPr sz="2205"/>
            </a:lvl8pPr>
            <a:lvl9pPr marL="4031906" indent="0">
              <a:buNone/>
              <a:defRPr sz="2205"/>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94356" y="2267902"/>
            <a:ext cx="3251264" cy="4201570"/>
          </a:xfrm>
        </p:spPr>
        <p:txBody>
          <a:bodyPr/>
          <a:lstStyle>
            <a:lvl1pPr marL="0" indent="0">
              <a:buNone/>
              <a:defRPr sz="1764"/>
            </a:lvl1pPr>
            <a:lvl2pPr marL="503988" indent="0">
              <a:buNone/>
              <a:defRPr sz="1543"/>
            </a:lvl2pPr>
            <a:lvl3pPr marL="1007977" indent="0">
              <a:buNone/>
              <a:defRPr sz="1323"/>
            </a:lvl3pPr>
            <a:lvl4pPr marL="1511965" indent="0">
              <a:buNone/>
              <a:defRPr sz="1102"/>
            </a:lvl4pPr>
            <a:lvl5pPr marL="2015953" indent="0">
              <a:buNone/>
              <a:defRPr sz="1102"/>
            </a:lvl5pPr>
            <a:lvl6pPr marL="2519942" indent="0">
              <a:buNone/>
              <a:defRPr sz="1102"/>
            </a:lvl6pPr>
            <a:lvl7pPr marL="3023930" indent="0">
              <a:buNone/>
              <a:defRPr sz="1102"/>
            </a:lvl7pPr>
            <a:lvl8pPr marL="3527918" indent="0">
              <a:buNone/>
              <a:defRPr sz="1102"/>
            </a:lvl8pPr>
            <a:lvl9pPr marL="4031906" indent="0">
              <a:buNone/>
              <a:defRPr sz="1102"/>
            </a:lvl9pPr>
          </a:lstStyle>
          <a:p>
            <a:pPr lvl="0"/>
            <a:r>
              <a:rPr lang="en-US"/>
              <a:t>Click to edit Master text styles</a:t>
            </a:r>
          </a:p>
        </p:txBody>
      </p:sp>
      <p:sp>
        <p:nvSpPr>
          <p:cNvPr id="5" name="Date Placeholder 4"/>
          <p:cNvSpPr>
            <a:spLocks noGrp="1"/>
          </p:cNvSpPr>
          <p:nvPr>
            <p:ph type="dt" sz="half" idx="10"/>
          </p:nvPr>
        </p:nvSpPr>
        <p:spPr/>
        <p:txBody>
          <a:bodyPr/>
          <a:lstStyle/>
          <a:p>
            <a:r>
              <a:rPr lang="de-DE"/>
              <a:t>26.04.21</a:t>
            </a:r>
            <a:endParaRPr lang="en-US"/>
          </a:p>
        </p:txBody>
      </p:sp>
      <p:sp>
        <p:nvSpPr>
          <p:cNvPr id="6" name="Footer Placeholder 5"/>
          <p:cNvSpPr>
            <a:spLocks noGrp="1"/>
          </p:cNvSpPr>
          <p:nvPr>
            <p:ph type="ftr" sz="quarter" idx="11"/>
          </p:nvPr>
        </p:nvSpPr>
        <p:spPr/>
        <p:txBody>
          <a:bodyPr/>
          <a:lstStyle/>
          <a:p>
            <a:r>
              <a:rPr lang="en-US"/>
              <a:t>EGU ePICO 2021</a:t>
            </a:r>
          </a:p>
        </p:txBody>
      </p:sp>
      <p:sp>
        <p:nvSpPr>
          <p:cNvPr id="7" name="Slide Number Placeholder 6"/>
          <p:cNvSpPr>
            <a:spLocks noGrp="1"/>
          </p:cNvSpPr>
          <p:nvPr>
            <p:ph type="sldNum" sz="quarter" idx="12"/>
          </p:nvPr>
        </p:nvSpPr>
        <p:spPr/>
        <p:txBody>
          <a:bodyPr/>
          <a:lstStyle/>
          <a:p>
            <a:fld id="{B3AC51F4-F33A-FB43-993D-BDB26D85A30C}" type="slidenum">
              <a:rPr lang="en-US" smtClean="0"/>
              <a:t>‹#›</a:t>
            </a:fld>
            <a:endParaRPr lang="en-US"/>
          </a:p>
        </p:txBody>
      </p:sp>
    </p:spTree>
    <p:extLst>
      <p:ext uri="{BB962C8B-B14F-4D97-AF65-F5344CB8AC3E}">
        <p14:creationId xmlns:p14="http://schemas.microsoft.com/office/powerpoint/2010/main" val="171654181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de-DE"/>
              <a:t>26.04.21</a:t>
            </a:r>
            <a:endParaRPr lang="en-US"/>
          </a:p>
        </p:txBody>
      </p:sp>
      <p:sp>
        <p:nvSpPr>
          <p:cNvPr id="5" name="Footer Placeholder 4"/>
          <p:cNvSpPr>
            <a:spLocks noGrp="1"/>
          </p:cNvSpPr>
          <p:nvPr>
            <p:ph type="ftr" sz="quarter" idx="11"/>
          </p:nvPr>
        </p:nvSpPr>
        <p:spPr/>
        <p:txBody>
          <a:bodyPr/>
          <a:lstStyle/>
          <a:p>
            <a:r>
              <a:rPr lang="en-US"/>
              <a:t>EGU ePICO 2021</a:t>
            </a:r>
          </a:p>
        </p:txBody>
      </p:sp>
      <p:sp>
        <p:nvSpPr>
          <p:cNvPr id="6" name="Slide Number Placeholder 5"/>
          <p:cNvSpPr>
            <a:spLocks noGrp="1"/>
          </p:cNvSpPr>
          <p:nvPr>
            <p:ph type="sldNum" sz="quarter" idx="12"/>
          </p:nvPr>
        </p:nvSpPr>
        <p:spPr/>
        <p:txBody>
          <a:bodyPr/>
          <a:lstStyle/>
          <a:p>
            <a:fld id="{B3AC51F4-F33A-FB43-993D-BDB26D85A30C}" type="slidenum">
              <a:rPr lang="en-US" smtClean="0"/>
              <a:t>‹#›</a:t>
            </a:fld>
            <a:endParaRPr lang="en-US"/>
          </a:p>
        </p:txBody>
      </p:sp>
    </p:spTree>
    <p:extLst>
      <p:ext uri="{BB962C8B-B14F-4D97-AF65-F5344CB8AC3E}">
        <p14:creationId xmlns:p14="http://schemas.microsoft.com/office/powerpoint/2010/main" val="62302132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13950" y="402487"/>
            <a:ext cx="2173635"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93045" y="402487"/>
            <a:ext cx="6394896" cy="6406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de-DE"/>
              <a:t>26.04.21</a:t>
            </a:r>
            <a:endParaRPr lang="en-US"/>
          </a:p>
        </p:txBody>
      </p:sp>
      <p:sp>
        <p:nvSpPr>
          <p:cNvPr id="5" name="Footer Placeholder 4"/>
          <p:cNvSpPr>
            <a:spLocks noGrp="1"/>
          </p:cNvSpPr>
          <p:nvPr>
            <p:ph type="ftr" sz="quarter" idx="11"/>
          </p:nvPr>
        </p:nvSpPr>
        <p:spPr/>
        <p:txBody>
          <a:bodyPr/>
          <a:lstStyle/>
          <a:p>
            <a:r>
              <a:rPr lang="en-US"/>
              <a:t>EGU ePICO 2021</a:t>
            </a:r>
          </a:p>
        </p:txBody>
      </p:sp>
      <p:sp>
        <p:nvSpPr>
          <p:cNvPr id="6" name="Slide Number Placeholder 5"/>
          <p:cNvSpPr>
            <a:spLocks noGrp="1"/>
          </p:cNvSpPr>
          <p:nvPr>
            <p:ph type="sldNum" sz="quarter" idx="12"/>
          </p:nvPr>
        </p:nvSpPr>
        <p:spPr/>
        <p:txBody>
          <a:bodyPr/>
          <a:lstStyle/>
          <a:p>
            <a:fld id="{B3AC51F4-F33A-FB43-993D-BDB26D85A30C}" type="slidenum">
              <a:rPr lang="en-US" smtClean="0"/>
              <a:t>‹#›</a:t>
            </a:fld>
            <a:endParaRPr lang="en-US"/>
          </a:p>
        </p:txBody>
      </p:sp>
    </p:spTree>
    <p:extLst>
      <p:ext uri="{BB962C8B-B14F-4D97-AF65-F5344CB8AC3E}">
        <p14:creationId xmlns:p14="http://schemas.microsoft.com/office/powerpoint/2010/main" val="21366805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7E7E7"/>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3043" y="402484"/>
            <a:ext cx="869453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93043" y="2012414"/>
            <a:ext cx="8694539" cy="479654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93043" y="7006704"/>
            <a:ext cx="2268141" cy="402483"/>
          </a:xfrm>
          <a:prstGeom prst="rect">
            <a:avLst/>
          </a:prstGeom>
        </p:spPr>
        <p:txBody>
          <a:bodyPr vert="horz" lIns="91440" tIns="45720" rIns="91440" bIns="45720" rtlCol="0" anchor="ctr"/>
          <a:lstStyle>
            <a:lvl1pPr algn="l">
              <a:defRPr sz="1323">
                <a:solidFill>
                  <a:schemeClr val="tx1">
                    <a:tint val="75000"/>
                  </a:schemeClr>
                </a:solidFill>
              </a:defRPr>
            </a:lvl1pPr>
          </a:lstStyle>
          <a:p>
            <a:r>
              <a:rPr lang="de-DE"/>
              <a:t>26.04.21</a:t>
            </a:r>
            <a:endParaRPr lang="en-US"/>
          </a:p>
        </p:txBody>
      </p:sp>
      <p:sp>
        <p:nvSpPr>
          <p:cNvPr id="5" name="Footer Placeholder 4"/>
          <p:cNvSpPr>
            <a:spLocks noGrp="1"/>
          </p:cNvSpPr>
          <p:nvPr>
            <p:ph type="ftr" sz="quarter" idx="3"/>
          </p:nvPr>
        </p:nvSpPr>
        <p:spPr>
          <a:xfrm>
            <a:off x="3339207" y="7006704"/>
            <a:ext cx="3402211"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r>
              <a:rPr lang="en-US"/>
              <a:t>EGU ePICO 2021</a:t>
            </a:r>
            <a:endParaRPr lang="en-US" dirty="0"/>
          </a:p>
        </p:txBody>
      </p:sp>
      <p:sp>
        <p:nvSpPr>
          <p:cNvPr id="6" name="Slide Number Placeholder 5"/>
          <p:cNvSpPr>
            <a:spLocks noGrp="1"/>
          </p:cNvSpPr>
          <p:nvPr>
            <p:ph type="sldNum" sz="quarter" idx="4"/>
          </p:nvPr>
        </p:nvSpPr>
        <p:spPr>
          <a:xfrm>
            <a:off x="7119441" y="7006704"/>
            <a:ext cx="2268141"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B3AC51F4-F33A-FB43-993D-BDB26D85A30C}" type="slidenum">
              <a:rPr lang="en-US" smtClean="0"/>
              <a:t>‹#›</a:t>
            </a:fld>
            <a:endParaRPr lang="en-US" dirty="0"/>
          </a:p>
        </p:txBody>
      </p:sp>
      <p:sp>
        <p:nvSpPr>
          <p:cNvPr id="7" name="Rechteck 6"/>
          <p:cNvSpPr/>
          <p:nvPr userDrawn="1"/>
        </p:nvSpPr>
        <p:spPr>
          <a:xfrm>
            <a:off x="0" y="4"/>
            <a:ext cx="9601200" cy="143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08068" eaLnBrk="1" fontAlgn="auto" hangingPunct="1">
              <a:spcBef>
                <a:spcPts val="0"/>
              </a:spcBef>
              <a:spcAft>
                <a:spcPts val="0"/>
              </a:spcAft>
              <a:defRPr/>
            </a:pPr>
            <a:endParaRPr lang="de-DE" sz="1984"/>
          </a:p>
        </p:txBody>
      </p:sp>
      <p:pic>
        <p:nvPicPr>
          <p:cNvPr id="8" name="Inhaltsplatzhalter 5" descr="Label_RUB_WEISS-BLAU_srgb.jpg"/>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9118602" y="4"/>
            <a:ext cx="720725"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Grafik 9" descr="Wortmarke_BLAU_srgb.jpg"/>
          <p:cNvPicPr>
            <a:picLocks noChangeAspect="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485775" y="228600"/>
            <a:ext cx="1728788" cy="11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60091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hf hdr="0"/>
  <p:txStyles>
    <p:titleStyle>
      <a:lvl1pPr algn="l" defTabSz="1007977"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95" indent="-251995" algn="l" defTabSz="1007977"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82" indent="-251995" algn="l" defTabSz="1007977"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71" indent="-251995" algn="l" defTabSz="1007977"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58" indent="-251995" algn="l" defTabSz="100797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948" indent="-251995" algn="l" defTabSz="100797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936" indent="-251995" algn="l" defTabSz="100797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924" indent="-251995" algn="l" defTabSz="100797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913" indent="-251995" algn="l" defTabSz="100797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901" indent="-251995" algn="l" defTabSz="100797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77" rtl="0" eaLnBrk="1" latinLnBrk="0" hangingPunct="1">
        <a:defRPr sz="1984" kern="1200">
          <a:solidFill>
            <a:schemeClr val="tx1"/>
          </a:solidFill>
          <a:latin typeface="+mn-lt"/>
          <a:ea typeface="+mn-ea"/>
          <a:cs typeface="+mn-cs"/>
        </a:defRPr>
      </a:lvl1pPr>
      <a:lvl2pPr marL="503988" algn="l" defTabSz="1007977" rtl="0" eaLnBrk="1" latinLnBrk="0" hangingPunct="1">
        <a:defRPr sz="1984" kern="1200">
          <a:solidFill>
            <a:schemeClr val="tx1"/>
          </a:solidFill>
          <a:latin typeface="+mn-lt"/>
          <a:ea typeface="+mn-ea"/>
          <a:cs typeface="+mn-cs"/>
        </a:defRPr>
      </a:lvl2pPr>
      <a:lvl3pPr marL="1007977" algn="l" defTabSz="1007977" rtl="0" eaLnBrk="1" latinLnBrk="0" hangingPunct="1">
        <a:defRPr sz="1984" kern="1200">
          <a:solidFill>
            <a:schemeClr val="tx1"/>
          </a:solidFill>
          <a:latin typeface="+mn-lt"/>
          <a:ea typeface="+mn-ea"/>
          <a:cs typeface="+mn-cs"/>
        </a:defRPr>
      </a:lvl3pPr>
      <a:lvl4pPr marL="1511965" algn="l" defTabSz="1007977" rtl="0" eaLnBrk="1" latinLnBrk="0" hangingPunct="1">
        <a:defRPr sz="1984" kern="1200">
          <a:solidFill>
            <a:schemeClr val="tx1"/>
          </a:solidFill>
          <a:latin typeface="+mn-lt"/>
          <a:ea typeface="+mn-ea"/>
          <a:cs typeface="+mn-cs"/>
        </a:defRPr>
      </a:lvl4pPr>
      <a:lvl5pPr marL="2015953" algn="l" defTabSz="1007977" rtl="0" eaLnBrk="1" latinLnBrk="0" hangingPunct="1">
        <a:defRPr sz="1984" kern="1200">
          <a:solidFill>
            <a:schemeClr val="tx1"/>
          </a:solidFill>
          <a:latin typeface="+mn-lt"/>
          <a:ea typeface="+mn-ea"/>
          <a:cs typeface="+mn-cs"/>
        </a:defRPr>
      </a:lvl5pPr>
      <a:lvl6pPr marL="2519942" algn="l" defTabSz="1007977" rtl="0" eaLnBrk="1" latinLnBrk="0" hangingPunct="1">
        <a:defRPr sz="1984" kern="1200">
          <a:solidFill>
            <a:schemeClr val="tx1"/>
          </a:solidFill>
          <a:latin typeface="+mn-lt"/>
          <a:ea typeface="+mn-ea"/>
          <a:cs typeface="+mn-cs"/>
        </a:defRPr>
      </a:lvl6pPr>
      <a:lvl7pPr marL="3023930" algn="l" defTabSz="1007977" rtl="0" eaLnBrk="1" latinLnBrk="0" hangingPunct="1">
        <a:defRPr sz="1984" kern="1200">
          <a:solidFill>
            <a:schemeClr val="tx1"/>
          </a:solidFill>
          <a:latin typeface="+mn-lt"/>
          <a:ea typeface="+mn-ea"/>
          <a:cs typeface="+mn-cs"/>
        </a:defRPr>
      </a:lvl7pPr>
      <a:lvl8pPr marL="3527918" algn="l" defTabSz="1007977" rtl="0" eaLnBrk="1" latinLnBrk="0" hangingPunct="1">
        <a:defRPr sz="1984" kern="1200">
          <a:solidFill>
            <a:schemeClr val="tx1"/>
          </a:solidFill>
          <a:latin typeface="+mn-lt"/>
          <a:ea typeface="+mn-ea"/>
          <a:cs typeface="+mn-cs"/>
        </a:defRPr>
      </a:lvl8pPr>
      <a:lvl9pPr marL="4031906" algn="l" defTabSz="1007977"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slide" Target="slide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4.xml"/><Relationship Id="rId5" Type="http://schemas.openxmlformats.org/officeDocument/2006/relationships/slide" Target="slide13.xml"/><Relationship Id="rId4" Type="http://schemas.openxmlformats.org/officeDocument/2006/relationships/slide" Target="slide7.xml"/></Relationships>
</file>

<file path=ppt/slides/_rels/slide3.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image" Target="../media/image4.png"/><Relationship Id="rId7" Type="http://schemas.openxmlformats.org/officeDocument/2006/relationships/slide" Target="slide13.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slide" Target="slide5.xml"/><Relationship Id="rId5" Type="http://schemas.openxmlformats.org/officeDocument/2006/relationships/slide" Target="slide4.xml"/><Relationship Id="rId4" Type="http://schemas.openxmlformats.org/officeDocument/2006/relationships/slide" Target="slide2.xml"/></Relationships>
</file>

<file path=ppt/slides/_rels/slide4.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image" Target="../media/image6.png"/><Relationship Id="rId7" Type="http://schemas.openxmlformats.org/officeDocument/2006/relationships/slide" Target="slide5.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4.xml"/><Relationship Id="rId5" Type="http://schemas.openxmlformats.org/officeDocument/2006/relationships/slide" Target="slide3.xml"/><Relationship Id="rId4" Type="http://schemas.openxmlformats.org/officeDocument/2006/relationships/slide" Target="slide2.xml"/><Relationship Id="rId9" Type="http://schemas.openxmlformats.org/officeDocument/2006/relationships/slide" Target="slide7.xml"/></Relationships>
</file>

<file path=ppt/slides/_rels/slide5.xml.rels><?xml version="1.0" encoding="UTF-8" standalone="yes"?>
<Relationships xmlns="http://schemas.openxmlformats.org/package/2006/relationships"><Relationship Id="rId8" Type="http://schemas.openxmlformats.org/officeDocument/2006/relationships/notesSlide" Target="../notesSlides/notesSlide2.xml"/><Relationship Id="rId13" Type="http://schemas.openxmlformats.org/officeDocument/2006/relationships/slide" Target="slide3.xml"/><Relationship Id="rId3" Type="http://schemas.microsoft.com/office/2007/relationships/media" Target="../media/media2.mpeg"/><Relationship Id="rId7" Type="http://schemas.openxmlformats.org/officeDocument/2006/relationships/slideLayout" Target="../slideLayouts/slideLayout2.xml"/><Relationship Id="rId12" Type="http://schemas.openxmlformats.org/officeDocument/2006/relationships/slide" Target="slide2.xml"/><Relationship Id="rId17" Type="http://schemas.openxmlformats.org/officeDocument/2006/relationships/slide" Target="slide7.xml"/><Relationship Id="rId2" Type="http://schemas.openxmlformats.org/officeDocument/2006/relationships/video" Target="../media/media1.mpeg"/><Relationship Id="rId16" Type="http://schemas.openxmlformats.org/officeDocument/2006/relationships/image" Target="../media/image9.png"/><Relationship Id="rId1" Type="http://schemas.microsoft.com/office/2007/relationships/media" Target="../media/media1.mpeg"/><Relationship Id="rId6" Type="http://schemas.openxmlformats.org/officeDocument/2006/relationships/video" Target="../media/media3.mpeg"/><Relationship Id="rId11" Type="http://schemas.openxmlformats.org/officeDocument/2006/relationships/slide" Target="slide13.xml"/><Relationship Id="rId5" Type="http://schemas.microsoft.com/office/2007/relationships/media" Target="../media/media3.mpeg"/><Relationship Id="rId15" Type="http://schemas.openxmlformats.org/officeDocument/2006/relationships/image" Target="../media/image8.png"/><Relationship Id="rId10" Type="http://schemas.openxmlformats.org/officeDocument/2006/relationships/slide" Target="slide4.xml"/><Relationship Id="rId4" Type="http://schemas.openxmlformats.org/officeDocument/2006/relationships/video" Target="../media/media2.mpeg"/><Relationship Id="rId9" Type="http://schemas.openxmlformats.org/officeDocument/2006/relationships/slide" Target="slide6.xml"/><Relationship Id="rId1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notesSlide" Target="../notesSlides/notesSlide3.xml"/><Relationship Id="rId13" Type="http://schemas.openxmlformats.org/officeDocument/2006/relationships/image" Target="../media/image11.png"/><Relationship Id="rId3" Type="http://schemas.microsoft.com/office/2007/relationships/media" Target="../media/media5.mpeg"/><Relationship Id="rId7" Type="http://schemas.openxmlformats.org/officeDocument/2006/relationships/slideLayout" Target="../slideLayouts/slideLayout2.xml"/><Relationship Id="rId12" Type="http://schemas.openxmlformats.org/officeDocument/2006/relationships/image" Target="../media/image10.png"/><Relationship Id="rId17" Type="http://schemas.openxmlformats.org/officeDocument/2006/relationships/slide" Target="slide7.xml"/><Relationship Id="rId2" Type="http://schemas.openxmlformats.org/officeDocument/2006/relationships/video" Target="../media/media4.mpeg"/><Relationship Id="rId16" Type="http://schemas.openxmlformats.org/officeDocument/2006/relationships/slide" Target="slide3.xml"/><Relationship Id="rId1" Type="http://schemas.microsoft.com/office/2007/relationships/media" Target="../media/media4.mpeg"/><Relationship Id="rId6" Type="http://schemas.openxmlformats.org/officeDocument/2006/relationships/video" Target="../media/media6.mpeg"/><Relationship Id="rId11" Type="http://schemas.openxmlformats.org/officeDocument/2006/relationships/image" Target="../media/image9.png"/><Relationship Id="rId5" Type="http://schemas.microsoft.com/office/2007/relationships/media" Target="../media/media6.mpeg"/><Relationship Id="rId15" Type="http://schemas.openxmlformats.org/officeDocument/2006/relationships/slide" Target="slide2.xml"/><Relationship Id="rId10" Type="http://schemas.openxmlformats.org/officeDocument/2006/relationships/slide" Target="slide5.xml"/><Relationship Id="rId4" Type="http://schemas.openxmlformats.org/officeDocument/2006/relationships/video" Target="../media/media5.mpeg"/><Relationship Id="rId9" Type="http://schemas.openxmlformats.org/officeDocument/2006/relationships/slide" Target="slide4.xml"/><Relationship Id="rId14" Type="http://schemas.openxmlformats.org/officeDocument/2006/relationships/slide" Target="slide13.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 Target="slide13.xml"/><Relationship Id="rId7" Type="http://schemas.openxmlformats.org/officeDocument/2006/relationships/slide" Target="slide8.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5.xml"/><Relationship Id="rId11" Type="http://schemas.openxmlformats.org/officeDocument/2006/relationships/slide" Target="slide10.xml"/><Relationship Id="rId5" Type="http://schemas.openxmlformats.org/officeDocument/2006/relationships/slide" Target="slide3.xml"/><Relationship Id="rId10" Type="http://schemas.openxmlformats.org/officeDocument/2006/relationships/image" Target="../media/image13.png"/><Relationship Id="rId4" Type="http://schemas.openxmlformats.org/officeDocument/2006/relationships/slide" Target="slide2.xml"/><Relationship Id="rId9" Type="http://schemas.openxmlformats.org/officeDocument/2006/relationships/slide" Target="slide9.xml"/></Relationships>
</file>

<file path=ppt/slides/_rels/slide8.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4.xml"/><Relationship Id="rId7" Type="http://schemas.openxmlformats.org/officeDocument/2006/relationships/slide" Target="slide5.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slide" Target="slide3.xml"/><Relationship Id="rId5" Type="http://schemas.openxmlformats.org/officeDocument/2006/relationships/slide" Target="slide2.xml"/><Relationship Id="rId10" Type="http://schemas.openxmlformats.org/officeDocument/2006/relationships/image" Target="../media/image12.png"/><Relationship Id="rId4" Type="http://schemas.openxmlformats.org/officeDocument/2006/relationships/slide" Target="slide13.xml"/><Relationship Id="rId9" Type="http://schemas.openxmlformats.org/officeDocument/2006/relationships/slide" Target="slide10.xml"/></Relationships>
</file>

<file path=ppt/slides/_rels/slide9.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13.xml"/><Relationship Id="rId7" Type="http://schemas.openxmlformats.org/officeDocument/2006/relationships/slide" Target="slide7.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5.xml"/><Relationship Id="rId5" Type="http://schemas.openxmlformats.org/officeDocument/2006/relationships/slide" Target="slide3.xml"/><Relationship Id="rId4" Type="http://schemas.openxmlformats.org/officeDocument/2006/relationships/slide" Target="slide2.xml"/><Relationship Id="rId9" Type="http://schemas.openxmlformats.org/officeDocument/2006/relationships/image" Target="../media/image13.png"/></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 Target="slide13.xml"/><Relationship Id="rId7" Type="http://schemas.openxmlformats.org/officeDocument/2006/relationships/slide" Target="slide12.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5.xml"/><Relationship Id="rId11" Type="http://schemas.openxmlformats.org/officeDocument/2006/relationships/slide" Target="slide7.xml"/><Relationship Id="rId5" Type="http://schemas.openxmlformats.org/officeDocument/2006/relationships/slide" Target="slide3.xml"/><Relationship Id="rId10" Type="http://schemas.openxmlformats.org/officeDocument/2006/relationships/image" Target="../media/image15.png"/><Relationship Id="rId4" Type="http://schemas.openxmlformats.org/officeDocument/2006/relationships/slide" Target="slide2.xml"/><Relationship Id="rId9" Type="http://schemas.openxmlformats.org/officeDocument/2006/relationships/slide" Target="slide11.xml"/></Relationships>
</file>

<file path=ppt/slides/_rels/slide1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3.xml"/><Relationship Id="rId7" Type="http://schemas.openxmlformats.org/officeDocument/2006/relationships/slide" Target="slide10.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5.xml"/><Relationship Id="rId5" Type="http://schemas.openxmlformats.org/officeDocument/2006/relationships/slide" Target="slide3.xml"/><Relationship Id="rId4" Type="http://schemas.openxmlformats.org/officeDocument/2006/relationships/slide" Target="slide2.xml"/><Relationship Id="rId9" Type="http://schemas.openxmlformats.org/officeDocument/2006/relationships/slide" Target="slide7.xml"/></Relationships>
</file>

<file path=ppt/slides/_rels/slide12.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13.xml"/><Relationship Id="rId7" Type="http://schemas.openxmlformats.org/officeDocument/2006/relationships/image" Target="../media/image14.png"/><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5.xml"/><Relationship Id="rId5" Type="http://schemas.openxmlformats.org/officeDocument/2006/relationships/slide" Target="slide3.xml"/><Relationship Id="rId4" Type="http://schemas.openxmlformats.org/officeDocument/2006/relationships/slide" Target="slide2.xml"/><Relationship Id="rId9" Type="http://schemas.openxmlformats.org/officeDocument/2006/relationships/slide" Target="slide10.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7.xml"/><Relationship Id="rId5" Type="http://schemas.openxmlformats.org/officeDocument/2006/relationships/slide" Target="slide5.xml"/><Relationship Id="rId4" Type="http://schemas.openxmlformats.org/officeDocument/2006/relationships/slide" Target="sl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i="1" dirty="0"/>
              <a:t>EGU </a:t>
            </a:r>
            <a:r>
              <a:rPr lang="en-US" i="1" dirty="0" err="1"/>
              <a:t>ePICO</a:t>
            </a:r>
            <a:r>
              <a:rPr lang="en-US" i="1" dirty="0"/>
              <a:t> 2021</a:t>
            </a:r>
            <a:endParaRPr lang="en-US" dirty="0"/>
          </a:p>
        </p:txBody>
      </p:sp>
      <p:sp>
        <p:nvSpPr>
          <p:cNvPr id="6" name="Date Placeholder 5">
            <a:extLst>
              <a:ext uri="{FF2B5EF4-FFF2-40B4-BE49-F238E27FC236}">
                <a16:creationId xmlns:a16="http://schemas.microsoft.com/office/drawing/2014/main" id="{795C8430-C23A-7742-BBD2-B830174E1FC1}"/>
              </a:ext>
            </a:extLst>
          </p:cNvPr>
          <p:cNvSpPr>
            <a:spLocks noGrp="1"/>
          </p:cNvSpPr>
          <p:nvPr>
            <p:ph type="dt" sz="half" idx="10"/>
          </p:nvPr>
        </p:nvSpPr>
        <p:spPr/>
        <p:txBody>
          <a:bodyPr/>
          <a:lstStyle/>
          <a:p>
            <a:r>
              <a:rPr lang="de-DE"/>
              <a:t>26.04.21</a:t>
            </a:r>
            <a:endParaRPr lang="en-US" dirty="0"/>
          </a:p>
        </p:txBody>
      </p:sp>
      <p:pic>
        <p:nvPicPr>
          <p:cNvPr id="26" name="Picture 25" descr="Map&#10;&#10;Description automatically generated">
            <a:extLst>
              <a:ext uri="{FF2B5EF4-FFF2-40B4-BE49-F238E27FC236}">
                <a16:creationId xmlns:a16="http://schemas.microsoft.com/office/drawing/2014/main" id="{838A2DDD-F1B1-C847-AFD2-EE6E54B66D4B}"/>
              </a:ext>
            </a:extLst>
          </p:cNvPr>
          <p:cNvPicPr>
            <a:picLocks noChangeAspect="1"/>
          </p:cNvPicPr>
          <p:nvPr/>
        </p:nvPicPr>
        <p:blipFill>
          <a:blip r:embed="rId3"/>
          <a:stretch>
            <a:fillRect/>
          </a:stretch>
        </p:blipFill>
        <p:spPr>
          <a:xfrm>
            <a:off x="505323" y="1616421"/>
            <a:ext cx="4222007" cy="3431889"/>
          </a:xfrm>
          <a:prstGeom prst="rect">
            <a:avLst/>
          </a:prstGeom>
        </p:spPr>
      </p:pic>
      <p:pic>
        <p:nvPicPr>
          <p:cNvPr id="27" name="Picture 26" descr="A picture containing letter&#10;&#10;Description automatically generated">
            <a:extLst>
              <a:ext uri="{FF2B5EF4-FFF2-40B4-BE49-F238E27FC236}">
                <a16:creationId xmlns:a16="http://schemas.microsoft.com/office/drawing/2014/main" id="{67406017-8FA8-9B41-A09F-B8A2BAC26A10}"/>
              </a:ext>
            </a:extLst>
          </p:cNvPr>
          <p:cNvPicPr>
            <a:picLocks noChangeAspect="1"/>
          </p:cNvPicPr>
          <p:nvPr/>
        </p:nvPicPr>
        <p:blipFill>
          <a:blip r:embed="rId4"/>
          <a:stretch>
            <a:fillRect/>
          </a:stretch>
        </p:blipFill>
        <p:spPr>
          <a:xfrm>
            <a:off x="5278240" y="1763400"/>
            <a:ext cx="4483674" cy="3192312"/>
          </a:xfrm>
          <a:prstGeom prst="rect">
            <a:avLst/>
          </a:prstGeom>
        </p:spPr>
      </p:pic>
      <p:sp>
        <p:nvSpPr>
          <p:cNvPr id="28" name="Rounded Rectangle 27">
            <a:hlinkClick r:id="rId5" action="ppaction://hlinksldjump"/>
            <a:extLst>
              <a:ext uri="{FF2B5EF4-FFF2-40B4-BE49-F238E27FC236}">
                <a16:creationId xmlns:a16="http://schemas.microsoft.com/office/drawing/2014/main" id="{5433FB0D-1EC0-E74F-8221-629CC43BA634}"/>
              </a:ext>
            </a:extLst>
          </p:cNvPr>
          <p:cNvSpPr/>
          <p:nvPr/>
        </p:nvSpPr>
        <p:spPr>
          <a:xfrm>
            <a:off x="7240558" y="7006698"/>
            <a:ext cx="2687217" cy="402484"/>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rgbClr val="EAEAE9"/>
                </a:solidFill>
                <a:latin typeface="Arial" panose="020B0604020202020204" pitchFamily="34" charset="0"/>
                <a:cs typeface="Arial" panose="020B0604020202020204" pitchFamily="34" charset="0"/>
              </a:rPr>
              <a:t>Start the presentation</a:t>
            </a:r>
          </a:p>
        </p:txBody>
      </p:sp>
      <p:sp>
        <p:nvSpPr>
          <p:cNvPr id="7" name="Rectangle 6">
            <a:extLst>
              <a:ext uri="{FF2B5EF4-FFF2-40B4-BE49-F238E27FC236}">
                <a16:creationId xmlns:a16="http://schemas.microsoft.com/office/drawing/2014/main" id="{85CB5CC1-BDDA-E440-A1AC-1B28881BB684}"/>
              </a:ext>
            </a:extLst>
          </p:cNvPr>
          <p:cNvSpPr/>
          <p:nvPr/>
        </p:nvSpPr>
        <p:spPr>
          <a:xfrm>
            <a:off x="223935" y="5048310"/>
            <a:ext cx="9537980" cy="1569660"/>
          </a:xfrm>
          <a:prstGeom prst="rect">
            <a:avLst/>
          </a:prstGeom>
        </p:spPr>
        <p:txBody>
          <a:bodyPr wrap="square">
            <a:spAutoFit/>
          </a:bodyPr>
          <a:lstStyle/>
          <a:p>
            <a:pPr algn="ctr">
              <a:buClr>
                <a:srgbClr val="8EAE0D"/>
              </a:buClr>
            </a:pPr>
            <a:r>
              <a:rPr lang="en-US" sz="1600" b="1" u="sng" dirty="0">
                <a:latin typeface="Arial" panose="020B0604020202020204" pitchFamily="34" charset="0"/>
                <a:cs typeface="Arial" panose="020B0604020202020204" pitchFamily="34" charset="0"/>
              </a:rPr>
              <a:t>The hybrid approach! </a:t>
            </a:r>
          </a:p>
          <a:p>
            <a:pPr marL="285750" indent="-285750">
              <a:buClr>
                <a:srgbClr val="8EAE0D"/>
              </a:buClr>
              <a:buFont typeface="Wingdings" pitchFamily="2" charset="2"/>
              <a:buChar char="Ø"/>
            </a:pPr>
            <a:r>
              <a:rPr lang="en-US" sz="1600" dirty="0">
                <a:latin typeface="Arial" panose="020B0604020202020204" pitchFamily="34" charset="0"/>
                <a:cs typeface="Arial" panose="020B0604020202020204" pitchFamily="34" charset="0"/>
              </a:rPr>
              <a:t>Full 3D simulation only in a small target region (SPECFEM).</a:t>
            </a:r>
          </a:p>
          <a:p>
            <a:pPr marL="342928" indent="-342911">
              <a:buClr>
                <a:srgbClr val="8EAE0D"/>
              </a:buClr>
              <a:buFont typeface="Wingdings" pitchFamily="2" charset="2"/>
              <a:buChar char="Ø"/>
            </a:pPr>
            <a:r>
              <a:rPr lang="en-US" sz="1600" dirty="0">
                <a:latin typeface="Arial" panose="020B0604020202020204" pitchFamily="34" charset="0"/>
                <a:cs typeface="Arial" panose="020B0604020202020204" pitchFamily="34" charset="0"/>
              </a:rPr>
              <a:t>Wave propagation in the rest of the Earth is calculated using methods that rely on a spherical. symmetric Earth (GEMINI).</a:t>
            </a:r>
          </a:p>
          <a:p>
            <a:pPr marL="342928" indent="-342911">
              <a:buClr>
                <a:srgbClr val="8EAE0D"/>
              </a:buClr>
              <a:buFont typeface="Wingdings" pitchFamily="2" charset="2"/>
              <a:buChar char="Ø"/>
            </a:pPr>
            <a:r>
              <a:rPr lang="en-US" sz="1600" dirty="0">
                <a:latin typeface="Arial" panose="020B0604020202020204" pitchFamily="34" charset="0"/>
                <a:cs typeface="Arial" panose="020B0604020202020204" pitchFamily="34" charset="0"/>
              </a:rPr>
              <a:t>Validation: Comparison of seismograms with PREM as background model in both methods.</a:t>
            </a:r>
          </a:p>
          <a:p>
            <a:pPr marL="342928" indent="-342911">
              <a:buClr>
                <a:srgbClr val="8EAE0D"/>
              </a:buClr>
              <a:buFont typeface="Wingdings" pitchFamily="2" charset="2"/>
              <a:buChar char="Ø"/>
            </a:pPr>
            <a:r>
              <a:rPr lang="en-US" sz="1600" dirty="0">
                <a:latin typeface="Arial" panose="020B0604020202020204" pitchFamily="34" charset="0"/>
                <a:cs typeface="Arial" panose="020B0604020202020204" pitchFamily="34" charset="0"/>
              </a:rPr>
              <a:t>Demonstration: Wavefields and seismograms for a full 3D model for the hybrid method.  </a:t>
            </a:r>
          </a:p>
        </p:txBody>
      </p:sp>
    </p:spTree>
    <p:extLst>
      <p:ext uri="{BB962C8B-B14F-4D97-AF65-F5344CB8AC3E}">
        <p14:creationId xmlns:p14="http://schemas.microsoft.com/office/powerpoint/2010/main" val="49604134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339209" y="7006702"/>
            <a:ext cx="3402211" cy="402483"/>
          </a:xfrm>
        </p:spPr>
        <p:txBody>
          <a:bodyPr/>
          <a:lstStyle/>
          <a:p>
            <a:r>
              <a:rPr lang="en-US"/>
              <a:t>EGU ePICO 2021</a:t>
            </a:r>
            <a:endParaRPr lang="en-US" dirty="0"/>
          </a:p>
        </p:txBody>
      </p:sp>
      <p:sp>
        <p:nvSpPr>
          <p:cNvPr id="5" name="Rounded Rectangle 4"/>
          <p:cNvSpPr/>
          <p:nvPr/>
        </p:nvSpPr>
        <p:spPr>
          <a:xfrm>
            <a:off x="282641" y="1620000"/>
            <a:ext cx="1440000" cy="360000"/>
          </a:xfrm>
          <a:prstGeom prst="roundRect">
            <a:avLst/>
          </a:prstGeom>
          <a:solidFill>
            <a:srgbClr val="8DAE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Motivation</a:t>
            </a:r>
          </a:p>
        </p:txBody>
      </p:sp>
      <p:sp>
        <p:nvSpPr>
          <p:cNvPr id="6" name="Rounded Rectangle 5">
            <a:hlinkClick r:id="rId2" action="ppaction://hlinksldjump"/>
          </p:cNvPr>
          <p:cNvSpPr/>
          <p:nvPr/>
        </p:nvSpPr>
        <p:spPr>
          <a:xfrm>
            <a:off x="1902641" y="1620000"/>
            <a:ext cx="1440000" cy="360000"/>
          </a:xfrm>
          <a:prstGeom prst="roundRect">
            <a:avLst/>
          </a:prstGeom>
          <a:solidFill>
            <a:srgbClr val="0035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Setup</a:t>
            </a:r>
          </a:p>
        </p:txBody>
      </p:sp>
      <p:sp>
        <p:nvSpPr>
          <p:cNvPr id="7" name="Rounded Rectangle 6"/>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8" name="Rounded Rectangle 7">
            <a:hlinkClick r:id="rId3" action="ppaction://hlinksldjump"/>
          </p:cNvPr>
          <p:cNvSpPr/>
          <p:nvPr/>
        </p:nvSpPr>
        <p:spPr>
          <a:xfrm>
            <a:off x="514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Wavefields</a:t>
            </a:r>
          </a:p>
        </p:txBody>
      </p:sp>
      <p:sp>
        <p:nvSpPr>
          <p:cNvPr id="9" name="Rounded Rectangle 8">
            <a:hlinkClick r:id="rId4" action="ppaction://hlinksldjump"/>
          </p:cNvPr>
          <p:cNvSpPr/>
          <p:nvPr/>
        </p:nvSpPr>
        <p:spPr>
          <a:xfrm>
            <a:off x="676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Comparison</a:t>
            </a:r>
          </a:p>
        </p:txBody>
      </p:sp>
      <p:sp>
        <p:nvSpPr>
          <p:cNvPr id="10" name="Rounded Rectangle 9">
            <a:hlinkClick r:id="rId5" action="ppaction://hlinksldjump"/>
          </p:cNvPr>
          <p:cNvSpPr/>
          <p:nvPr/>
        </p:nvSpPr>
        <p:spPr>
          <a:xfrm>
            <a:off x="838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Summary</a:t>
            </a:r>
          </a:p>
        </p:txBody>
      </p:sp>
      <p:sp>
        <p:nvSpPr>
          <p:cNvPr id="17" name="Slide Number Placeholder 16">
            <a:extLst>
              <a:ext uri="{FF2B5EF4-FFF2-40B4-BE49-F238E27FC236}">
                <a16:creationId xmlns:a16="http://schemas.microsoft.com/office/drawing/2014/main" id="{D92393F7-C060-FC4E-9F57-6620D5284432}"/>
              </a:ext>
            </a:extLst>
          </p:cNvPr>
          <p:cNvSpPr>
            <a:spLocks noGrp="1"/>
          </p:cNvSpPr>
          <p:nvPr>
            <p:ph type="sldNum" sz="quarter" idx="12"/>
          </p:nvPr>
        </p:nvSpPr>
        <p:spPr>
          <a:xfrm>
            <a:off x="7119443" y="7006702"/>
            <a:ext cx="2268141" cy="402483"/>
          </a:xfrm>
        </p:spPr>
        <p:txBody>
          <a:bodyPr/>
          <a:lstStyle/>
          <a:p>
            <a:fld id="{B3AC51F4-F33A-FB43-993D-BDB26D85A30C}" type="slidenum">
              <a:rPr lang="en-US" smtClean="0"/>
              <a:pPr/>
              <a:t>1</a:t>
            </a:fld>
            <a:endParaRPr lang="en-US" dirty="0"/>
          </a:p>
        </p:txBody>
      </p:sp>
      <p:sp>
        <p:nvSpPr>
          <p:cNvPr id="18" name="Date Placeholder 17">
            <a:extLst>
              <a:ext uri="{FF2B5EF4-FFF2-40B4-BE49-F238E27FC236}">
                <a16:creationId xmlns:a16="http://schemas.microsoft.com/office/drawing/2014/main" id="{1C643A2B-2025-D845-B758-37D63B1D0287}"/>
              </a:ext>
            </a:extLst>
          </p:cNvPr>
          <p:cNvSpPr>
            <a:spLocks noGrp="1"/>
          </p:cNvSpPr>
          <p:nvPr>
            <p:ph type="dt" sz="half" idx="10"/>
          </p:nvPr>
        </p:nvSpPr>
        <p:spPr/>
        <p:txBody>
          <a:bodyPr/>
          <a:lstStyle/>
          <a:p>
            <a:r>
              <a:rPr lang="de-DE">
                <a:solidFill>
                  <a:srgbClr val="8EAE0D"/>
                </a:solidFill>
              </a:rPr>
              <a:t>26.04.21</a:t>
            </a:r>
            <a:endParaRPr lang="en-US" dirty="0">
              <a:solidFill>
                <a:srgbClr val="8EAE0D"/>
              </a:solidFill>
            </a:endParaRPr>
          </a:p>
        </p:txBody>
      </p:sp>
      <p:sp>
        <p:nvSpPr>
          <p:cNvPr id="19" name="TextBox 18">
            <a:hlinkClick r:id="rId6" action="ppaction://hlinksldjump"/>
            <a:extLst>
              <a:ext uri="{FF2B5EF4-FFF2-40B4-BE49-F238E27FC236}">
                <a16:creationId xmlns:a16="http://schemas.microsoft.com/office/drawing/2014/main" id="{5458D42C-BE6D-C745-A9CB-8C90B3A1A51C}"/>
              </a:ext>
            </a:extLst>
          </p:cNvPr>
          <p:cNvSpPr txBox="1"/>
          <p:nvPr/>
        </p:nvSpPr>
        <p:spPr>
          <a:xfrm>
            <a:off x="3494647" y="1620001"/>
            <a:ext cx="1517671" cy="338554"/>
          </a:xfrm>
          <a:prstGeom prst="rect">
            <a:avLst/>
          </a:prstGeom>
          <a:noFill/>
        </p:spPr>
        <p:txBody>
          <a:bodyPr wrap="square" rtlCol="0">
            <a:spAutoFit/>
          </a:bodyPr>
          <a:lstStyle/>
          <a:p>
            <a:pPr algn="ctr"/>
            <a:r>
              <a:rPr lang="en-US" sz="1600" b="1" dirty="0">
                <a:solidFill>
                  <a:srgbClr val="8DAE10"/>
                </a:solidFill>
                <a:latin typeface="Arial" panose="020B0604020202020204" pitchFamily="34" charset="0"/>
                <a:cs typeface="Arial" panose="020B0604020202020204" pitchFamily="34" charset="0"/>
              </a:rPr>
              <a:t>Earth</a:t>
            </a:r>
            <a:r>
              <a:rPr lang="en-US" sz="1600" dirty="0">
                <a:solidFill>
                  <a:srgbClr val="8DAE10"/>
                </a:solidFill>
                <a:latin typeface="Arial" panose="020B0604020202020204" pitchFamily="34" charset="0"/>
                <a:cs typeface="Arial" panose="020B0604020202020204" pitchFamily="34" charset="0"/>
              </a:rPr>
              <a:t> </a:t>
            </a:r>
            <a:r>
              <a:rPr lang="en-US" sz="1600" b="1" dirty="0">
                <a:solidFill>
                  <a:srgbClr val="8DAE10"/>
                </a:solidFill>
                <a:latin typeface="Arial" panose="020B0604020202020204" pitchFamily="34" charset="0"/>
                <a:cs typeface="Arial" panose="020B0604020202020204" pitchFamily="34" charset="0"/>
              </a:rPr>
              <a:t>models</a:t>
            </a:r>
          </a:p>
        </p:txBody>
      </p:sp>
      <p:sp>
        <p:nvSpPr>
          <p:cNvPr id="20" name="TextBox 19">
            <a:extLst>
              <a:ext uri="{FF2B5EF4-FFF2-40B4-BE49-F238E27FC236}">
                <a16:creationId xmlns:a16="http://schemas.microsoft.com/office/drawing/2014/main" id="{EB199282-3237-D341-8108-96DAA15F753F}"/>
              </a:ext>
            </a:extLst>
          </p:cNvPr>
          <p:cNvSpPr txBox="1"/>
          <p:nvPr/>
        </p:nvSpPr>
        <p:spPr>
          <a:xfrm>
            <a:off x="754062" y="2523355"/>
            <a:ext cx="8572500" cy="3985706"/>
          </a:xfrm>
          <a:prstGeom prst="rect">
            <a:avLst/>
          </a:prstGeom>
          <a:noFill/>
        </p:spPr>
        <p:txBody>
          <a:bodyPr wrap="square" rtlCol="0">
            <a:spAutoFit/>
          </a:bodyPr>
          <a:lstStyle/>
          <a:p>
            <a:pPr marL="342911" indent="-342911">
              <a:buClr>
                <a:srgbClr val="8EAE0D"/>
              </a:buClr>
              <a:buFont typeface="Wingdings" charset="2"/>
              <a:buChar char="§"/>
            </a:pPr>
            <a:r>
              <a:rPr lang="en-US" sz="2300" dirty="0">
                <a:latin typeface="Arial" panose="020B0604020202020204" pitchFamily="34" charset="0"/>
                <a:cs typeface="Arial" panose="020B0604020202020204" pitchFamily="34" charset="0"/>
              </a:rPr>
              <a:t>Modelling of teleseismic body wave requires the solution of the seismic wave equation in the entire Earth.</a:t>
            </a:r>
          </a:p>
          <a:p>
            <a:pPr marL="846900" lvl="1" indent="-342911">
              <a:buClr>
                <a:srgbClr val="8EAE0D"/>
              </a:buClr>
              <a:buFont typeface="Wingdings" pitchFamily="2" charset="2"/>
              <a:buChar char="Ø"/>
            </a:pPr>
            <a:r>
              <a:rPr lang="en-US" sz="2300" dirty="0">
                <a:latin typeface="Arial" panose="020B0604020202020204" pitchFamily="34" charset="0"/>
                <a:cs typeface="Arial" panose="020B0604020202020204" pitchFamily="34" charset="0"/>
              </a:rPr>
              <a:t>Full 3D simulations are impractical due to high computational cost.</a:t>
            </a:r>
          </a:p>
          <a:p>
            <a:pPr marL="342911" indent="-342911">
              <a:buClr>
                <a:srgbClr val="8EAE0D"/>
              </a:buClr>
              <a:buFont typeface="Wingdings" charset="2"/>
              <a:buChar char="§"/>
            </a:pPr>
            <a:r>
              <a:rPr lang="en-US" sz="2300" b="1" dirty="0">
                <a:latin typeface="Arial" panose="020B0604020202020204" pitchFamily="34" charset="0"/>
                <a:cs typeface="Arial" panose="020B0604020202020204" pitchFamily="34" charset="0"/>
              </a:rPr>
              <a:t>Solution: Hybrid approach!</a:t>
            </a:r>
          </a:p>
          <a:p>
            <a:pPr marL="846900" lvl="1" indent="-342911">
              <a:buClr>
                <a:srgbClr val="8EAE0D"/>
              </a:buClr>
              <a:buFont typeface="Wingdings" pitchFamily="2" charset="2"/>
              <a:buChar char="Ø"/>
            </a:pPr>
            <a:r>
              <a:rPr lang="en-US" sz="2300" dirty="0">
                <a:latin typeface="Arial" panose="020B0604020202020204" pitchFamily="34" charset="0"/>
                <a:cs typeface="Arial" panose="020B0604020202020204" pitchFamily="34" charset="0"/>
              </a:rPr>
              <a:t>Full 3D simulation only in a small target region (SPECFEM).</a:t>
            </a:r>
          </a:p>
          <a:p>
            <a:pPr marL="846900" lvl="1" indent="-342911">
              <a:buClr>
                <a:srgbClr val="8EAE0D"/>
              </a:buClr>
              <a:buFont typeface="Wingdings" pitchFamily="2" charset="2"/>
              <a:buChar char="Ø"/>
            </a:pPr>
            <a:r>
              <a:rPr lang="en-US" sz="2300" dirty="0">
                <a:latin typeface="Arial" panose="020B0604020202020204" pitchFamily="34" charset="0"/>
                <a:cs typeface="Arial" panose="020B0604020202020204" pitchFamily="34" charset="0"/>
              </a:rPr>
              <a:t>Wave propagation in the rest of the Earth is calculated using methods that rely on a spherical symmetric Earth (GEMINI).</a:t>
            </a:r>
          </a:p>
          <a:p>
            <a:pPr lvl="2">
              <a:buClr>
                <a:srgbClr val="8EAE0D"/>
              </a:buClr>
            </a:pPr>
            <a:r>
              <a:rPr lang="en-US" sz="23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789929822"/>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339209" y="7006702"/>
            <a:ext cx="3402211" cy="402483"/>
          </a:xfrm>
        </p:spPr>
        <p:txBody>
          <a:bodyPr/>
          <a:lstStyle/>
          <a:p>
            <a:r>
              <a:rPr lang="en-US"/>
              <a:t>EGU ePICO 2021</a:t>
            </a:r>
            <a:endParaRPr lang="en-US" dirty="0"/>
          </a:p>
        </p:txBody>
      </p:sp>
      <p:sp>
        <p:nvSpPr>
          <p:cNvPr id="11" name="Slide Number Placeholder 10">
            <a:extLst>
              <a:ext uri="{FF2B5EF4-FFF2-40B4-BE49-F238E27FC236}">
                <a16:creationId xmlns:a16="http://schemas.microsoft.com/office/drawing/2014/main" id="{52DB183D-FF2C-564F-AEA6-A8B149113AD5}"/>
              </a:ext>
            </a:extLst>
          </p:cNvPr>
          <p:cNvSpPr>
            <a:spLocks noGrp="1"/>
          </p:cNvSpPr>
          <p:nvPr>
            <p:ph type="sldNum" sz="quarter" idx="12"/>
          </p:nvPr>
        </p:nvSpPr>
        <p:spPr>
          <a:xfrm>
            <a:off x="7119443" y="7006702"/>
            <a:ext cx="2268141" cy="402483"/>
          </a:xfrm>
        </p:spPr>
        <p:txBody>
          <a:bodyPr/>
          <a:lstStyle/>
          <a:p>
            <a:fld id="{B3AC51F4-F33A-FB43-993D-BDB26D85A30C}" type="slidenum">
              <a:rPr lang="en-US" smtClean="0"/>
              <a:pPr/>
              <a:t>2</a:t>
            </a:fld>
            <a:endParaRPr lang="en-US" dirty="0"/>
          </a:p>
        </p:txBody>
      </p:sp>
      <p:pic>
        <p:nvPicPr>
          <p:cNvPr id="35" name="Picture 34" descr="Map&#10;&#10;Description automatically generated">
            <a:extLst>
              <a:ext uri="{FF2B5EF4-FFF2-40B4-BE49-F238E27FC236}">
                <a16:creationId xmlns:a16="http://schemas.microsoft.com/office/drawing/2014/main" id="{E3F32166-A6F3-8247-A2CC-7EBD704515B4}"/>
              </a:ext>
            </a:extLst>
          </p:cNvPr>
          <p:cNvPicPr>
            <a:picLocks noChangeAspect="1"/>
          </p:cNvPicPr>
          <p:nvPr/>
        </p:nvPicPr>
        <p:blipFill>
          <a:blip r:embed="rId2"/>
          <a:stretch>
            <a:fillRect/>
          </a:stretch>
        </p:blipFill>
        <p:spPr>
          <a:xfrm>
            <a:off x="66786" y="1980000"/>
            <a:ext cx="4715857" cy="3596694"/>
          </a:xfrm>
          <a:prstGeom prst="rect">
            <a:avLst/>
          </a:prstGeom>
        </p:spPr>
      </p:pic>
      <p:pic>
        <p:nvPicPr>
          <p:cNvPr id="37" name="Picture 36" descr="A picture containing letter&#10;&#10;Description automatically generated">
            <a:extLst>
              <a:ext uri="{FF2B5EF4-FFF2-40B4-BE49-F238E27FC236}">
                <a16:creationId xmlns:a16="http://schemas.microsoft.com/office/drawing/2014/main" id="{1D060B3A-909D-BA4A-9CAE-44BEB3651671}"/>
              </a:ext>
            </a:extLst>
          </p:cNvPr>
          <p:cNvPicPr>
            <a:picLocks noChangeAspect="1"/>
          </p:cNvPicPr>
          <p:nvPr/>
        </p:nvPicPr>
        <p:blipFill>
          <a:blip r:embed="rId3"/>
          <a:stretch>
            <a:fillRect/>
          </a:stretch>
        </p:blipFill>
        <p:spPr>
          <a:xfrm>
            <a:off x="4962644" y="2243894"/>
            <a:ext cx="4820165" cy="3195855"/>
          </a:xfrm>
          <a:prstGeom prst="rect">
            <a:avLst/>
          </a:prstGeom>
        </p:spPr>
      </p:pic>
      <p:sp>
        <p:nvSpPr>
          <p:cNvPr id="38" name="Date Placeholder 37">
            <a:extLst>
              <a:ext uri="{FF2B5EF4-FFF2-40B4-BE49-F238E27FC236}">
                <a16:creationId xmlns:a16="http://schemas.microsoft.com/office/drawing/2014/main" id="{DAAA8250-36D5-344E-B1D5-D7E759FE5947}"/>
              </a:ext>
            </a:extLst>
          </p:cNvPr>
          <p:cNvSpPr>
            <a:spLocks noGrp="1"/>
          </p:cNvSpPr>
          <p:nvPr>
            <p:ph type="dt" sz="half" idx="10"/>
          </p:nvPr>
        </p:nvSpPr>
        <p:spPr/>
        <p:txBody>
          <a:bodyPr/>
          <a:lstStyle/>
          <a:p>
            <a:r>
              <a:rPr lang="de-DE">
                <a:solidFill>
                  <a:srgbClr val="8EAE0D"/>
                </a:solidFill>
              </a:rPr>
              <a:t>26.04.21</a:t>
            </a:r>
            <a:endParaRPr lang="en-US" dirty="0">
              <a:solidFill>
                <a:srgbClr val="8EAE0D"/>
              </a:solidFill>
            </a:endParaRPr>
          </a:p>
        </p:txBody>
      </p:sp>
      <p:sp>
        <p:nvSpPr>
          <p:cNvPr id="46" name="Rounded Rectangle 45">
            <a:hlinkClick r:id="rId4" action="ppaction://hlinksldjump"/>
            <a:extLst>
              <a:ext uri="{FF2B5EF4-FFF2-40B4-BE49-F238E27FC236}">
                <a16:creationId xmlns:a16="http://schemas.microsoft.com/office/drawing/2014/main" id="{58AD3CEC-6803-B84A-9520-052A923A98A4}"/>
              </a:ext>
            </a:extLst>
          </p:cNvPr>
          <p:cNvSpPr/>
          <p:nvPr/>
        </p:nvSpPr>
        <p:spPr>
          <a:xfrm>
            <a:off x="28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Motivation</a:t>
            </a:r>
          </a:p>
        </p:txBody>
      </p:sp>
      <p:sp>
        <p:nvSpPr>
          <p:cNvPr id="47" name="Rounded Rectangle 46">
            <a:extLst>
              <a:ext uri="{FF2B5EF4-FFF2-40B4-BE49-F238E27FC236}">
                <a16:creationId xmlns:a16="http://schemas.microsoft.com/office/drawing/2014/main" id="{C5B6875B-8E3A-FB45-A7A8-4D5454AAA695}"/>
              </a:ext>
            </a:extLst>
          </p:cNvPr>
          <p:cNvSpPr/>
          <p:nvPr/>
        </p:nvSpPr>
        <p:spPr>
          <a:xfrm>
            <a:off x="1902641" y="1620000"/>
            <a:ext cx="1440000" cy="360000"/>
          </a:xfrm>
          <a:prstGeom prst="roundRect">
            <a:avLst/>
          </a:prstGeom>
          <a:solidFill>
            <a:srgbClr val="8EAE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Setup</a:t>
            </a:r>
          </a:p>
        </p:txBody>
      </p:sp>
      <p:sp>
        <p:nvSpPr>
          <p:cNvPr id="48" name="Rounded Rectangle 47">
            <a:extLst>
              <a:ext uri="{FF2B5EF4-FFF2-40B4-BE49-F238E27FC236}">
                <a16:creationId xmlns:a16="http://schemas.microsoft.com/office/drawing/2014/main" id="{F795E482-14E0-FE40-9488-85BAF20AE4C5}"/>
              </a:ext>
            </a:extLst>
          </p:cNvPr>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Arial" panose="020B0604020202020204" pitchFamily="34" charset="0"/>
              <a:cs typeface="Arial" panose="020B0604020202020204" pitchFamily="34" charset="0"/>
            </a:endParaRPr>
          </a:p>
        </p:txBody>
      </p:sp>
      <p:sp>
        <p:nvSpPr>
          <p:cNvPr id="52" name="TextBox 51">
            <a:hlinkClick r:id="rId5" action="ppaction://hlinksldjump"/>
            <a:extLst>
              <a:ext uri="{FF2B5EF4-FFF2-40B4-BE49-F238E27FC236}">
                <a16:creationId xmlns:a16="http://schemas.microsoft.com/office/drawing/2014/main" id="{9BD47AC9-2442-5A40-A1D8-1573C9B6B611}"/>
              </a:ext>
            </a:extLst>
          </p:cNvPr>
          <p:cNvSpPr txBox="1"/>
          <p:nvPr/>
        </p:nvSpPr>
        <p:spPr>
          <a:xfrm>
            <a:off x="3485316" y="1620001"/>
            <a:ext cx="1517671" cy="338554"/>
          </a:xfrm>
          <a:prstGeom prst="rect">
            <a:avLst/>
          </a:prstGeom>
          <a:noFill/>
        </p:spPr>
        <p:txBody>
          <a:bodyPr wrap="square" rtlCol="0">
            <a:spAutoFit/>
          </a:bodyPr>
          <a:lstStyle/>
          <a:p>
            <a:pPr algn="ctr"/>
            <a:r>
              <a:rPr lang="en-US" sz="1600" b="1" dirty="0">
                <a:solidFill>
                  <a:srgbClr val="8DAE10"/>
                </a:solidFill>
                <a:latin typeface="Arial" panose="020B0604020202020204" pitchFamily="34" charset="0"/>
                <a:cs typeface="Arial" panose="020B0604020202020204" pitchFamily="34" charset="0"/>
              </a:rPr>
              <a:t>Earth</a:t>
            </a:r>
            <a:r>
              <a:rPr lang="en-US" sz="1600" dirty="0">
                <a:solidFill>
                  <a:srgbClr val="8DAE10"/>
                </a:solidFill>
                <a:latin typeface="Arial" panose="020B0604020202020204" pitchFamily="34" charset="0"/>
                <a:cs typeface="Arial" panose="020B0604020202020204" pitchFamily="34" charset="0"/>
              </a:rPr>
              <a:t> </a:t>
            </a:r>
            <a:r>
              <a:rPr lang="en-US" sz="1600" b="1" dirty="0">
                <a:solidFill>
                  <a:srgbClr val="8DAE10"/>
                </a:solidFill>
                <a:latin typeface="Arial" panose="020B0604020202020204" pitchFamily="34" charset="0"/>
                <a:cs typeface="Arial" panose="020B0604020202020204" pitchFamily="34" charset="0"/>
              </a:rPr>
              <a:t>models</a:t>
            </a:r>
          </a:p>
        </p:txBody>
      </p:sp>
      <p:sp>
        <p:nvSpPr>
          <p:cNvPr id="53" name="Rounded Rectangle 52">
            <a:hlinkClick r:id="rId6" action="ppaction://hlinksldjump"/>
            <a:extLst>
              <a:ext uri="{FF2B5EF4-FFF2-40B4-BE49-F238E27FC236}">
                <a16:creationId xmlns:a16="http://schemas.microsoft.com/office/drawing/2014/main" id="{94DEB653-24D2-C445-BC94-306FE36474EE}"/>
              </a:ext>
            </a:extLst>
          </p:cNvPr>
          <p:cNvSpPr/>
          <p:nvPr/>
        </p:nvSpPr>
        <p:spPr>
          <a:xfrm>
            <a:off x="514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Wavefields</a:t>
            </a:r>
          </a:p>
        </p:txBody>
      </p:sp>
      <p:sp>
        <p:nvSpPr>
          <p:cNvPr id="55" name="Rounded Rectangle 54">
            <a:hlinkClick r:id="rId7" action="ppaction://hlinksldjump"/>
            <a:extLst>
              <a:ext uri="{FF2B5EF4-FFF2-40B4-BE49-F238E27FC236}">
                <a16:creationId xmlns:a16="http://schemas.microsoft.com/office/drawing/2014/main" id="{AEEBE184-9717-1340-9426-DF48A901B0AC}"/>
              </a:ext>
            </a:extLst>
          </p:cNvPr>
          <p:cNvSpPr/>
          <p:nvPr/>
        </p:nvSpPr>
        <p:spPr>
          <a:xfrm>
            <a:off x="838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Summary</a:t>
            </a:r>
          </a:p>
        </p:txBody>
      </p:sp>
      <p:sp>
        <p:nvSpPr>
          <p:cNvPr id="56" name="Rounded Rectangle 55">
            <a:hlinkClick r:id="rId8" action="ppaction://hlinksldjump"/>
            <a:extLst>
              <a:ext uri="{FF2B5EF4-FFF2-40B4-BE49-F238E27FC236}">
                <a16:creationId xmlns:a16="http://schemas.microsoft.com/office/drawing/2014/main" id="{C93EAE53-6862-984D-850E-943F8A64319F}"/>
              </a:ext>
            </a:extLst>
          </p:cNvPr>
          <p:cNvSpPr/>
          <p:nvPr/>
        </p:nvSpPr>
        <p:spPr>
          <a:xfrm>
            <a:off x="676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Comparison</a:t>
            </a:r>
          </a:p>
        </p:txBody>
      </p:sp>
      <p:sp>
        <p:nvSpPr>
          <p:cNvPr id="57" name="TextBox 56">
            <a:extLst>
              <a:ext uri="{FF2B5EF4-FFF2-40B4-BE49-F238E27FC236}">
                <a16:creationId xmlns:a16="http://schemas.microsoft.com/office/drawing/2014/main" id="{FD41822E-88F6-2E47-A615-404C71B6A6A5}"/>
              </a:ext>
            </a:extLst>
          </p:cNvPr>
          <p:cNvSpPr txBox="1"/>
          <p:nvPr/>
        </p:nvSpPr>
        <p:spPr>
          <a:xfrm>
            <a:off x="79580" y="5629978"/>
            <a:ext cx="3701530" cy="954107"/>
          </a:xfrm>
          <a:prstGeom prst="rect">
            <a:avLst/>
          </a:prstGeom>
          <a:noFill/>
        </p:spPr>
        <p:txBody>
          <a:bodyPr wrap="square" rtlCol="0">
            <a:spAutoFit/>
          </a:bodyPr>
          <a:lstStyle/>
          <a:p>
            <a:pPr>
              <a:buClr>
                <a:srgbClr val="8EAE0D"/>
              </a:buClr>
            </a:pPr>
            <a:r>
              <a:rPr lang="en-US" sz="1400" b="1" u="sng" dirty="0">
                <a:latin typeface="Arial" panose="020B0604020202020204" pitchFamily="34" charset="0"/>
                <a:cs typeface="Arial" panose="020B0604020202020204" pitchFamily="34" charset="0"/>
              </a:rPr>
              <a:t>Target region (left): </a:t>
            </a:r>
          </a:p>
          <a:p>
            <a:pPr>
              <a:buClr>
                <a:srgbClr val="8EAE0D"/>
              </a:buClr>
            </a:pPr>
            <a:r>
              <a:rPr lang="en-US" sz="1400" dirty="0">
                <a:latin typeface="Arial" panose="020B0604020202020204" pitchFamily="34" charset="0"/>
                <a:cs typeface="Arial" panose="020B0604020202020204" pitchFamily="34" charset="0"/>
              </a:rPr>
              <a:t>Central Europe with focus on the Alps.</a:t>
            </a:r>
          </a:p>
          <a:p>
            <a:pPr>
              <a:buClr>
                <a:srgbClr val="8EAE0D"/>
              </a:buClr>
            </a:pPr>
            <a:r>
              <a:rPr lang="en-US" sz="1400" dirty="0">
                <a:latin typeface="Arial" panose="020B0604020202020204" pitchFamily="34" charset="0"/>
                <a:cs typeface="Arial" panose="020B0604020202020204" pitchFamily="34" charset="0"/>
              </a:rPr>
              <a:t>Center of the region: 46.2N, 10.87E. </a:t>
            </a:r>
          </a:p>
          <a:p>
            <a:pPr>
              <a:buClr>
                <a:srgbClr val="8EAE0D"/>
              </a:buClr>
            </a:pPr>
            <a:r>
              <a:rPr lang="en-US" sz="1400" dirty="0">
                <a:latin typeface="Arial" panose="020B0604020202020204" pitchFamily="34" charset="0"/>
                <a:cs typeface="Arial" panose="020B0604020202020204" pitchFamily="34" charset="0"/>
              </a:rPr>
              <a:t>Two profiles with 41 Stations, each.</a:t>
            </a:r>
          </a:p>
        </p:txBody>
      </p:sp>
      <p:sp>
        <p:nvSpPr>
          <p:cNvPr id="58" name="TextBox 57">
            <a:extLst>
              <a:ext uri="{FF2B5EF4-FFF2-40B4-BE49-F238E27FC236}">
                <a16:creationId xmlns:a16="http://schemas.microsoft.com/office/drawing/2014/main" id="{EABF7323-5E5E-6049-80AB-325B8FDAB6D3}"/>
              </a:ext>
            </a:extLst>
          </p:cNvPr>
          <p:cNvSpPr txBox="1"/>
          <p:nvPr/>
        </p:nvSpPr>
        <p:spPr>
          <a:xfrm>
            <a:off x="3339209" y="5629977"/>
            <a:ext cx="4033516" cy="954107"/>
          </a:xfrm>
          <a:prstGeom prst="rect">
            <a:avLst/>
          </a:prstGeom>
          <a:noFill/>
        </p:spPr>
        <p:txBody>
          <a:bodyPr wrap="square" rtlCol="0">
            <a:spAutoFit/>
          </a:bodyPr>
          <a:lstStyle/>
          <a:p>
            <a:pPr>
              <a:buClr>
                <a:srgbClr val="8EAE0D"/>
              </a:buClr>
            </a:pPr>
            <a:r>
              <a:rPr lang="en-US" sz="1400" b="1" u="sng" dirty="0">
                <a:latin typeface="Arial" panose="020B0604020202020204" pitchFamily="34" charset="0"/>
                <a:cs typeface="Arial" panose="020B0604020202020204" pitchFamily="34" charset="0"/>
              </a:rPr>
              <a:t>Event (direction indicated by the red arrow):</a:t>
            </a:r>
          </a:p>
          <a:p>
            <a:pPr>
              <a:buClr>
                <a:srgbClr val="8EAE0D"/>
              </a:buClr>
            </a:pPr>
            <a:r>
              <a:rPr lang="en-US" sz="1400" dirty="0">
                <a:latin typeface="Arial" panose="020B0604020202020204" pitchFamily="34" charset="0"/>
                <a:cs typeface="Arial" panose="020B0604020202020204" pitchFamily="34" charset="0"/>
              </a:rPr>
              <a:t>Location: 29.69N, 94.14E; Depth: 12km; </a:t>
            </a:r>
          </a:p>
          <a:p>
            <a:pPr>
              <a:buClr>
                <a:srgbClr val="8EAE0D"/>
              </a:buClr>
            </a:pPr>
            <a:r>
              <a:rPr lang="en-US" sz="1400" dirty="0">
                <a:latin typeface="Arial" panose="020B0604020202020204" pitchFamily="34" charset="0"/>
                <a:cs typeface="Arial" panose="020B0604020202020204" pitchFamily="34" charset="0"/>
              </a:rPr>
              <a:t>Magnitude: 6.47; </a:t>
            </a:r>
          </a:p>
          <a:p>
            <a:pPr>
              <a:buClr>
                <a:srgbClr val="8EAE0D"/>
              </a:buClr>
            </a:pPr>
            <a:r>
              <a:rPr lang="en-US" sz="1400" dirty="0">
                <a:latin typeface="Arial" panose="020B0604020202020204" pitchFamily="34" charset="0"/>
                <a:cs typeface="Arial" panose="020B0604020202020204" pitchFamily="34" charset="0"/>
              </a:rPr>
              <a:t>Origin time: 17. 11. 2017 22:34:25Z  </a:t>
            </a:r>
          </a:p>
        </p:txBody>
      </p:sp>
      <p:sp>
        <p:nvSpPr>
          <p:cNvPr id="59" name="TextBox 58">
            <a:extLst>
              <a:ext uri="{FF2B5EF4-FFF2-40B4-BE49-F238E27FC236}">
                <a16:creationId xmlns:a16="http://schemas.microsoft.com/office/drawing/2014/main" id="{ACE390B5-1FE1-4146-B37A-7794E57BB2EE}"/>
              </a:ext>
            </a:extLst>
          </p:cNvPr>
          <p:cNvSpPr txBox="1"/>
          <p:nvPr/>
        </p:nvSpPr>
        <p:spPr>
          <a:xfrm>
            <a:off x="7372725" y="5644768"/>
            <a:ext cx="2806113" cy="1169551"/>
          </a:xfrm>
          <a:prstGeom prst="rect">
            <a:avLst/>
          </a:prstGeom>
          <a:noFill/>
        </p:spPr>
        <p:txBody>
          <a:bodyPr wrap="square" rtlCol="0">
            <a:spAutoFit/>
          </a:bodyPr>
          <a:lstStyle/>
          <a:p>
            <a:pPr>
              <a:buClr>
                <a:srgbClr val="8EAE0D"/>
              </a:buClr>
            </a:pPr>
            <a:r>
              <a:rPr lang="en-US" sz="1400" b="1" u="sng" dirty="0">
                <a:latin typeface="Arial" panose="020B0604020202020204" pitchFamily="34" charset="0"/>
                <a:cs typeface="Arial" panose="020B0604020202020204" pitchFamily="34" charset="0"/>
              </a:rPr>
              <a:t>Box (right):</a:t>
            </a:r>
          </a:p>
          <a:p>
            <a:pPr>
              <a:buClr>
                <a:srgbClr val="8EAE0D"/>
              </a:buClr>
            </a:pPr>
            <a:r>
              <a:rPr lang="en-US" sz="1400" dirty="0">
                <a:latin typeface="Arial" panose="020B0604020202020204" pitchFamily="34" charset="0"/>
                <a:cs typeface="Arial" panose="020B0604020202020204" pitchFamily="34" charset="0"/>
              </a:rPr>
              <a:t>Area: 1800 by 1350 km</a:t>
            </a:r>
          </a:p>
          <a:p>
            <a:pPr>
              <a:buClr>
                <a:srgbClr val="8EAE0D"/>
              </a:buClr>
            </a:pPr>
            <a:r>
              <a:rPr lang="en-US" sz="1400" dirty="0">
                <a:latin typeface="Arial" panose="020B0604020202020204" pitchFamily="34" charset="0"/>
                <a:cs typeface="Arial" panose="020B0604020202020204" pitchFamily="34" charset="0"/>
              </a:rPr>
              <a:t>Depth: 600 km</a:t>
            </a:r>
          </a:p>
          <a:p>
            <a:pPr>
              <a:buClr>
                <a:srgbClr val="8EAE0D"/>
              </a:buClr>
            </a:pPr>
            <a:r>
              <a:rPr lang="en-US" sz="1400" dirty="0">
                <a:latin typeface="Arial" panose="020B0604020202020204" pitchFamily="34" charset="0"/>
                <a:cs typeface="Arial" panose="020B0604020202020204" pitchFamily="34" charset="0"/>
              </a:rPr>
              <a:t>y-axis points north, x-axis east</a:t>
            </a:r>
          </a:p>
          <a:p>
            <a:pPr>
              <a:buClr>
                <a:srgbClr val="8EAE0D"/>
              </a:buClr>
            </a:pP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3095891"/>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339209" y="7006702"/>
            <a:ext cx="3402211" cy="402483"/>
          </a:xfrm>
        </p:spPr>
        <p:txBody>
          <a:bodyPr/>
          <a:lstStyle/>
          <a:p>
            <a:r>
              <a:rPr lang="en-US"/>
              <a:t>EGU ePICO 2021</a:t>
            </a:r>
            <a:endParaRPr lang="en-US" dirty="0"/>
          </a:p>
        </p:txBody>
      </p:sp>
      <p:sp>
        <p:nvSpPr>
          <p:cNvPr id="20" name="Slide Number Placeholder 19">
            <a:extLst>
              <a:ext uri="{FF2B5EF4-FFF2-40B4-BE49-F238E27FC236}">
                <a16:creationId xmlns:a16="http://schemas.microsoft.com/office/drawing/2014/main" id="{50F02F5F-D9C3-5443-93E7-522EFA8F9D74}"/>
              </a:ext>
            </a:extLst>
          </p:cNvPr>
          <p:cNvSpPr>
            <a:spLocks noGrp="1"/>
          </p:cNvSpPr>
          <p:nvPr>
            <p:ph type="sldNum" sz="quarter" idx="12"/>
          </p:nvPr>
        </p:nvSpPr>
        <p:spPr>
          <a:xfrm>
            <a:off x="7119443" y="7006702"/>
            <a:ext cx="2268141" cy="402483"/>
          </a:xfrm>
        </p:spPr>
        <p:txBody>
          <a:bodyPr/>
          <a:lstStyle/>
          <a:p>
            <a:fld id="{B3AC51F4-F33A-FB43-993D-BDB26D85A30C}" type="slidenum">
              <a:rPr lang="en-US" smtClean="0"/>
              <a:pPr/>
              <a:t>3</a:t>
            </a:fld>
            <a:endParaRPr lang="en-US" dirty="0"/>
          </a:p>
        </p:txBody>
      </p:sp>
      <p:sp>
        <p:nvSpPr>
          <p:cNvPr id="21" name="Date Placeholder 20">
            <a:extLst>
              <a:ext uri="{FF2B5EF4-FFF2-40B4-BE49-F238E27FC236}">
                <a16:creationId xmlns:a16="http://schemas.microsoft.com/office/drawing/2014/main" id="{1F49ECEA-0AC1-E74D-B27B-F3BBFBC20C89}"/>
              </a:ext>
            </a:extLst>
          </p:cNvPr>
          <p:cNvSpPr>
            <a:spLocks noGrp="1"/>
          </p:cNvSpPr>
          <p:nvPr>
            <p:ph type="dt" sz="half" idx="10"/>
          </p:nvPr>
        </p:nvSpPr>
        <p:spPr/>
        <p:txBody>
          <a:bodyPr/>
          <a:lstStyle/>
          <a:p>
            <a:r>
              <a:rPr lang="de-DE">
                <a:solidFill>
                  <a:srgbClr val="8EAE0D"/>
                </a:solidFill>
              </a:rPr>
              <a:t>26.04.21</a:t>
            </a:r>
            <a:endParaRPr lang="en-US" dirty="0">
              <a:solidFill>
                <a:srgbClr val="8EAE0D"/>
              </a:solidFill>
            </a:endParaRPr>
          </a:p>
        </p:txBody>
      </p:sp>
      <p:pic>
        <p:nvPicPr>
          <p:cNvPr id="23" name="Picture 22">
            <a:extLst>
              <a:ext uri="{FF2B5EF4-FFF2-40B4-BE49-F238E27FC236}">
                <a16:creationId xmlns:a16="http://schemas.microsoft.com/office/drawing/2014/main" id="{E9E961F5-86DE-074B-A530-EDCCD6E0DDB3}"/>
              </a:ext>
            </a:extLst>
          </p:cNvPr>
          <p:cNvPicPr>
            <a:picLocks noChangeAspect="1"/>
          </p:cNvPicPr>
          <p:nvPr/>
        </p:nvPicPr>
        <p:blipFill>
          <a:blip r:embed="rId2"/>
          <a:stretch>
            <a:fillRect/>
          </a:stretch>
        </p:blipFill>
        <p:spPr>
          <a:xfrm>
            <a:off x="5142640" y="2214748"/>
            <a:ext cx="4680001" cy="3332093"/>
          </a:xfrm>
          <a:prstGeom prst="rect">
            <a:avLst/>
          </a:prstGeom>
        </p:spPr>
      </p:pic>
      <p:pic>
        <p:nvPicPr>
          <p:cNvPr id="27" name="Picture 26" descr="Chart&#10;&#10;Description automatically generated">
            <a:extLst>
              <a:ext uri="{FF2B5EF4-FFF2-40B4-BE49-F238E27FC236}">
                <a16:creationId xmlns:a16="http://schemas.microsoft.com/office/drawing/2014/main" id="{7A757E94-526B-F246-B7CD-8B9D3993D432}"/>
              </a:ext>
            </a:extLst>
          </p:cNvPr>
          <p:cNvPicPr>
            <a:picLocks noChangeAspect="1"/>
          </p:cNvPicPr>
          <p:nvPr/>
        </p:nvPicPr>
        <p:blipFill>
          <a:blip r:embed="rId3"/>
          <a:stretch>
            <a:fillRect/>
          </a:stretch>
        </p:blipFill>
        <p:spPr>
          <a:xfrm>
            <a:off x="282638" y="2214748"/>
            <a:ext cx="4680000" cy="3332093"/>
          </a:xfrm>
          <a:prstGeom prst="rect">
            <a:avLst/>
          </a:prstGeom>
        </p:spPr>
      </p:pic>
      <p:sp>
        <p:nvSpPr>
          <p:cNvPr id="37" name="Rounded Rectangle 36">
            <a:hlinkClick r:id="rId4" action="ppaction://hlinksldjump"/>
            <a:extLst>
              <a:ext uri="{FF2B5EF4-FFF2-40B4-BE49-F238E27FC236}">
                <a16:creationId xmlns:a16="http://schemas.microsoft.com/office/drawing/2014/main" id="{53B93F55-EF15-F542-BDF9-1B3809EE2D4B}"/>
              </a:ext>
            </a:extLst>
          </p:cNvPr>
          <p:cNvSpPr/>
          <p:nvPr/>
        </p:nvSpPr>
        <p:spPr>
          <a:xfrm>
            <a:off x="28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Motivation</a:t>
            </a:r>
          </a:p>
        </p:txBody>
      </p:sp>
      <p:sp>
        <p:nvSpPr>
          <p:cNvPr id="39" name="Rounded Rectangle 38">
            <a:hlinkClick r:id="rId5" action="ppaction://hlinksldjump"/>
            <a:extLst>
              <a:ext uri="{FF2B5EF4-FFF2-40B4-BE49-F238E27FC236}">
                <a16:creationId xmlns:a16="http://schemas.microsoft.com/office/drawing/2014/main" id="{6045040F-B3F3-EF4F-9F40-519FB2E6F245}"/>
              </a:ext>
            </a:extLst>
          </p:cNvPr>
          <p:cNvSpPr/>
          <p:nvPr/>
        </p:nvSpPr>
        <p:spPr>
          <a:xfrm>
            <a:off x="1902641" y="1620000"/>
            <a:ext cx="1440000" cy="360000"/>
          </a:xfrm>
          <a:prstGeom prst="roundRect">
            <a:avLst/>
          </a:prstGeom>
          <a:solidFill>
            <a:srgbClr val="0035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Setup</a:t>
            </a:r>
          </a:p>
        </p:txBody>
      </p:sp>
      <p:sp>
        <p:nvSpPr>
          <p:cNvPr id="40" name="Rounded Rectangle 39">
            <a:extLst>
              <a:ext uri="{FF2B5EF4-FFF2-40B4-BE49-F238E27FC236}">
                <a16:creationId xmlns:a16="http://schemas.microsoft.com/office/drawing/2014/main" id="{9EB2400A-97F5-C043-AB4A-4030B4661F21}"/>
              </a:ext>
            </a:extLst>
          </p:cNvPr>
          <p:cNvSpPr/>
          <p:nvPr/>
        </p:nvSpPr>
        <p:spPr>
          <a:xfrm>
            <a:off x="3522641" y="1620000"/>
            <a:ext cx="1440000" cy="360000"/>
          </a:xfrm>
          <a:prstGeom prst="roundRect">
            <a:avLst/>
          </a:prstGeom>
          <a:solidFill>
            <a:srgbClr val="8EAE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44" name="TextBox 43">
            <a:hlinkClick r:id="rId6" action="ppaction://hlinksldjump"/>
            <a:extLst>
              <a:ext uri="{FF2B5EF4-FFF2-40B4-BE49-F238E27FC236}">
                <a16:creationId xmlns:a16="http://schemas.microsoft.com/office/drawing/2014/main" id="{6709F246-E647-7448-99AF-F2269CCD9B15}"/>
              </a:ext>
            </a:extLst>
          </p:cNvPr>
          <p:cNvSpPr txBox="1"/>
          <p:nvPr/>
        </p:nvSpPr>
        <p:spPr>
          <a:xfrm>
            <a:off x="3485314" y="1630724"/>
            <a:ext cx="1517674" cy="338554"/>
          </a:xfrm>
          <a:prstGeom prst="rect">
            <a:avLst/>
          </a:prstGeom>
          <a:noFill/>
        </p:spPr>
        <p:txBody>
          <a:bodyPr wrap="square" rtlCol="0">
            <a:spAutoFit/>
          </a:bodyPr>
          <a:lstStyle/>
          <a:p>
            <a:pPr algn="ctr"/>
            <a:r>
              <a:rPr lang="en-US" sz="1600" b="1" dirty="0">
                <a:solidFill>
                  <a:srgbClr val="003560"/>
                </a:solidFill>
                <a:latin typeface="Arial" panose="020B0604020202020204" pitchFamily="34" charset="0"/>
                <a:cs typeface="Arial" panose="020B0604020202020204" pitchFamily="34" charset="0"/>
              </a:rPr>
              <a:t>Earth</a:t>
            </a:r>
            <a:r>
              <a:rPr lang="en-US" sz="1600" dirty="0">
                <a:solidFill>
                  <a:srgbClr val="003560"/>
                </a:solidFill>
                <a:latin typeface="Arial" panose="020B0604020202020204" pitchFamily="34" charset="0"/>
                <a:cs typeface="Arial" panose="020B0604020202020204" pitchFamily="34" charset="0"/>
              </a:rPr>
              <a:t> </a:t>
            </a:r>
            <a:r>
              <a:rPr lang="en-US" sz="1600" b="1" dirty="0">
                <a:solidFill>
                  <a:srgbClr val="003560"/>
                </a:solidFill>
                <a:latin typeface="Arial" panose="020B0604020202020204" pitchFamily="34" charset="0"/>
                <a:cs typeface="Arial" panose="020B0604020202020204" pitchFamily="34" charset="0"/>
              </a:rPr>
              <a:t>models</a:t>
            </a:r>
          </a:p>
        </p:txBody>
      </p:sp>
      <p:sp>
        <p:nvSpPr>
          <p:cNvPr id="45" name="Rounded Rectangle 44">
            <a:hlinkClick r:id="rId7" action="ppaction://hlinksldjump"/>
            <a:extLst>
              <a:ext uri="{FF2B5EF4-FFF2-40B4-BE49-F238E27FC236}">
                <a16:creationId xmlns:a16="http://schemas.microsoft.com/office/drawing/2014/main" id="{1048DE80-1106-CE42-95AA-7137AA3D39C9}"/>
              </a:ext>
            </a:extLst>
          </p:cNvPr>
          <p:cNvSpPr/>
          <p:nvPr/>
        </p:nvSpPr>
        <p:spPr>
          <a:xfrm>
            <a:off x="514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Wavefields</a:t>
            </a:r>
          </a:p>
        </p:txBody>
      </p:sp>
      <p:sp>
        <p:nvSpPr>
          <p:cNvPr id="47" name="Rounded Rectangle 46">
            <a:hlinkClick r:id="rId8" action="ppaction://hlinksldjump"/>
            <a:extLst>
              <a:ext uri="{FF2B5EF4-FFF2-40B4-BE49-F238E27FC236}">
                <a16:creationId xmlns:a16="http://schemas.microsoft.com/office/drawing/2014/main" id="{266BC54D-81C8-1143-A398-6F60B50213BF}"/>
              </a:ext>
            </a:extLst>
          </p:cNvPr>
          <p:cNvSpPr/>
          <p:nvPr/>
        </p:nvSpPr>
        <p:spPr>
          <a:xfrm>
            <a:off x="838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Summary</a:t>
            </a:r>
          </a:p>
        </p:txBody>
      </p:sp>
      <p:sp>
        <p:nvSpPr>
          <p:cNvPr id="48" name="Rounded Rectangle 47">
            <a:hlinkClick r:id="rId9" action="ppaction://hlinksldjump"/>
            <a:extLst>
              <a:ext uri="{FF2B5EF4-FFF2-40B4-BE49-F238E27FC236}">
                <a16:creationId xmlns:a16="http://schemas.microsoft.com/office/drawing/2014/main" id="{4146ECDD-8741-8746-9B0D-C1FC706BC987}"/>
              </a:ext>
            </a:extLst>
          </p:cNvPr>
          <p:cNvSpPr/>
          <p:nvPr/>
        </p:nvSpPr>
        <p:spPr>
          <a:xfrm>
            <a:off x="676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Comparison</a:t>
            </a:r>
          </a:p>
        </p:txBody>
      </p:sp>
      <p:sp>
        <p:nvSpPr>
          <p:cNvPr id="49" name="TextBox 48">
            <a:extLst>
              <a:ext uri="{FF2B5EF4-FFF2-40B4-BE49-F238E27FC236}">
                <a16:creationId xmlns:a16="http://schemas.microsoft.com/office/drawing/2014/main" id="{64AEE747-5475-4344-A1E7-156C79DE8A73}"/>
              </a:ext>
            </a:extLst>
          </p:cNvPr>
          <p:cNvSpPr txBox="1"/>
          <p:nvPr/>
        </p:nvSpPr>
        <p:spPr>
          <a:xfrm>
            <a:off x="282638" y="5579675"/>
            <a:ext cx="2908431" cy="954107"/>
          </a:xfrm>
          <a:prstGeom prst="rect">
            <a:avLst/>
          </a:prstGeom>
          <a:noFill/>
        </p:spPr>
        <p:txBody>
          <a:bodyPr wrap="square" rtlCol="0">
            <a:spAutoFit/>
          </a:bodyPr>
          <a:lstStyle/>
          <a:p>
            <a:pPr>
              <a:buClr>
                <a:srgbClr val="8EAE0D"/>
              </a:buClr>
            </a:pPr>
            <a:r>
              <a:rPr lang="en-US" sz="1400" b="1" u="sng" dirty="0">
                <a:latin typeface="Arial" panose="020B0604020202020204" pitchFamily="34" charset="0"/>
                <a:cs typeface="Arial" panose="020B0604020202020204" pitchFamily="34" charset="0"/>
              </a:rPr>
              <a:t>PREM (left):</a:t>
            </a:r>
          </a:p>
          <a:p>
            <a:pPr>
              <a:buClr>
                <a:srgbClr val="8EAE0D"/>
              </a:buClr>
            </a:pPr>
            <a:r>
              <a:rPr lang="en-US" sz="1400" dirty="0">
                <a:latin typeface="Arial" panose="020B0604020202020204" pitchFamily="34" charset="0"/>
                <a:cs typeface="Arial" panose="020B0604020202020204" pitchFamily="34" charset="0"/>
              </a:rPr>
              <a:t>1D model used in both methods to validate the hybrid method.</a:t>
            </a:r>
          </a:p>
          <a:p>
            <a:pPr lvl="1">
              <a:buClr>
                <a:srgbClr val="8EAE0D"/>
              </a:buClr>
            </a:pPr>
            <a:endParaRPr lang="en-US" sz="1400" dirty="0">
              <a:latin typeface="Arial" panose="020B0604020202020204" pitchFamily="34" charset="0"/>
              <a:cs typeface="Arial" panose="020B0604020202020204" pitchFamily="34" charset="0"/>
            </a:endParaRPr>
          </a:p>
        </p:txBody>
      </p:sp>
      <p:sp>
        <p:nvSpPr>
          <p:cNvPr id="50" name="TextBox 49">
            <a:extLst>
              <a:ext uri="{FF2B5EF4-FFF2-40B4-BE49-F238E27FC236}">
                <a16:creationId xmlns:a16="http://schemas.microsoft.com/office/drawing/2014/main" id="{05D16119-9F23-BB44-9C18-D6B82EE03519}"/>
              </a:ext>
            </a:extLst>
          </p:cNvPr>
          <p:cNvSpPr txBox="1"/>
          <p:nvPr/>
        </p:nvSpPr>
        <p:spPr>
          <a:xfrm>
            <a:off x="3370712" y="5615051"/>
            <a:ext cx="6451929" cy="1200329"/>
          </a:xfrm>
          <a:prstGeom prst="rect">
            <a:avLst/>
          </a:prstGeom>
          <a:noFill/>
        </p:spPr>
        <p:txBody>
          <a:bodyPr wrap="square" rtlCol="0">
            <a:spAutoFit/>
          </a:bodyPr>
          <a:lstStyle/>
          <a:p>
            <a:pPr>
              <a:buClr>
                <a:srgbClr val="8EAE0D"/>
              </a:buClr>
            </a:pPr>
            <a:r>
              <a:rPr lang="en-US" sz="1400" b="1" u="sng" dirty="0">
                <a:latin typeface="Arial" panose="020B0604020202020204" pitchFamily="34" charset="0"/>
                <a:cs typeface="Arial" panose="020B0604020202020204" pitchFamily="34" charset="0"/>
              </a:rPr>
              <a:t>AK135 with crustal model after Diehl et. al. (2009) (right):</a:t>
            </a:r>
          </a:p>
          <a:p>
            <a:pPr>
              <a:buClr>
                <a:srgbClr val="8EAE0D"/>
              </a:buClr>
            </a:pPr>
            <a:r>
              <a:rPr lang="en-US" sz="1400" dirty="0">
                <a:latin typeface="Arial" panose="020B0604020202020204" pitchFamily="34" charset="0"/>
                <a:cs typeface="Arial" panose="020B0604020202020204" pitchFamily="34" charset="0"/>
              </a:rPr>
              <a:t>The modified AK135 model is used to calculate the seismograms trough the Earth up to the boundary of the box. Inside the box a 3D velocity model generated from P-wave travel time tomography is used. </a:t>
            </a:r>
            <a:endParaRPr lang="en-US" sz="1600" dirty="0">
              <a:latin typeface="Arial" panose="020B0604020202020204" pitchFamily="34" charset="0"/>
              <a:cs typeface="Arial" panose="020B0604020202020204" pitchFamily="34" charset="0"/>
            </a:endParaRPr>
          </a:p>
          <a:p>
            <a:pPr>
              <a:buClr>
                <a:srgbClr val="8EAE0D"/>
              </a:buClr>
            </a:pP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541077"/>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339209" y="7006702"/>
            <a:ext cx="3402211" cy="402483"/>
          </a:xfrm>
        </p:spPr>
        <p:txBody>
          <a:bodyPr/>
          <a:lstStyle/>
          <a:p>
            <a:r>
              <a:rPr lang="en-US"/>
              <a:t>EGU ePICO 2021</a:t>
            </a:r>
            <a:endParaRPr lang="en-US" dirty="0"/>
          </a:p>
        </p:txBody>
      </p:sp>
      <p:sp>
        <p:nvSpPr>
          <p:cNvPr id="19" name="Slide Number Placeholder 18">
            <a:extLst>
              <a:ext uri="{FF2B5EF4-FFF2-40B4-BE49-F238E27FC236}">
                <a16:creationId xmlns:a16="http://schemas.microsoft.com/office/drawing/2014/main" id="{1F2122A7-38BA-5348-BD23-BC3922A993B4}"/>
              </a:ext>
            </a:extLst>
          </p:cNvPr>
          <p:cNvSpPr>
            <a:spLocks noGrp="1"/>
          </p:cNvSpPr>
          <p:nvPr>
            <p:ph type="sldNum" sz="quarter" idx="12"/>
          </p:nvPr>
        </p:nvSpPr>
        <p:spPr>
          <a:xfrm>
            <a:off x="7119443" y="7006702"/>
            <a:ext cx="2268141" cy="402483"/>
          </a:xfrm>
        </p:spPr>
        <p:txBody>
          <a:bodyPr/>
          <a:lstStyle/>
          <a:p>
            <a:fld id="{B3AC51F4-F33A-FB43-993D-BDB26D85A30C}" type="slidenum">
              <a:rPr lang="en-US" smtClean="0"/>
              <a:pPr/>
              <a:t>4</a:t>
            </a:fld>
            <a:endParaRPr lang="en-US" dirty="0"/>
          </a:p>
        </p:txBody>
      </p:sp>
      <p:sp>
        <p:nvSpPr>
          <p:cNvPr id="24" name="Rounded Rectangle 23">
            <a:extLst>
              <a:ext uri="{FF2B5EF4-FFF2-40B4-BE49-F238E27FC236}">
                <a16:creationId xmlns:a16="http://schemas.microsoft.com/office/drawing/2014/main" id="{F22F74B7-B34D-1F47-B39D-F81ACEBFCA62}"/>
              </a:ext>
            </a:extLst>
          </p:cNvPr>
          <p:cNvSpPr/>
          <p:nvPr/>
        </p:nvSpPr>
        <p:spPr>
          <a:xfrm>
            <a:off x="4323927" y="2150670"/>
            <a:ext cx="1440000" cy="360000"/>
          </a:xfrm>
          <a:prstGeom prst="roundRect">
            <a:avLst/>
          </a:prstGeom>
          <a:solidFill>
            <a:srgbClr val="8DAE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Validation</a:t>
            </a:r>
          </a:p>
        </p:txBody>
      </p:sp>
      <p:sp>
        <p:nvSpPr>
          <p:cNvPr id="28" name="Rounded Rectangle 27">
            <a:hlinkClick r:id="rId9" action="ppaction://hlinksldjump"/>
            <a:extLst>
              <a:ext uri="{FF2B5EF4-FFF2-40B4-BE49-F238E27FC236}">
                <a16:creationId xmlns:a16="http://schemas.microsoft.com/office/drawing/2014/main" id="{0015C9FB-5399-2442-84F5-61E8E1194887}"/>
              </a:ext>
            </a:extLst>
          </p:cNvPr>
          <p:cNvSpPr/>
          <p:nvPr/>
        </p:nvSpPr>
        <p:spPr>
          <a:xfrm>
            <a:off x="5943927" y="215067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Application</a:t>
            </a:r>
          </a:p>
        </p:txBody>
      </p:sp>
      <p:sp>
        <p:nvSpPr>
          <p:cNvPr id="20" name="Date Placeholder 19">
            <a:extLst>
              <a:ext uri="{FF2B5EF4-FFF2-40B4-BE49-F238E27FC236}">
                <a16:creationId xmlns:a16="http://schemas.microsoft.com/office/drawing/2014/main" id="{E2437FA5-9432-F04C-8E65-E18AF95D06AA}"/>
              </a:ext>
            </a:extLst>
          </p:cNvPr>
          <p:cNvSpPr>
            <a:spLocks noGrp="1"/>
          </p:cNvSpPr>
          <p:nvPr>
            <p:ph type="dt" sz="half" idx="10"/>
          </p:nvPr>
        </p:nvSpPr>
        <p:spPr/>
        <p:txBody>
          <a:bodyPr/>
          <a:lstStyle/>
          <a:p>
            <a:r>
              <a:rPr lang="de-DE">
                <a:solidFill>
                  <a:srgbClr val="8EAE0D"/>
                </a:solidFill>
              </a:rPr>
              <a:t>26.04.21</a:t>
            </a:r>
            <a:endParaRPr lang="en-US" dirty="0">
              <a:solidFill>
                <a:srgbClr val="8EAE0D"/>
              </a:solidFill>
            </a:endParaRPr>
          </a:p>
        </p:txBody>
      </p:sp>
      <p:sp>
        <p:nvSpPr>
          <p:cNvPr id="31" name="Rounded Rectangle 30">
            <a:extLst>
              <a:ext uri="{FF2B5EF4-FFF2-40B4-BE49-F238E27FC236}">
                <a16:creationId xmlns:a16="http://schemas.microsoft.com/office/drawing/2014/main" id="{6E0A81FC-8093-C244-8938-E39DDDAE8E4A}"/>
              </a:ext>
            </a:extLst>
          </p:cNvPr>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32" name="Rounded Rectangle 31">
            <a:extLst>
              <a:ext uri="{FF2B5EF4-FFF2-40B4-BE49-F238E27FC236}">
                <a16:creationId xmlns:a16="http://schemas.microsoft.com/office/drawing/2014/main" id="{1F187BF4-CDF1-2F46-93DF-769604F75E6F}"/>
              </a:ext>
            </a:extLst>
          </p:cNvPr>
          <p:cNvSpPr/>
          <p:nvPr/>
        </p:nvSpPr>
        <p:spPr>
          <a:xfrm>
            <a:off x="5142642" y="1620000"/>
            <a:ext cx="1440000" cy="360000"/>
          </a:xfrm>
          <a:prstGeom prst="roundRect">
            <a:avLst/>
          </a:prstGeom>
          <a:solidFill>
            <a:srgbClr val="8EAE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Wavefields</a:t>
            </a:r>
          </a:p>
        </p:txBody>
      </p:sp>
      <p:sp>
        <p:nvSpPr>
          <p:cNvPr id="35" name="TextBox 34">
            <a:hlinkClick r:id="rId10" action="ppaction://hlinksldjump"/>
            <a:extLst>
              <a:ext uri="{FF2B5EF4-FFF2-40B4-BE49-F238E27FC236}">
                <a16:creationId xmlns:a16="http://schemas.microsoft.com/office/drawing/2014/main" id="{83B2B6C4-776D-F346-951F-B4566459D7CF}"/>
              </a:ext>
            </a:extLst>
          </p:cNvPr>
          <p:cNvSpPr txBox="1"/>
          <p:nvPr/>
        </p:nvSpPr>
        <p:spPr>
          <a:xfrm>
            <a:off x="3485316" y="1620001"/>
            <a:ext cx="1517671" cy="338554"/>
          </a:xfrm>
          <a:prstGeom prst="rect">
            <a:avLst/>
          </a:prstGeom>
          <a:noFill/>
        </p:spPr>
        <p:txBody>
          <a:bodyPr wrap="square" rtlCol="0">
            <a:spAutoFit/>
          </a:bodyPr>
          <a:lstStyle/>
          <a:p>
            <a:pPr algn="ctr"/>
            <a:r>
              <a:rPr lang="en-US" sz="1600" b="1" dirty="0">
                <a:solidFill>
                  <a:srgbClr val="8DAE10"/>
                </a:solidFill>
                <a:latin typeface="Arial" panose="020B0604020202020204" pitchFamily="34" charset="0"/>
                <a:cs typeface="Arial" panose="020B0604020202020204" pitchFamily="34" charset="0"/>
              </a:rPr>
              <a:t>Earth</a:t>
            </a:r>
            <a:r>
              <a:rPr lang="en-US" sz="1600" dirty="0">
                <a:solidFill>
                  <a:srgbClr val="8DAE10"/>
                </a:solidFill>
                <a:latin typeface="Arial" panose="020B0604020202020204" pitchFamily="34" charset="0"/>
                <a:cs typeface="Arial" panose="020B0604020202020204" pitchFamily="34" charset="0"/>
              </a:rPr>
              <a:t> </a:t>
            </a:r>
            <a:r>
              <a:rPr lang="en-US" sz="1600" b="1" dirty="0">
                <a:solidFill>
                  <a:srgbClr val="8DAE10"/>
                </a:solidFill>
                <a:latin typeface="Arial" panose="020B0604020202020204" pitchFamily="34" charset="0"/>
                <a:cs typeface="Arial" panose="020B0604020202020204" pitchFamily="34" charset="0"/>
              </a:rPr>
              <a:t>models</a:t>
            </a:r>
          </a:p>
        </p:txBody>
      </p:sp>
      <p:sp>
        <p:nvSpPr>
          <p:cNvPr id="39" name="Rounded Rectangle 38">
            <a:hlinkClick r:id="rId11" action="ppaction://hlinksldjump"/>
            <a:extLst>
              <a:ext uri="{FF2B5EF4-FFF2-40B4-BE49-F238E27FC236}">
                <a16:creationId xmlns:a16="http://schemas.microsoft.com/office/drawing/2014/main" id="{EF48A3B9-2C67-0344-B411-83D7353399AD}"/>
              </a:ext>
            </a:extLst>
          </p:cNvPr>
          <p:cNvSpPr/>
          <p:nvPr/>
        </p:nvSpPr>
        <p:spPr>
          <a:xfrm>
            <a:off x="838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Summary</a:t>
            </a:r>
          </a:p>
        </p:txBody>
      </p:sp>
      <p:sp>
        <p:nvSpPr>
          <p:cNvPr id="40" name="Rounded Rectangle 39">
            <a:hlinkClick r:id="rId12" action="ppaction://hlinksldjump"/>
            <a:extLst>
              <a:ext uri="{FF2B5EF4-FFF2-40B4-BE49-F238E27FC236}">
                <a16:creationId xmlns:a16="http://schemas.microsoft.com/office/drawing/2014/main" id="{A7755B71-6486-0947-B070-47815E4B3E84}"/>
              </a:ext>
            </a:extLst>
          </p:cNvPr>
          <p:cNvSpPr/>
          <p:nvPr/>
        </p:nvSpPr>
        <p:spPr>
          <a:xfrm>
            <a:off x="28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Motivation</a:t>
            </a:r>
          </a:p>
        </p:txBody>
      </p:sp>
      <p:sp>
        <p:nvSpPr>
          <p:cNvPr id="41" name="Rounded Rectangle 40">
            <a:hlinkClick r:id="rId13" action="ppaction://hlinksldjump"/>
            <a:extLst>
              <a:ext uri="{FF2B5EF4-FFF2-40B4-BE49-F238E27FC236}">
                <a16:creationId xmlns:a16="http://schemas.microsoft.com/office/drawing/2014/main" id="{004DDA39-8F3D-EC4D-91B8-FDC2355007A3}"/>
              </a:ext>
            </a:extLst>
          </p:cNvPr>
          <p:cNvSpPr/>
          <p:nvPr/>
        </p:nvSpPr>
        <p:spPr>
          <a:xfrm>
            <a:off x="1902641" y="1620000"/>
            <a:ext cx="1440000" cy="360000"/>
          </a:xfrm>
          <a:prstGeom prst="roundRect">
            <a:avLst/>
          </a:prstGeom>
          <a:solidFill>
            <a:srgbClr val="0035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Setup</a:t>
            </a:r>
          </a:p>
        </p:txBody>
      </p:sp>
      <p:pic>
        <p:nvPicPr>
          <p:cNvPr id="45" name="zcompPREM" descr="zcompPREM">
            <a:hlinkClick r:id="" action="ppaction://media"/>
            <a:extLst>
              <a:ext uri="{FF2B5EF4-FFF2-40B4-BE49-F238E27FC236}">
                <a16:creationId xmlns:a16="http://schemas.microsoft.com/office/drawing/2014/main" id="{5AB936E4-EB3B-E749-8232-DBA68D05A800}"/>
              </a:ext>
            </a:extLst>
          </p:cNvPr>
          <p:cNvPicPr>
            <a:picLocks noChangeAspect="1"/>
          </p:cNvPicPr>
          <p:nvPr>
            <a:videoFile r:link="rId2"/>
            <p:extLst>
              <p:ext uri="{DAA4B4D4-6D71-4841-9C94-3DE7FCFB9230}">
                <p14:media xmlns:p14="http://schemas.microsoft.com/office/powerpoint/2010/main" r:embed="rId1"/>
              </p:ext>
            </p:extLst>
          </p:nvPr>
        </p:nvPicPr>
        <p:blipFill>
          <a:blip r:embed="rId14"/>
          <a:stretch>
            <a:fillRect/>
          </a:stretch>
        </p:blipFill>
        <p:spPr>
          <a:xfrm>
            <a:off x="284400" y="2692063"/>
            <a:ext cx="3055254" cy="2244048"/>
          </a:xfrm>
          <a:prstGeom prst="rect">
            <a:avLst/>
          </a:prstGeom>
        </p:spPr>
      </p:pic>
      <p:pic>
        <p:nvPicPr>
          <p:cNvPr id="46" name="ncompPREM" descr="ncompPREM">
            <a:hlinkClick r:id="" action="ppaction://media"/>
            <a:extLst>
              <a:ext uri="{FF2B5EF4-FFF2-40B4-BE49-F238E27FC236}">
                <a16:creationId xmlns:a16="http://schemas.microsoft.com/office/drawing/2014/main" id="{5C790C4F-F841-0C4C-A0F2-B2056A2406ED}"/>
              </a:ext>
            </a:extLst>
          </p:cNvPr>
          <p:cNvPicPr>
            <a:picLocks noChangeAspect="1"/>
          </p:cNvPicPr>
          <p:nvPr>
            <a:videoFile r:link="rId4"/>
            <p:extLst>
              <p:ext uri="{DAA4B4D4-6D71-4841-9C94-3DE7FCFB9230}">
                <p14:media xmlns:p14="http://schemas.microsoft.com/office/powerpoint/2010/main" r:embed="rId3"/>
              </p:ext>
            </p:extLst>
          </p:nvPr>
        </p:nvPicPr>
        <p:blipFill>
          <a:blip r:embed="rId15"/>
          <a:stretch>
            <a:fillRect/>
          </a:stretch>
        </p:blipFill>
        <p:spPr>
          <a:xfrm>
            <a:off x="3528000" y="2692064"/>
            <a:ext cx="3055254" cy="2244048"/>
          </a:xfrm>
          <a:prstGeom prst="rect">
            <a:avLst/>
          </a:prstGeom>
        </p:spPr>
      </p:pic>
      <p:pic>
        <p:nvPicPr>
          <p:cNvPr id="47" name="ecompPREM" descr="ecompPREM">
            <a:hlinkClick r:id="" action="ppaction://media"/>
            <a:extLst>
              <a:ext uri="{FF2B5EF4-FFF2-40B4-BE49-F238E27FC236}">
                <a16:creationId xmlns:a16="http://schemas.microsoft.com/office/drawing/2014/main" id="{9AF41586-B46B-C240-9177-2E89D2F2E71A}"/>
              </a:ext>
            </a:extLst>
          </p:cNvPr>
          <p:cNvPicPr>
            <a:picLocks noChangeAspect="1"/>
          </p:cNvPicPr>
          <p:nvPr>
            <a:videoFile r:link="rId6"/>
            <p:extLst>
              <p:ext uri="{DAA4B4D4-6D71-4841-9C94-3DE7FCFB9230}">
                <p14:media xmlns:p14="http://schemas.microsoft.com/office/powerpoint/2010/main" r:embed="rId5"/>
              </p:ext>
            </p:extLst>
          </p:nvPr>
        </p:nvPicPr>
        <p:blipFill>
          <a:blip r:embed="rId16"/>
          <a:stretch>
            <a:fillRect/>
          </a:stretch>
        </p:blipFill>
        <p:spPr>
          <a:xfrm>
            <a:off x="6771600" y="2692063"/>
            <a:ext cx="3055254" cy="2244048"/>
          </a:xfrm>
          <a:prstGeom prst="rect">
            <a:avLst/>
          </a:prstGeom>
        </p:spPr>
      </p:pic>
      <p:sp>
        <p:nvSpPr>
          <p:cNvPr id="48" name="Rounded Rectangle 47">
            <a:hlinkClick r:id="rId17" action="ppaction://hlinksldjump"/>
            <a:extLst>
              <a:ext uri="{FF2B5EF4-FFF2-40B4-BE49-F238E27FC236}">
                <a16:creationId xmlns:a16="http://schemas.microsoft.com/office/drawing/2014/main" id="{FEF0E9B7-FBFD-5B4B-8B54-1FDBF72D860F}"/>
              </a:ext>
            </a:extLst>
          </p:cNvPr>
          <p:cNvSpPr/>
          <p:nvPr/>
        </p:nvSpPr>
        <p:spPr>
          <a:xfrm>
            <a:off x="676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Comparison</a:t>
            </a:r>
          </a:p>
        </p:txBody>
      </p:sp>
      <p:sp>
        <p:nvSpPr>
          <p:cNvPr id="49" name="TextBox 48">
            <a:extLst>
              <a:ext uri="{FF2B5EF4-FFF2-40B4-BE49-F238E27FC236}">
                <a16:creationId xmlns:a16="http://schemas.microsoft.com/office/drawing/2014/main" id="{B01BFCA4-E3C6-224E-AD12-3B8037299D57}"/>
              </a:ext>
            </a:extLst>
          </p:cNvPr>
          <p:cNvSpPr txBox="1"/>
          <p:nvPr/>
        </p:nvSpPr>
        <p:spPr>
          <a:xfrm>
            <a:off x="270312" y="4976519"/>
            <a:ext cx="9540000" cy="1846659"/>
          </a:xfrm>
          <a:prstGeom prst="rect">
            <a:avLst/>
          </a:prstGeom>
          <a:noFill/>
        </p:spPr>
        <p:txBody>
          <a:bodyPr wrap="square" rtlCol="0">
            <a:spAutoFit/>
          </a:bodyPr>
          <a:lstStyle/>
          <a:p>
            <a:pPr>
              <a:buClr>
                <a:srgbClr val="8EAE0D"/>
              </a:buClr>
            </a:pPr>
            <a:r>
              <a:rPr lang="en-US" sz="1400" dirty="0">
                <a:latin typeface="Arial" panose="020B0604020202020204" pitchFamily="34" charset="0"/>
                <a:cs typeface="Arial" panose="020B0604020202020204" pitchFamily="34" charset="0"/>
              </a:rPr>
              <a:t>The above animations show the wave propagation across the simulation box. The simulation starts 500 seconds after onset of the earthquake and runs for 265 seconds. The wavefield is plotted for each component separately. As a reference, the center of the box is indicated by a black cone, and the two profiles used for analysis are indicated by white squares. Note that the scale for the North-component is about one magnitude lower than those for the East- and Z-component. The major wave-packet that is observed in these animations is the P-wave. We find no issues with the injection of the seismograms calculated by GEMINI into the SPECFEM simulation. We observe only very little effects from the boundaries, demonstrating their overall effectiveness.</a:t>
            </a:r>
          </a:p>
          <a:p>
            <a:pPr lvl="1">
              <a:buClr>
                <a:srgbClr val="8EAE0D"/>
              </a:buClr>
            </a:pPr>
            <a:endParaRPr lang="en-US" sz="1600" dirty="0"/>
          </a:p>
        </p:txBody>
      </p:sp>
    </p:spTree>
    <p:extLst>
      <p:ext uri="{BB962C8B-B14F-4D97-AF65-F5344CB8AC3E}">
        <p14:creationId xmlns:p14="http://schemas.microsoft.com/office/powerpoint/2010/main" val="174833607"/>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00" fill="hold"/>
                                        <p:tgtEl>
                                          <p:spTgt spid="45"/>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2200" fill="hold"/>
                                        <p:tgtEl>
                                          <p:spTgt spid="46"/>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12200" fill="hold"/>
                                        <p:tgtEl>
                                          <p:spTgt spid="4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fill="hold" display="0">
                  <p:stCondLst>
                    <p:cond delay="indefinite"/>
                  </p:stCondLst>
                </p:cTn>
                <p:tgtEl>
                  <p:spTgt spid="45"/>
                </p:tgtEl>
              </p:cMediaNode>
            </p:video>
            <p:seq concurrent="1" nextAc="seek">
              <p:cTn id="16" restart="whenNotActive" fill="hold" evtFilter="cancelBubble" nodeType="interactiveSeq">
                <p:stCondLst>
                  <p:cond evt="onClick" delay="0">
                    <p:tgtEl>
                      <p:spTgt spid="45"/>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45"/>
                                        </p:tgtEl>
                                      </p:cBhvr>
                                    </p:cmd>
                                  </p:childTnLst>
                                </p:cTn>
                              </p:par>
                            </p:childTnLst>
                          </p:cTn>
                        </p:par>
                      </p:childTnLst>
                    </p:cTn>
                  </p:par>
                </p:childTnLst>
              </p:cTn>
              <p:nextCondLst>
                <p:cond evt="onClick" delay="0">
                  <p:tgtEl>
                    <p:spTgt spid="45"/>
                  </p:tgtEl>
                </p:cond>
              </p:nextCondLst>
            </p:seq>
            <p:video>
              <p:cMediaNode vol="80000">
                <p:cTn id="21" fill="hold" display="0">
                  <p:stCondLst>
                    <p:cond delay="indefinite"/>
                  </p:stCondLst>
                </p:cTn>
                <p:tgtEl>
                  <p:spTgt spid="46"/>
                </p:tgtEl>
              </p:cMediaNode>
            </p:video>
            <p:seq concurrent="1" nextAc="seek">
              <p:cTn id="22" restart="whenNotActive" fill="hold" evtFilter="cancelBubble" nodeType="interactiveSeq">
                <p:stCondLst>
                  <p:cond evt="onClick" delay="0">
                    <p:tgtEl>
                      <p:spTgt spid="46"/>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46"/>
                                        </p:tgtEl>
                                      </p:cBhvr>
                                    </p:cmd>
                                  </p:childTnLst>
                                </p:cTn>
                              </p:par>
                            </p:childTnLst>
                          </p:cTn>
                        </p:par>
                      </p:childTnLst>
                    </p:cTn>
                  </p:par>
                </p:childTnLst>
              </p:cTn>
              <p:nextCondLst>
                <p:cond evt="onClick" delay="0">
                  <p:tgtEl>
                    <p:spTgt spid="46"/>
                  </p:tgtEl>
                </p:cond>
              </p:nextCondLst>
            </p:seq>
            <p:video>
              <p:cMediaNode vol="80000">
                <p:cTn id="27" fill="hold" display="0">
                  <p:stCondLst>
                    <p:cond delay="indefinite"/>
                  </p:stCondLst>
                </p:cTn>
                <p:tgtEl>
                  <p:spTgt spid="47"/>
                </p:tgtEl>
              </p:cMediaNode>
            </p:video>
            <p:seq concurrent="1" nextAc="seek">
              <p:cTn id="28" restart="whenNotActive" fill="hold" evtFilter="cancelBubble" nodeType="interactiveSeq">
                <p:stCondLst>
                  <p:cond evt="onClick" delay="0">
                    <p:tgtEl>
                      <p:spTgt spid="47"/>
                    </p:tgtEl>
                  </p:cond>
                </p:stCondLst>
                <p:endSync evt="end" delay="0">
                  <p:rtn val="all"/>
                </p:endSync>
                <p:childTnLst>
                  <p:par>
                    <p:cTn id="29" fill="hold">
                      <p:stCondLst>
                        <p:cond delay="0"/>
                      </p:stCondLst>
                      <p:childTnLst>
                        <p:par>
                          <p:cTn id="30" fill="hold">
                            <p:stCondLst>
                              <p:cond delay="0"/>
                            </p:stCondLst>
                            <p:childTnLst>
                              <p:par>
                                <p:cTn id="31" presetID="2" presetClass="mediacall" presetSubtype="0" fill="hold" nodeType="clickEffect">
                                  <p:stCondLst>
                                    <p:cond delay="0"/>
                                  </p:stCondLst>
                                  <p:childTnLst>
                                    <p:cmd type="call" cmd="togglePause">
                                      <p:cBhvr>
                                        <p:cTn id="32" dur="1" fill="hold"/>
                                        <p:tgtEl>
                                          <p:spTgt spid="47"/>
                                        </p:tgtEl>
                                      </p:cBhvr>
                                    </p:cmd>
                                  </p:childTnLst>
                                </p:cTn>
                              </p:par>
                            </p:childTnLst>
                          </p:cTn>
                        </p:par>
                      </p:childTnLst>
                    </p:cTn>
                  </p:par>
                </p:childTnLst>
              </p:cTn>
              <p:nextCondLst>
                <p:cond evt="onClick" delay="0">
                  <p:tgtEl>
                    <p:spTgt spid="47"/>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339209" y="7006702"/>
            <a:ext cx="3402211" cy="402483"/>
          </a:xfrm>
        </p:spPr>
        <p:txBody>
          <a:bodyPr/>
          <a:lstStyle/>
          <a:p>
            <a:r>
              <a:rPr lang="en-US"/>
              <a:t>EGU ePICO 2021</a:t>
            </a:r>
            <a:endParaRPr lang="en-US" dirty="0"/>
          </a:p>
        </p:txBody>
      </p:sp>
      <p:sp>
        <p:nvSpPr>
          <p:cNvPr id="7" name="Rounded Rectangle 6"/>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8" name="Rounded Rectangle 7"/>
          <p:cNvSpPr/>
          <p:nvPr/>
        </p:nvSpPr>
        <p:spPr>
          <a:xfrm>
            <a:off x="5142642" y="1620000"/>
            <a:ext cx="1440000" cy="360000"/>
          </a:xfrm>
          <a:prstGeom prst="roundRect">
            <a:avLst/>
          </a:prstGeom>
          <a:solidFill>
            <a:srgbClr val="8DAE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4" name="TextBox 13">
            <a:hlinkClick r:id="rId9" action="ppaction://hlinksldjump"/>
          </p:cNvPr>
          <p:cNvSpPr txBox="1"/>
          <p:nvPr/>
        </p:nvSpPr>
        <p:spPr>
          <a:xfrm>
            <a:off x="3521489" y="1630724"/>
            <a:ext cx="1440000" cy="338554"/>
          </a:xfrm>
          <a:prstGeom prst="rect">
            <a:avLst/>
          </a:prstGeom>
          <a:noFill/>
        </p:spPr>
        <p:txBody>
          <a:bodyPr wrap="square" rtlCol="0">
            <a:spAutoFit/>
          </a:bodyPr>
          <a:lstStyle/>
          <a:p>
            <a:pPr algn="ctr"/>
            <a:r>
              <a:rPr lang="en-US" sz="1600" dirty="0">
                <a:solidFill>
                  <a:srgbClr val="8DAE10"/>
                </a:solidFill>
                <a:latin typeface="Arial" panose="020B0604020202020204" pitchFamily="34" charset="0"/>
                <a:cs typeface="Arial" panose="020B0604020202020204" pitchFamily="34" charset="0"/>
              </a:rPr>
              <a:t>Earth Models</a:t>
            </a:r>
          </a:p>
        </p:txBody>
      </p:sp>
      <p:sp>
        <p:nvSpPr>
          <p:cNvPr id="19" name="Slide Number Placeholder 18">
            <a:extLst>
              <a:ext uri="{FF2B5EF4-FFF2-40B4-BE49-F238E27FC236}">
                <a16:creationId xmlns:a16="http://schemas.microsoft.com/office/drawing/2014/main" id="{1F2122A7-38BA-5348-BD23-BC3922A993B4}"/>
              </a:ext>
            </a:extLst>
          </p:cNvPr>
          <p:cNvSpPr>
            <a:spLocks noGrp="1"/>
          </p:cNvSpPr>
          <p:nvPr>
            <p:ph type="sldNum" sz="quarter" idx="12"/>
          </p:nvPr>
        </p:nvSpPr>
        <p:spPr>
          <a:xfrm>
            <a:off x="7119443" y="7006702"/>
            <a:ext cx="2268141" cy="402483"/>
          </a:xfrm>
        </p:spPr>
        <p:txBody>
          <a:bodyPr/>
          <a:lstStyle/>
          <a:p>
            <a:fld id="{B3AC51F4-F33A-FB43-993D-BDB26D85A30C}" type="slidenum">
              <a:rPr lang="en-US" smtClean="0"/>
              <a:pPr/>
              <a:t>5</a:t>
            </a:fld>
            <a:endParaRPr lang="en-US" dirty="0"/>
          </a:p>
        </p:txBody>
      </p:sp>
      <p:sp>
        <p:nvSpPr>
          <p:cNvPr id="20" name="Rounded Rectangle 19">
            <a:hlinkClick r:id="rId10" action="ppaction://hlinksldjump"/>
            <a:extLst>
              <a:ext uri="{FF2B5EF4-FFF2-40B4-BE49-F238E27FC236}">
                <a16:creationId xmlns:a16="http://schemas.microsoft.com/office/drawing/2014/main" id="{A7ABAFC3-1C80-5141-A9AF-5FCD8D28CB0A}"/>
              </a:ext>
            </a:extLst>
          </p:cNvPr>
          <p:cNvSpPr/>
          <p:nvPr/>
        </p:nvSpPr>
        <p:spPr>
          <a:xfrm>
            <a:off x="4323927" y="215067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Validation</a:t>
            </a:r>
          </a:p>
        </p:txBody>
      </p:sp>
      <p:sp>
        <p:nvSpPr>
          <p:cNvPr id="21" name="Rounded Rectangle 20">
            <a:extLst>
              <a:ext uri="{FF2B5EF4-FFF2-40B4-BE49-F238E27FC236}">
                <a16:creationId xmlns:a16="http://schemas.microsoft.com/office/drawing/2014/main" id="{92E3D218-7CFD-8048-86DD-2E801200CE32}"/>
              </a:ext>
            </a:extLst>
          </p:cNvPr>
          <p:cNvSpPr/>
          <p:nvPr/>
        </p:nvSpPr>
        <p:spPr>
          <a:xfrm>
            <a:off x="5943927" y="2150670"/>
            <a:ext cx="1440000" cy="360000"/>
          </a:xfrm>
          <a:prstGeom prst="roundRect">
            <a:avLst/>
          </a:prstGeom>
          <a:solidFill>
            <a:srgbClr val="8EAE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Application</a:t>
            </a:r>
          </a:p>
        </p:txBody>
      </p:sp>
      <p:sp>
        <p:nvSpPr>
          <p:cNvPr id="4" name="Date Placeholder 3">
            <a:extLst>
              <a:ext uri="{FF2B5EF4-FFF2-40B4-BE49-F238E27FC236}">
                <a16:creationId xmlns:a16="http://schemas.microsoft.com/office/drawing/2014/main" id="{30BF382C-1F33-C642-A7E5-327E1F9C77F2}"/>
              </a:ext>
            </a:extLst>
          </p:cNvPr>
          <p:cNvSpPr>
            <a:spLocks noGrp="1"/>
          </p:cNvSpPr>
          <p:nvPr>
            <p:ph type="dt" sz="half" idx="10"/>
          </p:nvPr>
        </p:nvSpPr>
        <p:spPr/>
        <p:txBody>
          <a:bodyPr/>
          <a:lstStyle/>
          <a:p>
            <a:r>
              <a:rPr lang="de-DE">
                <a:solidFill>
                  <a:srgbClr val="8EAE0D"/>
                </a:solidFill>
              </a:rPr>
              <a:t>26.04.21</a:t>
            </a:r>
            <a:endParaRPr lang="en-US" dirty="0">
              <a:solidFill>
                <a:srgbClr val="8EAE0D"/>
              </a:solidFill>
            </a:endParaRPr>
          </a:p>
        </p:txBody>
      </p:sp>
      <p:sp>
        <p:nvSpPr>
          <p:cNvPr id="25" name="Rounded Rectangle 24">
            <a:extLst>
              <a:ext uri="{FF2B5EF4-FFF2-40B4-BE49-F238E27FC236}">
                <a16:creationId xmlns:a16="http://schemas.microsoft.com/office/drawing/2014/main" id="{1FE3FF7B-959A-3844-8172-96787C16F0C5}"/>
              </a:ext>
            </a:extLst>
          </p:cNvPr>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6" name="Rounded Rectangle 25">
            <a:extLst>
              <a:ext uri="{FF2B5EF4-FFF2-40B4-BE49-F238E27FC236}">
                <a16:creationId xmlns:a16="http://schemas.microsoft.com/office/drawing/2014/main" id="{CB0E97F4-5975-7740-8D2C-EA60F64F52C0}"/>
              </a:ext>
            </a:extLst>
          </p:cNvPr>
          <p:cNvSpPr/>
          <p:nvPr/>
        </p:nvSpPr>
        <p:spPr>
          <a:xfrm>
            <a:off x="5142642" y="1620000"/>
            <a:ext cx="1440000" cy="360000"/>
          </a:xfrm>
          <a:prstGeom prst="roundRect">
            <a:avLst/>
          </a:prstGeom>
          <a:solidFill>
            <a:srgbClr val="8EAE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Wavefields</a:t>
            </a:r>
          </a:p>
        </p:txBody>
      </p:sp>
      <p:sp>
        <p:nvSpPr>
          <p:cNvPr id="30" name="TextBox 29">
            <a:hlinkClick r:id="rId9" action="ppaction://hlinksldjump"/>
            <a:extLst>
              <a:ext uri="{FF2B5EF4-FFF2-40B4-BE49-F238E27FC236}">
                <a16:creationId xmlns:a16="http://schemas.microsoft.com/office/drawing/2014/main" id="{B4835EE8-5A08-CF4A-A79B-C418EF8B069D}"/>
              </a:ext>
            </a:extLst>
          </p:cNvPr>
          <p:cNvSpPr txBox="1"/>
          <p:nvPr/>
        </p:nvSpPr>
        <p:spPr>
          <a:xfrm>
            <a:off x="3494647" y="1620001"/>
            <a:ext cx="1517671" cy="338554"/>
          </a:xfrm>
          <a:prstGeom prst="rect">
            <a:avLst/>
          </a:prstGeom>
          <a:noFill/>
        </p:spPr>
        <p:txBody>
          <a:bodyPr wrap="square" rtlCol="0">
            <a:spAutoFit/>
          </a:bodyPr>
          <a:lstStyle/>
          <a:p>
            <a:pPr algn="ctr"/>
            <a:r>
              <a:rPr lang="en-US" sz="1600" b="1" dirty="0">
                <a:solidFill>
                  <a:srgbClr val="8DAE10"/>
                </a:solidFill>
                <a:latin typeface="Arial" panose="020B0604020202020204" pitchFamily="34" charset="0"/>
                <a:cs typeface="Arial" panose="020B0604020202020204" pitchFamily="34" charset="0"/>
              </a:rPr>
              <a:t>Earth</a:t>
            </a:r>
            <a:r>
              <a:rPr lang="en-US" sz="1600" dirty="0">
                <a:solidFill>
                  <a:srgbClr val="8DAE10"/>
                </a:solidFill>
                <a:latin typeface="Arial" panose="020B0604020202020204" pitchFamily="34" charset="0"/>
                <a:cs typeface="Arial" panose="020B0604020202020204" pitchFamily="34" charset="0"/>
              </a:rPr>
              <a:t> </a:t>
            </a:r>
            <a:r>
              <a:rPr lang="en-US" sz="1600" b="1" dirty="0">
                <a:solidFill>
                  <a:srgbClr val="8DAE10"/>
                </a:solidFill>
                <a:latin typeface="Arial" panose="020B0604020202020204" pitchFamily="34" charset="0"/>
                <a:cs typeface="Arial" panose="020B0604020202020204" pitchFamily="34" charset="0"/>
              </a:rPr>
              <a:t>models</a:t>
            </a:r>
          </a:p>
        </p:txBody>
      </p:sp>
      <p:pic>
        <p:nvPicPr>
          <p:cNvPr id="17" name="ecompAK" descr="ecompAK">
            <a:hlinkClick r:id="" action="ppaction://media"/>
            <a:extLst>
              <a:ext uri="{FF2B5EF4-FFF2-40B4-BE49-F238E27FC236}">
                <a16:creationId xmlns:a16="http://schemas.microsoft.com/office/drawing/2014/main" id="{58C67098-C4E2-5A4E-9459-D6E3510A21CE}"/>
              </a:ext>
            </a:extLst>
          </p:cNvPr>
          <p:cNvPicPr>
            <a:picLocks noChangeAspect="1"/>
          </p:cNvPicPr>
          <p:nvPr>
            <a:videoFile r:link="rId2"/>
            <p:extLst>
              <p:ext uri="{DAA4B4D4-6D71-4841-9C94-3DE7FCFB9230}">
                <p14:media xmlns:p14="http://schemas.microsoft.com/office/powerpoint/2010/main" r:embed="rId1"/>
              </p:ext>
            </p:extLst>
          </p:nvPr>
        </p:nvPicPr>
        <p:blipFill>
          <a:blip r:embed="rId11"/>
          <a:stretch>
            <a:fillRect/>
          </a:stretch>
        </p:blipFill>
        <p:spPr>
          <a:xfrm>
            <a:off x="6772133" y="2692063"/>
            <a:ext cx="3055254" cy="2244048"/>
          </a:xfrm>
          <a:prstGeom prst="rect">
            <a:avLst/>
          </a:prstGeom>
        </p:spPr>
      </p:pic>
      <p:pic>
        <p:nvPicPr>
          <p:cNvPr id="18" name="ncompAK" descr="ncompAK">
            <a:hlinkClick r:id="" action="ppaction://media"/>
            <a:extLst>
              <a:ext uri="{FF2B5EF4-FFF2-40B4-BE49-F238E27FC236}">
                <a16:creationId xmlns:a16="http://schemas.microsoft.com/office/drawing/2014/main" id="{113F4A6B-6D27-5645-9246-4374AA03E785}"/>
              </a:ext>
            </a:extLst>
          </p:cNvPr>
          <p:cNvPicPr>
            <a:picLocks noChangeAspect="1"/>
          </p:cNvPicPr>
          <p:nvPr>
            <a:videoFile r:link="rId4"/>
            <p:extLst>
              <p:ext uri="{DAA4B4D4-6D71-4841-9C94-3DE7FCFB9230}">
                <p14:media xmlns:p14="http://schemas.microsoft.com/office/powerpoint/2010/main" r:embed="rId3"/>
              </p:ext>
            </p:extLst>
          </p:nvPr>
        </p:nvPicPr>
        <p:blipFill>
          <a:blip r:embed="rId12"/>
          <a:stretch>
            <a:fillRect/>
          </a:stretch>
        </p:blipFill>
        <p:spPr>
          <a:xfrm>
            <a:off x="3527389" y="2692065"/>
            <a:ext cx="3055255" cy="2244049"/>
          </a:xfrm>
          <a:prstGeom prst="rect">
            <a:avLst/>
          </a:prstGeom>
        </p:spPr>
      </p:pic>
      <p:pic>
        <p:nvPicPr>
          <p:cNvPr id="31" name="zcompAK" descr="zcompAK">
            <a:hlinkClick r:id="" action="ppaction://media"/>
            <a:extLst>
              <a:ext uri="{FF2B5EF4-FFF2-40B4-BE49-F238E27FC236}">
                <a16:creationId xmlns:a16="http://schemas.microsoft.com/office/drawing/2014/main" id="{9F6D9A1F-3C36-094A-97E9-39043170CD05}"/>
              </a:ext>
            </a:extLst>
          </p:cNvPr>
          <p:cNvPicPr>
            <a:picLocks noChangeAspect="1"/>
          </p:cNvPicPr>
          <p:nvPr>
            <a:videoFile r:link="rId6"/>
            <p:extLst>
              <p:ext uri="{DAA4B4D4-6D71-4841-9C94-3DE7FCFB9230}">
                <p14:media xmlns:p14="http://schemas.microsoft.com/office/powerpoint/2010/main" r:embed="rId5"/>
              </p:ext>
            </p:extLst>
          </p:nvPr>
        </p:nvPicPr>
        <p:blipFill>
          <a:blip r:embed="rId13"/>
          <a:stretch>
            <a:fillRect/>
          </a:stretch>
        </p:blipFill>
        <p:spPr>
          <a:xfrm>
            <a:off x="282641" y="2692064"/>
            <a:ext cx="3055254" cy="2244048"/>
          </a:xfrm>
          <a:prstGeom prst="rect">
            <a:avLst/>
          </a:prstGeom>
        </p:spPr>
      </p:pic>
      <p:sp>
        <p:nvSpPr>
          <p:cNvPr id="33" name="Rounded Rectangle 32">
            <a:hlinkClick r:id="rId14" action="ppaction://hlinksldjump"/>
            <a:extLst>
              <a:ext uri="{FF2B5EF4-FFF2-40B4-BE49-F238E27FC236}">
                <a16:creationId xmlns:a16="http://schemas.microsoft.com/office/drawing/2014/main" id="{129A4413-20F8-3649-BA42-9F6D5AA78D3C}"/>
              </a:ext>
            </a:extLst>
          </p:cNvPr>
          <p:cNvSpPr/>
          <p:nvPr/>
        </p:nvSpPr>
        <p:spPr>
          <a:xfrm>
            <a:off x="838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Summary</a:t>
            </a:r>
          </a:p>
        </p:txBody>
      </p:sp>
      <p:sp>
        <p:nvSpPr>
          <p:cNvPr id="34" name="Rounded Rectangle 33">
            <a:hlinkClick r:id="rId15" action="ppaction://hlinksldjump"/>
            <a:extLst>
              <a:ext uri="{FF2B5EF4-FFF2-40B4-BE49-F238E27FC236}">
                <a16:creationId xmlns:a16="http://schemas.microsoft.com/office/drawing/2014/main" id="{039422F3-48A0-3E40-9D6D-257D618667AB}"/>
              </a:ext>
            </a:extLst>
          </p:cNvPr>
          <p:cNvSpPr/>
          <p:nvPr/>
        </p:nvSpPr>
        <p:spPr>
          <a:xfrm>
            <a:off x="28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Motivation</a:t>
            </a:r>
          </a:p>
        </p:txBody>
      </p:sp>
      <p:sp>
        <p:nvSpPr>
          <p:cNvPr id="35" name="Rounded Rectangle 34">
            <a:hlinkClick r:id="rId16" action="ppaction://hlinksldjump"/>
            <a:extLst>
              <a:ext uri="{FF2B5EF4-FFF2-40B4-BE49-F238E27FC236}">
                <a16:creationId xmlns:a16="http://schemas.microsoft.com/office/drawing/2014/main" id="{88AD0CFC-136A-1C4A-AA0F-A7871AD76A07}"/>
              </a:ext>
            </a:extLst>
          </p:cNvPr>
          <p:cNvSpPr/>
          <p:nvPr/>
        </p:nvSpPr>
        <p:spPr>
          <a:xfrm>
            <a:off x="1902641" y="1620000"/>
            <a:ext cx="1440000" cy="360000"/>
          </a:xfrm>
          <a:prstGeom prst="roundRect">
            <a:avLst/>
          </a:prstGeom>
          <a:solidFill>
            <a:srgbClr val="0035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Setup</a:t>
            </a:r>
          </a:p>
        </p:txBody>
      </p:sp>
      <p:sp>
        <p:nvSpPr>
          <p:cNvPr id="36" name="Rounded Rectangle 35">
            <a:hlinkClick r:id="rId17" action="ppaction://hlinksldjump"/>
            <a:extLst>
              <a:ext uri="{FF2B5EF4-FFF2-40B4-BE49-F238E27FC236}">
                <a16:creationId xmlns:a16="http://schemas.microsoft.com/office/drawing/2014/main" id="{D48F827E-CBA8-CC43-B10C-AA39E2B81ED4}"/>
              </a:ext>
            </a:extLst>
          </p:cNvPr>
          <p:cNvSpPr/>
          <p:nvPr/>
        </p:nvSpPr>
        <p:spPr>
          <a:xfrm>
            <a:off x="676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Comparison</a:t>
            </a:r>
          </a:p>
        </p:txBody>
      </p:sp>
      <p:sp>
        <p:nvSpPr>
          <p:cNvPr id="37" name="TextBox 36">
            <a:extLst>
              <a:ext uri="{FF2B5EF4-FFF2-40B4-BE49-F238E27FC236}">
                <a16:creationId xmlns:a16="http://schemas.microsoft.com/office/drawing/2014/main" id="{F71F5EA0-34C2-4843-99D7-3EF0258EA2C6}"/>
              </a:ext>
            </a:extLst>
          </p:cNvPr>
          <p:cNvSpPr txBox="1"/>
          <p:nvPr/>
        </p:nvSpPr>
        <p:spPr>
          <a:xfrm>
            <a:off x="270312" y="4976518"/>
            <a:ext cx="9540000" cy="954107"/>
          </a:xfrm>
          <a:prstGeom prst="rect">
            <a:avLst/>
          </a:prstGeom>
          <a:noFill/>
        </p:spPr>
        <p:txBody>
          <a:bodyPr wrap="square" rtlCol="0">
            <a:spAutoFit/>
          </a:bodyPr>
          <a:lstStyle/>
          <a:p>
            <a:pPr>
              <a:buClr>
                <a:srgbClr val="8EAE0D"/>
              </a:buClr>
            </a:pPr>
            <a:r>
              <a:rPr lang="en-US" sz="1400" dirty="0">
                <a:latin typeface="Arial" panose="020B0604020202020204" pitchFamily="34" charset="0"/>
                <a:cs typeface="Arial" panose="020B0604020202020204" pitchFamily="34" charset="0"/>
              </a:rPr>
              <a:t>The homogeneous 1D background model is now replaced with a 3D Earth model obtained from P-wave travel-time tomography. To create a smooth transition from the 1D model used for the GEMINI calculations to the 3D model, a taper is applied to all sides and the bottom. In contrast to the smooth wavefronts, significant perturbations resulting from the 3D structures can be observed (most prominently on the North component).       </a:t>
            </a:r>
          </a:p>
        </p:txBody>
      </p:sp>
    </p:spTree>
    <p:extLst>
      <p:ext uri="{BB962C8B-B14F-4D97-AF65-F5344CB8AC3E}">
        <p14:creationId xmlns:p14="http://schemas.microsoft.com/office/powerpoint/2010/main" val="3389744365"/>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00" fill="hold"/>
                                        <p:tgtEl>
                                          <p:spTgt spid="31"/>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2200" fill="hold"/>
                                        <p:tgtEl>
                                          <p:spTgt spid="18"/>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12200"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fill="hold" display="0">
                  <p:stCondLst>
                    <p:cond delay="indefinite"/>
                  </p:stCondLst>
                </p:cTn>
                <p:tgtEl>
                  <p:spTgt spid="17"/>
                </p:tgtEl>
              </p:cMediaNode>
            </p:video>
            <p:seq concurrent="1" nextAc="seek">
              <p:cTn id="16" restart="whenNotActive" fill="hold" evtFilter="cancelBubble" nodeType="interactiveSeq">
                <p:stCondLst>
                  <p:cond evt="onClick" delay="0">
                    <p:tgtEl>
                      <p:spTgt spid="17"/>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17"/>
                                        </p:tgtEl>
                                      </p:cBhvr>
                                    </p:cmd>
                                  </p:childTnLst>
                                </p:cTn>
                              </p:par>
                            </p:childTnLst>
                          </p:cTn>
                        </p:par>
                      </p:childTnLst>
                    </p:cTn>
                  </p:par>
                </p:childTnLst>
              </p:cTn>
              <p:nextCondLst>
                <p:cond evt="onClick" delay="0">
                  <p:tgtEl>
                    <p:spTgt spid="17"/>
                  </p:tgtEl>
                </p:cond>
              </p:nextCondLst>
            </p:seq>
            <p:video>
              <p:cMediaNode vol="80000">
                <p:cTn id="21" fill="hold" display="0">
                  <p:stCondLst>
                    <p:cond delay="indefinite"/>
                  </p:stCondLst>
                </p:cTn>
                <p:tgtEl>
                  <p:spTgt spid="18"/>
                </p:tgtEl>
              </p:cMediaNode>
            </p:video>
            <p:seq concurrent="1" nextAc="seek">
              <p:cTn id="22" restart="whenNotActive" fill="hold" evtFilter="cancelBubble" nodeType="interactiveSeq">
                <p:stCondLst>
                  <p:cond evt="onClick" delay="0">
                    <p:tgtEl>
                      <p:spTgt spid="18"/>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18"/>
                                        </p:tgtEl>
                                      </p:cBhvr>
                                    </p:cmd>
                                  </p:childTnLst>
                                </p:cTn>
                              </p:par>
                            </p:childTnLst>
                          </p:cTn>
                        </p:par>
                      </p:childTnLst>
                    </p:cTn>
                  </p:par>
                </p:childTnLst>
              </p:cTn>
              <p:nextCondLst>
                <p:cond evt="onClick" delay="0">
                  <p:tgtEl>
                    <p:spTgt spid="18"/>
                  </p:tgtEl>
                </p:cond>
              </p:nextCondLst>
            </p:seq>
            <p:video>
              <p:cMediaNode vol="80000">
                <p:cTn id="27" fill="hold" display="0">
                  <p:stCondLst>
                    <p:cond delay="indefinite"/>
                  </p:stCondLst>
                </p:cTn>
                <p:tgtEl>
                  <p:spTgt spid="31"/>
                </p:tgtEl>
              </p:cMediaNode>
            </p:video>
            <p:seq concurrent="1" nextAc="seek">
              <p:cTn id="28" restart="whenNotActive" fill="hold" evtFilter="cancelBubble" nodeType="interactiveSeq">
                <p:stCondLst>
                  <p:cond evt="onClick" delay="0">
                    <p:tgtEl>
                      <p:spTgt spid="31"/>
                    </p:tgtEl>
                  </p:cond>
                </p:stCondLst>
                <p:endSync evt="end" delay="0">
                  <p:rtn val="all"/>
                </p:endSync>
                <p:childTnLst>
                  <p:par>
                    <p:cTn id="29" fill="hold">
                      <p:stCondLst>
                        <p:cond delay="0"/>
                      </p:stCondLst>
                      <p:childTnLst>
                        <p:par>
                          <p:cTn id="30" fill="hold">
                            <p:stCondLst>
                              <p:cond delay="0"/>
                            </p:stCondLst>
                            <p:childTnLst>
                              <p:par>
                                <p:cTn id="31" presetID="2" presetClass="mediacall" presetSubtype="0" fill="hold" nodeType="clickEffect">
                                  <p:stCondLst>
                                    <p:cond delay="0"/>
                                  </p:stCondLst>
                                  <p:childTnLst>
                                    <p:cmd type="call" cmd="togglePause">
                                      <p:cBhvr>
                                        <p:cTn id="32" dur="1" fill="hold"/>
                                        <p:tgtEl>
                                          <p:spTgt spid="31"/>
                                        </p:tgtEl>
                                      </p:cBhvr>
                                    </p:cmd>
                                  </p:childTnLst>
                                </p:cTn>
                              </p:par>
                            </p:childTnLst>
                          </p:cTn>
                        </p:par>
                      </p:childTnLst>
                    </p:cTn>
                  </p:par>
                </p:childTnLst>
              </p:cTn>
              <p:nextCondLst>
                <p:cond evt="onClick" delay="0">
                  <p:tgtEl>
                    <p:spTgt spid="31"/>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339209" y="7006702"/>
            <a:ext cx="3402211" cy="402483"/>
          </a:xfrm>
        </p:spPr>
        <p:txBody>
          <a:bodyPr/>
          <a:lstStyle/>
          <a:p>
            <a:r>
              <a:rPr lang="en-US"/>
              <a:t>EGU ePICO 2021</a:t>
            </a:r>
            <a:endParaRPr lang="en-US" dirty="0"/>
          </a:p>
        </p:txBody>
      </p:sp>
      <p:sp>
        <p:nvSpPr>
          <p:cNvPr id="4" name="Slide Number Placeholder 3">
            <a:extLst>
              <a:ext uri="{FF2B5EF4-FFF2-40B4-BE49-F238E27FC236}">
                <a16:creationId xmlns:a16="http://schemas.microsoft.com/office/drawing/2014/main" id="{71D9D670-79B6-2C47-B5FB-86E07643E123}"/>
              </a:ext>
            </a:extLst>
          </p:cNvPr>
          <p:cNvSpPr>
            <a:spLocks noGrp="1"/>
          </p:cNvSpPr>
          <p:nvPr>
            <p:ph type="sldNum" sz="quarter" idx="12"/>
          </p:nvPr>
        </p:nvSpPr>
        <p:spPr>
          <a:xfrm>
            <a:off x="7119443" y="7006702"/>
            <a:ext cx="2268141" cy="402483"/>
          </a:xfrm>
        </p:spPr>
        <p:txBody>
          <a:bodyPr/>
          <a:lstStyle/>
          <a:p>
            <a:fld id="{B3AC51F4-F33A-FB43-993D-BDB26D85A30C}" type="slidenum">
              <a:rPr lang="en-US" smtClean="0"/>
              <a:pPr/>
              <a:t>6</a:t>
            </a:fld>
            <a:endParaRPr lang="en-US" dirty="0"/>
          </a:p>
        </p:txBody>
      </p:sp>
      <p:sp>
        <p:nvSpPr>
          <p:cNvPr id="17" name="Date Placeholder 16">
            <a:extLst>
              <a:ext uri="{FF2B5EF4-FFF2-40B4-BE49-F238E27FC236}">
                <a16:creationId xmlns:a16="http://schemas.microsoft.com/office/drawing/2014/main" id="{B6C8FB11-DB2C-9645-A575-5ADC5F86B280}"/>
              </a:ext>
            </a:extLst>
          </p:cNvPr>
          <p:cNvSpPr>
            <a:spLocks noGrp="1"/>
          </p:cNvSpPr>
          <p:nvPr>
            <p:ph type="dt" sz="half" idx="10"/>
          </p:nvPr>
        </p:nvSpPr>
        <p:spPr/>
        <p:txBody>
          <a:bodyPr/>
          <a:lstStyle/>
          <a:p>
            <a:r>
              <a:rPr lang="de-DE">
                <a:solidFill>
                  <a:srgbClr val="8EAE0D"/>
                </a:solidFill>
              </a:rPr>
              <a:t>26.04.21</a:t>
            </a:r>
            <a:endParaRPr lang="en-US" dirty="0">
              <a:solidFill>
                <a:srgbClr val="8EAE0D"/>
              </a:solidFill>
            </a:endParaRPr>
          </a:p>
        </p:txBody>
      </p:sp>
      <p:sp>
        <p:nvSpPr>
          <p:cNvPr id="28" name="Rounded Rectangle 27">
            <a:extLst>
              <a:ext uri="{FF2B5EF4-FFF2-40B4-BE49-F238E27FC236}">
                <a16:creationId xmlns:a16="http://schemas.microsoft.com/office/drawing/2014/main" id="{A6294C98-9C64-3844-833F-88782E7DE824}"/>
              </a:ext>
            </a:extLst>
          </p:cNvPr>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
        <p:nvSpPr>
          <p:cNvPr id="30" name="Rounded Rectangle 29">
            <a:extLst>
              <a:ext uri="{FF2B5EF4-FFF2-40B4-BE49-F238E27FC236}">
                <a16:creationId xmlns:a16="http://schemas.microsoft.com/office/drawing/2014/main" id="{7B314EF1-D55D-454D-BE14-C6677D58B326}"/>
              </a:ext>
            </a:extLst>
          </p:cNvPr>
          <p:cNvSpPr/>
          <p:nvPr/>
        </p:nvSpPr>
        <p:spPr>
          <a:xfrm>
            <a:off x="6762642" y="1620000"/>
            <a:ext cx="1440000" cy="360000"/>
          </a:xfrm>
          <a:prstGeom prst="roundRect">
            <a:avLst/>
          </a:prstGeom>
          <a:solidFill>
            <a:srgbClr val="8DAE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
        <p:nvSpPr>
          <p:cNvPr id="34" name="Rounded Rectangle 33">
            <a:extLst>
              <a:ext uri="{FF2B5EF4-FFF2-40B4-BE49-F238E27FC236}">
                <a16:creationId xmlns:a16="http://schemas.microsoft.com/office/drawing/2014/main" id="{481942FC-C561-9847-8C0F-D1326F4FC18C}"/>
              </a:ext>
            </a:extLst>
          </p:cNvPr>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Arial" panose="020B0604020202020204" pitchFamily="34" charset="0"/>
              <a:cs typeface="Arial" panose="020B0604020202020204" pitchFamily="34" charset="0"/>
            </a:endParaRPr>
          </a:p>
        </p:txBody>
      </p:sp>
      <p:sp>
        <p:nvSpPr>
          <p:cNvPr id="36" name="Rounded Rectangle 35">
            <a:extLst>
              <a:ext uri="{FF2B5EF4-FFF2-40B4-BE49-F238E27FC236}">
                <a16:creationId xmlns:a16="http://schemas.microsoft.com/office/drawing/2014/main" id="{716D3082-90AC-7846-9F7D-F5C3E967A1AF}"/>
              </a:ext>
            </a:extLst>
          </p:cNvPr>
          <p:cNvSpPr/>
          <p:nvPr/>
        </p:nvSpPr>
        <p:spPr>
          <a:xfrm>
            <a:off x="6762642" y="1620000"/>
            <a:ext cx="1440000" cy="360000"/>
          </a:xfrm>
          <a:prstGeom prst="roundRect">
            <a:avLst/>
          </a:prstGeom>
          <a:solidFill>
            <a:srgbClr val="8EAE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Comparison</a:t>
            </a:r>
          </a:p>
        </p:txBody>
      </p:sp>
      <p:sp>
        <p:nvSpPr>
          <p:cNvPr id="38" name="TextBox 37">
            <a:hlinkClick r:id="rId2" action="ppaction://hlinksldjump"/>
            <a:extLst>
              <a:ext uri="{FF2B5EF4-FFF2-40B4-BE49-F238E27FC236}">
                <a16:creationId xmlns:a16="http://schemas.microsoft.com/office/drawing/2014/main" id="{55D42FF4-646D-4F44-BA26-A5C494D5A501}"/>
              </a:ext>
            </a:extLst>
          </p:cNvPr>
          <p:cNvSpPr txBox="1"/>
          <p:nvPr/>
        </p:nvSpPr>
        <p:spPr>
          <a:xfrm>
            <a:off x="3494647" y="1620001"/>
            <a:ext cx="1517671" cy="338554"/>
          </a:xfrm>
          <a:prstGeom prst="rect">
            <a:avLst/>
          </a:prstGeom>
          <a:noFill/>
        </p:spPr>
        <p:txBody>
          <a:bodyPr wrap="square" rtlCol="0">
            <a:spAutoFit/>
          </a:bodyPr>
          <a:lstStyle/>
          <a:p>
            <a:pPr algn="ctr"/>
            <a:r>
              <a:rPr lang="en-US" sz="1600" b="1" dirty="0">
                <a:solidFill>
                  <a:srgbClr val="8DAE10"/>
                </a:solidFill>
                <a:latin typeface="Arial" panose="020B0604020202020204" pitchFamily="34" charset="0"/>
                <a:cs typeface="Arial" panose="020B0604020202020204" pitchFamily="34" charset="0"/>
              </a:rPr>
              <a:t>Earth</a:t>
            </a:r>
            <a:r>
              <a:rPr lang="en-US" sz="1600" dirty="0">
                <a:solidFill>
                  <a:srgbClr val="8DAE10"/>
                </a:solidFill>
                <a:latin typeface="Arial" panose="020B0604020202020204" pitchFamily="34" charset="0"/>
                <a:cs typeface="Arial" panose="020B0604020202020204" pitchFamily="34" charset="0"/>
              </a:rPr>
              <a:t> </a:t>
            </a:r>
            <a:r>
              <a:rPr lang="en-US" sz="1600" b="1" dirty="0">
                <a:solidFill>
                  <a:srgbClr val="8DAE10"/>
                </a:solidFill>
                <a:latin typeface="Arial" panose="020B0604020202020204" pitchFamily="34" charset="0"/>
                <a:cs typeface="Arial" panose="020B0604020202020204" pitchFamily="34" charset="0"/>
              </a:rPr>
              <a:t>models</a:t>
            </a:r>
          </a:p>
        </p:txBody>
      </p:sp>
      <p:sp>
        <p:nvSpPr>
          <p:cNvPr id="39" name="Rounded Rectangle 38">
            <a:hlinkClick r:id="rId3" action="ppaction://hlinksldjump"/>
            <a:extLst>
              <a:ext uri="{FF2B5EF4-FFF2-40B4-BE49-F238E27FC236}">
                <a16:creationId xmlns:a16="http://schemas.microsoft.com/office/drawing/2014/main" id="{E0B689FB-47CF-364A-A211-E8DCFCB9A2F6}"/>
              </a:ext>
            </a:extLst>
          </p:cNvPr>
          <p:cNvSpPr/>
          <p:nvPr/>
        </p:nvSpPr>
        <p:spPr>
          <a:xfrm>
            <a:off x="838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Summary</a:t>
            </a:r>
          </a:p>
        </p:txBody>
      </p:sp>
      <p:sp>
        <p:nvSpPr>
          <p:cNvPr id="40" name="Rounded Rectangle 39">
            <a:hlinkClick r:id="rId4" action="ppaction://hlinksldjump"/>
            <a:extLst>
              <a:ext uri="{FF2B5EF4-FFF2-40B4-BE49-F238E27FC236}">
                <a16:creationId xmlns:a16="http://schemas.microsoft.com/office/drawing/2014/main" id="{0D5AA937-60E4-4A43-8235-6439A6D45232}"/>
              </a:ext>
            </a:extLst>
          </p:cNvPr>
          <p:cNvSpPr/>
          <p:nvPr/>
        </p:nvSpPr>
        <p:spPr>
          <a:xfrm>
            <a:off x="28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Motivation</a:t>
            </a:r>
          </a:p>
        </p:txBody>
      </p:sp>
      <p:sp>
        <p:nvSpPr>
          <p:cNvPr id="41" name="Rounded Rectangle 40">
            <a:hlinkClick r:id="rId5" action="ppaction://hlinksldjump"/>
            <a:extLst>
              <a:ext uri="{FF2B5EF4-FFF2-40B4-BE49-F238E27FC236}">
                <a16:creationId xmlns:a16="http://schemas.microsoft.com/office/drawing/2014/main" id="{CB6DA2A5-1470-064E-B02D-7DF97972BB3C}"/>
              </a:ext>
            </a:extLst>
          </p:cNvPr>
          <p:cNvSpPr/>
          <p:nvPr/>
        </p:nvSpPr>
        <p:spPr>
          <a:xfrm>
            <a:off x="1902641" y="1620000"/>
            <a:ext cx="1440000" cy="360000"/>
          </a:xfrm>
          <a:prstGeom prst="roundRect">
            <a:avLst/>
          </a:prstGeom>
          <a:solidFill>
            <a:srgbClr val="0035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Setup</a:t>
            </a:r>
          </a:p>
        </p:txBody>
      </p:sp>
      <p:sp>
        <p:nvSpPr>
          <p:cNvPr id="42" name="Rounded Rectangle 41">
            <a:hlinkClick r:id="rId6" action="ppaction://hlinksldjump"/>
            <a:extLst>
              <a:ext uri="{FF2B5EF4-FFF2-40B4-BE49-F238E27FC236}">
                <a16:creationId xmlns:a16="http://schemas.microsoft.com/office/drawing/2014/main" id="{03740C3A-71AC-EA47-AFB8-BAE75F42AAEC}"/>
              </a:ext>
            </a:extLst>
          </p:cNvPr>
          <p:cNvSpPr/>
          <p:nvPr/>
        </p:nvSpPr>
        <p:spPr>
          <a:xfrm>
            <a:off x="514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Wavefields</a:t>
            </a:r>
          </a:p>
        </p:txBody>
      </p:sp>
      <p:pic>
        <p:nvPicPr>
          <p:cNvPr id="23" name="Picture 22">
            <a:hlinkClick r:id="rId7" action="ppaction://hlinksldjump"/>
            <a:extLst>
              <a:ext uri="{FF2B5EF4-FFF2-40B4-BE49-F238E27FC236}">
                <a16:creationId xmlns:a16="http://schemas.microsoft.com/office/drawing/2014/main" id="{6854F43C-1A48-E041-815C-8C987FBBCE1B}"/>
              </a:ext>
            </a:extLst>
          </p:cNvPr>
          <p:cNvPicPr>
            <a:picLocks noChangeAspect="1"/>
          </p:cNvPicPr>
          <p:nvPr/>
        </p:nvPicPr>
        <p:blipFill>
          <a:blip r:embed="rId8"/>
          <a:srcRect/>
          <a:stretch/>
        </p:blipFill>
        <p:spPr>
          <a:xfrm>
            <a:off x="282645" y="2662682"/>
            <a:ext cx="7123469" cy="1865364"/>
          </a:xfrm>
          <a:prstGeom prst="rect">
            <a:avLst/>
          </a:prstGeom>
        </p:spPr>
      </p:pic>
      <p:pic>
        <p:nvPicPr>
          <p:cNvPr id="44" name="Picture 43">
            <a:hlinkClick r:id="rId9" action="ppaction://hlinksldjump"/>
            <a:extLst>
              <a:ext uri="{FF2B5EF4-FFF2-40B4-BE49-F238E27FC236}">
                <a16:creationId xmlns:a16="http://schemas.microsoft.com/office/drawing/2014/main" id="{AE84CA5E-0C04-2744-BB27-388CCE153D62}"/>
              </a:ext>
            </a:extLst>
          </p:cNvPr>
          <p:cNvPicPr>
            <a:picLocks noChangeAspect="1"/>
          </p:cNvPicPr>
          <p:nvPr/>
        </p:nvPicPr>
        <p:blipFill>
          <a:blip r:embed="rId10"/>
          <a:srcRect/>
          <a:stretch/>
        </p:blipFill>
        <p:spPr>
          <a:xfrm>
            <a:off x="282642" y="4689387"/>
            <a:ext cx="7123469" cy="1865365"/>
          </a:xfrm>
          <a:prstGeom prst="rect">
            <a:avLst/>
          </a:prstGeom>
        </p:spPr>
      </p:pic>
      <p:sp>
        <p:nvSpPr>
          <p:cNvPr id="45" name="Rounded Rectangle 44">
            <a:extLst>
              <a:ext uri="{FF2B5EF4-FFF2-40B4-BE49-F238E27FC236}">
                <a16:creationId xmlns:a16="http://schemas.microsoft.com/office/drawing/2014/main" id="{89FA63A5-96D0-3A43-9A2F-AFDD563CD6A6}"/>
              </a:ext>
            </a:extLst>
          </p:cNvPr>
          <p:cNvSpPr/>
          <p:nvPr/>
        </p:nvSpPr>
        <p:spPr>
          <a:xfrm>
            <a:off x="5966111" y="2141339"/>
            <a:ext cx="1440000" cy="360000"/>
          </a:xfrm>
          <a:prstGeom prst="roundRect">
            <a:avLst/>
          </a:prstGeom>
          <a:solidFill>
            <a:srgbClr val="8DAE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P20</a:t>
            </a:r>
          </a:p>
        </p:txBody>
      </p:sp>
      <p:sp>
        <p:nvSpPr>
          <p:cNvPr id="46" name="Rounded Rectangle 45">
            <a:hlinkClick r:id="rId11" action="ppaction://hlinksldjump"/>
            <a:extLst>
              <a:ext uri="{FF2B5EF4-FFF2-40B4-BE49-F238E27FC236}">
                <a16:creationId xmlns:a16="http://schemas.microsoft.com/office/drawing/2014/main" id="{52B4C345-F324-8E48-A9AB-D4344FEB5121}"/>
              </a:ext>
            </a:extLst>
          </p:cNvPr>
          <p:cNvSpPr/>
          <p:nvPr/>
        </p:nvSpPr>
        <p:spPr>
          <a:xfrm>
            <a:off x="7586111" y="2141339"/>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P10</a:t>
            </a:r>
          </a:p>
        </p:txBody>
      </p:sp>
      <p:sp>
        <p:nvSpPr>
          <p:cNvPr id="47" name="TextBox 46">
            <a:extLst>
              <a:ext uri="{FF2B5EF4-FFF2-40B4-BE49-F238E27FC236}">
                <a16:creationId xmlns:a16="http://schemas.microsoft.com/office/drawing/2014/main" id="{D407AD7B-D128-E34C-A072-02615939BBDC}"/>
              </a:ext>
            </a:extLst>
          </p:cNvPr>
          <p:cNvSpPr txBox="1"/>
          <p:nvPr/>
        </p:nvSpPr>
        <p:spPr>
          <a:xfrm>
            <a:off x="7406114" y="2796178"/>
            <a:ext cx="2404201" cy="2677656"/>
          </a:xfrm>
          <a:prstGeom prst="rect">
            <a:avLst/>
          </a:prstGeom>
          <a:noFill/>
        </p:spPr>
        <p:txBody>
          <a:bodyPr wrap="square" rtlCol="0">
            <a:spAutoFit/>
          </a:bodyPr>
          <a:lstStyle/>
          <a:p>
            <a:pPr>
              <a:buClr>
                <a:srgbClr val="8EAE0D"/>
              </a:buClr>
            </a:pPr>
            <a:r>
              <a:rPr lang="en-US" sz="1400" dirty="0">
                <a:latin typeface="Arial" panose="020B0604020202020204" pitchFamily="34" charset="0"/>
                <a:cs typeface="Arial" panose="020B0604020202020204" pitchFamily="34" charset="0"/>
              </a:rPr>
              <a:t>We first compare five stations from the profile close to the side of the box where the wave first arrives at the simulation box. Qualitative analysis is performed by calculating the NRMSD and the residuals for each trace. </a:t>
            </a:r>
          </a:p>
          <a:p>
            <a:pPr>
              <a:buClr>
                <a:srgbClr val="8EAE0D"/>
              </a:buClr>
            </a:pPr>
            <a:endParaRPr lang="en-US" sz="1400" dirty="0">
              <a:latin typeface="Arial" panose="020B0604020202020204" pitchFamily="34" charset="0"/>
              <a:cs typeface="Arial" panose="020B0604020202020204" pitchFamily="34" charset="0"/>
            </a:endParaRPr>
          </a:p>
          <a:p>
            <a:pPr>
              <a:buClr>
                <a:srgbClr val="8EAE0D"/>
              </a:buClr>
            </a:pPr>
            <a:r>
              <a:rPr lang="en-US" sz="1400" dirty="0">
                <a:latin typeface="Arial" panose="020B0604020202020204" pitchFamily="34" charset="0"/>
                <a:cs typeface="Arial" panose="020B0604020202020204" pitchFamily="34" charset="0"/>
              </a:rPr>
              <a:t>For details on each section please click on the image.</a:t>
            </a:r>
          </a:p>
        </p:txBody>
      </p:sp>
    </p:spTree>
    <p:extLst>
      <p:ext uri="{BB962C8B-B14F-4D97-AF65-F5344CB8AC3E}">
        <p14:creationId xmlns:p14="http://schemas.microsoft.com/office/powerpoint/2010/main" val="2871313540"/>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339209" y="7006702"/>
            <a:ext cx="3402211" cy="402483"/>
          </a:xfrm>
        </p:spPr>
        <p:txBody>
          <a:bodyPr/>
          <a:lstStyle/>
          <a:p>
            <a:r>
              <a:rPr lang="en-US" dirty="0"/>
              <a:t>EGU </a:t>
            </a:r>
            <a:r>
              <a:rPr lang="en-US" dirty="0" err="1"/>
              <a:t>ePICO</a:t>
            </a:r>
            <a:r>
              <a:rPr lang="en-US" dirty="0"/>
              <a:t> 2021</a:t>
            </a:r>
          </a:p>
        </p:txBody>
      </p:sp>
      <p:sp>
        <p:nvSpPr>
          <p:cNvPr id="4" name="Slide Number Placeholder 3">
            <a:extLst>
              <a:ext uri="{FF2B5EF4-FFF2-40B4-BE49-F238E27FC236}">
                <a16:creationId xmlns:a16="http://schemas.microsoft.com/office/drawing/2014/main" id="{71D9D670-79B6-2C47-B5FB-86E07643E123}"/>
              </a:ext>
            </a:extLst>
          </p:cNvPr>
          <p:cNvSpPr>
            <a:spLocks noGrp="1"/>
          </p:cNvSpPr>
          <p:nvPr>
            <p:ph type="sldNum" sz="quarter" idx="12"/>
          </p:nvPr>
        </p:nvSpPr>
        <p:spPr>
          <a:xfrm>
            <a:off x="7119443" y="7006702"/>
            <a:ext cx="2268141" cy="402483"/>
          </a:xfrm>
        </p:spPr>
        <p:txBody>
          <a:bodyPr/>
          <a:lstStyle/>
          <a:p>
            <a:fld id="{B3AC51F4-F33A-FB43-993D-BDB26D85A30C}" type="slidenum">
              <a:rPr lang="en-US" smtClean="0"/>
              <a:pPr/>
              <a:t>7</a:t>
            </a:fld>
            <a:endParaRPr lang="en-US" dirty="0"/>
          </a:p>
        </p:txBody>
      </p:sp>
      <p:sp>
        <p:nvSpPr>
          <p:cNvPr id="17" name="Date Placeholder 16">
            <a:extLst>
              <a:ext uri="{FF2B5EF4-FFF2-40B4-BE49-F238E27FC236}">
                <a16:creationId xmlns:a16="http://schemas.microsoft.com/office/drawing/2014/main" id="{B6C8FB11-DB2C-9645-A575-5ADC5F86B280}"/>
              </a:ext>
            </a:extLst>
          </p:cNvPr>
          <p:cNvSpPr>
            <a:spLocks noGrp="1"/>
          </p:cNvSpPr>
          <p:nvPr>
            <p:ph type="dt" sz="half" idx="10"/>
          </p:nvPr>
        </p:nvSpPr>
        <p:spPr/>
        <p:txBody>
          <a:bodyPr/>
          <a:lstStyle/>
          <a:p>
            <a:r>
              <a:rPr lang="de-DE" dirty="0">
                <a:solidFill>
                  <a:srgbClr val="8EAE0D"/>
                </a:solidFill>
              </a:rPr>
              <a:t>26.04.21</a:t>
            </a:r>
            <a:endParaRPr lang="en-US" dirty="0">
              <a:solidFill>
                <a:srgbClr val="8EAE0D"/>
              </a:solidFill>
            </a:endParaRPr>
          </a:p>
        </p:txBody>
      </p:sp>
      <p:sp>
        <p:nvSpPr>
          <p:cNvPr id="28" name="Rounded Rectangle 27">
            <a:extLst>
              <a:ext uri="{FF2B5EF4-FFF2-40B4-BE49-F238E27FC236}">
                <a16:creationId xmlns:a16="http://schemas.microsoft.com/office/drawing/2014/main" id="{A6294C98-9C64-3844-833F-88782E7DE824}"/>
              </a:ext>
            </a:extLst>
          </p:cNvPr>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
        <p:nvSpPr>
          <p:cNvPr id="30" name="Rounded Rectangle 29">
            <a:extLst>
              <a:ext uri="{FF2B5EF4-FFF2-40B4-BE49-F238E27FC236}">
                <a16:creationId xmlns:a16="http://schemas.microsoft.com/office/drawing/2014/main" id="{7B314EF1-D55D-454D-BE14-C6677D58B326}"/>
              </a:ext>
            </a:extLst>
          </p:cNvPr>
          <p:cNvSpPr/>
          <p:nvPr/>
        </p:nvSpPr>
        <p:spPr>
          <a:xfrm>
            <a:off x="6762642" y="1620000"/>
            <a:ext cx="1440000" cy="360000"/>
          </a:xfrm>
          <a:prstGeom prst="roundRect">
            <a:avLst/>
          </a:prstGeom>
          <a:solidFill>
            <a:srgbClr val="8DAE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
        <p:nvSpPr>
          <p:cNvPr id="34" name="Rounded Rectangle 33">
            <a:extLst>
              <a:ext uri="{FF2B5EF4-FFF2-40B4-BE49-F238E27FC236}">
                <a16:creationId xmlns:a16="http://schemas.microsoft.com/office/drawing/2014/main" id="{481942FC-C561-9847-8C0F-D1326F4FC18C}"/>
              </a:ext>
            </a:extLst>
          </p:cNvPr>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Arial" panose="020B0604020202020204" pitchFamily="34" charset="0"/>
              <a:cs typeface="Arial" panose="020B0604020202020204" pitchFamily="34" charset="0"/>
            </a:endParaRPr>
          </a:p>
        </p:txBody>
      </p:sp>
      <p:sp>
        <p:nvSpPr>
          <p:cNvPr id="36" name="Rounded Rectangle 35">
            <a:extLst>
              <a:ext uri="{FF2B5EF4-FFF2-40B4-BE49-F238E27FC236}">
                <a16:creationId xmlns:a16="http://schemas.microsoft.com/office/drawing/2014/main" id="{716D3082-90AC-7846-9F7D-F5C3E967A1AF}"/>
              </a:ext>
            </a:extLst>
          </p:cNvPr>
          <p:cNvSpPr/>
          <p:nvPr/>
        </p:nvSpPr>
        <p:spPr>
          <a:xfrm>
            <a:off x="6762642" y="1620000"/>
            <a:ext cx="1440000" cy="360000"/>
          </a:xfrm>
          <a:prstGeom prst="roundRect">
            <a:avLst/>
          </a:prstGeom>
          <a:solidFill>
            <a:srgbClr val="8EAE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Comparison</a:t>
            </a:r>
          </a:p>
        </p:txBody>
      </p:sp>
      <p:sp>
        <p:nvSpPr>
          <p:cNvPr id="38" name="TextBox 37">
            <a:hlinkClick r:id="rId3" action="ppaction://hlinksldjump"/>
            <a:extLst>
              <a:ext uri="{FF2B5EF4-FFF2-40B4-BE49-F238E27FC236}">
                <a16:creationId xmlns:a16="http://schemas.microsoft.com/office/drawing/2014/main" id="{55D42FF4-646D-4F44-BA26-A5C494D5A501}"/>
              </a:ext>
            </a:extLst>
          </p:cNvPr>
          <p:cNvSpPr txBox="1"/>
          <p:nvPr/>
        </p:nvSpPr>
        <p:spPr>
          <a:xfrm>
            <a:off x="3494647" y="1620001"/>
            <a:ext cx="1517671" cy="338554"/>
          </a:xfrm>
          <a:prstGeom prst="rect">
            <a:avLst/>
          </a:prstGeom>
          <a:noFill/>
        </p:spPr>
        <p:txBody>
          <a:bodyPr wrap="square" rtlCol="0">
            <a:spAutoFit/>
          </a:bodyPr>
          <a:lstStyle/>
          <a:p>
            <a:pPr algn="ctr"/>
            <a:r>
              <a:rPr lang="en-US" sz="1600" b="1" dirty="0">
                <a:solidFill>
                  <a:srgbClr val="8DAE10"/>
                </a:solidFill>
                <a:latin typeface="Arial" panose="020B0604020202020204" pitchFamily="34" charset="0"/>
                <a:cs typeface="Arial" panose="020B0604020202020204" pitchFamily="34" charset="0"/>
              </a:rPr>
              <a:t>Earth</a:t>
            </a:r>
            <a:r>
              <a:rPr lang="en-US" sz="1600" dirty="0">
                <a:solidFill>
                  <a:srgbClr val="8DAE10"/>
                </a:solidFill>
                <a:latin typeface="Arial" panose="020B0604020202020204" pitchFamily="34" charset="0"/>
                <a:cs typeface="Arial" panose="020B0604020202020204" pitchFamily="34" charset="0"/>
              </a:rPr>
              <a:t> </a:t>
            </a:r>
            <a:r>
              <a:rPr lang="en-US" sz="1600" b="1" dirty="0">
                <a:solidFill>
                  <a:srgbClr val="8DAE10"/>
                </a:solidFill>
                <a:latin typeface="Arial" panose="020B0604020202020204" pitchFamily="34" charset="0"/>
                <a:cs typeface="Arial" panose="020B0604020202020204" pitchFamily="34" charset="0"/>
              </a:rPr>
              <a:t>models</a:t>
            </a:r>
          </a:p>
        </p:txBody>
      </p:sp>
      <p:sp>
        <p:nvSpPr>
          <p:cNvPr id="39" name="Rounded Rectangle 38">
            <a:hlinkClick r:id="rId4" action="ppaction://hlinksldjump"/>
            <a:extLst>
              <a:ext uri="{FF2B5EF4-FFF2-40B4-BE49-F238E27FC236}">
                <a16:creationId xmlns:a16="http://schemas.microsoft.com/office/drawing/2014/main" id="{E0B689FB-47CF-364A-A211-E8DCFCB9A2F6}"/>
              </a:ext>
            </a:extLst>
          </p:cNvPr>
          <p:cNvSpPr/>
          <p:nvPr/>
        </p:nvSpPr>
        <p:spPr>
          <a:xfrm>
            <a:off x="838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Summary</a:t>
            </a:r>
          </a:p>
        </p:txBody>
      </p:sp>
      <p:sp>
        <p:nvSpPr>
          <p:cNvPr id="40" name="Rounded Rectangle 39">
            <a:hlinkClick r:id="rId5" action="ppaction://hlinksldjump"/>
            <a:extLst>
              <a:ext uri="{FF2B5EF4-FFF2-40B4-BE49-F238E27FC236}">
                <a16:creationId xmlns:a16="http://schemas.microsoft.com/office/drawing/2014/main" id="{0D5AA937-60E4-4A43-8235-6439A6D45232}"/>
              </a:ext>
            </a:extLst>
          </p:cNvPr>
          <p:cNvSpPr/>
          <p:nvPr/>
        </p:nvSpPr>
        <p:spPr>
          <a:xfrm>
            <a:off x="28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Motivation</a:t>
            </a:r>
          </a:p>
        </p:txBody>
      </p:sp>
      <p:sp>
        <p:nvSpPr>
          <p:cNvPr id="41" name="Rounded Rectangle 40">
            <a:hlinkClick r:id="rId6" action="ppaction://hlinksldjump"/>
            <a:extLst>
              <a:ext uri="{FF2B5EF4-FFF2-40B4-BE49-F238E27FC236}">
                <a16:creationId xmlns:a16="http://schemas.microsoft.com/office/drawing/2014/main" id="{CB6DA2A5-1470-064E-B02D-7DF97972BB3C}"/>
              </a:ext>
            </a:extLst>
          </p:cNvPr>
          <p:cNvSpPr/>
          <p:nvPr/>
        </p:nvSpPr>
        <p:spPr>
          <a:xfrm>
            <a:off x="1902641" y="1620000"/>
            <a:ext cx="1440000" cy="360000"/>
          </a:xfrm>
          <a:prstGeom prst="roundRect">
            <a:avLst/>
          </a:prstGeom>
          <a:solidFill>
            <a:srgbClr val="0035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Setup</a:t>
            </a:r>
          </a:p>
        </p:txBody>
      </p:sp>
      <p:sp>
        <p:nvSpPr>
          <p:cNvPr id="42" name="Rounded Rectangle 41">
            <a:hlinkClick r:id="rId7" action="ppaction://hlinksldjump"/>
            <a:extLst>
              <a:ext uri="{FF2B5EF4-FFF2-40B4-BE49-F238E27FC236}">
                <a16:creationId xmlns:a16="http://schemas.microsoft.com/office/drawing/2014/main" id="{03740C3A-71AC-EA47-AFB8-BAE75F42AAEC}"/>
              </a:ext>
            </a:extLst>
          </p:cNvPr>
          <p:cNvSpPr/>
          <p:nvPr/>
        </p:nvSpPr>
        <p:spPr>
          <a:xfrm>
            <a:off x="514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Wavefields</a:t>
            </a:r>
          </a:p>
        </p:txBody>
      </p:sp>
      <p:sp>
        <p:nvSpPr>
          <p:cNvPr id="16" name="Rounded Rectangle 15">
            <a:extLst>
              <a:ext uri="{FF2B5EF4-FFF2-40B4-BE49-F238E27FC236}">
                <a16:creationId xmlns:a16="http://schemas.microsoft.com/office/drawing/2014/main" id="{A6DC13DC-AF1C-984D-B8F1-6D4ED6B52926}"/>
              </a:ext>
            </a:extLst>
          </p:cNvPr>
          <p:cNvSpPr/>
          <p:nvPr/>
        </p:nvSpPr>
        <p:spPr>
          <a:xfrm>
            <a:off x="282641" y="2141339"/>
            <a:ext cx="3056568" cy="360000"/>
          </a:xfrm>
          <a:prstGeom prst="roundRect">
            <a:avLst/>
          </a:prstGeom>
          <a:solidFill>
            <a:srgbClr val="8DAE10">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Validation with PREM </a:t>
            </a:r>
          </a:p>
        </p:txBody>
      </p:sp>
      <p:sp>
        <p:nvSpPr>
          <p:cNvPr id="18" name="Rounded Rectangle 17">
            <a:hlinkClick r:id="rId8" action="ppaction://hlinksldjump"/>
            <a:extLst>
              <a:ext uri="{FF2B5EF4-FFF2-40B4-BE49-F238E27FC236}">
                <a16:creationId xmlns:a16="http://schemas.microsoft.com/office/drawing/2014/main" id="{B90D4A39-E8C1-2A43-8185-7D46358AF1EA}"/>
              </a:ext>
            </a:extLst>
          </p:cNvPr>
          <p:cNvSpPr/>
          <p:nvPr/>
        </p:nvSpPr>
        <p:spPr>
          <a:xfrm>
            <a:off x="9075602" y="7021555"/>
            <a:ext cx="745799" cy="372775"/>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rgbClr val="EAEAE9"/>
                </a:solidFill>
                <a:latin typeface="Arial" panose="020B0604020202020204" pitchFamily="34" charset="0"/>
                <a:cs typeface="Arial" panose="020B0604020202020204" pitchFamily="34" charset="0"/>
              </a:rPr>
              <a:t>Back</a:t>
            </a:r>
          </a:p>
        </p:txBody>
      </p:sp>
      <p:sp>
        <p:nvSpPr>
          <p:cNvPr id="23" name="Rounded Rectangle 22">
            <a:extLst>
              <a:ext uri="{FF2B5EF4-FFF2-40B4-BE49-F238E27FC236}">
                <a16:creationId xmlns:a16="http://schemas.microsoft.com/office/drawing/2014/main" id="{F34F6F3D-AC77-A748-BEAE-AB21F05C6D08}"/>
              </a:ext>
            </a:extLst>
          </p:cNvPr>
          <p:cNvSpPr/>
          <p:nvPr/>
        </p:nvSpPr>
        <p:spPr>
          <a:xfrm>
            <a:off x="5966111" y="2141339"/>
            <a:ext cx="1440000" cy="360000"/>
          </a:xfrm>
          <a:prstGeom prst="roundRect">
            <a:avLst/>
          </a:prstGeom>
          <a:solidFill>
            <a:srgbClr val="8DAE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P20</a:t>
            </a:r>
          </a:p>
        </p:txBody>
      </p:sp>
      <p:sp>
        <p:nvSpPr>
          <p:cNvPr id="24" name="Rounded Rectangle 23">
            <a:hlinkClick r:id="rId9" action="ppaction://hlinksldjump"/>
            <a:extLst>
              <a:ext uri="{FF2B5EF4-FFF2-40B4-BE49-F238E27FC236}">
                <a16:creationId xmlns:a16="http://schemas.microsoft.com/office/drawing/2014/main" id="{7F210E26-1C8C-3E47-92DF-44DBF460A4E3}"/>
              </a:ext>
            </a:extLst>
          </p:cNvPr>
          <p:cNvSpPr/>
          <p:nvPr/>
        </p:nvSpPr>
        <p:spPr>
          <a:xfrm>
            <a:off x="7586111" y="2141339"/>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P10</a:t>
            </a:r>
          </a:p>
        </p:txBody>
      </p:sp>
      <p:pic>
        <p:nvPicPr>
          <p:cNvPr id="5" name="Picture 4">
            <a:extLst>
              <a:ext uri="{FF2B5EF4-FFF2-40B4-BE49-F238E27FC236}">
                <a16:creationId xmlns:a16="http://schemas.microsoft.com/office/drawing/2014/main" id="{021ABFB9-46EE-474A-995D-A79380772A26}"/>
              </a:ext>
            </a:extLst>
          </p:cNvPr>
          <p:cNvPicPr>
            <a:picLocks noChangeAspect="1"/>
          </p:cNvPicPr>
          <p:nvPr/>
        </p:nvPicPr>
        <p:blipFill>
          <a:blip r:embed="rId10"/>
          <a:srcRect/>
          <a:stretch/>
        </p:blipFill>
        <p:spPr>
          <a:xfrm>
            <a:off x="0" y="2662678"/>
            <a:ext cx="10080624" cy="2639731"/>
          </a:xfrm>
          <a:prstGeom prst="rect">
            <a:avLst/>
          </a:prstGeom>
        </p:spPr>
      </p:pic>
      <p:sp>
        <p:nvSpPr>
          <p:cNvPr id="25" name="TextBox 24">
            <a:extLst>
              <a:ext uri="{FF2B5EF4-FFF2-40B4-BE49-F238E27FC236}">
                <a16:creationId xmlns:a16="http://schemas.microsoft.com/office/drawing/2014/main" id="{076DF8AC-358B-634F-810A-599051CDBA5F}"/>
              </a:ext>
            </a:extLst>
          </p:cNvPr>
          <p:cNvSpPr txBox="1"/>
          <p:nvPr/>
        </p:nvSpPr>
        <p:spPr>
          <a:xfrm>
            <a:off x="192641" y="5246614"/>
            <a:ext cx="9540000" cy="1631216"/>
          </a:xfrm>
          <a:prstGeom prst="rect">
            <a:avLst/>
          </a:prstGeom>
          <a:noFill/>
        </p:spPr>
        <p:txBody>
          <a:bodyPr wrap="square" rtlCol="0">
            <a:spAutoFit/>
          </a:bodyPr>
          <a:lstStyle/>
          <a:p>
            <a:pPr>
              <a:buClr>
                <a:srgbClr val="8EAE0D"/>
              </a:buClr>
            </a:pPr>
            <a:r>
              <a:rPr lang="en-US" sz="1400" dirty="0">
                <a:latin typeface="Arial" panose="020B0604020202020204" pitchFamily="34" charset="0"/>
                <a:cs typeface="Arial" panose="020B0604020202020204" pitchFamily="34" charset="0"/>
              </a:rPr>
              <a:t>Two notable things can be observed here:</a:t>
            </a:r>
          </a:p>
          <a:p>
            <a:pPr marL="342911" indent="-342911">
              <a:buClr>
                <a:srgbClr val="8EAE0D"/>
              </a:buClr>
              <a:buFont typeface="+mj-lt"/>
              <a:buAutoNum type="arabicPeriod"/>
            </a:pPr>
            <a:r>
              <a:rPr lang="en-US" sz="1400" dirty="0">
                <a:latin typeface="Arial" panose="020B0604020202020204" pitchFamily="34" charset="0"/>
                <a:cs typeface="Arial" panose="020B0604020202020204" pitchFamily="34" charset="0"/>
              </a:rPr>
              <a:t>There is a difference in amplitude in the Z-component of the traces which is not present in the other two components, where the amplitude of the signal calculated with SPECFEM is lower.</a:t>
            </a:r>
          </a:p>
          <a:p>
            <a:pPr marL="342911" indent="-342911">
              <a:buClr>
                <a:srgbClr val="8EAE0D"/>
              </a:buClr>
              <a:buFont typeface="+mj-lt"/>
              <a:buAutoNum type="arabicPeriod"/>
            </a:pPr>
            <a:r>
              <a:rPr lang="en-US" sz="1400" dirty="0">
                <a:latin typeface="Arial" panose="020B0604020202020204" pitchFamily="34" charset="0"/>
                <a:cs typeface="Arial" panose="020B0604020202020204" pitchFamily="34" charset="0"/>
              </a:rPr>
              <a:t>A very small phase shift is observed on all traces.</a:t>
            </a:r>
          </a:p>
          <a:p>
            <a:pPr>
              <a:buClr>
                <a:srgbClr val="8EAE0D"/>
              </a:buClr>
            </a:pPr>
            <a:r>
              <a:rPr lang="en-US" sz="1400" dirty="0">
                <a:latin typeface="Arial" panose="020B0604020202020204" pitchFamily="34" charset="0"/>
                <a:cs typeface="Arial" panose="020B0604020202020204" pitchFamily="34" charset="0"/>
              </a:rPr>
              <a:t>Since PREM values are calculated in different ways for both methods, both issues may result from that. </a:t>
            </a:r>
          </a:p>
          <a:p>
            <a:pPr>
              <a:buClr>
                <a:srgbClr val="8EAE0D"/>
              </a:buClr>
            </a:pPr>
            <a:r>
              <a:rPr lang="en-US" sz="1400" dirty="0">
                <a:latin typeface="Arial" panose="020B0604020202020204" pitchFamily="34" charset="0"/>
                <a:cs typeface="Arial" panose="020B0604020202020204" pitchFamily="34" charset="0"/>
              </a:rPr>
              <a:t>The overall difference between the traces is very small, as indicated by the very low NRMSD values</a:t>
            </a:r>
          </a:p>
          <a:p>
            <a:pPr>
              <a:buClr>
                <a:srgbClr val="8EAE0D"/>
              </a:buClr>
            </a:pPr>
            <a:r>
              <a:rPr lang="en-US" sz="1600" dirty="0"/>
              <a:t>   </a:t>
            </a:r>
          </a:p>
        </p:txBody>
      </p:sp>
    </p:spTree>
    <p:extLst>
      <p:ext uri="{BB962C8B-B14F-4D97-AF65-F5344CB8AC3E}">
        <p14:creationId xmlns:p14="http://schemas.microsoft.com/office/powerpoint/2010/main" val="3028943797"/>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339209" y="7006702"/>
            <a:ext cx="3402211" cy="402483"/>
          </a:xfrm>
        </p:spPr>
        <p:txBody>
          <a:bodyPr/>
          <a:lstStyle/>
          <a:p>
            <a:r>
              <a:rPr lang="en-US"/>
              <a:t>EGU ePICO 2021</a:t>
            </a:r>
            <a:endParaRPr lang="en-US" dirty="0"/>
          </a:p>
        </p:txBody>
      </p:sp>
      <p:sp>
        <p:nvSpPr>
          <p:cNvPr id="4" name="Slide Number Placeholder 3">
            <a:extLst>
              <a:ext uri="{FF2B5EF4-FFF2-40B4-BE49-F238E27FC236}">
                <a16:creationId xmlns:a16="http://schemas.microsoft.com/office/drawing/2014/main" id="{71D9D670-79B6-2C47-B5FB-86E07643E123}"/>
              </a:ext>
            </a:extLst>
          </p:cNvPr>
          <p:cNvSpPr>
            <a:spLocks noGrp="1"/>
          </p:cNvSpPr>
          <p:nvPr>
            <p:ph type="sldNum" sz="quarter" idx="12"/>
          </p:nvPr>
        </p:nvSpPr>
        <p:spPr>
          <a:xfrm>
            <a:off x="7119443" y="7006702"/>
            <a:ext cx="2268141" cy="402483"/>
          </a:xfrm>
        </p:spPr>
        <p:txBody>
          <a:bodyPr/>
          <a:lstStyle/>
          <a:p>
            <a:fld id="{B3AC51F4-F33A-FB43-993D-BDB26D85A30C}" type="slidenum">
              <a:rPr lang="en-US" smtClean="0"/>
              <a:pPr/>
              <a:t>8</a:t>
            </a:fld>
            <a:endParaRPr lang="en-US" dirty="0"/>
          </a:p>
        </p:txBody>
      </p:sp>
      <p:sp>
        <p:nvSpPr>
          <p:cNvPr id="17" name="Date Placeholder 16">
            <a:extLst>
              <a:ext uri="{FF2B5EF4-FFF2-40B4-BE49-F238E27FC236}">
                <a16:creationId xmlns:a16="http://schemas.microsoft.com/office/drawing/2014/main" id="{B6C8FB11-DB2C-9645-A575-5ADC5F86B280}"/>
              </a:ext>
            </a:extLst>
          </p:cNvPr>
          <p:cNvSpPr>
            <a:spLocks noGrp="1"/>
          </p:cNvSpPr>
          <p:nvPr>
            <p:ph type="dt" sz="half" idx="10"/>
          </p:nvPr>
        </p:nvSpPr>
        <p:spPr/>
        <p:txBody>
          <a:bodyPr/>
          <a:lstStyle/>
          <a:p>
            <a:r>
              <a:rPr lang="de-DE" dirty="0">
                <a:solidFill>
                  <a:srgbClr val="8EAE0D"/>
                </a:solidFill>
              </a:rPr>
              <a:t>26.04.21</a:t>
            </a:r>
            <a:endParaRPr lang="en-US" dirty="0">
              <a:solidFill>
                <a:srgbClr val="8EAE0D"/>
              </a:solidFill>
            </a:endParaRPr>
          </a:p>
        </p:txBody>
      </p:sp>
      <p:sp>
        <p:nvSpPr>
          <p:cNvPr id="28" name="Rounded Rectangle 27">
            <a:extLst>
              <a:ext uri="{FF2B5EF4-FFF2-40B4-BE49-F238E27FC236}">
                <a16:creationId xmlns:a16="http://schemas.microsoft.com/office/drawing/2014/main" id="{A6294C98-9C64-3844-833F-88782E7DE824}"/>
              </a:ext>
            </a:extLst>
          </p:cNvPr>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
        <p:nvSpPr>
          <p:cNvPr id="30" name="Rounded Rectangle 29">
            <a:extLst>
              <a:ext uri="{FF2B5EF4-FFF2-40B4-BE49-F238E27FC236}">
                <a16:creationId xmlns:a16="http://schemas.microsoft.com/office/drawing/2014/main" id="{7B314EF1-D55D-454D-BE14-C6677D58B326}"/>
              </a:ext>
            </a:extLst>
          </p:cNvPr>
          <p:cNvSpPr/>
          <p:nvPr/>
        </p:nvSpPr>
        <p:spPr>
          <a:xfrm>
            <a:off x="6762642" y="1620000"/>
            <a:ext cx="1440000" cy="360000"/>
          </a:xfrm>
          <a:prstGeom prst="roundRect">
            <a:avLst/>
          </a:prstGeom>
          <a:solidFill>
            <a:srgbClr val="8DAE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
        <p:nvSpPr>
          <p:cNvPr id="34" name="Rounded Rectangle 33">
            <a:extLst>
              <a:ext uri="{FF2B5EF4-FFF2-40B4-BE49-F238E27FC236}">
                <a16:creationId xmlns:a16="http://schemas.microsoft.com/office/drawing/2014/main" id="{481942FC-C561-9847-8C0F-D1326F4FC18C}"/>
              </a:ext>
            </a:extLst>
          </p:cNvPr>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Arial" panose="020B0604020202020204" pitchFamily="34" charset="0"/>
              <a:cs typeface="Arial" panose="020B0604020202020204" pitchFamily="34" charset="0"/>
            </a:endParaRPr>
          </a:p>
        </p:txBody>
      </p:sp>
      <p:sp>
        <p:nvSpPr>
          <p:cNvPr id="36" name="Rounded Rectangle 35">
            <a:extLst>
              <a:ext uri="{FF2B5EF4-FFF2-40B4-BE49-F238E27FC236}">
                <a16:creationId xmlns:a16="http://schemas.microsoft.com/office/drawing/2014/main" id="{716D3082-90AC-7846-9F7D-F5C3E967A1AF}"/>
              </a:ext>
            </a:extLst>
          </p:cNvPr>
          <p:cNvSpPr/>
          <p:nvPr/>
        </p:nvSpPr>
        <p:spPr>
          <a:xfrm>
            <a:off x="6762642" y="1620000"/>
            <a:ext cx="1440000" cy="360000"/>
          </a:xfrm>
          <a:prstGeom prst="roundRect">
            <a:avLst/>
          </a:prstGeom>
          <a:solidFill>
            <a:srgbClr val="8EAE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Comparison</a:t>
            </a:r>
          </a:p>
        </p:txBody>
      </p:sp>
      <p:sp>
        <p:nvSpPr>
          <p:cNvPr id="38" name="TextBox 37">
            <a:hlinkClick r:id="rId2" action="ppaction://hlinksldjump"/>
            <a:extLst>
              <a:ext uri="{FF2B5EF4-FFF2-40B4-BE49-F238E27FC236}">
                <a16:creationId xmlns:a16="http://schemas.microsoft.com/office/drawing/2014/main" id="{55D42FF4-646D-4F44-BA26-A5C494D5A501}"/>
              </a:ext>
            </a:extLst>
          </p:cNvPr>
          <p:cNvSpPr txBox="1"/>
          <p:nvPr/>
        </p:nvSpPr>
        <p:spPr>
          <a:xfrm>
            <a:off x="3494647" y="1620001"/>
            <a:ext cx="1517671" cy="338554"/>
          </a:xfrm>
          <a:prstGeom prst="rect">
            <a:avLst/>
          </a:prstGeom>
          <a:noFill/>
        </p:spPr>
        <p:txBody>
          <a:bodyPr wrap="square" rtlCol="0">
            <a:spAutoFit/>
          </a:bodyPr>
          <a:lstStyle/>
          <a:p>
            <a:pPr algn="ctr"/>
            <a:r>
              <a:rPr lang="en-US" sz="1600" b="1" dirty="0">
                <a:solidFill>
                  <a:srgbClr val="8DAE10"/>
                </a:solidFill>
                <a:latin typeface="Arial" panose="020B0604020202020204" pitchFamily="34" charset="0"/>
                <a:cs typeface="Arial" panose="020B0604020202020204" pitchFamily="34" charset="0"/>
              </a:rPr>
              <a:t>Earth</a:t>
            </a:r>
            <a:r>
              <a:rPr lang="en-US" sz="1600" dirty="0">
                <a:solidFill>
                  <a:srgbClr val="8DAE10"/>
                </a:solidFill>
                <a:latin typeface="Arial" panose="020B0604020202020204" pitchFamily="34" charset="0"/>
                <a:cs typeface="Arial" panose="020B0604020202020204" pitchFamily="34" charset="0"/>
              </a:rPr>
              <a:t> </a:t>
            </a:r>
            <a:r>
              <a:rPr lang="en-US" sz="1600" b="1" dirty="0">
                <a:solidFill>
                  <a:srgbClr val="8DAE10"/>
                </a:solidFill>
                <a:latin typeface="Arial" panose="020B0604020202020204" pitchFamily="34" charset="0"/>
                <a:cs typeface="Arial" panose="020B0604020202020204" pitchFamily="34" charset="0"/>
              </a:rPr>
              <a:t>models</a:t>
            </a:r>
          </a:p>
        </p:txBody>
      </p:sp>
      <p:sp>
        <p:nvSpPr>
          <p:cNvPr id="39" name="Rounded Rectangle 38">
            <a:hlinkClick r:id="rId3" action="ppaction://hlinksldjump"/>
            <a:extLst>
              <a:ext uri="{FF2B5EF4-FFF2-40B4-BE49-F238E27FC236}">
                <a16:creationId xmlns:a16="http://schemas.microsoft.com/office/drawing/2014/main" id="{E0B689FB-47CF-364A-A211-E8DCFCB9A2F6}"/>
              </a:ext>
            </a:extLst>
          </p:cNvPr>
          <p:cNvSpPr/>
          <p:nvPr/>
        </p:nvSpPr>
        <p:spPr>
          <a:xfrm>
            <a:off x="838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Summary</a:t>
            </a:r>
          </a:p>
        </p:txBody>
      </p:sp>
      <p:sp>
        <p:nvSpPr>
          <p:cNvPr id="40" name="Rounded Rectangle 39">
            <a:hlinkClick r:id="rId4" action="ppaction://hlinksldjump"/>
            <a:extLst>
              <a:ext uri="{FF2B5EF4-FFF2-40B4-BE49-F238E27FC236}">
                <a16:creationId xmlns:a16="http://schemas.microsoft.com/office/drawing/2014/main" id="{0D5AA937-60E4-4A43-8235-6439A6D45232}"/>
              </a:ext>
            </a:extLst>
          </p:cNvPr>
          <p:cNvSpPr/>
          <p:nvPr/>
        </p:nvSpPr>
        <p:spPr>
          <a:xfrm>
            <a:off x="28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Motivation</a:t>
            </a:r>
          </a:p>
        </p:txBody>
      </p:sp>
      <p:sp>
        <p:nvSpPr>
          <p:cNvPr id="41" name="Rounded Rectangle 40">
            <a:hlinkClick r:id="rId5" action="ppaction://hlinksldjump"/>
            <a:extLst>
              <a:ext uri="{FF2B5EF4-FFF2-40B4-BE49-F238E27FC236}">
                <a16:creationId xmlns:a16="http://schemas.microsoft.com/office/drawing/2014/main" id="{CB6DA2A5-1470-064E-B02D-7DF97972BB3C}"/>
              </a:ext>
            </a:extLst>
          </p:cNvPr>
          <p:cNvSpPr/>
          <p:nvPr/>
        </p:nvSpPr>
        <p:spPr>
          <a:xfrm>
            <a:off x="1902641" y="1620000"/>
            <a:ext cx="1440000" cy="360000"/>
          </a:xfrm>
          <a:prstGeom prst="roundRect">
            <a:avLst/>
          </a:prstGeom>
          <a:solidFill>
            <a:srgbClr val="0035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Setup</a:t>
            </a:r>
          </a:p>
        </p:txBody>
      </p:sp>
      <p:sp>
        <p:nvSpPr>
          <p:cNvPr id="42" name="Rounded Rectangle 41">
            <a:hlinkClick r:id="rId6" action="ppaction://hlinksldjump"/>
            <a:extLst>
              <a:ext uri="{FF2B5EF4-FFF2-40B4-BE49-F238E27FC236}">
                <a16:creationId xmlns:a16="http://schemas.microsoft.com/office/drawing/2014/main" id="{03740C3A-71AC-EA47-AFB8-BAE75F42AAEC}"/>
              </a:ext>
            </a:extLst>
          </p:cNvPr>
          <p:cNvSpPr/>
          <p:nvPr/>
        </p:nvSpPr>
        <p:spPr>
          <a:xfrm>
            <a:off x="514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Wavefields</a:t>
            </a:r>
          </a:p>
        </p:txBody>
      </p:sp>
      <p:sp>
        <p:nvSpPr>
          <p:cNvPr id="16" name="Rounded Rectangle 15">
            <a:extLst>
              <a:ext uri="{FF2B5EF4-FFF2-40B4-BE49-F238E27FC236}">
                <a16:creationId xmlns:a16="http://schemas.microsoft.com/office/drawing/2014/main" id="{A6DC13DC-AF1C-984D-B8F1-6D4ED6B52926}"/>
              </a:ext>
            </a:extLst>
          </p:cNvPr>
          <p:cNvSpPr/>
          <p:nvPr/>
        </p:nvSpPr>
        <p:spPr>
          <a:xfrm>
            <a:off x="282640" y="2141339"/>
            <a:ext cx="4140069" cy="360000"/>
          </a:xfrm>
          <a:prstGeom prst="roundRect">
            <a:avLst/>
          </a:prstGeom>
          <a:solidFill>
            <a:srgbClr val="8DAE10">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Application using a 3D velocity model</a:t>
            </a:r>
          </a:p>
        </p:txBody>
      </p:sp>
      <p:sp>
        <p:nvSpPr>
          <p:cNvPr id="18" name="Rounded Rectangle 17">
            <a:hlinkClick r:id="rId7" action="ppaction://hlinksldjump"/>
            <a:extLst>
              <a:ext uri="{FF2B5EF4-FFF2-40B4-BE49-F238E27FC236}">
                <a16:creationId xmlns:a16="http://schemas.microsoft.com/office/drawing/2014/main" id="{6E78DC97-5093-D64B-8C0A-7F42535CC32B}"/>
              </a:ext>
            </a:extLst>
          </p:cNvPr>
          <p:cNvSpPr/>
          <p:nvPr/>
        </p:nvSpPr>
        <p:spPr>
          <a:xfrm>
            <a:off x="9075602" y="7021555"/>
            <a:ext cx="745799" cy="372775"/>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rgbClr val="EAEAE9"/>
                </a:solidFill>
                <a:latin typeface="Arial" panose="020B0604020202020204" pitchFamily="34" charset="0"/>
                <a:cs typeface="Arial" panose="020B0604020202020204" pitchFamily="34" charset="0"/>
              </a:rPr>
              <a:t>Back</a:t>
            </a:r>
          </a:p>
        </p:txBody>
      </p:sp>
      <p:sp>
        <p:nvSpPr>
          <p:cNvPr id="19" name="Rounded Rectangle 18">
            <a:extLst>
              <a:ext uri="{FF2B5EF4-FFF2-40B4-BE49-F238E27FC236}">
                <a16:creationId xmlns:a16="http://schemas.microsoft.com/office/drawing/2014/main" id="{5FE47FE7-7FCA-0A40-92FC-8FC7D9A73A33}"/>
              </a:ext>
            </a:extLst>
          </p:cNvPr>
          <p:cNvSpPr/>
          <p:nvPr/>
        </p:nvSpPr>
        <p:spPr>
          <a:xfrm>
            <a:off x="5966111" y="2141339"/>
            <a:ext cx="1440000" cy="360000"/>
          </a:xfrm>
          <a:prstGeom prst="roundRect">
            <a:avLst/>
          </a:prstGeom>
          <a:solidFill>
            <a:srgbClr val="8DAE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P20</a:t>
            </a:r>
          </a:p>
        </p:txBody>
      </p:sp>
      <p:sp>
        <p:nvSpPr>
          <p:cNvPr id="20" name="Rounded Rectangle 19">
            <a:hlinkClick r:id="rId8" action="ppaction://hlinksldjump"/>
            <a:extLst>
              <a:ext uri="{FF2B5EF4-FFF2-40B4-BE49-F238E27FC236}">
                <a16:creationId xmlns:a16="http://schemas.microsoft.com/office/drawing/2014/main" id="{ED0DD00F-0566-9C49-BD3B-BF5F0FB13E4B}"/>
              </a:ext>
            </a:extLst>
          </p:cNvPr>
          <p:cNvSpPr/>
          <p:nvPr/>
        </p:nvSpPr>
        <p:spPr>
          <a:xfrm>
            <a:off x="7586111" y="2141339"/>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P10</a:t>
            </a:r>
          </a:p>
        </p:txBody>
      </p:sp>
      <p:pic>
        <p:nvPicPr>
          <p:cNvPr id="5" name="Picture 4">
            <a:extLst>
              <a:ext uri="{FF2B5EF4-FFF2-40B4-BE49-F238E27FC236}">
                <a16:creationId xmlns:a16="http://schemas.microsoft.com/office/drawing/2014/main" id="{BF828332-37E7-B04A-9853-61F996012348}"/>
              </a:ext>
            </a:extLst>
          </p:cNvPr>
          <p:cNvPicPr>
            <a:picLocks noChangeAspect="1"/>
          </p:cNvPicPr>
          <p:nvPr/>
        </p:nvPicPr>
        <p:blipFill>
          <a:blip r:embed="rId9"/>
          <a:srcRect/>
          <a:stretch/>
        </p:blipFill>
        <p:spPr>
          <a:xfrm>
            <a:off x="3" y="2662680"/>
            <a:ext cx="10080624" cy="2639731"/>
          </a:xfrm>
          <a:prstGeom prst="rect">
            <a:avLst/>
          </a:prstGeom>
        </p:spPr>
      </p:pic>
      <p:sp>
        <p:nvSpPr>
          <p:cNvPr id="23" name="TextBox 22">
            <a:extLst>
              <a:ext uri="{FF2B5EF4-FFF2-40B4-BE49-F238E27FC236}">
                <a16:creationId xmlns:a16="http://schemas.microsoft.com/office/drawing/2014/main" id="{8707C2D5-56A9-5B44-B0E9-635D3171758B}"/>
              </a:ext>
            </a:extLst>
          </p:cNvPr>
          <p:cNvSpPr txBox="1"/>
          <p:nvPr/>
        </p:nvSpPr>
        <p:spPr>
          <a:xfrm>
            <a:off x="102637" y="5246614"/>
            <a:ext cx="9977988" cy="1384995"/>
          </a:xfrm>
          <a:prstGeom prst="rect">
            <a:avLst/>
          </a:prstGeom>
          <a:noFill/>
        </p:spPr>
        <p:txBody>
          <a:bodyPr wrap="square" rtlCol="0">
            <a:spAutoFit/>
          </a:bodyPr>
          <a:lstStyle/>
          <a:p>
            <a:pPr>
              <a:buClr>
                <a:srgbClr val="8EAE0D"/>
              </a:buClr>
            </a:pPr>
            <a:r>
              <a:rPr lang="en-US" sz="1400" dirty="0">
                <a:latin typeface="Arial" panose="020B0604020202020204" pitchFamily="34" charset="0"/>
                <a:cs typeface="Arial" panose="020B0604020202020204" pitchFamily="34" charset="0"/>
              </a:rPr>
              <a:t>One notable thing can be observed here:</a:t>
            </a:r>
          </a:p>
          <a:p>
            <a:pPr marL="342900" indent="-342900">
              <a:buClr>
                <a:srgbClr val="8EAE0D"/>
              </a:buClr>
              <a:buFont typeface="+mj-lt"/>
              <a:buAutoNum type="arabicPeriod"/>
            </a:pPr>
            <a:r>
              <a:rPr lang="en-US" sz="1400" dirty="0">
                <a:latin typeface="Arial" panose="020B0604020202020204" pitchFamily="34" charset="0"/>
                <a:cs typeface="Arial" panose="020B0604020202020204" pitchFamily="34" charset="0"/>
              </a:rPr>
              <a:t>The amplitude and phase differences are much smaller than in the PREM calculations for all stations except No 31. </a:t>
            </a:r>
          </a:p>
          <a:p>
            <a:pPr>
              <a:buClr>
                <a:srgbClr val="8EAE0D"/>
              </a:buClr>
            </a:pPr>
            <a:r>
              <a:rPr lang="en-US" sz="1400" dirty="0">
                <a:latin typeface="Arial" panose="020B0604020202020204" pitchFamily="34" charset="0"/>
                <a:cs typeface="Arial" panose="020B0604020202020204" pitchFamily="34" charset="0"/>
              </a:rPr>
              <a:t>Since this Profile is close to the edge of the box and the wave has not passed through any significant 3D structures, this is a very good result. The stations are still in or close to the transition zone between 1D and 3D model, so in a zone where the models should be nearly identical. The rather significant difference for Station 31 may be a result of the transition from 1D to 3D model.</a:t>
            </a:r>
          </a:p>
        </p:txBody>
      </p:sp>
    </p:spTree>
    <p:extLst>
      <p:ext uri="{BB962C8B-B14F-4D97-AF65-F5344CB8AC3E}">
        <p14:creationId xmlns:p14="http://schemas.microsoft.com/office/powerpoint/2010/main" val="1241638818"/>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339209" y="7006702"/>
            <a:ext cx="3402211" cy="402483"/>
          </a:xfrm>
        </p:spPr>
        <p:txBody>
          <a:bodyPr/>
          <a:lstStyle/>
          <a:p>
            <a:r>
              <a:rPr lang="en-US"/>
              <a:t>EGU ePICO 2021</a:t>
            </a:r>
            <a:endParaRPr lang="en-US" dirty="0"/>
          </a:p>
        </p:txBody>
      </p:sp>
      <p:sp>
        <p:nvSpPr>
          <p:cNvPr id="7" name="Rounded Rectangle 6"/>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
        <p:nvSpPr>
          <p:cNvPr id="9" name="Rounded Rectangle 8"/>
          <p:cNvSpPr/>
          <p:nvPr/>
        </p:nvSpPr>
        <p:spPr>
          <a:xfrm>
            <a:off x="6762642" y="1620000"/>
            <a:ext cx="1440000" cy="360000"/>
          </a:xfrm>
          <a:prstGeom prst="roundRect">
            <a:avLst/>
          </a:prstGeom>
          <a:solidFill>
            <a:srgbClr val="8DAE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71D9D670-79B6-2C47-B5FB-86E07643E123}"/>
              </a:ext>
            </a:extLst>
          </p:cNvPr>
          <p:cNvSpPr>
            <a:spLocks noGrp="1"/>
          </p:cNvSpPr>
          <p:nvPr>
            <p:ph type="sldNum" sz="quarter" idx="12"/>
          </p:nvPr>
        </p:nvSpPr>
        <p:spPr>
          <a:xfrm>
            <a:off x="7119443" y="7006702"/>
            <a:ext cx="2268141" cy="402483"/>
          </a:xfrm>
        </p:spPr>
        <p:txBody>
          <a:bodyPr/>
          <a:lstStyle/>
          <a:p>
            <a:fld id="{B3AC51F4-F33A-FB43-993D-BDB26D85A30C}" type="slidenum">
              <a:rPr lang="en-US" smtClean="0"/>
              <a:pPr/>
              <a:t>9</a:t>
            </a:fld>
            <a:endParaRPr lang="en-US" dirty="0"/>
          </a:p>
        </p:txBody>
      </p:sp>
      <p:sp>
        <p:nvSpPr>
          <p:cNvPr id="17" name="Date Placeholder 16">
            <a:extLst>
              <a:ext uri="{FF2B5EF4-FFF2-40B4-BE49-F238E27FC236}">
                <a16:creationId xmlns:a16="http://schemas.microsoft.com/office/drawing/2014/main" id="{EC3FFB7F-222E-F544-BF31-6921356089FA}"/>
              </a:ext>
            </a:extLst>
          </p:cNvPr>
          <p:cNvSpPr>
            <a:spLocks noGrp="1"/>
          </p:cNvSpPr>
          <p:nvPr>
            <p:ph type="dt" sz="half" idx="10"/>
          </p:nvPr>
        </p:nvSpPr>
        <p:spPr/>
        <p:txBody>
          <a:bodyPr/>
          <a:lstStyle/>
          <a:p>
            <a:r>
              <a:rPr lang="de-DE">
                <a:solidFill>
                  <a:srgbClr val="8EAE0D"/>
                </a:solidFill>
              </a:rPr>
              <a:t>26.04.21</a:t>
            </a:r>
            <a:endParaRPr lang="en-US" dirty="0">
              <a:solidFill>
                <a:srgbClr val="8EAE0D"/>
              </a:solidFill>
            </a:endParaRPr>
          </a:p>
        </p:txBody>
      </p:sp>
      <p:sp>
        <p:nvSpPr>
          <p:cNvPr id="30" name="Rounded Rectangle 29">
            <a:extLst>
              <a:ext uri="{FF2B5EF4-FFF2-40B4-BE49-F238E27FC236}">
                <a16:creationId xmlns:a16="http://schemas.microsoft.com/office/drawing/2014/main" id="{6ACC4E49-FF71-7A47-8090-829E58D024F9}"/>
              </a:ext>
            </a:extLst>
          </p:cNvPr>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Arial" panose="020B0604020202020204" pitchFamily="34" charset="0"/>
              <a:cs typeface="Arial" panose="020B0604020202020204" pitchFamily="34" charset="0"/>
            </a:endParaRPr>
          </a:p>
        </p:txBody>
      </p:sp>
      <p:sp>
        <p:nvSpPr>
          <p:cNvPr id="32" name="Rounded Rectangle 31">
            <a:extLst>
              <a:ext uri="{FF2B5EF4-FFF2-40B4-BE49-F238E27FC236}">
                <a16:creationId xmlns:a16="http://schemas.microsoft.com/office/drawing/2014/main" id="{93A7DB42-A980-5548-A347-04058C9D70C0}"/>
              </a:ext>
            </a:extLst>
          </p:cNvPr>
          <p:cNvSpPr/>
          <p:nvPr/>
        </p:nvSpPr>
        <p:spPr>
          <a:xfrm>
            <a:off x="6762642" y="1620000"/>
            <a:ext cx="1440000" cy="360000"/>
          </a:xfrm>
          <a:prstGeom prst="roundRect">
            <a:avLst/>
          </a:prstGeom>
          <a:solidFill>
            <a:srgbClr val="8EAE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Comparison</a:t>
            </a:r>
          </a:p>
        </p:txBody>
      </p:sp>
      <p:sp>
        <p:nvSpPr>
          <p:cNvPr id="34" name="TextBox 33">
            <a:hlinkClick r:id="rId2" action="ppaction://hlinksldjump"/>
            <a:extLst>
              <a:ext uri="{FF2B5EF4-FFF2-40B4-BE49-F238E27FC236}">
                <a16:creationId xmlns:a16="http://schemas.microsoft.com/office/drawing/2014/main" id="{3C6A58D4-A56D-614E-AC50-979F3D8BB13B}"/>
              </a:ext>
            </a:extLst>
          </p:cNvPr>
          <p:cNvSpPr txBox="1"/>
          <p:nvPr/>
        </p:nvSpPr>
        <p:spPr>
          <a:xfrm>
            <a:off x="3503978" y="1620001"/>
            <a:ext cx="1517671" cy="338554"/>
          </a:xfrm>
          <a:prstGeom prst="rect">
            <a:avLst/>
          </a:prstGeom>
          <a:noFill/>
        </p:spPr>
        <p:txBody>
          <a:bodyPr wrap="square" rtlCol="0">
            <a:spAutoFit/>
          </a:bodyPr>
          <a:lstStyle/>
          <a:p>
            <a:pPr algn="ctr"/>
            <a:r>
              <a:rPr lang="en-US" sz="1600" b="1" dirty="0">
                <a:solidFill>
                  <a:srgbClr val="8DAE10"/>
                </a:solidFill>
                <a:latin typeface="Arial" panose="020B0604020202020204" pitchFamily="34" charset="0"/>
                <a:cs typeface="Arial" panose="020B0604020202020204" pitchFamily="34" charset="0"/>
              </a:rPr>
              <a:t>Earth</a:t>
            </a:r>
            <a:r>
              <a:rPr lang="en-US" sz="1600" dirty="0">
                <a:solidFill>
                  <a:srgbClr val="8DAE10"/>
                </a:solidFill>
                <a:latin typeface="Arial" panose="020B0604020202020204" pitchFamily="34" charset="0"/>
                <a:cs typeface="Arial" panose="020B0604020202020204" pitchFamily="34" charset="0"/>
              </a:rPr>
              <a:t> </a:t>
            </a:r>
            <a:r>
              <a:rPr lang="en-US" sz="1600" b="1" dirty="0">
                <a:solidFill>
                  <a:srgbClr val="8DAE10"/>
                </a:solidFill>
                <a:latin typeface="Arial" panose="020B0604020202020204" pitchFamily="34" charset="0"/>
                <a:cs typeface="Arial" panose="020B0604020202020204" pitchFamily="34" charset="0"/>
              </a:rPr>
              <a:t>models</a:t>
            </a:r>
          </a:p>
        </p:txBody>
      </p:sp>
      <p:sp>
        <p:nvSpPr>
          <p:cNvPr id="35" name="Rounded Rectangle 34">
            <a:hlinkClick r:id="rId3" action="ppaction://hlinksldjump"/>
            <a:extLst>
              <a:ext uri="{FF2B5EF4-FFF2-40B4-BE49-F238E27FC236}">
                <a16:creationId xmlns:a16="http://schemas.microsoft.com/office/drawing/2014/main" id="{E84551FA-7721-2F44-B36B-0040F87499C4}"/>
              </a:ext>
            </a:extLst>
          </p:cNvPr>
          <p:cNvSpPr/>
          <p:nvPr/>
        </p:nvSpPr>
        <p:spPr>
          <a:xfrm>
            <a:off x="838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Summary</a:t>
            </a:r>
          </a:p>
        </p:txBody>
      </p:sp>
      <p:sp>
        <p:nvSpPr>
          <p:cNvPr id="38" name="Rounded Rectangle 37">
            <a:hlinkClick r:id="rId4" action="ppaction://hlinksldjump"/>
            <a:extLst>
              <a:ext uri="{FF2B5EF4-FFF2-40B4-BE49-F238E27FC236}">
                <a16:creationId xmlns:a16="http://schemas.microsoft.com/office/drawing/2014/main" id="{47CE1D23-FC81-A04A-BC8D-698190D331FA}"/>
              </a:ext>
            </a:extLst>
          </p:cNvPr>
          <p:cNvSpPr/>
          <p:nvPr/>
        </p:nvSpPr>
        <p:spPr>
          <a:xfrm>
            <a:off x="28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Motivation</a:t>
            </a:r>
          </a:p>
        </p:txBody>
      </p:sp>
      <p:sp>
        <p:nvSpPr>
          <p:cNvPr id="39" name="Rounded Rectangle 38">
            <a:hlinkClick r:id="rId5" action="ppaction://hlinksldjump"/>
            <a:extLst>
              <a:ext uri="{FF2B5EF4-FFF2-40B4-BE49-F238E27FC236}">
                <a16:creationId xmlns:a16="http://schemas.microsoft.com/office/drawing/2014/main" id="{DC4C9E87-3156-3C41-9B5C-DF5426A5F7B5}"/>
              </a:ext>
            </a:extLst>
          </p:cNvPr>
          <p:cNvSpPr/>
          <p:nvPr/>
        </p:nvSpPr>
        <p:spPr>
          <a:xfrm>
            <a:off x="1902641" y="1620000"/>
            <a:ext cx="1440000" cy="360000"/>
          </a:xfrm>
          <a:prstGeom prst="roundRect">
            <a:avLst/>
          </a:prstGeom>
          <a:solidFill>
            <a:srgbClr val="0035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Setup</a:t>
            </a:r>
          </a:p>
        </p:txBody>
      </p:sp>
      <p:sp>
        <p:nvSpPr>
          <p:cNvPr id="41" name="Rounded Rectangle 40">
            <a:hlinkClick r:id="rId6" action="ppaction://hlinksldjump"/>
            <a:extLst>
              <a:ext uri="{FF2B5EF4-FFF2-40B4-BE49-F238E27FC236}">
                <a16:creationId xmlns:a16="http://schemas.microsoft.com/office/drawing/2014/main" id="{FCC07C43-0A09-534A-BD58-176C8E69FE7F}"/>
              </a:ext>
            </a:extLst>
          </p:cNvPr>
          <p:cNvSpPr/>
          <p:nvPr/>
        </p:nvSpPr>
        <p:spPr>
          <a:xfrm>
            <a:off x="514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Wavefields</a:t>
            </a:r>
          </a:p>
        </p:txBody>
      </p:sp>
      <p:pic>
        <p:nvPicPr>
          <p:cNvPr id="45" name="Picture 44">
            <a:hlinkClick r:id="rId7" action="ppaction://hlinksldjump"/>
            <a:extLst>
              <a:ext uri="{FF2B5EF4-FFF2-40B4-BE49-F238E27FC236}">
                <a16:creationId xmlns:a16="http://schemas.microsoft.com/office/drawing/2014/main" id="{C890BAF7-5A8E-7D4F-8FF3-29D295A0014B}"/>
              </a:ext>
            </a:extLst>
          </p:cNvPr>
          <p:cNvPicPr>
            <a:picLocks noChangeAspect="1"/>
          </p:cNvPicPr>
          <p:nvPr/>
        </p:nvPicPr>
        <p:blipFill>
          <a:blip r:embed="rId8"/>
          <a:srcRect/>
          <a:stretch/>
        </p:blipFill>
        <p:spPr>
          <a:xfrm>
            <a:off x="282643" y="4702038"/>
            <a:ext cx="7121598" cy="1864875"/>
          </a:xfrm>
          <a:prstGeom prst="rect">
            <a:avLst/>
          </a:prstGeom>
        </p:spPr>
      </p:pic>
      <p:pic>
        <p:nvPicPr>
          <p:cNvPr id="47" name="Picture 46">
            <a:hlinkClick r:id="rId9" action="ppaction://hlinksldjump"/>
            <a:extLst>
              <a:ext uri="{FF2B5EF4-FFF2-40B4-BE49-F238E27FC236}">
                <a16:creationId xmlns:a16="http://schemas.microsoft.com/office/drawing/2014/main" id="{C8D2CD84-62F1-6641-A5AF-21CB58057A9D}"/>
              </a:ext>
            </a:extLst>
          </p:cNvPr>
          <p:cNvPicPr>
            <a:picLocks noChangeAspect="1"/>
          </p:cNvPicPr>
          <p:nvPr/>
        </p:nvPicPr>
        <p:blipFill>
          <a:blip r:embed="rId10"/>
          <a:srcRect/>
          <a:stretch/>
        </p:blipFill>
        <p:spPr>
          <a:xfrm>
            <a:off x="282643" y="2669252"/>
            <a:ext cx="7121598" cy="1864875"/>
          </a:xfrm>
          <a:prstGeom prst="rect">
            <a:avLst/>
          </a:prstGeom>
        </p:spPr>
      </p:pic>
      <p:sp>
        <p:nvSpPr>
          <p:cNvPr id="48" name="Rounded Rectangle 47">
            <a:hlinkClick r:id="rId11" action="ppaction://hlinksldjump"/>
            <a:extLst>
              <a:ext uri="{FF2B5EF4-FFF2-40B4-BE49-F238E27FC236}">
                <a16:creationId xmlns:a16="http://schemas.microsoft.com/office/drawing/2014/main" id="{24E2EE34-9045-1347-AF0C-68D2456D458E}"/>
              </a:ext>
            </a:extLst>
          </p:cNvPr>
          <p:cNvSpPr/>
          <p:nvPr/>
        </p:nvSpPr>
        <p:spPr>
          <a:xfrm>
            <a:off x="5966111" y="2141339"/>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P20</a:t>
            </a:r>
          </a:p>
        </p:txBody>
      </p:sp>
      <p:sp>
        <p:nvSpPr>
          <p:cNvPr id="49" name="Rounded Rectangle 48">
            <a:extLst>
              <a:ext uri="{FF2B5EF4-FFF2-40B4-BE49-F238E27FC236}">
                <a16:creationId xmlns:a16="http://schemas.microsoft.com/office/drawing/2014/main" id="{13D3BA85-70F7-C14A-B39A-057FD5D28116}"/>
              </a:ext>
            </a:extLst>
          </p:cNvPr>
          <p:cNvSpPr/>
          <p:nvPr/>
        </p:nvSpPr>
        <p:spPr>
          <a:xfrm>
            <a:off x="7586111" y="2141339"/>
            <a:ext cx="1440000" cy="360000"/>
          </a:xfrm>
          <a:prstGeom prst="roundRect">
            <a:avLst/>
          </a:prstGeom>
          <a:solidFill>
            <a:srgbClr val="8EAE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P10</a:t>
            </a:r>
          </a:p>
        </p:txBody>
      </p:sp>
      <p:sp>
        <p:nvSpPr>
          <p:cNvPr id="50" name="TextBox 49">
            <a:extLst>
              <a:ext uri="{FF2B5EF4-FFF2-40B4-BE49-F238E27FC236}">
                <a16:creationId xmlns:a16="http://schemas.microsoft.com/office/drawing/2014/main" id="{DC9CA92C-5BA7-874C-9F04-E2C096793B00}"/>
              </a:ext>
            </a:extLst>
          </p:cNvPr>
          <p:cNvSpPr txBox="1"/>
          <p:nvPr/>
        </p:nvSpPr>
        <p:spPr>
          <a:xfrm>
            <a:off x="7406114" y="2796178"/>
            <a:ext cx="2416528" cy="3108543"/>
          </a:xfrm>
          <a:prstGeom prst="rect">
            <a:avLst/>
          </a:prstGeom>
          <a:noFill/>
        </p:spPr>
        <p:txBody>
          <a:bodyPr wrap="square" rtlCol="0">
            <a:spAutoFit/>
          </a:bodyPr>
          <a:lstStyle/>
          <a:p>
            <a:pPr>
              <a:buClr>
                <a:srgbClr val="8EAE0D"/>
              </a:buClr>
            </a:pPr>
            <a:r>
              <a:rPr lang="en-US" sz="1400" dirty="0">
                <a:latin typeface="Arial" panose="020B0604020202020204" pitchFamily="34" charset="0"/>
                <a:cs typeface="Arial" panose="020B0604020202020204" pitchFamily="34" charset="0"/>
              </a:rPr>
              <a:t>The second profile is close to the center of the simulation box. For the PREM calculations, we expect similar results to those of the previous profile. In case of the modified AK135 3D model we expect significant differences, as large perturbations are part of the velocity model.</a:t>
            </a:r>
          </a:p>
          <a:p>
            <a:pPr>
              <a:buClr>
                <a:srgbClr val="8EAE0D"/>
              </a:buClr>
            </a:pPr>
            <a:endParaRPr lang="en-US" sz="1400" dirty="0">
              <a:latin typeface="Arial" panose="020B0604020202020204" pitchFamily="34" charset="0"/>
              <a:cs typeface="Arial" panose="020B0604020202020204" pitchFamily="34" charset="0"/>
            </a:endParaRPr>
          </a:p>
          <a:p>
            <a:pPr>
              <a:buClr>
                <a:srgbClr val="8EAE0D"/>
              </a:buClr>
            </a:pPr>
            <a:r>
              <a:rPr lang="en-US" sz="1400" dirty="0">
                <a:latin typeface="Arial" panose="020B0604020202020204" pitchFamily="34" charset="0"/>
                <a:cs typeface="Arial" panose="020B0604020202020204" pitchFamily="34" charset="0"/>
              </a:rPr>
              <a:t>For details on each section please click on the image.</a:t>
            </a:r>
          </a:p>
        </p:txBody>
      </p:sp>
    </p:spTree>
    <p:extLst>
      <p:ext uri="{BB962C8B-B14F-4D97-AF65-F5344CB8AC3E}">
        <p14:creationId xmlns:p14="http://schemas.microsoft.com/office/powerpoint/2010/main" val="2057013568"/>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339209" y="7006702"/>
            <a:ext cx="3402211" cy="402483"/>
          </a:xfrm>
        </p:spPr>
        <p:txBody>
          <a:bodyPr/>
          <a:lstStyle/>
          <a:p>
            <a:r>
              <a:rPr lang="en-US"/>
              <a:t>EGU ePICO 2021</a:t>
            </a:r>
            <a:endParaRPr lang="en-US" dirty="0"/>
          </a:p>
        </p:txBody>
      </p:sp>
      <p:sp>
        <p:nvSpPr>
          <p:cNvPr id="7" name="Rounded Rectangle 6"/>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9" name="Rounded Rectangle 8"/>
          <p:cNvSpPr/>
          <p:nvPr/>
        </p:nvSpPr>
        <p:spPr>
          <a:xfrm>
            <a:off x="6762642" y="1620000"/>
            <a:ext cx="1440000" cy="360000"/>
          </a:xfrm>
          <a:prstGeom prst="roundRect">
            <a:avLst/>
          </a:prstGeom>
          <a:solidFill>
            <a:srgbClr val="8DAE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71D9D670-79B6-2C47-B5FB-86E07643E123}"/>
              </a:ext>
            </a:extLst>
          </p:cNvPr>
          <p:cNvSpPr>
            <a:spLocks noGrp="1"/>
          </p:cNvSpPr>
          <p:nvPr>
            <p:ph type="sldNum" sz="quarter" idx="12"/>
          </p:nvPr>
        </p:nvSpPr>
        <p:spPr>
          <a:xfrm>
            <a:off x="7119443" y="7006702"/>
            <a:ext cx="2268141" cy="402483"/>
          </a:xfrm>
        </p:spPr>
        <p:txBody>
          <a:bodyPr/>
          <a:lstStyle/>
          <a:p>
            <a:fld id="{B3AC51F4-F33A-FB43-993D-BDB26D85A30C}" type="slidenum">
              <a:rPr lang="en-US" smtClean="0"/>
              <a:pPr/>
              <a:t>10</a:t>
            </a:fld>
            <a:endParaRPr lang="en-US" dirty="0"/>
          </a:p>
        </p:txBody>
      </p:sp>
      <p:sp>
        <p:nvSpPr>
          <p:cNvPr id="17" name="Date Placeholder 16">
            <a:extLst>
              <a:ext uri="{FF2B5EF4-FFF2-40B4-BE49-F238E27FC236}">
                <a16:creationId xmlns:a16="http://schemas.microsoft.com/office/drawing/2014/main" id="{EC3FFB7F-222E-F544-BF31-6921356089FA}"/>
              </a:ext>
            </a:extLst>
          </p:cNvPr>
          <p:cNvSpPr>
            <a:spLocks noGrp="1"/>
          </p:cNvSpPr>
          <p:nvPr>
            <p:ph type="dt" sz="half" idx="10"/>
          </p:nvPr>
        </p:nvSpPr>
        <p:spPr/>
        <p:txBody>
          <a:bodyPr/>
          <a:lstStyle/>
          <a:p>
            <a:r>
              <a:rPr lang="de-DE">
                <a:solidFill>
                  <a:srgbClr val="8EAE0D"/>
                </a:solidFill>
              </a:rPr>
              <a:t>26.04.21</a:t>
            </a:r>
            <a:endParaRPr lang="en-US" dirty="0">
              <a:solidFill>
                <a:srgbClr val="8EAE0D"/>
              </a:solidFill>
            </a:endParaRPr>
          </a:p>
        </p:txBody>
      </p:sp>
      <p:sp>
        <p:nvSpPr>
          <p:cNvPr id="30" name="Rounded Rectangle 29">
            <a:extLst>
              <a:ext uri="{FF2B5EF4-FFF2-40B4-BE49-F238E27FC236}">
                <a16:creationId xmlns:a16="http://schemas.microsoft.com/office/drawing/2014/main" id="{6ACC4E49-FF71-7A47-8090-829E58D024F9}"/>
              </a:ext>
            </a:extLst>
          </p:cNvPr>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32" name="Rounded Rectangle 31">
            <a:extLst>
              <a:ext uri="{FF2B5EF4-FFF2-40B4-BE49-F238E27FC236}">
                <a16:creationId xmlns:a16="http://schemas.microsoft.com/office/drawing/2014/main" id="{93A7DB42-A980-5548-A347-04058C9D70C0}"/>
              </a:ext>
            </a:extLst>
          </p:cNvPr>
          <p:cNvSpPr/>
          <p:nvPr/>
        </p:nvSpPr>
        <p:spPr>
          <a:xfrm>
            <a:off x="6762642" y="1620000"/>
            <a:ext cx="1440000" cy="360000"/>
          </a:xfrm>
          <a:prstGeom prst="roundRect">
            <a:avLst/>
          </a:prstGeom>
          <a:solidFill>
            <a:srgbClr val="8EAE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Comparison</a:t>
            </a:r>
          </a:p>
        </p:txBody>
      </p:sp>
      <p:sp>
        <p:nvSpPr>
          <p:cNvPr id="34" name="TextBox 33">
            <a:hlinkClick r:id="rId2" action="ppaction://hlinksldjump"/>
            <a:extLst>
              <a:ext uri="{FF2B5EF4-FFF2-40B4-BE49-F238E27FC236}">
                <a16:creationId xmlns:a16="http://schemas.microsoft.com/office/drawing/2014/main" id="{3C6A58D4-A56D-614E-AC50-979F3D8BB13B}"/>
              </a:ext>
            </a:extLst>
          </p:cNvPr>
          <p:cNvSpPr txBox="1"/>
          <p:nvPr/>
        </p:nvSpPr>
        <p:spPr>
          <a:xfrm>
            <a:off x="3494647" y="1620001"/>
            <a:ext cx="1517671" cy="338554"/>
          </a:xfrm>
          <a:prstGeom prst="rect">
            <a:avLst/>
          </a:prstGeom>
          <a:noFill/>
        </p:spPr>
        <p:txBody>
          <a:bodyPr wrap="square" rtlCol="0">
            <a:spAutoFit/>
          </a:bodyPr>
          <a:lstStyle/>
          <a:p>
            <a:pPr algn="ctr"/>
            <a:r>
              <a:rPr lang="en-US" sz="1600" b="1" dirty="0">
                <a:solidFill>
                  <a:srgbClr val="8DAE10"/>
                </a:solidFill>
                <a:latin typeface="Arial" panose="020B0604020202020204" pitchFamily="34" charset="0"/>
                <a:cs typeface="Arial" panose="020B0604020202020204" pitchFamily="34" charset="0"/>
              </a:rPr>
              <a:t>Earth</a:t>
            </a:r>
            <a:r>
              <a:rPr lang="en-US" sz="1600" dirty="0">
                <a:solidFill>
                  <a:srgbClr val="8DAE10"/>
                </a:solidFill>
                <a:latin typeface="Arial" panose="020B0604020202020204" pitchFamily="34" charset="0"/>
                <a:cs typeface="Arial" panose="020B0604020202020204" pitchFamily="34" charset="0"/>
              </a:rPr>
              <a:t> </a:t>
            </a:r>
            <a:r>
              <a:rPr lang="en-US" sz="1600" b="1" dirty="0">
                <a:solidFill>
                  <a:srgbClr val="8DAE10"/>
                </a:solidFill>
                <a:latin typeface="Arial" panose="020B0604020202020204" pitchFamily="34" charset="0"/>
                <a:cs typeface="Arial" panose="020B0604020202020204" pitchFamily="34" charset="0"/>
              </a:rPr>
              <a:t>models</a:t>
            </a:r>
          </a:p>
        </p:txBody>
      </p:sp>
      <p:sp>
        <p:nvSpPr>
          <p:cNvPr id="35" name="Rounded Rectangle 34">
            <a:hlinkClick r:id="rId3" action="ppaction://hlinksldjump"/>
            <a:extLst>
              <a:ext uri="{FF2B5EF4-FFF2-40B4-BE49-F238E27FC236}">
                <a16:creationId xmlns:a16="http://schemas.microsoft.com/office/drawing/2014/main" id="{E84551FA-7721-2F44-B36B-0040F87499C4}"/>
              </a:ext>
            </a:extLst>
          </p:cNvPr>
          <p:cNvSpPr/>
          <p:nvPr/>
        </p:nvSpPr>
        <p:spPr>
          <a:xfrm>
            <a:off x="838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Summary</a:t>
            </a:r>
          </a:p>
        </p:txBody>
      </p:sp>
      <p:sp>
        <p:nvSpPr>
          <p:cNvPr id="38" name="Rounded Rectangle 37">
            <a:hlinkClick r:id="rId4" action="ppaction://hlinksldjump"/>
            <a:extLst>
              <a:ext uri="{FF2B5EF4-FFF2-40B4-BE49-F238E27FC236}">
                <a16:creationId xmlns:a16="http://schemas.microsoft.com/office/drawing/2014/main" id="{47CE1D23-FC81-A04A-BC8D-698190D331FA}"/>
              </a:ext>
            </a:extLst>
          </p:cNvPr>
          <p:cNvSpPr/>
          <p:nvPr/>
        </p:nvSpPr>
        <p:spPr>
          <a:xfrm>
            <a:off x="28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Motivation</a:t>
            </a:r>
          </a:p>
        </p:txBody>
      </p:sp>
      <p:sp>
        <p:nvSpPr>
          <p:cNvPr id="39" name="Rounded Rectangle 38">
            <a:hlinkClick r:id="rId5" action="ppaction://hlinksldjump"/>
            <a:extLst>
              <a:ext uri="{FF2B5EF4-FFF2-40B4-BE49-F238E27FC236}">
                <a16:creationId xmlns:a16="http://schemas.microsoft.com/office/drawing/2014/main" id="{DC4C9E87-3156-3C41-9B5C-DF5426A5F7B5}"/>
              </a:ext>
            </a:extLst>
          </p:cNvPr>
          <p:cNvSpPr/>
          <p:nvPr/>
        </p:nvSpPr>
        <p:spPr>
          <a:xfrm>
            <a:off x="1902641" y="1620000"/>
            <a:ext cx="1440000" cy="360000"/>
          </a:xfrm>
          <a:prstGeom prst="roundRect">
            <a:avLst/>
          </a:prstGeom>
          <a:solidFill>
            <a:srgbClr val="0035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Setup</a:t>
            </a:r>
          </a:p>
        </p:txBody>
      </p:sp>
      <p:sp>
        <p:nvSpPr>
          <p:cNvPr id="41" name="Rounded Rectangle 40">
            <a:hlinkClick r:id="rId6" action="ppaction://hlinksldjump"/>
            <a:extLst>
              <a:ext uri="{FF2B5EF4-FFF2-40B4-BE49-F238E27FC236}">
                <a16:creationId xmlns:a16="http://schemas.microsoft.com/office/drawing/2014/main" id="{FCC07C43-0A09-534A-BD58-176C8E69FE7F}"/>
              </a:ext>
            </a:extLst>
          </p:cNvPr>
          <p:cNvSpPr/>
          <p:nvPr/>
        </p:nvSpPr>
        <p:spPr>
          <a:xfrm>
            <a:off x="514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Wavefields</a:t>
            </a:r>
          </a:p>
        </p:txBody>
      </p:sp>
      <p:sp>
        <p:nvSpPr>
          <p:cNvPr id="19" name="Rounded Rectangle 18">
            <a:hlinkClick r:id="rId7" action="ppaction://hlinksldjump"/>
            <a:extLst>
              <a:ext uri="{FF2B5EF4-FFF2-40B4-BE49-F238E27FC236}">
                <a16:creationId xmlns:a16="http://schemas.microsoft.com/office/drawing/2014/main" id="{FAE23041-1FA4-9340-9075-7EDC5172433C}"/>
              </a:ext>
            </a:extLst>
          </p:cNvPr>
          <p:cNvSpPr/>
          <p:nvPr/>
        </p:nvSpPr>
        <p:spPr>
          <a:xfrm>
            <a:off x="9076844" y="7021555"/>
            <a:ext cx="745799" cy="372775"/>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rgbClr val="EAEAE9"/>
                </a:solidFill>
                <a:latin typeface="Arial" panose="020B0604020202020204" pitchFamily="34" charset="0"/>
                <a:cs typeface="Arial" panose="020B0604020202020204" pitchFamily="34" charset="0"/>
              </a:rPr>
              <a:t>Back</a:t>
            </a:r>
          </a:p>
        </p:txBody>
      </p:sp>
      <p:pic>
        <p:nvPicPr>
          <p:cNvPr id="8" name="Picture 7">
            <a:extLst>
              <a:ext uri="{FF2B5EF4-FFF2-40B4-BE49-F238E27FC236}">
                <a16:creationId xmlns:a16="http://schemas.microsoft.com/office/drawing/2014/main" id="{8A955CA2-532F-5242-AE2C-72E05CEC032E}"/>
              </a:ext>
            </a:extLst>
          </p:cNvPr>
          <p:cNvPicPr>
            <a:picLocks noChangeAspect="1"/>
          </p:cNvPicPr>
          <p:nvPr/>
        </p:nvPicPr>
        <p:blipFill>
          <a:blip r:embed="rId8"/>
          <a:srcRect/>
          <a:stretch/>
        </p:blipFill>
        <p:spPr>
          <a:xfrm>
            <a:off x="3" y="2662680"/>
            <a:ext cx="10080624" cy="2639731"/>
          </a:xfrm>
          <a:prstGeom prst="rect">
            <a:avLst/>
          </a:prstGeom>
        </p:spPr>
      </p:pic>
      <p:sp>
        <p:nvSpPr>
          <p:cNvPr id="26" name="Rounded Rectangle 25">
            <a:hlinkClick r:id="rId9" action="ppaction://hlinksldjump"/>
            <a:extLst>
              <a:ext uri="{FF2B5EF4-FFF2-40B4-BE49-F238E27FC236}">
                <a16:creationId xmlns:a16="http://schemas.microsoft.com/office/drawing/2014/main" id="{44BEE1F1-9D32-5F4A-8A2D-2CF184423D40}"/>
              </a:ext>
            </a:extLst>
          </p:cNvPr>
          <p:cNvSpPr/>
          <p:nvPr/>
        </p:nvSpPr>
        <p:spPr>
          <a:xfrm>
            <a:off x="5966111" y="2141339"/>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P20</a:t>
            </a:r>
          </a:p>
        </p:txBody>
      </p:sp>
      <p:sp>
        <p:nvSpPr>
          <p:cNvPr id="28" name="Rounded Rectangle 27">
            <a:extLst>
              <a:ext uri="{FF2B5EF4-FFF2-40B4-BE49-F238E27FC236}">
                <a16:creationId xmlns:a16="http://schemas.microsoft.com/office/drawing/2014/main" id="{E924E340-772D-4A4F-8018-1123921F13B3}"/>
              </a:ext>
            </a:extLst>
          </p:cNvPr>
          <p:cNvSpPr/>
          <p:nvPr/>
        </p:nvSpPr>
        <p:spPr>
          <a:xfrm>
            <a:off x="7586111" y="2141339"/>
            <a:ext cx="1440000" cy="360000"/>
          </a:xfrm>
          <a:prstGeom prst="roundRect">
            <a:avLst/>
          </a:prstGeom>
          <a:solidFill>
            <a:srgbClr val="8EAE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P10</a:t>
            </a:r>
          </a:p>
        </p:txBody>
      </p:sp>
      <p:sp>
        <p:nvSpPr>
          <p:cNvPr id="29" name="TextBox 28">
            <a:extLst>
              <a:ext uri="{FF2B5EF4-FFF2-40B4-BE49-F238E27FC236}">
                <a16:creationId xmlns:a16="http://schemas.microsoft.com/office/drawing/2014/main" id="{F27737E1-6039-1E43-8C2B-82EB172C2303}"/>
              </a:ext>
            </a:extLst>
          </p:cNvPr>
          <p:cNvSpPr txBox="1"/>
          <p:nvPr/>
        </p:nvSpPr>
        <p:spPr>
          <a:xfrm>
            <a:off x="192641" y="5339924"/>
            <a:ext cx="9819106" cy="954107"/>
          </a:xfrm>
          <a:prstGeom prst="rect">
            <a:avLst/>
          </a:prstGeom>
          <a:noFill/>
        </p:spPr>
        <p:txBody>
          <a:bodyPr wrap="square" rtlCol="0">
            <a:spAutoFit/>
          </a:bodyPr>
          <a:lstStyle/>
          <a:p>
            <a:pPr>
              <a:buClr>
                <a:srgbClr val="8EAE0D"/>
              </a:buClr>
            </a:pPr>
            <a:r>
              <a:rPr lang="en-US" sz="1400" dirty="0">
                <a:latin typeface="Arial" panose="020B0604020202020204" pitchFamily="34" charset="0"/>
                <a:cs typeface="Arial" panose="020B0604020202020204" pitchFamily="34" charset="0"/>
              </a:rPr>
              <a:t>Our expectations are met:</a:t>
            </a:r>
          </a:p>
          <a:p>
            <a:pPr>
              <a:buClr>
                <a:srgbClr val="8EAE0D"/>
              </a:buClr>
            </a:pPr>
            <a:r>
              <a:rPr lang="en-US" sz="1400" dirty="0">
                <a:latin typeface="Arial" panose="020B0604020202020204" pitchFamily="34" charset="0"/>
                <a:cs typeface="Arial" panose="020B0604020202020204" pitchFamily="34" charset="0"/>
              </a:rPr>
              <a:t>The same small amplitude and phase differences as before are observed in all traces, especially on the z-component. This excludes the possibility of an increasing numerical error, as the differences remain almost identical to those of P20 – as indicated by the NRMDS values.  </a:t>
            </a:r>
          </a:p>
        </p:txBody>
      </p:sp>
      <p:sp>
        <p:nvSpPr>
          <p:cNvPr id="31" name="Rounded Rectangle 30">
            <a:extLst>
              <a:ext uri="{FF2B5EF4-FFF2-40B4-BE49-F238E27FC236}">
                <a16:creationId xmlns:a16="http://schemas.microsoft.com/office/drawing/2014/main" id="{A0696475-0EEB-0A48-9187-586FF9C1066B}"/>
              </a:ext>
            </a:extLst>
          </p:cNvPr>
          <p:cNvSpPr/>
          <p:nvPr/>
        </p:nvSpPr>
        <p:spPr>
          <a:xfrm>
            <a:off x="282641" y="2141339"/>
            <a:ext cx="3056568" cy="360000"/>
          </a:xfrm>
          <a:prstGeom prst="roundRect">
            <a:avLst/>
          </a:prstGeom>
          <a:solidFill>
            <a:srgbClr val="8DAE10">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Validation with PREM </a:t>
            </a:r>
          </a:p>
        </p:txBody>
      </p:sp>
    </p:spTree>
    <p:extLst>
      <p:ext uri="{BB962C8B-B14F-4D97-AF65-F5344CB8AC3E}">
        <p14:creationId xmlns:p14="http://schemas.microsoft.com/office/powerpoint/2010/main" val="516382874"/>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339209" y="7006702"/>
            <a:ext cx="3402211" cy="402483"/>
          </a:xfrm>
        </p:spPr>
        <p:txBody>
          <a:bodyPr/>
          <a:lstStyle/>
          <a:p>
            <a:r>
              <a:rPr lang="en-US"/>
              <a:t>EGU ePICO 2021</a:t>
            </a:r>
            <a:endParaRPr lang="en-US" dirty="0"/>
          </a:p>
        </p:txBody>
      </p:sp>
      <p:sp>
        <p:nvSpPr>
          <p:cNvPr id="7" name="Rounded Rectangle 6"/>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
        <p:nvSpPr>
          <p:cNvPr id="9" name="Rounded Rectangle 8"/>
          <p:cNvSpPr/>
          <p:nvPr/>
        </p:nvSpPr>
        <p:spPr>
          <a:xfrm>
            <a:off x="6762642" y="1620000"/>
            <a:ext cx="1440000" cy="360000"/>
          </a:xfrm>
          <a:prstGeom prst="roundRect">
            <a:avLst/>
          </a:prstGeom>
          <a:solidFill>
            <a:srgbClr val="8DAE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71D9D670-79B6-2C47-B5FB-86E07643E123}"/>
              </a:ext>
            </a:extLst>
          </p:cNvPr>
          <p:cNvSpPr>
            <a:spLocks noGrp="1"/>
          </p:cNvSpPr>
          <p:nvPr>
            <p:ph type="sldNum" sz="quarter" idx="12"/>
          </p:nvPr>
        </p:nvSpPr>
        <p:spPr>
          <a:xfrm>
            <a:off x="7119443" y="7006702"/>
            <a:ext cx="2268141" cy="402483"/>
          </a:xfrm>
        </p:spPr>
        <p:txBody>
          <a:bodyPr/>
          <a:lstStyle/>
          <a:p>
            <a:fld id="{B3AC51F4-F33A-FB43-993D-BDB26D85A30C}" type="slidenum">
              <a:rPr lang="en-US" smtClean="0"/>
              <a:pPr/>
              <a:t>11</a:t>
            </a:fld>
            <a:endParaRPr lang="en-US" dirty="0"/>
          </a:p>
        </p:txBody>
      </p:sp>
      <p:sp>
        <p:nvSpPr>
          <p:cNvPr id="17" name="Date Placeholder 16">
            <a:extLst>
              <a:ext uri="{FF2B5EF4-FFF2-40B4-BE49-F238E27FC236}">
                <a16:creationId xmlns:a16="http://schemas.microsoft.com/office/drawing/2014/main" id="{EC3FFB7F-222E-F544-BF31-6921356089FA}"/>
              </a:ext>
            </a:extLst>
          </p:cNvPr>
          <p:cNvSpPr>
            <a:spLocks noGrp="1"/>
          </p:cNvSpPr>
          <p:nvPr>
            <p:ph type="dt" sz="half" idx="10"/>
          </p:nvPr>
        </p:nvSpPr>
        <p:spPr/>
        <p:txBody>
          <a:bodyPr/>
          <a:lstStyle/>
          <a:p>
            <a:r>
              <a:rPr lang="de-DE">
                <a:solidFill>
                  <a:srgbClr val="8EAE0D"/>
                </a:solidFill>
              </a:rPr>
              <a:t>26.04.21</a:t>
            </a:r>
            <a:endParaRPr lang="en-US" dirty="0">
              <a:solidFill>
                <a:srgbClr val="8EAE0D"/>
              </a:solidFill>
            </a:endParaRPr>
          </a:p>
        </p:txBody>
      </p:sp>
      <p:sp>
        <p:nvSpPr>
          <p:cNvPr id="30" name="Rounded Rectangle 29">
            <a:extLst>
              <a:ext uri="{FF2B5EF4-FFF2-40B4-BE49-F238E27FC236}">
                <a16:creationId xmlns:a16="http://schemas.microsoft.com/office/drawing/2014/main" id="{6ACC4E49-FF71-7A47-8090-829E58D024F9}"/>
              </a:ext>
            </a:extLst>
          </p:cNvPr>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Arial" panose="020B0604020202020204" pitchFamily="34" charset="0"/>
              <a:cs typeface="Arial" panose="020B0604020202020204" pitchFamily="34" charset="0"/>
            </a:endParaRPr>
          </a:p>
        </p:txBody>
      </p:sp>
      <p:sp>
        <p:nvSpPr>
          <p:cNvPr id="32" name="Rounded Rectangle 31">
            <a:extLst>
              <a:ext uri="{FF2B5EF4-FFF2-40B4-BE49-F238E27FC236}">
                <a16:creationId xmlns:a16="http://schemas.microsoft.com/office/drawing/2014/main" id="{93A7DB42-A980-5548-A347-04058C9D70C0}"/>
              </a:ext>
            </a:extLst>
          </p:cNvPr>
          <p:cNvSpPr/>
          <p:nvPr/>
        </p:nvSpPr>
        <p:spPr>
          <a:xfrm>
            <a:off x="6762642" y="1620000"/>
            <a:ext cx="1440000" cy="360000"/>
          </a:xfrm>
          <a:prstGeom prst="roundRect">
            <a:avLst/>
          </a:prstGeom>
          <a:solidFill>
            <a:srgbClr val="8EAE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Comparison</a:t>
            </a:r>
          </a:p>
        </p:txBody>
      </p:sp>
      <p:sp>
        <p:nvSpPr>
          <p:cNvPr id="34" name="TextBox 33">
            <a:hlinkClick r:id="rId2" action="ppaction://hlinksldjump"/>
            <a:extLst>
              <a:ext uri="{FF2B5EF4-FFF2-40B4-BE49-F238E27FC236}">
                <a16:creationId xmlns:a16="http://schemas.microsoft.com/office/drawing/2014/main" id="{3C6A58D4-A56D-614E-AC50-979F3D8BB13B}"/>
              </a:ext>
            </a:extLst>
          </p:cNvPr>
          <p:cNvSpPr txBox="1"/>
          <p:nvPr/>
        </p:nvSpPr>
        <p:spPr>
          <a:xfrm>
            <a:off x="3494647" y="1620001"/>
            <a:ext cx="1517671" cy="338554"/>
          </a:xfrm>
          <a:prstGeom prst="rect">
            <a:avLst/>
          </a:prstGeom>
          <a:noFill/>
        </p:spPr>
        <p:txBody>
          <a:bodyPr wrap="square" rtlCol="0">
            <a:spAutoFit/>
          </a:bodyPr>
          <a:lstStyle/>
          <a:p>
            <a:pPr algn="ctr"/>
            <a:r>
              <a:rPr lang="en-US" sz="1600" b="1" dirty="0">
                <a:solidFill>
                  <a:srgbClr val="8DAE10"/>
                </a:solidFill>
                <a:latin typeface="Arial" panose="020B0604020202020204" pitchFamily="34" charset="0"/>
                <a:cs typeface="Arial" panose="020B0604020202020204" pitchFamily="34" charset="0"/>
              </a:rPr>
              <a:t>Earth</a:t>
            </a:r>
            <a:r>
              <a:rPr lang="en-US" sz="1600" dirty="0">
                <a:solidFill>
                  <a:srgbClr val="8DAE10"/>
                </a:solidFill>
                <a:latin typeface="Arial" panose="020B0604020202020204" pitchFamily="34" charset="0"/>
                <a:cs typeface="Arial" panose="020B0604020202020204" pitchFamily="34" charset="0"/>
              </a:rPr>
              <a:t> </a:t>
            </a:r>
            <a:r>
              <a:rPr lang="en-US" sz="1600" b="1" dirty="0">
                <a:solidFill>
                  <a:srgbClr val="8DAE10"/>
                </a:solidFill>
                <a:latin typeface="Arial" panose="020B0604020202020204" pitchFamily="34" charset="0"/>
                <a:cs typeface="Arial" panose="020B0604020202020204" pitchFamily="34" charset="0"/>
              </a:rPr>
              <a:t>models</a:t>
            </a:r>
          </a:p>
        </p:txBody>
      </p:sp>
      <p:sp>
        <p:nvSpPr>
          <p:cNvPr id="35" name="Rounded Rectangle 34">
            <a:hlinkClick r:id="rId3" action="ppaction://hlinksldjump"/>
            <a:extLst>
              <a:ext uri="{FF2B5EF4-FFF2-40B4-BE49-F238E27FC236}">
                <a16:creationId xmlns:a16="http://schemas.microsoft.com/office/drawing/2014/main" id="{E84551FA-7721-2F44-B36B-0040F87499C4}"/>
              </a:ext>
            </a:extLst>
          </p:cNvPr>
          <p:cNvSpPr/>
          <p:nvPr/>
        </p:nvSpPr>
        <p:spPr>
          <a:xfrm>
            <a:off x="838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Summary</a:t>
            </a:r>
          </a:p>
        </p:txBody>
      </p:sp>
      <p:sp>
        <p:nvSpPr>
          <p:cNvPr id="38" name="Rounded Rectangle 37">
            <a:hlinkClick r:id="rId4" action="ppaction://hlinksldjump"/>
            <a:extLst>
              <a:ext uri="{FF2B5EF4-FFF2-40B4-BE49-F238E27FC236}">
                <a16:creationId xmlns:a16="http://schemas.microsoft.com/office/drawing/2014/main" id="{47CE1D23-FC81-A04A-BC8D-698190D331FA}"/>
              </a:ext>
            </a:extLst>
          </p:cNvPr>
          <p:cNvSpPr/>
          <p:nvPr/>
        </p:nvSpPr>
        <p:spPr>
          <a:xfrm>
            <a:off x="28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Motivation</a:t>
            </a:r>
          </a:p>
        </p:txBody>
      </p:sp>
      <p:sp>
        <p:nvSpPr>
          <p:cNvPr id="39" name="Rounded Rectangle 38">
            <a:hlinkClick r:id="rId5" action="ppaction://hlinksldjump"/>
            <a:extLst>
              <a:ext uri="{FF2B5EF4-FFF2-40B4-BE49-F238E27FC236}">
                <a16:creationId xmlns:a16="http://schemas.microsoft.com/office/drawing/2014/main" id="{DC4C9E87-3156-3C41-9B5C-DF5426A5F7B5}"/>
              </a:ext>
            </a:extLst>
          </p:cNvPr>
          <p:cNvSpPr/>
          <p:nvPr/>
        </p:nvSpPr>
        <p:spPr>
          <a:xfrm>
            <a:off x="1902641" y="1620000"/>
            <a:ext cx="1440000" cy="360000"/>
          </a:xfrm>
          <a:prstGeom prst="roundRect">
            <a:avLst/>
          </a:prstGeom>
          <a:solidFill>
            <a:srgbClr val="0035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Setup</a:t>
            </a:r>
          </a:p>
        </p:txBody>
      </p:sp>
      <p:sp>
        <p:nvSpPr>
          <p:cNvPr id="41" name="Rounded Rectangle 40">
            <a:hlinkClick r:id="rId6" action="ppaction://hlinksldjump"/>
            <a:extLst>
              <a:ext uri="{FF2B5EF4-FFF2-40B4-BE49-F238E27FC236}">
                <a16:creationId xmlns:a16="http://schemas.microsoft.com/office/drawing/2014/main" id="{FCC07C43-0A09-534A-BD58-176C8E69FE7F}"/>
              </a:ext>
            </a:extLst>
          </p:cNvPr>
          <p:cNvSpPr/>
          <p:nvPr/>
        </p:nvSpPr>
        <p:spPr>
          <a:xfrm>
            <a:off x="514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Wavefields</a:t>
            </a:r>
          </a:p>
        </p:txBody>
      </p:sp>
      <p:pic>
        <p:nvPicPr>
          <p:cNvPr id="5" name="Picture 4">
            <a:extLst>
              <a:ext uri="{FF2B5EF4-FFF2-40B4-BE49-F238E27FC236}">
                <a16:creationId xmlns:a16="http://schemas.microsoft.com/office/drawing/2014/main" id="{0AD3D31F-8AD2-D143-89A1-312A150FA6D1}"/>
              </a:ext>
            </a:extLst>
          </p:cNvPr>
          <p:cNvPicPr>
            <a:picLocks noChangeAspect="1"/>
          </p:cNvPicPr>
          <p:nvPr/>
        </p:nvPicPr>
        <p:blipFill>
          <a:blip r:embed="rId7"/>
          <a:srcRect/>
          <a:stretch/>
        </p:blipFill>
        <p:spPr>
          <a:xfrm>
            <a:off x="3" y="2662680"/>
            <a:ext cx="10080624" cy="2639731"/>
          </a:xfrm>
          <a:prstGeom prst="rect">
            <a:avLst/>
          </a:prstGeom>
        </p:spPr>
      </p:pic>
      <p:sp>
        <p:nvSpPr>
          <p:cNvPr id="21" name="Rounded Rectangle 20">
            <a:hlinkClick r:id="rId8" action="ppaction://hlinksldjump"/>
            <a:extLst>
              <a:ext uri="{FF2B5EF4-FFF2-40B4-BE49-F238E27FC236}">
                <a16:creationId xmlns:a16="http://schemas.microsoft.com/office/drawing/2014/main" id="{5CD38F74-4539-624E-BFC5-D76E248573A7}"/>
              </a:ext>
            </a:extLst>
          </p:cNvPr>
          <p:cNvSpPr/>
          <p:nvPr/>
        </p:nvSpPr>
        <p:spPr>
          <a:xfrm>
            <a:off x="5966111" y="2141339"/>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P20</a:t>
            </a:r>
          </a:p>
        </p:txBody>
      </p:sp>
      <p:sp>
        <p:nvSpPr>
          <p:cNvPr id="22" name="Rounded Rectangle 21">
            <a:extLst>
              <a:ext uri="{FF2B5EF4-FFF2-40B4-BE49-F238E27FC236}">
                <a16:creationId xmlns:a16="http://schemas.microsoft.com/office/drawing/2014/main" id="{B63B6EC7-6841-8240-9572-8D1AF17C2477}"/>
              </a:ext>
            </a:extLst>
          </p:cNvPr>
          <p:cNvSpPr/>
          <p:nvPr/>
        </p:nvSpPr>
        <p:spPr>
          <a:xfrm>
            <a:off x="7586111" y="2141339"/>
            <a:ext cx="1440000" cy="360000"/>
          </a:xfrm>
          <a:prstGeom prst="roundRect">
            <a:avLst/>
          </a:prstGeom>
          <a:solidFill>
            <a:srgbClr val="8EAE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P10</a:t>
            </a:r>
          </a:p>
        </p:txBody>
      </p:sp>
      <p:sp>
        <p:nvSpPr>
          <p:cNvPr id="23" name="Rounded Rectangle 22">
            <a:hlinkClick r:id="rId9" action="ppaction://hlinksldjump"/>
            <a:extLst>
              <a:ext uri="{FF2B5EF4-FFF2-40B4-BE49-F238E27FC236}">
                <a16:creationId xmlns:a16="http://schemas.microsoft.com/office/drawing/2014/main" id="{97A155BA-8D5F-764B-B0FF-3A59FF2013DD}"/>
              </a:ext>
            </a:extLst>
          </p:cNvPr>
          <p:cNvSpPr/>
          <p:nvPr/>
        </p:nvSpPr>
        <p:spPr>
          <a:xfrm>
            <a:off x="9076844" y="7021555"/>
            <a:ext cx="745799" cy="372775"/>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rgbClr val="EAEAE9"/>
                </a:solidFill>
                <a:latin typeface="Arial" panose="020B0604020202020204" pitchFamily="34" charset="0"/>
                <a:cs typeface="Arial" panose="020B0604020202020204" pitchFamily="34" charset="0"/>
              </a:rPr>
              <a:t>Back</a:t>
            </a:r>
          </a:p>
        </p:txBody>
      </p:sp>
      <p:sp>
        <p:nvSpPr>
          <p:cNvPr id="26" name="TextBox 25">
            <a:extLst>
              <a:ext uri="{FF2B5EF4-FFF2-40B4-BE49-F238E27FC236}">
                <a16:creationId xmlns:a16="http://schemas.microsoft.com/office/drawing/2014/main" id="{95348A4D-0E5B-9547-AAFE-509550A07919}"/>
              </a:ext>
            </a:extLst>
          </p:cNvPr>
          <p:cNvSpPr txBox="1"/>
          <p:nvPr/>
        </p:nvSpPr>
        <p:spPr>
          <a:xfrm>
            <a:off x="192640" y="5246614"/>
            <a:ext cx="9781784" cy="1169551"/>
          </a:xfrm>
          <a:prstGeom prst="rect">
            <a:avLst/>
          </a:prstGeom>
          <a:noFill/>
        </p:spPr>
        <p:txBody>
          <a:bodyPr wrap="square" rtlCol="0">
            <a:spAutoFit/>
          </a:bodyPr>
          <a:lstStyle/>
          <a:p>
            <a:pPr>
              <a:buClr>
                <a:srgbClr val="8EAE0D"/>
              </a:buClr>
            </a:pPr>
            <a:r>
              <a:rPr lang="en-US" sz="1400" dirty="0">
                <a:latin typeface="Arial" panose="020B0604020202020204" pitchFamily="34" charset="0"/>
                <a:cs typeface="Arial" panose="020B0604020202020204" pitchFamily="34" charset="0"/>
              </a:rPr>
              <a:t>Again, the results meet our expectations:</a:t>
            </a:r>
          </a:p>
          <a:p>
            <a:pPr>
              <a:buClr>
                <a:srgbClr val="8EAE0D"/>
              </a:buClr>
            </a:pPr>
            <a:r>
              <a:rPr lang="en-US" sz="1400" dirty="0">
                <a:latin typeface="Arial" panose="020B0604020202020204" pitchFamily="34" charset="0"/>
                <a:cs typeface="Arial" panose="020B0604020202020204" pitchFamily="34" charset="0"/>
              </a:rPr>
              <a:t>We now observe significant differences in those traces further away from the boundary of the simulation box. This showcases the large impact the heterogeneities in the 3D model have on the propagation of the waves.</a:t>
            </a:r>
          </a:p>
          <a:p>
            <a:pPr>
              <a:buClr>
                <a:srgbClr val="8EAE0D"/>
              </a:buClr>
            </a:pPr>
            <a:r>
              <a:rPr lang="en-US" sz="1400" dirty="0">
                <a:latin typeface="Arial" panose="020B0604020202020204" pitchFamily="34" charset="0"/>
                <a:cs typeface="Arial" panose="020B0604020202020204" pitchFamily="34" charset="0"/>
              </a:rPr>
              <a:t>It also illustrates very good why it is necessary to take local structures into account when modelling the propagation of teleseismic body wave for a specific small region.</a:t>
            </a:r>
          </a:p>
        </p:txBody>
      </p:sp>
      <p:sp>
        <p:nvSpPr>
          <p:cNvPr id="28" name="Rounded Rectangle 27">
            <a:extLst>
              <a:ext uri="{FF2B5EF4-FFF2-40B4-BE49-F238E27FC236}">
                <a16:creationId xmlns:a16="http://schemas.microsoft.com/office/drawing/2014/main" id="{037514E9-0515-2546-9E9B-5F82D67D3D8B}"/>
              </a:ext>
            </a:extLst>
          </p:cNvPr>
          <p:cNvSpPr/>
          <p:nvPr/>
        </p:nvSpPr>
        <p:spPr>
          <a:xfrm>
            <a:off x="282640" y="2141339"/>
            <a:ext cx="4140069" cy="360000"/>
          </a:xfrm>
          <a:prstGeom prst="roundRect">
            <a:avLst/>
          </a:prstGeom>
          <a:solidFill>
            <a:srgbClr val="8DAE10">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Application using a 3D velocity model</a:t>
            </a:r>
          </a:p>
        </p:txBody>
      </p:sp>
    </p:spTree>
    <p:extLst>
      <p:ext uri="{BB962C8B-B14F-4D97-AF65-F5344CB8AC3E}">
        <p14:creationId xmlns:p14="http://schemas.microsoft.com/office/powerpoint/2010/main" val="1987371563"/>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339209" y="7006702"/>
            <a:ext cx="3402211" cy="402483"/>
          </a:xfrm>
        </p:spPr>
        <p:txBody>
          <a:bodyPr/>
          <a:lstStyle/>
          <a:p>
            <a:r>
              <a:rPr lang="en-US"/>
              <a:t>EGU ePICO 2021</a:t>
            </a:r>
            <a:endParaRPr lang="en-US" dirty="0"/>
          </a:p>
        </p:txBody>
      </p:sp>
      <p:sp>
        <p:nvSpPr>
          <p:cNvPr id="7" name="Rounded Rectangle 6"/>
          <p:cNvSpPr/>
          <p:nvPr/>
        </p:nvSpPr>
        <p:spPr>
          <a:xfrm>
            <a:off x="352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
        <p:nvSpPr>
          <p:cNvPr id="10" name="Rounded Rectangle 9"/>
          <p:cNvSpPr/>
          <p:nvPr/>
        </p:nvSpPr>
        <p:spPr>
          <a:xfrm>
            <a:off x="8382642" y="1620000"/>
            <a:ext cx="1440000" cy="360000"/>
          </a:xfrm>
          <a:prstGeom prst="roundRect">
            <a:avLst/>
          </a:prstGeom>
          <a:solidFill>
            <a:srgbClr val="8DAE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3560"/>
                </a:solidFill>
                <a:latin typeface="Arial" panose="020B0604020202020204" pitchFamily="34" charset="0"/>
                <a:cs typeface="Arial" panose="020B0604020202020204" pitchFamily="34" charset="0"/>
              </a:rPr>
              <a:t>Summary</a:t>
            </a:r>
          </a:p>
        </p:txBody>
      </p:sp>
      <p:sp>
        <p:nvSpPr>
          <p:cNvPr id="14" name="TextBox 13">
            <a:hlinkClick r:id="rId2" action="ppaction://hlinksldjump"/>
          </p:cNvPr>
          <p:cNvSpPr txBox="1"/>
          <p:nvPr/>
        </p:nvSpPr>
        <p:spPr>
          <a:xfrm>
            <a:off x="3494647" y="1620001"/>
            <a:ext cx="1517671" cy="338554"/>
          </a:xfrm>
          <a:prstGeom prst="rect">
            <a:avLst/>
          </a:prstGeom>
          <a:noFill/>
        </p:spPr>
        <p:txBody>
          <a:bodyPr wrap="square" rtlCol="0">
            <a:spAutoFit/>
          </a:bodyPr>
          <a:lstStyle/>
          <a:p>
            <a:pPr algn="ctr"/>
            <a:r>
              <a:rPr lang="en-US" sz="1600" b="1" dirty="0">
                <a:solidFill>
                  <a:srgbClr val="8DAE10"/>
                </a:solidFill>
                <a:latin typeface="Arial" panose="020B0604020202020204" pitchFamily="34" charset="0"/>
                <a:cs typeface="Arial" panose="020B0604020202020204" pitchFamily="34" charset="0"/>
              </a:rPr>
              <a:t>Earth models</a:t>
            </a:r>
          </a:p>
        </p:txBody>
      </p:sp>
      <p:sp>
        <p:nvSpPr>
          <p:cNvPr id="17" name="Slide Number Placeholder 16">
            <a:extLst>
              <a:ext uri="{FF2B5EF4-FFF2-40B4-BE49-F238E27FC236}">
                <a16:creationId xmlns:a16="http://schemas.microsoft.com/office/drawing/2014/main" id="{2732B421-AE54-964A-9702-BD64F20F6401}"/>
              </a:ext>
            </a:extLst>
          </p:cNvPr>
          <p:cNvSpPr>
            <a:spLocks noGrp="1"/>
          </p:cNvSpPr>
          <p:nvPr>
            <p:ph type="sldNum" sz="quarter" idx="12"/>
          </p:nvPr>
        </p:nvSpPr>
        <p:spPr>
          <a:xfrm>
            <a:off x="7119443" y="7006702"/>
            <a:ext cx="2268141" cy="402483"/>
          </a:xfrm>
        </p:spPr>
        <p:txBody>
          <a:bodyPr/>
          <a:lstStyle/>
          <a:p>
            <a:fld id="{B3AC51F4-F33A-FB43-993D-BDB26D85A30C}" type="slidenum">
              <a:rPr lang="en-US" smtClean="0"/>
              <a:pPr/>
              <a:t>12</a:t>
            </a:fld>
            <a:endParaRPr lang="en-US" dirty="0"/>
          </a:p>
        </p:txBody>
      </p:sp>
      <p:sp>
        <p:nvSpPr>
          <p:cNvPr id="23" name="Date Placeholder 22">
            <a:extLst>
              <a:ext uri="{FF2B5EF4-FFF2-40B4-BE49-F238E27FC236}">
                <a16:creationId xmlns:a16="http://schemas.microsoft.com/office/drawing/2014/main" id="{2285DA7C-75E1-924C-AC12-98755D503360}"/>
              </a:ext>
            </a:extLst>
          </p:cNvPr>
          <p:cNvSpPr>
            <a:spLocks noGrp="1"/>
          </p:cNvSpPr>
          <p:nvPr>
            <p:ph type="dt" sz="half" idx="10"/>
          </p:nvPr>
        </p:nvSpPr>
        <p:spPr/>
        <p:txBody>
          <a:bodyPr/>
          <a:lstStyle/>
          <a:p>
            <a:r>
              <a:rPr lang="de-DE">
                <a:solidFill>
                  <a:srgbClr val="8EAE0D"/>
                </a:solidFill>
              </a:rPr>
              <a:t>26.04.21</a:t>
            </a:r>
            <a:endParaRPr lang="en-US" dirty="0">
              <a:solidFill>
                <a:srgbClr val="8EAE0D"/>
              </a:solidFill>
            </a:endParaRPr>
          </a:p>
        </p:txBody>
      </p:sp>
      <p:sp>
        <p:nvSpPr>
          <p:cNvPr id="24" name="Rounded Rectangle 23">
            <a:hlinkClick r:id="rId3" action="ppaction://hlinksldjump"/>
            <a:extLst>
              <a:ext uri="{FF2B5EF4-FFF2-40B4-BE49-F238E27FC236}">
                <a16:creationId xmlns:a16="http://schemas.microsoft.com/office/drawing/2014/main" id="{B32C354E-EFE8-594C-9C1F-111A4D0F42F0}"/>
              </a:ext>
            </a:extLst>
          </p:cNvPr>
          <p:cNvSpPr/>
          <p:nvPr/>
        </p:nvSpPr>
        <p:spPr>
          <a:xfrm>
            <a:off x="282641"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Motivation</a:t>
            </a:r>
          </a:p>
        </p:txBody>
      </p:sp>
      <p:sp>
        <p:nvSpPr>
          <p:cNvPr id="25" name="Rounded Rectangle 24">
            <a:hlinkClick r:id="rId4" action="ppaction://hlinksldjump"/>
            <a:extLst>
              <a:ext uri="{FF2B5EF4-FFF2-40B4-BE49-F238E27FC236}">
                <a16:creationId xmlns:a16="http://schemas.microsoft.com/office/drawing/2014/main" id="{CE0C3595-8028-464B-A704-0F5A2A7C518B}"/>
              </a:ext>
            </a:extLst>
          </p:cNvPr>
          <p:cNvSpPr/>
          <p:nvPr/>
        </p:nvSpPr>
        <p:spPr>
          <a:xfrm>
            <a:off x="1902641" y="1620000"/>
            <a:ext cx="1440000" cy="360000"/>
          </a:xfrm>
          <a:prstGeom prst="roundRect">
            <a:avLst/>
          </a:prstGeom>
          <a:solidFill>
            <a:srgbClr val="0035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Setup</a:t>
            </a:r>
          </a:p>
        </p:txBody>
      </p:sp>
      <p:sp>
        <p:nvSpPr>
          <p:cNvPr id="28" name="Rounded Rectangle 27">
            <a:hlinkClick r:id="rId5" action="ppaction://hlinksldjump"/>
            <a:extLst>
              <a:ext uri="{FF2B5EF4-FFF2-40B4-BE49-F238E27FC236}">
                <a16:creationId xmlns:a16="http://schemas.microsoft.com/office/drawing/2014/main" id="{FBA5BA44-B9D7-4B4A-8356-3FB5B0CA7E3E}"/>
              </a:ext>
            </a:extLst>
          </p:cNvPr>
          <p:cNvSpPr/>
          <p:nvPr/>
        </p:nvSpPr>
        <p:spPr>
          <a:xfrm>
            <a:off x="514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Wavefields</a:t>
            </a:r>
          </a:p>
        </p:txBody>
      </p:sp>
      <p:sp>
        <p:nvSpPr>
          <p:cNvPr id="31" name="Rounded Rectangle 30">
            <a:hlinkClick r:id="rId6" action="ppaction://hlinksldjump"/>
            <a:extLst>
              <a:ext uri="{FF2B5EF4-FFF2-40B4-BE49-F238E27FC236}">
                <a16:creationId xmlns:a16="http://schemas.microsoft.com/office/drawing/2014/main" id="{BB3A776B-22F0-2B42-9A6D-4CE425D4D3B8}"/>
              </a:ext>
            </a:extLst>
          </p:cNvPr>
          <p:cNvSpPr/>
          <p:nvPr/>
        </p:nvSpPr>
        <p:spPr>
          <a:xfrm>
            <a:off x="6762642" y="1620000"/>
            <a:ext cx="1440000" cy="360000"/>
          </a:xfrm>
          <a:prstGeom prst="roundRect">
            <a:avLst/>
          </a:prstGeom>
          <a:solidFill>
            <a:srgbClr val="0035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8EAE0D"/>
                </a:solidFill>
                <a:latin typeface="Arial" panose="020B0604020202020204" pitchFamily="34" charset="0"/>
                <a:cs typeface="Arial" panose="020B0604020202020204" pitchFamily="34" charset="0"/>
              </a:rPr>
              <a:t>Comparison</a:t>
            </a:r>
          </a:p>
        </p:txBody>
      </p:sp>
      <p:sp>
        <p:nvSpPr>
          <p:cNvPr id="32" name="TextBox 31">
            <a:extLst>
              <a:ext uri="{FF2B5EF4-FFF2-40B4-BE49-F238E27FC236}">
                <a16:creationId xmlns:a16="http://schemas.microsoft.com/office/drawing/2014/main" id="{B4A4492F-501D-D54B-9535-C813FBEAC5E6}"/>
              </a:ext>
            </a:extLst>
          </p:cNvPr>
          <p:cNvSpPr txBox="1"/>
          <p:nvPr/>
        </p:nvSpPr>
        <p:spPr>
          <a:xfrm>
            <a:off x="815084" y="2308750"/>
            <a:ext cx="8572500" cy="3985706"/>
          </a:xfrm>
          <a:prstGeom prst="rect">
            <a:avLst/>
          </a:prstGeom>
          <a:noFill/>
        </p:spPr>
        <p:txBody>
          <a:bodyPr wrap="square" rtlCol="0">
            <a:spAutoFit/>
          </a:bodyPr>
          <a:lstStyle/>
          <a:p>
            <a:pPr marL="342911" indent="-342911">
              <a:buClr>
                <a:srgbClr val="8EAE0D"/>
              </a:buClr>
              <a:buFont typeface="Wingdings" charset="2"/>
              <a:buChar char="§"/>
            </a:pPr>
            <a:r>
              <a:rPr lang="en-US" sz="2300" dirty="0">
                <a:latin typeface="Arial" panose="020B0604020202020204" pitchFamily="34" charset="0"/>
                <a:cs typeface="Arial" panose="020B0604020202020204" pitchFamily="34" charset="0"/>
              </a:rPr>
              <a:t>We successfully created a hybrid method that combines the global 1D calculations of GEMINI to the local 3D calculations of SPECFEM.</a:t>
            </a:r>
          </a:p>
          <a:p>
            <a:pPr marL="342911" indent="-342911">
              <a:buClr>
                <a:srgbClr val="8EAE0D"/>
              </a:buClr>
              <a:buFont typeface="Wingdings" charset="2"/>
              <a:buChar char="§"/>
            </a:pPr>
            <a:r>
              <a:rPr lang="en-US" sz="2300" dirty="0">
                <a:latin typeface="Arial" panose="020B0604020202020204" pitchFamily="34" charset="0"/>
                <a:cs typeface="Arial" panose="020B0604020202020204" pitchFamily="34" charset="0"/>
              </a:rPr>
              <a:t>The method has been validated by the very good agreement of traces calculated using the PREM in both methods.</a:t>
            </a:r>
          </a:p>
          <a:p>
            <a:pPr marL="342911" indent="-342911">
              <a:buClr>
                <a:srgbClr val="8EAE0D"/>
              </a:buClr>
              <a:buFont typeface="Wingdings" charset="2"/>
              <a:buChar char="§"/>
            </a:pPr>
            <a:r>
              <a:rPr lang="en-US" sz="2300" dirty="0">
                <a:latin typeface="Arial" panose="020B0604020202020204" pitchFamily="34" charset="0"/>
                <a:cs typeface="Arial" panose="020B0604020202020204" pitchFamily="34" charset="0"/>
              </a:rPr>
              <a:t>We demonstrated the capabilities of the method by showcasing calculations where the 1D background model in SPECFEM is replaced by a 3D model obtained from P-wave travel-time tomography.  </a:t>
            </a:r>
          </a:p>
          <a:p>
            <a:pPr marL="342911" indent="-342911">
              <a:buClr>
                <a:srgbClr val="8EAE0D"/>
              </a:buClr>
              <a:buFont typeface="Wingdings" charset="2"/>
              <a:buChar char="§"/>
            </a:pPr>
            <a:r>
              <a:rPr lang="en-US" sz="2300" dirty="0">
                <a:latin typeface="Arial" panose="020B0604020202020204" pitchFamily="34" charset="0"/>
                <a:cs typeface="Arial" panose="020B0604020202020204" pitchFamily="34" charset="0"/>
              </a:rPr>
              <a:t>Local structures must be considered when simulating teleseismic body waves within a local area!</a:t>
            </a:r>
          </a:p>
        </p:txBody>
      </p:sp>
      <p:sp>
        <p:nvSpPr>
          <p:cNvPr id="36" name="Right Arrow 35">
            <a:extLst>
              <a:ext uri="{FF2B5EF4-FFF2-40B4-BE49-F238E27FC236}">
                <a16:creationId xmlns:a16="http://schemas.microsoft.com/office/drawing/2014/main" id="{783CF049-9DEE-B446-B72E-ADA15AD613DA}"/>
              </a:ext>
            </a:extLst>
          </p:cNvPr>
          <p:cNvSpPr/>
          <p:nvPr/>
        </p:nvSpPr>
        <p:spPr>
          <a:xfrm>
            <a:off x="670463" y="5557117"/>
            <a:ext cx="438538" cy="317240"/>
          </a:xfrm>
          <a:prstGeom prst="rightArrow">
            <a:avLst/>
          </a:prstGeom>
          <a:solidFill>
            <a:srgbClr val="8EAE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FE9E21B4-9E4A-7C42-8E75-A2C33487BFD4}"/>
              </a:ext>
            </a:extLst>
          </p:cNvPr>
          <p:cNvSpPr/>
          <p:nvPr/>
        </p:nvSpPr>
        <p:spPr>
          <a:xfrm>
            <a:off x="372641" y="6268386"/>
            <a:ext cx="9540001" cy="523220"/>
          </a:xfrm>
          <a:prstGeom prst="rect">
            <a:avLst/>
          </a:prstGeom>
        </p:spPr>
        <p:txBody>
          <a:bodyPr wrap="square">
            <a:spAutoFit/>
          </a:bodyPr>
          <a:lstStyle/>
          <a:p>
            <a:r>
              <a:rPr lang="en-GB" sz="1400" dirty="0">
                <a:latin typeface="Arial" panose="020B0604020202020204" pitchFamily="34" charset="0"/>
                <a:cs typeface="Arial" panose="020B0604020202020204" pitchFamily="34" charset="0"/>
              </a:rPr>
              <a:t>If you are interested on the method that was used to create the 3D velocity model you can visit the PICO by Marcel </a:t>
            </a:r>
            <a:r>
              <a:rPr lang="en-GB" sz="1400" dirty="0" err="1">
                <a:latin typeface="Arial" panose="020B0604020202020204" pitchFamily="34" charset="0"/>
                <a:cs typeface="Arial" panose="020B0604020202020204" pitchFamily="34" charset="0"/>
              </a:rPr>
              <a:t>Paffrath</a:t>
            </a:r>
            <a:r>
              <a:rPr lang="en-GB" sz="1400" dirty="0">
                <a:latin typeface="Arial" panose="020B0604020202020204" pitchFamily="34" charset="0"/>
                <a:cs typeface="Arial" panose="020B0604020202020204" pitchFamily="34" charset="0"/>
              </a:rPr>
              <a:t> in Session TS7.8. </a:t>
            </a:r>
          </a:p>
        </p:txBody>
      </p:sp>
    </p:spTree>
    <p:extLst>
      <p:ext uri="{BB962C8B-B14F-4D97-AF65-F5344CB8AC3E}">
        <p14:creationId xmlns:p14="http://schemas.microsoft.com/office/powerpoint/2010/main" val="1965382374"/>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7559</TotalTime>
  <Words>1341</Words>
  <Application>Microsoft Macintosh PowerPoint</Application>
  <PresentationFormat>Custom</PresentationFormat>
  <Paragraphs>196</Paragraphs>
  <Slides>13</Slides>
  <Notes>4</Notes>
  <HiddenSlides>0</HiddenSlides>
  <MMClips>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1D and 2D simulations of seismic wave propagation in fractured media</dc:title>
  <dc:creator>Thomas Möller</dc:creator>
  <cp:lastModifiedBy>Thomas Möller</cp:lastModifiedBy>
  <cp:revision>152</cp:revision>
  <dcterms:created xsi:type="dcterms:W3CDTF">2016-04-12T10:00:04Z</dcterms:created>
  <dcterms:modified xsi:type="dcterms:W3CDTF">2021-04-26T09:30:30Z</dcterms:modified>
</cp:coreProperties>
</file>