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sldIdLst>
    <p:sldId id="276" r:id="rId5"/>
    <p:sldId id="280" r:id="rId6"/>
    <p:sldId id="278" r:id="rId7"/>
    <p:sldId id="281" r:id="rId8"/>
    <p:sldId id="27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rroch, Louise J." initials="DLJ" lastIdx="5" clrIdx="0">
    <p:extLst>
      <p:ext uri="{19B8F6BF-5375-455C-9EA6-DF929625EA0E}">
        <p15:presenceInfo xmlns:p15="http://schemas.microsoft.com/office/powerpoint/2012/main" userId="S-1-5-21-806336098-328524925-2139088911-1087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483005-4FFB-A56C-BADD-C67901C8112A}" v="51" dt="2021-04-22T12:24:07.988"/>
    <p1510:client id="{E59882A9-ECE9-4923-B37B-E1BA1BEB8923}" v="72" dt="2021-04-22T07:59:45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42"/>
    <p:restoredTop sz="94672"/>
  </p:normalViewPr>
  <p:slideViewPr>
    <p:cSldViewPr snapToObjects="1">
      <p:cViewPr varScale="1">
        <p:scale>
          <a:sx n="115" d="100"/>
          <a:sy n="115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roch, Louise J." userId="S::lorr@noc.ac.uk::33b62d7f-17e8-4434-9906-652a89c82384" providerId="AD" clId="Web-{B2483005-4FFB-A56C-BADD-C67901C8112A}"/>
    <pc:docChg chg="modSld">
      <pc:chgData name="Darroch, Louise J." userId="S::lorr@noc.ac.uk::33b62d7f-17e8-4434-9906-652a89c82384" providerId="AD" clId="Web-{B2483005-4FFB-A56C-BADD-C67901C8112A}" dt="2021-04-22T12:24:07.988" v="49" actId="1076"/>
      <pc:docMkLst>
        <pc:docMk/>
      </pc:docMkLst>
      <pc:sldChg chg="modSp">
        <pc:chgData name="Darroch, Louise J." userId="S::lorr@noc.ac.uk::33b62d7f-17e8-4434-9906-652a89c82384" providerId="AD" clId="Web-{B2483005-4FFB-A56C-BADD-C67901C8112A}" dt="2021-04-22T12:24:07.988" v="49" actId="1076"/>
        <pc:sldMkLst>
          <pc:docMk/>
          <pc:sldMk cId="1718032605" sldId="278"/>
        </pc:sldMkLst>
        <pc:spChg chg="mod">
          <ac:chgData name="Darroch, Louise J." userId="S::lorr@noc.ac.uk::33b62d7f-17e8-4434-9906-652a89c82384" providerId="AD" clId="Web-{B2483005-4FFB-A56C-BADD-C67901C8112A}" dt="2021-04-22T12:22:53.249" v="37" actId="1076"/>
          <ac:spMkLst>
            <pc:docMk/>
            <pc:sldMk cId="1718032605" sldId="278"/>
            <ac:spMk id="2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2:46.171" v="34" actId="1076"/>
          <ac:spMkLst>
            <pc:docMk/>
            <pc:sldMk cId="1718032605" sldId="278"/>
            <ac:spMk id="4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2:51.233" v="36" actId="1076"/>
          <ac:spMkLst>
            <pc:docMk/>
            <pc:sldMk cId="1718032605" sldId="278"/>
            <ac:spMk id="5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2:49.061" v="35" actId="1076"/>
          <ac:spMkLst>
            <pc:docMk/>
            <pc:sldMk cId="1718032605" sldId="278"/>
            <ac:spMk id="10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8.273" v="7"/>
          <ac:spMkLst>
            <pc:docMk/>
            <pc:sldMk cId="1718032605" sldId="278"/>
            <ac:spMk id="13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8.367" v="8"/>
          <ac:spMkLst>
            <pc:docMk/>
            <pc:sldMk cId="1718032605" sldId="278"/>
            <ac:spMk id="14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8.445" v="9"/>
          <ac:spMkLst>
            <pc:docMk/>
            <pc:sldMk cId="1718032605" sldId="278"/>
            <ac:spMk id="15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8.539" v="10"/>
          <ac:spMkLst>
            <pc:docMk/>
            <pc:sldMk cId="1718032605" sldId="278"/>
            <ac:spMk id="16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8.633" v="11"/>
          <ac:spMkLst>
            <pc:docMk/>
            <pc:sldMk cId="1718032605" sldId="278"/>
            <ac:spMk id="17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8.711" v="12"/>
          <ac:spMkLst>
            <pc:docMk/>
            <pc:sldMk cId="1718032605" sldId="278"/>
            <ac:spMk id="18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8.805" v="13"/>
          <ac:spMkLst>
            <pc:docMk/>
            <pc:sldMk cId="1718032605" sldId="278"/>
            <ac:spMk id="19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8.898" v="14"/>
          <ac:spMkLst>
            <pc:docMk/>
            <pc:sldMk cId="1718032605" sldId="278"/>
            <ac:spMk id="20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8.039" v="1"/>
          <ac:spMkLst>
            <pc:docMk/>
            <pc:sldMk cId="1718032605" sldId="278"/>
            <ac:spMk id="24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8.992" v="15"/>
          <ac:spMkLst>
            <pc:docMk/>
            <pc:sldMk cId="1718032605" sldId="278"/>
            <ac:spMk id="73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3:57.206" v="45" actId="14100"/>
          <ac:spMkLst>
            <pc:docMk/>
            <pc:sldMk cId="1718032605" sldId="278"/>
            <ac:spMk id="75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3:57.237" v="46" actId="14100"/>
          <ac:spMkLst>
            <pc:docMk/>
            <pc:sldMk cId="1718032605" sldId="278"/>
            <ac:spMk id="76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4:07.988" v="49" actId="1076"/>
          <ac:spMkLst>
            <pc:docMk/>
            <pc:sldMk cId="1718032605" sldId="278"/>
            <ac:spMk id="77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8.180" v="6"/>
          <ac:spMkLst>
            <pc:docMk/>
            <pc:sldMk cId="1718032605" sldId="278"/>
            <ac:spMk id="79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9.086" v="16"/>
          <ac:spMkLst>
            <pc:docMk/>
            <pc:sldMk cId="1718032605" sldId="278"/>
            <ac:spMk id="80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9.133" v="18"/>
          <ac:spMkLst>
            <pc:docMk/>
            <pc:sldMk cId="1718032605" sldId="278"/>
            <ac:spMk id="81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0:49.164" v="19"/>
          <ac:spMkLst>
            <pc:docMk/>
            <pc:sldMk cId="1718032605" sldId="278"/>
            <ac:spMk id="85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2:38.248" v="33" actId="1076"/>
          <ac:spMkLst>
            <pc:docMk/>
            <pc:sldMk cId="1718032605" sldId="278"/>
            <ac:spMk id="87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3:29.110" v="40" actId="1076"/>
          <ac:spMkLst>
            <pc:docMk/>
            <pc:sldMk cId="1718032605" sldId="278"/>
            <ac:spMk id="88" creationId="{00000000-0000-0000-0000-000000000000}"/>
          </ac:spMkLst>
        </pc:spChg>
        <pc:spChg chg="mod">
          <ac:chgData name="Darroch, Louise J." userId="S::lorr@noc.ac.uk::33b62d7f-17e8-4434-9906-652a89c82384" providerId="AD" clId="Web-{B2483005-4FFB-A56C-BADD-C67901C8112A}" dt="2021-04-22T12:23:21.641" v="39" actId="1076"/>
          <ac:spMkLst>
            <pc:docMk/>
            <pc:sldMk cId="1718032605" sldId="278"/>
            <ac:spMk id="93" creationId="{00000000-0000-0000-0000-000000000000}"/>
          </ac:spMkLst>
        </pc:spChg>
        <pc:grpChg chg="mod">
          <ac:chgData name="Darroch, Louise J." userId="S::lorr@noc.ac.uk::33b62d7f-17e8-4434-9906-652a89c82384" providerId="AD" clId="Web-{B2483005-4FFB-A56C-BADD-C67901C8112A}" dt="2021-04-22T12:24:03.800" v="48" actId="1076"/>
          <ac:grpSpMkLst>
            <pc:docMk/>
            <pc:sldMk cId="1718032605" sldId="278"/>
            <ac:grpSpMk id="90" creationId="{00000000-0000-0000-0000-000000000000}"/>
          </ac:grpSpMkLst>
        </pc:grpChg>
        <pc:grpChg chg="mod">
          <ac:chgData name="Darroch, Louise J." userId="S::lorr@noc.ac.uk::33b62d7f-17e8-4434-9906-652a89c82384" providerId="AD" clId="Web-{B2483005-4FFB-A56C-BADD-C67901C8112A}" dt="2021-04-22T12:22:21.294" v="32" actId="1076"/>
          <ac:grpSpMkLst>
            <pc:docMk/>
            <pc:sldMk cId="1718032605" sldId="278"/>
            <ac:grpSpMk id="92" creationId="{00000000-0000-0000-0000-000000000000}"/>
          </ac:grpSpMkLst>
        </pc:grpChg>
        <pc:picChg chg="mod">
          <ac:chgData name="Darroch, Louise J." userId="S::lorr@noc.ac.uk::33b62d7f-17e8-4434-9906-652a89c82384" providerId="AD" clId="Web-{B2483005-4FFB-A56C-BADD-C67901C8112A}" dt="2021-04-22T12:22:55.702" v="38" actId="1076"/>
          <ac:picMkLst>
            <pc:docMk/>
            <pc:sldMk cId="1718032605" sldId="278"/>
            <ac:picMk id="94" creationId="{00000000-0000-0000-0000-000000000000}"/>
          </ac:picMkLst>
        </pc:picChg>
      </pc:sldChg>
      <pc:sldChg chg="modSp">
        <pc:chgData name="Darroch, Louise J." userId="S::lorr@noc.ac.uk::33b62d7f-17e8-4434-9906-652a89c82384" providerId="AD" clId="Web-{B2483005-4FFB-A56C-BADD-C67901C8112A}" dt="2021-04-22T12:21:32.557" v="30" actId="20577"/>
        <pc:sldMkLst>
          <pc:docMk/>
          <pc:sldMk cId="3597819535" sldId="281"/>
        </pc:sldMkLst>
        <pc:spChg chg="mod">
          <ac:chgData name="Darroch, Louise J." userId="S::lorr@noc.ac.uk::33b62d7f-17e8-4434-9906-652a89c82384" providerId="AD" clId="Web-{B2483005-4FFB-A56C-BADD-C67901C8112A}" dt="2021-04-22T12:21:32.557" v="30" actId="20577"/>
          <ac:spMkLst>
            <pc:docMk/>
            <pc:sldMk cId="3597819535" sldId="281"/>
            <ac:spMk id="10" creationId="{00000000-0000-0000-0000-000000000000}"/>
          </ac:spMkLst>
        </pc:spChg>
      </pc:sldChg>
    </pc:docChg>
  </pc:docChgLst>
  <pc:docChgLst>
    <pc:chgData name="Darroch, Louise J." userId="S::lorr@noc.ac.uk::33b62d7f-17e8-4434-9906-652a89c82384" providerId="AD" clId="Web-{E59882A9-ECE9-4923-B37B-E1BA1BEB8923}"/>
    <pc:docChg chg="modSld">
      <pc:chgData name="Darroch, Louise J." userId="S::lorr@noc.ac.uk::33b62d7f-17e8-4434-9906-652a89c82384" providerId="AD" clId="Web-{E59882A9-ECE9-4923-B37B-E1BA1BEB8923}" dt="2021-04-22T07:59:45.932" v="36" actId="14100"/>
      <pc:docMkLst>
        <pc:docMk/>
      </pc:docMkLst>
      <pc:sldChg chg="modSp">
        <pc:chgData name="Darroch, Louise J." userId="S::lorr@noc.ac.uk::33b62d7f-17e8-4434-9906-652a89c82384" providerId="AD" clId="Web-{E59882A9-ECE9-4923-B37B-E1BA1BEB8923}" dt="2021-04-22T07:59:45.932" v="36" actId="14100"/>
        <pc:sldMkLst>
          <pc:docMk/>
          <pc:sldMk cId="1718032605" sldId="278"/>
        </pc:sldMkLst>
        <pc:spChg chg="mod">
          <ac:chgData name="Darroch, Louise J." userId="S::lorr@noc.ac.uk::33b62d7f-17e8-4434-9906-652a89c82384" providerId="AD" clId="Web-{E59882A9-ECE9-4923-B37B-E1BA1BEB8923}" dt="2021-04-22T07:59:42.400" v="35" actId="14100"/>
          <ac:spMkLst>
            <pc:docMk/>
            <pc:sldMk cId="1718032605" sldId="278"/>
            <ac:spMk id="6" creationId="{6CCED694-2A6D-9E4D-8E2B-8AC2759F9E0E}"/>
          </ac:spMkLst>
        </pc:spChg>
        <pc:spChg chg="mod">
          <ac:chgData name="Darroch, Louise J." userId="S::lorr@noc.ac.uk::33b62d7f-17e8-4434-9906-652a89c82384" providerId="AD" clId="Web-{E59882A9-ECE9-4923-B37B-E1BA1BEB8923}" dt="2021-04-22T07:59:45.932" v="36" actId="14100"/>
          <ac:spMkLst>
            <pc:docMk/>
            <pc:sldMk cId="1718032605" sldId="278"/>
            <ac:spMk id="7" creationId="{06CDDDC5-5B76-274F-923A-0C426A7FA426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0T13:31:57.937" idx="2">
    <p:pos x="146" y="146"/>
    <p:text>Add authors and institutions</p:text>
    <p:extLst>
      <p:ext uri="{C676402C-5697-4E1C-873F-D02D1690AC5C}">
        <p15:threadingInfo xmlns:p15="http://schemas.microsoft.com/office/powerpoint/2012/main" timeZoneBias="-60"/>
      </p:ext>
    </p:extLst>
  </p:cm>
  <p:cm authorId="1" dt="2021-04-20T13:47:08.281" idx="4">
    <p:pos x="10" y="10"/>
    <p:text>Add NERC and DEFRA logos</p:text>
    <p:extLst>
      <p:ext uri="{C676402C-5697-4E1C-873F-D02D1690AC5C}">
        <p15:threadingInfo xmlns:p15="http://schemas.microsoft.com/office/powerpoint/2012/main" timeZoneBias="-60"/>
      </p:ext>
    </p:extLst>
  </p:cm>
  <p:cm authorId="1" dt="2021-04-22T09:42:10.729" idx="5">
    <p:pos x="10" y="146"/>
    <p:text>And NOC logo</p:text>
    <p:extLst>
      <p:ext uri="{C676402C-5697-4E1C-873F-D02D1690AC5C}">
        <p15:threadingInfo xmlns:p15="http://schemas.microsoft.com/office/powerpoint/2012/main" timeZoneBias="-60">
          <p15:parentCm authorId="1" idx="4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56F48-1745-B245-8840-37E3C7509EF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6E542-60E5-154C-914E-5FEDB6DD83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99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Slide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8EF822-DC0E-FD4A-8178-8674F50A0412}"/>
              </a:ext>
            </a:extLst>
          </p:cNvPr>
          <p:cNvSpPr/>
          <p:nvPr userDrawn="1"/>
        </p:nvSpPr>
        <p:spPr>
          <a:xfrm>
            <a:off x="180000" y="-171000"/>
            <a:ext cx="12060000" cy="7200000"/>
          </a:xfrm>
          <a:prstGeom prst="rect">
            <a:avLst/>
          </a:prstGeom>
          <a:gradFill>
            <a:gsLst>
              <a:gs pos="0">
                <a:schemeClr val="accent4"/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 title="INSERT IMAGE">
            <a:extLst>
              <a:ext uri="{FF2B5EF4-FFF2-40B4-BE49-F238E27FC236}">
                <a16:creationId xmlns:a16="http://schemas.microsoft.com/office/drawing/2014/main" id="{3C967551-8274-624A-9440-03B75DC047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67600" y="-171000"/>
            <a:ext cx="4772400" cy="7200000"/>
          </a:xfrm>
        </p:spPr>
        <p:txBody>
          <a:bodyPr lIns="90000" rIns="90000" anchor="ctr" anchorCtr="0">
            <a:noAutofit/>
          </a:bodyPr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F2A6BC-5AEF-D34B-B2F5-47F2C58AFF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000" y="1364301"/>
            <a:ext cx="6474072" cy="5139626"/>
          </a:xfrm>
        </p:spPr>
        <p:txBody>
          <a:bodyPr anchor="ctr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32E27E3-3AD4-B146-AA9C-FEDA49435D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7012" y="444256"/>
            <a:ext cx="3072603" cy="920045"/>
          </a:xfrm>
          <a:prstGeom prst="rect">
            <a:avLst/>
          </a:prstGeom>
        </p:spPr>
      </p:pic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C91CBD4D-1D44-AA4A-BD89-F7D76B0114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47728" y="620688"/>
            <a:ext cx="3456344" cy="567183"/>
          </a:xfrm>
        </p:spPr>
        <p:txBody>
          <a:bodyPr anchor="ctr">
            <a:no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 algn="r">
              <a:buNone/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Department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254EAA-CE07-1643-8134-027F5A039EA8}"/>
              </a:ext>
            </a:extLst>
          </p:cNvPr>
          <p:cNvSpPr/>
          <p:nvPr userDrawn="1"/>
        </p:nvSpPr>
        <p:spPr>
          <a:xfrm>
            <a:off x="7377600" y="-171000"/>
            <a:ext cx="90000" cy="72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197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Slide -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C9EC4A2-3CBD-234D-B228-F29C55602552}"/>
              </a:ext>
            </a:extLst>
          </p:cNvPr>
          <p:cNvSpPr/>
          <p:nvPr userDrawn="1"/>
        </p:nvSpPr>
        <p:spPr>
          <a:xfrm>
            <a:off x="180000" y="-171000"/>
            <a:ext cx="1206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83EFE9-610B-F746-8D39-3CF2087926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7012" y="444256"/>
            <a:ext cx="3072603" cy="9200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189900F-1872-2C47-A04F-A3497A1ADBE0}"/>
              </a:ext>
            </a:extLst>
          </p:cNvPr>
          <p:cNvSpPr/>
          <p:nvPr userDrawn="1"/>
        </p:nvSpPr>
        <p:spPr>
          <a:xfrm>
            <a:off x="7377600" y="-171000"/>
            <a:ext cx="90000" cy="72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 title="INSERT IMAGE">
            <a:extLst>
              <a:ext uri="{FF2B5EF4-FFF2-40B4-BE49-F238E27FC236}">
                <a16:creationId xmlns:a16="http://schemas.microsoft.com/office/drawing/2014/main" id="{3C967551-8274-624A-9440-03B75DC047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67600" y="-171000"/>
            <a:ext cx="4772400" cy="7200000"/>
          </a:xfrm>
        </p:spPr>
        <p:txBody>
          <a:bodyPr lIns="90000" rIns="90000" anchor="ctr" anchorCtr="0">
            <a:noAutofit/>
          </a:bodyPr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F2A6BC-5AEF-D34B-B2F5-47F2C58AFF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0000" y="1364301"/>
            <a:ext cx="6474072" cy="4380291"/>
          </a:xfrm>
        </p:spPr>
        <p:txBody>
          <a:bodyPr anchor="ctr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A23C6-2373-6C42-85EB-A7CC9843DA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0000" y="5836667"/>
            <a:ext cx="6474072" cy="667261"/>
          </a:xfrm>
        </p:spPr>
        <p:txBody>
          <a:bodyPr anchor="ctr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 / Presenter name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C91CBD4D-1D44-AA4A-BD89-F7D76B0114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47727" y="620688"/>
            <a:ext cx="3456344" cy="567183"/>
          </a:xfrm>
        </p:spPr>
        <p:txBody>
          <a:bodyPr anchor="ctr">
            <a:no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 algn="r">
              <a:buNone/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Department</a:t>
            </a:r>
          </a:p>
        </p:txBody>
      </p:sp>
    </p:spTree>
    <p:extLst>
      <p:ext uri="{BB962C8B-B14F-4D97-AF65-F5344CB8AC3E}">
        <p14:creationId xmlns:p14="http://schemas.microsoft.com/office/powerpoint/2010/main" val="4149610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Slide - Title, Subtitle and N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EFC97B3-207F-7F46-8FF3-DAECB7678415}"/>
              </a:ext>
            </a:extLst>
          </p:cNvPr>
          <p:cNvSpPr/>
          <p:nvPr userDrawn="1"/>
        </p:nvSpPr>
        <p:spPr>
          <a:xfrm>
            <a:off x="180000" y="-171000"/>
            <a:ext cx="1206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61D8F2-DB07-284F-936F-E2458269AF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7012" y="444256"/>
            <a:ext cx="3072603" cy="92004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65947A0-ACBF-994E-9897-DB09C49AF4AC}"/>
              </a:ext>
            </a:extLst>
          </p:cNvPr>
          <p:cNvSpPr/>
          <p:nvPr userDrawn="1"/>
        </p:nvSpPr>
        <p:spPr>
          <a:xfrm>
            <a:off x="7377600" y="-171000"/>
            <a:ext cx="90000" cy="72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 title="INSERT IMAGE">
            <a:extLst>
              <a:ext uri="{FF2B5EF4-FFF2-40B4-BE49-F238E27FC236}">
                <a16:creationId xmlns:a16="http://schemas.microsoft.com/office/drawing/2014/main" id="{3C967551-8274-624A-9440-03B75DC047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67600" y="-179882"/>
            <a:ext cx="4772400" cy="7200000"/>
          </a:xfrm>
        </p:spPr>
        <p:txBody>
          <a:bodyPr lIns="90000" rIns="90000" anchor="ctr" anchorCtr="0">
            <a:noAutofit/>
          </a:bodyPr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F2A6BC-5AEF-D34B-B2F5-47F2C58AFF2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9999" y="1364301"/>
            <a:ext cx="6474071" cy="3844261"/>
          </a:xfrm>
        </p:spPr>
        <p:txBody>
          <a:bodyPr anchor="ctr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A23C6-2373-6C42-85EB-A7CC9843DA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9999" y="5301208"/>
            <a:ext cx="6474071" cy="443384"/>
          </a:xfrm>
        </p:spPr>
        <p:txBody>
          <a:bodyPr anchor="ctr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C91CBD4D-1D44-AA4A-BD89-F7D76B0114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47727" y="620688"/>
            <a:ext cx="3456344" cy="567183"/>
          </a:xfrm>
        </p:spPr>
        <p:txBody>
          <a:bodyPr anchor="ctr">
            <a:no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 algn="r">
              <a:buNone/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Department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72316B-21AF-F545-8BBD-6D5F820E9E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999" y="5837238"/>
            <a:ext cx="6474071" cy="66675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77F1B3D-F9CA-AB49-96DD-9FE8082DB320}"/>
              </a:ext>
            </a:extLst>
          </p:cNvPr>
          <p:cNvSpPr/>
          <p:nvPr userDrawn="1"/>
        </p:nvSpPr>
        <p:spPr>
          <a:xfrm>
            <a:off x="7104070" y="136628"/>
            <a:ext cx="0" cy="72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28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A153ECB-F36F-3B40-88AC-43FFBB64CE97}"/>
              </a:ext>
            </a:extLst>
          </p:cNvPr>
          <p:cNvSpPr/>
          <p:nvPr userDrawn="1"/>
        </p:nvSpPr>
        <p:spPr>
          <a:xfrm>
            <a:off x="180000" y="-171000"/>
            <a:ext cx="1206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1B3C96-2E9B-0541-A5C5-6A2F27807F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7012" y="444256"/>
            <a:ext cx="3072603" cy="92004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96D5C39-7661-FC49-B34E-A4B37D46EC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63344" y="-171000"/>
            <a:ext cx="6333256" cy="7200000"/>
          </a:xfrm>
        </p:spPr>
        <p:txBody>
          <a:bodyPr anchor="ctr" anchorCtr="0"/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644565-458D-1A48-BAD4-8A98334A868B}"/>
              </a:ext>
            </a:extLst>
          </p:cNvPr>
          <p:cNvSpPr/>
          <p:nvPr userDrawn="1"/>
        </p:nvSpPr>
        <p:spPr>
          <a:xfrm>
            <a:off x="4803344" y="-171000"/>
            <a:ext cx="90000" cy="720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20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EDA0-DBF4-7E45-B499-17841F8C8C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0"/>
            <a:ext cx="11520000" cy="990000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8952E66-040D-8B43-A535-E21EBED645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6000" y="1041859"/>
            <a:ext cx="11520000" cy="540000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5D12D5-60B5-C04D-90B5-1974A04C11AF}"/>
              </a:ext>
            </a:extLst>
          </p:cNvPr>
          <p:cNvSpPr/>
          <p:nvPr userDrawn="1"/>
        </p:nvSpPr>
        <p:spPr>
          <a:xfrm flipH="1">
            <a:off x="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1E01C42-1CEF-9745-B1B9-F4F6F65B4848}"/>
              </a:ext>
            </a:extLst>
          </p:cNvPr>
          <p:cNvSpPr/>
          <p:nvPr userDrawn="1"/>
        </p:nvSpPr>
        <p:spPr>
          <a:xfrm flipH="1">
            <a:off x="1201200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6819DE6-102E-BE43-9B79-2C955839047F}"/>
              </a:ext>
            </a:extLst>
          </p:cNvPr>
          <p:cNvSpPr txBox="1">
            <a:spLocks/>
          </p:cNvSpPr>
          <p:nvPr userDrawn="1"/>
        </p:nvSpPr>
        <p:spPr>
          <a:xfrm>
            <a:off x="263352" y="6473475"/>
            <a:ext cx="4104456" cy="217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 dirty="0">
                <a:latin typeface="Arial" panose="020B0604020202020204" pitchFamily="34" charset="0"/>
                <a:cs typeface="Arial" panose="020B0604020202020204" pitchFamily="34" charset="0"/>
              </a:rPr>
              <a:t>National Oceanography Centre | British Oceanographic Data Centre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B86B181-628A-3A43-8FF7-C6E18ADFD8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7304" y="6543038"/>
            <a:ext cx="1228696" cy="1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564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EDA0-DBF4-7E45-B499-17841F8C8C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0"/>
            <a:ext cx="11520000" cy="990000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4A9CC1-793F-AA40-86B1-A1662273EA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6000" y="1041859"/>
            <a:ext cx="11520000" cy="5400000"/>
          </a:xfrm>
        </p:spPr>
        <p:txBody>
          <a:bodyPr numCol="2" spcCol="180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C71407-F7E2-514A-B6C0-196468490857}"/>
              </a:ext>
            </a:extLst>
          </p:cNvPr>
          <p:cNvSpPr/>
          <p:nvPr userDrawn="1"/>
        </p:nvSpPr>
        <p:spPr>
          <a:xfrm flipH="1">
            <a:off x="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02EA43-29E2-CE43-9053-917D32BB13FA}"/>
              </a:ext>
            </a:extLst>
          </p:cNvPr>
          <p:cNvSpPr/>
          <p:nvPr userDrawn="1"/>
        </p:nvSpPr>
        <p:spPr>
          <a:xfrm flipH="1">
            <a:off x="1201200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C83D8CBA-0F93-3641-A37B-BD667ACB45BD}"/>
              </a:ext>
            </a:extLst>
          </p:cNvPr>
          <p:cNvSpPr txBox="1">
            <a:spLocks/>
          </p:cNvSpPr>
          <p:nvPr userDrawn="1"/>
        </p:nvSpPr>
        <p:spPr>
          <a:xfrm>
            <a:off x="263352" y="6473475"/>
            <a:ext cx="4104456" cy="217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 dirty="0">
                <a:latin typeface="Arial" panose="020B0604020202020204" pitchFamily="34" charset="0"/>
                <a:cs typeface="Arial" panose="020B0604020202020204" pitchFamily="34" charset="0"/>
              </a:rPr>
              <a:t>National Oceanography Centre | British Oceanographic Data Centre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61303E-1B28-F441-8786-30C2B4072E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7304" y="6543038"/>
            <a:ext cx="1228696" cy="1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2EDA0-DBF4-7E45-B499-17841F8C8C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0"/>
            <a:ext cx="11520000" cy="990000"/>
          </a:xfrm>
        </p:spPr>
        <p:txBody>
          <a:bodyPr anchor="ctr"/>
          <a:lstStyle>
            <a:lvl1pPr>
              <a:defRPr sz="18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CC7F06-9A53-A34B-9B12-19EC89EEF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6000" y="1041859"/>
            <a:ext cx="11520000" cy="5400000"/>
          </a:xfrm>
        </p:spPr>
        <p:txBody>
          <a:bodyPr numCol="3" spcCol="18000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0BAD59-F3F4-3149-A1FC-CD793779B0E0}"/>
              </a:ext>
            </a:extLst>
          </p:cNvPr>
          <p:cNvSpPr/>
          <p:nvPr userDrawn="1"/>
        </p:nvSpPr>
        <p:spPr>
          <a:xfrm flipH="1">
            <a:off x="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36DF82-EFA1-6F4D-B65C-A16602D2C0F7}"/>
              </a:ext>
            </a:extLst>
          </p:cNvPr>
          <p:cNvSpPr/>
          <p:nvPr userDrawn="1"/>
        </p:nvSpPr>
        <p:spPr>
          <a:xfrm flipH="1">
            <a:off x="1201200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AFD2965D-B75B-4946-A6C6-D3645DEAA713}"/>
              </a:ext>
            </a:extLst>
          </p:cNvPr>
          <p:cNvSpPr txBox="1">
            <a:spLocks/>
          </p:cNvSpPr>
          <p:nvPr userDrawn="1"/>
        </p:nvSpPr>
        <p:spPr>
          <a:xfrm>
            <a:off x="263352" y="6473475"/>
            <a:ext cx="4104456" cy="217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 dirty="0">
                <a:latin typeface="Arial" panose="020B0604020202020204" pitchFamily="34" charset="0"/>
                <a:cs typeface="Arial" panose="020B0604020202020204" pitchFamily="34" charset="0"/>
              </a:rPr>
              <a:t>National Oceanography Centre | British Oceanographic Data Centre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80BF99-3507-5A47-A50B-99FAD65135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7304" y="6543038"/>
            <a:ext cx="1228696" cy="1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434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hoto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D56D-16F1-504C-85F5-69041C1E7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0"/>
            <a:ext cx="11520000" cy="990000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AA8531E-CFCF-EE41-9E41-2D534E84C2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000" y="1041859"/>
            <a:ext cx="5400000" cy="54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8A13D0-5FBA-404F-8190-931D5A0349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92000" y="1041859"/>
            <a:ext cx="5964000" cy="540000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 baseline="0">
                <a:solidFill>
                  <a:schemeClr val="accent2"/>
                </a:solidFill>
              </a:defRPr>
            </a:lvl2pPr>
            <a:lvl3pPr>
              <a:defRPr sz="1200" baseline="0">
                <a:solidFill>
                  <a:schemeClr val="accent3"/>
                </a:solidFill>
                <a:latin typeface="+mn-lt"/>
              </a:defRPr>
            </a:lvl3pPr>
            <a:lvl4pPr>
              <a:defRPr sz="1200" baseline="0">
                <a:solidFill>
                  <a:schemeClr val="accent2"/>
                </a:solidFill>
              </a:defRPr>
            </a:lvl4pPr>
            <a:lvl5pPr>
              <a:defRPr sz="1200" baseline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2F8019-4CBE-2643-A821-62496FFFC9A3}"/>
              </a:ext>
            </a:extLst>
          </p:cNvPr>
          <p:cNvSpPr/>
          <p:nvPr userDrawn="1"/>
        </p:nvSpPr>
        <p:spPr>
          <a:xfrm flipH="1">
            <a:off x="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10B48D-884E-6148-AAB9-D7560B171B44}"/>
              </a:ext>
            </a:extLst>
          </p:cNvPr>
          <p:cNvSpPr/>
          <p:nvPr userDrawn="1"/>
        </p:nvSpPr>
        <p:spPr>
          <a:xfrm flipH="1">
            <a:off x="1201200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046A24C7-42DF-2640-9901-324E2DA25F20}"/>
              </a:ext>
            </a:extLst>
          </p:cNvPr>
          <p:cNvSpPr txBox="1">
            <a:spLocks/>
          </p:cNvSpPr>
          <p:nvPr userDrawn="1"/>
        </p:nvSpPr>
        <p:spPr>
          <a:xfrm>
            <a:off x="263352" y="6473475"/>
            <a:ext cx="4104456" cy="217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 dirty="0">
                <a:latin typeface="Arial" panose="020B0604020202020204" pitchFamily="34" charset="0"/>
                <a:cs typeface="Arial" panose="020B0604020202020204" pitchFamily="34" charset="0"/>
              </a:rPr>
              <a:t>National Oceanography Centre | British Oceanographic Data Centre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5FED4B-4E03-E54C-B408-E5ED24A0B4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7304" y="6543038"/>
            <a:ext cx="1228696" cy="1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936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Mont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D56D-16F1-504C-85F5-69041C1E7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0"/>
            <a:ext cx="11520000" cy="990000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AA8531E-CFCF-EE41-9E41-2D534E84C2A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6000" y="1041859"/>
            <a:ext cx="2700000" cy="27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8A13D0-5FBA-404F-8190-931D5A0349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92000" y="1041858"/>
            <a:ext cx="5964000" cy="5398493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 baseline="0">
                <a:solidFill>
                  <a:schemeClr val="accent2"/>
                </a:solidFill>
              </a:defRPr>
            </a:lvl2pPr>
            <a:lvl3pPr>
              <a:defRPr sz="1200" baseline="0">
                <a:solidFill>
                  <a:schemeClr val="accent3"/>
                </a:solidFill>
                <a:latin typeface="+mn-lt"/>
              </a:defRPr>
            </a:lvl3pPr>
            <a:lvl4pPr>
              <a:defRPr sz="1200" baseline="0">
                <a:solidFill>
                  <a:schemeClr val="accent2"/>
                </a:solidFill>
              </a:defRPr>
            </a:lvl4pPr>
            <a:lvl5pPr>
              <a:defRPr sz="1200" baseline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9EB503B9-4E02-9A48-9D6B-F7728F36F6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6000" y="3740352"/>
            <a:ext cx="2700000" cy="27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D4E19A53-AB24-5E4A-A220-34B3652388A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36000" y="1041859"/>
            <a:ext cx="2700000" cy="27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B79801DB-1046-F84F-98CE-98A652B5FC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36000" y="3741859"/>
            <a:ext cx="2700000" cy="27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75F572-0E8F-1840-B597-C088BB0EA508}"/>
              </a:ext>
            </a:extLst>
          </p:cNvPr>
          <p:cNvSpPr/>
          <p:nvPr userDrawn="1"/>
        </p:nvSpPr>
        <p:spPr>
          <a:xfrm flipH="1">
            <a:off x="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DBC9205-471A-744C-929C-26E473F83EC2}"/>
              </a:ext>
            </a:extLst>
          </p:cNvPr>
          <p:cNvSpPr/>
          <p:nvPr userDrawn="1"/>
        </p:nvSpPr>
        <p:spPr>
          <a:xfrm flipH="1">
            <a:off x="1201200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6A6B9A49-49A6-FC48-B7CF-E08CDD47692E}"/>
              </a:ext>
            </a:extLst>
          </p:cNvPr>
          <p:cNvSpPr txBox="1">
            <a:spLocks/>
          </p:cNvSpPr>
          <p:nvPr userDrawn="1"/>
        </p:nvSpPr>
        <p:spPr>
          <a:xfrm>
            <a:off x="263352" y="6473475"/>
            <a:ext cx="4104456" cy="217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 dirty="0">
                <a:latin typeface="Arial" panose="020B0604020202020204" pitchFamily="34" charset="0"/>
                <a:cs typeface="Arial" panose="020B0604020202020204" pitchFamily="34" charset="0"/>
              </a:rPr>
              <a:t>National Oceanography Centre | British Oceanographic Data Centre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023C3ED-C089-724D-89CA-019FD34127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7304" y="6543038"/>
            <a:ext cx="1228696" cy="1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On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D56D-16F1-504C-85F5-69041C1E7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0"/>
            <a:ext cx="11520000" cy="990000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8A13D0-5FBA-404F-8190-931D5A0349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000" y="1041859"/>
            <a:ext cx="5964000" cy="540000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 baseline="0">
                <a:solidFill>
                  <a:schemeClr val="accent2"/>
                </a:solidFill>
              </a:defRPr>
            </a:lvl2pPr>
            <a:lvl3pPr>
              <a:defRPr sz="1200" baseline="0">
                <a:solidFill>
                  <a:schemeClr val="accent3"/>
                </a:solidFill>
                <a:latin typeface="+mn-lt"/>
              </a:defRPr>
            </a:lvl3pPr>
            <a:lvl4pPr>
              <a:defRPr sz="1200" baseline="0">
                <a:solidFill>
                  <a:schemeClr val="accent2"/>
                </a:solidFill>
              </a:defRPr>
            </a:lvl4pPr>
            <a:lvl5pPr>
              <a:defRPr sz="1200" baseline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B326306-B585-A74B-A428-14E37BD98D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56000" y="1041859"/>
            <a:ext cx="5400000" cy="54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2C58C4-BD58-6E41-A403-7845511F4DFA}"/>
              </a:ext>
            </a:extLst>
          </p:cNvPr>
          <p:cNvSpPr/>
          <p:nvPr userDrawn="1"/>
        </p:nvSpPr>
        <p:spPr>
          <a:xfrm flipH="1">
            <a:off x="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BE98CC-0ABE-504F-ACC2-A4D4A5930FD2}"/>
              </a:ext>
            </a:extLst>
          </p:cNvPr>
          <p:cNvSpPr/>
          <p:nvPr userDrawn="1"/>
        </p:nvSpPr>
        <p:spPr>
          <a:xfrm flipH="1">
            <a:off x="1201200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53AFF492-6446-2040-A477-F4B199C402F0}"/>
              </a:ext>
            </a:extLst>
          </p:cNvPr>
          <p:cNvSpPr txBox="1">
            <a:spLocks/>
          </p:cNvSpPr>
          <p:nvPr userDrawn="1"/>
        </p:nvSpPr>
        <p:spPr>
          <a:xfrm>
            <a:off x="263352" y="6473475"/>
            <a:ext cx="4104456" cy="217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 dirty="0">
                <a:latin typeface="Arial" panose="020B0604020202020204" pitchFamily="34" charset="0"/>
                <a:cs typeface="Arial" panose="020B0604020202020204" pitchFamily="34" charset="0"/>
              </a:rPr>
              <a:t>National Oceanography Centre | British Oceanographic Data Centre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0D8B18-CE3E-8D4F-868A-FEE291F5B8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7304" y="6543038"/>
            <a:ext cx="1228696" cy="1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49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hoto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4D56D-16F1-504C-85F5-69041C1E7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0"/>
            <a:ext cx="11520000" cy="990000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8A13D0-5FBA-404F-8190-931D5A0349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000" y="1041859"/>
            <a:ext cx="5964000" cy="540000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/>
                </a:solidFill>
              </a:defRPr>
            </a:lvl1pPr>
            <a:lvl2pPr>
              <a:defRPr sz="1200" baseline="0">
                <a:solidFill>
                  <a:schemeClr val="accent2"/>
                </a:solidFill>
              </a:defRPr>
            </a:lvl2pPr>
            <a:lvl3pPr>
              <a:defRPr sz="1200" baseline="0">
                <a:solidFill>
                  <a:schemeClr val="accent3"/>
                </a:solidFill>
                <a:latin typeface="+mn-lt"/>
              </a:defRPr>
            </a:lvl3pPr>
            <a:lvl4pPr>
              <a:defRPr sz="1200" baseline="0">
                <a:solidFill>
                  <a:schemeClr val="accent2"/>
                </a:solidFill>
              </a:defRPr>
            </a:lvl4pPr>
            <a:lvl5pPr>
              <a:defRPr sz="1200" baseline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FB326306-B585-A74B-A428-14E37BD98D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56000" y="1041859"/>
            <a:ext cx="2700000" cy="27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94E67BFF-C584-C544-924A-CD0C6F9EB44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56000" y="3741859"/>
            <a:ext cx="2700000" cy="27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F48D7D7-1D1B-4F4F-8B57-9E79590384F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56000" y="1041859"/>
            <a:ext cx="2700000" cy="27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07C1EB78-144D-874E-B783-E6ECF504775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6000" y="3741859"/>
            <a:ext cx="2700000" cy="27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AA7336-7ED9-5E48-82E4-048B74029A0F}"/>
              </a:ext>
            </a:extLst>
          </p:cNvPr>
          <p:cNvSpPr/>
          <p:nvPr userDrawn="1"/>
        </p:nvSpPr>
        <p:spPr>
          <a:xfrm flipH="1">
            <a:off x="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195AF6-011D-1A4D-9249-EE8ABA3ECB5A}"/>
              </a:ext>
            </a:extLst>
          </p:cNvPr>
          <p:cNvSpPr/>
          <p:nvPr userDrawn="1"/>
        </p:nvSpPr>
        <p:spPr>
          <a:xfrm flipH="1">
            <a:off x="1201200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9F086B52-A618-ED4D-99E0-9A3130FF4070}"/>
              </a:ext>
            </a:extLst>
          </p:cNvPr>
          <p:cNvSpPr txBox="1">
            <a:spLocks/>
          </p:cNvSpPr>
          <p:nvPr userDrawn="1"/>
        </p:nvSpPr>
        <p:spPr>
          <a:xfrm>
            <a:off x="263352" y="6473475"/>
            <a:ext cx="4104456" cy="217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 dirty="0">
                <a:latin typeface="Arial" panose="020B0604020202020204" pitchFamily="34" charset="0"/>
                <a:cs typeface="Arial" panose="020B0604020202020204" pitchFamily="34" charset="0"/>
              </a:rPr>
              <a:t>National Oceanography Centre | British Oceanographic Data Centre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1683A18-F85A-A743-B87D-D04B34CE5E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7304" y="6543038"/>
            <a:ext cx="1228696" cy="1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46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150A297-76E9-D042-917E-9551684FEC0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0000" y="-171000"/>
            <a:ext cx="11832000" cy="468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DF0A964-9392-CE47-BD19-AFABFF14BC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000" y="5468714"/>
            <a:ext cx="11520000" cy="984622"/>
          </a:xfrm>
        </p:spPr>
        <p:txBody>
          <a:bodyPr numCol="2" spcCol="180000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 baseline="0">
                <a:solidFill>
                  <a:schemeClr val="accent2"/>
                </a:solidFill>
              </a:defRPr>
            </a:lvl2pPr>
            <a:lvl3pPr>
              <a:lnSpc>
                <a:spcPct val="100000"/>
              </a:lnSpc>
              <a:defRPr sz="1200" baseline="0">
                <a:solidFill>
                  <a:schemeClr val="accent3"/>
                </a:solidFill>
                <a:latin typeface="+mn-lt"/>
              </a:defRPr>
            </a:lvl3pPr>
            <a:lvl4pPr>
              <a:lnSpc>
                <a:spcPct val="100000"/>
              </a:lnSpc>
              <a:defRPr sz="1200" baseline="0">
                <a:solidFill>
                  <a:schemeClr val="accent2"/>
                </a:solidFill>
              </a:defRPr>
            </a:lvl4pPr>
            <a:lvl5pPr>
              <a:lnSpc>
                <a:spcPct val="100000"/>
              </a:lnSpc>
              <a:defRPr sz="1200" baseline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C7E855C-8CB8-F346-BA41-458AB3CD57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4583857"/>
            <a:ext cx="11520000" cy="810000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EE0197-2ABD-9C43-A318-44E348F115E7}"/>
              </a:ext>
            </a:extLst>
          </p:cNvPr>
          <p:cNvSpPr/>
          <p:nvPr userDrawn="1"/>
        </p:nvSpPr>
        <p:spPr>
          <a:xfrm flipH="1">
            <a:off x="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C3C688E-8937-3745-9227-2A617347A322}"/>
              </a:ext>
            </a:extLst>
          </p:cNvPr>
          <p:cNvSpPr/>
          <p:nvPr userDrawn="1"/>
        </p:nvSpPr>
        <p:spPr>
          <a:xfrm flipH="1">
            <a:off x="1201200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38CA4C10-F500-B24A-BE1C-DB5FB7D306C4}"/>
              </a:ext>
            </a:extLst>
          </p:cNvPr>
          <p:cNvSpPr txBox="1">
            <a:spLocks/>
          </p:cNvSpPr>
          <p:nvPr userDrawn="1"/>
        </p:nvSpPr>
        <p:spPr>
          <a:xfrm>
            <a:off x="263352" y="6473475"/>
            <a:ext cx="4104456" cy="217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 dirty="0">
                <a:latin typeface="Arial" panose="020B0604020202020204" pitchFamily="34" charset="0"/>
                <a:cs typeface="Arial" panose="020B0604020202020204" pitchFamily="34" charset="0"/>
              </a:rPr>
              <a:t>National Oceanography Centre | British Oceanographic Data Centre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EE3ECC-5547-E740-960C-CD5DA9BB2B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7304" y="6543038"/>
            <a:ext cx="1228696" cy="1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37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Photo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7DF0A964-9392-CE47-BD19-AFABFF14BC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000" y="5471755"/>
            <a:ext cx="11520000" cy="986400"/>
          </a:xfrm>
        </p:spPr>
        <p:txBody>
          <a:bodyPr numCol="2" spcCol="180000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 baseline="0">
                <a:solidFill>
                  <a:schemeClr val="accent2"/>
                </a:solidFill>
              </a:defRPr>
            </a:lvl2pPr>
            <a:lvl3pPr>
              <a:lnSpc>
                <a:spcPct val="100000"/>
              </a:lnSpc>
              <a:defRPr sz="1200" baseline="0">
                <a:solidFill>
                  <a:schemeClr val="accent3"/>
                </a:solidFill>
                <a:latin typeface="+mn-lt"/>
              </a:defRPr>
            </a:lvl3pPr>
            <a:lvl4pPr>
              <a:lnSpc>
                <a:spcPct val="100000"/>
              </a:lnSpc>
              <a:defRPr sz="1200" baseline="0">
                <a:solidFill>
                  <a:schemeClr val="accent2"/>
                </a:solidFill>
              </a:defRPr>
            </a:lvl4pPr>
            <a:lvl5pPr>
              <a:lnSpc>
                <a:spcPct val="100000"/>
              </a:lnSpc>
              <a:defRPr sz="1200" baseline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C7E855C-8CB8-F346-BA41-458AB3CD57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000" y="4603449"/>
            <a:ext cx="11520000" cy="810000"/>
          </a:xfrm>
        </p:spPr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5C7E26C9-5185-4D4E-82DC-A98466F6C0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0000" y="-164770"/>
            <a:ext cx="2991600" cy="234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8637624E-4FCD-E547-BE88-9AA8026471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0000" y="2176663"/>
            <a:ext cx="2991600" cy="234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79D473B-EBAF-8144-BC8A-F559121224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26800" y="-164770"/>
            <a:ext cx="2991600" cy="234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B254279C-A275-4244-A3A5-C8786422206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26800" y="2176663"/>
            <a:ext cx="2991600" cy="234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5306CE6B-B9F3-824E-ACA6-6F65748B280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73600" y="-164770"/>
            <a:ext cx="2991600" cy="234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E43C5953-04E4-E543-B4E2-168A8F7AF87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73600" y="2176663"/>
            <a:ext cx="2991600" cy="234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6A1EFC74-8F0B-9E48-94E8-FE079F0C7C3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20400" y="-164770"/>
            <a:ext cx="2991600" cy="234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F106F723-838B-1743-91F1-EA901D47E1E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020400" y="2176663"/>
            <a:ext cx="2991600" cy="234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0A2975-41CD-A745-AD17-2217BDB54A06}"/>
              </a:ext>
            </a:extLst>
          </p:cNvPr>
          <p:cNvSpPr/>
          <p:nvPr userDrawn="1"/>
        </p:nvSpPr>
        <p:spPr>
          <a:xfrm flipH="1">
            <a:off x="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EF18DC-8D9B-5E40-AE53-3085919D6122}"/>
              </a:ext>
            </a:extLst>
          </p:cNvPr>
          <p:cNvSpPr/>
          <p:nvPr userDrawn="1"/>
        </p:nvSpPr>
        <p:spPr>
          <a:xfrm flipH="1">
            <a:off x="1201200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lide Number Placeholder 4">
            <a:extLst>
              <a:ext uri="{FF2B5EF4-FFF2-40B4-BE49-F238E27FC236}">
                <a16:creationId xmlns:a16="http://schemas.microsoft.com/office/drawing/2014/main" id="{D2A6A626-A1C5-AF46-9D85-CBAB50828876}"/>
              </a:ext>
            </a:extLst>
          </p:cNvPr>
          <p:cNvSpPr txBox="1">
            <a:spLocks/>
          </p:cNvSpPr>
          <p:nvPr userDrawn="1"/>
        </p:nvSpPr>
        <p:spPr>
          <a:xfrm>
            <a:off x="263352" y="6473475"/>
            <a:ext cx="4104456" cy="2175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0" i="0" dirty="0">
                <a:latin typeface="Arial" panose="020B0604020202020204" pitchFamily="34" charset="0"/>
                <a:cs typeface="Arial" panose="020B0604020202020204" pitchFamily="34" charset="0"/>
              </a:rPr>
              <a:t>National Oceanography Centre | British Oceanographic Data Centre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74C54BE-E15A-EA4A-9940-F6CB67DA60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27304" y="6543038"/>
            <a:ext cx="1228696" cy="11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65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15B11BF9-C04D-CF46-86D1-124B0F2DFF4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0000" y="-171000"/>
            <a:ext cx="11832000" cy="72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59B331-7327-5B4F-B449-7A9E74F2A996}"/>
              </a:ext>
            </a:extLst>
          </p:cNvPr>
          <p:cNvSpPr/>
          <p:nvPr userDrawn="1"/>
        </p:nvSpPr>
        <p:spPr>
          <a:xfrm flipH="1">
            <a:off x="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94B26-0FD4-7A42-9AFF-B3B679D1CC71}"/>
              </a:ext>
            </a:extLst>
          </p:cNvPr>
          <p:cNvSpPr/>
          <p:nvPr userDrawn="1"/>
        </p:nvSpPr>
        <p:spPr>
          <a:xfrm flipH="1">
            <a:off x="1201200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4062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hoto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3C6D10E9-6EE3-B841-9197-91A3D9F07B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7450" y="-171002"/>
            <a:ext cx="2988000" cy="3600001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6CE3CA61-9AB0-1F47-AA92-81BBBB6F6AE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26129" y="-171002"/>
            <a:ext cx="2988000" cy="36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96B4568-62F5-9146-BDC2-FAF5EB6960B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72258" y="-171002"/>
            <a:ext cx="2988000" cy="36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5A35C9EB-5341-CF4E-A616-7ED981EF8CD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018387" y="-171002"/>
            <a:ext cx="2988000" cy="36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0DB23B40-DC02-1844-B97E-3A4ED49B754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77450" y="3420581"/>
            <a:ext cx="2991600" cy="36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10C9F1FB-7D08-2147-93D0-A8B8E353616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22529" y="3420581"/>
            <a:ext cx="2991600" cy="36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47A7D6CB-4D13-8944-A494-DAB5A96E0DF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067608" y="3420581"/>
            <a:ext cx="2991600" cy="36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7" name="Picture Placeholder 4">
            <a:extLst>
              <a:ext uri="{FF2B5EF4-FFF2-40B4-BE49-F238E27FC236}">
                <a16:creationId xmlns:a16="http://schemas.microsoft.com/office/drawing/2014/main" id="{C0004D5F-4CEF-574F-8090-15FB2104F2C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014787" y="3426441"/>
            <a:ext cx="2991600" cy="3600000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694391-C755-AE41-A328-DA8306CCE1CD}"/>
              </a:ext>
            </a:extLst>
          </p:cNvPr>
          <p:cNvSpPr/>
          <p:nvPr userDrawn="1"/>
        </p:nvSpPr>
        <p:spPr>
          <a:xfrm flipH="1">
            <a:off x="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BF817D-80D3-8748-BD36-44E161610465}"/>
              </a:ext>
            </a:extLst>
          </p:cNvPr>
          <p:cNvSpPr/>
          <p:nvPr userDrawn="1"/>
        </p:nvSpPr>
        <p:spPr>
          <a:xfrm flipH="1">
            <a:off x="12012000" y="-171000"/>
            <a:ext cx="18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38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D48C1EC-7DA1-454E-96FA-95392D4C559F}"/>
              </a:ext>
            </a:extLst>
          </p:cNvPr>
          <p:cNvSpPr/>
          <p:nvPr userDrawn="1"/>
        </p:nvSpPr>
        <p:spPr>
          <a:xfrm>
            <a:off x="180000" y="-171000"/>
            <a:ext cx="12060000" cy="7200000"/>
          </a:xfrm>
          <a:prstGeom prst="rect">
            <a:avLst/>
          </a:prstGeom>
          <a:gradFill>
            <a:gsLst>
              <a:gs pos="100000">
                <a:schemeClr val="tx1"/>
              </a:gs>
              <a:gs pos="0">
                <a:schemeClr val="accent4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6EABD31-755A-2B4B-9E18-490F1590FB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7012" y="444256"/>
            <a:ext cx="3072603" cy="92004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96D5C39-7661-FC49-B34E-A4B37D46EC5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1354274"/>
            <a:ext cx="10936800" cy="4955046"/>
          </a:xfrm>
        </p:spPr>
        <p:txBody>
          <a:bodyPr anchor="ctr" anchorCtr="0"/>
          <a:lstStyle>
            <a:lvl1pPr algn="l"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F1FE3C49-6010-9C43-A18A-D0358205CA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40016" y="616058"/>
            <a:ext cx="5321984" cy="571814"/>
          </a:xfrm>
        </p:spPr>
        <p:txBody>
          <a:bodyPr anchor="ctr">
            <a:noAutofit/>
          </a:bodyPr>
          <a:lstStyle>
            <a:lvl1pPr marL="0" indent="0" algn="r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Department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BD810A-ACB6-7244-9256-ED2E3B019B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3472" y="6437769"/>
            <a:ext cx="2043382" cy="20433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D8378C5-97ED-5046-8910-A432082297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26778" y="6549230"/>
            <a:ext cx="1229222" cy="11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5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D10595-5D77-6B49-A147-77E19FC44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528" y="89378"/>
            <a:ext cx="10744944" cy="720000"/>
          </a:xfrm>
          <a:prstGeom prst="rect">
            <a:avLst/>
          </a:prstGeom>
        </p:spPr>
        <p:txBody>
          <a:bodyPr vert="horz" lIns="90000" tIns="0" rIns="91440" bIns="0" rtlCol="0" anchor="ctr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77A8DF-1C4C-D74E-978D-7A4A60D266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528" y="980728"/>
            <a:ext cx="10744944" cy="5195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361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9" r:id="rId3"/>
    <p:sldLayoutId id="2147483656" r:id="rId4"/>
    <p:sldLayoutId id="2147483651" r:id="rId5"/>
    <p:sldLayoutId id="2147483653" r:id="rId6"/>
    <p:sldLayoutId id="2147483654" r:id="rId7"/>
    <p:sldLayoutId id="2147483650" r:id="rId8"/>
    <p:sldLayoutId id="2147483661" r:id="rId9"/>
    <p:sldLayoutId id="2147483652" r:id="rId10"/>
    <p:sldLayoutId id="2147483662" r:id="rId11"/>
    <p:sldLayoutId id="2147483655" r:id="rId12"/>
    <p:sldLayoutId id="2147483663" r:id="rId13"/>
    <p:sldLayoutId id="2147483657" r:id="rId14"/>
    <p:sldLayoutId id="2147483664" r:id="rId15"/>
    <p:sldLayoutId id="2147483658" r:id="rId1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8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tx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 baseline="0">
          <a:solidFill>
            <a:schemeClr val="accent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 baseline="0">
          <a:solidFill>
            <a:schemeClr val="accent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 baseline="0">
          <a:solidFill>
            <a:schemeClr val="accent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200" kern="1200" baseline="0">
          <a:solidFill>
            <a:schemeClr val="accent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9EDFB51-A36A-AE40-9FD4-507980A645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use of ERDDAP in a self-monitoring and </a:t>
            </a:r>
            <a:r>
              <a:rPr lang="en-GB" dirty="0" err="1"/>
              <a:t>nowcast</a:t>
            </a:r>
            <a:r>
              <a:rPr lang="en-GB" dirty="0"/>
              <a:t> hazard alerting coastal flood system</a:t>
            </a:r>
            <a:endParaRPr lang="en-US" dirty="0"/>
          </a:p>
        </p:txBody>
      </p:sp>
      <p:pic>
        <p:nvPicPr>
          <p:cNvPr id="1030" name="Picture 6" descr="MIKE by DHI UK and Ireland Blog: TIPS: MIKE 21 SW &amp; MIKE 21 BW"/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" r="19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792" y="620688"/>
            <a:ext cx="2405927" cy="612000"/>
          </a:xfrm>
          <a:prstGeom prst="rect">
            <a:avLst/>
          </a:prstGeom>
        </p:spPr>
      </p:pic>
      <p:pic>
        <p:nvPicPr>
          <p:cNvPr id="5122" name="Picture 2" descr="Department for Environment, Food and Rural Affairs logo.sv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1483668"/>
            <a:ext cx="1604653" cy="8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43174" y="2065349"/>
            <a:ext cx="16294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Calibri" panose="020F0502020204030204" pitchFamily="34" charset="0"/>
              </a:rPr>
              <a:t>@</a:t>
            </a:r>
            <a:r>
              <a:rPr lang="en-GB" sz="16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Wirewall_NOC</a:t>
            </a:r>
            <a:endParaRPr lang="en-GB" sz="1600" b="1" dirty="0">
              <a:solidFill>
                <a:schemeClr val="bg1"/>
              </a:solidFill>
            </a:endParaRPr>
          </a:p>
        </p:txBody>
      </p:sp>
      <p:pic>
        <p:nvPicPr>
          <p:cNvPr id="8" name="Picture 10" descr="Follow Us on Twitter transparent PNG - Stick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80" b="30800"/>
          <a:stretch/>
        </p:blipFill>
        <p:spPr bwMode="auto">
          <a:xfrm>
            <a:off x="1415480" y="1578693"/>
            <a:ext cx="1284816" cy="50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30000" y="515719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Louise Darroch</a:t>
            </a:r>
            <a:r>
              <a:rPr lang="en-GB" dirty="0">
                <a:solidFill>
                  <a:schemeClr val="bg1"/>
                </a:solidFill>
              </a:rPr>
              <a:t>, Thomas Gardner, Margaret Yelland, Christopher Cardwell, Emma Slater, Elizabeth Bradshaw, Justin Buck, Robert Jennings, Andrew Hale and Jennifer Brown</a:t>
            </a:r>
          </a:p>
        </p:txBody>
      </p:sp>
    </p:spTree>
    <p:extLst>
      <p:ext uri="{BB962C8B-B14F-4D97-AF65-F5344CB8AC3E}">
        <p14:creationId xmlns:p14="http://schemas.microsoft.com/office/powerpoint/2010/main" val="1911425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0456" y="131682"/>
            <a:ext cx="7056144" cy="1008113"/>
          </a:xfrm>
        </p:spPr>
        <p:txBody>
          <a:bodyPr/>
          <a:lstStyle/>
          <a:p>
            <a:r>
              <a:rPr lang="en-GB" sz="2000" b="1" u="sng" dirty="0"/>
              <a:t>C</a:t>
            </a:r>
            <a:r>
              <a:rPr lang="en-GB" sz="2000" dirty="0"/>
              <a:t>oastal </a:t>
            </a:r>
            <a:r>
              <a:rPr lang="en-GB" sz="2000" b="1" u="sng" dirty="0" err="1"/>
              <a:t>RE</a:t>
            </a:r>
            <a:r>
              <a:rPr lang="en-GB" sz="2000" dirty="0" err="1"/>
              <a:t>sistance</a:t>
            </a:r>
            <a:r>
              <a:rPr lang="en-GB" sz="2000" dirty="0"/>
              <a:t>: </a:t>
            </a:r>
            <a:r>
              <a:rPr lang="en-GB" sz="2000" b="1" u="sng" dirty="0"/>
              <a:t>A</a:t>
            </a:r>
            <a:r>
              <a:rPr lang="en-GB" sz="2000" dirty="0"/>
              <a:t>lerts and </a:t>
            </a:r>
            <a:r>
              <a:rPr lang="en-GB" sz="2000" b="1" u="sng" dirty="0"/>
              <a:t>M</a:t>
            </a:r>
            <a:r>
              <a:rPr lang="en-GB" sz="2000" dirty="0"/>
              <a:t>onitoring </a:t>
            </a:r>
            <a:r>
              <a:rPr lang="en-GB" sz="2000" b="1" u="sng" dirty="0"/>
              <a:t>T</a:t>
            </a:r>
            <a:r>
              <a:rPr lang="en-GB" sz="2000" dirty="0"/>
              <a:t>echnologies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664852" y="2434223"/>
            <a:ext cx="3599760" cy="994777"/>
          </a:xfrm>
        </p:spPr>
        <p:txBody>
          <a:bodyPr>
            <a:normAutofit/>
          </a:bodyPr>
          <a:lstStyle/>
          <a:p>
            <a:r>
              <a:rPr lang="en-GB" sz="1600" dirty="0" smtClean="0"/>
              <a:t>detects </a:t>
            </a:r>
            <a:r>
              <a:rPr lang="en-GB" sz="1600" dirty="0"/>
              <a:t>floods in near real-time</a:t>
            </a:r>
          </a:p>
          <a:p>
            <a:r>
              <a:rPr lang="en-GB" sz="1600" dirty="0"/>
              <a:t>validates flood forecast </a:t>
            </a:r>
            <a:r>
              <a:rPr lang="en-GB" sz="1600" dirty="0" smtClean="0"/>
              <a:t>services</a:t>
            </a:r>
            <a:endParaRPr lang="en-GB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0" t="29393" r="8200" b="28150"/>
          <a:stretch/>
        </p:blipFill>
        <p:spPr>
          <a:xfrm>
            <a:off x="444012" y="132921"/>
            <a:ext cx="3888432" cy="936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ounded Rectangle 7"/>
          <p:cNvSpPr/>
          <p:nvPr/>
        </p:nvSpPr>
        <p:spPr>
          <a:xfrm>
            <a:off x="338967" y="1311675"/>
            <a:ext cx="4319840" cy="100811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err="1"/>
              <a:t>Nowcast</a:t>
            </a:r>
            <a:r>
              <a:rPr lang="en-GB" sz="2400" dirty="0"/>
              <a:t> hazardous flood detection system</a:t>
            </a:r>
          </a:p>
        </p:txBody>
      </p:sp>
      <p:pic>
        <p:nvPicPr>
          <p:cNvPr id="10" name="Picture 2" descr="Image result for dawlish railway repai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" r="64"/>
          <a:stretch>
            <a:fillRect/>
          </a:stretch>
        </p:blipFill>
        <p:spPr bwMode="auto">
          <a:xfrm>
            <a:off x="1036517" y="3701734"/>
            <a:ext cx="2599570" cy="1953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5375920" y="1151607"/>
            <a:ext cx="5864543" cy="4766315"/>
            <a:chOff x="5375920" y="1151607"/>
            <a:chExt cx="5864543" cy="476631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/>
            <a:srcRect l="4023" b="1955"/>
            <a:stretch/>
          </p:blipFill>
          <p:spPr>
            <a:xfrm>
              <a:off x="5375920" y="2529502"/>
              <a:ext cx="5864543" cy="338842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2" name="Rectangle 11"/>
            <p:cNvSpPr/>
            <p:nvPr/>
          </p:nvSpPr>
          <p:spPr>
            <a:xfrm>
              <a:off x="6077842" y="1151607"/>
              <a:ext cx="4679159" cy="87973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Novel capacitance wire sensor with 2-way telemetry</a:t>
              </a:r>
              <a:endParaRPr lang="en-GB" dirty="0"/>
            </a:p>
          </p:txBody>
        </p:sp>
        <p:sp>
          <p:nvSpPr>
            <p:cNvPr id="4" name="Down Arrow 3"/>
            <p:cNvSpPr/>
            <p:nvPr/>
          </p:nvSpPr>
          <p:spPr>
            <a:xfrm>
              <a:off x="8183551" y="2146191"/>
              <a:ext cx="504056" cy="57606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6788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ounded Rectangle 23"/>
          <p:cNvSpPr/>
          <p:nvPr/>
        </p:nvSpPr>
        <p:spPr>
          <a:xfrm>
            <a:off x="335360" y="1196752"/>
            <a:ext cx="7857536" cy="4752528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440456" y="131682"/>
            <a:ext cx="7056144" cy="1008113"/>
          </a:xfrm>
        </p:spPr>
        <p:txBody>
          <a:bodyPr/>
          <a:lstStyle/>
          <a:p>
            <a:r>
              <a:rPr lang="en-GB" sz="2000" b="1" u="sng" dirty="0"/>
              <a:t>C</a:t>
            </a:r>
            <a:r>
              <a:rPr lang="en-GB" sz="2000" dirty="0"/>
              <a:t>oastal </a:t>
            </a:r>
            <a:r>
              <a:rPr lang="en-GB" sz="2000" b="1" u="sng" dirty="0" err="1"/>
              <a:t>RE</a:t>
            </a:r>
            <a:r>
              <a:rPr lang="en-GB" sz="2000" dirty="0" err="1"/>
              <a:t>sistance</a:t>
            </a:r>
            <a:r>
              <a:rPr lang="en-GB" sz="2000" dirty="0"/>
              <a:t>: </a:t>
            </a:r>
            <a:r>
              <a:rPr lang="en-GB" sz="2000" b="1" u="sng" dirty="0"/>
              <a:t>A</a:t>
            </a:r>
            <a:r>
              <a:rPr lang="en-GB" sz="2000" dirty="0"/>
              <a:t>lerts and </a:t>
            </a:r>
            <a:r>
              <a:rPr lang="en-GB" sz="2000" b="1" u="sng" dirty="0"/>
              <a:t>M</a:t>
            </a:r>
            <a:r>
              <a:rPr lang="en-GB" sz="2000" dirty="0"/>
              <a:t>onitoring </a:t>
            </a:r>
            <a:r>
              <a:rPr lang="en-GB" sz="2000" b="1" u="sng" dirty="0"/>
              <a:t>T</a:t>
            </a:r>
            <a:r>
              <a:rPr lang="en-GB" sz="2000" dirty="0"/>
              <a:t>echnologies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0" t="29393" r="8200" b="28150"/>
          <a:stretch/>
        </p:blipFill>
        <p:spPr>
          <a:xfrm>
            <a:off x="444012" y="132921"/>
            <a:ext cx="3888432" cy="936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90" name="Group 89"/>
          <p:cNvGrpSpPr/>
          <p:nvPr/>
        </p:nvGrpSpPr>
        <p:grpSpPr>
          <a:xfrm>
            <a:off x="3841848" y="4068368"/>
            <a:ext cx="2763194" cy="1754827"/>
            <a:chOff x="3644624" y="4122737"/>
            <a:chExt cx="2763194" cy="1754827"/>
          </a:xfrm>
        </p:grpSpPr>
        <p:sp>
          <p:nvSpPr>
            <p:cNvPr id="75" name="Rounded Rectangle 74"/>
            <p:cNvSpPr/>
            <p:nvPr/>
          </p:nvSpPr>
          <p:spPr>
            <a:xfrm>
              <a:off x="3644624" y="4437112"/>
              <a:ext cx="2762811" cy="504348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Your favourite internet client</a:t>
              </a: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3645007" y="5373216"/>
              <a:ext cx="2762811" cy="504348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Your favourite data format</a:t>
              </a:r>
            </a:p>
          </p:txBody>
        </p:sp>
        <p:sp>
          <p:nvSpPr>
            <p:cNvPr id="77" name="Down Arrow 76"/>
            <p:cNvSpPr/>
            <p:nvPr/>
          </p:nvSpPr>
          <p:spPr>
            <a:xfrm>
              <a:off x="4900290" y="4122737"/>
              <a:ext cx="251719" cy="25202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9" name="Down Arrow 78"/>
            <p:cNvSpPr/>
            <p:nvPr/>
          </p:nvSpPr>
          <p:spPr>
            <a:xfrm>
              <a:off x="4900169" y="5068208"/>
              <a:ext cx="251719" cy="25202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444013" y="2221129"/>
            <a:ext cx="7740219" cy="1711927"/>
            <a:chOff x="444013" y="2365145"/>
            <a:chExt cx="7740219" cy="1711927"/>
          </a:xfrm>
        </p:grpSpPr>
        <p:grpSp>
          <p:nvGrpSpPr>
            <p:cNvPr id="74" name="Group 73"/>
            <p:cNvGrpSpPr/>
            <p:nvPr/>
          </p:nvGrpSpPr>
          <p:grpSpPr>
            <a:xfrm>
              <a:off x="2316305" y="2365145"/>
              <a:ext cx="5867927" cy="1711927"/>
              <a:chOff x="2316305" y="2204864"/>
              <a:chExt cx="5867927" cy="1711927"/>
            </a:xfrm>
          </p:grpSpPr>
          <p:grpSp>
            <p:nvGrpSpPr>
              <p:cNvPr id="21" name="Group 20"/>
              <p:cNvGrpSpPr/>
              <p:nvPr/>
            </p:nvGrpSpPr>
            <p:grpSpPr>
              <a:xfrm>
                <a:off x="2316305" y="2204864"/>
                <a:ext cx="5867927" cy="576064"/>
                <a:chOff x="2125942" y="2055727"/>
                <a:chExt cx="5867927" cy="576064"/>
              </a:xfrm>
            </p:grpSpPr>
            <p:sp>
              <p:nvSpPr>
                <p:cNvPr id="13" name="Rectangle 12"/>
                <p:cNvSpPr/>
                <p:nvPr/>
              </p:nvSpPr>
              <p:spPr>
                <a:xfrm>
                  <a:off x="2125942" y="2055727"/>
                  <a:ext cx="1080120" cy="57606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050" dirty="0" err="1">
                      <a:solidFill>
                        <a:schemeClr val="bg1">
                          <a:lumMod val="50000"/>
                        </a:schemeClr>
                      </a:solidFill>
                    </a:rPr>
                    <a:t>DiGIR</a:t>
                  </a:r>
                  <a:r>
                    <a:rPr lang="en-GB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/</a:t>
                  </a:r>
                </a:p>
                <a:p>
                  <a:pPr algn="ctr"/>
                  <a:r>
                    <a:rPr lang="en-GB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OBIS</a:t>
                  </a: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2809914" y="2055727"/>
                  <a:ext cx="1080120" cy="57606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SOS</a:t>
                  </a: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3493886" y="2055727"/>
                  <a:ext cx="1080120" cy="57606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WMS</a:t>
                  </a: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177858" y="2055727"/>
                  <a:ext cx="1080120" cy="57606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Files</a:t>
                  </a: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4861830" y="2055727"/>
                  <a:ext cx="1080120" cy="57606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Database</a:t>
                  </a: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545802" y="2055727"/>
                  <a:ext cx="1080120" cy="57606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DAP</a:t>
                  </a: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6229774" y="2055727"/>
                  <a:ext cx="1080120" cy="57606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Web </a:t>
                  </a:r>
                </a:p>
                <a:p>
                  <a:pPr algn="ctr"/>
                  <a:r>
                    <a:rPr lang="en-GB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pages</a:t>
                  </a:r>
                </a:p>
              </p:txBody>
            </p:sp>
            <p:sp>
              <p:nvSpPr>
                <p:cNvPr id="20" name="Rectangle 19"/>
                <p:cNvSpPr/>
                <p:nvPr/>
              </p:nvSpPr>
              <p:spPr>
                <a:xfrm>
                  <a:off x="6913749" y="2055727"/>
                  <a:ext cx="1080120" cy="57606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050" dirty="0">
                      <a:solidFill>
                        <a:schemeClr val="bg1">
                          <a:lumMod val="50000"/>
                        </a:schemeClr>
                      </a:solidFill>
                    </a:rPr>
                    <a:t>…</a:t>
                  </a:r>
                </a:p>
              </p:txBody>
            </p:sp>
          </p:grpSp>
          <p:pic>
            <p:nvPicPr>
              <p:cNvPr id="23" name="Picture 22"/>
              <p:cNvPicPr>
                <a:picLocks noChangeAspect="1"/>
              </p:cNvPicPr>
              <p:nvPr/>
            </p:nvPicPr>
            <p:blipFill rotWithShape="1">
              <a:blip r:embed="rId3"/>
              <a:srcRect l="1277" t="2128" r="4008" b="11964"/>
              <a:stretch/>
            </p:blipFill>
            <p:spPr>
              <a:xfrm>
                <a:off x="3270048" y="3196711"/>
                <a:ext cx="3960441" cy="72008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cxnSp>
            <p:nvCxnSpPr>
              <p:cNvPr id="28" name="Straight Connector 27"/>
              <p:cNvCxnSpPr>
                <a:stCxn id="13" idx="2"/>
              </p:cNvCxnSpPr>
              <p:nvPr/>
            </p:nvCxnSpPr>
            <p:spPr>
              <a:xfrm>
                <a:off x="2856365" y="2780928"/>
                <a:ext cx="590405" cy="415783"/>
              </a:xfrm>
              <a:prstGeom prst="line">
                <a:avLst/>
              </a:prstGeom>
              <a:ln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>
                <a:stCxn id="20" idx="2"/>
              </p:cNvCxnSpPr>
              <p:nvPr/>
            </p:nvCxnSpPr>
            <p:spPr>
              <a:xfrm flipH="1">
                <a:off x="7068495" y="2780928"/>
                <a:ext cx="575677" cy="415783"/>
              </a:xfrm>
              <a:prstGeom prst="line">
                <a:avLst/>
              </a:prstGeom>
              <a:ln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stCxn id="14" idx="2"/>
              </p:cNvCxnSpPr>
              <p:nvPr/>
            </p:nvCxnSpPr>
            <p:spPr>
              <a:xfrm>
                <a:off x="3540337" y="2780928"/>
                <a:ext cx="488250" cy="415783"/>
              </a:xfrm>
              <a:prstGeom prst="line">
                <a:avLst/>
              </a:prstGeom>
              <a:ln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stCxn id="15" idx="2"/>
              </p:cNvCxnSpPr>
              <p:nvPr/>
            </p:nvCxnSpPr>
            <p:spPr>
              <a:xfrm>
                <a:off x="4224309" y="2780928"/>
                <a:ext cx="287824" cy="415783"/>
              </a:xfrm>
              <a:prstGeom prst="line">
                <a:avLst/>
              </a:prstGeom>
              <a:ln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>
                <a:stCxn id="16" idx="2"/>
              </p:cNvCxnSpPr>
              <p:nvPr/>
            </p:nvCxnSpPr>
            <p:spPr>
              <a:xfrm>
                <a:off x="4908281" y="2780928"/>
                <a:ext cx="125688" cy="415783"/>
              </a:xfrm>
              <a:prstGeom prst="line">
                <a:avLst/>
              </a:prstGeom>
              <a:ln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/>
              <p:cNvCxnSpPr>
                <a:stCxn id="17" idx="2"/>
              </p:cNvCxnSpPr>
              <p:nvPr/>
            </p:nvCxnSpPr>
            <p:spPr>
              <a:xfrm flipH="1">
                <a:off x="5466565" y="2780928"/>
                <a:ext cx="125688" cy="415783"/>
              </a:xfrm>
              <a:prstGeom prst="line">
                <a:avLst/>
              </a:prstGeom>
              <a:ln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>
                <a:stCxn id="18" idx="2"/>
              </p:cNvCxnSpPr>
              <p:nvPr/>
            </p:nvCxnSpPr>
            <p:spPr>
              <a:xfrm flipH="1">
                <a:off x="5996753" y="2780928"/>
                <a:ext cx="279472" cy="415783"/>
              </a:xfrm>
              <a:prstGeom prst="line">
                <a:avLst/>
              </a:prstGeom>
              <a:ln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>
                <a:stCxn id="19" idx="2"/>
              </p:cNvCxnSpPr>
              <p:nvPr/>
            </p:nvCxnSpPr>
            <p:spPr>
              <a:xfrm flipH="1">
                <a:off x="6528435" y="2780928"/>
                <a:ext cx="431762" cy="415783"/>
              </a:xfrm>
              <a:prstGeom prst="line">
                <a:avLst/>
              </a:prstGeom>
              <a:ln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Rounded Rectangle 72"/>
              <p:cNvSpPr/>
              <p:nvPr/>
            </p:nvSpPr>
            <p:spPr>
              <a:xfrm>
                <a:off x="2450823" y="2204864"/>
                <a:ext cx="5482106" cy="576064"/>
              </a:xfrm>
              <a:prstGeom prst="roundRect">
                <a:avLst/>
              </a:prstGeom>
              <a:noFill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 sz="1600"/>
              </a:p>
            </p:txBody>
          </p:sp>
        </p:grpSp>
        <p:sp>
          <p:nvSpPr>
            <p:cNvPr id="80" name="Rounded Rectangle 79"/>
            <p:cNvSpPr/>
            <p:nvPr/>
          </p:nvSpPr>
          <p:spPr>
            <a:xfrm>
              <a:off x="444013" y="2365145"/>
              <a:ext cx="1862896" cy="576064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Your favourite internet server</a:t>
              </a:r>
            </a:p>
          </p:txBody>
        </p:sp>
      </p:grpSp>
      <p:sp>
        <p:nvSpPr>
          <p:cNvPr id="88" name="Rectangle 87"/>
          <p:cNvSpPr/>
          <p:nvPr/>
        </p:nvSpPr>
        <p:spPr>
          <a:xfrm>
            <a:off x="8526517" y="1138196"/>
            <a:ext cx="2968722" cy="14238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ERDDAP-based data control </a:t>
            </a:r>
            <a:r>
              <a:rPr lang="en-GB" dirty="0" smtClean="0"/>
              <a:t>system using direct data ingest</a:t>
            </a:r>
            <a:endParaRPr lang="en-GB" dirty="0"/>
          </a:p>
        </p:txBody>
      </p:sp>
      <p:sp>
        <p:nvSpPr>
          <p:cNvPr id="93" name="Rectangle 92"/>
          <p:cNvSpPr/>
          <p:nvPr/>
        </p:nvSpPr>
        <p:spPr>
          <a:xfrm>
            <a:off x="8487896" y="2695863"/>
            <a:ext cx="31181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/>
              <a:t>https://linkedsystems.uk/erddap/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551433" y="3284984"/>
            <a:ext cx="3945167" cy="2612905"/>
            <a:chOff x="7551433" y="3284984"/>
            <a:chExt cx="3945167" cy="2612905"/>
          </a:xfrm>
        </p:grpSpPr>
        <p:sp>
          <p:nvSpPr>
            <p:cNvPr id="2" name="Rounded Rectangle 1"/>
            <p:cNvSpPr/>
            <p:nvPr/>
          </p:nvSpPr>
          <p:spPr>
            <a:xfrm>
              <a:off x="8527878" y="4409929"/>
              <a:ext cx="2968722" cy="576064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dirty="0"/>
                <a:t>Message subscription service</a:t>
              </a: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8527878" y="3284984"/>
              <a:ext cx="2968722" cy="576064"/>
            </a:xfrm>
            <a:prstGeom prst="round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1600" dirty="0"/>
                <a:t>Automated analytics</a:t>
              </a:r>
            </a:p>
          </p:txBody>
        </p:sp>
        <p:sp>
          <p:nvSpPr>
            <p:cNvPr id="4" name="Left-Right Arrow 3"/>
            <p:cNvSpPr/>
            <p:nvPr/>
          </p:nvSpPr>
          <p:spPr>
            <a:xfrm>
              <a:off x="7551433" y="3371800"/>
              <a:ext cx="827971" cy="432048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5" name="Down Arrow 4"/>
            <p:cNvSpPr/>
            <p:nvPr/>
          </p:nvSpPr>
          <p:spPr>
            <a:xfrm>
              <a:off x="9822030" y="3968915"/>
              <a:ext cx="288032" cy="36004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4" name="Picture 93" descr="Free vector graphic: Ear, Listen, Hear, Gossip, Sound ...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00" t="19003" r="58001" b="9597"/>
            <a:stretch/>
          </p:blipFill>
          <p:spPr>
            <a:xfrm rot="5400000">
              <a:off x="9445802" y="4590051"/>
              <a:ext cx="968769" cy="1646908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993469" y="1346389"/>
            <a:ext cx="6117030" cy="1881334"/>
            <a:chOff x="993469" y="1346389"/>
            <a:chExt cx="6117030" cy="1881334"/>
          </a:xfrm>
        </p:grpSpPr>
        <p:grpSp>
          <p:nvGrpSpPr>
            <p:cNvPr id="92" name="Group 91"/>
            <p:cNvGrpSpPr/>
            <p:nvPr/>
          </p:nvGrpSpPr>
          <p:grpSpPr>
            <a:xfrm>
              <a:off x="993469" y="1346389"/>
              <a:ext cx="6117030" cy="1881334"/>
              <a:chOff x="991052" y="1475658"/>
              <a:chExt cx="6117030" cy="1881334"/>
            </a:xfrm>
          </p:grpSpPr>
          <p:grpSp>
            <p:nvGrpSpPr>
              <p:cNvPr id="89" name="Group 88"/>
              <p:cNvGrpSpPr/>
              <p:nvPr/>
            </p:nvGrpSpPr>
            <p:grpSpPr>
              <a:xfrm>
                <a:off x="4764368" y="1573057"/>
                <a:ext cx="2343714" cy="1783935"/>
                <a:chOff x="4764368" y="1573057"/>
                <a:chExt cx="2343714" cy="1783935"/>
              </a:xfrm>
            </p:grpSpPr>
            <p:sp>
              <p:nvSpPr>
                <p:cNvPr id="81" name="Rounded Rectangle 80"/>
                <p:cNvSpPr/>
                <p:nvPr/>
              </p:nvSpPr>
              <p:spPr>
                <a:xfrm>
                  <a:off x="4764368" y="1573057"/>
                  <a:ext cx="971796" cy="432048"/>
                </a:xfrm>
                <a:prstGeom prst="roundRect">
                  <a:avLst/>
                </a:prstGeom>
              </p:spPr>
              <p:style>
                <a:lnRef idx="1">
                  <a:schemeClr val="accent5"/>
                </a:lnRef>
                <a:fillRef idx="3">
                  <a:schemeClr val="accent5"/>
                </a:fillRef>
                <a:effectRef idx="2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sz="1600" dirty="0"/>
                    <a:t>HTTP</a:t>
                  </a:r>
                </a:p>
              </p:txBody>
            </p:sp>
            <p:cxnSp>
              <p:nvCxnSpPr>
                <p:cNvPr id="82" name="Straight Connector 81"/>
                <p:cNvCxnSpPr>
                  <a:stCxn id="81" idx="2"/>
                  <a:endCxn id="23" idx="0"/>
                </p:cNvCxnSpPr>
                <p:nvPr/>
              </p:nvCxnSpPr>
              <p:spPr>
                <a:xfrm>
                  <a:off x="5250266" y="2005105"/>
                  <a:ext cx="3" cy="1351887"/>
                </a:xfrm>
                <a:prstGeom prst="line">
                  <a:avLst/>
                </a:prstGeom>
                <a:ln>
                  <a:head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TextBox 84"/>
                <p:cNvSpPr txBox="1"/>
                <p:nvPr/>
              </p:nvSpPr>
              <p:spPr>
                <a:xfrm>
                  <a:off x="5754826" y="1635192"/>
                  <a:ext cx="1353256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200" dirty="0"/>
                    <a:t>direct data ingest</a:t>
                  </a:r>
                </a:p>
              </p:txBody>
            </p:sp>
          </p:grpSp>
          <p:sp>
            <p:nvSpPr>
              <p:cNvPr id="87" name="Rounded Rectangle 86"/>
              <p:cNvSpPr/>
              <p:nvPr/>
            </p:nvSpPr>
            <p:spPr>
              <a:xfrm>
                <a:off x="991052" y="1475658"/>
                <a:ext cx="1862896" cy="576064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200" dirty="0"/>
                  <a:t>Your favourite internet SENSOR</a:t>
                </a:r>
              </a:p>
            </p:txBody>
          </p:sp>
        </p:grp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31954" y="1466980"/>
              <a:ext cx="1705016" cy="338242"/>
            </a:xfrm>
            <a:prstGeom prst="rect">
              <a:avLst/>
            </a:prstGeom>
          </p:spPr>
        </p:pic>
      </p:grpSp>
      <p:pic>
        <p:nvPicPr>
          <p:cNvPr id="11" name="Picture 10" descr="File:Circle-icons-smartphone.svg - Wikimedia Commons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5853654"/>
            <a:ext cx="563427" cy="563427"/>
          </a:xfrm>
          <a:prstGeom prst="rect">
            <a:avLst/>
          </a:prstGeom>
        </p:spPr>
      </p:pic>
      <p:cxnSp>
        <p:nvCxnSpPr>
          <p:cNvPr id="22" name="Elbow Connector 21"/>
          <p:cNvCxnSpPr>
            <a:stCxn id="94" idx="3"/>
            <a:endCxn id="87" idx="1"/>
          </p:cNvCxnSpPr>
          <p:nvPr/>
        </p:nvCxnSpPr>
        <p:spPr>
          <a:xfrm rot="5400000" flipH="1">
            <a:off x="3330093" y="-702203"/>
            <a:ext cx="4263469" cy="8936718"/>
          </a:xfrm>
          <a:prstGeom prst="bentConnector4">
            <a:avLst>
              <a:gd name="adj1" fmla="val -13315"/>
              <a:gd name="adj2" fmla="val 108325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0900187" y="5915091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apps.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803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6420075" y="2132856"/>
            <a:ext cx="2484237" cy="1468032"/>
          </a:xfrm>
        </p:spPr>
        <p:txBody>
          <a:bodyPr>
            <a:normAutofit/>
          </a:bodyPr>
          <a:lstStyle/>
          <a:p>
            <a:r>
              <a:rPr lang="en-GB" sz="1800" dirty="0"/>
              <a:t>Monitoring triggers</a:t>
            </a:r>
          </a:p>
          <a:p>
            <a:r>
              <a:rPr lang="en-GB" sz="1800" dirty="0"/>
              <a:t>Health alerts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40456" y="131682"/>
            <a:ext cx="7056144" cy="1008113"/>
          </a:xfrm>
        </p:spPr>
        <p:txBody>
          <a:bodyPr/>
          <a:lstStyle/>
          <a:p>
            <a:r>
              <a:rPr lang="en-GB" sz="2000" b="1" u="sng" dirty="0"/>
              <a:t>C</a:t>
            </a:r>
            <a:r>
              <a:rPr lang="en-GB" sz="2000" dirty="0"/>
              <a:t>oastal </a:t>
            </a:r>
            <a:r>
              <a:rPr lang="en-GB" sz="2000" b="1" u="sng" dirty="0" err="1"/>
              <a:t>RE</a:t>
            </a:r>
            <a:r>
              <a:rPr lang="en-GB" sz="2000" dirty="0" err="1"/>
              <a:t>sistance</a:t>
            </a:r>
            <a:r>
              <a:rPr lang="en-GB" sz="2000" dirty="0"/>
              <a:t>: </a:t>
            </a:r>
            <a:r>
              <a:rPr lang="en-GB" sz="2000" b="1" u="sng" dirty="0"/>
              <a:t>A</a:t>
            </a:r>
            <a:r>
              <a:rPr lang="en-GB" sz="2000" dirty="0"/>
              <a:t>lerts and </a:t>
            </a:r>
            <a:r>
              <a:rPr lang="en-GB" sz="2000" b="1" u="sng" dirty="0"/>
              <a:t>M</a:t>
            </a:r>
            <a:r>
              <a:rPr lang="en-GB" sz="2000" dirty="0"/>
              <a:t>onitoring </a:t>
            </a:r>
            <a:r>
              <a:rPr lang="en-GB" sz="2000" b="1" u="sng" dirty="0"/>
              <a:t>T</a:t>
            </a:r>
            <a:r>
              <a:rPr lang="en-GB" sz="2000" dirty="0"/>
              <a:t>echnologies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80" t="29393" r="8200" b="28150"/>
          <a:stretch/>
        </p:blipFill>
        <p:spPr>
          <a:xfrm>
            <a:off x="444012" y="132921"/>
            <a:ext cx="3888432" cy="936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 Placeholder 3"/>
          <p:cNvSpPr txBox="1">
            <a:spLocks/>
          </p:cNvSpPr>
          <p:nvPr/>
        </p:nvSpPr>
        <p:spPr>
          <a:xfrm>
            <a:off x="9056712" y="2132856"/>
            <a:ext cx="2484237" cy="1468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/>
              <a:t>Hazard alerts</a:t>
            </a:r>
          </a:p>
          <a:p>
            <a:r>
              <a:rPr lang="en-GB" sz="1800" dirty="0"/>
              <a:t>Visual apps.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07521" y="1069025"/>
            <a:ext cx="4319840" cy="9373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2400" dirty="0"/>
              <a:t>Automated SMART system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60" y="1628800"/>
            <a:ext cx="5318789" cy="400607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9916" y="3356992"/>
            <a:ext cx="5377428" cy="259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9781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212350-8302-D64E-915A-488A5B06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169" y="1412776"/>
            <a:ext cx="10936800" cy="49550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D2DDABE-1348-CB41-9119-F093975C31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0959" y="2879692"/>
            <a:ext cx="5321984" cy="571814"/>
          </a:xfrm>
        </p:spPr>
        <p:txBody>
          <a:bodyPr/>
          <a:lstStyle/>
          <a:p>
            <a:pPr algn="ctr"/>
            <a:r>
              <a:rPr lang="en-US" sz="1800" dirty="0"/>
              <a:t>louise.darroch@bodc.ac.uk</a:t>
            </a:r>
          </a:p>
        </p:txBody>
      </p:sp>
      <p:sp>
        <p:nvSpPr>
          <p:cNvPr id="8" name="Rectangle 7"/>
          <p:cNvSpPr/>
          <p:nvPr/>
        </p:nvSpPr>
        <p:spPr>
          <a:xfrm>
            <a:off x="5415735" y="4335487"/>
            <a:ext cx="2332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@</a:t>
            </a:r>
            <a:r>
              <a:rPr lang="en-GB" sz="24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Wirewall_NOC</a:t>
            </a:r>
            <a:endParaRPr lang="en-GB" sz="2400" b="1" dirty="0">
              <a:solidFill>
                <a:schemeClr val="bg1"/>
              </a:solidFill>
            </a:endParaRPr>
          </a:p>
        </p:txBody>
      </p:sp>
      <p:pic>
        <p:nvPicPr>
          <p:cNvPr id="9" name="Picture 10" descr="Follow Us on Twitter transparent PNG - Stick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80" b="30800"/>
          <a:stretch/>
        </p:blipFill>
        <p:spPr bwMode="auto">
          <a:xfrm>
            <a:off x="5663952" y="3621335"/>
            <a:ext cx="1836000" cy="720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051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OC 2020">
      <a:dk1>
        <a:srgbClr val="0D5584"/>
      </a:dk1>
      <a:lt1>
        <a:srgbClr val="FAFBFA"/>
      </a:lt1>
      <a:dk2>
        <a:srgbClr val="000000"/>
      </a:dk2>
      <a:lt2>
        <a:srgbClr val="FAFBFA"/>
      </a:lt2>
      <a:accent1>
        <a:srgbClr val="1A6F6D"/>
      </a:accent1>
      <a:accent2>
        <a:srgbClr val="1164A2"/>
      </a:accent2>
      <a:accent3>
        <a:srgbClr val="218280"/>
      </a:accent3>
      <a:accent4>
        <a:srgbClr val="3A8FCC"/>
      </a:accent4>
      <a:accent5>
        <a:srgbClr val="299C98"/>
      </a:accent5>
      <a:accent6>
        <a:srgbClr val="95C8ED"/>
      </a:accent6>
      <a:hlink>
        <a:srgbClr val="000000"/>
      </a:hlink>
      <a:folHlink>
        <a:srgbClr val="0D558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0" id="{555719CC-5B83-5247-AA0C-87438EF0DFBE}" vid="{1B06E79C-69FA-C144-8F83-A78BE349A8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2FEFFCBC76B0419D66D37C972F5AC2" ma:contentTypeVersion="12" ma:contentTypeDescription="Create a new document." ma:contentTypeScope="" ma:versionID="af030fed02419a403f9577e218540c67">
  <xsd:schema xmlns:xsd="http://www.w3.org/2001/XMLSchema" xmlns:xs="http://www.w3.org/2001/XMLSchema" xmlns:p="http://schemas.microsoft.com/office/2006/metadata/properties" xmlns:ns3="0465cea2-be85-4d57-87d7-02c181b29692" xmlns:ns4="58eab79e-a6b5-4c98-84e2-68d0184a625d" targetNamespace="http://schemas.microsoft.com/office/2006/metadata/properties" ma:root="true" ma:fieldsID="6cea0e5bce9ba83d53e51f69954195ba" ns3:_="" ns4:_="">
    <xsd:import namespace="0465cea2-be85-4d57-87d7-02c181b29692"/>
    <xsd:import namespace="58eab79e-a6b5-4c98-84e2-68d0184a625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65cea2-be85-4d57-87d7-02c181b296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eab79e-a6b5-4c98-84e2-68d0184a625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4CCFCE-09F1-48DC-9FCE-76A952E9463E}">
  <ds:schemaRefs>
    <ds:schemaRef ds:uri="http://schemas.openxmlformats.org/package/2006/metadata/core-properties"/>
    <ds:schemaRef ds:uri="http://purl.org/dc/dcmitype/"/>
    <ds:schemaRef ds:uri="58eab79e-a6b5-4c98-84e2-68d0184a625d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0465cea2-be85-4d57-87d7-02c181b2969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8A5AAC8-1FFC-4536-B33A-0BDBD849A8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65cea2-be85-4d57-87d7-02c181b29692"/>
    <ds:schemaRef ds:uri="58eab79e-a6b5-4c98-84e2-68d0184a62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9EAE2C-F625-4599-9555-FD0C2414310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</TotalTime>
  <Words>152</Words>
  <Application>Microsoft Office PowerPoint</Application>
  <PresentationFormat>Widescreen</PresentationFormat>
  <Paragraphs>38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The use of ERDDAP in a self-monitoring and nowcast hazard alerting coastal flood system</vt:lpstr>
      <vt:lpstr>Coastal REsistance: Alerts and Monitoring Technologies</vt:lpstr>
      <vt:lpstr>Coastal REsistance: Alerts and Monitoring Technologies</vt:lpstr>
      <vt:lpstr>Coastal REsistance: Alerts and Monitoring Technologies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Beasley, Simon J.</dc:creator>
  <cp:lastModifiedBy>Darroch, Louise J.</cp:lastModifiedBy>
  <cp:revision>57</cp:revision>
  <dcterms:created xsi:type="dcterms:W3CDTF">2020-09-17T13:59:53Z</dcterms:created>
  <dcterms:modified xsi:type="dcterms:W3CDTF">2021-04-26T08:45:21Z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0x0101008C2FEFFCBC76B0419D66D37C972F5AC2</vt:lpwstr>
  </property>
</Properties>
</file>