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9" r:id="rId7"/>
    <p:sldId id="262" r:id="rId8"/>
    <p:sldId id="272" r:id="rId9"/>
    <p:sldId id="273" r:id="rId10"/>
    <p:sldId id="263" r:id="rId11"/>
    <p:sldId id="264" r:id="rId12"/>
    <p:sldId id="265" r:id="rId13"/>
    <p:sldId id="274" r:id="rId14"/>
    <p:sldId id="266" r:id="rId15"/>
    <p:sldId id="275" r:id="rId16"/>
    <p:sldId id="277" r:id="rId17"/>
    <p:sldId id="278" r:id="rId18"/>
    <p:sldId id="279" r:id="rId19"/>
    <p:sldId id="267" r:id="rId20"/>
    <p:sldId id="268" r:id="rId21"/>
    <p:sldId id="258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0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18C8D-B464-48B0-A94D-5B523DBA7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58E2EED-98EC-44D1-879B-46BCD2ACA0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de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83DCE4-8F1A-46E2-BB3E-E961EC0E9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1F054F-7927-49C0-B0E3-573553303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B921526-A938-42CA-85C1-27BCDD52F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93147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2D7C92-9AA6-4D4F-A746-3FCD296BA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D1B2B8-7329-44AF-8523-DEF4F5782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50C82E-9756-47D9-B0AE-C6AB5AD2A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6BD9E5E-954B-4A4A-9520-CD9BCCDA9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D0513A6-971D-459E-8D66-0B856B9FD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9381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523FE5-AA04-41A2-8014-9A60134AA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5B99B9B-DBB6-4D68-BB0D-23E87C0F6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F1E6EE-72AB-446B-8C00-C3D38E532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AC8F95-1C3C-40D8-AEA6-BB9E0CF07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A4A71F-D42B-4A15-9363-BA9777FB6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3846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A93BF7-341C-4238-A6D4-D0A335159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A6093D-91FF-42CA-8FED-306E1949D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811DD6F-37FD-4435-AA6C-CD4805BBF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64EFA4-9233-42CA-AE05-3978CA56E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B8751CA-6901-4EF0-8318-3FAB254B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3EA1376-95FC-4605-B8D2-6800F7A44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7367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B56E65-A876-4D19-9634-72057204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45D66E-16FF-49E7-80B2-424263C11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FDCF5D-95E0-40DD-B9F2-DE45650D67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D9772E0-B380-4B8E-905C-4A6BC75F82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958A6EA-D39B-4A24-8CCA-EFFEF6B1D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563961C-BDBB-4571-ABE9-F93F18D2C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D6C955A-D4FC-47D4-926A-DFC502A34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626BD21-3890-4926-BF2E-BA4264FEF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87353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D7A5D-CF1C-4AD7-9A96-D023DC2F8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FBAE1E-D5EE-41CF-AF1D-61F65E249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182039D-4096-4102-A887-56C4AD425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75CD403-9012-4F30-8B1C-F683510B9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07819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A22B50A-7ABC-436C-9EA1-DDA0E91BF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3785B6E-76F2-4F8A-9430-AE221564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E47156-6469-4B78-8B61-1C0B6CC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5250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8D784D-DA8D-4AEF-8AC8-E680CD9A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AE5EC9-4879-421D-9EAB-B8F26C2F4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AFD90C1-75AE-465F-9304-E2C4B0A444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378195-2E9C-49C8-A756-C7935E870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2A28127-6670-4BE6-A413-318BA973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AE5DDD-0711-4733-B640-E984423EF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59338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4141B-1367-4833-8407-E56ACC9DE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077FD6B-2134-4418-98C7-0B20630F60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8E174C-9D02-4EBB-87A9-EAA2E12B8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1D9376A-5C7E-455B-9F18-7D55ACEFF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9547F2-4724-4AB5-B39B-681D4273F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635EAE7-F19D-464E-A53E-62ECF1557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113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4D8E4C-135E-4BF8-9CF7-93CCDB1B3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0D494FA-1DD0-4421-AF37-7660AFBE15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9BA149-2816-40EE-A0C1-DBAB10BEF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3C988F-88BE-4C55-A645-469EEA6AB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ECABEF-55E7-4A66-BBBE-BD24C9427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88036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F9F2554-0D17-4D38-ADFE-CA77B292D5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4A0059-B533-47AB-BAE3-CF854F477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2312AB-39DE-4069-AAD7-805F7FA6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07D5D1-B7E9-49D7-8614-F74629D30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89C824-F71D-43CA-9C35-8BFDF8DC7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81101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DEA2926-C0F0-439D-BC99-AE1FFDAD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CH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A3F7D8E-57D9-4171-AE67-788B47BD0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FB2811-6984-4C48-AB66-F39BDA3473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5BEB2-BE0F-4774-B787-B15901D15EEA}" type="datetimeFigureOut">
              <a:rPr lang="de-CH" smtClean="0"/>
              <a:t>27.04.2021</a:t>
            </a:fld>
            <a:endParaRPr lang="de-CH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241CDE-2A0E-480D-BF4A-EAA89D48E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873143-25D4-41E7-ADB2-8005A8AA56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A0950-E0B2-4AC6-B02F-F08EE51976DB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3341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slide" Target="slide14.xml"/><Relationship Id="rId3" Type="http://schemas.openxmlformats.org/officeDocument/2006/relationships/image" Target="../media/image8.png"/><Relationship Id="rId7" Type="http://schemas.openxmlformats.org/officeDocument/2006/relationships/slide" Target="slide3.xml"/><Relationship Id="rId12" Type="http://schemas.openxmlformats.org/officeDocument/2006/relationships/image" Target="../media/image10.png"/><Relationship Id="rId17" Type="http://schemas.openxmlformats.org/officeDocument/2006/relationships/image" Target="../media/image6.png"/><Relationship Id="rId2" Type="http://schemas.openxmlformats.org/officeDocument/2006/relationships/image" Target="../media/image7.png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slide" Target="slide10.xml"/><Relationship Id="rId5" Type="http://schemas.openxmlformats.org/officeDocument/2006/relationships/slide" Target="slide21.xml"/><Relationship Id="rId15" Type="http://schemas.openxmlformats.org/officeDocument/2006/relationships/slide" Target="slide2.xml"/><Relationship Id="rId10" Type="http://schemas.openxmlformats.org/officeDocument/2006/relationships/slide" Target="slide7.xml"/><Relationship Id="rId4" Type="http://schemas.openxmlformats.org/officeDocument/2006/relationships/image" Target="../media/image3.png"/><Relationship Id="rId9" Type="http://schemas.openxmlformats.org/officeDocument/2006/relationships/slide" Target="slide5.xml"/><Relationship Id="rId1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2.xml"/><Relationship Id="rId7" Type="http://schemas.openxmlformats.org/officeDocument/2006/relationships/slide" Target="slide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2.xml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0.png"/><Relationship Id="rId18" Type="http://schemas.openxmlformats.org/officeDocument/2006/relationships/image" Target="../media/image23.png"/><Relationship Id="rId3" Type="http://schemas.openxmlformats.org/officeDocument/2006/relationships/image" Target="../media/image15.png"/><Relationship Id="rId21" Type="http://schemas.openxmlformats.org/officeDocument/2006/relationships/slide" Target="slide2.xml"/><Relationship Id="rId12" Type="http://schemas.openxmlformats.org/officeDocument/2006/relationships/image" Target="../media/image19.png"/><Relationship Id="rId17" Type="http://schemas.openxmlformats.org/officeDocument/2006/relationships/image" Target="../media/image22.png"/><Relationship Id="rId2" Type="http://schemas.openxmlformats.org/officeDocument/2006/relationships/image" Target="../media/image3.png"/><Relationship Id="rId16" Type="http://schemas.microsoft.com/office/2007/relationships/hdphoto" Target="../media/hdphoto4.wdp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8.png"/><Relationship Id="rId15" Type="http://schemas.openxmlformats.org/officeDocument/2006/relationships/image" Target="../media/image21.png"/><Relationship Id="rId23" Type="http://schemas.openxmlformats.org/officeDocument/2006/relationships/image" Target="../media/image6.png"/><Relationship Id="rId10" Type="http://schemas.microsoft.com/office/2007/relationships/hdphoto" Target="../media/hdphoto2.wdp"/><Relationship Id="rId19" Type="http://schemas.openxmlformats.org/officeDocument/2006/relationships/image" Target="../media/image24.png"/><Relationship Id="rId4" Type="http://schemas.microsoft.com/office/2007/relationships/hdphoto" Target="../media/hdphoto1.wdp"/><Relationship Id="rId9" Type="http://schemas.openxmlformats.org/officeDocument/2006/relationships/image" Target="../media/image17.png"/><Relationship Id="rId14" Type="http://schemas.microsoft.com/office/2007/relationships/hdphoto" Target="../media/hdphoto3.wdp"/><Relationship Id="rId2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2.xml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7.xml"/><Relationship Id="rId4" Type="http://schemas.openxmlformats.org/officeDocument/2006/relationships/slide" Target="slide2.xml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" Target="slide2.xml"/><Relationship Id="rId7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6.png"/><Relationship Id="rId10" Type="http://schemas.openxmlformats.org/officeDocument/2006/relationships/slide" Target="slide17.xml"/><Relationship Id="rId4" Type="http://schemas.openxmlformats.org/officeDocument/2006/relationships/image" Target="../media/image5.png"/><Relationship Id="rId9" Type="http://schemas.openxmlformats.org/officeDocument/2006/relationships/slide" Target="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slide" Target="slide17.xml"/><Relationship Id="rId4" Type="http://schemas.openxmlformats.org/officeDocument/2006/relationships/slide" Target="slide2.xml"/><Relationship Id="rId9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5194/egusphere-egu21-12662" TargetMode="External"/><Relationship Id="rId13" Type="http://schemas.openxmlformats.org/officeDocument/2006/relationships/image" Target="../media/image5.png"/><Relationship Id="rId3" Type="http://schemas.openxmlformats.org/officeDocument/2006/relationships/hyperlink" Target="https://doi.org/10.5194/gmd-8-3867-2015" TargetMode="External"/><Relationship Id="rId7" Type="http://schemas.openxmlformats.org/officeDocument/2006/relationships/hyperlink" Target="https://doi.org/10.1029/2020WR028536" TargetMode="External"/><Relationship Id="rId12" Type="http://schemas.openxmlformats.org/officeDocument/2006/relationships/slide" Target="slide2.xml"/><Relationship Id="rId2" Type="http://schemas.openxmlformats.org/officeDocument/2006/relationships/hyperlink" Target="https://agu.confex.com/agu/fm20/meetingapp.cgi/Paper/69043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3189/172756507782202865" TargetMode="External"/><Relationship Id="rId11" Type="http://schemas.openxmlformats.org/officeDocument/2006/relationships/image" Target="../media/image3.png"/><Relationship Id="rId5" Type="http://schemas.openxmlformats.org/officeDocument/2006/relationships/hyperlink" Target="https://doi.org/10.1175/JHM-D-15-0155.1" TargetMode="External"/><Relationship Id="rId10" Type="http://schemas.openxmlformats.org/officeDocument/2006/relationships/hyperlink" Target="https://doi.org/10.1175/JHM-D-16-0054.1" TargetMode="External"/><Relationship Id="rId4" Type="http://schemas.openxmlformats.org/officeDocument/2006/relationships/hyperlink" Target="https://doi.org/10.1071/WF12089" TargetMode="External"/><Relationship Id="rId9" Type="http://schemas.openxmlformats.org/officeDocument/2006/relationships/hyperlink" Target="https://doi.org/10.5194/tc-15-743-2021" TargetMode="External"/><Relationship Id="rId1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hyperlink" Target="https://www.researchgate.net/profile/Louis-Queno" TargetMode="External"/><Relationship Id="rId7" Type="http://schemas.openxmlformats.org/officeDocument/2006/relationships/image" Target="../media/image6.png"/><Relationship Id="rId2" Type="http://schemas.openxmlformats.org/officeDocument/2006/relationships/hyperlink" Target="mailto:louis.queno@slf.ch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slide" Target="slide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43914BEC-D9E5-47FE-9A33-77C30A09D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56522"/>
            <a:ext cx="12192000" cy="1499920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n-lt"/>
              </a:rPr>
              <a:t>Local simulations of snow redistribution by wind </a:t>
            </a:r>
            <a:br>
              <a:rPr lang="en-US" sz="3200" b="1" dirty="0">
                <a:solidFill>
                  <a:schemeClr val="accent1"/>
                </a:solidFill>
                <a:latin typeface="+mn-lt"/>
              </a:rPr>
            </a:br>
            <a:r>
              <a:rPr lang="en-US" sz="3200" b="1" dirty="0">
                <a:solidFill>
                  <a:schemeClr val="accent1"/>
                </a:solidFill>
                <a:latin typeface="+mn-lt"/>
              </a:rPr>
              <a:t>with an intermediate-complexity snow cover model </a:t>
            </a:r>
            <a:br>
              <a:rPr lang="en-US" sz="3200" b="1" dirty="0">
                <a:solidFill>
                  <a:schemeClr val="accent1"/>
                </a:solidFill>
                <a:latin typeface="+mn-lt"/>
              </a:rPr>
            </a:br>
            <a:r>
              <a:rPr lang="en-US" sz="3200" b="1" dirty="0">
                <a:solidFill>
                  <a:schemeClr val="accent1"/>
                </a:solidFill>
                <a:latin typeface="+mn-lt"/>
              </a:rPr>
              <a:t>driven by different wind downscaling methods</a:t>
            </a:r>
            <a:endParaRPr lang="de-CH" sz="32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D0DF631E-374F-4152-9801-D98D5E699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3341" y="6044543"/>
            <a:ext cx="9144000" cy="813457"/>
          </a:xfrm>
        </p:spPr>
        <p:txBody>
          <a:bodyPr>
            <a:normAutofit/>
          </a:bodyPr>
          <a:lstStyle/>
          <a:p>
            <a:pPr algn="just"/>
            <a:r>
              <a:rPr lang="de-CH" sz="1400" b="1" i="1" dirty="0"/>
              <a:t>L. Quéno</a:t>
            </a:r>
            <a:r>
              <a:rPr lang="de-CH" sz="1400" i="1" dirty="0"/>
              <a:t>, P. Morin, R. Mott, and T. Jonas </a:t>
            </a:r>
          </a:p>
          <a:p>
            <a:pPr algn="just"/>
            <a:r>
              <a:rPr lang="fr-FR" sz="1400" i="1" dirty="0"/>
              <a:t>WSL Institute for Snow and Avalanche </a:t>
            </a:r>
            <a:r>
              <a:rPr lang="fr-FR" sz="1400" i="1" dirty="0" err="1"/>
              <a:t>Research</a:t>
            </a:r>
            <a:r>
              <a:rPr lang="fr-FR" sz="1400" i="1" dirty="0"/>
              <a:t> SLF, Davos, </a:t>
            </a:r>
            <a:r>
              <a:rPr lang="fr-FR" sz="1400" i="1" dirty="0" err="1"/>
              <a:t>Switzerland</a:t>
            </a:r>
            <a:endParaRPr lang="de-CH" sz="1400" i="1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7E4C1A8F-C048-4936-A663-7C438FF8B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34028" y="6186616"/>
            <a:ext cx="2557971" cy="67138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E6401BF-BC65-4219-99DB-62002B1F8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692346"/>
            <a:ext cx="1077599" cy="1165653"/>
          </a:xfrm>
          <a:prstGeom prst="rect">
            <a:avLst/>
          </a:prstGeom>
        </p:spPr>
      </p:pic>
      <p:pic>
        <p:nvPicPr>
          <p:cNvPr id="9" name="Picture 2" descr="N:\Photothèque\3 - Photos brutes\Stage ENSA 2015 - Louis Quéno\Transport de neige par le vent\DSCN9599.JPG">
            <a:extLst>
              <a:ext uri="{FF2B5EF4-FFF2-40B4-BE49-F238E27FC236}">
                <a16:creationId xmlns:a16="http://schemas.microsoft.com/office/drawing/2014/main" id="{EB437F6F-C51F-4BF3-9999-939DB59BF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730" y="1656442"/>
            <a:ext cx="5531389" cy="414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 : coins arrondis 9">
            <a:hlinkClick r:id="rId6" action="ppaction://hlinksldjump"/>
            <a:extLst>
              <a:ext uri="{FF2B5EF4-FFF2-40B4-BE49-F238E27FC236}">
                <a16:creationId xmlns:a16="http://schemas.microsoft.com/office/drawing/2014/main" id="{A210F0B9-F682-433C-AEC2-60A63BB260D3}"/>
              </a:ext>
            </a:extLst>
          </p:cNvPr>
          <p:cNvSpPr/>
          <p:nvPr/>
        </p:nvSpPr>
        <p:spPr>
          <a:xfrm>
            <a:off x="7642089" y="2013282"/>
            <a:ext cx="1365520" cy="67138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464319-9594-4F76-94E0-10722F563093}"/>
              </a:ext>
            </a:extLst>
          </p:cNvPr>
          <p:cNvSpPr/>
          <p:nvPr/>
        </p:nvSpPr>
        <p:spPr>
          <a:xfrm>
            <a:off x="8508837" y="3344822"/>
            <a:ext cx="296773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/>
              <a:t>Follow the </a:t>
            </a:r>
            <a:r>
              <a:rPr lang="fr-FR" dirty="0" err="1"/>
              <a:t>blue</a:t>
            </a:r>
            <a:r>
              <a:rPr lang="fr-FR" dirty="0"/>
              <a:t> links!</a:t>
            </a:r>
          </a:p>
          <a:p>
            <a:pPr algn="ctr"/>
            <a:br>
              <a:rPr lang="fr-FR" dirty="0"/>
            </a:br>
            <a:br>
              <a:rPr lang="fr-FR" dirty="0"/>
            </a:br>
            <a:r>
              <a:rPr lang="fr-FR" dirty="0"/>
              <a:t>Or use the navigation buttons</a:t>
            </a:r>
            <a:endParaRPr lang="de-CH" dirty="0"/>
          </a:p>
        </p:txBody>
      </p:sp>
      <p:sp>
        <p:nvSpPr>
          <p:cNvPr id="12" name="Flèche : courbe vers la gauche 11">
            <a:extLst>
              <a:ext uri="{FF2B5EF4-FFF2-40B4-BE49-F238E27FC236}">
                <a16:creationId xmlns:a16="http://schemas.microsoft.com/office/drawing/2014/main" id="{876A3F26-D411-4C78-808A-1A5C43C658E4}"/>
              </a:ext>
            </a:extLst>
          </p:cNvPr>
          <p:cNvSpPr/>
          <p:nvPr/>
        </p:nvSpPr>
        <p:spPr>
          <a:xfrm rot="8260457">
            <a:off x="7832950" y="2775895"/>
            <a:ext cx="750334" cy="1238250"/>
          </a:xfrm>
          <a:prstGeom prst="curvedLeftArrow">
            <a:avLst>
              <a:gd name="adj1" fmla="val 16314"/>
              <a:gd name="adj2" fmla="val 47770"/>
              <a:gd name="adj3" fmla="val 30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pic>
        <p:nvPicPr>
          <p:cNvPr id="13" name="Image 12">
            <a:hlinkClick r:id="rId6" action="ppaction://hlinksldjump"/>
            <a:extLst>
              <a:ext uri="{FF2B5EF4-FFF2-40B4-BE49-F238E27FC236}">
                <a16:creationId xmlns:a16="http://schemas.microsoft.com/office/drawing/2014/main" id="{3A27B8E3-DE99-45F3-A258-01748DEACA8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12762" y="5094032"/>
            <a:ext cx="448474" cy="395713"/>
          </a:xfrm>
          <a:prstGeom prst="rect">
            <a:avLst/>
          </a:prstGeom>
        </p:spPr>
      </p:pic>
      <p:pic>
        <p:nvPicPr>
          <p:cNvPr id="14" name="Image 13">
            <a:hlinkClick r:id="rId8" action="ppaction://hlinksldjump"/>
            <a:extLst>
              <a:ext uri="{FF2B5EF4-FFF2-40B4-BE49-F238E27FC236}">
                <a16:creationId xmlns:a16="http://schemas.microsoft.com/office/drawing/2014/main" id="{21B6EBC5-17AB-48BC-B6E9-5E55728993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43430" y="5120413"/>
            <a:ext cx="369332" cy="369332"/>
          </a:xfrm>
          <a:prstGeom prst="rect">
            <a:avLst/>
          </a:prstGeom>
        </p:spPr>
      </p:pic>
      <p:pic>
        <p:nvPicPr>
          <p:cNvPr id="15" name="Image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45B1E0-0696-4119-A764-2AE9FA534D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0800000">
            <a:off x="10761236" y="5120413"/>
            <a:ext cx="369332" cy="369332"/>
          </a:xfrm>
          <a:prstGeom prst="rect">
            <a:avLst/>
          </a:prstGeom>
        </p:spPr>
      </p:pic>
      <p:sp>
        <p:nvSpPr>
          <p:cNvPr id="17" name="Flèche : courbe vers le haut 16">
            <a:extLst>
              <a:ext uri="{FF2B5EF4-FFF2-40B4-BE49-F238E27FC236}">
                <a16:creationId xmlns:a16="http://schemas.microsoft.com/office/drawing/2014/main" id="{99FBD3E1-FE5F-4394-8359-F60DD0DA3F41}"/>
              </a:ext>
            </a:extLst>
          </p:cNvPr>
          <p:cNvSpPr/>
          <p:nvPr/>
        </p:nvSpPr>
        <p:spPr>
          <a:xfrm rot="2728509">
            <a:off x="8597711" y="4896089"/>
            <a:ext cx="1388514" cy="60007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3934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>
            <a:extLst>
              <a:ext uri="{FF2B5EF4-FFF2-40B4-BE49-F238E27FC236}">
                <a16:creationId xmlns:a16="http://schemas.microsoft.com/office/drawing/2014/main" id="{E2E93B86-E038-4277-9813-44A0534C08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t="3097" r="6845" b="5161"/>
          <a:stretch/>
        </p:blipFill>
        <p:spPr>
          <a:xfrm>
            <a:off x="8747170" y="4136853"/>
            <a:ext cx="3013710" cy="236728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9180064-F988-42B6-ADE0-4DE6E1F728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3" r="8571" b="1466"/>
          <a:stretch/>
        </p:blipFill>
        <p:spPr>
          <a:xfrm>
            <a:off x="19049" y="4094018"/>
            <a:ext cx="3159301" cy="21973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9CCB21-0AA6-4D6B-BB12-BF5A9D594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sp>
        <p:nvSpPr>
          <p:cNvPr id="8" name="Rectangle : coins arrondis 7">
            <a:hlinkClick r:id="rId5" action="ppaction://hlinksldjump"/>
            <a:extLst>
              <a:ext uri="{FF2B5EF4-FFF2-40B4-BE49-F238E27FC236}">
                <a16:creationId xmlns:a16="http://schemas.microsoft.com/office/drawing/2014/main" id="{D689F33D-F691-4466-A970-20DADD294029}"/>
              </a:ext>
            </a:extLst>
          </p:cNvPr>
          <p:cNvSpPr/>
          <p:nvPr/>
        </p:nvSpPr>
        <p:spPr>
          <a:xfrm>
            <a:off x="11277600" y="6492875"/>
            <a:ext cx="914400" cy="365125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Contact</a:t>
            </a:r>
            <a:endParaRPr lang="de-CH" sz="16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280A535-7908-440D-8CB1-A713385FB832}"/>
              </a:ext>
            </a:extLst>
          </p:cNvPr>
          <p:cNvSpPr txBox="1"/>
          <p:nvPr/>
        </p:nvSpPr>
        <p:spPr>
          <a:xfrm>
            <a:off x="960360" y="237962"/>
            <a:ext cx="1264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chemeClr val="tx2"/>
                </a:solidFill>
              </a:rPr>
              <a:t>Problem</a:t>
            </a:r>
            <a:endParaRPr lang="de-CH" sz="2400" b="1" dirty="0">
              <a:solidFill>
                <a:schemeClr val="tx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3B8598E-384D-4144-8957-10D3F4F9B807}"/>
              </a:ext>
            </a:extLst>
          </p:cNvPr>
          <p:cNvSpPr txBox="1"/>
          <p:nvPr/>
        </p:nvSpPr>
        <p:spPr>
          <a:xfrm>
            <a:off x="4612343" y="237962"/>
            <a:ext cx="2047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>
                <a:solidFill>
                  <a:schemeClr val="tx2"/>
                </a:solidFill>
              </a:rPr>
              <a:t>Data/</a:t>
            </a:r>
            <a:r>
              <a:rPr lang="fr-FR" sz="2400" b="1" dirty="0" err="1">
                <a:solidFill>
                  <a:schemeClr val="tx2"/>
                </a:solidFill>
              </a:rPr>
              <a:t>methods</a:t>
            </a:r>
            <a:endParaRPr lang="de-CH" sz="2400" b="1" dirty="0">
              <a:solidFill>
                <a:schemeClr val="tx2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9EE7143-3A8B-4467-AAA3-95C89DF0A750}"/>
              </a:ext>
            </a:extLst>
          </p:cNvPr>
          <p:cNvSpPr txBox="1"/>
          <p:nvPr/>
        </p:nvSpPr>
        <p:spPr>
          <a:xfrm>
            <a:off x="9700064" y="237961"/>
            <a:ext cx="1103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err="1">
                <a:solidFill>
                  <a:schemeClr val="tx2"/>
                </a:solidFill>
              </a:rPr>
              <a:t>Results</a:t>
            </a:r>
            <a:endParaRPr lang="de-CH" sz="2400" b="1" dirty="0">
              <a:solidFill>
                <a:schemeClr val="tx2"/>
              </a:solidFill>
            </a:endParaRPr>
          </a:p>
        </p:txBody>
      </p:sp>
      <p:pic>
        <p:nvPicPr>
          <p:cNvPr id="13" name="Picture 2" descr="N:\Photothèque\3 - Photos brutes\Stage ENSA 2015 - Louis Quéno\Transport de neige par le vent\DSCN9599.JPG">
            <a:extLst>
              <a:ext uri="{FF2B5EF4-FFF2-40B4-BE49-F238E27FC236}">
                <a16:creationId xmlns:a16="http://schemas.microsoft.com/office/drawing/2014/main" id="{89615300-3CD9-404F-8A43-614DF6B3B0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91"/>
          <a:stretch/>
        </p:blipFill>
        <p:spPr bwMode="auto">
          <a:xfrm>
            <a:off x="112657" y="1141500"/>
            <a:ext cx="2972447" cy="168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 : coins arrondis 13">
            <a:hlinkClick r:id="rId7" action="ppaction://hlinksldjump"/>
            <a:extLst>
              <a:ext uri="{FF2B5EF4-FFF2-40B4-BE49-F238E27FC236}">
                <a16:creationId xmlns:a16="http://schemas.microsoft.com/office/drawing/2014/main" id="{A3FC7126-9DAE-4472-9C93-26DBB0DC4662}"/>
              </a:ext>
            </a:extLst>
          </p:cNvPr>
          <p:cNvSpPr/>
          <p:nvPr/>
        </p:nvSpPr>
        <p:spPr>
          <a:xfrm>
            <a:off x="37590" y="2934413"/>
            <a:ext cx="3110055" cy="110097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Representing</a:t>
            </a:r>
            <a:r>
              <a:rPr lang="fr-FR" sz="1400" dirty="0"/>
              <a:t> the impact of </a:t>
            </a:r>
            <a:r>
              <a:rPr lang="fr-FR" sz="1400" i="1" dirty="0" err="1"/>
              <a:t>wind-driven</a:t>
            </a:r>
            <a:r>
              <a:rPr lang="fr-FR" sz="1400" i="1" dirty="0"/>
              <a:t> </a:t>
            </a:r>
            <a:r>
              <a:rPr lang="fr-FR" sz="1400" i="1" dirty="0" err="1"/>
              <a:t>snow</a:t>
            </a:r>
            <a:r>
              <a:rPr lang="fr-FR" sz="1400" i="1" dirty="0"/>
              <a:t> transport</a:t>
            </a:r>
            <a:r>
              <a:rPr lang="fr-FR" sz="1400" dirty="0"/>
              <a:t> on </a:t>
            </a:r>
            <a:r>
              <a:rPr lang="fr-FR" sz="1400" dirty="0" err="1"/>
              <a:t>snow</a:t>
            </a:r>
            <a:r>
              <a:rPr lang="fr-FR" sz="1400" dirty="0"/>
              <a:t> distribution and </a:t>
            </a:r>
            <a:r>
              <a:rPr lang="fr-FR" sz="1400" dirty="0" err="1"/>
              <a:t>melt</a:t>
            </a:r>
            <a:r>
              <a:rPr lang="fr-FR" sz="1400" dirty="0"/>
              <a:t> patterns </a:t>
            </a:r>
            <a:r>
              <a:rPr lang="fr-FR" sz="1400" dirty="0" err="1"/>
              <a:t>with</a:t>
            </a:r>
            <a:r>
              <a:rPr lang="fr-FR" sz="1400" dirty="0"/>
              <a:t> an </a:t>
            </a:r>
            <a:r>
              <a:rPr lang="fr-FR" sz="1400" i="1" dirty="0" err="1"/>
              <a:t>intermediate</a:t>
            </a:r>
            <a:r>
              <a:rPr lang="fr-FR" sz="1400" i="1" dirty="0"/>
              <a:t> </a:t>
            </a:r>
            <a:r>
              <a:rPr lang="fr-FR" sz="1400" i="1" dirty="0" err="1"/>
              <a:t>complexity</a:t>
            </a:r>
            <a:r>
              <a:rPr lang="fr-FR" sz="1400" i="1" dirty="0"/>
              <a:t> </a:t>
            </a:r>
            <a:r>
              <a:rPr lang="fr-FR" sz="1400" dirty="0" err="1"/>
              <a:t>snow</a:t>
            </a:r>
            <a:r>
              <a:rPr lang="fr-FR" sz="1400" dirty="0"/>
              <a:t> cover model over large </a:t>
            </a:r>
            <a:r>
              <a:rPr lang="fr-FR" sz="1400" dirty="0" err="1"/>
              <a:t>domains</a:t>
            </a:r>
            <a:endParaRPr lang="de-CH" sz="1400" dirty="0"/>
          </a:p>
        </p:txBody>
      </p: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A8C052D-D61B-47FB-B791-09ED3D7B181D}"/>
              </a:ext>
            </a:extLst>
          </p:cNvPr>
          <p:cNvCxnSpPr>
            <a:cxnSpLocks/>
          </p:cNvCxnSpPr>
          <p:nvPr/>
        </p:nvCxnSpPr>
        <p:spPr>
          <a:xfrm>
            <a:off x="3294048" y="819150"/>
            <a:ext cx="0" cy="56007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Content Placeholder 7">
            <a:extLst>
              <a:ext uri="{FF2B5EF4-FFF2-40B4-BE49-F238E27FC236}">
                <a16:creationId xmlns:a16="http://schemas.microsoft.com/office/drawing/2014/main" id="{E21FBFCC-F580-488F-9768-646B5C2049C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35" t="6789" r="18180" b="7681"/>
          <a:stretch/>
        </p:blipFill>
        <p:spPr>
          <a:xfrm>
            <a:off x="3954942" y="3938610"/>
            <a:ext cx="3154963" cy="2242155"/>
          </a:xfrm>
          <a:prstGeom prst="rect">
            <a:avLst/>
          </a:prstGeom>
        </p:spPr>
      </p:pic>
      <p:sp>
        <p:nvSpPr>
          <p:cNvPr id="18" name="Rectangle : coins arrondis 17">
            <a:hlinkClick r:id="rId9" action="ppaction://hlinksldjump"/>
            <a:extLst>
              <a:ext uri="{FF2B5EF4-FFF2-40B4-BE49-F238E27FC236}">
                <a16:creationId xmlns:a16="http://schemas.microsoft.com/office/drawing/2014/main" id="{D430D95B-4A8E-4A2E-93C9-D350432F2A61}"/>
              </a:ext>
            </a:extLst>
          </p:cNvPr>
          <p:cNvSpPr/>
          <p:nvPr/>
        </p:nvSpPr>
        <p:spPr>
          <a:xfrm>
            <a:off x="4347034" y="1319437"/>
            <a:ext cx="2365944" cy="52312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Downscaling</a:t>
            </a:r>
            <a:r>
              <a:rPr lang="fr-FR" sz="1400" dirty="0"/>
              <a:t> of </a:t>
            </a:r>
            <a:r>
              <a:rPr lang="fr-FR" sz="1400" dirty="0" err="1"/>
              <a:t>wind</a:t>
            </a:r>
            <a:r>
              <a:rPr lang="fr-FR" sz="1400" dirty="0"/>
              <a:t> </a:t>
            </a:r>
            <a:r>
              <a:rPr lang="fr-FR" sz="1400" dirty="0" err="1"/>
              <a:t>fields</a:t>
            </a:r>
            <a:endParaRPr lang="fr-FR" sz="1400" dirty="0"/>
          </a:p>
        </p:txBody>
      </p:sp>
      <p:sp>
        <p:nvSpPr>
          <p:cNvPr id="19" name="Rectangle : coins arrondis 18">
            <a:hlinkClick r:id="rId10" action="ppaction://hlinksldjump"/>
            <a:extLst>
              <a:ext uri="{FF2B5EF4-FFF2-40B4-BE49-F238E27FC236}">
                <a16:creationId xmlns:a16="http://schemas.microsoft.com/office/drawing/2014/main" id="{B6635A53-F113-46CA-8BC2-6DE9837E2307}"/>
              </a:ext>
            </a:extLst>
          </p:cNvPr>
          <p:cNvSpPr/>
          <p:nvPr/>
        </p:nvSpPr>
        <p:spPr>
          <a:xfrm>
            <a:off x="3491977" y="2453150"/>
            <a:ext cx="4079284" cy="52312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Implementation</a:t>
            </a:r>
            <a:r>
              <a:rPr lang="fr-FR" sz="1400" dirty="0"/>
              <a:t> of </a:t>
            </a:r>
            <a:r>
              <a:rPr lang="fr-FR" sz="1400" dirty="0" err="1"/>
              <a:t>snow</a:t>
            </a:r>
            <a:r>
              <a:rPr lang="fr-FR" sz="1400" dirty="0"/>
              <a:t> transport in an </a:t>
            </a:r>
            <a:r>
              <a:rPr lang="fr-FR" sz="1400" dirty="0" err="1"/>
              <a:t>intermediate-complexity</a:t>
            </a:r>
            <a:r>
              <a:rPr lang="fr-FR" sz="1400" dirty="0"/>
              <a:t> </a:t>
            </a:r>
            <a:r>
              <a:rPr lang="fr-FR" sz="1400" dirty="0" err="1"/>
              <a:t>snow</a:t>
            </a:r>
            <a:r>
              <a:rPr lang="fr-FR" sz="1400" dirty="0"/>
              <a:t> cover model</a:t>
            </a:r>
          </a:p>
        </p:txBody>
      </p:sp>
      <p:sp>
        <p:nvSpPr>
          <p:cNvPr id="20" name="Rectangle : coins arrondis 19">
            <a:hlinkClick r:id="rId11" action="ppaction://hlinksldjump"/>
            <a:extLst>
              <a:ext uri="{FF2B5EF4-FFF2-40B4-BE49-F238E27FC236}">
                <a16:creationId xmlns:a16="http://schemas.microsoft.com/office/drawing/2014/main" id="{14BBA407-B0A6-43E7-AE9E-6AC26E16F748}"/>
              </a:ext>
            </a:extLst>
          </p:cNvPr>
          <p:cNvSpPr/>
          <p:nvPr/>
        </p:nvSpPr>
        <p:spPr>
          <a:xfrm>
            <a:off x="4599364" y="3534156"/>
            <a:ext cx="1866118" cy="52312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Observational</a:t>
            </a:r>
            <a:r>
              <a:rPr lang="fr-FR" sz="1400" dirty="0"/>
              <a:t> </a:t>
            </a:r>
            <a:r>
              <a:rPr lang="fr-FR" sz="1400" dirty="0" err="1"/>
              <a:t>dataset</a:t>
            </a:r>
            <a:endParaRPr lang="de-CH" sz="1400" dirty="0"/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9A0D9880-1F17-4647-B5BB-2B1AF255D65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5491" t="72329" r="11062" b="3576"/>
          <a:stretch/>
        </p:blipFill>
        <p:spPr>
          <a:xfrm>
            <a:off x="7802648" y="1660891"/>
            <a:ext cx="1487187" cy="81930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635013BC-0891-4138-9EFD-8C92C14572A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4400" t="72035" r="72152" b="3870"/>
          <a:stretch/>
        </p:blipFill>
        <p:spPr>
          <a:xfrm>
            <a:off x="10700520" y="1658525"/>
            <a:ext cx="1491480" cy="82167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DDA2EE7-1D5C-4CFD-A7C6-315995490BA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35285" t="12978" r="41269" b="62927"/>
          <a:stretch/>
        </p:blipFill>
        <p:spPr>
          <a:xfrm>
            <a:off x="9286957" y="1658525"/>
            <a:ext cx="1491480" cy="821673"/>
          </a:xfrm>
          <a:prstGeom prst="rect">
            <a:avLst/>
          </a:prstGeom>
        </p:spPr>
      </p:pic>
      <p:sp>
        <p:nvSpPr>
          <p:cNvPr id="29" name="Rectangle : coins arrondis 28">
            <a:hlinkClick r:id="rId13" action="ppaction://hlinksldjump"/>
            <a:extLst>
              <a:ext uri="{FF2B5EF4-FFF2-40B4-BE49-F238E27FC236}">
                <a16:creationId xmlns:a16="http://schemas.microsoft.com/office/drawing/2014/main" id="{591CC100-C483-4447-85BE-04A1CEADF70A}"/>
              </a:ext>
            </a:extLst>
          </p:cNvPr>
          <p:cNvSpPr/>
          <p:nvPr/>
        </p:nvSpPr>
        <p:spPr>
          <a:xfrm>
            <a:off x="8943696" y="3539697"/>
            <a:ext cx="2584654" cy="44374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Snowpack</a:t>
            </a:r>
            <a:r>
              <a:rPr lang="fr-FR" sz="1400" dirty="0"/>
              <a:t>/</a:t>
            </a:r>
            <a:r>
              <a:rPr lang="fr-FR" sz="1400" dirty="0" err="1"/>
              <a:t>snowdrift</a:t>
            </a:r>
            <a:r>
              <a:rPr lang="fr-FR" sz="1400" dirty="0"/>
              <a:t> simulations at 25 m -&gt; 100 m </a:t>
            </a:r>
            <a:r>
              <a:rPr lang="fr-FR" sz="1400" dirty="0" err="1"/>
              <a:t>resolution</a:t>
            </a:r>
            <a:endParaRPr lang="fr-FR" sz="1400" dirty="0"/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BB8872DE-62EB-44A8-9E08-EA6455DF1988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10236023" y="2588698"/>
            <a:ext cx="0" cy="9509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6248FEAB-F61E-44E2-9692-4756F71AA3AC}"/>
              </a:ext>
            </a:extLst>
          </p:cNvPr>
          <p:cNvSpPr txBox="1"/>
          <p:nvPr/>
        </p:nvSpPr>
        <p:spPr>
          <a:xfrm>
            <a:off x="10236023" y="2960645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err="1"/>
              <a:t>driving</a:t>
            </a:r>
            <a:endParaRPr lang="de-CH" sz="1200" i="1" dirty="0"/>
          </a:p>
        </p:txBody>
      </p:sp>
      <p:sp>
        <p:nvSpPr>
          <p:cNvPr id="32" name="Rectangle : coins arrondis 31">
            <a:hlinkClick r:id="rId14" action="ppaction://hlinksldjump"/>
            <a:extLst>
              <a:ext uri="{FF2B5EF4-FFF2-40B4-BE49-F238E27FC236}">
                <a16:creationId xmlns:a16="http://schemas.microsoft.com/office/drawing/2014/main" id="{45471C60-C1BD-46CE-8466-BA7CFE264136}"/>
              </a:ext>
            </a:extLst>
          </p:cNvPr>
          <p:cNvSpPr/>
          <p:nvPr/>
        </p:nvSpPr>
        <p:spPr>
          <a:xfrm>
            <a:off x="8943696" y="1195265"/>
            <a:ext cx="2584654" cy="44607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Assessment</a:t>
            </a:r>
            <a:r>
              <a:rPr lang="fr-FR" sz="1400" dirty="0"/>
              <a:t> and </a:t>
            </a:r>
            <a:r>
              <a:rPr lang="fr-FR" sz="1400" dirty="0" err="1"/>
              <a:t>comparison</a:t>
            </a:r>
            <a:r>
              <a:rPr lang="fr-FR" sz="1400" dirty="0"/>
              <a:t> of </a:t>
            </a:r>
            <a:r>
              <a:rPr lang="fr-FR" sz="1400" dirty="0" err="1"/>
              <a:t>wind</a:t>
            </a:r>
            <a:r>
              <a:rPr lang="fr-FR" sz="1400" dirty="0"/>
              <a:t> </a:t>
            </a:r>
            <a:r>
              <a:rPr lang="fr-FR" sz="1400" dirty="0" err="1"/>
              <a:t>downscaling</a:t>
            </a:r>
            <a:r>
              <a:rPr lang="fr-FR" sz="1400" dirty="0"/>
              <a:t> </a:t>
            </a:r>
            <a:r>
              <a:rPr lang="fr-FR" sz="1400" dirty="0" err="1"/>
              <a:t>methods</a:t>
            </a:r>
            <a:r>
              <a:rPr lang="fr-FR" sz="1400" dirty="0"/>
              <a:t> </a:t>
            </a:r>
            <a:endParaRPr lang="de-CH" sz="1400" dirty="0"/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70D71C13-973D-47B1-9D29-75566FF4A9DD}"/>
              </a:ext>
            </a:extLst>
          </p:cNvPr>
          <p:cNvCxnSpPr>
            <a:cxnSpLocks/>
          </p:cNvCxnSpPr>
          <p:nvPr/>
        </p:nvCxnSpPr>
        <p:spPr>
          <a:xfrm>
            <a:off x="7770798" y="819150"/>
            <a:ext cx="0" cy="56007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1" name="Image 40">
            <a:hlinkClick r:id="rId15" action="ppaction://hlinksldjump"/>
            <a:extLst>
              <a:ext uri="{FF2B5EF4-FFF2-40B4-BE49-F238E27FC236}">
                <a16:creationId xmlns:a16="http://schemas.microsoft.com/office/drawing/2014/main" id="{5094EE76-B6C1-4462-A913-BB3699B2CF5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42" name="Image 41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BC540CB-C961-4FD1-A847-5B5D6CA6D13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43" name="Image 4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0A44BC-A032-48DD-8D17-C7C8ECD16F4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210E327B-B8CB-434A-A571-FBD20E2EEE20}"/>
              </a:ext>
            </a:extLst>
          </p:cNvPr>
          <p:cNvCxnSpPr>
            <a:cxnSpLocks/>
          </p:cNvCxnSpPr>
          <p:nvPr/>
        </p:nvCxnSpPr>
        <p:spPr>
          <a:xfrm>
            <a:off x="276726" y="4258356"/>
            <a:ext cx="85097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11120F1C-42B6-42F2-9000-16EB91960815}"/>
              </a:ext>
            </a:extLst>
          </p:cNvPr>
          <p:cNvSpPr txBox="1"/>
          <p:nvPr/>
        </p:nvSpPr>
        <p:spPr>
          <a:xfrm>
            <a:off x="364327" y="4186536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100 km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3433274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EA268-96F8-4296-9661-11B2C8F1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tx2"/>
                </a:solidFill>
                <a:latin typeface="+mn-lt"/>
              </a:rPr>
              <a:t>1. Importance of </a:t>
            </a:r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snowdrift</a:t>
            </a:r>
            <a:r>
              <a:rPr lang="fr-FR" sz="4000" b="1" dirty="0">
                <a:solidFill>
                  <a:schemeClr val="tx2"/>
                </a:solidFill>
                <a:latin typeface="+mn-lt"/>
              </a:rPr>
              <a:t> for </a:t>
            </a:r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snow</a:t>
            </a:r>
            <a:r>
              <a:rPr lang="fr-FR" sz="40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hydrology</a:t>
            </a:r>
            <a:endParaRPr lang="de-CH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FCDCF4-2B60-4E61-829F-3387F873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8" name="Image 7">
            <a:hlinkClick r:id="rId3" action="ppaction://hlinksldjump"/>
            <a:extLst>
              <a:ext uri="{FF2B5EF4-FFF2-40B4-BE49-F238E27FC236}">
                <a16:creationId xmlns:a16="http://schemas.microsoft.com/office/drawing/2014/main" id="{E32581F5-DD8F-48DD-B587-97F031FC3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9" name="Image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96DDDA0-1844-4DBD-8682-8CD1F4556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10" name="Image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794D628-DCE3-4A79-A460-2067034C9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8B12200-A06C-40BB-854E-0AB732BF1D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86" b="-1"/>
          <a:stretch/>
        </p:blipFill>
        <p:spPr>
          <a:xfrm>
            <a:off x="997870" y="3091294"/>
            <a:ext cx="4937550" cy="307324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B5BB97C-8C05-4D78-8CF6-F5BC089B02AC}"/>
              </a:ext>
            </a:extLst>
          </p:cNvPr>
          <p:cNvSpPr/>
          <p:nvPr/>
        </p:nvSpPr>
        <p:spPr>
          <a:xfrm>
            <a:off x="251958" y="1209675"/>
            <a:ext cx="6429375" cy="18006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Swiss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operational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snow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hydrology</a:t>
            </a:r>
            <a:r>
              <a:rPr lang="fr-FR" sz="1400" b="1" dirty="0">
                <a:solidFill>
                  <a:schemeClr val="tx1"/>
                </a:solidFill>
              </a:rPr>
              <a:t> service </a:t>
            </a:r>
            <a:r>
              <a:rPr lang="fr-FR" sz="1400" dirty="0">
                <a:solidFill>
                  <a:schemeClr val="tx1"/>
                </a:solidFill>
              </a:rPr>
              <a:t>(OSHD):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cover simulations over the </a:t>
            </a:r>
            <a:r>
              <a:rPr lang="fr-FR" sz="1400" dirty="0" err="1">
                <a:solidFill>
                  <a:schemeClr val="tx1"/>
                </a:solidFill>
              </a:rPr>
              <a:t>Swiss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Alps</a:t>
            </a:r>
            <a:r>
              <a:rPr lang="fr-FR" sz="1400" dirty="0">
                <a:solidFill>
                  <a:schemeClr val="tx1"/>
                </a:solidFill>
              </a:rPr>
              <a:t> at 1 km to 250 m </a:t>
            </a:r>
            <a:r>
              <a:rPr lang="fr-FR" sz="1400" dirty="0" err="1">
                <a:solidFill>
                  <a:schemeClr val="tx1"/>
                </a:solidFill>
              </a:rPr>
              <a:t>resolution</a:t>
            </a: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1 km </a:t>
            </a:r>
            <a:r>
              <a:rPr lang="fr-FR" sz="1400" dirty="0" err="1">
                <a:solidFill>
                  <a:schemeClr val="tx1"/>
                </a:solidFill>
              </a:rPr>
              <a:t>resolution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  <a:r>
              <a:rPr lang="fr-FR" sz="1400" dirty="0" err="1">
                <a:solidFill>
                  <a:schemeClr val="tx1"/>
                </a:solidFill>
              </a:rPr>
              <a:t>representing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snowdrift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is</a:t>
            </a:r>
            <a:r>
              <a:rPr lang="fr-FR" sz="1400" dirty="0">
                <a:solidFill>
                  <a:schemeClr val="tx1"/>
                </a:solidFill>
              </a:rPr>
              <a:t> not relevant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But at </a:t>
            </a:r>
            <a:r>
              <a:rPr lang="fr-FR" sz="1400" dirty="0" err="1">
                <a:solidFill>
                  <a:schemeClr val="tx1"/>
                </a:solidFill>
              </a:rPr>
              <a:t>higher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resolutions</a:t>
            </a:r>
            <a:r>
              <a:rPr lang="fr-FR" sz="1400" dirty="0">
                <a:solidFill>
                  <a:schemeClr val="tx1"/>
                </a:solidFill>
              </a:rPr>
              <a:t>: a </a:t>
            </a:r>
            <a:r>
              <a:rPr lang="fr-FR" sz="1400" b="1" dirty="0" err="1">
                <a:solidFill>
                  <a:schemeClr val="tx1"/>
                </a:solidFill>
              </a:rPr>
              <a:t>significant</a:t>
            </a:r>
            <a:r>
              <a:rPr lang="fr-FR" sz="1400" b="1" dirty="0">
                <a:solidFill>
                  <a:schemeClr val="tx1"/>
                </a:solidFill>
              </a:rPr>
              <a:t>  impact of </a:t>
            </a:r>
            <a:r>
              <a:rPr lang="fr-FR" sz="1400" b="1" dirty="0" err="1">
                <a:solidFill>
                  <a:schemeClr val="tx1"/>
                </a:solidFill>
              </a:rPr>
              <a:t>snowdrift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on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distribution and </a:t>
            </a:r>
            <a:r>
              <a:rPr lang="fr-FR" sz="1400" dirty="0" err="1">
                <a:solidFill>
                  <a:schemeClr val="tx1"/>
                </a:solidFill>
              </a:rPr>
              <a:t>melt</a:t>
            </a:r>
            <a:r>
              <a:rPr lang="fr-FR" sz="1400" dirty="0">
                <a:solidFill>
                  <a:schemeClr val="tx1"/>
                </a:solidFill>
              </a:rPr>
              <a:t> patterns </a:t>
            </a:r>
            <a:br>
              <a:rPr lang="fr-FR" sz="1400" dirty="0">
                <a:solidFill>
                  <a:schemeClr val="tx1"/>
                </a:solidFill>
              </a:rPr>
            </a:b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 err="1">
                <a:solidFill>
                  <a:schemeClr val="tx1"/>
                </a:solidFill>
              </a:rPr>
              <a:t>Necessity</a:t>
            </a:r>
            <a:r>
              <a:rPr lang="fr-FR" sz="1400" b="1" dirty="0">
                <a:solidFill>
                  <a:schemeClr val="tx1"/>
                </a:solidFill>
              </a:rPr>
              <a:t> to </a:t>
            </a:r>
            <a:r>
              <a:rPr lang="fr-FR" sz="1400" b="1" dirty="0" err="1">
                <a:solidFill>
                  <a:schemeClr val="tx1"/>
                </a:solidFill>
              </a:rPr>
              <a:t>include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snowdrift</a:t>
            </a:r>
            <a:r>
              <a:rPr lang="fr-FR" sz="1400" b="1" dirty="0">
                <a:solidFill>
                  <a:schemeClr val="tx1"/>
                </a:solidFill>
              </a:rPr>
              <a:t> in </a:t>
            </a:r>
            <a:r>
              <a:rPr lang="fr-FR" sz="1400" b="1" dirty="0" err="1">
                <a:solidFill>
                  <a:schemeClr val="tx1"/>
                </a:solidFill>
              </a:rPr>
              <a:t>our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models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while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reaching</a:t>
            </a:r>
            <a:r>
              <a:rPr lang="fr-FR" sz="1400" b="1" dirty="0">
                <a:solidFill>
                  <a:schemeClr val="tx1"/>
                </a:solidFill>
              </a:rPr>
              <a:t> ~ 100 m </a:t>
            </a:r>
            <a:r>
              <a:rPr lang="fr-FR" sz="1400" b="1" dirty="0" err="1">
                <a:solidFill>
                  <a:schemeClr val="tx1"/>
                </a:solidFill>
              </a:rPr>
              <a:t>resolutions</a:t>
            </a:r>
            <a:endParaRPr lang="de-CH" sz="1400" b="1" dirty="0">
              <a:solidFill>
                <a:schemeClr val="tx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F93A3E-8977-4604-AD26-FB489CDA33D7}"/>
              </a:ext>
            </a:extLst>
          </p:cNvPr>
          <p:cNvSpPr txBox="1"/>
          <p:nvPr/>
        </p:nvSpPr>
        <p:spPr>
          <a:xfrm>
            <a:off x="1475555" y="6164536"/>
            <a:ext cx="39821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/>
              <a:t>OSHD FSM </a:t>
            </a:r>
            <a:r>
              <a:rPr lang="fr-FR" sz="1100" i="1" dirty="0" err="1"/>
              <a:t>simulated</a:t>
            </a:r>
            <a:r>
              <a:rPr lang="fr-FR" sz="1100" i="1" dirty="0"/>
              <a:t> </a:t>
            </a:r>
            <a:r>
              <a:rPr lang="fr-FR" sz="1100" i="1" dirty="0" err="1"/>
              <a:t>snow</a:t>
            </a:r>
            <a:r>
              <a:rPr lang="fr-FR" sz="1100" i="1" dirty="0"/>
              <a:t> </a:t>
            </a:r>
            <a:r>
              <a:rPr lang="fr-FR" sz="1100" i="1" dirty="0" err="1"/>
              <a:t>depth</a:t>
            </a:r>
            <a:r>
              <a:rPr lang="fr-FR" sz="1100" i="1" dirty="0"/>
              <a:t> at 250 m </a:t>
            </a:r>
            <a:r>
              <a:rPr lang="fr-FR" sz="1100" i="1" dirty="0" err="1"/>
              <a:t>resolution</a:t>
            </a:r>
            <a:r>
              <a:rPr lang="fr-FR" sz="1100" i="1" dirty="0"/>
              <a:t>, 21/04/2021</a:t>
            </a:r>
            <a:endParaRPr lang="de-CH" sz="1100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173F5E3-A9B1-4AD2-AEE6-122189BB50FC}"/>
              </a:ext>
            </a:extLst>
          </p:cNvPr>
          <p:cNvSpPr/>
          <p:nvPr/>
        </p:nvSpPr>
        <p:spPr>
          <a:xfrm>
            <a:off x="7002494" y="2117124"/>
            <a:ext cx="4937550" cy="2792627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Aim of the </a:t>
            </a:r>
            <a:r>
              <a:rPr lang="fr-FR" sz="1600" b="1" dirty="0" err="1">
                <a:solidFill>
                  <a:schemeClr val="tx1"/>
                </a:solidFill>
              </a:rPr>
              <a:t>study</a:t>
            </a:r>
            <a:endParaRPr lang="fr-FR" sz="1600" b="1" dirty="0">
              <a:solidFill>
                <a:schemeClr val="tx1"/>
              </a:solidFill>
            </a:endParaRPr>
          </a:p>
          <a:p>
            <a:pPr algn="ctr"/>
            <a:endParaRPr lang="fr-FR" sz="1400" b="1" dirty="0">
              <a:solidFill>
                <a:schemeClr val="tx1"/>
              </a:solidFill>
            </a:endParaRPr>
          </a:p>
          <a:p>
            <a:pPr algn="just"/>
            <a:r>
              <a:rPr lang="fr-FR" sz="1400" dirty="0" err="1">
                <a:solidFill>
                  <a:schemeClr val="tx1"/>
                </a:solidFill>
              </a:rPr>
              <a:t>Find</a:t>
            </a:r>
            <a:r>
              <a:rPr lang="fr-FR" sz="1400" dirty="0">
                <a:solidFill>
                  <a:schemeClr val="tx1"/>
                </a:solidFill>
              </a:rPr>
              <a:t> the best </a:t>
            </a:r>
            <a:r>
              <a:rPr lang="fr-FR" sz="1400" dirty="0" err="1">
                <a:solidFill>
                  <a:schemeClr val="tx1"/>
                </a:solidFill>
              </a:rPr>
              <a:t>trade</a:t>
            </a:r>
            <a:r>
              <a:rPr lang="fr-FR" sz="1400" dirty="0">
                <a:solidFill>
                  <a:schemeClr val="tx1"/>
                </a:solidFill>
              </a:rPr>
              <a:t>-off </a:t>
            </a:r>
            <a:r>
              <a:rPr lang="fr-FR" sz="1400" dirty="0" err="1">
                <a:solidFill>
                  <a:schemeClr val="tx1"/>
                </a:solidFill>
              </a:rPr>
              <a:t>between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complexity</a:t>
            </a:r>
            <a:r>
              <a:rPr lang="fr-FR" sz="1400" dirty="0">
                <a:solidFill>
                  <a:schemeClr val="tx1"/>
                </a:solidFill>
              </a:rPr>
              <a:t> and </a:t>
            </a:r>
            <a:r>
              <a:rPr lang="fr-FR" sz="1400" dirty="0" err="1">
                <a:solidFill>
                  <a:schemeClr val="tx1"/>
                </a:solidFill>
              </a:rPr>
              <a:t>cost</a:t>
            </a:r>
            <a:r>
              <a:rPr lang="fr-FR" sz="1400" dirty="0">
                <a:solidFill>
                  <a:schemeClr val="tx1"/>
                </a:solidFill>
              </a:rPr>
              <a:t> to </a:t>
            </a:r>
            <a:r>
              <a:rPr lang="fr-FR" sz="1400" dirty="0" err="1">
                <a:solidFill>
                  <a:schemeClr val="tx1"/>
                </a:solidFill>
              </a:rPr>
              <a:t>represent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snowdrift</a:t>
            </a:r>
            <a:r>
              <a:rPr lang="fr-FR" sz="1400" dirty="0">
                <a:solidFill>
                  <a:schemeClr val="tx1"/>
                </a:solidFill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at </a:t>
            </a:r>
            <a:r>
              <a:rPr lang="fr-FR" sz="1400" b="1" dirty="0" err="1">
                <a:solidFill>
                  <a:schemeClr val="tx1"/>
                </a:solidFill>
              </a:rPr>
              <a:t>intermediate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scales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(for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hydrology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purposes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with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intermediate-complexity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cover </a:t>
            </a:r>
            <a:r>
              <a:rPr lang="fr-FR" sz="1400" dirty="0" err="1">
                <a:solidFill>
                  <a:schemeClr val="tx1"/>
                </a:solidFill>
              </a:rPr>
              <a:t>models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br>
              <a:rPr lang="fr-FR" sz="1400" dirty="0">
                <a:solidFill>
                  <a:schemeClr val="tx1"/>
                </a:solidFill>
              </a:rPr>
            </a:br>
            <a:r>
              <a:rPr lang="fr-FR" sz="1400" dirty="0">
                <a:solidFill>
                  <a:schemeClr val="tx1"/>
                </a:solidFill>
              </a:rPr>
              <a:t>(i.e. </a:t>
            </a:r>
            <a:r>
              <a:rPr lang="fr-FR" sz="1400" dirty="0" err="1">
                <a:solidFill>
                  <a:schemeClr val="tx1"/>
                </a:solidFill>
              </a:rPr>
              <a:t>without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resolving</a:t>
            </a:r>
            <a:r>
              <a:rPr lang="fr-FR" sz="1400" dirty="0">
                <a:solidFill>
                  <a:schemeClr val="tx1"/>
                </a:solidFill>
              </a:rPr>
              <a:t> the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microstructure </a:t>
            </a:r>
            <a:r>
              <a:rPr lang="fr-FR" sz="1400" dirty="0" err="1">
                <a:solidFill>
                  <a:schemeClr val="tx1"/>
                </a:solidFill>
              </a:rPr>
              <a:t>evolution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to </a:t>
            </a:r>
            <a:r>
              <a:rPr lang="fr-FR" sz="1400" dirty="0" err="1">
                <a:solidFill>
                  <a:schemeClr val="tx1"/>
                </a:solidFill>
              </a:rPr>
              <a:t>be</a:t>
            </a:r>
            <a:r>
              <a:rPr lang="fr-FR" sz="1400" dirty="0">
                <a:solidFill>
                  <a:schemeClr val="tx1"/>
                </a:solidFill>
              </a:rPr>
              <a:t> run over </a:t>
            </a:r>
            <a:r>
              <a:rPr lang="fr-FR" sz="1400" b="1" dirty="0">
                <a:solidFill>
                  <a:schemeClr val="tx1"/>
                </a:solidFill>
              </a:rPr>
              <a:t>large </a:t>
            </a:r>
            <a:r>
              <a:rPr lang="fr-FR" sz="1400" b="1" dirty="0" err="1">
                <a:solidFill>
                  <a:schemeClr val="tx1"/>
                </a:solidFill>
              </a:rPr>
              <a:t>domains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dirty="0">
                <a:solidFill>
                  <a:schemeClr val="tx1"/>
                </a:solidFill>
              </a:rPr>
              <a:t>(</a:t>
            </a:r>
            <a:r>
              <a:rPr lang="fr-FR" sz="1400" dirty="0" err="1">
                <a:solidFill>
                  <a:schemeClr val="tx1"/>
                </a:solidFill>
              </a:rPr>
              <a:t>Swiss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Alps</a:t>
            </a:r>
            <a:r>
              <a:rPr lang="fr-FR" sz="1400" dirty="0">
                <a:solidFill>
                  <a:schemeClr val="tx1"/>
                </a:solidFill>
              </a:rPr>
              <a:t>) over </a:t>
            </a:r>
            <a:r>
              <a:rPr lang="fr-FR" sz="1400" b="1" dirty="0">
                <a:solidFill>
                  <a:schemeClr val="tx1"/>
                </a:solidFill>
              </a:rPr>
              <a:t>full </a:t>
            </a:r>
            <a:r>
              <a:rPr lang="fr-FR" sz="1400" b="1" dirty="0" err="1">
                <a:solidFill>
                  <a:schemeClr val="tx1"/>
                </a:solidFill>
              </a:rPr>
              <a:t>seasons</a:t>
            </a:r>
            <a:endParaRPr lang="fr-FR" sz="1400" b="1" dirty="0">
              <a:solidFill>
                <a:schemeClr val="tx1"/>
              </a:solidFill>
            </a:endParaRPr>
          </a:p>
          <a:p>
            <a:endParaRPr lang="fr-FR" sz="1400" b="1" dirty="0">
              <a:solidFill>
                <a:schemeClr val="tx1"/>
              </a:solidFill>
            </a:endParaRPr>
          </a:p>
          <a:p>
            <a:r>
              <a:rPr lang="fr-FR" sz="1400" dirty="0" err="1">
                <a:solidFill>
                  <a:schemeClr val="tx1"/>
                </a:solidFill>
              </a:rPr>
              <a:t>See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recent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similar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studies</a:t>
            </a:r>
            <a:r>
              <a:rPr lang="fr-FR" sz="1400" dirty="0">
                <a:solidFill>
                  <a:schemeClr val="tx1"/>
                </a:solidFill>
              </a:rPr>
              <a:t>, e.g. Reynolds et al. (2020), Vionnet et al. (2021)</a:t>
            </a:r>
            <a:endParaRPr lang="fr-FR" sz="1400" b="1" dirty="0">
              <a:solidFill>
                <a:schemeClr val="tx1"/>
              </a:solidFill>
            </a:endParaRP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88F9B7FA-61E0-4120-A1E5-6152345E10BD}"/>
              </a:ext>
            </a:extLst>
          </p:cNvPr>
          <p:cNvCxnSpPr/>
          <p:nvPr/>
        </p:nvCxnSpPr>
        <p:spPr>
          <a:xfrm>
            <a:off x="1347537" y="3392905"/>
            <a:ext cx="125128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D9700C4C-F89D-4D72-BC2E-9C73D189D4C8}"/>
              </a:ext>
            </a:extLst>
          </p:cNvPr>
          <p:cNvSpPr txBox="1"/>
          <p:nvPr/>
        </p:nvSpPr>
        <p:spPr>
          <a:xfrm>
            <a:off x="1611541" y="3139419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100 km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3652795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EA268-96F8-4296-9661-11B2C8F1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tx2"/>
                </a:solidFill>
                <a:latin typeface="+mn-lt"/>
              </a:rPr>
              <a:t>2. Data and </a:t>
            </a:r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methods</a:t>
            </a:r>
            <a:endParaRPr lang="de-CH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FCDCF4-2B60-4E61-829F-3387F873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D1F7B2D-2490-41D5-860F-9F341C634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D077A10-F35B-41B9-BD87-2BEC21207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8CAD5BD-4DF3-4E97-BA37-0BA0837DE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8" name="Rectangle : coins arrondis 7">
            <a:hlinkClick r:id="rId6" action="ppaction://hlinksldjump"/>
            <a:extLst>
              <a:ext uri="{FF2B5EF4-FFF2-40B4-BE49-F238E27FC236}">
                <a16:creationId xmlns:a16="http://schemas.microsoft.com/office/drawing/2014/main" id="{76B0CC8E-06D2-41C7-9B91-95127ECAD0F9}"/>
              </a:ext>
            </a:extLst>
          </p:cNvPr>
          <p:cNvSpPr/>
          <p:nvPr/>
        </p:nvSpPr>
        <p:spPr>
          <a:xfrm>
            <a:off x="673407" y="3300662"/>
            <a:ext cx="2789244" cy="66266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Downscaling</a:t>
            </a:r>
            <a:r>
              <a:rPr lang="fr-FR" dirty="0"/>
              <a:t> of </a:t>
            </a:r>
            <a:r>
              <a:rPr lang="fr-FR" dirty="0" err="1"/>
              <a:t>wind</a:t>
            </a:r>
            <a:r>
              <a:rPr lang="fr-FR" dirty="0"/>
              <a:t> </a:t>
            </a:r>
            <a:r>
              <a:rPr lang="fr-FR" dirty="0" err="1"/>
              <a:t>fields</a:t>
            </a:r>
            <a:endParaRPr lang="fr-FR" dirty="0"/>
          </a:p>
        </p:txBody>
      </p:sp>
      <p:sp>
        <p:nvSpPr>
          <p:cNvPr id="9" name="Rectangle : coins arrondis 8">
            <a:hlinkClick r:id="rId7" action="ppaction://hlinksldjump"/>
            <a:extLst>
              <a:ext uri="{FF2B5EF4-FFF2-40B4-BE49-F238E27FC236}">
                <a16:creationId xmlns:a16="http://schemas.microsoft.com/office/drawing/2014/main" id="{754ABE4B-9A39-4D15-8DB8-28A039CF1E65}"/>
              </a:ext>
            </a:extLst>
          </p:cNvPr>
          <p:cNvSpPr/>
          <p:nvPr/>
        </p:nvSpPr>
        <p:spPr>
          <a:xfrm>
            <a:off x="4311159" y="3300662"/>
            <a:ext cx="4453926" cy="66266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Implementation</a:t>
            </a:r>
            <a:r>
              <a:rPr lang="fr-FR" dirty="0"/>
              <a:t> of </a:t>
            </a:r>
            <a:r>
              <a:rPr lang="fr-FR" dirty="0" err="1"/>
              <a:t>snow</a:t>
            </a:r>
            <a:r>
              <a:rPr lang="fr-FR" dirty="0"/>
              <a:t> transport in an </a:t>
            </a:r>
            <a:r>
              <a:rPr lang="fr-FR" dirty="0" err="1"/>
              <a:t>intermediate-complexity</a:t>
            </a:r>
            <a:r>
              <a:rPr lang="fr-FR" dirty="0"/>
              <a:t> </a:t>
            </a:r>
            <a:r>
              <a:rPr lang="fr-FR" dirty="0" err="1"/>
              <a:t>snow</a:t>
            </a:r>
            <a:r>
              <a:rPr lang="fr-FR" dirty="0"/>
              <a:t> cover model</a:t>
            </a:r>
          </a:p>
        </p:txBody>
      </p:sp>
      <p:sp>
        <p:nvSpPr>
          <p:cNvPr id="10" name="Rectangle : coins arrondis 9">
            <a:hlinkClick r:id="rId8" action="ppaction://hlinksldjump"/>
            <a:extLst>
              <a:ext uri="{FF2B5EF4-FFF2-40B4-BE49-F238E27FC236}">
                <a16:creationId xmlns:a16="http://schemas.microsoft.com/office/drawing/2014/main" id="{7A09540E-44C9-493B-BC59-37772A122BB6}"/>
              </a:ext>
            </a:extLst>
          </p:cNvPr>
          <p:cNvSpPr/>
          <p:nvPr/>
        </p:nvSpPr>
        <p:spPr>
          <a:xfrm>
            <a:off x="9613593" y="3300662"/>
            <a:ext cx="1905000" cy="66266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Observational</a:t>
            </a:r>
            <a:r>
              <a:rPr lang="fr-FR" dirty="0"/>
              <a:t> </a:t>
            </a:r>
            <a:r>
              <a:rPr lang="fr-FR" dirty="0" err="1"/>
              <a:t>dataset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61612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2.1 </a:t>
            </a:r>
            <a:r>
              <a:rPr lang="fr-FR" sz="3600" b="1" dirty="0" err="1">
                <a:solidFill>
                  <a:schemeClr val="accent1"/>
                </a:solidFill>
                <a:latin typeface="+mn-lt"/>
              </a:rPr>
              <a:t>Downscaling</a:t>
            </a:r>
            <a:r>
              <a:rPr lang="fr-FR" sz="3600" b="1" dirty="0">
                <a:solidFill>
                  <a:schemeClr val="accent1"/>
                </a:solidFill>
                <a:latin typeface="+mn-lt"/>
              </a:rPr>
              <a:t> of </a:t>
            </a:r>
            <a:r>
              <a:rPr lang="fr-FR" sz="3600" b="1" dirty="0" err="1">
                <a:solidFill>
                  <a:schemeClr val="accent1"/>
                </a:solidFill>
                <a:latin typeface="+mn-lt"/>
              </a:rPr>
              <a:t>wind</a:t>
            </a:r>
            <a:r>
              <a:rPr lang="fr-FR" sz="36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fr-FR" sz="3600" b="1" dirty="0" err="1">
                <a:solidFill>
                  <a:schemeClr val="accent1"/>
                </a:solidFill>
                <a:latin typeface="+mn-lt"/>
              </a:rPr>
              <a:t>fields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B934713-1C14-4FA9-A02E-E0B91FD61B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421" y="793076"/>
            <a:ext cx="4129357" cy="527184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EBD6DEF-1C82-445A-A3D0-5C4BEB9B3C13}"/>
              </a:ext>
            </a:extLst>
          </p:cNvPr>
          <p:cNvSpPr txBox="1"/>
          <p:nvPr/>
        </p:nvSpPr>
        <p:spPr>
          <a:xfrm>
            <a:off x="8343825" y="6064923"/>
            <a:ext cx="356860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/>
              <a:t>Example of COSMO-</a:t>
            </a:r>
            <a:r>
              <a:rPr lang="fr-FR" sz="1100" i="1" dirty="0" err="1"/>
              <a:t>WindNinjaMass</a:t>
            </a:r>
            <a:r>
              <a:rPr lang="fr-FR" sz="1100" i="1" dirty="0"/>
              <a:t>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 </a:t>
            </a:r>
            <a:r>
              <a:rPr lang="fr-FR" sz="1100" i="1" dirty="0" err="1"/>
              <a:t>near</a:t>
            </a:r>
            <a:r>
              <a:rPr lang="fr-FR" sz="1100" i="1" dirty="0"/>
              <a:t> Davos, </a:t>
            </a:r>
            <a:br>
              <a:rPr lang="fr-FR" sz="1100" i="1" dirty="0"/>
            </a:br>
            <a:r>
              <a:rPr lang="fr-FR" sz="1100" i="1" dirty="0" err="1"/>
              <a:t>backgroud</a:t>
            </a:r>
            <a:r>
              <a:rPr lang="fr-FR" sz="1100" i="1" dirty="0"/>
              <a:t> image: </a:t>
            </a:r>
            <a:r>
              <a:rPr lang="fr-FR" sz="1100" i="1" dirty="0" err="1"/>
              <a:t>GoogleEarth</a:t>
            </a:r>
            <a:endParaRPr lang="de-CH" sz="11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35B8591-56EB-494B-BA85-3878EBF135C6}"/>
              </a:ext>
            </a:extLst>
          </p:cNvPr>
          <p:cNvSpPr/>
          <p:nvPr/>
        </p:nvSpPr>
        <p:spPr>
          <a:xfrm>
            <a:off x="220222" y="1715844"/>
            <a:ext cx="3000773" cy="176424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dirty="0" err="1">
                <a:solidFill>
                  <a:schemeClr val="tx1"/>
                </a:solidFill>
              </a:rPr>
              <a:t>Statistical</a:t>
            </a:r>
            <a:r>
              <a:rPr lang="fr-FR" sz="1400" dirty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Multilinear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regression</a:t>
            </a:r>
            <a:r>
              <a:rPr lang="fr-FR" sz="1400" dirty="0">
                <a:solidFill>
                  <a:schemeClr val="tx1"/>
                </a:solidFill>
              </a:rPr>
              <a:t> model, </a:t>
            </a:r>
            <a:r>
              <a:rPr lang="fr-FR" sz="1400" dirty="0" err="1">
                <a:solidFill>
                  <a:schemeClr val="tx1"/>
                </a:solidFill>
              </a:rPr>
              <a:t>based</a:t>
            </a:r>
            <a:r>
              <a:rPr lang="fr-FR" sz="1400" dirty="0">
                <a:solidFill>
                  <a:schemeClr val="tx1"/>
                </a:solidFill>
              </a:rPr>
              <a:t> on </a:t>
            </a:r>
            <a:r>
              <a:rPr lang="fr-FR" sz="1400" dirty="0" err="1">
                <a:solidFill>
                  <a:schemeClr val="tx1"/>
                </a:solidFill>
              </a:rPr>
              <a:t>Winstral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downscaling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method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Winstral</a:t>
            </a:r>
            <a:r>
              <a:rPr lang="fr-FR" sz="1400" dirty="0">
                <a:solidFill>
                  <a:schemeClr val="tx1"/>
                </a:solidFill>
              </a:rPr>
              <a:t> et al., 2017; Morin, 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Convolutional</a:t>
            </a:r>
            <a:r>
              <a:rPr lang="fr-FR" sz="1400" dirty="0">
                <a:solidFill>
                  <a:schemeClr val="tx1"/>
                </a:solidFill>
              </a:rPr>
              <a:t> neural network (Dujardin and Lehning, AGU 2020)</a:t>
            </a:r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E08508CE-5300-4359-890D-22774F666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770" y="4478949"/>
            <a:ext cx="2329931" cy="1442719"/>
          </a:xfr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289DD24F-DACB-40B3-86FD-5E03BF4271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76" y="4453755"/>
            <a:ext cx="1439191" cy="1442719"/>
          </a:xfrm>
          <a:prstGeom prst="rect">
            <a:avLst/>
          </a:prstGeom>
        </p:spPr>
      </p:pic>
      <p:sp>
        <p:nvSpPr>
          <p:cNvPr id="14" name="TextBox 8">
            <a:extLst>
              <a:ext uri="{FF2B5EF4-FFF2-40B4-BE49-F238E27FC236}">
                <a16:creationId xmlns:a16="http://schemas.microsoft.com/office/drawing/2014/main" id="{897157D8-4F7C-4479-8213-BAE0956DEC6C}"/>
              </a:ext>
            </a:extLst>
          </p:cNvPr>
          <p:cNvSpPr txBox="1"/>
          <p:nvPr/>
        </p:nvSpPr>
        <p:spPr>
          <a:xfrm>
            <a:off x="355386" y="5946223"/>
            <a:ext cx="19805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ea typeface="Cambria" panose="02040503050406030204" pitchFamily="18" charset="0"/>
              </a:rPr>
              <a:t>Validation: 13 </a:t>
            </a:r>
            <a:r>
              <a:rPr lang="fr-FR" sz="1100" dirty="0" err="1">
                <a:ea typeface="Cambria" panose="02040503050406030204" pitchFamily="18" charset="0"/>
              </a:rPr>
              <a:t>weather</a:t>
            </a:r>
            <a:r>
              <a:rPr lang="fr-FR" sz="1100" dirty="0">
                <a:ea typeface="Cambria" panose="02040503050406030204" pitchFamily="18" charset="0"/>
              </a:rPr>
              <a:t> stations</a:t>
            </a:r>
            <a:endParaRPr lang="de-CH" sz="1100" dirty="0">
              <a:ea typeface="Cambria" panose="02040503050406030204" pitchFamily="18" charset="0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495CE4DE-3C39-4443-B476-9C155B3372FF}"/>
              </a:ext>
            </a:extLst>
          </p:cNvPr>
          <p:cNvSpPr txBox="1"/>
          <p:nvPr/>
        </p:nvSpPr>
        <p:spPr>
          <a:xfrm>
            <a:off x="2395674" y="5934118"/>
            <a:ext cx="20821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ea typeface="Cambria" panose="02040503050406030204" pitchFamily="18" charset="0"/>
              </a:rPr>
              <a:t>Validation: 169 </a:t>
            </a:r>
            <a:r>
              <a:rPr lang="fr-FR" sz="1100" dirty="0" err="1">
                <a:ea typeface="Cambria" panose="02040503050406030204" pitchFamily="18" charset="0"/>
              </a:rPr>
              <a:t>weather</a:t>
            </a:r>
            <a:r>
              <a:rPr lang="fr-FR" sz="1100" dirty="0">
                <a:ea typeface="Cambria" panose="02040503050406030204" pitchFamily="18" charset="0"/>
              </a:rPr>
              <a:t> stations</a:t>
            </a:r>
            <a:endParaRPr lang="de-CH" sz="1100" dirty="0">
              <a:ea typeface="Cambria" panose="02040503050406030204" pitchFamily="18" charset="0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FC28E868-5C62-4520-8ABA-7FA5B314FE08}"/>
              </a:ext>
            </a:extLst>
          </p:cNvPr>
          <p:cNvSpPr txBox="1"/>
          <p:nvPr/>
        </p:nvSpPr>
        <p:spPr>
          <a:xfrm>
            <a:off x="98854" y="4000418"/>
            <a:ext cx="48079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>
                <a:ea typeface="Cambria" panose="02040503050406030204" pitchFamily="18" charset="0"/>
              </a:rPr>
              <a:t>Intercomparison</a:t>
            </a:r>
            <a:r>
              <a:rPr lang="fr-FR" sz="1400" dirty="0">
                <a:ea typeface="Cambria" panose="02040503050406030204" pitchFamily="18" charset="0"/>
              </a:rPr>
              <a:t> on 2 </a:t>
            </a:r>
            <a:r>
              <a:rPr lang="fr-FR" sz="1400" dirty="0" err="1">
                <a:ea typeface="Cambria" panose="02040503050406030204" pitchFamily="18" charset="0"/>
              </a:rPr>
              <a:t>domains</a:t>
            </a:r>
            <a:r>
              <a:rPr lang="fr-FR" sz="1400" dirty="0">
                <a:ea typeface="Cambria" panose="02040503050406030204" pitchFamily="18" charset="0"/>
              </a:rPr>
              <a:t>, 744 </a:t>
            </a:r>
            <a:r>
              <a:rPr lang="fr-FR" sz="1400" dirty="0" err="1">
                <a:ea typeface="Cambria" panose="02040503050406030204" pitchFamily="18" charset="0"/>
              </a:rPr>
              <a:t>hours</a:t>
            </a:r>
            <a:r>
              <a:rPr lang="fr-FR" sz="1400" dirty="0">
                <a:ea typeface="Cambria" panose="02040503050406030204" pitchFamily="18" charset="0"/>
              </a:rPr>
              <a:t> of data, March 2017</a:t>
            </a:r>
            <a:endParaRPr lang="de-CH" sz="1400" dirty="0">
              <a:ea typeface="Cambria" panose="020405030504060302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FF1043-AF46-46C5-B798-572B589C6F6D}"/>
              </a:ext>
            </a:extLst>
          </p:cNvPr>
          <p:cNvSpPr/>
          <p:nvPr/>
        </p:nvSpPr>
        <p:spPr>
          <a:xfrm>
            <a:off x="220222" y="1081520"/>
            <a:ext cx="6096001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sz="1400" dirty="0"/>
              <a:t>COSMO 1 km </a:t>
            </a:r>
            <a:r>
              <a:rPr lang="fr-FR" sz="1400" dirty="0" err="1"/>
              <a:t>resolution</a:t>
            </a:r>
            <a:r>
              <a:rPr lang="fr-FR" sz="1400" dirty="0"/>
              <a:t> </a:t>
            </a:r>
            <a:r>
              <a:rPr lang="fr-FR" sz="1400" dirty="0" err="1"/>
              <a:t>forecasts</a:t>
            </a:r>
            <a:r>
              <a:rPr lang="fr-FR" sz="1400" dirty="0"/>
              <a:t>/analyses </a:t>
            </a:r>
            <a:r>
              <a:rPr lang="fr-FR" sz="1400" dirty="0" err="1"/>
              <a:t>used</a:t>
            </a:r>
            <a:r>
              <a:rPr lang="fr-FR" sz="1400" dirty="0"/>
              <a:t> as input for </a:t>
            </a:r>
            <a:r>
              <a:rPr lang="fr-FR" sz="1400" b="1" dirty="0"/>
              <a:t>4 </a:t>
            </a:r>
            <a:r>
              <a:rPr lang="fr-FR" sz="1400" b="1" dirty="0" err="1"/>
              <a:t>wind</a:t>
            </a:r>
            <a:r>
              <a:rPr lang="fr-FR" sz="1400" b="1" dirty="0"/>
              <a:t> </a:t>
            </a:r>
            <a:r>
              <a:rPr lang="fr-FR" sz="1400" b="1" dirty="0" err="1"/>
              <a:t>downscaling</a:t>
            </a:r>
            <a:r>
              <a:rPr lang="fr-FR" sz="1400" b="1" dirty="0"/>
              <a:t> </a:t>
            </a:r>
            <a:r>
              <a:rPr lang="fr-FR" sz="1400" b="1" dirty="0" err="1"/>
              <a:t>methods</a:t>
            </a:r>
            <a:r>
              <a:rPr lang="fr-FR" sz="1400" b="1" dirty="0"/>
              <a:t> </a:t>
            </a:r>
            <a:r>
              <a:rPr lang="fr-FR" sz="1400" dirty="0"/>
              <a:t>(down to 100 m </a:t>
            </a:r>
            <a:r>
              <a:rPr lang="fr-FR" sz="1400" dirty="0" err="1"/>
              <a:t>resolution</a:t>
            </a:r>
            <a:r>
              <a:rPr lang="fr-FR" sz="1400" dirty="0"/>
              <a:t>):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ED3FC4-F179-4054-86E4-8B908A8FE771}"/>
              </a:ext>
            </a:extLst>
          </p:cNvPr>
          <p:cNvSpPr/>
          <p:nvPr/>
        </p:nvSpPr>
        <p:spPr>
          <a:xfrm>
            <a:off x="3470179" y="1715532"/>
            <a:ext cx="3000773" cy="153043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dirty="0" err="1">
                <a:solidFill>
                  <a:schemeClr val="tx1"/>
                </a:solidFill>
              </a:rPr>
              <a:t>Dynamical</a:t>
            </a:r>
            <a:r>
              <a:rPr lang="fr-FR" sz="1400" dirty="0">
                <a:solidFill>
                  <a:schemeClr val="tx1"/>
                </a:solidFill>
              </a:rPr>
              <a:t>:</a:t>
            </a:r>
          </a:p>
          <a:p>
            <a:endParaRPr lang="fr-FR" sz="14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WindNinja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Forthofer</a:t>
            </a:r>
            <a:r>
              <a:rPr lang="fr-FR" sz="1400" dirty="0">
                <a:solidFill>
                  <a:schemeClr val="tx1"/>
                </a:solidFill>
              </a:rPr>
              <a:t> et al., 2014): Mass or </a:t>
            </a:r>
            <a:r>
              <a:rPr lang="fr-FR" sz="1400" dirty="0" err="1">
                <a:solidFill>
                  <a:schemeClr val="tx1"/>
                </a:solidFill>
              </a:rPr>
              <a:t>Mass&amp;Momentum</a:t>
            </a:r>
            <a:r>
              <a:rPr lang="fr-FR" sz="1400" dirty="0">
                <a:solidFill>
                  <a:schemeClr val="tx1"/>
                </a:solidFill>
              </a:rPr>
              <a:t> version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ICAR (Gutmann et al., 2016; Reynolds et al., EGU 2021)</a:t>
            </a:r>
          </a:p>
        </p:txBody>
      </p:sp>
      <p:sp>
        <p:nvSpPr>
          <p:cNvPr id="21" name="Rectangle : coins arrondis 20">
            <a:hlinkClick r:id="rId9" action="ppaction://hlinksldjump"/>
            <a:extLst>
              <a:ext uri="{FF2B5EF4-FFF2-40B4-BE49-F238E27FC236}">
                <a16:creationId xmlns:a16="http://schemas.microsoft.com/office/drawing/2014/main" id="{2C3CD4A1-4988-4691-9536-FE3C5AE029FB}"/>
              </a:ext>
            </a:extLst>
          </p:cNvPr>
          <p:cNvSpPr/>
          <p:nvPr/>
        </p:nvSpPr>
        <p:spPr>
          <a:xfrm>
            <a:off x="5209671" y="4376275"/>
            <a:ext cx="2329931" cy="53347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More information on the </a:t>
            </a:r>
            <a:r>
              <a:rPr lang="fr-FR" sz="1400" dirty="0" err="1"/>
              <a:t>multilinear</a:t>
            </a:r>
            <a:r>
              <a:rPr lang="fr-FR" sz="1400" dirty="0"/>
              <a:t> </a:t>
            </a:r>
            <a:r>
              <a:rPr lang="fr-FR" sz="1400" dirty="0" err="1"/>
              <a:t>regression</a:t>
            </a:r>
            <a:r>
              <a:rPr lang="fr-FR" sz="1400" dirty="0"/>
              <a:t> model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C3731F8F-A5D7-4C42-B491-517A20F836E2}"/>
              </a:ext>
            </a:extLst>
          </p:cNvPr>
          <p:cNvSpPr txBox="1"/>
          <p:nvPr/>
        </p:nvSpPr>
        <p:spPr>
          <a:xfrm>
            <a:off x="745846" y="6531495"/>
            <a:ext cx="22704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ea typeface="Cambria" panose="02040503050406030204" pitchFamily="18" charset="0"/>
              </a:rPr>
              <a:t>(</a:t>
            </a:r>
            <a:r>
              <a:rPr lang="fr-FR" sz="1050" i="1" dirty="0" err="1">
                <a:ea typeface="Cambria" panose="02040503050406030204" pitchFamily="18" charset="0"/>
              </a:rPr>
              <a:t>Map</a:t>
            </a:r>
            <a:r>
              <a:rPr lang="fr-FR" sz="1050" i="1" dirty="0">
                <a:ea typeface="Cambria" panose="02040503050406030204" pitchFamily="18" charset="0"/>
              </a:rPr>
              <a:t> source: </a:t>
            </a:r>
            <a:r>
              <a:rPr lang="fr-FR" sz="1050" i="1" dirty="0" err="1">
                <a:ea typeface="Cambria" panose="02040503050406030204" pitchFamily="18" charset="0"/>
              </a:rPr>
              <a:t>SwissTopo</a:t>
            </a:r>
            <a:r>
              <a:rPr lang="fr-FR" sz="1050" i="1" dirty="0">
                <a:ea typeface="Cambria" panose="02040503050406030204" pitchFamily="18" charset="0"/>
              </a:rPr>
              <a:t>)</a:t>
            </a:r>
            <a:endParaRPr lang="de-CH" sz="1050" i="1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45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2.1 </a:t>
            </a:r>
            <a:r>
              <a:rPr lang="fr-FR" sz="3600" b="1" dirty="0" err="1">
                <a:solidFill>
                  <a:schemeClr val="accent1"/>
                </a:solidFill>
                <a:latin typeface="+mn-lt"/>
              </a:rPr>
              <a:t>Downscaling</a:t>
            </a:r>
            <a:r>
              <a:rPr lang="fr-FR" sz="3600" b="1" dirty="0">
                <a:solidFill>
                  <a:schemeClr val="accent1"/>
                </a:solidFill>
                <a:latin typeface="+mn-lt"/>
              </a:rPr>
              <a:t> of </a:t>
            </a:r>
            <a:r>
              <a:rPr lang="fr-FR" sz="3600" b="1" dirty="0" err="1">
                <a:solidFill>
                  <a:schemeClr val="accent1"/>
                </a:solidFill>
                <a:latin typeface="+mn-lt"/>
              </a:rPr>
              <a:t>wind</a:t>
            </a:r>
            <a:r>
              <a:rPr lang="fr-FR" sz="36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fr-FR" sz="3600" b="1" dirty="0" err="1">
                <a:solidFill>
                  <a:schemeClr val="accent1"/>
                </a:solidFill>
                <a:latin typeface="+mn-lt"/>
              </a:rPr>
              <a:t>fields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20" name="Picture 49">
            <a:extLst>
              <a:ext uri="{FF2B5EF4-FFF2-40B4-BE49-F238E27FC236}">
                <a16:creationId xmlns:a16="http://schemas.microsoft.com/office/drawing/2014/main" id="{76BA912B-22AD-457F-B700-36221450D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37" y="4216167"/>
            <a:ext cx="3600000" cy="2700000"/>
          </a:xfrm>
          <a:prstGeom prst="rect">
            <a:avLst/>
          </a:prstGeom>
        </p:spPr>
      </p:pic>
      <p:sp>
        <p:nvSpPr>
          <p:cNvPr id="22" name="TextBox 71">
            <a:extLst>
              <a:ext uri="{FF2B5EF4-FFF2-40B4-BE49-F238E27FC236}">
                <a16:creationId xmlns:a16="http://schemas.microsoft.com/office/drawing/2014/main" id="{B7152AFE-B5C0-4BA7-9AB9-DCD32C51AF77}"/>
              </a:ext>
            </a:extLst>
          </p:cNvPr>
          <p:cNvSpPr txBox="1"/>
          <p:nvPr/>
        </p:nvSpPr>
        <p:spPr>
          <a:xfrm>
            <a:off x="7666541" y="5365709"/>
            <a:ext cx="3096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ea typeface="Cambria Math" panose="02040503050406030204" pitchFamily="18" charset="0"/>
              </a:rPr>
              <a:t>Higher</a:t>
            </a:r>
            <a:r>
              <a:rPr lang="fr-FR" dirty="0">
                <a:ea typeface="Cambria Math" panose="02040503050406030204" pitchFamily="18" charset="0"/>
              </a:rPr>
              <a:t> </a:t>
            </a:r>
            <a:r>
              <a:rPr lang="fr-FR" dirty="0" err="1">
                <a:ea typeface="Cambria Math" panose="02040503050406030204" pitchFamily="18" charset="0"/>
              </a:rPr>
              <a:t>resolution</a:t>
            </a:r>
            <a:r>
              <a:rPr lang="fr-FR" dirty="0">
                <a:ea typeface="Cambria Math" panose="02040503050406030204" pitchFamily="18" charset="0"/>
              </a:rPr>
              <a:t> </a:t>
            </a:r>
            <a:r>
              <a:rPr lang="fr-FR" dirty="0" err="1">
                <a:ea typeface="Cambria Math" panose="02040503050406030204" pitchFamily="18" charset="0"/>
              </a:rPr>
              <a:t>forecasts</a:t>
            </a:r>
            <a:endParaRPr lang="de-CH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80">
                <a:extLst>
                  <a:ext uri="{FF2B5EF4-FFF2-40B4-BE49-F238E27FC236}">
                    <a16:creationId xmlns:a16="http://schemas.microsoft.com/office/drawing/2014/main" id="{4F211E2D-DA6F-4AC8-9D3D-34CDC18681CB}"/>
                  </a:ext>
                </a:extLst>
              </p:cNvPr>
              <p:cNvSpPr txBox="1"/>
              <p:nvPr/>
            </p:nvSpPr>
            <p:spPr>
              <a:xfrm>
                <a:off x="3651302" y="5743574"/>
                <a:ext cx="3096874" cy="449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arPr>
                        <m:e>
                          <m:bar>
                            <m:barPr>
                              <m:ctrlP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𝑫</m:t>
                              </m:r>
                            </m:e>
                          </m:bar>
                        </m:e>
                      </m:bar>
                    </m:oMath>
                  </m:oMathPara>
                </a14:m>
                <a:endParaRPr lang="de-CH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80">
                <a:extLst>
                  <a:ext uri="{FF2B5EF4-FFF2-40B4-BE49-F238E27FC236}">
                    <a16:creationId xmlns:a16="http://schemas.microsoft.com/office/drawing/2014/main" id="{4F211E2D-DA6F-4AC8-9D3D-34CDC1868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1302" y="5743574"/>
                <a:ext cx="3096874" cy="4494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92">
            <a:extLst>
              <a:ext uri="{FF2B5EF4-FFF2-40B4-BE49-F238E27FC236}">
                <a16:creationId xmlns:a16="http://schemas.microsoft.com/office/drawing/2014/main" id="{CC8DE27A-D280-473B-BCB0-FB4B876A8E44}"/>
              </a:ext>
            </a:extLst>
          </p:cNvPr>
          <p:cNvGrpSpPr/>
          <p:nvPr/>
        </p:nvGrpSpPr>
        <p:grpSpPr>
          <a:xfrm>
            <a:off x="216746" y="1483500"/>
            <a:ext cx="11644233" cy="2966344"/>
            <a:chOff x="216746" y="1109713"/>
            <a:chExt cx="11644233" cy="2966344"/>
          </a:xfrm>
        </p:grpSpPr>
        <p:grpSp>
          <p:nvGrpSpPr>
            <p:cNvPr id="25" name="Group 93">
              <a:extLst>
                <a:ext uri="{FF2B5EF4-FFF2-40B4-BE49-F238E27FC236}">
                  <a16:creationId xmlns:a16="http://schemas.microsoft.com/office/drawing/2014/main" id="{C094E612-42E3-4E75-96EB-277C17AA8DE6}"/>
                </a:ext>
              </a:extLst>
            </p:cNvPr>
            <p:cNvGrpSpPr/>
            <p:nvPr/>
          </p:nvGrpSpPr>
          <p:grpSpPr>
            <a:xfrm>
              <a:off x="216746" y="1109713"/>
              <a:ext cx="11644233" cy="2966344"/>
              <a:chOff x="216746" y="1109713"/>
              <a:chExt cx="11644233" cy="2966344"/>
            </a:xfrm>
          </p:grpSpPr>
          <p:grpSp>
            <p:nvGrpSpPr>
              <p:cNvPr id="27" name="Group 95">
                <a:extLst>
                  <a:ext uri="{FF2B5EF4-FFF2-40B4-BE49-F238E27FC236}">
                    <a16:creationId xmlns:a16="http://schemas.microsoft.com/office/drawing/2014/main" id="{EF99B7C5-2834-4817-8690-C12BFD0D87D1}"/>
                  </a:ext>
                </a:extLst>
              </p:cNvPr>
              <p:cNvGrpSpPr/>
              <p:nvPr/>
            </p:nvGrpSpPr>
            <p:grpSpPr>
              <a:xfrm>
                <a:off x="216746" y="1109713"/>
                <a:ext cx="3968214" cy="2700000"/>
                <a:chOff x="216746" y="1109713"/>
                <a:chExt cx="3968214" cy="2700000"/>
              </a:xfrm>
            </p:grpSpPr>
            <p:grpSp>
              <p:nvGrpSpPr>
                <p:cNvPr id="43" name="Group 112">
                  <a:extLst>
                    <a:ext uri="{FF2B5EF4-FFF2-40B4-BE49-F238E27FC236}">
                      <a16:creationId xmlns:a16="http://schemas.microsoft.com/office/drawing/2014/main" id="{BD8669E4-C83C-4C2A-B5F0-6CA9E98965E5}"/>
                    </a:ext>
                  </a:extLst>
                </p:cNvPr>
                <p:cNvGrpSpPr/>
                <p:nvPr/>
              </p:nvGrpSpPr>
              <p:grpSpPr>
                <a:xfrm>
                  <a:off x="216746" y="1109713"/>
                  <a:ext cx="3607787" cy="2700000"/>
                  <a:chOff x="216746" y="1109713"/>
                  <a:chExt cx="3607787" cy="2700000"/>
                </a:xfrm>
              </p:grpSpPr>
              <p:grpSp>
                <p:nvGrpSpPr>
                  <p:cNvPr id="45" name="Group 114">
                    <a:extLst>
                      <a:ext uri="{FF2B5EF4-FFF2-40B4-BE49-F238E27FC236}">
                        <a16:creationId xmlns:a16="http://schemas.microsoft.com/office/drawing/2014/main" id="{03A9AC5A-04EC-4909-A811-1B57D743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16746" y="1109713"/>
                    <a:ext cx="3607787" cy="2700000"/>
                    <a:chOff x="216746" y="1109713"/>
                    <a:chExt cx="3607787" cy="2700000"/>
                  </a:xfrm>
                </p:grpSpPr>
                <p:pic>
                  <p:nvPicPr>
                    <p:cNvPr id="47" name="Picture 116">
                      <a:extLst>
                        <a:ext uri="{FF2B5EF4-FFF2-40B4-BE49-F238E27FC236}">
                          <a16:creationId xmlns:a16="http://schemas.microsoft.com/office/drawing/2014/main" id="{026B9BEB-587F-4215-BA24-B5484E024D8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BEBA8EAE-BF5A-486C-A8C5-ECC9F3942E4B}">
                          <a14:imgProps xmlns:a14="http://schemas.microsoft.com/office/drawing/2010/main">
                            <a14:imgLayer r:embed="rId10">
                              <a14:imgEffect>
                                <a14:backgroundRemoval t="10000" b="90000" l="10000" r="90000"/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24533" y="1109713"/>
                      <a:ext cx="3600000" cy="270000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8" name="TextBox 117">
                      <a:extLst>
                        <a:ext uri="{FF2B5EF4-FFF2-40B4-BE49-F238E27FC236}">
                          <a16:creationId xmlns:a16="http://schemas.microsoft.com/office/drawing/2014/main" id="{BA8C26D6-869F-4E0D-B915-0EF8DE3DFC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6746" y="3106161"/>
                      <a:ext cx="1201376" cy="3231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500" dirty="0" err="1">
                          <a:ea typeface="Cambria" panose="02040503050406030204" pitchFamily="18" charset="0"/>
                        </a:rPr>
                        <a:t>Sheltered</a:t>
                      </a:r>
                      <a:endParaRPr lang="de-CH" sz="1500" dirty="0">
                        <a:ea typeface="Cambria" panose="02040503050406030204" pitchFamily="18" charset="0"/>
                      </a:endParaRPr>
                    </a:p>
                  </p:txBody>
                </p:sp>
                <p:sp>
                  <p:nvSpPr>
                    <p:cNvPr id="49" name="TextBox 118">
                      <a:extLst>
                        <a:ext uri="{FF2B5EF4-FFF2-40B4-BE49-F238E27FC236}">
                          <a16:creationId xmlns:a16="http://schemas.microsoft.com/office/drawing/2014/main" id="{C3BBED51-2CB8-43C9-BBBA-F07FAE7DBC5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26657" y="1543744"/>
                      <a:ext cx="1257661" cy="3231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500" dirty="0" err="1">
                          <a:ea typeface="Cambria" panose="02040503050406030204" pitchFamily="18" charset="0"/>
                        </a:rPr>
                        <a:t>Exposed</a:t>
                      </a:r>
                      <a:endParaRPr lang="de-CH" sz="1500" dirty="0">
                        <a:ea typeface="Cambria" panose="02040503050406030204" pitchFamily="18" charset="0"/>
                      </a:endParaRPr>
                    </a:p>
                  </p:txBody>
                </p:sp>
                <p:pic>
                  <p:nvPicPr>
                    <p:cNvPr id="50" name="Picture 119">
                      <a:extLst>
                        <a:ext uri="{FF2B5EF4-FFF2-40B4-BE49-F238E27FC236}">
                          <a16:creationId xmlns:a16="http://schemas.microsoft.com/office/drawing/2014/main" id="{895C64D8-72B4-4D95-B931-CF99FBD8D92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1">
                      <a:clrChange>
                        <a:clrFrom>
                          <a:srgbClr val="F0F0F0"/>
                        </a:clrFrom>
                        <a:clrTo>
                          <a:srgbClr val="F0F0F0">
                            <a:alpha val="0"/>
                          </a:srgbClr>
                        </a:clrTo>
                      </a:clrChange>
                    </a:blip>
                    <a:stretch>
                      <a:fillRect/>
                    </a:stretch>
                  </p:blipFill>
                  <p:spPr>
                    <a:xfrm>
                      <a:off x="562388" y="1812707"/>
                      <a:ext cx="150320" cy="1424076"/>
                    </a:xfrm>
                    <a:prstGeom prst="rect">
                      <a:avLst/>
                    </a:prstGeom>
                  </p:spPr>
                </p:pic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46" name="TextBox 115">
                        <a:extLst>
                          <a:ext uri="{FF2B5EF4-FFF2-40B4-BE49-F238E27FC236}">
                            <a16:creationId xmlns:a16="http://schemas.microsoft.com/office/drawing/2014/main" id="{71F71F46-4911-4D68-9E04-09D0D1C8522E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8591" y="3082594"/>
                        <a:ext cx="3096874" cy="44941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bar>
                                <m:barPr>
                                  <m:ctrlPr>
                                    <a:rPr lang="fr-FR" b="1" i="1" dirty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barPr>
                                <m:e>
                                  <m:bar>
                                    <m:barPr>
                                      <m:ctrlPr>
                                        <a:rPr lang="fr-FR" b="1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barPr>
                                    <m:e>
                                      <m:r>
                                        <a:rPr lang="fr-FR" b="1" i="1" dirty="0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𝑨</m:t>
                                      </m:r>
                                    </m:e>
                                  </m:bar>
                                </m:e>
                              </m:bar>
                            </m:oMath>
                          </m:oMathPara>
                        </a14:m>
                        <a:endParaRPr lang="de-CH" b="1" dirty="0">
                          <a:ea typeface="Cambria Math" panose="020405030504060302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46" name="TextBox 115">
                        <a:extLst>
                          <a:ext uri="{FF2B5EF4-FFF2-40B4-BE49-F238E27FC236}">
                            <a16:creationId xmlns:a16="http://schemas.microsoft.com/office/drawing/2014/main" id="{71F71F46-4911-4D68-9E04-09D0D1C8522E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68591" y="3082594"/>
                        <a:ext cx="3096874" cy="449418"/>
                      </a:xfrm>
                      <a:prstGeom prst="rect">
                        <a:avLst/>
                      </a:prstGeom>
                      <a:blipFill>
                        <a:blip r:embed="rId12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de-CH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44" name="TextBox 113">
                  <a:extLst>
                    <a:ext uri="{FF2B5EF4-FFF2-40B4-BE49-F238E27FC236}">
                      <a16:creationId xmlns:a16="http://schemas.microsoft.com/office/drawing/2014/main" id="{80DE256B-C45A-4D36-9AFD-8C94265656C8}"/>
                    </a:ext>
                  </a:extLst>
                </p:cNvPr>
                <p:cNvSpPr txBox="1"/>
                <p:nvPr/>
              </p:nvSpPr>
              <p:spPr>
                <a:xfrm>
                  <a:off x="1434140" y="1230252"/>
                  <a:ext cx="27508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 err="1">
                      <a:ea typeface="Cambria Math" panose="02040503050406030204" pitchFamily="18" charset="0"/>
                    </a:rPr>
                    <a:t>Sx</a:t>
                  </a:r>
                  <a:r>
                    <a:rPr lang="fr-FR" dirty="0">
                      <a:ea typeface="Cambria Math" panose="02040503050406030204" pitchFamily="18" charset="0"/>
                    </a:rPr>
                    <a:t> (</a:t>
                  </a:r>
                  <a:r>
                    <a:rPr lang="fr-FR" dirty="0" err="1">
                      <a:ea typeface="Cambria Math" panose="02040503050406030204" pitchFamily="18" charset="0"/>
                    </a:rPr>
                    <a:t>wind</a:t>
                  </a:r>
                  <a:r>
                    <a:rPr lang="fr-FR" dirty="0">
                      <a:ea typeface="Cambria Math" panose="02040503050406030204" pitchFamily="18" charset="0"/>
                    </a:rPr>
                    <a:t> </a:t>
                  </a:r>
                  <a:r>
                    <a:rPr lang="fr-FR" dirty="0" err="1">
                      <a:ea typeface="Cambria Math" panose="02040503050406030204" pitchFamily="18" charset="0"/>
                    </a:rPr>
                    <a:t>exposure</a:t>
                  </a:r>
                  <a:r>
                    <a:rPr lang="fr-FR" dirty="0">
                      <a:ea typeface="Cambria Math" panose="02040503050406030204" pitchFamily="18" charset="0"/>
                    </a:rPr>
                    <a:t>)</a:t>
                  </a:r>
                  <a:endParaRPr lang="de-CH" dirty="0">
                    <a:ea typeface="Cambria Math" panose="02040503050406030204" pitchFamily="18" charset="0"/>
                  </a:endParaRPr>
                </a:p>
              </p:txBody>
            </p:sp>
          </p:grpSp>
          <p:grpSp>
            <p:nvGrpSpPr>
              <p:cNvPr id="28" name="Group 96">
                <a:extLst>
                  <a:ext uri="{FF2B5EF4-FFF2-40B4-BE49-F238E27FC236}">
                    <a16:creationId xmlns:a16="http://schemas.microsoft.com/office/drawing/2014/main" id="{99DAFB80-4CDF-4FBB-8C6E-DF70FA1E636B}"/>
                  </a:ext>
                </a:extLst>
              </p:cNvPr>
              <p:cNvGrpSpPr/>
              <p:nvPr/>
            </p:nvGrpSpPr>
            <p:grpSpPr>
              <a:xfrm>
                <a:off x="4079387" y="1109713"/>
                <a:ext cx="3782686" cy="2700000"/>
                <a:chOff x="4079387" y="1109713"/>
                <a:chExt cx="3782686" cy="2700000"/>
              </a:xfrm>
            </p:grpSpPr>
            <p:pic>
              <p:nvPicPr>
                <p:cNvPr id="38" name="Picture 107">
                  <a:extLst>
                    <a:ext uri="{FF2B5EF4-FFF2-40B4-BE49-F238E27FC236}">
                      <a16:creationId xmlns:a16="http://schemas.microsoft.com/office/drawing/2014/main" id="{603001C8-0F64-411C-B170-3F1052F0565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2073" y="1109713"/>
                  <a:ext cx="3600000" cy="2700000"/>
                </a:xfrm>
                <a:prstGeom prst="rect">
                  <a:avLst/>
                </a:prstGeom>
              </p:spPr>
            </p:pic>
            <p:sp>
              <p:nvSpPr>
                <p:cNvPr id="39" name="TextBox 108">
                  <a:extLst>
                    <a:ext uri="{FF2B5EF4-FFF2-40B4-BE49-F238E27FC236}">
                      <a16:creationId xmlns:a16="http://schemas.microsoft.com/office/drawing/2014/main" id="{11B4F742-624D-48B9-A0EA-D5D179B7ED87}"/>
                    </a:ext>
                  </a:extLst>
                </p:cNvPr>
                <p:cNvSpPr txBox="1"/>
                <p:nvPr/>
              </p:nvSpPr>
              <p:spPr>
                <a:xfrm>
                  <a:off x="4849274" y="1230252"/>
                  <a:ext cx="275082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 err="1">
                      <a:ea typeface="Cambria Math" panose="02040503050406030204" pitchFamily="18" charset="0"/>
                    </a:rPr>
                    <a:t>Kilometric</a:t>
                  </a:r>
                  <a:r>
                    <a:rPr lang="fr-FR" dirty="0">
                      <a:ea typeface="Cambria Math" panose="02040503050406030204" pitchFamily="18" charset="0"/>
                    </a:rPr>
                    <a:t> </a:t>
                  </a:r>
                  <a:r>
                    <a:rPr lang="fr-FR" dirty="0" err="1">
                      <a:ea typeface="Cambria Math" panose="02040503050406030204" pitchFamily="18" charset="0"/>
                    </a:rPr>
                    <a:t>wind</a:t>
                  </a:r>
                  <a:r>
                    <a:rPr lang="fr-FR" dirty="0">
                      <a:ea typeface="Cambria Math" panose="02040503050406030204" pitchFamily="18" charset="0"/>
                    </a:rPr>
                    <a:t>  </a:t>
                  </a:r>
                  <a:r>
                    <a:rPr lang="fr-FR" dirty="0" err="1">
                      <a:ea typeface="Cambria Math" panose="02040503050406030204" pitchFamily="18" charset="0"/>
                    </a:rPr>
                    <a:t>forecasts</a:t>
                  </a:r>
                  <a:endParaRPr lang="de-CH" dirty="0">
                    <a:ea typeface="Cambria Math" panose="02040503050406030204" pitchFamily="18" charset="0"/>
                  </a:endParaRPr>
                </a:p>
              </p:txBody>
            </p:sp>
            <p:sp>
              <p:nvSpPr>
                <p:cNvPr id="40" name="TextBox 109">
                  <a:extLst>
                    <a:ext uri="{FF2B5EF4-FFF2-40B4-BE49-F238E27FC236}">
                      <a16:creationId xmlns:a16="http://schemas.microsoft.com/office/drawing/2014/main" id="{384D9EA4-4B84-40F3-9812-AFC3A487C0E5}"/>
                    </a:ext>
                  </a:extLst>
                </p:cNvPr>
                <p:cNvSpPr txBox="1"/>
                <p:nvPr/>
              </p:nvSpPr>
              <p:spPr>
                <a:xfrm>
                  <a:off x="4240391" y="3106161"/>
                  <a:ext cx="1201376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500" dirty="0">
                      <a:ea typeface="Cambria" panose="02040503050406030204" pitchFamily="18" charset="0"/>
                    </a:rPr>
                    <a:t>Low </a:t>
                  </a:r>
                  <a:r>
                    <a:rPr lang="fr-FR" sz="1500" dirty="0" err="1">
                      <a:ea typeface="Cambria" panose="02040503050406030204" pitchFamily="18" charset="0"/>
                    </a:rPr>
                    <a:t>wind</a:t>
                  </a:r>
                  <a:endParaRPr lang="de-CH" sz="1500" dirty="0"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41" name="TextBox 110">
                  <a:extLst>
                    <a:ext uri="{FF2B5EF4-FFF2-40B4-BE49-F238E27FC236}">
                      <a16:creationId xmlns:a16="http://schemas.microsoft.com/office/drawing/2014/main" id="{AD17F4D0-DEF2-45B0-8F65-08AFA9F0B856}"/>
                    </a:ext>
                  </a:extLst>
                </p:cNvPr>
                <p:cNvSpPr txBox="1"/>
                <p:nvPr/>
              </p:nvSpPr>
              <p:spPr>
                <a:xfrm>
                  <a:off x="4079387" y="1543744"/>
                  <a:ext cx="1257661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500" dirty="0">
                      <a:ea typeface="Cambria" panose="02040503050406030204" pitchFamily="18" charset="0"/>
                    </a:rPr>
                    <a:t>Strong </a:t>
                  </a:r>
                  <a:r>
                    <a:rPr lang="fr-FR" sz="1500" dirty="0" err="1">
                      <a:ea typeface="Cambria" panose="02040503050406030204" pitchFamily="18" charset="0"/>
                    </a:rPr>
                    <a:t>wind</a:t>
                  </a:r>
                  <a:endParaRPr lang="de-CH" sz="1500" dirty="0">
                    <a:ea typeface="Cambria" panose="02040503050406030204" pitchFamily="18" charset="0"/>
                  </a:endParaRPr>
                </a:p>
              </p:txBody>
            </p:sp>
            <p:pic>
              <p:nvPicPr>
                <p:cNvPr id="42" name="Picture 111">
                  <a:extLst>
                    <a:ext uri="{FF2B5EF4-FFF2-40B4-BE49-F238E27FC236}">
                      <a16:creationId xmlns:a16="http://schemas.microsoft.com/office/drawing/2014/main" id="{7E1EBCB0-06C6-40CA-BE95-4294FCB53B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clrChange>
                    <a:clrFrom>
                      <a:srgbClr val="F0F0F0"/>
                    </a:clrFrom>
                    <a:clrTo>
                      <a:srgbClr val="F0F0F0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4645857" y="1811282"/>
                  <a:ext cx="150320" cy="1424076"/>
                </a:xfrm>
                <a:prstGeom prst="rect">
                  <a:avLst/>
                </a:prstGeom>
              </p:spPr>
            </p:pic>
          </p:grpSp>
          <p:grpSp>
            <p:nvGrpSpPr>
              <p:cNvPr id="29" name="Group 97">
                <a:extLst>
                  <a:ext uri="{FF2B5EF4-FFF2-40B4-BE49-F238E27FC236}">
                    <a16:creationId xmlns:a16="http://schemas.microsoft.com/office/drawing/2014/main" id="{6C82DEDB-05CF-484A-AF77-30F61430BC22}"/>
                  </a:ext>
                </a:extLst>
              </p:cNvPr>
              <p:cNvGrpSpPr/>
              <p:nvPr/>
            </p:nvGrpSpPr>
            <p:grpSpPr>
              <a:xfrm>
                <a:off x="8260979" y="1128416"/>
                <a:ext cx="3600000" cy="2700000"/>
                <a:chOff x="7705501" y="1128416"/>
                <a:chExt cx="3600000" cy="2700000"/>
              </a:xfrm>
            </p:grpSpPr>
            <p:pic>
              <p:nvPicPr>
                <p:cNvPr id="33" name="Picture 102">
                  <a:extLst>
                    <a:ext uri="{FF2B5EF4-FFF2-40B4-BE49-F238E27FC236}">
                      <a16:creationId xmlns:a16="http://schemas.microsoft.com/office/drawing/2014/main" id="{F18CA59B-BF9E-4D4C-B698-ABFB6BA8C37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05501" y="1128416"/>
                  <a:ext cx="3600000" cy="2700000"/>
                </a:xfrm>
                <a:prstGeom prst="rect">
                  <a:avLst/>
                </a:prstGeom>
              </p:spPr>
            </p:pic>
            <p:sp>
              <p:nvSpPr>
                <p:cNvPr id="34" name="TextBox 103">
                  <a:extLst>
                    <a:ext uri="{FF2B5EF4-FFF2-40B4-BE49-F238E27FC236}">
                      <a16:creationId xmlns:a16="http://schemas.microsoft.com/office/drawing/2014/main" id="{BC57C73F-21A0-4F56-9E29-440FAC58713B}"/>
                    </a:ext>
                  </a:extLst>
                </p:cNvPr>
                <p:cNvSpPr txBox="1"/>
                <p:nvPr/>
              </p:nvSpPr>
              <p:spPr>
                <a:xfrm>
                  <a:off x="8659500" y="1230252"/>
                  <a:ext cx="252170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dirty="0">
                      <a:ea typeface="Cambria Math" panose="02040503050406030204" pitchFamily="18" charset="0"/>
                    </a:rPr>
                    <a:t>TPI (</a:t>
                  </a:r>
                  <a:r>
                    <a:rPr lang="fr-FR" dirty="0" err="1">
                      <a:ea typeface="Cambria Math" panose="02040503050406030204" pitchFamily="18" charset="0"/>
                    </a:rPr>
                    <a:t>topography</a:t>
                  </a:r>
                  <a:r>
                    <a:rPr lang="fr-FR" dirty="0">
                      <a:ea typeface="Cambria Math" panose="02040503050406030204" pitchFamily="18" charset="0"/>
                    </a:rPr>
                    <a:t> index)</a:t>
                  </a:r>
                  <a:endParaRPr lang="de-CH" dirty="0">
                    <a:ea typeface="Cambria Math" panose="02040503050406030204" pitchFamily="18" charset="0"/>
                  </a:endParaRPr>
                </a:p>
              </p:txBody>
            </p:sp>
            <p:sp>
              <p:nvSpPr>
                <p:cNvPr id="35" name="TextBox 104">
                  <a:extLst>
                    <a:ext uri="{FF2B5EF4-FFF2-40B4-BE49-F238E27FC236}">
                      <a16:creationId xmlns:a16="http://schemas.microsoft.com/office/drawing/2014/main" id="{B4D0101F-FA91-4165-AB6F-318F4DD26B6D}"/>
                    </a:ext>
                  </a:extLst>
                </p:cNvPr>
                <p:cNvSpPr txBox="1"/>
                <p:nvPr/>
              </p:nvSpPr>
              <p:spPr>
                <a:xfrm>
                  <a:off x="7819657" y="3113280"/>
                  <a:ext cx="776686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500" dirty="0">
                      <a:ea typeface="Cambria" panose="02040503050406030204" pitchFamily="18" charset="0"/>
                    </a:rPr>
                    <a:t>Valley</a:t>
                  </a:r>
                  <a:endParaRPr lang="de-CH" sz="1500" dirty="0">
                    <a:ea typeface="Cambria" panose="02040503050406030204" pitchFamily="18" charset="0"/>
                  </a:endParaRPr>
                </a:p>
              </p:txBody>
            </p:sp>
            <p:sp>
              <p:nvSpPr>
                <p:cNvPr id="36" name="TextBox 105">
                  <a:extLst>
                    <a:ext uri="{FF2B5EF4-FFF2-40B4-BE49-F238E27FC236}">
                      <a16:creationId xmlns:a16="http://schemas.microsoft.com/office/drawing/2014/main" id="{4B673C7F-842E-4636-983B-1262345F1202}"/>
                    </a:ext>
                  </a:extLst>
                </p:cNvPr>
                <p:cNvSpPr txBox="1"/>
                <p:nvPr/>
              </p:nvSpPr>
              <p:spPr>
                <a:xfrm>
                  <a:off x="7795384" y="1550863"/>
                  <a:ext cx="832971" cy="3231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500" dirty="0">
                      <a:ea typeface="Cambria" panose="02040503050406030204" pitchFamily="18" charset="0"/>
                    </a:rPr>
                    <a:t>Ridge</a:t>
                  </a:r>
                  <a:endParaRPr lang="de-CH" sz="1500" dirty="0">
                    <a:ea typeface="Cambria" panose="02040503050406030204" pitchFamily="18" charset="0"/>
                  </a:endParaRPr>
                </a:p>
              </p:txBody>
            </p:sp>
            <p:pic>
              <p:nvPicPr>
                <p:cNvPr id="37" name="Picture 106">
                  <a:extLst>
                    <a:ext uri="{FF2B5EF4-FFF2-40B4-BE49-F238E27FC236}">
                      <a16:creationId xmlns:a16="http://schemas.microsoft.com/office/drawing/2014/main" id="{F0AA3E4A-C558-4A81-8DD4-1CCC17F076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clrChange>
                    <a:clrFrom>
                      <a:srgbClr val="F0F0F0"/>
                    </a:clrFrom>
                    <a:clrTo>
                      <a:srgbClr val="F0F0F0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8088388" y="1818401"/>
                  <a:ext cx="150320" cy="1424076"/>
                </a:xfrm>
                <a:prstGeom prst="rect">
                  <a:avLst/>
                </a:prstGeom>
              </p:spPr>
            </p:pic>
          </p:grpSp>
          <p:cxnSp>
            <p:nvCxnSpPr>
              <p:cNvPr id="30" name="Straight Connector 99">
                <a:extLst>
                  <a:ext uri="{FF2B5EF4-FFF2-40B4-BE49-F238E27FC236}">
                    <a16:creationId xmlns:a16="http://schemas.microsoft.com/office/drawing/2014/main" id="{7AEE0A1C-ED9B-44BC-9E5E-C4B70E37F19A}"/>
                  </a:ext>
                </a:extLst>
              </p:cNvPr>
              <p:cNvCxnSpPr/>
              <p:nvPr/>
            </p:nvCxnSpPr>
            <p:spPr>
              <a:xfrm flipH="1" flipV="1">
                <a:off x="2469733" y="3324211"/>
                <a:ext cx="3600000" cy="7200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100">
                <a:extLst>
                  <a:ext uri="{FF2B5EF4-FFF2-40B4-BE49-F238E27FC236}">
                    <a16:creationId xmlns:a16="http://schemas.microsoft.com/office/drawing/2014/main" id="{27916884-755B-47BA-B112-E1D91BC6282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108817" y="3322787"/>
                <a:ext cx="3600000" cy="720000"/>
              </a:xfrm>
              <a:prstGeom prst="line">
                <a:avLst/>
              </a:prstGeom>
              <a:ln w="57150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01">
                <a:extLst>
                  <a:ext uri="{FF2B5EF4-FFF2-40B4-BE49-F238E27FC236}">
                    <a16:creationId xmlns:a16="http://schemas.microsoft.com/office/drawing/2014/main" id="{A7EE96F5-3B81-4C25-91E3-3A68AB10A05A}"/>
                  </a:ext>
                </a:extLst>
              </p:cNvPr>
              <p:cNvCxnSpPr/>
              <p:nvPr/>
            </p:nvCxnSpPr>
            <p:spPr>
              <a:xfrm>
                <a:off x="6093151" y="3536057"/>
                <a:ext cx="0" cy="540000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94">
                  <a:extLst>
                    <a:ext uri="{FF2B5EF4-FFF2-40B4-BE49-F238E27FC236}">
                      <a16:creationId xmlns:a16="http://schemas.microsoft.com/office/drawing/2014/main" id="{03312A60-1ECB-444C-BFD5-4D3C7ED2C04C}"/>
                    </a:ext>
                  </a:extLst>
                </p:cNvPr>
                <p:cNvSpPr txBox="1"/>
                <p:nvPr/>
              </p:nvSpPr>
              <p:spPr>
                <a:xfrm>
                  <a:off x="4462600" y="3082594"/>
                  <a:ext cx="3096874" cy="4494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bar>
                          <m:barPr>
                            <m:ctrlPr>
                              <a:rPr lang="fr-FR" b="1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bar>
                              <m:barPr>
                                <m:ctrlPr>
                                  <a:rPr lang="fr-FR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fr-FR" b="1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𝑩</m:t>
                                </m:r>
                              </m:e>
                            </m:bar>
                          </m:e>
                        </m:bar>
                      </m:oMath>
                    </m:oMathPara>
                  </a14:m>
                  <a:endParaRPr lang="de-CH" b="1" dirty="0"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26" name="TextBox 94">
                  <a:extLst>
                    <a:ext uri="{FF2B5EF4-FFF2-40B4-BE49-F238E27FC236}">
                      <a16:creationId xmlns:a16="http://schemas.microsoft.com/office/drawing/2014/main" id="{03312A60-1ECB-444C-BFD5-4D3C7ED2C0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2600" y="3082594"/>
                  <a:ext cx="3096874" cy="449418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CH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120">
                <a:extLst>
                  <a:ext uri="{FF2B5EF4-FFF2-40B4-BE49-F238E27FC236}">
                    <a16:creationId xmlns:a16="http://schemas.microsoft.com/office/drawing/2014/main" id="{79A71A59-7AD7-4D28-A489-1B6E8F19F9C2}"/>
                  </a:ext>
                </a:extLst>
              </p:cNvPr>
              <p:cNvSpPr txBox="1"/>
              <p:nvPr/>
            </p:nvSpPr>
            <p:spPr>
              <a:xfrm>
                <a:off x="8438878" y="3479948"/>
                <a:ext cx="3096874" cy="449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ar>
                        <m:barPr>
                          <m:ctrlPr>
                            <a:rPr lang="fr-FR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barPr>
                        <m:e>
                          <m:bar>
                            <m:barPr>
                              <m:ctrlP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fr-FR" b="1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𝑪</m:t>
                              </m:r>
                            </m:e>
                          </m:bar>
                        </m:e>
                      </m:bar>
                    </m:oMath>
                  </m:oMathPara>
                </a14:m>
                <a:endParaRPr lang="de-CH" b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51" name="TextBox 120">
                <a:extLst>
                  <a:ext uri="{FF2B5EF4-FFF2-40B4-BE49-F238E27FC236}">
                    <a16:creationId xmlns:a16="http://schemas.microsoft.com/office/drawing/2014/main" id="{79A71A59-7AD7-4D28-A489-1B6E8F19F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8878" y="3479948"/>
                <a:ext cx="3096874" cy="44941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121">
            <a:extLst>
              <a:ext uri="{FF2B5EF4-FFF2-40B4-BE49-F238E27FC236}">
                <a16:creationId xmlns:a16="http://schemas.microsoft.com/office/drawing/2014/main" id="{12A66C0E-DC27-490C-BB95-1761D471E539}"/>
              </a:ext>
            </a:extLst>
          </p:cNvPr>
          <p:cNvCxnSpPr>
            <a:cxnSpLocks/>
          </p:cNvCxnSpPr>
          <p:nvPr/>
        </p:nvCxnSpPr>
        <p:spPr>
          <a:xfrm>
            <a:off x="6096000" y="3939610"/>
            <a:ext cx="12817" cy="879525"/>
          </a:xfrm>
          <a:prstGeom prst="straightConnector1">
            <a:avLst/>
          </a:prstGeom>
          <a:ln w="571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DBA72581-3DE0-4C1E-B956-CAA1A3FD193A}"/>
              </a:ext>
            </a:extLst>
          </p:cNvPr>
          <p:cNvSpPr/>
          <p:nvPr/>
        </p:nvSpPr>
        <p:spPr>
          <a:xfrm>
            <a:off x="131956" y="1135574"/>
            <a:ext cx="8511910" cy="36356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dirty="0" err="1">
                <a:solidFill>
                  <a:schemeClr val="tx1"/>
                </a:solidFill>
              </a:rPr>
              <a:t>Multilinear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regression</a:t>
            </a:r>
            <a:r>
              <a:rPr lang="fr-FR" sz="1400" dirty="0">
                <a:solidFill>
                  <a:schemeClr val="tx1"/>
                </a:solidFill>
              </a:rPr>
              <a:t> model: </a:t>
            </a:r>
            <a:r>
              <a:rPr lang="fr-FR" sz="1400" dirty="0" err="1">
                <a:solidFill>
                  <a:schemeClr val="tx1"/>
                </a:solidFill>
              </a:rPr>
              <a:t>based</a:t>
            </a:r>
            <a:r>
              <a:rPr lang="fr-FR" sz="1400" dirty="0">
                <a:solidFill>
                  <a:schemeClr val="tx1"/>
                </a:solidFill>
              </a:rPr>
              <a:t> on </a:t>
            </a:r>
            <a:r>
              <a:rPr lang="fr-FR" sz="1400" dirty="0" err="1">
                <a:solidFill>
                  <a:schemeClr val="tx1"/>
                </a:solidFill>
              </a:rPr>
              <a:t>Winstral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downscaling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method</a:t>
            </a:r>
            <a:r>
              <a:rPr lang="fr-FR" sz="1400" dirty="0">
                <a:solidFill>
                  <a:schemeClr val="tx1"/>
                </a:solidFill>
              </a:rPr>
              <a:t>, but </a:t>
            </a:r>
            <a:r>
              <a:rPr lang="fr-FR" sz="1400" dirty="0" err="1">
                <a:solidFill>
                  <a:schemeClr val="tx1"/>
                </a:solidFill>
              </a:rPr>
              <a:t>without</a:t>
            </a:r>
            <a:r>
              <a:rPr lang="fr-FR" sz="1400" dirty="0">
                <a:solidFill>
                  <a:schemeClr val="tx1"/>
                </a:solidFill>
              </a:rPr>
              <a:t> TPI </a:t>
            </a:r>
            <a:r>
              <a:rPr lang="fr-FR" sz="1400" dirty="0" err="1">
                <a:solidFill>
                  <a:schemeClr val="tx1"/>
                </a:solidFill>
              </a:rPr>
              <a:t>steps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Winstral</a:t>
            </a:r>
            <a:r>
              <a:rPr lang="fr-FR" sz="1400" dirty="0">
                <a:solidFill>
                  <a:schemeClr val="tx1"/>
                </a:solidFill>
              </a:rPr>
              <a:t> et al., 2017)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24">
                <a:extLst>
                  <a:ext uri="{FF2B5EF4-FFF2-40B4-BE49-F238E27FC236}">
                    <a16:creationId xmlns:a16="http://schemas.microsoft.com/office/drawing/2014/main" id="{47D4F9A3-BAC0-4667-A782-30010E32E13E}"/>
                  </a:ext>
                </a:extLst>
              </p:cNvPr>
              <p:cNvSpPr txBox="1"/>
              <p:nvPr/>
            </p:nvSpPr>
            <p:spPr>
              <a:xfrm>
                <a:off x="7142968" y="5763891"/>
                <a:ext cx="4144020" cy="4512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bar>
                      <m:barPr>
                        <m:ctrlPr>
                          <a:rPr lang="fr-FR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bar>
                          <m:barPr>
                            <m:ctrlP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</m:bar>
                      </m:e>
                    </m:bar>
                    <m:r>
                      <a:rPr lang="fr-FR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bar>
                      <m:barPr>
                        <m:ctrlPr>
                          <a:rPr lang="fr-FR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bar>
                          <m:barPr>
                            <m:ctrlP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𝑩</m:t>
                            </m:r>
                          </m:e>
                        </m:bar>
                      </m:e>
                    </m:bar>
                  </m:oMath>
                </a14:m>
                <a:r>
                  <a:rPr lang="de-CH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fr-FR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fr-FR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𝟔𝟏</m:t>
                    </m:r>
                    <m:r>
                      <a:rPr lang="fr-FR" b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fr-FR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fr-FR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𝟐𝟕</m:t>
                    </m:r>
                    <m:r>
                      <a:rPr lang="fr-FR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fr-FR" b="1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sSup>
                      <m:sSupPr>
                        <m:ctrlPr>
                          <a:rPr lang="fr-FR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e>
                      <m:sup>
                        <m:r>
                          <a:rPr lang="fr-FR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b="1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sup>
                    </m:sSup>
                  </m:oMath>
                </a14:m>
                <a:r>
                  <a:rPr lang="fr-FR" b="1" dirty="0">
                    <a:ea typeface="Cambria Math" panose="02040503050406030204" pitchFamily="18" charset="0"/>
                  </a:rPr>
                  <a:t>*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fr-FR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bar>
                          <m:barPr>
                            <m:ctrlP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</m:bar>
                      </m:e>
                    </m:bar>
                  </m:oMath>
                </a14:m>
                <a:r>
                  <a:rPr lang="de-CH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)-0,015*</a:t>
                </a:r>
                <a14:m>
                  <m:oMath xmlns:m="http://schemas.openxmlformats.org/officeDocument/2006/math">
                    <m:bar>
                      <m:barPr>
                        <m:ctrlPr>
                          <a:rPr lang="fr-FR" b="1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barPr>
                      <m:e>
                        <m:bar>
                          <m:barPr>
                            <m:ctrlP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fr-FR" b="1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𝑨</m:t>
                            </m:r>
                          </m:e>
                        </m:bar>
                      </m:e>
                    </m:bar>
                  </m:oMath>
                </a14:m>
                <a:endParaRPr lang="de-CH" dirty="0"/>
              </a:p>
            </p:txBody>
          </p:sp>
        </mc:Choice>
        <mc:Fallback xmlns="">
          <p:sp>
            <p:nvSpPr>
              <p:cNvPr id="54" name="TextBox 24">
                <a:extLst>
                  <a:ext uri="{FF2B5EF4-FFF2-40B4-BE49-F238E27FC236}">
                    <a16:creationId xmlns:a16="http://schemas.microsoft.com/office/drawing/2014/main" id="{47D4F9A3-BAC0-4667-A782-30010E32E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968" y="5763891"/>
                <a:ext cx="4144020" cy="451214"/>
              </a:xfrm>
              <a:prstGeom prst="rect">
                <a:avLst/>
              </a:prstGeom>
              <a:blipFill>
                <a:blip r:embed="rId19"/>
                <a:stretch>
                  <a:fillRect t="-9459" b="-4054"/>
                </a:stretch>
              </a:blipFill>
            </p:spPr>
            <p:txBody>
              <a:bodyPr/>
              <a:lstStyle/>
              <a:p>
                <a:r>
                  <a:rPr lang="de-CH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5" name="Content Placeholder 6">
            <a:extLst>
              <a:ext uri="{FF2B5EF4-FFF2-40B4-BE49-F238E27FC236}">
                <a16:creationId xmlns:a16="http://schemas.microsoft.com/office/drawing/2014/main" id="{9609FE43-6050-46F4-AAE2-9978B56D404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394" y="4139597"/>
            <a:ext cx="2591824" cy="2591824"/>
          </a:xfrm>
          <a:prstGeom prst="rect">
            <a:avLst/>
          </a:prstGeom>
        </p:spPr>
      </p:pic>
      <p:sp>
        <p:nvSpPr>
          <p:cNvPr id="56" name="TextBox 26">
            <a:extLst>
              <a:ext uri="{FF2B5EF4-FFF2-40B4-BE49-F238E27FC236}">
                <a16:creationId xmlns:a16="http://schemas.microsoft.com/office/drawing/2014/main" id="{059B85D0-196B-4243-8274-FB8CE3E967AE}"/>
              </a:ext>
            </a:extLst>
          </p:cNvPr>
          <p:cNvSpPr txBox="1"/>
          <p:nvPr/>
        </p:nvSpPr>
        <p:spPr>
          <a:xfrm>
            <a:off x="8185778" y="6424304"/>
            <a:ext cx="40062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50" i="1" dirty="0">
                <a:ea typeface="Cambria" panose="02040503050406030204" pitchFamily="18" charset="0"/>
              </a:rPr>
              <a:t>(</a:t>
            </a:r>
            <a:r>
              <a:rPr lang="de-DE" sz="1050" i="1" dirty="0" err="1">
                <a:ea typeface="Cambria" panose="02040503050406030204" pitchFamily="18" charset="0"/>
              </a:rPr>
              <a:t>Calibrated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with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one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year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of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hourly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data</a:t>
            </a:r>
            <a:r>
              <a:rPr lang="de-DE" sz="1050" i="1" dirty="0">
                <a:ea typeface="Cambria" panose="02040503050406030204" pitchFamily="18" charset="0"/>
              </a:rPr>
              <a:t> (Sep. 2016 - Aug. 2017), </a:t>
            </a:r>
            <a:r>
              <a:rPr lang="de-DE" sz="1050" i="1" dirty="0" err="1">
                <a:ea typeface="Cambria" panose="02040503050406030204" pitchFamily="18" charset="0"/>
              </a:rPr>
              <a:t>over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the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entire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Switzerland</a:t>
            </a:r>
            <a:r>
              <a:rPr lang="de-DE" sz="1050" i="1" dirty="0">
                <a:ea typeface="Cambria" panose="02040503050406030204" pitchFamily="18" charset="0"/>
              </a:rPr>
              <a:t>, 255 </a:t>
            </a:r>
            <a:r>
              <a:rPr lang="de-DE" sz="1050" i="1" dirty="0" err="1">
                <a:ea typeface="Cambria" panose="02040503050406030204" pitchFamily="18" charset="0"/>
              </a:rPr>
              <a:t>weather</a:t>
            </a:r>
            <a:r>
              <a:rPr lang="de-DE" sz="1050" i="1" dirty="0">
                <a:ea typeface="Cambria" panose="02040503050406030204" pitchFamily="18" charset="0"/>
              </a:rPr>
              <a:t> </a:t>
            </a:r>
            <a:r>
              <a:rPr lang="de-DE" sz="1050" i="1" dirty="0" err="1">
                <a:ea typeface="Cambria" panose="02040503050406030204" pitchFamily="18" charset="0"/>
              </a:rPr>
              <a:t>stations</a:t>
            </a:r>
            <a:r>
              <a:rPr lang="de-DE" sz="1050" i="1" dirty="0">
                <a:ea typeface="Cambria" panose="02040503050406030204" pitchFamily="18" charset="0"/>
              </a:rPr>
              <a:t>)</a:t>
            </a:r>
          </a:p>
        </p:txBody>
      </p:sp>
      <p:pic>
        <p:nvPicPr>
          <p:cNvPr id="57" name="Image 56">
            <a:hlinkClick r:id="rId21" action="ppaction://hlinksldjump"/>
            <a:extLst>
              <a:ext uri="{FF2B5EF4-FFF2-40B4-BE49-F238E27FC236}">
                <a16:creationId xmlns:a16="http://schemas.microsoft.com/office/drawing/2014/main" id="{B34AB9DD-AD24-4D2C-86C9-2653106BF40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58" name="Image 5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9B49EEE-315F-4552-A5C9-79B3F51B7F2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59" name="Image 5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ACFB5F-234F-45DB-9744-532B245716B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878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">
            <a:extLst>
              <a:ext uri="{FF2B5EF4-FFF2-40B4-BE49-F238E27FC236}">
                <a16:creationId xmlns:a16="http://schemas.microsoft.com/office/drawing/2014/main" id="{9B270E9B-0471-42EB-8477-49BC527BE6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86476" y="3311611"/>
            <a:ext cx="3918103" cy="279322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2.2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Implementation of snow transport in an intermediate-complexity snow cover model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4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E0BBD4-F751-42F8-A377-20DEAC054E76}"/>
              </a:ext>
            </a:extLst>
          </p:cNvPr>
          <p:cNvSpPr/>
          <p:nvPr/>
        </p:nvSpPr>
        <p:spPr>
          <a:xfrm>
            <a:off x="321274" y="2717572"/>
            <a:ext cx="3760097" cy="13255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Meteorological</a:t>
            </a:r>
            <a:r>
              <a:rPr lang="fr-FR" sz="1200" dirty="0"/>
              <a:t> input, </a:t>
            </a:r>
            <a:r>
              <a:rPr lang="fr-FR" sz="1200" dirty="0" err="1"/>
              <a:t>using</a:t>
            </a:r>
            <a:r>
              <a:rPr lang="fr-FR" sz="1200" dirty="0"/>
              <a:t> OSHD </a:t>
            </a:r>
            <a:r>
              <a:rPr lang="fr-FR" sz="1200" dirty="0" err="1"/>
              <a:t>modelling</a:t>
            </a:r>
            <a:r>
              <a:rPr lang="fr-FR" sz="1200" dirty="0"/>
              <a:t> </a:t>
            </a:r>
            <a:r>
              <a:rPr lang="fr-FR" sz="1200" dirty="0" err="1"/>
              <a:t>framework</a:t>
            </a:r>
            <a:r>
              <a:rPr lang="fr-FR" sz="12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COSMO 1km </a:t>
            </a:r>
            <a:r>
              <a:rPr lang="fr-FR" sz="1200" dirty="0" err="1"/>
              <a:t>forecast</a:t>
            </a:r>
            <a:r>
              <a:rPr lang="fr-FR" sz="1200" dirty="0"/>
              <a:t> and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Precipitation</a:t>
            </a:r>
            <a:r>
              <a:rPr lang="fr-FR" sz="1200" dirty="0"/>
              <a:t>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Data assimilation of </a:t>
            </a:r>
            <a:r>
              <a:rPr lang="fr-FR" sz="1200" dirty="0" err="1"/>
              <a:t>snow</a:t>
            </a:r>
            <a:r>
              <a:rPr lang="fr-FR" sz="1200" dirty="0"/>
              <a:t> monitoring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Downscaling</a:t>
            </a:r>
            <a:r>
              <a:rPr lang="fr-FR" sz="1200" dirty="0"/>
              <a:t> of </a:t>
            </a:r>
            <a:r>
              <a:rPr lang="fr-FR" sz="1200" dirty="0" err="1"/>
              <a:t>meteo</a:t>
            </a:r>
            <a:r>
              <a:rPr lang="fr-FR" sz="1200" dirty="0"/>
              <a:t> variables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1E33FC-0449-4644-A275-9669E6F19F97}"/>
              </a:ext>
            </a:extLst>
          </p:cNvPr>
          <p:cNvSpPr/>
          <p:nvPr/>
        </p:nvSpPr>
        <p:spPr>
          <a:xfrm>
            <a:off x="1323992" y="4851688"/>
            <a:ext cx="1754661" cy="6564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High </a:t>
            </a:r>
            <a:r>
              <a:rPr lang="fr-FR" sz="1200" dirty="0" err="1"/>
              <a:t>resolution</a:t>
            </a:r>
            <a:r>
              <a:rPr lang="fr-FR" sz="1200" dirty="0"/>
              <a:t> </a:t>
            </a:r>
            <a:r>
              <a:rPr lang="fr-FR" sz="1200" dirty="0" err="1"/>
              <a:t>near</a:t>
            </a:r>
            <a:r>
              <a:rPr lang="fr-FR" sz="1200" dirty="0"/>
              <a:t>-surface </a:t>
            </a:r>
            <a:r>
              <a:rPr lang="fr-FR" sz="1200" dirty="0" err="1"/>
              <a:t>wind</a:t>
            </a:r>
            <a:r>
              <a:rPr lang="fr-FR" sz="1200" dirty="0"/>
              <a:t> </a:t>
            </a:r>
            <a:r>
              <a:rPr lang="fr-FR" sz="1200" dirty="0" err="1"/>
              <a:t>fields</a:t>
            </a:r>
            <a:endParaRPr lang="fr-FR" sz="12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743A8C1-DD75-43DC-B7D1-F4B7176C9A1E}"/>
              </a:ext>
            </a:extLst>
          </p:cNvPr>
          <p:cNvCxnSpPr>
            <a:cxnSpLocks/>
            <a:stCxn id="8" idx="3"/>
            <a:endCxn id="18" idx="1"/>
          </p:cNvCxnSpPr>
          <p:nvPr/>
        </p:nvCxnSpPr>
        <p:spPr>
          <a:xfrm flipV="1">
            <a:off x="4081371" y="3380353"/>
            <a:ext cx="693027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48CAD91-6C14-4588-8509-4448651584FC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flipV="1">
            <a:off x="2201323" y="4043135"/>
            <a:ext cx="0" cy="80855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058AB09-CE7C-42A5-849D-12AFC6D10E87}"/>
              </a:ext>
            </a:extLst>
          </p:cNvPr>
          <p:cNvSpPr/>
          <p:nvPr/>
        </p:nvSpPr>
        <p:spPr>
          <a:xfrm>
            <a:off x="4774398" y="2805933"/>
            <a:ext cx="3209051" cy="11488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Intermediate-complexity</a:t>
            </a:r>
            <a:r>
              <a:rPr lang="fr-FR" sz="1200" dirty="0"/>
              <a:t> </a:t>
            </a:r>
            <a:r>
              <a:rPr lang="fr-FR" sz="1200" dirty="0" err="1"/>
              <a:t>snowpack</a:t>
            </a:r>
            <a:r>
              <a:rPr lang="fr-FR" sz="1200" dirty="0"/>
              <a:t> model FSM (</a:t>
            </a:r>
            <a:r>
              <a:rPr lang="fr-FR" sz="1200" dirty="0" err="1"/>
              <a:t>Essery</a:t>
            </a:r>
            <a:r>
              <a:rPr lang="fr-FR" sz="1200" dirty="0"/>
              <a:t>, 2015):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Solving</a:t>
            </a:r>
            <a:r>
              <a:rPr lang="fr-FR" sz="1200" dirty="0"/>
              <a:t> mass and </a:t>
            </a:r>
            <a:r>
              <a:rPr lang="fr-FR" sz="1200" dirty="0" err="1"/>
              <a:t>energy</a:t>
            </a:r>
            <a:r>
              <a:rPr lang="fr-FR" sz="1200" dirty="0"/>
              <a:t> budgets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No </a:t>
            </a:r>
            <a:r>
              <a:rPr lang="fr-FR" sz="1200" dirty="0" err="1"/>
              <a:t>representation</a:t>
            </a:r>
            <a:r>
              <a:rPr lang="fr-FR" sz="1200" dirty="0"/>
              <a:t> of </a:t>
            </a:r>
            <a:r>
              <a:rPr lang="fr-FR" sz="1200" dirty="0" err="1"/>
              <a:t>snow</a:t>
            </a:r>
            <a:r>
              <a:rPr lang="fr-FR" sz="1200" dirty="0"/>
              <a:t> microstructure</a:t>
            </a:r>
          </a:p>
          <a:p>
            <a:r>
              <a:rPr lang="fr-FR" sz="1200" dirty="0" err="1"/>
              <a:t>Spatially</a:t>
            </a:r>
            <a:r>
              <a:rPr lang="fr-FR" sz="1200" dirty="0"/>
              <a:t> </a:t>
            </a:r>
            <a:r>
              <a:rPr lang="fr-FR" sz="1200" dirty="0" err="1"/>
              <a:t>distributed</a:t>
            </a:r>
            <a:r>
              <a:rPr lang="fr-FR" sz="1200" dirty="0"/>
              <a:t> simulations</a:t>
            </a:r>
            <a:endParaRPr lang="de-CH" sz="120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A27AA2-A912-48C0-8386-5BDDE3D86ACC}"/>
              </a:ext>
            </a:extLst>
          </p:cNvPr>
          <p:cNvSpPr/>
          <p:nvPr/>
        </p:nvSpPr>
        <p:spPr>
          <a:xfrm>
            <a:off x="5273908" y="4956684"/>
            <a:ext cx="2210030" cy="6564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Implementation</a:t>
            </a:r>
            <a:r>
              <a:rPr lang="fr-FR" sz="1200" dirty="0"/>
              <a:t> of the </a:t>
            </a:r>
            <a:r>
              <a:rPr lang="fr-FR" sz="1200" dirty="0" err="1"/>
              <a:t>snow</a:t>
            </a:r>
            <a:r>
              <a:rPr lang="fr-FR" sz="1200" dirty="0"/>
              <a:t> transport module SnowTran3D (Liston et al., 2007)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D1178B8-C567-4D1F-819F-1F2C6257A22E}"/>
              </a:ext>
            </a:extLst>
          </p:cNvPr>
          <p:cNvSpPr txBox="1"/>
          <p:nvPr/>
        </p:nvSpPr>
        <p:spPr>
          <a:xfrm>
            <a:off x="10900351" y="6180765"/>
            <a:ext cx="12916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/>
              <a:t>(Liston et al., 2007)</a:t>
            </a:r>
            <a:endParaRPr lang="de-CH" sz="1050" i="1" dirty="0"/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9556D08D-797C-4F90-879F-5C3D21372295}"/>
              </a:ext>
            </a:extLst>
          </p:cNvPr>
          <p:cNvCxnSpPr>
            <a:cxnSpLocks/>
            <a:stCxn id="30" idx="0"/>
            <a:endCxn id="18" idx="2"/>
          </p:cNvCxnSpPr>
          <p:nvPr/>
        </p:nvCxnSpPr>
        <p:spPr>
          <a:xfrm flipV="1">
            <a:off x="6378923" y="3954773"/>
            <a:ext cx="1" cy="10019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086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2.2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Implementation of snow transport in an intermediate-complexity snow cover model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E0BBD4-F751-42F8-A377-20DEAC054E76}"/>
              </a:ext>
            </a:extLst>
          </p:cNvPr>
          <p:cNvSpPr/>
          <p:nvPr/>
        </p:nvSpPr>
        <p:spPr>
          <a:xfrm>
            <a:off x="321274" y="2717572"/>
            <a:ext cx="3760097" cy="13255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Meteorological</a:t>
            </a:r>
            <a:r>
              <a:rPr lang="fr-FR" sz="1200" dirty="0"/>
              <a:t> input, </a:t>
            </a:r>
            <a:r>
              <a:rPr lang="fr-FR" sz="1200" dirty="0" err="1"/>
              <a:t>using</a:t>
            </a:r>
            <a:r>
              <a:rPr lang="fr-FR" sz="1200" dirty="0"/>
              <a:t> OSHD </a:t>
            </a:r>
            <a:r>
              <a:rPr lang="fr-FR" sz="1200" dirty="0" err="1"/>
              <a:t>modelling</a:t>
            </a:r>
            <a:r>
              <a:rPr lang="fr-FR" sz="1200" dirty="0"/>
              <a:t> </a:t>
            </a:r>
            <a:r>
              <a:rPr lang="fr-FR" sz="1200" dirty="0" err="1"/>
              <a:t>framework</a:t>
            </a:r>
            <a:r>
              <a:rPr lang="fr-FR" sz="12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COSMO 1km </a:t>
            </a:r>
            <a:r>
              <a:rPr lang="fr-FR" sz="1200" dirty="0" err="1"/>
              <a:t>forecast</a:t>
            </a:r>
            <a:r>
              <a:rPr lang="fr-FR" sz="1200" dirty="0"/>
              <a:t> and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Precipitation</a:t>
            </a:r>
            <a:r>
              <a:rPr lang="fr-FR" sz="1200" dirty="0"/>
              <a:t>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Data assimilation of </a:t>
            </a:r>
            <a:r>
              <a:rPr lang="fr-FR" sz="1200" dirty="0" err="1"/>
              <a:t>snow</a:t>
            </a:r>
            <a:r>
              <a:rPr lang="fr-FR" sz="1200" dirty="0"/>
              <a:t> monitoring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Downscaling</a:t>
            </a:r>
            <a:r>
              <a:rPr lang="fr-FR" sz="1200" dirty="0"/>
              <a:t> of </a:t>
            </a:r>
            <a:r>
              <a:rPr lang="fr-FR" sz="1200" dirty="0" err="1"/>
              <a:t>meteo</a:t>
            </a:r>
            <a:r>
              <a:rPr lang="fr-FR" sz="1200" dirty="0"/>
              <a:t> variables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1E33FC-0449-4644-A275-9669E6F19F97}"/>
              </a:ext>
            </a:extLst>
          </p:cNvPr>
          <p:cNvSpPr/>
          <p:nvPr/>
        </p:nvSpPr>
        <p:spPr>
          <a:xfrm>
            <a:off x="1323992" y="4851688"/>
            <a:ext cx="1754661" cy="6564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High </a:t>
            </a:r>
            <a:r>
              <a:rPr lang="fr-FR" sz="1200" dirty="0" err="1"/>
              <a:t>resolution</a:t>
            </a:r>
            <a:r>
              <a:rPr lang="fr-FR" sz="1200" dirty="0"/>
              <a:t> </a:t>
            </a:r>
            <a:r>
              <a:rPr lang="fr-FR" sz="1200" dirty="0" err="1"/>
              <a:t>near</a:t>
            </a:r>
            <a:r>
              <a:rPr lang="fr-FR" sz="1200" dirty="0"/>
              <a:t>-surface </a:t>
            </a:r>
            <a:r>
              <a:rPr lang="fr-FR" sz="1200" dirty="0" err="1"/>
              <a:t>wind</a:t>
            </a:r>
            <a:r>
              <a:rPr lang="fr-FR" sz="1200" dirty="0"/>
              <a:t> </a:t>
            </a:r>
            <a:r>
              <a:rPr lang="fr-FR" sz="1200" dirty="0" err="1"/>
              <a:t>fields</a:t>
            </a:r>
            <a:endParaRPr lang="fr-FR" sz="12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743A8C1-DD75-43DC-B7D1-F4B7176C9A1E}"/>
              </a:ext>
            </a:extLst>
          </p:cNvPr>
          <p:cNvCxnSpPr>
            <a:cxnSpLocks/>
            <a:stCxn id="8" idx="3"/>
            <a:endCxn id="18" idx="1"/>
          </p:cNvCxnSpPr>
          <p:nvPr/>
        </p:nvCxnSpPr>
        <p:spPr>
          <a:xfrm flipV="1">
            <a:off x="4081371" y="3380353"/>
            <a:ext cx="693027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48CAD91-6C14-4588-8509-4448651584FC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flipV="1">
            <a:off x="2201323" y="4043135"/>
            <a:ext cx="0" cy="80855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058AB09-CE7C-42A5-849D-12AFC6D10E87}"/>
              </a:ext>
            </a:extLst>
          </p:cNvPr>
          <p:cNvSpPr/>
          <p:nvPr/>
        </p:nvSpPr>
        <p:spPr>
          <a:xfrm>
            <a:off x="4774398" y="2805933"/>
            <a:ext cx="3209051" cy="11488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Intermediate-complexity</a:t>
            </a:r>
            <a:r>
              <a:rPr lang="fr-FR" sz="1200" dirty="0"/>
              <a:t> </a:t>
            </a:r>
            <a:r>
              <a:rPr lang="fr-FR" sz="1200" dirty="0" err="1"/>
              <a:t>snowpack</a:t>
            </a:r>
            <a:r>
              <a:rPr lang="fr-FR" sz="1200" dirty="0"/>
              <a:t> model FSM (</a:t>
            </a:r>
            <a:r>
              <a:rPr lang="fr-FR" sz="1200" dirty="0" err="1"/>
              <a:t>Essery</a:t>
            </a:r>
            <a:r>
              <a:rPr lang="fr-FR" sz="1200" dirty="0"/>
              <a:t>, 2015):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Solving</a:t>
            </a:r>
            <a:r>
              <a:rPr lang="fr-FR" sz="1200" dirty="0"/>
              <a:t> mass and </a:t>
            </a:r>
            <a:r>
              <a:rPr lang="fr-FR" sz="1200" dirty="0" err="1"/>
              <a:t>energy</a:t>
            </a:r>
            <a:r>
              <a:rPr lang="fr-FR" sz="1200" dirty="0"/>
              <a:t> budgets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No </a:t>
            </a:r>
            <a:r>
              <a:rPr lang="fr-FR" sz="1200" dirty="0" err="1"/>
              <a:t>representation</a:t>
            </a:r>
            <a:r>
              <a:rPr lang="fr-FR" sz="1200" dirty="0"/>
              <a:t> of </a:t>
            </a:r>
            <a:r>
              <a:rPr lang="fr-FR" sz="1200" dirty="0" err="1"/>
              <a:t>snow</a:t>
            </a:r>
            <a:r>
              <a:rPr lang="fr-FR" sz="1200" dirty="0"/>
              <a:t> microstructure</a:t>
            </a:r>
          </a:p>
          <a:p>
            <a:r>
              <a:rPr lang="fr-FR" sz="1200" dirty="0" err="1"/>
              <a:t>Spatially</a:t>
            </a:r>
            <a:r>
              <a:rPr lang="fr-FR" sz="1200" dirty="0"/>
              <a:t> </a:t>
            </a:r>
            <a:r>
              <a:rPr lang="fr-FR" sz="1200" dirty="0" err="1"/>
              <a:t>distributed</a:t>
            </a:r>
            <a:r>
              <a:rPr lang="fr-FR" sz="1200" dirty="0"/>
              <a:t> simulations</a:t>
            </a:r>
            <a:endParaRPr lang="de-CH" sz="120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A27AA2-A912-48C0-8386-5BDDE3D86ACC}"/>
              </a:ext>
            </a:extLst>
          </p:cNvPr>
          <p:cNvSpPr/>
          <p:nvPr/>
        </p:nvSpPr>
        <p:spPr>
          <a:xfrm>
            <a:off x="5273908" y="4956684"/>
            <a:ext cx="2210030" cy="6564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Implementation</a:t>
            </a:r>
            <a:r>
              <a:rPr lang="fr-FR" sz="1200" dirty="0"/>
              <a:t> of the </a:t>
            </a:r>
            <a:r>
              <a:rPr lang="fr-FR" sz="1200" dirty="0" err="1"/>
              <a:t>snow</a:t>
            </a:r>
            <a:r>
              <a:rPr lang="fr-FR" sz="1200" dirty="0"/>
              <a:t> transport module SnowTran3D (Liston et al., 2007)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9556D08D-797C-4F90-879F-5C3D21372295}"/>
              </a:ext>
            </a:extLst>
          </p:cNvPr>
          <p:cNvCxnSpPr>
            <a:cxnSpLocks/>
            <a:stCxn id="30" idx="0"/>
            <a:endCxn id="18" idx="2"/>
          </p:cNvCxnSpPr>
          <p:nvPr/>
        </p:nvCxnSpPr>
        <p:spPr>
          <a:xfrm flipV="1">
            <a:off x="6378923" y="3954773"/>
            <a:ext cx="1" cy="10019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72F8324-CC87-4363-80F8-03CA86E6238C}"/>
              </a:ext>
            </a:extLst>
          </p:cNvPr>
          <p:cNvSpPr/>
          <p:nvPr/>
        </p:nvSpPr>
        <p:spPr>
          <a:xfrm>
            <a:off x="3757874" y="1500456"/>
            <a:ext cx="5242100" cy="7990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Development</a:t>
            </a:r>
            <a:r>
              <a:rPr lang="fr-FR" sz="1200" dirty="0"/>
              <a:t> of new layering </a:t>
            </a:r>
            <a:r>
              <a:rPr lang="fr-FR" sz="1200" dirty="0" err="1"/>
              <a:t>features</a:t>
            </a:r>
            <a:r>
              <a:rPr lang="fr-FR" sz="1200" dirty="0"/>
              <a:t> to </a:t>
            </a:r>
            <a:r>
              <a:rPr lang="fr-FR" sz="1200" dirty="0" err="1"/>
              <a:t>better</a:t>
            </a:r>
            <a:r>
              <a:rPr lang="fr-FR" sz="1200" dirty="0"/>
              <a:t> </a:t>
            </a:r>
            <a:r>
              <a:rPr lang="fr-FR" sz="1200" dirty="0" err="1"/>
              <a:t>determine</a:t>
            </a:r>
            <a:r>
              <a:rPr lang="fr-FR" sz="1200" dirty="0"/>
              <a:t> </a:t>
            </a:r>
            <a:r>
              <a:rPr lang="fr-FR" sz="1200" dirty="0" err="1"/>
              <a:t>erodible</a:t>
            </a:r>
            <a:r>
              <a:rPr lang="fr-FR" sz="1200" dirty="0"/>
              <a:t> </a:t>
            </a:r>
            <a:r>
              <a:rPr lang="fr-FR" sz="1200" dirty="0" err="1"/>
              <a:t>snow</a:t>
            </a:r>
            <a:r>
              <a:rPr lang="fr-FR" sz="12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Density-</a:t>
            </a:r>
            <a:r>
              <a:rPr lang="fr-FR" sz="1200" dirty="0" err="1"/>
              <a:t>dependent</a:t>
            </a:r>
            <a:r>
              <a:rPr lang="fr-FR" sz="1200" dirty="0"/>
              <a:t> layering, </a:t>
            </a:r>
            <a:r>
              <a:rPr lang="fr-FR" sz="1200" dirty="0" err="1"/>
              <a:t>with</a:t>
            </a:r>
            <a:r>
              <a:rPr lang="fr-FR" sz="1200" dirty="0"/>
              <a:t> a flexible </a:t>
            </a:r>
            <a:r>
              <a:rPr lang="fr-FR" sz="1200" dirty="0" err="1"/>
              <a:t>number</a:t>
            </a:r>
            <a:r>
              <a:rPr lang="fr-FR" sz="1200" dirty="0"/>
              <a:t> of </a:t>
            </a:r>
            <a:r>
              <a:rPr lang="fr-FR" sz="1200" dirty="0" err="1"/>
              <a:t>layers</a:t>
            </a:r>
            <a:endParaRPr lang="fr-F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New state variable of previous liquid water content </a:t>
            </a:r>
            <a:r>
              <a:rPr lang="fr-FR" sz="1200" dirty="0"/>
              <a:t>(no transport for </a:t>
            </a:r>
            <a:r>
              <a:rPr lang="fr-FR" sz="1200" dirty="0" err="1"/>
              <a:t>wet</a:t>
            </a:r>
            <a:r>
              <a:rPr lang="fr-FR" sz="1200" dirty="0"/>
              <a:t> or </a:t>
            </a:r>
            <a:r>
              <a:rPr lang="fr-FR" sz="1200" dirty="0" err="1"/>
              <a:t>refrozen</a:t>
            </a:r>
            <a:r>
              <a:rPr lang="fr-FR" sz="1200" dirty="0"/>
              <a:t> </a:t>
            </a:r>
            <a:r>
              <a:rPr lang="fr-FR" sz="1200" dirty="0" err="1"/>
              <a:t>snow</a:t>
            </a:r>
            <a:r>
              <a:rPr lang="fr-FR" sz="1200" dirty="0"/>
              <a:t>)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AA4206C-BB18-4289-9219-D540A3B42FB4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>
            <a:off x="6378924" y="2299509"/>
            <a:ext cx="0" cy="50642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529ED946-FD3E-4C42-B799-F2E50ED7B881}"/>
              </a:ext>
            </a:extLst>
          </p:cNvPr>
          <p:cNvSpPr/>
          <p:nvPr/>
        </p:nvSpPr>
        <p:spPr>
          <a:xfrm>
            <a:off x="8650746" y="3256615"/>
            <a:ext cx="2388870" cy="82835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F0FFD70-9200-4D86-94F3-3BC07EA8A46B}"/>
              </a:ext>
            </a:extLst>
          </p:cNvPr>
          <p:cNvSpPr/>
          <p:nvPr/>
        </p:nvSpPr>
        <p:spPr>
          <a:xfrm>
            <a:off x="8650746" y="2940703"/>
            <a:ext cx="2388870" cy="51244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59B9504-49CF-4DC5-84C7-A54B8C13382C}"/>
              </a:ext>
            </a:extLst>
          </p:cNvPr>
          <p:cNvSpPr/>
          <p:nvPr/>
        </p:nvSpPr>
        <p:spPr>
          <a:xfrm>
            <a:off x="8650746" y="4025280"/>
            <a:ext cx="2388870" cy="31591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A0375FE-E0E9-43CD-9D46-9EE3C412CCBD}"/>
              </a:ext>
            </a:extLst>
          </p:cNvPr>
          <p:cNvSpPr/>
          <p:nvPr/>
        </p:nvSpPr>
        <p:spPr>
          <a:xfrm>
            <a:off x="8650746" y="2624790"/>
            <a:ext cx="2388870" cy="3756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05CEE0A-9635-4F0A-ABE3-243F92B6B07E}"/>
              </a:ext>
            </a:extLst>
          </p:cNvPr>
          <p:cNvSpPr/>
          <p:nvPr/>
        </p:nvSpPr>
        <p:spPr>
          <a:xfrm>
            <a:off x="8650746" y="5456981"/>
            <a:ext cx="2388870" cy="82835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672D3EC-898F-4D43-A26E-721652AE98A6}"/>
              </a:ext>
            </a:extLst>
          </p:cNvPr>
          <p:cNvSpPr/>
          <p:nvPr/>
        </p:nvSpPr>
        <p:spPr>
          <a:xfrm>
            <a:off x="8650746" y="5141069"/>
            <a:ext cx="2388870" cy="720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EDD4926-4B8A-41A8-8025-F3044B238412}"/>
              </a:ext>
            </a:extLst>
          </p:cNvPr>
          <p:cNvSpPr/>
          <p:nvPr/>
        </p:nvSpPr>
        <p:spPr>
          <a:xfrm>
            <a:off x="8650746" y="6225646"/>
            <a:ext cx="2388870" cy="315914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DDD5E8B-F97A-4EE8-99E6-600C83103C03}"/>
              </a:ext>
            </a:extLst>
          </p:cNvPr>
          <p:cNvSpPr/>
          <p:nvPr/>
        </p:nvSpPr>
        <p:spPr>
          <a:xfrm>
            <a:off x="8650746" y="4777216"/>
            <a:ext cx="2388870" cy="3249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E33CAB2-3810-4445-B8CD-81339C6F2B39}"/>
              </a:ext>
            </a:extLst>
          </p:cNvPr>
          <p:cNvSpPr/>
          <p:nvPr/>
        </p:nvSpPr>
        <p:spPr>
          <a:xfrm>
            <a:off x="8650746" y="4934481"/>
            <a:ext cx="2388870" cy="29851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3" name="Flèche : courbe vers le bas 42">
            <a:extLst>
              <a:ext uri="{FF2B5EF4-FFF2-40B4-BE49-F238E27FC236}">
                <a16:creationId xmlns:a16="http://schemas.microsoft.com/office/drawing/2014/main" id="{93BF2BE8-CCFC-442C-B188-487034EFD742}"/>
              </a:ext>
            </a:extLst>
          </p:cNvPr>
          <p:cNvSpPr/>
          <p:nvPr/>
        </p:nvSpPr>
        <p:spPr>
          <a:xfrm rot="20567626">
            <a:off x="10964692" y="4431307"/>
            <a:ext cx="902970" cy="219149"/>
          </a:xfrm>
          <a:prstGeom prst="curvedDownArrow">
            <a:avLst>
              <a:gd name="adj1" fmla="val 14164"/>
              <a:gd name="adj2" fmla="val 70557"/>
              <a:gd name="adj3" fmla="val 244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A3CFB63-76C0-40CF-A3F4-49104252CF20}"/>
              </a:ext>
            </a:extLst>
          </p:cNvPr>
          <p:cNvCxnSpPr>
            <a:cxnSpLocks/>
          </p:cNvCxnSpPr>
          <p:nvPr/>
        </p:nvCxnSpPr>
        <p:spPr>
          <a:xfrm>
            <a:off x="11141676" y="4777216"/>
            <a:ext cx="0" cy="179468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4CC97DA0-33B4-423B-9346-D2CBB2BF183D}"/>
              </a:ext>
            </a:extLst>
          </p:cNvPr>
          <p:cNvCxnSpPr>
            <a:cxnSpLocks/>
          </p:cNvCxnSpPr>
          <p:nvPr/>
        </p:nvCxnSpPr>
        <p:spPr>
          <a:xfrm>
            <a:off x="11173692" y="2610030"/>
            <a:ext cx="0" cy="399093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146642E1-9A25-4CD0-A8BC-6550E224314E}"/>
              </a:ext>
            </a:extLst>
          </p:cNvPr>
          <p:cNvSpPr/>
          <p:nvPr/>
        </p:nvSpPr>
        <p:spPr>
          <a:xfrm>
            <a:off x="8650746" y="5102155"/>
            <a:ext cx="2388870" cy="2401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C4B09F80-29EB-4A57-9600-0E3EFD5FB692}"/>
              </a:ext>
            </a:extLst>
          </p:cNvPr>
          <p:cNvSpPr txBox="1"/>
          <p:nvPr/>
        </p:nvSpPr>
        <p:spPr>
          <a:xfrm>
            <a:off x="8868304" y="2385330"/>
            <a:ext cx="19537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/>
              <a:t>Standard FSM </a:t>
            </a:r>
            <a:r>
              <a:rPr lang="fr-FR" sz="1200" i="1" dirty="0" err="1"/>
              <a:t>fixed</a:t>
            </a:r>
            <a:r>
              <a:rPr lang="fr-FR" sz="1200" i="1" dirty="0"/>
              <a:t> layering</a:t>
            </a:r>
            <a:endParaRPr lang="de-CH" sz="1200" i="1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A568DBB3-E934-4069-8E9E-23A09969A061}"/>
              </a:ext>
            </a:extLst>
          </p:cNvPr>
          <p:cNvSpPr txBox="1"/>
          <p:nvPr/>
        </p:nvSpPr>
        <p:spPr>
          <a:xfrm>
            <a:off x="8650745" y="4538858"/>
            <a:ext cx="23888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i="1" dirty="0"/>
              <a:t>New </a:t>
            </a:r>
            <a:r>
              <a:rPr lang="fr-FR" sz="1200" i="1" dirty="0" err="1"/>
              <a:t>density-dependent</a:t>
            </a:r>
            <a:r>
              <a:rPr lang="fr-FR" sz="1200" i="1" dirty="0"/>
              <a:t> layering</a:t>
            </a:r>
            <a:endParaRPr lang="de-CH" sz="1200" i="1" dirty="0"/>
          </a:p>
        </p:txBody>
      </p:sp>
      <p:sp>
        <p:nvSpPr>
          <p:cNvPr id="49" name="Flèche : courbe vers le bas 48">
            <a:extLst>
              <a:ext uri="{FF2B5EF4-FFF2-40B4-BE49-F238E27FC236}">
                <a16:creationId xmlns:a16="http://schemas.microsoft.com/office/drawing/2014/main" id="{C14AA545-F93F-4115-9030-202866669D25}"/>
              </a:ext>
            </a:extLst>
          </p:cNvPr>
          <p:cNvSpPr/>
          <p:nvPr/>
        </p:nvSpPr>
        <p:spPr>
          <a:xfrm rot="20567626">
            <a:off x="10964692" y="2263176"/>
            <a:ext cx="902970" cy="219149"/>
          </a:xfrm>
          <a:prstGeom prst="curvedDownArrow">
            <a:avLst>
              <a:gd name="adj1" fmla="val 14164"/>
              <a:gd name="adj2" fmla="val 70557"/>
              <a:gd name="adj3" fmla="val 244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7072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2.2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Implementation of snow transport in an intermediate-complexity snow cover model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EE0BBD4-F751-42F8-A377-20DEAC054E76}"/>
              </a:ext>
            </a:extLst>
          </p:cNvPr>
          <p:cNvSpPr/>
          <p:nvPr/>
        </p:nvSpPr>
        <p:spPr>
          <a:xfrm>
            <a:off x="321274" y="2717572"/>
            <a:ext cx="3760097" cy="132556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Meteorological</a:t>
            </a:r>
            <a:r>
              <a:rPr lang="fr-FR" sz="1200" dirty="0"/>
              <a:t> input, </a:t>
            </a:r>
            <a:r>
              <a:rPr lang="fr-FR" sz="1200" dirty="0" err="1"/>
              <a:t>using</a:t>
            </a:r>
            <a:r>
              <a:rPr lang="fr-FR" sz="1200" dirty="0"/>
              <a:t> OSHD </a:t>
            </a:r>
            <a:r>
              <a:rPr lang="fr-FR" sz="1200" dirty="0" err="1"/>
              <a:t>modelling</a:t>
            </a:r>
            <a:r>
              <a:rPr lang="fr-FR" sz="1200" dirty="0"/>
              <a:t> </a:t>
            </a:r>
            <a:r>
              <a:rPr lang="fr-FR" sz="1200" dirty="0" err="1"/>
              <a:t>framework</a:t>
            </a:r>
            <a:r>
              <a:rPr lang="fr-FR" sz="12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COSMO 1km </a:t>
            </a:r>
            <a:r>
              <a:rPr lang="fr-FR" sz="1200" dirty="0" err="1"/>
              <a:t>forecast</a:t>
            </a:r>
            <a:r>
              <a:rPr lang="fr-FR" sz="1200" dirty="0"/>
              <a:t> and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Precipitation</a:t>
            </a:r>
            <a:r>
              <a:rPr lang="fr-FR" sz="1200" dirty="0"/>
              <a:t> analyses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Data assimilation of </a:t>
            </a:r>
            <a:r>
              <a:rPr lang="fr-FR" sz="1200" dirty="0" err="1"/>
              <a:t>snow</a:t>
            </a:r>
            <a:r>
              <a:rPr lang="fr-FR" sz="1200" dirty="0"/>
              <a:t> monitoring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Downscaling</a:t>
            </a:r>
            <a:r>
              <a:rPr lang="fr-FR" sz="1200" dirty="0"/>
              <a:t> of </a:t>
            </a:r>
            <a:r>
              <a:rPr lang="fr-FR" sz="1200" dirty="0" err="1"/>
              <a:t>meteo</a:t>
            </a:r>
            <a:r>
              <a:rPr lang="fr-FR" sz="1200" dirty="0"/>
              <a:t> variables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B1E33FC-0449-4644-A275-9669E6F19F97}"/>
              </a:ext>
            </a:extLst>
          </p:cNvPr>
          <p:cNvSpPr/>
          <p:nvPr/>
        </p:nvSpPr>
        <p:spPr>
          <a:xfrm>
            <a:off x="1323992" y="4851688"/>
            <a:ext cx="1754661" cy="6564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High </a:t>
            </a:r>
            <a:r>
              <a:rPr lang="fr-FR" sz="1200" dirty="0" err="1"/>
              <a:t>resolution</a:t>
            </a:r>
            <a:r>
              <a:rPr lang="fr-FR" sz="1200" dirty="0"/>
              <a:t> </a:t>
            </a:r>
            <a:r>
              <a:rPr lang="fr-FR" sz="1200" dirty="0" err="1"/>
              <a:t>near</a:t>
            </a:r>
            <a:r>
              <a:rPr lang="fr-FR" sz="1200" dirty="0"/>
              <a:t>-surface </a:t>
            </a:r>
            <a:r>
              <a:rPr lang="fr-FR" sz="1200" dirty="0" err="1"/>
              <a:t>wind</a:t>
            </a:r>
            <a:r>
              <a:rPr lang="fr-FR" sz="1200" dirty="0"/>
              <a:t> </a:t>
            </a:r>
            <a:r>
              <a:rPr lang="fr-FR" sz="1200" dirty="0" err="1"/>
              <a:t>fields</a:t>
            </a:r>
            <a:endParaRPr lang="fr-FR" sz="1200" dirty="0"/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8743A8C1-DD75-43DC-B7D1-F4B7176C9A1E}"/>
              </a:ext>
            </a:extLst>
          </p:cNvPr>
          <p:cNvCxnSpPr>
            <a:cxnSpLocks/>
            <a:stCxn id="8" idx="3"/>
            <a:endCxn id="18" idx="1"/>
          </p:cNvCxnSpPr>
          <p:nvPr/>
        </p:nvCxnSpPr>
        <p:spPr>
          <a:xfrm flipV="1">
            <a:off x="4081371" y="3380353"/>
            <a:ext cx="693027" cy="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48CAD91-6C14-4588-8509-4448651584FC}"/>
              </a:ext>
            </a:extLst>
          </p:cNvPr>
          <p:cNvCxnSpPr>
            <a:cxnSpLocks/>
            <a:stCxn id="9" idx="0"/>
            <a:endCxn id="8" idx="2"/>
          </p:cNvCxnSpPr>
          <p:nvPr/>
        </p:nvCxnSpPr>
        <p:spPr>
          <a:xfrm flipV="1">
            <a:off x="2201323" y="4043135"/>
            <a:ext cx="0" cy="80855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D058AB09-CE7C-42A5-849D-12AFC6D10E87}"/>
              </a:ext>
            </a:extLst>
          </p:cNvPr>
          <p:cNvSpPr/>
          <p:nvPr/>
        </p:nvSpPr>
        <p:spPr>
          <a:xfrm>
            <a:off x="4774398" y="2805933"/>
            <a:ext cx="3209051" cy="114884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Intermediate-complexity</a:t>
            </a:r>
            <a:r>
              <a:rPr lang="fr-FR" sz="1200" dirty="0"/>
              <a:t> </a:t>
            </a:r>
            <a:r>
              <a:rPr lang="fr-FR" sz="1200" dirty="0" err="1"/>
              <a:t>snowpack</a:t>
            </a:r>
            <a:r>
              <a:rPr lang="fr-FR" sz="1200" dirty="0"/>
              <a:t> model FSM (</a:t>
            </a:r>
            <a:r>
              <a:rPr lang="fr-FR" sz="1200" dirty="0" err="1"/>
              <a:t>Essery</a:t>
            </a:r>
            <a:r>
              <a:rPr lang="fr-FR" sz="1200" dirty="0"/>
              <a:t>, 2015):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/>
              <a:t>Solving</a:t>
            </a:r>
            <a:r>
              <a:rPr lang="fr-FR" sz="1200" dirty="0"/>
              <a:t> mass and </a:t>
            </a:r>
            <a:r>
              <a:rPr lang="fr-FR" sz="1200" dirty="0" err="1"/>
              <a:t>energy</a:t>
            </a:r>
            <a:r>
              <a:rPr lang="fr-FR" sz="1200" dirty="0"/>
              <a:t> budgets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/>
              <a:t>No </a:t>
            </a:r>
            <a:r>
              <a:rPr lang="fr-FR" sz="1200" dirty="0" err="1"/>
              <a:t>representation</a:t>
            </a:r>
            <a:r>
              <a:rPr lang="fr-FR" sz="1200" dirty="0"/>
              <a:t> of </a:t>
            </a:r>
            <a:r>
              <a:rPr lang="fr-FR" sz="1200" dirty="0" err="1"/>
              <a:t>snow</a:t>
            </a:r>
            <a:r>
              <a:rPr lang="fr-FR" sz="1200" dirty="0"/>
              <a:t> microstructure</a:t>
            </a:r>
          </a:p>
          <a:p>
            <a:r>
              <a:rPr lang="fr-FR" sz="1200" dirty="0" err="1"/>
              <a:t>Spatially</a:t>
            </a:r>
            <a:r>
              <a:rPr lang="fr-FR" sz="1200" dirty="0"/>
              <a:t> </a:t>
            </a:r>
            <a:r>
              <a:rPr lang="fr-FR" sz="1200" dirty="0" err="1"/>
              <a:t>distributed</a:t>
            </a:r>
            <a:r>
              <a:rPr lang="fr-FR" sz="1200" dirty="0"/>
              <a:t> simulations</a:t>
            </a:r>
            <a:endParaRPr lang="de-CH" sz="1200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3CA27AA2-A912-48C0-8386-5BDDE3D86ACC}"/>
              </a:ext>
            </a:extLst>
          </p:cNvPr>
          <p:cNvSpPr/>
          <p:nvPr/>
        </p:nvSpPr>
        <p:spPr>
          <a:xfrm>
            <a:off x="5273908" y="4956684"/>
            <a:ext cx="2210030" cy="65643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Implementation</a:t>
            </a:r>
            <a:r>
              <a:rPr lang="fr-FR" sz="1200" dirty="0"/>
              <a:t> of the </a:t>
            </a:r>
            <a:r>
              <a:rPr lang="fr-FR" sz="1200" dirty="0" err="1"/>
              <a:t>snow</a:t>
            </a:r>
            <a:r>
              <a:rPr lang="fr-FR" sz="1200" dirty="0"/>
              <a:t> transport module SnowTran3D (Liston et al., 2007)</a:t>
            </a: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9556D08D-797C-4F90-879F-5C3D21372295}"/>
              </a:ext>
            </a:extLst>
          </p:cNvPr>
          <p:cNvCxnSpPr>
            <a:cxnSpLocks/>
            <a:stCxn id="30" idx="0"/>
            <a:endCxn id="18" idx="2"/>
          </p:cNvCxnSpPr>
          <p:nvPr/>
        </p:nvCxnSpPr>
        <p:spPr>
          <a:xfrm flipV="1">
            <a:off x="6378923" y="3954773"/>
            <a:ext cx="1" cy="100191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72F8324-CC87-4363-80F8-03CA86E6238C}"/>
              </a:ext>
            </a:extLst>
          </p:cNvPr>
          <p:cNvSpPr/>
          <p:nvPr/>
        </p:nvSpPr>
        <p:spPr>
          <a:xfrm>
            <a:off x="3757874" y="1500456"/>
            <a:ext cx="5242100" cy="79905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1200" dirty="0" err="1"/>
              <a:t>Development</a:t>
            </a:r>
            <a:r>
              <a:rPr lang="fr-FR" sz="1200" dirty="0"/>
              <a:t> of new layering </a:t>
            </a:r>
            <a:r>
              <a:rPr lang="fr-FR" sz="1200" dirty="0" err="1"/>
              <a:t>features</a:t>
            </a:r>
            <a:r>
              <a:rPr lang="fr-FR" sz="1200" dirty="0"/>
              <a:t> to </a:t>
            </a:r>
            <a:r>
              <a:rPr lang="fr-FR" sz="1200" dirty="0" err="1"/>
              <a:t>better</a:t>
            </a:r>
            <a:r>
              <a:rPr lang="fr-FR" sz="1200" dirty="0"/>
              <a:t> </a:t>
            </a:r>
            <a:r>
              <a:rPr lang="fr-FR" sz="1200" dirty="0" err="1"/>
              <a:t>determine</a:t>
            </a:r>
            <a:r>
              <a:rPr lang="fr-FR" sz="1200" dirty="0"/>
              <a:t> </a:t>
            </a:r>
            <a:r>
              <a:rPr lang="fr-FR" sz="1200" dirty="0" err="1"/>
              <a:t>erodible</a:t>
            </a:r>
            <a:r>
              <a:rPr lang="fr-FR" sz="1200" dirty="0"/>
              <a:t> </a:t>
            </a:r>
            <a:r>
              <a:rPr lang="fr-FR" sz="1200" dirty="0" err="1"/>
              <a:t>snow</a:t>
            </a:r>
            <a:r>
              <a:rPr lang="fr-FR" sz="12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/>
              <a:t>Density-</a:t>
            </a:r>
            <a:r>
              <a:rPr lang="fr-FR" sz="1200" dirty="0" err="1"/>
              <a:t>dependent</a:t>
            </a:r>
            <a:r>
              <a:rPr lang="fr-FR" sz="1200" dirty="0"/>
              <a:t> layering, </a:t>
            </a:r>
            <a:r>
              <a:rPr lang="fr-FR" sz="1200" dirty="0" err="1"/>
              <a:t>with</a:t>
            </a:r>
            <a:r>
              <a:rPr lang="fr-FR" sz="1200" dirty="0"/>
              <a:t> a flexible </a:t>
            </a:r>
            <a:r>
              <a:rPr lang="fr-FR" sz="1200" dirty="0" err="1"/>
              <a:t>number</a:t>
            </a:r>
            <a:r>
              <a:rPr lang="fr-FR" sz="1200" dirty="0"/>
              <a:t> of </a:t>
            </a:r>
            <a:r>
              <a:rPr lang="fr-FR" sz="1200" dirty="0" err="1"/>
              <a:t>layers</a:t>
            </a:r>
            <a:endParaRPr lang="fr-FR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New state variable of previous liquid water content </a:t>
            </a:r>
            <a:r>
              <a:rPr lang="fr-FR" sz="1200" dirty="0"/>
              <a:t>(no transport for </a:t>
            </a:r>
            <a:r>
              <a:rPr lang="fr-FR" sz="1200" dirty="0" err="1"/>
              <a:t>wet</a:t>
            </a:r>
            <a:r>
              <a:rPr lang="fr-FR" sz="1200" dirty="0"/>
              <a:t> or </a:t>
            </a:r>
            <a:r>
              <a:rPr lang="fr-FR" sz="1200" dirty="0" err="1"/>
              <a:t>refrozen</a:t>
            </a:r>
            <a:r>
              <a:rPr lang="fr-FR" sz="1200" dirty="0"/>
              <a:t> </a:t>
            </a:r>
            <a:r>
              <a:rPr lang="fr-FR" sz="1200" dirty="0" err="1"/>
              <a:t>snow</a:t>
            </a:r>
            <a:r>
              <a:rPr lang="fr-FR" sz="1200" dirty="0"/>
              <a:t>)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BAA4206C-BB18-4289-9219-D540A3B42FB4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>
            <a:off x="6378924" y="2299509"/>
            <a:ext cx="0" cy="50642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 : coins arrondis 48">
            <a:extLst>
              <a:ext uri="{FF2B5EF4-FFF2-40B4-BE49-F238E27FC236}">
                <a16:creationId xmlns:a16="http://schemas.microsoft.com/office/drawing/2014/main" id="{F2E3EC40-4F50-4578-809E-00CD77FC9A5C}"/>
              </a:ext>
            </a:extLst>
          </p:cNvPr>
          <p:cNvSpPr/>
          <p:nvPr/>
        </p:nvSpPr>
        <p:spPr>
          <a:xfrm>
            <a:off x="8534495" y="3090053"/>
            <a:ext cx="3443321" cy="58059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Snow cover simulations with lateral snow redistribution at resolutions of 25 m / 50 m / 100 m</a:t>
            </a:r>
            <a:endParaRPr lang="de-CH" sz="1200" dirty="0"/>
          </a:p>
        </p:txBody>
      </p: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FA2BC1D8-032F-4CD6-99AE-A2111E48AEC5}"/>
              </a:ext>
            </a:extLst>
          </p:cNvPr>
          <p:cNvCxnSpPr>
            <a:cxnSpLocks/>
            <a:stCxn id="18" idx="3"/>
            <a:endCxn id="49" idx="1"/>
          </p:cNvCxnSpPr>
          <p:nvPr/>
        </p:nvCxnSpPr>
        <p:spPr>
          <a:xfrm>
            <a:off x="7983449" y="3380353"/>
            <a:ext cx="551046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 : coins arrondis 50">
            <a:extLst>
              <a:ext uri="{FF2B5EF4-FFF2-40B4-BE49-F238E27FC236}">
                <a16:creationId xmlns:a16="http://schemas.microsoft.com/office/drawing/2014/main" id="{79E1C877-8772-48D4-9131-707B492BC6D1}"/>
              </a:ext>
            </a:extLst>
          </p:cNvPr>
          <p:cNvSpPr/>
          <p:nvPr/>
        </p:nvSpPr>
        <p:spPr>
          <a:xfrm>
            <a:off x="9448847" y="4889607"/>
            <a:ext cx="1614616" cy="580599"/>
          </a:xfrm>
          <a:prstGeom prst="roundRect">
            <a:avLst/>
          </a:prstGeom>
          <a:ln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Upscaling at higher resolution over a large domain?</a:t>
            </a:r>
          </a:p>
        </p:txBody>
      </p: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447F2629-76E2-4901-8342-D78E56F929D7}"/>
              </a:ext>
            </a:extLst>
          </p:cNvPr>
          <p:cNvCxnSpPr>
            <a:cxnSpLocks/>
            <a:stCxn id="49" idx="2"/>
            <a:endCxn id="51" idx="0"/>
          </p:cNvCxnSpPr>
          <p:nvPr/>
        </p:nvCxnSpPr>
        <p:spPr>
          <a:xfrm flipH="1">
            <a:off x="10256155" y="3670652"/>
            <a:ext cx="1" cy="1218955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1324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4A78A1A-74CE-4AF6-992F-89160F1D27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9" r="8319" b="7683"/>
          <a:stretch/>
        </p:blipFill>
        <p:spPr>
          <a:xfrm>
            <a:off x="4099337" y="2000385"/>
            <a:ext cx="7419374" cy="4075795"/>
          </a:xfr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2.3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Observational dataset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4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4011202-3A4E-415C-B1F5-1AC6EFBA25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7" t="15234" r="6423" b="18568"/>
          <a:stretch/>
        </p:blipFill>
        <p:spPr>
          <a:xfrm>
            <a:off x="400050" y="1144285"/>
            <a:ext cx="4400550" cy="264795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52A6D96A-8846-4C3E-910C-946B53163647}"/>
              </a:ext>
            </a:extLst>
          </p:cNvPr>
          <p:cNvSpPr txBox="1"/>
          <p:nvPr/>
        </p:nvSpPr>
        <p:spPr>
          <a:xfrm>
            <a:off x="400050" y="3775759"/>
            <a:ext cx="45030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i="1" dirty="0" err="1"/>
              <a:t>Automatic</a:t>
            </a:r>
            <a:r>
              <a:rPr lang="fr-FR" sz="1050" i="1" dirty="0"/>
              <a:t> </a:t>
            </a:r>
            <a:r>
              <a:rPr lang="fr-FR" sz="1050" i="1" dirty="0" err="1"/>
              <a:t>weather</a:t>
            </a:r>
            <a:r>
              <a:rPr lang="fr-FR" sz="1050" i="1" dirty="0"/>
              <a:t> stations </a:t>
            </a:r>
            <a:r>
              <a:rPr lang="fr-FR" sz="1050" i="1" dirty="0" err="1"/>
              <a:t>from</a:t>
            </a:r>
            <a:r>
              <a:rPr lang="fr-FR" sz="1050" i="1" dirty="0"/>
              <a:t> IMIS (black) and </a:t>
            </a:r>
            <a:r>
              <a:rPr lang="fr-FR" sz="1050" i="1" dirty="0" err="1"/>
              <a:t>SwissMetNet</a:t>
            </a:r>
            <a:r>
              <a:rPr lang="fr-FR" sz="1050" i="1" dirty="0"/>
              <a:t> (</a:t>
            </a:r>
            <a:r>
              <a:rPr lang="fr-FR" sz="1050" i="1" dirty="0" err="1"/>
              <a:t>red</a:t>
            </a:r>
            <a:r>
              <a:rPr lang="fr-FR" sz="1050" i="1" dirty="0"/>
              <a:t>) networks</a:t>
            </a:r>
            <a:endParaRPr lang="de-CH" sz="1050" i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D7707A-A187-4407-9E47-313AC1213091}"/>
              </a:ext>
            </a:extLst>
          </p:cNvPr>
          <p:cNvSpPr/>
          <p:nvPr/>
        </p:nvSpPr>
        <p:spPr>
          <a:xfrm>
            <a:off x="730969" y="4410788"/>
            <a:ext cx="3000773" cy="62458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</a:rPr>
              <a:t>Wind and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depth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measurements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from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automatic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weather</a:t>
            </a:r>
            <a:r>
              <a:rPr lang="fr-FR" sz="1400" dirty="0">
                <a:solidFill>
                  <a:schemeClr val="tx1"/>
                </a:solidFill>
              </a:rPr>
              <a:t> stations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091D4C-0123-475A-A2AE-5133C689D93B}"/>
              </a:ext>
            </a:extLst>
          </p:cNvPr>
          <p:cNvSpPr/>
          <p:nvPr/>
        </p:nvSpPr>
        <p:spPr>
          <a:xfrm>
            <a:off x="6775667" y="1482975"/>
            <a:ext cx="3750507" cy="403226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</a:rPr>
              <a:t>LIDAR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depth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measurements</a:t>
            </a:r>
            <a:r>
              <a:rPr lang="fr-FR" sz="1400" dirty="0">
                <a:solidFill>
                  <a:schemeClr val="tx1"/>
                </a:solidFill>
              </a:rPr>
              <a:t> in Davos area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A95C68A-9501-48BB-B0C7-51626B69AF74}"/>
              </a:ext>
            </a:extLst>
          </p:cNvPr>
          <p:cNvSpPr txBox="1"/>
          <p:nvPr/>
        </p:nvSpPr>
        <p:spPr>
          <a:xfrm rot="16200000">
            <a:off x="4430813" y="2206430"/>
            <a:ext cx="9444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/>
              <a:t>Elevation</a:t>
            </a:r>
            <a:r>
              <a:rPr lang="fr-FR" sz="1100" dirty="0"/>
              <a:t> (m)</a:t>
            </a:r>
            <a:endParaRPr lang="de-CH" sz="11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677A6B1-7CB6-45FB-90E5-84A772DD8F96}"/>
              </a:ext>
            </a:extLst>
          </p:cNvPr>
          <p:cNvSpPr txBox="1"/>
          <p:nvPr/>
        </p:nvSpPr>
        <p:spPr>
          <a:xfrm rot="16200000">
            <a:off x="11042647" y="3907477"/>
            <a:ext cx="109837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Snow </a:t>
            </a:r>
            <a:r>
              <a:rPr lang="fr-FR" sz="1100" dirty="0" err="1"/>
              <a:t>depth</a:t>
            </a:r>
            <a:r>
              <a:rPr lang="fr-FR" sz="1100" dirty="0"/>
              <a:t> (m)</a:t>
            </a:r>
            <a:endParaRPr lang="de-CH" sz="1100" dirty="0"/>
          </a:p>
        </p:txBody>
      </p:sp>
    </p:spTree>
    <p:extLst>
      <p:ext uri="{BB962C8B-B14F-4D97-AF65-F5344CB8AC3E}">
        <p14:creationId xmlns:p14="http://schemas.microsoft.com/office/powerpoint/2010/main" val="1206311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EA268-96F8-4296-9661-11B2C8F1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tx2"/>
                </a:solidFill>
                <a:latin typeface="+mn-lt"/>
              </a:rPr>
              <a:t>3. </a:t>
            </a:r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Results</a:t>
            </a:r>
            <a:endParaRPr lang="de-CH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FCDCF4-2B60-4E61-829F-3387F873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D1F7B2D-2490-41D5-860F-9F341C634B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D077A10-F35B-41B9-BD87-2BEC21207A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8CAD5BD-4DF3-4E97-BA37-0BA0837DE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11" name="Rectangle : coins arrondis 10">
            <a:hlinkClick r:id="rId6" action="ppaction://hlinksldjump"/>
            <a:extLst>
              <a:ext uri="{FF2B5EF4-FFF2-40B4-BE49-F238E27FC236}">
                <a16:creationId xmlns:a16="http://schemas.microsoft.com/office/drawing/2014/main" id="{550FC3E5-E409-40B5-BA94-D31EC0247AB0}"/>
              </a:ext>
            </a:extLst>
          </p:cNvPr>
          <p:cNvSpPr/>
          <p:nvPr/>
        </p:nvSpPr>
        <p:spPr>
          <a:xfrm>
            <a:off x="7168308" y="3244546"/>
            <a:ext cx="3352214" cy="771148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Snowpack</a:t>
            </a:r>
            <a:r>
              <a:rPr lang="fr-FR" dirty="0"/>
              <a:t>/</a:t>
            </a:r>
            <a:r>
              <a:rPr lang="fr-FR" dirty="0" err="1"/>
              <a:t>snowdrift</a:t>
            </a:r>
            <a:r>
              <a:rPr lang="fr-FR" dirty="0"/>
              <a:t> simulations at 25 m -&gt; 100 m </a:t>
            </a:r>
            <a:r>
              <a:rPr lang="fr-FR" dirty="0" err="1"/>
              <a:t>resolution</a:t>
            </a:r>
            <a:endParaRPr lang="fr-FR" dirty="0"/>
          </a:p>
        </p:txBody>
      </p:sp>
      <p:sp>
        <p:nvSpPr>
          <p:cNvPr id="12" name="Rectangle : coins arrondis 11">
            <a:hlinkClick r:id="rId7" action="ppaction://hlinksldjump"/>
            <a:extLst>
              <a:ext uri="{FF2B5EF4-FFF2-40B4-BE49-F238E27FC236}">
                <a16:creationId xmlns:a16="http://schemas.microsoft.com/office/drawing/2014/main" id="{516953AA-5A6D-4BC3-9F6B-B28AD74BBAA2}"/>
              </a:ext>
            </a:extLst>
          </p:cNvPr>
          <p:cNvSpPr/>
          <p:nvPr/>
        </p:nvSpPr>
        <p:spPr>
          <a:xfrm>
            <a:off x="1671478" y="3240502"/>
            <a:ext cx="3352214" cy="775192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Assessment</a:t>
            </a:r>
            <a:r>
              <a:rPr lang="fr-FR" dirty="0"/>
              <a:t> and </a:t>
            </a:r>
            <a:r>
              <a:rPr lang="fr-FR" dirty="0" err="1"/>
              <a:t>comparison</a:t>
            </a:r>
            <a:r>
              <a:rPr lang="fr-FR" dirty="0"/>
              <a:t> of </a:t>
            </a:r>
            <a:r>
              <a:rPr lang="fr-FR" dirty="0" err="1"/>
              <a:t>wind</a:t>
            </a:r>
            <a:r>
              <a:rPr lang="fr-FR" dirty="0"/>
              <a:t> </a:t>
            </a:r>
            <a:r>
              <a:rPr lang="fr-FR" dirty="0" err="1"/>
              <a:t>downscaling</a:t>
            </a:r>
            <a:r>
              <a:rPr lang="fr-FR" dirty="0"/>
              <a:t> </a:t>
            </a:r>
            <a:r>
              <a:rPr lang="fr-FR" dirty="0" err="1"/>
              <a:t>methods</a:t>
            </a:r>
            <a:r>
              <a:rPr lang="fr-FR" dirty="0"/>
              <a:t>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89379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3.1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Comparison of wind downscaling methods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F0251BBC-5C5D-44DC-8220-65DF2FF015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046" y="926921"/>
            <a:ext cx="9446004" cy="52538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2585351-15F7-451C-9001-5686F48F2C32}"/>
              </a:ext>
            </a:extLst>
          </p:cNvPr>
          <p:cNvSpPr/>
          <p:nvPr/>
        </p:nvSpPr>
        <p:spPr>
          <a:xfrm>
            <a:off x="2392112" y="1325563"/>
            <a:ext cx="2075935" cy="3879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COSMO1 </a:t>
            </a:r>
            <a:r>
              <a:rPr lang="fr-FR" sz="1200" dirty="0" err="1"/>
              <a:t>interpolated</a:t>
            </a:r>
            <a:endParaRPr lang="de-CH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668BCA-C438-4226-99DF-617F7B62C060}"/>
              </a:ext>
            </a:extLst>
          </p:cNvPr>
          <p:cNvSpPr/>
          <p:nvPr/>
        </p:nvSpPr>
        <p:spPr>
          <a:xfrm>
            <a:off x="4898476" y="1325563"/>
            <a:ext cx="2075935" cy="3879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WindNinja</a:t>
            </a:r>
            <a:r>
              <a:rPr lang="fr-FR" sz="1200" dirty="0"/>
              <a:t> Mass </a:t>
            </a:r>
            <a:r>
              <a:rPr lang="fr-FR" sz="1200" dirty="0" err="1"/>
              <a:t>debiased</a:t>
            </a:r>
            <a:endParaRPr lang="fr-FR" sz="1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A8791-CDBF-41DE-AD3B-9EFD2BB8B8C4}"/>
              </a:ext>
            </a:extLst>
          </p:cNvPr>
          <p:cNvSpPr/>
          <p:nvPr/>
        </p:nvSpPr>
        <p:spPr>
          <a:xfrm>
            <a:off x="7404840" y="1324834"/>
            <a:ext cx="2075935" cy="3879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WindNinja</a:t>
            </a:r>
            <a:r>
              <a:rPr lang="fr-FR" sz="1200" dirty="0"/>
              <a:t> </a:t>
            </a:r>
            <a:r>
              <a:rPr lang="fr-FR" sz="1200" dirty="0" err="1"/>
              <a:t>Mass&amp;Momentum</a:t>
            </a:r>
            <a:endParaRPr lang="fr-FR" sz="12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67A7A7-8884-472D-8FA1-000C55971F4E}"/>
              </a:ext>
            </a:extLst>
          </p:cNvPr>
          <p:cNvSpPr/>
          <p:nvPr/>
        </p:nvSpPr>
        <p:spPr>
          <a:xfrm>
            <a:off x="2339510" y="3948585"/>
            <a:ext cx="2181138" cy="3879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Convolutional</a:t>
            </a:r>
            <a:r>
              <a:rPr lang="fr-FR" sz="1200" dirty="0"/>
              <a:t> Neural Network</a:t>
            </a:r>
            <a:endParaRPr lang="de-CH" sz="12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323DCC-0312-428D-8257-F39FA556FD7E}"/>
              </a:ext>
            </a:extLst>
          </p:cNvPr>
          <p:cNvSpPr/>
          <p:nvPr/>
        </p:nvSpPr>
        <p:spPr>
          <a:xfrm>
            <a:off x="4898476" y="3949314"/>
            <a:ext cx="2075935" cy="3879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/>
              <a:t>ICAR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8BAB1C-8346-488D-848F-77B03FF7E047}"/>
              </a:ext>
            </a:extLst>
          </p:cNvPr>
          <p:cNvSpPr/>
          <p:nvPr/>
        </p:nvSpPr>
        <p:spPr>
          <a:xfrm>
            <a:off x="7404840" y="3948585"/>
            <a:ext cx="2075935" cy="3879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dirty="0" err="1"/>
              <a:t>Multilinear</a:t>
            </a:r>
            <a:r>
              <a:rPr lang="fr-FR" sz="1200" dirty="0"/>
              <a:t> </a:t>
            </a:r>
            <a:r>
              <a:rPr lang="fr-FR" sz="1200" dirty="0" err="1"/>
              <a:t>regression</a:t>
            </a:r>
            <a:r>
              <a:rPr lang="fr-FR" sz="1200" dirty="0"/>
              <a:t> model</a:t>
            </a:r>
          </a:p>
        </p:txBody>
      </p:sp>
    </p:spTree>
    <p:extLst>
      <p:ext uri="{BB962C8B-B14F-4D97-AF65-F5344CB8AC3E}">
        <p14:creationId xmlns:p14="http://schemas.microsoft.com/office/powerpoint/2010/main" val="616538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3.1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Comparison of wind downscaling methods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0A19272E-CF37-4AAC-AE67-F51AF6A4ABD4}"/>
              </a:ext>
            </a:extLst>
          </p:cNvPr>
          <p:cNvSpPr txBox="1"/>
          <p:nvPr/>
        </p:nvSpPr>
        <p:spPr>
          <a:xfrm>
            <a:off x="9568829" y="2289954"/>
            <a:ext cx="32587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ea typeface="Cambria" panose="02040503050406030204" pitchFamily="18" charset="0"/>
              </a:rPr>
              <a:t>RMSE = Root </a:t>
            </a:r>
            <a:r>
              <a:rPr lang="fr-FR" sz="1050" i="1" dirty="0" err="1">
                <a:ea typeface="Cambria" panose="02040503050406030204" pitchFamily="18" charset="0"/>
              </a:rPr>
              <a:t>Mean</a:t>
            </a:r>
            <a:r>
              <a:rPr lang="fr-FR" sz="1050" i="1" dirty="0">
                <a:ea typeface="Cambria" panose="02040503050406030204" pitchFamily="18" charset="0"/>
              </a:rPr>
              <a:t> Square </a:t>
            </a:r>
            <a:r>
              <a:rPr lang="fr-FR" sz="1050" i="1" dirty="0" err="1">
                <a:ea typeface="Cambria" panose="02040503050406030204" pitchFamily="18" charset="0"/>
              </a:rPr>
              <a:t>Error</a:t>
            </a:r>
            <a:endParaRPr lang="fr-FR" sz="1050" i="1" dirty="0">
              <a:ea typeface="Cambria" panose="02040503050406030204" pitchFamily="18" charset="0"/>
            </a:endParaRPr>
          </a:p>
          <a:p>
            <a:r>
              <a:rPr lang="fr-FR" sz="1050" i="1" dirty="0">
                <a:ea typeface="Cambria" panose="02040503050406030204" pitchFamily="18" charset="0"/>
              </a:rPr>
              <a:t>MAE = </a:t>
            </a:r>
            <a:r>
              <a:rPr lang="fr-FR" sz="1050" i="1" dirty="0" err="1">
                <a:ea typeface="Cambria" panose="02040503050406030204" pitchFamily="18" charset="0"/>
              </a:rPr>
              <a:t>Mean</a:t>
            </a:r>
            <a:r>
              <a:rPr lang="fr-FR" sz="1050" i="1" dirty="0">
                <a:ea typeface="Cambria" panose="02040503050406030204" pitchFamily="18" charset="0"/>
              </a:rPr>
              <a:t> </a:t>
            </a:r>
            <a:r>
              <a:rPr lang="fr-FR" sz="1050" i="1" dirty="0" err="1">
                <a:ea typeface="Cambria" panose="02040503050406030204" pitchFamily="18" charset="0"/>
              </a:rPr>
              <a:t>Absolute</a:t>
            </a:r>
            <a:r>
              <a:rPr lang="fr-FR" sz="1050" i="1" dirty="0">
                <a:ea typeface="Cambria" panose="02040503050406030204" pitchFamily="18" charset="0"/>
              </a:rPr>
              <a:t> </a:t>
            </a:r>
            <a:r>
              <a:rPr lang="fr-FR" sz="1050" i="1" dirty="0" err="1">
                <a:ea typeface="Cambria" panose="02040503050406030204" pitchFamily="18" charset="0"/>
              </a:rPr>
              <a:t>Error</a:t>
            </a:r>
            <a:endParaRPr lang="fr-FR" sz="1050" i="1" dirty="0">
              <a:ea typeface="Cambria" panose="02040503050406030204" pitchFamily="18" charset="0"/>
            </a:endParaRPr>
          </a:p>
          <a:p>
            <a:r>
              <a:rPr lang="fr-FR" sz="1050" i="1" dirty="0" err="1">
                <a:ea typeface="Cambria" panose="02040503050406030204" pitchFamily="18" charset="0"/>
              </a:rPr>
              <a:t>Cost</a:t>
            </a:r>
            <a:r>
              <a:rPr lang="fr-FR" sz="1050" i="1" dirty="0">
                <a:ea typeface="Cambria" panose="02040503050406030204" pitchFamily="18" charset="0"/>
              </a:rPr>
              <a:t> = Time to </a:t>
            </a:r>
            <a:r>
              <a:rPr lang="fr-FR" sz="1050" i="1" dirty="0" err="1">
                <a:ea typeface="Cambria" panose="02040503050406030204" pitchFamily="18" charset="0"/>
              </a:rPr>
              <a:t>downscale</a:t>
            </a:r>
            <a:r>
              <a:rPr lang="fr-FR" sz="1050" i="1" dirty="0">
                <a:ea typeface="Cambria" panose="02040503050406030204" pitchFamily="18" charset="0"/>
              </a:rPr>
              <a:t> an </a:t>
            </a:r>
            <a:r>
              <a:rPr lang="fr-FR" sz="1050" i="1" dirty="0" err="1">
                <a:ea typeface="Cambria" panose="02040503050406030204" pitchFamily="18" charset="0"/>
              </a:rPr>
              <a:t>hourly</a:t>
            </a:r>
            <a:r>
              <a:rPr lang="fr-FR" sz="1050" i="1" dirty="0">
                <a:ea typeface="Cambria" panose="02040503050406030204" pitchFamily="18" charset="0"/>
              </a:rPr>
              <a:t> </a:t>
            </a:r>
            <a:r>
              <a:rPr lang="fr-FR" sz="1050" i="1" dirty="0" err="1">
                <a:ea typeface="Cambria" panose="02040503050406030204" pitchFamily="18" charset="0"/>
              </a:rPr>
              <a:t>forecast</a:t>
            </a:r>
            <a:endParaRPr lang="fr-FR" sz="1050" i="1" dirty="0">
              <a:ea typeface="Cambria" panose="02040503050406030204" pitchFamily="18" charset="0"/>
            </a:endParaRPr>
          </a:p>
          <a:p>
            <a:r>
              <a:rPr lang="fr-FR" sz="1050" i="1" dirty="0">
                <a:ea typeface="Cambria" panose="02040503050406030204" pitchFamily="18" charset="0"/>
              </a:rPr>
              <a:t>* Estimation</a:t>
            </a:r>
            <a:endParaRPr lang="de-CH" sz="1050" i="1" dirty="0">
              <a:ea typeface="Cambria" panose="02040503050406030204" pitchFamily="18" charset="0"/>
            </a:endParaRPr>
          </a:p>
        </p:txBody>
      </p:sp>
      <p:pic>
        <p:nvPicPr>
          <p:cNvPr id="15" name="Picture 13">
            <a:extLst>
              <a:ext uri="{FF2B5EF4-FFF2-40B4-BE49-F238E27FC236}">
                <a16:creationId xmlns:a16="http://schemas.microsoft.com/office/drawing/2014/main" id="{2C82FD77-A2F4-457B-B254-3185A22346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16" y="1422018"/>
            <a:ext cx="1821340" cy="1825804"/>
          </a:xfrm>
          <a:prstGeom prst="rect">
            <a:avLst/>
          </a:prstGeom>
        </p:spPr>
      </p:pic>
      <p:cxnSp>
        <p:nvCxnSpPr>
          <p:cNvPr id="16" name="Straight Arrow Connector 17">
            <a:extLst>
              <a:ext uri="{FF2B5EF4-FFF2-40B4-BE49-F238E27FC236}">
                <a16:creationId xmlns:a16="http://schemas.microsoft.com/office/drawing/2014/main" id="{749F460B-F3DB-41C8-B566-5ECDB6FD784A}"/>
              </a:ext>
            </a:extLst>
          </p:cNvPr>
          <p:cNvCxnSpPr/>
          <p:nvPr/>
        </p:nvCxnSpPr>
        <p:spPr>
          <a:xfrm>
            <a:off x="2403036" y="2342235"/>
            <a:ext cx="617113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1">
            <a:extLst>
              <a:ext uri="{FF2B5EF4-FFF2-40B4-BE49-F238E27FC236}">
                <a16:creationId xmlns:a16="http://schemas.microsoft.com/office/drawing/2014/main" id="{4853FA63-B320-4FE6-A379-C2F8DC465A2F}"/>
              </a:ext>
            </a:extLst>
          </p:cNvPr>
          <p:cNvCxnSpPr/>
          <p:nvPr/>
        </p:nvCxnSpPr>
        <p:spPr>
          <a:xfrm>
            <a:off x="3759603" y="4065477"/>
            <a:ext cx="617113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2">
            <a:extLst>
              <a:ext uri="{FF2B5EF4-FFF2-40B4-BE49-F238E27FC236}">
                <a16:creationId xmlns:a16="http://schemas.microsoft.com/office/drawing/2014/main" id="{297B57CD-FC08-44DC-8E77-72F5050534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5129" y="1528092"/>
            <a:ext cx="6293700" cy="1620000"/>
          </a:xfrm>
          <a:prstGeom prst="rect">
            <a:avLst/>
          </a:prstGeom>
        </p:spPr>
      </p:pic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C361A470-7A05-4779-BB9A-FF0CDDDD89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64" y="3270067"/>
            <a:ext cx="3198650" cy="1980639"/>
          </a:xfrm>
          <a:prstGeom prst="rect">
            <a:avLst/>
          </a:prstGeom>
        </p:spPr>
      </p:pic>
      <p:pic>
        <p:nvPicPr>
          <p:cNvPr id="24" name="Picture 10">
            <a:extLst>
              <a:ext uri="{FF2B5EF4-FFF2-40B4-BE49-F238E27FC236}">
                <a16:creationId xmlns:a16="http://schemas.microsoft.com/office/drawing/2014/main" id="{C29473D7-513A-422C-9EEE-050E514AC6A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4106" y="3342128"/>
            <a:ext cx="4774315" cy="1516167"/>
          </a:xfrm>
          <a:prstGeom prst="rect">
            <a:avLst/>
          </a:prstGeom>
        </p:spPr>
      </p:pic>
      <p:sp>
        <p:nvSpPr>
          <p:cNvPr id="26" name="TextBox 7">
            <a:extLst>
              <a:ext uri="{FF2B5EF4-FFF2-40B4-BE49-F238E27FC236}">
                <a16:creationId xmlns:a16="http://schemas.microsoft.com/office/drawing/2014/main" id="{3D3067BC-1785-494B-92A9-318D4648AB30}"/>
              </a:ext>
            </a:extLst>
          </p:cNvPr>
          <p:cNvSpPr txBox="1"/>
          <p:nvPr/>
        </p:nvSpPr>
        <p:spPr>
          <a:xfrm>
            <a:off x="9093841" y="1053063"/>
            <a:ext cx="22704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ea typeface="Cambria" panose="02040503050406030204" pitchFamily="18" charset="0"/>
              </a:rPr>
              <a:t>(Version </a:t>
            </a:r>
            <a:r>
              <a:rPr lang="fr-FR" sz="1050" i="1" dirty="0" err="1">
                <a:ea typeface="Cambria" panose="02040503050406030204" pitchFamily="18" charset="0"/>
              </a:rPr>
              <a:t>currently</a:t>
            </a:r>
            <a:r>
              <a:rPr lang="fr-FR" sz="1050" i="1" dirty="0">
                <a:ea typeface="Cambria" panose="02040503050406030204" pitchFamily="18" charset="0"/>
              </a:rPr>
              <a:t> </a:t>
            </a:r>
            <a:r>
              <a:rPr lang="fr-FR" sz="1050" i="1" dirty="0" err="1">
                <a:ea typeface="Cambria" panose="02040503050406030204" pitchFamily="18" charset="0"/>
              </a:rPr>
              <a:t>under</a:t>
            </a:r>
            <a:r>
              <a:rPr lang="fr-FR" sz="1050" i="1" dirty="0">
                <a:ea typeface="Cambria" panose="02040503050406030204" pitchFamily="18" charset="0"/>
              </a:rPr>
              <a:t> </a:t>
            </a:r>
            <a:r>
              <a:rPr lang="fr-FR" sz="1050" i="1" dirty="0" err="1">
                <a:ea typeface="Cambria" panose="02040503050406030204" pitchFamily="18" charset="0"/>
              </a:rPr>
              <a:t>development</a:t>
            </a:r>
            <a:r>
              <a:rPr lang="fr-FR" sz="1050" i="1" dirty="0">
                <a:ea typeface="Cambria" panose="02040503050406030204" pitchFamily="18" charset="0"/>
              </a:rPr>
              <a:t>)</a:t>
            </a:r>
            <a:endParaRPr lang="de-CH" sz="1050" i="1" dirty="0">
              <a:ea typeface="Cambria" panose="02040503050406030204" pitchFamily="18" charset="0"/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7EBACD0E-C33C-4E31-BFF0-FB026BB2D10A}"/>
              </a:ext>
            </a:extLst>
          </p:cNvPr>
          <p:cNvCxnSpPr>
            <a:cxnSpLocks/>
          </p:cNvCxnSpPr>
          <p:nvPr/>
        </p:nvCxnSpPr>
        <p:spPr>
          <a:xfrm flipH="1">
            <a:off x="9251094" y="1256010"/>
            <a:ext cx="107088" cy="297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7">
            <a:extLst>
              <a:ext uri="{FF2B5EF4-FFF2-40B4-BE49-F238E27FC236}">
                <a16:creationId xmlns:a16="http://schemas.microsoft.com/office/drawing/2014/main" id="{51E789CC-13C8-41F3-BA57-47044FE07A4B}"/>
              </a:ext>
            </a:extLst>
          </p:cNvPr>
          <p:cNvSpPr txBox="1"/>
          <p:nvPr/>
        </p:nvSpPr>
        <p:spPr>
          <a:xfrm>
            <a:off x="6240380" y="1053063"/>
            <a:ext cx="22704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ea typeface="Cambria" panose="02040503050406030204" pitchFamily="18" charset="0"/>
              </a:rPr>
              <a:t>(</a:t>
            </a:r>
            <a:r>
              <a:rPr lang="fr-FR" sz="1050" i="1" dirty="0" err="1">
                <a:ea typeface="Cambria" panose="02040503050406030204" pitchFamily="18" charset="0"/>
              </a:rPr>
              <a:t>with</a:t>
            </a:r>
            <a:r>
              <a:rPr lang="fr-FR" sz="1050" i="1" dirty="0">
                <a:ea typeface="Cambria" panose="02040503050406030204" pitchFamily="18" charset="0"/>
              </a:rPr>
              <a:t> a constant </a:t>
            </a:r>
            <a:r>
              <a:rPr lang="fr-FR" sz="1050" i="1" dirty="0" err="1">
                <a:ea typeface="Cambria" panose="02040503050406030204" pitchFamily="18" charset="0"/>
              </a:rPr>
              <a:t>debiasing</a:t>
            </a:r>
            <a:r>
              <a:rPr lang="fr-FR" sz="1050" i="1" dirty="0">
                <a:ea typeface="Cambria" panose="02040503050406030204" pitchFamily="18" charset="0"/>
              </a:rPr>
              <a:t> factor)</a:t>
            </a:r>
            <a:endParaRPr lang="de-CH" sz="1050" i="1" dirty="0">
              <a:ea typeface="Cambria" panose="02040503050406030204" pitchFamily="18" charset="0"/>
            </a:endParaRPr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9B8A83F4-913A-49F1-BAFB-8301DC78AFD5}"/>
              </a:ext>
            </a:extLst>
          </p:cNvPr>
          <p:cNvCxnSpPr>
            <a:cxnSpLocks/>
          </p:cNvCxnSpPr>
          <p:nvPr/>
        </p:nvCxnSpPr>
        <p:spPr>
          <a:xfrm flipH="1">
            <a:off x="7265770" y="1272486"/>
            <a:ext cx="156519" cy="297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06AEC71-B7F3-479E-9D79-FCE33B3F6F72}"/>
              </a:ext>
            </a:extLst>
          </p:cNvPr>
          <p:cNvSpPr/>
          <p:nvPr/>
        </p:nvSpPr>
        <p:spPr>
          <a:xfrm>
            <a:off x="7515261" y="4877360"/>
            <a:ext cx="4676737" cy="1980639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</a:rPr>
              <a:t>Best performance </a:t>
            </a:r>
            <a:r>
              <a:rPr lang="fr-FR" sz="1500" dirty="0" err="1">
                <a:solidFill>
                  <a:schemeClr val="tx1"/>
                </a:solidFill>
              </a:rPr>
              <a:t>metrics</a:t>
            </a:r>
            <a:r>
              <a:rPr lang="fr-FR" sz="1500" dirty="0">
                <a:solidFill>
                  <a:schemeClr val="tx1"/>
                </a:solidFill>
              </a:rPr>
              <a:t> for the </a:t>
            </a:r>
            <a:r>
              <a:rPr lang="fr-FR" sz="1500" dirty="0" err="1">
                <a:solidFill>
                  <a:schemeClr val="tx1"/>
                </a:solidFill>
              </a:rPr>
              <a:t>Convolutional</a:t>
            </a:r>
            <a:r>
              <a:rPr lang="fr-FR" sz="1500" dirty="0">
                <a:solidFill>
                  <a:schemeClr val="tx1"/>
                </a:solidFill>
              </a:rPr>
              <a:t> Neural Network and </a:t>
            </a:r>
            <a:r>
              <a:rPr lang="fr-FR" sz="1500" dirty="0" err="1">
                <a:solidFill>
                  <a:schemeClr val="tx1"/>
                </a:solidFill>
              </a:rPr>
              <a:t>WindNinja</a:t>
            </a:r>
            <a:r>
              <a:rPr lang="fr-FR" sz="1500" dirty="0">
                <a:solidFill>
                  <a:schemeClr val="tx1"/>
                </a:solidFill>
              </a:rPr>
              <a:t> Mass (</a:t>
            </a:r>
            <a:r>
              <a:rPr lang="fr-FR" sz="1500" dirty="0" err="1">
                <a:solidFill>
                  <a:schemeClr val="tx1"/>
                </a:solidFill>
              </a:rPr>
              <a:t>debiased</a:t>
            </a:r>
            <a:r>
              <a:rPr lang="fr-FR" sz="15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dirty="0" err="1">
                <a:solidFill>
                  <a:schemeClr val="tx1"/>
                </a:solidFill>
              </a:rPr>
              <a:t>Reasonable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computational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costs</a:t>
            </a:r>
            <a:r>
              <a:rPr lang="fr-FR" sz="1500" dirty="0">
                <a:solidFill>
                  <a:schemeClr val="tx1"/>
                </a:solidFill>
              </a:rPr>
              <a:t> for </a:t>
            </a:r>
            <a:r>
              <a:rPr lang="fr-FR" sz="1500" dirty="0" err="1">
                <a:solidFill>
                  <a:schemeClr val="tx1"/>
                </a:solidFill>
              </a:rPr>
              <a:t>WindNinja</a:t>
            </a:r>
            <a:r>
              <a:rPr lang="fr-FR" sz="1500" dirty="0">
                <a:solidFill>
                  <a:schemeClr val="tx1"/>
                </a:solidFill>
              </a:rPr>
              <a:t> Mass to </a:t>
            </a:r>
            <a:r>
              <a:rPr lang="fr-FR" sz="1500" dirty="0" err="1">
                <a:solidFill>
                  <a:schemeClr val="tx1"/>
                </a:solidFill>
              </a:rPr>
              <a:t>be</a:t>
            </a:r>
            <a:r>
              <a:rPr lang="fr-FR" sz="1500" dirty="0">
                <a:solidFill>
                  <a:schemeClr val="tx1"/>
                </a:solidFill>
              </a:rPr>
              <a:t> run at 100 m </a:t>
            </a:r>
            <a:r>
              <a:rPr lang="fr-FR" sz="1500" dirty="0" err="1">
                <a:solidFill>
                  <a:schemeClr val="tx1"/>
                </a:solidFill>
              </a:rPr>
              <a:t>resolution</a:t>
            </a:r>
            <a:r>
              <a:rPr lang="fr-FR" sz="1500" dirty="0">
                <a:solidFill>
                  <a:schemeClr val="tx1"/>
                </a:solidFill>
              </a:rPr>
              <a:t> over the </a:t>
            </a:r>
            <a:r>
              <a:rPr lang="fr-FR" sz="1500" dirty="0" err="1">
                <a:solidFill>
                  <a:schemeClr val="tx1"/>
                </a:solidFill>
              </a:rPr>
              <a:t>Swiss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Alps</a:t>
            </a:r>
            <a:endParaRPr lang="fr-FR" sz="15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</a:rPr>
              <a:t>CNN </a:t>
            </a:r>
            <a:r>
              <a:rPr lang="fr-FR" sz="1500" dirty="0" err="1">
                <a:solidFill>
                  <a:schemeClr val="tx1"/>
                </a:solidFill>
              </a:rPr>
              <a:t>computational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costs</a:t>
            </a:r>
            <a:r>
              <a:rPr lang="fr-FR" sz="1500" dirty="0">
                <a:solidFill>
                  <a:schemeClr val="tx1"/>
                </a:solidFill>
              </a:rPr>
              <a:t> are </a:t>
            </a:r>
            <a:r>
              <a:rPr lang="fr-FR" sz="1500" dirty="0" err="1">
                <a:solidFill>
                  <a:schemeClr val="tx1"/>
                </a:solidFill>
              </a:rPr>
              <a:t>currently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being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improved</a:t>
            </a:r>
            <a:endParaRPr lang="fr-FR" sz="15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</a:rPr>
              <a:t>A </a:t>
            </a:r>
            <a:r>
              <a:rPr lang="fr-FR" sz="1500" dirty="0" err="1">
                <a:solidFill>
                  <a:schemeClr val="tx1"/>
                </a:solidFill>
              </a:rPr>
              <a:t>finer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representation</a:t>
            </a:r>
            <a:r>
              <a:rPr lang="fr-FR" sz="1500" dirty="0">
                <a:solidFill>
                  <a:schemeClr val="tx1"/>
                </a:solidFill>
              </a:rPr>
              <a:t> of </a:t>
            </a:r>
            <a:r>
              <a:rPr lang="fr-FR" sz="1500" dirty="0" err="1">
                <a:solidFill>
                  <a:schemeClr val="tx1"/>
                </a:solidFill>
              </a:rPr>
              <a:t>topography-induced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wind</a:t>
            </a:r>
            <a:r>
              <a:rPr lang="fr-FR" sz="1500" dirty="0">
                <a:solidFill>
                  <a:schemeClr val="tx1"/>
                </a:solidFill>
              </a:rPr>
              <a:t> patterns by </a:t>
            </a:r>
            <a:r>
              <a:rPr lang="fr-FR" sz="1500" dirty="0" err="1">
                <a:solidFill>
                  <a:schemeClr val="tx1"/>
                </a:solidFill>
              </a:rPr>
              <a:t>dynamical</a:t>
            </a:r>
            <a:r>
              <a:rPr lang="fr-FR" sz="1500" dirty="0">
                <a:solidFill>
                  <a:schemeClr val="tx1"/>
                </a:solidFill>
              </a:rPr>
              <a:t> </a:t>
            </a:r>
            <a:r>
              <a:rPr lang="fr-FR" sz="1500" dirty="0" err="1">
                <a:solidFill>
                  <a:schemeClr val="tx1"/>
                </a:solidFill>
              </a:rPr>
              <a:t>methods</a:t>
            </a:r>
            <a:r>
              <a:rPr lang="fr-FR" sz="1500" dirty="0">
                <a:solidFill>
                  <a:schemeClr val="tx1"/>
                </a:solidFill>
              </a:rPr>
              <a:t> and CNN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22E6055B-EAC0-4E4B-87F4-E8727413A5B8}"/>
              </a:ext>
            </a:extLst>
          </p:cNvPr>
          <p:cNvSpPr txBox="1"/>
          <p:nvPr/>
        </p:nvSpPr>
        <p:spPr>
          <a:xfrm>
            <a:off x="745846" y="6531495"/>
            <a:ext cx="227044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50" i="1" dirty="0">
                <a:ea typeface="Cambria" panose="02040503050406030204" pitchFamily="18" charset="0"/>
              </a:rPr>
              <a:t>(</a:t>
            </a:r>
            <a:r>
              <a:rPr lang="fr-FR" sz="1050" i="1" dirty="0" err="1">
                <a:ea typeface="Cambria" panose="02040503050406030204" pitchFamily="18" charset="0"/>
              </a:rPr>
              <a:t>Map</a:t>
            </a:r>
            <a:r>
              <a:rPr lang="fr-FR" sz="1050" i="1" dirty="0">
                <a:ea typeface="Cambria" panose="02040503050406030204" pitchFamily="18" charset="0"/>
              </a:rPr>
              <a:t> source: </a:t>
            </a:r>
            <a:r>
              <a:rPr lang="fr-FR" sz="1050" i="1" dirty="0" err="1">
                <a:ea typeface="Cambria" panose="02040503050406030204" pitchFamily="18" charset="0"/>
              </a:rPr>
              <a:t>SwissTopo</a:t>
            </a:r>
            <a:r>
              <a:rPr lang="fr-FR" sz="1050" i="1" dirty="0">
                <a:ea typeface="Cambria" panose="02040503050406030204" pitchFamily="18" charset="0"/>
              </a:rPr>
              <a:t>)</a:t>
            </a:r>
            <a:endParaRPr lang="de-CH" sz="1050" i="1" dirty="0"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581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D51672F-EEBD-4B64-9509-CBA41787B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8" y="1487389"/>
            <a:ext cx="6075737" cy="455506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0405D7-4CB3-4D1B-B64F-B8B56C954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01" y="1487387"/>
            <a:ext cx="6075738" cy="455506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3.2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Snowpack/snowdrift simulations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5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C160205-6147-4564-893A-2586BC16C0BD}"/>
              </a:ext>
            </a:extLst>
          </p:cNvPr>
          <p:cNvSpPr/>
          <p:nvPr/>
        </p:nvSpPr>
        <p:spPr>
          <a:xfrm>
            <a:off x="626076" y="1141844"/>
            <a:ext cx="5571764" cy="31572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200" dirty="0">
                <a:solidFill>
                  <a:schemeClr val="tx1"/>
                </a:solidFill>
              </a:rPr>
              <a:t>Clear </a:t>
            </a:r>
            <a:r>
              <a:rPr lang="fr-FR" sz="1200" dirty="0" err="1">
                <a:solidFill>
                  <a:schemeClr val="tx1"/>
                </a:solidFill>
              </a:rPr>
              <a:t>added</a:t>
            </a:r>
            <a:r>
              <a:rPr lang="fr-FR" sz="1200" dirty="0">
                <a:solidFill>
                  <a:schemeClr val="tx1"/>
                </a:solidFill>
              </a:rPr>
              <a:t> value of </a:t>
            </a:r>
            <a:r>
              <a:rPr lang="fr-FR" sz="1200" dirty="0" err="1">
                <a:solidFill>
                  <a:schemeClr val="tx1"/>
                </a:solidFill>
              </a:rPr>
              <a:t>downscaled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wind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fields</a:t>
            </a:r>
            <a:r>
              <a:rPr lang="fr-FR" sz="1200" dirty="0">
                <a:solidFill>
                  <a:schemeClr val="tx1"/>
                </a:solidFill>
              </a:rPr>
              <a:t> to capture </a:t>
            </a:r>
            <a:r>
              <a:rPr lang="fr-FR" sz="1200" dirty="0" err="1">
                <a:solidFill>
                  <a:schemeClr val="tx1"/>
                </a:solidFill>
              </a:rPr>
              <a:t>increased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erosion</a:t>
            </a:r>
            <a:r>
              <a:rPr lang="fr-FR" sz="1200" dirty="0">
                <a:solidFill>
                  <a:schemeClr val="tx1"/>
                </a:solidFill>
              </a:rPr>
              <a:t> at </a:t>
            </a:r>
            <a:r>
              <a:rPr lang="fr-FR" sz="1200" dirty="0" err="1">
                <a:solidFill>
                  <a:schemeClr val="tx1"/>
                </a:solidFill>
              </a:rPr>
              <a:t>ridges</a:t>
            </a:r>
            <a:endParaRPr lang="fr-FR" sz="1200" dirty="0">
              <a:solidFill>
                <a:schemeClr val="tx1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9F93A7-4B66-43C0-BD8F-CD29A6C6CD12}"/>
              </a:ext>
            </a:extLst>
          </p:cNvPr>
          <p:cNvSpPr txBox="1"/>
          <p:nvPr/>
        </p:nvSpPr>
        <p:spPr>
          <a:xfrm>
            <a:off x="522947" y="5752602"/>
            <a:ext cx="504631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i="1" dirty="0"/>
              <a:t>SWE by FSM/SnowTran3D – SWE by FSM/</a:t>
            </a:r>
            <a:r>
              <a:rPr lang="fr-FR" sz="1100" i="1" dirty="0" err="1"/>
              <a:t>nosnowdrift</a:t>
            </a:r>
            <a:r>
              <a:rPr lang="fr-FR" sz="1100" i="1" dirty="0"/>
              <a:t> (mm)</a:t>
            </a:r>
          </a:p>
          <a:p>
            <a:pPr algn="ctr"/>
            <a:r>
              <a:rPr lang="fr-FR" sz="1400" b="1" i="1" dirty="0"/>
              <a:t>Driving </a:t>
            </a:r>
            <a:r>
              <a:rPr lang="fr-FR" sz="1400" b="1" i="1" dirty="0" err="1"/>
              <a:t>wind</a:t>
            </a:r>
            <a:r>
              <a:rPr lang="fr-FR" sz="1400" b="1" i="1" dirty="0"/>
              <a:t> </a:t>
            </a:r>
            <a:r>
              <a:rPr lang="fr-FR" sz="1400" b="1" i="1" dirty="0" err="1"/>
              <a:t>field</a:t>
            </a:r>
            <a:r>
              <a:rPr lang="fr-FR" sz="1400" b="1" i="1" dirty="0"/>
              <a:t>: simple interpolation of 1 km COSMO </a:t>
            </a:r>
            <a:r>
              <a:rPr lang="fr-FR" sz="1400" b="1" i="1" dirty="0" err="1"/>
              <a:t>forecasts</a:t>
            </a:r>
            <a:r>
              <a:rPr lang="fr-FR" sz="1400" b="1" i="1" dirty="0"/>
              <a:t> </a:t>
            </a:r>
            <a:endParaRPr lang="de-CH" sz="1400" b="1" i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BAAE86A-B1CA-4F72-AAF8-601BCE4B72C7}"/>
              </a:ext>
            </a:extLst>
          </p:cNvPr>
          <p:cNvSpPr txBox="1"/>
          <p:nvPr/>
        </p:nvSpPr>
        <p:spPr>
          <a:xfrm>
            <a:off x="7266146" y="5749878"/>
            <a:ext cx="379244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100" i="1" dirty="0"/>
              <a:t>SWE by FSM/SnowTran3D – SWE by FSM/</a:t>
            </a:r>
            <a:r>
              <a:rPr lang="fr-FR" sz="1100" i="1" dirty="0" err="1"/>
              <a:t>nosnowdrift</a:t>
            </a:r>
            <a:r>
              <a:rPr lang="fr-FR" sz="1100" i="1" dirty="0"/>
              <a:t> (mm)</a:t>
            </a:r>
          </a:p>
          <a:p>
            <a:pPr algn="ctr"/>
            <a:r>
              <a:rPr lang="fr-FR" sz="1400" b="1" i="1" dirty="0"/>
              <a:t>Driving </a:t>
            </a:r>
            <a:r>
              <a:rPr lang="fr-FR" sz="1400" b="1" i="1" dirty="0" err="1"/>
              <a:t>wind</a:t>
            </a:r>
            <a:r>
              <a:rPr lang="fr-FR" sz="1400" b="1" i="1" dirty="0"/>
              <a:t> </a:t>
            </a:r>
            <a:r>
              <a:rPr lang="fr-FR" sz="1400" b="1" i="1" dirty="0" err="1"/>
              <a:t>field</a:t>
            </a:r>
            <a:r>
              <a:rPr lang="fr-FR" sz="1400" b="1" i="1" dirty="0"/>
              <a:t>: </a:t>
            </a:r>
            <a:r>
              <a:rPr lang="fr-FR" sz="1400" b="1" i="1" dirty="0" err="1"/>
              <a:t>WindNinja</a:t>
            </a:r>
            <a:r>
              <a:rPr lang="fr-FR" sz="1400" b="1" i="1" dirty="0"/>
              <a:t> Mass </a:t>
            </a:r>
            <a:r>
              <a:rPr lang="fr-FR" sz="1400" b="1" i="1" dirty="0" err="1"/>
              <a:t>downscaling</a:t>
            </a:r>
            <a:endParaRPr lang="de-CH" sz="1400" b="1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4F36D1-B61B-4B76-8D38-08A357770F3F}"/>
              </a:ext>
            </a:extLst>
          </p:cNvPr>
          <p:cNvSpPr/>
          <p:nvPr/>
        </p:nvSpPr>
        <p:spPr>
          <a:xfrm rot="5400000">
            <a:off x="5074604" y="3580254"/>
            <a:ext cx="1282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/>
              <a:t>dSWE</a:t>
            </a:r>
            <a:r>
              <a:rPr lang="fr-FR" i="1" dirty="0"/>
              <a:t> (mm)</a:t>
            </a:r>
            <a:endParaRPr lang="de-CH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632C7E-447A-4B3B-8E11-DF33F25864E3}"/>
              </a:ext>
            </a:extLst>
          </p:cNvPr>
          <p:cNvSpPr/>
          <p:nvPr/>
        </p:nvSpPr>
        <p:spPr>
          <a:xfrm rot="5400000">
            <a:off x="11160269" y="3574377"/>
            <a:ext cx="1282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/>
              <a:t>dSWE</a:t>
            </a:r>
            <a:r>
              <a:rPr lang="fr-FR" i="1" dirty="0"/>
              <a:t> (mm)</a:t>
            </a:r>
            <a:endParaRPr lang="de-CH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765860E-12C1-4CDE-8B62-A710CA8A517C}"/>
              </a:ext>
            </a:extLst>
          </p:cNvPr>
          <p:cNvSpPr txBox="1"/>
          <p:nvPr/>
        </p:nvSpPr>
        <p:spPr>
          <a:xfrm>
            <a:off x="5427633" y="1928334"/>
            <a:ext cx="8210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/>
              <a:t>accumulation</a:t>
            </a:r>
            <a:endParaRPr lang="de-CH" sz="900" i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72D3361-1089-4FA4-8309-55FB92ABB243}"/>
              </a:ext>
            </a:extLst>
          </p:cNvPr>
          <p:cNvSpPr txBox="1"/>
          <p:nvPr/>
        </p:nvSpPr>
        <p:spPr>
          <a:xfrm>
            <a:off x="5531043" y="5220265"/>
            <a:ext cx="5293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 err="1"/>
              <a:t>erosion</a:t>
            </a:r>
            <a:endParaRPr lang="de-CH" sz="900" i="1" dirty="0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CDE1E87-3F23-48A0-83BA-BF9C133FF8DA}"/>
              </a:ext>
            </a:extLst>
          </p:cNvPr>
          <p:cNvCxnSpPr/>
          <p:nvPr/>
        </p:nvCxnSpPr>
        <p:spPr>
          <a:xfrm flipV="1">
            <a:off x="5697883" y="2159166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B1AECEE-3095-43AC-81B5-CBDED725A402}"/>
              </a:ext>
            </a:extLst>
          </p:cNvPr>
          <p:cNvCxnSpPr>
            <a:cxnSpLocks/>
          </p:cNvCxnSpPr>
          <p:nvPr/>
        </p:nvCxnSpPr>
        <p:spPr>
          <a:xfrm>
            <a:off x="5715709" y="4807521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91250D0C-A126-40C5-953E-8A6C6EF2E193}"/>
              </a:ext>
            </a:extLst>
          </p:cNvPr>
          <p:cNvSpPr txBox="1"/>
          <p:nvPr/>
        </p:nvSpPr>
        <p:spPr>
          <a:xfrm>
            <a:off x="11448601" y="1928334"/>
            <a:ext cx="8210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/>
              <a:t>accumulation</a:t>
            </a:r>
            <a:endParaRPr lang="de-CH" sz="900" i="1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EB5BEEF-482A-45BC-95A2-9B2A3488E550}"/>
              </a:ext>
            </a:extLst>
          </p:cNvPr>
          <p:cNvSpPr txBox="1"/>
          <p:nvPr/>
        </p:nvSpPr>
        <p:spPr>
          <a:xfrm>
            <a:off x="11552011" y="5220265"/>
            <a:ext cx="5293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 err="1"/>
              <a:t>erosion</a:t>
            </a:r>
            <a:endParaRPr lang="de-CH" sz="900" i="1" dirty="0"/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54019E2-1FE5-4D26-96F1-1F3CA14061D3}"/>
              </a:ext>
            </a:extLst>
          </p:cNvPr>
          <p:cNvCxnSpPr/>
          <p:nvPr/>
        </p:nvCxnSpPr>
        <p:spPr>
          <a:xfrm flipV="1">
            <a:off x="11718851" y="2159166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6F00415-2163-41E8-8883-FBC29850DA8D}"/>
              </a:ext>
            </a:extLst>
          </p:cNvPr>
          <p:cNvCxnSpPr>
            <a:cxnSpLocks/>
          </p:cNvCxnSpPr>
          <p:nvPr/>
        </p:nvCxnSpPr>
        <p:spPr>
          <a:xfrm>
            <a:off x="11736677" y="4807521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D1E53D2F-6A26-40BC-8DA0-2E6F15A275F0}"/>
              </a:ext>
            </a:extLst>
          </p:cNvPr>
          <p:cNvSpPr txBox="1"/>
          <p:nvPr/>
        </p:nvSpPr>
        <p:spPr>
          <a:xfrm>
            <a:off x="9781206" y="800329"/>
            <a:ext cx="19849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/>
              <a:t>20200317 ≈ "</a:t>
            </a:r>
            <a:r>
              <a:rPr lang="fr-FR" sz="1200" i="1" dirty="0" err="1"/>
              <a:t>peak</a:t>
            </a:r>
            <a:r>
              <a:rPr lang="fr-FR" sz="1200" i="1" dirty="0"/>
              <a:t> of </a:t>
            </a:r>
            <a:r>
              <a:rPr lang="fr-FR" sz="1200" i="1" dirty="0" err="1"/>
              <a:t>winter</a:t>
            </a:r>
            <a:r>
              <a:rPr lang="fr-FR" sz="1200" i="1" dirty="0"/>
              <a:t>"</a:t>
            </a:r>
            <a:endParaRPr lang="de-CH" sz="1200" i="1" dirty="0"/>
          </a:p>
        </p:txBody>
      </p:sp>
    </p:spTree>
    <p:extLst>
      <p:ext uri="{BB962C8B-B14F-4D97-AF65-F5344CB8AC3E}">
        <p14:creationId xmlns:p14="http://schemas.microsoft.com/office/powerpoint/2010/main" val="67514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BC5B133-0030-4618-A09C-568FDE798B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1" y="1837921"/>
            <a:ext cx="5333559" cy="39986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3.2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Snowpack/snowdrift simulations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4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70B6AF8-CCC7-4E83-9590-86EBEF21D1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82" y="1837921"/>
            <a:ext cx="5333559" cy="399864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BD437BA-D4A2-4543-8541-9D94EE492F9E}"/>
              </a:ext>
            </a:extLst>
          </p:cNvPr>
          <p:cNvSpPr/>
          <p:nvPr/>
        </p:nvSpPr>
        <p:spPr>
          <a:xfrm rot="5400000">
            <a:off x="4919731" y="3652577"/>
            <a:ext cx="11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SWE (mm)</a:t>
            </a:r>
            <a:endParaRPr lang="de-CH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649389B-900A-494B-89E1-D2F5DFDD5FF6}"/>
              </a:ext>
            </a:extLst>
          </p:cNvPr>
          <p:cNvSpPr/>
          <p:nvPr/>
        </p:nvSpPr>
        <p:spPr>
          <a:xfrm rot="5400000">
            <a:off x="10797543" y="3652577"/>
            <a:ext cx="11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SWE (mm)</a:t>
            </a:r>
            <a:endParaRPr lang="de-CH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0C2C2C-FE5A-4AF1-8189-2941AFC8E899}"/>
              </a:ext>
            </a:extLst>
          </p:cNvPr>
          <p:cNvSpPr/>
          <p:nvPr/>
        </p:nvSpPr>
        <p:spPr>
          <a:xfrm>
            <a:off x="1663437" y="5621122"/>
            <a:ext cx="2995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SWE by FSM/</a:t>
            </a:r>
            <a:r>
              <a:rPr lang="fr-FR" sz="1100" i="1" dirty="0" err="1"/>
              <a:t>nosnowdrift</a:t>
            </a:r>
            <a:r>
              <a:rPr lang="fr-FR" sz="1100" i="1" dirty="0"/>
              <a:t> (mm)</a:t>
            </a:r>
          </a:p>
          <a:p>
            <a:pPr algn="ctr"/>
            <a:r>
              <a:rPr lang="fr-FR" sz="1100" i="1" dirty="0"/>
              <a:t>Driving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: </a:t>
            </a:r>
            <a:r>
              <a:rPr lang="fr-FR" sz="1100" i="1" dirty="0" err="1"/>
              <a:t>WindNinja</a:t>
            </a:r>
            <a:r>
              <a:rPr lang="fr-FR" sz="1100" i="1" dirty="0"/>
              <a:t> Mass </a:t>
            </a:r>
            <a:r>
              <a:rPr lang="fr-FR" sz="1100" i="1" dirty="0" err="1"/>
              <a:t>downscaling</a:t>
            </a:r>
            <a:endParaRPr lang="fr-FR" sz="1100" i="1" dirty="0"/>
          </a:p>
          <a:p>
            <a:pPr algn="ctr"/>
            <a:r>
              <a:rPr lang="fr-FR" sz="1400" b="1" i="1" dirty="0"/>
              <a:t>Standard layering</a:t>
            </a:r>
            <a:endParaRPr lang="de-CH" sz="1400" b="1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3184D46-B65A-40D7-A1C1-60A3EB879829}"/>
              </a:ext>
            </a:extLst>
          </p:cNvPr>
          <p:cNvSpPr/>
          <p:nvPr/>
        </p:nvSpPr>
        <p:spPr>
          <a:xfrm>
            <a:off x="7533557" y="5621121"/>
            <a:ext cx="2995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SWE by FSM/</a:t>
            </a:r>
            <a:r>
              <a:rPr lang="fr-FR" sz="1100" i="1" dirty="0" err="1"/>
              <a:t>nosnowdrift</a:t>
            </a:r>
            <a:r>
              <a:rPr lang="fr-FR" sz="1100" i="1" dirty="0"/>
              <a:t> (mm)</a:t>
            </a:r>
          </a:p>
          <a:p>
            <a:pPr algn="ctr"/>
            <a:r>
              <a:rPr lang="fr-FR" sz="1100" i="1" dirty="0"/>
              <a:t>Driving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: </a:t>
            </a:r>
            <a:r>
              <a:rPr lang="fr-FR" sz="1100" i="1" dirty="0" err="1"/>
              <a:t>WindNinja</a:t>
            </a:r>
            <a:r>
              <a:rPr lang="fr-FR" sz="1100" i="1" dirty="0"/>
              <a:t> Mass </a:t>
            </a:r>
            <a:r>
              <a:rPr lang="fr-FR" sz="1100" i="1" dirty="0" err="1"/>
              <a:t>downscaling</a:t>
            </a:r>
            <a:endParaRPr lang="fr-FR" sz="1100" i="1" dirty="0"/>
          </a:p>
          <a:p>
            <a:pPr algn="ctr"/>
            <a:r>
              <a:rPr lang="fr-FR" sz="1400" b="1" i="1" dirty="0"/>
              <a:t>New layering</a:t>
            </a:r>
            <a:endParaRPr lang="de-CH" sz="1400" b="1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9FCE659-585C-4050-B039-A650C4817DC7}"/>
              </a:ext>
            </a:extLst>
          </p:cNvPr>
          <p:cNvSpPr/>
          <p:nvPr/>
        </p:nvSpPr>
        <p:spPr>
          <a:xfrm>
            <a:off x="156519" y="995300"/>
            <a:ext cx="8328454" cy="84262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b="1" dirty="0" err="1">
                <a:solidFill>
                  <a:schemeClr val="tx1"/>
                </a:solidFill>
              </a:rPr>
              <a:t>Comparison</a:t>
            </a:r>
            <a:r>
              <a:rPr lang="fr-FR" sz="1400" b="1" dirty="0">
                <a:solidFill>
                  <a:schemeClr val="tx1"/>
                </a:solidFill>
              </a:rPr>
              <a:t> of layering </a:t>
            </a:r>
            <a:r>
              <a:rPr lang="fr-FR" sz="1400" b="1" dirty="0" err="1">
                <a:solidFill>
                  <a:schemeClr val="tx1"/>
                </a:solidFill>
              </a:rPr>
              <a:t>schemes</a:t>
            </a:r>
            <a:endParaRPr lang="fr-FR" sz="14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Standard layering: </a:t>
            </a:r>
            <a:r>
              <a:rPr lang="fr-FR" sz="1200" dirty="0" err="1">
                <a:solidFill>
                  <a:schemeClr val="tx1"/>
                </a:solidFill>
              </a:rPr>
              <a:t>too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much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transported</a:t>
            </a:r>
            <a:r>
              <a:rPr lang="fr-FR" sz="1200" dirty="0">
                <a:solidFill>
                  <a:schemeClr val="tx1"/>
                </a:solidFill>
              </a:rPr>
              <a:t> (</a:t>
            </a:r>
            <a:r>
              <a:rPr lang="fr-FR" sz="1200" dirty="0" err="1">
                <a:solidFill>
                  <a:schemeClr val="tx1"/>
                </a:solidFill>
              </a:rPr>
              <a:t>too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coarse</a:t>
            </a:r>
            <a:r>
              <a:rPr lang="fr-FR" sz="1200" dirty="0">
                <a:solidFill>
                  <a:schemeClr val="tx1"/>
                </a:solidFill>
              </a:rPr>
              <a:t> layering) -&gt; </a:t>
            </a:r>
            <a:r>
              <a:rPr lang="fr-FR" sz="1200" dirty="0" err="1">
                <a:solidFill>
                  <a:schemeClr val="tx1"/>
                </a:solidFill>
              </a:rPr>
              <a:t>ridges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totally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eroded</a:t>
            </a:r>
            <a:endParaRPr lang="fr-FR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New layering: </a:t>
            </a:r>
            <a:r>
              <a:rPr lang="fr-FR" sz="1200" dirty="0" err="1">
                <a:solidFill>
                  <a:schemeClr val="tx1"/>
                </a:solidFill>
              </a:rPr>
              <a:t>excess</a:t>
            </a:r>
            <a:r>
              <a:rPr lang="fr-FR" sz="1200" dirty="0">
                <a:solidFill>
                  <a:schemeClr val="tx1"/>
                </a:solidFill>
              </a:rPr>
              <a:t> of densification -&gt; not </a:t>
            </a:r>
            <a:r>
              <a:rPr lang="fr-FR" sz="1200" dirty="0" err="1">
                <a:solidFill>
                  <a:schemeClr val="tx1"/>
                </a:solidFill>
              </a:rPr>
              <a:t>enough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erodable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</a:t>
            </a:r>
            <a:r>
              <a:rPr lang="fr-FR" sz="1200" dirty="0">
                <a:solidFill>
                  <a:schemeClr val="tx1"/>
                </a:solidFill>
              </a:rPr>
              <a:t> (</a:t>
            </a:r>
            <a:r>
              <a:rPr lang="fr-FR" sz="1200" dirty="0" err="1">
                <a:solidFill>
                  <a:schemeClr val="tx1"/>
                </a:solidFill>
              </a:rPr>
              <a:t>only</a:t>
            </a:r>
            <a:r>
              <a:rPr lang="fr-FR" sz="1200" dirty="0">
                <a:solidFill>
                  <a:schemeClr val="tx1"/>
                </a:solidFill>
              </a:rPr>
              <a:t> one </a:t>
            </a:r>
            <a:r>
              <a:rPr lang="fr-FR" sz="1200" dirty="0" err="1">
                <a:solidFill>
                  <a:schemeClr val="tx1"/>
                </a:solidFill>
              </a:rPr>
              <a:t>significant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simulated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snowdrift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event</a:t>
            </a:r>
            <a:r>
              <a:rPr lang="fr-FR" sz="1200" dirty="0">
                <a:solidFill>
                  <a:schemeClr val="tx1"/>
                </a:solidFill>
              </a:rPr>
              <a:t> in the </a:t>
            </a:r>
            <a:r>
              <a:rPr lang="fr-FR" sz="1200" dirty="0" err="1">
                <a:solidFill>
                  <a:schemeClr val="tx1"/>
                </a:solidFill>
              </a:rPr>
              <a:t>winter</a:t>
            </a:r>
            <a:r>
              <a:rPr lang="fr-FR" sz="1200" dirty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>
                <a:solidFill>
                  <a:schemeClr val="tx1"/>
                </a:solidFill>
              </a:rPr>
              <a:t>Densification issue </a:t>
            </a:r>
            <a:r>
              <a:rPr lang="fr-FR" sz="1200" dirty="0" err="1">
                <a:solidFill>
                  <a:schemeClr val="tx1"/>
                </a:solidFill>
              </a:rPr>
              <a:t>needs</a:t>
            </a:r>
            <a:r>
              <a:rPr lang="fr-FR" sz="1200" dirty="0">
                <a:solidFill>
                  <a:schemeClr val="tx1"/>
                </a:solidFill>
              </a:rPr>
              <a:t> to </a:t>
            </a:r>
            <a:r>
              <a:rPr lang="fr-FR" sz="1200" dirty="0" err="1">
                <a:solidFill>
                  <a:schemeClr val="tx1"/>
                </a:solidFill>
              </a:rPr>
              <a:t>be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fixed</a:t>
            </a:r>
            <a:r>
              <a:rPr lang="fr-FR" sz="1200" dirty="0">
                <a:solidFill>
                  <a:schemeClr val="tx1"/>
                </a:solidFill>
              </a:rPr>
              <a:t> in the new layering</a:t>
            </a:r>
          </a:p>
        </p:txBody>
      </p:sp>
      <p:sp>
        <p:nvSpPr>
          <p:cNvPr id="18" name="Rectangle : coins arrondis 17">
            <a:hlinkClick r:id="rId8" action="ppaction://hlinksldjump"/>
            <a:extLst>
              <a:ext uri="{FF2B5EF4-FFF2-40B4-BE49-F238E27FC236}">
                <a16:creationId xmlns:a16="http://schemas.microsoft.com/office/drawing/2014/main" id="{04E748CC-33CA-43BD-9EAC-8598E36C4FF0}"/>
              </a:ext>
            </a:extLst>
          </p:cNvPr>
          <p:cNvSpPr/>
          <p:nvPr/>
        </p:nvSpPr>
        <p:spPr>
          <a:xfrm>
            <a:off x="9472710" y="378803"/>
            <a:ext cx="1516565" cy="420207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FSM/</a:t>
            </a:r>
            <a:r>
              <a:rPr lang="fr-FR" sz="1400" dirty="0" err="1"/>
              <a:t>nosnowdrift</a:t>
            </a:r>
            <a:endParaRPr lang="de-CH" sz="1400" dirty="0"/>
          </a:p>
        </p:txBody>
      </p:sp>
      <p:sp>
        <p:nvSpPr>
          <p:cNvPr id="19" name="Rectangle : coins arrondis 18">
            <a:hlinkClick r:id="rId9" action="ppaction://hlinksldjump"/>
            <a:extLst>
              <a:ext uri="{FF2B5EF4-FFF2-40B4-BE49-F238E27FC236}">
                <a16:creationId xmlns:a16="http://schemas.microsoft.com/office/drawing/2014/main" id="{4BE095EE-5C9E-498B-A2A1-5D677F96DE6B}"/>
              </a:ext>
            </a:extLst>
          </p:cNvPr>
          <p:cNvSpPr/>
          <p:nvPr/>
        </p:nvSpPr>
        <p:spPr>
          <a:xfrm>
            <a:off x="9472710" y="862673"/>
            <a:ext cx="1516565" cy="4202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FSM/SnowTran3D</a:t>
            </a:r>
            <a:endParaRPr lang="de-CH" sz="1400" dirty="0"/>
          </a:p>
        </p:txBody>
      </p:sp>
      <p:sp>
        <p:nvSpPr>
          <p:cNvPr id="20" name="Rectangle : coins arrondis 19">
            <a:hlinkClick r:id="rId10" action="ppaction://hlinksldjump"/>
            <a:extLst>
              <a:ext uri="{FF2B5EF4-FFF2-40B4-BE49-F238E27FC236}">
                <a16:creationId xmlns:a16="http://schemas.microsoft.com/office/drawing/2014/main" id="{23E922A9-3AC6-43BB-9EB3-49D3EA00181D}"/>
              </a:ext>
            </a:extLst>
          </p:cNvPr>
          <p:cNvSpPr/>
          <p:nvPr/>
        </p:nvSpPr>
        <p:spPr>
          <a:xfrm>
            <a:off x="9472710" y="1390481"/>
            <a:ext cx="1516565" cy="4202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Difference</a:t>
            </a:r>
            <a:endParaRPr lang="de-CH" sz="1400" dirty="0"/>
          </a:p>
        </p:txBody>
      </p:sp>
    </p:spTree>
    <p:extLst>
      <p:ext uri="{BB962C8B-B14F-4D97-AF65-F5344CB8AC3E}">
        <p14:creationId xmlns:p14="http://schemas.microsoft.com/office/powerpoint/2010/main" val="2926000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3.2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Snowpack/snowdrift simulations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3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518918A-6B39-4EEA-99FE-F84C5AF3B03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1" y="1837921"/>
            <a:ext cx="5333559" cy="39986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B86A5D7-1063-4833-AE79-8949486244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82" y="1837921"/>
            <a:ext cx="5333559" cy="39986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4FEB86B-B534-4EF6-BA08-0A84519CF262}"/>
              </a:ext>
            </a:extLst>
          </p:cNvPr>
          <p:cNvSpPr/>
          <p:nvPr/>
        </p:nvSpPr>
        <p:spPr>
          <a:xfrm rot="5400000">
            <a:off x="4919731" y="3652577"/>
            <a:ext cx="11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SWE (mm)</a:t>
            </a:r>
            <a:endParaRPr lang="de-CH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0123D5-0368-4E02-ABF9-A95AEACE0291}"/>
              </a:ext>
            </a:extLst>
          </p:cNvPr>
          <p:cNvSpPr/>
          <p:nvPr/>
        </p:nvSpPr>
        <p:spPr>
          <a:xfrm rot="5400000">
            <a:off x="10797543" y="3652577"/>
            <a:ext cx="1163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SWE (mm)</a:t>
            </a:r>
            <a:endParaRPr lang="de-CH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1FC79B-0502-4151-8875-FC1B736A73F6}"/>
              </a:ext>
            </a:extLst>
          </p:cNvPr>
          <p:cNvSpPr/>
          <p:nvPr/>
        </p:nvSpPr>
        <p:spPr>
          <a:xfrm>
            <a:off x="1663437" y="5621122"/>
            <a:ext cx="2995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SWE by FSM/SnowTran3D (mm)</a:t>
            </a:r>
          </a:p>
          <a:p>
            <a:pPr algn="ctr"/>
            <a:r>
              <a:rPr lang="fr-FR" sz="1100" i="1" dirty="0"/>
              <a:t>Driving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: </a:t>
            </a:r>
            <a:r>
              <a:rPr lang="fr-FR" sz="1100" i="1" dirty="0" err="1"/>
              <a:t>WindNinja</a:t>
            </a:r>
            <a:r>
              <a:rPr lang="fr-FR" sz="1100" i="1" dirty="0"/>
              <a:t> Mass </a:t>
            </a:r>
            <a:r>
              <a:rPr lang="fr-FR" sz="1100" i="1" dirty="0" err="1"/>
              <a:t>downscaling</a:t>
            </a:r>
            <a:endParaRPr lang="fr-FR" sz="1100" i="1" dirty="0"/>
          </a:p>
          <a:p>
            <a:pPr algn="ctr"/>
            <a:r>
              <a:rPr lang="fr-FR" sz="1400" b="1" i="1" dirty="0"/>
              <a:t>Standard layering</a:t>
            </a:r>
            <a:endParaRPr lang="de-CH" sz="1400" b="1" i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530876-D272-41D8-8EB3-32516AC192D5}"/>
              </a:ext>
            </a:extLst>
          </p:cNvPr>
          <p:cNvSpPr/>
          <p:nvPr/>
        </p:nvSpPr>
        <p:spPr>
          <a:xfrm>
            <a:off x="7533557" y="5621121"/>
            <a:ext cx="2995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SWE by FSM/SnowTran3D (mm)</a:t>
            </a:r>
          </a:p>
          <a:p>
            <a:pPr algn="ctr"/>
            <a:r>
              <a:rPr lang="fr-FR" sz="1100" i="1" dirty="0"/>
              <a:t>Driving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: </a:t>
            </a:r>
            <a:r>
              <a:rPr lang="fr-FR" sz="1100" i="1" dirty="0" err="1"/>
              <a:t>WindNinja</a:t>
            </a:r>
            <a:r>
              <a:rPr lang="fr-FR" sz="1100" i="1" dirty="0"/>
              <a:t> Mass </a:t>
            </a:r>
            <a:r>
              <a:rPr lang="fr-FR" sz="1100" i="1" dirty="0" err="1"/>
              <a:t>downscaling</a:t>
            </a:r>
            <a:endParaRPr lang="fr-FR" sz="1100" i="1" dirty="0"/>
          </a:p>
          <a:p>
            <a:pPr algn="ctr"/>
            <a:r>
              <a:rPr lang="fr-FR" sz="1400" b="1" i="1" dirty="0"/>
              <a:t>New layering</a:t>
            </a:r>
            <a:endParaRPr lang="de-CH" sz="1400" b="1" i="1" dirty="0"/>
          </a:p>
        </p:txBody>
      </p:sp>
      <p:sp>
        <p:nvSpPr>
          <p:cNvPr id="15" name="Rectangle : coins arrondis 14">
            <a:hlinkClick r:id="rId8" action="ppaction://hlinksldjump"/>
            <a:extLst>
              <a:ext uri="{FF2B5EF4-FFF2-40B4-BE49-F238E27FC236}">
                <a16:creationId xmlns:a16="http://schemas.microsoft.com/office/drawing/2014/main" id="{649084FC-EE97-4336-B1E5-D2AD16A6505D}"/>
              </a:ext>
            </a:extLst>
          </p:cNvPr>
          <p:cNvSpPr/>
          <p:nvPr/>
        </p:nvSpPr>
        <p:spPr>
          <a:xfrm>
            <a:off x="9472710" y="378803"/>
            <a:ext cx="1516565" cy="42020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FSM/</a:t>
            </a:r>
            <a:r>
              <a:rPr lang="fr-FR" sz="1400" dirty="0" err="1"/>
              <a:t>nosnowdrift</a:t>
            </a:r>
            <a:endParaRPr lang="de-CH" sz="1400" dirty="0"/>
          </a:p>
        </p:txBody>
      </p:sp>
      <p:sp>
        <p:nvSpPr>
          <p:cNvPr id="16" name="Rectangle : coins arrondis 15">
            <a:hlinkClick r:id="rId9" action="ppaction://hlinksldjump"/>
            <a:extLst>
              <a:ext uri="{FF2B5EF4-FFF2-40B4-BE49-F238E27FC236}">
                <a16:creationId xmlns:a16="http://schemas.microsoft.com/office/drawing/2014/main" id="{67417DBC-B7F6-423E-B216-501253711E28}"/>
              </a:ext>
            </a:extLst>
          </p:cNvPr>
          <p:cNvSpPr/>
          <p:nvPr/>
        </p:nvSpPr>
        <p:spPr>
          <a:xfrm>
            <a:off x="9472710" y="862673"/>
            <a:ext cx="1516565" cy="42020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FSM/SnowTran3D</a:t>
            </a:r>
            <a:endParaRPr lang="de-CH" sz="1400" dirty="0"/>
          </a:p>
        </p:txBody>
      </p:sp>
      <p:sp>
        <p:nvSpPr>
          <p:cNvPr id="17" name="Rectangle : coins arrondis 16">
            <a:hlinkClick r:id="rId10" action="ppaction://hlinksldjump"/>
            <a:extLst>
              <a:ext uri="{FF2B5EF4-FFF2-40B4-BE49-F238E27FC236}">
                <a16:creationId xmlns:a16="http://schemas.microsoft.com/office/drawing/2014/main" id="{AC83D4EE-F13B-49B3-A8BF-A4347102FF5E}"/>
              </a:ext>
            </a:extLst>
          </p:cNvPr>
          <p:cNvSpPr/>
          <p:nvPr/>
        </p:nvSpPr>
        <p:spPr>
          <a:xfrm>
            <a:off x="9472710" y="1389226"/>
            <a:ext cx="1516565" cy="4202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Difference</a:t>
            </a:r>
            <a:endParaRPr lang="de-CH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C3437D5-D550-4D06-B5E8-A2E697932C09}"/>
              </a:ext>
            </a:extLst>
          </p:cNvPr>
          <p:cNvSpPr/>
          <p:nvPr/>
        </p:nvSpPr>
        <p:spPr>
          <a:xfrm>
            <a:off x="156519" y="995300"/>
            <a:ext cx="8328454" cy="84262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b="1" dirty="0" err="1">
                <a:solidFill>
                  <a:schemeClr val="tx1"/>
                </a:solidFill>
              </a:rPr>
              <a:t>Comparison</a:t>
            </a:r>
            <a:r>
              <a:rPr lang="fr-FR" sz="1400" b="1" dirty="0">
                <a:solidFill>
                  <a:schemeClr val="tx1"/>
                </a:solidFill>
              </a:rPr>
              <a:t> of layering </a:t>
            </a:r>
            <a:r>
              <a:rPr lang="fr-FR" sz="1400" b="1" dirty="0" err="1">
                <a:solidFill>
                  <a:schemeClr val="tx1"/>
                </a:solidFill>
              </a:rPr>
              <a:t>schemes</a:t>
            </a:r>
            <a:endParaRPr lang="fr-FR" sz="14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Standard layering: </a:t>
            </a:r>
            <a:r>
              <a:rPr lang="fr-FR" sz="1200" dirty="0" err="1">
                <a:solidFill>
                  <a:schemeClr val="tx1"/>
                </a:solidFill>
              </a:rPr>
              <a:t>too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much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transported</a:t>
            </a:r>
            <a:r>
              <a:rPr lang="fr-FR" sz="1200" dirty="0">
                <a:solidFill>
                  <a:schemeClr val="tx1"/>
                </a:solidFill>
              </a:rPr>
              <a:t> (</a:t>
            </a:r>
            <a:r>
              <a:rPr lang="fr-FR" sz="1200" dirty="0" err="1">
                <a:solidFill>
                  <a:schemeClr val="tx1"/>
                </a:solidFill>
              </a:rPr>
              <a:t>too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coarse</a:t>
            </a:r>
            <a:r>
              <a:rPr lang="fr-FR" sz="1200" dirty="0">
                <a:solidFill>
                  <a:schemeClr val="tx1"/>
                </a:solidFill>
              </a:rPr>
              <a:t> layering) -&gt; </a:t>
            </a:r>
            <a:r>
              <a:rPr lang="fr-FR" sz="1200" dirty="0" err="1">
                <a:solidFill>
                  <a:schemeClr val="tx1"/>
                </a:solidFill>
              </a:rPr>
              <a:t>ridges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totally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eroded</a:t>
            </a:r>
            <a:endParaRPr lang="fr-FR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New layering: </a:t>
            </a:r>
            <a:r>
              <a:rPr lang="fr-FR" sz="1200" dirty="0" err="1">
                <a:solidFill>
                  <a:schemeClr val="tx1"/>
                </a:solidFill>
              </a:rPr>
              <a:t>excess</a:t>
            </a:r>
            <a:r>
              <a:rPr lang="fr-FR" sz="1200" dirty="0">
                <a:solidFill>
                  <a:schemeClr val="tx1"/>
                </a:solidFill>
              </a:rPr>
              <a:t> of densification -&gt; not </a:t>
            </a:r>
            <a:r>
              <a:rPr lang="fr-FR" sz="1200" dirty="0" err="1">
                <a:solidFill>
                  <a:schemeClr val="tx1"/>
                </a:solidFill>
              </a:rPr>
              <a:t>enough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erodable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</a:t>
            </a:r>
            <a:r>
              <a:rPr lang="fr-FR" sz="1200" dirty="0">
                <a:solidFill>
                  <a:schemeClr val="tx1"/>
                </a:solidFill>
              </a:rPr>
              <a:t> (</a:t>
            </a:r>
            <a:r>
              <a:rPr lang="fr-FR" sz="1200" dirty="0" err="1">
                <a:solidFill>
                  <a:schemeClr val="tx1"/>
                </a:solidFill>
              </a:rPr>
              <a:t>only</a:t>
            </a:r>
            <a:r>
              <a:rPr lang="fr-FR" sz="1200" dirty="0">
                <a:solidFill>
                  <a:schemeClr val="tx1"/>
                </a:solidFill>
              </a:rPr>
              <a:t> one </a:t>
            </a:r>
            <a:r>
              <a:rPr lang="fr-FR" sz="1200" dirty="0" err="1">
                <a:solidFill>
                  <a:schemeClr val="tx1"/>
                </a:solidFill>
              </a:rPr>
              <a:t>significant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simulated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snowdrift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event</a:t>
            </a:r>
            <a:r>
              <a:rPr lang="fr-FR" sz="1200" dirty="0">
                <a:solidFill>
                  <a:schemeClr val="tx1"/>
                </a:solidFill>
              </a:rPr>
              <a:t> in the </a:t>
            </a:r>
            <a:r>
              <a:rPr lang="fr-FR" sz="1200" dirty="0" err="1">
                <a:solidFill>
                  <a:schemeClr val="tx1"/>
                </a:solidFill>
              </a:rPr>
              <a:t>winter</a:t>
            </a:r>
            <a:r>
              <a:rPr lang="fr-FR" sz="1200" dirty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>
                <a:solidFill>
                  <a:schemeClr val="tx1"/>
                </a:solidFill>
              </a:rPr>
              <a:t>Densification issue </a:t>
            </a:r>
            <a:r>
              <a:rPr lang="fr-FR" sz="1200" dirty="0" err="1">
                <a:solidFill>
                  <a:schemeClr val="tx1"/>
                </a:solidFill>
              </a:rPr>
              <a:t>needs</a:t>
            </a:r>
            <a:r>
              <a:rPr lang="fr-FR" sz="1200" dirty="0">
                <a:solidFill>
                  <a:schemeClr val="tx1"/>
                </a:solidFill>
              </a:rPr>
              <a:t> to </a:t>
            </a:r>
            <a:r>
              <a:rPr lang="fr-FR" sz="1200" dirty="0" err="1">
                <a:solidFill>
                  <a:schemeClr val="tx1"/>
                </a:solidFill>
              </a:rPr>
              <a:t>be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fixed</a:t>
            </a:r>
            <a:r>
              <a:rPr lang="fr-FR" sz="1200" dirty="0">
                <a:solidFill>
                  <a:schemeClr val="tx1"/>
                </a:solidFill>
              </a:rPr>
              <a:t> in the new layering</a:t>
            </a:r>
          </a:p>
        </p:txBody>
      </p:sp>
    </p:spTree>
    <p:extLst>
      <p:ext uri="{BB962C8B-B14F-4D97-AF65-F5344CB8AC3E}">
        <p14:creationId xmlns:p14="http://schemas.microsoft.com/office/powerpoint/2010/main" val="41674093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7708F87-1807-4F3D-B8DE-8B63B7A39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60" y="1837921"/>
            <a:ext cx="5333559" cy="39986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3.2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Snowpack/snowdrift simulations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4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30D471-AB0F-4F3B-BA1F-2A4A775118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281" y="1837921"/>
            <a:ext cx="5333559" cy="399864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A2DBD0C-AAA2-4809-A542-1AE3FD4D7945}"/>
              </a:ext>
            </a:extLst>
          </p:cNvPr>
          <p:cNvSpPr/>
          <p:nvPr/>
        </p:nvSpPr>
        <p:spPr>
          <a:xfrm rot="5400000">
            <a:off x="4942800" y="3652577"/>
            <a:ext cx="1282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/>
              <a:t>dSWE</a:t>
            </a:r>
            <a:r>
              <a:rPr lang="fr-FR" i="1" dirty="0"/>
              <a:t> (mm)</a:t>
            </a:r>
            <a:endParaRPr lang="de-CH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B41796-B58A-43B8-ADCA-791838A3D0E8}"/>
              </a:ext>
            </a:extLst>
          </p:cNvPr>
          <p:cNvSpPr/>
          <p:nvPr/>
        </p:nvSpPr>
        <p:spPr>
          <a:xfrm rot="5400000">
            <a:off x="10804136" y="3652577"/>
            <a:ext cx="1282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/>
              <a:t>dSWE</a:t>
            </a:r>
            <a:r>
              <a:rPr lang="fr-FR" i="1" dirty="0"/>
              <a:t> (mm)</a:t>
            </a:r>
            <a:endParaRPr lang="de-CH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1FC513B-1AB0-4436-92A0-8F8AA6665DBD}"/>
              </a:ext>
            </a:extLst>
          </p:cNvPr>
          <p:cNvSpPr txBox="1"/>
          <p:nvPr/>
        </p:nvSpPr>
        <p:spPr>
          <a:xfrm>
            <a:off x="5295825" y="2126045"/>
            <a:ext cx="8210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/>
              <a:t>accumulation</a:t>
            </a:r>
            <a:endParaRPr lang="de-CH" sz="900" i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4AE732-6B2F-4165-8E24-C8ECBA7A73F8}"/>
              </a:ext>
            </a:extLst>
          </p:cNvPr>
          <p:cNvSpPr txBox="1"/>
          <p:nvPr/>
        </p:nvSpPr>
        <p:spPr>
          <a:xfrm>
            <a:off x="5399235" y="5220265"/>
            <a:ext cx="5293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 err="1"/>
              <a:t>erosion</a:t>
            </a:r>
            <a:endParaRPr lang="de-CH" sz="900" i="1" dirty="0"/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27617C5-29D1-417C-A13C-77F416D7A9D4}"/>
              </a:ext>
            </a:extLst>
          </p:cNvPr>
          <p:cNvCxnSpPr/>
          <p:nvPr/>
        </p:nvCxnSpPr>
        <p:spPr>
          <a:xfrm flipV="1">
            <a:off x="5566075" y="2356877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320337E-B3AB-403F-941F-AD5C9D628DC6}"/>
              </a:ext>
            </a:extLst>
          </p:cNvPr>
          <p:cNvCxnSpPr>
            <a:cxnSpLocks/>
          </p:cNvCxnSpPr>
          <p:nvPr/>
        </p:nvCxnSpPr>
        <p:spPr>
          <a:xfrm>
            <a:off x="5583901" y="4807521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AA8FDB43-9C57-4978-8ADB-0DE7DFB970D3}"/>
              </a:ext>
            </a:extLst>
          </p:cNvPr>
          <p:cNvSpPr txBox="1"/>
          <p:nvPr/>
        </p:nvSpPr>
        <p:spPr>
          <a:xfrm>
            <a:off x="11188799" y="2126045"/>
            <a:ext cx="82105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/>
              <a:t>accumulation</a:t>
            </a:r>
            <a:endParaRPr lang="de-CH" sz="900" i="1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EC74931-41B4-486D-A79A-F841B8714327}"/>
              </a:ext>
            </a:extLst>
          </p:cNvPr>
          <p:cNvSpPr txBox="1"/>
          <p:nvPr/>
        </p:nvSpPr>
        <p:spPr>
          <a:xfrm>
            <a:off x="11292209" y="5220265"/>
            <a:ext cx="52931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i="1" dirty="0" err="1"/>
              <a:t>erosion</a:t>
            </a:r>
            <a:endParaRPr lang="de-CH" sz="900" i="1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FA5C928-E614-4E19-AF2A-C24BDD3341BD}"/>
              </a:ext>
            </a:extLst>
          </p:cNvPr>
          <p:cNvCxnSpPr/>
          <p:nvPr/>
        </p:nvCxnSpPr>
        <p:spPr>
          <a:xfrm flipV="1">
            <a:off x="11459049" y="2356877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02E5561D-E6D5-4726-A7BF-4F0D897C0C7A}"/>
              </a:ext>
            </a:extLst>
          </p:cNvPr>
          <p:cNvCxnSpPr>
            <a:cxnSpLocks/>
          </p:cNvCxnSpPr>
          <p:nvPr/>
        </p:nvCxnSpPr>
        <p:spPr>
          <a:xfrm>
            <a:off x="11476875" y="4807521"/>
            <a:ext cx="0" cy="4127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6D71FE91-9F39-4EDE-B49E-C7B54EABCBDA}"/>
              </a:ext>
            </a:extLst>
          </p:cNvPr>
          <p:cNvSpPr/>
          <p:nvPr/>
        </p:nvSpPr>
        <p:spPr>
          <a:xfrm>
            <a:off x="1094342" y="5621120"/>
            <a:ext cx="4133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SWE by FSM/SnowTran3D - SWE by FSM/</a:t>
            </a:r>
            <a:r>
              <a:rPr lang="fr-FR" sz="1100" i="1" dirty="0" err="1"/>
              <a:t>nosnowdrift</a:t>
            </a:r>
            <a:r>
              <a:rPr lang="fr-FR" sz="1100" i="1" dirty="0"/>
              <a:t> (mm)</a:t>
            </a:r>
          </a:p>
          <a:p>
            <a:pPr algn="ctr"/>
            <a:r>
              <a:rPr lang="fr-FR" sz="1100" i="1" dirty="0"/>
              <a:t>Driving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: </a:t>
            </a:r>
            <a:r>
              <a:rPr lang="fr-FR" sz="1100" i="1" dirty="0" err="1"/>
              <a:t>WindNinja</a:t>
            </a:r>
            <a:r>
              <a:rPr lang="fr-FR" sz="1100" i="1" dirty="0"/>
              <a:t> Mass </a:t>
            </a:r>
            <a:r>
              <a:rPr lang="fr-FR" sz="1100" i="1" dirty="0" err="1"/>
              <a:t>downscaling</a:t>
            </a:r>
            <a:endParaRPr lang="fr-FR" sz="1100" i="1" dirty="0"/>
          </a:p>
          <a:p>
            <a:pPr algn="ctr"/>
            <a:r>
              <a:rPr lang="fr-FR" sz="1400" b="1" i="1" dirty="0"/>
              <a:t>Standard layering</a:t>
            </a:r>
            <a:endParaRPr lang="de-CH" sz="1400" b="1" i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5325035-D06F-4EF4-8F4D-64A1F1DE4F9B}"/>
              </a:ext>
            </a:extLst>
          </p:cNvPr>
          <p:cNvSpPr/>
          <p:nvPr/>
        </p:nvSpPr>
        <p:spPr>
          <a:xfrm>
            <a:off x="6959445" y="5621120"/>
            <a:ext cx="41331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SWE by FSM/SnowTran3D - SWE by FSM/</a:t>
            </a:r>
            <a:r>
              <a:rPr lang="fr-FR" sz="1100" i="1" dirty="0" err="1"/>
              <a:t>nosnowdrift</a:t>
            </a:r>
            <a:r>
              <a:rPr lang="fr-FR" sz="1100" i="1" dirty="0"/>
              <a:t> (mm)</a:t>
            </a:r>
          </a:p>
          <a:p>
            <a:pPr algn="ctr"/>
            <a:r>
              <a:rPr lang="fr-FR" sz="1100" i="1" dirty="0"/>
              <a:t>Driving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: </a:t>
            </a:r>
            <a:r>
              <a:rPr lang="fr-FR" sz="1100" i="1" dirty="0" err="1"/>
              <a:t>WindNinja</a:t>
            </a:r>
            <a:r>
              <a:rPr lang="fr-FR" sz="1100" i="1" dirty="0"/>
              <a:t> Mass </a:t>
            </a:r>
            <a:r>
              <a:rPr lang="fr-FR" sz="1100" i="1" dirty="0" err="1"/>
              <a:t>downscaling</a:t>
            </a:r>
            <a:endParaRPr lang="fr-FR" sz="1100" i="1" dirty="0"/>
          </a:p>
          <a:p>
            <a:pPr algn="ctr"/>
            <a:r>
              <a:rPr lang="fr-FR" sz="1400" b="1" i="1" dirty="0"/>
              <a:t>New layering</a:t>
            </a:r>
            <a:endParaRPr lang="de-CH" sz="1400" b="1" i="1" dirty="0"/>
          </a:p>
        </p:txBody>
      </p:sp>
      <p:sp>
        <p:nvSpPr>
          <p:cNvPr id="26" name="Rectangle : coins arrondis 25">
            <a:hlinkClick r:id="rId8" action="ppaction://hlinksldjump"/>
            <a:extLst>
              <a:ext uri="{FF2B5EF4-FFF2-40B4-BE49-F238E27FC236}">
                <a16:creationId xmlns:a16="http://schemas.microsoft.com/office/drawing/2014/main" id="{9737BB40-5824-4B55-9323-759A3331F037}"/>
              </a:ext>
            </a:extLst>
          </p:cNvPr>
          <p:cNvSpPr/>
          <p:nvPr/>
        </p:nvSpPr>
        <p:spPr>
          <a:xfrm>
            <a:off x="9472710" y="378803"/>
            <a:ext cx="1516565" cy="42020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FSM/</a:t>
            </a:r>
            <a:r>
              <a:rPr lang="fr-FR" sz="1400" dirty="0" err="1"/>
              <a:t>nosnowdrift</a:t>
            </a:r>
            <a:endParaRPr lang="de-CH" sz="1400" dirty="0"/>
          </a:p>
        </p:txBody>
      </p:sp>
      <p:sp>
        <p:nvSpPr>
          <p:cNvPr id="27" name="Rectangle : coins arrondis 26">
            <a:hlinkClick r:id="rId9" action="ppaction://hlinksldjump"/>
            <a:extLst>
              <a:ext uri="{FF2B5EF4-FFF2-40B4-BE49-F238E27FC236}">
                <a16:creationId xmlns:a16="http://schemas.microsoft.com/office/drawing/2014/main" id="{9391BCCD-1FF2-40A6-887F-9BE9670B56C8}"/>
              </a:ext>
            </a:extLst>
          </p:cNvPr>
          <p:cNvSpPr/>
          <p:nvPr/>
        </p:nvSpPr>
        <p:spPr>
          <a:xfrm>
            <a:off x="9472710" y="862673"/>
            <a:ext cx="1516565" cy="4202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FSM/SnowTran3D</a:t>
            </a:r>
            <a:endParaRPr lang="de-CH" sz="1400" dirty="0"/>
          </a:p>
        </p:txBody>
      </p:sp>
      <p:sp>
        <p:nvSpPr>
          <p:cNvPr id="28" name="Rectangle : coins arrondis 27">
            <a:hlinkClick r:id="rId10" action="ppaction://hlinksldjump"/>
            <a:extLst>
              <a:ext uri="{FF2B5EF4-FFF2-40B4-BE49-F238E27FC236}">
                <a16:creationId xmlns:a16="http://schemas.microsoft.com/office/drawing/2014/main" id="{7D71BC84-A86C-46CA-888B-FF3F9A1D7768}"/>
              </a:ext>
            </a:extLst>
          </p:cNvPr>
          <p:cNvSpPr/>
          <p:nvPr/>
        </p:nvSpPr>
        <p:spPr>
          <a:xfrm>
            <a:off x="9472709" y="1389206"/>
            <a:ext cx="1516565" cy="42020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/>
              <a:t>Difference</a:t>
            </a:r>
            <a:endParaRPr lang="de-CH" sz="1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C7EC59-8E17-48E6-96C4-B3D8CEC80A21}"/>
              </a:ext>
            </a:extLst>
          </p:cNvPr>
          <p:cNvSpPr/>
          <p:nvPr/>
        </p:nvSpPr>
        <p:spPr>
          <a:xfrm>
            <a:off x="156519" y="995300"/>
            <a:ext cx="8328454" cy="84262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b="1" dirty="0" err="1">
                <a:solidFill>
                  <a:schemeClr val="tx1"/>
                </a:solidFill>
              </a:rPr>
              <a:t>Comparison</a:t>
            </a:r>
            <a:r>
              <a:rPr lang="fr-FR" sz="1400" b="1" dirty="0">
                <a:solidFill>
                  <a:schemeClr val="tx1"/>
                </a:solidFill>
              </a:rPr>
              <a:t> of layering </a:t>
            </a:r>
            <a:r>
              <a:rPr lang="fr-FR" sz="1400" b="1" dirty="0" err="1">
                <a:solidFill>
                  <a:schemeClr val="tx1"/>
                </a:solidFill>
              </a:rPr>
              <a:t>schemes</a:t>
            </a:r>
            <a:endParaRPr lang="fr-FR" sz="1400" b="1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Standard layering: </a:t>
            </a:r>
            <a:r>
              <a:rPr lang="fr-FR" sz="1200" dirty="0" err="1">
                <a:solidFill>
                  <a:schemeClr val="tx1"/>
                </a:solidFill>
              </a:rPr>
              <a:t>too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much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transported</a:t>
            </a:r>
            <a:r>
              <a:rPr lang="fr-FR" sz="1200" dirty="0">
                <a:solidFill>
                  <a:schemeClr val="tx1"/>
                </a:solidFill>
              </a:rPr>
              <a:t> (</a:t>
            </a:r>
            <a:r>
              <a:rPr lang="fr-FR" sz="1200" dirty="0" err="1">
                <a:solidFill>
                  <a:schemeClr val="tx1"/>
                </a:solidFill>
              </a:rPr>
              <a:t>too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coarse</a:t>
            </a:r>
            <a:r>
              <a:rPr lang="fr-FR" sz="1200" dirty="0">
                <a:solidFill>
                  <a:schemeClr val="tx1"/>
                </a:solidFill>
              </a:rPr>
              <a:t> layering) -&gt; </a:t>
            </a:r>
            <a:r>
              <a:rPr lang="fr-FR" sz="1200" dirty="0" err="1">
                <a:solidFill>
                  <a:schemeClr val="tx1"/>
                </a:solidFill>
              </a:rPr>
              <a:t>ridges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totally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eroded</a:t>
            </a:r>
            <a:endParaRPr lang="fr-FR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chemeClr val="tx1"/>
                </a:solidFill>
              </a:rPr>
              <a:t>New layering: </a:t>
            </a:r>
            <a:r>
              <a:rPr lang="fr-FR" sz="1200" dirty="0" err="1">
                <a:solidFill>
                  <a:schemeClr val="tx1"/>
                </a:solidFill>
              </a:rPr>
              <a:t>excess</a:t>
            </a:r>
            <a:r>
              <a:rPr lang="fr-FR" sz="1200" dirty="0">
                <a:solidFill>
                  <a:schemeClr val="tx1"/>
                </a:solidFill>
              </a:rPr>
              <a:t> of densification -&gt; not </a:t>
            </a:r>
            <a:r>
              <a:rPr lang="fr-FR" sz="1200" dirty="0" err="1">
                <a:solidFill>
                  <a:schemeClr val="tx1"/>
                </a:solidFill>
              </a:rPr>
              <a:t>enough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erodable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</a:t>
            </a:r>
            <a:r>
              <a:rPr lang="fr-FR" sz="1200" dirty="0">
                <a:solidFill>
                  <a:schemeClr val="tx1"/>
                </a:solidFill>
              </a:rPr>
              <a:t> (</a:t>
            </a:r>
            <a:r>
              <a:rPr lang="fr-FR" sz="1200" dirty="0" err="1">
                <a:solidFill>
                  <a:schemeClr val="tx1"/>
                </a:solidFill>
              </a:rPr>
              <a:t>only</a:t>
            </a:r>
            <a:r>
              <a:rPr lang="fr-FR" sz="1200" dirty="0">
                <a:solidFill>
                  <a:schemeClr val="tx1"/>
                </a:solidFill>
              </a:rPr>
              <a:t> one </a:t>
            </a:r>
            <a:r>
              <a:rPr lang="fr-FR" sz="1200" dirty="0" err="1">
                <a:solidFill>
                  <a:schemeClr val="tx1"/>
                </a:solidFill>
              </a:rPr>
              <a:t>significant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simulated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snowdrift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event</a:t>
            </a:r>
            <a:r>
              <a:rPr lang="fr-FR" sz="1200" dirty="0">
                <a:solidFill>
                  <a:schemeClr val="tx1"/>
                </a:solidFill>
              </a:rPr>
              <a:t> in the </a:t>
            </a:r>
            <a:r>
              <a:rPr lang="fr-FR" sz="1200" dirty="0" err="1">
                <a:solidFill>
                  <a:schemeClr val="tx1"/>
                </a:solidFill>
              </a:rPr>
              <a:t>winter</a:t>
            </a:r>
            <a:r>
              <a:rPr lang="fr-FR" sz="1200" dirty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>
                <a:solidFill>
                  <a:schemeClr val="tx1"/>
                </a:solidFill>
              </a:rPr>
              <a:t>Densification issue </a:t>
            </a:r>
            <a:r>
              <a:rPr lang="fr-FR" sz="1200" dirty="0" err="1">
                <a:solidFill>
                  <a:schemeClr val="tx1"/>
                </a:solidFill>
              </a:rPr>
              <a:t>needs</a:t>
            </a:r>
            <a:r>
              <a:rPr lang="fr-FR" sz="1200" dirty="0">
                <a:solidFill>
                  <a:schemeClr val="tx1"/>
                </a:solidFill>
              </a:rPr>
              <a:t> to </a:t>
            </a:r>
            <a:r>
              <a:rPr lang="fr-FR" sz="1200" dirty="0" err="1">
                <a:solidFill>
                  <a:schemeClr val="tx1"/>
                </a:solidFill>
              </a:rPr>
              <a:t>be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fixed</a:t>
            </a:r>
            <a:r>
              <a:rPr lang="fr-FR" sz="1200" dirty="0">
                <a:solidFill>
                  <a:schemeClr val="tx1"/>
                </a:solidFill>
              </a:rPr>
              <a:t> in the new layering</a:t>
            </a:r>
          </a:p>
        </p:txBody>
      </p:sp>
    </p:spTree>
    <p:extLst>
      <p:ext uri="{BB962C8B-B14F-4D97-AF65-F5344CB8AC3E}">
        <p14:creationId xmlns:p14="http://schemas.microsoft.com/office/powerpoint/2010/main" val="132394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2F76AA40-254B-4519-8197-44BED2947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334" y="1932655"/>
            <a:ext cx="5333559" cy="399864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CF091B-9331-4105-AEFE-7E50DEC80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17" y="1938140"/>
            <a:ext cx="5333559" cy="399864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7DF4A3B-619A-44C2-B2DF-46791B1D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n-lt"/>
              </a:rPr>
              <a:t>3.2 </a:t>
            </a:r>
            <a:r>
              <a:rPr lang="en-US" sz="3600" b="1" dirty="0">
                <a:solidFill>
                  <a:schemeClr val="accent1"/>
                </a:solidFill>
                <a:latin typeface="+mn-lt"/>
              </a:rPr>
              <a:t>Snowpack/snowdrift simulations</a:t>
            </a:r>
            <a:endParaRPr lang="de-CH" sz="3600" b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BD614AE-CAC5-4BBD-A2DB-D2B2E4FA6C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5" name="Image 4">
            <a:hlinkClick r:id="rId5" action="ppaction://hlinksldjump"/>
            <a:extLst>
              <a:ext uri="{FF2B5EF4-FFF2-40B4-BE49-F238E27FC236}">
                <a16:creationId xmlns:a16="http://schemas.microsoft.com/office/drawing/2014/main" id="{DED605E5-FB35-445A-B2B6-B02532139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6" name="Image 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82C721B-B795-4880-B968-B2C9FF3DAC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7" name="Imag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562AC-E761-45A7-89A3-B312CA1604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5325035-D06F-4EF4-8F4D-64A1F1DE4F9B}"/>
              </a:ext>
            </a:extLst>
          </p:cNvPr>
          <p:cNvSpPr/>
          <p:nvPr/>
        </p:nvSpPr>
        <p:spPr>
          <a:xfrm>
            <a:off x="969775" y="5816264"/>
            <a:ext cx="413319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HS by FSM/SnowTran3D (cm)</a:t>
            </a:r>
          </a:p>
          <a:p>
            <a:pPr algn="ctr"/>
            <a:r>
              <a:rPr lang="fr-FR" sz="1100" i="1" dirty="0"/>
              <a:t>Driving </a:t>
            </a:r>
            <a:r>
              <a:rPr lang="fr-FR" sz="1100" i="1" dirty="0" err="1"/>
              <a:t>wind</a:t>
            </a:r>
            <a:r>
              <a:rPr lang="fr-FR" sz="1100" i="1" dirty="0"/>
              <a:t> </a:t>
            </a:r>
            <a:r>
              <a:rPr lang="fr-FR" sz="1100" i="1" dirty="0" err="1"/>
              <a:t>field</a:t>
            </a:r>
            <a:r>
              <a:rPr lang="fr-FR" sz="1100" i="1" dirty="0"/>
              <a:t>: </a:t>
            </a:r>
            <a:r>
              <a:rPr lang="fr-FR" sz="1100" i="1" dirty="0" err="1"/>
              <a:t>WindNinja</a:t>
            </a:r>
            <a:r>
              <a:rPr lang="fr-FR" sz="1100" i="1" dirty="0"/>
              <a:t> Mass </a:t>
            </a:r>
            <a:r>
              <a:rPr lang="fr-FR" sz="1100" i="1" dirty="0" err="1"/>
              <a:t>downscaling</a:t>
            </a:r>
            <a:endParaRPr lang="fr-FR" sz="1100" i="1" dirty="0"/>
          </a:p>
          <a:p>
            <a:pPr algn="ctr"/>
            <a:r>
              <a:rPr lang="fr-FR" sz="1100" i="1" dirty="0"/>
              <a:t>New layering</a:t>
            </a:r>
            <a:endParaRPr lang="de-CH" sz="1100" i="1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DC7EC59-8E17-48E6-96C4-B3D8CEC80A21}"/>
              </a:ext>
            </a:extLst>
          </p:cNvPr>
          <p:cNvSpPr/>
          <p:nvPr/>
        </p:nvSpPr>
        <p:spPr>
          <a:xfrm>
            <a:off x="156519" y="995300"/>
            <a:ext cx="8328454" cy="942840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r>
              <a:rPr lang="fr-FR" sz="1400" b="1" dirty="0" err="1">
                <a:solidFill>
                  <a:schemeClr val="tx1"/>
                </a:solidFill>
              </a:rPr>
              <a:t>Comparison</a:t>
            </a:r>
            <a:r>
              <a:rPr lang="fr-FR" sz="1400" b="1" dirty="0">
                <a:solidFill>
                  <a:schemeClr val="tx1"/>
                </a:solidFill>
              </a:rPr>
              <a:t> to LIDAR </a:t>
            </a:r>
            <a:r>
              <a:rPr lang="fr-FR" sz="1400" b="1" dirty="0" err="1">
                <a:solidFill>
                  <a:schemeClr val="tx1"/>
                </a:solidFill>
              </a:rPr>
              <a:t>snowdepth</a:t>
            </a:r>
            <a:r>
              <a:rPr lang="fr-FR" sz="1400" b="1" dirty="0">
                <a:solidFill>
                  <a:schemeClr val="tx1"/>
                </a:solidFill>
              </a:rPr>
              <a:t> </a:t>
            </a:r>
            <a:r>
              <a:rPr lang="fr-FR" sz="1400" b="1" dirty="0" err="1">
                <a:solidFill>
                  <a:schemeClr val="tx1"/>
                </a:solidFill>
              </a:rPr>
              <a:t>measurements</a:t>
            </a:r>
            <a:endParaRPr lang="fr-FR" sz="1400" b="1" dirty="0">
              <a:solidFill>
                <a:schemeClr val="tx1"/>
              </a:solidFill>
            </a:endParaRPr>
          </a:p>
          <a:p>
            <a:endParaRPr lang="fr-FR" sz="1400" b="1" dirty="0">
              <a:solidFill>
                <a:schemeClr val="tx1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 err="1">
                <a:solidFill>
                  <a:schemeClr val="tx1"/>
                </a:solidFill>
              </a:rPr>
              <a:t>Transported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snow</a:t>
            </a:r>
            <a:r>
              <a:rPr lang="fr-FR" sz="1200" dirty="0">
                <a:solidFill>
                  <a:schemeClr val="tx1"/>
                </a:solidFill>
              </a:rPr>
              <a:t> patterns are </a:t>
            </a:r>
            <a:r>
              <a:rPr lang="fr-FR" sz="1200" dirty="0" err="1">
                <a:solidFill>
                  <a:schemeClr val="tx1"/>
                </a:solidFill>
              </a:rPr>
              <a:t>too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coarse</a:t>
            </a:r>
            <a:r>
              <a:rPr lang="fr-FR" sz="1200" dirty="0">
                <a:solidFill>
                  <a:schemeClr val="tx1"/>
                </a:solidFill>
              </a:rPr>
              <a:t> in the simulations </a:t>
            </a:r>
            <a:r>
              <a:rPr lang="fr-FR" sz="1200" dirty="0" err="1">
                <a:solidFill>
                  <a:schemeClr val="tx1"/>
                </a:solidFill>
              </a:rPr>
              <a:t>compared</a:t>
            </a:r>
            <a:r>
              <a:rPr lang="fr-FR" sz="1200" dirty="0">
                <a:solidFill>
                  <a:schemeClr val="tx1"/>
                </a:solidFill>
              </a:rPr>
              <a:t> to the </a:t>
            </a:r>
            <a:r>
              <a:rPr lang="fr-FR" sz="1200" dirty="0" err="1">
                <a:solidFill>
                  <a:schemeClr val="tx1"/>
                </a:solidFill>
              </a:rPr>
              <a:t>observed</a:t>
            </a:r>
            <a:r>
              <a:rPr lang="fr-FR" sz="1200" dirty="0">
                <a:solidFill>
                  <a:schemeClr val="tx1"/>
                </a:solidFill>
              </a:rPr>
              <a:t> patterns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200" dirty="0" err="1">
                <a:solidFill>
                  <a:schemeClr val="tx1"/>
                </a:solidFill>
              </a:rPr>
              <a:t>Necessity</a:t>
            </a:r>
            <a:r>
              <a:rPr lang="fr-FR" sz="1200" dirty="0">
                <a:solidFill>
                  <a:schemeClr val="tx1"/>
                </a:solidFill>
              </a:rPr>
              <a:t> to go down to </a:t>
            </a:r>
            <a:r>
              <a:rPr lang="fr-FR" sz="1200" dirty="0" err="1">
                <a:solidFill>
                  <a:schemeClr val="tx1"/>
                </a:solidFill>
              </a:rPr>
              <a:t>higher</a:t>
            </a:r>
            <a:r>
              <a:rPr lang="fr-FR" sz="1200" dirty="0">
                <a:solidFill>
                  <a:schemeClr val="tx1"/>
                </a:solidFill>
              </a:rPr>
              <a:t> </a:t>
            </a:r>
            <a:r>
              <a:rPr lang="fr-FR" sz="1200" dirty="0" err="1">
                <a:solidFill>
                  <a:schemeClr val="tx1"/>
                </a:solidFill>
              </a:rPr>
              <a:t>resolutions</a:t>
            </a:r>
            <a:r>
              <a:rPr lang="fr-FR" sz="1200" dirty="0">
                <a:solidFill>
                  <a:schemeClr val="tx1"/>
                </a:solidFill>
              </a:rPr>
              <a:t> &lt; 100 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A945A44-68D2-4D67-B5BF-65A9BE79BA41}"/>
              </a:ext>
            </a:extLst>
          </p:cNvPr>
          <p:cNvSpPr/>
          <p:nvPr/>
        </p:nvSpPr>
        <p:spPr>
          <a:xfrm>
            <a:off x="6903516" y="5900890"/>
            <a:ext cx="413319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100" i="1" dirty="0"/>
              <a:t>LIDAR HS </a:t>
            </a:r>
            <a:r>
              <a:rPr lang="fr-FR" sz="1100" i="1" dirty="0" err="1"/>
              <a:t>measurements</a:t>
            </a:r>
            <a:r>
              <a:rPr lang="fr-FR" sz="1100" i="1" dirty="0"/>
              <a:t> (cm)</a:t>
            </a:r>
            <a:endParaRPr lang="de-CH" sz="1100" i="1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15E173E-D73C-4F04-A1FA-7103C746D3A7}"/>
              </a:ext>
            </a:extLst>
          </p:cNvPr>
          <p:cNvSpPr/>
          <p:nvPr/>
        </p:nvSpPr>
        <p:spPr>
          <a:xfrm rot="5400000">
            <a:off x="4718664" y="3652577"/>
            <a:ext cx="1758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Snow </a:t>
            </a:r>
            <a:r>
              <a:rPr lang="fr-FR" i="1" dirty="0" err="1"/>
              <a:t>depth</a:t>
            </a:r>
            <a:r>
              <a:rPr lang="fr-FR" i="1" dirty="0"/>
              <a:t> (cm)</a:t>
            </a:r>
            <a:endParaRPr lang="de-CH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7EA8C6-5155-4A49-8628-5126CFF8D628}"/>
              </a:ext>
            </a:extLst>
          </p:cNvPr>
          <p:cNvSpPr/>
          <p:nvPr/>
        </p:nvSpPr>
        <p:spPr>
          <a:xfrm rot="5400000">
            <a:off x="10447223" y="3652577"/>
            <a:ext cx="17582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/>
              <a:t>Snow </a:t>
            </a:r>
            <a:r>
              <a:rPr lang="fr-FR" i="1" dirty="0" err="1"/>
              <a:t>depth</a:t>
            </a:r>
            <a:r>
              <a:rPr lang="fr-FR" i="1" dirty="0"/>
              <a:t> (cm)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128971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EA268-96F8-4296-9661-11B2C8F1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tx2"/>
                </a:solidFill>
                <a:latin typeface="+mn-lt"/>
              </a:rPr>
              <a:t>4. </a:t>
            </a:r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Ongoing</a:t>
            </a:r>
            <a:r>
              <a:rPr lang="fr-FR" sz="4000" b="1" dirty="0">
                <a:solidFill>
                  <a:schemeClr val="tx2"/>
                </a:solidFill>
                <a:latin typeface="+mn-lt"/>
              </a:rPr>
              <a:t> </a:t>
            </a:r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work</a:t>
            </a:r>
            <a:endParaRPr lang="de-CH" sz="4000" b="1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FCDCF4-2B60-4E61-829F-3387F873D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8" name="Image 7">
            <a:hlinkClick r:id="rId3" action="ppaction://hlinksldjump"/>
            <a:extLst>
              <a:ext uri="{FF2B5EF4-FFF2-40B4-BE49-F238E27FC236}">
                <a16:creationId xmlns:a16="http://schemas.microsoft.com/office/drawing/2014/main" id="{E32581F5-DD8F-48DD-B587-97F031FC3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9" name="Image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96DDDA0-1844-4DBD-8682-8CD1F4556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10" name="Image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794D628-DCE3-4A79-A460-2067034C90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F09D047-0F52-435A-8774-109AE1B63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7246" y="1061234"/>
            <a:ext cx="1762898" cy="13497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A7DE08-E811-4531-AA7F-DF302BD677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6853" y="2809098"/>
            <a:ext cx="4412081" cy="2969741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DDA4D5B-81BF-4792-B427-A4C859CBD759}"/>
              </a:ext>
            </a:extLst>
          </p:cNvPr>
          <p:cNvCxnSpPr>
            <a:cxnSpLocks/>
          </p:cNvCxnSpPr>
          <p:nvPr/>
        </p:nvCxnSpPr>
        <p:spPr>
          <a:xfrm>
            <a:off x="9012197" y="3328083"/>
            <a:ext cx="0" cy="15157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F992DAAB-C3EA-4F43-A56D-2BFE89DC24EC}"/>
              </a:ext>
            </a:extLst>
          </p:cNvPr>
          <p:cNvCxnSpPr>
            <a:cxnSpLocks/>
          </p:cNvCxnSpPr>
          <p:nvPr/>
        </p:nvCxnSpPr>
        <p:spPr>
          <a:xfrm flipH="1">
            <a:off x="9152241" y="4955056"/>
            <a:ext cx="179584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11208B8E-CE23-48C2-9B47-9B9ADACD6840}"/>
              </a:ext>
            </a:extLst>
          </p:cNvPr>
          <p:cNvSpPr txBox="1"/>
          <p:nvPr/>
        </p:nvSpPr>
        <p:spPr>
          <a:xfrm>
            <a:off x="9666085" y="4955056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37.3 km</a:t>
            </a:r>
            <a:endParaRPr lang="de-CH" sz="140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2BCBDE79-1A26-4FA7-B2AF-D0DD6C826CE3}"/>
              </a:ext>
            </a:extLst>
          </p:cNvPr>
          <p:cNvSpPr txBox="1"/>
          <p:nvPr/>
        </p:nvSpPr>
        <p:spPr>
          <a:xfrm>
            <a:off x="8244038" y="3932075"/>
            <a:ext cx="768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31.6 km</a:t>
            </a:r>
            <a:endParaRPr lang="de-CH" sz="1400" dirty="0"/>
          </a:p>
        </p:txBody>
      </p:sp>
      <p:sp>
        <p:nvSpPr>
          <p:cNvPr id="20" name="Flèche : courbe vers la gauche 19">
            <a:extLst>
              <a:ext uri="{FF2B5EF4-FFF2-40B4-BE49-F238E27FC236}">
                <a16:creationId xmlns:a16="http://schemas.microsoft.com/office/drawing/2014/main" id="{218954EE-22A2-4754-8818-EBA07C05672C}"/>
              </a:ext>
            </a:extLst>
          </p:cNvPr>
          <p:cNvSpPr/>
          <p:nvPr/>
        </p:nvSpPr>
        <p:spPr>
          <a:xfrm>
            <a:off x="11145791" y="1573424"/>
            <a:ext cx="724925" cy="2135475"/>
          </a:xfrm>
          <a:prstGeom prst="curvedLeftArrow">
            <a:avLst>
              <a:gd name="adj1" fmla="val 8634"/>
              <a:gd name="adj2" fmla="val 59164"/>
              <a:gd name="adj3" fmla="val 329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30DDDA-DAEC-4BE5-8A4B-5808D9710F59}"/>
              </a:ext>
            </a:extLst>
          </p:cNvPr>
          <p:cNvSpPr/>
          <p:nvPr/>
        </p:nvSpPr>
        <p:spPr>
          <a:xfrm>
            <a:off x="856745" y="1746422"/>
            <a:ext cx="5357482" cy="1156058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</a:rPr>
              <a:t>More </a:t>
            </a:r>
            <a:r>
              <a:rPr lang="fr-FR" sz="1400" dirty="0" err="1">
                <a:solidFill>
                  <a:schemeClr val="tx1"/>
                </a:solidFill>
              </a:rPr>
              <a:t>thorough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intercomparison</a:t>
            </a:r>
            <a:r>
              <a:rPr lang="fr-FR" sz="1400" dirty="0">
                <a:solidFill>
                  <a:schemeClr val="tx1"/>
                </a:solidFill>
              </a:rPr>
              <a:t> of the </a:t>
            </a:r>
            <a:r>
              <a:rPr lang="fr-FR" sz="1400" dirty="0" err="1">
                <a:solidFill>
                  <a:schemeClr val="tx1"/>
                </a:solidFill>
              </a:rPr>
              <a:t>wind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downscaling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methods</a:t>
            </a:r>
            <a:r>
              <a:rPr lang="fr-FR" sz="1400" dirty="0">
                <a:solidFill>
                  <a:schemeClr val="tx1"/>
                </a:solidFill>
              </a:rPr>
              <a:t> (</a:t>
            </a:r>
            <a:r>
              <a:rPr lang="fr-FR" sz="1400" dirty="0" err="1">
                <a:solidFill>
                  <a:schemeClr val="tx1"/>
                </a:solidFill>
              </a:rPr>
              <a:t>extended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domain</a:t>
            </a:r>
            <a:r>
              <a:rPr lang="fr-FR" sz="1400" dirty="0">
                <a:solidFill>
                  <a:schemeClr val="tx1"/>
                </a:solidFill>
              </a:rPr>
              <a:t>, full </a:t>
            </a:r>
            <a:r>
              <a:rPr lang="fr-FR" sz="1400" dirty="0" err="1">
                <a:solidFill>
                  <a:schemeClr val="tx1"/>
                </a:solidFill>
              </a:rPr>
              <a:t>years</a:t>
            </a:r>
            <a:r>
              <a:rPr lang="fr-FR" sz="1400" dirty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Seasonal</a:t>
            </a:r>
            <a:r>
              <a:rPr lang="fr-FR" sz="1400" dirty="0">
                <a:solidFill>
                  <a:schemeClr val="tx1"/>
                </a:solidFill>
              </a:rPr>
              <a:t> FSM/SnowTran3D simulations at 25 m, 50 m and 100 m over the </a:t>
            </a:r>
            <a:r>
              <a:rPr lang="fr-FR" sz="1400" dirty="0" err="1">
                <a:solidFill>
                  <a:schemeClr val="tx1"/>
                </a:solidFill>
              </a:rPr>
              <a:t>extended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domain</a:t>
            </a:r>
            <a:r>
              <a:rPr lang="fr-FR" sz="1400" dirty="0">
                <a:solidFill>
                  <a:schemeClr val="tx1"/>
                </a:solidFill>
              </a:rPr>
              <a:t>: </a:t>
            </a:r>
            <a:r>
              <a:rPr lang="fr-FR" sz="1400" dirty="0" err="1">
                <a:solidFill>
                  <a:schemeClr val="tx1"/>
                </a:solidFill>
              </a:rPr>
              <a:t>choice</a:t>
            </a:r>
            <a:r>
              <a:rPr lang="fr-FR" sz="1400" dirty="0">
                <a:solidFill>
                  <a:schemeClr val="tx1"/>
                </a:solidFill>
              </a:rPr>
              <a:t> of a relevant </a:t>
            </a:r>
            <a:r>
              <a:rPr lang="fr-FR" sz="1400" dirty="0" err="1">
                <a:solidFill>
                  <a:schemeClr val="tx1"/>
                </a:solidFill>
              </a:rPr>
              <a:t>resolution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A9E9C8D-D947-4D20-B25B-3C8CAAEEB6A9}"/>
              </a:ext>
            </a:extLst>
          </p:cNvPr>
          <p:cNvSpPr/>
          <p:nvPr/>
        </p:nvSpPr>
        <p:spPr>
          <a:xfrm>
            <a:off x="856745" y="3276526"/>
            <a:ext cx="5357482" cy="724565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Solving</a:t>
            </a:r>
            <a:r>
              <a:rPr lang="fr-FR" sz="1400" dirty="0">
                <a:solidFill>
                  <a:schemeClr val="tx1"/>
                </a:solidFill>
              </a:rPr>
              <a:t> the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r>
              <a:rPr lang="fr-FR" sz="1400" dirty="0">
                <a:solidFill>
                  <a:schemeClr val="tx1"/>
                </a:solidFill>
              </a:rPr>
              <a:t> densification/layering issue for a </a:t>
            </a:r>
            <a:r>
              <a:rPr lang="fr-FR" sz="1400" dirty="0" err="1">
                <a:solidFill>
                  <a:schemeClr val="tx1"/>
                </a:solidFill>
              </a:rPr>
              <a:t>better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determination</a:t>
            </a:r>
            <a:r>
              <a:rPr lang="fr-FR" sz="1400" dirty="0">
                <a:solidFill>
                  <a:schemeClr val="tx1"/>
                </a:solidFill>
              </a:rPr>
              <a:t> of the </a:t>
            </a:r>
            <a:r>
              <a:rPr lang="fr-FR" sz="1400" dirty="0" err="1">
                <a:solidFill>
                  <a:schemeClr val="tx1"/>
                </a:solidFill>
              </a:rPr>
              <a:t>amount</a:t>
            </a:r>
            <a:r>
              <a:rPr lang="fr-FR" sz="1400" dirty="0">
                <a:solidFill>
                  <a:schemeClr val="tx1"/>
                </a:solidFill>
              </a:rPr>
              <a:t> of transportable </a:t>
            </a:r>
            <a:r>
              <a:rPr lang="fr-FR" sz="1400" dirty="0" err="1">
                <a:solidFill>
                  <a:schemeClr val="tx1"/>
                </a:solidFill>
              </a:rPr>
              <a:t>snow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A63A2B-3FC8-485B-9E95-68C9DB7CE7EA}"/>
              </a:ext>
            </a:extLst>
          </p:cNvPr>
          <p:cNvSpPr/>
          <p:nvPr/>
        </p:nvSpPr>
        <p:spPr>
          <a:xfrm>
            <a:off x="856745" y="4375138"/>
            <a:ext cx="5357482" cy="884721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Comparison</a:t>
            </a:r>
            <a:r>
              <a:rPr lang="fr-FR" sz="1400" dirty="0">
                <a:solidFill>
                  <a:schemeClr val="tx1"/>
                </a:solidFill>
              </a:rPr>
              <a:t> of simulations </a:t>
            </a:r>
            <a:r>
              <a:rPr lang="fr-FR" sz="1400" dirty="0" err="1">
                <a:solidFill>
                  <a:schemeClr val="tx1"/>
                </a:solidFill>
              </a:rPr>
              <a:t>with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different</a:t>
            </a:r>
            <a:r>
              <a:rPr lang="fr-FR" sz="1400" dirty="0">
                <a:solidFill>
                  <a:schemeClr val="tx1"/>
                </a:solidFill>
              </a:rPr>
              <a:t> LIDAR HS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solidFill>
                  <a:schemeClr val="tx1"/>
                </a:solidFill>
              </a:rPr>
              <a:t>Including</a:t>
            </a:r>
            <a:r>
              <a:rPr lang="fr-FR" sz="1400" dirty="0">
                <a:solidFill>
                  <a:schemeClr val="tx1"/>
                </a:solidFill>
              </a:rPr>
              <a:t> new </a:t>
            </a:r>
            <a:r>
              <a:rPr lang="fr-FR" sz="1400" dirty="0" err="1">
                <a:solidFill>
                  <a:schemeClr val="tx1"/>
                </a:solidFill>
              </a:rPr>
              <a:t>snowdrift</a:t>
            </a:r>
            <a:r>
              <a:rPr lang="fr-FR" sz="1400" dirty="0">
                <a:solidFill>
                  <a:schemeClr val="tx1"/>
                </a:solidFill>
              </a:rPr>
              <a:t> observations to </a:t>
            </a:r>
            <a:r>
              <a:rPr lang="fr-FR" sz="1400" dirty="0" err="1">
                <a:solidFill>
                  <a:schemeClr val="tx1"/>
                </a:solidFill>
              </a:rPr>
              <a:t>assess</a:t>
            </a:r>
            <a:r>
              <a:rPr lang="fr-FR" sz="1400" dirty="0">
                <a:solidFill>
                  <a:schemeClr val="tx1"/>
                </a:solidFill>
              </a:rPr>
              <a:t> the </a:t>
            </a:r>
            <a:r>
              <a:rPr lang="fr-FR" sz="1400" dirty="0" err="1">
                <a:solidFill>
                  <a:schemeClr val="tx1"/>
                </a:solidFill>
              </a:rPr>
              <a:t>snowdrift</a:t>
            </a:r>
            <a:r>
              <a:rPr lang="fr-FR" sz="1400" dirty="0">
                <a:solidFill>
                  <a:schemeClr val="tx1"/>
                </a:solidFill>
              </a:rPr>
              <a:t> </a:t>
            </a:r>
            <a:r>
              <a:rPr lang="fr-FR" sz="1400" dirty="0" err="1">
                <a:solidFill>
                  <a:schemeClr val="tx1"/>
                </a:solidFill>
              </a:rPr>
              <a:t>triggering</a:t>
            </a:r>
            <a:r>
              <a:rPr lang="fr-FR" sz="1400" dirty="0">
                <a:solidFill>
                  <a:schemeClr val="tx1"/>
                </a:solidFill>
              </a:rPr>
              <a:t> in simulations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845AB0B1-9294-4DDD-9CB9-6F3A2924A54F}"/>
              </a:ext>
            </a:extLst>
          </p:cNvPr>
          <p:cNvSpPr txBox="1"/>
          <p:nvPr/>
        </p:nvSpPr>
        <p:spPr>
          <a:xfrm>
            <a:off x="7916079" y="5819226"/>
            <a:ext cx="41136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/>
              <a:t>New simulation </a:t>
            </a:r>
            <a:r>
              <a:rPr lang="fr-FR" sz="1100" i="1" dirty="0" err="1"/>
              <a:t>domain</a:t>
            </a:r>
            <a:r>
              <a:rPr lang="fr-FR" sz="1100" i="1" dirty="0"/>
              <a:t> at 25 m </a:t>
            </a:r>
            <a:r>
              <a:rPr lang="fr-FR" sz="1100" i="1" dirty="0" err="1"/>
              <a:t>resolution</a:t>
            </a:r>
            <a:r>
              <a:rPr lang="fr-FR" sz="1100" i="1" dirty="0"/>
              <a:t>, </a:t>
            </a:r>
            <a:r>
              <a:rPr lang="fr-FR" sz="1100" i="1" dirty="0" err="1"/>
              <a:t>around</a:t>
            </a:r>
            <a:r>
              <a:rPr lang="fr-FR" sz="1100" i="1" dirty="0"/>
              <a:t> Davos, </a:t>
            </a:r>
            <a:r>
              <a:rPr lang="fr-FR" sz="1100" i="1" dirty="0" err="1"/>
              <a:t>Swiss</a:t>
            </a:r>
            <a:r>
              <a:rPr lang="fr-FR" sz="1100" i="1" dirty="0"/>
              <a:t> </a:t>
            </a:r>
            <a:r>
              <a:rPr lang="fr-FR" sz="1100" i="1" dirty="0" err="1"/>
              <a:t>Alps</a:t>
            </a:r>
            <a:endParaRPr lang="de-CH" sz="1100" i="1" dirty="0"/>
          </a:p>
        </p:txBody>
      </p:sp>
    </p:spTree>
    <p:extLst>
      <p:ext uri="{BB962C8B-B14F-4D97-AF65-F5344CB8AC3E}">
        <p14:creationId xmlns:p14="http://schemas.microsoft.com/office/powerpoint/2010/main" val="2422467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BEA268-96F8-4296-9661-11B2C8F17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b="1" dirty="0" err="1">
                <a:solidFill>
                  <a:schemeClr val="tx2"/>
                </a:solidFill>
                <a:latin typeface="+mn-lt"/>
              </a:rPr>
              <a:t>References</a:t>
            </a:r>
            <a:endParaRPr lang="de-CH" sz="40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9D7795-4C4F-47B2-B32A-4830A5E03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1200" dirty="0"/>
              <a:t>Dujardin, J., and Lehning, M.: </a:t>
            </a:r>
            <a:r>
              <a:rPr lang="en-US" sz="1200" dirty="0"/>
              <a:t>Multi-Resolution Convolutional Neural Network for High-Resolution Downscaling of Wind Fields from Operational Weather Prediction Models in Complex Terrain, </a:t>
            </a:r>
            <a:r>
              <a:rPr lang="en-US" sz="1200" dirty="0">
                <a:hlinkClick r:id="rId2"/>
              </a:rPr>
              <a:t>AGU 2020</a:t>
            </a:r>
            <a:r>
              <a:rPr lang="en-US" sz="1200" dirty="0"/>
              <a:t>.</a:t>
            </a:r>
            <a:endParaRPr lang="de-CH" sz="1200" dirty="0"/>
          </a:p>
          <a:p>
            <a:r>
              <a:rPr lang="de-CH" sz="1200" dirty="0" err="1"/>
              <a:t>Essery</a:t>
            </a:r>
            <a:r>
              <a:rPr lang="de-CH" sz="1200" dirty="0"/>
              <a:t>, R.: A </a:t>
            </a:r>
            <a:r>
              <a:rPr lang="de-CH" sz="1200" dirty="0" err="1"/>
              <a:t>factorial</a:t>
            </a:r>
            <a:r>
              <a:rPr lang="de-CH" sz="1200" dirty="0"/>
              <a:t> </a:t>
            </a:r>
            <a:r>
              <a:rPr lang="de-CH" sz="1200" dirty="0" err="1"/>
              <a:t>snowpack</a:t>
            </a:r>
            <a:r>
              <a:rPr lang="de-CH" sz="1200" dirty="0"/>
              <a:t> </a:t>
            </a:r>
            <a:r>
              <a:rPr lang="de-CH" sz="1200" dirty="0" err="1"/>
              <a:t>model</a:t>
            </a:r>
            <a:r>
              <a:rPr lang="de-CH" sz="1200" dirty="0"/>
              <a:t> (FSM 1.0), </a:t>
            </a:r>
            <a:r>
              <a:rPr lang="de-CH" sz="1200" dirty="0" err="1"/>
              <a:t>Geosci</a:t>
            </a:r>
            <a:r>
              <a:rPr lang="de-CH" sz="1200" dirty="0"/>
              <a:t>. Model </a:t>
            </a:r>
            <a:r>
              <a:rPr lang="de-CH" sz="1200" dirty="0" err="1"/>
              <a:t>Dev</a:t>
            </a:r>
            <a:r>
              <a:rPr lang="de-CH" sz="1200" dirty="0"/>
              <a:t>., 8, 3867–3876, </a:t>
            </a:r>
            <a:r>
              <a:rPr lang="de-CH" sz="1200" dirty="0">
                <a:hlinkClick r:id="rId3"/>
              </a:rPr>
              <a:t>https://doi.org/10.5194/gmd-8-3867-2015</a:t>
            </a:r>
            <a:r>
              <a:rPr lang="de-CH" sz="1200" dirty="0"/>
              <a:t>, 2015. </a:t>
            </a:r>
          </a:p>
          <a:p>
            <a:r>
              <a:rPr lang="en-US" sz="1200" dirty="0" err="1"/>
              <a:t>Forthofer</a:t>
            </a:r>
            <a:r>
              <a:rPr lang="en-US" sz="1200" dirty="0"/>
              <a:t>, J., Butler, B., and </a:t>
            </a:r>
            <a:r>
              <a:rPr lang="en-US" sz="1200" dirty="0" err="1"/>
              <a:t>Wagenbrenner</a:t>
            </a:r>
            <a:r>
              <a:rPr lang="en-US" sz="1200" dirty="0"/>
              <a:t>, N.: A comparison of three approaches for simulating fine-scale surface winds in support of wildland re management. Part I. Model formulation and comparison against measurements, International Journal of </a:t>
            </a:r>
            <a:r>
              <a:rPr lang="de-CH" sz="1200" dirty="0" err="1"/>
              <a:t>Wildland</a:t>
            </a:r>
            <a:r>
              <a:rPr lang="de-CH" sz="1200" dirty="0"/>
              <a:t> </a:t>
            </a:r>
            <a:r>
              <a:rPr lang="de-CH" sz="1200" dirty="0" err="1"/>
              <a:t>Fire</a:t>
            </a:r>
            <a:r>
              <a:rPr lang="de-CH" sz="1200" dirty="0"/>
              <a:t>, 23, </a:t>
            </a:r>
            <a:r>
              <a:rPr lang="de-CH" sz="1200" dirty="0">
                <a:hlinkClick r:id="rId4"/>
              </a:rPr>
              <a:t>https://doi.org/10.1071/WF12089</a:t>
            </a:r>
            <a:r>
              <a:rPr lang="de-CH" sz="1200" dirty="0"/>
              <a:t>, 2014.</a:t>
            </a:r>
          </a:p>
          <a:p>
            <a:r>
              <a:rPr lang="de-CH" sz="1200" dirty="0"/>
              <a:t>Gutmann, E., </a:t>
            </a:r>
            <a:r>
              <a:rPr lang="de-CH" sz="1200" dirty="0" err="1"/>
              <a:t>Barstad</a:t>
            </a:r>
            <a:r>
              <a:rPr lang="de-CH" sz="1200" dirty="0"/>
              <a:t>, I., Clark, M., Arnold, J., and Rasmussen, R.: The Intermediate </a:t>
            </a:r>
            <a:r>
              <a:rPr lang="de-CH" sz="1200" dirty="0" err="1"/>
              <a:t>Complexity</a:t>
            </a:r>
            <a:r>
              <a:rPr lang="de-CH" sz="1200" dirty="0"/>
              <a:t> </a:t>
            </a:r>
            <a:r>
              <a:rPr lang="de-CH" sz="1200" dirty="0" err="1"/>
              <a:t>Atmospheric</a:t>
            </a:r>
            <a:r>
              <a:rPr lang="de-CH" sz="1200" dirty="0"/>
              <a:t> Research Model (ICAR), Journal </a:t>
            </a:r>
            <a:r>
              <a:rPr lang="de-CH" sz="1200" dirty="0" err="1"/>
              <a:t>of</a:t>
            </a:r>
            <a:r>
              <a:rPr lang="de-CH" sz="1200" dirty="0"/>
              <a:t> </a:t>
            </a:r>
            <a:r>
              <a:rPr lang="de-CH" sz="1200" dirty="0" err="1"/>
              <a:t>Hydrometeorology</a:t>
            </a:r>
            <a:r>
              <a:rPr lang="de-CH" sz="1200" dirty="0"/>
              <a:t>, 17(3), 957-973, </a:t>
            </a:r>
            <a:r>
              <a:rPr lang="de-CH" sz="1200" dirty="0">
                <a:hlinkClick r:id="rId5"/>
              </a:rPr>
              <a:t>https://doi.org/10.1175/JHM-D-15-0155.1</a:t>
            </a:r>
            <a:r>
              <a:rPr lang="de-CH" sz="1200" dirty="0"/>
              <a:t>, 2016.</a:t>
            </a:r>
          </a:p>
          <a:p>
            <a:r>
              <a:rPr lang="de-CH" sz="1200" dirty="0" err="1"/>
              <a:t>Liston</a:t>
            </a:r>
            <a:r>
              <a:rPr lang="de-CH" sz="1200" dirty="0"/>
              <a:t>, G., Haehnel, R., Sturm, M., </a:t>
            </a:r>
            <a:r>
              <a:rPr lang="de-CH" sz="1200" dirty="0" err="1"/>
              <a:t>Hiemstra</a:t>
            </a:r>
            <a:r>
              <a:rPr lang="de-CH" sz="1200" dirty="0"/>
              <a:t>, C., </a:t>
            </a:r>
            <a:r>
              <a:rPr lang="de-CH" sz="1200" dirty="0" err="1"/>
              <a:t>Berezovskaya</a:t>
            </a:r>
            <a:r>
              <a:rPr lang="de-CH" sz="1200" dirty="0"/>
              <a:t>, S., and </a:t>
            </a:r>
            <a:r>
              <a:rPr lang="de-CH" sz="1200" dirty="0" err="1"/>
              <a:t>Tabler</a:t>
            </a:r>
            <a:r>
              <a:rPr lang="de-CH" sz="1200" dirty="0"/>
              <a:t>, R.: </a:t>
            </a:r>
            <a:r>
              <a:rPr lang="de-CH" sz="1200" dirty="0" err="1"/>
              <a:t>Simulating</a:t>
            </a:r>
            <a:r>
              <a:rPr lang="de-CH" sz="1200" dirty="0"/>
              <a:t> </a:t>
            </a:r>
            <a:r>
              <a:rPr lang="de-CH" sz="1200" dirty="0" err="1"/>
              <a:t>complex</a:t>
            </a:r>
            <a:r>
              <a:rPr lang="de-CH" sz="1200" dirty="0"/>
              <a:t> </a:t>
            </a:r>
            <a:r>
              <a:rPr lang="de-CH" sz="1200" dirty="0" err="1"/>
              <a:t>snow</a:t>
            </a:r>
            <a:r>
              <a:rPr lang="de-CH" sz="1200" dirty="0"/>
              <a:t> </a:t>
            </a:r>
            <a:r>
              <a:rPr lang="de-CH" sz="1200" dirty="0" err="1"/>
              <a:t>distributions</a:t>
            </a:r>
            <a:r>
              <a:rPr lang="de-CH" sz="1200" dirty="0"/>
              <a:t> in </a:t>
            </a:r>
            <a:r>
              <a:rPr lang="de-CH" sz="1200" dirty="0" err="1"/>
              <a:t>windy</a:t>
            </a:r>
            <a:r>
              <a:rPr lang="de-CH" sz="1200" dirty="0"/>
              <a:t> </a:t>
            </a:r>
            <a:r>
              <a:rPr lang="de-CH" sz="1200" dirty="0" err="1"/>
              <a:t>environments</a:t>
            </a:r>
            <a:r>
              <a:rPr lang="de-CH" sz="1200" dirty="0"/>
              <a:t> </a:t>
            </a:r>
            <a:r>
              <a:rPr lang="de-CH" sz="1200" dirty="0" err="1"/>
              <a:t>using</a:t>
            </a:r>
            <a:r>
              <a:rPr lang="de-CH" sz="1200" dirty="0"/>
              <a:t> SnowTran-3D, Journal </a:t>
            </a:r>
            <a:r>
              <a:rPr lang="de-CH" sz="1200" dirty="0" err="1"/>
              <a:t>of</a:t>
            </a:r>
            <a:r>
              <a:rPr lang="de-CH" sz="1200" dirty="0"/>
              <a:t> </a:t>
            </a:r>
            <a:r>
              <a:rPr lang="de-CH" sz="1200" dirty="0" err="1"/>
              <a:t>Glaciology</a:t>
            </a:r>
            <a:r>
              <a:rPr lang="de-CH" sz="1200" dirty="0"/>
              <a:t>, 53(181), 241-256, </a:t>
            </a:r>
            <a:r>
              <a:rPr lang="de-CH" sz="1200" dirty="0">
                <a:hlinkClick r:id="rId6"/>
              </a:rPr>
              <a:t>https://doi.org/10.3189/172756507782202865</a:t>
            </a:r>
            <a:r>
              <a:rPr lang="de-CH" sz="1200" dirty="0"/>
              <a:t>, 2007.</a:t>
            </a:r>
          </a:p>
          <a:p>
            <a:r>
              <a:rPr lang="en-US" sz="1200" dirty="0"/>
              <a:t>Morin, P.: Downscaling of wind fields in mountainous </a:t>
            </a:r>
            <a:r>
              <a:rPr lang="de-CH" sz="1200" dirty="0" err="1"/>
              <a:t>terrain</a:t>
            </a:r>
            <a:r>
              <a:rPr lang="de-CH" sz="1200" dirty="0"/>
              <a:t> </a:t>
            </a:r>
            <a:r>
              <a:rPr lang="de-CH" sz="1200" dirty="0" err="1"/>
              <a:t>for</a:t>
            </a:r>
            <a:r>
              <a:rPr lang="de-CH" sz="1200" dirty="0"/>
              <a:t> </a:t>
            </a:r>
            <a:r>
              <a:rPr lang="de-CH" sz="1200" dirty="0" err="1"/>
              <a:t>snowpack</a:t>
            </a:r>
            <a:r>
              <a:rPr lang="de-CH" sz="1200" dirty="0"/>
              <a:t> </a:t>
            </a:r>
            <a:r>
              <a:rPr lang="de-CH" sz="1200" dirty="0" err="1"/>
              <a:t>modelling</a:t>
            </a:r>
            <a:r>
              <a:rPr lang="en-US" sz="1200" dirty="0"/>
              <a:t>, Master’s thesis, </a:t>
            </a:r>
            <a:r>
              <a:rPr lang="fr-FR" sz="1200" dirty="0"/>
              <a:t>Université de Technologie de Belfort-Montbéliard</a:t>
            </a:r>
            <a:r>
              <a:rPr lang="en-US" sz="1200" dirty="0"/>
              <a:t>, </a:t>
            </a:r>
            <a:r>
              <a:rPr lang="fr-FR" sz="1200" dirty="0"/>
              <a:t>2021.</a:t>
            </a:r>
            <a:endParaRPr lang="de-CH" sz="1200" dirty="0"/>
          </a:p>
          <a:p>
            <a:r>
              <a:rPr lang="de-CH" sz="1200" dirty="0"/>
              <a:t>Reynolds, D., Pflug, J. M., and </a:t>
            </a:r>
            <a:r>
              <a:rPr lang="de-CH" sz="1200" dirty="0" err="1"/>
              <a:t>Lundquist</a:t>
            </a:r>
            <a:r>
              <a:rPr lang="de-CH" sz="1200" dirty="0"/>
              <a:t>, </a:t>
            </a:r>
            <a:r>
              <a:rPr lang="en-US" sz="1200" dirty="0"/>
              <a:t>J. D.: Evaluating wind fields for use in basin-scale distributed snow </a:t>
            </a:r>
            <a:r>
              <a:rPr lang="de-CH" sz="1200" dirty="0" err="1"/>
              <a:t>models</a:t>
            </a:r>
            <a:r>
              <a:rPr lang="de-CH" sz="1200" dirty="0"/>
              <a:t>, </a:t>
            </a:r>
            <a:r>
              <a:rPr lang="de-CH" sz="1200" dirty="0" err="1"/>
              <a:t>Water</a:t>
            </a:r>
            <a:r>
              <a:rPr lang="de-CH" sz="1200" dirty="0"/>
              <a:t> Resources Research, 57, e2020WR028536, </a:t>
            </a:r>
            <a:r>
              <a:rPr lang="de-CH" sz="1200" dirty="0">
                <a:hlinkClick r:id="rId7"/>
              </a:rPr>
              <a:t>https://doi.org/10.1029/2020WR028536</a:t>
            </a:r>
            <a:r>
              <a:rPr lang="de-CH" sz="1200" dirty="0"/>
              <a:t>, </a:t>
            </a:r>
            <a:r>
              <a:rPr lang="en-US" sz="1200" dirty="0"/>
              <a:t>2020.</a:t>
            </a:r>
          </a:p>
          <a:p>
            <a:r>
              <a:rPr lang="de-CH" sz="1200" dirty="0"/>
              <a:t>Reynolds, D., </a:t>
            </a:r>
            <a:r>
              <a:rPr lang="de-CH" sz="1200" dirty="0" err="1"/>
              <a:t>Kruyt</a:t>
            </a:r>
            <a:r>
              <a:rPr lang="de-CH" sz="1200" dirty="0"/>
              <a:t>, B., Gutmann, E., Jonas, T., </a:t>
            </a:r>
            <a:r>
              <a:rPr lang="de-CH" sz="1200" dirty="0" err="1"/>
              <a:t>Lehning</a:t>
            </a:r>
            <a:r>
              <a:rPr lang="de-CH" sz="1200" dirty="0"/>
              <a:t>, M., and Mott, R.: </a:t>
            </a:r>
            <a:r>
              <a:rPr lang="de-CH" sz="1200" dirty="0" err="1"/>
              <a:t>Improvements</a:t>
            </a:r>
            <a:r>
              <a:rPr lang="de-CH" sz="1200" dirty="0"/>
              <a:t> </a:t>
            </a:r>
            <a:r>
              <a:rPr lang="de-CH" sz="1200" dirty="0" err="1"/>
              <a:t>to</a:t>
            </a:r>
            <a:r>
              <a:rPr lang="de-CH" sz="1200" dirty="0"/>
              <a:t> an intermediate </a:t>
            </a:r>
            <a:r>
              <a:rPr lang="de-CH" sz="1200" dirty="0" err="1"/>
              <a:t>complexity</a:t>
            </a:r>
            <a:r>
              <a:rPr lang="de-CH" sz="1200" dirty="0"/>
              <a:t> </a:t>
            </a:r>
            <a:r>
              <a:rPr lang="de-CH" sz="1200" dirty="0" err="1"/>
              <a:t>atmospheric</a:t>
            </a:r>
            <a:r>
              <a:rPr lang="de-CH" sz="1200" dirty="0"/>
              <a:t> </a:t>
            </a:r>
            <a:r>
              <a:rPr lang="de-CH" sz="1200" dirty="0" err="1"/>
              <a:t>model</a:t>
            </a:r>
            <a:r>
              <a:rPr lang="de-CH" sz="1200" dirty="0"/>
              <a:t> </a:t>
            </a:r>
            <a:r>
              <a:rPr lang="de-CH" sz="1200" dirty="0" err="1"/>
              <a:t>for</a:t>
            </a:r>
            <a:r>
              <a:rPr lang="de-CH" sz="1200" dirty="0"/>
              <a:t> high-resolution </a:t>
            </a:r>
            <a:r>
              <a:rPr lang="de-CH" sz="1200" dirty="0" err="1"/>
              <a:t>downscaling</a:t>
            </a:r>
            <a:r>
              <a:rPr lang="de-CH" sz="1200" dirty="0"/>
              <a:t> in </a:t>
            </a:r>
            <a:r>
              <a:rPr lang="de-CH" sz="1200" dirty="0" err="1"/>
              <a:t>very</a:t>
            </a:r>
            <a:r>
              <a:rPr lang="de-CH" sz="1200" dirty="0"/>
              <a:t> </a:t>
            </a:r>
            <a:r>
              <a:rPr lang="de-CH" sz="1200" dirty="0" err="1"/>
              <a:t>complex</a:t>
            </a:r>
            <a:r>
              <a:rPr lang="de-CH" sz="1200" dirty="0"/>
              <a:t> </a:t>
            </a:r>
            <a:r>
              <a:rPr lang="de-CH" sz="1200" dirty="0" err="1"/>
              <a:t>terrain</a:t>
            </a:r>
            <a:r>
              <a:rPr lang="de-CH" sz="1200" dirty="0"/>
              <a:t>., EGU General Assembly 2021, online, 19–30 Apr 2021, EGU21-12662, </a:t>
            </a:r>
            <a:r>
              <a:rPr lang="de-CH" sz="1200" dirty="0">
                <a:hlinkClick r:id="rId8"/>
              </a:rPr>
              <a:t>https://doi.org/10.5194/egusphere-egu21-12662</a:t>
            </a:r>
            <a:r>
              <a:rPr lang="de-CH" sz="1200" dirty="0"/>
              <a:t>, 2021.</a:t>
            </a:r>
            <a:endParaRPr lang="en-US" sz="1200" dirty="0"/>
          </a:p>
          <a:p>
            <a:r>
              <a:rPr lang="de-CH" sz="1200" dirty="0" err="1"/>
              <a:t>Vionnet</a:t>
            </a:r>
            <a:r>
              <a:rPr lang="de-CH" sz="1200" dirty="0"/>
              <a:t>, V., Marsh, C. B., </a:t>
            </a:r>
            <a:r>
              <a:rPr lang="de-CH" sz="1200" dirty="0" err="1"/>
              <a:t>Menounos</a:t>
            </a:r>
            <a:r>
              <a:rPr lang="de-CH" sz="1200" dirty="0"/>
              <a:t>, B., </a:t>
            </a:r>
            <a:r>
              <a:rPr lang="de-CH" sz="1200" dirty="0" err="1"/>
              <a:t>Gascoin</a:t>
            </a:r>
            <a:r>
              <a:rPr lang="de-CH" sz="1200" dirty="0"/>
              <a:t>, S., Wayand, N. E., Shea, J., Mukherjee, K., and Pomeroy, J. W.: Multi-</a:t>
            </a:r>
            <a:r>
              <a:rPr lang="de-CH" sz="1200" dirty="0" err="1"/>
              <a:t>scale</a:t>
            </a:r>
            <a:r>
              <a:rPr lang="de-CH" sz="1200" dirty="0"/>
              <a:t> </a:t>
            </a:r>
            <a:r>
              <a:rPr lang="de-CH" sz="1200" dirty="0" err="1"/>
              <a:t>snowdrift-permitting</a:t>
            </a:r>
            <a:r>
              <a:rPr lang="de-CH" sz="1200" dirty="0"/>
              <a:t> </a:t>
            </a:r>
            <a:r>
              <a:rPr lang="de-CH" sz="1200" dirty="0" err="1"/>
              <a:t>modelling</a:t>
            </a:r>
            <a:r>
              <a:rPr lang="de-CH" sz="1200" dirty="0"/>
              <a:t> </a:t>
            </a:r>
            <a:r>
              <a:rPr lang="de-CH" sz="1200" dirty="0" err="1"/>
              <a:t>of</a:t>
            </a:r>
            <a:r>
              <a:rPr lang="de-CH" sz="1200" dirty="0"/>
              <a:t> </a:t>
            </a:r>
            <a:r>
              <a:rPr lang="de-CH" sz="1200" dirty="0" err="1"/>
              <a:t>mountain</a:t>
            </a:r>
            <a:r>
              <a:rPr lang="de-CH" sz="1200" dirty="0"/>
              <a:t> </a:t>
            </a:r>
            <a:r>
              <a:rPr lang="de-CH" sz="1200" dirty="0" err="1"/>
              <a:t>snowpack</a:t>
            </a:r>
            <a:r>
              <a:rPr lang="de-CH" sz="1200" dirty="0"/>
              <a:t>, The </a:t>
            </a:r>
            <a:r>
              <a:rPr lang="de-CH" sz="1200" dirty="0" err="1"/>
              <a:t>Cryosphere</a:t>
            </a:r>
            <a:r>
              <a:rPr lang="de-CH" sz="1200" dirty="0"/>
              <a:t>, 15, 743–769, </a:t>
            </a:r>
            <a:r>
              <a:rPr lang="de-CH" sz="1200" dirty="0">
                <a:hlinkClick r:id="rId9"/>
              </a:rPr>
              <a:t>https://doi.org/10.5194/tc-15-743-2021</a:t>
            </a:r>
            <a:r>
              <a:rPr lang="de-CH" sz="1200" dirty="0"/>
              <a:t>, 2021.</a:t>
            </a:r>
          </a:p>
          <a:p>
            <a:r>
              <a:rPr lang="en-US" sz="1200" dirty="0" err="1"/>
              <a:t>Winstral</a:t>
            </a:r>
            <a:r>
              <a:rPr lang="en-US" sz="1200" dirty="0"/>
              <a:t>, A., Jonas, T., and </a:t>
            </a:r>
            <a:r>
              <a:rPr lang="en-US" sz="1200" dirty="0" err="1"/>
              <a:t>Helbig</a:t>
            </a:r>
            <a:r>
              <a:rPr lang="en-US" sz="1200" dirty="0"/>
              <a:t>, N.: Statistical downscaling of gridded wind speed data using local topography, J. </a:t>
            </a:r>
            <a:r>
              <a:rPr lang="en-US" sz="1200" dirty="0" err="1"/>
              <a:t>Hydrometeorol</a:t>
            </a:r>
            <a:r>
              <a:rPr lang="en-US" sz="1200" dirty="0"/>
              <a:t>., </a:t>
            </a:r>
            <a:r>
              <a:rPr lang="de-CH" sz="1200" dirty="0"/>
              <a:t>18, 335–348, </a:t>
            </a:r>
            <a:r>
              <a:rPr lang="de-CH" sz="1200" dirty="0">
                <a:hlinkClick r:id="rId10"/>
              </a:rPr>
              <a:t>https://doi.org/10.1175/JHM-D-16-0054.1</a:t>
            </a:r>
            <a:r>
              <a:rPr lang="de-CH" sz="1200" dirty="0"/>
              <a:t>, 2017.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FCDCF4-2B60-4E61-829F-3387F873D6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8" name="Image 7">
            <a:hlinkClick r:id="rId12" action="ppaction://hlinksldjump"/>
            <a:extLst>
              <a:ext uri="{FF2B5EF4-FFF2-40B4-BE49-F238E27FC236}">
                <a16:creationId xmlns:a16="http://schemas.microsoft.com/office/drawing/2014/main" id="{E32581F5-DD8F-48DD-B587-97F031FC3E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9" name="Image 8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96DDDA0-1844-4DBD-8682-8CD1F4556F4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10" name="Image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794D628-DCE3-4A79-A460-2067034C90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6981788" y="6324525"/>
            <a:ext cx="533474" cy="533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89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43C9D-F081-40F8-9DE2-9E8572124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076" y="0"/>
            <a:ext cx="10515600" cy="1325563"/>
          </a:xfrm>
        </p:spPr>
        <p:txBody>
          <a:bodyPr/>
          <a:lstStyle/>
          <a:p>
            <a:r>
              <a:rPr lang="fr-FR" b="1" dirty="0">
                <a:solidFill>
                  <a:schemeClr val="tx2"/>
                </a:solidFill>
                <a:latin typeface="+mn-lt"/>
              </a:rPr>
              <a:t>Contact</a:t>
            </a:r>
            <a:endParaRPr lang="de-CH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57BE4F-1FBB-499E-8932-DB1FC5E65A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0694" y="1767960"/>
            <a:ext cx="88906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000" dirty="0"/>
              <a:t>Louis Quéno, </a:t>
            </a:r>
            <a:r>
              <a:rPr lang="fr-FR" sz="2000" dirty="0" err="1"/>
              <a:t>PostDoc</a:t>
            </a:r>
            <a:endParaRPr lang="fr-FR" sz="2000" dirty="0"/>
          </a:p>
          <a:p>
            <a:pPr marL="0" indent="0">
              <a:buNone/>
            </a:pPr>
            <a:r>
              <a:rPr lang="en-US" sz="2000" dirty="0"/>
              <a:t>WSL Institute for Snow and Avalanche Research SLF</a:t>
            </a:r>
          </a:p>
          <a:p>
            <a:pPr marL="0" indent="0">
              <a:buNone/>
            </a:pPr>
            <a:r>
              <a:rPr lang="en-US" sz="2000" dirty="0"/>
              <a:t>Davos, Switzerland</a:t>
            </a:r>
          </a:p>
          <a:p>
            <a:pPr marL="0" indent="0">
              <a:buNone/>
            </a:pPr>
            <a:r>
              <a:rPr lang="en-US" sz="2000" dirty="0">
                <a:hlinkClick r:id="rId2"/>
              </a:rPr>
              <a:t>louis.queno@slf.ch</a:t>
            </a:r>
            <a:endParaRPr lang="en-US" sz="2000" dirty="0"/>
          </a:p>
          <a:p>
            <a:pPr marL="0" indent="0">
              <a:buNone/>
            </a:pPr>
            <a:r>
              <a:rPr lang="de-CH" sz="2000" dirty="0">
                <a:hlinkClick r:id="rId3"/>
              </a:rPr>
              <a:t>Research Gate</a:t>
            </a:r>
            <a:endParaRPr lang="de-CH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9CCB21-0AA6-4D6B-BB12-BF5A9D594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6180765"/>
            <a:ext cx="626075" cy="677234"/>
          </a:xfrm>
          <a:prstGeom prst="rect">
            <a:avLst/>
          </a:prstGeom>
        </p:spPr>
      </p:pic>
      <p:pic>
        <p:nvPicPr>
          <p:cNvPr id="9" name="Image 8">
            <a:hlinkClick r:id="rId5" action="ppaction://hlinksldjump"/>
            <a:extLst>
              <a:ext uri="{FF2B5EF4-FFF2-40B4-BE49-F238E27FC236}">
                <a16:creationId xmlns:a16="http://schemas.microsoft.com/office/drawing/2014/main" id="{610A3C93-4C7E-4E4E-B7E6-49C2179339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227" y="6233592"/>
            <a:ext cx="647790" cy="571580"/>
          </a:xfrm>
          <a:prstGeom prst="rect">
            <a:avLst/>
          </a:prstGeom>
        </p:spPr>
      </p:pic>
      <p:pic>
        <p:nvPicPr>
          <p:cNvPr id="10" name="Imag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B4422A5D-5490-4917-8161-2423A99B0C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983" y="6324525"/>
            <a:ext cx="533474" cy="53347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8105786-4D05-4A30-BEB3-80F5823BC6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4859" r="18425"/>
          <a:stretch/>
        </p:blipFill>
        <p:spPr>
          <a:xfrm>
            <a:off x="922638" y="2042984"/>
            <a:ext cx="924699" cy="1386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667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2154</Words>
  <Application>Microsoft Office PowerPoint</Application>
  <PresentationFormat>Grand écran</PresentationFormat>
  <Paragraphs>247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Cambria Math</vt:lpstr>
      <vt:lpstr>Wingdings</vt:lpstr>
      <vt:lpstr>Thème Office</vt:lpstr>
      <vt:lpstr>Local simulations of snow redistribution by wind  with an intermediate-complexity snow cover model  driven by different wind downscaling methods</vt:lpstr>
      <vt:lpstr>Présentation PowerPoint</vt:lpstr>
      <vt:lpstr>1. Importance of snowdrift for snow hydrology</vt:lpstr>
      <vt:lpstr>2. Data and methods</vt:lpstr>
      <vt:lpstr>2.1 Downscaling of wind fields</vt:lpstr>
      <vt:lpstr>2.1 Downscaling of wind fields</vt:lpstr>
      <vt:lpstr>2.2 Implementation of snow transport in an intermediate-complexity snow cover model</vt:lpstr>
      <vt:lpstr>2.2 Implementation of snow transport in an intermediate-complexity snow cover model</vt:lpstr>
      <vt:lpstr>2.2 Implementation of snow transport in an intermediate-complexity snow cover model</vt:lpstr>
      <vt:lpstr>2.3 Observational dataset</vt:lpstr>
      <vt:lpstr>3. Results</vt:lpstr>
      <vt:lpstr>3.1 Comparison of wind downscaling methods</vt:lpstr>
      <vt:lpstr>3.1 Comparison of wind downscaling methods</vt:lpstr>
      <vt:lpstr>3.2 Snowpack/snowdrift simulations</vt:lpstr>
      <vt:lpstr>3.2 Snowpack/snowdrift simulations</vt:lpstr>
      <vt:lpstr>3.2 Snowpack/snowdrift simulations</vt:lpstr>
      <vt:lpstr>3.2 Snowpack/snowdrift simulations</vt:lpstr>
      <vt:lpstr>3.2 Snowpack/snowdrift simulations</vt:lpstr>
      <vt:lpstr>4. Ongoing work</vt:lpstr>
      <vt:lpstr>References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Louis Quéno</dc:creator>
  <cp:lastModifiedBy>Louis Quéno</cp:lastModifiedBy>
  <cp:revision>80</cp:revision>
  <dcterms:created xsi:type="dcterms:W3CDTF">2021-04-23T09:40:45Z</dcterms:created>
  <dcterms:modified xsi:type="dcterms:W3CDTF">2021-04-27T15:52:56Z</dcterms:modified>
</cp:coreProperties>
</file>