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56" r:id="rId2"/>
    <p:sldId id="258" r:id="rId3"/>
    <p:sldId id="260" r:id="rId4"/>
    <p:sldId id="261" r:id="rId5"/>
    <p:sldId id="262" r:id="rId6"/>
    <p:sldId id="263" r:id="rId7"/>
    <p:sldId id="259" r:id="rId8"/>
    <p:sldId id="264" r:id="rId9"/>
    <p:sldId id="265" r:id="rId10"/>
    <p:sldId id="273" r:id="rId11"/>
    <p:sldId id="268" r:id="rId12"/>
    <p:sldId id="266" r:id="rId13"/>
    <p:sldId id="267" r:id="rId14"/>
    <p:sldId id="275" r:id="rId15"/>
    <p:sldId id="274" r:id="rId16"/>
    <p:sldId id="269" r:id="rId17"/>
    <p:sldId id="270" r:id="rId18"/>
    <p:sldId id="271" r:id="rId19"/>
    <p:sldId id="272"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riyank Sharma" initials="PS" lastIdx="1" clrIdx="0">
    <p:extLst>
      <p:ext uri="{19B8F6BF-5375-455C-9EA6-DF929625EA0E}">
        <p15:presenceInfo xmlns:p15="http://schemas.microsoft.com/office/powerpoint/2012/main" userId="0d7a65fb065d38b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0" d="100"/>
          <a:sy n="80" d="100"/>
        </p:scale>
        <p:origin x="698"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E347125-387F-4721-AEDF-3A760BFBC6B4}" type="datetimeFigureOut">
              <a:rPr lang="en-US" smtClean="0"/>
              <a:t>27-Apr-21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894B79-FA08-4021-BC2F-E22276861064}" type="slidenum">
              <a:rPr lang="en-US" smtClean="0"/>
              <a:t>‹#›</a:t>
            </a:fld>
            <a:endParaRPr lang="en-US"/>
          </a:p>
        </p:txBody>
      </p:sp>
    </p:spTree>
    <p:extLst>
      <p:ext uri="{BB962C8B-B14F-4D97-AF65-F5344CB8AC3E}">
        <p14:creationId xmlns:p14="http://schemas.microsoft.com/office/powerpoint/2010/main" val="16783163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AF763-4FC0-4C0C-B8D8-48D45A96600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2C31DF-F7DA-4136-9CB4-8E8C7361BC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214F667-2F2A-4ACB-B8E2-083A08E38D1F}"/>
              </a:ext>
            </a:extLst>
          </p:cNvPr>
          <p:cNvSpPr>
            <a:spLocks noGrp="1"/>
          </p:cNvSpPr>
          <p:nvPr>
            <p:ph type="dt" sz="half" idx="10"/>
          </p:nvPr>
        </p:nvSpPr>
        <p:spPr/>
        <p:txBody>
          <a:bodyPr/>
          <a:lstStyle/>
          <a:p>
            <a:fld id="{A6092A45-899E-4997-9394-E2BC01CF7BE8}" type="datetime1">
              <a:rPr lang="en-US" smtClean="0"/>
              <a:t>27-Apr-21</a:t>
            </a:fld>
            <a:endParaRPr lang="en-US"/>
          </a:p>
        </p:txBody>
      </p:sp>
      <p:sp>
        <p:nvSpPr>
          <p:cNvPr id="5" name="Footer Placeholder 4">
            <a:extLst>
              <a:ext uri="{FF2B5EF4-FFF2-40B4-BE49-F238E27FC236}">
                <a16:creationId xmlns:a16="http://schemas.microsoft.com/office/drawing/2014/main" id="{B3D60C5D-C04E-4C12-8122-3999BD66BC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008B2F-22E1-43B3-A072-C870F4A2C01E}"/>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625676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7DCB61-FB52-45C4-A304-5FD74E4661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3804BB7-3C79-4598-9373-9E816AA12D3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C1E69D-EB8B-460F-9A05-09A674C7F151}"/>
              </a:ext>
            </a:extLst>
          </p:cNvPr>
          <p:cNvSpPr>
            <a:spLocks noGrp="1"/>
          </p:cNvSpPr>
          <p:nvPr>
            <p:ph type="dt" sz="half" idx="10"/>
          </p:nvPr>
        </p:nvSpPr>
        <p:spPr/>
        <p:txBody>
          <a:bodyPr/>
          <a:lstStyle/>
          <a:p>
            <a:fld id="{8243B41A-F023-4F53-B8A0-1CAE2C572283}" type="datetime1">
              <a:rPr lang="en-US" smtClean="0"/>
              <a:t>27-Apr-21</a:t>
            </a:fld>
            <a:endParaRPr lang="en-US"/>
          </a:p>
        </p:txBody>
      </p:sp>
      <p:sp>
        <p:nvSpPr>
          <p:cNvPr id="5" name="Footer Placeholder 4">
            <a:extLst>
              <a:ext uri="{FF2B5EF4-FFF2-40B4-BE49-F238E27FC236}">
                <a16:creationId xmlns:a16="http://schemas.microsoft.com/office/drawing/2014/main" id="{77284B92-0B05-40F6-AC31-CB5B4F8DA7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98B960-93AD-456E-A161-311E7BEB6A5C}"/>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3877602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6E10C-77D4-48BC-AA17-8702BD44502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AA8D285-D12E-4186-8642-65EB135F4C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38F9C4-5727-476D-9C31-9BFBC693EB00}"/>
              </a:ext>
            </a:extLst>
          </p:cNvPr>
          <p:cNvSpPr>
            <a:spLocks noGrp="1"/>
          </p:cNvSpPr>
          <p:nvPr>
            <p:ph type="dt" sz="half" idx="10"/>
          </p:nvPr>
        </p:nvSpPr>
        <p:spPr/>
        <p:txBody>
          <a:bodyPr/>
          <a:lstStyle/>
          <a:p>
            <a:fld id="{BF95AEF1-DE47-44B8-A282-E576802FB05F}" type="datetime1">
              <a:rPr lang="en-US" smtClean="0"/>
              <a:t>27-Apr-21</a:t>
            </a:fld>
            <a:endParaRPr lang="en-US"/>
          </a:p>
        </p:txBody>
      </p:sp>
      <p:sp>
        <p:nvSpPr>
          <p:cNvPr id="5" name="Footer Placeholder 4">
            <a:extLst>
              <a:ext uri="{FF2B5EF4-FFF2-40B4-BE49-F238E27FC236}">
                <a16:creationId xmlns:a16="http://schemas.microsoft.com/office/drawing/2014/main" id="{B3743BF8-D311-4294-A1DE-584C010C60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076F47-116E-4232-8442-CBC768EAEB37}"/>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2119266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C9FAA-4BA3-4E1D-BD77-8A075FF602A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C3B9BA2-F402-414C-97C2-B63B7A093D5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89DBE33-2D24-4FB2-BBB6-55E0457A3A3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6D9848C-81CF-4CEE-B0E3-6490EEE411DD}"/>
              </a:ext>
            </a:extLst>
          </p:cNvPr>
          <p:cNvSpPr>
            <a:spLocks noGrp="1"/>
          </p:cNvSpPr>
          <p:nvPr>
            <p:ph type="dt" sz="half" idx="10"/>
          </p:nvPr>
        </p:nvSpPr>
        <p:spPr/>
        <p:txBody>
          <a:bodyPr/>
          <a:lstStyle/>
          <a:p>
            <a:fld id="{D5B6A15C-F388-4D00-B249-242DE908738A}" type="datetime1">
              <a:rPr lang="en-US" smtClean="0"/>
              <a:t>27-Apr-21</a:t>
            </a:fld>
            <a:endParaRPr lang="en-US"/>
          </a:p>
        </p:txBody>
      </p:sp>
      <p:sp>
        <p:nvSpPr>
          <p:cNvPr id="6" name="Footer Placeholder 5">
            <a:extLst>
              <a:ext uri="{FF2B5EF4-FFF2-40B4-BE49-F238E27FC236}">
                <a16:creationId xmlns:a16="http://schemas.microsoft.com/office/drawing/2014/main" id="{EFB79EDD-5B4A-4F04-B1EB-92511F4DD4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C4822B-5C7E-4821-B919-265B4D56EF97}"/>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4140719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7B80C-4E04-492E-8EA8-6DBCBB2B3C1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970D2BF-6705-40E5-B87C-BD78FF22524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F1719E2-9AD3-4AB3-8A52-D95FBAF0443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0E1C097-BE24-4AFC-9769-86452C74E1C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3E95C03-B659-4237-8B3A-955E224050C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F049C2D-07A3-40CB-A503-31CF65F76C97}"/>
              </a:ext>
            </a:extLst>
          </p:cNvPr>
          <p:cNvSpPr>
            <a:spLocks noGrp="1"/>
          </p:cNvSpPr>
          <p:nvPr>
            <p:ph type="dt" sz="half" idx="10"/>
          </p:nvPr>
        </p:nvSpPr>
        <p:spPr/>
        <p:txBody>
          <a:bodyPr/>
          <a:lstStyle/>
          <a:p>
            <a:fld id="{D4986C57-69AF-4315-8DF5-F76D18088C8D}" type="datetime1">
              <a:rPr lang="en-US" smtClean="0"/>
              <a:t>27-Apr-21</a:t>
            </a:fld>
            <a:endParaRPr lang="en-US"/>
          </a:p>
        </p:txBody>
      </p:sp>
      <p:sp>
        <p:nvSpPr>
          <p:cNvPr id="8" name="Footer Placeholder 7">
            <a:extLst>
              <a:ext uri="{FF2B5EF4-FFF2-40B4-BE49-F238E27FC236}">
                <a16:creationId xmlns:a16="http://schemas.microsoft.com/office/drawing/2014/main" id="{53F9AAB6-183A-4654-BA1F-7DEB797D819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8B83E83-B8CC-43DA-8429-360917DCB01A}"/>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16291354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4ED12-5B1D-49F1-8F03-9DEF712AC59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B5DAC8E-53AA-40BA-A9F3-79116A5AC8C4}"/>
              </a:ext>
            </a:extLst>
          </p:cNvPr>
          <p:cNvSpPr>
            <a:spLocks noGrp="1"/>
          </p:cNvSpPr>
          <p:nvPr>
            <p:ph type="dt" sz="half" idx="10"/>
          </p:nvPr>
        </p:nvSpPr>
        <p:spPr/>
        <p:txBody>
          <a:bodyPr/>
          <a:lstStyle/>
          <a:p>
            <a:fld id="{8ED2F71B-4D03-4241-B3DF-274240F116EB}" type="datetime1">
              <a:rPr lang="en-US" smtClean="0"/>
              <a:t>27-Apr-21</a:t>
            </a:fld>
            <a:endParaRPr lang="en-US"/>
          </a:p>
        </p:txBody>
      </p:sp>
      <p:sp>
        <p:nvSpPr>
          <p:cNvPr id="4" name="Footer Placeholder 3">
            <a:extLst>
              <a:ext uri="{FF2B5EF4-FFF2-40B4-BE49-F238E27FC236}">
                <a16:creationId xmlns:a16="http://schemas.microsoft.com/office/drawing/2014/main" id="{715F95AD-EFA1-414A-9F4E-2AB3DE87B21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2C44582-4622-4803-B2F0-D459A822C3AA}"/>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7376806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2ACC95-4CE3-4119-9716-1EC5C9306FF3}"/>
              </a:ext>
            </a:extLst>
          </p:cNvPr>
          <p:cNvSpPr>
            <a:spLocks noGrp="1"/>
          </p:cNvSpPr>
          <p:nvPr>
            <p:ph type="dt" sz="half" idx="10"/>
          </p:nvPr>
        </p:nvSpPr>
        <p:spPr/>
        <p:txBody>
          <a:bodyPr/>
          <a:lstStyle/>
          <a:p>
            <a:fld id="{BB20CC79-9777-433D-ADC7-D8402909A756}" type="datetime1">
              <a:rPr lang="en-US" smtClean="0"/>
              <a:t>27-Apr-21</a:t>
            </a:fld>
            <a:endParaRPr lang="en-US"/>
          </a:p>
        </p:txBody>
      </p:sp>
      <p:sp>
        <p:nvSpPr>
          <p:cNvPr id="3" name="Footer Placeholder 2">
            <a:extLst>
              <a:ext uri="{FF2B5EF4-FFF2-40B4-BE49-F238E27FC236}">
                <a16:creationId xmlns:a16="http://schemas.microsoft.com/office/drawing/2014/main" id="{DA848538-605A-4456-A442-F83FE2822DC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9AC07C-B488-4856-9F18-3C9D9AC1F2A2}"/>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1532678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17C76-1C91-4ECC-8EEF-E19F28D51E0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5601DC5-BBE2-4C91-BACD-228404BC29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2D24197-C563-420B-B71C-A9D16CB952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F80250A-741C-4EF3-8FD5-EF004EB81381}"/>
              </a:ext>
            </a:extLst>
          </p:cNvPr>
          <p:cNvSpPr>
            <a:spLocks noGrp="1"/>
          </p:cNvSpPr>
          <p:nvPr>
            <p:ph type="dt" sz="half" idx="10"/>
          </p:nvPr>
        </p:nvSpPr>
        <p:spPr/>
        <p:txBody>
          <a:bodyPr/>
          <a:lstStyle/>
          <a:p>
            <a:fld id="{82AF6510-5772-407D-A5AD-44A2FD9A4825}" type="datetime1">
              <a:rPr lang="en-US" smtClean="0"/>
              <a:t>27-Apr-21</a:t>
            </a:fld>
            <a:endParaRPr lang="en-US"/>
          </a:p>
        </p:txBody>
      </p:sp>
      <p:sp>
        <p:nvSpPr>
          <p:cNvPr id="6" name="Footer Placeholder 5">
            <a:extLst>
              <a:ext uri="{FF2B5EF4-FFF2-40B4-BE49-F238E27FC236}">
                <a16:creationId xmlns:a16="http://schemas.microsoft.com/office/drawing/2014/main" id="{5F8A76B4-14BD-49C4-9726-165A00F8F3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5171E6-D350-40A0-88AE-55C94EBE5E21}"/>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13815784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432E30-4578-4382-B2DA-C173CE3CD2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338790-557F-4DD6-A6D2-310B599C5D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9D852BC-00B7-42D6-B5A0-92A8E551A1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E6850A-C6C1-43A4-AD20-8763A2B10DD5}"/>
              </a:ext>
            </a:extLst>
          </p:cNvPr>
          <p:cNvSpPr>
            <a:spLocks noGrp="1"/>
          </p:cNvSpPr>
          <p:nvPr>
            <p:ph type="dt" sz="half" idx="10"/>
          </p:nvPr>
        </p:nvSpPr>
        <p:spPr/>
        <p:txBody>
          <a:bodyPr/>
          <a:lstStyle/>
          <a:p>
            <a:fld id="{74E23204-0663-476B-BCCC-0C129275B673}" type="datetime1">
              <a:rPr lang="en-US" smtClean="0"/>
              <a:t>27-Apr-21</a:t>
            </a:fld>
            <a:endParaRPr lang="en-US"/>
          </a:p>
        </p:txBody>
      </p:sp>
      <p:sp>
        <p:nvSpPr>
          <p:cNvPr id="6" name="Footer Placeholder 5">
            <a:extLst>
              <a:ext uri="{FF2B5EF4-FFF2-40B4-BE49-F238E27FC236}">
                <a16:creationId xmlns:a16="http://schemas.microsoft.com/office/drawing/2014/main" id="{F3F3077A-9037-4E08-8C0A-C018D7F1D2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4A9239-7A98-489D-9BF1-F949DDAC5DFC}"/>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1527986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BB5CE-8B3A-47BD-B445-138EC51B9C2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D9300E-7094-482D-8A3E-86774B2C807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23BCDEC-C77C-4F57-B23D-AA30C38932D0}"/>
              </a:ext>
            </a:extLst>
          </p:cNvPr>
          <p:cNvSpPr>
            <a:spLocks noGrp="1"/>
          </p:cNvSpPr>
          <p:nvPr>
            <p:ph type="dt" sz="half" idx="10"/>
          </p:nvPr>
        </p:nvSpPr>
        <p:spPr/>
        <p:txBody>
          <a:bodyPr/>
          <a:lstStyle/>
          <a:p>
            <a:fld id="{0FAEA61C-FB3A-4A83-9FDD-A4DD576FDAE9}" type="datetime1">
              <a:rPr lang="en-US" smtClean="0"/>
              <a:t>27-Apr-21</a:t>
            </a:fld>
            <a:endParaRPr lang="en-US"/>
          </a:p>
        </p:txBody>
      </p:sp>
      <p:sp>
        <p:nvSpPr>
          <p:cNvPr id="5" name="Footer Placeholder 4">
            <a:extLst>
              <a:ext uri="{FF2B5EF4-FFF2-40B4-BE49-F238E27FC236}">
                <a16:creationId xmlns:a16="http://schemas.microsoft.com/office/drawing/2014/main" id="{D9EB3D50-1AD9-4EF9-A475-392363E2E3A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700E1F-398D-4963-A2CB-F45CA177B075}"/>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171783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0D4E6D8-0A40-4D7C-A545-F53654D5D2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F1C547C-5433-41C6-9D60-AAC2A16E8A8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0A1E47-CE7C-48E8-8724-EF66FF5B2050}"/>
              </a:ext>
            </a:extLst>
          </p:cNvPr>
          <p:cNvSpPr>
            <a:spLocks noGrp="1"/>
          </p:cNvSpPr>
          <p:nvPr>
            <p:ph type="dt" sz="half" idx="10"/>
          </p:nvPr>
        </p:nvSpPr>
        <p:spPr/>
        <p:txBody>
          <a:bodyPr/>
          <a:lstStyle/>
          <a:p>
            <a:fld id="{F31F15C0-6CF2-4591-A48C-28DA3C8337C2}" type="datetime1">
              <a:rPr lang="en-US" smtClean="0"/>
              <a:t>27-Apr-21</a:t>
            </a:fld>
            <a:endParaRPr lang="en-US"/>
          </a:p>
        </p:txBody>
      </p:sp>
      <p:sp>
        <p:nvSpPr>
          <p:cNvPr id="5" name="Footer Placeholder 4">
            <a:extLst>
              <a:ext uri="{FF2B5EF4-FFF2-40B4-BE49-F238E27FC236}">
                <a16:creationId xmlns:a16="http://schemas.microsoft.com/office/drawing/2014/main" id="{BCEA6790-5CEA-41B2-8141-5A518E5035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BCC6DA-0906-4E3B-8F9B-239589560D50}"/>
              </a:ext>
            </a:extLst>
          </p:cNvPr>
          <p:cNvSpPr>
            <a:spLocks noGrp="1"/>
          </p:cNvSpPr>
          <p:nvPr>
            <p:ph type="sldNum" sz="quarter" idx="12"/>
          </p:nvPr>
        </p:nvSpPr>
        <p:spPr/>
        <p:txBody>
          <a:bodyPr/>
          <a:lstStyle/>
          <a:p>
            <a:fld id="{2C8BF6F3-9175-4EFE-8227-9FF8ADB76EB1}" type="slidenum">
              <a:rPr lang="en-US" smtClean="0"/>
              <a:t>‹#›</a:t>
            </a:fld>
            <a:endParaRPr lang="en-US"/>
          </a:p>
        </p:txBody>
      </p:sp>
    </p:spTree>
    <p:extLst>
      <p:ext uri="{BB962C8B-B14F-4D97-AF65-F5344CB8AC3E}">
        <p14:creationId xmlns:p14="http://schemas.microsoft.com/office/powerpoint/2010/main" val="5888753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C4E79-2C38-418A-9DB3-C4DBB04B676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B32A14E-C7E1-4893-91CA-B22DEE4131C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FCD4FD8-C401-4E77-8DE5-253ACB5E0F1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BA3FF88-4A5B-403D-933F-35F16692CEA0}" type="datetime1">
              <a:rPr lang="en-US" smtClean="0"/>
              <a:t>27-Apr-21</a:t>
            </a:fld>
            <a:endParaRPr lang="en-US"/>
          </a:p>
        </p:txBody>
      </p:sp>
      <p:sp>
        <p:nvSpPr>
          <p:cNvPr id="5" name="Footer Placeholder 4">
            <a:extLst>
              <a:ext uri="{FF2B5EF4-FFF2-40B4-BE49-F238E27FC236}">
                <a16:creationId xmlns:a16="http://schemas.microsoft.com/office/drawing/2014/main" id="{293BA9C7-2CD2-48F7-B602-1DA60BA7F2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D9C5EA-5DC5-4121-9F91-D0EBEF0638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8BF6F3-9175-4EFE-8227-9FF8ADB76EB1}" type="slidenum">
              <a:rPr lang="en-US" smtClean="0"/>
              <a:t>‹#›</a:t>
            </a:fld>
            <a:endParaRPr lang="en-US"/>
          </a:p>
        </p:txBody>
      </p:sp>
    </p:spTree>
    <p:extLst>
      <p:ext uri="{BB962C8B-B14F-4D97-AF65-F5344CB8AC3E}">
        <p14:creationId xmlns:p14="http://schemas.microsoft.com/office/powerpoint/2010/main" val="11887430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17.xml"/><Relationship Id="rId4" Type="http://schemas.openxmlformats.org/officeDocument/2006/relationships/slide" Target="slide9.xml"/></Relationships>
</file>

<file path=ppt/slides/_rels/slide3.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slide" Target="slide17.xml"/><Relationship Id="rId5" Type="http://schemas.openxmlformats.org/officeDocument/2006/relationships/slide" Target="slide9.xml"/><Relationship Id="rId4" Type="http://schemas.openxmlformats.org/officeDocument/2006/relationships/slide" Target="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0.png"/><Relationship Id="rId1" Type="http://schemas.openxmlformats.org/officeDocument/2006/relationships/slideLayout" Target="../slideLayouts/slideLayout2.xml"/><Relationship Id="rId4" Type="http://schemas.openxmlformats.org/officeDocument/2006/relationships/slide" Target="slide3.xml"/></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7" Type="http://schemas.openxmlformats.org/officeDocument/2006/relationships/slide" Target="slide17.xml"/><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slide" Target="slide9.xml"/><Relationship Id="rId5" Type="http://schemas.openxmlformats.org/officeDocument/2006/relationships/slide" Target="slide3.xml"/><Relationship Id="rId4" Type="http://schemas.openxmlformats.org/officeDocument/2006/relationships/slide" Target="slide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2.xml"/><Relationship Id="rId5" Type="http://schemas.openxmlformats.org/officeDocument/2006/relationships/slide" Target="slide9.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4.tif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5.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tiff"/><Relationship Id="rId2" Type="http://schemas.openxmlformats.org/officeDocument/2006/relationships/slide" Target="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slideLayout" Target="../slideLayouts/slideLayout2.xml"/><Relationship Id="rId4" Type="http://schemas.openxmlformats.org/officeDocument/2006/relationships/slide" Target="slide9.xml"/></Relationships>
</file>

<file path=ppt/slides/_rels/slide16.xml.rels><?xml version="1.0" encoding="UTF-8" standalone="yes"?>
<Relationships xmlns="http://schemas.openxmlformats.org/package/2006/relationships"><Relationship Id="rId3" Type="http://schemas.openxmlformats.org/officeDocument/2006/relationships/slide" Target="slide9.xml"/><Relationship Id="rId2" Type="http://schemas.openxmlformats.org/officeDocument/2006/relationships/image" Target="../media/image19.tif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3.xml"/><Relationship Id="rId2" Type="http://schemas.openxmlformats.org/officeDocument/2006/relationships/slide" Target="slide2.xml"/><Relationship Id="rId1" Type="http://schemas.openxmlformats.org/officeDocument/2006/relationships/slideLayout" Target="../slideLayouts/slideLayout2.xml"/><Relationship Id="rId5" Type="http://schemas.openxmlformats.org/officeDocument/2006/relationships/slide" Target="slide17.xml"/><Relationship Id="rId4" Type="http://schemas.openxmlformats.org/officeDocument/2006/relationships/slide" Target="slide9.xml"/></Relationships>
</file>

<file path=ppt/slides/_rels/slide18.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43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924B7-7E77-4E0D-9EA6-39719F7A66B7}"/>
              </a:ext>
            </a:extLst>
          </p:cNvPr>
          <p:cNvSpPr>
            <a:spLocks noGrp="1"/>
          </p:cNvSpPr>
          <p:nvPr>
            <p:ph type="ctrTitle"/>
          </p:nvPr>
        </p:nvSpPr>
        <p:spPr>
          <a:xfrm>
            <a:off x="971550" y="1294640"/>
            <a:ext cx="10144125" cy="924686"/>
          </a:xfrm>
        </p:spPr>
        <p:txBody>
          <a:bodyPr>
            <a:normAutofit/>
          </a:bodyPr>
          <a:lstStyle/>
          <a:p>
            <a:pPr>
              <a:spcAft>
                <a:spcPts val="1200"/>
              </a:spcAft>
            </a:pPr>
            <a:r>
              <a:rPr lang="en-US" sz="3000" dirty="0">
                <a:solidFill>
                  <a:schemeClr val="tx1">
                    <a:lumMod val="95000"/>
                    <a:lumOff val="5000"/>
                  </a:schemeClr>
                </a:solidFill>
                <a:effectLst/>
                <a:latin typeface="+mn-lt"/>
                <a:ea typeface="Calibri" panose="020F0502020204030204" pitchFamily="34" charset="0"/>
                <a:cs typeface="Times New Roman" panose="02020603050405020304" pitchFamily="18" charset="0"/>
              </a:rPr>
              <a:t>HS4.7|Emerging approaches: Hydrologic-hydraulic modelling for urban floods and Thresholds in hydrology</a:t>
            </a:r>
            <a:endParaRPr lang="en-US" sz="3000" dirty="0">
              <a:solidFill>
                <a:srgbClr val="0033CC"/>
              </a:solidFill>
              <a:latin typeface="+mn-lt"/>
            </a:endParaRPr>
          </a:p>
        </p:txBody>
      </p:sp>
      <p:sp>
        <p:nvSpPr>
          <p:cNvPr id="3" name="Subtitle 2">
            <a:extLst>
              <a:ext uri="{FF2B5EF4-FFF2-40B4-BE49-F238E27FC236}">
                <a16:creationId xmlns:a16="http://schemas.microsoft.com/office/drawing/2014/main" id="{F5AA53DF-88F4-47CC-8E9E-0391942E6764}"/>
              </a:ext>
            </a:extLst>
          </p:cNvPr>
          <p:cNvSpPr>
            <a:spLocks noGrp="1"/>
          </p:cNvSpPr>
          <p:nvPr>
            <p:ph type="subTitle" idx="1"/>
          </p:nvPr>
        </p:nvSpPr>
        <p:spPr>
          <a:xfrm>
            <a:off x="814387" y="5187799"/>
            <a:ext cx="3952875" cy="1655762"/>
          </a:xfrm>
        </p:spPr>
        <p:txBody>
          <a:bodyPr>
            <a:normAutofit fontScale="92500" lnSpcReduction="10000"/>
          </a:bodyPr>
          <a:lstStyle/>
          <a:p>
            <a:pPr algn="l"/>
            <a:r>
              <a:rPr lang="en-US" b="1" dirty="0"/>
              <a:t>Authors:</a:t>
            </a:r>
          </a:p>
          <a:p>
            <a:pPr algn="l"/>
            <a:r>
              <a:rPr lang="en-US" b="1" dirty="0">
                <a:solidFill>
                  <a:srgbClr val="0033CC"/>
                </a:solidFill>
              </a:rPr>
              <a:t>Prem Lal Patel, Ph.D.</a:t>
            </a:r>
          </a:p>
          <a:p>
            <a:pPr algn="l"/>
            <a:r>
              <a:rPr lang="en-US" b="1" dirty="0">
                <a:solidFill>
                  <a:srgbClr val="0033CC"/>
                </a:solidFill>
              </a:rPr>
              <a:t>Priyank J. Sharma, Ph.D.</a:t>
            </a:r>
          </a:p>
          <a:p>
            <a:pPr algn="l"/>
            <a:r>
              <a:rPr lang="en-US" b="1" dirty="0">
                <a:solidFill>
                  <a:srgbClr val="0033CC"/>
                </a:solidFill>
              </a:rPr>
              <a:t>Ramesh S. V. Teegavarapu, Ph.D.</a:t>
            </a:r>
          </a:p>
        </p:txBody>
      </p:sp>
      <p:sp>
        <p:nvSpPr>
          <p:cNvPr id="4" name="Subtitle 2">
            <a:extLst>
              <a:ext uri="{FF2B5EF4-FFF2-40B4-BE49-F238E27FC236}">
                <a16:creationId xmlns:a16="http://schemas.microsoft.com/office/drawing/2014/main" id="{1555B45C-8BD0-485E-B170-1412304EA1F4}"/>
              </a:ext>
            </a:extLst>
          </p:cNvPr>
          <p:cNvSpPr txBox="1">
            <a:spLocks/>
          </p:cNvSpPr>
          <p:nvPr/>
        </p:nvSpPr>
        <p:spPr>
          <a:xfrm>
            <a:off x="7315200" y="5187799"/>
            <a:ext cx="3757613" cy="1792614"/>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dirty="0"/>
              <a:t>Presenter:</a:t>
            </a:r>
          </a:p>
          <a:p>
            <a:pPr algn="l"/>
            <a:r>
              <a:rPr lang="en-US" b="1" dirty="0">
                <a:solidFill>
                  <a:srgbClr val="0033CC"/>
                </a:solidFill>
              </a:rPr>
              <a:t>Priyank J. Sharma, Ph.D.</a:t>
            </a:r>
          </a:p>
          <a:p>
            <a:pPr algn="l"/>
            <a:r>
              <a:rPr lang="en-US" b="1" dirty="0">
                <a:solidFill>
                  <a:srgbClr val="0033CC"/>
                </a:solidFill>
              </a:rPr>
              <a:t>Punjab Engineering College, Chandigarh, India.</a:t>
            </a:r>
          </a:p>
        </p:txBody>
      </p:sp>
      <p:pic>
        <p:nvPicPr>
          <p:cNvPr id="1028" name="Picture 4" descr="EGU General Assembly 2021 | Pyrenees Imaging eXperience: an InternationaL  network">
            <a:extLst>
              <a:ext uri="{FF2B5EF4-FFF2-40B4-BE49-F238E27FC236}">
                <a16:creationId xmlns:a16="http://schemas.microsoft.com/office/drawing/2014/main" id="{174EFF5A-72CA-4D5C-BE34-24513241FF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24098" y="14439"/>
            <a:ext cx="4153883" cy="128020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AFC4176A-8A54-4328-AE3D-81BBDD3CC2D1}"/>
              </a:ext>
            </a:extLst>
          </p:cNvPr>
          <p:cNvSpPr txBox="1"/>
          <p:nvPr/>
        </p:nvSpPr>
        <p:spPr>
          <a:xfrm>
            <a:off x="1456038" y="2309426"/>
            <a:ext cx="9157228" cy="2739211"/>
          </a:xfrm>
          <a:prstGeom prst="rect">
            <a:avLst/>
          </a:prstGeom>
          <a:noFill/>
        </p:spPr>
        <p:txBody>
          <a:bodyPr wrap="square">
            <a:spAutoFit/>
          </a:bodyPr>
          <a:lstStyle/>
          <a:p>
            <a:pPr algn="ctr"/>
            <a:r>
              <a:rPr lang="en-US" sz="4800" b="1" dirty="0">
                <a:solidFill>
                  <a:srgbClr val="002060"/>
                </a:solidFill>
                <a:effectLst/>
                <a:latin typeface="+mn-lt"/>
                <a:ea typeface="Calibri" panose="020F0502020204030204" pitchFamily="34" charset="0"/>
                <a:cs typeface="Times New Roman" panose="02020603050405020304" pitchFamily="18" charset="0"/>
              </a:rPr>
              <a:t>Assessing the utility of climate variability information in streamflow forecasting </a:t>
            </a:r>
          </a:p>
          <a:p>
            <a:pPr algn="ctr"/>
            <a:r>
              <a:rPr lang="en-US" sz="2800" b="1" dirty="0">
                <a:solidFill>
                  <a:srgbClr val="002060"/>
                </a:solidFill>
                <a:effectLst/>
                <a:latin typeface="+mn-lt"/>
                <a:ea typeface="Calibri" panose="020F0502020204030204" pitchFamily="34" charset="0"/>
                <a:cs typeface="Times New Roman" panose="02020603050405020304" pitchFamily="18" charset="0"/>
              </a:rPr>
              <a:t>(EGU21-14633) </a:t>
            </a:r>
            <a:endParaRPr lang="en-US" sz="2800" dirty="0">
              <a:solidFill>
                <a:srgbClr val="002060"/>
              </a:solidFill>
            </a:endParaRPr>
          </a:p>
        </p:txBody>
      </p:sp>
      <p:pic>
        <p:nvPicPr>
          <p:cNvPr id="1030" name="Picture 6">
            <a:extLst>
              <a:ext uri="{FF2B5EF4-FFF2-40B4-BE49-F238E27FC236}">
                <a16:creationId xmlns:a16="http://schemas.microsoft.com/office/drawing/2014/main" id="{D80AD41E-A1CB-4660-94E5-3936D0F826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72812" y="5738812"/>
            <a:ext cx="1119188" cy="1119188"/>
          </a:xfrm>
          <a:prstGeom prst="rect">
            <a:avLst/>
          </a:prstGeom>
          <a:noFill/>
          <a:extLst>
            <a:ext uri="{909E8E84-426E-40DD-AFC4-6F175D3DCCD1}">
              <a14:hiddenFill xmlns:a14="http://schemas.microsoft.com/office/drawing/2010/main">
                <a:solidFill>
                  <a:srgbClr val="FFFFFF"/>
                </a:solidFill>
              </a14:hiddenFill>
            </a:ext>
          </a:extLst>
        </p:spPr>
      </p:pic>
      <p:cxnSp>
        <p:nvCxnSpPr>
          <p:cNvPr id="7" name="Straight Connector 6">
            <a:extLst>
              <a:ext uri="{FF2B5EF4-FFF2-40B4-BE49-F238E27FC236}">
                <a16:creationId xmlns:a16="http://schemas.microsoft.com/office/drawing/2014/main" id="{02BA0444-655F-41A2-9D7E-61E81E4FDECD}"/>
              </a:ext>
            </a:extLst>
          </p:cNvPr>
          <p:cNvCxnSpPr/>
          <p:nvPr/>
        </p:nvCxnSpPr>
        <p:spPr>
          <a:xfrm>
            <a:off x="814387" y="5138738"/>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9" name="Slide Number Placeholder 8">
            <a:extLst>
              <a:ext uri="{FF2B5EF4-FFF2-40B4-BE49-F238E27FC236}">
                <a16:creationId xmlns:a16="http://schemas.microsoft.com/office/drawing/2014/main" id="{145615DC-6EBF-4D8E-A18E-5DEECCDF88FC}"/>
              </a:ext>
            </a:extLst>
          </p:cNvPr>
          <p:cNvSpPr>
            <a:spLocks noGrp="1"/>
          </p:cNvSpPr>
          <p:nvPr>
            <p:ph type="sldNum" sz="quarter" idx="12"/>
          </p:nvPr>
        </p:nvSpPr>
        <p:spPr/>
        <p:txBody>
          <a:bodyPr/>
          <a:lstStyle/>
          <a:p>
            <a:fld id="{2C8BF6F3-9175-4EFE-8227-9FF8ADB76EB1}" type="slidenum">
              <a:rPr lang="en-US" smtClean="0"/>
              <a:t>1</a:t>
            </a:fld>
            <a:endParaRPr lang="en-US"/>
          </a:p>
        </p:txBody>
      </p:sp>
      <p:pic>
        <p:nvPicPr>
          <p:cNvPr id="1026" name="Picture 2" descr="Sardar Vallabhbhai National Institute of Technology, Surat - Wikipedia">
            <a:extLst>
              <a:ext uri="{FF2B5EF4-FFF2-40B4-BE49-F238E27FC236}">
                <a16:creationId xmlns:a16="http://schemas.microsoft.com/office/drawing/2014/main" id="{A6D76503-AE6E-4DED-91AF-9A3C8D5D2F7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18840" y="0"/>
            <a:ext cx="666750" cy="64008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Athletics | Florida Atlantic University">
            <a:extLst>
              <a:ext uri="{FF2B5EF4-FFF2-40B4-BE49-F238E27FC236}">
                <a16:creationId xmlns:a16="http://schemas.microsoft.com/office/drawing/2014/main" id="{1791C425-493D-4AD3-BA5B-79CF3F97462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432102" y="0"/>
            <a:ext cx="1002661" cy="640080"/>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PEC Chandigarh Admission 2021: Application, Process, Fees &amp; Dates">
            <a:extLst>
              <a:ext uri="{FF2B5EF4-FFF2-40B4-BE49-F238E27FC236}">
                <a16:creationId xmlns:a16="http://schemas.microsoft.com/office/drawing/2014/main" id="{38350AB6-B4C1-466F-80FB-9945FE7A26F6}"/>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a:stretch/>
        </p:blipFill>
        <p:spPr bwMode="auto">
          <a:xfrm>
            <a:off x="11527788" y="0"/>
            <a:ext cx="654966" cy="6400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43880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5"/>
            <a:ext cx="10515600" cy="743745"/>
          </a:xfrm>
        </p:spPr>
        <p:txBody>
          <a:bodyPr/>
          <a:lstStyle/>
          <a:p>
            <a:r>
              <a:rPr lang="en-US" b="1" dirty="0"/>
              <a:t>Background of the Problem</a:t>
            </a:r>
          </a:p>
        </p:txBody>
      </p:sp>
      <p:sp>
        <p:nvSpPr>
          <p:cNvPr id="3" name="Content Placeholder 2">
            <a:extLst>
              <a:ext uri="{FF2B5EF4-FFF2-40B4-BE49-F238E27FC236}">
                <a16:creationId xmlns:a16="http://schemas.microsoft.com/office/drawing/2014/main" id="{2D864FBA-2BD4-4AEC-B2B2-2D7478D164B2}"/>
              </a:ext>
            </a:extLst>
          </p:cNvPr>
          <p:cNvSpPr>
            <a:spLocks noGrp="1"/>
          </p:cNvSpPr>
          <p:nvPr>
            <p:ph idx="1"/>
          </p:nvPr>
        </p:nvSpPr>
        <p:spPr>
          <a:xfrm>
            <a:off x="800100" y="895350"/>
            <a:ext cx="10515600" cy="4881563"/>
          </a:xfrm>
        </p:spPr>
        <p:txBody>
          <a:bodyPr>
            <a:normAutofit/>
          </a:bodyPr>
          <a:lstStyle/>
          <a:p>
            <a:pPr algn="just">
              <a:lnSpc>
                <a:spcPct val="100000"/>
              </a:lnSpc>
            </a:pPr>
            <a:r>
              <a:rPr lang="en-US" sz="2600" dirty="0">
                <a:solidFill>
                  <a:srgbClr val="0033CC"/>
                </a:solidFill>
                <a:latin typeface="+mj-lt"/>
              </a:rPr>
              <a:t>The prediction of total and peak streamflows are essential for effective management of water resources systems.</a:t>
            </a:r>
            <a:r>
              <a:rPr lang="en-US" sz="2600" dirty="0">
                <a:latin typeface="+mj-lt"/>
              </a:rPr>
              <a:t> </a:t>
            </a:r>
          </a:p>
          <a:p>
            <a:pPr algn="just">
              <a:lnSpc>
                <a:spcPct val="100000"/>
              </a:lnSpc>
            </a:pPr>
            <a:r>
              <a:rPr lang="en-US" sz="2600" dirty="0">
                <a:latin typeface="+mj-lt"/>
              </a:rPr>
              <a:t>The hydroclimatic variables such as temperature, rainfall, streamflow, and others are influenced by the climate variability.</a:t>
            </a:r>
          </a:p>
          <a:p>
            <a:pPr algn="just">
              <a:lnSpc>
                <a:spcPct val="100000"/>
              </a:lnSpc>
            </a:pPr>
            <a:r>
              <a:rPr lang="en-US" sz="2600" dirty="0">
                <a:solidFill>
                  <a:srgbClr val="0033CC"/>
                </a:solidFill>
                <a:latin typeface="+mj-lt"/>
              </a:rPr>
              <a:t>Large-scale coupled oceanic-atmospheric circulations such as El Niño-Southern Oscillation (ENSO), Pacific Decadal Oscillation (PDO), Indian Ocean Dipole (IOD), etc. have known to exert significant influences on hydroclimatic conditions across different regions of the globe.</a:t>
            </a:r>
          </a:p>
          <a:p>
            <a:pPr algn="just">
              <a:lnSpc>
                <a:spcPct val="100000"/>
              </a:lnSpc>
            </a:pPr>
            <a:r>
              <a:rPr lang="en-US" sz="2600" dirty="0">
                <a:latin typeface="+mj-lt"/>
              </a:rPr>
              <a:t>Hence, an attempt is made to assess the utility of information related to ENSO circulations in improvement of streamflow forecasting (data-driven) model performance.</a:t>
            </a:r>
          </a:p>
          <a:p>
            <a:pPr algn="just">
              <a:lnSpc>
                <a:spcPct val="100000"/>
              </a:lnSpc>
            </a:pPr>
            <a:endParaRPr lang="en-US" sz="2600" dirty="0">
              <a:latin typeface="+mj-lt"/>
            </a:endParaRPr>
          </a:p>
        </p:txBody>
      </p:sp>
      <p:cxnSp>
        <p:nvCxnSpPr>
          <p:cNvPr id="4" name="Straight Connector 3">
            <a:extLst>
              <a:ext uri="{FF2B5EF4-FFF2-40B4-BE49-F238E27FC236}">
                <a16:creationId xmlns:a16="http://schemas.microsoft.com/office/drawing/2014/main" id="{62887D21-2FF3-4491-8999-DCED9130DCA2}"/>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9D88B92-4A14-491C-9929-44B6DC84F742}"/>
              </a:ext>
            </a:extLst>
          </p:cNvPr>
          <p:cNvSpPr>
            <a:spLocks noGrp="1"/>
          </p:cNvSpPr>
          <p:nvPr>
            <p:ph type="sldNum" sz="quarter" idx="12"/>
          </p:nvPr>
        </p:nvSpPr>
        <p:spPr>
          <a:xfrm>
            <a:off x="9101138" y="6356337"/>
            <a:ext cx="2743200" cy="365125"/>
          </a:xfrm>
        </p:spPr>
        <p:txBody>
          <a:bodyPr/>
          <a:lstStyle/>
          <a:p>
            <a:fld id="{2C8BF6F3-9175-4EFE-8227-9FF8ADB76EB1}" type="slidenum">
              <a:rPr lang="en-US" sz="1600" b="1" smtClean="0"/>
              <a:t>2</a:t>
            </a:fld>
            <a:endParaRPr lang="en-US" sz="1600" b="1" dirty="0"/>
          </a:p>
        </p:txBody>
      </p:sp>
      <p:sp>
        <p:nvSpPr>
          <p:cNvPr id="6" name="Rectangle 5">
            <a:extLst>
              <a:ext uri="{FF2B5EF4-FFF2-40B4-BE49-F238E27FC236}">
                <a16:creationId xmlns:a16="http://schemas.microsoft.com/office/drawing/2014/main" id="{F9AB0FC5-DD85-49E0-8F95-2A43E3AB1CD7}"/>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present study aims to assess whether incorporation of climate variability information would lead to improvement in forecasting streamflows or not.</a:t>
            </a:r>
          </a:p>
        </p:txBody>
      </p:sp>
      <p:sp>
        <p:nvSpPr>
          <p:cNvPr id="8" name="Rectangle: Rounded Corners 7">
            <a:hlinkClick r:id="rId2" action="ppaction://hlinksldjump"/>
            <a:extLst>
              <a:ext uri="{FF2B5EF4-FFF2-40B4-BE49-F238E27FC236}">
                <a16:creationId xmlns:a16="http://schemas.microsoft.com/office/drawing/2014/main" id="{08C2AE9A-E864-4DDA-9DF6-2311867E9FF3}"/>
              </a:ext>
            </a:extLst>
          </p:cNvPr>
          <p:cNvSpPr/>
          <p:nvPr/>
        </p:nvSpPr>
        <p:spPr>
          <a:xfrm>
            <a:off x="9204960" y="0"/>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Background</a:t>
            </a:r>
          </a:p>
        </p:txBody>
      </p:sp>
      <p:sp>
        <p:nvSpPr>
          <p:cNvPr id="9" name="Rectangle: Rounded Corners 8">
            <a:hlinkClick r:id="rId3" action="ppaction://hlinksldjump"/>
            <a:extLst>
              <a:ext uri="{FF2B5EF4-FFF2-40B4-BE49-F238E27FC236}">
                <a16:creationId xmlns:a16="http://schemas.microsoft.com/office/drawing/2014/main" id="{D3766DF8-FD99-4F0B-85B2-46BCD153EFDD}"/>
              </a:ext>
            </a:extLst>
          </p:cNvPr>
          <p:cNvSpPr/>
          <p:nvPr/>
        </p:nvSpPr>
        <p:spPr>
          <a:xfrm>
            <a:off x="10728960" y="1906"/>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Model</a:t>
            </a:r>
          </a:p>
        </p:txBody>
      </p:sp>
      <p:sp>
        <p:nvSpPr>
          <p:cNvPr id="10" name="Rectangle: Rounded Corners 9">
            <a:hlinkClick r:id="rId4" action="ppaction://hlinksldjump"/>
            <a:extLst>
              <a:ext uri="{FF2B5EF4-FFF2-40B4-BE49-F238E27FC236}">
                <a16:creationId xmlns:a16="http://schemas.microsoft.com/office/drawing/2014/main" id="{43712F2D-AC0C-4570-B957-FE980FB198F7}"/>
              </a:ext>
            </a:extLst>
          </p:cNvPr>
          <p:cNvSpPr/>
          <p:nvPr/>
        </p:nvSpPr>
        <p:spPr>
          <a:xfrm>
            <a:off x="9204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Results</a:t>
            </a:r>
          </a:p>
        </p:txBody>
      </p:sp>
      <p:sp>
        <p:nvSpPr>
          <p:cNvPr id="11" name="Rectangle: Rounded Corners 10">
            <a:hlinkClick r:id="rId5" action="ppaction://hlinksldjump"/>
            <a:extLst>
              <a:ext uri="{FF2B5EF4-FFF2-40B4-BE49-F238E27FC236}">
                <a16:creationId xmlns:a16="http://schemas.microsoft.com/office/drawing/2014/main" id="{B669FADE-C4A0-4C66-8538-89B5622E2AAC}"/>
              </a:ext>
            </a:extLst>
          </p:cNvPr>
          <p:cNvSpPr/>
          <p:nvPr/>
        </p:nvSpPr>
        <p:spPr>
          <a:xfrm>
            <a:off x="10728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Conclusions</a:t>
            </a:r>
          </a:p>
        </p:txBody>
      </p:sp>
    </p:spTree>
    <p:extLst>
      <p:ext uri="{BB962C8B-B14F-4D97-AF65-F5344CB8AC3E}">
        <p14:creationId xmlns:p14="http://schemas.microsoft.com/office/powerpoint/2010/main" val="214891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Model Development – Model Tree</a:t>
            </a:r>
          </a:p>
        </p:txBody>
      </p:sp>
      <p:sp>
        <p:nvSpPr>
          <p:cNvPr id="9" name="TextBox 8">
            <a:extLst>
              <a:ext uri="{FF2B5EF4-FFF2-40B4-BE49-F238E27FC236}">
                <a16:creationId xmlns:a16="http://schemas.microsoft.com/office/drawing/2014/main" id="{F12AFB56-1A45-4AED-97D4-56C451CC5FF4}"/>
              </a:ext>
            </a:extLst>
          </p:cNvPr>
          <p:cNvSpPr txBox="1"/>
          <p:nvPr/>
        </p:nvSpPr>
        <p:spPr>
          <a:xfrm>
            <a:off x="9796316" y="5508587"/>
            <a:ext cx="2090738" cy="307777"/>
          </a:xfrm>
          <a:prstGeom prst="rect">
            <a:avLst/>
          </a:prstGeom>
          <a:noFill/>
        </p:spPr>
        <p:txBody>
          <a:bodyPr wrap="square" rtlCol="0">
            <a:spAutoFit/>
          </a:bodyPr>
          <a:lstStyle/>
          <a:p>
            <a:r>
              <a:rPr lang="en-US" sz="1400" i="1" dirty="0"/>
              <a:t>Sharma et al. (2021)</a:t>
            </a:r>
          </a:p>
        </p:txBody>
      </p:sp>
      <p:pic>
        <p:nvPicPr>
          <p:cNvPr id="10" name="Picture 9" descr="Diagram&#10;&#10;Description automatically generated">
            <a:extLst>
              <a:ext uri="{FF2B5EF4-FFF2-40B4-BE49-F238E27FC236}">
                <a16:creationId xmlns:a16="http://schemas.microsoft.com/office/drawing/2014/main" id="{17BA5445-BEEE-4092-9532-14190C4DEF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662" y="833437"/>
            <a:ext cx="8753475" cy="4923829"/>
          </a:xfrm>
          <a:prstGeom prst="rect">
            <a:avLst/>
          </a:prstGeom>
        </p:spPr>
      </p:pic>
      <p:cxnSp>
        <p:nvCxnSpPr>
          <p:cNvPr id="7" name="Straight Connector 6">
            <a:extLst>
              <a:ext uri="{FF2B5EF4-FFF2-40B4-BE49-F238E27FC236}">
                <a16:creationId xmlns:a16="http://schemas.microsoft.com/office/drawing/2014/main" id="{CDFB0C2C-0E5D-4CB3-8B9D-114C05FF0401}"/>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AAAE51A3-CA82-4DC9-8D46-706DD3823690}"/>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3</a:t>
            </a:fld>
            <a:endParaRPr lang="en-US" sz="1600" b="1" dirty="0"/>
          </a:p>
        </p:txBody>
      </p:sp>
      <p:sp>
        <p:nvSpPr>
          <p:cNvPr id="11" name="Rectangle 10">
            <a:extLst>
              <a:ext uri="{FF2B5EF4-FFF2-40B4-BE49-F238E27FC236}">
                <a16:creationId xmlns:a16="http://schemas.microsoft.com/office/drawing/2014/main" id="{65C52652-F0DE-4AA3-B75C-C863BF819F86}"/>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Model Tree involves piece-wise linearization of a non-linear process, which involves splitting of the parameter space into sub-spaces and formulating linear models for each of them.</a:t>
            </a:r>
          </a:p>
        </p:txBody>
      </p:sp>
      <p:sp>
        <p:nvSpPr>
          <p:cNvPr id="12" name="TextBox 11">
            <a:extLst>
              <a:ext uri="{FF2B5EF4-FFF2-40B4-BE49-F238E27FC236}">
                <a16:creationId xmlns:a16="http://schemas.microsoft.com/office/drawing/2014/main" id="{57BCD776-8E1A-4794-8A64-A9919170B261}"/>
              </a:ext>
            </a:extLst>
          </p:cNvPr>
          <p:cNvSpPr txBox="1"/>
          <p:nvPr/>
        </p:nvSpPr>
        <p:spPr>
          <a:xfrm>
            <a:off x="9796316" y="2127306"/>
            <a:ext cx="2090738" cy="2462213"/>
          </a:xfrm>
          <a:prstGeom prst="rect">
            <a:avLst/>
          </a:prstGeom>
          <a:noFill/>
        </p:spPr>
        <p:txBody>
          <a:bodyPr wrap="square">
            <a:spAutoFit/>
          </a:bodyPr>
          <a:lstStyle/>
          <a:p>
            <a:pPr>
              <a:lnSpc>
                <a:spcPct val="100000"/>
              </a:lnSpc>
              <a:spcBef>
                <a:spcPts val="300"/>
              </a:spcBef>
            </a:pPr>
            <a:r>
              <a:rPr lang="en-US" sz="1600" dirty="0"/>
              <a:t>Model Tree variants</a:t>
            </a:r>
          </a:p>
          <a:p>
            <a:pPr marL="285750" indent="-285750">
              <a:lnSpc>
                <a:spcPct val="100000"/>
              </a:lnSpc>
              <a:spcBef>
                <a:spcPts val="300"/>
              </a:spcBef>
              <a:buFont typeface="Arial" panose="020B0604020202020204" pitchFamily="34" charset="0"/>
              <a:buChar char="•"/>
            </a:pPr>
            <a:r>
              <a:rPr lang="en-US" sz="1600" dirty="0">
                <a:latin typeface="+mj-lt"/>
              </a:rPr>
              <a:t>PS – pruned and smoothed</a:t>
            </a:r>
          </a:p>
          <a:p>
            <a:pPr marL="285750" indent="-285750">
              <a:lnSpc>
                <a:spcPct val="100000"/>
              </a:lnSpc>
              <a:spcBef>
                <a:spcPts val="300"/>
              </a:spcBef>
              <a:buFont typeface="Arial" panose="020B0604020202020204" pitchFamily="34" charset="0"/>
              <a:buChar char="•"/>
            </a:pPr>
            <a:r>
              <a:rPr lang="en-US" sz="1600" dirty="0">
                <a:latin typeface="+mj-lt"/>
              </a:rPr>
              <a:t>PUS – pruned and unsmoothed</a:t>
            </a:r>
          </a:p>
          <a:p>
            <a:pPr marL="285750" indent="-285750">
              <a:lnSpc>
                <a:spcPct val="100000"/>
              </a:lnSpc>
              <a:spcBef>
                <a:spcPts val="300"/>
              </a:spcBef>
              <a:buFont typeface="Arial" panose="020B0604020202020204" pitchFamily="34" charset="0"/>
              <a:buChar char="•"/>
            </a:pPr>
            <a:r>
              <a:rPr lang="en-US" sz="1600" dirty="0">
                <a:latin typeface="+mj-lt"/>
              </a:rPr>
              <a:t>UPS – unpruned and smoothed</a:t>
            </a:r>
          </a:p>
          <a:p>
            <a:pPr marL="285750" indent="-285750">
              <a:lnSpc>
                <a:spcPct val="100000"/>
              </a:lnSpc>
              <a:spcBef>
                <a:spcPts val="300"/>
              </a:spcBef>
              <a:buFont typeface="Arial" panose="020B0604020202020204" pitchFamily="34" charset="0"/>
              <a:buChar char="•"/>
            </a:pPr>
            <a:r>
              <a:rPr lang="en-US" sz="1600" dirty="0">
                <a:latin typeface="+mj-lt"/>
              </a:rPr>
              <a:t>UPUS – unpruned and unsmoothed</a:t>
            </a:r>
          </a:p>
        </p:txBody>
      </p:sp>
      <p:sp>
        <p:nvSpPr>
          <p:cNvPr id="13" name="Rectangle: Rounded Corners 12">
            <a:hlinkClick r:id="rId3" action="ppaction://hlinksldjump"/>
            <a:extLst>
              <a:ext uri="{FF2B5EF4-FFF2-40B4-BE49-F238E27FC236}">
                <a16:creationId xmlns:a16="http://schemas.microsoft.com/office/drawing/2014/main" id="{CC36BB73-CA1A-4F79-8DF8-88CDC284F95E}"/>
              </a:ext>
            </a:extLst>
          </p:cNvPr>
          <p:cNvSpPr/>
          <p:nvPr/>
        </p:nvSpPr>
        <p:spPr>
          <a:xfrm>
            <a:off x="9204960" y="0"/>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Background</a:t>
            </a:r>
          </a:p>
        </p:txBody>
      </p:sp>
      <p:sp>
        <p:nvSpPr>
          <p:cNvPr id="14" name="Rectangle: Rounded Corners 13">
            <a:hlinkClick r:id="rId4" action="ppaction://hlinksldjump"/>
            <a:extLst>
              <a:ext uri="{FF2B5EF4-FFF2-40B4-BE49-F238E27FC236}">
                <a16:creationId xmlns:a16="http://schemas.microsoft.com/office/drawing/2014/main" id="{94EC25D0-4CCB-4710-8BED-D33DD9FC1F5D}"/>
              </a:ext>
            </a:extLst>
          </p:cNvPr>
          <p:cNvSpPr/>
          <p:nvPr/>
        </p:nvSpPr>
        <p:spPr>
          <a:xfrm>
            <a:off x="10728960" y="1906"/>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Model</a:t>
            </a:r>
          </a:p>
        </p:txBody>
      </p:sp>
      <p:sp>
        <p:nvSpPr>
          <p:cNvPr id="15" name="Rectangle: Rounded Corners 14">
            <a:hlinkClick r:id="rId5" action="ppaction://hlinksldjump"/>
            <a:extLst>
              <a:ext uri="{FF2B5EF4-FFF2-40B4-BE49-F238E27FC236}">
                <a16:creationId xmlns:a16="http://schemas.microsoft.com/office/drawing/2014/main" id="{478988BB-3EC0-4B40-8517-8B0D485366F3}"/>
              </a:ext>
            </a:extLst>
          </p:cNvPr>
          <p:cNvSpPr/>
          <p:nvPr/>
        </p:nvSpPr>
        <p:spPr>
          <a:xfrm>
            <a:off x="9204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Results</a:t>
            </a:r>
          </a:p>
        </p:txBody>
      </p:sp>
      <p:sp>
        <p:nvSpPr>
          <p:cNvPr id="16" name="Rectangle: Rounded Corners 15">
            <a:hlinkClick r:id="rId6" action="ppaction://hlinksldjump"/>
            <a:extLst>
              <a:ext uri="{FF2B5EF4-FFF2-40B4-BE49-F238E27FC236}">
                <a16:creationId xmlns:a16="http://schemas.microsoft.com/office/drawing/2014/main" id="{4D131C13-5410-4D8B-83EA-6BCD5460068C}"/>
              </a:ext>
            </a:extLst>
          </p:cNvPr>
          <p:cNvSpPr/>
          <p:nvPr/>
        </p:nvSpPr>
        <p:spPr>
          <a:xfrm>
            <a:off x="10728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Conclusions</a:t>
            </a:r>
          </a:p>
        </p:txBody>
      </p:sp>
    </p:spTree>
    <p:extLst>
      <p:ext uri="{BB962C8B-B14F-4D97-AF65-F5344CB8AC3E}">
        <p14:creationId xmlns:p14="http://schemas.microsoft.com/office/powerpoint/2010/main" val="38595768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Model Development – Model Configuration</a:t>
            </a:r>
          </a:p>
        </p:txBody>
      </p:sp>
      <mc:AlternateContent xmlns:mc="http://schemas.openxmlformats.org/markup-compatibility/2006" xmlns:a14="http://schemas.microsoft.com/office/drawing/2010/main">
        <mc:Choice Requires="a14">
          <p:graphicFrame>
            <p:nvGraphicFramePr>
              <p:cNvPr id="3" name="Table 5">
                <a:extLst>
                  <a:ext uri="{FF2B5EF4-FFF2-40B4-BE49-F238E27FC236}">
                    <a16:creationId xmlns:a16="http://schemas.microsoft.com/office/drawing/2014/main" id="{29D6091B-1640-483F-ABD9-1F33DB4110C3}"/>
                  </a:ext>
                </a:extLst>
              </p:cNvPr>
              <p:cNvGraphicFramePr>
                <a:graphicFrameLocks noGrp="1"/>
              </p:cNvGraphicFramePr>
              <p:nvPr>
                <p:extLst>
                  <p:ext uri="{D42A27DB-BD31-4B8C-83A1-F6EECF244321}">
                    <p14:modId xmlns:p14="http://schemas.microsoft.com/office/powerpoint/2010/main" val="1026421293"/>
                  </p:ext>
                </p:extLst>
              </p:nvPr>
            </p:nvGraphicFramePr>
            <p:xfrm>
              <a:off x="800100" y="928556"/>
              <a:ext cx="10372726" cy="3214590"/>
            </p:xfrm>
            <a:graphic>
              <a:graphicData uri="http://schemas.openxmlformats.org/drawingml/2006/table">
                <a:tbl>
                  <a:tblPr firstRow="1" bandRow="1">
                    <a:tableStyleId>{5C22544A-7EE6-4342-B048-85BDC9FD1C3A}</a:tableStyleId>
                  </a:tblPr>
                  <a:tblGrid>
                    <a:gridCol w="1257300">
                      <a:extLst>
                        <a:ext uri="{9D8B030D-6E8A-4147-A177-3AD203B41FA5}">
                          <a16:colId xmlns:a16="http://schemas.microsoft.com/office/drawing/2014/main" val="2215848033"/>
                        </a:ext>
                      </a:extLst>
                    </a:gridCol>
                    <a:gridCol w="1431235">
                      <a:extLst>
                        <a:ext uri="{9D8B030D-6E8A-4147-A177-3AD203B41FA5}">
                          <a16:colId xmlns:a16="http://schemas.microsoft.com/office/drawing/2014/main" val="1535746864"/>
                        </a:ext>
                      </a:extLst>
                    </a:gridCol>
                    <a:gridCol w="7684191">
                      <a:extLst>
                        <a:ext uri="{9D8B030D-6E8A-4147-A177-3AD203B41FA5}">
                          <a16:colId xmlns:a16="http://schemas.microsoft.com/office/drawing/2014/main" val="46732233"/>
                        </a:ext>
                      </a:extLst>
                    </a:gridCol>
                  </a:tblGrid>
                  <a:tr h="562665">
                    <a:tc>
                      <a:txBody>
                        <a:bodyPr/>
                        <a:lstStyle/>
                        <a:p>
                          <a:pPr marL="0" marR="0" algn="ctr">
                            <a:lnSpc>
                              <a:spcPct val="107000"/>
                            </a:lnSpc>
                            <a:spcBef>
                              <a:spcPts val="0"/>
                            </a:spcBef>
                            <a:spcAft>
                              <a:spcPts val="0"/>
                            </a:spcAft>
                            <a:tabLst>
                              <a:tab pos="450215" algn="l"/>
                            </a:tabLst>
                          </a:pPr>
                          <a:r>
                            <a:rPr lang="en-IN" sz="2000" b="1" dirty="0">
                              <a:solidFill>
                                <a:srgbClr val="000000"/>
                              </a:solidFill>
                              <a:effectLst/>
                              <a:latin typeface="+mn-lt"/>
                              <a:ea typeface="Calibri" panose="020F0502020204030204" pitchFamily="34" charset="0"/>
                              <a:cs typeface="Mangal" panose="02040503050203030202" pitchFamily="18" charset="0"/>
                            </a:rPr>
                            <a:t>Sub-model name</a:t>
                          </a:r>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tabLst>
                              <a:tab pos="450215" algn="l"/>
                            </a:tabLst>
                          </a:pPr>
                          <a:r>
                            <a:rPr lang="en-IN" sz="2000" b="1">
                              <a:solidFill>
                                <a:srgbClr val="000000"/>
                              </a:solidFill>
                              <a:effectLst/>
                              <a:latin typeface="+mn-lt"/>
                              <a:ea typeface="Calibri" panose="020F0502020204030204" pitchFamily="34" charset="0"/>
                              <a:cs typeface="Mangal" panose="02040503050203030202" pitchFamily="18" charset="0"/>
                            </a:rPr>
                            <a:t>No. of input variables</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tabLst>
                              <a:tab pos="450215" algn="l"/>
                            </a:tabLst>
                          </a:pPr>
                          <a:r>
                            <a:rPr lang="en-IN" sz="2000" b="1" dirty="0">
                              <a:solidFill>
                                <a:srgbClr val="000000"/>
                              </a:solidFill>
                              <a:effectLst/>
                              <a:latin typeface="+mn-lt"/>
                              <a:ea typeface="Calibri" panose="020F0502020204030204" pitchFamily="34" charset="0"/>
                              <a:cs typeface="Mangal" panose="02040503050203030202" pitchFamily="18" charset="0"/>
                            </a:rPr>
                            <a:t>Functional relationship between output and input variables</a:t>
                          </a:r>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074338923"/>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5</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l">
                            <a:lnSpc>
                              <a:spcPct val="107000"/>
                            </a:lnSpc>
                            <a:spcBef>
                              <a:spcPts val="0"/>
                            </a:spcBef>
                            <a:spcAft>
                              <a:spcPts val="0"/>
                            </a:spcAft>
                            <a:tabLst>
                              <a:tab pos="450215" algn="l"/>
                            </a:tabLst>
                          </a:pPr>
                          <a14:m>
                            <m:oMathPara xmlns:m="http://schemas.openxmlformats.org/officeDocument/2006/math">
                              <m:oMathParaPr>
                                <m:jc m:val="left"/>
                              </m:oMathParaPr>
                              <m:oMath xmlns:m="http://schemas.openxmlformats.org/officeDocument/2006/math">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e>
                                </m:d>
                              </m:oMath>
                            </m:oMathPara>
                          </a14:m>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672224498"/>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6</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l">
                            <a:lnSpc>
                              <a:spcPct val="107000"/>
                            </a:lnSpc>
                            <a:spcBef>
                              <a:spcPts val="0"/>
                            </a:spcBef>
                            <a:spcAft>
                              <a:spcPts val="0"/>
                            </a:spcAft>
                            <a:tabLst>
                              <a:tab pos="450215" algn="l"/>
                            </a:tabLst>
                          </a:pPr>
                          <a14:m>
                            <m:oMathPara xmlns:m="http://schemas.openxmlformats.org/officeDocument/2006/math">
                              <m:oMathParaPr>
                                <m:jc m:val="left"/>
                              </m:oMathParaPr>
                              <m:oMath xmlns:m="http://schemas.openxmlformats.org/officeDocument/2006/math">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e>
                                </m:d>
                              </m:oMath>
                            </m:oMathPara>
                          </a14:m>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550295770"/>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III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7</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l">
                            <a:lnSpc>
                              <a:spcPct val="107000"/>
                            </a:lnSpc>
                            <a:spcBef>
                              <a:spcPts val="0"/>
                            </a:spcBef>
                            <a:spcAft>
                              <a:spcPts val="0"/>
                            </a:spcAft>
                            <a:tabLst>
                              <a:tab pos="450215" algn="l"/>
                            </a:tabLst>
                          </a:pPr>
                          <a14:m>
                            <m:oMathPara xmlns:m="http://schemas.openxmlformats.org/officeDocument/2006/math">
                              <m:oMathParaPr>
                                <m:jc m:val="left"/>
                              </m:oMathParaPr>
                              <m:oMath xmlns:m="http://schemas.openxmlformats.org/officeDocument/2006/math">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𝑅</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𝐵𝐹</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𝐵𝐹</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e>
                                </m:d>
                              </m:oMath>
                            </m:oMathPara>
                          </a14:m>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2971487649"/>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IV</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8</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l">
                            <a:lnSpc>
                              <a:spcPct val="107000"/>
                            </a:lnSpc>
                            <a:spcBef>
                              <a:spcPts val="0"/>
                            </a:spcBef>
                            <a:spcAft>
                              <a:spcPts val="0"/>
                            </a:spcAft>
                            <a:tabLst>
                              <a:tab pos="450215" algn="l"/>
                            </a:tabLst>
                          </a:pPr>
                          <a14:m>
                            <m:oMathPara xmlns:m="http://schemas.openxmlformats.org/officeDocument/2006/math">
                              <m:oMathParaPr>
                                <m:jc m:val="left"/>
                              </m:oMathParaPr>
                              <m:oMath xmlns:m="http://schemas.openxmlformats.org/officeDocument/2006/math">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𝑓</m:t>
                                </m:r>
                                <m:d>
                                  <m:d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dPr>
                                  <m:e>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𝑄𝐺</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𝐵𝐹</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−1</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𝐵𝐹</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𝑡</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−2</m:t>
                                        </m:r>
                                      </m:sub>
                                    </m:sSub>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𝑄𝑀𝑂𝑉</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3</m:t>
                                        </m:r>
                                      </m:sub>
                                    </m:s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m:t>
                                    </m:r>
                                    <m:sSub>
                                      <m:sSubPr>
                                        <m:ctrlPr>
                                          <a:rPr lang="en-US"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ctrlPr>
                                      </m:sSubPr>
                                      <m:e>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𝑄𝑀𝑂𝑉</m:t>
                                        </m:r>
                                      </m:e>
                                      <m:sub>
                                        <m:r>
                                          <a:rPr lang="en-IN" sz="2000" i="1">
                                            <a:solidFill>
                                              <a:srgbClr val="000000"/>
                                            </a:solidFill>
                                            <a:effectLst/>
                                            <a:latin typeface="Cambria Math" panose="02040503050406030204" pitchFamily="18" charset="0"/>
                                            <a:ea typeface="Calibri" panose="020F0502020204030204" pitchFamily="34" charset="0"/>
                                            <a:cs typeface="Times New Roman" panose="02020603050405020304" pitchFamily="18" charset="0"/>
                                          </a:rPr>
                                          <m:t>5</m:t>
                                        </m:r>
                                      </m:sub>
                                    </m:sSub>
                                  </m:e>
                                </m:d>
                              </m:oMath>
                            </m:oMathPara>
                          </a14:m>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658220664"/>
                      </a:ext>
                    </a:extLst>
                  </a:tr>
                </a:tbl>
              </a:graphicData>
            </a:graphic>
          </p:graphicFrame>
        </mc:Choice>
        <mc:Fallback xmlns="">
          <p:graphicFrame>
            <p:nvGraphicFramePr>
              <p:cNvPr id="3" name="Table 5">
                <a:extLst>
                  <a:ext uri="{FF2B5EF4-FFF2-40B4-BE49-F238E27FC236}">
                    <a16:creationId xmlns:a16="http://schemas.microsoft.com/office/drawing/2014/main" id="{29D6091B-1640-483F-ABD9-1F33DB4110C3}"/>
                  </a:ext>
                </a:extLst>
              </p:cNvPr>
              <p:cNvGraphicFramePr>
                <a:graphicFrameLocks noGrp="1"/>
              </p:cNvGraphicFramePr>
              <p:nvPr>
                <p:extLst>
                  <p:ext uri="{D42A27DB-BD31-4B8C-83A1-F6EECF244321}">
                    <p14:modId xmlns:p14="http://schemas.microsoft.com/office/powerpoint/2010/main" val="1026421293"/>
                  </p:ext>
                </p:extLst>
              </p:nvPr>
            </p:nvGraphicFramePr>
            <p:xfrm>
              <a:off x="800100" y="928556"/>
              <a:ext cx="10372726" cy="3214590"/>
            </p:xfrm>
            <a:graphic>
              <a:graphicData uri="http://schemas.openxmlformats.org/drawingml/2006/table">
                <a:tbl>
                  <a:tblPr firstRow="1" bandRow="1">
                    <a:tableStyleId>{5C22544A-7EE6-4342-B048-85BDC9FD1C3A}</a:tableStyleId>
                  </a:tblPr>
                  <a:tblGrid>
                    <a:gridCol w="1257300">
                      <a:extLst>
                        <a:ext uri="{9D8B030D-6E8A-4147-A177-3AD203B41FA5}">
                          <a16:colId xmlns:a16="http://schemas.microsoft.com/office/drawing/2014/main" val="2215848033"/>
                        </a:ext>
                      </a:extLst>
                    </a:gridCol>
                    <a:gridCol w="1431235">
                      <a:extLst>
                        <a:ext uri="{9D8B030D-6E8A-4147-A177-3AD203B41FA5}">
                          <a16:colId xmlns:a16="http://schemas.microsoft.com/office/drawing/2014/main" val="1535746864"/>
                        </a:ext>
                      </a:extLst>
                    </a:gridCol>
                    <a:gridCol w="7684191">
                      <a:extLst>
                        <a:ext uri="{9D8B030D-6E8A-4147-A177-3AD203B41FA5}">
                          <a16:colId xmlns:a16="http://schemas.microsoft.com/office/drawing/2014/main" val="46732233"/>
                        </a:ext>
                      </a:extLst>
                    </a:gridCol>
                  </a:tblGrid>
                  <a:tr h="963930">
                    <a:tc>
                      <a:txBody>
                        <a:bodyPr/>
                        <a:lstStyle/>
                        <a:p>
                          <a:pPr marL="0" marR="0" algn="ctr">
                            <a:lnSpc>
                              <a:spcPct val="107000"/>
                            </a:lnSpc>
                            <a:spcBef>
                              <a:spcPts val="0"/>
                            </a:spcBef>
                            <a:spcAft>
                              <a:spcPts val="0"/>
                            </a:spcAft>
                            <a:tabLst>
                              <a:tab pos="450215" algn="l"/>
                            </a:tabLst>
                          </a:pPr>
                          <a:r>
                            <a:rPr lang="en-IN" sz="2000" b="1" dirty="0">
                              <a:solidFill>
                                <a:srgbClr val="000000"/>
                              </a:solidFill>
                              <a:effectLst/>
                              <a:latin typeface="+mn-lt"/>
                              <a:ea typeface="Calibri" panose="020F0502020204030204" pitchFamily="34" charset="0"/>
                              <a:cs typeface="Mangal" panose="02040503050203030202" pitchFamily="18" charset="0"/>
                            </a:rPr>
                            <a:t>Sub-model name</a:t>
                          </a:r>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tabLst>
                              <a:tab pos="450215" algn="l"/>
                            </a:tabLst>
                          </a:pPr>
                          <a:r>
                            <a:rPr lang="en-IN" sz="2000" b="1">
                              <a:solidFill>
                                <a:srgbClr val="000000"/>
                              </a:solidFill>
                              <a:effectLst/>
                              <a:latin typeface="+mn-lt"/>
                              <a:ea typeface="Calibri" panose="020F0502020204030204" pitchFamily="34" charset="0"/>
                              <a:cs typeface="Mangal" panose="02040503050203030202" pitchFamily="18" charset="0"/>
                            </a:rPr>
                            <a:t>No. of input variables</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pPr marL="0" marR="0" algn="ctr">
                            <a:lnSpc>
                              <a:spcPct val="107000"/>
                            </a:lnSpc>
                            <a:spcBef>
                              <a:spcPts val="0"/>
                            </a:spcBef>
                            <a:spcAft>
                              <a:spcPts val="0"/>
                            </a:spcAft>
                            <a:tabLst>
                              <a:tab pos="450215" algn="l"/>
                            </a:tabLst>
                          </a:pPr>
                          <a:r>
                            <a:rPr lang="en-IN" sz="2000" b="1" dirty="0">
                              <a:solidFill>
                                <a:srgbClr val="000000"/>
                              </a:solidFill>
                              <a:effectLst/>
                              <a:latin typeface="+mn-lt"/>
                              <a:ea typeface="Calibri" panose="020F0502020204030204" pitchFamily="34" charset="0"/>
                              <a:cs typeface="Mangal" panose="02040503050203030202" pitchFamily="18" charset="0"/>
                            </a:rPr>
                            <a:t>Functional relationship between output and input variables</a:t>
                          </a:r>
                          <a:endParaRPr lang="en-US" sz="2000" dirty="0">
                            <a:effectLst/>
                            <a:latin typeface="+mn-lt"/>
                            <a:ea typeface="Calibri" panose="020F0502020204030204" pitchFamily="34" charset="0"/>
                            <a:cs typeface="Mangal" panose="02040503050203030202" pitchFamily="18" charset="0"/>
                          </a:endParaRPr>
                        </a:p>
                      </a:txBody>
                      <a:tcPr marL="68580" marR="68580" marT="0" marB="0" anchor="ctr"/>
                    </a:tc>
                    <a:extLst>
                      <a:ext uri="{0D108BD9-81ED-4DB2-BD59-A6C34878D82A}">
                        <a16:rowId xmlns:a16="http://schemas.microsoft.com/office/drawing/2014/main" val="3074338923"/>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5</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endParaRPr lang="en-US"/>
                        </a:p>
                      </a:txBody>
                      <a:tcPr marL="68580" marR="68580" marT="0" marB="0" anchor="ctr">
                        <a:blipFill>
                          <a:blip r:embed="rId2"/>
                          <a:stretch>
                            <a:fillRect l="-35052" t="-182796" r="-317" b="-302151"/>
                          </a:stretch>
                        </a:blipFill>
                      </a:tcPr>
                    </a:tc>
                    <a:extLst>
                      <a:ext uri="{0D108BD9-81ED-4DB2-BD59-A6C34878D82A}">
                        <a16:rowId xmlns:a16="http://schemas.microsoft.com/office/drawing/2014/main" val="3672224498"/>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6</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endParaRPr lang="en-US"/>
                        </a:p>
                      </a:txBody>
                      <a:tcPr marL="68580" marR="68580" marT="0" marB="0" anchor="ctr">
                        <a:blipFill>
                          <a:blip r:embed="rId2"/>
                          <a:stretch>
                            <a:fillRect l="-35052" t="-285870" r="-317" b="-205435"/>
                          </a:stretch>
                        </a:blipFill>
                      </a:tcPr>
                    </a:tc>
                    <a:extLst>
                      <a:ext uri="{0D108BD9-81ED-4DB2-BD59-A6C34878D82A}">
                        <a16:rowId xmlns:a16="http://schemas.microsoft.com/office/drawing/2014/main" val="2550295770"/>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III</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7</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endParaRPr lang="en-US"/>
                        </a:p>
                      </a:txBody>
                      <a:tcPr marL="68580" marR="68580" marT="0" marB="0" anchor="ctr">
                        <a:blipFill>
                          <a:blip r:embed="rId2"/>
                          <a:stretch>
                            <a:fillRect l="-35052" t="-381720" r="-317" b="-103226"/>
                          </a:stretch>
                        </a:blipFill>
                      </a:tcPr>
                    </a:tc>
                    <a:extLst>
                      <a:ext uri="{0D108BD9-81ED-4DB2-BD59-A6C34878D82A}">
                        <a16:rowId xmlns:a16="http://schemas.microsoft.com/office/drawing/2014/main" val="2971487649"/>
                      </a:ext>
                    </a:extLst>
                  </a:tr>
                  <a:tr h="562665">
                    <a:tc>
                      <a:txBody>
                        <a:bodyPr/>
                        <a:lstStyle/>
                        <a:p>
                          <a:pPr marL="0" marR="0" algn="ctr">
                            <a:lnSpc>
                              <a:spcPct val="107000"/>
                            </a:lnSpc>
                            <a:spcBef>
                              <a:spcPts val="0"/>
                            </a:spcBef>
                            <a:spcAft>
                              <a:spcPts val="0"/>
                            </a:spcAft>
                            <a:tabLst>
                              <a:tab pos="450215" algn="l"/>
                            </a:tabLst>
                          </a:pPr>
                          <a:r>
                            <a:rPr lang="en-US" sz="2000" dirty="0">
                              <a:effectLst/>
                              <a:latin typeface="+mn-lt"/>
                              <a:ea typeface="Calibri" panose="020F0502020204030204" pitchFamily="34" charset="0"/>
                              <a:cs typeface="Mangal" panose="02040503050203030202" pitchFamily="18" charset="0"/>
                            </a:rPr>
                            <a:t>IV</a:t>
                          </a:r>
                        </a:p>
                      </a:txBody>
                      <a:tcPr marL="68580" marR="68580" marT="0" marB="0" anchor="ctr"/>
                    </a:tc>
                    <a:tc>
                      <a:txBody>
                        <a:bodyPr/>
                        <a:lstStyle/>
                        <a:p>
                          <a:pPr marL="0" marR="0" algn="ctr">
                            <a:lnSpc>
                              <a:spcPct val="107000"/>
                            </a:lnSpc>
                            <a:spcBef>
                              <a:spcPts val="0"/>
                            </a:spcBef>
                            <a:spcAft>
                              <a:spcPts val="0"/>
                            </a:spcAft>
                            <a:tabLst>
                              <a:tab pos="450215" algn="l"/>
                            </a:tabLst>
                          </a:pPr>
                          <a:r>
                            <a:rPr lang="en-IN" sz="2000">
                              <a:solidFill>
                                <a:srgbClr val="000000"/>
                              </a:solidFill>
                              <a:effectLst/>
                              <a:latin typeface="+mn-lt"/>
                              <a:ea typeface="Calibri" panose="020F0502020204030204" pitchFamily="34" charset="0"/>
                              <a:cs typeface="Mangal" panose="02040503050203030202" pitchFamily="18" charset="0"/>
                            </a:rPr>
                            <a:t>8</a:t>
                          </a:r>
                          <a:endParaRPr lang="en-US" sz="2000">
                            <a:effectLst/>
                            <a:latin typeface="+mn-lt"/>
                            <a:ea typeface="Calibri" panose="020F0502020204030204" pitchFamily="34" charset="0"/>
                            <a:cs typeface="Mangal" panose="02040503050203030202" pitchFamily="18" charset="0"/>
                          </a:endParaRPr>
                        </a:p>
                      </a:txBody>
                      <a:tcPr marL="68580" marR="68580" marT="0" marB="0" anchor="ctr"/>
                    </a:tc>
                    <a:tc>
                      <a:txBody>
                        <a:bodyPr/>
                        <a:lstStyle/>
                        <a:p>
                          <a:endParaRPr lang="en-US"/>
                        </a:p>
                      </a:txBody>
                      <a:tcPr marL="68580" marR="68580" marT="0" marB="0" anchor="ctr">
                        <a:blipFill>
                          <a:blip r:embed="rId2"/>
                          <a:stretch>
                            <a:fillRect l="-35052" t="-486957" r="-317" b="-4348"/>
                          </a:stretch>
                        </a:blipFill>
                      </a:tcPr>
                    </a:tc>
                    <a:extLst>
                      <a:ext uri="{0D108BD9-81ED-4DB2-BD59-A6C34878D82A}">
                        <a16:rowId xmlns:a16="http://schemas.microsoft.com/office/drawing/2014/main" val="3658220664"/>
                      </a:ext>
                    </a:extLst>
                  </a:tr>
                </a:tbl>
              </a:graphicData>
            </a:graphic>
          </p:graphicFrame>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B65DD35-E8FF-42D4-96CE-8CB1AD20A31F}"/>
                  </a:ext>
                </a:extLst>
              </p:cNvPr>
              <p:cNvSpPr txBox="1"/>
              <p:nvPr/>
            </p:nvSpPr>
            <p:spPr>
              <a:xfrm>
                <a:off x="800100" y="4276350"/>
                <a:ext cx="10334626" cy="1400383"/>
              </a:xfrm>
              <a:prstGeom prst="rect">
                <a:avLst/>
              </a:prstGeom>
              <a:noFill/>
            </p:spPr>
            <p:txBody>
              <a:bodyPr wrap="square">
                <a:spAutoFit/>
              </a:bodyPr>
              <a:lstStyle/>
              <a:p>
                <a:pPr marL="285750" indent="-285750">
                  <a:buFont typeface="Arial" panose="020B0604020202020204" pitchFamily="34" charset="0"/>
                  <a:buChar char="•"/>
                </a:pP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𝑄</m:t>
                        </m:r>
                      </m:e>
                      <m:sub>
                        <m:r>
                          <a:rPr lang="en-US" sz="1700" b="0" i="1" smtClean="0">
                            <a:solidFill>
                              <a:srgbClr val="000000"/>
                            </a:solidFill>
                            <a:effectLst/>
                            <a:latin typeface="Cambria Math" panose="02040503050406030204" pitchFamily="18" charset="0"/>
                            <a:cs typeface="Mangal" panose="02040503050203030202" pitchFamily="18" charset="0"/>
                          </a:rPr>
                          <m:t>𝑡</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and </a:t>
                </a: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𝑄</m:t>
                        </m:r>
                      </m:e>
                      <m:sub>
                        <m:r>
                          <a:rPr lang="en-US" sz="1700" b="0" i="1" smtClean="0">
                            <a:solidFill>
                              <a:srgbClr val="000000"/>
                            </a:solidFill>
                            <a:effectLst/>
                            <a:latin typeface="Cambria Math" panose="02040503050406030204" pitchFamily="18" charset="0"/>
                            <a:cs typeface="Mangal" panose="02040503050203030202" pitchFamily="18" charset="0"/>
                          </a:rPr>
                          <m:t>𝑡</m:t>
                        </m:r>
                        <m:r>
                          <a:rPr lang="en-US" sz="1700" b="0" i="1" smtClean="0">
                            <a:solidFill>
                              <a:srgbClr val="000000"/>
                            </a:solidFill>
                            <a:effectLst/>
                            <a:latin typeface="Cambria Math" panose="02040503050406030204" pitchFamily="18" charset="0"/>
                            <a:cs typeface="Mangal" panose="02040503050203030202" pitchFamily="18" charset="0"/>
                          </a:rPr>
                          <m:t>−</m:t>
                        </m:r>
                        <m:r>
                          <a:rPr lang="en-US" sz="1700" b="0" i="1" smtClean="0">
                            <a:solidFill>
                              <a:srgbClr val="000000"/>
                            </a:solidFill>
                            <a:effectLst/>
                            <a:latin typeface="Cambria Math" panose="02040503050406030204" pitchFamily="18" charset="0"/>
                            <a:cs typeface="Mangal" panose="02040503050203030202" pitchFamily="18" charset="0"/>
                          </a:rPr>
                          <m:t>𝑘</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refers to the present day and antecedent streamflow respectively at given station (i.e., Ukai dam),</a:t>
                </a:r>
              </a:p>
              <a:p>
                <a:pPr marL="285750" indent="-285750">
                  <a:buFont typeface="Arial" panose="020B0604020202020204" pitchFamily="34" charset="0"/>
                  <a:buChar char="•"/>
                </a:pP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𝑄𝐺</m:t>
                        </m:r>
                      </m:e>
                      <m:sub>
                        <m:r>
                          <a:rPr lang="en-US" sz="1700" b="0" i="1" smtClean="0">
                            <a:solidFill>
                              <a:srgbClr val="000000"/>
                            </a:solidFill>
                            <a:effectLst/>
                            <a:latin typeface="Cambria Math" panose="02040503050406030204" pitchFamily="18" charset="0"/>
                            <a:cs typeface="Mangal" panose="02040503050203030202" pitchFamily="18" charset="0"/>
                          </a:rPr>
                          <m:t>𝑡</m:t>
                        </m:r>
                        <m:r>
                          <a:rPr lang="en-US" sz="1700" b="0" i="1" smtClean="0">
                            <a:solidFill>
                              <a:srgbClr val="000000"/>
                            </a:solidFill>
                            <a:effectLst/>
                            <a:latin typeface="Cambria Math" panose="02040503050406030204" pitchFamily="18" charset="0"/>
                            <a:cs typeface="Mangal" panose="02040503050203030202" pitchFamily="18" charset="0"/>
                          </a:rPr>
                          <m:t>−</m:t>
                        </m:r>
                        <m:r>
                          <a:rPr lang="en-US" sz="1700" b="0" i="1" smtClean="0">
                            <a:solidFill>
                              <a:srgbClr val="000000"/>
                            </a:solidFill>
                            <a:effectLst/>
                            <a:latin typeface="Cambria Math" panose="02040503050406030204" pitchFamily="18" charset="0"/>
                            <a:cs typeface="Mangal" panose="02040503050203030202" pitchFamily="18" charset="0"/>
                          </a:rPr>
                          <m:t>𝑘</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refers to observed antecedent streamflow at Gidhade station (upstream of Ukai dam), </a:t>
                </a:r>
              </a:p>
              <a:p>
                <a:pPr marL="285750" indent="-285750">
                  <a:buFont typeface="Arial" panose="020B0604020202020204" pitchFamily="34" charset="0"/>
                  <a:buChar char="•"/>
                </a:pP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𝑅</m:t>
                        </m:r>
                      </m:e>
                      <m:sub>
                        <m:r>
                          <a:rPr lang="en-US" sz="1700" b="0" i="1" smtClean="0">
                            <a:solidFill>
                              <a:srgbClr val="000000"/>
                            </a:solidFill>
                            <a:effectLst/>
                            <a:latin typeface="Cambria Math" panose="02040503050406030204" pitchFamily="18" charset="0"/>
                            <a:cs typeface="Mangal" panose="02040503050203030202" pitchFamily="18" charset="0"/>
                          </a:rPr>
                          <m:t>𝑡</m:t>
                        </m:r>
                        <m:r>
                          <a:rPr lang="en-US" sz="1700" b="0" i="1" smtClean="0">
                            <a:solidFill>
                              <a:srgbClr val="000000"/>
                            </a:solidFill>
                            <a:effectLst/>
                            <a:latin typeface="Cambria Math" panose="02040503050406030204" pitchFamily="18" charset="0"/>
                            <a:cs typeface="Mangal" panose="02040503050203030202" pitchFamily="18" charset="0"/>
                          </a:rPr>
                          <m:t>−</m:t>
                        </m:r>
                        <m:r>
                          <a:rPr lang="en-US" sz="1700" b="0" i="1" smtClean="0">
                            <a:solidFill>
                              <a:srgbClr val="000000"/>
                            </a:solidFill>
                            <a:effectLst/>
                            <a:latin typeface="Cambria Math" panose="02040503050406030204" pitchFamily="18" charset="0"/>
                            <a:cs typeface="Mangal" panose="02040503050203030202" pitchFamily="18" charset="0"/>
                          </a:rPr>
                          <m:t>𝑘</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is the antecedent lumped rainfall up to given station, </a:t>
                </a:r>
              </a:p>
              <a:p>
                <a:pPr marL="285750" indent="-285750">
                  <a:buFont typeface="Arial" panose="020B0604020202020204" pitchFamily="34" charset="0"/>
                  <a:buChar char="•"/>
                </a:pP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𝐵𝐹</m:t>
                        </m:r>
                      </m:e>
                      <m:sub>
                        <m:r>
                          <a:rPr lang="en-US" sz="1700" b="0" i="1" smtClean="0">
                            <a:solidFill>
                              <a:srgbClr val="000000"/>
                            </a:solidFill>
                            <a:effectLst/>
                            <a:latin typeface="Cambria Math" panose="02040503050406030204" pitchFamily="18" charset="0"/>
                            <a:cs typeface="Mangal" panose="02040503050203030202" pitchFamily="18" charset="0"/>
                          </a:rPr>
                          <m:t>𝑡</m:t>
                        </m:r>
                        <m:r>
                          <a:rPr lang="en-US" sz="1700" b="0" i="1" smtClean="0">
                            <a:solidFill>
                              <a:srgbClr val="000000"/>
                            </a:solidFill>
                            <a:effectLst/>
                            <a:latin typeface="Cambria Math" panose="02040503050406030204" pitchFamily="18" charset="0"/>
                            <a:cs typeface="Mangal" panose="02040503050203030202" pitchFamily="18" charset="0"/>
                          </a:rPr>
                          <m:t>−</m:t>
                        </m:r>
                        <m:r>
                          <a:rPr lang="en-US" sz="1700" b="0" i="1" smtClean="0">
                            <a:solidFill>
                              <a:srgbClr val="000000"/>
                            </a:solidFill>
                            <a:effectLst/>
                            <a:latin typeface="Cambria Math" panose="02040503050406030204" pitchFamily="18" charset="0"/>
                            <a:cs typeface="Mangal" panose="02040503050203030202" pitchFamily="18" charset="0"/>
                          </a:rPr>
                          <m:t>𝑘</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is the computed antecedent base flow at given station, </a:t>
                </a:r>
              </a:p>
              <a:p>
                <a:pPr marL="285750" indent="-285750">
                  <a:buFont typeface="Arial" panose="020B0604020202020204" pitchFamily="34" charset="0"/>
                  <a:buChar char="•"/>
                </a:pP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𝑄𝑀𝑂𝑉</m:t>
                        </m:r>
                      </m:e>
                      <m:sub>
                        <m:r>
                          <a:rPr lang="en-US" sz="1700" b="0" i="1" smtClean="0">
                            <a:solidFill>
                              <a:srgbClr val="000000"/>
                            </a:solidFill>
                            <a:effectLst/>
                            <a:latin typeface="Cambria Math" panose="02040503050406030204" pitchFamily="18" charset="0"/>
                            <a:cs typeface="Mangal" panose="02040503050203030202" pitchFamily="18" charset="0"/>
                          </a:rPr>
                          <m:t>3</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and </a:t>
                </a:r>
                <a14:m>
                  <m:oMath xmlns:m="http://schemas.openxmlformats.org/officeDocument/2006/math">
                    <m:sSub>
                      <m:sSubPr>
                        <m:ctrlPr>
                          <a:rPr lang="en-IN" sz="1700" i="1" smtClean="0">
                            <a:solidFill>
                              <a:srgbClr val="000000"/>
                            </a:solidFill>
                            <a:effectLst/>
                            <a:latin typeface="Cambria Math" panose="02040503050406030204" pitchFamily="18" charset="0"/>
                            <a:cs typeface="Mangal" panose="02040503050203030202" pitchFamily="18" charset="0"/>
                          </a:rPr>
                        </m:ctrlPr>
                      </m:sSubPr>
                      <m:e>
                        <m:r>
                          <a:rPr lang="en-US" sz="1700" b="0" i="1" smtClean="0">
                            <a:solidFill>
                              <a:srgbClr val="000000"/>
                            </a:solidFill>
                            <a:effectLst/>
                            <a:latin typeface="Cambria Math" panose="02040503050406030204" pitchFamily="18" charset="0"/>
                            <a:cs typeface="Mangal" panose="02040503050203030202" pitchFamily="18" charset="0"/>
                          </a:rPr>
                          <m:t>𝑄𝑀𝑂𝑉</m:t>
                        </m:r>
                      </m:e>
                      <m:sub>
                        <m:r>
                          <a:rPr lang="en-US" sz="1700" b="0" i="1" smtClean="0">
                            <a:solidFill>
                              <a:srgbClr val="000000"/>
                            </a:solidFill>
                            <a:effectLst/>
                            <a:latin typeface="Cambria Math" panose="02040503050406030204" pitchFamily="18" charset="0"/>
                            <a:cs typeface="Mangal" panose="02040503050203030202" pitchFamily="18" charset="0"/>
                          </a:rPr>
                          <m:t>5</m:t>
                        </m:r>
                      </m:sub>
                    </m:sSub>
                  </m:oMath>
                </a14:m>
                <a:r>
                  <a:rPr lang="en-IN" sz="1700" dirty="0">
                    <a:solidFill>
                      <a:srgbClr val="000000"/>
                    </a:solidFill>
                    <a:effectLst/>
                    <a:latin typeface="Calibri" panose="020F0502020204030204" pitchFamily="34" charset="0"/>
                    <a:ea typeface="Calibri" panose="020F0502020204030204" pitchFamily="34" charset="0"/>
                    <a:cs typeface="Mangal" panose="02040503050203030202" pitchFamily="18" charset="0"/>
                  </a:rPr>
                  <a:t> indicate 3-, and 5-day moving mean streamflow (for lag one) respectively at given station.</a:t>
                </a:r>
                <a:endParaRPr lang="en-US" sz="1700" dirty="0"/>
              </a:p>
            </p:txBody>
          </p:sp>
        </mc:Choice>
        <mc:Fallback xmlns="">
          <p:sp>
            <p:nvSpPr>
              <p:cNvPr id="11" name="TextBox 10">
                <a:extLst>
                  <a:ext uri="{FF2B5EF4-FFF2-40B4-BE49-F238E27FC236}">
                    <a16:creationId xmlns:a16="http://schemas.microsoft.com/office/drawing/2014/main" id="{7B65DD35-E8FF-42D4-96CE-8CB1AD20A31F}"/>
                  </a:ext>
                </a:extLst>
              </p:cNvPr>
              <p:cNvSpPr txBox="1">
                <a:spLocks noRot="1" noChangeAspect="1" noMove="1" noResize="1" noEditPoints="1" noAdjustHandles="1" noChangeArrowheads="1" noChangeShapeType="1" noTextEdit="1"/>
              </p:cNvSpPr>
              <p:nvPr/>
            </p:nvSpPr>
            <p:spPr>
              <a:xfrm>
                <a:off x="800100" y="4276350"/>
                <a:ext cx="10334626" cy="1400383"/>
              </a:xfrm>
              <a:prstGeom prst="rect">
                <a:avLst/>
              </a:prstGeom>
              <a:blipFill>
                <a:blip r:embed="rId3"/>
                <a:stretch>
                  <a:fillRect l="-295" t="-1747" b="-5240"/>
                </a:stretch>
              </a:blipFill>
            </p:spPr>
            <p:txBody>
              <a:bodyPr/>
              <a:lstStyle/>
              <a:p>
                <a:r>
                  <a:rPr lang="en-US">
                    <a:noFill/>
                  </a:rPr>
                  <a:t> </a:t>
                </a:r>
              </a:p>
            </p:txBody>
          </p:sp>
        </mc:Fallback>
      </mc:AlternateContent>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4</a:t>
            </a:fld>
            <a:endParaRPr lang="en-US" sz="1600" b="1" dirty="0"/>
          </a:p>
        </p:txBody>
      </p:sp>
      <p:sp>
        <p:nvSpPr>
          <p:cNvPr id="9" name="Rectangle 8">
            <a:extLst>
              <a:ext uri="{FF2B5EF4-FFF2-40B4-BE49-F238E27FC236}">
                <a16:creationId xmlns:a16="http://schemas.microsoft.com/office/drawing/2014/main" id="{48CEC0CC-47B9-4942-AD5C-B6ABFA38735B}"/>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input parameter configuration is selected based on the autocorrelation, partial autocorrelation, cross correlation, mutual information and false nearest </a:t>
            </a:r>
            <a:r>
              <a:rPr lang="en-US" sz="2000" dirty="0" err="1">
                <a:solidFill>
                  <a:srgbClr val="0033CC"/>
                </a:solidFill>
              </a:rPr>
              <a:t>neighbour</a:t>
            </a:r>
            <a:r>
              <a:rPr lang="en-US" sz="2000" dirty="0">
                <a:solidFill>
                  <a:srgbClr val="0033CC"/>
                </a:solidFill>
              </a:rPr>
              <a:t> approaches.</a:t>
            </a:r>
          </a:p>
        </p:txBody>
      </p:sp>
      <p:sp>
        <p:nvSpPr>
          <p:cNvPr id="10" name="Arrow: Notched Right 9">
            <a:hlinkClick r:id="rId4" action="ppaction://hlinksldjump"/>
            <a:extLst>
              <a:ext uri="{FF2B5EF4-FFF2-40B4-BE49-F238E27FC236}">
                <a16:creationId xmlns:a16="http://schemas.microsoft.com/office/drawing/2014/main" id="{06494F20-14EB-49DD-895E-0E9AA513B272}"/>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4686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Model Development – Model Configuration</a:t>
            </a:r>
          </a:p>
        </p:txBody>
      </p:sp>
      <p:grpSp>
        <p:nvGrpSpPr>
          <p:cNvPr id="12" name="Group 11">
            <a:extLst>
              <a:ext uri="{FF2B5EF4-FFF2-40B4-BE49-F238E27FC236}">
                <a16:creationId xmlns:a16="http://schemas.microsoft.com/office/drawing/2014/main" id="{251411DC-C3FC-410C-90DB-F900F6794806}"/>
              </a:ext>
            </a:extLst>
          </p:cNvPr>
          <p:cNvGrpSpPr/>
          <p:nvPr/>
        </p:nvGrpSpPr>
        <p:grpSpPr>
          <a:xfrm>
            <a:off x="2790826" y="2278856"/>
            <a:ext cx="8753474" cy="2728516"/>
            <a:chOff x="1795463" y="2138759"/>
            <a:chExt cx="8753474" cy="2728516"/>
          </a:xfrm>
        </p:grpSpPr>
        <p:pic>
          <p:nvPicPr>
            <p:cNvPr id="2050" name="Picture 2" descr="El Niño and Precipitation | Famine Early Warning Systems Network">
              <a:extLst>
                <a:ext uri="{FF2B5EF4-FFF2-40B4-BE49-F238E27FC236}">
                  <a16:creationId xmlns:a16="http://schemas.microsoft.com/office/drawing/2014/main" id="{A9ED04BD-3AA8-469F-BCB5-D7D5A3253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463" y="2266950"/>
              <a:ext cx="8382000" cy="26003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AA7140A4-00BA-461D-B48C-70923B343529}"/>
                </a:ext>
              </a:extLst>
            </p:cNvPr>
            <p:cNvSpPr/>
            <p:nvPr/>
          </p:nvSpPr>
          <p:spPr>
            <a:xfrm>
              <a:off x="5248275" y="2767012"/>
              <a:ext cx="4038600" cy="1352551"/>
            </a:xfrm>
            <a:prstGeom prst="rect">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peech Bubble: Rectangle 7">
              <a:extLst>
                <a:ext uri="{FF2B5EF4-FFF2-40B4-BE49-F238E27FC236}">
                  <a16:creationId xmlns:a16="http://schemas.microsoft.com/office/drawing/2014/main" id="{89A05428-4E02-43AE-95C6-3E2D8F07B8B9}"/>
                </a:ext>
              </a:extLst>
            </p:cNvPr>
            <p:cNvSpPr/>
            <p:nvPr/>
          </p:nvSpPr>
          <p:spPr>
            <a:xfrm>
              <a:off x="8010524" y="2138759"/>
              <a:ext cx="2538413" cy="304800"/>
            </a:xfrm>
            <a:prstGeom prst="wedgeRectCallout">
              <a:avLst>
                <a:gd name="adj1" fmla="val -58088"/>
                <a:gd name="adj2" fmla="val 146876"/>
              </a:avLst>
            </a:prstGeom>
            <a:solidFill>
              <a:schemeClr val="accent4">
                <a:lumMod val="40000"/>
                <a:lumOff val="60000"/>
              </a:schemeClr>
            </a:solidFill>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b="1" dirty="0">
                  <a:solidFill>
                    <a:schemeClr val="tx1"/>
                  </a:solidFill>
                </a:rPr>
                <a:t>Total period: 1975 - 2013</a:t>
              </a:r>
            </a:p>
          </p:txBody>
        </p:sp>
      </p:grpSp>
      <p:sp>
        <p:nvSpPr>
          <p:cNvPr id="10" name="Oval 9">
            <a:extLst>
              <a:ext uri="{FF2B5EF4-FFF2-40B4-BE49-F238E27FC236}">
                <a16:creationId xmlns:a16="http://schemas.microsoft.com/office/drawing/2014/main" id="{0F5A7EA0-7BAB-4178-896B-AA579C033BE6}"/>
              </a:ext>
            </a:extLst>
          </p:cNvPr>
          <p:cNvSpPr/>
          <p:nvPr/>
        </p:nvSpPr>
        <p:spPr>
          <a:xfrm>
            <a:off x="923926" y="936230"/>
            <a:ext cx="452438"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3" name="Rectangle: Rounded Corners 12">
            <a:extLst>
              <a:ext uri="{FF2B5EF4-FFF2-40B4-BE49-F238E27FC236}">
                <a16:creationId xmlns:a16="http://schemas.microsoft.com/office/drawing/2014/main" id="{97FD9209-0755-4BEB-9F71-F1352198951B}"/>
              </a:ext>
            </a:extLst>
          </p:cNvPr>
          <p:cNvSpPr/>
          <p:nvPr/>
        </p:nvSpPr>
        <p:spPr>
          <a:xfrm>
            <a:off x="1509713" y="936230"/>
            <a:ext cx="9544050"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a:t>Global Model </a:t>
            </a:r>
            <a:r>
              <a:rPr lang="en-US" dirty="0"/>
              <a:t>– considering daily monsoon flows for the entire period 1975-2013 </a:t>
            </a:r>
          </a:p>
        </p:txBody>
      </p:sp>
      <p:sp>
        <p:nvSpPr>
          <p:cNvPr id="15" name="Oval 14">
            <a:extLst>
              <a:ext uri="{FF2B5EF4-FFF2-40B4-BE49-F238E27FC236}">
                <a16:creationId xmlns:a16="http://schemas.microsoft.com/office/drawing/2014/main" id="{5354F816-A41B-4122-B1EB-D73D4A3C2E96}"/>
              </a:ext>
            </a:extLst>
          </p:cNvPr>
          <p:cNvSpPr/>
          <p:nvPr/>
        </p:nvSpPr>
        <p:spPr>
          <a:xfrm>
            <a:off x="923926" y="1667469"/>
            <a:ext cx="452438"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6" name="Rectangle: Rounded Corners 15">
            <a:extLst>
              <a:ext uri="{FF2B5EF4-FFF2-40B4-BE49-F238E27FC236}">
                <a16:creationId xmlns:a16="http://schemas.microsoft.com/office/drawing/2014/main" id="{6CF99EE8-2052-44ED-B092-0E3BC68B4F24}"/>
              </a:ext>
            </a:extLst>
          </p:cNvPr>
          <p:cNvSpPr/>
          <p:nvPr/>
        </p:nvSpPr>
        <p:spPr>
          <a:xfrm>
            <a:off x="1509713" y="1667469"/>
            <a:ext cx="9544050"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a:t>El Niño Model </a:t>
            </a:r>
            <a:r>
              <a:rPr lang="en-US" dirty="0"/>
              <a:t>– considering daily monsoon flows for the El Niño events during 1975-2013 </a:t>
            </a:r>
          </a:p>
        </p:txBody>
      </p:sp>
      <p:cxnSp>
        <p:nvCxnSpPr>
          <p:cNvPr id="17" name="Connector: Curved 16">
            <a:extLst>
              <a:ext uri="{FF2B5EF4-FFF2-40B4-BE49-F238E27FC236}">
                <a16:creationId xmlns:a16="http://schemas.microsoft.com/office/drawing/2014/main" id="{18E5EB60-383E-4570-B825-AA35365E075F}"/>
              </a:ext>
            </a:extLst>
          </p:cNvPr>
          <p:cNvCxnSpPr>
            <a:cxnSpLocks/>
          </p:cNvCxnSpPr>
          <p:nvPr/>
        </p:nvCxnSpPr>
        <p:spPr>
          <a:xfrm rot="10800000">
            <a:off x="4929190" y="2124670"/>
            <a:ext cx="2090736" cy="932857"/>
          </a:xfrm>
          <a:prstGeom prst="curvedConnector3">
            <a:avLst>
              <a:gd name="adj1" fmla="val 59567"/>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id="{E4B57C3F-E44E-41D7-AD6F-D3B92481B35B}"/>
              </a:ext>
            </a:extLst>
          </p:cNvPr>
          <p:cNvSpPr/>
          <p:nvPr/>
        </p:nvSpPr>
        <p:spPr>
          <a:xfrm>
            <a:off x="923926" y="5222558"/>
            <a:ext cx="452438"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3" name="Rectangle: Rounded Corners 22">
            <a:extLst>
              <a:ext uri="{FF2B5EF4-FFF2-40B4-BE49-F238E27FC236}">
                <a16:creationId xmlns:a16="http://schemas.microsoft.com/office/drawing/2014/main" id="{FB04141A-302D-48A9-96F7-A52AFB87FD4C}"/>
              </a:ext>
            </a:extLst>
          </p:cNvPr>
          <p:cNvSpPr/>
          <p:nvPr/>
        </p:nvSpPr>
        <p:spPr>
          <a:xfrm>
            <a:off x="1509713" y="5222558"/>
            <a:ext cx="9544050" cy="4572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r>
              <a:rPr lang="en-US" b="1" dirty="0"/>
              <a:t>La Niña Model </a:t>
            </a:r>
            <a:r>
              <a:rPr lang="en-US" dirty="0"/>
              <a:t>– considering daily monsoon flows for the La Niña events during 1975-2013 </a:t>
            </a:r>
          </a:p>
        </p:txBody>
      </p:sp>
      <p:sp>
        <p:nvSpPr>
          <p:cNvPr id="21" name="Rectangle: Rounded Corners 20">
            <a:extLst>
              <a:ext uri="{FF2B5EF4-FFF2-40B4-BE49-F238E27FC236}">
                <a16:creationId xmlns:a16="http://schemas.microsoft.com/office/drawing/2014/main" id="{A78C877E-9735-4C50-A032-D5AB85EA527E}"/>
              </a:ext>
            </a:extLst>
          </p:cNvPr>
          <p:cNvSpPr/>
          <p:nvPr/>
        </p:nvSpPr>
        <p:spPr>
          <a:xfrm>
            <a:off x="123826" y="3102372"/>
            <a:ext cx="2586035" cy="1157288"/>
          </a:xfrm>
          <a:prstGeom prst="round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en-US" dirty="0"/>
              <a:t>Oceanic Niño Index (ONI), derived from Niño 3.4 SST, is used to classify the ENSO phases</a:t>
            </a:r>
          </a:p>
        </p:txBody>
      </p:sp>
      <p:cxnSp>
        <p:nvCxnSpPr>
          <p:cNvPr id="25" name="Connector: Curved 24">
            <a:extLst>
              <a:ext uri="{FF2B5EF4-FFF2-40B4-BE49-F238E27FC236}">
                <a16:creationId xmlns:a16="http://schemas.microsoft.com/office/drawing/2014/main" id="{CD7A6C82-68AF-47AF-9F6A-9795ADCADF08}"/>
              </a:ext>
            </a:extLst>
          </p:cNvPr>
          <p:cNvCxnSpPr>
            <a:cxnSpLocks/>
          </p:cNvCxnSpPr>
          <p:nvPr/>
        </p:nvCxnSpPr>
        <p:spPr>
          <a:xfrm rot="10800000" flipV="1">
            <a:off x="4983960" y="3838575"/>
            <a:ext cx="2131217" cy="1360763"/>
          </a:xfrm>
          <a:prstGeom prst="curvedConnector3">
            <a:avLst>
              <a:gd name="adj1" fmla="val 70335"/>
            </a:avLst>
          </a:prstGeom>
          <a:ln w="28575">
            <a:solidFill>
              <a:srgbClr val="0070C0"/>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A8F3C28-89BB-465D-B301-6F8DEC76087A}"/>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0" name="Slide Number Placeholder 4">
            <a:extLst>
              <a:ext uri="{FF2B5EF4-FFF2-40B4-BE49-F238E27FC236}">
                <a16:creationId xmlns:a16="http://schemas.microsoft.com/office/drawing/2014/main" id="{B7094A3B-7915-430D-8BC8-F37B8067611C}"/>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5</a:t>
            </a:fld>
            <a:endParaRPr lang="en-US" sz="1600" b="1" dirty="0"/>
          </a:p>
        </p:txBody>
      </p:sp>
      <p:sp>
        <p:nvSpPr>
          <p:cNvPr id="9" name="TextBox 8">
            <a:extLst>
              <a:ext uri="{FF2B5EF4-FFF2-40B4-BE49-F238E27FC236}">
                <a16:creationId xmlns:a16="http://schemas.microsoft.com/office/drawing/2014/main" id="{83856B5B-89EB-4482-B827-FA911279CE79}"/>
              </a:ext>
            </a:extLst>
          </p:cNvPr>
          <p:cNvSpPr txBox="1"/>
          <p:nvPr/>
        </p:nvSpPr>
        <p:spPr>
          <a:xfrm>
            <a:off x="123826" y="4795450"/>
            <a:ext cx="3314700" cy="276999"/>
          </a:xfrm>
          <a:prstGeom prst="rect">
            <a:avLst/>
          </a:prstGeom>
          <a:noFill/>
        </p:spPr>
        <p:txBody>
          <a:bodyPr wrap="square">
            <a:spAutoFit/>
          </a:bodyPr>
          <a:lstStyle/>
          <a:p>
            <a:r>
              <a:rPr lang="en-US" sz="1200" i="1" dirty="0"/>
              <a:t>https://fews.net/el-ni%C3%B1o-and-precipitation</a:t>
            </a:r>
          </a:p>
        </p:txBody>
      </p:sp>
      <p:sp>
        <p:nvSpPr>
          <p:cNvPr id="24" name="Rectangle 23">
            <a:extLst>
              <a:ext uri="{FF2B5EF4-FFF2-40B4-BE49-F238E27FC236}">
                <a16:creationId xmlns:a16="http://schemas.microsoft.com/office/drawing/2014/main" id="{712CA056-C5DE-4C07-AD09-531B085F1A4A}"/>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Three model configurations, viz., Global, El Niño, and La Niña models, are formulated using the daily monsoon (June – September) inflows into Ukai reservoir for the period 1975-2013.</a:t>
            </a:r>
          </a:p>
        </p:txBody>
      </p:sp>
      <p:sp>
        <p:nvSpPr>
          <p:cNvPr id="3" name="TextBox 2">
            <a:extLst>
              <a:ext uri="{FF2B5EF4-FFF2-40B4-BE49-F238E27FC236}">
                <a16:creationId xmlns:a16="http://schemas.microsoft.com/office/drawing/2014/main" id="{D363A0D2-BF07-48B4-AA5B-8518C290680B}"/>
              </a:ext>
            </a:extLst>
          </p:cNvPr>
          <p:cNvSpPr txBox="1"/>
          <p:nvPr/>
        </p:nvSpPr>
        <p:spPr>
          <a:xfrm>
            <a:off x="409574" y="2322046"/>
            <a:ext cx="2214564" cy="523220"/>
          </a:xfrm>
          <a:prstGeom prst="rect">
            <a:avLst/>
          </a:prstGeom>
          <a:noFill/>
        </p:spPr>
        <p:txBody>
          <a:bodyPr wrap="square" rtlCol="0">
            <a:spAutoFit/>
          </a:bodyPr>
          <a:lstStyle/>
          <a:p>
            <a:r>
              <a:rPr lang="en-US" sz="1400" b="1" i="1" dirty="0">
                <a:solidFill>
                  <a:srgbClr val="0033CC"/>
                </a:solidFill>
              </a:rPr>
              <a:t>El Niño and La Niña models are Local models</a:t>
            </a:r>
          </a:p>
        </p:txBody>
      </p:sp>
      <p:sp>
        <p:nvSpPr>
          <p:cNvPr id="26" name="Arrow: Notched Right 25">
            <a:hlinkClick r:id="rId3" action="ppaction://hlinksldjump"/>
            <a:extLst>
              <a:ext uri="{FF2B5EF4-FFF2-40B4-BE49-F238E27FC236}">
                <a16:creationId xmlns:a16="http://schemas.microsoft.com/office/drawing/2014/main" id="{1C33B58C-A97C-483A-848D-FE663321296F}"/>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44861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Model Development – Statistical Properties</a:t>
            </a:r>
          </a:p>
        </p:txBody>
      </p:sp>
      <p:cxnSp>
        <p:nvCxnSpPr>
          <p:cNvPr id="7" name="Straight Arrow Connector 6">
            <a:extLst>
              <a:ext uri="{FF2B5EF4-FFF2-40B4-BE49-F238E27FC236}">
                <a16:creationId xmlns:a16="http://schemas.microsoft.com/office/drawing/2014/main" id="{DAB25051-146E-4BD3-8053-B769D64B4F89}"/>
              </a:ext>
            </a:extLst>
          </p:cNvPr>
          <p:cNvCxnSpPr>
            <a:cxnSpLocks/>
          </p:cNvCxnSpPr>
          <p:nvPr/>
        </p:nvCxnSpPr>
        <p:spPr>
          <a:xfrm>
            <a:off x="1042678" y="1505744"/>
            <a:ext cx="10044112" cy="0"/>
          </a:xfrm>
          <a:prstGeom prst="straightConnector1">
            <a:avLst/>
          </a:prstGeom>
          <a:ln w="571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DA04BB3-CCA0-41C8-B532-378A82AC7A14}"/>
              </a:ext>
            </a:extLst>
          </p:cNvPr>
          <p:cNvSpPr txBox="1"/>
          <p:nvPr/>
        </p:nvSpPr>
        <p:spPr>
          <a:xfrm>
            <a:off x="642002" y="1708346"/>
            <a:ext cx="823913" cy="400110"/>
          </a:xfrm>
          <a:prstGeom prst="rect">
            <a:avLst/>
          </a:prstGeom>
          <a:noFill/>
        </p:spPr>
        <p:txBody>
          <a:bodyPr wrap="square" rtlCol="0">
            <a:spAutoFit/>
          </a:bodyPr>
          <a:lstStyle/>
          <a:p>
            <a:pPr algn="ctr"/>
            <a:r>
              <a:rPr lang="en-US" sz="2000" dirty="0"/>
              <a:t>1975</a:t>
            </a:r>
          </a:p>
        </p:txBody>
      </p:sp>
      <p:sp>
        <p:nvSpPr>
          <p:cNvPr id="10" name="TextBox 9">
            <a:extLst>
              <a:ext uri="{FF2B5EF4-FFF2-40B4-BE49-F238E27FC236}">
                <a16:creationId xmlns:a16="http://schemas.microsoft.com/office/drawing/2014/main" id="{71421EB5-62B6-4EF9-8C68-CC5316D9E40A}"/>
              </a:ext>
            </a:extLst>
          </p:cNvPr>
          <p:cNvSpPr txBox="1"/>
          <p:nvPr/>
        </p:nvSpPr>
        <p:spPr>
          <a:xfrm>
            <a:off x="771214" y="816840"/>
            <a:ext cx="5767699" cy="461665"/>
          </a:xfrm>
          <a:prstGeom prst="rect">
            <a:avLst/>
          </a:prstGeom>
          <a:noFill/>
        </p:spPr>
        <p:txBody>
          <a:bodyPr wrap="square" rtlCol="0">
            <a:spAutoFit/>
          </a:bodyPr>
          <a:lstStyle/>
          <a:p>
            <a:r>
              <a:rPr lang="en-US" sz="2400" b="1" dirty="0">
                <a:solidFill>
                  <a:srgbClr val="0033CC"/>
                </a:solidFill>
              </a:rPr>
              <a:t>Timeline of total period from 1975 to 2013</a:t>
            </a:r>
          </a:p>
        </p:txBody>
      </p:sp>
      <p:cxnSp>
        <p:nvCxnSpPr>
          <p:cNvPr id="13" name="Straight Connector 12">
            <a:extLst>
              <a:ext uri="{FF2B5EF4-FFF2-40B4-BE49-F238E27FC236}">
                <a16:creationId xmlns:a16="http://schemas.microsoft.com/office/drawing/2014/main" id="{025ED279-B08D-4E02-9490-F0F8872E353C}"/>
              </a:ext>
            </a:extLst>
          </p:cNvPr>
          <p:cNvCxnSpPr/>
          <p:nvPr/>
        </p:nvCxnSpPr>
        <p:spPr>
          <a:xfrm>
            <a:off x="1042678" y="1305719"/>
            <a:ext cx="0" cy="390525"/>
          </a:xfrm>
          <a:prstGeom prst="line">
            <a:avLst/>
          </a:prstGeom>
          <a:ln w="57150">
            <a:solidFill>
              <a:schemeClr val="tx1"/>
            </a:solidFill>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4A37EF3A-7C40-422F-BDBB-3AC832708348}"/>
              </a:ext>
            </a:extLst>
          </p:cNvPr>
          <p:cNvCxnSpPr/>
          <p:nvPr/>
        </p:nvCxnSpPr>
        <p:spPr>
          <a:xfrm>
            <a:off x="10615407" y="1299386"/>
            <a:ext cx="0" cy="390525"/>
          </a:xfrm>
          <a:prstGeom prst="line">
            <a:avLst/>
          </a:prstGeom>
          <a:ln w="571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AC858120-1E6A-4879-8E7D-1BEFD25351EB}"/>
              </a:ext>
            </a:extLst>
          </p:cNvPr>
          <p:cNvSpPr txBox="1"/>
          <p:nvPr/>
        </p:nvSpPr>
        <p:spPr>
          <a:xfrm>
            <a:off x="10203450" y="1705770"/>
            <a:ext cx="823913" cy="400110"/>
          </a:xfrm>
          <a:prstGeom prst="rect">
            <a:avLst/>
          </a:prstGeom>
          <a:noFill/>
        </p:spPr>
        <p:txBody>
          <a:bodyPr wrap="square" rtlCol="0">
            <a:spAutoFit/>
          </a:bodyPr>
          <a:lstStyle/>
          <a:p>
            <a:pPr algn="ctr"/>
            <a:r>
              <a:rPr lang="en-US" sz="2000" dirty="0"/>
              <a:t>2013</a:t>
            </a:r>
          </a:p>
        </p:txBody>
      </p:sp>
      <p:sp>
        <p:nvSpPr>
          <p:cNvPr id="16" name="Left Brace 15">
            <a:extLst>
              <a:ext uri="{FF2B5EF4-FFF2-40B4-BE49-F238E27FC236}">
                <a16:creationId xmlns:a16="http://schemas.microsoft.com/office/drawing/2014/main" id="{C1A1D0E2-9366-4681-A034-96AAAD0AD629}"/>
              </a:ext>
            </a:extLst>
          </p:cNvPr>
          <p:cNvSpPr/>
          <p:nvPr/>
        </p:nvSpPr>
        <p:spPr>
          <a:xfrm rot="16200000">
            <a:off x="3701923" y="-617684"/>
            <a:ext cx="318796" cy="5637284"/>
          </a:xfrm>
          <a:prstGeom prst="leftBrace">
            <a:avLst>
              <a:gd name="adj1" fmla="val 118732"/>
              <a:gd name="adj2" fmla="val 50000"/>
            </a:avLst>
          </a:prstGeom>
          <a:ln w="28575">
            <a:solidFill>
              <a:srgbClr val="0033CC"/>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 Brace 16">
            <a:extLst>
              <a:ext uri="{FF2B5EF4-FFF2-40B4-BE49-F238E27FC236}">
                <a16:creationId xmlns:a16="http://schemas.microsoft.com/office/drawing/2014/main" id="{BE112498-55A7-4B98-A692-6ACED2B02158}"/>
              </a:ext>
            </a:extLst>
          </p:cNvPr>
          <p:cNvSpPr/>
          <p:nvPr/>
        </p:nvSpPr>
        <p:spPr>
          <a:xfrm rot="16200000">
            <a:off x="8529526" y="310636"/>
            <a:ext cx="318799" cy="3796861"/>
          </a:xfrm>
          <a:prstGeom prst="leftBrace">
            <a:avLst>
              <a:gd name="adj1" fmla="val 118732"/>
              <a:gd name="adj2" fmla="val 50000"/>
            </a:avLst>
          </a:prstGeom>
          <a:ln w="28575">
            <a:solidFill>
              <a:srgbClr val="0033CC"/>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TextBox 17">
            <a:extLst>
              <a:ext uri="{FF2B5EF4-FFF2-40B4-BE49-F238E27FC236}">
                <a16:creationId xmlns:a16="http://schemas.microsoft.com/office/drawing/2014/main" id="{6460219D-5E9E-4A17-9041-47ECDC3E906F}"/>
              </a:ext>
            </a:extLst>
          </p:cNvPr>
          <p:cNvSpPr txBox="1"/>
          <p:nvPr/>
        </p:nvSpPr>
        <p:spPr>
          <a:xfrm>
            <a:off x="6323273" y="1689911"/>
            <a:ext cx="823913" cy="400110"/>
          </a:xfrm>
          <a:prstGeom prst="rect">
            <a:avLst/>
          </a:prstGeom>
          <a:noFill/>
        </p:spPr>
        <p:txBody>
          <a:bodyPr wrap="square" rtlCol="0">
            <a:spAutoFit/>
          </a:bodyPr>
          <a:lstStyle/>
          <a:p>
            <a:pPr algn="ctr"/>
            <a:r>
              <a:rPr lang="en-US" sz="2000" dirty="0"/>
              <a:t>2002</a:t>
            </a:r>
          </a:p>
        </p:txBody>
      </p:sp>
      <p:cxnSp>
        <p:nvCxnSpPr>
          <p:cNvPr id="19" name="Straight Connector 18">
            <a:extLst>
              <a:ext uri="{FF2B5EF4-FFF2-40B4-BE49-F238E27FC236}">
                <a16:creationId xmlns:a16="http://schemas.microsoft.com/office/drawing/2014/main" id="{7DE32B11-E997-4CB3-BC4D-643008F1F465}"/>
              </a:ext>
            </a:extLst>
          </p:cNvPr>
          <p:cNvCxnSpPr/>
          <p:nvPr/>
        </p:nvCxnSpPr>
        <p:spPr>
          <a:xfrm>
            <a:off x="6726699" y="1315245"/>
            <a:ext cx="0" cy="390525"/>
          </a:xfrm>
          <a:prstGeom prst="line">
            <a:avLst/>
          </a:prstGeom>
          <a:ln w="57150">
            <a:solidFill>
              <a:schemeClr val="tx1"/>
            </a:solidFill>
            <a:tail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D7AC9E1B-BB6C-4DCC-AA6C-43736BB21CCE}"/>
              </a:ext>
            </a:extLst>
          </p:cNvPr>
          <p:cNvSpPr txBox="1"/>
          <p:nvPr/>
        </p:nvSpPr>
        <p:spPr>
          <a:xfrm>
            <a:off x="2440159" y="2406360"/>
            <a:ext cx="2842323" cy="461665"/>
          </a:xfrm>
          <a:prstGeom prst="rect">
            <a:avLst/>
          </a:prstGeom>
          <a:noFill/>
        </p:spPr>
        <p:txBody>
          <a:bodyPr wrap="square" rtlCol="0">
            <a:spAutoFit/>
          </a:bodyPr>
          <a:lstStyle/>
          <a:p>
            <a:pPr algn="ctr"/>
            <a:r>
              <a:rPr lang="en-US" sz="2400" dirty="0"/>
              <a:t>Calibration set (70%)</a:t>
            </a:r>
          </a:p>
        </p:txBody>
      </p:sp>
      <p:sp>
        <p:nvSpPr>
          <p:cNvPr id="21" name="TextBox 20">
            <a:extLst>
              <a:ext uri="{FF2B5EF4-FFF2-40B4-BE49-F238E27FC236}">
                <a16:creationId xmlns:a16="http://schemas.microsoft.com/office/drawing/2014/main" id="{4B5F3F3F-1E05-4E71-BCF1-F9651C30012A}"/>
              </a:ext>
            </a:extLst>
          </p:cNvPr>
          <p:cNvSpPr txBox="1"/>
          <p:nvPr/>
        </p:nvSpPr>
        <p:spPr>
          <a:xfrm>
            <a:off x="7310257" y="2398791"/>
            <a:ext cx="2842323" cy="461665"/>
          </a:xfrm>
          <a:prstGeom prst="rect">
            <a:avLst/>
          </a:prstGeom>
          <a:noFill/>
        </p:spPr>
        <p:txBody>
          <a:bodyPr wrap="square" rtlCol="0">
            <a:spAutoFit/>
          </a:bodyPr>
          <a:lstStyle/>
          <a:p>
            <a:pPr algn="ctr"/>
            <a:r>
              <a:rPr lang="en-US" sz="2400" dirty="0"/>
              <a:t>Validation set (30%)</a:t>
            </a:r>
          </a:p>
        </p:txBody>
      </p:sp>
      <p:graphicFrame>
        <p:nvGraphicFramePr>
          <p:cNvPr id="22" name="Table 22">
            <a:extLst>
              <a:ext uri="{FF2B5EF4-FFF2-40B4-BE49-F238E27FC236}">
                <a16:creationId xmlns:a16="http://schemas.microsoft.com/office/drawing/2014/main" id="{0E6298C0-576F-4926-9352-701AC8115538}"/>
              </a:ext>
            </a:extLst>
          </p:cNvPr>
          <p:cNvGraphicFramePr>
            <a:graphicFrameLocks noGrp="1"/>
          </p:cNvGraphicFramePr>
          <p:nvPr>
            <p:extLst>
              <p:ext uri="{D42A27DB-BD31-4B8C-83A1-F6EECF244321}">
                <p14:modId xmlns:p14="http://schemas.microsoft.com/office/powerpoint/2010/main" val="3176639634"/>
              </p:ext>
            </p:extLst>
          </p:nvPr>
        </p:nvGraphicFramePr>
        <p:xfrm>
          <a:off x="1117623" y="2914029"/>
          <a:ext cx="4882817" cy="2966720"/>
        </p:xfrm>
        <a:graphic>
          <a:graphicData uri="http://schemas.openxmlformats.org/drawingml/2006/table">
            <a:tbl>
              <a:tblPr firstRow="1" bandRow="1">
                <a:tableStyleId>{5C22544A-7EE6-4342-B048-85BDC9FD1C3A}</a:tableStyleId>
              </a:tblPr>
              <a:tblGrid>
                <a:gridCol w="1461353">
                  <a:extLst>
                    <a:ext uri="{9D8B030D-6E8A-4147-A177-3AD203B41FA5}">
                      <a16:colId xmlns:a16="http://schemas.microsoft.com/office/drawing/2014/main" val="1808403212"/>
                    </a:ext>
                  </a:extLst>
                </a:gridCol>
                <a:gridCol w="1140488">
                  <a:extLst>
                    <a:ext uri="{9D8B030D-6E8A-4147-A177-3AD203B41FA5}">
                      <a16:colId xmlns:a16="http://schemas.microsoft.com/office/drawing/2014/main" val="2554365449"/>
                    </a:ext>
                  </a:extLst>
                </a:gridCol>
                <a:gridCol w="1140488">
                  <a:extLst>
                    <a:ext uri="{9D8B030D-6E8A-4147-A177-3AD203B41FA5}">
                      <a16:colId xmlns:a16="http://schemas.microsoft.com/office/drawing/2014/main" val="1642751209"/>
                    </a:ext>
                  </a:extLst>
                </a:gridCol>
                <a:gridCol w="1140488">
                  <a:extLst>
                    <a:ext uri="{9D8B030D-6E8A-4147-A177-3AD203B41FA5}">
                      <a16:colId xmlns:a16="http://schemas.microsoft.com/office/drawing/2014/main" val="2834093634"/>
                    </a:ext>
                  </a:extLst>
                </a:gridCol>
              </a:tblGrid>
              <a:tr h="370840">
                <a:tc>
                  <a:txBody>
                    <a:bodyPr/>
                    <a:lstStyle/>
                    <a:p>
                      <a:pPr algn="ctr" fontAlgn="b"/>
                      <a:r>
                        <a:rPr lang="en-US" sz="1600" b="1" i="0" u="none" strike="noStrike" dirty="0">
                          <a:solidFill>
                            <a:srgbClr val="000000"/>
                          </a:solidFill>
                          <a:effectLst/>
                          <a:latin typeface="+mn-lt"/>
                        </a:rPr>
                        <a:t>Model </a:t>
                      </a:r>
                      <a:r>
                        <a:rPr lang="en-US" sz="1600" b="1" i="0" u="none" strike="noStrike" dirty="0">
                          <a:solidFill>
                            <a:srgbClr val="000000"/>
                          </a:solidFill>
                          <a:effectLst/>
                          <a:latin typeface="+mn-lt"/>
                          <a:sym typeface="Symbol" panose="05050102010706020507" pitchFamily="18" charset="2"/>
                        </a:rPr>
                        <a:t></a:t>
                      </a:r>
                      <a:endParaRPr lang="en-US" sz="1600" b="1" i="0" u="none" strike="noStrike" dirty="0">
                        <a:solidFill>
                          <a:srgbClr val="000000"/>
                        </a:solidFill>
                        <a:effectLst/>
                        <a:latin typeface="+mn-lt"/>
                      </a:endParaRPr>
                    </a:p>
                  </a:txBody>
                  <a:tcPr marL="3810" marR="3810" marT="3810" marB="0" anchor="ctr"/>
                </a:tc>
                <a:tc>
                  <a:txBody>
                    <a:bodyPr/>
                    <a:lstStyle/>
                    <a:p>
                      <a:pPr algn="ctr" fontAlgn="b"/>
                      <a:r>
                        <a:rPr lang="en-US" sz="1600" b="1" i="0" u="none" strike="noStrike" dirty="0">
                          <a:solidFill>
                            <a:srgbClr val="000000"/>
                          </a:solidFill>
                          <a:effectLst/>
                          <a:latin typeface="+mn-lt"/>
                        </a:rPr>
                        <a:t>Global</a:t>
                      </a:r>
                    </a:p>
                  </a:txBody>
                  <a:tcPr marL="3810" marR="3810" marT="3810" marB="0" anchor="ctr"/>
                </a:tc>
                <a:tc>
                  <a:txBody>
                    <a:bodyPr/>
                    <a:lstStyle/>
                    <a:p>
                      <a:pPr algn="ctr" fontAlgn="b"/>
                      <a:r>
                        <a:rPr lang="en-US" sz="1600" b="1" i="0" u="none" strike="noStrike" dirty="0">
                          <a:solidFill>
                            <a:srgbClr val="000000"/>
                          </a:solidFill>
                          <a:effectLst/>
                          <a:latin typeface="+mn-lt"/>
                        </a:rPr>
                        <a:t>El Niño</a:t>
                      </a:r>
                    </a:p>
                  </a:txBody>
                  <a:tcPr marL="3810" marR="3810" marT="3810" marB="0" anchor="ctr"/>
                </a:tc>
                <a:tc>
                  <a:txBody>
                    <a:bodyPr/>
                    <a:lstStyle/>
                    <a:p>
                      <a:pPr algn="ctr" fontAlgn="b"/>
                      <a:r>
                        <a:rPr lang="en-US" sz="1600" b="1" i="0" u="none" strike="noStrike" dirty="0">
                          <a:solidFill>
                            <a:srgbClr val="000000"/>
                          </a:solidFill>
                          <a:effectLst/>
                          <a:latin typeface="+mn-lt"/>
                        </a:rPr>
                        <a:t>La Niña</a:t>
                      </a:r>
                    </a:p>
                  </a:txBody>
                  <a:tcPr marL="3810" marR="3810" marT="3810" marB="0" anchor="ctr"/>
                </a:tc>
                <a:extLst>
                  <a:ext uri="{0D108BD9-81ED-4DB2-BD59-A6C34878D82A}">
                    <a16:rowId xmlns:a16="http://schemas.microsoft.com/office/drawing/2014/main" val="2518461543"/>
                  </a:ext>
                </a:extLst>
              </a:tr>
              <a:tr h="370840">
                <a:tc>
                  <a:txBody>
                    <a:bodyPr/>
                    <a:lstStyle/>
                    <a:p>
                      <a:pPr algn="l" fontAlgn="ctr"/>
                      <a:r>
                        <a:rPr lang="en-IN" sz="1600" b="1" i="0" u="none" strike="noStrike" dirty="0">
                          <a:solidFill>
                            <a:srgbClr val="000000"/>
                          </a:solidFill>
                          <a:effectLst/>
                          <a:latin typeface="+mn-lt"/>
                        </a:rPr>
                        <a:t>No. of instances</a:t>
                      </a:r>
                    </a:p>
                  </a:txBody>
                  <a:tcPr marL="3810" marR="3810" marT="3810" marB="0" anchor="ctr"/>
                </a:tc>
                <a:tc>
                  <a:txBody>
                    <a:bodyPr/>
                    <a:lstStyle/>
                    <a:p>
                      <a:pPr algn="ctr" fontAlgn="ctr"/>
                      <a:r>
                        <a:rPr lang="en-IN" sz="1600" b="0" i="0" u="none" strike="noStrike" dirty="0">
                          <a:solidFill>
                            <a:srgbClr val="000000"/>
                          </a:solidFill>
                          <a:effectLst/>
                          <a:latin typeface="+mn-lt"/>
                        </a:rPr>
                        <a:t>3294</a:t>
                      </a:r>
                    </a:p>
                  </a:txBody>
                  <a:tcPr marL="3810" marR="3810" marT="3810" marB="0" anchor="ctr"/>
                </a:tc>
                <a:tc>
                  <a:txBody>
                    <a:bodyPr/>
                    <a:lstStyle/>
                    <a:p>
                      <a:pPr algn="ctr" fontAlgn="b"/>
                      <a:r>
                        <a:rPr lang="en-US" sz="1600" b="0" i="0" u="none" strike="noStrike" dirty="0">
                          <a:solidFill>
                            <a:srgbClr val="000000"/>
                          </a:solidFill>
                          <a:effectLst/>
                          <a:latin typeface="+mn-lt"/>
                        </a:rPr>
                        <a:t>668</a:t>
                      </a:r>
                    </a:p>
                  </a:txBody>
                  <a:tcPr marL="3810" marR="3810" marT="3810" marB="0" anchor="ctr"/>
                </a:tc>
                <a:tc>
                  <a:txBody>
                    <a:bodyPr/>
                    <a:lstStyle/>
                    <a:p>
                      <a:pPr algn="ctr" fontAlgn="b"/>
                      <a:r>
                        <a:rPr lang="en-US" sz="1600" b="0" i="0" u="none" strike="noStrike" dirty="0">
                          <a:solidFill>
                            <a:srgbClr val="000000"/>
                          </a:solidFill>
                          <a:effectLst/>
                          <a:latin typeface="+mn-lt"/>
                        </a:rPr>
                        <a:t>763</a:t>
                      </a:r>
                    </a:p>
                  </a:txBody>
                  <a:tcPr marL="3810" marR="3810" marT="3810" marB="0" anchor="ctr"/>
                </a:tc>
                <a:extLst>
                  <a:ext uri="{0D108BD9-81ED-4DB2-BD59-A6C34878D82A}">
                    <a16:rowId xmlns:a16="http://schemas.microsoft.com/office/drawing/2014/main" val="3844229697"/>
                  </a:ext>
                </a:extLst>
              </a:tr>
              <a:tr h="370840">
                <a:tc>
                  <a:txBody>
                    <a:bodyPr/>
                    <a:lstStyle/>
                    <a:p>
                      <a:pPr algn="l" fontAlgn="ctr"/>
                      <a:r>
                        <a:rPr lang="en-IN" sz="1600" b="1" i="0" u="none" strike="noStrike" dirty="0">
                          <a:solidFill>
                            <a:srgbClr val="000000"/>
                          </a:solidFill>
                          <a:effectLst/>
                          <a:latin typeface="+mn-lt"/>
                        </a:rPr>
                        <a:t>Mean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ctr"/>
                      <a:r>
                        <a:rPr lang="en-IN" sz="1600" b="0" i="0" u="none" strike="noStrike">
                          <a:solidFill>
                            <a:srgbClr val="000000"/>
                          </a:solidFill>
                          <a:effectLst/>
                          <a:latin typeface="+mn-lt"/>
                        </a:rPr>
                        <a:t>809.8</a:t>
                      </a:r>
                    </a:p>
                  </a:txBody>
                  <a:tcPr marL="3810" marR="3810" marT="3810" marB="0" anchor="ctr"/>
                </a:tc>
                <a:tc>
                  <a:txBody>
                    <a:bodyPr/>
                    <a:lstStyle/>
                    <a:p>
                      <a:pPr algn="ctr" fontAlgn="b"/>
                      <a:r>
                        <a:rPr lang="en-US" sz="1600" b="0" i="0" u="none" strike="noStrike" dirty="0">
                          <a:solidFill>
                            <a:srgbClr val="000000"/>
                          </a:solidFill>
                          <a:effectLst/>
                          <a:latin typeface="+mn-lt"/>
                        </a:rPr>
                        <a:t>660.9</a:t>
                      </a:r>
                    </a:p>
                  </a:txBody>
                  <a:tcPr marL="3810" marR="3810" marT="3810" marB="0" anchor="ctr"/>
                </a:tc>
                <a:tc>
                  <a:txBody>
                    <a:bodyPr/>
                    <a:lstStyle/>
                    <a:p>
                      <a:pPr algn="ctr" fontAlgn="b"/>
                      <a:r>
                        <a:rPr lang="en-US" sz="1600" b="0" i="0" u="none" strike="noStrike">
                          <a:solidFill>
                            <a:srgbClr val="000000"/>
                          </a:solidFill>
                          <a:effectLst/>
                          <a:latin typeface="+mn-lt"/>
                        </a:rPr>
                        <a:t>877.2</a:t>
                      </a:r>
                    </a:p>
                  </a:txBody>
                  <a:tcPr marL="3810" marR="3810" marT="3810" marB="0" anchor="ctr"/>
                </a:tc>
                <a:extLst>
                  <a:ext uri="{0D108BD9-81ED-4DB2-BD59-A6C34878D82A}">
                    <a16:rowId xmlns:a16="http://schemas.microsoft.com/office/drawing/2014/main" val="4097086502"/>
                  </a:ext>
                </a:extLst>
              </a:tr>
              <a:tr h="370840">
                <a:tc>
                  <a:txBody>
                    <a:bodyPr/>
                    <a:lstStyle/>
                    <a:p>
                      <a:pPr algn="l" fontAlgn="ctr"/>
                      <a:r>
                        <a:rPr lang="en-IN" sz="1600" b="1" i="0" u="none" strike="noStrike" dirty="0">
                          <a:solidFill>
                            <a:srgbClr val="000000"/>
                          </a:solidFill>
                          <a:effectLst/>
                          <a:latin typeface="+mn-lt"/>
                        </a:rPr>
                        <a:t>SD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ctr"/>
                      <a:r>
                        <a:rPr lang="en-IN" sz="1600" b="0" i="0" u="none" strike="noStrike">
                          <a:solidFill>
                            <a:srgbClr val="000000"/>
                          </a:solidFill>
                          <a:effectLst/>
                          <a:latin typeface="+mn-lt"/>
                        </a:rPr>
                        <a:t>1506.9</a:t>
                      </a:r>
                    </a:p>
                  </a:txBody>
                  <a:tcPr marL="3810" marR="3810" marT="3810" marB="0" anchor="ctr"/>
                </a:tc>
                <a:tc>
                  <a:txBody>
                    <a:bodyPr/>
                    <a:lstStyle/>
                    <a:p>
                      <a:pPr algn="ctr" fontAlgn="b"/>
                      <a:r>
                        <a:rPr lang="en-US" sz="1600" b="0" i="0" u="none" strike="noStrike" dirty="0">
                          <a:solidFill>
                            <a:srgbClr val="000000"/>
                          </a:solidFill>
                          <a:effectLst/>
                          <a:latin typeface="+mn-lt"/>
                        </a:rPr>
                        <a:t>1569.6</a:t>
                      </a:r>
                    </a:p>
                  </a:txBody>
                  <a:tcPr marL="3810" marR="3810" marT="3810" marB="0" anchor="ctr"/>
                </a:tc>
                <a:tc>
                  <a:txBody>
                    <a:bodyPr/>
                    <a:lstStyle/>
                    <a:p>
                      <a:pPr algn="ctr" fontAlgn="b"/>
                      <a:r>
                        <a:rPr lang="en-US" sz="1600" b="0" i="0" u="none" strike="noStrike">
                          <a:solidFill>
                            <a:srgbClr val="000000"/>
                          </a:solidFill>
                          <a:effectLst/>
                          <a:latin typeface="+mn-lt"/>
                        </a:rPr>
                        <a:t>1490.4</a:t>
                      </a:r>
                    </a:p>
                  </a:txBody>
                  <a:tcPr marL="3810" marR="3810" marT="3810" marB="0" anchor="ctr"/>
                </a:tc>
                <a:extLst>
                  <a:ext uri="{0D108BD9-81ED-4DB2-BD59-A6C34878D82A}">
                    <a16:rowId xmlns:a16="http://schemas.microsoft.com/office/drawing/2014/main" val="1206060813"/>
                  </a:ext>
                </a:extLst>
              </a:tr>
              <a:tr h="370840">
                <a:tc>
                  <a:txBody>
                    <a:bodyPr/>
                    <a:lstStyle/>
                    <a:p>
                      <a:pPr algn="l" fontAlgn="ctr"/>
                      <a:r>
                        <a:rPr lang="en-IN" sz="1600" b="1" i="0" u="none" strike="noStrike" dirty="0">
                          <a:solidFill>
                            <a:srgbClr val="000000"/>
                          </a:solidFill>
                          <a:effectLst/>
                          <a:latin typeface="+mn-lt"/>
                        </a:rPr>
                        <a:t>CV</a:t>
                      </a:r>
                    </a:p>
                  </a:txBody>
                  <a:tcPr marL="3810" marR="3810" marT="3810" marB="0" anchor="ctr"/>
                </a:tc>
                <a:tc>
                  <a:txBody>
                    <a:bodyPr/>
                    <a:lstStyle/>
                    <a:p>
                      <a:pPr algn="ctr" fontAlgn="ctr"/>
                      <a:r>
                        <a:rPr lang="en-IN" sz="1600" b="0" i="0" u="none" strike="noStrike">
                          <a:solidFill>
                            <a:srgbClr val="000000"/>
                          </a:solidFill>
                          <a:effectLst/>
                          <a:latin typeface="+mn-lt"/>
                        </a:rPr>
                        <a:t>1.9</a:t>
                      </a:r>
                    </a:p>
                  </a:txBody>
                  <a:tcPr marL="3810" marR="3810" marT="3810" marB="0" anchor="ctr"/>
                </a:tc>
                <a:tc>
                  <a:txBody>
                    <a:bodyPr/>
                    <a:lstStyle/>
                    <a:p>
                      <a:pPr algn="ctr" fontAlgn="b"/>
                      <a:r>
                        <a:rPr lang="en-US" sz="1600" b="0" i="0" u="none" strike="noStrike" dirty="0">
                          <a:solidFill>
                            <a:srgbClr val="000000"/>
                          </a:solidFill>
                          <a:effectLst/>
                          <a:latin typeface="+mn-lt"/>
                        </a:rPr>
                        <a:t>2.4</a:t>
                      </a:r>
                    </a:p>
                  </a:txBody>
                  <a:tcPr marL="3810" marR="3810" marT="3810" marB="0" anchor="ctr"/>
                </a:tc>
                <a:tc>
                  <a:txBody>
                    <a:bodyPr/>
                    <a:lstStyle/>
                    <a:p>
                      <a:pPr algn="ctr" fontAlgn="b"/>
                      <a:r>
                        <a:rPr lang="en-US" sz="1600" b="0" i="0" u="none" strike="noStrike" dirty="0">
                          <a:solidFill>
                            <a:srgbClr val="000000"/>
                          </a:solidFill>
                          <a:effectLst/>
                          <a:latin typeface="+mn-lt"/>
                        </a:rPr>
                        <a:t>1.7</a:t>
                      </a:r>
                    </a:p>
                  </a:txBody>
                  <a:tcPr marL="3810" marR="3810" marT="3810" marB="0" anchor="ctr"/>
                </a:tc>
                <a:extLst>
                  <a:ext uri="{0D108BD9-81ED-4DB2-BD59-A6C34878D82A}">
                    <a16:rowId xmlns:a16="http://schemas.microsoft.com/office/drawing/2014/main" val="3122460394"/>
                  </a:ext>
                </a:extLst>
              </a:tr>
              <a:tr h="370840">
                <a:tc>
                  <a:txBody>
                    <a:bodyPr/>
                    <a:lstStyle/>
                    <a:p>
                      <a:pPr algn="l" fontAlgn="ctr"/>
                      <a:r>
                        <a:rPr lang="en-IN" sz="1600" b="1" i="0" u="none" strike="noStrike" dirty="0">
                          <a:solidFill>
                            <a:srgbClr val="000000"/>
                          </a:solidFill>
                          <a:effectLst/>
                          <a:latin typeface="+mn-lt"/>
                        </a:rPr>
                        <a:t>Q90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ctr"/>
                      <a:r>
                        <a:rPr lang="en-IN" sz="1600" b="0" i="0" u="none" strike="noStrike">
                          <a:solidFill>
                            <a:srgbClr val="000000"/>
                          </a:solidFill>
                          <a:effectLst/>
                          <a:latin typeface="+mn-lt"/>
                        </a:rPr>
                        <a:t>1980.3</a:t>
                      </a:r>
                    </a:p>
                  </a:txBody>
                  <a:tcPr marL="3810" marR="3810" marT="3810" marB="0" anchor="ctr"/>
                </a:tc>
                <a:tc>
                  <a:txBody>
                    <a:bodyPr/>
                    <a:lstStyle/>
                    <a:p>
                      <a:pPr algn="ctr" fontAlgn="b"/>
                      <a:r>
                        <a:rPr lang="en-US" sz="1600" b="0" i="0" u="none" strike="noStrike">
                          <a:solidFill>
                            <a:srgbClr val="000000"/>
                          </a:solidFill>
                          <a:effectLst/>
                          <a:latin typeface="+mn-lt"/>
                        </a:rPr>
                        <a:t>1431.0</a:t>
                      </a:r>
                    </a:p>
                  </a:txBody>
                  <a:tcPr marL="3810" marR="3810" marT="3810" marB="0" anchor="ctr"/>
                </a:tc>
                <a:tc>
                  <a:txBody>
                    <a:bodyPr/>
                    <a:lstStyle/>
                    <a:p>
                      <a:pPr algn="ctr" fontAlgn="b"/>
                      <a:r>
                        <a:rPr lang="en-US" sz="1600" b="0" i="0" u="none" strike="noStrike" dirty="0">
                          <a:solidFill>
                            <a:srgbClr val="000000"/>
                          </a:solidFill>
                          <a:effectLst/>
                          <a:latin typeface="+mn-lt"/>
                        </a:rPr>
                        <a:t>2222.5</a:t>
                      </a:r>
                    </a:p>
                  </a:txBody>
                  <a:tcPr marL="3810" marR="3810" marT="3810" marB="0" anchor="ctr"/>
                </a:tc>
                <a:extLst>
                  <a:ext uri="{0D108BD9-81ED-4DB2-BD59-A6C34878D82A}">
                    <a16:rowId xmlns:a16="http://schemas.microsoft.com/office/drawing/2014/main" val="2987088197"/>
                  </a:ext>
                </a:extLst>
              </a:tr>
              <a:tr h="370840">
                <a:tc>
                  <a:txBody>
                    <a:bodyPr/>
                    <a:lstStyle/>
                    <a:p>
                      <a:pPr algn="l" fontAlgn="ctr"/>
                      <a:r>
                        <a:rPr lang="en-IN" sz="1600" b="1" i="0" u="none" strike="noStrike" dirty="0">
                          <a:solidFill>
                            <a:srgbClr val="000000"/>
                          </a:solidFill>
                          <a:effectLst/>
                          <a:latin typeface="+mn-lt"/>
                        </a:rPr>
                        <a:t>Max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ctr"/>
                      <a:r>
                        <a:rPr lang="en-IN" sz="1600" b="0" i="0" u="none" strike="noStrike">
                          <a:solidFill>
                            <a:srgbClr val="000000"/>
                          </a:solidFill>
                          <a:effectLst/>
                          <a:latin typeface="+mn-lt"/>
                        </a:rPr>
                        <a:t>20796.3</a:t>
                      </a:r>
                    </a:p>
                  </a:txBody>
                  <a:tcPr marL="3810" marR="3810" marT="3810" marB="0" anchor="ctr"/>
                </a:tc>
                <a:tc>
                  <a:txBody>
                    <a:bodyPr/>
                    <a:lstStyle/>
                    <a:p>
                      <a:pPr algn="ctr" fontAlgn="b"/>
                      <a:r>
                        <a:rPr lang="en-US" sz="1600" b="0" i="0" u="none" strike="noStrike">
                          <a:solidFill>
                            <a:srgbClr val="000000"/>
                          </a:solidFill>
                          <a:effectLst/>
                          <a:latin typeface="+mn-lt"/>
                        </a:rPr>
                        <a:t>18825.6</a:t>
                      </a:r>
                    </a:p>
                  </a:txBody>
                  <a:tcPr marL="3810" marR="3810" marT="3810" marB="0" anchor="ctr"/>
                </a:tc>
                <a:tc>
                  <a:txBody>
                    <a:bodyPr/>
                    <a:lstStyle/>
                    <a:p>
                      <a:pPr algn="ctr" fontAlgn="b"/>
                      <a:r>
                        <a:rPr lang="en-US" sz="1600" b="0" i="0" u="none" strike="noStrike" dirty="0">
                          <a:solidFill>
                            <a:srgbClr val="000000"/>
                          </a:solidFill>
                          <a:effectLst/>
                          <a:latin typeface="+mn-lt"/>
                        </a:rPr>
                        <a:t>20094.0</a:t>
                      </a:r>
                    </a:p>
                  </a:txBody>
                  <a:tcPr marL="3810" marR="3810" marT="3810" marB="0" anchor="ctr"/>
                </a:tc>
                <a:extLst>
                  <a:ext uri="{0D108BD9-81ED-4DB2-BD59-A6C34878D82A}">
                    <a16:rowId xmlns:a16="http://schemas.microsoft.com/office/drawing/2014/main" val="1042348449"/>
                  </a:ext>
                </a:extLst>
              </a:tr>
              <a:tr h="370840">
                <a:tc>
                  <a:txBody>
                    <a:bodyPr/>
                    <a:lstStyle/>
                    <a:p>
                      <a:pPr algn="l" fontAlgn="ctr"/>
                      <a:r>
                        <a:rPr lang="en-IN" sz="1600" b="1" i="0" u="none" strike="noStrike" dirty="0">
                          <a:solidFill>
                            <a:srgbClr val="000000"/>
                          </a:solidFill>
                          <a:effectLst/>
                          <a:latin typeface="+mn-lt"/>
                        </a:rPr>
                        <a:t>% zero</a:t>
                      </a:r>
                    </a:p>
                  </a:txBody>
                  <a:tcPr marL="3810" marR="3810" marT="3810" marB="0" anchor="ctr"/>
                </a:tc>
                <a:tc>
                  <a:txBody>
                    <a:bodyPr/>
                    <a:lstStyle/>
                    <a:p>
                      <a:pPr algn="ctr" fontAlgn="ctr"/>
                      <a:r>
                        <a:rPr lang="en-IN" sz="1600" b="0" i="0" u="none" strike="noStrike">
                          <a:solidFill>
                            <a:srgbClr val="000000"/>
                          </a:solidFill>
                          <a:effectLst/>
                          <a:latin typeface="+mn-lt"/>
                        </a:rPr>
                        <a:t>14.1%</a:t>
                      </a:r>
                    </a:p>
                  </a:txBody>
                  <a:tcPr marL="3810" marR="3810" marT="3810" marB="0" anchor="ctr"/>
                </a:tc>
                <a:tc>
                  <a:txBody>
                    <a:bodyPr/>
                    <a:lstStyle/>
                    <a:p>
                      <a:pPr algn="ctr" fontAlgn="b"/>
                      <a:r>
                        <a:rPr lang="en-US" sz="1600" b="0" i="0" u="none" strike="noStrike">
                          <a:solidFill>
                            <a:srgbClr val="000000"/>
                          </a:solidFill>
                          <a:effectLst/>
                          <a:latin typeface="+mn-lt"/>
                        </a:rPr>
                        <a:t>18.6%</a:t>
                      </a:r>
                    </a:p>
                  </a:txBody>
                  <a:tcPr marL="3810" marR="3810" marT="3810" marB="0" anchor="ctr"/>
                </a:tc>
                <a:tc>
                  <a:txBody>
                    <a:bodyPr/>
                    <a:lstStyle/>
                    <a:p>
                      <a:pPr algn="ctr" fontAlgn="b"/>
                      <a:r>
                        <a:rPr lang="en-US" sz="1600" b="0" i="0" u="none" strike="noStrike" dirty="0">
                          <a:solidFill>
                            <a:srgbClr val="000000"/>
                          </a:solidFill>
                          <a:effectLst/>
                          <a:latin typeface="+mn-lt"/>
                        </a:rPr>
                        <a:t>12.5%</a:t>
                      </a:r>
                    </a:p>
                  </a:txBody>
                  <a:tcPr marL="3810" marR="3810" marT="3810" marB="0" anchor="ctr"/>
                </a:tc>
                <a:extLst>
                  <a:ext uri="{0D108BD9-81ED-4DB2-BD59-A6C34878D82A}">
                    <a16:rowId xmlns:a16="http://schemas.microsoft.com/office/drawing/2014/main" val="2728066955"/>
                  </a:ext>
                </a:extLst>
              </a:tr>
            </a:tbl>
          </a:graphicData>
        </a:graphic>
      </p:graphicFrame>
      <p:graphicFrame>
        <p:nvGraphicFramePr>
          <p:cNvPr id="24" name="Table 22">
            <a:extLst>
              <a:ext uri="{FF2B5EF4-FFF2-40B4-BE49-F238E27FC236}">
                <a16:creationId xmlns:a16="http://schemas.microsoft.com/office/drawing/2014/main" id="{594E72EF-E5C8-4C59-BE4E-8FA6946ABD30}"/>
              </a:ext>
            </a:extLst>
          </p:cNvPr>
          <p:cNvGraphicFramePr>
            <a:graphicFrameLocks noGrp="1"/>
          </p:cNvGraphicFramePr>
          <p:nvPr>
            <p:extLst>
              <p:ext uri="{D42A27DB-BD31-4B8C-83A1-F6EECF244321}">
                <p14:modId xmlns:p14="http://schemas.microsoft.com/office/powerpoint/2010/main" val="3346874144"/>
              </p:ext>
            </p:extLst>
          </p:nvPr>
        </p:nvGraphicFramePr>
        <p:xfrm>
          <a:off x="6290009" y="2914029"/>
          <a:ext cx="4882817" cy="2966720"/>
        </p:xfrm>
        <a:graphic>
          <a:graphicData uri="http://schemas.openxmlformats.org/drawingml/2006/table">
            <a:tbl>
              <a:tblPr firstRow="1" bandRow="1">
                <a:tableStyleId>{5C22544A-7EE6-4342-B048-85BDC9FD1C3A}</a:tableStyleId>
              </a:tblPr>
              <a:tblGrid>
                <a:gridCol w="1461353">
                  <a:extLst>
                    <a:ext uri="{9D8B030D-6E8A-4147-A177-3AD203B41FA5}">
                      <a16:colId xmlns:a16="http://schemas.microsoft.com/office/drawing/2014/main" val="1808403212"/>
                    </a:ext>
                  </a:extLst>
                </a:gridCol>
                <a:gridCol w="1140488">
                  <a:extLst>
                    <a:ext uri="{9D8B030D-6E8A-4147-A177-3AD203B41FA5}">
                      <a16:colId xmlns:a16="http://schemas.microsoft.com/office/drawing/2014/main" val="2554365449"/>
                    </a:ext>
                  </a:extLst>
                </a:gridCol>
                <a:gridCol w="1140488">
                  <a:extLst>
                    <a:ext uri="{9D8B030D-6E8A-4147-A177-3AD203B41FA5}">
                      <a16:colId xmlns:a16="http://schemas.microsoft.com/office/drawing/2014/main" val="1642751209"/>
                    </a:ext>
                  </a:extLst>
                </a:gridCol>
                <a:gridCol w="1140488">
                  <a:extLst>
                    <a:ext uri="{9D8B030D-6E8A-4147-A177-3AD203B41FA5}">
                      <a16:colId xmlns:a16="http://schemas.microsoft.com/office/drawing/2014/main" val="2834093634"/>
                    </a:ext>
                  </a:extLst>
                </a:gridCol>
              </a:tblGrid>
              <a:tr h="370840">
                <a:tc>
                  <a:txBody>
                    <a:bodyPr/>
                    <a:lstStyle/>
                    <a:p>
                      <a:pPr algn="ctr" fontAlgn="b"/>
                      <a:r>
                        <a:rPr lang="en-US" sz="1600" b="1" i="0" u="none" strike="noStrike" dirty="0">
                          <a:solidFill>
                            <a:srgbClr val="000000"/>
                          </a:solidFill>
                          <a:effectLst/>
                          <a:latin typeface="+mn-lt"/>
                        </a:rPr>
                        <a:t>Model </a:t>
                      </a:r>
                      <a:r>
                        <a:rPr lang="en-US" sz="1600" b="1" i="0" u="none" strike="noStrike" dirty="0">
                          <a:solidFill>
                            <a:srgbClr val="000000"/>
                          </a:solidFill>
                          <a:effectLst/>
                          <a:latin typeface="+mn-lt"/>
                          <a:sym typeface="Symbol" panose="05050102010706020507" pitchFamily="18" charset="2"/>
                        </a:rPr>
                        <a:t></a:t>
                      </a:r>
                      <a:endParaRPr lang="en-US" sz="1600" b="1" i="0" u="none" strike="noStrike" dirty="0">
                        <a:solidFill>
                          <a:srgbClr val="000000"/>
                        </a:solidFill>
                        <a:effectLst/>
                        <a:latin typeface="+mn-lt"/>
                      </a:endParaRPr>
                    </a:p>
                  </a:txBody>
                  <a:tcPr marL="3810" marR="3810" marT="3810" marB="0" anchor="ctr"/>
                </a:tc>
                <a:tc>
                  <a:txBody>
                    <a:bodyPr/>
                    <a:lstStyle/>
                    <a:p>
                      <a:pPr algn="ctr" fontAlgn="b"/>
                      <a:r>
                        <a:rPr lang="en-US" sz="1600" b="1" i="0" u="none" strike="noStrike" dirty="0">
                          <a:solidFill>
                            <a:srgbClr val="000000"/>
                          </a:solidFill>
                          <a:effectLst/>
                          <a:latin typeface="+mn-lt"/>
                        </a:rPr>
                        <a:t>Global</a:t>
                      </a:r>
                    </a:p>
                  </a:txBody>
                  <a:tcPr marL="3810" marR="3810" marT="3810" marB="0" anchor="ctr"/>
                </a:tc>
                <a:tc>
                  <a:txBody>
                    <a:bodyPr/>
                    <a:lstStyle/>
                    <a:p>
                      <a:pPr algn="ctr" fontAlgn="b"/>
                      <a:r>
                        <a:rPr lang="en-US" sz="1600" b="1" i="0" u="none" strike="noStrike" dirty="0">
                          <a:solidFill>
                            <a:srgbClr val="000000"/>
                          </a:solidFill>
                          <a:effectLst/>
                          <a:latin typeface="+mn-lt"/>
                        </a:rPr>
                        <a:t>El Niño</a:t>
                      </a:r>
                    </a:p>
                  </a:txBody>
                  <a:tcPr marL="3810" marR="3810" marT="3810" marB="0" anchor="ctr"/>
                </a:tc>
                <a:tc>
                  <a:txBody>
                    <a:bodyPr/>
                    <a:lstStyle/>
                    <a:p>
                      <a:pPr algn="ctr" fontAlgn="b"/>
                      <a:r>
                        <a:rPr lang="en-US" sz="1600" b="1" i="0" u="none" strike="noStrike" dirty="0">
                          <a:solidFill>
                            <a:srgbClr val="000000"/>
                          </a:solidFill>
                          <a:effectLst/>
                          <a:latin typeface="+mn-lt"/>
                        </a:rPr>
                        <a:t>La Niña</a:t>
                      </a:r>
                    </a:p>
                  </a:txBody>
                  <a:tcPr marL="3810" marR="3810" marT="3810" marB="0" anchor="ctr"/>
                </a:tc>
                <a:extLst>
                  <a:ext uri="{0D108BD9-81ED-4DB2-BD59-A6C34878D82A}">
                    <a16:rowId xmlns:a16="http://schemas.microsoft.com/office/drawing/2014/main" val="2518461543"/>
                  </a:ext>
                </a:extLst>
              </a:tr>
              <a:tr h="370840">
                <a:tc>
                  <a:txBody>
                    <a:bodyPr/>
                    <a:lstStyle/>
                    <a:p>
                      <a:pPr algn="l" fontAlgn="ctr"/>
                      <a:r>
                        <a:rPr lang="en-IN" sz="1600" b="1" i="0" u="none" strike="noStrike" dirty="0">
                          <a:solidFill>
                            <a:srgbClr val="000000"/>
                          </a:solidFill>
                          <a:effectLst/>
                          <a:latin typeface="+mn-lt"/>
                        </a:rPr>
                        <a:t>No. of instances</a:t>
                      </a:r>
                    </a:p>
                  </a:txBody>
                  <a:tcPr marL="3810" marR="3810" marT="3810" marB="0" anchor="ctr"/>
                </a:tc>
                <a:tc>
                  <a:txBody>
                    <a:bodyPr/>
                    <a:lstStyle/>
                    <a:p>
                      <a:pPr algn="ctr" fontAlgn="b"/>
                      <a:r>
                        <a:rPr lang="en-IN" sz="1600" b="0" i="0" u="none" strike="noStrike" kern="1200" dirty="0">
                          <a:solidFill>
                            <a:srgbClr val="000000"/>
                          </a:solidFill>
                          <a:effectLst/>
                          <a:latin typeface="+mn-lt"/>
                          <a:ea typeface="+mn-ea"/>
                          <a:cs typeface="+mn-cs"/>
                        </a:rPr>
                        <a:t>1464</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336</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336</a:t>
                      </a:r>
                    </a:p>
                  </a:txBody>
                  <a:tcPr marL="3810" marR="3810" marT="3810" marB="0" anchor="ctr"/>
                </a:tc>
                <a:extLst>
                  <a:ext uri="{0D108BD9-81ED-4DB2-BD59-A6C34878D82A}">
                    <a16:rowId xmlns:a16="http://schemas.microsoft.com/office/drawing/2014/main" val="3844229697"/>
                  </a:ext>
                </a:extLst>
              </a:tr>
              <a:tr h="370840">
                <a:tc>
                  <a:txBody>
                    <a:bodyPr/>
                    <a:lstStyle/>
                    <a:p>
                      <a:pPr algn="l" fontAlgn="ctr"/>
                      <a:r>
                        <a:rPr lang="en-IN" sz="1600" b="1" i="0" u="none" strike="noStrike" dirty="0">
                          <a:solidFill>
                            <a:srgbClr val="000000"/>
                          </a:solidFill>
                          <a:effectLst/>
                          <a:latin typeface="+mn-lt"/>
                        </a:rPr>
                        <a:t>Mean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b"/>
                      <a:r>
                        <a:rPr lang="en-IN" sz="1600" b="0" i="0" u="none" strike="noStrike" kern="1200" dirty="0">
                          <a:solidFill>
                            <a:srgbClr val="000000"/>
                          </a:solidFill>
                          <a:effectLst/>
                          <a:latin typeface="+mn-lt"/>
                          <a:ea typeface="+mn-ea"/>
                          <a:cs typeface="+mn-cs"/>
                        </a:rPr>
                        <a:t>962.6</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778.6</a:t>
                      </a:r>
                    </a:p>
                  </a:txBody>
                  <a:tcPr marL="3810" marR="3810" marT="3810" marB="0" anchor="ctr"/>
                </a:tc>
                <a:tc>
                  <a:txBody>
                    <a:bodyPr/>
                    <a:lstStyle/>
                    <a:p>
                      <a:pPr algn="ctr" fontAlgn="b"/>
                      <a:r>
                        <a:rPr lang="en-US" sz="1600" b="0" i="0" u="none" strike="noStrike" kern="1200">
                          <a:solidFill>
                            <a:srgbClr val="000000"/>
                          </a:solidFill>
                          <a:effectLst/>
                          <a:latin typeface="+mn-lt"/>
                          <a:ea typeface="+mn-ea"/>
                          <a:cs typeface="+mn-cs"/>
                        </a:rPr>
                        <a:t>1089.5</a:t>
                      </a:r>
                    </a:p>
                  </a:txBody>
                  <a:tcPr marL="3810" marR="3810" marT="3810" marB="0" anchor="ctr"/>
                </a:tc>
                <a:extLst>
                  <a:ext uri="{0D108BD9-81ED-4DB2-BD59-A6C34878D82A}">
                    <a16:rowId xmlns:a16="http://schemas.microsoft.com/office/drawing/2014/main" val="4097086502"/>
                  </a:ext>
                </a:extLst>
              </a:tr>
              <a:tr h="370840">
                <a:tc>
                  <a:txBody>
                    <a:bodyPr/>
                    <a:lstStyle/>
                    <a:p>
                      <a:pPr algn="l" fontAlgn="ctr"/>
                      <a:r>
                        <a:rPr lang="en-IN" sz="1600" b="1" i="0" u="none" strike="noStrike" dirty="0">
                          <a:solidFill>
                            <a:srgbClr val="000000"/>
                          </a:solidFill>
                          <a:effectLst/>
                          <a:latin typeface="+mn-lt"/>
                        </a:rPr>
                        <a:t>SD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b"/>
                      <a:r>
                        <a:rPr lang="en-IN" sz="1600" b="0" i="0" u="none" strike="noStrike" kern="1200">
                          <a:solidFill>
                            <a:srgbClr val="000000"/>
                          </a:solidFill>
                          <a:effectLst/>
                          <a:latin typeface="+mn-lt"/>
                          <a:ea typeface="+mn-ea"/>
                          <a:cs typeface="+mn-cs"/>
                        </a:rPr>
                        <a:t>2033.6</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1542.3</a:t>
                      </a:r>
                    </a:p>
                  </a:txBody>
                  <a:tcPr marL="3810" marR="3810" marT="3810" marB="0" anchor="ctr"/>
                </a:tc>
                <a:tc>
                  <a:txBody>
                    <a:bodyPr/>
                    <a:lstStyle/>
                    <a:p>
                      <a:pPr algn="ctr" fontAlgn="b"/>
                      <a:r>
                        <a:rPr lang="en-US" sz="1600" b="0" i="0" u="none" strike="noStrike" kern="1200">
                          <a:solidFill>
                            <a:srgbClr val="000000"/>
                          </a:solidFill>
                          <a:effectLst/>
                          <a:latin typeface="+mn-lt"/>
                          <a:ea typeface="+mn-ea"/>
                          <a:cs typeface="+mn-cs"/>
                        </a:rPr>
                        <a:t>1824.5</a:t>
                      </a:r>
                    </a:p>
                  </a:txBody>
                  <a:tcPr marL="3810" marR="3810" marT="3810" marB="0" anchor="ctr"/>
                </a:tc>
                <a:extLst>
                  <a:ext uri="{0D108BD9-81ED-4DB2-BD59-A6C34878D82A}">
                    <a16:rowId xmlns:a16="http://schemas.microsoft.com/office/drawing/2014/main" val="1206060813"/>
                  </a:ext>
                </a:extLst>
              </a:tr>
              <a:tr h="370840">
                <a:tc>
                  <a:txBody>
                    <a:bodyPr/>
                    <a:lstStyle/>
                    <a:p>
                      <a:pPr algn="l" fontAlgn="ctr"/>
                      <a:r>
                        <a:rPr lang="en-IN" sz="1600" b="1" i="0" u="none" strike="noStrike" dirty="0">
                          <a:solidFill>
                            <a:srgbClr val="000000"/>
                          </a:solidFill>
                          <a:effectLst/>
                          <a:latin typeface="+mn-lt"/>
                        </a:rPr>
                        <a:t>CV</a:t>
                      </a:r>
                    </a:p>
                  </a:txBody>
                  <a:tcPr marL="3810" marR="3810" marT="3810" marB="0" anchor="ctr"/>
                </a:tc>
                <a:tc>
                  <a:txBody>
                    <a:bodyPr/>
                    <a:lstStyle/>
                    <a:p>
                      <a:pPr algn="ctr" fontAlgn="b"/>
                      <a:r>
                        <a:rPr lang="en-IN" sz="1600" b="0" i="0" u="none" strike="noStrike" kern="1200">
                          <a:solidFill>
                            <a:srgbClr val="000000"/>
                          </a:solidFill>
                          <a:effectLst/>
                          <a:latin typeface="+mn-lt"/>
                          <a:ea typeface="+mn-ea"/>
                          <a:cs typeface="+mn-cs"/>
                        </a:rPr>
                        <a:t>2.1</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2.0</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1.7</a:t>
                      </a:r>
                    </a:p>
                  </a:txBody>
                  <a:tcPr marL="3810" marR="3810" marT="3810" marB="0" anchor="ctr"/>
                </a:tc>
                <a:extLst>
                  <a:ext uri="{0D108BD9-81ED-4DB2-BD59-A6C34878D82A}">
                    <a16:rowId xmlns:a16="http://schemas.microsoft.com/office/drawing/2014/main" val="3122460394"/>
                  </a:ext>
                </a:extLst>
              </a:tr>
              <a:tr h="370840">
                <a:tc>
                  <a:txBody>
                    <a:bodyPr/>
                    <a:lstStyle/>
                    <a:p>
                      <a:pPr algn="l" fontAlgn="ctr"/>
                      <a:r>
                        <a:rPr lang="en-IN" sz="1600" b="1" i="0" u="none" strike="noStrike" dirty="0">
                          <a:solidFill>
                            <a:srgbClr val="000000"/>
                          </a:solidFill>
                          <a:effectLst/>
                          <a:latin typeface="+mn-lt"/>
                        </a:rPr>
                        <a:t>Q90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b"/>
                      <a:r>
                        <a:rPr lang="en-IN" sz="1600" b="0" i="0" u="none" strike="noStrike" kern="1200">
                          <a:solidFill>
                            <a:srgbClr val="000000"/>
                          </a:solidFill>
                          <a:effectLst/>
                          <a:latin typeface="+mn-lt"/>
                          <a:ea typeface="+mn-ea"/>
                          <a:cs typeface="+mn-cs"/>
                        </a:rPr>
                        <a:t>2394.6</a:t>
                      </a:r>
                    </a:p>
                  </a:txBody>
                  <a:tcPr marL="3810" marR="3810" marT="3810" marB="0" anchor="ctr"/>
                </a:tc>
                <a:tc>
                  <a:txBody>
                    <a:bodyPr/>
                    <a:lstStyle/>
                    <a:p>
                      <a:pPr algn="ctr" fontAlgn="b"/>
                      <a:r>
                        <a:rPr lang="en-US" sz="1600" b="0" i="0" u="none" strike="noStrike" kern="1200">
                          <a:solidFill>
                            <a:srgbClr val="000000"/>
                          </a:solidFill>
                          <a:effectLst/>
                          <a:latin typeface="+mn-lt"/>
                          <a:ea typeface="+mn-ea"/>
                          <a:cs typeface="+mn-cs"/>
                        </a:rPr>
                        <a:t>2270.4</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2361.6</a:t>
                      </a:r>
                    </a:p>
                  </a:txBody>
                  <a:tcPr marL="3810" marR="3810" marT="3810" marB="0" anchor="ctr"/>
                </a:tc>
                <a:extLst>
                  <a:ext uri="{0D108BD9-81ED-4DB2-BD59-A6C34878D82A}">
                    <a16:rowId xmlns:a16="http://schemas.microsoft.com/office/drawing/2014/main" val="2987088197"/>
                  </a:ext>
                </a:extLst>
              </a:tr>
              <a:tr h="370840">
                <a:tc>
                  <a:txBody>
                    <a:bodyPr/>
                    <a:lstStyle/>
                    <a:p>
                      <a:pPr algn="l" fontAlgn="ctr"/>
                      <a:r>
                        <a:rPr lang="en-IN" sz="1600" b="1" i="0" u="none" strike="noStrike" dirty="0">
                          <a:solidFill>
                            <a:srgbClr val="000000"/>
                          </a:solidFill>
                          <a:effectLst/>
                          <a:latin typeface="+mn-lt"/>
                        </a:rPr>
                        <a:t>Max (m</a:t>
                      </a:r>
                      <a:r>
                        <a:rPr lang="en-IN" sz="1600" b="1" i="0" u="none" strike="noStrike" baseline="30000" dirty="0">
                          <a:solidFill>
                            <a:srgbClr val="000000"/>
                          </a:solidFill>
                          <a:effectLst/>
                          <a:latin typeface="+mn-lt"/>
                        </a:rPr>
                        <a:t>3</a:t>
                      </a:r>
                      <a:r>
                        <a:rPr lang="en-IN" sz="1600" b="1" i="0" u="none" strike="noStrike" dirty="0">
                          <a:solidFill>
                            <a:srgbClr val="000000"/>
                          </a:solidFill>
                          <a:effectLst/>
                          <a:latin typeface="+mn-lt"/>
                        </a:rPr>
                        <a:t>/s)</a:t>
                      </a:r>
                    </a:p>
                  </a:txBody>
                  <a:tcPr marL="3810" marR="3810" marT="3810" marB="0" anchor="ctr"/>
                </a:tc>
                <a:tc>
                  <a:txBody>
                    <a:bodyPr/>
                    <a:lstStyle/>
                    <a:p>
                      <a:pPr algn="ctr" fontAlgn="b"/>
                      <a:r>
                        <a:rPr lang="en-IN" sz="1600" b="0" i="0" u="none" strike="noStrike" kern="1200">
                          <a:solidFill>
                            <a:srgbClr val="000000"/>
                          </a:solidFill>
                          <a:effectLst/>
                          <a:latin typeface="+mn-lt"/>
                          <a:ea typeface="+mn-ea"/>
                          <a:cs typeface="+mn-cs"/>
                        </a:rPr>
                        <a:t>29045.8</a:t>
                      </a:r>
                    </a:p>
                  </a:txBody>
                  <a:tcPr marL="3810" marR="3810" marT="3810" marB="0" anchor="ctr"/>
                </a:tc>
                <a:tc>
                  <a:txBody>
                    <a:bodyPr/>
                    <a:lstStyle/>
                    <a:p>
                      <a:pPr algn="ctr" fontAlgn="b"/>
                      <a:r>
                        <a:rPr lang="en-US" sz="1600" b="0" i="0" u="none" strike="noStrike" kern="1200">
                          <a:solidFill>
                            <a:srgbClr val="000000"/>
                          </a:solidFill>
                          <a:effectLst/>
                          <a:latin typeface="+mn-lt"/>
                          <a:ea typeface="+mn-ea"/>
                          <a:cs typeface="+mn-cs"/>
                        </a:rPr>
                        <a:t>14755.9</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16517.1</a:t>
                      </a:r>
                    </a:p>
                  </a:txBody>
                  <a:tcPr marL="3810" marR="3810" marT="3810" marB="0" anchor="ctr"/>
                </a:tc>
                <a:extLst>
                  <a:ext uri="{0D108BD9-81ED-4DB2-BD59-A6C34878D82A}">
                    <a16:rowId xmlns:a16="http://schemas.microsoft.com/office/drawing/2014/main" val="1042348449"/>
                  </a:ext>
                </a:extLst>
              </a:tr>
              <a:tr h="370840">
                <a:tc>
                  <a:txBody>
                    <a:bodyPr/>
                    <a:lstStyle/>
                    <a:p>
                      <a:pPr algn="l" fontAlgn="ctr"/>
                      <a:r>
                        <a:rPr lang="en-IN" sz="1600" b="1" i="0" u="none" strike="noStrike" dirty="0">
                          <a:solidFill>
                            <a:srgbClr val="000000"/>
                          </a:solidFill>
                          <a:effectLst/>
                          <a:latin typeface="+mn-lt"/>
                        </a:rPr>
                        <a:t>% zero</a:t>
                      </a:r>
                    </a:p>
                  </a:txBody>
                  <a:tcPr marL="3810" marR="3810" marT="3810" marB="0" anchor="ctr"/>
                </a:tc>
                <a:tc>
                  <a:txBody>
                    <a:bodyPr/>
                    <a:lstStyle/>
                    <a:p>
                      <a:pPr algn="ctr" fontAlgn="b"/>
                      <a:r>
                        <a:rPr lang="en-IN" sz="1600" b="0" i="0" u="none" strike="noStrike" kern="1200">
                          <a:solidFill>
                            <a:srgbClr val="000000"/>
                          </a:solidFill>
                          <a:effectLst/>
                          <a:latin typeface="+mn-lt"/>
                          <a:ea typeface="+mn-ea"/>
                          <a:cs typeface="+mn-cs"/>
                        </a:rPr>
                        <a:t>17.1%</a:t>
                      </a:r>
                    </a:p>
                  </a:txBody>
                  <a:tcPr marL="3810" marR="3810" marT="3810" marB="0" anchor="ctr"/>
                </a:tc>
                <a:tc>
                  <a:txBody>
                    <a:bodyPr/>
                    <a:lstStyle/>
                    <a:p>
                      <a:pPr algn="ctr" fontAlgn="b"/>
                      <a:r>
                        <a:rPr lang="en-US" sz="1600" b="0" i="0" u="none" strike="noStrike" kern="1200">
                          <a:solidFill>
                            <a:srgbClr val="000000"/>
                          </a:solidFill>
                          <a:effectLst/>
                          <a:latin typeface="+mn-lt"/>
                          <a:ea typeface="+mn-ea"/>
                          <a:cs typeface="+mn-cs"/>
                        </a:rPr>
                        <a:t>12.1%</a:t>
                      </a:r>
                    </a:p>
                  </a:txBody>
                  <a:tcPr marL="3810" marR="3810" marT="3810" marB="0" anchor="ctr"/>
                </a:tc>
                <a:tc>
                  <a:txBody>
                    <a:bodyPr/>
                    <a:lstStyle/>
                    <a:p>
                      <a:pPr algn="ctr" fontAlgn="b"/>
                      <a:r>
                        <a:rPr lang="en-US" sz="1600" b="0" i="0" u="none" strike="noStrike" kern="1200" dirty="0">
                          <a:solidFill>
                            <a:srgbClr val="000000"/>
                          </a:solidFill>
                          <a:effectLst/>
                          <a:latin typeface="+mn-lt"/>
                          <a:ea typeface="+mn-ea"/>
                          <a:cs typeface="+mn-cs"/>
                        </a:rPr>
                        <a:t>3.0%</a:t>
                      </a:r>
                    </a:p>
                  </a:txBody>
                  <a:tcPr marL="3810" marR="3810" marT="3810" marB="0" anchor="ctr"/>
                </a:tc>
                <a:extLst>
                  <a:ext uri="{0D108BD9-81ED-4DB2-BD59-A6C34878D82A}">
                    <a16:rowId xmlns:a16="http://schemas.microsoft.com/office/drawing/2014/main" val="2728066955"/>
                  </a:ext>
                </a:extLst>
              </a:tr>
            </a:tbl>
          </a:graphicData>
        </a:graphic>
      </p:graphicFrame>
      <p:cxnSp>
        <p:nvCxnSpPr>
          <p:cNvPr id="23" name="Straight Connector 22">
            <a:extLst>
              <a:ext uri="{FF2B5EF4-FFF2-40B4-BE49-F238E27FC236}">
                <a16:creationId xmlns:a16="http://schemas.microsoft.com/office/drawing/2014/main" id="{9FACC4AC-3357-4B71-A690-5C8E7EF9448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Slide Number Placeholder 4">
            <a:extLst>
              <a:ext uri="{FF2B5EF4-FFF2-40B4-BE49-F238E27FC236}">
                <a16:creationId xmlns:a16="http://schemas.microsoft.com/office/drawing/2014/main" id="{EEF6AB8D-D0D2-4836-9C86-463FE846FB08}"/>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6</a:t>
            </a:fld>
            <a:endParaRPr lang="en-US" sz="1600" b="1" dirty="0"/>
          </a:p>
        </p:txBody>
      </p:sp>
      <p:sp>
        <p:nvSpPr>
          <p:cNvPr id="26" name="Rectangle 25">
            <a:extLst>
              <a:ext uri="{FF2B5EF4-FFF2-40B4-BE49-F238E27FC236}">
                <a16:creationId xmlns:a16="http://schemas.microsoft.com/office/drawing/2014/main" id="{C8340A83-F101-4082-9488-7C1625595DBA}"/>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During the study period, 36 (33) number of </a:t>
            </a:r>
            <a:r>
              <a:rPr lang="es-ES" sz="2000" dirty="0">
                <a:solidFill>
                  <a:srgbClr val="0033CC"/>
                </a:solidFill>
              </a:rPr>
              <a:t>El Niño (La Niña) </a:t>
            </a:r>
            <a:r>
              <a:rPr lang="es-ES" sz="2000" dirty="0" err="1">
                <a:solidFill>
                  <a:srgbClr val="0033CC"/>
                </a:solidFill>
              </a:rPr>
              <a:t>events</a:t>
            </a:r>
            <a:r>
              <a:rPr lang="es-ES" sz="2000" dirty="0">
                <a:solidFill>
                  <a:srgbClr val="0033CC"/>
                </a:solidFill>
              </a:rPr>
              <a:t> </a:t>
            </a:r>
            <a:r>
              <a:rPr lang="es-ES" sz="2000" dirty="0" err="1">
                <a:solidFill>
                  <a:srgbClr val="0033CC"/>
                </a:solidFill>
              </a:rPr>
              <a:t>were</a:t>
            </a:r>
            <a:r>
              <a:rPr lang="es-ES" sz="2000" dirty="0">
                <a:solidFill>
                  <a:srgbClr val="0033CC"/>
                </a:solidFill>
              </a:rPr>
              <a:t> </a:t>
            </a:r>
            <a:r>
              <a:rPr lang="es-ES" sz="2000" dirty="0" err="1">
                <a:solidFill>
                  <a:srgbClr val="0033CC"/>
                </a:solidFill>
              </a:rPr>
              <a:t>observed</a:t>
            </a:r>
            <a:r>
              <a:rPr lang="en-US" sz="2000" dirty="0">
                <a:solidFill>
                  <a:srgbClr val="0033CC"/>
                </a:solidFill>
              </a:rPr>
              <a:t>. In all, 16 model configurations were formulated for each of Global, El Niño, and La Niña models.</a:t>
            </a:r>
          </a:p>
        </p:txBody>
      </p:sp>
      <p:sp>
        <p:nvSpPr>
          <p:cNvPr id="29" name="Arrow: Notched Right 28">
            <a:hlinkClick r:id="rId2" action="ppaction://hlinksldjump"/>
            <a:extLst>
              <a:ext uri="{FF2B5EF4-FFF2-40B4-BE49-F238E27FC236}">
                <a16:creationId xmlns:a16="http://schemas.microsoft.com/office/drawing/2014/main" id="{2265CA4C-F231-4791-B170-52AD5AE40786}"/>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07969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diagram&#10;&#10;Description automatically generated">
            <a:extLst>
              <a:ext uri="{FF2B5EF4-FFF2-40B4-BE49-F238E27FC236}">
                <a16:creationId xmlns:a16="http://schemas.microsoft.com/office/drawing/2014/main" id="{3832EBCF-6D3E-4FAE-B888-611F23BA3E89}"/>
              </a:ext>
            </a:extLst>
          </p:cNvPr>
          <p:cNvPicPr>
            <a:picLocks noChangeAspect="1"/>
          </p:cNvPicPr>
          <p:nvPr/>
        </p:nvPicPr>
        <p:blipFill rotWithShape="1">
          <a:blip r:embed="rId2">
            <a:extLst>
              <a:ext uri="{28A0092B-C50C-407E-A947-70E740481C1C}">
                <a14:useLocalDpi xmlns:a14="http://schemas.microsoft.com/office/drawing/2010/main" val="0"/>
              </a:ext>
            </a:extLst>
          </a:blip>
          <a:srcRect l="4126" t="5414" r="3208" b="4595"/>
          <a:stretch/>
        </p:blipFill>
        <p:spPr>
          <a:xfrm>
            <a:off x="800100" y="841901"/>
            <a:ext cx="6981825" cy="4793279"/>
          </a:xfrm>
          <a:prstGeom prst="rect">
            <a:avLst/>
          </a:prstGeom>
        </p:spPr>
      </p:pic>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Case Study Domain</a:t>
            </a:r>
          </a:p>
        </p:txBody>
      </p:sp>
      <p:sp>
        <p:nvSpPr>
          <p:cNvPr id="3" name="Content Placeholder 2">
            <a:extLst>
              <a:ext uri="{FF2B5EF4-FFF2-40B4-BE49-F238E27FC236}">
                <a16:creationId xmlns:a16="http://schemas.microsoft.com/office/drawing/2014/main" id="{2D864FBA-2BD4-4AEC-B2B2-2D7478D164B2}"/>
              </a:ext>
            </a:extLst>
          </p:cNvPr>
          <p:cNvSpPr>
            <a:spLocks noGrp="1"/>
          </p:cNvSpPr>
          <p:nvPr>
            <p:ph idx="1"/>
          </p:nvPr>
        </p:nvSpPr>
        <p:spPr>
          <a:xfrm>
            <a:off x="7781925" y="852488"/>
            <a:ext cx="3690938" cy="4676776"/>
          </a:xfrm>
        </p:spPr>
        <p:txBody>
          <a:bodyPr>
            <a:noAutofit/>
          </a:bodyPr>
          <a:lstStyle/>
          <a:p>
            <a:pPr marL="0" indent="0" algn="ctr">
              <a:lnSpc>
                <a:spcPct val="100000"/>
              </a:lnSpc>
              <a:buNone/>
            </a:pPr>
            <a:r>
              <a:rPr lang="en-US" sz="2400" b="1" dirty="0">
                <a:latin typeface="+mj-lt"/>
              </a:rPr>
              <a:t>Tapi River Basin</a:t>
            </a:r>
          </a:p>
          <a:p>
            <a:pPr algn="just">
              <a:lnSpc>
                <a:spcPct val="100000"/>
              </a:lnSpc>
            </a:pPr>
            <a:r>
              <a:rPr lang="en-US" sz="2200" dirty="0">
                <a:latin typeface="+mj-lt"/>
              </a:rPr>
              <a:t>Located in west-central India and draining westwards</a:t>
            </a:r>
          </a:p>
          <a:p>
            <a:pPr algn="just">
              <a:lnSpc>
                <a:spcPct val="100000"/>
              </a:lnSpc>
            </a:pPr>
            <a:r>
              <a:rPr lang="en-US" sz="2200" dirty="0">
                <a:latin typeface="+mj-lt"/>
              </a:rPr>
              <a:t>Total geographical area: 65,145 km</a:t>
            </a:r>
            <a:r>
              <a:rPr lang="en-US" sz="2200" baseline="30000" dirty="0">
                <a:latin typeface="+mj-lt"/>
              </a:rPr>
              <a:t>2</a:t>
            </a:r>
            <a:endParaRPr lang="en-US" sz="2200" dirty="0">
              <a:latin typeface="+mj-lt"/>
            </a:endParaRPr>
          </a:p>
          <a:p>
            <a:pPr algn="just">
              <a:lnSpc>
                <a:spcPct val="100000"/>
              </a:lnSpc>
            </a:pPr>
            <a:r>
              <a:rPr lang="en-US" sz="2200" dirty="0">
                <a:latin typeface="+mj-lt"/>
              </a:rPr>
              <a:t>Length of the Tapi River: 729 mm</a:t>
            </a:r>
          </a:p>
          <a:p>
            <a:pPr algn="just">
              <a:lnSpc>
                <a:spcPct val="100000"/>
              </a:lnSpc>
            </a:pPr>
            <a:r>
              <a:rPr lang="en-US" sz="2200" dirty="0">
                <a:latin typeface="+mj-lt"/>
              </a:rPr>
              <a:t>Mean annual rainfall in the basin: 814 mm</a:t>
            </a:r>
          </a:p>
          <a:p>
            <a:pPr algn="just">
              <a:lnSpc>
                <a:spcPct val="100000"/>
              </a:lnSpc>
            </a:pPr>
            <a:r>
              <a:rPr lang="en-US" sz="2200" dirty="0">
                <a:latin typeface="+mj-lt"/>
              </a:rPr>
              <a:t>88% of annual rainfall is received during monsoon months (June – September)</a:t>
            </a:r>
          </a:p>
        </p:txBody>
      </p:sp>
      <p:sp>
        <p:nvSpPr>
          <p:cNvPr id="8" name="Oval 7">
            <a:extLst>
              <a:ext uri="{FF2B5EF4-FFF2-40B4-BE49-F238E27FC236}">
                <a16:creationId xmlns:a16="http://schemas.microsoft.com/office/drawing/2014/main" id="{D604BCC5-625B-46E7-A159-74BEE2E7FFB7}"/>
              </a:ext>
            </a:extLst>
          </p:cNvPr>
          <p:cNvSpPr/>
          <p:nvPr/>
        </p:nvSpPr>
        <p:spPr>
          <a:xfrm>
            <a:off x="2085975" y="2672905"/>
            <a:ext cx="571500" cy="666750"/>
          </a:xfrm>
          <a:prstGeom prst="ellipse">
            <a:avLst/>
          </a:prstGeom>
          <a:noFill/>
          <a:ln w="28575">
            <a:solidFill>
              <a:schemeClr val="tx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48D2E0C9-8504-4FA4-B2C9-E2E01C2FF72B}"/>
              </a:ext>
            </a:extLst>
          </p:cNvPr>
          <p:cNvSpPr txBox="1"/>
          <p:nvPr/>
        </p:nvSpPr>
        <p:spPr>
          <a:xfrm>
            <a:off x="1002506" y="5481292"/>
            <a:ext cx="2090738" cy="307777"/>
          </a:xfrm>
          <a:prstGeom prst="rect">
            <a:avLst/>
          </a:prstGeom>
          <a:noFill/>
        </p:spPr>
        <p:txBody>
          <a:bodyPr wrap="square" rtlCol="0">
            <a:spAutoFit/>
          </a:bodyPr>
          <a:lstStyle/>
          <a:p>
            <a:r>
              <a:rPr lang="en-US" sz="1400" i="1" dirty="0"/>
              <a:t>Sharma et al. (2021)</a:t>
            </a:r>
          </a:p>
        </p:txBody>
      </p:sp>
      <p:cxnSp>
        <p:nvCxnSpPr>
          <p:cNvPr id="10" name="Straight Connector 9">
            <a:extLst>
              <a:ext uri="{FF2B5EF4-FFF2-40B4-BE49-F238E27FC236}">
                <a16:creationId xmlns:a16="http://schemas.microsoft.com/office/drawing/2014/main" id="{89A43839-4A9B-4E62-9238-DD084148BF91}"/>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Slide Number Placeholder 4">
            <a:extLst>
              <a:ext uri="{FF2B5EF4-FFF2-40B4-BE49-F238E27FC236}">
                <a16:creationId xmlns:a16="http://schemas.microsoft.com/office/drawing/2014/main" id="{5C01DF2D-CF7D-4986-BEEE-9FC514DCDD9F}"/>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7</a:t>
            </a:fld>
            <a:endParaRPr lang="en-US" sz="1600" b="1" dirty="0"/>
          </a:p>
        </p:txBody>
      </p:sp>
      <p:sp>
        <p:nvSpPr>
          <p:cNvPr id="13" name="Rectangle 12">
            <a:extLst>
              <a:ext uri="{FF2B5EF4-FFF2-40B4-BE49-F238E27FC236}">
                <a16:creationId xmlns:a16="http://schemas.microsoft.com/office/drawing/2014/main" id="{23BE7D99-A8FD-4DD0-8FC1-7A68973AFAD5}"/>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Tapi River basin exhibiting heterogeneous physiographic and climatic conditions is chosen as a case study region for streamflow forecasting at Ukai dam (area = 62,225 km</a:t>
            </a:r>
            <a:r>
              <a:rPr lang="en-US" sz="2000" baseline="30000" dirty="0">
                <a:solidFill>
                  <a:srgbClr val="0033CC"/>
                </a:solidFill>
              </a:rPr>
              <a:t>2</a:t>
            </a:r>
            <a:r>
              <a:rPr lang="en-US" sz="2000" dirty="0">
                <a:solidFill>
                  <a:srgbClr val="0033CC"/>
                </a:solidFill>
              </a:rPr>
              <a:t>).</a:t>
            </a:r>
          </a:p>
        </p:txBody>
      </p:sp>
      <p:sp>
        <p:nvSpPr>
          <p:cNvPr id="12" name="Arrow: Notched Right 11">
            <a:hlinkClick r:id="rId3" action="ppaction://hlinksldjump"/>
            <a:extLst>
              <a:ext uri="{FF2B5EF4-FFF2-40B4-BE49-F238E27FC236}">
                <a16:creationId xmlns:a16="http://schemas.microsoft.com/office/drawing/2014/main" id="{468D8F77-D57B-48D1-91AE-C95626F5AD31}"/>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77324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Model Evaluation</a:t>
            </a:r>
          </a:p>
        </p:txBody>
      </p:sp>
      <p:pic>
        <p:nvPicPr>
          <p:cNvPr id="7" name="Picture 6" descr="Diagram&#10;&#10;Description automatically generated">
            <a:extLst>
              <a:ext uri="{FF2B5EF4-FFF2-40B4-BE49-F238E27FC236}">
                <a16:creationId xmlns:a16="http://schemas.microsoft.com/office/drawing/2014/main" id="{5A032AAD-56B1-4C69-8519-99C8AD4738A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0100" y="860366"/>
            <a:ext cx="6786184" cy="5089638"/>
          </a:xfrm>
          <a:prstGeom prst="rect">
            <a:avLst/>
          </a:prstGeom>
        </p:spPr>
      </p:pic>
      <p:sp>
        <p:nvSpPr>
          <p:cNvPr id="9" name="Content Placeholder 2">
            <a:extLst>
              <a:ext uri="{FF2B5EF4-FFF2-40B4-BE49-F238E27FC236}">
                <a16:creationId xmlns:a16="http://schemas.microsoft.com/office/drawing/2014/main" id="{578F89B7-7178-4F48-A4BF-F383DC575529}"/>
              </a:ext>
            </a:extLst>
          </p:cNvPr>
          <p:cNvSpPr>
            <a:spLocks noGrp="1"/>
          </p:cNvSpPr>
          <p:nvPr>
            <p:ph idx="1"/>
          </p:nvPr>
        </p:nvSpPr>
        <p:spPr>
          <a:xfrm>
            <a:off x="7720013" y="860367"/>
            <a:ext cx="3762376" cy="4406957"/>
          </a:xfrm>
        </p:spPr>
        <p:txBody>
          <a:bodyPr>
            <a:noAutofit/>
          </a:bodyPr>
          <a:lstStyle/>
          <a:p>
            <a:pPr algn="just">
              <a:lnSpc>
                <a:spcPct val="100000"/>
              </a:lnSpc>
              <a:spcBef>
                <a:spcPts val="300"/>
              </a:spcBef>
            </a:pPr>
            <a:r>
              <a:rPr lang="en-US" sz="2000" dirty="0"/>
              <a:t>Several statistical performance indices adopted </a:t>
            </a:r>
            <a:r>
              <a:rPr lang="en-US" sz="2000" dirty="0">
                <a:latin typeface="+mj-lt"/>
              </a:rPr>
              <a:t>Root mean squared error (RMSE)</a:t>
            </a:r>
          </a:p>
          <a:p>
            <a:pPr marL="231775" indent="-231775" algn="just">
              <a:lnSpc>
                <a:spcPct val="100000"/>
              </a:lnSpc>
              <a:spcBef>
                <a:spcPts val="300"/>
              </a:spcBef>
              <a:buFont typeface="+mj-lt"/>
              <a:buAutoNum type="alphaLcPeriod"/>
            </a:pPr>
            <a:r>
              <a:rPr lang="en-US" sz="2000" dirty="0">
                <a:latin typeface="+mj-lt"/>
              </a:rPr>
              <a:t>RMSE to standard deviation ratio (RSR)</a:t>
            </a:r>
          </a:p>
          <a:p>
            <a:pPr marL="231775" indent="-231775" algn="just">
              <a:lnSpc>
                <a:spcPct val="100000"/>
              </a:lnSpc>
              <a:spcBef>
                <a:spcPts val="300"/>
              </a:spcBef>
              <a:buFont typeface="+mj-lt"/>
              <a:buAutoNum type="alphaLcPeriod"/>
            </a:pPr>
            <a:r>
              <a:rPr lang="en-US" sz="2000" dirty="0">
                <a:latin typeface="+mj-lt"/>
              </a:rPr>
              <a:t>Mean absolute error (MAE)</a:t>
            </a:r>
          </a:p>
          <a:p>
            <a:pPr marL="231775" indent="-231775" algn="just">
              <a:lnSpc>
                <a:spcPct val="100000"/>
              </a:lnSpc>
              <a:spcBef>
                <a:spcPts val="300"/>
              </a:spcBef>
              <a:buFont typeface="+mj-lt"/>
              <a:buAutoNum type="alphaLcPeriod"/>
            </a:pPr>
            <a:r>
              <a:rPr lang="en-US" sz="2000" dirty="0">
                <a:latin typeface="+mj-lt"/>
              </a:rPr>
              <a:t>MAE to mean ratio (MMR)</a:t>
            </a:r>
          </a:p>
          <a:p>
            <a:pPr marL="231775" indent="-231775" algn="just">
              <a:lnSpc>
                <a:spcPct val="100000"/>
              </a:lnSpc>
              <a:spcBef>
                <a:spcPts val="300"/>
              </a:spcBef>
              <a:buFont typeface="+mj-lt"/>
              <a:buAutoNum type="alphaLcPeriod"/>
            </a:pPr>
            <a:r>
              <a:rPr lang="en-US" sz="2000" dirty="0">
                <a:latin typeface="+mj-lt"/>
              </a:rPr>
              <a:t>Coefficient of determination (R</a:t>
            </a:r>
            <a:r>
              <a:rPr lang="en-US" sz="2000" baseline="30000" dirty="0">
                <a:latin typeface="+mj-lt"/>
              </a:rPr>
              <a:t>2</a:t>
            </a:r>
            <a:r>
              <a:rPr lang="en-US" sz="2000" dirty="0">
                <a:latin typeface="+mj-lt"/>
              </a:rPr>
              <a:t>)</a:t>
            </a:r>
          </a:p>
          <a:p>
            <a:pPr marL="231775" indent="-231775" algn="just">
              <a:lnSpc>
                <a:spcPct val="100000"/>
              </a:lnSpc>
              <a:spcBef>
                <a:spcPts val="300"/>
              </a:spcBef>
              <a:buFont typeface="+mj-lt"/>
              <a:buAutoNum type="alphaLcPeriod"/>
            </a:pPr>
            <a:r>
              <a:rPr lang="en-US" sz="2000" dirty="0">
                <a:latin typeface="+mj-lt"/>
              </a:rPr>
              <a:t>Nash Sutcliffe efficiency (NSE)</a:t>
            </a:r>
          </a:p>
          <a:p>
            <a:pPr marL="231775" indent="-231775" algn="just">
              <a:lnSpc>
                <a:spcPct val="100000"/>
              </a:lnSpc>
              <a:spcBef>
                <a:spcPts val="300"/>
              </a:spcBef>
              <a:buFont typeface="+mj-lt"/>
              <a:buAutoNum type="alphaLcPeriod"/>
            </a:pPr>
            <a:r>
              <a:rPr lang="en-US" sz="2000" dirty="0">
                <a:latin typeface="+mj-lt"/>
              </a:rPr>
              <a:t>Probability of detection (POD)</a:t>
            </a:r>
          </a:p>
          <a:p>
            <a:pPr marL="231775" indent="-231775" algn="just">
              <a:lnSpc>
                <a:spcPct val="100000"/>
              </a:lnSpc>
              <a:spcBef>
                <a:spcPts val="300"/>
              </a:spcBef>
              <a:buFont typeface="+mj-lt"/>
              <a:buAutoNum type="alphaLcPeriod"/>
            </a:pPr>
            <a:r>
              <a:rPr lang="en-US" sz="2000" dirty="0">
                <a:latin typeface="+mj-lt"/>
              </a:rPr>
              <a:t>False alarm rate (FA)</a:t>
            </a:r>
          </a:p>
          <a:p>
            <a:pPr marL="231775" indent="-231775" algn="just">
              <a:lnSpc>
                <a:spcPct val="100000"/>
              </a:lnSpc>
              <a:spcBef>
                <a:spcPts val="300"/>
              </a:spcBef>
              <a:buFont typeface="+mj-lt"/>
              <a:buAutoNum type="alphaLcPeriod"/>
            </a:pPr>
            <a:r>
              <a:rPr lang="en-US" sz="2000" dirty="0">
                <a:latin typeface="+mj-lt"/>
              </a:rPr>
              <a:t>Mean absolute relative error (MARE)</a:t>
            </a:r>
          </a:p>
          <a:p>
            <a:pPr marL="0" indent="0" algn="just">
              <a:lnSpc>
                <a:spcPct val="100000"/>
              </a:lnSpc>
              <a:spcBef>
                <a:spcPts val="300"/>
              </a:spcBef>
              <a:buNone/>
            </a:pPr>
            <a:endParaRPr lang="en-US" sz="2000" dirty="0">
              <a:latin typeface="+mj-lt"/>
            </a:endParaRPr>
          </a:p>
        </p:txBody>
      </p:sp>
      <p:sp>
        <p:nvSpPr>
          <p:cNvPr id="10" name="TextBox 9">
            <a:extLst>
              <a:ext uri="{FF2B5EF4-FFF2-40B4-BE49-F238E27FC236}">
                <a16:creationId xmlns:a16="http://schemas.microsoft.com/office/drawing/2014/main" id="{BCBDDDBD-681C-4AB2-8DDA-95DC0D29C914}"/>
              </a:ext>
            </a:extLst>
          </p:cNvPr>
          <p:cNvSpPr txBox="1"/>
          <p:nvPr/>
        </p:nvSpPr>
        <p:spPr>
          <a:xfrm>
            <a:off x="7586284" y="5542217"/>
            <a:ext cx="2090738" cy="307777"/>
          </a:xfrm>
          <a:prstGeom prst="rect">
            <a:avLst/>
          </a:prstGeom>
          <a:noFill/>
        </p:spPr>
        <p:txBody>
          <a:bodyPr wrap="square" rtlCol="0">
            <a:spAutoFit/>
          </a:bodyPr>
          <a:lstStyle/>
          <a:p>
            <a:r>
              <a:rPr lang="en-US" sz="1400" i="1" dirty="0"/>
              <a:t>Sharma et al. (2021)</a:t>
            </a:r>
          </a:p>
        </p:txBody>
      </p:sp>
      <p:cxnSp>
        <p:nvCxnSpPr>
          <p:cNvPr id="8" name="Straight Connector 7">
            <a:extLst>
              <a:ext uri="{FF2B5EF4-FFF2-40B4-BE49-F238E27FC236}">
                <a16:creationId xmlns:a16="http://schemas.microsoft.com/office/drawing/2014/main" id="{018E137F-0F98-4973-90E7-98426C541AC6}"/>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1" name="Slide Number Placeholder 4">
            <a:extLst>
              <a:ext uri="{FF2B5EF4-FFF2-40B4-BE49-F238E27FC236}">
                <a16:creationId xmlns:a16="http://schemas.microsoft.com/office/drawing/2014/main" id="{1C9ADA91-2190-4340-B2B0-6DB17E13A67D}"/>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8</a:t>
            </a:fld>
            <a:endParaRPr lang="en-US" sz="1600" b="1" dirty="0"/>
          </a:p>
        </p:txBody>
      </p:sp>
      <p:sp>
        <p:nvSpPr>
          <p:cNvPr id="12" name="Rectangle 11">
            <a:extLst>
              <a:ext uri="{FF2B5EF4-FFF2-40B4-BE49-F238E27FC236}">
                <a16:creationId xmlns:a16="http://schemas.microsoft.com/office/drawing/2014/main" id="{874F74E7-AE82-4860-88E9-022E83D72398}"/>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A four-level screening procedure was adopted wherein, the models not adhering to the specified criteria were eliminated at each level and remaining models were carried forward.</a:t>
            </a:r>
          </a:p>
        </p:txBody>
      </p:sp>
      <p:sp>
        <p:nvSpPr>
          <p:cNvPr id="14" name="Arrow: Notched Right 13">
            <a:hlinkClick r:id="rId3" action="ppaction://hlinksldjump"/>
            <a:extLst>
              <a:ext uri="{FF2B5EF4-FFF2-40B4-BE49-F238E27FC236}">
                <a16:creationId xmlns:a16="http://schemas.microsoft.com/office/drawing/2014/main" id="{94F858D4-C645-4D49-9DAD-2CA207524549}"/>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4818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9</a:t>
            </a:fld>
            <a:endParaRPr lang="en-US" sz="1600" b="1" dirty="0"/>
          </a:p>
        </p:txBody>
      </p:sp>
      <p:sp>
        <p:nvSpPr>
          <p:cNvPr id="9" name="Rectangle 8">
            <a:extLst>
              <a:ext uri="{FF2B5EF4-FFF2-40B4-BE49-F238E27FC236}">
                <a16:creationId xmlns:a16="http://schemas.microsoft.com/office/drawing/2014/main" id="{48CEC0CC-47B9-4942-AD5C-B6ABFA38735B}"/>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Higher streamflow and rainfall were noticed during La Niña as compared to El Niño phase, which was found to be statistically significant at a 5% significance level.</a:t>
            </a:r>
          </a:p>
        </p:txBody>
      </p:sp>
      <mc:AlternateContent xmlns:mc="http://schemas.openxmlformats.org/markup-compatibility/2006" xmlns:a14="http://schemas.microsoft.com/office/drawing/2010/main">
        <mc:Choice Requires="a14">
          <p:graphicFrame>
            <p:nvGraphicFramePr>
              <p:cNvPr id="5" name="Table 5">
                <a:extLst>
                  <a:ext uri="{FF2B5EF4-FFF2-40B4-BE49-F238E27FC236}">
                    <a16:creationId xmlns:a16="http://schemas.microsoft.com/office/drawing/2014/main" id="{916BCEF8-93FD-40F8-92EE-C0A401CC560E}"/>
                  </a:ext>
                </a:extLst>
              </p:cNvPr>
              <p:cNvGraphicFramePr>
                <a:graphicFrameLocks noGrp="1"/>
              </p:cNvGraphicFramePr>
              <p:nvPr>
                <p:extLst>
                  <p:ext uri="{D42A27DB-BD31-4B8C-83A1-F6EECF244321}">
                    <p14:modId xmlns:p14="http://schemas.microsoft.com/office/powerpoint/2010/main" val="1946902136"/>
                  </p:ext>
                </p:extLst>
              </p:nvPr>
            </p:nvGraphicFramePr>
            <p:xfrm>
              <a:off x="7043736" y="1722427"/>
              <a:ext cx="4129090" cy="2216150"/>
            </p:xfrm>
            <a:graphic>
              <a:graphicData uri="http://schemas.openxmlformats.org/drawingml/2006/table">
                <a:tbl>
                  <a:tblPr firstRow="1" bandRow="1">
                    <a:tableStyleId>{5C22544A-7EE6-4342-B048-85BDC9FD1C3A}</a:tableStyleId>
                  </a:tblPr>
                  <a:tblGrid>
                    <a:gridCol w="825818">
                      <a:extLst>
                        <a:ext uri="{9D8B030D-6E8A-4147-A177-3AD203B41FA5}">
                          <a16:colId xmlns:a16="http://schemas.microsoft.com/office/drawing/2014/main" val="1792630146"/>
                        </a:ext>
                      </a:extLst>
                    </a:gridCol>
                    <a:gridCol w="825818">
                      <a:extLst>
                        <a:ext uri="{9D8B030D-6E8A-4147-A177-3AD203B41FA5}">
                          <a16:colId xmlns:a16="http://schemas.microsoft.com/office/drawing/2014/main" val="3897005031"/>
                        </a:ext>
                      </a:extLst>
                    </a:gridCol>
                    <a:gridCol w="825818">
                      <a:extLst>
                        <a:ext uri="{9D8B030D-6E8A-4147-A177-3AD203B41FA5}">
                          <a16:colId xmlns:a16="http://schemas.microsoft.com/office/drawing/2014/main" val="970120801"/>
                        </a:ext>
                      </a:extLst>
                    </a:gridCol>
                    <a:gridCol w="825818">
                      <a:extLst>
                        <a:ext uri="{9D8B030D-6E8A-4147-A177-3AD203B41FA5}">
                          <a16:colId xmlns:a16="http://schemas.microsoft.com/office/drawing/2014/main" val="523708626"/>
                        </a:ext>
                      </a:extLst>
                    </a:gridCol>
                    <a:gridCol w="825818">
                      <a:extLst>
                        <a:ext uri="{9D8B030D-6E8A-4147-A177-3AD203B41FA5}">
                          <a16:colId xmlns:a16="http://schemas.microsoft.com/office/drawing/2014/main" val="4095769397"/>
                        </a:ext>
                      </a:extLst>
                    </a:gridCol>
                  </a:tblGrid>
                  <a:tr h="37084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gridSpan="2">
                      <a:txBody>
                        <a:bodyPr/>
                        <a:lstStyle/>
                        <a:p>
                          <a:pPr algn="ctr" fontAlgn="ctr"/>
                          <a:r>
                            <a:rPr lang="en-US" sz="1600" b="0" i="0" u="none" strike="noStrike">
                              <a:solidFill>
                                <a:srgbClr val="000000"/>
                              </a:solidFill>
                              <a:effectLst/>
                              <a:latin typeface="Calibri" panose="020F0502020204030204" pitchFamily="34" charset="0"/>
                            </a:rPr>
                            <a:t>Streamflow</a:t>
                          </a:r>
                        </a:p>
                      </a:txBody>
                      <a:tcPr marL="3810" marR="3810" marT="3810" marB="0" anchor="ctr"/>
                    </a:tc>
                    <a:tc hMerge="1">
                      <a:txBody>
                        <a:bodyPr/>
                        <a:lstStyle/>
                        <a:p>
                          <a:endParaRPr lang="en-US"/>
                        </a:p>
                      </a:txBody>
                      <a:tcPr/>
                    </a:tc>
                    <a:tc gridSpan="2">
                      <a:txBody>
                        <a:bodyPr/>
                        <a:lstStyle/>
                        <a:p>
                          <a:pPr algn="ctr" fontAlgn="ctr"/>
                          <a:r>
                            <a:rPr lang="en-US" sz="1600" b="0" i="0" u="none" strike="noStrike">
                              <a:solidFill>
                                <a:srgbClr val="000000"/>
                              </a:solidFill>
                              <a:effectLst/>
                              <a:latin typeface="Calibri" panose="020F0502020204030204" pitchFamily="34" charset="0"/>
                            </a:rPr>
                            <a:t>Rainfall</a:t>
                          </a:r>
                        </a:p>
                      </a:txBody>
                      <a:tcPr marL="3810" marR="3810" marT="3810" marB="0" anchor="ctr"/>
                    </a:tc>
                    <a:tc hMerge="1">
                      <a:txBody>
                        <a:bodyPr/>
                        <a:lstStyle/>
                        <a:p>
                          <a:endParaRPr lang="en-US"/>
                        </a:p>
                      </a:txBody>
                      <a:tcPr/>
                    </a:tc>
                    <a:extLst>
                      <a:ext uri="{0D108BD9-81ED-4DB2-BD59-A6C34878D82A}">
                        <a16:rowId xmlns:a16="http://schemas.microsoft.com/office/drawing/2014/main" val="1047032690"/>
                      </a:ext>
                    </a:extLst>
                  </a:tr>
                  <a:tr h="37084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𝑯</m:t>
                                </m:r>
                                <m:r>
                                  <a:rPr lang="en-US" sz="1600" b="1" i="1" u="none" strike="noStrike" dirty="0" smtClean="0">
                                    <a:solidFill>
                                      <a:srgbClr val="000000"/>
                                    </a:solidFill>
                                    <a:effectLst/>
                                    <a:latin typeface="Cambria Math" panose="02040503050406030204" pitchFamily="18" charset="0"/>
                                  </a:rPr>
                                  <m:t> </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𝒑</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𝑯</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𝒑</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extLst>
                      <a:ext uri="{0D108BD9-81ED-4DB2-BD59-A6C34878D82A}">
                        <a16:rowId xmlns:a16="http://schemas.microsoft.com/office/drawing/2014/main" val="3372904326"/>
                      </a:ext>
                    </a:extLst>
                  </a:tr>
                  <a:tr h="370840">
                    <a:tc>
                      <a:txBody>
                        <a:bodyPr/>
                        <a:lstStyle/>
                        <a:p>
                          <a:pPr algn="ctr" fontAlgn="ctr"/>
                          <a:r>
                            <a:rPr lang="es-ES" sz="1600" b="0" i="0" u="none" strike="noStrike" dirty="0">
                              <a:solidFill>
                                <a:srgbClr val="000000"/>
                              </a:solidFill>
                              <a:effectLst/>
                              <a:latin typeface="Calibri" panose="020F0502020204030204" pitchFamily="34" charset="0"/>
                            </a:rPr>
                            <a:t>Global v El Niño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0.000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0.000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extLst>
                      <a:ext uri="{0D108BD9-81ED-4DB2-BD59-A6C34878D82A}">
                        <a16:rowId xmlns:a16="http://schemas.microsoft.com/office/drawing/2014/main" val="1541625572"/>
                      </a:ext>
                    </a:extLst>
                  </a:tr>
                  <a:tr h="370840">
                    <a:tc>
                      <a:txBody>
                        <a:bodyPr/>
                        <a:lstStyle/>
                        <a:p>
                          <a:pPr algn="ctr" fontAlgn="ctr"/>
                          <a:r>
                            <a:rPr lang="es-ES" sz="1600" b="0" i="0" u="none" strike="noStrike" dirty="0">
                              <a:solidFill>
                                <a:srgbClr val="000000"/>
                              </a:solidFill>
                              <a:effectLst/>
                              <a:latin typeface="Calibri" panose="020F0502020204030204" pitchFamily="34" charset="0"/>
                            </a:rPr>
                            <a:t>Global v La Niña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0.005</a:t>
                          </a:r>
                        </a:p>
                      </a:txBody>
                      <a:tcPr marL="3810" marR="3810" marT="3810" marB="0" anchor="ctr"/>
                    </a:tc>
                    <a:extLst>
                      <a:ext uri="{0D108BD9-81ED-4DB2-BD59-A6C34878D82A}">
                        <a16:rowId xmlns:a16="http://schemas.microsoft.com/office/drawing/2014/main" val="448630293"/>
                      </a:ext>
                    </a:extLst>
                  </a:tr>
                  <a:tr h="370840">
                    <a:tc>
                      <a:txBody>
                        <a:bodyPr/>
                        <a:lstStyle/>
                        <a:p>
                          <a:pPr algn="ctr" fontAlgn="ctr"/>
                          <a:r>
                            <a:rPr lang="es-ES" sz="1600" b="0" i="0" u="none" strike="noStrike" dirty="0">
                              <a:solidFill>
                                <a:srgbClr val="000000"/>
                              </a:solidFill>
                              <a:effectLst/>
                              <a:latin typeface="Calibri" panose="020F0502020204030204" pitchFamily="34" charset="0"/>
                            </a:rPr>
                            <a:t>El Niño v La Niña</a:t>
                          </a:r>
                        </a:p>
                      </a:txBody>
                      <a:tcPr marL="3810" marR="3810" marT="3810" marB="0" anchor="ctr"/>
                    </a:tc>
                    <a:tc>
                      <a:txBody>
                        <a:bodyPr/>
                        <a:lstStyle/>
                        <a:p>
                          <a:pPr algn="ctr" fontAlgn="ctr"/>
                          <a:r>
                            <a:rPr lang="en-US" sz="1600" b="1" i="0" u="none" strike="noStrike" dirty="0">
                              <a:solidFill>
                                <a:srgbClr val="000000"/>
                              </a:solidFill>
                              <a:effectLst/>
                              <a:latin typeface="Calibri" panose="020F0502020204030204" pitchFamily="34" charset="0"/>
                            </a:rPr>
                            <a:t>1</a:t>
                          </a:r>
                        </a:p>
                      </a:txBody>
                      <a:tcPr marL="3810" marR="3810" marT="3810" marB="0" anchor="ctr"/>
                    </a:tc>
                    <a:tc>
                      <a:txBody>
                        <a:bodyPr/>
                        <a:lstStyle/>
                        <a:p>
                          <a:pPr algn="ctr" fontAlgn="ctr"/>
                          <a:r>
                            <a:rPr lang="en-US" sz="1600" b="0" i="0" u="none" strike="noStrike" dirty="0">
                              <a:solidFill>
                                <a:srgbClr val="000000"/>
                              </a:solidFill>
                              <a:effectLst/>
                              <a:latin typeface="Calibri" panose="020F0502020204030204" pitchFamily="34" charset="0"/>
                            </a:rPr>
                            <a:t>0.000</a:t>
                          </a:r>
                        </a:p>
                      </a:txBody>
                      <a:tcPr marL="3810" marR="3810" marT="3810" marB="0" anchor="ctr"/>
                    </a:tc>
                    <a:tc>
                      <a:txBody>
                        <a:bodyPr/>
                        <a:lstStyle/>
                        <a:p>
                          <a:pPr algn="ctr" fontAlgn="ctr"/>
                          <a:r>
                            <a:rPr lang="en-US" sz="1600" b="1" i="0" u="none" strike="noStrike" dirty="0">
                              <a:solidFill>
                                <a:srgbClr val="000000"/>
                              </a:solidFill>
                              <a:effectLst/>
                              <a:latin typeface="Calibri" panose="020F0502020204030204" pitchFamily="34" charset="0"/>
                            </a:rPr>
                            <a:t>1</a:t>
                          </a:r>
                        </a:p>
                      </a:txBody>
                      <a:tcPr marL="3810" marR="3810" marT="3810" marB="0" anchor="ctr"/>
                    </a:tc>
                    <a:tc>
                      <a:txBody>
                        <a:bodyPr/>
                        <a:lstStyle/>
                        <a:p>
                          <a:pPr algn="ctr" fontAlgn="ctr"/>
                          <a:r>
                            <a:rPr lang="en-US" sz="1600" b="0" i="0" u="none" strike="noStrike" dirty="0">
                              <a:solidFill>
                                <a:srgbClr val="000000"/>
                              </a:solidFill>
                              <a:effectLst/>
                              <a:latin typeface="Calibri" panose="020F0502020204030204" pitchFamily="34" charset="0"/>
                            </a:rPr>
                            <a:t>0.000</a:t>
                          </a:r>
                        </a:p>
                      </a:txBody>
                      <a:tcPr marL="3810" marR="3810" marT="3810" marB="0" anchor="ctr"/>
                    </a:tc>
                    <a:extLst>
                      <a:ext uri="{0D108BD9-81ED-4DB2-BD59-A6C34878D82A}">
                        <a16:rowId xmlns:a16="http://schemas.microsoft.com/office/drawing/2014/main" val="3220075568"/>
                      </a:ext>
                    </a:extLst>
                  </a:tr>
                </a:tbl>
              </a:graphicData>
            </a:graphic>
          </p:graphicFrame>
        </mc:Choice>
        <mc:Fallback xmlns="">
          <p:graphicFrame>
            <p:nvGraphicFramePr>
              <p:cNvPr id="5" name="Table 5">
                <a:extLst>
                  <a:ext uri="{FF2B5EF4-FFF2-40B4-BE49-F238E27FC236}">
                    <a16:creationId xmlns:a16="http://schemas.microsoft.com/office/drawing/2014/main" id="{916BCEF8-93FD-40F8-92EE-C0A401CC560E}"/>
                  </a:ext>
                </a:extLst>
              </p:cNvPr>
              <p:cNvGraphicFramePr>
                <a:graphicFrameLocks noGrp="1"/>
              </p:cNvGraphicFramePr>
              <p:nvPr>
                <p:extLst>
                  <p:ext uri="{D42A27DB-BD31-4B8C-83A1-F6EECF244321}">
                    <p14:modId xmlns:p14="http://schemas.microsoft.com/office/powerpoint/2010/main" val="1946902136"/>
                  </p:ext>
                </p:extLst>
              </p:nvPr>
            </p:nvGraphicFramePr>
            <p:xfrm>
              <a:off x="7043736" y="1722427"/>
              <a:ext cx="4129090" cy="2216150"/>
            </p:xfrm>
            <a:graphic>
              <a:graphicData uri="http://schemas.openxmlformats.org/drawingml/2006/table">
                <a:tbl>
                  <a:tblPr firstRow="1" bandRow="1">
                    <a:tableStyleId>{5C22544A-7EE6-4342-B048-85BDC9FD1C3A}</a:tableStyleId>
                  </a:tblPr>
                  <a:tblGrid>
                    <a:gridCol w="825818">
                      <a:extLst>
                        <a:ext uri="{9D8B030D-6E8A-4147-A177-3AD203B41FA5}">
                          <a16:colId xmlns:a16="http://schemas.microsoft.com/office/drawing/2014/main" val="1792630146"/>
                        </a:ext>
                      </a:extLst>
                    </a:gridCol>
                    <a:gridCol w="825818">
                      <a:extLst>
                        <a:ext uri="{9D8B030D-6E8A-4147-A177-3AD203B41FA5}">
                          <a16:colId xmlns:a16="http://schemas.microsoft.com/office/drawing/2014/main" val="3897005031"/>
                        </a:ext>
                      </a:extLst>
                    </a:gridCol>
                    <a:gridCol w="825818">
                      <a:extLst>
                        <a:ext uri="{9D8B030D-6E8A-4147-A177-3AD203B41FA5}">
                          <a16:colId xmlns:a16="http://schemas.microsoft.com/office/drawing/2014/main" val="970120801"/>
                        </a:ext>
                      </a:extLst>
                    </a:gridCol>
                    <a:gridCol w="825818">
                      <a:extLst>
                        <a:ext uri="{9D8B030D-6E8A-4147-A177-3AD203B41FA5}">
                          <a16:colId xmlns:a16="http://schemas.microsoft.com/office/drawing/2014/main" val="523708626"/>
                        </a:ext>
                      </a:extLst>
                    </a:gridCol>
                    <a:gridCol w="825818">
                      <a:extLst>
                        <a:ext uri="{9D8B030D-6E8A-4147-A177-3AD203B41FA5}">
                          <a16:colId xmlns:a16="http://schemas.microsoft.com/office/drawing/2014/main" val="4095769397"/>
                        </a:ext>
                      </a:extLst>
                    </a:gridCol>
                  </a:tblGrid>
                  <a:tr h="37084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gridSpan="2">
                      <a:txBody>
                        <a:bodyPr/>
                        <a:lstStyle/>
                        <a:p>
                          <a:pPr algn="ctr" fontAlgn="ctr"/>
                          <a:r>
                            <a:rPr lang="en-US" sz="1600" b="0" i="0" u="none" strike="noStrike">
                              <a:solidFill>
                                <a:srgbClr val="000000"/>
                              </a:solidFill>
                              <a:effectLst/>
                              <a:latin typeface="Calibri" panose="020F0502020204030204" pitchFamily="34" charset="0"/>
                            </a:rPr>
                            <a:t>Streamflow</a:t>
                          </a:r>
                        </a:p>
                      </a:txBody>
                      <a:tcPr marL="3810" marR="3810" marT="3810" marB="0" anchor="ctr"/>
                    </a:tc>
                    <a:tc hMerge="1">
                      <a:txBody>
                        <a:bodyPr/>
                        <a:lstStyle/>
                        <a:p>
                          <a:endParaRPr lang="en-US"/>
                        </a:p>
                      </a:txBody>
                      <a:tcPr/>
                    </a:tc>
                    <a:tc gridSpan="2">
                      <a:txBody>
                        <a:bodyPr/>
                        <a:lstStyle/>
                        <a:p>
                          <a:pPr algn="ctr" fontAlgn="ctr"/>
                          <a:r>
                            <a:rPr lang="en-US" sz="1600" b="0" i="0" u="none" strike="noStrike">
                              <a:solidFill>
                                <a:srgbClr val="000000"/>
                              </a:solidFill>
                              <a:effectLst/>
                              <a:latin typeface="Calibri" panose="020F0502020204030204" pitchFamily="34" charset="0"/>
                            </a:rPr>
                            <a:t>Rainfall</a:t>
                          </a:r>
                        </a:p>
                      </a:txBody>
                      <a:tcPr marL="3810" marR="3810" marT="3810" marB="0" anchor="ctr"/>
                    </a:tc>
                    <a:tc hMerge="1">
                      <a:txBody>
                        <a:bodyPr/>
                        <a:lstStyle/>
                        <a:p>
                          <a:endParaRPr lang="en-US"/>
                        </a:p>
                      </a:txBody>
                      <a:tcPr/>
                    </a:tc>
                    <a:extLst>
                      <a:ext uri="{0D108BD9-81ED-4DB2-BD59-A6C34878D82A}">
                        <a16:rowId xmlns:a16="http://schemas.microsoft.com/office/drawing/2014/main" val="1047032690"/>
                      </a:ext>
                    </a:extLst>
                  </a:tr>
                  <a:tr h="37084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a:txBody>
                        <a:bodyPr/>
                        <a:lstStyle/>
                        <a:p>
                          <a:endParaRPr lang="en-US"/>
                        </a:p>
                      </a:txBody>
                      <a:tcPr marL="3810" marR="3810" marT="3810" marB="0" anchor="ctr">
                        <a:blipFill>
                          <a:blip r:embed="rId2"/>
                          <a:stretch>
                            <a:fillRect l="-101481" t="-101639" r="-304444" b="-431148"/>
                          </a:stretch>
                        </a:blipFill>
                      </a:tcPr>
                    </a:tc>
                    <a:tc>
                      <a:txBody>
                        <a:bodyPr/>
                        <a:lstStyle/>
                        <a:p>
                          <a:endParaRPr lang="en-US"/>
                        </a:p>
                      </a:txBody>
                      <a:tcPr marL="3810" marR="3810" marT="3810" marB="0" anchor="ctr">
                        <a:blipFill>
                          <a:blip r:embed="rId2"/>
                          <a:stretch>
                            <a:fillRect l="-200000" t="-101639" r="-202206" b="-431148"/>
                          </a:stretch>
                        </a:blipFill>
                      </a:tcPr>
                    </a:tc>
                    <a:tc>
                      <a:txBody>
                        <a:bodyPr/>
                        <a:lstStyle/>
                        <a:p>
                          <a:endParaRPr lang="en-US"/>
                        </a:p>
                      </a:txBody>
                      <a:tcPr marL="3810" marR="3810" marT="3810" marB="0" anchor="ctr">
                        <a:blipFill>
                          <a:blip r:embed="rId2"/>
                          <a:stretch>
                            <a:fillRect l="-302222" t="-101639" r="-103704" b="-431148"/>
                          </a:stretch>
                        </a:blipFill>
                      </a:tcPr>
                    </a:tc>
                    <a:tc>
                      <a:txBody>
                        <a:bodyPr/>
                        <a:lstStyle/>
                        <a:p>
                          <a:endParaRPr lang="en-US"/>
                        </a:p>
                      </a:txBody>
                      <a:tcPr marL="3810" marR="3810" marT="3810" marB="0" anchor="ctr">
                        <a:blipFill>
                          <a:blip r:embed="rId2"/>
                          <a:stretch>
                            <a:fillRect l="-399265" t="-101639" r="-2941" b="-431148"/>
                          </a:stretch>
                        </a:blipFill>
                      </a:tcPr>
                    </a:tc>
                    <a:extLst>
                      <a:ext uri="{0D108BD9-81ED-4DB2-BD59-A6C34878D82A}">
                        <a16:rowId xmlns:a16="http://schemas.microsoft.com/office/drawing/2014/main" val="3372904326"/>
                      </a:ext>
                    </a:extLst>
                  </a:tr>
                  <a:tr h="491490">
                    <a:tc>
                      <a:txBody>
                        <a:bodyPr/>
                        <a:lstStyle/>
                        <a:p>
                          <a:pPr algn="ctr" fontAlgn="ctr"/>
                          <a:r>
                            <a:rPr lang="es-ES" sz="1600" b="0" i="0" u="none" strike="noStrike" dirty="0">
                              <a:solidFill>
                                <a:srgbClr val="000000"/>
                              </a:solidFill>
                              <a:effectLst/>
                              <a:latin typeface="Calibri" panose="020F0502020204030204" pitchFamily="34" charset="0"/>
                            </a:rPr>
                            <a:t>Global v El Niño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0.000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00000"/>
                              </a:solidFill>
                              <a:effectLst/>
                              <a:uLnTx/>
                              <a:uFillTx/>
                              <a:latin typeface="Calibri" panose="020F0502020204030204" pitchFamily="34" charset="0"/>
                              <a:ea typeface="+mn-ea"/>
                              <a:cs typeface="+mn-cs"/>
                            </a:rPr>
                            <a:t>1</a:t>
                          </a:r>
                          <a:endPar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0000"/>
                              </a:solidFill>
                              <a:effectLst/>
                              <a:uLnTx/>
                              <a:uFillTx/>
                              <a:latin typeface="Calibri" panose="020F0502020204030204" pitchFamily="34" charset="0"/>
                              <a:ea typeface="+mn-ea"/>
                              <a:cs typeface="+mn-cs"/>
                            </a:rPr>
                            <a:t>0.000</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txBody>
                      <a:tcPr marL="3810" marR="3810" marT="3810" marB="0" anchor="ctr"/>
                    </a:tc>
                    <a:extLst>
                      <a:ext uri="{0D108BD9-81ED-4DB2-BD59-A6C34878D82A}">
                        <a16:rowId xmlns:a16="http://schemas.microsoft.com/office/drawing/2014/main" val="1541625572"/>
                      </a:ext>
                    </a:extLst>
                  </a:tr>
                  <a:tr h="491490">
                    <a:tc>
                      <a:txBody>
                        <a:bodyPr/>
                        <a:lstStyle/>
                        <a:p>
                          <a:pPr algn="ctr" fontAlgn="ctr"/>
                          <a:r>
                            <a:rPr lang="es-ES" sz="1600" b="0" i="0" u="none" strike="noStrike" dirty="0">
                              <a:solidFill>
                                <a:srgbClr val="000000"/>
                              </a:solidFill>
                              <a:effectLst/>
                              <a:latin typeface="Calibri" panose="020F0502020204030204" pitchFamily="34" charset="0"/>
                            </a:rPr>
                            <a:t>Global v La Niña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0.005</a:t>
                          </a:r>
                        </a:p>
                      </a:txBody>
                      <a:tcPr marL="3810" marR="3810" marT="3810" marB="0" anchor="ctr"/>
                    </a:tc>
                    <a:extLst>
                      <a:ext uri="{0D108BD9-81ED-4DB2-BD59-A6C34878D82A}">
                        <a16:rowId xmlns:a16="http://schemas.microsoft.com/office/drawing/2014/main" val="448630293"/>
                      </a:ext>
                    </a:extLst>
                  </a:tr>
                  <a:tr h="491490">
                    <a:tc>
                      <a:txBody>
                        <a:bodyPr/>
                        <a:lstStyle/>
                        <a:p>
                          <a:pPr algn="ctr" fontAlgn="ctr"/>
                          <a:r>
                            <a:rPr lang="es-ES" sz="1600" b="0" i="0" u="none" strike="noStrike" dirty="0">
                              <a:solidFill>
                                <a:srgbClr val="000000"/>
                              </a:solidFill>
                              <a:effectLst/>
                              <a:latin typeface="Calibri" panose="020F0502020204030204" pitchFamily="34" charset="0"/>
                            </a:rPr>
                            <a:t>El Niño v La Niña</a:t>
                          </a:r>
                        </a:p>
                      </a:txBody>
                      <a:tcPr marL="3810" marR="3810" marT="3810" marB="0" anchor="ctr"/>
                    </a:tc>
                    <a:tc>
                      <a:txBody>
                        <a:bodyPr/>
                        <a:lstStyle/>
                        <a:p>
                          <a:pPr algn="ctr" fontAlgn="ctr"/>
                          <a:r>
                            <a:rPr lang="en-US" sz="1600" b="1" i="0" u="none" strike="noStrike" dirty="0">
                              <a:solidFill>
                                <a:srgbClr val="000000"/>
                              </a:solidFill>
                              <a:effectLst/>
                              <a:latin typeface="Calibri" panose="020F0502020204030204" pitchFamily="34" charset="0"/>
                            </a:rPr>
                            <a:t>1</a:t>
                          </a:r>
                        </a:p>
                      </a:txBody>
                      <a:tcPr marL="3810" marR="3810" marT="3810" marB="0" anchor="ctr"/>
                    </a:tc>
                    <a:tc>
                      <a:txBody>
                        <a:bodyPr/>
                        <a:lstStyle/>
                        <a:p>
                          <a:pPr algn="ctr" fontAlgn="ctr"/>
                          <a:r>
                            <a:rPr lang="en-US" sz="1600" b="0" i="0" u="none" strike="noStrike" dirty="0">
                              <a:solidFill>
                                <a:srgbClr val="000000"/>
                              </a:solidFill>
                              <a:effectLst/>
                              <a:latin typeface="Calibri" panose="020F0502020204030204" pitchFamily="34" charset="0"/>
                            </a:rPr>
                            <a:t>0.000</a:t>
                          </a:r>
                        </a:p>
                      </a:txBody>
                      <a:tcPr marL="3810" marR="3810" marT="3810" marB="0" anchor="ctr"/>
                    </a:tc>
                    <a:tc>
                      <a:txBody>
                        <a:bodyPr/>
                        <a:lstStyle/>
                        <a:p>
                          <a:pPr algn="ctr" fontAlgn="ctr"/>
                          <a:r>
                            <a:rPr lang="en-US" sz="1600" b="1" i="0" u="none" strike="noStrike" dirty="0">
                              <a:solidFill>
                                <a:srgbClr val="000000"/>
                              </a:solidFill>
                              <a:effectLst/>
                              <a:latin typeface="Calibri" panose="020F0502020204030204" pitchFamily="34" charset="0"/>
                            </a:rPr>
                            <a:t>1</a:t>
                          </a:r>
                        </a:p>
                      </a:txBody>
                      <a:tcPr marL="3810" marR="3810" marT="3810" marB="0" anchor="ctr"/>
                    </a:tc>
                    <a:tc>
                      <a:txBody>
                        <a:bodyPr/>
                        <a:lstStyle/>
                        <a:p>
                          <a:pPr algn="ctr" fontAlgn="ctr"/>
                          <a:r>
                            <a:rPr lang="en-US" sz="1600" b="0" i="0" u="none" strike="noStrike" dirty="0">
                              <a:solidFill>
                                <a:srgbClr val="000000"/>
                              </a:solidFill>
                              <a:effectLst/>
                              <a:latin typeface="Calibri" panose="020F0502020204030204" pitchFamily="34" charset="0"/>
                            </a:rPr>
                            <a:t>0.000</a:t>
                          </a:r>
                        </a:p>
                      </a:txBody>
                      <a:tcPr marL="3810" marR="3810" marT="3810" marB="0" anchor="ctr"/>
                    </a:tc>
                    <a:extLst>
                      <a:ext uri="{0D108BD9-81ED-4DB2-BD59-A6C34878D82A}">
                        <a16:rowId xmlns:a16="http://schemas.microsoft.com/office/drawing/2014/main" val="3220075568"/>
                      </a:ext>
                    </a:extLst>
                  </a:tr>
                </a:tbl>
              </a:graphicData>
            </a:graphic>
          </p:graphicFrame>
        </mc:Fallback>
      </mc:AlternateContent>
      <p:sp>
        <p:nvSpPr>
          <p:cNvPr id="10" name="TextBox 9">
            <a:extLst>
              <a:ext uri="{FF2B5EF4-FFF2-40B4-BE49-F238E27FC236}">
                <a16:creationId xmlns:a16="http://schemas.microsoft.com/office/drawing/2014/main" id="{881C15AE-331E-4F73-B184-A8A7F6B6E932}"/>
              </a:ext>
            </a:extLst>
          </p:cNvPr>
          <p:cNvSpPr txBox="1"/>
          <p:nvPr/>
        </p:nvSpPr>
        <p:spPr>
          <a:xfrm>
            <a:off x="7043736" y="4024455"/>
            <a:ext cx="4129090" cy="738664"/>
          </a:xfrm>
          <a:prstGeom prst="rect">
            <a:avLst/>
          </a:prstGeom>
          <a:noFill/>
        </p:spPr>
        <p:txBody>
          <a:bodyPr wrap="square">
            <a:spAutoFit/>
          </a:bodyPr>
          <a:lstStyle/>
          <a:p>
            <a:r>
              <a:rPr lang="en-US" sz="1400" i="1" dirty="0"/>
              <a:t>H = 1 indicates rejection of null hypothesis (H</a:t>
            </a:r>
            <a:r>
              <a:rPr lang="en-US" sz="1400" i="1" baseline="-25000" dirty="0"/>
              <a:t>0</a:t>
            </a:r>
            <a:r>
              <a:rPr lang="en-US" sz="1400" i="1" dirty="0"/>
              <a:t>: median streamflow/rainfall are equal during </a:t>
            </a:r>
            <a:r>
              <a:rPr lang="es-ES" sz="1400" i="1" dirty="0"/>
              <a:t>El Niño and La Niña </a:t>
            </a:r>
            <a:r>
              <a:rPr lang="es-ES" sz="1400" i="1" dirty="0" err="1"/>
              <a:t>phases</a:t>
            </a:r>
            <a:r>
              <a:rPr lang="en-US" sz="1400" i="1" dirty="0"/>
              <a:t>) at a5% significance level.</a:t>
            </a:r>
          </a:p>
        </p:txBody>
      </p:sp>
      <p:sp>
        <p:nvSpPr>
          <p:cNvPr id="12" name="TextBox 11">
            <a:extLst>
              <a:ext uri="{FF2B5EF4-FFF2-40B4-BE49-F238E27FC236}">
                <a16:creationId xmlns:a16="http://schemas.microsoft.com/office/drawing/2014/main" id="{73A45C93-09C9-4A24-9146-295191E4E12E}"/>
              </a:ext>
            </a:extLst>
          </p:cNvPr>
          <p:cNvSpPr txBox="1"/>
          <p:nvPr/>
        </p:nvSpPr>
        <p:spPr>
          <a:xfrm>
            <a:off x="7036593" y="1109797"/>
            <a:ext cx="4129090" cy="461665"/>
          </a:xfrm>
          <a:prstGeom prst="rect">
            <a:avLst/>
          </a:prstGeom>
          <a:noFill/>
        </p:spPr>
        <p:txBody>
          <a:bodyPr wrap="square">
            <a:spAutoFit/>
          </a:bodyPr>
          <a:lstStyle/>
          <a:p>
            <a:r>
              <a:rPr lang="en-US" sz="2400" b="1" i="1" dirty="0"/>
              <a:t>Non-parametric Rank Sum Test</a:t>
            </a:r>
          </a:p>
        </p:txBody>
      </p:sp>
      <p:pic>
        <p:nvPicPr>
          <p:cNvPr id="15" name="Picture 14">
            <a:extLst>
              <a:ext uri="{FF2B5EF4-FFF2-40B4-BE49-F238E27FC236}">
                <a16:creationId xmlns:a16="http://schemas.microsoft.com/office/drawing/2014/main" id="{83CBC87D-3345-4106-9D39-037C8949EFD9}"/>
              </a:ext>
            </a:extLst>
          </p:cNvPr>
          <p:cNvPicPr>
            <a:picLocks noChangeAspect="1"/>
          </p:cNvPicPr>
          <p:nvPr/>
        </p:nvPicPr>
        <p:blipFill>
          <a:blip r:embed="rId3"/>
          <a:stretch>
            <a:fillRect/>
          </a:stretch>
        </p:blipFill>
        <p:spPr>
          <a:xfrm>
            <a:off x="1271587" y="850906"/>
            <a:ext cx="4451985" cy="5055872"/>
          </a:xfrm>
          <a:prstGeom prst="rect">
            <a:avLst/>
          </a:prstGeom>
        </p:spPr>
      </p:pic>
      <p:sp>
        <p:nvSpPr>
          <p:cNvPr id="11" name="Rectangle: Rounded Corners 10">
            <a:hlinkClick r:id="rId4" action="ppaction://hlinksldjump"/>
            <a:extLst>
              <a:ext uri="{FF2B5EF4-FFF2-40B4-BE49-F238E27FC236}">
                <a16:creationId xmlns:a16="http://schemas.microsoft.com/office/drawing/2014/main" id="{12598FF0-755A-4A4D-BBE0-53FEA6EAA559}"/>
              </a:ext>
            </a:extLst>
          </p:cNvPr>
          <p:cNvSpPr/>
          <p:nvPr/>
        </p:nvSpPr>
        <p:spPr>
          <a:xfrm>
            <a:off x="9204960" y="0"/>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Background</a:t>
            </a:r>
          </a:p>
        </p:txBody>
      </p:sp>
      <p:sp>
        <p:nvSpPr>
          <p:cNvPr id="13" name="Rectangle: Rounded Corners 12">
            <a:hlinkClick r:id="rId5" action="ppaction://hlinksldjump"/>
            <a:extLst>
              <a:ext uri="{FF2B5EF4-FFF2-40B4-BE49-F238E27FC236}">
                <a16:creationId xmlns:a16="http://schemas.microsoft.com/office/drawing/2014/main" id="{F0A41431-62AB-49C0-909E-120EF94AC7BA}"/>
              </a:ext>
            </a:extLst>
          </p:cNvPr>
          <p:cNvSpPr/>
          <p:nvPr/>
        </p:nvSpPr>
        <p:spPr>
          <a:xfrm>
            <a:off x="10728960" y="1906"/>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Model</a:t>
            </a:r>
          </a:p>
        </p:txBody>
      </p:sp>
      <p:sp>
        <p:nvSpPr>
          <p:cNvPr id="14" name="Rectangle: Rounded Corners 13">
            <a:hlinkClick r:id="rId6" action="ppaction://hlinksldjump"/>
            <a:extLst>
              <a:ext uri="{FF2B5EF4-FFF2-40B4-BE49-F238E27FC236}">
                <a16:creationId xmlns:a16="http://schemas.microsoft.com/office/drawing/2014/main" id="{9A140E55-DC40-4DFF-8D02-0E22C374A4E8}"/>
              </a:ext>
            </a:extLst>
          </p:cNvPr>
          <p:cNvSpPr/>
          <p:nvPr/>
        </p:nvSpPr>
        <p:spPr>
          <a:xfrm>
            <a:off x="9204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Results</a:t>
            </a:r>
          </a:p>
        </p:txBody>
      </p:sp>
      <p:sp>
        <p:nvSpPr>
          <p:cNvPr id="16" name="Rectangle: Rounded Corners 15">
            <a:hlinkClick r:id="rId7" action="ppaction://hlinksldjump"/>
            <a:extLst>
              <a:ext uri="{FF2B5EF4-FFF2-40B4-BE49-F238E27FC236}">
                <a16:creationId xmlns:a16="http://schemas.microsoft.com/office/drawing/2014/main" id="{A8590DDE-A843-4E28-AA8E-E00BFB8FC03A}"/>
              </a:ext>
            </a:extLst>
          </p:cNvPr>
          <p:cNvSpPr/>
          <p:nvPr/>
        </p:nvSpPr>
        <p:spPr>
          <a:xfrm>
            <a:off x="10728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Conclusions</a:t>
            </a:r>
          </a:p>
        </p:txBody>
      </p:sp>
    </p:spTree>
    <p:extLst>
      <p:ext uri="{BB962C8B-B14F-4D97-AF65-F5344CB8AC3E}">
        <p14:creationId xmlns:p14="http://schemas.microsoft.com/office/powerpoint/2010/main" val="960719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10</a:t>
            </a:fld>
            <a:endParaRPr lang="en-US" sz="1600" b="1" dirty="0"/>
          </a:p>
        </p:txBody>
      </p:sp>
      <p:sp>
        <p:nvSpPr>
          <p:cNvPr id="9" name="Rectangle 8">
            <a:extLst>
              <a:ext uri="{FF2B5EF4-FFF2-40B4-BE49-F238E27FC236}">
                <a16:creationId xmlns:a16="http://schemas.microsoft.com/office/drawing/2014/main" id="{48CEC0CC-47B9-4942-AD5C-B6ABFA38735B}"/>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daily streamflows during La Nina events show a relatively weaker autocorrelation structure compared to El Nino and Global model values, which also exhibit distributional variations.</a:t>
            </a:r>
          </a:p>
        </p:txBody>
      </p:sp>
      <p:sp>
        <p:nvSpPr>
          <p:cNvPr id="10" name="TextBox 9">
            <a:extLst>
              <a:ext uri="{FF2B5EF4-FFF2-40B4-BE49-F238E27FC236}">
                <a16:creationId xmlns:a16="http://schemas.microsoft.com/office/drawing/2014/main" id="{881C15AE-331E-4F73-B184-A8A7F6B6E932}"/>
              </a:ext>
            </a:extLst>
          </p:cNvPr>
          <p:cNvSpPr txBox="1"/>
          <p:nvPr/>
        </p:nvSpPr>
        <p:spPr>
          <a:xfrm>
            <a:off x="6543676" y="5350492"/>
            <a:ext cx="4839891" cy="534020"/>
          </a:xfrm>
          <a:prstGeom prst="rect">
            <a:avLst/>
          </a:prstGeom>
          <a:noFill/>
        </p:spPr>
        <p:txBody>
          <a:bodyPr wrap="square">
            <a:spAutoFit/>
          </a:bodyPr>
          <a:lstStyle/>
          <a:p>
            <a:r>
              <a:rPr lang="en-US" sz="1400" i="1" dirty="0"/>
              <a:t>H = 1 indicates rejection of null hypothesis (H</a:t>
            </a:r>
            <a:r>
              <a:rPr lang="en-US" sz="1400" i="1" baseline="-25000" dirty="0"/>
              <a:t>0</a:t>
            </a:r>
            <a:r>
              <a:rPr lang="en-US" sz="1400" i="1" dirty="0"/>
              <a:t>: distribution similarity exists between two datasets) at a5% significance level.</a:t>
            </a:r>
          </a:p>
        </p:txBody>
      </p:sp>
      <p:pic>
        <p:nvPicPr>
          <p:cNvPr id="4" name="Picture 3">
            <a:extLst>
              <a:ext uri="{FF2B5EF4-FFF2-40B4-BE49-F238E27FC236}">
                <a16:creationId xmlns:a16="http://schemas.microsoft.com/office/drawing/2014/main" id="{8CC0E964-87EA-4356-AF34-E1328005C6F5}"/>
              </a:ext>
            </a:extLst>
          </p:cNvPr>
          <p:cNvPicPr>
            <a:picLocks noChangeAspect="1"/>
          </p:cNvPicPr>
          <p:nvPr/>
        </p:nvPicPr>
        <p:blipFill rotWithShape="1">
          <a:blip r:embed="rId2"/>
          <a:srcRect l="8616" r="7646"/>
          <a:stretch/>
        </p:blipFill>
        <p:spPr>
          <a:xfrm>
            <a:off x="3071813" y="819214"/>
            <a:ext cx="8243887" cy="2539276"/>
          </a:xfrm>
          <a:prstGeom prst="rect">
            <a:avLst/>
          </a:prstGeom>
        </p:spPr>
      </p:pic>
      <p:pic>
        <p:nvPicPr>
          <p:cNvPr id="11" name="Picture 10">
            <a:extLst>
              <a:ext uri="{FF2B5EF4-FFF2-40B4-BE49-F238E27FC236}">
                <a16:creationId xmlns:a16="http://schemas.microsoft.com/office/drawing/2014/main" id="{6B9A9B4B-6EC7-49A1-983D-9112BF097A9B}"/>
              </a:ext>
            </a:extLst>
          </p:cNvPr>
          <p:cNvPicPr>
            <a:picLocks noChangeAspect="1"/>
          </p:cNvPicPr>
          <p:nvPr/>
        </p:nvPicPr>
        <p:blipFill rotWithShape="1">
          <a:blip r:embed="rId3"/>
          <a:srcRect l="6628" r="6689"/>
          <a:stretch/>
        </p:blipFill>
        <p:spPr>
          <a:xfrm>
            <a:off x="1066798" y="3562478"/>
            <a:ext cx="5167312" cy="2300780"/>
          </a:xfrm>
          <a:prstGeom prst="rect">
            <a:avLst/>
          </a:prstGeom>
        </p:spPr>
      </p:pic>
      <p:sp>
        <p:nvSpPr>
          <p:cNvPr id="14" name="TextBox 13">
            <a:extLst>
              <a:ext uri="{FF2B5EF4-FFF2-40B4-BE49-F238E27FC236}">
                <a16:creationId xmlns:a16="http://schemas.microsoft.com/office/drawing/2014/main" id="{550CC46E-6DAE-4514-A6A5-70C17BB31C59}"/>
              </a:ext>
            </a:extLst>
          </p:cNvPr>
          <p:cNvSpPr txBox="1"/>
          <p:nvPr/>
        </p:nvSpPr>
        <p:spPr>
          <a:xfrm>
            <a:off x="407194" y="994742"/>
            <a:ext cx="2664619" cy="646331"/>
          </a:xfrm>
          <a:prstGeom prst="rect">
            <a:avLst/>
          </a:prstGeom>
          <a:noFill/>
        </p:spPr>
        <p:txBody>
          <a:bodyPr wrap="square">
            <a:spAutoFit/>
          </a:bodyPr>
          <a:lstStyle/>
          <a:p>
            <a:pPr algn="ctr"/>
            <a:r>
              <a:rPr lang="en-US" b="1" i="1" dirty="0"/>
              <a:t>Autocorrelation structure of daily streamflows</a:t>
            </a:r>
          </a:p>
        </p:txBody>
      </p:sp>
      <mc:AlternateContent xmlns:mc="http://schemas.openxmlformats.org/markup-compatibility/2006" xmlns:a14="http://schemas.microsoft.com/office/drawing/2010/main">
        <mc:Choice Requires="a14">
          <p:graphicFrame>
            <p:nvGraphicFramePr>
              <p:cNvPr id="16" name="Table 5">
                <a:extLst>
                  <a:ext uri="{FF2B5EF4-FFF2-40B4-BE49-F238E27FC236}">
                    <a16:creationId xmlns:a16="http://schemas.microsoft.com/office/drawing/2014/main" id="{EA21C8E7-C25C-49C0-B241-4C15B7AE80A5}"/>
                  </a:ext>
                </a:extLst>
              </p:cNvPr>
              <p:cNvGraphicFramePr>
                <a:graphicFrameLocks noGrp="1"/>
              </p:cNvGraphicFramePr>
              <p:nvPr>
                <p:extLst>
                  <p:ext uri="{D42A27DB-BD31-4B8C-83A1-F6EECF244321}">
                    <p14:modId xmlns:p14="http://schemas.microsoft.com/office/powerpoint/2010/main" val="4087998908"/>
                  </p:ext>
                </p:extLst>
              </p:nvPr>
            </p:nvGraphicFramePr>
            <p:xfrm>
              <a:off x="6543676" y="3909370"/>
              <a:ext cx="4810124" cy="1371599"/>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1792630146"/>
                        </a:ext>
                      </a:extLst>
                    </a:gridCol>
                    <a:gridCol w="812006">
                      <a:extLst>
                        <a:ext uri="{9D8B030D-6E8A-4147-A177-3AD203B41FA5}">
                          <a16:colId xmlns:a16="http://schemas.microsoft.com/office/drawing/2014/main" val="3897005031"/>
                        </a:ext>
                      </a:extLst>
                    </a:gridCol>
                    <a:gridCol w="812006">
                      <a:extLst>
                        <a:ext uri="{9D8B030D-6E8A-4147-A177-3AD203B41FA5}">
                          <a16:colId xmlns:a16="http://schemas.microsoft.com/office/drawing/2014/main" val="970120801"/>
                        </a:ext>
                      </a:extLst>
                    </a:gridCol>
                    <a:gridCol w="812006">
                      <a:extLst>
                        <a:ext uri="{9D8B030D-6E8A-4147-A177-3AD203B41FA5}">
                          <a16:colId xmlns:a16="http://schemas.microsoft.com/office/drawing/2014/main" val="523708626"/>
                        </a:ext>
                      </a:extLst>
                    </a:gridCol>
                    <a:gridCol w="812006">
                      <a:extLst>
                        <a:ext uri="{9D8B030D-6E8A-4147-A177-3AD203B41FA5}">
                          <a16:colId xmlns:a16="http://schemas.microsoft.com/office/drawing/2014/main" val="4095769397"/>
                        </a:ext>
                      </a:extLst>
                    </a:gridCol>
                  </a:tblGrid>
                  <a:tr h="370173">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gridSpan="2">
                      <a:txBody>
                        <a:bodyPr/>
                        <a:lstStyle/>
                        <a:p>
                          <a:pPr algn="ctr" fontAlgn="ctr"/>
                          <a:r>
                            <a:rPr lang="en-US" sz="1600" b="0" i="0" u="none" strike="noStrike" dirty="0">
                              <a:solidFill>
                                <a:srgbClr val="000000"/>
                              </a:solidFill>
                              <a:effectLst/>
                              <a:latin typeface="Calibri" panose="020F0502020204030204" pitchFamily="34" charset="0"/>
                            </a:rPr>
                            <a:t>Calibration - Q</a:t>
                          </a:r>
                        </a:p>
                      </a:txBody>
                      <a:tcPr marL="3810" marR="3810" marT="3810" marB="0" anchor="ctr"/>
                    </a:tc>
                    <a:tc hMerge="1">
                      <a:txBody>
                        <a:bodyPr/>
                        <a:lstStyle/>
                        <a:p>
                          <a:endParaRPr lang="en-US"/>
                        </a:p>
                      </a:txBody>
                      <a:tcPr/>
                    </a:tc>
                    <a:tc gridSpan="2">
                      <a:txBody>
                        <a:bodyPr/>
                        <a:lstStyle/>
                        <a:p>
                          <a:pPr algn="ctr" fontAlgn="ctr"/>
                          <a:r>
                            <a:rPr lang="en-US" sz="1600" b="0" i="0" u="none" strike="noStrike" dirty="0">
                              <a:solidFill>
                                <a:srgbClr val="000000"/>
                              </a:solidFill>
                              <a:effectLst/>
                              <a:latin typeface="Calibri" panose="020F0502020204030204" pitchFamily="34" charset="0"/>
                            </a:rPr>
                            <a:t>Validation - Q</a:t>
                          </a:r>
                        </a:p>
                      </a:txBody>
                      <a:tcPr marL="3810" marR="3810" marT="3810" marB="0" anchor="ctr"/>
                    </a:tc>
                    <a:tc hMerge="1">
                      <a:txBody>
                        <a:bodyPr/>
                        <a:lstStyle/>
                        <a:p>
                          <a:endParaRPr lang="en-US"/>
                        </a:p>
                      </a:txBody>
                      <a:tcPr/>
                    </a:tc>
                    <a:extLst>
                      <a:ext uri="{0D108BD9-81ED-4DB2-BD59-A6C34878D82A}">
                        <a16:rowId xmlns:a16="http://schemas.microsoft.com/office/drawing/2014/main" val="1047032690"/>
                      </a:ext>
                    </a:extLst>
                  </a:tr>
                  <a:tr h="26108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𝑯</m:t>
                                </m:r>
                                <m:r>
                                  <a:rPr lang="en-US" sz="1600" b="1" i="1" u="none" strike="noStrike" dirty="0" smtClean="0">
                                    <a:solidFill>
                                      <a:srgbClr val="000000"/>
                                    </a:solidFill>
                                    <a:effectLst/>
                                    <a:latin typeface="Cambria Math" panose="02040503050406030204" pitchFamily="18" charset="0"/>
                                  </a:rPr>
                                  <m:t> </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𝒑</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𝑯</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tc>
                      <a:txBody>
                        <a:bodyPr/>
                        <a:lstStyle/>
                        <a:p>
                          <a:pPr algn="ctr" fontAlgn="ctr"/>
                          <a14:m>
                            <m:oMathPara xmlns:m="http://schemas.openxmlformats.org/officeDocument/2006/math">
                              <m:oMathParaPr>
                                <m:jc m:val="centerGroup"/>
                              </m:oMathParaPr>
                              <m:oMath xmlns:m="http://schemas.openxmlformats.org/officeDocument/2006/math">
                                <m:r>
                                  <a:rPr lang="en-US" sz="1600" b="1" i="1" u="none" strike="noStrike" dirty="0" smtClean="0">
                                    <a:solidFill>
                                      <a:srgbClr val="000000"/>
                                    </a:solidFill>
                                    <a:effectLst/>
                                    <a:latin typeface="Cambria Math" panose="02040503050406030204" pitchFamily="18" charset="0"/>
                                  </a:rPr>
                                  <m:t>𝒑</m:t>
                                </m:r>
                              </m:oMath>
                            </m:oMathPara>
                          </a14:m>
                          <a:endParaRPr lang="en-US" sz="1600" b="1" i="0" u="none" strike="noStrike" dirty="0">
                            <a:solidFill>
                              <a:srgbClr val="000000"/>
                            </a:solidFill>
                            <a:effectLst/>
                            <a:latin typeface="Calibri" panose="020F0502020204030204" pitchFamily="34" charset="0"/>
                          </a:endParaRPr>
                        </a:p>
                      </a:txBody>
                      <a:tcPr marL="3810" marR="3810" marT="3810" marB="0" anchor="ctr"/>
                    </a:tc>
                    <a:extLst>
                      <a:ext uri="{0D108BD9-81ED-4DB2-BD59-A6C34878D82A}">
                        <a16:rowId xmlns:a16="http://schemas.microsoft.com/office/drawing/2014/main" val="3372904326"/>
                      </a:ext>
                    </a:extLst>
                  </a:tr>
                  <a:tr h="370173">
                    <a:tc>
                      <a:txBody>
                        <a:bodyPr/>
                        <a:lstStyle/>
                        <a:p>
                          <a:pPr algn="ctr" fontAlgn="ctr"/>
                          <a:r>
                            <a:rPr lang="es-ES" sz="1600" b="0" i="0" u="none" strike="noStrike" dirty="0">
                              <a:solidFill>
                                <a:srgbClr val="000000"/>
                              </a:solidFill>
                              <a:effectLst/>
                              <a:latin typeface="Calibri" panose="020F0502020204030204" pitchFamily="34" charset="0"/>
                            </a:rPr>
                            <a:t>Global v El Niño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0.007</a:t>
                          </a:r>
                        </a:p>
                      </a:txBody>
                      <a:tcPr marL="3810" marR="3810" marT="3810" marB="0" anchor="ctr"/>
                    </a:tc>
                    <a:extLst>
                      <a:ext uri="{0D108BD9-81ED-4DB2-BD59-A6C34878D82A}">
                        <a16:rowId xmlns:a16="http://schemas.microsoft.com/office/drawing/2014/main" val="1541625572"/>
                      </a:ext>
                    </a:extLst>
                  </a:tr>
                  <a:tr h="370173">
                    <a:tc>
                      <a:txBody>
                        <a:bodyPr/>
                        <a:lstStyle/>
                        <a:p>
                          <a:pPr algn="ctr" fontAlgn="ctr"/>
                          <a:r>
                            <a:rPr lang="es-ES" sz="1600" b="0" i="0" u="none" strike="noStrike" dirty="0">
                              <a:solidFill>
                                <a:srgbClr val="000000"/>
                              </a:solidFill>
                              <a:effectLst/>
                              <a:latin typeface="Calibri" panose="020F0502020204030204" pitchFamily="34" charset="0"/>
                            </a:rPr>
                            <a:t>Global v La Niña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0.014</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extLst>
                      <a:ext uri="{0D108BD9-81ED-4DB2-BD59-A6C34878D82A}">
                        <a16:rowId xmlns:a16="http://schemas.microsoft.com/office/drawing/2014/main" val="448630293"/>
                      </a:ext>
                    </a:extLst>
                  </a:tr>
                </a:tbl>
              </a:graphicData>
            </a:graphic>
          </p:graphicFrame>
        </mc:Choice>
        <mc:Fallback xmlns="">
          <p:graphicFrame>
            <p:nvGraphicFramePr>
              <p:cNvPr id="16" name="Table 5">
                <a:extLst>
                  <a:ext uri="{FF2B5EF4-FFF2-40B4-BE49-F238E27FC236}">
                    <a16:creationId xmlns:a16="http://schemas.microsoft.com/office/drawing/2014/main" id="{EA21C8E7-C25C-49C0-B241-4C15B7AE80A5}"/>
                  </a:ext>
                </a:extLst>
              </p:cNvPr>
              <p:cNvGraphicFramePr>
                <a:graphicFrameLocks noGrp="1"/>
              </p:cNvGraphicFramePr>
              <p:nvPr>
                <p:extLst>
                  <p:ext uri="{D42A27DB-BD31-4B8C-83A1-F6EECF244321}">
                    <p14:modId xmlns:p14="http://schemas.microsoft.com/office/powerpoint/2010/main" val="4087998908"/>
                  </p:ext>
                </p:extLst>
              </p:nvPr>
            </p:nvGraphicFramePr>
            <p:xfrm>
              <a:off x="6543676" y="3909370"/>
              <a:ext cx="4810124" cy="1371599"/>
            </p:xfrm>
            <a:graphic>
              <a:graphicData uri="http://schemas.openxmlformats.org/drawingml/2006/table">
                <a:tbl>
                  <a:tblPr firstRow="1" bandRow="1">
                    <a:tableStyleId>{5C22544A-7EE6-4342-B048-85BDC9FD1C3A}</a:tableStyleId>
                  </a:tblPr>
                  <a:tblGrid>
                    <a:gridCol w="1562100">
                      <a:extLst>
                        <a:ext uri="{9D8B030D-6E8A-4147-A177-3AD203B41FA5}">
                          <a16:colId xmlns:a16="http://schemas.microsoft.com/office/drawing/2014/main" val="1792630146"/>
                        </a:ext>
                      </a:extLst>
                    </a:gridCol>
                    <a:gridCol w="812006">
                      <a:extLst>
                        <a:ext uri="{9D8B030D-6E8A-4147-A177-3AD203B41FA5}">
                          <a16:colId xmlns:a16="http://schemas.microsoft.com/office/drawing/2014/main" val="3897005031"/>
                        </a:ext>
                      </a:extLst>
                    </a:gridCol>
                    <a:gridCol w="812006">
                      <a:extLst>
                        <a:ext uri="{9D8B030D-6E8A-4147-A177-3AD203B41FA5}">
                          <a16:colId xmlns:a16="http://schemas.microsoft.com/office/drawing/2014/main" val="970120801"/>
                        </a:ext>
                      </a:extLst>
                    </a:gridCol>
                    <a:gridCol w="812006">
                      <a:extLst>
                        <a:ext uri="{9D8B030D-6E8A-4147-A177-3AD203B41FA5}">
                          <a16:colId xmlns:a16="http://schemas.microsoft.com/office/drawing/2014/main" val="523708626"/>
                        </a:ext>
                      </a:extLst>
                    </a:gridCol>
                    <a:gridCol w="812006">
                      <a:extLst>
                        <a:ext uri="{9D8B030D-6E8A-4147-A177-3AD203B41FA5}">
                          <a16:colId xmlns:a16="http://schemas.microsoft.com/office/drawing/2014/main" val="4095769397"/>
                        </a:ext>
                      </a:extLst>
                    </a:gridCol>
                  </a:tblGrid>
                  <a:tr h="370173">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gridSpan="2">
                      <a:txBody>
                        <a:bodyPr/>
                        <a:lstStyle/>
                        <a:p>
                          <a:pPr algn="ctr" fontAlgn="ctr"/>
                          <a:r>
                            <a:rPr lang="en-US" sz="1600" b="0" i="0" u="none" strike="noStrike" dirty="0">
                              <a:solidFill>
                                <a:srgbClr val="000000"/>
                              </a:solidFill>
                              <a:effectLst/>
                              <a:latin typeface="Calibri" panose="020F0502020204030204" pitchFamily="34" charset="0"/>
                            </a:rPr>
                            <a:t>Calibration - Q</a:t>
                          </a:r>
                        </a:p>
                      </a:txBody>
                      <a:tcPr marL="3810" marR="3810" marT="3810" marB="0" anchor="ctr"/>
                    </a:tc>
                    <a:tc hMerge="1">
                      <a:txBody>
                        <a:bodyPr/>
                        <a:lstStyle/>
                        <a:p>
                          <a:endParaRPr lang="en-US"/>
                        </a:p>
                      </a:txBody>
                      <a:tcPr/>
                    </a:tc>
                    <a:tc gridSpan="2">
                      <a:txBody>
                        <a:bodyPr/>
                        <a:lstStyle/>
                        <a:p>
                          <a:pPr algn="ctr" fontAlgn="ctr"/>
                          <a:r>
                            <a:rPr lang="en-US" sz="1600" b="0" i="0" u="none" strike="noStrike" dirty="0">
                              <a:solidFill>
                                <a:srgbClr val="000000"/>
                              </a:solidFill>
                              <a:effectLst/>
                              <a:latin typeface="Calibri" panose="020F0502020204030204" pitchFamily="34" charset="0"/>
                            </a:rPr>
                            <a:t>Validation - Q</a:t>
                          </a:r>
                        </a:p>
                      </a:txBody>
                      <a:tcPr marL="3810" marR="3810" marT="3810" marB="0" anchor="ctr"/>
                    </a:tc>
                    <a:tc hMerge="1">
                      <a:txBody>
                        <a:bodyPr/>
                        <a:lstStyle/>
                        <a:p>
                          <a:endParaRPr lang="en-US"/>
                        </a:p>
                      </a:txBody>
                      <a:tcPr/>
                    </a:tc>
                    <a:extLst>
                      <a:ext uri="{0D108BD9-81ED-4DB2-BD59-A6C34878D82A}">
                        <a16:rowId xmlns:a16="http://schemas.microsoft.com/office/drawing/2014/main" val="1047032690"/>
                      </a:ext>
                    </a:extLst>
                  </a:tr>
                  <a:tr h="261080">
                    <a:tc>
                      <a:txBody>
                        <a:bodyPr/>
                        <a:lstStyle/>
                        <a:p>
                          <a:pPr algn="ctr" fontAlgn="ctr"/>
                          <a:r>
                            <a:rPr lang="en-US" sz="1600" b="0" i="0" u="none" strike="noStrike" dirty="0">
                              <a:solidFill>
                                <a:srgbClr val="000000"/>
                              </a:solidFill>
                              <a:effectLst/>
                              <a:latin typeface="Calibri" panose="020F0502020204030204" pitchFamily="34" charset="0"/>
                            </a:rPr>
                            <a:t> </a:t>
                          </a:r>
                        </a:p>
                      </a:txBody>
                      <a:tcPr marL="3810" marR="3810" marT="3810" marB="0" anchor="ctr"/>
                    </a:tc>
                    <a:tc>
                      <a:txBody>
                        <a:bodyPr/>
                        <a:lstStyle/>
                        <a:p>
                          <a:endParaRPr lang="en-US"/>
                        </a:p>
                      </a:txBody>
                      <a:tcPr marL="3810" marR="3810" marT="3810" marB="0" anchor="ctr">
                        <a:blipFill>
                          <a:blip r:embed="rId4"/>
                          <a:stretch>
                            <a:fillRect l="-193985" t="-144186" r="-303759" b="-306977"/>
                          </a:stretch>
                        </a:blipFill>
                      </a:tcPr>
                    </a:tc>
                    <a:tc>
                      <a:txBody>
                        <a:bodyPr/>
                        <a:lstStyle/>
                        <a:p>
                          <a:endParaRPr lang="en-US"/>
                        </a:p>
                      </a:txBody>
                      <a:tcPr marL="3810" marR="3810" marT="3810" marB="0" anchor="ctr">
                        <a:blipFill>
                          <a:blip r:embed="rId4"/>
                          <a:stretch>
                            <a:fillRect l="-293985" t="-144186" r="-203759" b="-306977"/>
                          </a:stretch>
                        </a:blipFill>
                      </a:tcPr>
                    </a:tc>
                    <a:tc>
                      <a:txBody>
                        <a:bodyPr/>
                        <a:lstStyle/>
                        <a:p>
                          <a:endParaRPr lang="en-US"/>
                        </a:p>
                      </a:txBody>
                      <a:tcPr marL="3810" marR="3810" marT="3810" marB="0" anchor="ctr">
                        <a:blipFill>
                          <a:blip r:embed="rId4"/>
                          <a:stretch>
                            <a:fillRect l="-391045" t="-144186" r="-102239" b="-306977"/>
                          </a:stretch>
                        </a:blipFill>
                      </a:tcPr>
                    </a:tc>
                    <a:tc>
                      <a:txBody>
                        <a:bodyPr/>
                        <a:lstStyle/>
                        <a:p>
                          <a:endParaRPr lang="en-US"/>
                        </a:p>
                      </a:txBody>
                      <a:tcPr marL="3810" marR="3810" marT="3810" marB="0" anchor="ctr">
                        <a:blipFill>
                          <a:blip r:embed="rId4"/>
                          <a:stretch>
                            <a:fillRect l="-494737" t="-144186" r="-3008" b="-306977"/>
                          </a:stretch>
                        </a:blipFill>
                      </a:tcPr>
                    </a:tc>
                    <a:extLst>
                      <a:ext uri="{0D108BD9-81ED-4DB2-BD59-A6C34878D82A}">
                        <a16:rowId xmlns:a16="http://schemas.microsoft.com/office/drawing/2014/main" val="3372904326"/>
                      </a:ext>
                    </a:extLst>
                  </a:tr>
                  <a:tr h="370173">
                    <a:tc>
                      <a:txBody>
                        <a:bodyPr/>
                        <a:lstStyle/>
                        <a:p>
                          <a:pPr algn="ctr" fontAlgn="ctr"/>
                          <a:r>
                            <a:rPr lang="es-ES" sz="1600" b="0" i="0" u="none" strike="noStrike" dirty="0">
                              <a:solidFill>
                                <a:srgbClr val="000000"/>
                              </a:solidFill>
                              <a:effectLst/>
                              <a:latin typeface="Calibri" panose="020F0502020204030204" pitchFamily="34" charset="0"/>
                            </a:rPr>
                            <a:t>Global v El Niño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0.007</a:t>
                          </a:r>
                        </a:p>
                      </a:txBody>
                      <a:tcPr marL="3810" marR="3810" marT="3810" marB="0" anchor="ctr"/>
                    </a:tc>
                    <a:extLst>
                      <a:ext uri="{0D108BD9-81ED-4DB2-BD59-A6C34878D82A}">
                        <a16:rowId xmlns:a16="http://schemas.microsoft.com/office/drawing/2014/main" val="1541625572"/>
                      </a:ext>
                    </a:extLst>
                  </a:tr>
                  <a:tr h="370173">
                    <a:tc>
                      <a:txBody>
                        <a:bodyPr/>
                        <a:lstStyle/>
                        <a:p>
                          <a:pPr algn="ctr" fontAlgn="ctr"/>
                          <a:r>
                            <a:rPr lang="es-ES" sz="1600" b="0" i="0" u="none" strike="noStrike" dirty="0">
                              <a:solidFill>
                                <a:srgbClr val="000000"/>
                              </a:solidFill>
                              <a:effectLst/>
                              <a:latin typeface="Calibri" panose="020F0502020204030204" pitchFamily="34" charset="0"/>
                            </a:rPr>
                            <a:t>Global v La Niña </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0.014</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a:t>
                          </a:r>
                        </a:p>
                      </a:txBody>
                      <a:tcPr marL="3810" marR="3810" marT="3810"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0.000</a:t>
                          </a:r>
                        </a:p>
                      </a:txBody>
                      <a:tcPr marL="3810" marR="3810" marT="3810" marB="0" anchor="ctr"/>
                    </a:tc>
                    <a:extLst>
                      <a:ext uri="{0D108BD9-81ED-4DB2-BD59-A6C34878D82A}">
                        <a16:rowId xmlns:a16="http://schemas.microsoft.com/office/drawing/2014/main" val="448630293"/>
                      </a:ext>
                    </a:extLst>
                  </a:tr>
                </a:tbl>
              </a:graphicData>
            </a:graphic>
          </p:graphicFrame>
        </mc:Fallback>
      </mc:AlternateContent>
      <p:sp>
        <p:nvSpPr>
          <p:cNvPr id="17" name="TextBox 16">
            <a:extLst>
              <a:ext uri="{FF2B5EF4-FFF2-40B4-BE49-F238E27FC236}">
                <a16:creationId xmlns:a16="http://schemas.microsoft.com/office/drawing/2014/main" id="{C3C111C2-E655-468A-ACEC-02893B6C1E3E}"/>
              </a:ext>
            </a:extLst>
          </p:cNvPr>
          <p:cNvSpPr txBox="1"/>
          <p:nvPr/>
        </p:nvSpPr>
        <p:spPr>
          <a:xfrm>
            <a:off x="109539" y="2916147"/>
            <a:ext cx="3609974" cy="646331"/>
          </a:xfrm>
          <a:prstGeom prst="rect">
            <a:avLst/>
          </a:prstGeom>
          <a:noFill/>
        </p:spPr>
        <p:txBody>
          <a:bodyPr wrap="square">
            <a:spAutoFit/>
          </a:bodyPr>
          <a:lstStyle/>
          <a:p>
            <a:r>
              <a:rPr lang="en-US" b="1" i="1" dirty="0"/>
              <a:t>Non-parametric distribution of streamflows using Kernel densities</a:t>
            </a:r>
          </a:p>
        </p:txBody>
      </p:sp>
      <p:sp>
        <p:nvSpPr>
          <p:cNvPr id="13" name="Arrow: Bent 12">
            <a:extLst>
              <a:ext uri="{FF2B5EF4-FFF2-40B4-BE49-F238E27FC236}">
                <a16:creationId xmlns:a16="http://schemas.microsoft.com/office/drawing/2014/main" id="{AAE4A623-B785-49BD-9F8B-5AEEB93E82A3}"/>
              </a:ext>
            </a:extLst>
          </p:cNvPr>
          <p:cNvSpPr/>
          <p:nvPr/>
        </p:nvSpPr>
        <p:spPr>
          <a:xfrm flipV="1">
            <a:off x="576262" y="3562478"/>
            <a:ext cx="447675" cy="49312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Arrow: Bent 17">
            <a:extLst>
              <a:ext uri="{FF2B5EF4-FFF2-40B4-BE49-F238E27FC236}">
                <a16:creationId xmlns:a16="http://schemas.microsoft.com/office/drawing/2014/main" id="{758094AD-313E-4FBF-9820-210A306B3AFF}"/>
              </a:ext>
            </a:extLst>
          </p:cNvPr>
          <p:cNvSpPr/>
          <p:nvPr/>
        </p:nvSpPr>
        <p:spPr>
          <a:xfrm flipV="1">
            <a:off x="2481264" y="1652178"/>
            <a:ext cx="447675" cy="49312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TextBox 18">
            <a:extLst>
              <a:ext uri="{FF2B5EF4-FFF2-40B4-BE49-F238E27FC236}">
                <a16:creationId xmlns:a16="http://schemas.microsoft.com/office/drawing/2014/main" id="{45A1EA53-D2C2-402D-9AAD-0AC042B297F5}"/>
              </a:ext>
            </a:extLst>
          </p:cNvPr>
          <p:cNvSpPr txBox="1"/>
          <p:nvPr/>
        </p:nvSpPr>
        <p:spPr>
          <a:xfrm>
            <a:off x="6322216" y="3489235"/>
            <a:ext cx="5436391" cy="369332"/>
          </a:xfrm>
          <a:prstGeom prst="rect">
            <a:avLst/>
          </a:prstGeom>
          <a:noFill/>
        </p:spPr>
        <p:txBody>
          <a:bodyPr wrap="square">
            <a:spAutoFit/>
          </a:bodyPr>
          <a:lstStyle/>
          <a:p>
            <a:r>
              <a:rPr lang="en-US" b="1" i="1" dirty="0"/>
              <a:t>Distribution similarity using Kolmogorov-Smirnov test</a:t>
            </a:r>
          </a:p>
        </p:txBody>
      </p:sp>
      <p:sp>
        <p:nvSpPr>
          <p:cNvPr id="15" name="Arrow: Notched Right 14">
            <a:hlinkClick r:id="rId5" action="ppaction://hlinksldjump"/>
            <a:extLst>
              <a:ext uri="{FF2B5EF4-FFF2-40B4-BE49-F238E27FC236}">
                <a16:creationId xmlns:a16="http://schemas.microsoft.com/office/drawing/2014/main" id="{0FC7712F-21CD-4604-8CC5-2FBB67C8C808}"/>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27192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 – Model Evaluation</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11</a:t>
            </a:fld>
            <a:endParaRPr lang="en-US" sz="1600" b="1" dirty="0"/>
          </a:p>
        </p:txBody>
      </p:sp>
      <p:sp>
        <p:nvSpPr>
          <p:cNvPr id="10" name="Rectangle 9">
            <a:extLst>
              <a:ext uri="{FF2B5EF4-FFF2-40B4-BE49-F238E27FC236}">
                <a16:creationId xmlns:a16="http://schemas.microsoft.com/office/drawing/2014/main" id="{1D9D6659-6AE0-4351-99BE-2F3B29C77FBC}"/>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model evaluation was carried out using a four-level screening process and M4 PUS model (i.e., model with 8 input variables &amp; unpruned and unsmoothed configuration) was chosen.</a:t>
            </a:r>
          </a:p>
        </p:txBody>
      </p:sp>
      <p:sp>
        <p:nvSpPr>
          <p:cNvPr id="3" name="Rectangle: Rounded Corners 2">
            <a:extLst>
              <a:ext uri="{FF2B5EF4-FFF2-40B4-BE49-F238E27FC236}">
                <a16:creationId xmlns:a16="http://schemas.microsoft.com/office/drawing/2014/main" id="{533A5FF3-D3AE-4EDD-8D1E-96DA7BCC1191}"/>
              </a:ext>
            </a:extLst>
          </p:cNvPr>
          <p:cNvSpPr/>
          <p:nvPr/>
        </p:nvSpPr>
        <p:spPr>
          <a:xfrm>
            <a:off x="2486026" y="865664"/>
            <a:ext cx="1828800" cy="64008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tx1"/>
                </a:solidFill>
              </a:rPr>
              <a:t>Global Model</a:t>
            </a:r>
          </a:p>
        </p:txBody>
      </p:sp>
      <p:sp>
        <p:nvSpPr>
          <p:cNvPr id="9" name="Rectangle: Rounded Corners 8">
            <a:extLst>
              <a:ext uri="{FF2B5EF4-FFF2-40B4-BE49-F238E27FC236}">
                <a16:creationId xmlns:a16="http://schemas.microsoft.com/office/drawing/2014/main" id="{9483DAE1-F3DE-4842-B315-2C1B4590AF47}"/>
              </a:ext>
            </a:extLst>
          </p:cNvPr>
          <p:cNvSpPr/>
          <p:nvPr/>
        </p:nvSpPr>
        <p:spPr>
          <a:xfrm>
            <a:off x="5257793" y="863678"/>
            <a:ext cx="1828800" cy="64008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tx1"/>
                </a:solidFill>
              </a:rPr>
              <a:t>El Niño Model</a:t>
            </a:r>
          </a:p>
        </p:txBody>
      </p:sp>
      <p:sp>
        <p:nvSpPr>
          <p:cNvPr id="11" name="Rectangle: Rounded Corners 10">
            <a:extLst>
              <a:ext uri="{FF2B5EF4-FFF2-40B4-BE49-F238E27FC236}">
                <a16:creationId xmlns:a16="http://schemas.microsoft.com/office/drawing/2014/main" id="{36F8BB7F-F227-43E3-99FD-37AF9304E3A1}"/>
              </a:ext>
            </a:extLst>
          </p:cNvPr>
          <p:cNvSpPr/>
          <p:nvPr/>
        </p:nvSpPr>
        <p:spPr>
          <a:xfrm>
            <a:off x="8172433" y="865664"/>
            <a:ext cx="1828800" cy="64008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000" b="1" dirty="0">
                <a:solidFill>
                  <a:schemeClr val="tx1"/>
                </a:solidFill>
              </a:rPr>
              <a:t>La Niña Model</a:t>
            </a:r>
          </a:p>
        </p:txBody>
      </p:sp>
      <p:sp>
        <p:nvSpPr>
          <p:cNvPr id="4" name="Arrow: Down 3">
            <a:extLst>
              <a:ext uri="{FF2B5EF4-FFF2-40B4-BE49-F238E27FC236}">
                <a16:creationId xmlns:a16="http://schemas.microsoft.com/office/drawing/2014/main" id="{9A456FC7-0CFC-4400-94DA-5883C45621F7}"/>
              </a:ext>
            </a:extLst>
          </p:cNvPr>
          <p:cNvSpPr/>
          <p:nvPr/>
        </p:nvSpPr>
        <p:spPr>
          <a:xfrm>
            <a:off x="3252788" y="1605438"/>
            <a:ext cx="295275"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Down 11">
            <a:extLst>
              <a:ext uri="{FF2B5EF4-FFF2-40B4-BE49-F238E27FC236}">
                <a16:creationId xmlns:a16="http://schemas.microsoft.com/office/drawing/2014/main" id="{55BC5D68-4219-4E70-B152-80AD170673DD}"/>
              </a:ext>
            </a:extLst>
          </p:cNvPr>
          <p:cNvSpPr/>
          <p:nvPr/>
        </p:nvSpPr>
        <p:spPr>
          <a:xfrm>
            <a:off x="8939195" y="1601469"/>
            <a:ext cx="295275"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Down 12">
            <a:extLst>
              <a:ext uri="{FF2B5EF4-FFF2-40B4-BE49-F238E27FC236}">
                <a16:creationId xmlns:a16="http://schemas.microsoft.com/office/drawing/2014/main" id="{415F020B-F6E2-4C87-8676-B29E935ADA0B}"/>
              </a:ext>
            </a:extLst>
          </p:cNvPr>
          <p:cNvSpPr/>
          <p:nvPr/>
        </p:nvSpPr>
        <p:spPr>
          <a:xfrm>
            <a:off x="6024555" y="1601469"/>
            <a:ext cx="295275"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2132D3D1-F541-418D-B683-8CA847E55AD7}"/>
              </a:ext>
            </a:extLst>
          </p:cNvPr>
          <p:cNvSpPr txBox="1"/>
          <p:nvPr/>
        </p:nvSpPr>
        <p:spPr>
          <a:xfrm>
            <a:off x="223838" y="2143128"/>
            <a:ext cx="1390650" cy="646331"/>
          </a:xfrm>
          <a:prstGeom prst="rect">
            <a:avLst/>
          </a:prstGeom>
          <a:noFill/>
        </p:spPr>
        <p:txBody>
          <a:bodyPr wrap="square" rtlCol="0">
            <a:spAutoFit/>
          </a:bodyPr>
          <a:lstStyle/>
          <a:p>
            <a:pPr algn="ctr"/>
            <a:r>
              <a:rPr lang="en-US" b="1" i="1" dirty="0"/>
              <a:t>1</a:t>
            </a:r>
            <a:r>
              <a:rPr lang="en-US" b="1" i="1" baseline="30000" dirty="0"/>
              <a:t>st</a:t>
            </a:r>
            <a:r>
              <a:rPr lang="en-US" b="1" i="1" dirty="0"/>
              <a:t> Level Screening</a:t>
            </a:r>
          </a:p>
        </p:txBody>
      </p:sp>
      <p:sp>
        <p:nvSpPr>
          <p:cNvPr id="14" name="TextBox 13">
            <a:extLst>
              <a:ext uri="{FF2B5EF4-FFF2-40B4-BE49-F238E27FC236}">
                <a16:creationId xmlns:a16="http://schemas.microsoft.com/office/drawing/2014/main" id="{1A9D7FC6-B5B9-436C-A9FA-9E75350D1086}"/>
              </a:ext>
            </a:extLst>
          </p:cNvPr>
          <p:cNvSpPr txBox="1"/>
          <p:nvPr/>
        </p:nvSpPr>
        <p:spPr>
          <a:xfrm>
            <a:off x="223838" y="3080635"/>
            <a:ext cx="1390650" cy="646331"/>
          </a:xfrm>
          <a:prstGeom prst="rect">
            <a:avLst/>
          </a:prstGeom>
          <a:noFill/>
        </p:spPr>
        <p:txBody>
          <a:bodyPr wrap="square" rtlCol="0">
            <a:spAutoFit/>
          </a:bodyPr>
          <a:lstStyle/>
          <a:p>
            <a:pPr algn="ctr"/>
            <a:r>
              <a:rPr lang="en-US" b="1" i="1" dirty="0"/>
              <a:t>2</a:t>
            </a:r>
            <a:r>
              <a:rPr lang="en-US" b="1" i="1" baseline="30000" dirty="0"/>
              <a:t>nd</a:t>
            </a:r>
            <a:r>
              <a:rPr lang="en-US" b="1" i="1" dirty="0"/>
              <a:t> Level Screening</a:t>
            </a:r>
          </a:p>
        </p:txBody>
      </p:sp>
      <p:sp>
        <p:nvSpPr>
          <p:cNvPr id="15" name="TextBox 14">
            <a:extLst>
              <a:ext uri="{FF2B5EF4-FFF2-40B4-BE49-F238E27FC236}">
                <a16:creationId xmlns:a16="http://schemas.microsoft.com/office/drawing/2014/main" id="{DA962F71-7BDA-4F5D-AEC7-0F608FFE05EE}"/>
              </a:ext>
            </a:extLst>
          </p:cNvPr>
          <p:cNvSpPr txBox="1"/>
          <p:nvPr/>
        </p:nvSpPr>
        <p:spPr>
          <a:xfrm>
            <a:off x="223838" y="4018142"/>
            <a:ext cx="1390650" cy="646331"/>
          </a:xfrm>
          <a:prstGeom prst="rect">
            <a:avLst/>
          </a:prstGeom>
          <a:noFill/>
        </p:spPr>
        <p:txBody>
          <a:bodyPr wrap="square" rtlCol="0">
            <a:spAutoFit/>
          </a:bodyPr>
          <a:lstStyle/>
          <a:p>
            <a:pPr algn="ctr"/>
            <a:r>
              <a:rPr lang="en-US" b="1" i="1" dirty="0"/>
              <a:t>3</a:t>
            </a:r>
            <a:r>
              <a:rPr lang="en-US" b="1" i="1" baseline="30000" dirty="0"/>
              <a:t>rd</a:t>
            </a:r>
            <a:r>
              <a:rPr lang="en-US" b="1" i="1" dirty="0"/>
              <a:t> Level Screening</a:t>
            </a:r>
          </a:p>
        </p:txBody>
      </p:sp>
      <p:sp>
        <p:nvSpPr>
          <p:cNvPr id="16" name="TextBox 15">
            <a:extLst>
              <a:ext uri="{FF2B5EF4-FFF2-40B4-BE49-F238E27FC236}">
                <a16:creationId xmlns:a16="http://schemas.microsoft.com/office/drawing/2014/main" id="{9E6F25A2-8A22-4051-AB49-4D17009472E1}"/>
              </a:ext>
            </a:extLst>
          </p:cNvPr>
          <p:cNvSpPr txBox="1"/>
          <p:nvPr/>
        </p:nvSpPr>
        <p:spPr>
          <a:xfrm>
            <a:off x="223838" y="4955649"/>
            <a:ext cx="1390650" cy="646331"/>
          </a:xfrm>
          <a:prstGeom prst="rect">
            <a:avLst/>
          </a:prstGeom>
          <a:noFill/>
        </p:spPr>
        <p:txBody>
          <a:bodyPr wrap="square" rtlCol="0">
            <a:spAutoFit/>
          </a:bodyPr>
          <a:lstStyle/>
          <a:p>
            <a:pPr algn="ctr"/>
            <a:r>
              <a:rPr lang="en-US" b="1" i="1" dirty="0"/>
              <a:t>4</a:t>
            </a:r>
            <a:r>
              <a:rPr lang="en-US" b="1" i="1" baseline="30000" dirty="0"/>
              <a:t>th</a:t>
            </a:r>
            <a:r>
              <a:rPr lang="en-US" b="1" i="1" dirty="0"/>
              <a:t> Level Screening</a:t>
            </a:r>
          </a:p>
        </p:txBody>
      </p:sp>
      <p:sp>
        <p:nvSpPr>
          <p:cNvPr id="17" name="Oval 16">
            <a:extLst>
              <a:ext uri="{FF2B5EF4-FFF2-40B4-BE49-F238E27FC236}">
                <a16:creationId xmlns:a16="http://schemas.microsoft.com/office/drawing/2014/main" id="{C34CAAB7-CEB5-4517-9411-D2690E4C0688}"/>
              </a:ext>
            </a:extLst>
          </p:cNvPr>
          <p:cNvSpPr/>
          <p:nvPr/>
        </p:nvSpPr>
        <p:spPr>
          <a:xfrm>
            <a:off x="223838" y="925194"/>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16 models</a:t>
            </a:r>
          </a:p>
        </p:txBody>
      </p:sp>
      <p:sp>
        <p:nvSpPr>
          <p:cNvPr id="18" name="Arrow: Right 17">
            <a:extLst>
              <a:ext uri="{FF2B5EF4-FFF2-40B4-BE49-F238E27FC236}">
                <a16:creationId xmlns:a16="http://schemas.microsoft.com/office/drawing/2014/main" id="{DE0A5645-1ADB-4C99-A1F5-07E931870F54}"/>
              </a:ext>
            </a:extLst>
          </p:cNvPr>
          <p:cNvSpPr/>
          <p:nvPr/>
        </p:nvSpPr>
        <p:spPr>
          <a:xfrm>
            <a:off x="1814514" y="1108379"/>
            <a:ext cx="342900" cy="31560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576B2BC1-C171-45BE-B67E-2650653BE504}"/>
              </a:ext>
            </a:extLst>
          </p:cNvPr>
          <p:cNvSpPr/>
          <p:nvPr/>
        </p:nvSpPr>
        <p:spPr>
          <a:xfrm>
            <a:off x="2705100" y="2007783"/>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13 models</a:t>
            </a:r>
          </a:p>
        </p:txBody>
      </p:sp>
      <p:sp>
        <p:nvSpPr>
          <p:cNvPr id="20" name="Right Brace 19">
            <a:extLst>
              <a:ext uri="{FF2B5EF4-FFF2-40B4-BE49-F238E27FC236}">
                <a16:creationId xmlns:a16="http://schemas.microsoft.com/office/drawing/2014/main" id="{81EFC5A0-EE06-4C09-ABDE-5C1ED11C22B2}"/>
              </a:ext>
            </a:extLst>
          </p:cNvPr>
          <p:cNvSpPr/>
          <p:nvPr/>
        </p:nvSpPr>
        <p:spPr>
          <a:xfrm>
            <a:off x="10234589" y="1814708"/>
            <a:ext cx="409575" cy="2871717"/>
          </a:xfrm>
          <a:prstGeom prst="rightBrace">
            <a:avLst>
              <a:gd name="adj1" fmla="val 101356"/>
              <a:gd name="adj2" fmla="val 50000"/>
            </a:avLst>
          </a:prstGeom>
          <a:ln w="28575">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b="1" dirty="0"/>
          </a:p>
        </p:txBody>
      </p:sp>
      <p:sp>
        <p:nvSpPr>
          <p:cNvPr id="21" name="TextBox 20">
            <a:extLst>
              <a:ext uri="{FF2B5EF4-FFF2-40B4-BE49-F238E27FC236}">
                <a16:creationId xmlns:a16="http://schemas.microsoft.com/office/drawing/2014/main" id="{BA6DDF5D-30E6-4676-A0EA-01A1CEB4EC12}"/>
              </a:ext>
            </a:extLst>
          </p:cNvPr>
          <p:cNvSpPr txBox="1"/>
          <p:nvPr/>
        </p:nvSpPr>
        <p:spPr>
          <a:xfrm rot="16200000">
            <a:off x="9715287" y="2829308"/>
            <a:ext cx="2860202" cy="830997"/>
          </a:xfrm>
          <a:prstGeom prst="rect">
            <a:avLst/>
          </a:prstGeom>
          <a:noFill/>
        </p:spPr>
        <p:txBody>
          <a:bodyPr wrap="square" rtlCol="0">
            <a:spAutoFit/>
          </a:bodyPr>
          <a:lstStyle/>
          <a:p>
            <a:pPr algn="ctr"/>
            <a:r>
              <a:rPr lang="en-US" sz="1600" dirty="0"/>
              <a:t>Models satisfying the specified criteria after each level of screening</a:t>
            </a:r>
          </a:p>
        </p:txBody>
      </p:sp>
      <p:sp>
        <p:nvSpPr>
          <p:cNvPr id="22" name="Oval 21">
            <a:extLst>
              <a:ext uri="{FF2B5EF4-FFF2-40B4-BE49-F238E27FC236}">
                <a16:creationId xmlns:a16="http://schemas.microsoft.com/office/drawing/2014/main" id="{73B6312A-EFE8-45C5-9C7C-3EB2406C69FD}"/>
              </a:ext>
            </a:extLst>
          </p:cNvPr>
          <p:cNvSpPr/>
          <p:nvPr/>
        </p:nvSpPr>
        <p:spPr>
          <a:xfrm>
            <a:off x="2705100" y="3030438"/>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4 models</a:t>
            </a:r>
          </a:p>
        </p:txBody>
      </p:sp>
      <p:sp>
        <p:nvSpPr>
          <p:cNvPr id="23" name="Oval 22">
            <a:extLst>
              <a:ext uri="{FF2B5EF4-FFF2-40B4-BE49-F238E27FC236}">
                <a16:creationId xmlns:a16="http://schemas.microsoft.com/office/drawing/2014/main" id="{FAF57D49-8F0B-4126-B2A6-0DF0DB11DE09}"/>
              </a:ext>
            </a:extLst>
          </p:cNvPr>
          <p:cNvSpPr/>
          <p:nvPr/>
        </p:nvSpPr>
        <p:spPr>
          <a:xfrm>
            <a:off x="2705100" y="4010150"/>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4 models</a:t>
            </a:r>
          </a:p>
        </p:txBody>
      </p:sp>
      <p:sp>
        <p:nvSpPr>
          <p:cNvPr id="24" name="Oval 23">
            <a:extLst>
              <a:ext uri="{FF2B5EF4-FFF2-40B4-BE49-F238E27FC236}">
                <a16:creationId xmlns:a16="http://schemas.microsoft.com/office/drawing/2014/main" id="{82116242-564E-41D6-B0A7-EA79428CF9A5}"/>
              </a:ext>
            </a:extLst>
          </p:cNvPr>
          <p:cNvSpPr/>
          <p:nvPr/>
        </p:nvSpPr>
        <p:spPr>
          <a:xfrm>
            <a:off x="2705100" y="5005513"/>
            <a:ext cx="1390650" cy="676275"/>
          </a:xfrm>
          <a:prstGeom prst="ellipse">
            <a:avLst/>
          </a:prstGeo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M4 UPUS</a:t>
            </a:r>
          </a:p>
        </p:txBody>
      </p:sp>
      <p:sp>
        <p:nvSpPr>
          <p:cNvPr id="25" name="Arrow: Down 24">
            <a:extLst>
              <a:ext uri="{FF2B5EF4-FFF2-40B4-BE49-F238E27FC236}">
                <a16:creationId xmlns:a16="http://schemas.microsoft.com/office/drawing/2014/main" id="{99ADBB41-6AF8-4BEA-8F97-AA8C664FFA91}"/>
              </a:ext>
            </a:extLst>
          </p:cNvPr>
          <p:cNvSpPr/>
          <p:nvPr/>
        </p:nvSpPr>
        <p:spPr>
          <a:xfrm>
            <a:off x="3252788" y="2759863"/>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7AFC0021-36EB-42AE-85CC-A9FEE17B43CB}"/>
              </a:ext>
            </a:extLst>
          </p:cNvPr>
          <p:cNvSpPr/>
          <p:nvPr/>
        </p:nvSpPr>
        <p:spPr>
          <a:xfrm>
            <a:off x="3252788" y="3778806"/>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25E92155-D155-4BF1-9557-2D48122A60C3}"/>
              </a:ext>
            </a:extLst>
          </p:cNvPr>
          <p:cNvSpPr/>
          <p:nvPr/>
        </p:nvSpPr>
        <p:spPr>
          <a:xfrm>
            <a:off x="3252788" y="4765991"/>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C14D775-5E75-4207-A198-DAA7609C727F}"/>
              </a:ext>
            </a:extLst>
          </p:cNvPr>
          <p:cNvSpPr/>
          <p:nvPr/>
        </p:nvSpPr>
        <p:spPr>
          <a:xfrm>
            <a:off x="5514968" y="2012417"/>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4 models</a:t>
            </a:r>
          </a:p>
        </p:txBody>
      </p:sp>
      <p:sp>
        <p:nvSpPr>
          <p:cNvPr id="29" name="Oval 28">
            <a:extLst>
              <a:ext uri="{FF2B5EF4-FFF2-40B4-BE49-F238E27FC236}">
                <a16:creationId xmlns:a16="http://schemas.microsoft.com/office/drawing/2014/main" id="{2CEA2099-09D2-4F71-A3C2-65496F1D9D34}"/>
              </a:ext>
            </a:extLst>
          </p:cNvPr>
          <p:cNvSpPr/>
          <p:nvPr/>
        </p:nvSpPr>
        <p:spPr>
          <a:xfrm>
            <a:off x="5514968" y="3035072"/>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4 models</a:t>
            </a:r>
          </a:p>
        </p:txBody>
      </p:sp>
      <p:sp>
        <p:nvSpPr>
          <p:cNvPr id="30" name="Oval 29">
            <a:extLst>
              <a:ext uri="{FF2B5EF4-FFF2-40B4-BE49-F238E27FC236}">
                <a16:creationId xmlns:a16="http://schemas.microsoft.com/office/drawing/2014/main" id="{3CEFAD4F-DF85-4AB1-B666-2979DF00DF51}"/>
              </a:ext>
            </a:extLst>
          </p:cNvPr>
          <p:cNvSpPr/>
          <p:nvPr/>
        </p:nvSpPr>
        <p:spPr>
          <a:xfrm>
            <a:off x="5514968" y="4014784"/>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2 models</a:t>
            </a:r>
          </a:p>
        </p:txBody>
      </p:sp>
      <p:sp>
        <p:nvSpPr>
          <p:cNvPr id="31" name="Oval 30">
            <a:extLst>
              <a:ext uri="{FF2B5EF4-FFF2-40B4-BE49-F238E27FC236}">
                <a16:creationId xmlns:a16="http://schemas.microsoft.com/office/drawing/2014/main" id="{67372D99-C92F-4895-A96F-A335D6ADEBCC}"/>
              </a:ext>
            </a:extLst>
          </p:cNvPr>
          <p:cNvSpPr/>
          <p:nvPr/>
        </p:nvSpPr>
        <p:spPr>
          <a:xfrm>
            <a:off x="5514968" y="5010147"/>
            <a:ext cx="1390650" cy="676275"/>
          </a:xfrm>
          <a:prstGeom prst="ellipse">
            <a:avLst/>
          </a:prstGeo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M4 UPUS</a:t>
            </a:r>
          </a:p>
        </p:txBody>
      </p:sp>
      <p:sp>
        <p:nvSpPr>
          <p:cNvPr id="32" name="Arrow: Down 31">
            <a:extLst>
              <a:ext uri="{FF2B5EF4-FFF2-40B4-BE49-F238E27FC236}">
                <a16:creationId xmlns:a16="http://schemas.microsoft.com/office/drawing/2014/main" id="{800BEE9B-8A53-422D-B8B2-4C3769003CA3}"/>
              </a:ext>
            </a:extLst>
          </p:cNvPr>
          <p:cNvSpPr/>
          <p:nvPr/>
        </p:nvSpPr>
        <p:spPr>
          <a:xfrm>
            <a:off x="6062656" y="2764497"/>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Arrow: Down 32">
            <a:extLst>
              <a:ext uri="{FF2B5EF4-FFF2-40B4-BE49-F238E27FC236}">
                <a16:creationId xmlns:a16="http://schemas.microsoft.com/office/drawing/2014/main" id="{8AD24056-485B-4F9E-8A61-8397B2D7E9CC}"/>
              </a:ext>
            </a:extLst>
          </p:cNvPr>
          <p:cNvSpPr/>
          <p:nvPr/>
        </p:nvSpPr>
        <p:spPr>
          <a:xfrm>
            <a:off x="6062656" y="3783440"/>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Arrow: Down 33">
            <a:extLst>
              <a:ext uri="{FF2B5EF4-FFF2-40B4-BE49-F238E27FC236}">
                <a16:creationId xmlns:a16="http://schemas.microsoft.com/office/drawing/2014/main" id="{4F79585C-271C-49BF-B11D-5B023A07A7A8}"/>
              </a:ext>
            </a:extLst>
          </p:cNvPr>
          <p:cNvSpPr/>
          <p:nvPr/>
        </p:nvSpPr>
        <p:spPr>
          <a:xfrm>
            <a:off x="6062656" y="4770625"/>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Oval 34">
            <a:extLst>
              <a:ext uri="{FF2B5EF4-FFF2-40B4-BE49-F238E27FC236}">
                <a16:creationId xmlns:a16="http://schemas.microsoft.com/office/drawing/2014/main" id="{4F4CF61B-3296-4EDC-99E0-5163177A8517}"/>
              </a:ext>
            </a:extLst>
          </p:cNvPr>
          <p:cNvSpPr/>
          <p:nvPr/>
        </p:nvSpPr>
        <p:spPr>
          <a:xfrm>
            <a:off x="8467708" y="2019301"/>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2 models</a:t>
            </a:r>
          </a:p>
        </p:txBody>
      </p:sp>
      <p:sp>
        <p:nvSpPr>
          <p:cNvPr id="36" name="Oval 35">
            <a:extLst>
              <a:ext uri="{FF2B5EF4-FFF2-40B4-BE49-F238E27FC236}">
                <a16:creationId xmlns:a16="http://schemas.microsoft.com/office/drawing/2014/main" id="{353CD1D6-C462-4022-93B7-1BDA7A2BC664}"/>
              </a:ext>
            </a:extLst>
          </p:cNvPr>
          <p:cNvSpPr/>
          <p:nvPr/>
        </p:nvSpPr>
        <p:spPr>
          <a:xfrm>
            <a:off x="8467708" y="3041956"/>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2 models</a:t>
            </a:r>
          </a:p>
        </p:txBody>
      </p:sp>
      <p:sp>
        <p:nvSpPr>
          <p:cNvPr id="37" name="Oval 36">
            <a:extLst>
              <a:ext uri="{FF2B5EF4-FFF2-40B4-BE49-F238E27FC236}">
                <a16:creationId xmlns:a16="http://schemas.microsoft.com/office/drawing/2014/main" id="{B4E1FA3F-F46E-4644-ABDD-59E503D3202D}"/>
              </a:ext>
            </a:extLst>
          </p:cNvPr>
          <p:cNvSpPr/>
          <p:nvPr/>
        </p:nvSpPr>
        <p:spPr>
          <a:xfrm>
            <a:off x="8467708" y="4021668"/>
            <a:ext cx="1390650" cy="676275"/>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2 models</a:t>
            </a:r>
          </a:p>
        </p:txBody>
      </p:sp>
      <p:sp>
        <p:nvSpPr>
          <p:cNvPr id="38" name="Oval 37">
            <a:extLst>
              <a:ext uri="{FF2B5EF4-FFF2-40B4-BE49-F238E27FC236}">
                <a16:creationId xmlns:a16="http://schemas.microsoft.com/office/drawing/2014/main" id="{2A4FCD95-89ED-497B-A8F4-FE43398F3F35}"/>
              </a:ext>
            </a:extLst>
          </p:cNvPr>
          <p:cNvSpPr/>
          <p:nvPr/>
        </p:nvSpPr>
        <p:spPr>
          <a:xfrm>
            <a:off x="8467708" y="5017031"/>
            <a:ext cx="1390650" cy="676275"/>
          </a:xfrm>
          <a:prstGeom prst="ellipse">
            <a:avLst/>
          </a:prstGeom>
          <a:solidFill>
            <a:schemeClr val="accent4">
              <a:lumMod val="20000"/>
              <a:lumOff val="80000"/>
            </a:schemeClr>
          </a:solidFill>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M4 UPUS</a:t>
            </a:r>
          </a:p>
        </p:txBody>
      </p:sp>
      <p:sp>
        <p:nvSpPr>
          <p:cNvPr id="39" name="Arrow: Down 38">
            <a:extLst>
              <a:ext uri="{FF2B5EF4-FFF2-40B4-BE49-F238E27FC236}">
                <a16:creationId xmlns:a16="http://schemas.microsoft.com/office/drawing/2014/main" id="{6B1B937D-0FB5-47A9-BF95-1522EEB7C239}"/>
              </a:ext>
            </a:extLst>
          </p:cNvPr>
          <p:cNvSpPr/>
          <p:nvPr/>
        </p:nvSpPr>
        <p:spPr>
          <a:xfrm>
            <a:off x="9015396" y="2771381"/>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E43B2AF2-0340-40AB-BCF9-AA4E236CD197}"/>
              </a:ext>
            </a:extLst>
          </p:cNvPr>
          <p:cNvSpPr/>
          <p:nvPr/>
        </p:nvSpPr>
        <p:spPr>
          <a:xfrm>
            <a:off x="9015396" y="3790324"/>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E6BAE645-4298-4781-8BAA-70C0E38D4EC7}"/>
              </a:ext>
            </a:extLst>
          </p:cNvPr>
          <p:cNvSpPr/>
          <p:nvPr/>
        </p:nvSpPr>
        <p:spPr>
          <a:xfrm>
            <a:off x="9015396" y="4777509"/>
            <a:ext cx="295275" cy="20110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Notched Right 41">
            <a:hlinkClick r:id="rId2" action="ppaction://hlinksldjump"/>
            <a:extLst>
              <a:ext uri="{FF2B5EF4-FFF2-40B4-BE49-F238E27FC236}">
                <a16:creationId xmlns:a16="http://schemas.microsoft.com/office/drawing/2014/main" id="{F1F49939-5B19-4493-BC14-BA0AE1F46A9F}"/>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2D4095A-67D7-4575-9988-84EC3E2237FF}"/>
              </a:ext>
            </a:extLst>
          </p:cNvPr>
          <p:cNvSpPr/>
          <p:nvPr/>
        </p:nvSpPr>
        <p:spPr>
          <a:xfrm>
            <a:off x="5072063" y="809625"/>
            <a:ext cx="5057775" cy="750261"/>
          </a:xfrm>
          <a:prstGeom prst="rect">
            <a:avLst/>
          </a:prstGeom>
          <a:noFill/>
          <a:ln w="1905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17BF7D7A-47F7-41D9-B6A7-AC8C7AF1E7AF}"/>
              </a:ext>
            </a:extLst>
          </p:cNvPr>
          <p:cNvSpPr txBox="1"/>
          <p:nvPr/>
        </p:nvSpPr>
        <p:spPr>
          <a:xfrm>
            <a:off x="6829410" y="1511550"/>
            <a:ext cx="1609725" cy="400110"/>
          </a:xfrm>
          <a:prstGeom prst="rect">
            <a:avLst/>
          </a:prstGeom>
          <a:noFill/>
        </p:spPr>
        <p:txBody>
          <a:bodyPr wrap="square" rtlCol="0">
            <a:spAutoFit/>
          </a:bodyPr>
          <a:lstStyle/>
          <a:p>
            <a:r>
              <a:rPr lang="en-US" sz="2000" b="1" dirty="0">
                <a:solidFill>
                  <a:srgbClr val="0000FF"/>
                </a:solidFill>
              </a:rPr>
              <a:t>Local Models</a:t>
            </a:r>
          </a:p>
        </p:txBody>
      </p:sp>
    </p:spTree>
    <p:extLst>
      <p:ext uri="{BB962C8B-B14F-4D97-AF65-F5344CB8AC3E}">
        <p14:creationId xmlns:p14="http://schemas.microsoft.com/office/powerpoint/2010/main" val="23583851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 - Calibration</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12</a:t>
            </a:fld>
            <a:endParaRPr lang="en-US" sz="1600" b="1" dirty="0"/>
          </a:p>
        </p:txBody>
      </p:sp>
      <p:sp>
        <p:nvSpPr>
          <p:cNvPr id="9" name="Rectangle 8">
            <a:extLst>
              <a:ext uri="{FF2B5EF4-FFF2-40B4-BE49-F238E27FC236}">
                <a16:creationId xmlns:a16="http://schemas.microsoft.com/office/drawing/2014/main" id="{48CEC0CC-47B9-4942-AD5C-B6ABFA38735B}"/>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Global model showed better performance than </a:t>
            </a:r>
            <a:r>
              <a:rPr lang="es-ES" sz="2000" dirty="0">
                <a:solidFill>
                  <a:srgbClr val="0033CC"/>
                </a:solidFill>
              </a:rPr>
              <a:t>El Niño and La Niña </a:t>
            </a:r>
            <a:r>
              <a:rPr lang="es-ES" sz="2000" dirty="0" err="1">
                <a:solidFill>
                  <a:srgbClr val="0033CC"/>
                </a:solidFill>
              </a:rPr>
              <a:t>models</a:t>
            </a:r>
            <a:r>
              <a:rPr lang="es-ES" sz="2000" dirty="0">
                <a:solidFill>
                  <a:srgbClr val="0033CC"/>
                </a:solidFill>
              </a:rPr>
              <a:t> </a:t>
            </a:r>
            <a:r>
              <a:rPr lang="es-ES" sz="2000" dirty="0" err="1">
                <a:solidFill>
                  <a:srgbClr val="0033CC"/>
                </a:solidFill>
              </a:rPr>
              <a:t>during</a:t>
            </a:r>
            <a:r>
              <a:rPr lang="es-ES" sz="2000" dirty="0">
                <a:solidFill>
                  <a:srgbClr val="0033CC"/>
                </a:solidFill>
              </a:rPr>
              <a:t> </a:t>
            </a:r>
            <a:r>
              <a:rPr lang="es-ES" sz="2000" dirty="0" err="1">
                <a:solidFill>
                  <a:srgbClr val="0033CC"/>
                </a:solidFill>
              </a:rPr>
              <a:t>the</a:t>
            </a:r>
            <a:r>
              <a:rPr lang="es-ES" sz="2000" dirty="0">
                <a:solidFill>
                  <a:srgbClr val="0033CC"/>
                </a:solidFill>
              </a:rPr>
              <a:t> </a:t>
            </a:r>
            <a:r>
              <a:rPr lang="es-ES" sz="2000" dirty="0" err="1">
                <a:solidFill>
                  <a:srgbClr val="0033CC"/>
                </a:solidFill>
              </a:rPr>
              <a:t>calibration</a:t>
            </a:r>
            <a:r>
              <a:rPr lang="es-ES" sz="2000" dirty="0">
                <a:solidFill>
                  <a:srgbClr val="0033CC"/>
                </a:solidFill>
              </a:rPr>
              <a:t> </a:t>
            </a:r>
            <a:r>
              <a:rPr lang="es-ES" sz="2000" dirty="0" err="1">
                <a:solidFill>
                  <a:srgbClr val="0033CC"/>
                </a:solidFill>
              </a:rPr>
              <a:t>phase</a:t>
            </a:r>
            <a:r>
              <a:rPr lang="es-ES" sz="2000" dirty="0">
                <a:solidFill>
                  <a:srgbClr val="0033CC"/>
                </a:solidFill>
              </a:rPr>
              <a:t>, </a:t>
            </a:r>
            <a:r>
              <a:rPr lang="es-ES" sz="2000" dirty="0" err="1">
                <a:solidFill>
                  <a:srgbClr val="0033CC"/>
                </a:solidFill>
              </a:rPr>
              <a:t>whereas</a:t>
            </a:r>
            <a:r>
              <a:rPr lang="es-ES" sz="2000" dirty="0">
                <a:solidFill>
                  <a:srgbClr val="0033CC"/>
                </a:solidFill>
              </a:rPr>
              <a:t>, </a:t>
            </a:r>
            <a:r>
              <a:rPr lang="es-ES" sz="2000" dirty="0" err="1">
                <a:solidFill>
                  <a:srgbClr val="0033CC"/>
                </a:solidFill>
              </a:rPr>
              <a:t>the</a:t>
            </a:r>
            <a:r>
              <a:rPr lang="es-ES" sz="2000" dirty="0">
                <a:solidFill>
                  <a:srgbClr val="0033CC"/>
                </a:solidFill>
              </a:rPr>
              <a:t> El Niño </a:t>
            </a:r>
            <a:r>
              <a:rPr lang="es-ES" sz="2000" dirty="0" err="1">
                <a:solidFill>
                  <a:srgbClr val="0033CC"/>
                </a:solidFill>
              </a:rPr>
              <a:t>model</a:t>
            </a:r>
            <a:r>
              <a:rPr lang="es-ES" sz="2000" dirty="0">
                <a:solidFill>
                  <a:srgbClr val="0033CC"/>
                </a:solidFill>
              </a:rPr>
              <a:t> </a:t>
            </a:r>
            <a:r>
              <a:rPr lang="es-ES" sz="2000" dirty="0" err="1">
                <a:solidFill>
                  <a:srgbClr val="0033CC"/>
                </a:solidFill>
              </a:rPr>
              <a:t>showed</a:t>
            </a:r>
            <a:r>
              <a:rPr lang="es-ES" sz="2000" dirty="0">
                <a:solidFill>
                  <a:srgbClr val="0033CC"/>
                </a:solidFill>
              </a:rPr>
              <a:t> marginal </a:t>
            </a:r>
            <a:r>
              <a:rPr lang="es-ES" sz="2000" dirty="0" err="1">
                <a:solidFill>
                  <a:srgbClr val="0033CC"/>
                </a:solidFill>
              </a:rPr>
              <a:t>edge</a:t>
            </a:r>
            <a:r>
              <a:rPr lang="es-ES" sz="2000" dirty="0">
                <a:solidFill>
                  <a:srgbClr val="0033CC"/>
                </a:solidFill>
              </a:rPr>
              <a:t> </a:t>
            </a:r>
            <a:r>
              <a:rPr lang="es-ES" sz="2000" dirty="0" err="1">
                <a:solidFill>
                  <a:srgbClr val="0033CC"/>
                </a:solidFill>
              </a:rPr>
              <a:t>over</a:t>
            </a:r>
            <a:r>
              <a:rPr lang="es-ES" sz="2000" dirty="0">
                <a:solidFill>
                  <a:srgbClr val="0033CC"/>
                </a:solidFill>
              </a:rPr>
              <a:t> </a:t>
            </a:r>
            <a:r>
              <a:rPr lang="es-ES" sz="2000" dirty="0" err="1">
                <a:solidFill>
                  <a:srgbClr val="0033CC"/>
                </a:solidFill>
              </a:rPr>
              <a:t>the</a:t>
            </a:r>
            <a:r>
              <a:rPr lang="es-ES" sz="2000" dirty="0">
                <a:solidFill>
                  <a:srgbClr val="0033CC"/>
                </a:solidFill>
              </a:rPr>
              <a:t> La Niña </a:t>
            </a:r>
            <a:r>
              <a:rPr lang="es-ES" sz="2000" dirty="0" err="1">
                <a:solidFill>
                  <a:srgbClr val="0033CC"/>
                </a:solidFill>
              </a:rPr>
              <a:t>model</a:t>
            </a:r>
            <a:r>
              <a:rPr lang="en-US" sz="2000" dirty="0">
                <a:solidFill>
                  <a:srgbClr val="0033CC"/>
                </a:solidFill>
              </a:rPr>
              <a:t>.</a:t>
            </a:r>
          </a:p>
        </p:txBody>
      </p:sp>
      <p:pic>
        <p:nvPicPr>
          <p:cNvPr id="11" name="Picture 10" descr="Chart, box and whisker chart&#10;&#10;Description automatically generated">
            <a:extLst>
              <a:ext uri="{FF2B5EF4-FFF2-40B4-BE49-F238E27FC236}">
                <a16:creationId xmlns:a16="http://schemas.microsoft.com/office/drawing/2014/main" id="{4906CF04-210F-48D6-8B9C-91B09E6B60FA}"/>
              </a:ext>
            </a:extLst>
          </p:cNvPr>
          <p:cNvPicPr>
            <a:picLocks noChangeAspect="1"/>
          </p:cNvPicPr>
          <p:nvPr/>
        </p:nvPicPr>
        <p:blipFill rotWithShape="1">
          <a:blip r:embed="rId2">
            <a:extLst>
              <a:ext uri="{28A0092B-C50C-407E-A947-70E740481C1C}">
                <a14:useLocalDpi xmlns:a14="http://schemas.microsoft.com/office/drawing/2010/main" val="0"/>
              </a:ext>
            </a:extLst>
          </a:blip>
          <a:srcRect l="7648" t="4998" r="6706" b="5521"/>
          <a:stretch/>
        </p:blipFill>
        <p:spPr>
          <a:xfrm>
            <a:off x="4833938" y="871504"/>
            <a:ext cx="6400800" cy="4967351"/>
          </a:xfrm>
          <a:prstGeom prst="rect">
            <a:avLst/>
          </a:prstGeom>
        </p:spPr>
      </p:pic>
      <p:sp>
        <p:nvSpPr>
          <p:cNvPr id="10" name="Arrow: Notched Right 9">
            <a:hlinkClick r:id="rId3" action="ppaction://hlinksldjump"/>
            <a:extLst>
              <a:ext uri="{FF2B5EF4-FFF2-40B4-BE49-F238E27FC236}">
                <a16:creationId xmlns:a16="http://schemas.microsoft.com/office/drawing/2014/main" id="{AAAEBB73-AF96-4DEE-B6C0-47B9E3D17245}"/>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0BD3E35E-B73C-4390-B889-03516FC1B12D}"/>
              </a:ext>
            </a:extLst>
          </p:cNvPr>
          <p:cNvSpPr/>
          <p:nvPr/>
        </p:nvSpPr>
        <p:spPr>
          <a:xfrm>
            <a:off x="919163" y="2057429"/>
            <a:ext cx="1266825" cy="5238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solidFill>
                  <a:schemeClr val="tx1"/>
                </a:solidFill>
              </a:rPr>
              <a:t>Global model</a:t>
            </a:r>
          </a:p>
        </p:txBody>
      </p:sp>
      <p:sp>
        <p:nvSpPr>
          <p:cNvPr id="12" name="Rectangle: Rounded Corners 11">
            <a:extLst>
              <a:ext uri="{FF2B5EF4-FFF2-40B4-BE49-F238E27FC236}">
                <a16:creationId xmlns:a16="http://schemas.microsoft.com/office/drawing/2014/main" id="{48319B63-01EE-49A7-9FEF-AC1027AFBBB7}"/>
              </a:ext>
            </a:extLst>
          </p:cNvPr>
          <p:cNvSpPr/>
          <p:nvPr/>
        </p:nvSpPr>
        <p:spPr>
          <a:xfrm>
            <a:off x="919162" y="3333779"/>
            <a:ext cx="1266825" cy="523875"/>
          </a:xfrm>
          <a:prstGeom prst="roundRect">
            <a:avLst/>
          </a:prstGeom>
          <a:solidFill>
            <a:srgbClr val="FF0000">
              <a:tint val="66000"/>
              <a:satMod val="160000"/>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solidFill>
                  <a:schemeClr val="tx1"/>
                </a:solidFill>
              </a:rPr>
              <a:t>El Niño model </a:t>
            </a:r>
          </a:p>
        </p:txBody>
      </p:sp>
      <p:sp>
        <p:nvSpPr>
          <p:cNvPr id="13" name="Rectangle: Rounded Corners 12">
            <a:extLst>
              <a:ext uri="{FF2B5EF4-FFF2-40B4-BE49-F238E27FC236}">
                <a16:creationId xmlns:a16="http://schemas.microsoft.com/office/drawing/2014/main" id="{593C7EB1-E9CB-437E-9947-32CA4F057315}"/>
              </a:ext>
            </a:extLst>
          </p:cNvPr>
          <p:cNvSpPr/>
          <p:nvPr/>
        </p:nvSpPr>
        <p:spPr>
          <a:xfrm>
            <a:off x="919162" y="4543450"/>
            <a:ext cx="1266825" cy="523875"/>
          </a:xfrm>
          <a:prstGeom prst="roundRect">
            <a:avLst/>
          </a:prstGeom>
          <a:gradFill flip="none" rotWithShape="1">
            <a:gsLst>
              <a:gs pos="0">
                <a:srgbClr val="0000FF">
                  <a:tint val="66000"/>
                  <a:satMod val="160000"/>
                </a:srgbClr>
              </a:gs>
              <a:gs pos="50000">
                <a:srgbClr val="0000FF">
                  <a:tint val="44500"/>
                  <a:satMod val="160000"/>
                </a:srgbClr>
              </a:gs>
              <a:gs pos="100000">
                <a:srgbClr val="0000FF">
                  <a:tint val="23500"/>
                  <a:satMod val="160000"/>
                </a:srgbClr>
              </a:gs>
            </a:gsLst>
            <a:lin ang="135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solidFill>
                  <a:schemeClr val="tx1"/>
                </a:solidFill>
              </a:rPr>
              <a:t>La Niña model </a:t>
            </a:r>
          </a:p>
        </p:txBody>
      </p:sp>
      <p:sp>
        <p:nvSpPr>
          <p:cNvPr id="4" name="Arrow: Right 3">
            <a:extLst>
              <a:ext uri="{FF2B5EF4-FFF2-40B4-BE49-F238E27FC236}">
                <a16:creationId xmlns:a16="http://schemas.microsoft.com/office/drawing/2014/main" id="{B50FC359-3790-4054-8744-E7103EC28299}"/>
              </a:ext>
            </a:extLst>
          </p:cNvPr>
          <p:cNvSpPr/>
          <p:nvPr/>
        </p:nvSpPr>
        <p:spPr>
          <a:xfrm>
            <a:off x="2371725" y="2224132"/>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Right 13">
            <a:extLst>
              <a:ext uri="{FF2B5EF4-FFF2-40B4-BE49-F238E27FC236}">
                <a16:creationId xmlns:a16="http://schemas.microsoft.com/office/drawing/2014/main" id="{28805DBB-E4EC-4ACF-BAEF-033EB4064E34}"/>
              </a:ext>
            </a:extLst>
          </p:cNvPr>
          <p:cNvSpPr/>
          <p:nvPr/>
        </p:nvSpPr>
        <p:spPr>
          <a:xfrm>
            <a:off x="2371724" y="4710153"/>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8F080597-4497-40B5-A955-03F5451FDFF2}"/>
              </a:ext>
            </a:extLst>
          </p:cNvPr>
          <p:cNvSpPr/>
          <p:nvPr/>
        </p:nvSpPr>
        <p:spPr>
          <a:xfrm>
            <a:off x="2371725" y="3500482"/>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782659F0-5743-4EDC-9F25-856DC4DA0A4A}"/>
              </a:ext>
            </a:extLst>
          </p:cNvPr>
          <p:cNvSpPr txBox="1"/>
          <p:nvPr/>
        </p:nvSpPr>
        <p:spPr>
          <a:xfrm>
            <a:off x="2919413" y="2105054"/>
            <a:ext cx="1762126" cy="646331"/>
          </a:xfrm>
          <a:prstGeom prst="rect">
            <a:avLst/>
          </a:prstGeom>
          <a:noFill/>
        </p:spPr>
        <p:txBody>
          <a:bodyPr wrap="square" rtlCol="0">
            <a:spAutoFit/>
          </a:bodyPr>
          <a:lstStyle/>
          <a:p>
            <a:pPr algn="ctr"/>
            <a:r>
              <a:rPr lang="en-US" dirty="0"/>
              <a:t>Entire data from 1975-2001</a:t>
            </a:r>
          </a:p>
        </p:txBody>
      </p:sp>
      <p:sp>
        <p:nvSpPr>
          <p:cNvPr id="16" name="TextBox 15">
            <a:extLst>
              <a:ext uri="{FF2B5EF4-FFF2-40B4-BE49-F238E27FC236}">
                <a16:creationId xmlns:a16="http://schemas.microsoft.com/office/drawing/2014/main" id="{AAB6923C-D6A4-4D13-A909-C1735670FCFB}"/>
              </a:ext>
            </a:extLst>
          </p:cNvPr>
          <p:cNvSpPr txBox="1"/>
          <p:nvPr/>
        </p:nvSpPr>
        <p:spPr>
          <a:xfrm>
            <a:off x="2886076" y="3185152"/>
            <a:ext cx="1828799" cy="923330"/>
          </a:xfrm>
          <a:prstGeom prst="rect">
            <a:avLst/>
          </a:prstGeom>
          <a:noFill/>
        </p:spPr>
        <p:txBody>
          <a:bodyPr wrap="square" rtlCol="0">
            <a:spAutoFit/>
          </a:bodyPr>
          <a:lstStyle/>
          <a:p>
            <a:pPr algn="ctr"/>
            <a:r>
              <a:rPr lang="en-US" dirty="0"/>
              <a:t>Data of El Niño events during 1975-2001</a:t>
            </a:r>
          </a:p>
        </p:txBody>
      </p:sp>
      <p:sp>
        <p:nvSpPr>
          <p:cNvPr id="6" name="Rectangle 5">
            <a:extLst>
              <a:ext uri="{FF2B5EF4-FFF2-40B4-BE49-F238E27FC236}">
                <a16:creationId xmlns:a16="http://schemas.microsoft.com/office/drawing/2014/main" id="{BDC680CA-264E-4791-B7C0-AE0C594B4624}"/>
              </a:ext>
            </a:extLst>
          </p:cNvPr>
          <p:cNvSpPr/>
          <p:nvPr/>
        </p:nvSpPr>
        <p:spPr>
          <a:xfrm>
            <a:off x="2952751" y="1463117"/>
            <a:ext cx="1454942" cy="41633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Calibration</a:t>
            </a:r>
          </a:p>
        </p:txBody>
      </p:sp>
      <p:sp>
        <p:nvSpPr>
          <p:cNvPr id="17" name="TextBox 16">
            <a:extLst>
              <a:ext uri="{FF2B5EF4-FFF2-40B4-BE49-F238E27FC236}">
                <a16:creationId xmlns:a16="http://schemas.microsoft.com/office/drawing/2014/main" id="{16451B97-4704-475C-8478-215C9623B396}"/>
              </a:ext>
            </a:extLst>
          </p:cNvPr>
          <p:cNvSpPr txBox="1"/>
          <p:nvPr/>
        </p:nvSpPr>
        <p:spPr>
          <a:xfrm>
            <a:off x="2886075" y="4365864"/>
            <a:ext cx="1828799" cy="923330"/>
          </a:xfrm>
          <a:prstGeom prst="rect">
            <a:avLst/>
          </a:prstGeom>
          <a:noFill/>
        </p:spPr>
        <p:txBody>
          <a:bodyPr wrap="square" rtlCol="0">
            <a:spAutoFit/>
          </a:bodyPr>
          <a:lstStyle/>
          <a:p>
            <a:pPr algn="ctr"/>
            <a:r>
              <a:rPr lang="en-US" dirty="0"/>
              <a:t>Data of La Niña events during 1975-2001</a:t>
            </a:r>
          </a:p>
        </p:txBody>
      </p:sp>
      <p:sp>
        <p:nvSpPr>
          <p:cNvPr id="18" name="Rectangle: Rounded Corners 17">
            <a:extLst>
              <a:ext uri="{FF2B5EF4-FFF2-40B4-BE49-F238E27FC236}">
                <a16:creationId xmlns:a16="http://schemas.microsoft.com/office/drawing/2014/main" id="{49381ED2-1571-4F0E-B44E-82609E0E5B95}"/>
              </a:ext>
            </a:extLst>
          </p:cNvPr>
          <p:cNvSpPr/>
          <p:nvPr/>
        </p:nvSpPr>
        <p:spPr>
          <a:xfrm>
            <a:off x="742950" y="1126327"/>
            <a:ext cx="3938589" cy="4457705"/>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1929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 – Validation I</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13</a:t>
            </a:fld>
            <a:endParaRPr lang="en-US" sz="1600" b="1" dirty="0"/>
          </a:p>
        </p:txBody>
      </p:sp>
      <p:pic>
        <p:nvPicPr>
          <p:cNvPr id="5" name="Picture 4" descr="Diagram&#10;&#10;Description automatically generated with medium confidence">
            <a:extLst>
              <a:ext uri="{FF2B5EF4-FFF2-40B4-BE49-F238E27FC236}">
                <a16:creationId xmlns:a16="http://schemas.microsoft.com/office/drawing/2014/main" id="{61DC4F68-7683-42D1-867B-5EA121C25C98}"/>
              </a:ext>
            </a:extLst>
          </p:cNvPr>
          <p:cNvPicPr>
            <a:picLocks noChangeAspect="1"/>
          </p:cNvPicPr>
          <p:nvPr/>
        </p:nvPicPr>
        <p:blipFill rotWithShape="1">
          <a:blip r:embed="rId2">
            <a:extLst>
              <a:ext uri="{28A0092B-C50C-407E-A947-70E740481C1C}">
                <a14:useLocalDpi xmlns:a14="http://schemas.microsoft.com/office/drawing/2010/main" val="0"/>
              </a:ext>
            </a:extLst>
          </a:blip>
          <a:srcRect l="7301" t="4845" r="6934" b="4989"/>
          <a:stretch/>
        </p:blipFill>
        <p:spPr>
          <a:xfrm>
            <a:off x="4772026" y="897134"/>
            <a:ext cx="6400800" cy="4879779"/>
          </a:xfrm>
          <a:prstGeom prst="rect">
            <a:avLst/>
          </a:prstGeom>
        </p:spPr>
      </p:pic>
      <p:sp>
        <p:nvSpPr>
          <p:cNvPr id="10" name="Rectangle 9">
            <a:extLst>
              <a:ext uri="{FF2B5EF4-FFF2-40B4-BE49-F238E27FC236}">
                <a16:creationId xmlns:a16="http://schemas.microsoft.com/office/drawing/2014/main" id="{1D9D6659-6AE0-4351-99BE-2F3B29C77FBC}"/>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Global model showed better performance than </a:t>
            </a:r>
            <a:r>
              <a:rPr lang="es-ES" sz="2000" dirty="0">
                <a:solidFill>
                  <a:srgbClr val="0033CC"/>
                </a:solidFill>
              </a:rPr>
              <a:t>El Niño and La Niña </a:t>
            </a:r>
            <a:r>
              <a:rPr lang="es-ES" sz="2000" dirty="0" err="1">
                <a:solidFill>
                  <a:srgbClr val="0033CC"/>
                </a:solidFill>
              </a:rPr>
              <a:t>models</a:t>
            </a:r>
            <a:r>
              <a:rPr lang="es-ES" sz="2000" dirty="0">
                <a:solidFill>
                  <a:srgbClr val="0033CC"/>
                </a:solidFill>
              </a:rPr>
              <a:t> </a:t>
            </a:r>
            <a:r>
              <a:rPr lang="es-ES" sz="2000" dirty="0" err="1">
                <a:solidFill>
                  <a:srgbClr val="0033CC"/>
                </a:solidFill>
              </a:rPr>
              <a:t>during</a:t>
            </a:r>
            <a:r>
              <a:rPr lang="es-ES" sz="2000" dirty="0">
                <a:solidFill>
                  <a:srgbClr val="0033CC"/>
                </a:solidFill>
              </a:rPr>
              <a:t> </a:t>
            </a:r>
            <a:r>
              <a:rPr lang="es-ES" sz="2000" dirty="0" err="1">
                <a:solidFill>
                  <a:srgbClr val="0033CC"/>
                </a:solidFill>
              </a:rPr>
              <a:t>the</a:t>
            </a:r>
            <a:r>
              <a:rPr lang="es-ES" sz="2000" dirty="0">
                <a:solidFill>
                  <a:srgbClr val="0033CC"/>
                </a:solidFill>
              </a:rPr>
              <a:t> </a:t>
            </a:r>
            <a:r>
              <a:rPr lang="es-ES" sz="2000" dirty="0" err="1">
                <a:solidFill>
                  <a:srgbClr val="0033CC"/>
                </a:solidFill>
              </a:rPr>
              <a:t>validation</a:t>
            </a:r>
            <a:r>
              <a:rPr lang="es-ES" sz="2000" dirty="0">
                <a:solidFill>
                  <a:srgbClr val="0033CC"/>
                </a:solidFill>
              </a:rPr>
              <a:t> </a:t>
            </a:r>
            <a:r>
              <a:rPr lang="es-ES" sz="2000" dirty="0" err="1">
                <a:solidFill>
                  <a:srgbClr val="0033CC"/>
                </a:solidFill>
              </a:rPr>
              <a:t>phase</a:t>
            </a:r>
            <a:r>
              <a:rPr lang="es-ES" sz="2000" dirty="0">
                <a:solidFill>
                  <a:srgbClr val="0033CC"/>
                </a:solidFill>
              </a:rPr>
              <a:t>, </a:t>
            </a:r>
            <a:r>
              <a:rPr lang="es-ES" sz="2000" dirty="0" err="1">
                <a:solidFill>
                  <a:srgbClr val="0033CC"/>
                </a:solidFill>
              </a:rPr>
              <a:t>whereas</a:t>
            </a:r>
            <a:r>
              <a:rPr lang="es-ES" sz="2000" dirty="0">
                <a:solidFill>
                  <a:srgbClr val="0033CC"/>
                </a:solidFill>
              </a:rPr>
              <a:t>, </a:t>
            </a:r>
            <a:r>
              <a:rPr lang="es-ES" sz="2000" dirty="0" err="1">
                <a:solidFill>
                  <a:srgbClr val="0033CC"/>
                </a:solidFill>
              </a:rPr>
              <a:t>the</a:t>
            </a:r>
            <a:r>
              <a:rPr lang="es-ES" sz="2000" dirty="0">
                <a:solidFill>
                  <a:srgbClr val="0033CC"/>
                </a:solidFill>
              </a:rPr>
              <a:t> El Niño </a:t>
            </a:r>
            <a:r>
              <a:rPr lang="es-ES" sz="2000" dirty="0" err="1">
                <a:solidFill>
                  <a:srgbClr val="0033CC"/>
                </a:solidFill>
              </a:rPr>
              <a:t>model</a:t>
            </a:r>
            <a:r>
              <a:rPr lang="es-ES" sz="2000" dirty="0">
                <a:solidFill>
                  <a:srgbClr val="0033CC"/>
                </a:solidFill>
              </a:rPr>
              <a:t> </a:t>
            </a:r>
            <a:r>
              <a:rPr lang="es-ES" sz="2000" dirty="0" err="1">
                <a:solidFill>
                  <a:srgbClr val="0033CC"/>
                </a:solidFill>
              </a:rPr>
              <a:t>showed</a:t>
            </a:r>
            <a:r>
              <a:rPr lang="es-ES" sz="2000" dirty="0">
                <a:solidFill>
                  <a:srgbClr val="0033CC"/>
                </a:solidFill>
              </a:rPr>
              <a:t> marginal </a:t>
            </a:r>
            <a:r>
              <a:rPr lang="es-ES" sz="2000" dirty="0" err="1">
                <a:solidFill>
                  <a:srgbClr val="0033CC"/>
                </a:solidFill>
              </a:rPr>
              <a:t>edge</a:t>
            </a:r>
            <a:r>
              <a:rPr lang="es-ES" sz="2000" dirty="0">
                <a:solidFill>
                  <a:srgbClr val="0033CC"/>
                </a:solidFill>
              </a:rPr>
              <a:t> </a:t>
            </a:r>
            <a:r>
              <a:rPr lang="es-ES" sz="2000" dirty="0" err="1">
                <a:solidFill>
                  <a:srgbClr val="0033CC"/>
                </a:solidFill>
              </a:rPr>
              <a:t>over</a:t>
            </a:r>
            <a:r>
              <a:rPr lang="es-ES" sz="2000" dirty="0">
                <a:solidFill>
                  <a:srgbClr val="0033CC"/>
                </a:solidFill>
              </a:rPr>
              <a:t> </a:t>
            </a:r>
            <a:r>
              <a:rPr lang="es-ES" sz="2000" dirty="0" err="1">
                <a:solidFill>
                  <a:srgbClr val="0033CC"/>
                </a:solidFill>
              </a:rPr>
              <a:t>the</a:t>
            </a:r>
            <a:r>
              <a:rPr lang="es-ES" sz="2000" dirty="0">
                <a:solidFill>
                  <a:srgbClr val="0033CC"/>
                </a:solidFill>
              </a:rPr>
              <a:t> La Niña </a:t>
            </a:r>
            <a:r>
              <a:rPr lang="es-ES" sz="2000" dirty="0" err="1">
                <a:solidFill>
                  <a:srgbClr val="0033CC"/>
                </a:solidFill>
              </a:rPr>
              <a:t>model</a:t>
            </a:r>
            <a:r>
              <a:rPr lang="en-US" sz="2000" dirty="0">
                <a:solidFill>
                  <a:srgbClr val="0033CC"/>
                </a:solidFill>
              </a:rPr>
              <a:t>.</a:t>
            </a:r>
          </a:p>
        </p:txBody>
      </p:sp>
      <p:sp>
        <p:nvSpPr>
          <p:cNvPr id="9" name="Arrow: Notched Right 8">
            <a:hlinkClick r:id="rId3" action="ppaction://hlinksldjump"/>
            <a:extLst>
              <a:ext uri="{FF2B5EF4-FFF2-40B4-BE49-F238E27FC236}">
                <a16:creationId xmlns:a16="http://schemas.microsoft.com/office/drawing/2014/main" id="{4E3C3312-8FD1-46B8-87A7-622929175414}"/>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B224047-5C80-474E-8378-E733DCB39B4F}"/>
              </a:ext>
            </a:extLst>
          </p:cNvPr>
          <p:cNvSpPr/>
          <p:nvPr/>
        </p:nvSpPr>
        <p:spPr>
          <a:xfrm>
            <a:off x="919163" y="2057429"/>
            <a:ext cx="1266825" cy="5238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a:solidFill>
                  <a:schemeClr val="tx1"/>
                </a:solidFill>
              </a:rPr>
              <a:t>Global model</a:t>
            </a:r>
            <a:endParaRPr lang="en-US" b="1" dirty="0">
              <a:solidFill>
                <a:schemeClr val="tx1"/>
              </a:solidFill>
            </a:endParaRPr>
          </a:p>
        </p:txBody>
      </p:sp>
      <p:sp>
        <p:nvSpPr>
          <p:cNvPr id="12" name="Rectangle: Rounded Corners 11">
            <a:extLst>
              <a:ext uri="{FF2B5EF4-FFF2-40B4-BE49-F238E27FC236}">
                <a16:creationId xmlns:a16="http://schemas.microsoft.com/office/drawing/2014/main" id="{4A1AD766-D2D0-4F93-9284-6CAD2C7AACCB}"/>
              </a:ext>
            </a:extLst>
          </p:cNvPr>
          <p:cNvSpPr/>
          <p:nvPr/>
        </p:nvSpPr>
        <p:spPr>
          <a:xfrm>
            <a:off x="919162" y="3333779"/>
            <a:ext cx="1266825" cy="523875"/>
          </a:xfrm>
          <a:prstGeom prst="roundRect">
            <a:avLst/>
          </a:prstGeom>
          <a:solidFill>
            <a:srgbClr val="FF0000">
              <a:tint val="66000"/>
              <a:satMod val="160000"/>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solidFill>
                  <a:schemeClr val="tx1"/>
                </a:solidFill>
              </a:rPr>
              <a:t>El Niño model </a:t>
            </a:r>
          </a:p>
        </p:txBody>
      </p:sp>
      <p:sp>
        <p:nvSpPr>
          <p:cNvPr id="13" name="Rectangle: Rounded Corners 12">
            <a:extLst>
              <a:ext uri="{FF2B5EF4-FFF2-40B4-BE49-F238E27FC236}">
                <a16:creationId xmlns:a16="http://schemas.microsoft.com/office/drawing/2014/main" id="{1D0A2C40-B7D6-48DB-A3C7-BCD0749680DA}"/>
              </a:ext>
            </a:extLst>
          </p:cNvPr>
          <p:cNvSpPr/>
          <p:nvPr/>
        </p:nvSpPr>
        <p:spPr>
          <a:xfrm>
            <a:off x="919162" y="4543450"/>
            <a:ext cx="1266825" cy="523875"/>
          </a:xfrm>
          <a:prstGeom prst="roundRect">
            <a:avLst/>
          </a:prstGeom>
          <a:gradFill flip="none" rotWithShape="1">
            <a:gsLst>
              <a:gs pos="0">
                <a:srgbClr val="0000FF">
                  <a:tint val="66000"/>
                  <a:satMod val="160000"/>
                </a:srgbClr>
              </a:gs>
              <a:gs pos="50000">
                <a:srgbClr val="0000FF">
                  <a:tint val="44500"/>
                  <a:satMod val="160000"/>
                </a:srgbClr>
              </a:gs>
              <a:gs pos="100000">
                <a:srgbClr val="0000FF">
                  <a:tint val="23500"/>
                  <a:satMod val="160000"/>
                </a:srgbClr>
              </a:gs>
            </a:gsLst>
            <a:lin ang="135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solidFill>
                  <a:schemeClr val="tx1"/>
                </a:solidFill>
              </a:rPr>
              <a:t>La Niña model </a:t>
            </a:r>
          </a:p>
        </p:txBody>
      </p:sp>
      <p:sp>
        <p:nvSpPr>
          <p:cNvPr id="14" name="Arrow: Right 13">
            <a:extLst>
              <a:ext uri="{FF2B5EF4-FFF2-40B4-BE49-F238E27FC236}">
                <a16:creationId xmlns:a16="http://schemas.microsoft.com/office/drawing/2014/main" id="{C495D614-F336-45FD-ABEA-197E417EC989}"/>
              </a:ext>
            </a:extLst>
          </p:cNvPr>
          <p:cNvSpPr/>
          <p:nvPr/>
        </p:nvSpPr>
        <p:spPr>
          <a:xfrm>
            <a:off x="2371725" y="2224132"/>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D6720E0D-0ED8-46ED-A76D-79F13765F19D}"/>
              </a:ext>
            </a:extLst>
          </p:cNvPr>
          <p:cNvSpPr/>
          <p:nvPr/>
        </p:nvSpPr>
        <p:spPr>
          <a:xfrm>
            <a:off x="2371724" y="4710153"/>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A016D8FD-F25C-4FF8-A34C-2BD548232EC1}"/>
              </a:ext>
            </a:extLst>
          </p:cNvPr>
          <p:cNvSpPr/>
          <p:nvPr/>
        </p:nvSpPr>
        <p:spPr>
          <a:xfrm>
            <a:off x="2371725" y="3500482"/>
            <a:ext cx="347663" cy="19046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AF5AF19-41A8-4C3E-934A-235714F6EF74}"/>
              </a:ext>
            </a:extLst>
          </p:cNvPr>
          <p:cNvSpPr txBox="1"/>
          <p:nvPr/>
        </p:nvSpPr>
        <p:spPr>
          <a:xfrm>
            <a:off x="2919413" y="2105054"/>
            <a:ext cx="1762126" cy="646331"/>
          </a:xfrm>
          <a:prstGeom prst="rect">
            <a:avLst/>
          </a:prstGeom>
          <a:noFill/>
        </p:spPr>
        <p:txBody>
          <a:bodyPr wrap="square" rtlCol="0">
            <a:spAutoFit/>
          </a:bodyPr>
          <a:lstStyle/>
          <a:p>
            <a:pPr algn="ctr"/>
            <a:r>
              <a:rPr lang="en-US" dirty="0"/>
              <a:t>Entire data from 2002-2013</a:t>
            </a:r>
          </a:p>
        </p:txBody>
      </p:sp>
      <p:sp>
        <p:nvSpPr>
          <p:cNvPr id="18" name="TextBox 17">
            <a:extLst>
              <a:ext uri="{FF2B5EF4-FFF2-40B4-BE49-F238E27FC236}">
                <a16:creationId xmlns:a16="http://schemas.microsoft.com/office/drawing/2014/main" id="{8BCE20F9-97DA-482D-B3AE-B5CD27D63A43}"/>
              </a:ext>
            </a:extLst>
          </p:cNvPr>
          <p:cNvSpPr txBox="1"/>
          <p:nvPr/>
        </p:nvSpPr>
        <p:spPr>
          <a:xfrm>
            <a:off x="2886076" y="3185152"/>
            <a:ext cx="1828799" cy="923330"/>
          </a:xfrm>
          <a:prstGeom prst="rect">
            <a:avLst/>
          </a:prstGeom>
          <a:noFill/>
        </p:spPr>
        <p:txBody>
          <a:bodyPr wrap="square" rtlCol="0">
            <a:spAutoFit/>
          </a:bodyPr>
          <a:lstStyle/>
          <a:p>
            <a:pPr algn="ctr"/>
            <a:r>
              <a:rPr lang="en-US" dirty="0"/>
              <a:t>Data of El Niño events during 2002-2013</a:t>
            </a:r>
          </a:p>
        </p:txBody>
      </p:sp>
      <p:sp>
        <p:nvSpPr>
          <p:cNvPr id="20" name="TextBox 19">
            <a:extLst>
              <a:ext uri="{FF2B5EF4-FFF2-40B4-BE49-F238E27FC236}">
                <a16:creationId xmlns:a16="http://schemas.microsoft.com/office/drawing/2014/main" id="{F8AB9166-70F0-45C2-B2CC-056346EC98B7}"/>
              </a:ext>
            </a:extLst>
          </p:cNvPr>
          <p:cNvSpPr txBox="1"/>
          <p:nvPr/>
        </p:nvSpPr>
        <p:spPr>
          <a:xfrm>
            <a:off x="2886075" y="4365864"/>
            <a:ext cx="1828799" cy="923330"/>
          </a:xfrm>
          <a:prstGeom prst="rect">
            <a:avLst/>
          </a:prstGeom>
          <a:noFill/>
        </p:spPr>
        <p:txBody>
          <a:bodyPr wrap="square" rtlCol="0">
            <a:spAutoFit/>
          </a:bodyPr>
          <a:lstStyle/>
          <a:p>
            <a:pPr algn="ctr"/>
            <a:r>
              <a:rPr lang="en-US" dirty="0"/>
              <a:t>Data of La Niña events during 2002-2013</a:t>
            </a:r>
          </a:p>
        </p:txBody>
      </p:sp>
      <p:sp>
        <p:nvSpPr>
          <p:cNvPr id="21" name="Rectangle: Rounded Corners 20">
            <a:extLst>
              <a:ext uri="{FF2B5EF4-FFF2-40B4-BE49-F238E27FC236}">
                <a16:creationId xmlns:a16="http://schemas.microsoft.com/office/drawing/2014/main" id="{BF7390DF-EA89-4BC0-AA36-1CA1F6FB1413}"/>
              </a:ext>
            </a:extLst>
          </p:cNvPr>
          <p:cNvSpPr/>
          <p:nvPr/>
        </p:nvSpPr>
        <p:spPr>
          <a:xfrm>
            <a:off x="742950" y="1126327"/>
            <a:ext cx="3938589" cy="4457705"/>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A1263782-220B-41D1-93EA-D08063934103}"/>
              </a:ext>
            </a:extLst>
          </p:cNvPr>
          <p:cNvSpPr/>
          <p:nvPr/>
        </p:nvSpPr>
        <p:spPr>
          <a:xfrm>
            <a:off x="2983710" y="1463117"/>
            <a:ext cx="1454942" cy="416339"/>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tx1"/>
                </a:solidFill>
              </a:rPr>
              <a:t>Validation</a:t>
            </a:r>
          </a:p>
        </p:txBody>
      </p:sp>
    </p:spTree>
    <p:extLst>
      <p:ext uri="{BB962C8B-B14F-4D97-AF65-F5344CB8AC3E}">
        <p14:creationId xmlns:p14="http://schemas.microsoft.com/office/powerpoint/2010/main" val="33258962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 – Validation II</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14</a:t>
            </a:fld>
            <a:endParaRPr lang="en-US" sz="1600" b="1" dirty="0"/>
          </a:p>
        </p:txBody>
      </p:sp>
      <p:sp>
        <p:nvSpPr>
          <p:cNvPr id="10" name="Rectangle 9">
            <a:extLst>
              <a:ext uri="{FF2B5EF4-FFF2-40B4-BE49-F238E27FC236}">
                <a16:creationId xmlns:a16="http://schemas.microsoft.com/office/drawing/2014/main" id="{1D9D6659-6AE0-4351-99BE-2F3B29C77FBC}"/>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local model using climate variability information have not improved the performance of the forecast models compared to those of global model.</a:t>
            </a:r>
          </a:p>
        </p:txBody>
      </p:sp>
      <p:sp>
        <p:nvSpPr>
          <p:cNvPr id="9" name="Arrow: Notched Right 8">
            <a:hlinkClick r:id="rId2" action="ppaction://hlinksldjump"/>
            <a:extLst>
              <a:ext uri="{FF2B5EF4-FFF2-40B4-BE49-F238E27FC236}">
                <a16:creationId xmlns:a16="http://schemas.microsoft.com/office/drawing/2014/main" id="{4E3C3312-8FD1-46B8-87A7-622929175414}"/>
              </a:ext>
            </a:extLst>
          </p:cNvPr>
          <p:cNvSpPr/>
          <p:nvPr/>
        </p:nvSpPr>
        <p:spPr>
          <a:xfrm rot="10800000">
            <a:off x="11506200" y="54244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5B224047-5C80-474E-8378-E733DCB39B4F}"/>
              </a:ext>
            </a:extLst>
          </p:cNvPr>
          <p:cNvSpPr/>
          <p:nvPr/>
        </p:nvSpPr>
        <p:spPr>
          <a:xfrm>
            <a:off x="204788" y="1889965"/>
            <a:ext cx="1152524" cy="523875"/>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a:solidFill>
                  <a:schemeClr val="tx1"/>
                </a:solidFill>
              </a:rPr>
              <a:t>El Niño model </a:t>
            </a:r>
          </a:p>
        </p:txBody>
      </p:sp>
      <p:sp>
        <p:nvSpPr>
          <p:cNvPr id="12" name="Rectangle: Rounded Corners 11">
            <a:extLst>
              <a:ext uri="{FF2B5EF4-FFF2-40B4-BE49-F238E27FC236}">
                <a16:creationId xmlns:a16="http://schemas.microsoft.com/office/drawing/2014/main" id="{4A1AD766-D2D0-4F93-9284-6CAD2C7AACCB}"/>
              </a:ext>
            </a:extLst>
          </p:cNvPr>
          <p:cNvSpPr/>
          <p:nvPr/>
        </p:nvSpPr>
        <p:spPr>
          <a:xfrm>
            <a:off x="204788" y="2719814"/>
            <a:ext cx="1145380" cy="523875"/>
          </a:xfrm>
          <a:prstGeom prst="roundRect">
            <a:avLst/>
          </a:prstGeom>
          <a:solidFill>
            <a:srgbClr val="FF0000">
              <a:tint val="66000"/>
              <a:satMod val="160000"/>
            </a:srgbClr>
          </a:soli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err="1">
                <a:solidFill>
                  <a:schemeClr val="tx1"/>
                </a:solidFill>
              </a:rPr>
              <a:t>G_El</a:t>
            </a:r>
            <a:r>
              <a:rPr lang="en-US" sz="1600" b="1" dirty="0">
                <a:solidFill>
                  <a:schemeClr val="tx1"/>
                </a:solidFill>
              </a:rPr>
              <a:t> Niño model </a:t>
            </a:r>
          </a:p>
        </p:txBody>
      </p:sp>
      <p:sp>
        <p:nvSpPr>
          <p:cNvPr id="13" name="Rectangle: Rounded Corners 12">
            <a:extLst>
              <a:ext uri="{FF2B5EF4-FFF2-40B4-BE49-F238E27FC236}">
                <a16:creationId xmlns:a16="http://schemas.microsoft.com/office/drawing/2014/main" id="{1D0A2C40-B7D6-48DB-A3C7-BCD0749680DA}"/>
              </a:ext>
            </a:extLst>
          </p:cNvPr>
          <p:cNvSpPr/>
          <p:nvPr/>
        </p:nvSpPr>
        <p:spPr>
          <a:xfrm>
            <a:off x="204787" y="4444161"/>
            <a:ext cx="1145381" cy="523875"/>
          </a:xfrm>
          <a:prstGeom prst="roundRect">
            <a:avLst/>
          </a:prstGeom>
          <a:gradFill flip="none" rotWithShape="1">
            <a:gsLst>
              <a:gs pos="0">
                <a:srgbClr val="0000FF">
                  <a:tint val="66000"/>
                  <a:satMod val="160000"/>
                </a:srgbClr>
              </a:gs>
              <a:gs pos="50000">
                <a:srgbClr val="0000FF">
                  <a:tint val="44500"/>
                  <a:satMod val="160000"/>
                </a:srgbClr>
              </a:gs>
              <a:gs pos="100000">
                <a:srgbClr val="0000FF">
                  <a:tint val="23500"/>
                  <a:satMod val="160000"/>
                </a:srgbClr>
              </a:gs>
            </a:gsLst>
            <a:lin ang="135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err="1">
                <a:solidFill>
                  <a:schemeClr val="tx1"/>
                </a:solidFill>
              </a:rPr>
              <a:t>G_La</a:t>
            </a:r>
            <a:r>
              <a:rPr lang="en-US" sz="1600" b="1" dirty="0">
                <a:solidFill>
                  <a:schemeClr val="tx1"/>
                </a:solidFill>
              </a:rPr>
              <a:t> Niña model </a:t>
            </a:r>
          </a:p>
        </p:txBody>
      </p:sp>
      <p:sp>
        <p:nvSpPr>
          <p:cNvPr id="14" name="Arrow: Right 13">
            <a:extLst>
              <a:ext uri="{FF2B5EF4-FFF2-40B4-BE49-F238E27FC236}">
                <a16:creationId xmlns:a16="http://schemas.microsoft.com/office/drawing/2014/main" id="{C495D614-F336-45FD-ABEA-197E417EC989}"/>
              </a:ext>
            </a:extLst>
          </p:cNvPr>
          <p:cNvSpPr/>
          <p:nvPr/>
        </p:nvSpPr>
        <p:spPr>
          <a:xfrm>
            <a:off x="1523999" y="2061048"/>
            <a:ext cx="207170" cy="181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0AF5AF19-41A8-4C3E-934A-235714F6EF74}"/>
              </a:ext>
            </a:extLst>
          </p:cNvPr>
          <p:cNvSpPr txBox="1"/>
          <p:nvPr/>
        </p:nvSpPr>
        <p:spPr>
          <a:xfrm>
            <a:off x="1731764" y="2770599"/>
            <a:ext cx="1370409" cy="523220"/>
          </a:xfrm>
          <a:prstGeom prst="rect">
            <a:avLst/>
          </a:prstGeom>
          <a:noFill/>
        </p:spPr>
        <p:txBody>
          <a:bodyPr wrap="square" rtlCol="0">
            <a:spAutoFit/>
          </a:bodyPr>
          <a:lstStyle/>
          <a:p>
            <a:pPr algn="ctr"/>
            <a:r>
              <a:rPr lang="en-US" sz="1400" dirty="0"/>
              <a:t>Entire data from 1975-2001</a:t>
            </a:r>
          </a:p>
        </p:txBody>
      </p:sp>
      <p:sp>
        <p:nvSpPr>
          <p:cNvPr id="18" name="TextBox 17">
            <a:extLst>
              <a:ext uri="{FF2B5EF4-FFF2-40B4-BE49-F238E27FC236}">
                <a16:creationId xmlns:a16="http://schemas.microsoft.com/office/drawing/2014/main" id="{8BCE20F9-97DA-482D-B3AE-B5CD27D63A43}"/>
              </a:ext>
            </a:extLst>
          </p:cNvPr>
          <p:cNvSpPr txBox="1"/>
          <p:nvPr/>
        </p:nvSpPr>
        <p:spPr>
          <a:xfrm>
            <a:off x="3250403" y="2246174"/>
            <a:ext cx="1322192" cy="738664"/>
          </a:xfrm>
          <a:prstGeom prst="rect">
            <a:avLst/>
          </a:prstGeom>
          <a:noFill/>
        </p:spPr>
        <p:txBody>
          <a:bodyPr wrap="square" rtlCol="0">
            <a:spAutoFit/>
          </a:bodyPr>
          <a:lstStyle/>
          <a:p>
            <a:pPr algn="ctr"/>
            <a:r>
              <a:rPr lang="en-US" sz="1400" dirty="0"/>
              <a:t>Data of El Niño events during 2002-2013</a:t>
            </a:r>
          </a:p>
        </p:txBody>
      </p:sp>
      <p:sp>
        <p:nvSpPr>
          <p:cNvPr id="21" name="Rectangle: Rounded Corners 20">
            <a:extLst>
              <a:ext uri="{FF2B5EF4-FFF2-40B4-BE49-F238E27FC236}">
                <a16:creationId xmlns:a16="http://schemas.microsoft.com/office/drawing/2014/main" id="{BF7390DF-EA89-4BC0-AA36-1CA1F6FB1413}"/>
              </a:ext>
            </a:extLst>
          </p:cNvPr>
          <p:cNvSpPr/>
          <p:nvPr/>
        </p:nvSpPr>
        <p:spPr>
          <a:xfrm>
            <a:off x="152400" y="1126327"/>
            <a:ext cx="4529139" cy="4457705"/>
          </a:xfrm>
          <a:prstGeom prst="roundRect">
            <a:avLst/>
          </a:prstGeom>
          <a:noFill/>
          <a:ln w="19050">
            <a:solidFill>
              <a:schemeClr val="tx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Diagram&#10;&#10;Description automatically generated">
            <a:extLst>
              <a:ext uri="{FF2B5EF4-FFF2-40B4-BE49-F238E27FC236}">
                <a16:creationId xmlns:a16="http://schemas.microsoft.com/office/drawing/2014/main" id="{CFE54C7F-C52B-4059-ADBD-13671317264A}"/>
              </a:ext>
            </a:extLst>
          </p:cNvPr>
          <p:cNvPicPr>
            <a:picLocks noChangeAspect="1"/>
          </p:cNvPicPr>
          <p:nvPr/>
        </p:nvPicPr>
        <p:blipFill rotWithShape="1">
          <a:blip r:embed="rId3">
            <a:extLst>
              <a:ext uri="{28A0092B-C50C-407E-A947-70E740481C1C}">
                <a14:useLocalDpi xmlns:a14="http://schemas.microsoft.com/office/drawing/2010/main" val="0"/>
              </a:ext>
            </a:extLst>
          </a:blip>
          <a:srcRect l="8054" t="5616" r="6923" b="5985"/>
          <a:stretch/>
        </p:blipFill>
        <p:spPr>
          <a:xfrm>
            <a:off x="4816669" y="1085951"/>
            <a:ext cx="6400800" cy="4505115"/>
          </a:xfrm>
          <a:prstGeom prst="rect">
            <a:avLst/>
          </a:prstGeom>
        </p:spPr>
      </p:pic>
      <p:sp>
        <p:nvSpPr>
          <p:cNvPr id="22" name="Rectangle: Rounded Corners 21">
            <a:extLst>
              <a:ext uri="{FF2B5EF4-FFF2-40B4-BE49-F238E27FC236}">
                <a16:creationId xmlns:a16="http://schemas.microsoft.com/office/drawing/2014/main" id="{0A1FECC7-6F0A-4C35-AC21-18C84914B0A1}"/>
              </a:ext>
            </a:extLst>
          </p:cNvPr>
          <p:cNvSpPr/>
          <p:nvPr/>
        </p:nvSpPr>
        <p:spPr>
          <a:xfrm>
            <a:off x="204787" y="3608017"/>
            <a:ext cx="1145381" cy="523875"/>
          </a:xfrm>
          <a:prstGeom prst="roundRect">
            <a:avLst/>
          </a:prstGeom>
          <a:gradFill flip="none" rotWithShape="1">
            <a:gsLst>
              <a:gs pos="0">
                <a:srgbClr val="00B0F0">
                  <a:tint val="66000"/>
                  <a:satMod val="160000"/>
                </a:srgbClr>
              </a:gs>
              <a:gs pos="50000">
                <a:srgbClr val="00B0F0">
                  <a:tint val="44500"/>
                  <a:satMod val="160000"/>
                </a:srgbClr>
              </a:gs>
              <a:gs pos="100000">
                <a:srgbClr val="00B0F0">
                  <a:tint val="23500"/>
                  <a:satMod val="160000"/>
                </a:srgbClr>
              </a:gs>
            </a:gsLst>
            <a:lin ang="13500000" scaled="1"/>
            <a:tileRect/>
          </a:gradFill>
        </p:spPr>
        <p:style>
          <a:lnRef idx="1">
            <a:schemeClr val="accent3"/>
          </a:lnRef>
          <a:fillRef idx="2">
            <a:schemeClr val="accent3"/>
          </a:fillRef>
          <a:effectRef idx="1">
            <a:schemeClr val="accent3"/>
          </a:effectRef>
          <a:fontRef idx="minor">
            <a:schemeClr val="dk1"/>
          </a:fontRef>
        </p:style>
        <p:txBody>
          <a:bodyPr rtlCol="0" anchor="ctr"/>
          <a:lstStyle/>
          <a:p>
            <a:pPr algn="ctr"/>
            <a:r>
              <a:rPr lang="en-US" sz="1600" b="1" dirty="0">
                <a:solidFill>
                  <a:schemeClr val="tx1"/>
                </a:solidFill>
              </a:rPr>
              <a:t>La Niña model </a:t>
            </a:r>
          </a:p>
        </p:txBody>
      </p:sp>
      <p:sp>
        <p:nvSpPr>
          <p:cNvPr id="23" name="Arrow: Right 22">
            <a:extLst>
              <a:ext uri="{FF2B5EF4-FFF2-40B4-BE49-F238E27FC236}">
                <a16:creationId xmlns:a16="http://schemas.microsoft.com/office/drawing/2014/main" id="{42B0490A-8BF3-400F-A183-48DF2E4165BC}"/>
              </a:ext>
            </a:extLst>
          </p:cNvPr>
          <p:cNvSpPr/>
          <p:nvPr/>
        </p:nvSpPr>
        <p:spPr>
          <a:xfrm>
            <a:off x="1523999" y="2906699"/>
            <a:ext cx="207170" cy="181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Arrow: Right 23">
            <a:extLst>
              <a:ext uri="{FF2B5EF4-FFF2-40B4-BE49-F238E27FC236}">
                <a16:creationId xmlns:a16="http://schemas.microsoft.com/office/drawing/2014/main" id="{6B24C464-8A10-4D76-A245-22ECC5041C4B}"/>
              </a:ext>
            </a:extLst>
          </p:cNvPr>
          <p:cNvSpPr/>
          <p:nvPr/>
        </p:nvSpPr>
        <p:spPr>
          <a:xfrm>
            <a:off x="1516855" y="3747572"/>
            <a:ext cx="207170" cy="181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441C48EC-522C-40D9-9FB5-D829EA045ED6}"/>
              </a:ext>
            </a:extLst>
          </p:cNvPr>
          <p:cNvSpPr/>
          <p:nvPr/>
        </p:nvSpPr>
        <p:spPr>
          <a:xfrm>
            <a:off x="1516855" y="4588445"/>
            <a:ext cx="207170" cy="18170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F1B60CAD-2CCA-4A6B-A238-C946EBB3484B}"/>
              </a:ext>
            </a:extLst>
          </p:cNvPr>
          <p:cNvSpPr/>
          <p:nvPr/>
        </p:nvSpPr>
        <p:spPr>
          <a:xfrm>
            <a:off x="1822848" y="1311080"/>
            <a:ext cx="1188242" cy="43338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Calibration</a:t>
            </a:r>
          </a:p>
        </p:txBody>
      </p:sp>
      <p:sp>
        <p:nvSpPr>
          <p:cNvPr id="28" name="Rectangle 27">
            <a:extLst>
              <a:ext uri="{FF2B5EF4-FFF2-40B4-BE49-F238E27FC236}">
                <a16:creationId xmlns:a16="http://schemas.microsoft.com/office/drawing/2014/main" id="{51317DBC-0058-4FEE-A7CB-478F3C8B8F6E}"/>
              </a:ext>
            </a:extLst>
          </p:cNvPr>
          <p:cNvSpPr/>
          <p:nvPr/>
        </p:nvSpPr>
        <p:spPr>
          <a:xfrm>
            <a:off x="3177777" y="1311080"/>
            <a:ext cx="1188242" cy="433386"/>
          </a:xfrm>
          <a:prstGeom prst="rec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tx1"/>
                </a:solidFill>
              </a:rPr>
              <a:t>Validation</a:t>
            </a:r>
          </a:p>
        </p:txBody>
      </p:sp>
      <p:sp>
        <p:nvSpPr>
          <p:cNvPr id="6" name="Right Brace 5">
            <a:extLst>
              <a:ext uri="{FF2B5EF4-FFF2-40B4-BE49-F238E27FC236}">
                <a16:creationId xmlns:a16="http://schemas.microsoft.com/office/drawing/2014/main" id="{E032F4F7-6C8D-4803-B8EB-D3C1AC83390D}"/>
              </a:ext>
            </a:extLst>
          </p:cNvPr>
          <p:cNvSpPr/>
          <p:nvPr/>
        </p:nvSpPr>
        <p:spPr>
          <a:xfrm>
            <a:off x="3092647" y="2043015"/>
            <a:ext cx="157757" cy="1194981"/>
          </a:xfrm>
          <a:prstGeom prst="rightBrace">
            <a:avLst>
              <a:gd name="adj1" fmla="val 23896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9" name="TextBox 28">
            <a:extLst>
              <a:ext uri="{FF2B5EF4-FFF2-40B4-BE49-F238E27FC236}">
                <a16:creationId xmlns:a16="http://schemas.microsoft.com/office/drawing/2014/main" id="{AEAE76EA-B7D2-4EBD-8643-28A118A875B0}"/>
              </a:ext>
            </a:extLst>
          </p:cNvPr>
          <p:cNvSpPr txBox="1"/>
          <p:nvPr/>
        </p:nvSpPr>
        <p:spPr>
          <a:xfrm>
            <a:off x="1731764" y="1929219"/>
            <a:ext cx="1370409" cy="738664"/>
          </a:xfrm>
          <a:prstGeom prst="rect">
            <a:avLst/>
          </a:prstGeom>
          <a:noFill/>
        </p:spPr>
        <p:txBody>
          <a:bodyPr wrap="square" rtlCol="0">
            <a:spAutoFit/>
          </a:bodyPr>
          <a:lstStyle/>
          <a:p>
            <a:pPr algn="ctr"/>
            <a:r>
              <a:rPr lang="en-US" sz="1400" dirty="0"/>
              <a:t>Data of El Niño events during 1975-2001</a:t>
            </a:r>
          </a:p>
        </p:txBody>
      </p:sp>
      <p:sp>
        <p:nvSpPr>
          <p:cNvPr id="30" name="TextBox 29">
            <a:extLst>
              <a:ext uri="{FF2B5EF4-FFF2-40B4-BE49-F238E27FC236}">
                <a16:creationId xmlns:a16="http://schemas.microsoft.com/office/drawing/2014/main" id="{79B6FAE2-C4E6-420C-83DA-F187DEA7C30E}"/>
              </a:ext>
            </a:extLst>
          </p:cNvPr>
          <p:cNvSpPr txBox="1"/>
          <p:nvPr/>
        </p:nvSpPr>
        <p:spPr>
          <a:xfrm>
            <a:off x="1731763" y="4427780"/>
            <a:ext cx="1370409" cy="523220"/>
          </a:xfrm>
          <a:prstGeom prst="rect">
            <a:avLst/>
          </a:prstGeom>
          <a:noFill/>
        </p:spPr>
        <p:txBody>
          <a:bodyPr wrap="square" rtlCol="0">
            <a:spAutoFit/>
          </a:bodyPr>
          <a:lstStyle/>
          <a:p>
            <a:pPr algn="ctr"/>
            <a:r>
              <a:rPr lang="en-US" sz="1400" dirty="0"/>
              <a:t>Entire data from 1975-2001</a:t>
            </a:r>
          </a:p>
        </p:txBody>
      </p:sp>
      <p:sp>
        <p:nvSpPr>
          <p:cNvPr id="31" name="TextBox 30">
            <a:extLst>
              <a:ext uri="{FF2B5EF4-FFF2-40B4-BE49-F238E27FC236}">
                <a16:creationId xmlns:a16="http://schemas.microsoft.com/office/drawing/2014/main" id="{8823CE3C-31C0-4A9B-90DE-9C2529B19420}"/>
              </a:ext>
            </a:extLst>
          </p:cNvPr>
          <p:cNvSpPr txBox="1"/>
          <p:nvPr/>
        </p:nvSpPr>
        <p:spPr>
          <a:xfrm>
            <a:off x="3250403" y="3929279"/>
            <a:ext cx="1322192" cy="738664"/>
          </a:xfrm>
          <a:prstGeom prst="rect">
            <a:avLst/>
          </a:prstGeom>
          <a:noFill/>
        </p:spPr>
        <p:txBody>
          <a:bodyPr wrap="square" rtlCol="0">
            <a:spAutoFit/>
          </a:bodyPr>
          <a:lstStyle/>
          <a:p>
            <a:pPr algn="ctr"/>
            <a:r>
              <a:rPr lang="en-US" sz="1400" dirty="0"/>
              <a:t>Data of La Niña events during 2002-2013</a:t>
            </a:r>
          </a:p>
        </p:txBody>
      </p:sp>
      <p:sp>
        <p:nvSpPr>
          <p:cNvPr id="32" name="Right Brace 31">
            <a:extLst>
              <a:ext uri="{FF2B5EF4-FFF2-40B4-BE49-F238E27FC236}">
                <a16:creationId xmlns:a16="http://schemas.microsoft.com/office/drawing/2014/main" id="{3E738ADF-9EEA-4CB5-962A-FD24F7BC92B8}"/>
              </a:ext>
            </a:extLst>
          </p:cNvPr>
          <p:cNvSpPr/>
          <p:nvPr/>
        </p:nvSpPr>
        <p:spPr>
          <a:xfrm>
            <a:off x="3092646" y="3700196"/>
            <a:ext cx="157757" cy="1194981"/>
          </a:xfrm>
          <a:prstGeom prst="rightBrace">
            <a:avLst>
              <a:gd name="adj1" fmla="val 23896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TextBox 32">
            <a:extLst>
              <a:ext uri="{FF2B5EF4-FFF2-40B4-BE49-F238E27FC236}">
                <a16:creationId xmlns:a16="http://schemas.microsoft.com/office/drawing/2014/main" id="{93F01C97-01CA-4C20-B741-9ACA900C49C3}"/>
              </a:ext>
            </a:extLst>
          </p:cNvPr>
          <p:cNvSpPr txBox="1"/>
          <p:nvPr/>
        </p:nvSpPr>
        <p:spPr>
          <a:xfrm>
            <a:off x="1731763" y="3586400"/>
            <a:ext cx="1370409" cy="738664"/>
          </a:xfrm>
          <a:prstGeom prst="rect">
            <a:avLst/>
          </a:prstGeom>
          <a:noFill/>
        </p:spPr>
        <p:txBody>
          <a:bodyPr wrap="square" rtlCol="0">
            <a:spAutoFit/>
          </a:bodyPr>
          <a:lstStyle/>
          <a:p>
            <a:pPr algn="ctr"/>
            <a:r>
              <a:rPr lang="en-US" sz="1400" dirty="0"/>
              <a:t>Data of La Niña events during 1975-2001</a:t>
            </a:r>
          </a:p>
        </p:txBody>
      </p:sp>
    </p:spTree>
    <p:extLst>
      <p:ext uri="{BB962C8B-B14F-4D97-AF65-F5344CB8AC3E}">
        <p14:creationId xmlns:p14="http://schemas.microsoft.com/office/powerpoint/2010/main" val="12463202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normAutofit/>
          </a:bodyPr>
          <a:lstStyle/>
          <a:p>
            <a:r>
              <a:rPr lang="en-US" b="1" dirty="0"/>
              <a:t>Results and Analysis – Comparison</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15</a:t>
            </a:fld>
            <a:endParaRPr lang="en-US" sz="1600" b="1" dirty="0"/>
          </a:p>
        </p:txBody>
      </p:sp>
      <p:sp>
        <p:nvSpPr>
          <p:cNvPr id="10" name="Rectangle 9">
            <a:extLst>
              <a:ext uri="{FF2B5EF4-FFF2-40B4-BE49-F238E27FC236}">
                <a16:creationId xmlns:a16="http://schemas.microsoft.com/office/drawing/2014/main" id="{1D9D6659-6AE0-4351-99BE-2F3B29C77FBC}"/>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global model shows relatively better performance is forecasting daily streamflows as compared to the local models for </a:t>
            </a:r>
            <a:r>
              <a:rPr lang="es-ES" sz="2000" dirty="0">
                <a:solidFill>
                  <a:srgbClr val="0033CC"/>
                </a:solidFill>
              </a:rPr>
              <a:t>El Niño and La Niña </a:t>
            </a:r>
            <a:r>
              <a:rPr lang="en-US" sz="2000" dirty="0">
                <a:solidFill>
                  <a:srgbClr val="0033CC"/>
                </a:solidFill>
              </a:rPr>
              <a:t>events as well.</a:t>
            </a:r>
          </a:p>
        </p:txBody>
      </p:sp>
      <p:pic>
        <p:nvPicPr>
          <p:cNvPr id="5" name="Picture 4">
            <a:extLst>
              <a:ext uri="{FF2B5EF4-FFF2-40B4-BE49-F238E27FC236}">
                <a16:creationId xmlns:a16="http://schemas.microsoft.com/office/drawing/2014/main" id="{36B6EBF0-2B57-4C83-B6EC-BED8F374B89D}"/>
              </a:ext>
            </a:extLst>
          </p:cNvPr>
          <p:cNvPicPr>
            <a:picLocks noChangeAspect="1"/>
          </p:cNvPicPr>
          <p:nvPr/>
        </p:nvPicPr>
        <p:blipFill rotWithShape="1">
          <a:blip r:embed="rId2"/>
          <a:srcRect l="7222" r="7182"/>
          <a:stretch/>
        </p:blipFill>
        <p:spPr>
          <a:xfrm>
            <a:off x="3857626" y="952250"/>
            <a:ext cx="7315200" cy="2402929"/>
          </a:xfrm>
          <a:prstGeom prst="rect">
            <a:avLst/>
          </a:prstGeom>
        </p:spPr>
      </p:pic>
      <p:pic>
        <p:nvPicPr>
          <p:cNvPr id="12" name="Picture 11">
            <a:extLst>
              <a:ext uri="{FF2B5EF4-FFF2-40B4-BE49-F238E27FC236}">
                <a16:creationId xmlns:a16="http://schemas.microsoft.com/office/drawing/2014/main" id="{83873D6F-5C2A-4433-9701-33E2FAD89DEE}"/>
              </a:ext>
            </a:extLst>
          </p:cNvPr>
          <p:cNvPicPr>
            <a:picLocks noChangeAspect="1"/>
          </p:cNvPicPr>
          <p:nvPr/>
        </p:nvPicPr>
        <p:blipFill rotWithShape="1">
          <a:blip r:embed="rId3"/>
          <a:srcRect l="7797" r="7113"/>
          <a:stretch/>
        </p:blipFill>
        <p:spPr>
          <a:xfrm>
            <a:off x="838200" y="3398046"/>
            <a:ext cx="7315200" cy="2421107"/>
          </a:xfrm>
          <a:prstGeom prst="rect">
            <a:avLst/>
          </a:prstGeom>
        </p:spPr>
      </p:pic>
      <p:sp>
        <p:nvSpPr>
          <p:cNvPr id="13" name="Rectangle: Rounded Corners 12">
            <a:extLst>
              <a:ext uri="{FF2B5EF4-FFF2-40B4-BE49-F238E27FC236}">
                <a16:creationId xmlns:a16="http://schemas.microsoft.com/office/drawing/2014/main" id="{3A49D450-3E39-4799-B77B-541ADD55D1F7}"/>
              </a:ext>
            </a:extLst>
          </p:cNvPr>
          <p:cNvSpPr/>
          <p:nvPr/>
        </p:nvSpPr>
        <p:spPr>
          <a:xfrm>
            <a:off x="1428750" y="1014985"/>
            <a:ext cx="2300288" cy="9143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t>Global model versus El Niño model for the year 2002  </a:t>
            </a:r>
          </a:p>
        </p:txBody>
      </p:sp>
      <p:sp>
        <p:nvSpPr>
          <p:cNvPr id="14" name="Rectangle: Rounded Corners 13">
            <a:extLst>
              <a:ext uri="{FF2B5EF4-FFF2-40B4-BE49-F238E27FC236}">
                <a16:creationId xmlns:a16="http://schemas.microsoft.com/office/drawing/2014/main" id="{AD6418BE-EFB2-45AA-BB11-72D8EB22556F}"/>
              </a:ext>
            </a:extLst>
          </p:cNvPr>
          <p:cNvSpPr/>
          <p:nvPr/>
        </p:nvSpPr>
        <p:spPr>
          <a:xfrm>
            <a:off x="8391525" y="3583288"/>
            <a:ext cx="2300288" cy="914399"/>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r>
              <a:rPr lang="en-US" b="1" dirty="0"/>
              <a:t>Global model versus La Niña model for the year 2010</a:t>
            </a:r>
          </a:p>
        </p:txBody>
      </p:sp>
      <p:sp>
        <p:nvSpPr>
          <p:cNvPr id="15" name="Arrow: Bent 14">
            <a:extLst>
              <a:ext uri="{FF2B5EF4-FFF2-40B4-BE49-F238E27FC236}">
                <a16:creationId xmlns:a16="http://schemas.microsoft.com/office/drawing/2014/main" id="{CA7C5235-8A8E-4515-9780-A9D6ED94E488}"/>
              </a:ext>
            </a:extLst>
          </p:cNvPr>
          <p:cNvSpPr/>
          <p:nvPr/>
        </p:nvSpPr>
        <p:spPr>
          <a:xfrm flipV="1">
            <a:off x="3219452" y="2058591"/>
            <a:ext cx="447675" cy="49312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Arrow: Bent 15">
            <a:extLst>
              <a:ext uri="{FF2B5EF4-FFF2-40B4-BE49-F238E27FC236}">
                <a16:creationId xmlns:a16="http://schemas.microsoft.com/office/drawing/2014/main" id="{132B4335-31A2-45B0-A502-84937941E00B}"/>
              </a:ext>
            </a:extLst>
          </p:cNvPr>
          <p:cNvSpPr/>
          <p:nvPr/>
        </p:nvSpPr>
        <p:spPr>
          <a:xfrm flipH="1" flipV="1">
            <a:off x="8391525" y="4608599"/>
            <a:ext cx="447675" cy="493121"/>
          </a:xfrm>
          <a:prstGeom prst="ben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Arrow: Notched Right 16">
            <a:hlinkClick r:id="rId4" action="ppaction://hlinksldjump"/>
            <a:extLst>
              <a:ext uri="{FF2B5EF4-FFF2-40B4-BE49-F238E27FC236}">
                <a16:creationId xmlns:a16="http://schemas.microsoft.com/office/drawing/2014/main" id="{3E0EA910-5138-4B7C-BA00-49D90DBE26F1}"/>
              </a:ext>
            </a:extLst>
          </p:cNvPr>
          <p:cNvSpPr/>
          <p:nvPr/>
        </p:nvSpPr>
        <p:spPr>
          <a:xfrm rot="10800000">
            <a:off x="11658600" y="55768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528315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6"/>
            <a:ext cx="10515600" cy="743744"/>
          </a:xfrm>
        </p:spPr>
        <p:txBody>
          <a:bodyPr/>
          <a:lstStyle/>
          <a:p>
            <a:r>
              <a:rPr lang="en-US" b="1" dirty="0"/>
              <a:t>Results and Analysis – Chosen Global Model</a:t>
            </a:r>
          </a:p>
        </p:txBody>
      </p:sp>
      <p:cxnSp>
        <p:nvCxnSpPr>
          <p:cNvPr id="7" name="Straight Connector 6">
            <a:extLst>
              <a:ext uri="{FF2B5EF4-FFF2-40B4-BE49-F238E27FC236}">
                <a16:creationId xmlns:a16="http://schemas.microsoft.com/office/drawing/2014/main" id="{73E41BEE-852C-4C28-AAD1-FF3FC2CDF8C4}"/>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8" name="Slide Number Placeholder 4">
            <a:extLst>
              <a:ext uri="{FF2B5EF4-FFF2-40B4-BE49-F238E27FC236}">
                <a16:creationId xmlns:a16="http://schemas.microsoft.com/office/drawing/2014/main" id="{6886F95C-CEEB-46A0-B85B-9451DF9D8CCE}"/>
              </a:ext>
            </a:extLst>
          </p:cNvPr>
          <p:cNvSpPr txBox="1">
            <a:spLocks/>
          </p:cNvSpPr>
          <p:nvPr/>
        </p:nvSpPr>
        <p:spPr>
          <a:xfrm>
            <a:off x="9101138" y="6356337"/>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8BF6F3-9175-4EFE-8227-9FF8ADB76EB1}" type="slidenum">
              <a:rPr lang="en-US" sz="1600" b="1" smtClean="0"/>
              <a:pPr/>
              <a:t>16</a:t>
            </a:fld>
            <a:endParaRPr lang="en-US" sz="1600" b="1" dirty="0"/>
          </a:p>
        </p:txBody>
      </p:sp>
      <p:sp>
        <p:nvSpPr>
          <p:cNvPr id="10" name="Rectangle 9">
            <a:extLst>
              <a:ext uri="{FF2B5EF4-FFF2-40B4-BE49-F238E27FC236}">
                <a16:creationId xmlns:a16="http://schemas.microsoft.com/office/drawing/2014/main" id="{1D9D6659-6AE0-4351-99BE-2F3B29C77FBC}"/>
              </a:ext>
            </a:extLst>
          </p:cNvPr>
          <p:cNvSpPr/>
          <p:nvPr/>
        </p:nvSpPr>
        <p:spPr>
          <a:xfrm>
            <a:off x="838200" y="5948360"/>
            <a:ext cx="10515600" cy="731520"/>
          </a:xfrm>
          <a:prstGeom prst="rect">
            <a:avLst/>
          </a:prstGeom>
          <a:solidFill>
            <a:schemeClr val="bg1">
              <a:lumMod val="95000"/>
            </a:schemeClr>
          </a:solidFill>
          <a:ln w="9525" cap="flat" cmpd="sng" algn="ctr">
            <a:solidFill>
              <a:schemeClr val="bg1">
                <a:lumMod val="85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r>
              <a:rPr lang="en-US" sz="2000" u="sng" dirty="0">
                <a:solidFill>
                  <a:srgbClr val="0033CC"/>
                </a:solidFill>
              </a:rPr>
              <a:t>Summary</a:t>
            </a:r>
            <a:r>
              <a:rPr lang="en-US" sz="2000" dirty="0">
                <a:solidFill>
                  <a:srgbClr val="0033CC"/>
                </a:solidFill>
              </a:rPr>
              <a:t>: The M4 UPUS Global model was chosen among all candidate models for streamflow forecasting at Ukai dam. The calibration performance was much better than validation.</a:t>
            </a:r>
          </a:p>
        </p:txBody>
      </p:sp>
      <p:pic>
        <p:nvPicPr>
          <p:cNvPr id="4" name="Picture 3" descr="Graphical user interface&#10;&#10;Description automatically generated">
            <a:extLst>
              <a:ext uri="{FF2B5EF4-FFF2-40B4-BE49-F238E27FC236}">
                <a16:creationId xmlns:a16="http://schemas.microsoft.com/office/drawing/2014/main" id="{1A1A8B53-E403-43FC-A65E-F19896FCAE7D}"/>
              </a:ext>
            </a:extLst>
          </p:cNvPr>
          <p:cNvPicPr>
            <a:picLocks noChangeAspect="1"/>
          </p:cNvPicPr>
          <p:nvPr/>
        </p:nvPicPr>
        <p:blipFill rotWithShape="1">
          <a:blip r:embed="rId2">
            <a:extLst>
              <a:ext uri="{28A0092B-C50C-407E-A947-70E740481C1C}">
                <a14:useLocalDpi xmlns:a14="http://schemas.microsoft.com/office/drawing/2010/main" val="0"/>
              </a:ext>
            </a:extLst>
          </a:blip>
          <a:srcRect l="8280" t="2613" r="7184" b="2613"/>
          <a:stretch/>
        </p:blipFill>
        <p:spPr>
          <a:xfrm>
            <a:off x="790574" y="919434"/>
            <a:ext cx="8628316" cy="4871491"/>
          </a:xfrm>
          <a:prstGeom prst="rect">
            <a:avLst/>
          </a:prstGeom>
        </p:spPr>
      </p:pic>
      <p:graphicFrame>
        <p:nvGraphicFramePr>
          <p:cNvPr id="9" name="Table 10">
            <a:extLst>
              <a:ext uri="{FF2B5EF4-FFF2-40B4-BE49-F238E27FC236}">
                <a16:creationId xmlns:a16="http://schemas.microsoft.com/office/drawing/2014/main" id="{443E4336-9240-4AE5-BE48-FC08541D00CF}"/>
              </a:ext>
            </a:extLst>
          </p:cNvPr>
          <p:cNvGraphicFramePr>
            <a:graphicFrameLocks noGrp="1"/>
          </p:cNvGraphicFramePr>
          <p:nvPr>
            <p:extLst>
              <p:ext uri="{D42A27DB-BD31-4B8C-83A1-F6EECF244321}">
                <p14:modId xmlns:p14="http://schemas.microsoft.com/office/powerpoint/2010/main" val="3267070996"/>
              </p:ext>
            </p:extLst>
          </p:nvPr>
        </p:nvGraphicFramePr>
        <p:xfrm>
          <a:off x="9367836" y="1412875"/>
          <a:ext cx="2743200" cy="3827780"/>
        </p:xfrm>
        <a:graphic>
          <a:graphicData uri="http://schemas.openxmlformats.org/drawingml/2006/table">
            <a:tbl>
              <a:tblPr firstRow="1" bandRow="1">
                <a:tableStyleId>{5C22544A-7EE6-4342-B048-85BDC9FD1C3A}</a:tableStyleId>
              </a:tblPr>
              <a:tblGrid>
                <a:gridCol w="914400">
                  <a:extLst>
                    <a:ext uri="{9D8B030D-6E8A-4147-A177-3AD203B41FA5}">
                      <a16:colId xmlns:a16="http://schemas.microsoft.com/office/drawing/2014/main" val="1374229741"/>
                    </a:ext>
                  </a:extLst>
                </a:gridCol>
                <a:gridCol w="914400">
                  <a:extLst>
                    <a:ext uri="{9D8B030D-6E8A-4147-A177-3AD203B41FA5}">
                      <a16:colId xmlns:a16="http://schemas.microsoft.com/office/drawing/2014/main" val="4070103781"/>
                    </a:ext>
                  </a:extLst>
                </a:gridCol>
                <a:gridCol w="914400">
                  <a:extLst>
                    <a:ext uri="{9D8B030D-6E8A-4147-A177-3AD203B41FA5}">
                      <a16:colId xmlns:a16="http://schemas.microsoft.com/office/drawing/2014/main" val="4212559705"/>
                    </a:ext>
                  </a:extLst>
                </a:gridCol>
              </a:tblGrid>
              <a:tr h="370840">
                <a:tc>
                  <a:txBody>
                    <a:bodyPr/>
                    <a:lstStyle/>
                    <a:p>
                      <a:pPr algn="ctr" fontAlgn="b"/>
                      <a:r>
                        <a:rPr lang="en-US" sz="1400" b="1" i="0" u="none" strike="noStrike" dirty="0">
                          <a:solidFill>
                            <a:srgbClr val="000000"/>
                          </a:solidFill>
                          <a:effectLst/>
                          <a:latin typeface="Calibri" panose="020F0502020204030204" pitchFamily="34" charset="0"/>
                        </a:rPr>
                        <a:t>M4 UPUS model </a:t>
                      </a:r>
                    </a:p>
                  </a:txBody>
                  <a:tcPr marL="3810" marR="3810" marT="3810" marB="0" anchor="ctr"/>
                </a:tc>
                <a:tc>
                  <a:txBody>
                    <a:bodyPr/>
                    <a:lstStyle/>
                    <a:p>
                      <a:pPr algn="ctr" fontAlgn="b"/>
                      <a:r>
                        <a:rPr lang="en-US" sz="1400" b="1" i="0" u="none" strike="noStrike" dirty="0">
                          <a:solidFill>
                            <a:srgbClr val="000000"/>
                          </a:solidFill>
                          <a:effectLst/>
                          <a:latin typeface="Calibri" panose="020F0502020204030204" pitchFamily="34" charset="0"/>
                        </a:rPr>
                        <a:t>Calibration</a:t>
                      </a:r>
                    </a:p>
                  </a:txBody>
                  <a:tcPr marL="3810" marR="3810" marT="3810" marB="0" anchor="ctr"/>
                </a:tc>
                <a:tc>
                  <a:txBody>
                    <a:bodyPr/>
                    <a:lstStyle/>
                    <a:p>
                      <a:pPr algn="ctr" fontAlgn="b"/>
                      <a:r>
                        <a:rPr lang="en-US" sz="1400" b="1" i="0" u="none" strike="noStrike" dirty="0">
                          <a:solidFill>
                            <a:srgbClr val="000000"/>
                          </a:solidFill>
                          <a:effectLst/>
                          <a:latin typeface="Calibri" panose="020F0502020204030204" pitchFamily="34" charset="0"/>
                        </a:rPr>
                        <a:t>Validation</a:t>
                      </a:r>
                    </a:p>
                  </a:txBody>
                  <a:tcPr marL="3810" marR="3810" marT="3810" marB="0" anchor="ctr"/>
                </a:tc>
                <a:extLst>
                  <a:ext uri="{0D108BD9-81ED-4DB2-BD59-A6C34878D82A}">
                    <a16:rowId xmlns:a16="http://schemas.microsoft.com/office/drawing/2014/main" val="659830007"/>
                  </a:ext>
                </a:extLst>
              </a:tr>
              <a:tr h="370840">
                <a:tc>
                  <a:txBody>
                    <a:bodyPr/>
                    <a:lstStyle/>
                    <a:p>
                      <a:pPr algn="ctr" fontAlgn="b"/>
                      <a:r>
                        <a:rPr lang="en-US" sz="1400" b="1" i="0" u="none" strike="noStrike" dirty="0">
                          <a:solidFill>
                            <a:srgbClr val="000000"/>
                          </a:solidFill>
                          <a:effectLst/>
                          <a:latin typeface="Calibri" panose="020F0502020204030204" pitchFamily="34" charset="0"/>
                        </a:rPr>
                        <a:t>RMSE (m</a:t>
                      </a:r>
                      <a:r>
                        <a:rPr lang="en-US" sz="1400" b="1" i="0" u="none" strike="noStrike" baseline="30000" dirty="0">
                          <a:solidFill>
                            <a:srgbClr val="000000"/>
                          </a:solidFill>
                          <a:effectLst/>
                          <a:latin typeface="Calibri" panose="020F0502020204030204" pitchFamily="34" charset="0"/>
                        </a:rPr>
                        <a:t>3</a:t>
                      </a:r>
                      <a:r>
                        <a:rPr lang="en-US" sz="1400" b="1" i="0" u="none" strike="noStrike" dirty="0">
                          <a:solidFill>
                            <a:srgbClr val="000000"/>
                          </a:solidFill>
                          <a:effectLst/>
                          <a:latin typeface="Calibri" panose="020F0502020204030204" pitchFamily="34" charset="0"/>
                        </a:rPr>
                        <a:t>/s)</a:t>
                      </a:r>
                    </a:p>
                  </a:txBody>
                  <a:tcPr marL="3810" marR="3810" marT="3810" marB="0" anchor="ctr"/>
                </a:tc>
                <a:tc>
                  <a:txBody>
                    <a:bodyPr/>
                    <a:lstStyle/>
                    <a:p>
                      <a:pPr algn="ctr" fontAlgn="b"/>
                      <a:r>
                        <a:rPr lang="en-US" sz="1400" b="0" i="0" u="none" strike="noStrike" dirty="0">
                          <a:solidFill>
                            <a:srgbClr val="000000"/>
                          </a:solidFill>
                          <a:effectLst/>
                          <a:latin typeface="Calibri" panose="020F0502020204030204" pitchFamily="34" charset="0"/>
                        </a:rPr>
                        <a:t>198.24</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785.86</a:t>
                      </a:r>
                    </a:p>
                  </a:txBody>
                  <a:tcPr marL="3810" marR="3810" marT="3810" marB="0" anchor="ctr"/>
                </a:tc>
                <a:extLst>
                  <a:ext uri="{0D108BD9-81ED-4DB2-BD59-A6C34878D82A}">
                    <a16:rowId xmlns:a16="http://schemas.microsoft.com/office/drawing/2014/main" val="3574440192"/>
                  </a:ext>
                </a:extLst>
              </a:tr>
              <a:tr h="370840">
                <a:tc>
                  <a:txBody>
                    <a:bodyPr/>
                    <a:lstStyle/>
                    <a:p>
                      <a:pPr algn="ctr" fontAlgn="b"/>
                      <a:r>
                        <a:rPr lang="en-US" sz="1400" b="1" i="0" u="none" strike="noStrike" dirty="0">
                          <a:solidFill>
                            <a:srgbClr val="000000"/>
                          </a:solidFill>
                          <a:effectLst/>
                          <a:latin typeface="Calibri" panose="020F0502020204030204" pitchFamily="34" charset="0"/>
                        </a:rPr>
                        <a:t>RSR</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0.13</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0.39</a:t>
                      </a:r>
                    </a:p>
                  </a:txBody>
                  <a:tcPr marL="3810" marR="3810" marT="3810" marB="0" anchor="ctr"/>
                </a:tc>
                <a:extLst>
                  <a:ext uri="{0D108BD9-81ED-4DB2-BD59-A6C34878D82A}">
                    <a16:rowId xmlns:a16="http://schemas.microsoft.com/office/drawing/2014/main" val="1102413107"/>
                  </a:ext>
                </a:extLst>
              </a:tr>
              <a:tr h="370840">
                <a:tc>
                  <a:txBody>
                    <a:bodyPr/>
                    <a:lstStyle/>
                    <a:p>
                      <a:pPr algn="ctr" fontAlgn="b"/>
                      <a:r>
                        <a:rPr lang="en-US" sz="1400" b="1" i="0" u="none" strike="noStrike" dirty="0">
                          <a:solidFill>
                            <a:srgbClr val="000000"/>
                          </a:solidFill>
                          <a:effectLst/>
                          <a:latin typeface="Calibri" panose="020F0502020204030204" pitchFamily="34" charset="0"/>
                        </a:rPr>
                        <a:t>MMR</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0.10</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0.29</a:t>
                      </a:r>
                    </a:p>
                  </a:txBody>
                  <a:tcPr marL="3810" marR="3810" marT="3810" marB="0" anchor="ctr"/>
                </a:tc>
                <a:extLst>
                  <a:ext uri="{0D108BD9-81ED-4DB2-BD59-A6C34878D82A}">
                    <a16:rowId xmlns:a16="http://schemas.microsoft.com/office/drawing/2014/main" val="416897544"/>
                  </a:ext>
                </a:extLst>
              </a:tr>
              <a:tr h="370840">
                <a:tc>
                  <a:txBody>
                    <a:bodyPr/>
                    <a:lstStyle/>
                    <a:p>
                      <a:pPr algn="ctr" fontAlgn="b"/>
                      <a:r>
                        <a:rPr lang="en-US" sz="1400" b="1" i="0" u="none" strike="noStrike" dirty="0">
                          <a:solidFill>
                            <a:srgbClr val="000000"/>
                          </a:solidFill>
                          <a:effectLst/>
                          <a:latin typeface="Calibri" panose="020F0502020204030204" pitchFamily="34" charset="0"/>
                        </a:rPr>
                        <a:t>MAE (m</a:t>
                      </a:r>
                      <a:r>
                        <a:rPr lang="en-US" sz="1400" b="1" i="0" u="none" strike="noStrike" baseline="30000" dirty="0">
                          <a:solidFill>
                            <a:srgbClr val="000000"/>
                          </a:solidFill>
                          <a:effectLst/>
                          <a:latin typeface="Calibri" panose="020F0502020204030204" pitchFamily="34" charset="0"/>
                        </a:rPr>
                        <a:t>3</a:t>
                      </a:r>
                      <a:r>
                        <a:rPr lang="en-US" sz="1400" b="1" i="0" u="none" strike="noStrike" dirty="0">
                          <a:solidFill>
                            <a:srgbClr val="000000"/>
                          </a:solidFill>
                          <a:effectLst/>
                          <a:latin typeface="Calibri" panose="020F0502020204030204" pitchFamily="34" charset="0"/>
                        </a:rPr>
                        <a:t>/s)</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82.08</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274.77</a:t>
                      </a:r>
                    </a:p>
                  </a:txBody>
                  <a:tcPr marL="3810" marR="3810" marT="3810" marB="0" anchor="ctr"/>
                </a:tc>
                <a:extLst>
                  <a:ext uri="{0D108BD9-81ED-4DB2-BD59-A6C34878D82A}">
                    <a16:rowId xmlns:a16="http://schemas.microsoft.com/office/drawing/2014/main" val="393428580"/>
                  </a:ext>
                </a:extLst>
              </a:tr>
              <a:tr h="370840">
                <a:tc>
                  <a:txBody>
                    <a:bodyPr/>
                    <a:lstStyle/>
                    <a:p>
                      <a:pPr algn="ctr" fontAlgn="b"/>
                      <a:r>
                        <a:rPr lang="en-US" sz="1400" b="1" i="0" u="none" strike="noStrike" dirty="0">
                          <a:solidFill>
                            <a:srgbClr val="000000"/>
                          </a:solidFill>
                          <a:effectLst/>
                          <a:latin typeface="Calibri" panose="020F0502020204030204" pitchFamily="34" charset="0"/>
                        </a:rPr>
                        <a:t>R</a:t>
                      </a:r>
                      <a:r>
                        <a:rPr lang="en-US" sz="1400" b="1" i="0" u="none" strike="noStrike" baseline="30000" dirty="0">
                          <a:solidFill>
                            <a:srgbClr val="000000"/>
                          </a:solidFill>
                          <a:effectLst/>
                          <a:latin typeface="Calibri" panose="020F0502020204030204" pitchFamily="34" charset="0"/>
                        </a:rPr>
                        <a:t>2</a:t>
                      </a:r>
                      <a:r>
                        <a:rPr lang="en-US" sz="1400" b="1" i="0" u="none" strike="noStrike" dirty="0">
                          <a:solidFill>
                            <a:srgbClr val="000000"/>
                          </a:solidFill>
                          <a:effectLst/>
                          <a:latin typeface="Calibri" panose="020F0502020204030204" pitchFamily="34" charset="0"/>
                        </a:rPr>
                        <a:t> </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0.98</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0.85</a:t>
                      </a:r>
                    </a:p>
                  </a:txBody>
                  <a:tcPr marL="3810" marR="3810" marT="3810" marB="0" anchor="ctr"/>
                </a:tc>
                <a:extLst>
                  <a:ext uri="{0D108BD9-81ED-4DB2-BD59-A6C34878D82A}">
                    <a16:rowId xmlns:a16="http://schemas.microsoft.com/office/drawing/2014/main" val="2429728651"/>
                  </a:ext>
                </a:extLst>
              </a:tr>
              <a:tr h="370840">
                <a:tc>
                  <a:txBody>
                    <a:bodyPr/>
                    <a:lstStyle/>
                    <a:p>
                      <a:pPr algn="ctr" fontAlgn="b"/>
                      <a:r>
                        <a:rPr lang="en-US" sz="1400" b="1" i="0" u="none" strike="noStrike" dirty="0">
                          <a:solidFill>
                            <a:srgbClr val="000000"/>
                          </a:solidFill>
                          <a:effectLst/>
                          <a:latin typeface="Calibri" panose="020F0502020204030204" pitchFamily="34" charset="0"/>
                        </a:rPr>
                        <a:t>NSE</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0.98</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0.85</a:t>
                      </a:r>
                    </a:p>
                  </a:txBody>
                  <a:tcPr marL="3810" marR="3810" marT="3810" marB="0" anchor="ctr"/>
                </a:tc>
                <a:extLst>
                  <a:ext uri="{0D108BD9-81ED-4DB2-BD59-A6C34878D82A}">
                    <a16:rowId xmlns:a16="http://schemas.microsoft.com/office/drawing/2014/main" val="2208539830"/>
                  </a:ext>
                </a:extLst>
              </a:tr>
              <a:tr h="370840">
                <a:tc>
                  <a:txBody>
                    <a:bodyPr/>
                    <a:lstStyle/>
                    <a:p>
                      <a:pPr algn="ctr" fontAlgn="b"/>
                      <a:r>
                        <a:rPr lang="en-US" sz="1400" b="1" i="0" u="none" strike="noStrike" dirty="0">
                          <a:solidFill>
                            <a:srgbClr val="000000"/>
                          </a:solidFill>
                          <a:effectLst/>
                          <a:latin typeface="Calibri" panose="020F0502020204030204" pitchFamily="34" charset="0"/>
                        </a:rPr>
                        <a:t>POD (%)</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95.74</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77.72</a:t>
                      </a:r>
                    </a:p>
                  </a:txBody>
                  <a:tcPr marL="3810" marR="3810" marT="3810" marB="0" anchor="ctr"/>
                </a:tc>
                <a:extLst>
                  <a:ext uri="{0D108BD9-81ED-4DB2-BD59-A6C34878D82A}">
                    <a16:rowId xmlns:a16="http://schemas.microsoft.com/office/drawing/2014/main" val="4151810377"/>
                  </a:ext>
                </a:extLst>
              </a:tr>
              <a:tr h="370840">
                <a:tc>
                  <a:txBody>
                    <a:bodyPr/>
                    <a:lstStyle/>
                    <a:p>
                      <a:pPr algn="ctr" fontAlgn="b"/>
                      <a:r>
                        <a:rPr lang="en-US" sz="1400" b="1" i="0" u="none" strike="noStrike" dirty="0">
                          <a:solidFill>
                            <a:srgbClr val="000000"/>
                          </a:solidFill>
                          <a:effectLst/>
                          <a:latin typeface="Calibri" panose="020F0502020204030204" pitchFamily="34" charset="0"/>
                        </a:rPr>
                        <a:t>FA (%)</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0.61</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3.23</a:t>
                      </a:r>
                    </a:p>
                  </a:txBody>
                  <a:tcPr marL="3810" marR="3810" marT="3810" marB="0" anchor="ctr"/>
                </a:tc>
                <a:extLst>
                  <a:ext uri="{0D108BD9-81ED-4DB2-BD59-A6C34878D82A}">
                    <a16:rowId xmlns:a16="http://schemas.microsoft.com/office/drawing/2014/main" val="2573334042"/>
                  </a:ext>
                </a:extLst>
              </a:tr>
              <a:tr h="370840">
                <a:tc>
                  <a:txBody>
                    <a:bodyPr/>
                    <a:lstStyle/>
                    <a:p>
                      <a:pPr algn="ctr" fontAlgn="b"/>
                      <a:r>
                        <a:rPr lang="en-US" sz="1400" b="1" i="0" u="none" strike="noStrike" dirty="0">
                          <a:solidFill>
                            <a:srgbClr val="000000"/>
                          </a:solidFill>
                          <a:effectLst/>
                          <a:latin typeface="Calibri" panose="020F0502020204030204" pitchFamily="34" charset="0"/>
                        </a:rPr>
                        <a:t>MARE</a:t>
                      </a:r>
                    </a:p>
                  </a:txBody>
                  <a:tcPr marL="3810" marR="3810" marT="3810" marB="0" anchor="ctr"/>
                </a:tc>
                <a:tc>
                  <a:txBody>
                    <a:bodyPr/>
                    <a:lstStyle/>
                    <a:p>
                      <a:pPr algn="ctr" fontAlgn="b"/>
                      <a:r>
                        <a:rPr lang="en-US" sz="1400" b="0" i="0" u="none" strike="noStrike">
                          <a:solidFill>
                            <a:srgbClr val="000000"/>
                          </a:solidFill>
                          <a:effectLst/>
                          <a:latin typeface="Calibri" panose="020F0502020204030204" pitchFamily="34" charset="0"/>
                        </a:rPr>
                        <a:t>0.06</a:t>
                      </a:r>
                    </a:p>
                  </a:txBody>
                  <a:tcPr marL="3810" marR="3810" marT="3810" marB="0" anchor="ctr"/>
                </a:tc>
                <a:tc>
                  <a:txBody>
                    <a:bodyPr/>
                    <a:lstStyle/>
                    <a:p>
                      <a:pPr algn="ctr" fontAlgn="b"/>
                      <a:r>
                        <a:rPr lang="en-US" sz="1400" b="0" i="0" u="none" strike="noStrike" dirty="0">
                          <a:solidFill>
                            <a:srgbClr val="000000"/>
                          </a:solidFill>
                          <a:effectLst/>
                          <a:latin typeface="Calibri" panose="020F0502020204030204" pitchFamily="34" charset="0"/>
                        </a:rPr>
                        <a:t>0.24</a:t>
                      </a:r>
                    </a:p>
                  </a:txBody>
                  <a:tcPr marL="3810" marR="3810" marT="3810" marB="0" anchor="ctr"/>
                </a:tc>
                <a:extLst>
                  <a:ext uri="{0D108BD9-81ED-4DB2-BD59-A6C34878D82A}">
                    <a16:rowId xmlns:a16="http://schemas.microsoft.com/office/drawing/2014/main" val="366113549"/>
                  </a:ext>
                </a:extLst>
              </a:tr>
            </a:tbl>
          </a:graphicData>
        </a:graphic>
      </p:graphicFrame>
      <p:sp>
        <p:nvSpPr>
          <p:cNvPr id="12" name="Arrow: Notched Right 11">
            <a:hlinkClick r:id="rId3" action="ppaction://hlinksldjump"/>
            <a:extLst>
              <a:ext uri="{FF2B5EF4-FFF2-40B4-BE49-F238E27FC236}">
                <a16:creationId xmlns:a16="http://schemas.microsoft.com/office/drawing/2014/main" id="{278A0F30-7A6B-424B-A266-B038FC461E12}"/>
              </a:ext>
            </a:extLst>
          </p:cNvPr>
          <p:cNvSpPr/>
          <p:nvPr/>
        </p:nvSpPr>
        <p:spPr>
          <a:xfrm rot="10800000">
            <a:off x="11658600" y="55768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94782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5"/>
            <a:ext cx="10515600" cy="743745"/>
          </a:xfrm>
        </p:spPr>
        <p:txBody>
          <a:bodyPr/>
          <a:lstStyle/>
          <a:p>
            <a:r>
              <a:rPr lang="en-US" b="1" dirty="0"/>
              <a:t>Conclusions</a:t>
            </a:r>
          </a:p>
        </p:txBody>
      </p:sp>
      <p:sp>
        <p:nvSpPr>
          <p:cNvPr id="3" name="Content Placeholder 2">
            <a:extLst>
              <a:ext uri="{FF2B5EF4-FFF2-40B4-BE49-F238E27FC236}">
                <a16:creationId xmlns:a16="http://schemas.microsoft.com/office/drawing/2014/main" id="{2D864FBA-2BD4-4AEC-B2B2-2D7478D164B2}"/>
              </a:ext>
            </a:extLst>
          </p:cNvPr>
          <p:cNvSpPr>
            <a:spLocks noGrp="1"/>
          </p:cNvSpPr>
          <p:nvPr>
            <p:ph idx="1"/>
          </p:nvPr>
        </p:nvSpPr>
        <p:spPr>
          <a:xfrm>
            <a:off x="800100" y="895349"/>
            <a:ext cx="10515600" cy="5460985"/>
          </a:xfrm>
        </p:spPr>
        <p:txBody>
          <a:bodyPr>
            <a:normAutofit fontScale="92500" lnSpcReduction="20000"/>
          </a:bodyPr>
          <a:lstStyle/>
          <a:p>
            <a:pPr algn="just">
              <a:lnSpc>
                <a:spcPct val="110000"/>
              </a:lnSpc>
            </a:pPr>
            <a:r>
              <a:rPr lang="en-US" dirty="0">
                <a:latin typeface="+mj-lt"/>
              </a:rPr>
              <a:t>The model tree technique was adopted for streamflow forecasting considering a global model vis-à-vis climate variability specific models.</a:t>
            </a:r>
          </a:p>
          <a:p>
            <a:pPr algn="just">
              <a:lnSpc>
                <a:spcPct val="110000"/>
              </a:lnSpc>
            </a:pPr>
            <a:r>
              <a:rPr lang="en-US" dirty="0">
                <a:solidFill>
                  <a:srgbClr val="0033CC"/>
                </a:solidFill>
                <a:latin typeface="+mj-lt"/>
              </a:rPr>
              <a:t>Higher streamflow and rainfall were noticed during La </a:t>
            </a:r>
            <a:r>
              <a:rPr lang="es-ES" dirty="0">
                <a:solidFill>
                  <a:srgbClr val="0033CC"/>
                </a:solidFill>
                <a:latin typeface="+mj-lt"/>
              </a:rPr>
              <a:t>Niña</a:t>
            </a:r>
            <a:r>
              <a:rPr lang="en-US" dirty="0">
                <a:solidFill>
                  <a:srgbClr val="0033CC"/>
                </a:solidFill>
                <a:latin typeface="+mj-lt"/>
              </a:rPr>
              <a:t> as compared to El </a:t>
            </a:r>
            <a:r>
              <a:rPr lang="es-ES" dirty="0">
                <a:solidFill>
                  <a:srgbClr val="0033CC"/>
                </a:solidFill>
                <a:latin typeface="+mj-lt"/>
              </a:rPr>
              <a:t>Niño</a:t>
            </a:r>
            <a:r>
              <a:rPr lang="en-US" dirty="0">
                <a:solidFill>
                  <a:srgbClr val="0033CC"/>
                </a:solidFill>
                <a:latin typeface="+mj-lt"/>
              </a:rPr>
              <a:t>, which were found to be statistically significant at a 5% significance level.</a:t>
            </a:r>
          </a:p>
          <a:p>
            <a:pPr algn="just">
              <a:lnSpc>
                <a:spcPct val="110000"/>
              </a:lnSpc>
            </a:pPr>
            <a:r>
              <a:rPr lang="en-US" dirty="0">
                <a:latin typeface="+mj-lt"/>
              </a:rPr>
              <a:t>Overall, the global model exhibited lower errors (in terms of RMSE, RSR, MAE and MMR), higher efficiency (in terms of R</a:t>
            </a:r>
            <a:r>
              <a:rPr lang="en-US" baseline="30000" dirty="0">
                <a:latin typeface="+mj-lt"/>
              </a:rPr>
              <a:t>2</a:t>
            </a:r>
            <a:r>
              <a:rPr lang="en-US" dirty="0">
                <a:latin typeface="+mj-lt"/>
              </a:rPr>
              <a:t> and NSE), and higher accuracy in prediction of peak flows (in terms of POD, FA and MARE) compared to the </a:t>
            </a:r>
            <a:r>
              <a:rPr lang="es-ES" dirty="0">
                <a:latin typeface="+mj-lt"/>
              </a:rPr>
              <a:t>El Niño and La Niña </a:t>
            </a:r>
            <a:r>
              <a:rPr lang="es-ES" dirty="0" err="1">
                <a:latin typeface="+mj-lt"/>
              </a:rPr>
              <a:t>models</a:t>
            </a:r>
            <a:r>
              <a:rPr lang="en-US" dirty="0">
                <a:latin typeface="+mj-lt"/>
              </a:rPr>
              <a:t>.</a:t>
            </a:r>
          </a:p>
          <a:p>
            <a:pPr algn="just">
              <a:lnSpc>
                <a:spcPct val="110000"/>
              </a:lnSpc>
            </a:pPr>
            <a:r>
              <a:rPr lang="en-US" dirty="0">
                <a:solidFill>
                  <a:srgbClr val="0033CC"/>
                </a:solidFill>
                <a:latin typeface="+mj-lt"/>
              </a:rPr>
              <a:t>Local models using climate variability information have not improved the performance of the forecast models compared to those of the global model.</a:t>
            </a:r>
          </a:p>
          <a:p>
            <a:pPr algn="just">
              <a:lnSpc>
                <a:spcPct val="110000"/>
              </a:lnSpc>
            </a:pPr>
            <a:r>
              <a:rPr lang="en-US" dirty="0">
                <a:latin typeface="+mj-lt"/>
              </a:rPr>
              <a:t>Lack of adequate sample size for building the local data-driven Model Tree models can be attributed to this weak performance.</a:t>
            </a:r>
          </a:p>
        </p:txBody>
      </p:sp>
      <p:cxnSp>
        <p:nvCxnSpPr>
          <p:cNvPr id="4" name="Straight Connector 3">
            <a:extLst>
              <a:ext uri="{FF2B5EF4-FFF2-40B4-BE49-F238E27FC236}">
                <a16:creationId xmlns:a16="http://schemas.microsoft.com/office/drawing/2014/main" id="{62887D21-2FF3-4491-8999-DCED9130DCA2}"/>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9D88B92-4A14-491C-9929-44B6DC84F742}"/>
              </a:ext>
            </a:extLst>
          </p:cNvPr>
          <p:cNvSpPr>
            <a:spLocks noGrp="1"/>
          </p:cNvSpPr>
          <p:nvPr>
            <p:ph type="sldNum" sz="quarter" idx="12"/>
          </p:nvPr>
        </p:nvSpPr>
        <p:spPr>
          <a:xfrm>
            <a:off x="9101138" y="6356337"/>
            <a:ext cx="2743200" cy="365125"/>
          </a:xfrm>
        </p:spPr>
        <p:txBody>
          <a:bodyPr/>
          <a:lstStyle/>
          <a:p>
            <a:fld id="{2C8BF6F3-9175-4EFE-8227-9FF8ADB76EB1}" type="slidenum">
              <a:rPr lang="en-US" sz="1600" b="1" smtClean="0"/>
              <a:t>17</a:t>
            </a:fld>
            <a:endParaRPr lang="en-US" sz="1600" b="1" dirty="0"/>
          </a:p>
        </p:txBody>
      </p:sp>
      <p:sp>
        <p:nvSpPr>
          <p:cNvPr id="6" name="Rectangle: Rounded Corners 5">
            <a:hlinkClick r:id="rId2" action="ppaction://hlinksldjump"/>
            <a:extLst>
              <a:ext uri="{FF2B5EF4-FFF2-40B4-BE49-F238E27FC236}">
                <a16:creationId xmlns:a16="http://schemas.microsoft.com/office/drawing/2014/main" id="{7ECC05C8-DEEA-4671-8396-FB8C9BDB6437}"/>
              </a:ext>
            </a:extLst>
          </p:cNvPr>
          <p:cNvSpPr/>
          <p:nvPr/>
        </p:nvSpPr>
        <p:spPr>
          <a:xfrm>
            <a:off x="9204960" y="0"/>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Background</a:t>
            </a:r>
          </a:p>
        </p:txBody>
      </p:sp>
      <p:sp>
        <p:nvSpPr>
          <p:cNvPr id="7" name="Rectangle: Rounded Corners 6">
            <a:hlinkClick r:id="rId3" action="ppaction://hlinksldjump"/>
            <a:extLst>
              <a:ext uri="{FF2B5EF4-FFF2-40B4-BE49-F238E27FC236}">
                <a16:creationId xmlns:a16="http://schemas.microsoft.com/office/drawing/2014/main" id="{5EC4EA19-3BF9-40D2-AE27-5AD661EFE0A0}"/>
              </a:ext>
            </a:extLst>
          </p:cNvPr>
          <p:cNvSpPr/>
          <p:nvPr/>
        </p:nvSpPr>
        <p:spPr>
          <a:xfrm>
            <a:off x="10728960" y="1906"/>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Model</a:t>
            </a:r>
          </a:p>
        </p:txBody>
      </p:sp>
      <p:sp>
        <p:nvSpPr>
          <p:cNvPr id="8" name="Rectangle: Rounded Corners 7">
            <a:hlinkClick r:id="rId4" action="ppaction://hlinksldjump"/>
            <a:extLst>
              <a:ext uri="{FF2B5EF4-FFF2-40B4-BE49-F238E27FC236}">
                <a16:creationId xmlns:a16="http://schemas.microsoft.com/office/drawing/2014/main" id="{6B75EE05-5753-46E2-9971-CD46F6CBCA76}"/>
              </a:ext>
            </a:extLst>
          </p:cNvPr>
          <p:cNvSpPr/>
          <p:nvPr/>
        </p:nvSpPr>
        <p:spPr>
          <a:xfrm>
            <a:off x="9204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400" b="1" dirty="0"/>
              <a:t>Results</a:t>
            </a:r>
          </a:p>
        </p:txBody>
      </p:sp>
      <p:sp>
        <p:nvSpPr>
          <p:cNvPr id="9" name="Rectangle: Rounded Corners 8">
            <a:hlinkClick r:id="rId5" action="ppaction://hlinksldjump"/>
            <a:extLst>
              <a:ext uri="{FF2B5EF4-FFF2-40B4-BE49-F238E27FC236}">
                <a16:creationId xmlns:a16="http://schemas.microsoft.com/office/drawing/2014/main" id="{7328241E-4A8D-4787-A9A0-EE429A84BB6A}"/>
              </a:ext>
            </a:extLst>
          </p:cNvPr>
          <p:cNvSpPr/>
          <p:nvPr/>
        </p:nvSpPr>
        <p:spPr>
          <a:xfrm>
            <a:off x="10728960" y="528637"/>
            <a:ext cx="1463040" cy="457200"/>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b="1" dirty="0"/>
              <a:t>Conclusions</a:t>
            </a:r>
          </a:p>
        </p:txBody>
      </p:sp>
    </p:spTree>
    <p:extLst>
      <p:ext uri="{BB962C8B-B14F-4D97-AF65-F5344CB8AC3E}">
        <p14:creationId xmlns:p14="http://schemas.microsoft.com/office/powerpoint/2010/main" val="17175046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2AF5D-F724-40AE-9C2F-02FA78E1BADB}"/>
              </a:ext>
            </a:extLst>
          </p:cNvPr>
          <p:cNvSpPr>
            <a:spLocks noGrp="1"/>
          </p:cNvSpPr>
          <p:nvPr>
            <p:ph type="title"/>
          </p:nvPr>
        </p:nvSpPr>
        <p:spPr>
          <a:xfrm>
            <a:off x="800100" y="18255"/>
            <a:ext cx="10515600" cy="743745"/>
          </a:xfrm>
        </p:spPr>
        <p:txBody>
          <a:bodyPr/>
          <a:lstStyle/>
          <a:p>
            <a:r>
              <a:rPr lang="en-US" b="1" dirty="0"/>
              <a:t>Conclusions</a:t>
            </a:r>
          </a:p>
        </p:txBody>
      </p:sp>
      <p:sp>
        <p:nvSpPr>
          <p:cNvPr id="3" name="Content Placeholder 2">
            <a:extLst>
              <a:ext uri="{FF2B5EF4-FFF2-40B4-BE49-F238E27FC236}">
                <a16:creationId xmlns:a16="http://schemas.microsoft.com/office/drawing/2014/main" id="{2D864FBA-2BD4-4AEC-B2B2-2D7478D164B2}"/>
              </a:ext>
            </a:extLst>
          </p:cNvPr>
          <p:cNvSpPr>
            <a:spLocks noGrp="1"/>
          </p:cNvSpPr>
          <p:nvPr>
            <p:ph idx="1"/>
          </p:nvPr>
        </p:nvSpPr>
        <p:spPr>
          <a:xfrm>
            <a:off x="800100" y="895350"/>
            <a:ext cx="10515600" cy="5314950"/>
          </a:xfrm>
        </p:spPr>
        <p:txBody>
          <a:bodyPr>
            <a:normAutofit fontScale="92500"/>
          </a:bodyPr>
          <a:lstStyle/>
          <a:p>
            <a:pPr algn="just">
              <a:lnSpc>
                <a:spcPct val="110000"/>
              </a:lnSpc>
            </a:pPr>
            <a:r>
              <a:rPr lang="en-US" dirty="0">
                <a:latin typeface="+mj-lt"/>
              </a:rPr>
              <a:t>Exhaustive analysis of the performances of local and global models requires evaluation of different forecasting methodologies and evaluate if specific flows (i.e., low, medium or high flows) are better forecasted using local and global models.</a:t>
            </a:r>
          </a:p>
          <a:p>
            <a:pPr algn="just">
              <a:lnSpc>
                <a:spcPct val="110000"/>
              </a:lnSpc>
            </a:pPr>
            <a:r>
              <a:rPr lang="en-US" sz="2800" dirty="0">
                <a:solidFill>
                  <a:srgbClr val="0033CC"/>
                </a:solidFill>
                <a:latin typeface="+mj-lt"/>
              </a:rPr>
              <a:t>Also, inclusion of oceanic and atmospheric variables (such as sea surface temperature, atmospheric pressure, etc.) corresponding to various oscillation modes can be considered as additional inputs in the streamflow forecasting model to incorporate the climate variability information.</a:t>
            </a:r>
          </a:p>
          <a:p>
            <a:pPr algn="just">
              <a:lnSpc>
                <a:spcPct val="110000"/>
              </a:lnSpc>
            </a:pPr>
            <a:r>
              <a:rPr lang="en-US" sz="2800" dirty="0">
                <a:latin typeface="+mj-lt"/>
              </a:rPr>
              <a:t>Additional research needs to be conducted in different regions of the globe to evaluate the utility of the climate variability information for improving short- and long-term forecasting.</a:t>
            </a:r>
          </a:p>
        </p:txBody>
      </p:sp>
      <p:cxnSp>
        <p:nvCxnSpPr>
          <p:cNvPr id="4" name="Straight Connector 3">
            <a:extLst>
              <a:ext uri="{FF2B5EF4-FFF2-40B4-BE49-F238E27FC236}">
                <a16:creationId xmlns:a16="http://schemas.microsoft.com/office/drawing/2014/main" id="{62887D21-2FF3-4491-8999-DCED9130DCA2}"/>
              </a:ext>
            </a:extLst>
          </p:cNvPr>
          <p:cNvCxnSpPr/>
          <p:nvPr/>
        </p:nvCxnSpPr>
        <p:spPr>
          <a:xfrm>
            <a:off x="800100" y="762000"/>
            <a:ext cx="10372726" cy="0"/>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5" name="Slide Number Placeholder 4">
            <a:extLst>
              <a:ext uri="{FF2B5EF4-FFF2-40B4-BE49-F238E27FC236}">
                <a16:creationId xmlns:a16="http://schemas.microsoft.com/office/drawing/2014/main" id="{89D88B92-4A14-491C-9929-44B6DC84F742}"/>
              </a:ext>
            </a:extLst>
          </p:cNvPr>
          <p:cNvSpPr>
            <a:spLocks noGrp="1"/>
          </p:cNvSpPr>
          <p:nvPr>
            <p:ph type="sldNum" sz="quarter" idx="12"/>
          </p:nvPr>
        </p:nvSpPr>
        <p:spPr>
          <a:xfrm>
            <a:off x="9101138" y="6356337"/>
            <a:ext cx="2743200" cy="365125"/>
          </a:xfrm>
        </p:spPr>
        <p:txBody>
          <a:bodyPr/>
          <a:lstStyle/>
          <a:p>
            <a:fld id="{2C8BF6F3-9175-4EFE-8227-9FF8ADB76EB1}" type="slidenum">
              <a:rPr lang="en-US" sz="1600" b="1" smtClean="0"/>
              <a:t>18</a:t>
            </a:fld>
            <a:endParaRPr lang="en-US" sz="1600" b="1" dirty="0"/>
          </a:p>
        </p:txBody>
      </p:sp>
      <p:sp>
        <p:nvSpPr>
          <p:cNvPr id="6" name="Arrow: Notched Right 5">
            <a:hlinkClick r:id="rId2" action="ppaction://hlinksldjump"/>
            <a:extLst>
              <a:ext uri="{FF2B5EF4-FFF2-40B4-BE49-F238E27FC236}">
                <a16:creationId xmlns:a16="http://schemas.microsoft.com/office/drawing/2014/main" id="{9A1745A5-6983-4376-A6D4-D0DA8BEF4638}"/>
              </a:ext>
            </a:extLst>
          </p:cNvPr>
          <p:cNvSpPr/>
          <p:nvPr/>
        </p:nvSpPr>
        <p:spPr>
          <a:xfrm rot="10800000">
            <a:off x="11658600" y="5576888"/>
            <a:ext cx="438150" cy="352425"/>
          </a:xfrm>
          <a:prstGeom prst="notchedRight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07744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864FBA-2BD4-4AEC-B2B2-2D7478D164B2}"/>
              </a:ext>
            </a:extLst>
          </p:cNvPr>
          <p:cNvSpPr>
            <a:spLocks noGrp="1"/>
          </p:cNvSpPr>
          <p:nvPr>
            <p:ph idx="1"/>
          </p:nvPr>
        </p:nvSpPr>
        <p:spPr>
          <a:xfrm>
            <a:off x="800100" y="895350"/>
            <a:ext cx="10515600" cy="5314950"/>
          </a:xfrm>
        </p:spPr>
        <p:txBody>
          <a:bodyPr anchor="ctr">
            <a:normAutofit/>
          </a:bodyPr>
          <a:lstStyle/>
          <a:p>
            <a:pPr marL="0" indent="0" algn="ctr">
              <a:lnSpc>
                <a:spcPct val="100000"/>
              </a:lnSpc>
              <a:buNone/>
            </a:pPr>
            <a:r>
              <a:rPr lang="en-US" sz="7200" dirty="0">
                <a:solidFill>
                  <a:srgbClr val="0033CC"/>
                </a:solidFill>
                <a:latin typeface="Lucida Handwriting" panose="03010101010101010101" pitchFamily="66" charset="0"/>
              </a:rPr>
              <a:t>Thank you!</a:t>
            </a:r>
          </a:p>
        </p:txBody>
      </p:sp>
      <p:sp>
        <p:nvSpPr>
          <p:cNvPr id="5" name="Slide Number Placeholder 4">
            <a:extLst>
              <a:ext uri="{FF2B5EF4-FFF2-40B4-BE49-F238E27FC236}">
                <a16:creationId xmlns:a16="http://schemas.microsoft.com/office/drawing/2014/main" id="{89D88B92-4A14-491C-9929-44B6DC84F742}"/>
              </a:ext>
            </a:extLst>
          </p:cNvPr>
          <p:cNvSpPr>
            <a:spLocks noGrp="1"/>
          </p:cNvSpPr>
          <p:nvPr>
            <p:ph type="sldNum" sz="quarter" idx="12"/>
          </p:nvPr>
        </p:nvSpPr>
        <p:spPr>
          <a:xfrm>
            <a:off x="9101138" y="6356337"/>
            <a:ext cx="2743200" cy="365125"/>
          </a:xfrm>
        </p:spPr>
        <p:txBody>
          <a:bodyPr/>
          <a:lstStyle/>
          <a:p>
            <a:fld id="{2C8BF6F3-9175-4EFE-8227-9FF8ADB76EB1}" type="slidenum">
              <a:rPr lang="en-US" sz="1600" b="1" smtClean="0"/>
              <a:t>19</a:t>
            </a:fld>
            <a:endParaRPr lang="en-US" sz="1600" b="1" dirty="0"/>
          </a:p>
        </p:txBody>
      </p:sp>
    </p:spTree>
    <p:extLst>
      <p:ext uri="{BB962C8B-B14F-4D97-AF65-F5344CB8AC3E}">
        <p14:creationId xmlns:p14="http://schemas.microsoft.com/office/powerpoint/2010/main" val="24169110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TotalTime>
  <Words>1908</Words>
  <Application>Microsoft Office PowerPoint</Application>
  <PresentationFormat>Widescreen</PresentationFormat>
  <Paragraphs>340</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Arial</vt:lpstr>
      <vt:lpstr>Calibri</vt:lpstr>
      <vt:lpstr>Calibri Light</vt:lpstr>
      <vt:lpstr>Cambria Math</vt:lpstr>
      <vt:lpstr>Lucida Handwriting</vt:lpstr>
      <vt:lpstr>Office Theme</vt:lpstr>
      <vt:lpstr>HS4.7|Emerging approaches: Hydrologic-hydraulic modelling for urban floods and Thresholds in hydrology</vt:lpstr>
      <vt:lpstr>Background of the Problem</vt:lpstr>
      <vt:lpstr>Model Development – Model Tree</vt:lpstr>
      <vt:lpstr>Model Development – Model Configuration</vt:lpstr>
      <vt:lpstr>Model Development – Model Configuration</vt:lpstr>
      <vt:lpstr>Model Development – Statistical Properties</vt:lpstr>
      <vt:lpstr>Case Study Domain</vt:lpstr>
      <vt:lpstr>Model Evaluation</vt:lpstr>
      <vt:lpstr>Results and Analysis</vt:lpstr>
      <vt:lpstr>Results and Analysis</vt:lpstr>
      <vt:lpstr>Results and Analysis – Model Evaluation</vt:lpstr>
      <vt:lpstr>Results and Analysis - Calibration</vt:lpstr>
      <vt:lpstr>Results and Analysis – Validation I</vt:lpstr>
      <vt:lpstr>Results and Analysis – Validation II</vt:lpstr>
      <vt:lpstr>Results and Analysis – Comparison</vt:lpstr>
      <vt:lpstr>Results and Analysis – Chosen Global Model</vt:lpstr>
      <vt:lpstr>Conclusions</vt:lpstr>
      <vt:lpstr>Conclusions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the utility of climate variability information in streamflow forecasting</dc:title>
  <dc:creator>Priyank Sharma</dc:creator>
  <cp:lastModifiedBy>Priyank Sharma</cp:lastModifiedBy>
  <cp:revision>91</cp:revision>
  <dcterms:created xsi:type="dcterms:W3CDTF">2021-04-22T10:12:46Z</dcterms:created>
  <dcterms:modified xsi:type="dcterms:W3CDTF">2021-04-27T04:52:41Z</dcterms:modified>
</cp:coreProperties>
</file>