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1" r:id="rId3"/>
    <p:sldId id="282" r:id="rId4"/>
    <p:sldId id="283" r:id="rId5"/>
    <p:sldId id="284" r:id="rId6"/>
    <p:sldId id="285" r:id="rId7"/>
    <p:sldId id="286" r:id="rId8"/>
    <p:sldId id="288" r:id="rId9"/>
    <p:sldId id="287" r:id="rId10"/>
    <p:sldId id="289" r:id="rId11"/>
    <p:sldId id="290" r:id="rId12"/>
    <p:sldId id="291" r:id="rId13"/>
    <p:sldId id="292" r:id="rId14"/>
    <p:sldId id="293" r:id="rId15"/>
    <p:sldId id="295" r:id="rId16"/>
    <p:sldId id="296" r:id="rId17"/>
    <p:sldId id="297" r:id="rId18"/>
    <p:sldId id="257" r:id="rId19"/>
    <p:sldId id="299" r:id="rId20"/>
    <p:sldId id="300" r:id="rId21"/>
    <p:sldId id="301" r:id="rId22"/>
    <p:sldId id="302" r:id="rId23"/>
    <p:sldId id="303" r:id="rId2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B67BC90-AE19-4C00-B961-B9CB6DDDF55A}">
          <p14:sldIdLst>
            <p14:sldId id="256"/>
            <p14:sldId id="281"/>
            <p14:sldId id="282"/>
            <p14:sldId id="283"/>
            <p14:sldId id="284"/>
            <p14:sldId id="285"/>
            <p14:sldId id="286"/>
            <p14:sldId id="288"/>
            <p14:sldId id="287"/>
            <p14:sldId id="289"/>
            <p14:sldId id="290"/>
            <p14:sldId id="291"/>
            <p14:sldId id="292"/>
            <p14:sldId id="293"/>
            <p14:sldId id="295"/>
            <p14:sldId id="296"/>
            <p14:sldId id="297"/>
            <p14:sldId id="257"/>
            <p14:sldId id="299"/>
            <p14:sldId id="300"/>
            <p14:sldId id="301"/>
            <p14:sldId id="302"/>
            <p14:sldId id="3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EAEAE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7455" autoAdjust="0"/>
  </p:normalViewPr>
  <p:slideViewPr>
    <p:cSldViewPr snapToGrid="0">
      <p:cViewPr varScale="1">
        <p:scale>
          <a:sx n="95" d="100"/>
          <a:sy n="95" d="100"/>
        </p:scale>
        <p:origin x="528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4C8D2-F277-4DB7-9AFF-F9B320DC44F6}" type="datetimeFigureOut">
              <a:rPr lang="nb-NO" smtClean="0"/>
              <a:t>22.04.2021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CABC9-A745-4AD6-AF41-7EF85C2914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6405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829697"/>
            <a:ext cx="9144000" cy="130981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39514"/>
            <a:ext cx="9144000" cy="50662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6D63-32AD-49A2-9FFA-6DAEB9427E91}" type="datetime1">
              <a:rPr lang="en-US" smtClean="0"/>
              <a:t>4/22/21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/>
            </a:lvl1pPr>
          </a:lstStyle>
          <a:p>
            <a:r>
              <a:rPr lang="en-US" dirty="0"/>
              <a:t>Add your name and title here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EE09-587B-485D-8FFC-0EF9F6079DD7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91" y="2037426"/>
            <a:ext cx="5836508" cy="5712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692"/>
            <a:ext cx="12192000" cy="19150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202" y="4864310"/>
            <a:ext cx="2179594" cy="15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42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3310-DC8E-4A56-89E4-CB56D27033EC}" type="datetime1">
              <a:rPr lang="en-US" smtClean="0"/>
              <a:t>4/22/21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your name and title here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EE09-587B-485D-8FFC-0EF9F6079D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6885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053737"/>
            <a:ext cx="2628900" cy="5123226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053737"/>
            <a:ext cx="7734300" cy="5123226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C4CC2-9452-42C6-813E-712487518280}" type="datetime1">
              <a:rPr lang="en-US" smtClean="0"/>
              <a:t>4/22/21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your name and title here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EE09-587B-485D-8FFC-0EF9F6079D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9927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E4530-5691-45F9-BC59-7F41D60510DE}" type="datetime1">
              <a:rPr lang="en-US" smtClean="0"/>
              <a:t>4/22/21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your name and title here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EE09-587B-485D-8FFC-0EF9F6079D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2886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C85AC-13EC-4B43-9926-43FFA5C2EFF5}" type="datetime1">
              <a:rPr lang="en-US" smtClean="0"/>
              <a:t>4/22/21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your name and title here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EE09-587B-485D-8FFC-0EF9F6079D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9839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84007"/>
            <a:ext cx="10515600" cy="107572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59727"/>
            <a:ext cx="5181600" cy="401723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59727"/>
            <a:ext cx="5181600" cy="401723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AD0A-89BC-44CF-A641-18FAF2AE2D33}" type="datetime1">
              <a:rPr lang="en-US" smtClean="0"/>
              <a:t>4/22/21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your name and title here</a:t>
            </a: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EE09-587B-485D-8FFC-0EF9F6079D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046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5538D-A593-473D-BAF9-DCD2D5965C47}" type="datetime1">
              <a:rPr lang="en-US" smtClean="0"/>
              <a:t>4/22/21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your name and title here</a:t>
            </a:r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EE09-587B-485D-8FFC-0EF9F6079D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5388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FDDA4-23E1-4FF3-AD7C-B251741B6FDF}" type="datetime1">
              <a:rPr lang="en-US" smtClean="0"/>
              <a:t>4/22/21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your name and title here</a:t>
            </a: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EE09-587B-485D-8FFC-0EF9F6079D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0600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0C64-8D50-41FA-81B1-2FEA708B8E41}" type="datetime1">
              <a:rPr lang="en-US" smtClean="0"/>
              <a:t>4/22/21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your name and title here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EE09-587B-485D-8FFC-0EF9F6079D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4302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7FAE6-2B13-464A-B980-F0A27F804B76}" type="datetime1">
              <a:rPr lang="en-US" smtClean="0"/>
              <a:t>4/22/21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your name and title here</a:t>
            </a: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EE09-587B-485D-8FFC-0EF9F6079D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6714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1A46-210E-4A80-BF60-711E6A097D1C}" type="datetime1">
              <a:rPr lang="en-US" smtClean="0"/>
              <a:t>4/22/21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your name and title here</a:t>
            </a: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EE09-587B-485D-8FFC-0EF9F6079D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638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840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09569"/>
            <a:ext cx="10515600" cy="3767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537AC-B715-42AD-BA9C-FF370C646F82}" type="datetime1">
              <a:rPr lang="en-US" smtClean="0"/>
              <a:t>4/22/21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Add your name and title here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6EE09-587B-485D-8FFC-0EF9F6079DD7}" type="slidenum">
              <a:rPr lang="nb-NO" smtClean="0"/>
              <a:t>‹#›</a:t>
            </a:fld>
            <a:endParaRPr lang="nb-NO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81" y="135581"/>
            <a:ext cx="5836508" cy="571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8014" y="0"/>
            <a:ext cx="1953986" cy="11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67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microsoft.com/office/2007/relationships/media" Target="../media/media4.mp4"/><Relationship Id="rId7" Type="http://schemas.openxmlformats.org/officeDocument/2006/relationships/image" Target="../media/image2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Relationship Id="rId9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microsoft.com/office/2007/relationships/media" Target="../media/media6.mp4"/><Relationship Id="rId7" Type="http://schemas.openxmlformats.org/officeDocument/2006/relationships/image" Target="../media/image2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Relationship Id="rId9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729" y="2796988"/>
            <a:ext cx="11591365" cy="1667712"/>
          </a:xfrm>
        </p:spPr>
        <p:txBody>
          <a:bodyPr>
            <a:noAutofit/>
          </a:bodyPr>
          <a:lstStyle/>
          <a:p>
            <a:r>
              <a:rPr lang="nb-NO" sz="3600" dirty="0"/>
              <a:t>Are </a:t>
            </a:r>
            <a:r>
              <a:rPr lang="nb-NO" sz="3600" dirty="0" err="1"/>
              <a:t>dykes</a:t>
            </a:r>
            <a:r>
              <a:rPr lang="nb-NO" sz="3600" dirty="0"/>
              <a:t> just </a:t>
            </a:r>
            <a:r>
              <a:rPr lang="nb-NO" sz="3600" dirty="0" err="1"/>
              <a:t>filled</a:t>
            </a:r>
            <a:r>
              <a:rPr lang="nb-NO" sz="3600" dirty="0"/>
              <a:t> </a:t>
            </a:r>
            <a:r>
              <a:rPr lang="nb-NO" sz="3600" dirty="0" err="1"/>
              <a:t>hydraulic</a:t>
            </a:r>
            <a:r>
              <a:rPr lang="nb-NO" sz="3600" dirty="0"/>
              <a:t> </a:t>
            </a:r>
            <a:r>
              <a:rPr lang="nb-NO" sz="3600" dirty="0" err="1"/>
              <a:t>fractures</a:t>
            </a:r>
            <a:r>
              <a:rPr lang="nb-NO" sz="3600" dirty="0"/>
              <a:t>? - </a:t>
            </a:r>
            <a:r>
              <a:rPr lang="nb-NO" sz="3600" dirty="0" err="1"/>
              <a:t>Inelastic</a:t>
            </a:r>
            <a:r>
              <a:rPr lang="nb-NO" sz="3600" dirty="0"/>
              <a:t> </a:t>
            </a:r>
            <a:r>
              <a:rPr lang="nb-NO" sz="3600" dirty="0" err="1"/>
              <a:t>deformation</a:t>
            </a:r>
            <a:r>
              <a:rPr lang="nb-NO" sz="3600" dirty="0"/>
              <a:t> and </a:t>
            </a:r>
            <a:r>
              <a:rPr lang="nb-NO" sz="3600" dirty="0" err="1"/>
              <a:t>emplacement</a:t>
            </a:r>
            <a:r>
              <a:rPr lang="nb-NO" sz="3600" dirty="0"/>
              <a:t> </a:t>
            </a:r>
            <a:r>
              <a:rPr lang="nb-NO" sz="3600" dirty="0" err="1"/>
              <a:t>mechanisms</a:t>
            </a:r>
            <a:r>
              <a:rPr lang="nb-NO" sz="3600" dirty="0"/>
              <a:t> </a:t>
            </a:r>
            <a:r>
              <a:rPr lang="nb-NO" sz="3600" dirty="0" err="1"/>
              <a:t>of</a:t>
            </a:r>
            <a:r>
              <a:rPr lang="nb-NO" sz="3600" dirty="0"/>
              <a:t> </a:t>
            </a:r>
            <a:r>
              <a:rPr lang="nb-NO" sz="3600" dirty="0" err="1"/>
              <a:t>igneous</a:t>
            </a:r>
            <a:r>
              <a:rPr lang="nb-NO" sz="3600" dirty="0"/>
              <a:t> </a:t>
            </a:r>
            <a:r>
              <a:rPr lang="nb-NO" sz="3600" dirty="0" err="1"/>
              <a:t>tabular</a:t>
            </a:r>
            <a:r>
              <a:rPr lang="nb-NO" sz="3600" dirty="0"/>
              <a:t> </a:t>
            </a:r>
            <a:r>
              <a:rPr lang="nb-NO" sz="3600" dirty="0" err="1"/>
              <a:t>intrusions</a:t>
            </a:r>
            <a:r>
              <a:rPr lang="nb-NO" sz="3600" dirty="0"/>
              <a:t> (EGU21-14654)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45033"/>
            <a:ext cx="9144000" cy="957605"/>
          </a:xfrm>
        </p:spPr>
        <p:txBody>
          <a:bodyPr/>
          <a:lstStyle/>
          <a:p>
            <a:r>
              <a:rPr lang="nb-NO" b="1" dirty="0" err="1"/>
              <a:t>Galland</a:t>
            </a:r>
            <a:r>
              <a:rPr lang="nb-NO" b="1" dirty="0"/>
              <a:t> O.</a:t>
            </a:r>
            <a:r>
              <a:rPr lang="nb-NO" dirty="0"/>
              <a:t>, </a:t>
            </a:r>
            <a:r>
              <a:rPr lang="nb-NO" dirty="0" err="1"/>
              <a:t>Schmiedel</a:t>
            </a:r>
            <a:r>
              <a:rPr lang="nb-NO" dirty="0"/>
              <a:t> T., Bertelsen H., Guldstrand F., Haug Ø., </a:t>
            </a:r>
            <a:r>
              <a:rPr lang="nb-NO" dirty="0" err="1"/>
              <a:t>Souche</a:t>
            </a:r>
            <a:r>
              <a:rPr lang="nb-NO" dirty="0"/>
              <a:t> A.</a:t>
            </a:r>
          </a:p>
        </p:txBody>
      </p:sp>
    </p:spTree>
    <p:extLst>
      <p:ext uri="{BB962C8B-B14F-4D97-AF65-F5344CB8AC3E}">
        <p14:creationId xmlns:p14="http://schemas.microsoft.com/office/powerpoint/2010/main" val="1237719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667F5BB-4F75-BA48-8950-8D97E9C42BE0}"/>
              </a:ext>
            </a:extLst>
          </p:cNvPr>
          <p:cNvSpPr txBox="1"/>
          <p:nvPr/>
        </p:nvSpPr>
        <p:spPr>
          <a:xfrm>
            <a:off x="2767204" y="999363"/>
            <a:ext cx="6657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800" b="1" dirty="0">
                <a:latin typeface="Arial" panose="020B0604020202020204" pitchFamily="34" charset="0"/>
                <a:cs typeface="Arial" panose="020B0604020202020204" pitchFamily="34" charset="0"/>
              </a:rPr>
              <a:t>Model materials of variable properties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0704B5-74E0-A84B-9FC9-EB17E49E3E1B}"/>
              </a:ext>
            </a:extLst>
          </p:cNvPr>
          <p:cNvSpPr txBox="1">
            <a:spLocks/>
          </p:cNvSpPr>
          <p:nvPr/>
        </p:nvSpPr>
        <p:spPr bwMode="auto">
          <a:xfrm>
            <a:off x="8778241" y="1617190"/>
            <a:ext cx="314238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Tx/>
              <a:buNone/>
            </a:pPr>
            <a:r>
              <a:rPr lang="en-US" sz="1600" dirty="0"/>
              <a:t>(</a:t>
            </a:r>
            <a:r>
              <a:rPr lang="en-US" sz="1600" i="1" dirty="0" err="1"/>
              <a:t>Guldstrand</a:t>
            </a:r>
            <a:r>
              <a:rPr lang="en-US" sz="1600" i="1" dirty="0"/>
              <a:t> et al., </a:t>
            </a:r>
            <a:r>
              <a:rPr lang="en-US" sz="1600" dirty="0"/>
              <a:t>G3, in revision)</a:t>
            </a:r>
          </a:p>
        </p:txBody>
      </p:sp>
      <p:pic>
        <p:nvPicPr>
          <p:cNvPr id="13" name="Picture 3" descr="C:\Users\tobiasch\Documents\PhD\Presentations\33rd NGWM\Fig_2Methods_P.png">
            <a:extLst>
              <a:ext uri="{FF2B5EF4-FFF2-40B4-BE49-F238E27FC236}">
                <a16:creationId xmlns:a16="http://schemas.microsoft.com/office/drawing/2014/main" id="{271133F7-C3D3-724A-AFEE-B86A05079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889" y="1833214"/>
            <a:ext cx="5726638" cy="477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0">
            <a:extLst>
              <a:ext uri="{FF2B5EF4-FFF2-40B4-BE49-F238E27FC236}">
                <a16:creationId xmlns:a16="http://schemas.microsoft.com/office/drawing/2014/main" id="{E3BCF5B7-E62F-014F-BE48-5248FD392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290" y="2405455"/>
            <a:ext cx="404211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nb-NO" dirty="0"/>
              <a:t> Materials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controlable</a:t>
            </a:r>
            <a:r>
              <a:rPr lang="nb-NO" dirty="0"/>
              <a:t> and </a:t>
            </a:r>
            <a:r>
              <a:rPr lang="nb-NO" dirty="0" err="1"/>
              <a:t>tunable</a:t>
            </a:r>
            <a:r>
              <a:rPr lang="nb-NO" dirty="0"/>
              <a:t> </a:t>
            </a:r>
            <a:r>
              <a:rPr lang="nb-NO" dirty="0" err="1"/>
              <a:t>cohesions</a:t>
            </a:r>
            <a:endParaRPr lang="nb-NO" dirty="0"/>
          </a:p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nb-NO" dirty="0"/>
              <a:t> </a:t>
            </a:r>
            <a:r>
              <a:rPr lang="nb-NO" dirty="0" err="1"/>
              <a:t>Low</a:t>
            </a:r>
            <a:r>
              <a:rPr lang="nb-NO" dirty="0"/>
              <a:t> </a:t>
            </a:r>
            <a:r>
              <a:rPr lang="nb-NO" dirty="0" err="1"/>
              <a:t>cohesion</a:t>
            </a:r>
            <a:r>
              <a:rPr lang="nb-NO" dirty="0"/>
              <a:t> </a:t>
            </a:r>
            <a:r>
              <a:rPr lang="nb-NO" dirty="0" err="1"/>
              <a:t>represent</a:t>
            </a:r>
            <a:r>
              <a:rPr lang="nb-NO" dirty="0"/>
              <a:t> </a:t>
            </a:r>
            <a:r>
              <a:rPr lang="nb-NO" dirty="0" err="1"/>
              <a:t>shale</a:t>
            </a:r>
            <a:r>
              <a:rPr lang="nb-NO" dirty="0"/>
              <a:t>/</a:t>
            </a:r>
            <a:r>
              <a:rPr lang="nb-NO" dirty="0" err="1"/>
              <a:t>unconsolidated</a:t>
            </a:r>
            <a:r>
              <a:rPr lang="nb-NO" dirty="0"/>
              <a:t> sands, etc.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nb-NO" dirty="0"/>
              <a:t> High </a:t>
            </a:r>
            <a:r>
              <a:rPr lang="nb-NO" dirty="0" err="1"/>
              <a:t>cohesion</a:t>
            </a:r>
            <a:r>
              <a:rPr lang="nb-NO" dirty="0"/>
              <a:t> </a:t>
            </a:r>
            <a:r>
              <a:rPr lang="nb-NO" dirty="0" err="1"/>
              <a:t>represents</a:t>
            </a:r>
            <a:r>
              <a:rPr lang="nb-NO" dirty="0"/>
              <a:t> </a:t>
            </a:r>
            <a:r>
              <a:rPr lang="nb-NO" dirty="0" err="1"/>
              <a:t>limestone</a:t>
            </a:r>
            <a:r>
              <a:rPr lang="nb-NO" dirty="0"/>
              <a:t>/</a:t>
            </a:r>
            <a:r>
              <a:rPr lang="nb-NO" dirty="0" err="1"/>
              <a:t>consolidated</a:t>
            </a:r>
            <a:r>
              <a:rPr lang="nb-NO" dirty="0"/>
              <a:t> </a:t>
            </a:r>
            <a:r>
              <a:rPr lang="nb-NO" dirty="0" err="1"/>
              <a:t>sandstone</a:t>
            </a:r>
            <a:r>
              <a:rPr lang="nb-NO" dirty="0"/>
              <a:t>, </a:t>
            </a:r>
            <a:r>
              <a:rPr lang="nb-NO" dirty="0" err="1"/>
              <a:t>etc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4440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667F5BB-4F75-BA48-8950-8D97E9C42BE0}"/>
              </a:ext>
            </a:extLst>
          </p:cNvPr>
          <p:cNvSpPr txBox="1"/>
          <p:nvPr/>
        </p:nvSpPr>
        <p:spPr>
          <a:xfrm>
            <a:off x="1929635" y="996195"/>
            <a:ext cx="833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800" b="1" dirty="0">
                <a:latin typeface="Arial" panose="020B0604020202020204" pitchFamily="34" charset="0"/>
                <a:cs typeface="Arial" panose="020B0604020202020204" pitchFamily="34" charset="0"/>
              </a:rPr>
              <a:t>Experiment in cohesive Mohr-Coulomb material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0704B5-74E0-A84B-9FC9-EB17E49E3E1B}"/>
              </a:ext>
            </a:extLst>
          </p:cNvPr>
          <p:cNvSpPr txBox="1">
            <a:spLocks/>
          </p:cNvSpPr>
          <p:nvPr/>
        </p:nvSpPr>
        <p:spPr bwMode="auto">
          <a:xfrm>
            <a:off x="8778241" y="1617190"/>
            <a:ext cx="314238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Tx/>
              <a:buNone/>
            </a:pPr>
            <a:r>
              <a:rPr lang="en-US" sz="1600" dirty="0"/>
              <a:t>(</a:t>
            </a:r>
            <a:r>
              <a:rPr lang="en-US" sz="1600" i="1" dirty="0" err="1"/>
              <a:t>Guldstrand</a:t>
            </a:r>
            <a:r>
              <a:rPr lang="en-US" sz="1600" i="1" dirty="0"/>
              <a:t> et al., </a:t>
            </a:r>
            <a:r>
              <a:rPr lang="en-US" sz="1600" dirty="0"/>
              <a:t>G3, in revision)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E3BCF5B7-E62F-014F-BE48-5248FD392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186" y="3054437"/>
            <a:ext cx="404211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4"/>
              </a:buBlip>
            </a:pPr>
            <a:r>
              <a:rPr lang="nb-NO" dirty="0"/>
              <a:t> Host </a:t>
            </a:r>
            <a:r>
              <a:rPr lang="nb-NO" dirty="0" err="1"/>
              <a:t>model</a:t>
            </a:r>
            <a:r>
              <a:rPr lang="nb-NO" dirty="0"/>
              <a:t> rock: 50% glass </a:t>
            </a:r>
            <a:r>
              <a:rPr lang="nb-NO" dirty="0" err="1"/>
              <a:t>beads</a:t>
            </a:r>
            <a:r>
              <a:rPr lang="nb-NO" dirty="0"/>
              <a:t>/50% </a:t>
            </a:r>
            <a:r>
              <a:rPr lang="nb-NO" dirty="0" err="1"/>
              <a:t>silica</a:t>
            </a:r>
            <a:r>
              <a:rPr lang="nb-NO" dirty="0"/>
              <a:t> </a:t>
            </a:r>
            <a:r>
              <a:rPr lang="nb-NO" dirty="0" err="1"/>
              <a:t>flour</a:t>
            </a:r>
            <a:endParaRPr lang="nb-NO" dirty="0"/>
          </a:p>
          <a:p>
            <a:pPr eaLnBrk="1" hangingPunct="1">
              <a:spcBef>
                <a:spcPct val="50000"/>
              </a:spcBef>
              <a:buFontTx/>
              <a:buBlip>
                <a:blip r:embed="rId4"/>
              </a:buBlip>
            </a:pPr>
            <a:r>
              <a:rPr lang="nb-NO" dirty="0"/>
              <a:t> This host material is </a:t>
            </a:r>
            <a:r>
              <a:rPr lang="nb-NO" dirty="0" err="1"/>
              <a:t>cohesive</a:t>
            </a:r>
            <a:endParaRPr lang="nb-NO" dirty="0"/>
          </a:p>
          <a:p>
            <a:pPr eaLnBrk="1" hangingPunct="1">
              <a:spcBef>
                <a:spcPct val="50000"/>
              </a:spcBef>
              <a:buFontTx/>
              <a:buBlip>
                <a:blip r:embed="rId4"/>
              </a:buBlip>
            </a:pPr>
            <a:r>
              <a:rPr lang="nb-NO" dirty="0"/>
              <a:t> </a:t>
            </a:r>
            <a:r>
              <a:rPr lang="nb-NO" dirty="0" err="1"/>
              <a:t>Resulting</a:t>
            </a:r>
            <a:r>
              <a:rPr lang="nb-NO" dirty="0"/>
              <a:t> </a:t>
            </a:r>
            <a:r>
              <a:rPr lang="nb-NO" dirty="0" err="1"/>
              <a:t>intrusion</a:t>
            </a:r>
            <a:r>
              <a:rPr lang="nb-NO" dirty="0"/>
              <a:t> is a straight, </a:t>
            </a:r>
            <a:r>
              <a:rPr lang="nb-NO" dirty="0" err="1"/>
              <a:t>continuous</a:t>
            </a:r>
            <a:r>
              <a:rPr lang="nb-NO" dirty="0"/>
              <a:t> </a:t>
            </a:r>
            <a:r>
              <a:rPr lang="nb-NO" dirty="0" err="1"/>
              <a:t>dyke</a:t>
            </a:r>
            <a:endParaRPr lang="nb-NO" dirty="0"/>
          </a:p>
        </p:txBody>
      </p:sp>
      <p:pic>
        <p:nvPicPr>
          <p:cNvPr id="6" name="3.Exp20_50:50">
            <a:hlinkClick r:id="" action="ppaction://media"/>
            <a:extLst>
              <a:ext uri="{FF2B5EF4-FFF2-40B4-BE49-F238E27FC236}">
                <a16:creationId xmlns:a16="http://schemas.microsoft.com/office/drawing/2014/main" id="{216B6121-AC59-C940-9557-DE4D925D5A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371" y="1714500"/>
            <a:ext cx="481965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58E6F5-FBD8-774A-B159-797A33119C3A}"/>
              </a:ext>
            </a:extLst>
          </p:cNvPr>
          <p:cNvSpPr txBox="1"/>
          <p:nvPr/>
        </p:nvSpPr>
        <p:spPr>
          <a:xfrm>
            <a:off x="989066" y="2612935"/>
            <a:ext cx="3483646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Straight sheet shape</a:t>
            </a:r>
          </a:p>
        </p:txBody>
      </p:sp>
    </p:spTree>
    <p:extLst>
      <p:ext uri="{BB962C8B-B14F-4D97-AF65-F5344CB8AC3E}">
        <p14:creationId xmlns:p14="http://schemas.microsoft.com/office/powerpoint/2010/main" val="277424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4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0704B5-74E0-A84B-9FC9-EB17E49E3E1B}"/>
              </a:ext>
            </a:extLst>
          </p:cNvPr>
          <p:cNvSpPr txBox="1">
            <a:spLocks/>
          </p:cNvSpPr>
          <p:nvPr/>
        </p:nvSpPr>
        <p:spPr bwMode="auto">
          <a:xfrm>
            <a:off x="8778241" y="1617190"/>
            <a:ext cx="314238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Tx/>
              <a:buNone/>
            </a:pPr>
            <a:r>
              <a:rPr lang="en-US" sz="1600" dirty="0"/>
              <a:t>(</a:t>
            </a:r>
            <a:r>
              <a:rPr lang="en-US" sz="1600" i="1" dirty="0" err="1"/>
              <a:t>Guldstrand</a:t>
            </a:r>
            <a:r>
              <a:rPr lang="en-US" sz="1600" i="1" dirty="0"/>
              <a:t> et al., </a:t>
            </a:r>
            <a:r>
              <a:rPr lang="en-US" sz="1600" dirty="0"/>
              <a:t>G3, in revision)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E3BCF5B7-E62F-014F-BE48-5248FD392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186" y="3054437"/>
            <a:ext cx="404211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4"/>
              </a:buBlip>
            </a:pPr>
            <a:r>
              <a:rPr lang="nb-NO" dirty="0"/>
              <a:t> Host </a:t>
            </a:r>
            <a:r>
              <a:rPr lang="nb-NO" dirty="0" err="1"/>
              <a:t>model</a:t>
            </a:r>
            <a:r>
              <a:rPr lang="nb-NO" dirty="0"/>
              <a:t> rock: 90% glass </a:t>
            </a:r>
            <a:r>
              <a:rPr lang="nb-NO" dirty="0" err="1"/>
              <a:t>beads</a:t>
            </a:r>
            <a:r>
              <a:rPr lang="nb-NO" dirty="0"/>
              <a:t>/10% </a:t>
            </a:r>
            <a:r>
              <a:rPr lang="nb-NO" dirty="0" err="1"/>
              <a:t>silica</a:t>
            </a:r>
            <a:r>
              <a:rPr lang="nb-NO" dirty="0"/>
              <a:t> </a:t>
            </a:r>
            <a:r>
              <a:rPr lang="nb-NO" dirty="0" err="1"/>
              <a:t>flour</a:t>
            </a:r>
            <a:endParaRPr lang="nb-NO" dirty="0"/>
          </a:p>
          <a:p>
            <a:pPr eaLnBrk="1" hangingPunct="1">
              <a:spcBef>
                <a:spcPct val="50000"/>
              </a:spcBef>
              <a:buFontTx/>
              <a:buBlip>
                <a:blip r:embed="rId4"/>
              </a:buBlip>
            </a:pPr>
            <a:r>
              <a:rPr lang="nb-NO" dirty="0"/>
              <a:t> This host material has </a:t>
            </a:r>
            <a:r>
              <a:rPr lang="nb-NO" dirty="0" err="1"/>
              <a:t>low</a:t>
            </a:r>
            <a:r>
              <a:rPr lang="nb-NO" dirty="0"/>
              <a:t> </a:t>
            </a:r>
            <a:r>
              <a:rPr lang="nb-NO" dirty="0" err="1"/>
              <a:t>cohesion</a:t>
            </a:r>
            <a:endParaRPr lang="nb-NO" dirty="0"/>
          </a:p>
          <a:p>
            <a:pPr eaLnBrk="1" hangingPunct="1">
              <a:spcBef>
                <a:spcPct val="50000"/>
              </a:spcBef>
              <a:buFontTx/>
              <a:buBlip>
                <a:blip r:embed="rId4"/>
              </a:buBlip>
            </a:pPr>
            <a:r>
              <a:rPr lang="nb-NO" dirty="0"/>
              <a:t> </a:t>
            </a:r>
            <a:r>
              <a:rPr lang="nb-NO" dirty="0" err="1"/>
              <a:t>Resulting</a:t>
            </a:r>
            <a:r>
              <a:rPr lang="nb-NO" dirty="0"/>
              <a:t> </a:t>
            </a:r>
            <a:r>
              <a:rPr lang="nb-NO" dirty="0" err="1"/>
              <a:t>intrusion</a:t>
            </a:r>
            <a:r>
              <a:rPr lang="nb-NO" dirty="0"/>
              <a:t> is a </a:t>
            </a:r>
            <a:r>
              <a:rPr lang="nb-NO" dirty="0" err="1"/>
              <a:t>worm</a:t>
            </a:r>
            <a:r>
              <a:rPr lang="nb-NO" dirty="0"/>
              <a:t>-like, </a:t>
            </a:r>
            <a:r>
              <a:rPr lang="nb-NO" dirty="0" err="1"/>
              <a:t>discontinuous</a:t>
            </a:r>
            <a:r>
              <a:rPr lang="nb-NO" dirty="0"/>
              <a:t> </a:t>
            </a:r>
            <a:r>
              <a:rPr lang="nb-NO" dirty="0" err="1"/>
              <a:t>shape</a:t>
            </a:r>
            <a:endParaRPr lang="nb-NO" dirty="0"/>
          </a:p>
        </p:txBody>
      </p:sp>
      <p:pic>
        <p:nvPicPr>
          <p:cNvPr id="8" name="1.Exp24_90:10">
            <a:hlinkClick r:id="" action="ppaction://media"/>
            <a:extLst>
              <a:ext uri="{FF2B5EF4-FFF2-40B4-BE49-F238E27FC236}">
                <a16:creationId xmlns:a16="http://schemas.microsoft.com/office/drawing/2014/main" id="{E780AF2F-BD47-EB4F-A6DF-C4AE6CE657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371" y="1714500"/>
            <a:ext cx="481965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54B98C-B501-1F47-A6CB-A649CB541423}"/>
              </a:ext>
            </a:extLst>
          </p:cNvPr>
          <p:cNvSpPr txBox="1"/>
          <p:nvPr/>
        </p:nvSpPr>
        <p:spPr>
          <a:xfrm>
            <a:off x="781241" y="2765337"/>
            <a:ext cx="3877921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Worm-like finger shape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A5F12-A6D6-A64C-80C9-5496AA15CDC1}"/>
              </a:ext>
            </a:extLst>
          </p:cNvPr>
          <p:cNvSpPr txBox="1"/>
          <p:nvPr/>
        </p:nvSpPr>
        <p:spPr>
          <a:xfrm>
            <a:off x="1551326" y="996195"/>
            <a:ext cx="9089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800" b="1" dirty="0">
                <a:latin typeface="Arial" panose="020B0604020202020204" pitchFamily="34" charset="0"/>
                <a:cs typeface="Arial" panose="020B0604020202020204" pitchFamily="34" charset="0"/>
              </a:rPr>
              <a:t>Experiment in low-cohesion Mohr-Coulomb material</a:t>
            </a:r>
          </a:p>
        </p:txBody>
      </p:sp>
    </p:spTree>
    <p:extLst>
      <p:ext uri="{BB962C8B-B14F-4D97-AF65-F5344CB8AC3E}">
        <p14:creationId xmlns:p14="http://schemas.microsoft.com/office/powerpoint/2010/main" val="181880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4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667F5BB-4F75-BA48-8950-8D97E9C42BE0}"/>
              </a:ext>
            </a:extLst>
          </p:cNvPr>
          <p:cNvSpPr txBox="1"/>
          <p:nvPr/>
        </p:nvSpPr>
        <p:spPr>
          <a:xfrm>
            <a:off x="7367277" y="1420484"/>
            <a:ext cx="214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b="1" dirty="0">
                <a:latin typeface="Arial" panose="020B0604020202020204" pitchFamily="34" charset="0"/>
                <a:cs typeface="Arial" panose="020B0604020202020204" pitchFamily="34" charset="0"/>
              </a:rPr>
              <a:t>low-cohesion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0704B5-74E0-A84B-9FC9-EB17E49E3E1B}"/>
              </a:ext>
            </a:extLst>
          </p:cNvPr>
          <p:cNvSpPr txBox="1">
            <a:spLocks/>
          </p:cNvSpPr>
          <p:nvPr/>
        </p:nvSpPr>
        <p:spPr bwMode="auto">
          <a:xfrm>
            <a:off x="8855754" y="1144634"/>
            <a:ext cx="314238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Tx/>
              <a:buNone/>
            </a:pPr>
            <a:r>
              <a:rPr lang="en-US" sz="1600" dirty="0"/>
              <a:t>(</a:t>
            </a:r>
            <a:r>
              <a:rPr lang="en-US" sz="1600" i="1" dirty="0" err="1"/>
              <a:t>Guldstrand</a:t>
            </a:r>
            <a:r>
              <a:rPr lang="en-US" sz="1600" i="1" dirty="0"/>
              <a:t> et al., </a:t>
            </a:r>
            <a:r>
              <a:rPr lang="en-US" sz="1600" dirty="0"/>
              <a:t>G3, in revision)</a:t>
            </a:r>
          </a:p>
        </p:txBody>
      </p:sp>
      <p:pic>
        <p:nvPicPr>
          <p:cNvPr id="25" name="Picture 24" descr="041.JPG">
            <a:extLst>
              <a:ext uri="{FF2B5EF4-FFF2-40B4-BE49-F238E27FC236}">
                <a16:creationId xmlns:a16="http://schemas.microsoft.com/office/drawing/2014/main" id="{3B692BD9-8894-6C4E-BDA4-F906CD7426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805" y="1941975"/>
            <a:ext cx="4500000" cy="4795975"/>
          </a:xfrm>
          <a:prstGeom prst="rect">
            <a:avLst/>
          </a:prstGeom>
        </p:spPr>
      </p:pic>
      <p:pic>
        <p:nvPicPr>
          <p:cNvPr id="26" name="Picture 25" descr="039.JPG">
            <a:extLst>
              <a:ext uri="{FF2B5EF4-FFF2-40B4-BE49-F238E27FC236}">
                <a16:creationId xmlns:a16="http://schemas.microsoft.com/office/drawing/2014/main" id="{24FDE341-44D0-4443-A413-124EB3FB05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450" y="1941975"/>
            <a:ext cx="4500000" cy="4795975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07607DE-005E-3C46-9AA9-75B13C962A7F}"/>
              </a:ext>
            </a:extLst>
          </p:cNvPr>
          <p:cNvCxnSpPr/>
          <p:nvPr/>
        </p:nvCxnSpPr>
        <p:spPr bwMode="auto">
          <a:xfrm>
            <a:off x="998805" y="3569598"/>
            <a:ext cx="45000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4BB401E-3CB3-9449-8E83-6DA0E9757306}"/>
              </a:ext>
            </a:extLst>
          </p:cNvPr>
          <p:cNvCxnSpPr/>
          <p:nvPr/>
        </p:nvCxnSpPr>
        <p:spPr bwMode="auto">
          <a:xfrm>
            <a:off x="998805" y="5369798"/>
            <a:ext cx="45000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3160A87-136C-EA4F-A405-410B21940FF4}"/>
              </a:ext>
            </a:extLst>
          </p:cNvPr>
          <p:cNvCxnSpPr/>
          <p:nvPr/>
        </p:nvCxnSpPr>
        <p:spPr bwMode="auto">
          <a:xfrm>
            <a:off x="998805" y="2633494"/>
            <a:ext cx="45000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270D2F4-3A16-D945-8CA2-D1B5DCE3CE11}"/>
              </a:ext>
            </a:extLst>
          </p:cNvPr>
          <p:cNvCxnSpPr/>
          <p:nvPr/>
        </p:nvCxnSpPr>
        <p:spPr bwMode="auto">
          <a:xfrm>
            <a:off x="6191450" y="3857630"/>
            <a:ext cx="45000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31D3E8D-D708-E94E-9271-51D4C7C69213}"/>
              </a:ext>
            </a:extLst>
          </p:cNvPr>
          <p:cNvCxnSpPr/>
          <p:nvPr/>
        </p:nvCxnSpPr>
        <p:spPr bwMode="auto">
          <a:xfrm>
            <a:off x="6191450" y="2705502"/>
            <a:ext cx="45000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1E83ECC-2983-F84C-B4C5-C03E67F520B7}"/>
              </a:ext>
            </a:extLst>
          </p:cNvPr>
          <p:cNvCxnSpPr/>
          <p:nvPr/>
        </p:nvCxnSpPr>
        <p:spPr bwMode="auto">
          <a:xfrm>
            <a:off x="6191450" y="5801846"/>
            <a:ext cx="45000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05BCEC0-76A6-E04B-8AD5-BED267AC5E34}"/>
              </a:ext>
            </a:extLst>
          </p:cNvPr>
          <p:cNvSpPr txBox="1"/>
          <p:nvPr/>
        </p:nvSpPr>
        <p:spPr>
          <a:xfrm>
            <a:off x="1106309" y="4115755"/>
            <a:ext cx="1693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Vertical </a:t>
            </a:r>
            <a:br>
              <a:rPr lang="en-US" sz="2000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</a:br>
            <a:r>
              <a:rPr lang="en-US" sz="2000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Propagation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4A56929-F098-B74E-A855-8D2919ACEEE5}"/>
              </a:ext>
            </a:extLst>
          </p:cNvPr>
          <p:cNvSpPr txBox="1"/>
          <p:nvPr/>
        </p:nvSpPr>
        <p:spPr>
          <a:xfrm>
            <a:off x="8900663" y="4475795"/>
            <a:ext cx="1693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Vertical </a:t>
            </a:r>
            <a:br>
              <a:rPr lang="en-US" sz="2000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</a:br>
            <a:r>
              <a:rPr lang="en-US" sz="2000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Propagation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2103D59-72E5-9740-8990-F0B9ABED8BF9}"/>
              </a:ext>
            </a:extLst>
          </p:cNvPr>
          <p:cNvSpPr txBox="1"/>
          <p:nvPr/>
        </p:nvSpPr>
        <p:spPr>
          <a:xfrm>
            <a:off x="8855754" y="2927623"/>
            <a:ext cx="1738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Free Surface</a:t>
            </a:r>
            <a:br>
              <a:rPr lang="en-US" sz="2000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</a:br>
            <a:r>
              <a:rPr lang="en-US" sz="2000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Interaction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C6681D6-EC72-B247-99F1-A72269F2C210}"/>
              </a:ext>
            </a:extLst>
          </p:cNvPr>
          <p:cNvSpPr txBox="1"/>
          <p:nvPr/>
        </p:nvSpPr>
        <p:spPr>
          <a:xfrm>
            <a:off x="1106309" y="2747603"/>
            <a:ext cx="1738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Free Surface</a:t>
            </a:r>
            <a:br>
              <a:rPr lang="en-US" sz="2000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</a:br>
            <a:r>
              <a:rPr lang="en-US" sz="2000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Interaction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05570AB-EDA3-9442-BE75-B93B4A4BF0C1}"/>
              </a:ext>
            </a:extLst>
          </p:cNvPr>
          <p:cNvSpPr txBox="1"/>
          <p:nvPr/>
        </p:nvSpPr>
        <p:spPr>
          <a:xfrm>
            <a:off x="9882427" y="5873854"/>
            <a:ext cx="71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Inlet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A974F7-3C76-354B-8FC0-2FDF90BEDB5D}"/>
              </a:ext>
            </a:extLst>
          </p:cNvPr>
          <p:cNvSpPr txBox="1"/>
          <p:nvPr/>
        </p:nvSpPr>
        <p:spPr>
          <a:xfrm>
            <a:off x="1106309" y="5729838"/>
            <a:ext cx="71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Arial" charset="0"/>
                <a:ea typeface="ヒラギノ角ゴ Pro W3" charset="-128"/>
              </a:rPr>
              <a:t>Inlet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597C4F-AF23-4143-BA33-CEB461B6FBAE}"/>
              </a:ext>
            </a:extLst>
          </p:cNvPr>
          <p:cNvSpPr txBox="1"/>
          <p:nvPr/>
        </p:nvSpPr>
        <p:spPr>
          <a:xfrm>
            <a:off x="2106505" y="1420483"/>
            <a:ext cx="2284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b="1" dirty="0">
                <a:latin typeface="Arial" panose="020B0604020202020204" pitchFamily="34" charset="0"/>
                <a:cs typeface="Arial" panose="020B0604020202020204" pitchFamily="34" charset="0"/>
              </a:rPr>
              <a:t>high-cohesion</a:t>
            </a:r>
          </a:p>
        </p:txBody>
      </p:sp>
    </p:spTree>
    <p:extLst>
      <p:ext uri="{BB962C8B-B14F-4D97-AF65-F5344CB8AC3E}">
        <p14:creationId xmlns:p14="http://schemas.microsoft.com/office/powerpoint/2010/main" val="192354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3.Exp20_50:50_U_x_Inc">
            <a:hlinkClick r:id="" action="ppaction://media"/>
            <a:extLst>
              <a:ext uri="{FF2B5EF4-FFF2-40B4-BE49-F238E27FC236}">
                <a16:creationId xmlns:a16="http://schemas.microsoft.com/office/drawing/2014/main" id="{E7CA2C79-D8E3-C04E-BC32-769E2CE5C5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3529" y="2180876"/>
            <a:ext cx="6239054" cy="4677124"/>
          </a:xfrm>
          <a:prstGeom prst="rect">
            <a:avLst/>
          </a:prstGeom>
        </p:spPr>
      </p:pic>
      <p:pic>
        <p:nvPicPr>
          <p:cNvPr id="23" name="1.Exp24_90:10_U_x_Inc">
            <a:hlinkClick r:id="" action="ppaction://media"/>
            <a:extLst>
              <a:ext uri="{FF2B5EF4-FFF2-40B4-BE49-F238E27FC236}">
                <a16:creationId xmlns:a16="http://schemas.microsoft.com/office/drawing/2014/main" id="{6C56641F-5301-5E4F-8D07-17553A618AB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52946" y="2184513"/>
            <a:ext cx="6239054" cy="46771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45167D-1034-2044-8AB2-AB29AE5CDC1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211" y="2180874"/>
            <a:ext cx="6239736" cy="467712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6A1F9CE-C641-154E-8DB5-1EC81E05F32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264" y="2184512"/>
            <a:ext cx="6239736" cy="46771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E2E485A-4353-9146-B8DD-B86D1179EC38}"/>
              </a:ext>
            </a:extLst>
          </p:cNvPr>
          <p:cNvSpPr txBox="1"/>
          <p:nvPr/>
        </p:nvSpPr>
        <p:spPr>
          <a:xfrm>
            <a:off x="1285931" y="1811542"/>
            <a:ext cx="3285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High Cohesion Host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474A9F-7EC0-3743-9B58-7B9EE090F1A3}"/>
              </a:ext>
            </a:extLst>
          </p:cNvPr>
          <p:cNvSpPr txBox="1"/>
          <p:nvPr/>
        </p:nvSpPr>
        <p:spPr>
          <a:xfrm>
            <a:off x="7524986" y="1811542"/>
            <a:ext cx="2562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Low Cohesion Host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0704B5-74E0-A84B-9FC9-EB17E49E3E1B}"/>
              </a:ext>
            </a:extLst>
          </p:cNvPr>
          <p:cNvSpPr txBox="1">
            <a:spLocks/>
          </p:cNvSpPr>
          <p:nvPr/>
        </p:nvSpPr>
        <p:spPr bwMode="auto">
          <a:xfrm>
            <a:off x="5119668" y="6416831"/>
            <a:ext cx="314238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Tx/>
              <a:buNone/>
            </a:pPr>
            <a:r>
              <a:rPr lang="en-US" sz="1600" dirty="0"/>
              <a:t>(</a:t>
            </a:r>
            <a:r>
              <a:rPr lang="en-US" sz="1600" i="1" dirty="0" err="1"/>
              <a:t>Guldstrand</a:t>
            </a:r>
            <a:r>
              <a:rPr lang="en-US" sz="1600" i="1" dirty="0"/>
              <a:t> et al., </a:t>
            </a:r>
            <a:r>
              <a:rPr lang="en-US" sz="1600" dirty="0"/>
              <a:t>G3, in revision)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6E266A-8313-0641-A8B0-78ACA46E0A42}"/>
              </a:ext>
            </a:extLst>
          </p:cNvPr>
          <p:cNvSpPr txBox="1"/>
          <p:nvPr/>
        </p:nvSpPr>
        <p:spPr>
          <a:xfrm>
            <a:off x="1285931" y="2913859"/>
            <a:ext cx="3173528" cy="95410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Opening of the whole crack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B89F5A-6FB2-E746-9934-D0192195099F}"/>
              </a:ext>
            </a:extLst>
          </p:cNvPr>
          <p:cNvSpPr txBox="1"/>
          <p:nvPr/>
        </p:nvSpPr>
        <p:spPr>
          <a:xfrm>
            <a:off x="7270340" y="2926617"/>
            <a:ext cx="3173528" cy="95410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Opening of crack tip only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C2E4C-C99E-F741-8874-3E427EC3E71F}"/>
              </a:ext>
            </a:extLst>
          </p:cNvPr>
          <p:cNvSpPr txBox="1"/>
          <p:nvPr/>
        </p:nvSpPr>
        <p:spPr>
          <a:xfrm>
            <a:off x="1642323" y="996195"/>
            <a:ext cx="9106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Digital Image Correlation | Vertical displacements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NO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01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3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1.Exp24_90:10_shear_strain_inc">
            <a:hlinkClick r:id="" action="ppaction://media"/>
            <a:extLst>
              <a:ext uri="{FF2B5EF4-FFF2-40B4-BE49-F238E27FC236}">
                <a16:creationId xmlns:a16="http://schemas.microsoft.com/office/drawing/2014/main" id="{A74D3DEF-9E90-7448-8C79-6804ED1DC3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3197" y="2171913"/>
            <a:ext cx="6238803" cy="4676937"/>
          </a:xfrm>
          <a:prstGeom prst="rect">
            <a:avLst/>
          </a:prstGeom>
        </p:spPr>
      </p:pic>
      <p:pic>
        <p:nvPicPr>
          <p:cNvPr id="25" name="3.Exp20_50:50_shear_strain_inc">
            <a:hlinkClick r:id="" action="ppaction://media"/>
            <a:extLst>
              <a:ext uri="{FF2B5EF4-FFF2-40B4-BE49-F238E27FC236}">
                <a16:creationId xmlns:a16="http://schemas.microsoft.com/office/drawing/2014/main" id="{C3EE0313-5B48-BD48-9838-2C6B355AD8D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76" y="2164748"/>
            <a:ext cx="6236686" cy="46753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213E0C7-3EBE-A743-96FB-55DCA0FD1AB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0752"/>
            <a:ext cx="6241071" cy="4678128"/>
          </a:xfrm>
          <a:prstGeom prst="rect">
            <a:avLst/>
          </a:prstGeom>
        </p:spPr>
      </p:pic>
      <p:sp>
        <p:nvSpPr>
          <p:cNvPr id="27" name="Donut 10">
            <a:extLst>
              <a:ext uri="{FF2B5EF4-FFF2-40B4-BE49-F238E27FC236}">
                <a16:creationId xmlns:a16="http://schemas.microsoft.com/office/drawing/2014/main" id="{2F27DAF4-2772-1143-9300-B63632B8D537}"/>
              </a:ext>
            </a:extLst>
          </p:cNvPr>
          <p:cNvSpPr/>
          <p:nvPr/>
        </p:nvSpPr>
        <p:spPr bwMode="auto">
          <a:xfrm>
            <a:off x="2369940" y="4470779"/>
            <a:ext cx="1154453" cy="865839"/>
          </a:xfrm>
          <a:prstGeom prst="donut">
            <a:avLst>
              <a:gd name="adj" fmla="val 7772"/>
            </a:avLst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BADD615-B0D1-2C4D-B743-01EC5C80136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8629" y="2173901"/>
            <a:ext cx="6234953" cy="4673542"/>
          </a:xfrm>
          <a:prstGeom prst="rect">
            <a:avLst/>
          </a:prstGeom>
        </p:spPr>
      </p:pic>
      <p:sp>
        <p:nvSpPr>
          <p:cNvPr id="29" name="Donut 11">
            <a:extLst>
              <a:ext uri="{FF2B5EF4-FFF2-40B4-BE49-F238E27FC236}">
                <a16:creationId xmlns:a16="http://schemas.microsoft.com/office/drawing/2014/main" id="{1A045E35-10E3-FF4E-AF87-B32226D8EA9A}"/>
              </a:ext>
            </a:extLst>
          </p:cNvPr>
          <p:cNvSpPr/>
          <p:nvPr/>
        </p:nvSpPr>
        <p:spPr bwMode="auto">
          <a:xfrm>
            <a:off x="8249735" y="4318070"/>
            <a:ext cx="1259918" cy="787449"/>
          </a:xfrm>
          <a:prstGeom prst="donut">
            <a:avLst>
              <a:gd name="adj" fmla="val 7772"/>
            </a:avLst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2E485A-4353-9146-B8DD-B86D1179EC38}"/>
              </a:ext>
            </a:extLst>
          </p:cNvPr>
          <p:cNvSpPr txBox="1"/>
          <p:nvPr/>
        </p:nvSpPr>
        <p:spPr>
          <a:xfrm>
            <a:off x="1285931" y="1811542"/>
            <a:ext cx="3285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High Cohesion Host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474A9F-7EC0-3743-9B58-7B9EE090F1A3}"/>
              </a:ext>
            </a:extLst>
          </p:cNvPr>
          <p:cNvSpPr txBox="1"/>
          <p:nvPr/>
        </p:nvSpPr>
        <p:spPr>
          <a:xfrm>
            <a:off x="7524986" y="1811542"/>
            <a:ext cx="2562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Low Cohesion Host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0704B5-74E0-A84B-9FC9-EB17E49E3E1B}"/>
              </a:ext>
            </a:extLst>
          </p:cNvPr>
          <p:cNvSpPr txBox="1">
            <a:spLocks/>
          </p:cNvSpPr>
          <p:nvPr/>
        </p:nvSpPr>
        <p:spPr bwMode="auto">
          <a:xfrm>
            <a:off x="5119668" y="6416831"/>
            <a:ext cx="314238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Tx/>
              <a:buNone/>
            </a:pPr>
            <a:r>
              <a:rPr lang="en-US" sz="1600" dirty="0"/>
              <a:t>(</a:t>
            </a:r>
            <a:r>
              <a:rPr lang="en-US" sz="1600" i="1" dirty="0" err="1"/>
              <a:t>Guldstrand</a:t>
            </a:r>
            <a:r>
              <a:rPr lang="en-US" sz="1600" i="1" dirty="0"/>
              <a:t> et al., </a:t>
            </a:r>
            <a:r>
              <a:rPr lang="en-US" sz="1600" dirty="0"/>
              <a:t>G3, in revision)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0E8E79-BC98-FF43-BF22-FA9C346D0674}"/>
              </a:ext>
            </a:extLst>
          </p:cNvPr>
          <p:cNvSpPr txBox="1"/>
          <p:nvPr/>
        </p:nvSpPr>
        <p:spPr>
          <a:xfrm>
            <a:off x="1373018" y="2990153"/>
            <a:ext cx="3173528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Little shear damage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AD1C9D-7D84-6546-9676-15D1522D86F2}"/>
              </a:ext>
            </a:extLst>
          </p:cNvPr>
          <p:cNvSpPr txBox="1"/>
          <p:nvPr/>
        </p:nvSpPr>
        <p:spPr>
          <a:xfrm>
            <a:off x="7326612" y="2990153"/>
            <a:ext cx="3173528" cy="95410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Significant shear damage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3904A6-0F71-EE48-9854-F03CD37E4BF7}"/>
              </a:ext>
            </a:extLst>
          </p:cNvPr>
          <p:cNvSpPr txBox="1"/>
          <p:nvPr/>
        </p:nvSpPr>
        <p:spPr>
          <a:xfrm>
            <a:off x="1961800" y="996195"/>
            <a:ext cx="7973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Digital Image Correlation | Shear strain bands</a:t>
            </a:r>
            <a:endParaRPr lang="en-NO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85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3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0704B5-74E0-A84B-9FC9-EB17E49E3E1B}"/>
              </a:ext>
            </a:extLst>
          </p:cNvPr>
          <p:cNvSpPr txBox="1">
            <a:spLocks/>
          </p:cNvSpPr>
          <p:nvPr/>
        </p:nvSpPr>
        <p:spPr bwMode="auto">
          <a:xfrm>
            <a:off x="5119668" y="6416831"/>
            <a:ext cx="314238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Tx/>
              <a:buNone/>
            </a:pPr>
            <a:r>
              <a:rPr lang="en-US" sz="1600" dirty="0"/>
              <a:t>(</a:t>
            </a:r>
            <a:r>
              <a:rPr lang="en-US" sz="1600" i="1" dirty="0" err="1"/>
              <a:t>Guldstrand</a:t>
            </a:r>
            <a:r>
              <a:rPr lang="en-US" sz="1600" i="1" dirty="0"/>
              <a:t> et al., </a:t>
            </a:r>
            <a:r>
              <a:rPr lang="en-US" sz="1600" dirty="0"/>
              <a:t>G3, in revision)</a:t>
            </a:r>
          </a:p>
        </p:txBody>
      </p:sp>
      <p:pic>
        <p:nvPicPr>
          <p:cNvPr id="14" name="Picture 13" descr="Interp Sketch.pdf">
            <a:extLst>
              <a:ext uri="{FF2B5EF4-FFF2-40B4-BE49-F238E27FC236}">
                <a16:creationId xmlns:a16="http://schemas.microsoft.com/office/drawing/2014/main" id="{6E366046-11AE-854A-B577-2B074A8A8A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276" r="15279"/>
          <a:stretch/>
        </p:blipFill>
        <p:spPr>
          <a:xfrm>
            <a:off x="2890317" y="1299620"/>
            <a:ext cx="4458702" cy="5549259"/>
          </a:xfrm>
          <a:prstGeom prst="rect">
            <a:avLst/>
          </a:prstGeom>
        </p:spPr>
      </p:pic>
      <p:pic>
        <p:nvPicPr>
          <p:cNvPr id="15" name="Picture 14" descr="Interp Sketch.pdf">
            <a:extLst>
              <a:ext uri="{FF2B5EF4-FFF2-40B4-BE49-F238E27FC236}">
                <a16:creationId xmlns:a16="http://schemas.microsoft.com/office/drawing/2014/main" id="{3B322F83-1149-B249-8BA0-12C1923B99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71" r="59152"/>
          <a:stretch/>
        </p:blipFill>
        <p:spPr>
          <a:xfrm>
            <a:off x="-45437" y="1299620"/>
            <a:ext cx="3542530" cy="55492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8BDB6AE-F041-0344-9804-23CEFB2962C8}"/>
              </a:ext>
            </a:extLst>
          </p:cNvPr>
          <p:cNvSpPr txBox="1"/>
          <p:nvPr/>
        </p:nvSpPr>
        <p:spPr>
          <a:xfrm>
            <a:off x="666793" y="1696509"/>
            <a:ext cx="2620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High Cohesion Host</a:t>
            </a:r>
          </a:p>
          <a:p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1BBC04-2961-6340-BE7B-064C5058B1C5}"/>
              </a:ext>
            </a:extLst>
          </p:cNvPr>
          <p:cNvSpPr txBox="1"/>
          <p:nvPr/>
        </p:nvSpPr>
        <p:spPr>
          <a:xfrm>
            <a:off x="3680682" y="1696509"/>
            <a:ext cx="26644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Low Cohesion Host</a:t>
            </a:r>
          </a:p>
          <a:p>
            <a:pPr algn="ctr"/>
            <a:r>
              <a:rPr lang="en-US" sz="2400" dirty="0"/>
              <a:t>Fingers as indenters</a:t>
            </a: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CAD97022-B0BD-2C4B-AFBF-EAB921322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844" y="1794513"/>
            <a:ext cx="492328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nb-NO" dirty="0"/>
              <a:t> High-</a:t>
            </a:r>
            <a:r>
              <a:rPr lang="nb-NO" dirty="0" err="1"/>
              <a:t>cohesion</a:t>
            </a:r>
            <a:r>
              <a:rPr lang="nb-NO" dirty="0"/>
              <a:t> rock: dominant </a:t>
            </a:r>
            <a:r>
              <a:rPr lang="nb-NO" dirty="0" err="1"/>
              <a:t>opening</a:t>
            </a:r>
            <a:endParaRPr lang="nb-NO" dirty="0"/>
          </a:p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nb-NO" dirty="0"/>
              <a:t> </a:t>
            </a:r>
            <a:r>
              <a:rPr lang="nb-NO" dirty="0" err="1"/>
              <a:t>Low-cohesion</a:t>
            </a:r>
            <a:r>
              <a:rPr lang="nb-NO" dirty="0"/>
              <a:t> rock: dominant </a:t>
            </a:r>
            <a:r>
              <a:rPr lang="nb-NO" dirty="0" err="1"/>
              <a:t>shearing</a:t>
            </a:r>
            <a:endParaRPr lang="nb-NO" dirty="0"/>
          </a:p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nb-NO" dirty="0"/>
              <a:t> </a:t>
            </a:r>
            <a:r>
              <a:rPr lang="nb-NO" dirty="0" err="1"/>
              <a:t>Emplacement</a:t>
            </a:r>
            <a:r>
              <a:rPr lang="nb-NO" dirty="0"/>
              <a:t> </a:t>
            </a:r>
            <a:r>
              <a:rPr lang="nb-NO" dirty="0" err="1"/>
              <a:t>mechanisms</a:t>
            </a:r>
            <a:r>
              <a:rPr lang="nb-NO" dirty="0"/>
              <a:t> </a:t>
            </a:r>
            <a:r>
              <a:rPr lang="nb-NO" dirty="0" err="1"/>
              <a:t>drastically</a:t>
            </a:r>
            <a:r>
              <a:rPr lang="nb-NO" dirty="0"/>
              <a:t> different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nb-NO" dirty="0"/>
              <a:t> Fingers form </a:t>
            </a:r>
            <a:r>
              <a:rPr lang="nb-NO" dirty="0" err="1"/>
              <a:t>preferably</a:t>
            </a:r>
            <a:r>
              <a:rPr lang="nb-NO" dirty="0"/>
              <a:t> in </a:t>
            </a:r>
            <a:r>
              <a:rPr lang="nb-NO" dirty="0" err="1"/>
              <a:t>low-cohesion</a:t>
            </a:r>
            <a:r>
              <a:rPr lang="nb-NO" dirty="0"/>
              <a:t> rocks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nb-NO" dirty="0"/>
              <a:t> Fingers trigger </a:t>
            </a:r>
            <a:r>
              <a:rPr lang="nb-NO" dirty="0" err="1"/>
              <a:t>significant</a:t>
            </a:r>
            <a:r>
              <a:rPr lang="nb-NO" dirty="0"/>
              <a:t> </a:t>
            </a:r>
            <a:r>
              <a:rPr lang="nb-NO" dirty="0" err="1"/>
              <a:t>damage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host rock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0EA7A9-8082-1644-B68C-065DE227A851}"/>
              </a:ext>
            </a:extLst>
          </p:cNvPr>
          <p:cNvSpPr txBox="1"/>
          <p:nvPr/>
        </p:nvSpPr>
        <p:spPr>
          <a:xfrm>
            <a:off x="3716983" y="996195"/>
            <a:ext cx="4758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Summary and conclusions</a:t>
            </a:r>
            <a:endParaRPr lang="en-NO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733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185D68C-864C-2E49-BFDE-6797AF6E9B0C}"/>
              </a:ext>
            </a:extLst>
          </p:cNvPr>
          <p:cNvSpPr/>
          <p:nvPr/>
        </p:nvSpPr>
        <p:spPr bwMode="auto">
          <a:xfrm>
            <a:off x="0" y="-1"/>
            <a:ext cx="12192000" cy="993767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9" name="Title 10">
            <a:extLst>
              <a:ext uri="{FF2B5EF4-FFF2-40B4-BE49-F238E27FC236}">
                <a16:creationId xmlns:a16="http://schemas.microsoft.com/office/drawing/2014/main" id="{4F3D9484-F0F1-744A-A557-CC0F6395E22A}"/>
              </a:ext>
            </a:extLst>
          </p:cNvPr>
          <p:cNvSpPr txBox="1">
            <a:spLocks/>
          </p:cNvSpPr>
          <p:nvPr/>
        </p:nvSpPr>
        <p:spPr bwMode="auto">
          <a:xfrm>
            <a:off x="0" y="139700"/>
            <a:ext cx="12192000" cy="68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/>
              </a:rPr>
              <a:t>Numerical</a:t>
            </a:r>
            <a:r>
              <a:rPr kumimoji="0" lang="nb-NO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/>
              </a:rPr>
              <a:t> </a:t>
            </a:r>
            <a:r>
              <a:rPr kumimoji="0" lang="nb-NO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/>
              </a:rPr>
              <a:t>modelling</a:t>
            </a:r>
            <a:endParaRPr kumimoji="0" lang="nb-NO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ヒラギノ角ゴ Pro W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492DF7-6A01-F742-9B18-B8C5844E7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43" y="1147396"/>
            <a:ext cx="10368362" cy="557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48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gure_setup.png">
            <a:extLst>
              <a:ext uri="{FF2B5EF4-FFF2-40B4-BE49-F238E27FC236}">
                <a16:creationId xmlns:a16="http://schemas.microsoft.com/office/drawing/2014/main" id="{B5CCBB21-C8A2-F642-A823-EEB6003FC0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603" y="1918097"/>
            <a:ext cx="9677550" cy="44294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23F376-2BF3-944B-91CF-4EE7E7852BBE}"/>
              </a:ext>
            </a:extLst>
          </p:cNvPr>
          <p:cNvSpPr txBox="1"/>
          <p:nvPr/>
        </p:nvSpPr>
        <p:spPr>
          <a:xfrm>
            <a:off x="3328338" y="6479105"/>
            <a:ext cx="20906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i="1" dirty="0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(</a:t>
            </a:r>
            <a:r>
              <a:rPr lang="en-GB" sz="1600" i="1" dirty="0" err="1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Souche</a:t>
            </a:r>
            <a:r>
              <a:rPr lang="en-GB" sz="1600" i="1" dirty="0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 et al., 2019)</a:t>
            </a:r>
            <a:endParaRPr lang="en-NO" sz="1600" i="1" dirty="0">
              <a:solidFill>
                <a:srgbClr val="000000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F41C1F-97E7-704F-B252-2F8837CA5366}"/>
              </a:ext>
            </a:extLst>
          </p:cNvPr>
          <p:cNvSpPr txBox="1"/>
          <p:nvPr/>
        </p:nvSpPr>
        <p:spPr>
          <a:xfrm>
            <a:off x="3568705" y="996195"/>
            <a:ext cx="5054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kern="0" dirty="0"/>
              <a:t>Numerical models: </a:t>
            </a:r>
            <a:r>
              <a:rPr lang="en-US" sz="2800" b="1" kern="0" dirty="0" err="1"/>
              <a:t>elasto</a:t>
            </a:r>
            <a:r>
              <a:rPr lang="en-US" sz="2800" b="1" kern="0" dirty="0"/>
              <a:t>-plastic</a:t>
            </a:r>
          </a:p>
        </p:txBody>
      </p:sp>
    </p:spTree>
    <p:extLst>
      <p:ext uri="{BB962C8B-B14F-4D97-AF65-F5344CB8AC3E}">
        <p14:creationId xmlns:p14="http://schemas.microsoft.com/office/powerpoint/2010/main" val="1509058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523F376-2BF3-944B-91CF-4EE7E7852BBE}"/>
              </a:ext>
            </a:extLst>
          </p:cNvPr>
          <p:cNvSpPr txBox="1"/>
          <p:nvPr/>
        </p:nvSpPr>
        <p:spPr>
          <a:xfrm>
            <a:off x="9944291" y="6519446"/>
            <a:ext cx="20906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i="1" dirty="0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(</a:t>
            </a:r>
            <a:r>
              <a:rPr lang="en-GB" sz="1600" i="1" dirty="0" err="1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Souche</a:t>
            </a:r>
            <a:r>
              <a:rPr lang="en-GB" sz="1600" i="1" dirty="0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 et al., 2019)</a:t>
            </a:r>
            <a:endParaRPr lang="en-NO" sz="1600" i="1" dirty="0">
              <a:solidFill>
                <a:srgbClr val="000000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7" name="Picture 6" descr="Fig_Results_101_150_175.png">
            <a:extLst>
              <a:ext uri="{FF2B5EF4-FFF2-40B4-BE49-F238E27FC236}">
                <a16:creationId xmlns:a16="http://schemas.microsoft.com/office/drawing/2014/main" id="{5A3012A1-BC9C-4F46-B70F-70537E9C44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278" y="1565137"/>
            <a:ext cx="11718921" cy="4383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0548CE-CFC6-B542-BB8A-7A56E5FDBE6E}"/>
              </a:ext>
            </a:extLst>
          </p:cNvPr>
          <p:cNvSpPr txBox="1"/>
          <p:nvPr/>
        </p:nvSpPr>
        <p:spPr>
          <a:xfrm>
            <a:off x="2137838" y="5954684"/>
            <a:ext cx="7779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b-NO" sz="2400" dirty="0"/>
              <a:t>Classic stress </a:t>
            </a:r>
            <a:r>
              <a:rPr lang="nb-NO" sz="2400" dirty="0" err="1"/>
              <a:t>interpretation</a:t>
            </a:r>
            <a:r>
              <a:rPr lang="nb-NO" sz="2400" dirty="0"/>
              <a:t>: radial </a:t>
            </a:r>
            <a:r>
              <a:rPr lang="nb-NO" sz="2400" dirty="0" err="1"/>
              <a:t>dykes</a:t>
            </a:r>
            <a:endParaRPr lang="nb-NO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59AB67-7E67-0B48-B28A-A753A60CAC80}"/>
              </a:ext>
            </a:extLst>
          </p:cNvPr>
          <p:cNvSpPr txBox="1"/>
          <p:nvPr/>
        </p:nvSpPr>
        <p:spPr>
          <a:xfrm>
            <a:off x="3042119" y="996195"/>
            <a:ext cx="6107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kern="0" dirty="0"/>
              <a:t>Results: homogeneous reference model</a:t>
            </a:r>
          </a:p>
        </p:txBody>
      </p:sp>
    </p:spTree>
    <p:extLst>
      <p:ext uri="{BB962C8B-B14F-4D97-AF65-F5344CB8AC3E}">
        <p14:creationId xmlns:p14="http://schemas.microsoft.com/office/powerpoint/2010/main" val="3199530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667F5BB-4F75-BA48-8950-8D97E9C42BE0}"/>
              </a:ext>
            </a:extLst>
          </p:cNvPr>
          <p:cNvSpPr txBox="1"/>
          <p:nvPr/>
        </p:nvSpPr>
        <p:spPr>
          <a:xfrm>
            <a:off x="2039186" y="1013501"/>
            <a:ext cx="8736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800" b="1" dirty="0">
                <a:latin typeface="Arial" panose="020B0604020202020204" pitchFamily="34" charset="0"/>
                <a:cs typeface="Arial" panose="020B0604020202020204" pitchFamily="34" charset="0"/>
              </a:rPr>
              <a:t>Theory: Linear Elastic Fracture Mechanics (LEFM)</a:t>
            </a:r>
          </a:p>
        </p:txBody>
      </p:sp>
      <p:pic>
        <p:nvPicPr>
          <p:cNvPr id="17" name="Picture 16" descr="FluidFlowDyke.eps">
            <a:extLst>
              <a:ext uri="{FF2B5EF4-FFF2-40B4-BE49-F238E27FC236}">
                <a16:creationId xmlns:a16="http://schemas.microsoft.com/office/drawing/2014/main" id="{35FAE33B-DBF9-2946-86C0-8B43C10D5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71" b="14781"/>
          <a:stretch/>
        </p:blipFill>
        <p:spPr>
          <a:xfrm>
            <a:off x="658090" y="1802389"/>
            <a:ext cx="5749440" cy="2274827"/>
          </a:xfrm>
          <a:prstGeom prst="rect">
            <a:avLst/>
          </a:prstGeom>
        </p:spPr>
      </p:pic>
      <p:pic>
        <p:nvPicPr>
          <p:cNvPr id="18" name="Picture 3" descr="Model_setup.jpg">
            <a:extLst>
              <a:ext uri="{FF2B5EF4-FFF2-40B4-BE49-F238E27FC236}">
                <a16:creationId xmlns:a16="http://schemas.microsoft.com/office/drawing/2014/main" id="{37BC95D9-0A55-BE4D-A3F1-ED82E05789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090" y="3994516"/>
            <a:ext cx="5310910" cy="264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7CC2B0E-F268-8449-87D7-7B9CF6E00A10}"/>
              </a:ext>
            </a:extLst>
          </p:cNvPr>
          <p:cNvSpPr txBox="1">
            <a:spLocks/>
          </p:cNvSpPr>
          <p:nvPr/>
        </p:nvSpPr>
        <p:spPr bwMode="auto">
          <a:xfrm>
            <a:off x="0" y="6529613"/>
            <a:ext cx="310675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Tx/>
              <a:buNone/>
            </a:pPr>
            <a:r>
              <a:rPr lang="en-US" sz="1600" i="1" dirty="0">
                <a:solidFill>
                  <a:srgbClr val="000000"/>
                </a:solidFill>
                <a:latin typeface="Arial"/>
                <a:ea typeface="ヒラギノ角ゴ Pro W3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Arial"/>
                <a:ea typeface="ヒラギノ角ゴ Pro W3"/>
              </a:rPr>
              <a:t>Galland</a:t>
            </a:r>
            <a:r>
              <a:rPr lang="en-US" sz="1600" i="1" dirty="0">
                <a:solidFill>
                  <a:srgbClr val="000000"/>
                </a:solidFill>
                <a:latin typeface="Arial"/>
                <a:ea typeface="ヒラギノ角ゴ Pro W3"/>
              </a:rPr>
              <a:t> and </a:t>
            </a:r>
            <a:r>
              <a:rPr lang="en-US" sz="1600" i="1" dirty="0" err="1">
                <a:solidFill>
                  <a:srgbClr val="000000"/>
                </a:solidFill>
                <a:latin typeface="Arial"/>
                <a:ea typeface="ヒラギノ角ゴ Pro W3"/>
              </a:rPr>
              <a:t>Scheibert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ヒラギノ角ゴ Pro W3"/>
              </a:rPr>
              <a:t>, 2013</a:t>
            </a:r>
            <a:r>
              <a:rPr lang="en-US" sz="1600" i="1" dirty="0">
                <a:solidFill>
                  <a:srgbClr val="000000"/>
                </a:solidFill>
                <a:latin typeface="Arial"/>
                <a:ea typeface="ヒラギノ角ゴ Pro W3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FD8ACE-2A0B-2549-955B-3811FDAEAF32}"/>
              </a:ext>
            </a:extLst>
          </p:cNvPr>
          <p:cNvSpPr txBox="1"/>
          <p:nvPr/>
        </p:nvSpPr>
        <p:spPr>
          <a:xfrm>
            <a:off x="7480793" y="2301369"/>
            <a:ext cx="4266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Main physical assumptions</a:t>
            </a: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A4112B51-F841-904A-A5C3-879AF7ACB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9693" y="3028702"/>
            <a:ext cx="4627807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4"/>
              </a:buBlip>
            </a:pPr>
            <a:r>
              <a:rPr lang="nb-NO" dirty="0"/>
              <a:t> </a:t>
            </a:r>
            <a:r>
              <a:rPr lang="nb-NO" dirty="0" err="1"/>
              <a:t>Intrusions</a:t>
            </a:r>
            <a:r>
              <a:rPr lang="nb-NO" dirty="0"/>
              <a:t> </a:t>
            </a:r>
            <a:r>
              <a:rPr lang="nb-NO" dirty="0" err="1"/>
              <a:t>propagate</a:t>
            </a:r>
            <a:r>
              <a:rPr lang="nb-NO" dirty="0"/>
              <a:t> by </a:t>
            </a:r>
            <a:r>
              <a:rPr lang="nb-NO" dirty="0" err="1"/>
              <a:t>tensile</a:t>
            </a:r>
            <a:r>
              <a:rPr lang="nb-NO" dirty="0"/>
              <a:t> </a:t>
            </a:r>
            <a:r>
              <a:rPr lang="nb-NO" dirty="0" err="1"/>
              <a:t>failure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host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4"/>
              </a:buBlip>
            </a:pPr>
            <a:r>
              <a:rPr lang="nb-NO" dirty="0"/>
              <a:t> </a:t>
            </a:r>
            <a:r>
              <a:rPr lang="nb-NO" dirty="0" err="1"/>
              <a:t>Intrusion</a:t>
            </a:r>
            <a:r>
              <a:rPr lang="nb-NO" dirty="0"/>
              <a:t> tips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sharp</a:t>
            </a:r>
            <a:endParaRPr lang="nb-NO" dirty="0"/>
          </a:p>
          <a:p>
            <a:pPr eaLnBrk="1" hangingPunct="1">
              <a:spcBef>
                <a:spcPct val="50000"/>
              </a:spcBef>
              <a:buFontTx/>
              <a:buBlip>
                <a:blip r:embed="rId4"/>
              </a:buBlip>
            </a:pPr>
            <a:r>
              <a:rPr lang="nb-NO" dirty="0"/>
              <a:t> </a:t>
            </a:r>
            <a:r>
              <a:rPr lang="nb-NO" dirty="0" err="1"/>
              <a:t>Intrusions</a:t>
            </a:r>
            <a:r>
              <a:rPr lang="nb-NO" dirty="0"/>
              <a:t> </a:t>
            </a:r>
            <a:r>
              <a:rPr lang="nb-NO" dirty="0" err="1"/>
              <a:t>treated</a:t>
            </a:r>
            <a:r>
              <a:rPr lang="nb-NO" dirty="0"/>
              <a:t> as single </a:t>
            </a:r>
            <a:r>
              <a:rPr lang="nb-NO" dirty="0" err="1"/>
              <a:t>cracks</a:t>
            </a:r>
            <a:endParaRPr lang="nb-NO" dirty="0"/>
          </a:p>
          <a:p>
            <a:pPr eaLnBrk="1" hangingPunct="1">
              <a:spcBef>
                <a:spcPct val="50000"/>
              </a:spcBef>
              <a:buFontTx/>
              <a:buBlip>
                <a:blip r:embed="rId4"/>
              </a:buBlip>
            </a:pPr>
            <a:r>
              <a:rPr lang="nb-NO" dirty="0"/>
              <a:t> Host </a:t>
            </a:r>
            <a:r>
              <a:rPr lang="nb-NO" dirty="0" err="1"/>
              <a:t>dominantly</a:t>
            </a:r>
            <a:r>
              <a:rPr lang="nb-NO" dirty="0"/>
              <a:t> </a:t>
            </a:r>
            <a:r>
              <a:rPr lang="nb-NO" dirty="0" err="1"/>
              <a:t>deforms</a:t>
            </a:r>
            <a:r>
              <a:rPr lang="nb-NO" dirty="0"/>
              <a:t> by </a:t>
            </a:r>
            <a:r>
              <a:rPr lang="nb-NO" dirty="0" err="1"/>
              <a:t>elastic</a:t>
            </a:r>
            <a:r>
              <a:rPr lang="nb-NO" dirty="0"/>
              <a:t> </a:t>
            </a:r>
            <a:r>
              <a:rPr lang="nb-NO" dirty="0" err="1"/>
              <a:t>bending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3759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762887A-DBAD-6840-8179-9A5155A833B9}"/>
              </a:ext>
            </a:extLst>
          </p:cNvPr>
          <p:cNvSpPr txBox="1"/>
          <p:nvPr/>
        </p:nvSpPr>
        <p:spPr>
          <a:xfrm>
            <a:off x="2706145" y="996195"/>
            <a:ext cx="6933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kern="0" dirty="0"/>
              <a:t>Results: homogeneous versus heterogeneous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5EA929-FFA4-A14A-B759-A951A8313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055" y="1693347"/>
            <a:ext cx="10109533" cy="51646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23F376-2BF3-944B-91CF-4EE7E7852BBE}"/>
              </a:ext>
            </a:extLst>
          </p:cNvPr>
          <p:cNvSpPr txBox="1"/>
          <p:nvPr/>
        </p:nvSpPr>
        <p:spPr>
          <a:xfrm>
            <a:off x="375142" y="1524070"/>
            <a:ext cx="20906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i="1" dirty="0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(</a:t>
            </a:r>
            <a:r>
              <a:rPr lang="en-GB" sz="1600" i="1" dirty="0" err="1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Souche</a:t>
            </a:r>
            <a:r>
              <a:rPr lang="en-GB" sz="1600" i="1" dirty="0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 et al., 2019)</a:t>
            </a:r>
            <a:endParaRPr lang="en-NO" sz="1600" i="1" dirty="0">
              <a:solidFill>
                <a:srgbClr val="000000"/>
              </a:solidFill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836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523F376-2BF3-944B-91CF-4EE7E7852BBE}"/>
              </a:ext>
            </a:extLst>
          </p:cNvPr>
          <p:cNvSpPr txBox="1"/>
          <p:nvPr/>
        </p:nvSpPr>
        <p:spPr>
          <a:xfrm>
            <a:off x="9895660" y="1287036"/>
            <a:ext cx="20906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i="1" dirty="0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(</a:t>
            </a:r>
            <a:r>
              <a:rPr lang="en-GB" sz="1600" i="1" dirty="0" err="1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Souche</a:t>
            </a:r>
            <a:r>
              <a:rPr lang="en-GB" sz="1600" i="1" dirty="0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 et al., 2019)</a:t>
            </a:r>
            <a:endParaRPr lang="en-NO" sz="1600" i="1" dirty="0">
              <a:solidFill>
                <a:srgbClr val="000000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A0562A-2D87-FD40-BB70-6E32AAC05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359" y="1817260"/>
            <a:ext cx="9449335" cy="50383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CC86D8-3F92-6448-8431-E1CEBE539782}"/>
              </a:ext>
            </a:extLst>
          </p:cNvPr>
          <p:cNvSpPr txBox="1"/>
          <p:nvPr/>
        </p:nvSpPr>
        <p:spPr>
          <a:xfrm>
            <a:off x="2706145" y="996195"/>
            <a:ext cx="6933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kern="0" dirty="0"/>
              <a:t>Results: homogeneous versus heterogeneous</a:t>
            </a:r>
          </a:p>
        </p:txBody>
      </p:sp>
    </p:spTree>
    <p:extLst>
      <p:ext uri="{BB962C8B-B14F-4D97-AF65-F5344CB8AC3E}">
        <p14:creationId xmlns:p14="http://schemas.microsoft.com/office/powerpoint/2010/main" val="982991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523F376-2BF3-944B-91CF-4EE7E7852BBE}"/>
              </a:ext>
            </a:extLst>
          </p:cNvPr>
          <p:cNvSpPr txBox="1"/>
          <p:nvPr/>
        </p:nvSpPr>
        <p:spPr>
          <a:xfrm>
            <a:off x="9895660" y="1287036"/>
            <a:ext cx="20906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i="1" dirty="0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(</a:t>
            </a:r>
            <a:r>
              <a:rPr lang="en-GB" sz="1600" i="1" dirty="0" err="1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Souche</a:t>
            </a:r>
            <a:r>
              <a:rPr lang="en-GB" sz="1600" i="1" dirty="0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 et al., 2019)</a:t>
            </a:r>
            <a:endParaRPr lang="en-NO" sz="1600" i="1" dirty="0">
              <a:solidFill>
                <a:srgbClr val="000000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5AC50C-5C8A-244A-BF67-802D4FFFF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574" y="1978017"/>
            <a:ext cx="9171918" cy="477818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A28DD1-D7D1-374C-94F9-CBFAFA25B886}"/>
              </a:ext>
            </a:extLst>
          </p:cNvPr>
          <p:cNvCxnSpPr>
            <a:cxnSpLocks/>
          </p:cNvCxnSpPr>
          <p:nvPr/>
        </p:nvCxnSpPr>
        <p:spPr bwMode="auto">
          <a:xfrm>
            <a:off x="6319362" y="1807094"/>
            <a:ext cx="712866" cy="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97EF36-6838-DE44-8CE8-8114F08C7A4F}"/>
              </a:ext>
            </a:extLst>
          </p:cNvPr>
          <p:cNvCxnSpPr>
            <a:cxnSpLocks/>
          </p:cNvCxnSpPr>
          <p:nvPr/>
        </p:nvCxnSpPr>
        <p:spPr bwMode="auto">
          <a:xfrm>
            <a:off x="3545679" y="1815801"/>
            <a:ext cx="712866" cy="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C5CDF0-E8EB-6B4F-804F-7581C45E2D26}"/>
              </a:ext>
            </a:extLst>
          </p:cNvPr>
          <p:cNvSpPr txBox="1">
            <a:spLocks/>
          </p:cNvSpPr>
          <p:nvPr/>
        </p:nvSpPr>
        <p:spPr bwMode="auto">
          <a:xfrm>
            <a:off x="4062480" y="1625589"/>
            <a:ext cx="1862136" cy="49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Tx/>
              <a:buNone/>
            </a:pPr>
            <a:r>
              <a:rPr lang="en-US" sz="1600" dirty="0"/>
              <a:t>Homogeneous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7077EAC-FE33-A74D-93FB-39FD6D58F2F4}"/>
              </a:ext>
            </a:extLst>
          </p:cNvPr>
          <p:cNvSpPr txBox="1">
            <a:spLocks/>
          </p:cNvSpPr>
          <p:nvPr/>
        </p:nvSpPr>
        <p:spPr bwMode="auto">
          <a:xfrm>
            <a:off x="6881370" y="1625589"/>
            <a:ext cx="1862136" cy="49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Tx/>
              <a:buNone/>
            </a:pPr>
            <a:r>
              <a:rPr lang="en-US" sz="1600" dirty="0"/>
              <a:t>Heterogeneous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D3523B6-0EE3-5D45-BA7B-BE29B3CCA161}"/>
              </a:ext>
            </a:extLst>
          </p:cNvPr>
          <p:cNvSpPr txBox="1">
            <a:spLocks/>
          </p:cNvSpPr>
          <p:nvPr/>
        </p:nvSpPr>
        <p:spPr bwMode="auto">
          <a:xfrm>
            <a:off x="779693" y="3423333"/>
            <a:ext cx="10542433" cy="715088"/>
          </a:xfrm>
          <a:prstGeom prst="rect">
            <a:avLst/>
          </a:prstGeom>
          <a:solidFill>
            <a:srgbClr val="FFFFFF">
              <a:alpha val="72157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pPr algn="ctr"/>
            <a:r>
              <a:rPr lang="en-US" kern="0" dirty="0"/>
              <a:t>Stresses are not conclusive!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9D29BC-767F-624F-9275-B4C2F600572C}"/>
              </a:ext>
            </a:extLst>
          </p:cNvPr>
          <p:cNvSpPr txBox="1"/>
          <p:nvPr/>
        </p:nvSpPr>
        <p:spPr>
          <a:xfrm>
            <a:off x="2706145" y="996195"/>
            <a:ext cx="6933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kern="0" dirty="0"/>
              <a:t>Results: homogeneous versus heterogeneous</a:t>
            </a:r>
          </a:p>
        </p:txBody>
      </p:sp>
    </p:spTree>
    <p:extLst>
      <p:ext uri="{BB962C8B-B14F-4D97-AF65-F5344CB8AC3E}">
        <p14:creationId xmlns:p14="http://schemas.microsoft.com/office/powerpoint/2010/main" val="115525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_s023.jpg">
            <a:extLst>
              <a:ext uri="{FF2B5EF4-FFF2-40B4-BE49-F238E27FC236}">
                <a16:creationId xmlns:a16="http://schemas.microsoft.com/office/drawing/2014/main" id="{1E0EE7FD-70F6-7F42-A60A-3292EE2244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978" y="5135035"/>
            <a:ext cx="2122698" cy="11891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866EEB-F9A8-714A-919A-19386E30FF12}"/>
              </a:ext>
            </a:extLst>
          </p:cNvPr>
          <p:cNvSpPr txBox="1"/>
          <p:nvPr/>
        </p:nvSpPr>
        <p:spPr>
          <a:xfrm>
            <a:off x="1683795" y="1679119"/>
            <a:ext cx="1005084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Plastic shear failure </a:t>
            </a:r>
            <a:r>
              <a:rPr lang="en-US" sz="2400" dirty="0"/>
              <a:t>of host rock controls emplacement of sheet intrusions</a:t>
            </a:r>
          </a:p>
          <a:p>
            <a:endParaRPr lang="en-US" sz="2400" dirty="0"/>
          </a:p>
          <a:p>
            <a:r>
              <a:rPr lang="en-US" sz="2400" b="1" dirty="0"/>
              <a:t>Several emplacement mechanisms </a:t>
            </a:r>
            <a:r>
              <a:rPr lang="en-US" sz="2400" dirty="0"/>
              <a:t>can lead to the emplacement of sheet intrusions (</a:t>
            </a:r>
            <a:r>
              <a:rPr lang="en-US" sz="2400" b="1" dirty="0"/>
              <a:t>tensile elastic </a:t>
            </a:r>
            <a:r>
              <a:rPr lang="en-US" sz="2400" dirty="0"/>
              <a:t>versus </a:t>
            </a:r>
            <a:r>
              <a:rPr lang="en-US" sz="2400" b="1" dirty="0"/>
              <a:t>plastic shear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r>
              <a:rPr lang="en-US" sz="2400" b="1" dirty="0"/>
              <a:t>Homogeneous </a:t>
            </a:r>
            <a:r>
              <a:rPr lang="en-US" sz="2400" dirty="0"/>
              <a:t>rocks</a:t>
            </a:r>
            <a:r>
              <a:rPr lang="en-US" sz="2400" b="1" dirty="0"/>
              <a:t> </a:t>
            </a:r>
            <a:r>
              <a:rPr lang="en-US" sz="2400" dirty="0" err="1"/>
              <a:t>favour</a:t>
            </a:r>
            <a:r>
              <a:rPr lang="en-US" sz="2400" b="1" dirty="0"/>
              <a:t> dilatant deformation, </a:t>
            </a:r>
            <a:r>
              <a:rPr lang="en-US" sz="2400" dirty="0"/>
              <a:t>and so </a:t>
            </a:r>
            <a:r>
              <a:rPr lang="en-US" sz="2400" b="1" dirty="0"/>
              <a:t>tensile opening </a:t>
            </a:r>
            <a:r>
              <a:rPr lang="en-US" sz="2400" dirty="0"/>
              <a:t>of intrusions</a:t>
            </a:r>
          </a:p>
          <a:p>
            <a:endParaRPr lang="en-US" sz="2400" dirty="0"/>
          </a:p>
          <a:p>
            <a:r>
              <a:rPr lang="en-US" sz="2400" b="1" dirty="0"/>
              <a:t>Heterogeneities</a:t>
            </a:r>
            <a:r>
              <a:rPr lang="en-US" sz="2400" dirty="0"/>
              <a:t> strongly </a:t>
            </a:r>
            <a:r>
              <a:rPr lang="en-US" sz="2400" dirty="0" err="1"/>
              <a:t>favour</a:t>
            </a:r>
            <a:r>
              <a:rPr lang="en-US" sz="2400" dirty="0"/>
              <a:t> </a:t>
            </a:r>
            <a:r>
              <a:rPr lang="en-US" sz="2400" b="1" dirty="0"/>
              <a:t>shear failure </a:t>
            </a:r>
            <a:r>
              <a:rPr lang="en-US" sz="2400" dirty="0"/>
              <a:t>of rocks and lead to drastically distinct </a:t>
            </a:r>
            <a:r>
              <a:rPr lang="en-US" sz="2400" b="1" dirty="0"/>
              <a:t>damage patterns</a:t>
            </a:r>
          </a:p>
          <a:p>
            <a:endParaRPr lang="en-US" sz="2400" b="1" dirty="0"/>
          </a:p>
          <a:p>
            <a:r>
              <a:rPr lang="en-US" sz="2400" b="1" dirty="0"/>
              <a:t>Stress analysis is not conclusive </a:t>
            </a:r>
            <a:r>
              <a:rPr lang="en-US" sz="2400" dirty="0"/>
              <a:t>to interpret propagation of magma intrusions,</a:t>
            </a:r>
            <a:r>
              <a:rPr lang="en-US" sz="2400" b="1" dirty="0"/>
              <a:t> </a:t>
            </a:r>
            <a:r>
              <a:rPr lang="en-US" sz="2400" dirty="0"/>
              <a:t>and</a:t>
            </a:r>
            <a:r>
              <a:rPr lang="en-US" sz="2400" b="1" dirty="0"/>
              <a:t> plastic damage </a:t>
            </a:r>
            <a:r>
              <a:rPr lang="en-US" sz="2400" dirty="0"/>
              <a:t>needs to be addressed</a:t>
            </a:r>
          </a:p>
        </p:txBody>
      </p:sp>
      <p:pic>
        <p:nvPicPr>
          <p:cNvPr id="16" name="Picture 15" descr="U_x027.jpg">
            <a:extLst>
              <a:ext uri="{FF2B5EF4-FFF2-40B4-BE49-F238E27FC236}">
                <a16:creationId xmlns:a16="http://schemas.microsoft.com/office/drawing/2014/main" id="{F393C4D3-995B-A641-81F2-D182257E80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43" y="3786144"/>
            <a:ext cx="1522857" cy="1189187"/>
          </a:xfrm>
          <a:prstGeom prst="rect">
            <a:avLst/>
          </a:prstGeom>
        </p:spPr>
      </p:pic>
      <p:pic>
        <p:nvPicPr>
          <p:cNvPr id="17" name="Picture 16" descr="U_x036.jpg">
            <a:extLst>
              <a:ext uri="{FF2B5EF4-FFF2-40B4-BE49-F238E27FC236}">
                <a16:creationId xmlns:a16="http://schemas.microsoft.com/office/drawing/2014/main" id="{A465D487-82A4-AF44-B948-00CE459B9E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11" y="2035688"/>
            <a:ext cx="1126522" cy="14418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D56B980-71AC-6F49-9692-EC78117057CE}"/>
              </a:ext>
            </a:extLst>
          </p:cNvPr>
          <p:cNvSpPr txBox="1"/>
          <p:nvPr/>
        </p:nvSpPr>
        <p:spPr>
          <a:xfrm>
            <a:off x="4709665" y="996195"/>
            <a:ext cx="1949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kern="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057355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185D68C-864C-2E49-BFDE-6797AF6E9B0C}"/>
              </a:ext>
            </a:extLst>
          </p:cNvPr>
          <p:cNvSpPr/>
          <p:nvPr/>
        </p:nvSpPr>
        <p:spPr bwMode="auto">
          <a:xfrm>
            <a:off x="0" y="-1"/>
            <a:ext cx="12192000" cy="993767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9" name="Title 10">
            <a:extLst>
              <a:ext uri="{FF2B5EF4-FFF2-40B4-BE49-F238E27FC236}">
                <a16:creationId xmlns:a16="http://schemas.microsoft.com/office/drawing/2014/main" id="{4F3D9484-F0F1-744A-A557-CC0F6395E22A}"/>
              </a:ext>
            </a:extLst>
          </p:cNvPr>
          <p:cNvSpPr txBox="1">
            <a:spLocks/>
          </p:cNvSpPr>
          <p:nvPr/>
        </p:nvSpPr>
        <p:spPr bwMode="auto">
          <a:xfrm>
            <a:off x="0" y="139700"/>
            <a:ext cx="12192000" cy="68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/>
              </a:rPr>
              <a:t>Field </a:t>
            </a:r>
            <a:r>
              <a:rPr kumimoji="0" lang="nb-NO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/>
              </a:rPr>
              <a:t>observations</a:t>
            </a:r>
            <a:r>
              <a:rPr kumimoji="0" lang="nb-NO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/>
              </a:rPr>
              <a:t> – Las </a:t>
            </a:r>
            <a:r>
              <a:rPr kumimoji="0" lang="nb-NO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/>
              </a:rPr>
              <a:t>Loicas</a:t>
            </a:r>
            <a:r>
              <a:rPr kumimoji="0" lang="nb-NO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/>
              </a:rPr>
              <a:t>, </a:t>
            </a:r>
            <a:r>
              <a:rPr kumimoji="0" lang="nb-NO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/>
              </a:rPr>
              <a:t>Neuquén</a:t>
            </a:r>
            <a:r>
              <a:rPr kumimoji="0" lang="nb-NO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/>
              </a:rPr>
              <a:t> </a:t>
            </a:r>
            <a:r>
              <a:rPr kumimoji="0" lang="nb-NO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/>
              </a:rPr>
              <a:t>Basin</a:t>
            </a:r>
            <a:r>
              <a:rPr kumimoji="0" lang="nb-NO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0B82E01-5676-5248-AED7-7EF48D7EAE40}"/>
              </a:ext>
            </a:extLst>
          </p:cNvPr>
          <p:cNvGrpSpPr/>
          <p:nvPr/>
        </p:nvGrpSpPr>
        <p:grpSpPr>
          <a:xfrm>
            <a:off x="0" y="993766"/>
            <a:ext cx="12209384" cy="5876933"/>
            <a:chOff x="0" y="752467"/>
            <a:chExt cx="9144000" cy="440142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10D7C68-5B4C-3C4B-BC6D-A5BDD988E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752467"/>
              <a:ext cx="9144000" cy="4401424"/>
            </a:xfrm>
            <a:prstGeom prst="rect">
              <a:avLst/>
            </a:prstGeom>
          </p:spPr>
        </p:pic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D4F94C03-27CE-B849-B2B8-882DB096A28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837217" y="878016"/>
              <a:ext cx="1454727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en-US" sz="2000" b="1" dirty="0">
                  <a:solidFill>
                    <a:srgbClr val="FFFFFF"/>
                  </a:solidFill>
                  <a:latin typeface="Arial"/>
                  <a:ea typeface="ヒラギノ角ゴ Pro W3"/>
                </a:rPr>
                <a:t>Main Sill</a:t>
              </a: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CBA4BF72-7C84-FB46-8E69-394768D0703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447308" y="878016"/>
              <a:ext cx="1454727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en-US" sz="2000" b="1" dirty="0">
                  <a:solidFill>
                    <a:srgbClr val="FFFFFF"/>
                  </a:solidFill>
                  <a:latin typeface="Arial"/>
                  <a:ea typeface="ヒラギノ角ゴ Pro W3"/>
                </a:rPr>
                <a:t>Finger1</a:t>
              </a: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E4AB54AC-C820-854D-B5EC-700AD407E59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549214" y="1664262"/>
              <a:ext cx="1454727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en-US" sz="2000" b="1" dirty="0">
                  <a:solidFill>
                    <a:srgbClr val="FFFFFF"/>
                  </a:solidFill>
                  <a:latin typeface="Arial"/>
                  <a:ea typeface="ヒラギノ角ゴ Pro W3"/>
                </a:rPr>
                <a:t>Finger2</a:t>
              </a: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341B7662-EF6F-EA44-BB3E-D16D0E330F5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18611" y="2355726"/>
              <a:ext cx="1454727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en-US" sz="2000" b="1" dirty="0">
                  <a:solidFill>
                    <a:srgbClr val="FFFFFF"/>
                  </a:solidFill>
                  <a:latin typeface="Arial"/>
                  <a:ea typeface="ヒラギノ角ゴ Pro W3"/>
                </a:rPr>
                <a:t>Finger3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195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667F5BB-4F75-BA48-8950-8D97E9C42BE0}"/>
              </a:ext>
            </a:extLst>
          </p:cNvPr>
          <p:cNvSpPr txBox="1"/>
          <p:nvPr/>
        </p:nvSpPr>
        <p:spPr>
          <a:xfrm>
            <a:off x="1321766" y="1005563"/>
            <a:ext cx="10254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800" b="1" dirty="0">
                <a:latin typeface="Arial" panose="020B0604020202020204" pitchFamily="34" charset="0"/>
                <a:cs typeface="Arial" panose="020B0604020202020204" pitchFamily="34" charset="0"/>
              </a:rPr>
              <a:t>Field case study: Las Loicas intrusions, Mendoza Province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69A8B6-653E-A449-9CBA-4897C6C60E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0" y="1828799"/>
            <a:ext cx="5011378" cy="48485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0373AA-845B-B04E-9FB4-C38A2A8158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610" y="1744388"/>
            <a:ext cx="5635886" cy="504722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0704B5-74E0-A84B-9FC9-EB17E49E3E1B}"/>
              </a:ext>
            </a:extLst>
          </p:cNvPr>
          <p:cNvSpPr txBox="1">
            <a:spLocks/>
          </p:cNvSpPr>
          <p:nvPr/>
        </p:nvSpPr>
        <p:spPr bwMode="auto">
          <a:xfrm>
            <a:off x="-370432" y="1528783"/>
            <a:ext cx="281234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Tx/>
              <a:buNone/>
            </a:pPr>
            <a:r>
              <a:rPr lang="en-US" sz="1600" dirty="0"/>
              <a:t>(</a:t>
            </a:r>
            <a:r>
              <a:rPr lang="en-US" sz="1600" i="1" dirty="0" err="1"/>
              <a:t>Galland</a:t>
            </a:r>
            <a:r>
              <a:rPr lang="en-US" sz="1600" i="1" dirty="0"/>
              <a:t> et al., </a:t>
            </a:r>
            <a:r>
              <a:rPr lang="en-US" sz="1600" dirty="0"/>
              <a:t>JSG, 2019)</a:t>
            </a:r>
          </a:p>
        </p:txBody>
      </p:sp>
    </p:spTree>
    <p:extLst>
      <p:ext uri="{BB962C8B-B14F-4D97-AF65-F5344CB8AC3E}">
        <p14:creationId xmlns:p14="http://schemas.microsoft.com/office/powerpoint/2010/main" val="1856315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667F5BB-4F75-BA48-8950-8D97E9C42BE0}"/>
              </a:ext>
            </a:extLst>
          </p:cNvPr>
          <p:cNvSpPr txBox="1"/>
          <p:nvPr/>
        </p:nvSpPr>
        <p:spPr>
          <a:xfrm>
            <a:off x="968635" y="984858"/>
            <a:ext cx="10254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800" b="1" dirty="0">
                <a:latin typeface="Arial" panose="020B0604020202020204" pitchFamily="34" charset="0"/>
                <a:cs typeface="Arial" panose="020B0604020202020204" pitchFamily="34" charset="0"/>
              </a:rPr>
              <a:t>Field case study: Las Loicas intrusions, Mendoza Province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0704B5-74E0-A84B-9FC9-EB17E49E3E1B}"/>
              </a:ext>
            </a:extLst>
          </p:cNvPr>
          <p:cNvSpPr txBox="1">
            <a:spLocks/>
          </p:cNvSpPr>
          <p:nvPr/>
        </p:nvSpPr>
        <p:spPr bwMode="auto">
          <a:xfrm>
            <a:off x="9256168" y="1744807"/>
            <a:ext cx="281234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Tx/>
              <a:buNone/>
            </a:pPr>
            <a:r>
              <a:rPr lang="en-US" sz="1600" dirty="0"/>
              <a:t>(</a:t>
            </a:r>
            <a:r>
              <a:rPr lang="en-US" sz="1600" i="1" dirty="0" err="1"/>
              <a:t>Galland</a:t>
            </a:r>
            <a:r>
              <a:rPr lang="en-US" sz="1600" i="1" dirty="0"/>
              <a:t> et al., </a:t>
            </a:r>
            <a:r>
              <a:rPr lang="en-US" sz="1600" dirty="0"/>
              <a:t>JSG, 2019)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138E97-1A35-BF4A-AB2F-41F2350E47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70" y="1660815"/>
            <a:ext cx="8332659" cy="5042559"/>
          </a:xfrm>
          <a:prstGeom prst="rect">
            <a:avLst/>
          </a:prstGeom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14AFC193-EA7A-E242-BE3F-19AE6335F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7890" y="2329592"/>
            <a:ext cx="353411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nb-NO" dirty="0"/>
              <a:t> Drone survey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nb-NO" dirty="0"/>
              <a:t> </a:t>
            </a:r>
            <a:r>
              <a:rPr lang="nb-NO" dirty="0" err="1"/>
              <a:t>Orthorectified</a:t>
            </a:r>
            <a:r>
              <a:rPr lang="nb-NO" dirty="0"/>
              <a:t> image </a:t>
            </a:r>
            <a:r>
              <a:rPr lang="nb-NO" dirty="0" err="1"/>
              <a:t>of</a:t>
            </a:r>
            <a:r>
              <a:rPr lang="nb-NO" dirty="0"/>
              <a:t> 1 km </a:t>
            </a:r>
            <a:r>
              <a:rPr lang="nb-NO" dirty="0" err="1"/>
              <a:t>long</a:t>
            </a:r>
            <a:r>
              <a:rPr lang="nb-NO" dirty="0"/>
              <a:t> </a:t>
            </a:r>
            <a:r>
              <a:rPr lang="nb-NO" dirty="0" err="1"/>
              <a:t>outcrop</a:t>
            </a:r>
            <a:endParaRPr lang="nb-NO" dirty="0"/>
          </a:p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nb-NO" dirty="0"/>
              <a:t> </a:t>
            </a:r>
            <a:r>
              <a:rPr lang="nb-NO" dirty="0" err="1"/>
              <a:t>Mapping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intrusion</a:t>
            </a:r>
            <a:r>
              <a:rPr lang="nb-NO" dirty="0"/>
              <a:t> </a:t>
            </a:r>
            <a:r>
              <a:rPr lang="nb-NO" dirty="0" err="1"/>
              <a:t>shapes</a:t>
            </a:r>
            <a:endParaRPr lang="nb-NO" dirty="0"/>
          </a:p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nb-NO" dirty="0"/>
              <a:t> </a:t>
            </a:r>
            <a:r>
              <a:rPr lang="nb-NO" dirty="0" err="1"/>
              <a:t>Detailed</a:t>
            </a:r>
            <a:r>
              <a:rPr lang="nb-NO" dirty="0"/>
              <a:t> </a:t>
            </a:r>
            <a:r>
              <a:rPr lang="nb-NO" dirty="0" err="1"/>
              <a:t>mapping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layers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sedimentary</a:t>
            </a:r>
            <a:r>
              <a:rPr lang="nb-NO" dirty="0"/>
              <a:t> host rock</a:t>
            </a:r>
          </a:p>
        </p:txBody>
      </p:sp>
    </p:spTree>
    <p:extLst>
      <p:ext uri="{BB962C8B-B14F-4D97-AF65-F5344CB8AC3E}">
        <p14:creationId xmlns:p14="http://schemas.microsoft.com/office/powerpoint/2010/main" val="1943154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667F5BB-4F75-BA48-8950-8D97E9C42BE0}"/>
              </a:ext>
            </a:extLst>
          </p:cNvPr>
          <p:cNvSpPr txBox="1"/>
          <p:nvPr/>
        </p:nvSpPr>
        <p:spPr>
          <a:xfrm>
            <a:off x="280145" y="1008353"/>
            <a:ext cx="11631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800" b="1" dirty="0">
                <a:latin typeface="Arial" panose="020B0604020202020204" pitchFamily="34" charset="0"/>
                <a:cs typeface="Arial" panose="020B0604020202020204" pitchFamily="34" charset="0"/>
              </a:rPr>
              <a:t>Geological observations: Las Loicas intrusions, Mendoza Province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0704B5-74E0-A84B-9FC9-EB17E49E3E1B}"/>
              </a:ext>
            </a:extLst>
          </p:cNvPr>
          <p:cNvSpPr txBox="1">
            <a:spLocks/>
          </p:cNvSpPr>
          <p:nvPr/>
        </p:nvSpPr>
        <p:spPr bwMode="auto">
          <a:xfrm>
            <a:off x="9256168" y="1744807"/>
            <a:ext cx="281234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Tx/>
              <a:buNone/>
            </a:pPr>
            <a:r>
              <a:rPr lang="en-US" sz="1600" dirty="0"/>
              <a:t>(</a:t>
            </a:r>
            <a:r>
              <a:rPr lang="en-US" sz="1600" i="1" dirty="0" err="1"/>
              <a:t>Galland</a:t>
            </a:r>
            <a:r>
              <a:rPr lang="en-US" sz="1600" i="1" dirty="0"/>
              <a:t> et al., </a:t>
            </a:r>
            <a:r>
              <a:rPr lang="en-US" sz="1600" dirty="0"/>
              <a:t>JSG, 2019)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131932-CE26-4E4E-99CB-DE260C5AE7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90" y="1686215"/>
            <a:ext cx="7438055" cy="4993985"/>
          </a:xfrm>
          <a:prstGeom prst="rect">
            <a:avLst/>
          </a:prstGeom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0297B345-269F-5740-8DB6-DED8AEF97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290" y="2405455"/>
            <a:ext cx="427422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nb-NO" dirty="0"/>
              <a:t> Sill </a:t>
            </a:r>
            <a:r>
              <a:rPr lang="nb-NO" dirty="0" err="1"/>
              <a:t>made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multiple segments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nb-NO" dirty="0"/>
              <a:t> </a:t>
            </a:r>
            <a:r>
              <a:rPr lang="nb-NO" dirty="0" err="1"/>
              <a:t>Round</a:t>
            </a:r>
            <a:r>
              <a:rPr lang="nb-NO" dirty="0"/>
              <a:t>/</a:t>
            </a:r>
            <a:r>
              <a:rPr lang="nb-NO" dirty="0" err="1"/>
              <a:t>blunt</a:t>
            </a:r>
            <a:r>
              <a:rPr lang="nb-NO" dirty="0"/>
              <a:t> </a:t>
            </a:r>
            <a:r>
              <a:rPr lang="nb-NO" dirty="0" err="1"/>
              <a:t>intrusion</a:t>
            </a:r>
            <a:r>
              <a:rPr lang="nb-NO" dirty="0"/>
              <a:t> tips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nb-NO" dirty="0"/>
              <a:t> Host rock </a:t>
            </a:r>
            <a:r>
              <a:rPr lang="nb-NO" dirty="0" err="1"/>
              <a:t>layers</a:t>
            </a:r>
            <a:r>
              <a:rPr lang="nb-NO" dirty="0"/>
              <a:t> display </a:t>
            </a:r>
            <a:r>
              <a:rPr lang="nb-NO" dirty="0" err="1"/>
              <a:t>strong</a:t>
            </a:r>
            <a:r>
              <a:rPr lang="nb-NO" dirty="0"/>
              <a:t> </a:t>
            </a:r>
            <a:r>
              <a:rPr lang="nb-NO" dirty="0" err="1"/>
              <a:t>inelastic</a:t>
            </a:r>
            <a:r>
              <a:rPr lang="nb-NO" dirty="0"/>
              <a:t> </a:t>
            </a:r>
            <a:r>
              <a:rPr lang="nb-NO" dirty="0" err="1"/>
              <a:t>deformation</a:t>
            </a:r>
            <a:endParaRPr lang="nb-NO" dirty="0"/>
          </a:p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nb-NO" dirty="0"/>
              <a:t> </a:t>
            </a:r>
            <a:r>
              <a:rPr lang="nb-NO" dirty="0" err="1"/>
              <a:t>Deformation</a:t>
            </a:r>
            <a:r>
              <a:rPr lang="nb-NO" dirty="0"/>
              <a:t> in host is </a:t>
            </a:r>
            <a:r>
              <a:rPr lang="nb-NO" dirty="0" err="1"/>
              <a:t>compressional</a:t>
            </a:r>
            <a:r>
              <a:rPr lang="nb-NO" dirty="0"/>
              <a:t>, and </a:t>
            </a:r>
            <a:r>
              <a:rPr lang="nb-NO" dirty="0" err="1"/>
              <a:t>accommodates</a:t>
            </a:r>
            <a:r>
              <a:rPr lang="nb-NO" dirty="0"/>
              <a:t> </a:t>
            </a:r>
            <a:r>
              <a:rPr lang="nb-NO" dirty="0" err="1"/>
              <a:t>local</a:t>
            </a:r>
            <a:r>
              <a:rPr lang="nb-NO" dirty="0"/>
              <a:t> </a:t>
            </a:r>
            <a:r>
              <a:rPr lang="nb-NO" dirty="0" err="1"/>
              <a:t>thickening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15653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667F5BB-4F75-BA48-8950-8D97E9C42BE0}"/>
              </a:ext>
            </a:extLst>
          </p:cNvPr>
          <p:cNvSpPr txBox="1"/>
          <p:nvPr/>
        </p:nvSpPr>
        <p:spPr>
          <a:xfrm>
            <a:off x="3009712" y="992987"/>
            <a:ext cx="6394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800" b="1" dirty="0">
                <a:latin typeface="Arial" panose="020B0604020202020204" pitchFamily="34" charset="0"/>
                <a:cs typeface="Arial" panose="020B0604020202020204" pitchFamily="34" charset="0"/>
              </a:rPr>
              <a:t>Summary model – Main conclusions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0704B5-74E0-A84B-9FC9-EB17E49E3E1B}"/>
              </a:ext>
            </a:extLst>
          </p:cNvPr>
          <p:cNvSpPr txBox="1">
            <a:spLocks/>
          </p:cNvSpPr>
          <p:nvPr/>
        </p:nvSpPr>
        <p:spPr bwMode="auto">
          <a:xfrm>
            <a:off x="9256168" y="1744807"/>
            <a:ext cx="281234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Tx/>
              <a:buNone/>
            </a:pPr>
            <a:r>
              <a:rPr lang="en-US" sz="1600" dirty="0"/>
              <a:t>(</a:t>
            </a:r>
            <a:r>
              <a:rPr lang="en-US" sz="1600" i="1" dirty="0" err="1"/>
              <a:t>Galland</a:t>
            </a:r>
            <a:r>
              <a:rPr lang="en-US" sz="1600" i="1" dirty="0"/>
              <a:t> et al., </a:t>
            </a:r>
            <a:r>
              <a:rPr lang="en-US" sz="1600" dirty="0"/>
              <a:t>JSG, 2019)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0297B345-269F-5740-8DB6-DED8AEF97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290" y="2405455"/>
            <a:ext cx="404211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nb-NO" dirty="0"/>
              <a:t> Fingers tips push </a:t>
            </a:r>
            <a:r>
              <a:rPr lang="nb-NO" dirty="0" err="1"/>
              <a:t>their</a:t>
            </a:r>
            <a:r>
              <a:rPr lang="nb-NO" dirty="0"/>
              <a:t> host rock: «</a:t>
            </a:r>
            <a:r>
              <a:rPr lang="nb-NO" dirty="0" err="1"/>
              <a:t>Viscous</a:t>
            </a:r>
            <a:r>
              <a:rPr lang="nb-NO" dirty="0"/>
              <a:t> </a:t>
            </a:r>
            <a:r>
              <a:rPr lang="nb-NO" dirty="0" err="1"/>
              <a:t>indenter</a:t>
            </a:r>
            <a:r>
              <a:rPr lang="nb-NO" dirty="0"/>
              <a:t>»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nb-NO" dirty="0"/>
              <a:t> </a:t>
            </a:r>
            <a:r>
              <a:rPr lang="nb-NO" dirty="0" err="1"/>
              <a:t>Observations</a:t>
            </a:r>
            <a:r>
              <a:rPr lang="nb-NO" dirty="0"/>
              <a:t> in </a:t>
            </a:r>
            <a:r>
              <a:rPr lang="nb-NO" dirty="0" err="1"/>
              <a:t>contradictions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LEFM </a:t>
            </a:r>
            <a:r>
              <a:rPr lang="nb-NO" dirty="0" err="1"/>
              <a:t>theory</a:t>
            </a:r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6D6762-E1C3-4D4A-BDEC-6C1EE6BE3D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90" y="1682159"/>
            <a:ext cx="6632910" cy="49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67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E23F38C-F8B6-9E4D-A3C1-217029BF7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1180"/>
            <a:ext cx="6426820" cy="6426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D3E9A6-B5C2-E249-B85E-9B87408B09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983" y="3296078"/>
            <a:ext cx="1850854" cy="125960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185D68C-864C-2E49-BFDE-6797AF6E9B0C}"/>
              </a:ext>
            </a:extLst>
          </p:cNvPr>
          <p:cNvSpPr/>
          <p:nvPr/>
        </p:nvSpPr>
        <p:spPr bwMode="auto">
          <a:xfrm>
            <a:off x="0" y="-1"/>
            <a:ext cx="12192000" cy="993767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9" name="Title 10">
            <a:extLst>
              <a:ext uri="{FF2B5EF4-FFF2-40B4-BE49-F238E27FC236}">
                <a16:creationId xmlns:a16="http://schemas.microsoft.com/office/drawing/2014/main" id="{4F3D9484-F0F1-744A-A557-CC0F6395E22A}"/>
              </a:ext>
            </a:extLst>
          </p:cNvPr>
          <p:cNvSpPr txBox="1">
            <a:spLocks/>
          </p:cNvSpPr>
          <p:nvPr/>
        </p:nvSpPr>
        <p:spPr bwMode="auto">
          <a:xfrm>
            <a:off x="0" y="139700"/>
            <a:ext cx="12192000" cy="68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/>
              </a:rPr>
              <a:t>Laboratory </a:t>
            </a:r>
            <a:r>
              <a:rPr kumimoji="0" lang="nb-NO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/>
              </a:rPr>
              <a:t>modelling</a:t>
            </a:r>
            <a:endParaRPr kumimoji="0" lang="nb-NO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270671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667F5BB-4F75-BA48-8950-8D97E9C42BE0}"/>
              </a:ext>
            </a:extLst>
          </p:cNvPr>
          <p:cNvSpPr txBox="1"/>
          <p:nvPr/>
        </p:nvSpPr>
        <p:spPr>
          <a:xfrm>
            <a:off x="3203833" y="989180"/>
            <a:ext cx="5900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800" b="1" dirty="0">
                <a:latin typeface="Arial" panose="020B0604020202020204" pitchFamily="34" charset="0"/>
                <a:cs typeface="Arial" panose="020B0604020202020204" pitchFamily="34" charset="0"/>
              </a:rPr>
              <a:t>Laboratory quasi-2D experiments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0704B5-74E0-A84B-9FC9-EB17E49E3E1B}"/>
              </a:ext>
            </a:extLst>
          </p:cNvPr>
          <p:cNvSpPr txBox="1">
            <a:spLocks/>
          </p:cNvSpPr>
          <p:nvPr/>
        </p:nvSpPr>
        <p:spPr bwMode="auto">
          <a:xfrm>
            <a:off x="8778241" y="1617190"/>
            <a:ext cx="314238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Tx/>
              <a:buNone/>
            </a:pPr>
            <a:r>
              <a:rPr lang="en-US" sz="1600" dirty="0"/>
              <a:t>(</a:t>
            </a:r>
            <a:r>
              <a:rPr lang="en-US" sz="1600" i="1" dirty="0" err="1"/>
              <a:t>Guldstrand</a:t>
            </a:r>
            <a:r>
              <a:rPr lang="en-US" sz="1600" i="1" dirty="0"/>
              <a:t> et al., </a:t>
            </a:r>
            <a:r>
              <a:rPr lang="en-US" sz="1600" dirty="0"/>
              <a:t>G3, in revision)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B0CF38-CCFE-6B48-BCCD-A28D75302F90}"/>
              </a:ext>
            </a:extLst>
          </p:cNvPr>
          <p:cNvGrpSpPr/>
          <p:nvPr/>
        </p:nvGrpSpPr>
        <p:grpSpPr>
          <a:xfrm>
            <a:off x="883334" y="2190059"/>
            <a:ext cx="10728179" cy="4312235"/>
            <a:chOff x="419100" y="2485480"/>
            <a:chExt cx="8940149" cy="3593529"/>
          </a:xfrm>
        </p:grpSpPr>
        <p:pic>
          <p:nvPicPr>
            <p:cNvPr id="25" name="Picture 24" descr="Cell SchematicV1.pdf">
              <a:extLst>
                <a:ext uri="{FF2B5EF4-FFF2-40B4-BE49-F238E27FC236}">
                  <a16:creationId xmlns:a16="http://schemas.microsoft.com/office/drawing/2014/main" id="{24015F6D-7C39-9F49-8247-140DE9716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100" y="2512864"/>
              <a:ext cx="5676900" cy="34290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AC8D002-7D97-034C-B55B-E8641008CCD8}"/>
                </a:ext>
              </a:extLst>
            </p:cNvPr>
            <p:cNvSpPr txBox="1"/>
            <p:nvPr/>
          </p:nvSpPr>
          <p:spPr>
            <a:xfrm>
              <a:off x="923156" y="5581824"/>
              <a:ext cx="1906505" cy="359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200" dirty="0">
                  <a:solidFill>
                    <a:srgbClr val="000000"/>
                  </a:solidFill>
                  <a:latin typeface="Arial" charset="0"/>
                  <a:ea typeface="ヒラギノ角ゴ Pro W3" charset="-128"/>
                </a:rPr>
                <a:t>Pressure Sensor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E325E8-0D9A-C94A-88F2-E1A2DC15DAC4}"/>
                </a:ext>
              </a:extLst>
            </p:cNvPr>
            <p:cNvSpPr txBox="1"/>
            <p:nvPr/>
          </p:nvSpPr>
          <p:spPr>
            <a:xfrm>
              <a:off x="4307532" y="4573712"/>
              <a:ext cx="1631322" cy="359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200" dirty="0">
                  <a:solidFill>
                    <a:srgbClr val="000000"/>
                  </a:solidFill>
                  <a:latin typeface="Arial" charset="0"/>
                  <a:ea typeface="ヒラギノ角ゴ Pro W3" charset="-128"/>
                </a:rPr>
                <a:t>Syringe Pump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32A9F85-782D-FC41-ADC0-2EC558EA9193}"/>
                </a:ext>
              </a:extLst>
            </p:cNvPr>
            <p:cNvSpPr txBox="1"/>
            <p:nvPr/>
          </p:nvSpPr>
          <p:spPr>
            <a:xfrm>
              <a:off x="4163516" y="5437808"/>
              <a:ext cx="991457" cy="641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200" dirty="0">
                  <a:solidFill>
                    <a:srgbClr val="000000"/>
                  </a:solidFill>
                  <a:latin typeface="Arial" charset="0"/>
                  <a:ea typeface="ヒラギノ角ゴ Pro W3" charset="-128"/>
                </a:rPr>
                <a:t>DSLR </a:t>
              </a:r>
              <a:br>
                <a:rPr lang="en-US" sz="2200" dirty="0">
                  <a:solidFill>
                    <a:srgbClr val="000000"/>
                  </a:solidFill>
                  <a:latin typeface="Arial" charset="0"/>
                  <a:ea typeface="ヒラギノ角ゴ Pro W3" charset="-128"/>
                </a:rPr>
              </a:br>
              <a:r>
                <a:rPr lang="en-US" sz="2200" dirty="0">
                  <a:solidFill>
                    <a:srgbClr val="000000"/>
                  </a:solidFill>
                  <a:latin typeface="Arial" charset="0"/>
                  <a:ea typeface="ヒラギノ角ゴ Pro W3" charset="-128"/>
                </a:rPr>
                <a:t>Camera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4F34DD5-7319-3B40-BDB6-C031B28011B4}"/>
                </a:ext>
              </a:extLst>
            </p:cNvPr>
            <p:cNvSpPr txBox="1"/>
            <p:nvPr/>
          </p:nvSpPr>
          <p:spPr>
            <a:xfrm>
              <a:off x="4811588" y="2485480"/>
              <a:ext cx="2973624" cy="359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200" dirty="0">
                  <a:solidFill>
                    <a:srgbClr val="000000"/>
                  </a:solidFill>
                  <a:latin typeface="Arial" charset="0"/>
                  <a:ea typeface="ヒラギノ角ゴ Pro W3" charset="-128"/>
                </a:rPr>
                <a:t>3 cm Thick </a:t>
              </a:r>
              <a:r>
                <a:rPr lang="en-US" sz="2200" dirty="0" err="1">
                  <a:solidFill>
                    <a:srgbClr val="000000"/>
                  </a:solidFill>
                  <a:latin typeface="Arial" charset="0"/>
                  <a:ea typeface="ヒラギノ角ゴ Pro W3" charset="-128"/>
                </a:rPr>
                <a:t>Hele</a:t>
              </a:r>
              <a:r>
                <a:rPr lang="en-US" sz="2200" dirty="0">
                  <a:solidFill>
                    <a:srgbClr val="000000"/>
                  </a:solidFill>
                  <a:latin typeface="Arial" charset="0"/>
                  <a:ea typeface="ヒラギノ角ゴ Pro W3" charset="-128"/>
                </a:rPr>
                <a:t>-Shaw Cell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41804AA-0455-2A43-B8CB-AFB0171BDC9C}"/>
                </a:ext>
              </a:extLst>
            </p:cNvPr>
            <p:cNvSpPr/>
            <p:nvPr/>
          </p:nvSpPr>
          <p:spPr bwMode="auto">
            <a:xfrm>
              <a:off x="4955604" y="3061544"/>
              <a:ext cx="2880320" cy="1368152"/>
            </a:xfrm>
            <a:prstGeom prst="rect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194026A-D442-3247-9D0F-58B2EAB9F5FF}"/>
                </a:ext>
              </a:extLst>
            </p:cNvPr>
            <p:cNvSpPr txBox="1"/>
            <p:nvPr/>
          </p:nvSpPr>
          <p:spPr>
            <a:xfrm>
              <a:off x="4955604" y="3061544"/>
              <a:ext cx="2880320" cy="1205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200" dirty="0">
                  <a:solidFill>
                    <a:srgbClr val="000000"/>
                  </a:solidFill>
                  <a:latin typeface="Arial" charset="0"/>
                  <a:ea typeface="ヒラギノ角ゴ Pro W3" charset="-128"/>
                </a:rPr>
                <a:t>Materials</a:t>
              </a:r>
            </a:p>
            <a:p>
              <a:pPr marL="342900" indent="-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/>
                <a:buChar char="•"/>
              </a:pPr>
              <a:r>
                <a:rPr lang="en-US" sz="2200" dirty="0">
                  <a:solidFill>
                    <a:srgbClr val="000000"/>
                  </a:solidFill>
                  <a:latin typeface="Arial" charset="0"/>
                  <a:ea typeface="ヒラギノ角ゴ Pro W3" charset="-128"/>
                </a:rPr>
                <a:t>Glass Beads/Silica Flour</a:t>
              </a:r>
            </a:p>
            <a:p>
              <a:pPr marL="342900" indent="-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/>
                <a:buChar char="•"/>
              </a:pPr>
              <a:r>
                <a:rPr lang="en-US" sz="2200" dirty="0">
                  <a:solidFill>
                    <a:srgbClr val="000000"/>
                  </a:solidFill>
                  <a:latin typeface="Arial" charset="0"/>
                  <a:ea typeface="ヒラギノ角ゴ Pro W3" charset="-128"/>
                </a:rPr>
                <a:t>Golden Syrup, 55 Pa 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A7954BC-7578-1342-BAE5-FD24358B07B7}"/>
                </a:ext>
              </a:extLst>
            </p:cNvPr>
            <p:cNvSpPr txBox="1"/>
            <p:nvPr/>
          </p:nvSpPr>
          <p:spPr>
            <a:xfrm>
              <a:off x="6190897" y="5293792"/>
              <a:ext cx="3168352" cy="641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 dirty="0">
                  <a:solidFill>
                    <a:srgbClr val="000000"/>
                  </a:solidFill>
                  <a:latin typeface="Arial" charset="0"/>
                  <a:ea typeface="ヒラギノ角ゴ Pro W3" charset="-128"/>
                </a:rPr>
                <a:t>D</a:t>
              </a:r>
              <a:r>
                <a:rPr lang="en-US" sz="2200" dirty="0">
                  <a:solidFill>
                    <a:srgbClr val="000000"/>
                  </a:solidFill>
                  <a:latin typeface="Arial" charset="0"/>
                  <a:ea typeface="ヒラギノ角ゴ Pro W3" charset="-128"/>
                </a:rPr>
                <a:t>igital </a:t>
              </a:r>
              <a:r>
                <a:rPr lang="en-US" sz="2200" b="1" dirty="0">
                  <a:solidFill>
                    <a:srgbClr val="000000"/>
                  </a:solidFill>
                  <a:latin typeface="Arial" charset="0"/>
                  <a:ea typeface="ヒラギノ角ゴ Pro W3" charset="-128"/>
                </a:rPr>
                <a:t>I</a:t>
              </a:r>
              <a:r>
                <a:rPr lang="en-US" sz="2200" dirty="0">
                  <a:solidFill>
                    <a:srgbClr val="000000"/>
                  </a:solidFill>
                  <a:latin typeface="Arial" charset="0"/>
                  <a:ea typeface="ヒラギノ角ゴ Pro W3" charset="-128"/>
                </a:rPr>
                <a:t>mage </a:t>
              </a:r>
              <a:r>
                <a:rPr lang="en-US" sz="2200" b="1" dirty="0">
                  <a:solidFill>
                    <a:srgbClr val="000000"/>
                  </a:solidFill>
                  <a:latin typeface="Arial" charset="0"/>
                  <a:ea typeface="ヒラギノ角ゴ Pro W3" charset="-128"/>
                </a:rPr>
                <a:t>C</a:t>
              </a:r>
              <a:r>
                <a:rPr lang="en-US" sz="2200" dirty="0">
                  <a:solidFill>
                    <a:srgbClr val="000000"/>
                  </a:solidFill>
                  <a:latin typeface="Arial" charset="0"/>
                  <a:ea typeface="ヒラギノ角ゴ Pro W3" charset="-128"/>
                </a:rPr>
                <a:t>orrelation</a:t>
              </a:r>
              <a:br>
                <a:rPr lang="en-US" sz="2200" dirty="0">
                  <a:solidFill>
                    <a:srgbClr val="000000"/>
                  </a:solidFill>
                  <a:latin typeface="Arial" charset="0"/>
                  <a:ea typeface="ヒラギノ角ゴ Pro W3" charset="-128"/>
                </a:rPr>
              </a:br>
              <a:r>
                <a:rPr lang="en-US" sz="2200" dirty="0">
                  <a:solidFill>
                    <a:srgbClr val="000000"/>
                  </a:solidFill>
                  <a:latin typeface="Arial" charset="0"/>
                  <a:ea typeface="ヒラギノ角ゴ Pro W3" charset="-128"/>
                </a:rPr>
                <a:t>monitoring displacement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0732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2EC1D60-9EA3-4C15-93DC-4DB636673991}" vid="{C8412FF4-7883-49AF-838C-B55E1BE6975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</TotalTime>
  <Words>719</Words>
  <Application>Microsoft Macintosh PowerPoint</Application>
  <PresentationFormat>Widescreen</PresentationFormat>
  <Paragraphs>116</Paragraphs>
  <Slides>23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Are dykes just filled hydraulic fractures? - Inelastic deformation and emplacement mechanisms of igneous tabular intrusions (EGU21-14654)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 dykes just filled hydraulic fractures? - Inelastic deformation and emplacement mechanisms of igneous tabular intrusions (EGU21-14654)</dc:title>
  <dc:creator>Microsoft Office User</dc:creator>
  <cp:lastModifiedBy>Microsoft Office User</cp:lastModifiedBy>
  <cp:revision>15</cp:revision>
  <dcterms:created xsi:type="dcterms:W3CDTF">2021-04-22T08:11:41Z</dcterms:created>
  <dcterms:modified xsi:type="dcterms:W3CDTF">2021-04-22T09:27:09Z</dcterms:modified>
</cp:coreProperties>
</file>