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24"/>
  </p:notesMasterIdLst>
  <p:sldIdLst>
    <p:sldId id="256" r:id="rId2"/>
    <p:sldId id="277" r:id="rId3"/>
    <p:sldId id="272" r:id="rId4"/>
    <p:sldId id="274" r:id="rId5"/>
    <p:sldId id="273" r:id="rId6"/>
    <p:sldId id="262" r:id="rId7"/>
    <p:sldId id="276" r:id="rId8"/>
    <p:sldId id="263" r:id="rId9"/>
    <p:sldId id="280" r:id="rId10"/>
    <p:sldId id="275" r:id="rId11"/>
    <p:sldId id="261" r:id="rId12"/>
    <p:sldId id="278" r:id="rId13"/>
    <p:sldId id="264" r:id="rId14"/>
    <p:sldId id="266" r:id="rId15"/>
    <p:sldId id="281" r:id="rId16"/>
    <p:sldId id="267" r:id="rId17"/>
    <p:sldId id="270" r:id="rId18"/>
    <p:sldId id="271" r:id="rId19"/>
    <p:sldId id="279" r:id="rId20"/>
    <p:sldId id="268" r:id="rId21"/>
    <p:sldId id="269" r:id="rId22"/>
    <p:sldId id="265" r:id="rId23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3"/>
    <p:restoredTop sz="94595"/>
  </p:normalViewPr>
  <p:slideViewPr>
    <p:cSldViewPr snapToGrid="0" snapToObjects="1" showGuides="1">
      <p:cViewPr varScale="1">
        <p:scale>
          <a:sx n="10" d="100"/>
          <a:sy n="10" d="100"/>
        </p:scale>
        <p:origin x="5" y="331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3D988B-A514-47B9-A2CC-A8C009D2DA2F}" type="datetimeFigureOut">
              <a:rPr lang="de-DE" smtClean="0"/>
              <a:t>29.04.2021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792117-F3F4-4461-840F-1DBFE0C2725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75758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9BDC85-72DB-A24C-9362-B8939E92161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5400">
                <a:latin typeface="NotesEsa" panose="02000506030000020004" pitchFamily="2" charset="77"/>
              </a:defRPr>
            </a:lvl1pPr>
          </a:lstStyle>
          <a:p>
            <a:r>
              <a:rPr lang="en-US" dirty="0"/>
              <a:t>Click to edit Master title style</a:t>
            </a:r>
            <a:endParaRPr lang="it-IT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6F58AB7-448F-E147-AE2E-6DA6DD0397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latin typeface="NotesEsa" panose="02000506030000020004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it-IT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11A3B96-CEA2-4327-B32D-842C1FC789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FC44E-97F9-4BEE-8DA2-DFA8F1F3EA64}" type="datetime1">
              <a:rPr lang="it-IT" smtClean="0"/>
              <a:t>29/04/2021</a:t>
            </a:fld>
            <a:endParaRPr lang="it-IT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D02AEA0-4FE3-4A6E-95DA-C3E9FFA636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CE72631-E313-46CE-BBDB-24B182447E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33170" y="6356349"/>
            <a:ext cx="2743200" cy="365125"/>
          </a:xfrm>
        </p:spPr>
        <p:txBody>
          <a:bodyPr/>
          <a:lstStyle/>
          <a:p>
            <a:fld id="{50967B9A-747F-4498-AEB3-725C1B28BBD0}" type="slidenum">
              <a:rPr lang="it-IT" smtClean="0">
                <a:solidFill>
                  <a:schemeClr val="tx1"/>
                </a:solidFill>
              </a:rPr>
              <a:pPr/>
              <a:t>‹Nr.›</a:t>
            </a:fld>
            <a:endParaRPr lang="it-IT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5113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1B063C-CF51-9C49-8FBC-E103607B9E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NotesEsa" panose="02000506030000020004" pitchFamily="2" charset="77"/>
              </a:defRPr>
            </a:lvl1pPr>
          </a:lstStyle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281768-C511-A64D-93A7-B1E5FDDDE6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NotesEsa" panose="02000506030000020004" pitchFamily="2" charset="77"/>
              </a:defRPr>
            </a:lvl1pPr>
            <a:lvl2pPr>
              <a:defRPr>
                <a:latin typeface="NotesEsa" panose="02000506030000020004" pitchFamily="2" charset="77"/>
              </a:defRPr>
            </a:lvl2pPr>
            <a:lvl3pPr>
              <a:defRPr>
                <a:latin typeface="NotesEsa" panose="02000506030000020004" pitchFamily="2" charset="77"/>
              </a:defRPr>
            </a:lvl3pPr>
            <a:lvl4pPr>
              <a:defRPr>
                <a:latin typeface="NotesEsa" panose="02000506030000020004" pitchFamily="2" charset="77"/>
              </a:defRPr>
            </a:lvl4pPr>
            <a:lvl5pPr>
              <a:defRPr>
                <a:latin typeface="NotesEsa" panose="02000506030000020004" pitchFamily="2" charset="77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it-IT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8974F5-1E75-D94F-85B9-83E151CA25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NotesEsa" panose="02000506030000020004" pitchFamily="2" charset="77"/>
              </a:defRPr>
            </a:lvl1pPr>
          </a:lstStyle>
          <a:p>
            <a:fld id="{4D13D53C-1E23-4D95-8556-6C8DE2816AC3}" type="datetime1">
              <a:rPr lang="it-IT" smtClean="0"/>
              <a:t>29/04/2021</a:t>
            </a:fld>
            <a:endParaRPr lang="it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DA0377-1530-8D40-8FEE-A1E6343FFE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NotesEsa" panose="02000506030000020004" pitchFamily="2" charset="77"/>
              </a:defRPr>
            </a:lvl1pPr>
          </a:lstStyle>
          <a:p>
            <a:endParaRPr lang="it-IT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140A5C-D0C8-6F4E-A440-DE2AF52FFE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33170" y="6492875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latin typeface="NotesEsa" panose="02000506030000020004" pitchFamily="2" charset="77"/>
              </a:defRPr>
            </a:lvl1pPr>
          </a:lstStyle>
          <a:p>
            <a:fld id="{F45AF8AA-0AEE-4509-BDF5-6CF99532B891}" type="slidenum">
              <a:rPr lang="it-IT" smtClean="0"/>
              <a:pPr/>
              <a:t>‹Nr.›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8988692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3D0C29-5AB5-2249-AF94-B52DBCDEFB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latin typeface="NotesEsa" panose="02000506030000020004" pitchFamily="2" charset="77"/>
              </a:defRPr>
            </a:lvl1pPr>
          </a:lstStyle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1AFD87-6BE8-3F4A-9488-CF6E83EAB5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  <a:latin typeface="NotesEsa" panose="02000506030000020004" pitchFamily="2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B54B15-B3D9-CF4A-ABD2-3CFF6B4486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NotesEsa" panose="02000506030000020004" pitchFamily="2" charset="77"/>
              </a:defRPr>
            </a:lvl1pPr>
          </a:lstStyle>
          <a:p>
            <a:fld id="{4F0E4F69-D907-4546-89FB-D6A1E468D5EE}" type="datetime1">
              <a:rPr lang="it-IT" smtClean="0"/>
              <a:t>29/04/2021</a:t>
            </a:fld>
            <a:endParaRPr lang="it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3A8F5A-D48F-214F-AEAC-6FE3BE6B6A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NotesEsa" panose="02000506030000020004" pitchFamily="2" charset="77"/>
              </a:defRPr>
            </a:lvl1pPr>
          </a:lstStyle>
          <a:p>
            <a:endParaRPr lang="it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C61155-7DD1-254F-8127-FCE64C420A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NotesEsa" panose="02000506030000020004" pitchFamily="2" charset="77"/>
              </a:defRPr>
            </a:lvl1pPr>
          </a:lstStyle>
          <a:p>
            <a:fld id="{78A020E5-A8CA-E14C-A5E4-DBA476F8A6FA}" type="slidenum">
              <a:rPr lang="it-IT" smtClean="0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879258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C4F21E-820D-EA49-9BAA-75EEA419A7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NotesEsa" panose="02000506030000020004" pitchFamily="2" charset="77"/>
              </a:defRPr>
            </a:lvl1pPr>
          </a:lstStyle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F923F4-8658-5F41-A1DA-D682182CA83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latin typeface="NotesEsa" panose="02000506030000020004" pitchFamily="2" charset="77"/>
              </a:defRPr>
            </a:lvl1pPr>
            <a:lvl2pPr>
              <a:defRPr>
                <a:latin typeface="NotesEsa" panose="02000506030000020004" pitchFamily="2" charset="77"/>
              </a:defRPr>
            </a:lvl2pPr>
            <a:lvl3pPr>
              <a:defRPr>
                <a:latin typeface="NotesEsa" panose="02000506030000020004" pitchFamily="2" charset="77"/>
              </a:defRPr>
            </a:lvl3pPr>
            <a:lvl4pPr>
              <a:defRPr>
                <a:latin typeface="NotesEsa" panose="02000506030000020004" pitchFamily="2" charset="77"/>
              </a:defRPr>
            </a:lvl4pPr>
            <a:lvl5pPr>
              <a:defRPr>
                <a:latin typeface="NotesEsa" panose="02000506030000020004" pitchFamily="2" charset="77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C19B4A2-0E71-114D-9E66-A0F84243DD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>
                <a:latin typeface="NotesEsa" panose="02000506030000020004" pitchFamily="2" charset="77"/>
              </a:defRPr>
            </a:lvl1pPr>
            <a:lvl2pPr>
              <a:defRPr>
                <a:latin typeface="NotesEsa" panose="02000506030000020004" pitchFamily="2" charset="77"/>
              </a:defRPr>
            </a:lvl2pPr>
            <a:lvl3pPr>
              <a:defRPr>
                <a:latin typeface="NotesEsa" panose="02000506030000020004" pitchFamily="2" charset="77"/>
              </a:defRPr>
            </a:lvl3pPr>
            <a:lvl4pPr>
              <a:defRPr>
                <a:latin typeface="NotesEsa" panose="02000506030000020004" pitchFamily="2" charset="77"/>
              </a:defRPr>
            </a:lvl4pPr>
            <a:lvl5pPr>
              <a:defRPr>
                <a:latin typeface="NotesEsa" panose="02000506030000020004" pitchFamily="2" charset="77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8CC5E39-CA97-0E47-9D21-74E947D128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NotesEsa" panose="02000506030000020004" pitchFamily="2" charset="77"/>
              </a:defRPr>
            </a:lvl1pPr>
          </a:lstStyle>
          <a:p>
            <a:fld id="{FC791DFE-B410-47D9-984B-27B9C8DFA778}" type="datetime1">
              <a:rPr lang="it-IT" smtClean="0"/>
              <a:t>29/04/2021</a:t>
            </a:fld>
            <a:endParaRPr lang="it-I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4E919B-76BB-7441-A214-65E111C2F4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NotesEsa" panose="02000506030000020004" pitchFamily="2" charset="77"/>
              </a:defRPr>
            </a:lvl1pPr>
          </a:lstStyle>
          <a:p>
            <a:endParaRPr lang="it-I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7E20F6-895E-424A-8FA0-8B1547324C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NotesEsa" panose="02000506030000020004" pitchFamily="2" charset="77"/>
              </a:defRPr>
            </a:lvl1pPr>
          </a:lstStyle>
          <a:p>
            <a:fld id="{78A020E5-A8CA-E14C-A5E4-DBA476F8A6FA}" type="slidenum">
              <a:rPr lang="it-IT" smtClean="0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285291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3C968F-CFF1-DE49-B18E-82BF8E92B8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>
                <a:latin typeface="NotesEsa" panose="02000506030000020004" pitchFamily="2" charset="77"/>
              </a:defRPr>
            </a:lvl1pPr>
          </a:lstStyle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51F87A-81A4-5044-A646-E835817267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latin typeface="NotesEsa" panose="02000506030000020004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3107EFE-76B0-C444-8467-1D5CE619FA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defRPr>
                <a:latin typeface="NotesEsa" panose="02000506030000020004" pitchFamily="2" charset="77"/>
              </a:defRPr>
            </a:lvl1pPr>
            <a:lvl2pPr>
              <a:defRPr>
                <a:latin typeface="NotesEsa" panose="02000506030000020004" pitchFamily="2" charset="77"/>
              </a:defRPr>
            </a:lvl2pPr>
            <a:lvl3pPr>
              <a:defRPr>
                <a:latin typeface="NotesEsa" panose="02000506030000020004" pitchFamily="2" charset="77"/>
              </a:defRPr>
            </a:lvl3pPr>
            <a:lvl4pPr>
              <a:defRPr>
                <a:latin typeface="NotesEsa" panose="02000506030000020004" pitchFamily="2" charset="77"/>
              </a:defRPr>
            </a:lvl4pPr>
            <a:lvl5pPr>
              <a:defRPr>
                <a:latin typeface="NotesEsa" panose="02000506030000020004" pitchFamily="2" charset="77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59C074E-9416-9542-8414-053907C6FCE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latin typeface="NotesEsa" panose="02000506030000020004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E1078C1-1E6D-534C-8B2D-E39F2B2187C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>
              <a:defRPr>
                <a:latin typeface="NotesEsa" panose="02000506030000020004" pitchFamily="2" charset="77"/>
              </a:defRPr>
            </a:lvl1pPr>
            <a:lvl2pPr>
              <a:defRPr>
                <a:latin typeface="NotesEsa" panose="02000506030000020004" pitchFamily="2" charset="77"/>
              </a:defRPr>
            </a:lvl2pPr>
            <a:lvl3pPr>
              <a:defRPr>
                <a:latin typeface="NotesEsa" panose="02000506030000020004" pitchFamily="2" charset="77"/>
              </a:defRPr>
            </a:lvl3pPr>
            <a:lvl4pPr>
              <a:defRPr>
                <a:latin typeface="NotesEsa" panose="02000506030000020004" pitchFamily="2" charset="77"/>
              </a:defRPr>
            </a:lvl4pPr>
            <a:lvl5pPr>
              <a:defRPr>
                <a:latin typeface="NotesEsa" panose="02000506030000020004" pitchFamily="2" charset="77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E10C4BC-128D-1A4C-9C62-60BABFD32F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NotesEsa" panose="02000506030000020004" pitchFamily="2" charset="77"/>
              </a:defRPr>
            </a:lvl1pPr>
          </a:lstStyle>
          <a:p>
            <a:fld id="{AA602E56-ECB1-4750-954B-5680E7D61F64}" type="datetime1">
              <a:rPr lang="it-IT" smtClean="0"/>
              <a:t>29/04/2021</a:t>
            </a:fld>
            <a:endParaRPr lang="it-IT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5650258-7582-A447-AEE2-FC74804BEB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NotesEsa" panose="02000506030000020004" pitchFamily="2" charset="77"/>
              </a:defRPr>
            </a:lvl1pPr>
          </a:lstStyle>
          <a:p>
            <a:endParaRPr lang="it-IT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622351F-F7A3-F34A-8F3D-074CA84D1D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NotesEsa" panose="02000506030000020004" pitchFamily="2" charset="77"/>
              </a:defRPr>
            </a:lvl1pPr>
          </a:lstStyle>
          <a:p>
            <a:fld id="{78A020E5-A8CA-E14C-A5E4-DBA476F8A6FA}" type="slidenum">
              <a:rPr lang="it-IT" smtClean="0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284097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7F7CB-B23D-DA43-B522-D077ED215E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NotesEsa" panose="02000506030000020004" pitchFamily="2" charset="77"/>
              </a:defRPr>
            </a:lvl1pPr>
          </a:lstStyle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B0C603E-AAA1-1542-BA9C-49C0BBB820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NotesEsa" panose="02000506030000020004" pitchFamily="2" charset="77"/>
              </a:defRPr>
            </a:lvl1pPr>
          </a:lstStyle>
          <a:p>
            <a:fld id="{3A375A5C-33DA-45FE-9F21-BB706D7E52FF}" type="datetime1">
              <a:rPr lang="it-IT" smtClean="0"/>
              <a:t>29/04/2021</a:t>
            </a:fld>
            <a:endParaRPr lang="it-IT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272B3EE-5819-4044-8C9D-D5539D9178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NotesEsa" panose="02000506030000020004" pitchFamily="2" charset="77"/>
              </a:defRPr>
            </a:lvl1pPr>
          </a:lstStyle>
          <a:p>
            <a:endParaRPr lang="it-IT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7A8884C-DD97-A34F-8A23-FAA33FD852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NotesEsa" panose="02000506030000020004" pitchFamily="2" charset="77"/>
              </a:defRPr>
            </a:lvl1pPr>
          </a:lstStyle>
          <a:p>
            <a:fld id="{78A020E5-A8CA-E14C-A5E4-DBA476F8A6FA}" type="slidenum">
              <a:rPr lang="it-IT" smtClean="0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889111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4529BF5-6C3D-9648-A1FC-B659023E0F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C03F3-BA18-4BC5-9DCE-176B828F3FEC}" type="datetime1">
              <a:rPr lang="it-IT" smtClean="0"/>
              <a:t>29/04/2021</a:t>
            </a:fld>
            <a:endParaRPr lang="it-IT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6FB26D2-7615-C74D-A389-36CA134532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B3A730-351B-8449-B3AF-65426408FC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8A020E5-A8CA-E14C-A5E4-DBA476F8A6FA}" type="slidenum">
              <a:rPr lang="it-IT" smtClean="0"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070456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25D6E3-FECD-0B4A-9758-1AF7E345CF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latin typeface="NotesEsa" panose="02000506030000020004" pitchFamily="2" charset="77"/>
              </a:defRPr>
            </a:lvl1pPr>
          </a:lstStyle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CC2DB1-FA6E-EB4E-802D-36C1DCBC37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>
                <a:latin typeface="NotesEsa" panose="02000506030000020004" pitchFamily="2" charset="77"/>
              </a:defRPr>
            </a:lvl1pPr>
            <a:lvl2pPr>
              <a:defRPr sz="2800">
                <a:latin typeface="NotesEsa" panose="02000506030000020004" pitchFamily="2" charset="77"/>
              </a:defRPr>
            </a:lvl2pPr>
            <a:lvl3pPr>
              <a:defRPr sz="2400">
                <a:latin typeface="NotesEsa" panose="02000506030000020004" pitchFamily="2" charset="77"/>
              </a:defRPr>
            </a:lvl3pPr>
            <a:lvl4pPr>
              <a:defRPr sz="2000">
                <a:latin typeface="NotesEsa" panose="02000506030000020004" pitchFamily="2" charset="77"/>
              </a:defRPr>
            </a:lvl4pPr>
            <a:lvl5pPr>
              <a:defRPr sz="2000">
                <a:latin typeface="NotesEsa" panose="02000506030000020004" pitchFamily="2" charset="77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C01A03-658C-6F48-86B5-5B638B0EF8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latin typeface="NotesEsa" panose="02000506030000020004" pitchFamily="2" charset="77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6C3DF6B-B207-8645-A9CA-9EFF3DA991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NotesEsa" panose="02000506030000020004" pitchFamily="2" charset="77"/>
              </a:defRPr>
            </a:lvl1pPr>
          </a:lstStyle>
          <a:p>
            <a:fld id="{6015380D-65AB-4019-9728-7A033E600035}" type="datetime1">
              <a:rPr lang="it-IT" smtClean="0"/>
              <a:t>29/04/2021</a:t>
            </a:fld>
            <a:endParaRPr lang="it-I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025595A-115A-C447-9A15-D3C07D6FC6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NotesEsa" panose="02000506030000020004" pitchFamily="2" charset="77"/>
              </a:defRPr>
            </a:lvl1pPr>
          </a:lstStyle>
          <a:p>
            <a:endParaRPr lang="it-I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5BA3279-B383-A049-9FC9-8195662873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NotesEsa" panose="02000506030000020004" pitchFamily="2" charset="77"/>
              </a:defRPr>
            </a:lvl1pPr>
          </a:lstStyle>
          <a:p>
            <a:fld id="{78A020E5-A8CA-E14C-A5E4-DBA476F8A6FA}" type="slidenum">
              <a:rPr lang="it-IT" smtClean="0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078586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62354C-B887-3547-B778-CA0BE9D528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latin typeface="NotesEsa" panose="02000506030000020004" pitchFamily="2" charset="77"/>
              </a:defRPr>
            </a:lvl1pPr>
          </a:lstStyle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C09052D-E15C-0E41-A502-1FCB707FC39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>
                <a:latin typeface="NotesEsa" panose="02000506030000020004" pitchFamily="2" charset="77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D26B13-0F05-C14A-B0FC-9372A050F0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latin typeface="NotesEsa" panose="02000506030000020004" pitchFamily="2" charset="77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F77191-626A-8549-898C-0F4B4F4AF7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NotesEsa" panose="02000506030000020004" pitchFamily="2" charset="77"/>
              </a:defRPr>
            </a:lvl1pPr>
          </a:lstStyle>
          <a:p>
            <a:fld id="{AFB48327-32FF-4F46-9D3B-C324698266E7}" type="datetime1">
              <a:rPr lang="it-IT" smtClean="0"/>
              <a:t>29/04/2021</a:t>
            </a:fld>
            <a:endParaRPr lang="it-I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5ECA47-5FC8-A74A-B7D9-9AA92EF805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NotesEsa" panose="02000506030000020004" pitchFamily="2" charset="77"/>
              </a:defRPr>
            </a:lvl1pPr>
          </a:lstStyle>
          <a:p>
            <a:endParaRPr lang="it-I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5AE3C2-6580-1146-838B-1D14E1255F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NotesEsa" panose="02000506030000020004" pitchFamily="2" charset="77"/>
              </a:defRPr>
            </a:lvl1pPr>
          </a:lstStyle>
          <a:p>
            <a:fld id="{78A020E5-A8CA-E14C-A5E4-DBA476F8A6FA}" type="slidenum">
              <a:rPr lang="it-IT" smtClean="0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983967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B2A0CA-E130-C64D-BD7B-9E980EE5BF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NotesEsa" panose="02000506030000020004" pitchFamily="2" charset="77"/>
              </a:defRPr>
            </a:lvl1pPr>
          </a:lstStyle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120B85D-980E-5243-84B0-EADC389C57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latin typeface="NotesEsa" panose="02000506030000020004" pitchFamily="2" charset="77"/>
              </a:defRPr>
            </a:lvl1pPr>
            <a:lvl2pPr>
              <a:defRPr>
                <a:latin typeface="NotesEsa" panose="02000506030000020004" pitchFamily="2" charset="77"/>
              </a:defRPr>
            </a:lvl2pPr>
            <a:lvl3pPr>
              <a:defRPr>
                <a:latin typeface="NotesEsa" panose="02000506030000020004" pitchFamily="2" charset="77"/>
              </a:defRPr>
            </a:lvl3pPr>
            <a:lvl4pPr>
              <a:defRPr>
                <a:latin typeface="NotesEsa" panose="02000506030000020004" pitchFamily="2" charset="77"/>
              </a:defRPr>
            </a:lvl4pPr>
            <a:lvl5pPr>
              <a:defRPr>
                <a:latin typeface="NotesEsa" panose="02000506030000020004" pitchFamily="2" charset="77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1CD3C1-E7A9-4D4A-8119-9F19BE1C86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NotesEsa" panose="02000506030000020004" pitchFamily="2" charset="77"/>
              </a:defRPr>
            </a:lvl1pPr>
          </a:lstStyle>
          <a:p>
            <a:fld id="{6C27E340-D2A1-4651-A9B2-CFBB71B80FE7}" type="datetime1">
              <a:rPr lang="it-IT" smtClean="0"/>
              <a:t>29/04/2021</a:t>
            </a:fld>
            <a:endParaRPr lang="it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4D2F45-0A3C-FC4E-823F-14ABF33FEA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NotesEsa" panose="02000506030000020004" pitchFamily="2" charset="77"/>
              </a:defRPr>
            </a:lvl1pPr>
          </a:lstStyle>
          <a:p>
            <a:endParaRPr lang="it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9F2940-FBB7-574E-B62E-4F64315B99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NotesEsa" panose="02000506030000020004" pitchFamily="2" charset="77"/>
              </a:defRPr>
            </a:lvl1pPr>
          </a:lstStyle>
          <a:p>
            <a:fld id="{78A020E5-A8CA-E14C-A5E4-DBA476F8A6FA}" type="slidenum">
              <a:rPr lang="it-IT" smtClean="0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730917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7BFDA8D-5277-2540-8F4A-746CD33DDB8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>
            <a:lvl1pPr>
              <a:defRPr>
                <a:latin typeface="NotesEsa" panose="02000506030000020004" pitchFamily="2" charset="77"/>
              </a:defRPr>
            </a:lvl1pPr>
          </a:lstStyle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0F1AE15-5963-2A47-A3E1-A35DD6E2C0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>
            <a:lvl1pPr>
              <a:defRPr>
                <a:latin typeface="NotesEsa" panose="02000506030000020004" pitchFamily="2" charset="77"/>
              </a:defRPr>
            </a:lvl1pPr>
            <a:lvl2pPr>
              <a:defRPr>
                <a:latin typeface="NotesEsa" panose="02000506030000020004" pitchFamily="2" charset="77"/>
              </a:defRPr>
            </a:lvl2pPr>
            <a:lvl3pPr>
              <a:defRPr>
                <a:latin typeface="NotesEsa" panose="02000506030000020004" pitchFamily="2" charset="77"/>
              </a:defRPr>
            </a:lvl3pPr>
            <a:lvl4pPr>
              <a:defRPr>
                <a:latin typeface="NotesEsa" panose="02000506030000020004" pitchFamily="2" charset="77"/>
              </a:defRPr>
            </a:lvl4pPr>
            <a:lvl5pPr>
              <a:defRPr>
                <a:latin typeface="NotesEsa" panose="02000506030000020004" pitchFamily="2" charset="77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394B73-BE46-C64E-A102-4FE8474A98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NotesEsa" panose="02000506030000020004" pitchFamily="2" charset="77"/>
              </a:defRPr>
            </a:lvl1pPr>
          </a:lstStyle>
          <a:p>
            <a:fld id="{696E411E-56EE-4382-8E97-5BD96A9295C6}" type="datetime1">
              <a:rPr lang="it-IT" smtClean="0"/>
              <a:t>29/04/2021</a:t>
            </a:fld>
            <a:endParaRPr lang="it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0E84CB-B25E-584C-A9A2-F63857828C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NotesEsa" panose="02000506030000020004" pitchFamily="2" charset="77"/>
              </a:defRPr>
            </a:lvl1pPr>
          </a:lstStyle>
          <a:p>
            <a:endParaRPr lang="it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FB09EC-A02F-3349-91C9-AEB49EB0D4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NotesEsa" panose="02000506030000020004" pitchFamily="2" charset="77"/>
              </a:defRPr>
            </a:lvl1pPr>
          </a:lstStyle>
          <a:p>
            <a:fld id="{78A020E5-A8CA-E14C-A5E4-DBA476F8A6FA}" type="slidenum">
              <a:rPr lang="it-IT" smtClean="0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892556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7A30F15-11BA-40FA-AC14-F204D1A880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D74D2D60-6E19-42DF-8708-1E2D64491D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4DAD8-0D69-42AC-8BDC-7CDED7B76EC8}" type="datetime1">
              <a:rPr lang="it-IT" smtClean="0"/>
              <a:t>29/04/2021</a:t>
            </a:fld>
            <a:endParaRPr lang="it-IT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7A8A695-746B-40AE-BD14-898267B808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F7C21F6D-42EB-4F07-B62C-2E224DF4FD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8A020E5-A8CA-E14C-A5E4-DBA476F8A6FA}" type="slidenum">
              <a:rPr lang="it-IT" smtClean="0"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31502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52885F5-65C7-7B4C-B12F-711014CB32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170" y="-189352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it-IT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F5ADB6-0AE3-DA40-82C5-C8F97C642E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4596713"/>
            <a:ext cx="10515600" cy="15802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3E2B18-6933-0041-851F-DC579F9B392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553EB6-A095-4047-AC68-CF848CA878BC}" type="datetime1">
              <a:rPr lang="it-IT" smtClean="0"/>
              <a:t>29/04/2021</a:t>
            </a:fld>
            <a:endParaRPr lang="it-IT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E9F333-39EE-EC45-A458-4231DCFC095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622A50-D248-E84F-81EA-EC887CBA21B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33170" y="64923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6061D69F-66C1-4530-9C20-59D49F1EF13F}" type="slidenum">
              <a:rPr lang="it-IT" smtClean="0"/>
              <a:pPr/>
              <a:t>‹Nr.›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7468561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0.png"/><Relationship Id="rId5" Type="http://schemas.openxmlformats.org/officeDocument/2006/relationships/image" Target="../media/image18.png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gif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png"/><Relationship Id="rId2" Type="http://schemas.openxmlformats.org/officeDocument/2006/relationships/image" Target="../media/image15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Untertitel 4">
            <a:extLst>
              <a:ext uri="{FF2B5EF4-FFF2-40B4-BE49-F238E27FC236}">
                <a16:creationId xmlns:a16="http://schemas.microsoft.com/office/drawing/2014/main" id="{5D646637-D683-4321-931A-6BBF118609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90040" y="3739977"/>
            <a:ext cx="9144000" cy="1655762"/>
          </a:xfrm>
        </p:spPr>
        <p:txBody>
          <a:bodyPr>
            <a:normAutofit lnSpcReduction="10000"/>
          </a:bodyPr>
          <a:lstStyle/>
          <a:p>
            <a:r>
              <a:rPr lang="de-DE" dirty="0"/>
              <a:t>Wolfgang Szwillus,</a:t>
            </a:r>
          </a:p>
          <a:p>
            <a:r>
              <a:rPr lang="de-DE" dirty="0"/>
              <a:t>Christian-Albrechts-Universität zu Kiel, Institut für Geowissenschaften</a:t>
            </a:r>
          </a:p>
          <a:p>
            <a:r>
              <a:rPr lang="de-DE" dirty="0"/>
              <a:t>EGU General Assembly 2021</a:t>
            </a:r>
          </a:p>
          <a:p>
            <a:r>
              <a:rPr lang="de-DE" dirty="0"/>
              <a:t>30.4.2021</a:t>
            </a:r>
          </a:p>
        </p:txBody>
      </p:sp>
      <p:sp>
        <p:nvSpPr>
          <p:cNvPr id="7" name="Titel 6">
            <a:extLst>
              <a:ext uri="{FF2B5EF4-FFF2-40B4-BE49-F238E27FC236}">
                <a16:creationId xmlns:a16="http://schemas.microsoft.com/office/drawing/2014/main" id="{48C3AE76-A846-46A7-BEC1-8847EA2ACFF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Possibilities of </a:t>
            </a:r>
            <a:r>
              <a:rPr lang="en-US" dirty="0" err="1">
                <a:solidFill>
                  <a:schemeClr val="accent1"/>
                </a:solidFill>
              </a:rPr>
              <a:t>transdimensional</a:t>
            </a:r>
            <a:r>
              <a:rPr lang="en-US" dirty="0"/>
              <a:t> inversion for estimating </a:t>
            </a:r>
            <a:r>
              <a:rPr lang="en-US" dirty="0">
                <a:solidFill>
                  <a:schemeClr val="accent1"/>
                </a:solidFill>
              </a:rPr>
              <a:t>deep Earth velocity</a:t>
            </a:r>
            <a:r>
              <a:rPr lang="en-US" dirty="0"/>
              <a:t> and </a:t>
            </a:r>
            <a:r>
              <a:rPr lang="en-US" dirty="0">
                <a:solidFill>
                  <a:schemeClr val="accent1"/>
                </a:solidFill>
              </a:rPr>
              <a:t>density</a:t>
            </a:r>
            <a:r>
              <a:rPr lang="en-US" dirty="0"/>
              <a:t> structure </a:t>
            </a:r>
            <a:endParaRPr lang="de-DE" dirty="0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980B4E74-2615-4215-8506-53B94E8461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5628640"/>
            <a:ext cx="3169921" cy="1056640"/>
          </a:xfrm>
          <a:prstGeom prst="rect">
            <a:avLst/>
          </a:prstGeom>
        </p:spPr>
      </p:pic>
      <p:pic>
        <p:nvPicPr>
          <p:cNvPr id="12" name="Grafik 11" descr="Ein Bild, das Text, ClipArt enthält.&#10;&#10;Automatisch generierte Beschreibung">
            <a:extLst>
              <a:ext uri="{FF2B5EF4-FFF2-40B4-BE49-F238E27FC236}">
                <a16:creationId xmlns:a16="http://schemas.microsoft.com/office/drawing/2014/main" id="{7738187F-5DA7-445D-87B3-DDD0FC984B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16881" y="5735637"/>
            <a:ext cx="1817159" cy="800686"/>
          </a:xfrm>
          <a:prstGeom prst="rect">
            <a:avLst/>
          </a:prstGeom>
        </p:spPr>
      </p:pic>
      <p:pic>
        <p:nvPicPr>
          <p:cNvPr id="16" name="Grafik 15" descr="Ein Bild, das blau, hell enthält.&#10;&#10;Automatisch generierte Beschreibung">
            <a:extLst>
              <a:ext uri="{FF2B5EF4-FFF2-40B4-BE49-F238E27FC236}">
                <a16:creationId xmlns:a16="http://schemas.microsoft.com/office/drawing/2014/main" id="{6CFCFE8E-E41E-428D-9819-41E920B520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00080" y="5480287"/>
            <a:ext cx="1249680" cy="132257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6C2E8874-578E-4C47-A678-A715E9B6177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34011" y="5627196"/>
            <a:ext cx="2610463" cy="1175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4966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1707"/>
    </mc:Choice>
    <mc:Fallback xmlns="">
      <p:transition spd="slow" advTm="41707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0C1EE19B-6C46-436E-9190-99D41CE794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Introduction</a:t>
            </a:r>
            <a:endParaRPr lang="de-DE" dirty="0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74690D0C-8AF6-46DD-B8D9-B918967022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Why</a:t>
            </a:r>
            <a:r>
              <a:rPr lang="de-DE" dirty="0"/>
              <a:t> and </a:t>
            </a:r>
            <a:r>
              <a:rPr lang="de-DE" dirty="0" err="1"/>
              <a:t>what</a:t>
            </a:r>
            <a:r>
              <a:rPr lang="de-DE" dirty="0"/>
              <a:t>?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1654A4C-06D5-49DD-A794-3453A955D7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AF8AA-0AEE-4509-BDF5-6CF99532B891}" type="slidenum">
              <a:rPr lang="it-IT" smtClean="0"/>
              <a:pPr/>
              <a:t>2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111365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279"/>
    </mc:Choice>
    <mc:Fallback xmlns="">
      <p:transition spd="slow" advTm="6279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8489A45-0AEF-4264-BBF0-6C6B01145C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The „</a:t>
            </a:r>
            <a:r>
              <a:rPr lang="de-DE" dirty="0" err="1"/>
              <a:t>deep</a:t>
            </a:r>
            <a:r>
              <a:rPr lang="de-DE" dirty="0"/>
              <a:t> Earth“ - LLSVPs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D74858A-CE74-4910-98EA-0EC8483C68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46720" y="822962"/>
            <a:ext cx="3943350" cy="3977638"/>
          </a:xfrm>
        </p:spPr>
        <p:txBody>
          <a:bodyPr>
            <a:normAutofit/>
          </a:bodyPr>
          <a:lstStyle/>
          <a:p>
            <a:r>
              <a:rPr lang="de-DE" dirty="0"/>
              <a:t>Large </a:t>
            </a:r>
            <a:r>
              <a:rPr lang="de-DE" dirty="0" err="1"/>
              <a:t>low</a:t>
            </a:r>
            <a:r>
              <a:rPr lang="de-DE" dirty="0"/>
              <a:t> </a:t>
            </a:r>
            <a:r>
              <a:rPr lang="de-DE" dirty="0" err="1"/>
              <a:t>shear</a:t>
            </a:r>
            <a:r>
              <a:rPr lang="de-DE" dirty="0"/>
              <a:t> </a:t>
            </a:r>
            <a:r>
              <a:rPr lang="de-DE" dirty="0" err="1"/>
              <a:t>wave</a:t>
            </a:r>
            <a:r>
              <a:rPr lang="de-DE" dirty="0"/>
              <a:t> </a:t>
            </a:r>
            <a:r>
              <a:rPr lang="de-DE" dirty="0" err="1"/>
              <a:t>velocity</a:t>
            </a:r>
            <a:r>
              <a:rPr lang="de-DE" dirty="0"/>
              <a:t> </a:t>
            </a:r>
            <a:r>
              <a:rPr lang="de-DE" dirty="0" err="1"/>
              <a:t>provinces</a:t>
            </a:r>
            <a:r>
              <a:rPr lang="de-DE" dirty="0"/>
              <a:t> </a:t>
            </a:r>
            <a:r>
              <a:rPr lang="de-DE" dirty="0" err="1"/>
              <a:t>near</a:t>
            </a:r>
            <a:r>
              <a:rPr lang="de-DE" dirty="0"/>
              <a:t> </a:t>
            </a:r>
            <a:r>
              <a:rPr lang="de-DE" b="1" dirty="0" err="1"/>
              <a:t>core-mantle</a:t>
            </a:r>
            <a:r>
              <a:rPr lang="de-DE" b="1" dirty="0"/>
              <a:t> </a:t>
            </a:r>
            <a:r>
              <a:rPr lang="de-DE" b="1" dirty="0" err="1"/>
              <a:t>boundary</a:t>
            </a:r>
            <a:r>
              <a:rPr lang="de-DE" b="1" dirty="0"/>
              <a:t> </a:t>
            </a:r>
            <a:r>
              <a:rPr lang="de-DE" dirty="0"/>
              <a:t>(LLSVPs)</a:t>
            </a:r>
          </a:p>
          <a:p>
            <a:r>
              <a:rPr lang="de-DE" dirty="0"/>
              <a:t>Long </a:t>
            </a:r>
            <a:r>
              <a:rPr lang="de-DE" dirty="0" err="1"/>
              <a:t>known</a:t>
            </a:r>
            <a:r>
              <a:rPr lang="de-DE" dirty="0"/>
              <a:t> </a:t>
            </a:r>
            <a:r>
              <a:rPr lang="de-DE" dirty="0" err="1"/>
              <a:t>seismically</a:t>
            </a:r>
            <a:endParaRPr lang="de-DE" dirty="0"/>
          </a:p>
          <a:p>
            <a:r>
              <a:rPr lang="de-DE" dirty="0" err="1"/>
              <a:t>Seem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correlate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large </a:t>
            </a:r>
            <a:r>
              <a:rPr lang="de-DE" dirty="0" err="1"/>
              <a:t>igneous</a:t>
            </a:r>
            <a:r>
              <a:rPr lang="de-DE" dirty="0"/>
              <a:t> </a:t>
            </a:r>
            <a:r>
              <a:rPr lang="de-DE" dirty="0" err="1"/>
              <a:t>provinces</a:t>
            </a:r>
            <a:endParaRPr lang="de-DE" dirty="0"/>
          </a:p>
          <a:p>
            <a:r>
              <a:rPr lang="de-DE" dirty="0"/>
              <a:t>„Plume </a:t>
            </a:r>
            <a:r>
              <a:rPr lang="de-DE" dirty="0" err="1"/>
              <a:t>generation</a:t>
            </a:r>
            <a:r>
              <a:rPr lang="de-DE" dirty="0"/>
              <a:t> </a:t>
            </a:r>
            <a:r>
              <a:rPr lang="de-DE" dirty="0" err="1"/>
              <a:t>zone</a:t>
            </a:r>
            <a:r>
              <a:rPr lang="de-DE" dirty="0"/>
              <a:t>“ at </a:t>
            </a:r>
            <a:r>
              <a:rPr lang="de-DE" dirty="0" err="1"/>
              <a:t>edges</a:t>
            </a:r>
            <a:r>
              <a:rPr lang="de-DE" dirty="0"/>
              <a:t>?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C98EDAF0-4F80-4FF9-9E78-19C133486A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661" y="1616589"/>
            <a:ext cx="7616569" cy="3977638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2ED6CE17-1259-4A98-9FEE-B9DCFAECA82B}"/>
              </a:ext>
            </a:extLst>
          </p:cNvPr>
          <p:cNvSpPr txBox="1"/>
          <p:nvPr/>
        </p:nvSpPr>
        <p:spPr>
          <a:xfrm>
            <a:off x="486114" y="5511897"/>
            <a:ext cx="35052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From</a:t>
            </a:r>
            <a:r>
              <a:rPr lang="de-DE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Torsvik</a:t>
            </a:r>
            <a:r>
              <a:rPr lang="de-DE" sz="2000" b="1" dirty="0">
                <a:latin typeface="Arial" panose="020B0604020202020204" pitchFamily="34" charset="0"/>
                <a:cs typeface="Arial" panose="020B0604020202020204" pitchFamily="34" charset="0"/>
              </a:rPr>
              <a:t> et al. 2014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657FDE29-C70F-49BD-ADB4-500EE993F994}"/>
              </a:ext>
            </a:extLst>
          </p:cNvPr>
          <p:cNvSpPr txBox="1"/>
          <p:nvPr/>
        </p:nvSpPr>
        <p:spPr>
          <a:xfrm>
            <a:off x="8046720" y="5028084"/>
            <a:ext cx="3943350" cy="156966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e-DE" sz="2400" dirty="0"/>
              <a:t>Many open </a:t>
            </a:r>
            <a:r>
              <a:rPr lang="de-DE" sz="2400" dirty="0" err="1"/>
              <a:t>question</a:t>
            </a:r>
            <a:r>
              <a:rPr lang="de-DE" sz="2400" dirty="0"/>
              <a:t> </a:t>
            </a:r>
            <a:r>
              <a:rPr lang="de-DE" sz="2400" dirty="0" err="1"/>
              <a:t>about</a:t>
            </a:r>
            <a:endParaRPr lang="de-DE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400" b="1" dirty="0"/>
              <a:t>Nature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400" b="1" dirty="0"/>
              <a:t>Origin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400" b="1" dirty="0" err="1"/>
              <a:t>Stability</a:t>
            </a:r>
            <a:endParaRPr lang="de-DE" sz="2400" b="1" dirty="0"/>
          </a:p>
        </p:txBody>
      </p:sp>
      <p:sp>
        <p:nvSpPr>
          <p:cNvPr id="11" name="Foliennummernplatzhalter 10">
            <a:extLst>
              <a:ext uri="{FF2B5EF4-FFF2-40B4-BE49-F238E27FC236}">
                <a16:creationId xmlns:a16="http://schemas.microsoft.com/office/drawing/2014/main" id="{FC16A015-1A06-4B0A-83CD-734BC7D15B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AF8AA-0AEE-4509-BDF5-6CF99532B891}" type="slidenum">
              <a:rPr lang="it-IT" smtClean="0"/>
              <a:pPr/>
              <a:t>3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419537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2311"/>
    </mc:Choice>
    <mc:Fallback xmlns="">
      <p:transition spd="slow" advTm="52311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1">
            <a:extLst>
              <a:ext uri="{FF2B5EF4-FFF2-40B4-BE49-F238E27FC236}">
                <a16:creationId xmlns:a16="http://schemas.microsoft.com/office/drawing/2014/main" id="{569F7C66-3F03-47C9-B2F5-CE0CD38073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8625" y="336020"/>
            <a:ext cx="4968500" cy="791740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de-DE" sz="3600" dirty="0" err="1"/>
              <a:t>What</a:t>
            </a:r>
            <a:r>
              <a:rPr lang="de-DE" sz="3600" dirty="0"/>
              <a:t> </a:t>
            </a:r>
            <a:r>
              <a:rPr lang="de-DE" sz="3600" dirty="0" err="1"/>
              <a:t>are</a:t>
            </a:r>
            <a:r>
              <a:rPr lang="de-DE" sz="3600" dirty="0"/>
              <a:t> </a:t>
            </a:r>
            <a:r>
              <a:rPr lang="de-DE" sz="3600" dirty="0" err="1"/>
              <a:t>the</a:t>
            </a:r>
            <a:r>
              <a:rPr lang="de-DE" sz="3600" dirty="0"/>
              <a:t> LLSVPs?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53692446-8ED4-4BB7-91CD-4DB9140C711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9700"/>
          <a:stretch/>
        </p:blipFill>
        <p:spPr>
          <a:xfrm>
            <a:off x="668625" y="2762022"/>
            <a:ext cx="3205686" cy="192893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A4E39ADB-3467-4842-BEA4-9E9876EBF2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7480" y="2762021"/>
            <a:ext cx="2974927" cy="192893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0" name="Textfeld 9">
            <a:extLst>
              <a:ext uri="{FF2B5EF4-FFF2-40B4-BE49-F238E27FC236}">
                <a16:creationId xmlns:a16="http://schemas.microsoft.com/office/drawing/2014/main" id="{6AFD2F7B-A7B1-43EF-A142-46E6B382175D}"/>
              </a:ext>
            </a:extLst>
          </p:cNvPr>
          <p:cNvSpPr txBox="1"/>
          <p:nvPr/>
        </p:nvSpPr>
        <p:spPr>
          <a:xfrm>
            <a:off x="668625" y="4828225"/>
            <a:ext cx="32056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From</a:t>
            </a:r>
            <a:r>
              <a:rPr lang="de-DE" sz="1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Heirose</a:t>
            </a:r>
            <a:r>
              <a:rPr lang="de-DE" sz="1200" b="1" dirty="0">
                <a:latin typeface="Arial" panose="020B0604020202020204" pitchFamily="34" charset="0"/>
                <a:cs typeface="Arial" panose="020B0604020202020204" pitchFamily="34" charset="0"/>
              </a:rPr>
              <a:t> et al. 2017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17A4D3B3-DC39-4885-82A6-432E8AB6EBCC}"/>
              </a:ext>
            </a:extLst>
          </p:cNvPr>
          <p:cNvSpPr txBox="1"/>
          <p:nvPr/>
        </p:nvSpPr>
        <p:spPr>
          <a:xfrm>
            <a:off x="4937480" y="4828225"/>
            <a:ext cx="32056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From</a:t>
            </a:r>
            <a:r>
              <a:rPr lang="de-DE" sz="1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Garnero</a:t>
            </a:r>
            <a:r>
              <a:rPr lang="de-DE" sz="1200" b="1" dirty="0">
                <a:latin typeface="Arial" panose="020B0604020202020204" pitchFamily="34" charset="0"/>
                <a:cs typeface="Arial" panose="020B0604020202020204" pitchFamily="34" charset="0"/>
              </a:rPr>
              <a:t> et al. 2016</a:t>
            </a: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6204D43E-AD81-48A1-BC50-6C4C3F935C6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17245" y="2777958"/>
            <a:ext cx="1468824" cy="205026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4" name="Textfeld 13">
            <a:extLst>
              <a:ext uri="{FF2B5EF4-FFF2-40B4-BE49-F238E27FC236}">
                <a16:creationId xmlns:a16="http://schemas.microsoft.com/office/drawing/2014/main" id="{381E700B-A5B1-4238-A4BB-21CAE2B094A0}"/>
              </a:ext>
            </a:extLst>
          </p:cNvPr>
          <p:cNvSpPr txBox="1"/>
          <p:nvPr/>
        </p:nvSpPr>
        <p:spPr>
          <a:xfrm>
            <a:off x="9822029" y="2987825"/>
            <a:ext cx="779571" cy="147732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600000"/>
              </a:camera>
              <a:lightRig rig="threePt" dir="t"/>
            </a:scene3d>
          </a:bodyPr>
          <a:lstStyle/>
          <a:p>
            <a:r>
              <a:rPr lang="de-DE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Here lies an </a:t>
            </a:r>
            <a:r>
              <a:rPr lang="de-DE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Unknown</a:t>
            </a:r>
            <a:r>
              <a:rPr lang="de-DE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Oceanic</a:t>
            </a:r>
            <a:r>
              <a:rPr lang="de-DE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Slab</a:t>
            </a:r>
            <a:endParaRPr lang="de-DE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de-DE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de-DE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R. I. P. </a:t>
            </a:r>
          </a:p>
          <a:p>
            <a:endParaRPr lang="de-DE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AA2D3626-ECDA-41F9-A37D-8E80834E37CB}"/>
              </a:ext>
            </a:extLst>
          </p:cNvPr>
          <p:cNvSpPr txBox="1"/>
          <p:nvPr/>
        </p:nvSpPr>
        <p:spPr>
          <a:xfrm>
            <a:off x="668625" y="1616845"/>
            <a:ext cx="320568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err="1"/>
              <a:t>Complex</a:t>
            </a:r>
            <a:r>
              <a:rPr lang="de-DE" dirty="0"/>
              <a:t> </a:t>
            </a:r>
            <a:r>
              <a:rPr lang="de-DE" dirty="0" err="1"/>
              <a:t>interplay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small-scale</a:t>
            </a:r>
            <a:r>
              <a:rPr lang="de-DE" dirty="0"/>
              <a:t> </a:t>
            </a:r>
            <a:r>
              <a:rPr lang="de-DE" dirty="0" err="1"/>
              <a:t>heterogeneity</a:t>
            </a:r>
            <a:r>
              <a:rPr lang="de-DE" dirty="0"/>
              <a:t> and </a:t>
            </a:r>
            <a:r>
              <a:rPr lang="de-DE" b="1" dirty="0" err="1"/>
              <a:t>phase</a:t>
            </a:r>
            <a:r>
              <a:rPr lang="de-DE" b="1" dirty="0"/>
              <a:t> </a:t>
            </a:r>
            <a:r>
              <a:rPr lang="de-DE" b="1" dirty="0" err="1"/>
              <a:t>transitions</a:t>
            </a:r>
            <a:endParaRPr lang="de-DE" b="1" dirty="0"/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267F9F70-4890-4E13-8DAE-EC29ACBF8CCC}"/>
              </a:ext>
            </a:extLst>
          </p:cNvPr>
          <p:cNvSpPr txBox="1"/>
          <p:nvPr/>
        </p:nvSpPr>
        <p:spPr>
          <a:xfrm>
            <a:off x="4937480" y="1723494"/>
            <a:ext cx="29749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/>
              <a:t>Primordial</a:t>
            </a:r>
            <a:r>
              <a:rPr lang="de-DE" dirty="0"/>
              <a:t> </a:t>
            </a:r>
            <a:r>
              <a:rPr lang="de-DE" dirty="0" err="1"/>
              <a:t>reservoir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b="1" dirty="0"/>
              <a:t>iron-</a:t>
            </a:r>
            <a:r>
              <a:rPr lang="de-DE" b="1" dirty="0" err="1"/>
              <a:t>rich</a:t>
            </a:r>
            <a:r>
              <a:rPr lang="de-DE" b="1" dirty="0"/>
              <a:t> (?)</a:t>
            </a:r>
            <a:r>
              <a:rPr lang="de-DE" dirty="0"/>
              <a:t> material</a:t>
            </a:r>
            <a:endParaRPr lang="de-DE" b="1" dirty="0"/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B9176FA3-5D31-41CF-8274-04A0507D3379}"/>
              </a:ext>
            </a:extLst>
          </p:cNvPr>
          <p:cNvSpPr txBox="1"/>
          <p:nvPr/>
        </p:nvSpPr>
        <p:spPr>
          <a:xfrm>
            <a:off x="8724350" y="1725762"/>
            <a:ext cx="29749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err="1"/>
              <a:t>Slab</a:t>
            </a:r>
            <a:r>
              <a:rPr lang="de-DE" b="1" dirty="0"/>
              <a:t> </a:t>
            </a:r>
            <a:r>
              <a:rPr lang="de-DE" b="1" dirty="0" err="1"/>
              <a:t>Graveyard</a:t>
            </a:r>
            <a:r>
              <a:rPr lang="de-DE" dirty="0"/>
              <a:t>: </a:t>
            </a:r>
            <a:r>
              <a:rPr lang="de-DE" b="1" dirty="0" err="1"/>
              <a:t>Accumulated</a:t>
            </a:r>
            <a:r>
              <a:rPr lang="de-DE" dirty="0"/>
              <a:t> </a:t>
            </a:r>
            <a:r>
              <a:rPr lang="de-DE" dirty="0" err="1"/>
              <a:t>delaminated</a:t>
            </a:r>
            <a:r>
              <a:rPr lang="de-DE" dirty="0"/>
              <a:t> </a:t>
            </a:r>
            <a:r>
              <a:rPr lang="de-DE" b="1" dirty="0" err="1"/>
              <a:t>oceanic</a:t>
            </a:r>
            <a:r>
              <a:rPr lang="de-DE" b="1" dirty="0"/>
              <a:t> </a:t>
            </a:r>
            <a:r>
              <a:rPr lang="de-DE" b="1" dirty="0" err="1"/>
              <a:t>crust</a:t>
            </a:r>
            <a:endParaRPr lang="de-DE" b="1" dirty="0"/>
          </a:p>
        </p:txBody>
      </p:sp>
      <p:sp>
        <p:nvSpPr>
          <p:cNvPr id="23" name="Foliennummernplatzhalter 22">
            <a:extLst>
              <a:ext uri="{FF2B5EF4-FFF2-40B4-BE49-F238E27FC236}">
                <a16:creationId xmlns:a16="http://schemas.microsoft.com/office/drawing/2014/main" id="{8A68A3A7-FF9E-42E1-93DF-932EA60296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AF8AA-0AEE-4509-BDF5-6CF99532B891}" type="slidenum">
              <a:rPr lang="it-IT" smtClean="0"/>
              <a:pPr/>
              <a:t>4</a:t>
            </a:fld>
            <a:endParaRPr lang="it-IT" dirty="0"/>
          </a:p>
        </p:txBody>
      </p:sp>
      <p:sp>
        <p:nvSpPr>
          <p:cNvPr id="24" name="Titel 1">
            <a:extLst>
              <a:ext uri="{FF2B5EF4-FFF2-40B4-BE49-F238E27FC236}">
                <a16:creationId xmlns:a16="http://schemas.microsoft.com/office/drawing/2014/main" id="{FDE8D1A2-B532-424B-9FC3-F856FC9CACF9}"/>
              </a:ext>
            </a:extLst>
          </p:cNvPr>
          <p:cNvSpPr txBox="1">
            <a:spLocks/>
          </p:cNvSpPr>
          <p:nvPr/>
        </p:nvSpPr>
        <p:spPr>
          <a:xfrm>
            <a:off x="3696326" y="5591161"/>
            <a:ext cx="5112394" cy="1084276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NotesEsa" panose="02000506030000020004" pitchFamily="2" charset="77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3600" dirty="0"/>
              <a:t>Density </a:t>
            </a:r>
            <a:r>
              <a:rPr lang="de-DE" sz="3600" dirty="0" err="1"/>
              <a:t>could</a:t>
            </a:r>
            <a:r>
              <a:rPr lang="de-DE" sz="3600" dirty="0"/>
              <a:t> </a:t>
            </a:r>
            <a:r>
              <a:rPr lang="de-DE" sz="3600" dirty="0" err="1"/>
              <a:t>help</a:t>
            </a:r>
            <a:r>
              <a:rPr lang="de-DE" sz="3600" dirty="0"/>
              <a:t> </a:t>
            </a:r>
            <a:r>
              <a:rPr lang="de-DE" sz="3600" dirty="0" err="1"/>
              <a:t>to</a:t>
            </a:r>
            <a:r>
              <a:rPr lang="de-DE" sz="3600" dirty="0"/>
              <a:t> </a:t>
            </a:r>
            <a:r>
              <a:rPr lang="de-DE" sz="3600" dirty="0" err="1"/>
              <a:t>differentiate</a:t>
            </a:r>
            <a:r>
              <a:rPr lang="de-DE" sz="3600" dirty="0"/>
              <a:t>!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40611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9383"/>
    </mc:Choice>
    <mc:Fallback xmlns="">
      <p:transition spd="slow" advTm="4938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4" grpId="0"/>
      <p:bldP spid="15" grpId="0"/>
      <p:bldP spid="16" grpId="0"/>
      <p:bldP spid="17" grpId="0"/>
      <p:bldP spid="2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334B89A-1322-4A6A-A9EF-38BE2FF4E4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8625" y="336020"/>
            <a:ext cx="4353949" cy="1543022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de-DE" sz="3600" dirty="0" err="1"/>
              <a:t>How</a:t>
            </a:r>
            <a:r>
              <a:rPr lang="de-DE" sz="3600" dirty="0"/>
              <a:t> </a:t>
            </a:r>
            <a:r>
              <a:rPr lang="de-DE" sz="3600" dirty="0" err="1"/>
              <a:t>dense</a:t>
            </a:r>
            <a:r>
              <a:rPr lang="de-DE" sz="3600" dirty="0"/>
              <a:t> </a:t>
            </a:r>
            <a:r>
              <a:rPr lang="de-DE" sz="3600" dirty="0" err="1"/>
              <a:t>are</a:t>
            </a:r>
            <a:r>
              <a:rPr lang="de-DE" sz="3600" dirty="0"/>
              <a:t> </a:t>
            </a:r>
            <a:r>
              <a:rPr lang="de-DE" sz="3600" dirty="0" err="1"/>
              <a:t>the</a:t>
            </a:r>
            <a:r>
              <a:rPr lang="de-DE" sz="3600" dirty="0"/>
              <a:t> LLSVPs?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8950126-28AC-4847-9651-BE67227214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7717" y="2116656"/>
            <a:ext cx="3573780" cy="2766912"/>
          </a:xfrm>
        </p:spPr>
        <p:txBody>
          <a:bodyPr>
            <a:normAutofit/>
          </a:bodyPr>
          <a:lstStyle/>
          <a:p>
            <a:r>
              <a:rPr lang="de-DE" b="1" dirty="0">
                <a:solidFill>
                  <a:schemeClr val="accent2"/>
                </a:solidFill>
              </a:rPr>
              <a:t>Higher</a:t>
            </a:r>
            <a:r>
              <a:rPr lang="de-DE" b="1" dirty="0"/>
              <a:t> </a:t>
            </a:r>
            <a:r>
              <a:rPr lang="de-DE" b="1" dirty="0" err="1">
                <a:solidFill>
                  <a:schemeClr val="accent2"/>
                </a:solidFill>
              </a:rPr>
              <a:t>temperatures</a:t>
            </a:r>
            <a:r>
              <a:rPr lang="de-DE" b="1" dirty="0"/>
              <a:t> </a:t>
            </a:r>
            <a:r>
              <a:rPr lang="de-DE" dirty="0" err="1"/>
              <a:t>would</a:t>
            </a:r>
            <a:r>
              <a:rPr lang="de-DE" dirty="0"/>
              <a:t> </a:t>
            </a:r>
            <a:r>
              <a:rPr lang="de-DE" dirty="0" err="1"/>
              <a:t>explain</a:t>
            </a:r>
            <a:r>
              <a:rPr lang="de-DE" dirty="0"/>
              <a:t> </a:t>
            </a:r>
            <a:r>
              <a:rPr lang="de-DE" dirty="0" err="1"/>
              <a:t>decreased</a:t>
            </a:r>
            <a:r>
              <a:rPr lang="de-DE" dirty="0"/>
              <a:t> </a:t>
            </a:r>
            <a:r>
              <a:rPr lang="de-DE" dirty="0" err="1"/>
              <a:t>velocity</a:t>
            </a:r>
            <a:r>
              <a:rPr lang="de-DE" dirty="0"/>
              <a:t> </a:t>
            </a:r>
          </a:p>
          <a:p>
            <a:pPr lvl="1"/>
            <a:r>
              <a:rPr lang="de-DE" b="1" dirty="0">
                <a:solidFill>
                  <a:schemeClr val="accent1"/>
                </a:solidFill>
              </a:rPr>
              <a:t>Density</a:t>
            </a:r>
            <a:r>
              <a:rPr lang="de-DE" dirty="0"/>
              <a:t> </a:t>
            </a:r>
            <a:r>
              <a:rPr lang="de-DE" dirty="0" err="1"/>
              <a:t>should</a:t>
            </a:r>
            <a:r>
              <a:rPr lang="de-DE" dirty="0"/>
              <a:t> also </a:t>
            </a:r>
            <a:r>
              <a:rPr lang="de-DE" dirty="0" err="1"/>
              <a:t>be</a:t>
            </a:r>
            <a:r>
              <a:rPr lang="de-DE" dirty="0"/>
              <a:t> </a:t>
            </a:r>
            <a:r>
              <a:rPr lang="de-DE" dirty="0" err="1"/>
              <a:t>reduced</a:t>
            </a:r>
            <a:endParaRPr lang="de-DE" dirty="0"/>
          </a:p>
          <a:p>
            <a:pPr lvl="1"/>
            <a:r>
              <a:rPr lang="de-DE" dirty="0"/>
              <a:t>But </a:t>
            </a:r>
            <a:r>
              <a:rPr lang="de-DE" dirty="0" err="1"/>
              <a:t>this</a:t>
            </a:r>
            <a:r>
              <a:rPr lang="de-DE" dirty="0"/>
              <a:t> </a:t>
            </a:r>
            <a:r>
              <a:rPr lang="de-DE" dirty="0" err="1"/>
              <a:t>has</a:t>
            </a:r>
            <a:r>
              <a:rPr lang="de-DE" dirty="0"/>
              <a:t> not </a:t>
            </a:r>
            <a:r>
              <a:rPr lang="de-DE" dirty="0" err="1"/>
              <a:t>been</a:t>
            </a:r>
            <a:r>
              <a:rPr lang="de-DE" dirty="0"/>
              <a:t> </a:t>
            </a:r>
            <a:r>
              <a:rPr lang="de-DE" dirty="0" err="1"/>
              <a:t>found</a:t>
            </a:r>
            <a:r>
              <a:rPr lang="de-DE" dirty="0"/>
              <a:t> </a:t>
            </a:r>
            <a:r>
              <a:rPr lang="de-DE" dirty="0" err="1"/>
              <a:t>conclusively</a:t>
            </a:r>
            <a:endParaRPr lang="de-DE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B1275470-5477-446A-96FD-4318D7A3EBE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3244"/>
          <a:stretch/>
        </p:blipFill>
        <p:spPr>
          <a:xfrm>
            <a:off x="4710033" y="2494515"/>
            <a:ext cx="7248525" cy="3495468"/>
          </a:xfrm>
          <a:prstGeom prst="rect">
            <a:avLst/>
          </a:prstGeom>
        </p:spPr>
      </p:pic>
      <p:sp>
        <p:nvSpPr>
          <p:cNvPr id="9" name="Textfeld 8">
            <a:extLst>
              <a:ext uri="{FF2B5EF4-FFF2-40B4-BE49-F238E27FC236}">
                <a16:creationId xmlns:a16="http://schemas.microsoft.com/office/drawing/2014/main" id="{CD996AAC-AEA5-4B80-BF76-B200656FD699}"/>
              </a:ext>
            </a:extLst>
          </p:cNvPr>
          <p:cNvSpPr txBox="1"/>
          <p:nvPr/>
        </p:nvSpPr>
        <p:spPr>
          <a:xfrm>
            <a:off x="5504057" y="2032850"/>
            <a:ext cx="59502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u="sng" dirty="0" err="1"/>
              <a:t>Tidal</a:t>
            </a:r>
            <a:r>
              <a:rPr lang="de-DE" sz="2400" u="sng" dirty="0"/>
              <a:t> </a:t>
            </a:r>
            <a:r>
              <a:rPr lang="de-DE" sz="2400" u="sng" dirty="0" err="1"/>
              <a:t>tomography</a:t>
            </a:r>
            <a:r>
              <a:rPr lang="de-DE" sz="2400" u="sng" dirty="0"/>
              <a:t> </a:t>
            </a:r>
            <a:r>
              <a:rPr lang="de-DE" sz="2400" u="sng" dirty="0" err="1"/>
              <a:t>result</a:t>
            </a:r>
            <a:r>
              <a:rPr lang="de-DE" sz="2400" u="sng" dirty="0"/>
              <a:t> </a:t>
            </a:r>
            <a:r>
              <a:rPr lang="de-DE" sz="2400" u="sng" dirty="0" err="1"/>
              <a:t>by</a:t>
            </a:r>
            <a:r>
              <a:rPr lang="de-DE" sz="2400" u="sng" dirty="0"/>
              <a:t> Lau et al. (2018)</a:t>
            </a:r>
          </a:p>
        </p:txBody>
      </p:sp>
      <p:sp>
        <p:nvSpPr>
          <p:cNvPr id="14" name="Foliennummernplatzhalter 13">
            <a:extLst>
              <a:ext uri="{FF2B5EF4-FFF2-40B4-BE49-F238E27FC236}">
                <a16:creationId xmlns:a16="http://schemas.microsoft.com/office/drawing/2014/main" id="{BEA42B98-7AB7-40FD-BDC9-CD74CB3F38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AF8AA-0AEE-4509-BDF5-6CF99532B891}" type="slidenum">
              <a:rPr lang="it-IT" smtClean="0"/>
              <a:pPr/>
              <a:t>5</a:t>
            </a:fld>
            <a:endParaRPr lang="it-IT" dirty="0"/>
          </a:p>
        </p:txBody>
      </p:sp>
      <p:sp>
        <p:nvSpPr>
          <p:cNvPr id="17" name="Titel 1">
            <a:extLst>
              <a:ext uri="{FF2B5EF4-FFF2-40B4-BE49-F238E27FC236}">
                <a16:creationId xmlns:a16="http://schemas.microsoft.com/office/drawing/2014/main" id="{D8A353CF-A055-46C6-8B29-F8F300C85189}"/>
              </a:ext>
            </a:extLst>
          </p:cNvPr>
          <p:cNvSpPr txBox="1">
            <a:spLocks/>
          </p:cNvSpPr>
          <p:nvPr/>
        </p:nvSpPr>
        <p:spPr>
          <a:xfrm>
            <a:off x="668624" y="5121182"/>
            <a:ext cx="4353949" cy="154302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NotesEsa" panose="02000506030000020004" pitchFamily="2" charset="77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3600" dirty="0"/>
              <a:t>-&gt; </a:t>
            </a:r>
            <a:r>
              <a:rPr lang="de-DE" sz="3600" dirty="0" err="1"/>
              <a:t>Jointly</a:t>
            </a:r>
            <a:r>
              <a:rPr lang="de-DE" sz="3600" dirty="0"/>
              <a:t> </a:t>
            </a:r>
            <a:r>
              <a:rPr lang="de-DE" sz="3600" dirty="0" err="1"/>
              <a:t>invert</a:t>
            </a:r>
            <a:r>
              <a:rPr lang="de-DE" sz="3600" dirty="0"/>
              <a:t> </a:t>
            </a:r>
            <a:r>
              <a:rPr lang="de-DE" sz="3600" dirty="0" err="1"/>
              <a:t>for</a:t>
            </a:r>
            <a:r>
              <a:rPr lang="de-DE" sz="3600" dirty="0"/>
              <a:t> </a:t>
            </a:r>
            <a:r>
              <a:rPr lang="de-DE" sz="3600" dirty="0" err="1"/>
              <a:t>velocity</a:t>
            </a:r>
            <a:r>
              <a:rPr lang="de-DE" sz="3600" dirty="0"/>
              <a:t> and </a:t>
            </a:r>
            <a:r>
              <a:rPr lang="de-DE" sz="3600" dirty="0" err="1"/>
              <a:t>density</a:t>
            </a:r>
            <a:endParaRPr lang="de-DE" sz="36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21739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9191"/>
    </mc:Choice>
    <mc:Fallback xmlns="">
      <p:transition spd="slow" advTm="3919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DEB17AB-E265-44E1-B2ED-8E1B396A09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Spatial</a:t>
            </a:r>
            <a:r>
              <a:rPr lang="de-DE" dirty="0"/>
              <a:t> </a:t>
            </a:r>
            <a:r>
              <a:rPr lang="de-DE" dirty="0" err="1"/>
              <a:t>parametrization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9656375-DA37-4BF4-B497-3AD7272E66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394200" cy="4667250"/>
          </a:xfrm>
        </p:spPr>
        <p:txBody>
          <a:bodyPr>
            <a:normAutofit/>
          </a:bodyPr>
          <a:lstStyle/>
          <a:p>
            <a:r>
              <a:rPr lang="de-DE" dirty="0" err="1">
                <a:solidFill>
                  <a:schemeClr val="accent1"/>
                </a:solidFill>
              </a:rPr>
              <a:t>Grids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main</a:t>
            </a:r>
            <a:r>
              <a:rPr lang="de-DE" dirty="0"/>
              <a:t> form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spatial</a:t>
            </a:r>
            <a:r>
              <a:rPr lang="de-DE" dirty="0"/>
              <a:t> </a:t>
            </a:r>
            <a:r>
              <a:rPr lang="de-DE" dirty="0" err="1"/>
              <a:t>parametrization</a:t>
            </a:r>
            <a:r>
              <a:rPr lang="de-DE" dirty="0"/>
              <a:t> in </a:t>
            </a:r>
            <a:r>
              <a:rPr lang="de-DE" dirty="0" err="1"/>
              <a:t>seismology</a:t>
            </a:r>
            <a:endParaRPr lang="de-DE" dirty="0"/>
          </a:p>
          <a:p>
            <a:r>
              <a:rPr lang="de-DE" dirty="0" err="1">
                <a:solidFill>
                  <a:schemeClr val="accent1"/>
                </a:solidFill>
              </a:rPr>
              <a:t>Regularization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necessary</a:t>
            </a:r>
            <a:endParaRPr lang="de-DE" dirty="0"/>
          </a:p>
          <a:p>
            <a:r>
              <a:rPr lang="de-DE" dirty="0" err="1"/>
              <a:t>Particularly</a:t>
            </a:r>
            <a:r>
              <a:rPr lang="de-DE" dirty="0"/>
              <a:t> </a:t>
            </a:r>
            <a:r>
              <a:rPr lang="de-DE" dirty="0" err="1"/>
              <a:t>important</a:t>
            </a:r>
            <a:r>
              <a:rPr lang="de-DE" dirty="0"/>
              <a:t> in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deep</a:t>
            </a:r>
            <a:r>
              <a:rPr lang="de-DE" dirty="0"/>
              <a:t> Earth</a:t>
            </a:r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5ADBA492-5CA1-4F5E-B5F1-95E8A79F5508}"/>
              </a:ext>
            </a:extLst>
          </p:cNvPr>
          <p:cNvSpPr/>
          <p:nvPr/>
        </p:nvSpPr>
        <p:spPr>
          <a:xfrm>
            <a:off x="8433787" y="1598866"/>
            <a:ext cx="1118586" cy="10653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v1</a:t>
            </a: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0665CACB-242A-48E7-87B4-7FEC9B5C2763}"/>
              </a:ext>
            </a:extLst>
          </p:cNvPr>
          <p:cNvSpPr/>
          <p:nvPr/>
        </p:nvSpPr>
        <p:spPr>
          <a:xfrm>
            <a:off x="9552373" y="1598866"/>
            <a:ext cx="1118586" cy="10653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v2</a:t>
            </a: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C601E152-E1F1-4DB6-9152-EDF39978E6DB}"/>
              </a:ext>
            </a:extLst>
          </p:cNvPr>
          <p:cNvSpPr/>
          <p:nvPr/>
        </p:nvSpPr>
        <p:spPr>
          <a:xfrm>
            <a:off x="8433787" y="2664186"/>
            <a:ext cx="1118586" cy="10653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v3</a:t>
            </a: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F6839F9D-12AE-4971-9139-0C124631C6B8}"/>
              </a:ext>
            </a:extLst>
          </p:cNvPr>
          <p:cNvSpPr/>
          <p:nvPr/>
        </p:nvSpPr>
        <p:spPr>
          <a:xfrm>
            <a:off x="9552373" y="2664186"/>
            <a:ext cx="1118586" cy="10653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v4</a:t>
            </a:r>
          </a:p>
        </p:txBody>
      </p:sp>
      <p:cxnSp>
        <p:nvCxnSpPr>
          <p:cNvPr id="11" name="Gerade Verbindung mit Pfeil 10">
            <a:extLst>
              <a:ext uri="{FF2B5EF4-FFF2-40B4-BE49-F238E27FC236}">
                <a16:creationId xmlns:a16="http://schemas.microsoft.com/office/drawing/2014/main" id="{12E1BFC2-B3EF-40D4-8615-9DC342BD0F64}"/>
              </a:ext>
            </a:extLst>
          </p:cNvPr>
          <p:cNvCxnSpPr/>
          <p:nvPr/>
        </p:nvCxnSpPr>
        <p:spPr>
          <a:xfrm>
            <a:off x="8433787" y="1829685"/>
            <a:ext cx="2237172" cy="0"/>
          </a:xfrm>
          <a:prstGeom prst="straightConnector1">
            <a:avLst/>
          </a:prstGeom>
          <a:ln w="762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Explosion: 8 Zacken 12">
            <a:extLst>
              <a:ext uri="{FF2B5EF4-FFF2-40B4-BE49-F238E27FC236}">
                <a16:creationId xmlns:a16="http://schemas.microsoft.com/office/drawing/2014/main" id="{02A81350-9C31-4CD7-BC1A-297D8EFFDEC4}"/>
              </a:ext>
            </a:extLst>
          </p:cNvPr>
          <p:cNvSpPr/>
          <p:nvPr/>
        </p:nvSpPr>
        <p:spPr>
          <a:xfrm>
            <a:off x="7865616" y="1505650"/>
            <a:ext cx="568171" cy="648070"/>
          </a:xfrm>
          <a:prstGeom prst="irregularSeal1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613E8FF9-0BE0-46B3-ACF4-0222A4B981B7}"/>
              </a:ext>
            </a:extLst>
          </p:cNvPr>
          <p:cNvSpPr txBox="1"/>
          <p:nvPr/>
        </p:nvSpPr>
        <p:spPr>
          <a:xfrm>
            <a:off x="10696852" y="1624517"/>
            <a:ext cx="1376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err="1"/>
              <a:t>Traveltime</a:t>
            </a:r>
            <a:r>
              <a:rPr lang="de-DE" b="1" dirty="0"/>
              <a:t> 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feld 14">
                <a:extLst>
                  <a:ext uri="{FF2B5EF4-FFF2-40B4-BE49-F238E27FC236}">
                    <a16:creationId xmlns:a16="http://schemas.microsoft.com/office/drawing/2014/main" id="{454F7A7A-B149-40BD-8D93-F7433B95D084}"/>
                  </a:ext>
                </a:extLst>
              </p:cNvPr>
              <p:cNvSpPr txBox="1"/>
              <p:nvPr/>
            </p:nvSpPr>
            <p:spPr>
              <a:xfrm>
                <a:off x="8433787" y="3885290"/>
                <a:ext cx="2409762" cy="75430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sz="2400" b="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de-DE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de-DE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de-DE" sz="24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de-DE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de-DE" sz="2400" b="0" i="1" smtClean="0">
                          <a:latin typeface="Cambria Math" panose="02040503050406030204" pitchFamily="18" charset="0"/>
                        </a:rPr>
                        <m:t> ∗(</m:t>
                      </m:r>
                      <m:f>
                        <m:fPr>
                          <m:ctrlPr>
                            <a:rPr lang="de-DE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de-DE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de-DE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sz="2400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de-DE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de-DE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de-DE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de-DE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de-DE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sz="2400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de-DE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r>
                        <a:rPr lang="de-DE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de-DE" sz="2400" dirty="0"/>
              </a:p>
            </p:txBody>
          </p:sp>
        </mc:Choice>
        <mc:Fallback xmlns="">
          <p:sp>
            <p:nvSpPr>
              <p:cNvPr id="15" name="Textfeld 14">
                <a:extLst>
                  <a:ext uri="{FF2B5EF4-FFF2-40B4-BE49-F238E27FC236}">
                    <a16:creationId xmlns:a16="http://schemas.microsoft.com/office/drawing/2014/main" id="{454F7A7A-B149-40BD-8D93-F7433B95D0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33787" y="3885290"/>
                <a:ext cx="2409762" cy="754309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Geschweifte Klammer links 15">
            <a:extLst>
              <a:ext uri="{FF2B5EF4-FFF2-40B4-BE49-F238E27FC236}">
                <a16:creationId xmlns:a16="http://schemas.microsoft.com/office/drawing/2014/main" id="{CA0EE7EA-CAD5-4342-A651-9215E30782B0}"/>
              </a:ext>
            </a:extLst>
          </p:cNvPr>
          <p:cNvSpPr/>
          <p:nvPr/>
        </p:nvSpPr>
        <p:spPr>
          <a:xfrm rot="5400000">
            <a:off x="9293461" y="166727"/>
            <a:ext cx="568171" cy="2186824"/>
          </a:xfrm>
          <a:prstGeom prst="leftBrac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C2D01936-A15D-4E13-BBA7-653E6A5DA564}"/>
              </a:ext>
            </a:extLst>
          </p:cNvPr>
          <p:cNvSpPr txBox="1"/>
          <p:nvPr/>
        </p:nvSpPr>
        <p:spPr>
          <a:xfrm>
            <a:off x="9161755" y="526425"/>
            <a:ext cx="15092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err="1"/>
              <a:t>Length</a:t>
            </a:r>
            <a:r>
              <a:rPr lang="de-DE" b="1" dirty="0"/>
              <a:t> L</a:t>
            </a:r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09AD97B0-8FCD-45D0-8375-4977D67B0272}"/>
              </a:ext>
            </a:extLst>
          </p:cNvPr>
          <p:cNvSpPr txBox="1"/>
          <p:nvPr/>
        </p:nvSpPr>
        <p:spPr>
          <a:xfrm>
            <a:off x="8149701" y="4803702"/>
            <a:ext cx="3417903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e-DE" dirty="0" err="1"/>
              <a:t>No</a:t>
            </a:r>
            <a:r>
              <a:rPr lang="de-DE" dirty="0"/>
              <a:t> </a:t>
            </a:r>
            <a:r>
              <a:rPr lang="de-DE" dirty="0" err="1"/>
              <a:t>independent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  <a:r>
              <a:rPr lang="de-DE" dirty="0" err="1"/>
              <a:t>about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two</a:t>
            </a:r>
            <a:r>
              <a:rPr lang="de-DE" dirty="0"/>
              <a:t> </a:t>
            </a:r>
            <a:r>
              <a:rPr lang="de-DE" dirty="0" err="1"/>
              <a:t>velocities</a:t>
            </a:r>
            <a:r>
              <a:rPr lang="de-DE" dirty="0"/>
              <a:t>!</a:t>
            </a:r>
          </a:p>
        </p:txBody>
      </p:sp>
      <p:sp>
        <p:nvSpPr>
          <p:cNvPr id="12" name="Foliennummernplatzhalter 11">
            <a:extLst>
              <a:ext uri="{FF2B5EF4-FFF2-40B4-BE49-F238E27FC236}">
                <a16:creationId xmlns:a16="http://schemas.microsoft.com/office/drawing/2014/main" id="{D59630E9-D085-427A-8920-70DFA1D40A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AF8AA-0AEE-4509-BDF5-6CF99532B891}" type="slidenum">
              <a:rPr lang="it-IT" smtClean="0"/>
              <a:pPr/>
              <a:t>6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927100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48"/>
    </mc:Choice>
    <mc:Fallback xmlns="">
      <p:transition spd="slow" advTm="184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/>
      <p:bldP spid="15" grpId="0"/>
      <p:bldP spid="16" grpId="0" animBg="1"/>
      <p:bldP spid="17" grpId="0"/>
      <p:bldP spid="1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6221A6E-CC8E-4A6C-B40D-E7B7536170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Transdimensional </a:t>
            </a:r>
            <a:r>
              <a:rPr lang="de-DE" dirty="0" err="1"/>
              <a:t>parametrization</a:t>
            </a:r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8008B03F-0E95-4ACC-B82F-AFEEC6089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AF8AA-0AEE-4509-BDF5-6CF99532B891}" type="slidenum">
              <a:rPr lang="it-IT" smtClean="0"/>
              <a:pPr/>
              <a:t>7</a:t>
            </a:fld>
            <a:endParaRPr lang="it-IT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0CC1FA96-E63F-4BC2-9BE7-21F3A863D40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679" b="49238"/>
          <a:stretch/>
        </p:blipFill>
        <p:spPr>
          <a:xfrm>
            <a:off x="739410" y="913705"/>
            <a:ext cx="4914900" cy="2804855"/>
          </a:xfrm>
          <a:prstGeom prst="rect">
            <a:avLst/>
          </a:prstGeom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0B58BA72-D553-4ABE-B1C3-72378FE6211B}"/>
              </a:ext>
            </a:extLst>
          </p:cNvPr>
          <p:cNvSpPr txBox="1"/>
          <p:nvPr/>
        </p:nvSpPr>
        <p:spPr>
          <a:xfrm>
            <a:off x="5654310" y="6230940"/>
            <a:ext cx="32056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From</a:t>
            </a:r>
            <a:r>
              <a:rPr lang="de-DE" sz="1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Sambridge</a:t>
            </a:r>
            <a:r>
              <a:rPr lang="de-DE" sz="1200" b="1" dirty="0">
                <a:latin typeface="Arial" panose="020B0604020202020204" pitchFamily="34" charset="0"/>
                <a:cs typeface="Arial" panose="020B0604020202020204" pitchFamily="34" charset="0"/>
              </a:rPr>
              <a:t> et al. 2013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E6857239-7C37-4612-9D2C-592678B70B34}"/>
              </a:ext>
            </a:extLst>
          </p:cNvPr>
          <p:cNvSpPr txBox="1"/>
          <p:nvPr/>
        </p:nvSpPr>
        <p:spPr>
          <a:xfrm>
            <a:off x="6304550" y="1136211"/>
            <a:ext cx="3992880" cy="4616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e-DE" sz="2400" dirty="0"/>
              <a:t>Surface </a:t>
            </a:r>
            <a:r>
              <a:rPr lang="de-DE" sz="2400" dirty="0" err="1"/>
              <a:t>wave</a:t>
            </a:r>
            <a:r>
              <a:rPr lang="de-DE" sz="2400" dirty="0"/>
              <a:t> </a:t>
            </a:r>
            <a:r>
              <a:rPr lang="de-DE" sz="2400" dirty="0" err="1"/>
              <a:t>ray</a:t>
            </a:r>
            <a:r>
              <a:rPr lang="de-DE" sz="2400" dirty="0"/>
              <a:t> </a:t>
            </a:r>
            <a:r>
              <a:rPr lang="de-DE" sz="2400" dirty="0" err="1"/>
              <a:t>coverage</a:t>
            </a:r>
            <a:endParaRPr lang="de-DE" sz="2400" dirty="0"/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E496388B-F764-4A81-BFEC-28FAB74F459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679"/>
          <a:stretch/>
        </p:blipFill>
        <p:spPr>
          <a:xfrm>
            <a:off x="757190" y="913705"/>
            <a:ext cx="4914900" cy="5801677"/>
          </a:xfrm>
          <a:prstGeom prst="rect">
            <a:avLst/>
          </a:prstGeom>
        </p:spPr>
      </p:pic>
      <p:sp>
        <p:nvSpPr>
          <p:cNvPr id="11" name="Textfeld 10">
            <a:extLst>
              <a:ext uri="{FF2B5EF4-FFF2-40B4-BE49-F238E27FC236}">
                <a16:creationId xmlns:a16="http://schemas.microsoft.com/office/drawing/2014/main" id="{66AFA7AE-80AD-4E4E-B28F-0452C789CEAD}"/>
              </a:ext>
            </a:extLst>
          </p:cNvPr>
          <p:cNvSpPr txBox="1"/>
          <p:nvPr/>
        </p:nvSpPr>
        <p:spPr>
          <a:xfrm>
            <a:off x="6304550" y="3629877"/>
            <a:ext cx="3992880" cy="83099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e-DE" sz="2400" dirty="0" err="1"/>
              <a:t>Result</a:t>
            </a:r>
            <a:r>
              <a:rPr lang="de-DE" sz="2400" dirty="0"/>
              <a:t> </a:t>
            </a:r>
            <a:r>
              <a:rPr lang="de-DE" sz="2400" dirty="0" err="1"/>
              <a:t>of</a:t>
            </a:r>
            <a:r>
              <a:rPr lang="de-DE" sz="2400" dirty="0"/>
              <a:t> </a:t>
            </a:r>
            <a:r>
              <a:rPr lang="de-DE" sz="2400" dirty="0">
                <a:solidFill>
                  <a:schemeClr val="accent1"/>
                </a:solidFill>
              </a:rPr>
              <a:t>transdimensional</a:t>
            </a:r>
            <a:r>
              <a:rPr lang="de-DE" sz="2400" dirty="0"/>
              <a:t> </a:t>
            </a:r>
            <a:r>
              <a:rPr lang="de-DE" sz="2400" dirty="0" err="1"/>
              <a:t>inversion</a:t>
            </a:r>
            <a:endParaRPr lang="de-DE" sz="2400" dirty="0"/>
          </a:p>
        </p:txBody>
      </p:sp>
      <p:cxnSp>
        <p:nvCxnSpPr>
          <p:cNvPr id="12" name="Gerade Verbindung mit Pfeil 11">
            <a:extLst>
              <a:ext uri="{FF2B5EF4-FFF2-40B4-BE49-F238E27FC236}">
                <a16:creationId xmlns:a16="http://schemas.microsoft.com/office/drawing/2014/main" id="{1985EAED-78F9-410E-8D10-4437C2B33078}"/>
              </a:ext>
            </a:extLst>
          </p:cNvPr>
          <p:cNvCxnSpPr>
            <a:cxnSpLocks/>
            <a:stCxn id="11" idx="1"/>
          </p:cNvCxnSpPr>
          <p:nvPr/>
        </p:nvCxnSpPr>
        <p:spPr>
          <a:xfrm flipH="1">
            <a:off x="5435600" y="4045376"/>
            <a:ext cx="868950" cy="81110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Gerade Verbindung mit Pfeil 9">
            <a:extLst>
              <a:ext uri="{FF2B5EF4-FFF2-40B4-BE49-F238E27FC236}">
                <a16:creationId xmlns:a16="http://schemas.microsoft.com/office/drawing/2014/main" id="{1A582135-3E8C-4257-A7A8-9E39B9394547}"/>
              </a:ext>
            </a:extLst>
          </p:cNvPr>
          <p:cNvCxnSpPr>
            <a:stCxn id="8" idx="1"/>
          </p:cNvCxnSpPr>
          <p:nvPr/>
        </p:nvCxnSpPr>
        <p:spPr>
          <a:xfrm flipH="1">
            <a:off x="5535265" y="1367044"/>
            <a:ext cx="769285" cy="23083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feld 14">
            <a:extLst>
              <a:ext uri="{FF2B5EF4-FFF2-40B4-BE49-F238E27FC236}">
                <a16:creationId xmlns:a16="http://schemas.microsoft.com/office/drawing/2014/main" id="{FFA221CA-A8FA-43AB-9E96-BFCA808EE928}"/>
              </a:ext>
            </a:extLst>
          </p:cNvPr>
          <p:cNvSpPr txBox="1"/>
          <p:nvPr/>
        </p:nvSpPr>
        <p:spPr>
          <a:xfrm>
            <a:off x="6304550" y="4974826"/>
            <a:ext cx="5481050" cy="83099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e-DE" sz="2400" dirty="0"/>
              <a:t>Transdimensional: The </a:t>
            </a:r>
            <a:r>
              <a:rPr lang="de-DE" sz="2400" dirty="0" err="1"/>
              <a:t>number</a:t>
            </a:r>
            <a:r>
              <a:rPr lang="de-DE" sz="2400" dirty="0"/>
              <a:t> </a:t>
            </a:r>
            <a:r>
              <a:rPr lang="de-DE" sz="2400" dirty="0" err="1"/>
              <a:t>of</a:t>
            </a:r>
            <a:r>
              <a:rPr lang="de-DE" sz="2400" dirty="0"/>
              <a:t> </a:t>
            </a:r>
            <a:r>
              <a:rPr lang="de-DE" sz="2400" dirty="0" err="1"/>
              <a:t>model</a:t>
            </a:r>
            <a:r>
              <a:rPr lang="de-DE" sz="2400" dirty="0"/>
              <a:t> </a:t>
            </a:r>
            <a:r>
              <a:rPr lang="de-DE" sz="2400" dirty="0" err="1"/>
              <a:t>parameters</a:t>
            </a:r>
            <a:r>
              <a:rPr lang="de-DE" sz="2400" dirty="0"/>
              <a:t> </a:t>
            </a:r>
            <a:r>
              <a:rPr lang="de-DE" sz="2400" dirty="0" err="1"/>
              <a:t>is</a:t>
            </a:r>
            <a:r>
              <a:rPr lang="de-DE" sz="2400" dirty="0"/>
              <a:t> </a:t>
            </a:r>
            <a:r>
              <a:rPr lang="de-DE" sz="2400" dirty="0" err="1"/>
              <a:t>treated</a:t>
            </a:r>
            <a:r>
              <a:rPr lang="de-DE" sz="2400" dirty="0"/>
              <a:t> </a:t>
            </a:r>
            <a:r>
              <a:rPr lang="de-DE" sz="2400" dirty="0" err="1"/>
              <a:t>as</a:t>
            </a:r>
            <a:r>
              <a:rPr lang="de-DE" sz="2400" dirty="0"/>
              <a:t> an </a:t>
            </a:r>
            <a:r>
              <a:rPr lang="de-DE" sz="2400" dirty="0" err="1"/>
              <a:t>unknown</a:t>
            </a:r>
            <a:r>
              <a:rPr lang="de-DE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58970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1" grpId="0" animBg="1"/>
      <p:bldP spid="1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hteck 25">
            <a:extLst>
              <a:ext uri="{FF2B5EF4-FFF2-40B4-BE49-F238E27FC236}">
                <a16:creationId xmlns:a16="http://schemas.microsoft.com/office/drawing/2014/main" id="{F2B54E63-FB0A-4EF4-8471-3CA12425A4A1}"/>
              </a:ext>
            </a:extLst>
          </p:cNvPr>
          <p:cNvSpPr/>
          <p:nvPr/>
        </p:nvSpPr>
        <p:spPr>
          <a:xfrm>
            <a:off x="7865618" y="2838469"/>
            <a:ext cx="1118586" cy="10653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v1</a:t>
            </a:r>
          </a:p>
        </p:txBody>
      </p:sp>
      <p:sp>
        <p:nvSpPr>
          <p:cNvPr id="27" name="Rechteck 26">
            <a:extLst>
              <a:ext uri="{FF2B5EF4-FFF2-40B4-BE49-F238E27FC236}">
                <a16:creationId xmlns:a16="http://schemas.microsoft.com/office/drawing/2014/main" id="{5AD256FB-2A2D-489B-B405-C7FDF6F4C819}"/>
              </a:ext>
            </a:extLst>
          </p:cNvPr>
          <p:cNvSpPr/>
          <p:nvPr/>
        </p:nvSpPr>
        <p:spPr>
          <a:xfrm>
            <a:off x="8984204" y="2838469"/>
            <a:ext cx="1118586" cy="10653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v2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BBF79A9-0EFE-4037-BC53-041E62122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 err="1">
                <a:solidFill>
                  <a:schemeClr val="accent1"/>
                </a:solidFill>
              </a:rPr>
              <a:t>Discrete</a:t>
            </a:r>
            <a:r>
              <a:rPr lang="de-DE" dirty="0"/>
              <a:t> </a:t>
            </a:r>
            <a:r>
              <a:rPr lang="de-DE" dirty="0" err="1"/>
              <a:t>Parametrization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34C8EEB-718D-4679-AD7C-A14923AA0E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1469" y="1380308"/>
            <a:ext cx="4168806" cy="1358284"/>
          </a:xfrm>
        </p:spPr>
        <p:txBody>
          <a:bodyPr>
            <a:normAutofit/>
          </a:bodyPr>
          <a:lstStyle/>
          <a:p>
            <a:r>
              <a:rPr lang="de-DE" dirty="0" err="1"/>
              <a:t>Describe</a:t>
            </a:r>
            <a:r>
              <a:rPr lang="de-DE" dirty="0"/>
              <a:t> </a:t>
            </a:r>
            <a:r>
              <a:rPr lang="de-DE" dirty="0" err="1"/>
              <a:t>velocity</a:t>
            </a:r>
            <a:r>
              <a:rPr lang="de-DE" dirty="0"/>
              <a:t> and </a:t>
            </a:r>
            <a:r>
              <a:rPr lang="de-DE" dirty="0" err="1"/>
              <a:t>density</a:t>
            </a:r>
            <a:r>
              <a:rPr lang="de-DE" dirty="0"/>
              <a:t> </a:t>
            </a:r>
            <a:r>
              <a:rPr lang="de-DE" dirty="0" err="1"/>
              <a:t>as</a:t>
            </a:r>
            <a:r>
              <a:rPr lang="de-DE" dirty="0"/>
              <a:t> a </a:t>
            </a:r>
            <a:r>
              <a:rPr lang="de-DE" dirty="0" err="1"/>
              <a:t>collection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discrete</a:t>
            </a:r>
            <a:r>
              <a:rPr lang="de-DE" dirty="0"/>
              <a:t> </a:t>
            </a:r>
            <a:r>
              <a:rPr lang="de-DE" dirty="0" err="1"/>
              <a:t>anomalies</a:t>
            </a:r>
            <a:endParaRPr lang="de-DE" dirty="0"/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CE3A578B-0AA2-4FA4-BF54-E99BBF9803B8}"/>
              </a:ext>
            </a:extLst>
          </p:cNvPr>
          <p:cNvSpPr/>
          <p:nvPr/>
        </p:nvSpPr>
        <p:spPr>
          <a:xfrm>
            <a:off x="7865618" y="3881595"/>
            <a:ext cx="1118586" cy="10653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v3</a:t>
            </a: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F8056CF3-C5D0-49CB-8BF7-647160F81AD9}"/>
              </a:ext>
            </a:extLst>
          </p:cNvPr>
          <p:cNvSpPr/>
          <p:nvPr/>
        </p:nvSpPr>
        <p:spPr>
          <a:xfrm>
            <a:off x="8984204" y="3881595"/>
            <a:ext cx="1118586" cy="10653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v4</a:t>
            </a:r>
          </a:p>
        </p:txBody>
      </p:sp>
      <p:sp>
        <p:nvSpPr>
          <p:cNvPr id="9" name="Explosion: 8 Zacken 8">
            <a:extLst>
              <a:ext uri="{FF2B5EF4-FFF2-40B4-BE49-F238E27FC236}">
                <a16:creationId xmlns:a16="http://schemas.microsoft.com/office/drawing/2014/main" id="{C2B6A973-4D4A-40F0-A477-C30583E5D29C}"/>
              </a:ext>
            </a:extLst>
          </p:cNvPr>
          <p:cNvSpPr/>
          <p:nvPr/>
        </p:nvSpPr>
        <p:spPr>
          <a:xfrm>
            <a:off x="7297447" y="2723059"/>
            <a:ext cx="568171" cy="648070"/>
          </a:xfrm>
          <a:prstGeom prst="irregularSeal1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FB942273-6E70-4C6A-AFB3-0D9830F8AEF8}"/>
              </a:ext>
            </a:extLst>
          </p:cNvPr>
          <p:cNvSpPr/>
          <p:nvPr/>
        </p:nvSpPr>
        <p:spPr>
          <a:xfrm>
            <a:off x="783010" y="3047094"/>
            <a:ext cx="5495278" cy="214281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8222DEA0-8D0A-4899-A4C5-F436E94CD8FE}"/>
              </a:ext>
            </a:extLst>
          </p:cNvPr>
          <p:cNvSpPr/>
          <p:nvPr/>
        </p:nvSpPr>
        <p:spPr>
          <a:xfrm>
            <a:off x="1351181" y="3371128"/>
            <a:ext cx="346229" cy="3329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4643D2D5-613B-47A9-BCC4-08C368116F30}"/>
              </a:ext>
            </a:extLst>
          </p:cNvPr>
          <p:cNvSpPr/>
          <p:nvPr/>
        </p:nvSpPr>
        <p:spPr>
          <a:xfrm>
            <a:off x="1351181" y="3704042"/>
            <a:ext cx="346229" cy="3329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Rechteck 12">
            <a:extLst>
              <a:ext uri="{FF2B5EF4-FFF2-40B4-BE49-F238E27FC236}">
                <a16:creationId xmlns:a16="http://schemas.microsoft.com/office/drawing/2014/main" id="{5D834F4A-D71B-4F7A-8EA9-5FA08A8B9A63}"/>
              </a:ext>
            </a:extLst>
          </p:cNvPr>
          <p:cNvSpPr/>
          <p:nvPr/>
        </p:nvSpPr>
        <p:spPr>
          <a:xfrm>
            <a:off x="1697410" y="3371128"/>
            <a:ext cx="346229" cy="3329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359F6A96-557D-4FC4-A7B5-11875F4FBD90}"/>
              </a:ext>
            </a:extLst>
          </p:cNvPr>
          <p:cNvSpPr/>
          <p:nvPr/>
        </p:nvSpPr>
        <p:spPr>
          <a:xfrm>
            <a:off x="1697409" y="3704042"/>
            <a:ext cx="346229" cy="3329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" name="Rechteck 14">
            <a:extLst>
              <a:ext uri="{FF2B5EF4-FFF2-40B4-BE49-F238E27FC236}">
                <a16:creationId xmlns:a16="http://schemas.microsoft.com/office/drawing/2014/main" id="{DEE6C4B8-A61E-4CA1-97A8-9B15AC85D422}"/>
              </a:ext>
            </a:extLst>
          </p:cNvPr>
          <p:cNvSpPr/>
          <p:nvPr/>
        </p:nvSpPr>
        <p:spPr>
          <a:xfrm>
            <a:off x="4547138" y="4744950"/>
            <a:ext cx="1384919" cy="3329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Rechteck 15">
            <a:extLst>
              <a:ext uri="{FF2B5EF4-FFF2-40B4-BE49-F238E27FC236}">
                <a16:creationId xmlns:a16="http://schemas.microsoft.com/office/drawing/2014/main" id="{0DE5E41A-A8D9-4BC6-8D56-606A26D9DF20}"/>
              </a:ext>
            </a:extLst>
          </p:cNvPr>
          <p:cNvSpPr/>
          <p:nvPr/>
        </p:nvSpPr>
        <p:spPr>
          <a:xfrm>
            <a:off x="2602928" y="4112414"/>
            <a:ext cx="896649" cy="6325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7" name="Rechteck 16">
            <a:extLst>
              <a:ext uri="{FF2B5EF4-FFF2-40B4-BE49-F238E27FC236}">
                <a16:creationId xmlns:a16="http://schemas.microsoft.com/office/drawing/2014/main" id="{77A68430-0020-4465-ADDB-1B18FB8BA550}"/>
              </a:ext>
            </a:extLst>
          </p:cNvPr>
          <p:cNvSpPr/>
          <p:nvPr/>
        </p:nvSpPr>
        <p:spPr>
          <a:xfrm>
            <a:off x="2602928" y="3479878"/>
            <a:ext cx="896649" cy="6325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8" name="Rechteck 17">
            <a:extLst>
              <a:ext uri="{FF2B5EF4-FFF2-40B4-BE49-F238E27FC236}">
                <a16:creationId xmlns:a16="http://schemas.microsoft.com/office/drawing/2014/main" id="{1A66BA55-6BB2-48CD-BAC4-65B2E6AB75FD}"/>
              </a:ext>
            </a:extLst>
          </p:cNvPr>
          <p:cNvSpPr/>
          <p:nvPr/>
        </p:nvSpPr>
        <p:spPr>
          <a:xfrm>
            <a:off x="1351176" y="3118114"/>
            <a:ext cx="221946" cy="2530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" name="Rechteck 18">
            <a:extLst>
              <a:ext uri="{FF2B5EF4-FFF2-40B4-BE49-F238E27FC236}">
                <a16:creationId xmlns:a16="http://schemas.microsoft.com/office/drawing/2014/main" id="{1161ED6B-4799-4A8C-8442-687CFC9F546E}"/>
              </a:ext>
            </a:extLst>
          </p:cNvPr>
          <p:cNvSpPr/>
          <p:nvPr/>
        </p:nvSpPr>
        <p:spPr>
          <a:xfrm>
            <a:off x="1581992" y="3118114"/>
            <a:ext cx="461646" cy="2530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0" name="Textfeld 19">
            <a:extLst>
              <a:ext uri="{FF2B5EF4-FFF2-40B4-BE49-F238E27FC236}">
                <a16:creationId xmlns:a16="http://schemas.microsoft.com/office/drawing/2014/main" id="{63DE593A-B05C-43E0-A113-57660A89DF77}"/>
              </a:ext>
            </a:extLst>
          </p:cNvPr>
          <p:cNvSpPr txBox="1"/>
          <p:nvPr/>
        </p:nvSpPr>
        <p:spPr>
          <a:xfrm>
            <a:off x="5963129" y="1720116"/>
            <a:ext cx="617509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dirty="0"/>
              <a:t>Goal: </a:t>
            </a:r>
            <a:r>
              <a:rPr lang="de-DE" b="1" dirty="0"/>
              <a:t>Use </a:t>
            </a:r>
            <a:r>
              <a:rPr lang="de-DE" b="1" dirty="0" err="1"/>
              <a:t>as</a:t>
            </a:r>
            <a:r>
              <a:rPr lang="de-DE" b="1" dirty="0"/>
              <a:t> </a:t>
            </a:r>
            <a:r>
              <a:rPr lang="de-DE" b="1" dirty="0" err="1"/>
              <a:t>many</a:t>
            </a:r>
            <a:r>
              <a:rPr lang="de-DE" b="1" dirty="0"/>
              <a:t> (</a:t>
            </a:r>
            <a:r>
              <a:rPr lang="de-DE" b="1" dirty="0" err="1"/>
              <a:t>or</a:t>
            </a:r>
            <a:r>
              <a:rPr lang="de-DE" b="1" dirty="0"/>
              <a:t> </a:t>
            </a:r>
            <a:r>
              <a:rPr lang="de-DE" b="1" dirty="0" err="1"/>
              <a:t>few</a:t>
            </a:r>
            <a:r>
              <a:rPr lang="de-DE" b="1" dirty="0"/>
              <a:t>) </a:t>
            </a:r>
            <a:r>
              <a:rPr lang="de-DE" b="1" dirty="0" err="1"/>
              <a:t>rectangles</a:t>
            </a:r>
            <a:r>
              <a:rPr lang="de-DE" b="1" dirty="0"/>
              <a:t> </a:t>
            </a:r>
            <a:r>
              <a:rPr lang="de-DE" b="1" dirty="0" err="1"/>
              <a:t>as</a:t>
            </a:r>
            <a:r>
              <a:rPr lang="de-DE" b="1" dirty="0"/>
              <a:t> </a:t>
            </a:r>
            <a:r>
              <a:rPr lang="de-DE" b="1" dirty="0" err="1"/>
              <a:t>required</a:t>
            </a:r>
            <a:r>
              <a:rPr lang="de-DE" b="1" dirty="0"/>
              <a:t> </a:t>
            </a:r>
            <a:r>
              <a:rPr lang="de-DE" b="1" dirty="0" err="1"/>
              <a:t>by</a:t>
            </a:r>
            <a:r>
              <a:rPr lang="de-DE" b="1" dirty="0"/>
              <a:t> </a:t>
            </a:r>
            <a:r>
              <a:rPr lang="de-DE" b="1" dirty="0" err="1"/>
              <a:t>the</a:t>
            </a:r>
            <a:r>
              <a:rPr lang="de-DE" b="1" dirty="0"/>
              <a:t> </a:t>
            </a:r>
            <a:r>
              <a:rPr lang="de-DE" b="1" dirty="0" err="1"/>
              <a:t>data</a:t>
            </a:r>
            <a:endParaRPr lang="de-DE" b="1" dirty="0"/>
          </a:p>
        </p:txBody>
      </p:sp>
      <p:sp>
        <p:nvSpPr>
          <p:cNvPr id="24" name="Foliennummernplatzhalter 23">
            <a:extLst>
              <a:ext uri="{FF2B5EF4-FFF2-40B4-BE49-F238E27FC236}">
                <a16:creationId xmlns:a16="http://schemas.microsoft.com/office/drawing/2014/main" id="{E896DFBC-C6E3-496B-B440-642F2FB502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AF8AA-0AEE-4509-BDF5-6CF99532B891}" type="slidenum">
              <a:rPr lang="it-IT" smtClean="0"/>
              <a:pPr/>
              <a:t>8</a:t>
            </a:fld>
            <a:endParaRPr lang="it-IT" dirty="0"/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42AD6215-4922-405B-B8C5-E090F982B0D9}"/>
              </a:ext>
            </a:extLst>
          </p:cNvPr>
          <p:cNvSpPr/>
          <p:nvPr/>
        </p:nvSpPr>
        <p:spPr>
          <a:xfrm>
            <a:off x="7865617" y="2838469"/>
            <a:ext cx="2237171" cy="10653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v1</a:t>
            </a:r>
          </a:p>
        </p:txBody>
      </p:sp>
      <p:cxnSp>
        <p:nvCxnSpPr>
          <p:cNvPr id="8" name="Gerade Verbindung mit Pfeil 7">
            <a:extLst>
              <a:ext uri="{FF2B5EF4-FFF2-40B4-BE49-F238E27FC236}">
                <a16:creationId xmlns:a16="http://schemas.microsoft.com/office/drawing/2014/main" id="{253DDA0B-E62E-4BCE-B81D-B04A414A68F2}"/>
              </a:ext>
            </a:extLst>
          </p:cNvPr>
          <p:cNvCxnSpPr/>
          <p:nvPr/>
        </p:nvCxnSpPr>
        <p:spPr>
          <a:xfrm>
            <a:off x="7865618" y="3047094"/>
            <a:ext cx="2237172" cy="0"/>
          </a:xfrm>
          <a:prstGeom prst="straightConnector1">
            <a:avLst/>
          </a:prstGeom>
          <a:ln w="762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04125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0" grpId="0"/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0C1EE19B-6C46-436E-9190-99D41CE794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Methods</a:t>
            </a:r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74690D0C-8AF6-46DD-B8D9-B918967022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How</a:t>
            </a:r>
            <a:r>
              <a:rPr lang="de-DE" dirty="0"/>
              <a:t>?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1654A4C-06D5-49DD-A794-3453A955D7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AF8AA-0AEE-4509-BDF5-6CF99532B891}" type="slidenum">
              <a:rPr lang="it-IT" smtClean="0"/>
              <a:pPr/>
              <a:t>9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238948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279"/>
    </mc:Choice>
    <mc:Fallback xmlns="">
      <p:transition spd="slow" advTm="6279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33EBA2F-5448-411F-8797-9D721DF7BE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Data and </a:t>
            </a:r>
            <a:r>
              <a:rPr lang="de-DE" dirty="0" err="1"/>
              <a:t>methods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F1E6182-5D83-4530-845E-69F9967C2D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996" y="2436867"/>
            <a:ext cx="3837972" cy="1502817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de-DE" dirty="0"/>
              <a:t>Long </a:t>
            </a:r>
            <a:r>
              <a:rPr lang="de-DE" dirty="0" err="1"/>
              <a:t>period</a:t>
            </a:r>
            <a:r>
              <a:rPr lang="de-DE" dirty="0"/>
              <a:t> Rayleigh </a:t>
            </a:r>
            <a:r>
              <a:rPr lang="de-DE" dirty="0" err="1"/>
              <a:t>waves</a:t>
            </a:r>
            <a:r>
              <a:rPr lang="de-DE" dirty="0"/>
              <a:t> (Normal </a:t>
            </a:r>
            <a:r>
              <a:rPr lang="de-DE" dirty="0" err="1"/>
              <a:t>modes</a:t>
            </a:r>
            <a:r>
              <a:rPr lang="de-DE" dirty="0"/>
              <a:t>)</a:t>
            </a:r>
          </a:p>
          <a:p>
            <a:r>
              <a:rPr lang="de-DE" dirty="0" err="1"/>
              <a:t>Satellite</a:t>
            </a:r>
            <a:r>
              <a:rPr lang="de-DE" dirty="0"/>
              <a:t> </a:t>
            </a:r>
            <a:r>
              <a:rPr lang="de-DE" dirty="0" err="1"/>
              <a:t>gravity</a:t>
            </a:r>
            <a:r>
              <a:rPr lang="de-DE" dirty="0"/>
              <a:t> </a:t>
            </a:r>
            <a:r>
              <a:rPr lang="de-DE" dirty="0" err="1"/>
              <a:t>data</a:t>
            </a:r>
            <a:endParaRPr lang="de-DE" dirty="0"/>
          </a:p>
        </p:txBody>
      </p:sp>
      <p:pic>
        <p:nvPicPr>
          <p:cNvPr id="7" name="Grafik 6" descr="Ein Bild, das Transport, Satellit, Grill enthält.&#10;&#10;Automatisch generierte Beschreibung">
            <a:extLst>
              <a:ext uri="{FF2B5EF4-FFF2-40B4-BE49-F238E27FC236}">
                <a16:creationId xmlns:a16="http://schemas.microsoft.com/office/drawing/2014/main" id="{656BD2A2-D357-46D3-B73C-4808DB2325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1284" y="4368211"/>
            <a:ext cx="1578599" cy="1115999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6AA18718-D4B6-4E52-868E-83455CE40E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7188" y="4368211"/>
            <a:ext cx="2316285" cy="1223627"/>
          </a:xfrm>
          <a:prstGeom prst="rect">
            <a:avLst/>
          </a:prstGeom>
        </p:spPr>
      </p:pic>
      <p:sp>
        <p:nvSpPr>
          <p:cNvPr id="17" name="Textfeld 16">
            <a:extLst>
              <a:ext uri="{FF2B5EF4-FFF2-40B4-BE49-F238E27FC236}">
                <a16:creationId xmlns:a16="http://schemas.microsoft.com/office/drawing/2014/main" id="{209BA03E-79A0-4182-81BD-53FADDD280F4}"/>
              </a:ext>
            </a:extLst>
          </p:cNvPr>
          <p:cNvSpPr txBox="1"/>
          <p:nvPr/>
        </p:nvSpPr>
        <p:spPr>
          <a:xfrm>
            <a:off x="432996" y="2000386"/>
            <a:ext cx="38379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000" dirty="0"/>
              <a:t>Input (Data)</a:t>
            </a:r>
          </a:p>
        </p:txBody>
      </p:sp>
      <p:sp>
        <p:nvSpPr>
          <p:cNvPr id="27" name="Foliennummernplatzhalter 26">
            <a:extLst>
              <a:ext uri="{FF2B5EF4-FFF2-40B4-BE49-F238E27FC236}">
                <a16:creationId xmlns:a16="http://schemas.microsoft.com/office/drawing/2014/main" id="{BF171D71-4AB4-4878-9304-923F42FE1A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AF8AA-0AEE-4509-BDF5-6CF99532B891}" type="slidenum">
              <a:rPr lang="it-IT" smtClean="0"/>
              <a:pPr/>
              <a:t>10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3196348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D030C1F-994C-4CF5-B13F-449A997C2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372" y="-33709"/>
            <a:ext cx="3861881" cy="1454344"/>
          </a:xfrm>
        </p:spPr>
        <p:txBody>
          <a:bodyPr/>
          <a:lstStyle/>
          <a:p>
            <a:r>
              <a:rPr lang="de-DE" dirty="0"/>
              <a:t>Surface </a:t>
            </a:r>
            <a:r>
              <a:rPr lang="de-DE" dirty="0" err="1"/>
              <a:t>waves</a:t>
            </a:r>
            <a:endParaRPr lang="de-DE" dirty="0"/>
          </a:p>
        </p:txBody>
      </p:sp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36D84DF0-4A0B-4F4F-ADB5-B57D20C0EC2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5674" y="3391268"/>
            <a:ext cx="8467726" cy="3353542"/>
          </a:xfr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A6489BDD-6F45-47BC-BF18-363291892F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1475" y="365125"/>
            <a:ext cx="6480000" cy="3602448"/>
          </a:xfrm>
          <a:prstGeom prst="rect">
            <a:avLst/>
          </a:prstGeom>
        </p:spPr>
      </p:pic>
      <p:cxnSp>
        <p:nvCxnSpPr>
          <p:cNvPr id="9" name="Gerade Verbindung mit Pfeil 8">
            <a:extLst>
              <a:ext uri="{FF2B5EF4-FFF2-40B4-BE49-F238E27FC236}">
                <a16:creationId xmlns:a16="http://schemas.microsoft.com/office/drawing/2014/main" id="{519EACFB-1F5F-4E29-B34C-D305CCD7F233}"/>
              </a:ext>
            </a:extLst>
          </p:cNvPr>
          <p:cNvCxnSpPr>
            <a:cxnSpLocks/>
          </p:cNvCxnSpPr>
          <p:nvPr/>
        </p:nvCxnSpPr>
        <p:spPr>
          <a:xfrm>
            <a:off x="4438836" y="3967573"/>
            <a:ext cx="6222639" cy="0"/>
          </a:xfrm>
          <a:prstGeom prst="straightConnector1">
            <a:avLst/>
          </a:prstGeom>
          <a:ln w="76200">
            <a:solidFill>
              <a:schemeClr val="accent6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Textfeld 10">
            <a:extLst>
              <a:ext uri="{FF2B5EF4-FFF2-40B4-BE49-F238E27FC236}">
                <a16:creationId xmlns:a16="http://schemas.microsoft.com/office/drawing/2014/main" id="{A9947E76-50AA-439C-B16C-880604374BC8}"/>
              </a:ext>
            </a:extLst>
          </p:cNvPr>
          <p:cNvSpPr txBox="1"/>
          <p:nvPr/>
        </p:nvSpPr>
        <p:spPr>
          <a:xfrm>
            <a:off x="9949254" y="3473162"/>
            <a:ext cx="1461251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e-DE" dirty="0">
                <a:solidFill>
                  <a:schemeClr val="accent6"/>
                </a:solidFill>
              </a:rPr>
              <a:t>Surface </a:t>
            </a:r>
            <a:r>
              <a:rPr lang="de-DE" dirty="0" err="1">
                <a:solidFill>
                  <a:schemeClr val="accent6"/>
                </a:solidFill>
              </a:rPr>
              <a:t>wave</a:t>
            </a:r>
            <a:endParaRPr lang="de-DE" dirty="0">
              <a:solidFill>
                <a:schemeClr val="accent6"/>
              </a:solidFill>
            </a:endParaRP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4EA6B42D-24FF-44CA-B4FA-A785088BEB3F}"/>
              </a:ext>
            </a:extLst>
          </p:cNvPr>
          <p:cNvSpPr txBox="1"/>
          <p:nvPr/>
        </p:nvSpPr>
        <p:spPr>
          <a:xfrm>
            <a:off x="500350" y="1309127"/>
            <a:ext cx="3209544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 err="1"/>
              <a:t>Their</a:t>
            </a:r>
            <a:r>
              <a:rPr lang="de-DE" dirty="0"/>
              <a:t> </a:t>
            </a:r>
            <a:r>
              <a:rPr lang="de-DE" dirty="0" err="1"/>
              <a:t>phase</a:t>
            </a:r>
            <a:r>
              <a:rPr lang="de-DE" dirty="0"/>
              <a:t> </a:t>
            </a:r>
            <a:r>
              <a:rPr lang="de-DE" dirty="0" err="1"/>
              <a:t>speed</a:t>
            </a:r>
            <a:r>
              <a:rPr lang="de-DE" dirty="0"/>
              <a:t> </a:t>
            </a:r>
            <a:r>
              <a:rPr lang="de-DE" dirty="0" err="1"/>
              <a:t>depends</a:t>
            </a:r>
            <a:r>
              <a:rPr lang="de-DE" dirty="0"/>
              <a:t> on </a:t>
            </a:r>
            <a:r>
              <a:rPr lang="de-DE" dirty="0" err="1"/>
              <a:t>period</a:t>
            </a:r>
            <a:r>
              <a:rPr lang="de-DE" dirty="0"/>
              <a:t> (</a:t>
            </a:r>
            <a:r>
              <a:rPr lang="de-DE" i="1" dirty="0" err="1"/>
              <a:t>dispersion</a:t>
            </a:r>
            <a:r>
              <a:rPr lang="de-DE" dirty="0"/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At </a:t>
            </a:r>
            <a:r>
              <a:rPr lang="de-DE" dirty="0" err="1"/>
              <a:t>every</a:t>
            </a:r>
            <a:r>
              <a:rPr lang="de-DE" dirty="0"/>
              <a:t> </a:t>
            </a:r>
            <a:r>
              <a:rPr lang="de-DE" dirty="0" err="1"/>
              <a:t>location</a:t>
            </a:r>
            <a:r>
              <a:rPr lang="de-DE" dirty="0"/>
              <a:t>, </a:t>
            </a:r>
            <a:r>
              <a:rPr lang="de-DE" dirty="0" err="1"/>
              <a:t>phase</a:t>
            </a:r>
            <a:r>
              <a:rPr lang="de-DE" dirty="0"/>
              <a:t> </a:t>
            </a:r>
            <a:r>
              <a:rPr lang="de-DE" dirty="0" err="1"/>
              <a:t>speed</a:t>
            </a:r>
            <a:r>
              <a:rPr lang="de-DE" dirty="0"/>
              <a:t> </a:t>
            </a:r>
            <a:r>
              <a:rPr lang="de-DE" dirty="0" err="1"/>
              <a:t>only</a:t>
            </a:r>
            <a:r>
              <a:rPr lang="de-DE" dirty="0"/>
              <a:t> </a:t>
            </a:r>
            <a:r>
              <a:rPr lang="de-DE" dirty="0" err="1"/>
              <a:t>depends</a:t>
            </a:r>
            <a:r>
              <a:rPr lang="de-DE" dirty="0"/>
              <a:t> on </a:t>
            </a:r>
            <a:r>
              <a:rPr lang="de-DE" dirty="0" err="1"/>
              <a:t>velocity</a:t>
            </a:r>
            <a:r>
              <a:rPr lang="de-DE" dirty="0"/>
              <a:t> </a:t>
            </a:r>
            <a:r>
              <a:rPr lang="de-DE" dirty="0" err="1"/>
              <a:t>structure</a:t>
            </a:r>
            <a:r>
              <a:rPr lang="de-DE" dirty="0"/>
              <a:t> </a:t>
            </a:r>
            <a:r>
              <a:rPr lang="de-DE" dirty="0" err="1"/>
              <a:t>underneath</a:t>
            </a:r>
            <a:r>
              <a:rPr lang="de-DE" dirty="0"/>
              <a:t> (</a:t>
            </a:r>
            <a:r>
              <a:rPr lang="de-DE" i="1" dirty="0" err="1"/>
              <a:t>optimistic</a:t>
            </a:r>
            <a:r>
              <a:rPr lang="de-DE" i="1" dirty="0"/>
              <a:t> horizontal </a:t>
            </a:r>
            <a:r>
              <a:rPr lang="de-DE" i="1" dirty="0" err="1"/>
              <a:t>resolution</a:t>
            </a:r>
            <a:r>
              <a:rPr lang="de-DE" i="1" dirty="0"/>
              <a:t>!</a:t>
            </a:r>
            <a:r>
              <a:rPr lang="de-DE" dirty="0"/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I </a:t>
            </a:r>
            <a:r>
              <a:rPr lang="de-DE" dirty="0" err="1"/>
              <a:t>treat</a:t>
            </a:r>
            <a:r>
              <a:rPr lang="de-DE" dirty="0"/>
              <a:t> all </a:t>
            </a:r>
            <a:r>
              <a:rPr lang="de-DE" dirty="0" err="1"/>
              <a:t>periods</a:t>
            </a:r>
            <a:r>
              <a:rPr lang="de-DE" dirty="0"/>
              <a:t> like </a:t>
            </a:r>
            <a:r>
              <a:rPr lang="de-DE" dirty="0" err="1"/>
              <a:t>surface</a:t>
            </a:r>
            <a:r>
              <a:rPr lang="de-DE" dirty="0"/>
              <a:t> </a:t>
            </a:r>
            <a:r>
              <a:rPr lang="de-DE" dirty="0" err="1"/>
              <a:t>waves</a:t>
            </a:r>
            <a:r>
              <a:rPr lang="de-DE" dirty="0"/>
              <a:t> (</a:t>
            </a:r>
            <a:r>
              <a:rPr lang="de-DE" dirty="0" err="1"/>
              <a:t>only</a:t>
            </a:r>
            <a:r>
              <a:rPr lang="de-DE" dirty="0"/>
              <a:t> </a:t>
            </a:r>
            <a:r>
              <a:rPr lang="de-DE" dirty="0" err="1"/>
              <a:t>useful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synthetic</a:t>
            </a:r>
            <a:r>
              <a:rPr lang="de-DE" dirty="0"/>
              <a:t> </a:t>
            </a:r>
            <a:r>
              <a:rPr lang="de-DE" dirty="0" err="1"/>
              <a:t>tests</a:t>
            </a:r>
            <a:r>
              <a:rPr lang="de-DE" dirty="0"/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I </a:t>
            </a:r>
            <a:r>
              <a:rPr lang="de-DE" dirty="0" err="1"/>
              <a:t>only</a:t>
            </a:r>
            <a:r>
              <a:rPr lang="de-DE" dirty="0"/>
              <a:t> </a:t>
            </a:r>
            <a:r>
              <a:rPr lang="de-DE" dirty="0" err="1"/>
              <a:t>use</a:t>
            </a:r>
            <a:r>
              <a:rPr lang="de-DE" dirty="0"/>
              <a:t> 6 </a:t>
            </a:r>
            <a:r>
              <a:rPr lang="de-DE" dirty="0" err="1"/>
              <a:t>periods</a:t>
            </a:r>
            <a:endParaRPr lang="de-DE" dirty="0"/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A89DD8FD-7C43-47D3-A837-42E4E9B584B3}"/>
              </a:ext>
            </a:extLst>
          </p:cNvPr>
          <p:cNvSpPr txBox="1"/>
          <p:nvPr/>
        </p:nvSpPr>
        <p:spPr>
          <a:xfrm>
            <a:off x="745919" y="4970402"/>
            <a:ext cx="2029968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de-DE" dirty="0" err="1"/>
              <a:t>Longer</a:t>
            </a:r>
            <a:r>
              <a:rPr lang="de-DE" dirty="0"/>
              <a:t> </a:t>
            </a:r>
            <a:r>
              <a:rPr lang="de-DE" dirty="0" err="1"/>
              <a:t>Period</a:t>
            </a:r>
            <a:endParaRPr lang="de-DE" dirty="0"/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9C5D664B-0EDE-4B1D-8CCE-484EE094AE53}"/>
              </a:ext>
            </a:extLst>
          </p:cNvPr>
          <p:cNvSpPr txBox="1"/>
          <p:nvPr/>
        </p:nvSpPr>
        <p:spPr>
          <a:xfrm>
            <a:off x="745919" y="6101210"/>
            <a:ext cx="2029968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de-DE" dirty="0" err="1"/>
              <a:t>Deeper</a:t>
            </a:r>
            <a:r>
              <a:rPr lang="de-DE" dirty="0"/>
              <a:t> </a:t>
            </a:r>
            <a:r>
              <a:rPr lang="de-DE" dirty="0" err="1"/>
              <a:t>sensitivity</a:t>
            </a:r>
            <a:endParaRPr lang="de-DE" dirty="0"/>
          </a:p>
        </p:txBody>
      </p:sp>
      <p:cxnSp>
        <p:nvCxnSpPr>
          <p:cNvPr id="16" name="Gerade Verbindung mit Pfeil 15">
            <a:extLst>
              <a:ext uri="{FF2B5EF4-FFF2-40B4-BE49-F238E27FC236}">
                <a16:creationId xmlns:a16="http://schemas.microsoft.com/office/drawing/2014/main" id="{A4943FC1-E838-474C-927F-8EC5247EF446}"/>
              </a:ext>
            </a:extLst>
          </p:cNvPr>
          <p:cNvCxnSpPr>
            <a:stCxn id="13" idx="2"/>
            <a:endCxn id="14" idx="0"/>
          </p:cNvCxnSpPr>
          <p:nvPr/>
        </p:nvCxnSpPr>
        <p:spPr>
          <a:xfrm>
            <a:off x="1760903" y="5339734"/>
            <a:ext cx="0" cy="761476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Foliennummernplatzhalter 7">
            <a:extLst>
              <a:ext uri="{FF2B5EF4-FFF2-40B4-BE49-F238E27FC236}">
                <a16:creationId xmlns:a16="http://schemas.microsoft.com/office/drawing/2014/main" id="{DA6830A5-2A46-426A-922F-0864159912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AF8AA-0AEE-4509-BDF5-6CF99532B891}" type="slidenum">
              <a:rPr lang="it-IT" smtClean="0"/>
              <a:pPr/>
              <a:t>11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193402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 animBg="1"/>
      <p:bldP spid="1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33EBA2F-5448-411F-8797-9D721DF7BE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Data and </a:t>
            </a:r>
            <a:r>
              <a:rPr lang="de-DE" dirty="0" err="1"/>
              <a:t>methods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F1E6182-5D83-4530-845E-69F9967C2D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996" y="2436867"/>
            <a:ext cx="3837972" cy="1502817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de-DE" dirty="0"/>
              <a:t>Long </a:t>
            </a:r>
            <a:r>
              <a:rPr lang="de-DE" dirty="0" err="1"/>
              <a:t>period</a:t>
            </a:r>
            <a:r>
              <a:rPr lang="de-DE" dirty="0"/>
              <a:t> Rayleigh </a:t>
            </a:r>
            <a:r>
              <a:rPr lang="de-DE" dirty="0" err="1"/>
              <a:t>waves</a:t>
            </a:r>
            <a:r>
              <a:rPr lang="de-DE" dirty="0"/>
              <a:t> (Normal </a:t>
            </a:r>
            <a:r>
              <a:rPr lang="de-DE" dirty="0" err="1"/>
              <a:t>modes</a:t>
            </a:r>
            <a:r>
              <a:rPr lang="de-DE" dirty="0"/>
              <a:t>)</a:t>
            </a:r>
          </a:p>
          <a:p>
            <a:r>
              <a:rPr lang="de-DE" dirty="0" err="1"/>
              <a:t>Satellite</a:t>
            </a:r>
            <a:r>
              <a:rPr lang="de-DE" dirty="0"/>
              <a:t> </a:t>
            </a:r>
            <a:r>
              <a:rPr lang="de-DE" dirty="0" err="1"/>
              <a:t>gravity</a:t>
            </a:r>
            <a:r>
              <a:rPr lang="de-DE" dirty="0"/>
              <a:t> </a:t>
            </a:r>
            <a:r>
              <a:rPr lang="de-DE" dirty="0" err="1"/>
              <a:t>data</a:t>
            </a:r>
            <a:endParaRPr lang="de-DE" dirty="0"/>
          </a:p>
        </p:txBody>
      </p:sp>
      <p:sp>
        <p:nvSpPr>
          <p:cNvPr id="4" name="Inhaltsplatzhalter 2">
            <a:extLst>
              <a:ext uri="{FF2B5EF4-FFF2-40B4-BE49-F238E27FC236}">
                <a16:creationId xmlns:a16="http://schemas.microsoft.com/office/drawing/2014/main" id="{601073A4-869D-4081-B8C3-6495C27D4DAC}"/>
              </a:ext>
            </a:extLst>
          </p:cNvPr>
          <p:cNvSpPr txBox="1">
            <a:spLocks/>
          </p:cNvSpPr>
          <p:nvPr/>
        </p:nvSpPr>
        <p:spPr>
          <a:xfrm>
            <a:off x="8599898" y="1762504"/>
            <a:ext cx="3158923" cy="287132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NotesEsa" panose="02000506030000020004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NotesEsa" panose="02000506030000020004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NotesEsa" panose="02000506030000020004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NotesEsa" panose="02000506030000020004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NotesEsa" panose="02000506030000020004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b="1" dirty="0">
                <a:solidFill>
                  <a:schemeClr val="accent1"/>
                </a:solidFill>
              </a:rPr>
              <a:t>2-D</a:t>
            </a:r>
            <a:r>
              <a:rPr lang="de-DE" b="1" dirty="0"/>
              <a:t> </a:t>
            </a:r>
            <a:r>
              <a:rPr lang="de-DE" dirty="0" err="1"/>
              <a:t>Discrete</a:t>
            </a:r>
            <a:r>
              <a:rPr lang="de-DE" dirty="0"/>
              <a:t> </a:t>
            </a:r>
            <a:r>
              <a:rPr lang="de-DE" dirty="0" err="1"/>
              <a:t>velocity</a:t>
            </a:r>
            <a:r>
              <a:rPr lang="de-DE" dirty="0"/>
              <a:t> and </a:t>
            </a:r>
            <a:r>
              <a:rPr lang="de-DE" dirty="0" err="1"/>
              <a:t>density</a:t>
            </a:r>
            <a:r>
              <a:rPr lang="de-DE" dirty="0"/>
              <a:t> </a:t>
            </a:r>
            <a:r>
              <a:rPr lang="de-DE" dirty="0" err="1"/>
              <a:t>anomalies</a:t>
            </a:r>
            <a:r>
              <a:rPr lang="de-DE" dirty="0"/>
              <a:t> (</a:t>
            </a:r>
            <a:r>
              <a:rPr lang="de-DE" dirty="0" err="1"/>
              <a:t>gridless</a:t>
            </a:r>
            <a:r>
              <a:rPr lang="de-DE" dirty="0"/>
              <a:t>)</a:t>
            </a:r>
          </a:p>
          <a:p>
            <a:r>
              <a:rPr lang="de-DE" dirty="0"/>
              <a:t>Model </a:t>
            </a:r>
            <a:r>
              <a:rPr lang="de-DE" dirty="0" err="1"/>
              <a:t>depth</a:t>
            </a:r>
            <a:r>
              <a:rPr lang="de-DE" dirty="0"/>
              <a:t> 275-2800 km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368D97EE-397A-4E06-9AE6-2FAD0B2A5A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1235" y="4780904"/>
            <a:ext cx="3237677" cy="1297368"/>
          </a:xfrm>
          <a:prstGeom prst="rect">
            <a:avLst/>
          </a:prstGeom>
        </p:spPr>
      </p:pic>
      <p:pic>
        <p:nvPicPr>
          <p:cNvPr id="7" name="Grafik 6" descr="Ein Bild, das Transport, Satellit, Grill enthält.&#10;&#10;Automatisch generierte Beschreibung">
            <a:extLst>
              <a:ext uri="{FF2B5EF4-FFF2-40B4-BE49-F238E27FC236}">
                <a16:creationId xmlns:a16="http://schemas.microsoft.com/office/drawing/2014/main" id="{656BD2A2-D357-46D3-B73C-4808DB2325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1284" y="4368211"/>
            <a:ext cx="1578599" cy="1115999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6AA18718-D4B6-4E52-868E-83455CE40E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7188" y="4368211"/>
            <a:ext cx="2316285" cy="1223627"/>
          </a:xfrm>
          <a:prstGeom prst="rect">
            <a:avLst/>
          </a:prstGeom>
        </p:spPr>
      </p:pic>
      <p:sp>
        <p:nvSpPr>
          <p:cNvPr id="12" name="Inhaltsplatzhalter 2">
            <a:extLst>
              <a:ext uri="{FF2B5EF4-FFF2-40B4-BE49-F238E27FC236}">
                <a16:creationId xmlns:a16="http://schemas.microsoft.com/office/drawing/2014/main" id="{D9E01C6C-8A2C-4515-8A9A-3BA2A28BE211}"/>
              </a:ext>
            </a:extLst>
          </p:cNvPr>
          <p:cNvSpPr txBox="1">
            <a:spLocks/>
          </p:cNvSpPr>
          <p:nvPr/>
        </p:nvSpPr>
        <p:spPr>
          <a:xfrm>
            <a:off x="4693977" y="2000387"/>
            <a:ext cx="3638343" cy="221601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NotesEsa" panose="02000506030000020004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NotesEsa" panose="02000506030000020004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NotesEsa" panose="02000506030000020004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NotesEsa" panose="02000506030000020004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NotesEsa" panose="02000506030000020004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b="1" dirty="0" err="1"/>
              <a:t>Bayesian</a:t>
            </a:r>
            <a:r>
              <a:rPr lang="de-DE" dirty="0"/>
              <a:t> </a:t>
            </a:r>
            <a:r>
              <a:rPr lang="de-DE" b="1" dirty="0"/>
              <a:t>transdimensional</a:t>
            </a:r>
            <a:r>
              <a:rPr lang="de-DE" dirty="0"/>
              <a:t> </a:t>
            </a:r>
            <a:r>
              <a:rPr lang="de-DE" dirty="0" err="1"/>
              <a:t>inversion</a:t>
            </a:r>
            <a:endParaRPr lang="de-DE" dirty="0"/>
          </a:p>
          <a:p>
            <a:r>
              <a:rPr lang="de-DE" b="1" dirty="0" err="1"/>
              <a:t>Birth</a:t>
            </a:r>
            <a:r>
              <a:rPr lang="de-DE" b="1" dirty="0"/>
              <a:t>-Death</a:t>
            </a:r>
            <a:r>
              <a:rPr lang="de-DE" dirty="0"/>
              <a:t> Monte Carlo Markov Chain</a:t>
            </a:r>
          </a:p>
        </p:txBody>
      </p:sp>
      <p:cxnSp>
        <p:nvCxnSpPr>
          <p:cNvPr id="14" name="Gerade Verbindung mit Pfeil 13">
            <a:extLst>
              <a:ext uri="{FF2B5EF4-FFF2-40B4-BE49-F238E27FC236}">
                <a16:creationId xmlns:a16="http://schemas.microsoft.com/office/drawing/2014/main" id="{4D41F3CF-A96E-4DC7-AF65-2BB096CDB2A2}"/>
              </a:ext>
            </a:extLst>
          </p:cNvPr>
          <p:cNvCxnSpPr>
            <a:cxnSpLocks/>
          </p:cNvCxnSpPr>
          <p:nvPr/>
        </p:nvCxnSpPr>
        <p:spPr>
          <a:xfrm>
            <a:off x="4693977" y="1632031"/>
            <a:ext cx="3638343" cy="0"/>
          </a:xfrm>
          <a:prstGeom prst="straightConnector1">
            <a:avLst/>
          </a:prstGeom>
          <a:ln w="762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7" name="Textfeld 16">
            <a:extLst>
              <a:ext uri="{FF2B5EF4-FFF2-40B4-BE49-F238E27FC236}">
                <a16:creationId xmlns:a16="http://schemas.microsoft.com/office/drawing/2014/main" id="{209BA03E-79A0-4182-81BD-53FADDD280F4}"/>
              </a:ext>
            </a:extLst>
          </p:cNvPr>
          <p:cNvSpPr txBox="1"/>
          <p:nvPr/>
        </p:nvSpPr>
        <p:spPr>
          <a:xfrm>
            <a:off x="432996" y="2000386"/>
            <a:ext cx="38379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000" dirty="0"/>
              <a:t>Input (Data)</a:t>
            </a:r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6C8E4A8F-BCE8-45AD-9948-0A9E0B05427C}"/>
              </a:ext>
            </a:extLst>
          </p:cNvPr>
          <p:cNvSpPr txBox="1"/>
          <p:nvPr/>
        </p:nvSpPr>
        <p:spPr>
          <a:xfrm>
            <a:off x="9254834" y="1297289"/>
            <a:ext cx="39306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/>
              <a:t>Output (Models)</a:t>
            </a:r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872FE2FA-C575-4976-910A-953C0820E54D}"/>
              </a:ext>
            </a:extLst>
          </p:cNvPr>
          <p:cNvSpPr txBox="1"/>
          <p:nvPr/>
        </p:nvSpPr>
        <p:spPr>
          <a:xfrm>
            <a:off x="4693977" y="1136211"/>
            <a:ext cx="35124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dirty="0"/>
              <a:t>Inversion</a:t>
            </a:r>
          </a:p>
        </p:txBody>
      </p:sp>
      <p:cxnSp>
        <p:nvCxnSpPr>
          <p:cNvPr id="20" name="Gerade Verbindung mit Pfeil 19">
            <a:extLst>
              <a:ext uri="{FF2B5EF4-FFF2-40B4-BE49-F238E27FC236}">
                <a16:creationId xmlns:a16="http://schemas.microsoft.com/office/drawing/2014/main" id="{214D3123-AD8D-40D5-8230-A0671552E3B5}"/>
              </a:ext>
            </a:extLst>
          </p:cNvPr>
          <p:cNvCxnSpPr>
            <a:cxnSpLocks/>
          </p:cNvCxnSpPr>
          <p:nvPr/>
        </p:nvCxnSpPr>
        <p:spPr>
          <a:xfrm flipH="1">
            <a:off x="4720510" y="6119353"/>
            <a:ext cx="3611811" cy="0"/>
          </a:xfrm>
          <a:prstGeom prst="straightConnector1">
            <a:avLst/>
          </a:prstGeom>
          <a:ln w="762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1" name="Textfeld 20">
            <a:extLst>
              <a:ext uri="{FF2B5EF4-FFF2-40B4-BE49-F238E27FC236}">
                <a16:creationId xmlns:a16="http://schemas.microsoft.com/office/drawing/2014/main" id="{5B9C9609-E9BF-4D54-ADC3-FA2DCA584295}"/>
              </a:ext>
            </a:extLst>
          </p:cNvPr>
          <p:cNvSpPr txBox="1"/>
          <p:nvPr/>
        </p:nvSpPr>
        <p:spPr>
          <a:xfrm>
            <a:off x="4734322" y="5664840"/>
            <a:ext cx="35124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000" dirty="0" err="1"/>
              <a:t>Synthetic</a:t>
            </a:r>
            <a:r>
              <a:rPr lang="de-DE" dirty="0"/>
              <a:t> </a:t>
            </a:r>
            <a:r>
              <a:rPr lang="de-DE" dirty="0" err="1"/>
              <a:t>calculation</a:t>
            </a:r>
            <a:endParaRPr lang="de-DE" dirty="0"/>
          </a:p>
        </p:txBody>
      </p:sp>
      <p:sp>
        <p:nvSpPr>
          <p:cNvPr id="27" name="Foliennummernplatzhalter 26">
            <a:extLst>
              <a:ext uri="{FF2B5EF4-FFF2-40B4-BE49-F238E27FC236}">
                <a16:creationId xmlns:a16="http://schemas.microsoft.com/office/drawing/2014/main" id="{BF171D71-4AB4-4878-9304-923F42FE1A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AF8AA-0AEE-4509-BDF5-6CF99532B891}" type="slidenum">
              <a:rPr lang="it-IT" smtClean="0"/>
              <a:pPr/>
              <a:t>12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528811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2" grpId="0" animBg="1"/>
      <p:bldP spid="18" grpId="0"/>
      <p:bldP spid="19" grpId="0"/>
      <p:bldP spid="2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E50942-A839-477A-B35C-B580B1D3A8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 err="1">
                <a:solidFill>
                  <a:schemeClr val="accent1"/>
                </a:solidFill>
              </a:rPr>
              <a:t>Bayesian</a:t>
            </a:r>
            <a:r>
              <a:rPr lang="de-DE" dirty="0"/>
              <a:t> </a:t>
            </a:r>
            <a:r>
              <a:rPr lang="de-DE" dirty="0" err="1"/>
              <a:t>perspective</a:t>
            </a:r>
            <a:endParaRPr lang="de-DE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nhaltsplatzhalter 2">
                <a:extLst>
                  <a:ext uri="{FF2B5EF4-FFF2-40B4-BE49-F238E27FC236}">
                    <a16:creationId xmlns:a16="http://schemas.microsoft.com/office/drawing/2014/main" id="{1788E47B-4E9D-4842-882D-98BEFE3803F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022744" y="1530435"/>
                <a:ext cx="8243321" cy="1096920"/>
              </a:xfrm>
            </p:spPr>
            <p:txBody>
              <a:bodyPr>
                <a:normAutofit/>
              </a:bodyPr>
              <a:lstStyle/>
              <a:p>
                <a:r>
                  <a:rPr lang="de-DE" dirty="0"/>
                  <a:t>Goal: „Judge“ a </a:t>
                </a:r>
                <a:r>
                  <a:rPr lang="de-DE" dirty="0" err="1"/>
                  <a:t>given</a:t>
                </a:r>
                <a:r>
                  <a:rPr lang="de-DE" dirty="0"/>
                  <a:t> </a:t>
                </a:r>
                <a:r>
                  <a:rPr lang="de-DE" dirty="0" err="1"/>
                  <a:t>model</a:t>
                </a:r>
                <a:r>
                  <a:rPr lang="de-DE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i="1" dirty="0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de-DE" i="1" dirty="0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de-DE" dirty="0"/>
                  <a:t> </a:t>
                </a:r>
                <a:r>
                  <a:rPr lang="de-DE" dirty="0" err="1"/>
                  <a:t>with</a:t>
                </a:r>
                <a:r>
                  <a:rPr lang="de-DE" dirty="0"/>
                  <a:t> k </a:t>
                </a:r>
                <a:r>
                  <a:rPr lang="de-DE" dirty="0" err="1"/>
                  <a:t>rectangle</a:t>
                </a:r>
                <a:r>
                  <a:rPr lang="de-DE" dirty="0"/>
                  <a:t> </a:t>
                </a:r>
                <a:r>
                  <a:rPr lang="de-DE" dirty="0" err="1"/>
                  <a:t>using</a:t>
                </a:r>
                <a:r>
                  <a:rPr lang="de-DE" dirty="0"/>
                  <a:t> Bayes‘ Rule:</a:t>
                </a:r>
              </a:p>
            </p:txBody>
          </p:sp>
        </mc:Choice>
        <mc:Fallback xmlns="">
          <p:sp>
            <p:nvSpPr>
              <p:cNvPr id="3" name="Inhaltsplatzhalter 2">
                <a:extLst>
                  <a:ext uri="{FF2B5EF4-FFF2-40B4-BE49-F238E27FC236}">
                    <a16:creationId xmlns:a16="http://schemas.microsoft.com/office/drawing/2014/main" id="{1788E47B-4E9D-4842-882D-98BEFE3803F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022744" y="1530435"/>
                <a:ext cx="8243321" cy="1096920"/>
              </a:xfrm>
              <a:blipFill>
                <a:blip r:embed="rId2"/>
                <a:stretch>
                  <a:fillRect l="-1331" t="-8889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8" name="Gruppieren 17">
            <a:extLst>
              <a:ext uri="{FF2B5EF4-FFF2-40B4-BE49-F238E27FC236}">
                <a16:creationId xmlns:a16="http://schemas.microsoft.com/office/drawing/2014/main" id="{9E53B3D9-0157-4E9F-B852-CCF61DF05409}"/>
              </a:ext>
            </a:extLst>
          </p:cNvPr>
          <p:cNvGrpSpPr/>
          <p:nvPr/>
        </p:nvGrpSpPr>
        <p:grpSpPr>
          <a:xfrm>
            <a:off x="99786" y="2078895"/>
            <a:ext cx="3439072" cy="2700209"/>
            <a:chOff x="417595" y="2616196"/>
            <a:chExt cx="3439072" cy="2700209"/>
          </a:xfrm>
        </p:grpSpPr>
        <p:pic>
          <p:nvPicPr>
            <p:cNvPr id="5" name="Grafik 4">
              <a:extLst>
                <a:ext uri="{FF2B5EF4-FFF2-40B4-BE49-F238E27FC236}">
                  <a16:creationId xmlns:a16="http://schemas.microsoft.com/office/drawing/2014/main" id="{2B122D93-E667-4CE6-9E56-54E8F63DE9B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7595" y="2616196"/>
              <a:ext cx="3439072" cy="2700209"/>
            </a:xfrm>
            <a:prstGeom prst="rect">
              <a:avLst/>
            </a:prstGeom>
          </p:spPr>
        </p:pic>
        <p:sp>
          <p:nvSpPr>
            <p:cNvPr id="6" name="Textfeld 5">
              <a:extLst>
                <a:ext uri="{FF2B5EF4-FFF2-40B4-BE49-F238E27FC236}">
                  <a16:creationId xmlns:a16="http://schemas.microsoft.com/office/drawing/2014/main" id="{8668377C-9303-460E-8B6D-FB9A6E34F0C5}"/>
                </a:ext>
              </a:extLst>
            </p:cNvPr>
            <p:cNvSpPr txBox="1"/>
            <p:nvPr/>
          </p:nvSpPr>
          <p:spPr>
            <a:xfrm>
              <a:off x="550417" y="3828625"/>
              <a:ext cx="894954" cy="646331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de-DE" dirty="0" err="1"/>
                <a:t>Good</a:t>
              </a:r>
              <a:r>
                <a:rPr lang="de-DE" dirty="0"/>
                <a:t> </a:t>
              </a:r>
              <a:r>
                <a:rPr lang="de-DE" dirty="0" err="1"/>
                <a:t>data</a:t>
              </a:r>
              <a:r>
                <a:rPr lang="de-DE" dirty="0"/>
                <a:t> fit</a:t>
              </a:r>
            </a:p>
          </p:txBody>
        </p:sp>
        <p:sp>
          <p:nvSpPr>
            <p:cNvPr id="7" name="Textfeld 6">
              <a:extLst>
                <a:ext uri="{FF2B5EF4-FFF2-40B4-BE49-F238E27FC236}">
                  <a16:creationId xmlns:a16="http://schemas.microsoft.com/office/drawing/2014/main" id="{C82F80A4-27C2-40CA-90C3-F046AE4FCCF8}"/>
                </a:ext>
              </a:extLst>
            </p:cNvPr>
            <p:cNvSpPr txBox="1"/>
            <p:nvPr/>
          </p:nvSpPr>
          <p:spPr>
            <a:xfrm>
              <a:off x="2846010" y="3828625"/>
              <a:ext cx="894954" cy="646331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de-DE" dirty="0"/>
                <a:t>Simple</a:t>
              </a:r>
              <a:r>
                <a:rPr lang="de-DE" sz="1600" dirty="0"/>
                <a:t> </a:t>
              </a:r>
              <a:r>
                <a:rPr lang="de-DE" dirty="0" err="1"/>
                <a:t>models</a:t>
              </a:r>
              <a:endParaRPr lang="de-DE" sz="1600" dirty="0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feld 7">
                <a:extLst>
                  <a:ext uri="{FF2B5EF4-FFF2-40B4-BE49-F238E27FC236}">
                    <a16:creationId xmlns:a16="http://schemas.microsoft.com/office/drawing/2014/main" id="{4220DBD5-DDD6-41AD-B98D-C345C650962B}"/>
                  </a:ext>
                </a:extLst>
              </p:cNvPr>
              <p:cNvSpPr txBox="1"/>
              <p:nvPr/>
            </p:nvSpPr>
            <p:spPr>
              <a:xfrm>
                <a:off x="4514404" y="2706738"/>
                <a:ext cx="7260001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sz="2400" b="0" i="1" smtClean="0">
                          <a:latin typeface="Cambria Math" panose="02040503050406030204" pitchFamily="18" charset="0"/>
                        </a:rPr>
                        <m:t>𝑃𝑜𝑠𝑡𝑒𝑟𝑖𝑜𝑟</m:t>
                      </m:r>
                      <m:r>
                        <a:rPr lang="de-DE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de-DE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de-DE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sz="2400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de-DE" sz="2400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</m:e>
                      </m:d>
                      <m:r>
                        <a:rPr lang="de-DE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de-DE" sz="2400" b="0" i="1" smtClean="0">
                          <a:latin typeface="Cambria Math" panose="02040503050406030204" pitchFamily="18" charset="0"/>
                        </a:rPr>
                        <m:t>𝐿𝑖𝑘𝑒𝑙𝑖h𝑜𝑜𝑑</m:t>
                      </m:r>
                      <m:d>
                        <m:dPr>
                          <m:ctrlPr>
                            <a:rPr lang="de-DE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de-DE" sz="2400" b="0" i="0" smtClean="0"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de-DE" sz="2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de-DE" sz="2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de-DE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de-DE" sz="2400" b="0" i="1" smtClean="0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p>
                              <m:r>
                                <a:rPr lang="de-DE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r>
                        <a:rPr lang="de-DE" sz="2400" b="0" i="1" smtClean="0">
                          <a:latin typeface="Cambria Math" panose="02040503050406030204" pitchFamily="18" charset="0"/>
                        </a:rPr>
                        <m:t>∗</m:t>
                      </m:r>
                      <m:r>
                        <a:rPr lang="de-DE" sz="2400" b="0" i="1" smtClean="0">
                          <a:latin typeface="Cambria Math" panose="02040503050406030204" pitchFamily="18" charset="0"/>
                        </a:rPr>
                        <m:t>𝑃𝑟𝑖𝑜𝑟</m:t>
                      </m:r>
                      <m:d>
                        <m:dPr>
                          <m:ctrlPr>
                            <a:rPr lang="de-DE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de-DE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sz="2400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de-DE" sz="2400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</m:e>
                      </m:d>
                      <m:r>
                        <a:rPr lang="de-DE" sz="2400" b="0" i="1" smtClean="0">
                          <a:latin typeface="Cambria Math" panose="02040503050406030204" pitchFamily="18" charset="0"/>
                        </a:rPr>
                        <m:t>∗</m:t>
                      </m:r>
                      <m:r>
                        <a:rPr lang="de-DE" sz="2400" b="0" i="1" smtClean="0"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de-DE" sz="2400" dirty="0"/>
              </a:p>
            </p:txBody>
          </p:sp>
        </mc:Choice>
        <mc:Fallback xmlns="">
          <p:sp>
            <p:nvSpPr>
              <p:cNvPr id="8" name="Textfeld 7">
                <a:extLst>
                  <a:ext uri="{FF2B5EF4-FFF2-40B4-BE49-F238E27FC236}">
                    <a16:creationId xmlns:a16="http://schemas.microsoft.com/office/drawing/2014/main" id="{4220DBD5-DDD6-41AD-B98D-C345C65096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14404" y="2706738"/>
                <a:ext cx="7260001" cy="369332"/>
              </a:xfrm>
              <a:prstGeom prst="rect">
                <a:avLst/>
              </a:prstGeom>
              <a:blipFill>
                <a:blip r:embed="rId4"/>
                <a:stretch>
                  <a:fillRect l="-588" r="-336" b="-24590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feld 8">
            <a:extLst>
              <a:ext uri="{FF2B5EF4-FFF2-40B4-BE49-F238E27FC236}">
                <a16:creationId xmlns:a16="http://schemas.microsoft.com/office/drawing/2014/main" id="{BE962210-46F9-4A76-802C-745EAF70F52B}"/>
              </a:ext>
            </a:extLst>
          </p:cNvPr>
          <p:cNvSpPr txBox="1"/>
          <p:nvPr/>
        </p:nvSpPr>
        <p:spPr>
          <a:xfrm>
            <a:off x="7283377" y="3366960"/>
            <a:ext cx="1707472" cy="92333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e-DE" dirty="0" err="1"/>
              <a:t>How</a:t>
            </a:r>
            <a:r>
              <a:rPr lang="de-DE" dirty="0"/>
              <a:t> </a:t>
            </a:r>
            <a:r>
              <a:rPr lang="de-DE" dirty="0" err="1"/>
              <a:t>well</a:t>
            </a:r>
            <a:r>
              <a:rPr lang="de-DE" dirty="0"/>
              <a:t> </a:t>
            </a:r>
            <a:r>
              <a:rPr lang="de-DE" dirty="0" err="1"/>
              <a:t>does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model</a:t>
            </a:r>
            <a:r>
              <a:rPr lang="de-DE" dirty="0"/>
              <a:t> fit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data</a:t>
            </a:r>
            <a:r>
              <a:rPr lang="de-DE" dirty="0"/>
              <a:t>?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5FF794A6-F654-44E6-9F57-B4A8B5FF836A}"/>
              </a:ext>
            </a:extLst>
          </p:cNvPr>
          <p:cNvSpPr txBox="1"/>
          <p:nvPr/>
        </p:nvSpPr>
        <p:spPr>
          <a:xfrm>
            <a:off x="9790591" y="3386388"/>
            <a:ext cx="1707472" cy="92333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e-DE" dirty="0" err="1"/>
              <a:t>How</a:t>
            </a:r>
            <a:r>
              <a:rPr lang="de-DE" dirty="0"/>
              <a:t> </a:t>
            </a:r>
            <a:r>
              <a:rPr lang="de-DE" dirty="0" err="1"/>
              <a:t>complicated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model</a:t>
            </a:r>
            <a:r>
              <a:rPr lang="de-DE" dirty="0"/>
              <a:t>?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A6826737-A007-423B-B97E-B734A6B5EED7}"/>
              </a:ext>
            </a:extLst>
          </p:cNvPr>
          <p:cNvSpPr txBox="1"/>
          <p:nvPr/>
        </p:nvSpPr>
        <p:spPr>
          <a:xfrm>
            <a:off x="4604483" y="3386388"/>
            <a:ext cx="1707472" cy="120032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e-DE" dirty="0" err="1"/>
              <a:t>Better</a:t>
            </a:r>
            <a:r>
              <a:rPr lang="de-DE" dirty="0"/>
              <a:t> </a:t>
            </a:r>
            <a:r>
              <a:rPr lang="de-DE" dirty="0" err="1"/>
              <a:t>models</a:t>
            </a:r>
            <a:r>
              <a:rPr lang="de-DE" dirty="0"/>
              <a:t> </a:t>
            </a:r>
            <a:r>
              <a:rPr lang="de-DE" dirty="0" err="1"/>
              <a:t>have</a:t>
            </a:r>
            <a:r>
              <a:rPr lang="de-DE" dirty="0"/>
              <a:t> </a:t>
            </a:r>
            <a:r>
              <a:rPr lang="de-DE" b="1" dirty="0" err="1"/>
              <a:t>higher</a:t>
            </a:r>
            <a:r>
              <a:rPr lang="de-DE" dirty="0"/>
              <a:t> </a:t>
            </a:r>
            <a:r>
              <a:rPr lang="de-DE" dirty="0" err="1"/>
              <a:t>posterior</a:t>
            </a:r>
            <a:r>
              <a:rPr lang="de-DE" dirty="0"/>
              <a:t> </a:t>
            </a:r>
            <a:r>
              <a:rPr lang="de-DE" dirty="0" err="1"/>
              <a:t>probability</a:t>
            </a:r>
            <a:endParaRPr lang="de-DE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feld 11">
                <a:extLst>
                  <a:ext uri="{FF2B5EF4-FFF2-40B4-BE49-F238E27FC236}">
                    <a16:creationId xmlns:a16="http://schemas.microsoft.com/office/drawing/2014/main" id="{B45A504F-D997-4D3D-A3E8-83A5A47F3B1E}"/>
                  </a:ext>
                </a:extLst>
              </p:cNvPr>
              <p:cNvSpPr txBox="1"/>
              <p:nvPr/>
            </p:nvSpPr>
            <p:spPr>
              <a:xfrm>
                <a:off x="7290668" y="4854740"/>
                <a:ext cx="1707472" cy="1206549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de-DE" b="1" dirty="0"/>
                  <a:t>Depends on </a:t>
                </a:r>
                <a:r>
                  <a:rPr lang="de-DE" b="1" dirty="0" err="1"/>
                  <a:t>error</a:t>
                </a:r>
                <a:r>
                  <a:rPr lang="de-DE" b="1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de-DE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de-DE" b="1" i="1" smtClean="0">
                            <a:latin typeface="Cambria Math" panose="02040503050406030204" pitchFamily="18" charset="0"/>
                          </a:rPr>
                          <m:t>𝝈</m:t>
                        </m:r>
                      </m:e>
                      <m:sup>
                        <m:r>
                          <a:rPr lang="de-DE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de-DE" b="1" dirty="0"/>
                  <a:t>, </a:t>
                </a:r>
                <a:r>
                  <a:rPr lang="de-DE" b="1" dirty="0" err="1"/>
                  <a:t>which</a:t>
                </a:r>
                <a:r>
                  <a:rPr lang="de-DE" b="1" dirty="0"/>
                  <a:t> </a:t>
                </a:r>
                <a:r>
                  <a:rPr lang="de-DE" b="1" dirty="0" err="1"/>
                  <a:t>can</a:t>
                </a:r>
                <a:r>
                  <a:rPr lang="de-DE" b="1" dirty="0"/>
                  <a:t> </a:t>
                </a:r>
                <a:r>
                  <a:rPr lang="de-DE" b="1" dirty="0" err="1"/>
                  <a:t>be</a:t>
                </a:r>
                <a:r>
                  <a:rPr lang="de-DE" b="1" dirty="0"/>
                  <a:t> </a:t>
                </a:r>
                <a:r>
                  <a:rPr lang="de-DE" b="1" dirty="0" err="1"/>
                  <a:t>treated</a:t>
                </a:r>
                <a:r>
                  <a:rPr lang="de-DE" b="1" dirty="0"/>
                  <a:t> </a:t>
                </a:r>
                <a:r>
                  <a:rPr lang="de-DE" b="1" dirty="0" err="1"/>
                  <a:t>as</a:t>
                </a:r>
                <a:r>
                  <a:rPr lang="de-DE" b="1" dirty="0"/>
                  <a:t> an </a:t>
                </a:r>
                <a:r>
                  <a:rPr lang="de-DE" b="1" dirty="0" err="1"/>
                  <a:t>unknown</a:t>
                </a:r>
                <a:endParaRPr lang="de-DE" b="1" dirty="0"/>
              </a:p>
            </p:txBody>
          </p:sp>
        </mc:Choice>
        <mc:Fallback xmlns="">
          <p:sp>
            <p:nvSpPr>
              <p:cNvPr id="12" name="Textfeld 11">
                <a:extLst>
                  <a:ext uri="{FF2B5EF4-FFF2-40B4-BE49-F238E27FC236}">
                    <a16:creationId xmlns:a16="http://schemas.microsoft.com/office/drawing/2014/main" id="{B45A504F-D997-4D3D-A3E8-83A5A47F3B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90668" y="4854740"/>
                <a:ext cx="1707472" cy="1206549"/>
              </a:xfrm>
              <a:prstGeom prst="rect">
                <a:avLst/>
              </a:prstGeom>
              <a:blipFill>
                <a:blip r:embed="rId5"/>
                <a:stretch>
                  <a:fillRect l="-2837" t="-2000" b="-6500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feld 12">
                <a:extLst>
                  <a:ext uri="{FF2B5EF4-FFF2-40B4-BE49-F238E27FC236}">
                    <a16:creationId xmlns:a16="http://schemas.microsoft.com/office/drawing/2014/main" id="{AA16451C-7E50-46DE-89BF-CB5114AD23B3}"/>
                  </a:ext>
                </a:extLst>
              </p:cNvPr>
              <p:cNvSpPr txBox="1"/>
              <p:nvPr/>
            </p:nvSpPr>
            <p:spPr>
              <a:xfrm>
                <a:off x="9790591" y="5129270"/>
                <a:ext cx="1707472" cy="374270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de-DE" dirty="0"/>
                  <a:t>Basically </a:t>
                </a:r>
                <a14:m>
                  <m:oMath xmlns:m="http://schemas.openxmlformats.org/officeDocument/2006/math">
                    <m:r>
                      <a:rPr lang="de-DE" b="0" i="1" smtClean="0">
                        <a:latin typeface="Cambria Math" panose="02040503050406030204" pitchFamily="18" charset="0"/>
                      </a:rPr>
                      <m:t>∝</m:t>
                    </m:r>
                    <m:sSup>
                      <m:sSupPr>
                        <m:ctrlPr>
                          <a:rPr lang="de-DE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p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</m:sSup>
                  </m:oMath>
                </a14:m>
                <a:endParaRPr lang="de-DE" dirty="0"/>
              </a:p>
            </p:txBody>
          </p:sp>
        </mc:Choice>
        <mc:Fallback xmlns="">
          <p:sp>
            <p:nvSpPr>
              <p:cNvPr id="13" name="Textfeld 12">
                <a:extLst>
                  <a:ext uri="{FF2B5EF4-FFF2-40B4-BE49-F238E27FC236}">
                    <a16:creationId xmlns:a16="http://schemas.microsoft.com/office/drawing/2014/main" id="{AA16451C-7E50-46DE-89BF-CB5114AD23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90591" y="5129270"/>
                <a:ext cx="1707472" cy="374270"/>
              </a:xfrm>
              <a:prstGeom prst="rect">
                <a:avLst/>
              </a:prstGeom>
              <a:blipFill>
                <a:blip r:embed="rId6"/>
                <a:stretch>
                  <a:fillRect l="-2482" t="-4688" b="-21875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" name="Gerade Verbindung mit Pfeil 16">
            <a:extLst>
              <a:ext uri="{FF2B5EF4-FFF2-40B4-BE49-F238E27FC236}">
                <a16:creationId xmlns:a16="http://schemas.microsoft.com/office/drawing/2014/main" id="{CA7409DE-ABD1-456C-B688-7C2EE60CA17D}"/>
              </a:ext>
            </a:extLst>
          </p:cNvPr>
          <p:cNvCxnSpPr>
            <a:stCxn id="9" idx="0"/>
            <a:endCxn id="8" idx="2"/>
          </p:cNvCxnSpPr>
          <p:nvPr/>
        </p:nvCxnSpPr>
        <p:spPr>
          <a:xfrm flipV="1">
            <a:off x="8137113" y="3076070"/>
            <a:ext cx="7292" cy="29089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Gerade Verbindung mit Pfeil 18">
            <a:extLst>
              <a:ext uri="{FF2B5EF4-FFF2-40B4-BE49-F238E27FC236}">
                <a16:creationId xmlns:a16="http://schemas.microsoft.com/office/drawing/2014/main" id="{BBF0B299-011E-4248-A842-B8944F973DF2}"/>
              </a:ext>
            </a:extLst>
          </p:cNvPr>
          <p:cNvCxnSpPr>
            <a:stCxn id="10" idx="0"/>
          </p:cNvCxnSpPr>
          <p:nvPr/>
        </p:nvCxnSpPr>
        <p:spPr>
          <a:xfrm flipV="1">
            <a:off x="10644327" y="3114228"/>
            <a:ext cx="0" cy="27216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Gerade Verbindung mit Pfeil 20">
            <a:extLst>
              <a:ext uri="{FF2B5EF4-FFF2-40B4-BE49-F238E27FC236}">
                <a16:creationId xmlns:a16="http://schemas.microsoft.com/office/drawing/2014/main" id="{A4CA140F-A6BF-4CE7-8682-712FF8DBF926}"/>
              </a:ext>
            </a:extLst>
          </p:cNvPr>
          <p:cNvCxnSpPr>
            <a:stCxn id="11" idx="0"/>
          </p:cNvCxnSpPr>
          <p:nvPr/>
        </p:nvCxnSpPr>
        <p:spPr>
          <a:xfrm flipV="1">
            <a:off x="5458219" y="3076070"/>
            <a:ext cx="0" cy="31031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Gerade Verbindung mit Pfeil 22">
            <a:extLst>
              <a:ext uri="{FF2B5EF4-FFF2-40B4-BE49-F238E27FC236}">
                <a16:creationId xmlns:a16="http://schemas.microsoft.com/office/drawing/2014/main" id="{3D1A8C20-EA1B-42C8-A262-FD299B561BD0}"/>
              </a:ext>
            </a:extLst>
          </p:cNvPr>
          <p:cNvCxnSpPr>
            <a:stCxn id="12" idx="0"/>
            <a:endCxn id="9" idx="2"/>
          </p:cNvCxnSpPr>
          <p:nvPr/>
        </p:nvCxnSpPr>
        <p:spPr>
          <a:xfrm flipH="1" flipV="1">
            <a:off x="8137113" y="4290290"/>
            <a:ext cx="7291" cy="5644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Gerade Verbindung mit Pfeil 24">
            <a:extLst>
              <a:ext uri="{FF2B5EF4-FFF2-40B4-BE49-F238E27FC236}">
                <a16:creationId xmlns:a16="http://schemas.microsoft.com/office/drawing/2014/main" id="{51396E44-7EEF-4D9B-8390-674D1B403E7E}"/>
              </a:ext>
            </a:extLst>
          </p:cNvPr>
          <p:cNvCxnSpPr>
            <a:stCxn id="13" idx="0"/>
            <a:endCxn id="10" idx="2"/>
          </p:cNvCxnSpPr>
          <p:nvPr/>
        </p:nvCxnSpPr>
        <p:spPr>
          <a:xfrm flipV="1">
            <a:off x="10644327" y="4309718"/>
            <a:ext cx="0" cy="81955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Foliennummernplatzhalter 15">
            <a:extLst>
              <a:ext uri="{FF2B5EF4-FFF2-40B4-BE49-F238E27FC236}">
                <a16:creationId xmlns:a16="http://schemas.microsoft.com/office/drawing/2014/main" id="{653CF535-4273-4B7A-96B9-F6D0CDFACB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AF8AA-0AEE-4509-BDF5-6CF99532B891}" type="slidenum">
              <a:rPr lang="it-IT" smtClean="0"/>
              <a:pPr/>
              <a:t>13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402123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65DC20A-1BB3-43D9-8CA8-D593B9D0C6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>
                <a:solidFill>
                  <a:schemeClr val="accent1"/>
                </a:solidFill>
              </a:rPr>
              <a:t>Inversion</a:t>
            </a:r>
            <a:r>
              <a:rPr lang="de-DE" dirty="0"/>
              <a:t> (</a:t>
            </a:r>
            <a:r>
              <a:rPr lang="de-DE" dirty="0" err="1"/>
              <a:t>Birth</a:t>
            </a:r>
            <a:r>
              <a:rPr lang="de-DE" dirty="0"/>
              <a:t>-Death MCMC*)</a:t>
            </a: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886B0F1E-3EF4-4E9F-9F0D-EA80CDF05E0E}"/>
              </a:ext>
            </a:extLst>
          </p:cNvPr>
          <p:cNvSpPr/>
          <p:nvPr/>
        </p:nvSpPr>
        <p:spPr>
          <a:xfrm>
            <a:off x="868345" y="1644057"/>
            <a:ext cx="1879041" cy="63801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dirty="0"/>
              <a:t>(Random) </a:t>
            </a:r>
            <a:r>
              <a:rPr lang="de-DE" dirty="0" err="1"/>
              <a:t>starting</a:t>
            </a:r>
            <a:r>
              <a:rPr lang="de-DE" dirty="0"/>
              <a:t> </a:t>
            </a:r>
            <a:r>
              <a:rPr lang="de-DE" dirty="0" err="1"/>
              <a:t>model</a:t>
            </a:r>
            <a:endParaRPr lang="de-DE" dirty="0"/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311012B3-146C-47A5-9097-AD8F32E06992}"/>
              </a:ext>
            </a:extLst>
          </p:cNvPr>
          <p:cNvSpPr/>
          <p:nvPr/>
        </p:nvSpPr>
        <p:spPr>
          <a:xfrm>
            <a:off x="4049486" y="1638980"/>
            <a:ext cx="2130250" cy="64309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err="1"/>
              <a:t>Randomly</a:t>
            </a:r>
            <a:r>
              <a:rPr lang="de-DE" dirty="0"/>
              <a:t> </a:t>
            </a:r>
            <a:r>
              <a:rPr lang="de-DE" dirty="0" err="1"/>
              <a:t>choose</a:t>
            </a:r>
            <a:r>
              <a:rPr lang="de-DE" dirty="0"/>
              <a:t> </a:t>
            </a:r>
            <a:r>
              <a:rPr lang="de-DE" dirty="0" err="1"/>
              <a:t>one</a:t>
            </a:r>
            <a:endParaRPr lang="de-DE" dirty="0"/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791CB005-0B3C-44BA-B913-4CE126C39BB4}"/>
              </a:ext>
            </a:extLst>
          </p:cNvPr>
          <p:cNvSpPr/>
          <p:nvPr/>
        </p:nvSpPr>
        <p:spPr>
          <a:xfrm>
            <a:off x="1019907" y="3273582"/>
            <a:ext cx="1575916" cy="64309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Add a </a:t>
            </a:r>
            <a:r>
              <a:rPr lang="de-DE" dirty="0" err="1"/>
              <a:t>node</a:t>
            </a:r>
            <a:r>
              <a:rPr lang="de-DE" dirty="0"/>
              <a:t> </a:t>
            </a:r>
            <a:r>
              <a:rPr lang="de-DE" i="1" dirty="0"/>
              <a:t>(</a:t>
            </a:r>
            <a:r>
              <a:rPr lang="de-DE" i="1" dirty="0" err="1"/>
              <a:t>birth</a:t>
            </a:r>
            <a:r>
              <a:rPr lang="de-DE" i="1" dirty="0"/>
              <a:t>)</a:t>
            </a: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2CF7CD1E-ECF5-43C4-A7D6-A0975081B9DB}"/>
              </a:ext>
            </a:extLst>
          </p:cNvPr>
          <p:cNvSpPr/>
          <p:nvPr/>
        </p:nvSpPr>
        <p:spPr>
          <a:xfrm>
            <a:off x="3081076" y="3270304"/>
            <a:ext cx="1648766" cy="64309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Remove a </a:t>
            </a:r>
            <a:r>
              <a:rPr lang="de-DE" dirty="0" err="1"/>
              <a:t>node</a:t>
            </a:r>
            <a:r>
              <a:rPr lang="de-DE" dirty="0"/>
              <a:t> </a:t>
            </a:r>
            <a:r>
              <a:rPr lang="de-DE" i="1" dirty="0"/>
              <a:t>(</a:t>
            </a:r>
            <a:r>
              <a:rPr lang="de-DE" i="1" dirty="0" err="1"/>
              <a:t>death</a:t>
            </a:r>
            <a:r>
              <a:rPr lang="de-DE" i="1" dirty="0"/>
              <a:t>)</a:t>
            </a: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DB6000E1-5849-4D20-9922-440885C66C93}"/>
              </a:ext>
            </a:extLst>
          </p:cNvPr>
          <p:cNvSpPr/>
          <p:nvPr/>
        </p:nvSpPr>
        <p:spPr>
          <a:xfrm>
            <a:off x="5227235" y="3270304"/>
            <a:ext cx="1648766" cy="64309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Move a </a:t>
            </a:r>
            <a:r>
              <a:rPr lang="de-DE" dirty="0" err="1"/>
              <a:t>node</a:t>
            </a:r>
            <a:endParaRPr lang="de-DE" dirty="0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6C8FDBDD-CA99-413D-8F2D-9AC09D8AF5E5}"/>
              </a:ext>
            </a:extLst>
          </p:cNvPr>
          <p:cNvSpPr/>
          <p:nvPr/>
        </p:nvSpPr>
        <p:spPr>
          <a:xfrm>
            <a:off x="7361254" y="3273582"/>
            <a:ext cx="1648766" cy="64309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Change a </a:t>
            </a:r>
            <a:r>
              <a:rPr lang="de-DE" dirty="0" err="1"/>
              <a:t>node</a:t>
            </a:r>
            <a:endParaRPr lang="de-DE" dirty="0"/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F6A76E31-EEC5-4FF6-9FC2-2B0FFF1A7D33}"/>
              </a:ext>
            </a:extLst>
          </p:cNvPr>
          <p:cNvSpPr/>
          <p:nvPr/>
        </p:nvSpPr>
        <p:spPr>
          <a:xfrm>
            <a:off x="4079631" y="4285900"/>
            <a:ext cx="2130250" cy="64309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Update </a:t>
            </a:r>
            <a:r>
              <a:rPr lang="de-DE" dirty="0" err="1"/>
              <a:t>likelihood</a:t>
            </a:r>
            <a:endParaRPr lang="de-DE" dirty="0"/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4A2FC987-B082-4AF0-AAA0-4846852DE43E}"/>
              </a:ext>
            </a:extLst>
          </p:cNvPr>
          <p:cNvSpPr/>
          <p:nvPr/>
        </p:nvSpPr>
        <p:spPr>
          <a:xfrm>
            <a:off x="3925555" y="5107406"/>
            <a:ext cx="2441749" cy="83390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err="1"/>
              <a:t>Calculate</a:t>
            </a:r>
            <a:r>
              <a:rPr lang="de-DE" dirty="0"/>
              <a:t> </a:t>
            </a:r>
            <a:r>
              <a:rPr lang="de-DE" dirty="0" err="1"/>
              <a:t>new</a:t>
            </a:r>
            <a:r>
              <a:rPr lang="de-DE" dirty="0"/>
              <a:t> </a:t>
            </a:r>
            <a:r>
              <a:rPr lang="de-DE" dirty="0" err="1"/>
              <a:t>posterior</a:t>
            </a:r>
            <a:r>
              <a:rPr lang="de-DE" dirty="0"/>
              <a:t> </a:t>
            </a:r>
            <a:r>
              <a:rPr lang="de-DE" dirty="0" err="1"/>
              <a:t>probability</a:t>
            </a:r>
            <a:endParaRPr lang="de-DE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hteck 11">
                <a:extLst>
                  <a:ext uri="{FF2B5EF4-FFF2-40B4-BE49-F238E27FC236}">
                    <a16:creationId xmlns:a16="http://schemas.microsoft.com/office/drawing/2014/main" id="{5C500157-4AB6-49EB-A801-A45DEB2C1BDE}"/>
                  </a:ext>
                </a:extLst>
              </p:cNvPr>
              <p:cNvSpPr/>
              <p:nvPr/>
            </p:nvSpPr>
            <p:spPr>
              <a:xfrm>
                <a:off x="8185637" y="4416530"/>
                <a:ext cx="2441749" cy="1665532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dirty="0"/>
                  <a:t>Accept </a:t>
                </a:r>
                <a:r>
                  <a:rPr lang="de-DE" dirty="0" err="1"/>
                  <a:t>new</a:t>
                </a:r>
                <a:r>
                  <a:rPr lang="de-DE" dirty="0"/>
                  <a:t> </a:t>
                </a:r>
                <a:r>
                  <a:rPr lang="de-DE" dirty="0" err="1"/>
                  <a:t>model</a:t>
                </a:r>
                <a:r>
                  <a:rPr lang="de-DE" dirty="0"/>
                  <a:t> </a:t>
                </a:r>
                <a:r>
                  <a:rPr lang="de-DE" dirty="0" err="1"/>
                  <a:t>with</a:t>
                </a:r>
                <a:r>
                  <a:rPr lang="de-DE" dirty="0"/>
                  <a:t> </a:t>
                </a:r>
                <a:r>
                  <a:rPr lang="de-DE" dirty="0" err="1"/>
                  <a:t>propability</a:t>
                </a:r>
                <a:r>
                  <a:rPr lang="de-DE" dirty="0"/>
                  <a:t>:</a:t>
                </a:r>
              </a:p>
              <a:p>
                <a:pPr algn="ctr"/>
                <a:endParaRPr lang="de-DE" dirty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de-DE" b="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de-DE" b="0" i="1" dirty="0" smtClean="0">
                              <a:latin typeface="Cambria Math" panose="02040503050406030204" pitchFamily="18" charset="0"/>
                            </a:rPr>
                            <m:t>𝑁𝑒𝑤</m:t>
                          </m:r>
                          <m:r>
                            <a:rPr lang="de-DE" b="0" i="1" dirty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de-DE" i="1" dirty="0" err="1" smtClean="0">
                              <a:latin typeface="Cambria Math" panose="02040503050406030204" pitchFamily="18" charset="0"/>
                            </a:rPr>
                            <m:t>𝑃𝑜𝑠𝑡𝑒𝑟𝑖𝑜𝑟</m:t>
                          </m:r>
                        </m:num>
                        <m:den>
                          <m:r>
                            <a:rPr lang="de-DE" b="0" i="1" dirty="0" smtClean="0">
                              <a:latin typeface="Cambria Math" panose="02040503050406030204" pitchFamily="18" charset="0"/>
                            </a:rPr>
                            <m:t>𝑂𝑙𝑑</m:t>
                          </m:r>
                          <m:r>
                            <a:rPr lang="de-DE" b="0" i="1" dirty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de-DE" b="0" i="1" dirty="0" smtClean="0">
                              <a:latin typeface="Cambria Math" panose="02040503050406030204" pitchFamily="18" charset="0"/>
                            </a:rPr>
                            <m:t>𝑃𝑜𝑠𝑡𝑒𝑟𝑖𝑜𝑟</m:t>
                          </m:r>
                        </m:den>
                      </m:f>
                      <m:r>
                        <a:rPr lang="de-DE" i="1" dirty="0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de-DE" dirty="0"/>
              </a:p>
            </p:txBody>
          </p:sp>
        </mc:Choice>
        <mc:Fallback xmlns="">
          <p:sp>
            <p:nvSpPr>
              <p:cNvPr id="12" name="Rechteck 11">
                <a:extLst>
                  <a:ext uri="{FF2B5EF4-FFF2-40B4-BE49-F238E27FC236}">
                    <a16:creationId xmlns:a16="http://schemas.microsoft.com/office/drawing/2014/main" id="{5C500157-4AB6-49EB-A801-A45DEB2C1BD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85637" y="4416530"/>
                <a:ext cx="2441749" cy="1665532"/>
              </a:xfrm>
              <a:prstGeom prst="rect">
                <a:avLst/>
              </a:prstGeom>
              <a:blipFill>
                <a:blip r:embed="rId2"/>
                <a:stretch>
                  <a:fillRect l="-995" r="-498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Verbinder: gewinkelt 12">
            <a:extLst>
              <a:ext uri="{FF2B5EF4-FFF2-40B4-BE49-F238E27FC236}">
                <a16:creationId xmlns:a16="http://schemas.microsoft.com/office/drawing/2014/main" id="{27510EC0-664B-47F8-8AD8-1662DBBF18D2}"/>
              </a:ext>
            </a:extLst>
          </p:cNvPr>
          <p:cNvCxnSpPr>
            <a:stCxn id="12" idx="0"/>
            <a:endCxn id="5" idx="3"/>
          </p:cNvCxnSpPr>
          <p:nvPr/>
        </p:nvCxnSpPr>
        <p:spPr>
          <a:xfrm rot="16200000" flipV="1">
            <a:off x="6565123" y="1575141"/>
            <a:ext cx="2456002" cy="3226776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Gerade Verbindung mit Pfeil 13">
            <a:extLst>
              <a:ext uri="{FF2B5EF4-FFF2-40B4-BE49-F238E27FC236}">
                <a16:creationId xmlns:a16="http://schemas.microsoft.com/office/drawing/2014/main" id="{C297914D-D995-460F-8553-BD8958F107F2}"/>
              </a:ext>
            </a:extLst>
          </p:cNvPr>
          <p:cNvCxnSpPr>
            <a:stCxn id="4" idx="3"/>
            <a:endCxn id="5" idx="1"/>
          </p:cNvCxnSpPr>
          <p:nvPr/>
        </p:nvCxnSpPr>
        <p:spPr>
          <a:xfrm flipV="1">
            <a:off x="2747386" y="1960528"/>
            <a:ext cx="1302100" cy="253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Gerade Verbindung mit Pfeil 14">
            <a:extLst>
              <a:ext uri="{FF2B5EF4-FFF2-40B4-BE49-F238E27FC236}">
                <a16:creationId xmlns:a16="http://schemas.microsoft.com/office/drawing/2014/main" id="{78B3FB20-15ED-4985-AE9F-F61C9F269E1F}"/>
              </a:ext>
            </a:extLst>
          </p:cNvPr>
          <p:cNvCxnSpPr>
            <a:stCxn id="5" idx="2"/>
            <a:endCxn id="6" idx="0"/>
          </p:cNvCxnSpPr>
          <p:nvPr/>
        </p:nvCxnSpPr>
        <p:spPr>
          <a:xfrm flipH="1">
            <a:off x="1807865" y="2282075"/>
            <a:ext cx="3306746" cy="99150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Gerade Verbindung mit Pfeil 15">
            <a:extLst>
              <a:ext uri="{FF2B5EF4-FFF2-40B4-BE49-F238E27FC236}">
                <a16:creationId xmlns:a16="http://schemas.microsoft.com/office/drawing/2014/main" id="{A7A5F514-443A-4A13-BD60-2029992F4DF8}"/>
              </a:ext>
            </a:extLst>
          </p:cNvPr>
          <p:cNvCxnSpPr>
            <a:cxnSpLocks/>
            <a:stCxn id="5" idx="2"/>
            <a:endCxn id="7" idx="0"/>
          </p:cNvCxnSpPr>
          <p:nvPr/>
        </p:nvCxnSpPr>
        <p:spPr>
          <a:xfrm flipH="1">
            <a:off x="3905459" y="2282075"/>
            <a:ext cx="1209152" cy="9882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Gerade Verbindung mit Pfeil 16">
            <a:extLst>
              <a:ext uri="{FF2B5EF4-FFF2-40B4-BE49-F238E27FC236}">
                <a16:creationId xmlns:a16="http://schemas.microsoft.com/office/drawing/2014/main" id="{427B0CAC-4681-4848-9FC7-9B240FF4206D}"/>
              </a:ext>
            </a:extLst>
          </p:cNvPr>
          <p:cNvCxnSpPr>
            <a:stCxn id="5" idx="2"/>
            <a:endCxn id="8" idx="0"/>
          </p:cNvCxnSpPr>
          <p:nvPr/>
        </p:nvCxnSpPr>
        <p:spPr>
          <a:xfrm>
            <a:off x="5114611" y="2282075"/>
            <a:ext cx="937007" cy="9882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Gerade Verbindung mit Pfeil 17">
            <a:extLst>
              <a:ext uri="{FF2B5EF4-FFF2-40B4-BE49-F238E27FC236}">
                <a16:creationId xmlns:a16="http://schemas.microsoft.com/office/drawing/2014/main" id="{72BF6923-6D2A-441B-8225-EF4C217AC4D0}"/>
              </a:ext>
            </a:extLst>
          </p:cNvPr>
          <p:cNvCxnSpPr>
            <a:stCxn id="5" idx="2"/>
            <a:endCxn id="9" idx="0"/>
          </p:cNvCxnSpPr>
          <p:nvPr/>
        </p:nvCxnSpPr>
        <p:spPr>
          <a:xfrm>
            <a:off x="5114611" y="2282075"/>
            <a:ext cx="3071026" cy="99150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Gerade Verbindung mit Pfeil 18">
            <a:extLst>
              <a:ext uri="{FF2B5EF4-FFF2-40B4-BE49-F238E27FC236}">
                <a16:creationId xmlns:a16="http://schemas.microsoft.com/office/drawing/2014/main" id="{F67AA5D8-473E-4320-A7D2-4A62655E7D26}"/>
              </a:ext>
            </a:extLst>
          </p:cNvPr>
          <p:cNvCxnSpPr>
            <a:stCxn id="7" idx="2"/>
            <a:endCxn id="10" idx="0"/>
          </p:cNvCxnSpPr>
          <p:nvPr/>
        </p:nvCxnSpPr>
        <p:spPr>
          <a:xfrm>
            <a:off x="3905459" y="3913399"/>
            <a:ext cx="1239297" cy="37250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Gerade Verbindung mit Pfeil 19">
            <a:extLst>
              <a:ext uri="{FF2B5EF4-FFF2-40B4-BE49-F238E27FC236}">
                <a16:creationId xmlns:a16="http://schemas.microsoft.com/office/drawing/2014/main" id="{46642118-3A12-440C-B1A0-231B693ACA9D}"/>
              </a:ext>
            </a:extLst>
          </p:cNvPr>
          <p:cNvCxnSpPr>
            <a:stCxn id="6" idx="2"/>
            <a:endCxn id="10" idx="0"/>
          </p:cNvCxnSpPr>
          <p:nvPr/>
        </p:nvCxnSpPr>
        <p:spPr>
          <a:xfrm>
            <a:off x="1807865" y="3916677"/>
            <a:ext cx="3336891" cy="36922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Gerade Verbindung mit Pfeil 20">
            <a:extLst>
              <a:ext uri="{FF2B5EF4-FFF2-40B4-BE49-F238E27FC236}">
                <a16:creationId xmlns:a16="http://schemas.microsoft.com/office/drawing/2014/main" id="{E8DCEB94-FEE5-4EBA-8DE9-6D2C71626F69}"/>
              </a:ext>
            </a:extLst>
          </p:cNvPr>
          <p:cNvCxnSpPr>
            <a:stCxn id="8" idx="2"/>
            <a:endCxn id="10" idx="0"/>
          </p:cNvCxnSpPr>
          <p:nvPr/>
        </p:nvCxnSpPr>
        <p:spPr>
          <a:xfrm flipH="1">
            <a:off x="5144756" y="3913399"/>
            <a:ext cx="906862" cy="37250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Gerade Verbindung mit Pfeil 21">
            <a:extLst>
              <a:ext uri="{FF2B5EF4-FFF2-40B4-BE49-F238E27FC236}">
                <a16:creationId xmlns:a16="http://schemas.microsoft.com/office/drawing/2014/main" id="{1113AF70-DF07-40A8-8604-58C07E23407F}"/>
              </a:ext>
            </a:extLst>
          </p:cNvPr>
          <p:cNvCxnSpPr>
            <a:stCxn id="9" idx="2"/>
            <a:endCxn id="10" idx="0"/>
          </p:cNvCxnSpPr>
          <p:nvPr/>
        </p:nvCxnSpPr>
        <p:spPr>
          <a:xfrm flipH="1">
            <a:off x="5144756" y="3916677"/>
            <a:ext cx="3040881" cy="36922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Gerade Verbindung mit Pfeil 22">
            <a:extLst>
              <a:ext uri="{FF2B5EF4-FFF2-40B4-BE49-F238E27FC236}">
                <a16:creationId xmlns:a16="http://schemas.microsoft.com/office/drawing/2014/main" id="{5C4E688D-EE36-4077-BC0D-25E40A73EAF1}"/>
              </a:ext>
            </a:extLst>
          </p:cNvPr>
          <p:cNvCxnSpPr>
            <a:stCxn id="10" idx="2"/>
            <a:endCxn id="11" idx="0"/>
          </p:cNvCxnSpPr>
          <p:nvPr/>
        </p:nvCxnSpPr>
        <p:spPr>
          <a:xfrm>
            <a:off x="5144756" y="4928995"/>
            <a:ext cx="1674" cy="17841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Gerade Verbindung mit Pfeil 23">
            <a:extLst>
              <a:ext uri="{FF2B5EF4-FFF2-40B4-BE49-F238E27FC236}">
                <a16:creationId xmlns:a16="http://schemas.microsoft.com/office/drawing/2014/main" id="{617276DE-63BE-4917-BDB5-7E61E2A052E7}"/>
              </a:ext>
            </a:extLst>
          </p:cNvPr>
          <p:cNvCxnSpPr>
            <a:cxnSpLocks/>
          </p:cNvCxnSpPr>
          <p:nvPr/>
        </p:nvCxnSpPr>
        <p:spPr>
          <a:xfrm>
            <a:off x="6521380" y="5524360"/>
            <a:ext cx="143978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7" name="Textfeld 26">
            <a:extLst>
              <a:ext uri="{FF2B5EF4-FFF2-40B4-BE49-F238E27FC236}">
                <a16:creationId xmlns:a16="http://schemas.microsoft.com/office/drawing/2014/main" id="{7022D5D2-C408-499B-AAB3-07A022532BC3}"/>
              </a:ext>
            </a:extLst>
          </p:cNvPr>
          <p:cNvSpPr txBox="1"/>
          <p:nvPr/>
        </p:nvSpPr>
        <p:spPr>
          <a:xfrm>
            <a:off x="7714409" y="1458237"/>
            <a:ext cx="40038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*MCMC = Monte Carlo Markov Chain</a:t>
            </a:r>
          </a:p>
        </p:txBody>
      </p:sp>
      <p:sp>
        <p:nvSpPr>
          <p:cNvPr id="28" name="Foliennummernplatzhalter 27">
            <a:extLst>
              <a:ext uri="{FF2B5EF4-FFF2-40B4-BE49-F238E27FC236}">
                <a16:creationId xmlns:a16="http://schemas.microsoft.com/office/drawing/2014/main" id="{C1B0F7CF-39F9-4FBC-B1DB-DBA52193E1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AF8AA-0AEE-4509-BDF5-6CF99532B891}" type="slidenum">
              <a:rPr lang="it-IT" smtClean="0"/>
              <a:pPr/>
              <a:t>14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907963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2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B267F300-4BFB-4EB8-BF75-EA3D658ED2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Synthetic</a:t>
            </a:r>
            <a:r>
              <a:rPr lang="de-DE" dirty="0"/>
              <a:t> </a:t>
            </a:r>
            <a:r>
              <a:rPr lang="de-DE" dirty="0" err="1"/>
              <a:t>results</a:t>
            </a:r>
            <a:endParaRPr lang="de-DE" dirty="0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ABB09F7C-E37C-4349-AFE8-193B4F8BC47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First </a:t>
            </a:r>
            <a:r>
              <a:rPr lang="de-DE" dirty="0" err="1"/>
              <a:t>results</a:t>
            </a:r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DF1571C4-31C8-4151-B3A5-FE1C2E00D9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AF8AA-0AEE-4509-BDF5-6CF99532B891}" type="slidenum">
              <a:rPr lang="it-IT" smtClean="0"/>
              <a:pPr/>
              <a:t>15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0266973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64F4AEF-D861-4F06-AB00-A40AE11CF5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938" y="355101"/>
            <a:ext cx="2387939" cy="963105"/>
          </a:xfrm>
        </p:spPr>
        <p:txBody>
          <a:bodyPr>
            <a:normAutofit fontScale="90000"/>
          </a:bodyPr>
          <a:lstStyle/>
          <a:p>
            <a:r>
              <a:rPr lang="de-DE" dirty="0" err="1"/>
              <a:t>Synthetic</a:t>
            </a:r>
            <a:r>
              <a:rPr lang="de-DE" dirty="0"/>
              <a:t> </a:t>
            </a:r>
            <a:r>
              <a:rPr lang="de-DE" dirty="0" err="1"/>
              <a:t>example</a:t>
            </a:r>
            <a:endParaRPr lang="de-DE" dirty="0"/>
          </a:p>
        </p:txBody>
      </p:sp>
      <p:grpSp>
        <p:nvGrpSpPr>
          <p:cNvPr id="7" name="Gruppieren 6">
            <a:extLst>
              <a:ext uri="{FF2B5EF4-FFF2-40B4-BE49-F238E27FC236}">
                <a16:creationId xmlns:a16="http://schemas.microsoft.com/office/drawing/2014/main" id="{01693D11-DF53-47BA-B296-05DAFB7044F9}"/>
              </a:ext>
            </a:extLst>
          </p:cNvPr>
          <p:cNvGrpSpPr/>
          <p:nvPr/>
        </p:nvGrpSpPr>
        <p:grpSpPr>
          <a:xfrm>
            <a:off x="4165600" y="972766"/>
            <a:ext cx="7457668" cy="5169967"/>
            <a:chOff x="2351233" y="103072"/>
            <a:chExt cx="9272035" cy="6745266"/>
          </a:xfrm>
        </p:grpSpPr>
        <p:pic>
          <p:nvPicPr>
            <p:cNvPr id="4" name="Grafik 3">
              <a:extLst>
                <a:ext uri="{FF2B5EF4-FFF2-40B4-BE49-F238E27FC236}">
                  <a16:creationId xmlns:a16="http://schemas.microsoft.com/office/drawing/2014/main" id="{B04BB50D-D553-49CA-A73B-581D1BF329A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t="14889"/>
            <a:stretch/>
          </p:blipFill>
          <p:spPr>
            <a:xfrm>
              <a:off x="2351233" y="3623765"/>
              <a:ext cx="9272035" cy="3224573"/>
            </a:xfrm>
            <a:prstGeom prst="rect">
              <a:avLst/>
            </a:prstGeom>
          </p:spPr>
        </p:pic>
        <p:pic>
          <p:nvPicPr>
            <p:cNvPr id="6" name="Grafik 5">
              <a:extLst>
                <a:ext uri="{FF2B5EF4-FFF2-40B4-BE49-F238E27FC236}">
                  <a16:creationId xmlns:a16="http://schemas.microsoft.com/office/drawing/2014/main" id="{EA5DC635-79A8-420A-B557-803A914EC54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alphaModFix/>
            </a:blip>
            <a:srcRect b="16375"/>
            <a:stretch/>
          </p:blipFill>
          <p:spPr>
            <a:xfrm>
              <a:off x="3136740" y="103072"/>
              <a:ext cx="7183520" cy="3339621"/>
            </a:xfrm>
            <a:prstGeom prst="rect">
              <a:avLst/>
            </a:prstGeom>
          </p:spPr>
        </p:pic>
      </p:grpSp>
      <p:sp>
        <p:nvSpPr>
          <p:cNvPr id="10" name="Inhaltsplatzhalter 2">
            <a:extLst>
              <a:ext uri="{FF2B5EF4-FFF2-40B4-BE49-F238E27FC236}">
                <a16:creationId xmlns:a16="http://schemas.microsoft.com/office/drawing/2014/main" id="{88CBA8E9-675B-43DB-A2E5-E5588DC7F4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0938" y="1825625"/>
            <a:ext cx="3196830" cy="4351338"/>
          </a:xfrm>
        </p:spPr>
        <p:txBody>
          <a:bodyPr/>
          <a:lstStyle/>
          <a:p>
            <a:r>
              <a:rPr lang="de-DE" dirty="0"/>
              <a:t>Simple </a:t>
            </a:r>
            <a:r>
              <a:rPr lang="de-DE" dirty="0" err="1"/>
              <a:t>model</a:t>
            </a:r>
            <a:r>
              <a:rPr lang="de-DE" dirty="0"/>
              <a:t> </a:t>
            </a:r>
            <a:r>
              <a:rPr lang="de-DE" dirty="0" err="1"/>
              <a:t>consisting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velocity</a:t>
            </a:r>
            <a:r>
              <a:rPr lang="de-DE" dirty="0"/>
              <a:t> </a:t>
            </a:r>
            <a:r>
              <a:rPr lang="de-DE" dirty="0" err="1"/>
              <a:t>anomalies</a:t>
            </a:r>
            <a:r>
              <a:rPr lang="de-DE" dirty="0"/>
              <a:t> at separate </a:t>
            </a:r>
            <a:r>
              <a:rPr lang="de-DE" dirty="0" err="1"/>
              <a:t>depths</a:t>
            </a:r>
            <a:endParaRPr lang="de-DE" dirty="0"/>
          </a:p>
          <a:p>
            <a:r>
              <a:rPr lang="de-DE" dirty="0"/>
              <a:t>Density </a:t>
            </a:r>
            <a:r>
              <a:rPr lang="de-DE" dirty="0" err="1"/>
              <a:t>anomalies</a:t>
            </a:r>
            <a:r>
              <a:rPr lang="de-DE" dirty="0"/>
              <a:t> at </a:t>
            </a:r>
            <a:r>
              <a:rPr lang="de-DE" dirty="0" err="1"/>
              <a:t>the</a:t>
            </a:r>
            <a:r>
              <a:rPr lang="de-DE" dirty="0"/>
              <a:t> same </a:t>
            </a:r>
            <a:r>
              <a:rPr lang="de-DE" dirty="0" err="1"/>
              <a:t>location</a:t>
            </a:r>
            <a:r>
              <a:rPr lang="de-DE" dirty="0"/>
              <a:t> and </a:t>
            </a:r>
            <a:r>
              <a:rPr lang="de-DE" dirty="0" err="1"/>
              <a:t>strength</a:t>
            </a:r>
            <a:r>
              <a:rPr lang="de-DE" dirty="0"/>
              <a:t> </a:t>
            </a:r>
          </a:p>
        </p:txBody>
      </p:sp>
      <p:sp>
        <p:nvSpPr>
          <p:cNvPr id="13" name="Foliennummernplatzhalter 12">
            <a:extLst>
              <a:ext uri="{FF2B5EF4-FFF2-40B4-BE49-F238E27FC236}">
                <a16:creationId xmlns:a16="http://schemas.microsoft.com/office/drawing/2014/main" id="{97FD102D-607D-4E17-ADD9-F87C2C31D1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AF8AA-0AEE-4509-BDF5-6CF99532B891}" type="slidenum">
              <a:rPr lang="it-IT" smtClean="0"/>
              <a:pPr/>
              <a:t>16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1864972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0A6B7E8-38BD-43AF-AC4C-0FCFC4B65C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Model evolution (velocity)</a:t>
            </a:r>
            <a:endParaRPr lang="de-DE" dirty="0"/>
          </a:p>
        </p:txBody>
      </p:sp>
      <p:pic>
        <p:nvPicPr>
          <p:cNvPr id="14" name="Inhaltsplatzhalter 13">
            <a:extLst>
              <a:ext uri="{FF2B5EF4-FFF2-40B4-BE49-F238E27FC236}">
                <a16:creationId xmlns:a16="http://schemas.microsoft.com/office/drawing/2014/main" id="{2CE7400D-8123-4A96-8C1B-515E24F2EA6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1367" y="1397000"/>
            <a:ext cx="5277270" cy="4227475"/>
          </a:xfrm>
        </p:spPr>
      </p:pic>
      <p:pic>
        <p:nvPicPr>
          <p:cNvPr id="16" name="Grafik 15">
            <a:extLst>
              <a:ext uri="{FF2B5EF4-FFF2-40B4-BE49-F238E27FC236}">
                <a16:creationId xmlns:a16="http://schemas.microsoft.com/office/drawing/2014/main" id="{8D0577D3-0671-4FFF-A72F-62D74E9351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365" y="1396999"/>
            <a:ext cx="5277271" cy="4227474"/>
          </a:xfrm>
          <a:prstGeom prst="rect">
            <a:avLst/>
          </a:prstGeom>
        </p:spPr>
      </p:pic>
      <p:pic>
        <p:nvPicPr>
          <p:cNvPr id="18" name="Grafik 17">
            <a:extLst>
              <a:ext uri="{FF2B5EF4-FFF2-40B4-BE49-F238E27FC236}">
                <a16:creationId xmlns:a16="http://schemas.microsoft.com/office/drawing/2014/main" id="{CBDC7D0C-203E-4E58-9EE9-D173FC9B63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1363" y="1397002"/>
            <a:ext cx="5277270" cy="4227472"/>
          </a:xfrm>
          <a:prstGeom prst="rect">
            <a:avLst/>
          </a:prstGeom>
        </p:spPr>
      </p:pic>
      <p:pic>
        <p:nvPicPr>
          <p:cNvPr id="20" name="Grafik 19">
            <a:extLst>
              <a:ext uri="{FF2B5EF4-FFF2-40B4-BE49-F238E27FC236}">
                <a16:creationId xmlns:a16="http://schemas.microsoft.com/office/drawing/2014/main" id="{9D93090A-65BE-4DFC-8275-04293A85F2A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1366" y="1397001"/>
            <a:ext cx="5278105" cy="4228141"/>
          </a:xfrm>
          <a:prstGeom prst="rect">
            <a:avLst/>
          </a:prstGeom>
        </p:spPr>
      </p:pic>
      <p:sp>
        <p:nvSpPr>
          <p:cNvPr id="21" name="Textfeld 20">
            <a:extLst>
              <a:ext uri="{FF2B5EF4-FFF2-40B4-BE49-F238E27FC236}">
                <a16:creationId xmlns:a16="http://schemas.microsoft.com/office/drawing/2014/main" id="{FDA074C3-8C33-41CF-B68D-CD3671FD03F1}"/>
              </a:ext>
            </a:extLst>
          </p:cNvPr>
          <p:cNvSpPr txBox="1"/>
          <p:nvPr/>
        </p:nvSpPr>
        <p:spPr>
          <a:xfrm>
            <a:off x="260755" y="5630833"/>
            <a:ext cx="52781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 err="1"/>
              <a:t>Starting</a:t>
            </a:r>
            <a:r>
              <a:rPr lang="de-DE" dirty="0"/>
              <a:t> </a:t>
            </a:r>
            <a:r>
              <a:rPr lang="de-DE" dirty="0" err="1"/>
              <a:t>model</a:t>
            </a:r>
            <a:endParaRPr lang="de-DE" dirty="0"/>
          </a:p>
        </p:txBody>
      </p:sp>
      <p:sp>
        <p:nvSpPr>
          <p:cNvPr id="24" name="Textfeld 23">
            <a:extLst>
              <a:ext uri="{FF2B5EF4-FFF2-40B4-BE49-F238E27FC236}">
                <a16:creationId xmlns:a16="http://schemas.microsoft.com/office/drawing/2014/main" id="{93D708A0-98E7-4F8D-874A-497E39218927}"/>
              </a:ext>
            </a:extLst>
          </p:cNvPr>
          <p:cNvSpPr txBox="1"/>
          <p:nvPr/>
        </p:nvSpPr>
        <p:spPr>
          <a:xfrm>
            <a:off x="261364" y="5630833"/>
            <a:ext cx="527810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dirty="0"/>
              <a:t>After 400 </a:t>
            </a:r>
            <a:r>
              <a:rPr lang="de-DE" dirty="0" err="1"/>
              <a:t>iterations</a:t>
            </a:r>
            <a:endParaRPr lang="de-DE" dirty="0"/>
          </a:p>
        </p:txBody>
      </p:sp>
      <p:sp>
        <p:nvSpPr>
          <p:cNvPr id="25" name="Textfeld 24">
            <a:extLst>
              <a:ext uri="{FF2B5EF4-FFF2-40B4-BE49-F238E27FC236}">
                <a16:creationId xmlns:a16="http://schemas.microsoft.com/office/drawing/2014/main" id="{C8476D00-E96A-4EC0-A44F-787D5A360817}"/>
              </a:ext>
            </a:extLst>
          </p:cNvPr>
          <p:cNvSpPr txBox="1"/>
          <p:nvPr/>
        </p:nvSpPr>
        <p:spPr>
          <a:xfrm>
            <a:off x="261364" y="5625143"/>
            <a:ext cx="527810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dirty="0"/>
              <a:t>After 40000 </a:t>
            </a:r>
            <a:r>
              <a:rPr lang="de-DE" dirty="0" err="1"/>
              <a:t>iterations</a:t>
            </a:r>
            <a:endParaRPr lang="de-DE" dirty="0"/>
          </a:p>
        </p:txBody>
      </p:sp>
      <p:sp>
        <p:nvSpPr>
          <p:cNvPr id="27" name="Textfeld 26">
            <a:extLst>
              <a:ext uri="{FF2B5EF4-FFF2-40B4-BE49-F238E27FC236}">
                <a16:creationId xmlns:a16="http://schemas.microsoft.com/office/drawing/2014/main" id="{532B1037-8C40-4D19-B47D-D3191AE31B13}"/>
              </a:ext>
            </a:extLst>
          </p:cNvPr>
          <p:cNvSpPr txBox="1"/>
          <p:nvPr/>
        </p:nvSpPr>
        <p:spPr>
          <a:xfrm>
            <a:off x="261364" y="5636523"/>
            <a:ext cx="527810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dirty="0"/>
              <a:t>After 80000 </a:t>
            </a:r>
            <a:r>
              <a:rPr lang="de-DE" dirty="0" err="1"/>
              <a:t>iterations</a:t>
            </a:r>
            <a:endParaRPr lang="de-DE" dirty="0"/>
          </a:p>
        </p:txBody>
      </p:sp>
      <p:pic>
        <p:nvPicPr>
          <p:cNvPr id="30" name="Grafik 29">
            <a:extLst>
              <a:ext uri="{FF2B5EF4-FFF2-40B4-BE49-F238E27FC236}">
                <a16:creationId xmlns:a16="http://schemas.microsoft.com/office/drawing/2014/main" id="{D344DC84-7EA0-4C4D-8DA6-6666960CDD6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67752" y="970889"/>
            <a:ext cx="5961597" cy="4967998"/>
          </a:xfrm>
          <a:prstGeom prst="rect">
            <a:avLst/>
          </a:prstGeom>
        </p:spPr>
      </p:pic>
      <p:sp>
        <p:nvSpPr>
          <p:cNvPr id="34" name="Foliennummernplatzhalter 33">
            <a:extLst>
              <a:ext uri="{FF2B5EF4-FFF2-40B4-BE49-F238E27FC236}">
                <a16:creationId xmlns:a16="http://schemas.microsoft.com/office/drawing/2014/main" id="{56DF7AB1-3EEB-4EAA-A390-59E4D2587D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AF8AA-0AEE-4509-BDF5-6CF99532B891}" type="slidenum">
              <a:rPr lang="it-IT" smtClean="0"/>
              <a:pPr/>
              <a:t>17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028999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2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>
            <a:extLst>
              <a:ext uri="{FF2B5EF4-FFF2-40B4-BE49-F238E27FC236}">
                <a16:creationId xmlns:a16="http://schemas.microsoft.com/office/drawing/2014/main" id="{2AEB2D83-0A42-420B-A8EE-C074D10262E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030010" y="557913"/>
            <a:ext cx="6681719" cy="2707321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9B0B5AC4-1E45-4C6D-A0EB-EED1832E3C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145" y="557913"/>
            <a:ext cx="3362613" cy="1055380"/>
          </a:xfrm>
        </p:spPr>
        <p:txBody>
          <a:bodyPr>
            <a:normAutofit fontScale="90000"/>
          </a:bodyPr>
          <a:lstStyle/>
          <a:p>
            <a:r>
              <a:rPr lang="de-DE" b="1" dirty="0" err="1">
                <a:solidFill>
                  <a:schemeClr val="accent1"/>
                </a:solidFill>
              </a:rPr>
              <a:t>Satellite</a:t>
            </a:r>
            <a:r>
              <a:rPr lang="de-DE" b="1" dirty="0">
                <a:solidFill>
                  <a:schemeClr val="accent1"/>
                </a:solidFill>
              </a:rPr>
              <a:t> </a:t>
            </a:r>
            <a:r>
              <a:rPr lang="de-DE" b="1" dirty="0" err="1">
                <a:solidFill>
                  <a:schemeClr val="accent1"/>
                </a:solidFill>
              </a:rPr>
              <a:t>gravity</a:t>
            </a:r>
            <a:endParaRPr lang="de-DE" b="1" dirty="0">
              <a:solidFill>
                <a:schemeClr val="accent1"/>
              </a:solidFill>
            </a:endParaRP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AFB604EE-04EA-43EB-B804-FF38CDE6367E}"/>
              </a:ext>
            </a:extLst>
          </p:cNvPr>
          <p:cNvSpPr txBox="1"/>
          <p:nvPr/>
        </p:nvSpPr>
        <p:spPr>
          <a:xfrm>
            <a:off x="431429" y="1903953"/>
            <a:ext cx="305345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err="1"/>
              <a:t>Synthetic</a:t>
            </a:r>
            <a:r>
              <a:rPr lang="de-DE" sz="2000" dirty="0"/>
              <a:t> </a:t>
            </a:r>
            <a:r>
              <a:rPr lang="de-DE" sz="2000" dirty="0" err="1"/>
              <a:t>density</a:t>
            </a:r>
            <a:r>
              <a:rPr lang="de-DE" sz="2000" dirty="0"/>
              <a:t> </a:t>
            </a:r>
            <a:r>
              <a:rPr lang="de-DE" sz="2000" dirty="0" err="1"/>
              <a:t>anomalies</a:t>
            </a:r>
            <a:r>
              <a:rPr lang="de-DE" sz="2000" dirty="0"/>
              <a:t> same </a:t>
            </a:r>
            <a:r>
              <a:rPr lang="de-DE" sz="2000" dirty="0" err="1"/>
              <a:t>as</a:t>
            </a:r>
            <a:r>
              <a:rPr lang="de-DE" sz="2000" dirty="0"/>
              <a:t> </a:t>
            </a:r>
            <a:r>
              <a:rPr lang="de-DE" sz="2000" dirty="0" err="1"/>
              <a:t>velocity</a:t>
            </a:r>
            <a:endParaRPr lang="de-DE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err="1"/>
              <a:t>Satellite</a:t>
            </a:r>
            <a:r>
              <a:rPr lang="de-DE" sz="2000" dirty="0"/>
              <a:t> </a:t>
            </a:r>
            <a:r>
              <a:rPr lang="de-DE" sz="2000" dirty="0" err="1"/>
              <a:t>gravity</a:t>
            </a:r>
            <a:r>
              <a:rPr lang="de-DE" sz="2000" dirty="0"/>
              <a:t> in </a:t>
            </a:r>
            <a:r>
              <a:rPr lang="de-DE" sz="2000" dirty="0" err="1"/>
              <a:t>terms</a:t>
            </a:r>
            <a:r>
              <a:rPr lang="de-DE" sz="2000" dirty="0"/>
              <a:t> </a:t>
            </a:r>
            <a:r>
              <a:rPr lang="de-DE" sz="2000" dirty="0" err="1"/>
              <a:t>of</a:t>
            </a:r>
            <a:r>
              <a:rPr lang="de-DE" sz="2000" dirty="0"/>
              <a:t> </a:t>
            </a:r>
            <a:r>
              <a:rPr lang="de-DE" sz="2000" dirty="0" err="1"/>
              <a:t>gravity</a:t>
            </a:r>
            <a:r>
              <a:rPr lang="de-DE" sz="2000" dirty="0"/>
              <a:t>, potential and </a:t>
            </a:r>
            <a:r>
              <a:rPr lang="de-DE" sz="2000" dirty="0" err="1"/>
              <a:t>vertical</a:t>
            </a:r>
            <a:r>
              <a:rPr lang="de-DE" sz="2000" dirty="0"/>
              <a:t> </a:t>
            </a:r>
            <a:r>
              <a:rPr lang="de-DE" sz="2000" dirty="0" err="1"/>
              <a:t>gradient</a:t>
            </a:r>
            <a:r>
              <a:rPr lang="de-DE" sz="2000" dirty="0"/>
              <a:t> </a:t>
            </a:r>
            <a:r>
              <a:rPr lang="de-DE" sz="2000" dirty="0" err="1"/>
              <a:t>are</a:t>
            </a:r>
            <a:r>
              <a:rPr lang="de-DE" sz="2000" dirty="0"/>
              <a:t> </a:t>
            </a:r>
            <a:r>
              <a:rPr lang="de-DE" sz="2000" dirty="0" err="1"/>
              <a:t>inverted</a:t>
            </a:r>
            <a:endParaRPr lang="de-DE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err="1"/>
              <a:t>Inherent</a:t>
            </a:r>
            <a:r>
              <a:rPr lang="de-DE" sz="2000" dirty="0"/>
              <a:t> </a:t>
            </a:r>
            <a:r>
              <a:rPr lang="de-DE" sz="2000" dirty="0" err="1"/>
              <a:t>correlations</a:t>
            </a:r>
            <a:r>
              <a:rPr lang="de-DE" sz="2000" dirty="0"/>
              <a:t> </a:t>
            </a:r>
            <a:r>
              <a:rPr lang="de-DE" sz="2000" dirty="0" err="1"/>
              <a:t>are</a:t>
            </a:r>
            <a:r>
              <a:rPr lang="de-DE" sz="2000" dirty="0"/>
              <a:t> </a:t>
            </a:r>
            <a:r>
              <a:rPr lang="de-DE" sz="2000" dirty="0" err="1"/>
              <a:t>considered</a:t>
            </a:r>
            <a:endParaRPr lang="de-DE" sz="2000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52E0EE3B-5E25-49BC-A0E6-EE4326D84A1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5489"/>
          <a:stretch/>
        </p:blipFill>
        <p:spPr>
          <a:xfrm>
            <a:off x="3817654" y="3071519"/>
            <a:ext cx="8064433" cy="2798288"/>
          </a:xfrm>
          <a:prstGeom prst="rect">
            <a:avLst/>
          </a:prstGeom>
        </p:spPr>
      </p:pic>
      <p:sp>
        <p:nvSpPr>
          <p:cNvPr id="12" name="Foliennummernplatzhalter 11">
            <a:extLst>
              <a:ext uri="{FF2B5EF4-FFF2-40B4-BE49-F238E27FC236}">
                <a16:creationId xmlns:a16="http://schemas.microsoft.com/office/drawing/2014/main" id="{DDC0FB78-8F27-4779-B487-67CC7700B5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AF8AA-0AEE-4509-BDF5-6CF99532B891}" type="slidenum">
              <a:rPr lang="it-IT" smtClean="0"/>
              <a:pPr/>
              <a:t>18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810719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943C49C-6838-4AAE-A85F-DA2CAF3FC7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170" y="18256"/>
            <a:ext cx="3555764" cy="1325563"/>
          </a:xfrm>
        </p:spPr>
        <p:txBody>
          <a:bodyPr/>
          <a:lstStyle/>
          <a:p>
            <a:r>
              <a:rPr lang="de-DE" dirty="0" err="1"/>
              <a:t>Why</a:t>
            </a:r>
            <a:r>
              <a:rPr lang="de-DE" dirty="0"/>
              <a:t> 3 </a:t>
            </a:r>
            <a:r>
              <a:rPr lang="de-DE" dirty="0" err="1"/>
              <a:t>gravity</a:t>
            </a:r>
            <a:r>
              <a:rPr lang="de-DE" dirty="0"/>
              <a:t> </a:t>
            </a:r>
            <a:r>
              <a:rPr lang="de-DE" dirty="0" err="1"/>
              <a:t>components</a:t>
            </a:r>
            <a:r>
              <a:rPr lang="de-DE" dirty="0"/>
              <a:t>?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08260BB9-BE81-446E-ADA6-6240A3E9ED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AF8AA-0AEE-4509-BDF5-6CF99532B891}" type="slidenum">
              <a:rPr lang="it-IT" smtClean="0"/>
              <a:pPr/>
              <a:t>19</a:t>
            </a:fld>
            <a:endParaRPr lang="it-IT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7492B54D-1501-4AA4-B2F9-1F38469697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4934" y="3364478"/>
            <a:ext cx="8064000" cy="3310959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5B13A797-B233-4540-A4BC-90FE10A726D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5489"/>
          <a:stretch/>
        </p:blipFill>
        <p:spPr>
          <a:xfrm>
            <a:off x="3644934" y="630712"/>
            <a:ext cx="8064433" cy="2798288"/>
          </a:xfrm>
          <a:prstGeom prst="rect">
            <a:avLst/>
          </a:prstGeom>
        </p:spPr>
      </p:pic>
      <p:sp>
        <p:nvSpPr>
          <p:cNvPr id="9" name="Textfeld 8">
            <a:extLst>
              <a:ext uri="{FF2B5EF4-FFF2-40B4-BE49-F238E27FC236}">
                <a16:creationId xmlns:a16="http://schemas.microsoft.com/office/drawing/2014/main" id="{06D2E9A7-C6E9-4DBD-9BDE-01A47994D84E}"/>
              </a:ext>
            </a:extLst>
          </p:cNvPr>
          <p:cNvSpPr txBox="1"/>
          <p:nvPr/>
        </p:nvSpPr>
        <p:spPr>
          <a:xfrm>
            <a:off x="482633" y="1910079"/>
            <a:ext cx="1950720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e-DE" dirty="0" err="1"/>
              <a:t>Result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3 </a:t>
            </a:r>
            <a:r>
              <a:rPr lang="de-DE" dirty="0" err="1"/>
              <a:t>components</a:t>
            </a:r>
            <a:endParaRPr lang="de-DE" dirty="0"/>
          </a:p>
        </p:txBody>
      </p:sp>
      <p:cxnSp>
        <p:nvCxnSpPr>
          <p:cNvPr id="11" name="Gerade Verbindung mit Pfeil 10">
            <a:extLst>
              <a:ext uri="{FF2B5EF4-FFF2-40B4-BE49-F238E27FC236}">
                <a16:creationId xmlns:a16="http://schemas.microsoft.com/office/drawing/2014/main" id="{2C41DABC-ADD1-4AAF-8643-8DA8EF567410}"/>
              </a:ext>
            </a:extLst>
          </p:cNvPr>
          <p:cNvCxnSpPr>
            <a:cxnSpLocks/>
            <a:stCxn id="9" idx="3"/>
          </p:cNvCxnSpPr>
          <p:nvPr/>
        </p:nvCxnSpPr>
        <p:spPr>
          <a:xfrm>
            <a:off x="2433353" y="2233245"/>
            <a:ext cx="97024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feld 11">
            <a:extLst>
              <a:ext uri="{FF2B5EF4-FFF2-40B4-BE49-F238E27FC236}">
                <a16:creationId xmlns:a16="http://schemas.microsoft.com/office/drawing/2014/main" id="{6A7CD025-F96E-44CF-9779-96905B45EC11}"/>
              </a:ext>
            </a:extLst>
          </p:cNvPr>
          <p:cNvSpPr txBox="1"/>
          <p:nvPr/>
        </p:nvSpPr>
        <p:spPr>
          <a:xfrm>
            <a:off x="482633" y="4785359"/>
            <a:ext cx="1950720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e-DE" dirty="0" err="1"/>
              <a:t>Result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only</a:t>
            </a:r>
            <a:r>
              <a:rPr lang="de-DE" dirty="0"/>
              <a:t> </a:t>
            </a:r>
            <a:r>
              <a:rPr lang="de-DE" dirty="0" err="1"/>
              <a:t>gravity</a:t>
            </a:r>
            <a:r>
              <a:rPr lang="de-DE" dirty="0"/>
              <a:t> </a:t>
            </a:r>
            <a:r>
              <a:rPr lang="de-DE" dirty="0" err="1"/>
              <a:t>component</a:t>
            </a:r>
            <a:endParaRPr lang="de-DE" dirty="0"/>
          </a:p>
        </p:txBody>
      </p:sp>
      <p:cxnSp>
        <p:nvCxnSpPr>
          <p:cNvPr id="13" name="Gerade Verbindung mit Pfeil 12">
            <a:extLst>
              <a:ext uri="{FF2B5EF4-FFF2-40B4-BE49-F238E27FC236}">
                <a16:creationId xmlns:a16="http://schemas.microsoft.com/office/drawing/2014/main" id="{1E049ABA-1CF8-4A0E-96E2-50F44EF707E3}"/>
              </a:ext>
            </a:extLst>
          </p:cNvPr>
          <p:cNvCxnSpPr>
            <a:cxnSpLocks/>
            <a:stCxn id="12" idx="3"/>
          </p:cNvCxnSpPr>
          <p:nvPr/>
        </p:nvCxnSpPr>
        <p:spPr>
          <a:xfrm>
            <a:off x="2433353" y="5108525"/>
            <a:ext cx="109216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88200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74D760B-5C74-4E78-A0F8-0A1322E299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SMEAN2</a:t>
            </a:r>
          </a:p>
        </p:txBody>
      </p:sp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A124E57C-035E-4E4C-9D80-43493849FE5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9007" y="365125"/>
            <a:ext cx="7200000" cy="2885107"/>
          </a:xfr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99DE4D98-1B6E-4C2F-8A6D-22071CFE9EE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71"/>
          <a:stretch/>
        </p:blipFill>
        <p:spPr>
          <a:xfrm>
            <a:off x="3999007" y="3881120"/>
            <a:ext cx="7200000" cy="2432987"/>
          </a:xfrm>
          <a:prstGeom prst="rect">
            <a:avLst/>
          </a:prstGeom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0758DB1D-1811-4F23-80C6-D102E9051469}"/>
              </a:ext>
            </a:extLst>
          </p:cNvPr>
          <p:cNvSpPr txBox="1"/>
          <p:nvPr/>
        </p:nvSpPr>
        <p:spPr>
          <a:xfrm>
            <a:off x="563670" y="1654852"/>
            <a:ext cx="278077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de-DE" sz="2000" dirty="0"/>
              <a:t>Use </a:t>
            </a:r>
            <a:r>
              <a:rPr lang="de-DE" sz="2000" dirty="0" err="1"/>
              <a:t>seismic</a:t>
            </a:r>
            <a:r>
              <a:rPr lang="de-DE" sz="2000" dirty="0"/>
              <a:t> </a:t>
            </a:r>
            <a:r>
              <a:rPr lang="de-DE" sz="2000" dirty="0" err="1"/>
              <a:t>tomography</a:t>
            </a:r>
            <a:r>
              <a:rPr lang="de-DE" sz="2000" dirty="0"/>
              <a:t> </a:t>
            </a:r>
            <a:r>
              <a:rPr lang="de-DE" sz="2000" dirty="0" err="1"/>
              <a:t>as</a:t>
            </a:r>
            <a:r>
              <a:rPr lang="de-DE" sz="2000" dirty="0"/>
              <a:t> </a:t>
            </a:r>
            <a:r>
              <a:rPr lang="de-DE" sz="2000" dirty="0" err="1"/>
              <a:t>input</a:t>
            </a:r>
            <a:endParaRPr lang="de-DE" sz="2000" dirty="0"/>
          </a:p>
          <a:p>
            <a:pPr marL="457200" indent="-457200">
              <a:buFont typeface="+mj-lt"/>
              <a:buAutoNum type="arabicPeriod"/>
            </a:pPr>
            <a:r>
              <a:rPr lang="de-DE" sz="2000" dirty="0" err="1"/>
              <a:t>Calculate</a:t>
            </a:r>
            <a:r>
              <a:rPr lang="de-DE" sz="2000" dirty="0"/>
              <a:t> </a:t>
            </a:r>
            <a:r>
              <a:rPr lang="de-DE" sz="2000" dirty="0" err="1"/>
              <a:t>dispersion</a:t>
            </a:r>
            <a:r>
              <a:rPr lang="de-DE" sz="2000" dirty="0"/>
              <a:t> </a:t>
            </a:r>
            <a:r>
              <a:rPr lang="de-DE" sz="2000" dirty="0" err="1"/>
              <a:t>curves</a:t>
            </a:r>
            <a:endParaRPr lang="de-DE" sz="2000" dirty="0"/>
          </a:p>
          <a:p>
            <a:pPr marL="457200" indent="-457200">
              <a:buFont typeface="+mj-lt"/>
              <a:buAutoNum type="arabicPeriod"/>
            </a:pPr>
            <a:r>
              <a:rPr lang="de-DE" sz="2000" dirty="0"/>
              <a:t>Invert </a:t>
            </a:r>
            <a:r>
              <a:rPr lang="de-DE" sz="2000" dirty="0" err="1"/>
              <a:t>with</a:t>
            </a:r>
            <a:r>
              <a:rPr lang="de-DE" sz="2000" dirty="0"/>
              <a:t> MCMC</a:t>
            </a:r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C19437F4-4334-496C-A66B-2E5221D01F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AF8AA-0AEE-4509-BDF5-6CF99532B891}" type="slidenum">
              <a:rPr lang="it-IT" smtClean="0"/>
              <a:pPr/>
              <a:t>20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29351705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BDA8BCE-F4D0-474C-9178-E1D27DDD19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9718" y="505216"/>
            <a:ext cx="10515600" cy="1325563"/>
          </a:xfrm>
        </p:spPr>
        <p:txBody>
          <a:bodyPr/>
          <a:lstStyle/>
          <a:p>
            <a:r>
              <a:rPr lang="de-DE" dirty="0" err="1"/>
              <a:t>Conclusions</a:t>
            </a:r>
            <a:r>
              <a:rPr lang="de-DE" dirty="0"/>
              <a:t> and </a:t>
            </a:r>
            <a:r>
              <a:rPr lang="de-DE" dirty="0" err="1"/>
              <a:t>outlook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55556C4-1159-4F10-9873-74E764C4AB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9718" y="2037796"/>
            <a:ext cx="5257800" cy="3168986"/>
          </a:xfrm>
        </p:spPr>
        <p:txBody>
          <a:bodyPr>
            <a:normAutofit/>
          </a:bodyPr>
          <a:lstStyle/>
          <a:p>
            <a:r>
              <a:rPr lang="de-DE" dirty="0"/>
              <a:t>Proof-</a:t>
            </a:r>
            <a:r>
              <a:rPr lang="de-DE" dirty="0" err="1"/>
              <a:t>of</a:t>
            </a:r>
            <a:r>
              <a:rPr lang="de-DE" dirty="0"/>
              <a:t>-</a:t>
            </a:r>
            <a:r>
              <a:rPr lang="de-DE" dirty="0" err="1"/>
              <a:t>concept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discrete</a:t>
            </a:r>
            <a:r>
              <a:rPr lang="de-DE" dirty="0"/>
              <a:t> trans-dimensional </a:t>
            </a:r>
            <a:r>
              <a:rPr lang="de-DE" dirty="0" err="1"/>
              <a:t>inversion</a:t>
            </a:r>
            <a:endParaRPr lang="de-DE" dirty="0"/>
          </a:p>
          <a:p>
            <a:r>
              <a:rPr lang="de-DE" dirty="0"/>
              <a:t>The </a:t>
            </a:r>
            <a:r>
              <a:rPr lang="de-DE" dirty="0" err="1"/>
              <a:t>discrete</a:t>
            </a:r>
            <a:r>
              <a:rPr lang="de-DE" dirty="0"/>
              <a:t> </a:t>
            </a:r>
            <a:r>
              <a:rPr lang="de-DE" dirty="0" err="1"/>
              <a:t>parametrization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b="1" dirty="0" err="1">
                <a:solidFill>
                  <a:schemeClr val="accent1"/>
                </a:solidFill>
              </a:rPr>
              <a:t>useful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combining</a:t>
            </a:r>
            <a:r>
              <a:rPr lang="de-DE" dirty="0"/>
              <a:t> </a:t>
            </a:r>
            <a:r>
              <a:rPr lang="de-DE" dirty="0" err="1"/>
              <a:t>data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vastly</a:t>
            </a:r>
            <a:r>
              <a:rPr lang="de-DE" dirty="0"/>
              <a:t> different </a:t>
            </a:r>
            <a:r>
              <a:rPr lang="de-DE" dirty="0" err="1"/>
              <a:t>spatial</a:t>
            </a:r>
            <a:r>
              <a:rPr lang="de-DE" dirty="0"/>
              <a:t> </a:t>
            </a:r>
            <a:r>
              <a:rPr lang="de-DE" dirty="0" err="1"/>
              <a:t>sensitivities</a:t>
            </a:r>
            <a:r>
              <a:rPr lang="de-DE" dirty="0"/>
              <a:t>, like </a:t>
            </a:r>
            <a:r>
              <a:rPr lang="de-DE" dirty="0" err="1"/>
              <a:t>surface</a:t>
            </a:r>
            <a:r>
              <a:rPr lang="de-DE" dirty="0"/>
              <a:t> </a:t>
            </a:r>
            <a:r>
              <a:rPr lang="de-DE" dirty="0" err="1"/>
              <a:t>waves</a:t>
            </a:r>
            <a:r>
              <a:rPr lang="de-DE" dirty="0"/>
              <a:t> and </a:t>
            </a:r>
            <a:r>
              <a:rPr lang="de-DE" dirty="0" err="1"/>
              <a:t>satellite</a:t>
            </a:r>
            <a:r>
              <a:rPr lang="de-DE" dirty="0"/>
              <a:t> </a:t>
            </a:r>
            <a:r>
              <a:rPr lang="de-DE" dirty="0" err="1"/>
              <a:t>gravity</a:t>
            </a:r>
            <a:r>
              <a:rPr lang="de-DE" dirty="0"/>
              <a:t>.</a:t>
            </a:r>
          </a:p>
          <a:p>
            <a:pPr marL="0" indent="0">
              <a:buNone/>
            </a:pPr>
            <a:endParaRPr lang="de-DE" dirty="0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86F9D7D8-9351-4869-AB20-5B412348BE5D}"/>
              </a:ext>
            </a:extLst>
          </p:cNvPr>
          <p:cNvSpPr txBox="1"/>
          <p:nvPr/>
        </p:nvSpPr>
        <p:spPr>
          <a:xfrm>
            <a:off x="3145410" y="5882202"/>
            <a:ext cx="5901179" cy="646331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e-DE" sz="3600" dirty="0" err="1"/>
              <a:t>Thank</a:t>
            </a:r>
            <a:r>
              <a:rPr lang="de-DE" sz="3600" dirty="0"/>
              <a:t> </a:t>
            </a:r>
            <a:r>
              <a:rPr lang="de-DE" sz="3600" dirty="0" err="1"/>
              <a:t>you</a:t>
            </a:r>
            <a:r>
              <a:rPr lang="de-DE" sz="3600" dirty="0"/>
              <a:t> </a:t>
            </a:r>
            <a:r>
              <a:rPr lang="de-DE" sz="3600" dirty="0" err="1"/>
              <a:t>for</a:t>
            </a:r>
            <a:r>
              <a:rPr lang="de-DE" sz="3600" dirty="0"/>
              <a:t> </a:t>
            </a:r>
            <a:r>
              <a:rPr lang="de-DE" sz="3600" dirty="0" err="1"/>
              <a:t>your</a:t>
            </a:r>
            <a:r>
              <a:rPr lang="de-DE" sz="3600" dirty="0"/>
              <a:t> </a:t>
            </a:r>
            <a:r>
              <a:rPr lang="de-DE" sz="3600" dirty="0" err="1"/>
              <a:t>attention</a:t>
            </a:r>
            <a:r>
              <a:rPr lang="de-DE" sz="3600" dirty="0"/>
              <a:t>!</a:t>
            </a:r>
          </a:p>
        </p:txBody>
      </p:sp>
      <p:sp>
        <p:nvSpPr>
          <p:cNvPr id="6" name="Inhaltsplatzhalter 2">
            <a:extLst>
              <a:ext uri="{FF2B5EF4-FFF2-40B4-BE49-F238E27FC236}">
                <a16:creationId xmlns:a16="http://schemas.microsoft.com/office/drawing/2014/main" id="{DE2D22AA-692F-42A4-8AC9-A5855CCC5607}"/>
              </a:ext>
            </a:extLst>
          </p:cNvPr>
          <p:cNvSpPr txBox="1">
            <a:spLocks/>
          </p:cNvSpPr>
          <p:nvPr/>
        </p:nvSpPr>
        <p:spPr>
          <a:xfrm>
            <a:off x="6634482" y="2037796"/>
            <a:ext cx="5257800" cy="31689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NotesEsa" panose="02000506030000020004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NotesEsa" panose="02000506030000020004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NotesEsa" panose="02000506030000020004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otesEsa" panose="02000506030000020004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otesEsa" panose="02000506030000020004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/>
              <a:t>Best </a:t>
            </a:r>
            <a:r>
              <a:rPr lang="de-DE" dirty="0" err="1"/>
              <a:t>way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use</a:t>
            </a:r>
            <a:r>
              <a:rPr lang="de-DE" dirty="0"/>
              <a:t> normal </a:t>
            </a:r>
            <a:r>
              <a:rPr lang="de-DE" dirty="0" err="1"/>
              <a:t>modes</a:t>
            </a:r>
            <a:r>
              <a:rPr lang="de-DE" dirty="0"/>
              <a:t>?</a:t>
            </a:r>
          </a:p>
          <a:p>
            <a:pPr lvl="1"/>
            <a:r>
              <a:rPr lang="de-DE" dirty="0"/>
              <a:t>Love </a:t>
            </a:r>
            <a:r>
              <a:rPr lang="de-DE" dirty="0" err="1"/>
              <a:t>waves</a:t>
            </a:r>
            <a:r>
              <a:rPr lang="de-DE" dirty="0"/>
              <a:t>!</a:t>
            </a:r>
          </a:p>
          <a:p>
            <a:pPr lvl="1"/>
            <a:r>
              <a:rPr lang="de-DE" dirty="0" err="1"/>
              <a:t>Overtones</a:t>
            </a:r>
            <a:r>
              <a:rPr lang="de-DE" dirty="0"/>
              <a:t>?</a:t>
            </a:r>
          </a:p>
          <a:p>
            <a:pPr lvl="1"/>
            <a:r>
              <a:rPr lang="de-DE" dirty="0"/>
              <a:t>Splitting/</a:t>
            </a:r>
            <a:r>
              <a:rPr lang="de-DE" dirty="0" err="1"/>
              <a:t>Coupling</a:t>
            </a:r>
            <a:r>
              <a:rPr lang="de-DE" dirty="0"/>
              <a:t>?</a:t>
            </a:r>
          </a:p>
          <a:p>
            <a:r>
              <a:rPr lang="de-DE" dirty="0"/>
              <a:t>Gravity</a:t>
            </a:r>
          </a:p>
          <a:p>
            <a:pPr lvl="1"/>
            <a:r>
              <a:rPr lang="de-DE" dirty="0"/>
              <a:t>Dynamic </a:t>
            </a:r>
            <a:r>
              <a:rPr lang="de-DE" dirty="0" err="1"/>
              <a:t>contribution</a:t>
            </a:r>
            <a:endParaRPr lang="de-DE" dirty="0"/>
          </a:p>
          <a:p>
            <a:r>
              <a:rPr lang="de-DE" dirty="0"/>
              <a:t>Include </a:t>
            </a:r>
            <a:r>
              <a:rPr lang="de-DE" dirty="0" err="1"/>
              <a:t>crust</a:t>
            </a:r>
            <a:r>
              <a:rPr lang="de-DE" dirty="0"/>
              <a:t> and </a:t>
            </a:r>
            <a:r>
              <a:rPr lang="de-DE" dirty="0" err="1"/>
              <a:t>lithosphere</a:t>
            </a:r>
            <a:endParaRPr lang="de-DE" dirty="0"/>
          </a:p>
          <a:p>
            <a:pPr marL="0" indent="0">
              <a:buFont typeface="Arial" panose="020B0604020202020204" pitchFamily="34" charset="0"/>
              <a:buNone/>
            </a:pPr>
            <a:endParaRPr lang="de-DE" dirty="0"/>
          </a:p>
        </p:txBody>
      </p:sp>
      <p:sp>
        <p:nvSpPr>
          <p:cNvPr id="10" name="Foliennummernplatzhalter 9">
            <a:extLst>
              <a:ext uri="{FF2B5EF4-FFF2-40B4-BE49-F238E27FC236}">
                <a16:creationId xmlns:a16="http://schemas.microsoft.com/office/drawing/2014/main" id="{F5202654-3F4C-4924-B712-9FE79753C2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AF8AA-0AEE-4509-BDF5-6CF99532B891}" type="slidenum">
              <a:rPr lang="it-IT" smtClean="0"/>
              <a:pPr/>
              <a:t>21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900866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DF3A662-124E-4B68-8193-FC0B0CF42B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Hierarchical</a:t>
            </a:r>
            <a:r>
              <a:rPr lang="de-DE" dirty="0"/>
              <a:t> </a:t>
            </a:r>
            <a:r>
              <a:rPr lang="de-DE" dirty="0" err="1"/>
              <a:t>Bayesian</a:t>
            </a:r>
            <a:endParaRPr lang="de-DE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nhaltsplatzhalter 2">
                <a:extLst>
                  <a:ext uri="{FF2B5EF4-FFF2-40B4-BE49-F238E27FC236}">
                    <a16:creationId xmlns:a16="http://schemas.microsoft.com/office/drawing/2014/main" id="{BC62748F-CA81-45A9-80CC-5E2E88B1977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16817"/>
                <a:ext cx="9119612" cy="1160832"/>
              </a:xfrm>
            </p:spPr>
            <p:txBody>
              <a:bodyPr>
                <a:normAutofit/>
              </a:bodyPr>
              <a:lstStyle/>
              <a:p>
                <a:r>
                  <a:rPr lang="de-DE" dirty="0"/>
                  <a:t>Problem: </a:t>
                </a:r>
                <a:r>
                  <a:rPr lang="de-DE" dirty="0" err="1"/>
                  <a:t>How</a:t>
                </a:r>
                <a:r>
                  <a:rPr lang="de-DE" dirty="0"/>
                  <a:t> </a:t>
                </a:r>
                <a:r>
                  <a:rPr lang="de-DE" dirty="0" err="1"/>
                  <a:t>to</a:t>
                </a:r>
                <a:r>
                  <a:rPr lang="de-DE" dirty="0"/>
                  <a:t> pick </a:t>
                </a:r>
                <a:r>
                  <a:rPr lang="de-DE" dirty="0" err="1"/>
                  <a:t>the</a:t>
                </a:r>
                <a:r>
                  <a:rPr lang="de-DE" dirty="0"/>
                  <a:t> </a:t>
                </a:r>
                <a:r>
                  <a:rPr lang="de-DE" dirty="0" err="1"/>
                  <a:t>requested</a:t>
                </a:r>
                <a:r>
                  <a:rPr lang="de-DE" dirty="0"/>
                  <a:t> </a:t>
                </a:r>
                <a:r>
                  <a:rPr lang="de-DE" dirty="0" err="1"/>
                  <a:t>accuracy</a:t>
                </a:r>
                <a:r>
                  <a:rPr lang="de-DE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de-DE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p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de-DE" dirty="0"/>
                  <a:t>?</a:t>
                </a:r>
              </a:p>
              <a:p>
                <a:r>
                  <a:rPr lang="de-DE" dirty="0"/>
                  <a:t>Solution: Include </a:t>
                </a:r>
                <a:r>
                  <a:rPr lang="de-DE" dirty="0" err="1"/>
                  <a:t>it</a:t>
                </a:r>
                <a:r>
                  <a:rPr lang="de-DE" dirty="0"/>
                  <a:t> </a:t>
                </a:r>
                <a:r>
                  <a:rPr lang="de-DE" dirty="0" err="1"/>
                  <a:t>as</a:t>
                </a:r>
                <a:r>
                  <a:rPr lang="de-DE" dirty="0"/>
                  <a:t> an </a:t>
                </a:r>
                <a:r>
                  <a:rPr lang="de-DE" dirty="0" err="1"/>
                  <a:t>unknown</a:t>
                </a:r>
                <a:r>
                  <a:rPr lang="de-DE" dirty="0"/>
                  <a:t>! </a:t>
                </a:r>
                <a:r>
                  <a:rPr lang="de-DE" sz="1800" b="1" dirty="0"/>
                  <a:t>(Bodin et al. 2012)</a:t>
                </a:r>
              </a:p>
              <a:p>
                <a:endParaRPr lang="de-DE" dirty="0"/>
              </a:p>
            </p:txBody>
          </p:sp>
        </mc:Choice>
        <mc:Fallback xmlns="">
          <p:sp>
            <p:nvSpPr>
              <p:cNvPr id="3" name="Inhaltsplatzhalter 2">
                <a:extLst>
                  <a:ext uri="{FF2B5EF4-FFF2-40B4-BE49-F238E27FC236}">
                    <a16:creationId xmlns:a16="http://schemas.microsoft.com/office/drawing/2014/main" id="{BC62748F-CA81-45A9-80CC-5E2E88B1977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16817"/>
                <a:ext cx="9119612" cy="1160832"/>
              </a:xfrm>
              <a:blipFill>
                <a:blip r:embed="rId2"/>
                <a:stretch>
                  <a:fillRect l="-1204" t="-8421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feld 3">
                <a:extLst>
                  <a:ext uri="{FF2B5EF4-FFF2-40B4-BE49-F238E27FC236}">
                    <a16:creationId xmlns:a16="http://schemas.microsoft.com/office/drawing/2014/main" id="{79C0D2C9-7C80-4266-B67D-C0718EAF5FAA}"/>
                  </a:ext>
                </a:extLst>
              </p:cNvPr>
              <p:cNvSpPr txBox="1"/>
              <p:nvPr/>
            </p:nvSpPr>
            <p:spPr>
              <a:xfrm>
                <a:off x="2552439" y="3695686"/>
                <a:ext cx="7260001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sz="2400" b="0" i="1" smtClean="0">
                          <a:latin typeface="Cambria Math" panose="02040503050406030204" pitchFamily="18" charset="0"/>
                        </a:rPr>
                        <m:t>𝑃𝑜𝑠𝑡𝑒𝑟𝑖𝑜𝑟</m:t>
                      </m:r>
                      <m:r>
                        <a:rPr lang="de-DE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de-DE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de-DE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sz="2400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de-DE" sz="2400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</m:e>
                      </m:d>
                      <m:r>
                        <a:rPr lang="de-DE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de-DE" sz="2400" b="0" i="1" smtClean="0">
                          <a:latin typeface="Cambria Math" panose="02040503050406030204" pitchFamily="18" charset="0"/>
                        </a:rPr>
                        <m:t>𝐿𝑖𝑘𝑒𝑙𝑖h𝑜𝑜𝑑</m:t>
                      </m:r>
                      <m:d>
                        <m:dPr>
                          <m:ctrlPr>
                            <a:rPr lang="de-DE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de-DE" sz="2400" b="0" i="0" smtClean="0"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de-DE" sz="2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de-DE" sz="2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de-DE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de-DE" sz="2400" b="0" i="1" smtClean="0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p>
                              <m:r>
                                <a:rPr lang="de-DE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r>
                        <a:rPr lang="de-DE" sz="2400" b="0" i="1" smtClean="0">
                          <a:latin typeface="Cambria Math" panose="02040503050406030204" pitchFamily="18" charset="0"/>
                        </a:rPr>
                        <m:t>∗</m:t>
                      </m:r>
                      <m:r>
                        <a:rPr lang="de-DE" sz="2400" b="0" i="1" smtClean="0">
                          <a:latin typeface="Cambria Math" panose="02040503050406030204" pitchFamily="18" charset="0"/>
                        </a:rPr>
                        <m:t>𝑃𝑟𝑖𝑜𝑟</m:t>
                      </m:r>
                      <m:d>
                        <m:dPr>
                          <m:ctrlPr>
                            <a:rPr lang="de-DE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de-DE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sz="2400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de-DE" sz="2400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</m:e>
                      </m:d>
                      <m:r>
                        <a:rPr lang="de-DE" sz="2400" b="0" i="1" smtClean="0">
                          <a:latin typeface="Cambria Math" panose="02040503050406030204" pitchFamily="18" charset="0"/>
                        </a:rPr>
                        <m:t>∗</m:t>
                      </m:r>
                      <m:r>
                        <a:rPr lang="de-DE" sz="2400" b="0" i="1" smtClean="0"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de-DE" sz="2400" dirty="0"/>
              </a:p>
            </p:txBody>
          </p:sp>
        </mc:Choice>
        <mc:Fallback xmlns="">
          <p:sp>
            <p:nvSpPr>
              <p:cNvPr id="4" name="Textfeld 3">
                <a:extLst>
                  <a:ext uri="{FF2B5EF4-FFF2-40B4-BE49-F238E27FC236}">
                    <a16:creationId xmlns:a16="http://schemas.microsoft.com/office/drawing/2014/main" id="{79C0D2C9-7C80-4266-B67D-C0718EAF5F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52439" y="3695686"/>
                <a:ext cx="7260001" cy="369332"/>
              </a:xfrm>
              <a:prstGeom prst="rect">
                <a:avLst/>
              </a:prstGeom>
              <a:blipFill>
                <a:blip r:embed="rId3"/>
                <a:stretch>
                  <a:fillRect l="-588" r="-252" b="-24590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feld 4">
                <a:extLst>
                  <a:ext uri="{FF2B5EF4-FFF2-40B4-BE49-F238E27FC236}">
                    <a16:creationId xmlns:a16="http://schemas.microsoft.com/office/drawing/2014/main" id="{93FAD0C6-1B7C-4742-9A19-F03A07D65252}"/>
                  </a:ext>
                </a:extLst>
              </p:cNvPr>
              <p:cNvSpPr txBox="1"/>
              <p:nvPr/>
            </p:nvSpPr>
            <p:spPr>
              <a:xfrm>
                <a:off x="1412264" y="5024688"/>
                <a:ext cx="9119612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sz="2400" b="0" i="1" smtClean="0">
                          <a:latin typeface="Cambria Math" panose="02040503050406030204" pitchFamily="18" charset="0"/>
                        </a:rPr>
                        <m:t>𝑃𝑜𝑠𝑡𝑒𝑟𝑖𝑜𝑟</m:t>
                      </m:r>
                      <m:r>
                        <a:rPr lang="de-DE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de-DE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de-DE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sz="2400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de-DE" sz="2400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  <m:r>
                            <a:rPr lang="de-DE" sz="2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de-DE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de-DE" sz="2400" b="0" i="1" smtClean="0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p>
                              <m:r>
                                <a:rPr lang="de-DE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r>
                        <a:rPr lang="de-DE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de-DE" sz="2400" b="0" i="1" smtClean="0">
                          <a:latin typeface="Cambria Math" panose="02040503050406030204" pitchFamily="18" charset="0"/>
                        </a:rPr>
                        <m:t>𝐿𝑖𝑘𝑒𝑙𝑖h𝑜𝑜𝑑</m:t>
                      </m:r>
                      <m:d>
                        <m:dPr>
                          <m:ctrlPr>
                            <a:rPr lang="de-DE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de-DE" sz="2400" b="0" i="0" smtClean="0"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de-DE" sz="2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de-DE" sz="2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de-DE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de-DE" sz="2400" b="0" i="1" smtClean="0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p>
                              <m:r>
                                <a:rPr lang="de-DE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r>
                        <a:rPr lang="de-DE" sz="2400" b="0" i="1" smtClean="0">
                          <a:latin typeface="Cambria Math" panose="02040503050406030204" pitchFamily="18" charset="0"/>
                        </a:rPr>
                        <m:t>∗</m:t>
                      </m:r>
                      <m:r>
                        <a:rPr lang="de-DE" sz="2400" b="0" i="1" smtClean="0">
                          <a:latin typeface="Cambria Math" panose="02040503050406030204" pitchFamily="18" charset="0"/>
                        </a:rPr>
                        <m:t>𝑃𝑟𝑖𝑜𝑟</m:t>
                      </m:r>
                      <m:d>
                        <m:dPr>
                          <m:ctrlPr>
                            <a:rPr lang="de-DE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de-DE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sz="2400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de-DE" sz="2400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</m:e>
                      </m:d>
                      <m:r>
                        <a:rPr lang="de-DE" sz="2400" b="0" i="1" smtClean="0">
                          <a:latin typeface="Cambria Math" panose="02040503050406030204" pitchFamily="18" charset="0"/>
                        </a:rPr>
                        <m:t>∗</m:t>
                      </m:r>
                      <m:r>
                        <a:rPr lang="de-DE" sz="2400" b="0" i="1" smtClean="0">
                          <a:latin typeface="Cambria Math" panose="02040503050406030204" pitchFamily="18" charset="0"/>
                        </a:rPr>
                        <m:t>𝑃𝑟𝑖𝑜𝑟</m:t>
                      </m:r>
                      <m:r>
                        <a:rPr lang="de-DE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sSup>
                        <m:sSupPr>
                          <m:ctrlPr>
                            <a:rPr lang="de-DE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de-DE" sz="2400" b="0" i="1" smtClean="0"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p>
                          <m:r>
                            <a:rPr lang="de-DE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de-DE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de-DE" sz="2400" dirty="0"/>
              </a:p>
            </p:txBody>
          </p:sp>
        </mc:Choice>
        <mc:Fallback xmlns="">
          <p:sp>
            <p:nvSpPr>
              <p:cNvPr id="5" name="Textfeld 4">
                <a:extLst>
                  <a:ext uri="{FF2B5EF4-FFF2-40B4-BE49-F238E27FC236}">
                    <a16:creationId xmlns:a16="http://schemas.microsoft.com/office/drawing/2014/main" id="{93FAD0C6-1B7C-4742-9A19-F03A07D652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12264" y="5024688"/>
                <a:ext cx="9119612" cy="369332"/>
              </a:xfrm>
              <a:prstGeom prst="rect">
                <a:avLst/>
              </a:prstGeom>
              <a:blipFill>
                <a:blip r:embed="rId4"/>
                <a:stretch>
                  <a:fillRect b="-34426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Gerade Verbindung mit Pfeil 6">
            <a:extLst>
              <a:ext uri="{FF2B5EF4-FFF2-40B4-BE49-F238E27FC236}">
                <a16:creationId xmlns:a16="http://schemas.microsoft.com/office/drawing/2014/main" id="{DC3CB561-9B1F-44CA-96F5-70088A3612AB}"/>
              </a:ext>
            </a:extLst>
          </p:cNvPr>
          <p:cNvCxnSpPr>
            <a:stCxn id="4" idx="2"/>
          </p:cNvCxnSpPr>
          <p:nvPr/>
        </p:nvCxnSpPr>
        <p:spPr>
          <a:xfrm>
            <a:off x="6182440" y="4065018"/>
            <a:ext cx="14173" cy="764317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Foliennummernplatzhalter 9">
            <a:extLst>
              <a:ext uri="{FF2B5EF4-FFF2-40B4-BE49-F238E27FC236}">
                <a16:creationId xmlns:a16="http://schemas.microsoft.com/office/drawing/2014/main" id="{98D2B584-F2C4-4F8F-A20C-D4E896F247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AF8AA-0AEE-4509-BDF5-6CF99532B891}" type="slidenum">
              <a:rPr lang="it-IT" smtClean="0"/>
              <a:pPr/>
              <a:t>22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822178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5|12.5|13.3|14.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5.3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753</Words>
  <Application>Microsoft Office PowerPoint</Application>
  <PresentationFormat>Breitbild</PresentationFormat>
  <Paragraphs>164</Paragraphs>
  <Slides>22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22</vt:i4>
      </vt:variant>
    </vt:vector>
  </HeadingPairs>
  <TitlesOfParts>
    <vt:vector size="29" baseType="lpstr">
      <vt:lpstr>Arial</vt:lpstr>
      <vt:lpstr>Calibri</vt:lpstr>
      <vt:lpstr>Calibri Light</vt:lpstr>
      <vt:lpstr>Cambria Math</vt:lpstr>
      <vt:lpstr>NotesEsa</vt:lpstr>
      <vt:lpstr>Times New Roman</vt:lpstr>
      <vt:lpstr>Office Theme</vt:lpstr>
      <vt:lpstr>Possibilities of transdimensional inversion for estimating deep Earth velocity and density structure </vt:lpstr>
      <vt:lpstr>Introduction</vt:lpstr>
      <vt:lpstr>The „deep Earth“ - LLSVPs</vt:lpstr>
      <vt:lpstr>What are the LLSVPs?</vt:lpstr>
      <vt:lpstr>How dense are the LLSVPs?</vt:lpstr>
      <vt:lpstr>Spatial parametrization</vt:lpstr>
      <vt:lpstr>Transdimensional parametrization</vt:lpstr>
      <vt:lpstr>Discrete Parametrization</vt:lpstr>
      <vt:lpstr>Methods</vt:lpstr>
      <vt:lpstr>Data and methods</vt:lpstr>
      <vt:lpstr>Surface waves</vt:lpstr>
      <vt:lpstr>Data and methods</vt:lpstr>
      <vt:lpstr>Bayesian perspective</vt:lpstr>
      <vt:lpstr>Inversion (Birth-Death MCMC*)</vt:lpstr>
      <vt:lpstr>Synthetic results</vt:lpstr>
      <vt:lpstr>Synthetic example</vt:lpstr>
      <vt:lpstr>Model evolution (velocity)</vt:lpstr>
      <vt:lpstr>Satellite gravity</vt:lpstr>
      <vt:lpstr>Why 3 gravity components?</vt:lpstr>
      <vt:lpstr>SMEAN2</vt:lpstr>
      <vt:lpstr>Conclusions and outlook</vt:lpstr>
      <vt:lpstr>Hierarchical Bayesian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anca popescu</dc:creator>
  <cp:lastModifiedBy>Wolfgang Szwillus</cp:lastModifiedBy>
  <cp:revision>103</cp:revision>
  <dcterms:created xsi:type="dcterms:W3CDTF">2019-11-12T17:15:52Z</dcterms:created>
  <dcterms:modified xsi:type="dcterms:W3CDTF">2021-04-29T07:44:29Z</dcterms:modified>
</cp:coreProperties>
</file>