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82"/>
    <p:restoredTop sz="95455"/>
  </p:normalViewPr>
  <p:slideViewPr>
    <p:cSldViewPr snapToGrid="0" snapToObjects="1">
      <p:cViewPr>
        <p:scale>
          <a:sx n="146" d="100"/>
          <a:sy n="146" d="100"/>
        </p:scale>
        <p:origin x="1720" y="9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12057-DC15-784A-8CB2-7ECFFB80108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8A186D6-678F-0647-B64E-8FD06EED9F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D662CDE-0657-5344-906B-B6E7228AB956}"/>
              </a:ext>
            </a:extLst>
          </p:cNvPr>
          <p:cNvSpPr>
            <a:spLocks noGrp="1"/>
          </p:cNvSpPr>
          <p:nvPr>
            <p:ph type="dt" sz="half" idx="10"/>
          </p:nvPr>
        </p:nvSpPr>
        <p:spPr/>
        <p:txBody>
          <a:bodyPr/>
          <a:lstStyle/>
          <a:p>
            <a:fld id="{2B50718C-8067-9F40-8BCF-6E0706DAA820}" type="datetimeFigureOut">
              <a:rPr lang="en-US" smtClean="0"/>
              <a:t>4/26/21</a:t>
            </a:fld>
            <a:endParaRPr lang="en-US"/>
          </a:p>
        </p:txBody>
      </p:sp>
      <p:sp>
        <p:nvSpPr>
          <p:cNvPr id="5" name="Footer Placeholder 4">
            <a:extLst>
              <a:ext uri="{FF2B5EF4-FFF2-40B4-BE49-F238E27FC236}">
                <a16:creationId xmlns:a16="http://schemas.microsoft.com/office/drawing/2014/main" id="{8A0C020C-F0E2-1140-97DC-1496DF8891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374BD0-5EC9-0641-B203-9CC92CBB2560}"/>
              </a:ext>
            </a:extLst>
          </p:cNvPr>
          <p:cNvSpPr>
            <a:spLocks noGrp="1"/>
          </p:cNvSpPr>
          <p:nvPr>
            <p:ph type="sldNum" sz="quarter" idx="12"/>
          </p:nvPr>
        </p:nvSpPr>
        <p:spPr/>
        <p:txBody>
          <a:bodyPr/>
          <a:lstStyle/>
          <a:p>
            <a:fld id="{8FE8F799-F43B-BD4E-BEAF-9570BA60865A}" type="slidenum">
              <a:rPr lang="en-US" smtClean="0"/>
              <a:t>‹#›</a:t>
            </a:fld>
            <a:endParaRPr lang="en-US"/>
          </a:p>
        </p:txBody>
      </p:sp>
    </p:spTree>
    <p:extLst>
      <p:ext uri="{BB962C8B-B14F-4D97-AF65-F5344CB8AC3E}">
        <p14:creationId xmlns:p14="http://schemas.microsoft.com/office/powerpoint/2010/main" val="2318338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3ABC4-3AAA-894D-B69C-9899465E57F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C5F8A47-8FA2-5E49-B86E-2820B225146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BE1A833-F283-E548-87FA-5824F832B577}"/>
              </a:ext>
            </a:extLst>
          </p:cNvPr>
          <p:cNvSpPr>
            <a:spLocks noGrp="1"/>
          </p:cNvSpPr>
          <p:nvPr>
            <p:ph type="dt" sz="half" idx="10"/>
          </p:nvPr>
        </p:nvSpPr>
        <p:spPr/>
        <p:txBody>
          <a:bodyPr/>
          <a:lstStyle/>
          <a:p>
            <a:fld id="{2B50718C-8067-9F40-8BCF-6E0706DAA820}" type="datetimeFigureOut">
              <a:rPr lang="en-US" smtClean="0"/>
              <a:t>4/26/21</a:t>
            </a:fld>
            <a:endParaRPr lang="en-US"/>
          </a:p>
        </p:txBody>
      </p:sp>
      <p:sp>
        <p:nvSpPr>
          <p:cNvPr id="5" name="Footer Placeholder 4">
            <a:extLst>
              <a:ext uri="{FF2B5EF4-FFF2-40B4-BE49-F238E27FC236}">
                <a16:creationId xmlns:a16="http://schemas.microsoft.com/office/drawing/2014/main" id="{40111A43-BAB4-A14A-B16F-F4AF7399D2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067BD1-0B87-094F-9BF8-BBB418E3D720}"/>
              </a:ext>
            </a:extLst>
          </p:cNvPr>
          <p:cNvSpPr>
            <a:spLocks noGrp="1"/>
          </p:cNvSpPr>
          <p:nvPr>
            <p:ph type="sldNum" sz="quarter" idx="12"/>
          </p:nvPr>
        </p:nvSpPr>
        <p:spPr/>
        <p:txBody>
          <a:bodyPr/>
          <a:lstStyle/>
          <a:p>
            <a:fld id="{8FE8F799-F43B-BD4E-BEAF-9570BA60865A}" type="slidenum">
              <a:rPr lang="en-US" smtClean="0"/>
              <a:t>‹#›</a:t>
            </a:fld>
            <a:endParaRPr lang="en-US"/>
          </a:p>
        </p:txBody>
      </p:sp>
    </p:spTree>
    <p:extLst>
      <p:ext uri="{BB962C8B-B14F-4D97-AF65-F5344CB8AC3E}">
        <p14:creationId xmlns:p14="http://schemas.microsoft.com/office/powerpoint/2010/main" val="4236253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243B0-4D6E-124A-A3F0-4649E0E6B6E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36DA095-E04C-0E48-AAA8-0555773119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E85DE5A-F122-794B-9ED0-66604C2D578F}"/>
              </a:ext>
            </a:extLst>
          </p:cNvPr>
          <p:cNvSpPr>
            <a:spLocks noGrp="1"/>
          </p:cNvSpPr>
          <p:nvPr>
            <p:ph type="dt" sz="half" idx="10"/>
          </p:nvPr>
        </p:nvSpPr>
        <p:spPr/>
        <p:txBody>
          <a:bodyPr/>
          <a:lstStyle/>
          <a:p>
            <a:fld id="{2B50718C-8067-9F40-8BCF-6E0706DAA820}" type="datetimeFigureOut">
              <a:rPr lang="en-US" smtClean="0"/>
              <a:t>4/26/21</a:t>
            </a:fld>
            <a:endParaRPr lang="en-US"/>
          </a:p>
        </p:txBody>
      </p:sp>
      <p:sp>
        <p:nvSpPr>
          <p:cNvPr id="5" name="Footer Placeholder 4">
            <a:extLst>
              <a:ext uri="{FF2B5EF4-FFF2-40B4-BE49-F238E27FC236}">
                <a16:creationId xmlns:a16="http://schemas.microsoft.com/office/drawing/2014/main" id="{72FE1FA2-10BF-B94F-905B-D08ABD9E88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C3EA27-95DF-2445-A5C0-F56049D66F4F}"/>
              </a:ext>
            </a:extLst>
          </p:cNvPr>
          <p:cNvSpPr>
            <a:spLocks noGrp="1"/>
          </p:cNvSpPr>
          <p:nvPr>
            <p:ph type="sldNum" sz="quarter" idx="12"/>
          </p:nvPr>
        </p:nvSpPr>
        <p:spPr/>
        <p:txBody>
          <a:bodyPr/>
          <a:lstStyle/>
          <a:p>
            <a:fld id="{8FE8F799-F43B-BD4E-BEAF-9570BA60865A}" type="slidenum">
              <a:rPr lang="en-US" smtClean="0"/>
              <a:t>‹#›</a:t>
            </a:fld>
            <a:endParaRPr lang="en-US"/>
          </a:p>
        </p:txBody>
      </p:sp>
    </p:spTree>
    <p:extLst>
      <p:ext uri="{BB962C8B-B14F-4D97-AF65-F5344CB8AC3E}">
        <p14:creationId xmlns:p14="http://schemas.microsoft.com/office/powerpoint/2010/main" val="2140237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DF843-07DA-4944-8001-E10C246DDDC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411DF29-09CF-8E42-96A4-C8F8914BBB6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57A7835-FBCA-DC4D-8DA8-5D36DA9FCEB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DDD74C0D-E948-CF40-8434-2E551B7BCEF3}"/>
              </a:ext>
            </a:extLst>
          </p:cNvPr>
          <p:cNvSpPr>
            <a:spLocks noGrp="1"/>
          </p:cNvSpPr>
          <p:nvPr>
            <p:ph type="dt" sz="half" idx="10"/>
          </p:nvPr>
        </p:nvSpPr>
        <p:spPr/>
        <p:txBody>
          <a:bodyPr/>
          <a:lstStyle/>
          <a:p>
            <a:fld id="{2B50718C-8067-9F40-8BCF-6E0706DAA820}" type="datetimeFigureOut">
              <a:rPr lang="en-US" smtClean="0"/>
              <a:t>4/26/21</a:t>
            </a:fld>
            <a:endParaRPr lang="en-US"/>
          </a:p>
        </p:txBody>
      </p:sp>
      <p:sp>
        <p:nvSpPr>
          <p:cNvPr id="6" name="Footer Placeholder 5">
            <a:extLst>
              <a:ext uri="{FF2B5EF4-FFF2-40B4-BE49-F238E27FC236}">
                <a16:creationId xmlns:a16="http://schemas.microsoft.com/office/drawing/2014/main" id="{18164236-65DE-194B-8999-F7891F57B3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210AAF-1C6E-2145-BEF1-C053B834B20C}"/>
              </a:ext>
            </a:extLst>
          </p:cNvPr>
          <p:cNvSpPr>
            <a:spLocks noGrp="1"/>
          </p:cNvSpPr>
          <p:nvPr>
            <p:ph type="sldNum" sz="quarter" idx="12"/>
          </p:nvPr>
        </p:nvSpPr>
        <p:spPr/>
        <p:txBody>
          <a:bodyPr/>
          <a:lstStyle/>
          <a:p>
            <a:fld id="{8FE8F799-F43B-BD4E-BEAF-9570BA60865A}" type="slidenum">
              <a:rPr lang="en-US" smtClean="0"/>
              <a:t>‹#›</a:t>
            </a:fld>
            <a:endParaRPr lang="en-US"/>
          </a:p>
        </p:txBody>
      </p:sp>
    </p:spTree>
    <p:extLst>
      <p:ext uri="{BB962C8B-B14F-4D97-AF65-F5344CB8AC3E}">
        <p14:creationId xmlns:p14="http://schemas.microsoft.com/office/powerpoint/2010/main" val="740803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16441-4617-A541-9E40-B185D96BE1F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87D3F20-F7FC-3541-B306-9915E20580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02BA57D-0670-EF46-8228-5D9289EFDF5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ED3FCE2-2A62-CE41-BDE4-FECCDC8255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F30567F-5A81-374F-9690-8AF65953166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446CA63-9C61-5E4F-9F84-F760BCFDC886}"/>
              </a:ext>
            </a:extLst>
          </p:cNvPr>
          <p:cNvSpPr>
            <a:spLocks noGrp="1"/>
          </p:cNvSpPr>
          <p:nvPr>
            <p:ph type="dt" sz="half" idx="10"/>
          </p:nvPr>
        </p:nvSpPr>
        <p:spPr/>
        <p:txBody>
          <a:bodyPr/>
          <a:lstStyle/>
          <a:p>
            <a:fld id="{2B50718C-8067-9F40-8BCF-6E0706DAA820}" type="datetimeFigureOut">
              <a:rPr lang="en-US" smtClean="0"/>
              <a:t>4/26/21</a:t>
            </a:fld>
            <a:endParaRPr lang="en-US"/>
          </a:p>
        </p:txBody>
      </p:sp>
      <p:sp>
        <p:nvSpPr>
          <p:cNvPr id="8" name="Footer Placeholder 7">
            <a:extLst>
              <a:ext uri="{FF2B5EF4-FFF2-40B4-BE49-F238E27FC236}">
                <a16:creationId xmlns:a16="http://schemas.microsoft.com/office/drawing/2014/main" id="{74CC86BC-9632-E841-8984-57D38890AC5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A31966-CA89-9D44-963B-9A5FD614BC44}"/>
              </a:ext>
            </a:extLst>
          </p:cNvPr>
          <p:cNvSpPr>
            <a:spLocks noGrp="1"/>
          </p:cNvSpPr>
          <p:nvPr>
            <p:ph type="sldNum" sz="quarter" idx="12"/>
          </p:nvPr>
        </p:nvSpPr>
        <p:spPr/>
        <p:txBody>
          <a:bodyPr/>
          <a:lstStyle/>
          <a:p>
            <a:fld id="{8FE8F799-F43B-BD4E-BEAF-9570BA60865A}" type="slidenum">
              <a:rPr lang="en-US" smtClean="0"/>
              <a:t>‹#›</a:t>
            </a:fld>
            <a:endParaRPr lang="en-US"/>
          </a:p>
        </p:txBody>
      </p:sp>
    </p:spTree>
    <p:extLst>
      <p:ext uri="{BB962C8B-B14F-4D97-AF65-F5344CB8AC3E}">
        <p14:creationId xmlns:p14="http://schemas.microsoft.com/office/powerpoint/2010/main" val="4179658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764BC-030E-4843-AFCD-4327FCF7F79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EBD1A01-6CDE-D14B-9BF3-91AA5BB19661}"/>
              </a:ext>
            </a:extLst>
          </p:cNvPr>
          <p:cNvSpPr>
            <a:spLocks noGrp="1"/>
          </p:cNvSpPr>
          <p:nvPr>
            <p:ph type="dt" sz="half" idx="10"/>
          </p:nvPr>
        </p:nvSpPr>
        <p:spPr/>
        <p:txBody>
          <a:bodyPr/>
          <a:lstStyle/>
          <a:p>
            <a:fld id="{2B50718C-8067-9F40-8BCF-6E0706DAA820}" type="datetimeFigureOut">
              <a:rPr lang="en-US" smtClean="0"/>
              <a:t>4/26/21</a:t>
            </a:fld>
            <a:endParaRPr lang="en-US"/>
          </a:p>
        </p:txBody>
      </p:sp>
      <p:sp>
        <p:nvSpPr>
          <p:cNvPr id="4" name="Footer Placeholder 3">
            <a:extLst>
              <a:ext uri="{FF2B5EF4-FFF2-40B4-BE49-F238E27FC236}">
                <a16:creationId xmlns:a16="http://schemas.microsoft.com/office/drawing/2014/main" id="{ADECAA87-1162-1C43-B3EB-84F0AD2FF6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A99C85-7D94-8542-8778-FEFEC0DB3C4D}"/>
              </a:ext>
            </a:extLst>
          </p:cNvPr>
          <p:cNvSpPr>
            <a:spLocks noGrp="1"/>
          </p:cNvSpPr>
          <p:nvPr>
            <p:ph type="sldNum" sz="quarter" idx="12"/>
          </p:nvPr>
        </p:nvSpPr>
        <p:spPr/>
        <p:txBody>
          <a:bodyPr/>
          <a:lstStyle/>
          <a:p>
            <a:fld id="{8FE8F799-F43B-BD4E-BEAF-9570BA60865A}" type="slidenum">
              <a:rPr lang="en-US" smtClean="0"/>
              <a:t>‹#›</a:t>
            </a:fld>
            <a:endParaRPr lang="en-US"/>
          </a:p>
        </p:txBody>
      </p:sp>
    </p:spTree>
    <p:extLst>
      <p:ext uri="{BB962C8B-B14F-4D97-AF65-F5344CB8AC3E}">
        <p14:creationId xmlns:p14="http://schemas.microsoft.com/office/powerpoint/2010/main" val="159107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ADB2AA-32B3-114E-8FCA-4E9A46A24B6B}"/>
              </a:ext>
            </a:extLst>
          </p:cNvPr>
          <p:cNvSpPr>
            <a:spLocks noGrp="1"/>
          </p:cNvSpPr>
          <p:nvPr>
            <p:ph type="dt" sz="half" idx="10"/>
          </p:nvPr>
        </p:nvSpPr>
        <p:spPr/>
        <p:txBody>
          <a:bodyPr/>
          <a:lstStyle/>
          <a:p>
            <a:fld id="{2B50718C-8067-9F40-8BCF-6E0706DAA820}" type="datetimeFigureOut">
              <a:rPr lang="en-US" smtClean="0"/>
              <a:t>4/26/21</a:t>
            </a:fld>
            <a:endParaRPr lang="en-US"/>
          </a:p>
        </p:txBody>
      </p:sp>
      <p:sp>
        <p:nvSpPr>
          <p:cNvPr id="3" name="Footer Placeholder 2">
            <a:extLst>
              <a:ext uri="{FF2B5EF4-FFF2-40B4-BE49-F238E27FC236}">
                <a16:creationId xmlns:a16="http://schemas.microsoft.com/office/drawing/2014/main" id="{4D104544-E91B-4046-811C-43F97D7629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D3183-E751-F74C-A1FC-0A3598E2B929}"/>
              </a:ext>
            </a:extLst>
          </p:cNvPr>
          <p:cNvSpPr>
            <a:spLocks noGrp="1"/>
          </p:cNvSpPr>
          <p:nvPr>
            <p:ph type="sldNum" sz="quarter" idx="12"/>
          </p:nvPr>
        </p:nvSpPr>
        <p:spPr/>
        <p:txBody>
          <a:bodyPr/>
          <a:lstStyle/>
          <a:p>
            <a:fld id="{8FE8F799-F43B-BD4E-BEAF-9570BA60865A}" type="slidenum">
              <a:rPr lang="en-US" smtClean="0"/>
              <a:t>‹#›</a:t>
            </a:fld>
            <a:endParaRPr lang="en-US"/>
          </a:p>
        </p:txBody>
      </p:sp>
    </p:spTree>
    <p:extLst>
      <p:ext uri="{BB962C8B-B14F-4D97-AF65-F5344CB8AC3E}">
        <p14:creationId xmlns:p14="http://schemas.microsoft.com/office/powerpoint/2010/main" val="934178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1FA77-7E63-9247-B748-E9F0494274D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B8186ED-AFE1-FA49-898E-435F3E8D57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C0910FE-E5C7-C142-8FFA-24DF155B0B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B44C608-DC30-8A44-88C9-D6B82D30F361}"/>
              </a:ext>
            </a:extLst>
          </p:cNvPr>
          <p:cNvSpPr>
            <a:spLocks noGrp="1"/>
          </p:cNvSpPr>
          <p:nvPr>
            <p:ph type="dt" sz="half" idx="10"/>
          </p:nvPr>
        </p:nvSpPr>
        <p:spPr/>
        <p:txBody>
          <a:bodyPr/>
          <a:lstStyle/>
          <a:p>
            <a:fld id="{2B50718C-8067-9F40-8BCF-6E0706DAA820}" type="datetimeFigureOut">
              <a:rPr lang="en-US" smtClean="0"/>
              <a:t>4/26/21</a:t>
            </a:fld>
            <a:endParaRPr lang="en-US"/>
          </a:p>
        </p:txBody>
      </p:sp>
      <p:sp>
        <p:nvSpPr>
          <p:cNvPr id="6" name="Footer Placeholder 5">
            <a:extLst>
              <a:ext uri="{FF2B5EF4-FFF2-40B4-BE49-F238E27FC236}">
                <a16:creationId xmlns:a16="http://schemas.microsoft.com/office/drawing/2014/main" id="{F101824C-1211-054D-B96B-AB7B3BC180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C2F5C5-1169-3E49-93A7-919D4EC888F1}"/>
              </a:ext>
            </a:extLst>
          </p:cNvPr>
          <p:cNvSpPr>
            <a:spLocks noGrp="1"/>
          </p:cNvSpPr>
          <p:nvPr>
            <p:ph type="sldNum" sz="quarter" idx="12"/>
          </p:nvPr>
        </p:nvSpPr>
        <p:spPr/>
        <p:txBody>
          <a:bodyPr/>
          <a:lstStyle/>
          <a:p>
            <a:fld id="{8FE8F799-F43B-BD4E-BEAF-9570BA60865A}" type="slidenum">
              <a:rPr lang="en-US" smtClean="0"/>
              <a:t>‹#›</a:t>
            </a:fld>
            <a:endParaRPr lang="en-US"/>
          </a:p>
        </p:txBody>
      </p:sp>
    </p:spTree>
    <p:extLst>
      <p:ext uri="{BB962C8B-B14F-4D97-AF65-F5344CB8AC3E}">
        <p14:creationId xmlns:p14="http://schemas.microsoft.com/office/powerpoint/2010/main" val="3084591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C6CD5-7D2F-EE4C-B449-224BD81A85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45BAE07-39EB-1645-A9CF-6E02C36328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45B02E-8EBD-0642-AA0E-70CF98F07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41EBDF-5B63-DF46-8871-7EBA1A535503}"/>
              </a:ext>
            </a:extLst>
          </p:cNvPr>
          <p:cNvSpPr>
            <a:spLocks noGrp="1"/>
          </p:cNvSpPr>
          <p:nvPr>
            <p:ph type="dt" sz="half" idx="10"/>
          </p:nvPr>
        </p:nvSpPr>
        <p:spPr/>
        <p:txBody>
          <a:bodyPr/>
          <a:lstStyle/>
          <a:p>
            <a:fld id="{2B50718C-8067-9F40-8BCF-6E0706DAA820}" type="datetimeFigureOut">
              <a:rPr lang="en-US" smtClean="0"/>
              <a:t>4/26/21</a:t>
            </a:fld>
            <a:endParaRPr lang="en-US"/>
          </a:p>
        </p:txBody>
      </p:sp>
      <p:sp>
        <p:nvSpPr>
          <p:cNvPr id="6" name="Footer Placeholder 5">
            <a:extLst>
              <a:ext uri="{FF2B5EF4-FFF2-40B4-BE49-F238E27FC236}">
                <a16:creationId xmlns:a16="http://schemas.microsoft.com/office/drawing/2014/main" id="{54EF1AB8-E62F-414A-817C-B5FC34C5EB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1365A9-F6B3-E643-BBE0-29F04BC39C53}"/>
              </a:ext>
            </a:extLst>
          </p:cNvPr>
          <p:cNvSpPr>
            <a:spLocks noGrp="1"/>
          </p:cNvSpPr>
          <p:nvPr>
            <p:ph type="sldNum" sz="quarter" idx="12"/>
          </p:nvPr>
        </p:nvSpPr>
        <p:spPr/>
        <p:txBody>
          <a:bodyPr/>
          <a:lstStyle/>
          <a:p>
            <a:fld id="{8FE8F799-F43B-BD4E-BEAF-9570BA60865A}" type="slidenum">
              <a:rPr lang="en-US" smtClean="0"/>
              <a:t>‹#›</a:t>
            </a:fld>
            <a:endParaRPr lang="en-US"/>
          </a:p>
        </p:txBody>
      </p:sp>
    </p:spTree>
    <p:extLst>
      <p:ext uri="{BB962C8B-B14F-4D97-AF65-F5344CB8AC3E}">
        <p14:creationId xmlns:p14="http://schemas.microsoft.com/office/powerpoint/2010/main" val="650728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BA699-A09D-D941-B436-3D784B1C7E9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949A115-6B33-BA4A-8D35-39453272252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2A9F01B-B4A9-3B4F-B738-1FCC70AC3FE0}"/>
              </a:ext>
            </a:extLst>
          </p:cNvPr>
          <p:cNvSpPr>
            <a:spLocks noGrp="1"/>
          </p:cNvSpPr>
          <p:nvPr>
            <p:ph type="dt" sz="half" idx="10"/>
          </p:nvPr>
        </p:nvSpPr>
        <p:spPr/>
        <p:txBody>
          <a:bodyPr/>
          <a:lstStyle/>
          <a:p>
            <a:fld id="{2B50718C-8067-9F40-8BCF-6E0706DAA820}" type="datetimeFigureOut">
              <a:rPr lang="en-US" smtClean="0"/>
              <a:t>4/26/21</a:t>
            </a:fld>
            <a:endParaRPr lang="en-US"/>
          </a:p>
        </p:txBody>
      </p:sp>
      <p:sp>
        <p:nvSpPr>
          <p:cNvPr id="5" name="Footer Placeholder 4">
            <a:extLst>
              <a:ext uri="{FF2B5EF4-FFF2-40B4-BE49-F238E27FC236}">
                <a16:creationId xmlns:a16="http://schemas.microsoft.com/office/drawing/2014/main" id="{E88F38BD-3584-D445-AAC4-729F71D4ED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961497-F5CB-8B43-BA79-96A860F1ED02}"/>
              </a:ext>
            </a:extLst>
          </p:cNvPr>
          <p:cNvSpPr>
            <a:spLocks noGrp="1"/>
          </p:cNvSpPr>
          <p:nvPr>
            <p:ph type="sldNum" sz="quarter" idx="12"/>
          </p:nvPr>
        </p:nvSpPr>
        <p:spPr/>
        <p:txBody>
          <a:bodyPr/>
          <a:lstStyle/>
          <a:p>
            <a:fld id="{8FE8F799-F43B-BD4E-BEAF-9570BA60865A}" type="slidenum">
              <a:rPr lang="en-US" smtClean="0"/>
              <a:t>‹#›</a:t>
            </a:fld>
            <a:endParaRPr lang="en-US"/>
          </a:p>
        </p:txBody>
      </p:sp>
    </p:spTree>
    <p:extLst>
      <p:ext uri="{BB962C8B-B14F-4D97-AF65-F5344CB8AC3E}">
        <p14:creationId xmlns:p14="http://schemas.microsoft.com/office/powerpoint/2010/main" val="262369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5B5165-5BA3-5045-AABC-79D5054964C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3641367-B638-F749-9AE6-FFCC045DEDA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5948F5F-BC08-5C41-9C0C-7056C95944B9}"/>
              </a:ext>
            </a:extLst>
          </p:cNvPr>
          <p:cNvSpPr>
            <a:spLocks noGrp="1"/>
          </p:cNvSpPr>
          <p:nvPr>
            <p:ph type="dt" sz="half" idx="10"/>
          </p:nvPr>
        </p:nvSpPr>
        <p:spPr/>
        <p:txBody>
          <a:bodyPr/>
          <a:lstStyle/>
          <a:p>
            <a:fld id="{2B50718C-8067-9F40-8BCF-6E0706DAA820}" type="datetimeFigureOut">
              <a:rPr lang="en-US" smtClean="0"/>
              <a:t>4/26/21</a:t>
            </a:fld>
            <a:endParaRPr lang="en-US"/>
          </a:p>
        </p:txBody>
      </p:sp>
      <p:sp>
        <p:nvSpPr>
          <p:cNvPr id="5" name="Footer Placeholder 4">
            <a:extLst>
              <a:ext uri="{FF2B5EF4-FFF2-40B4-BE49-F238E27FC236}">
                <a16:creationId xmlns:a16="http://schemas.microsoft.com/office/drawing/2014/main" id="{EF5FCD24-C218-CF44-A6FE-8E377DF778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9F4B52-C500-9B41-B74B-DFA610F74060}"/>
              </a:ext>
            </a:extLst>
          </p:cNvPr>
          <p:cNvSpPr>
            <a:spLocks noGrp="1"/>
          </p:cNvSpPr>
          <p:nvPr>
            <p:ph type="sldNum" sz="quarter" idx="12"/>
          </p:nvPr>
        </p:nvSpPr>
        <p:spPr/>
        <p:txBody>
          <a:bodyPr/>
          <a:lstStyle/>
          <a:p>
            <a:fld id="{8FE8F799-F43B-BD4E-BEAF-9570BA60865A}" type="slidenum">
              <a:rPr lang="en-US" smtClean="0"/>
              <a:t>‹#›</a:t>
            </a:fld>
            <a:endParaRPr lang="en-US"/>
          </a:p>
        </p:txBody>
      </p:sp>
    </p:spTree>
    <p:extLst>
      <p:ext uri="{BB962C8B-B14F-4D97-AF65-F5344CB8AC3E}">
        <p14:creationId xmlns:p14="http://schemas.microsoft.com/office/powerpoint/2010/main" val="234017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220FBD-87AE-C049-89FC-CE66A76022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4E49A7-F175-E248-8AB3-9BE8224A03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A171DA5-515C-834E-92C3-F60CC10F86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50718C-8067-9F40-8BCF-6E0706DAA820}" type="datetimeFigureOut">
              <a:rPr lang="en-US" smtClean="0"/>
              <a:t>4/26/21</a:t>
            </a:fld>
            <a:endParaRPr lang="en-US"/>
          </a:p>
        </p:txBody>
      </p:sp>
      <p:sp>
        <p:nvSpPr>
          <p:cNvPr id="5" name="Footer Placeholder 4">
            <a:extLst>
              <a:ext uri="{FF2B5EF4-FFF2-40B4-BE49-F238E27FC236}">
                <a16:creationId xmlns:a16="http://schemas.microsoft.com/office/drawing/2014/main" id="{DD9AF07C-677D-274C-8B6C-7F4BBCC631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D7C3860-3AB3-C546-AF22-DA74F012B8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E8F799-F43B-BD4E-BEAF-9570BA60865A}" type="slidenum">
              <a:rPr lang="en-US" smtClean="0"/>
              <a:t>‹#›</a:t>
            </a:fld>
            <a:endParaRPr lang="en-US"/>
          </a:p>
        </p:txBody>
      </p:sp>
    </p:spTree>
    <p:extLst>
      <p:ext uri="{BB962C8B-B14F-4D97-AF65-F5344CB8AC3E}">
        <p14:creationId xmlns:p14="http://schemas.microsoft.com/office/powerpoint/2010/main" val="2048854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4B237-A4DC-E348-AEF7-28CA5AE5F4BF}"/>
              </a:ext>
            </a:extLst>
          </p:cNvPr>
          <p:cNvSpPr>
            <a:spLocks noGrp="1"/>
          </p:cNvSpPr>
          <p:nvPr>
            <p:ph type="ctrTitle"/>
          </p:nvPr>
        </p:nvSpPr>
        <p:spPr>
          <a:xfrm>
            <a:off x="1524000" y="1823821"/>
            <a:ext cx="9144000" cy="2387600"/>
          </a:xfrm>
        </p:spPr>
        <p:txBody>
          <a:bodyPr>
            <a:normAutofit fontScale="90000"/>
          </a:bodyPr>
          <a:lstStyle/>
          <a:p>
            <a:r>
              <a:rPr lang="en-GB" b="1" dirty="0">
                <a:latin typeface="Open Sans"/>
              </a:rPr>
              <a:t>Electrostatic waves in the shock ramp and their effect on plasma energetics. </a:t>
            </a:r>
            <a:r>
              <a:rPr lang="en-GB" dirty="0">
                <a:latin typeface="Open Sans"/>
              </a:rPr>
              <a:t> </a:t>
            </a:r>
            <a:endParaRPr lang="en-US" dirty="0"/>
          </a:p>
        </p:txBody>
      </p:sp>
      <p:sp>
        <p:nvSpPr>
          <p:cNvPr id="3" name="Subtitle 2">
            <a:extLst>
              <a:ext uri="{FF2B5EF4-FFF2-40B4-BE49-F238E27FC236}">
                <a16:creationId xmlns:a16="http://schemas.microsoft.com/office/drawing/2014/main" id="{289C7E6D-4783-9B4C-8A78-110A7584BEC5}"/>
              </a:ext>
            </a:extLst>
          </p:cNvPr>
          <p:cNvSpPr>
            <a:spLocks noGrp="1"/>
          </p:cNvSpPr>
          <p:nvPr>
            <p:ph type="subTitle" idx="1"/>
          </p:nvPr>
        </p:nvSpPr>
        <p:spPr>
          <a:xfrm>
            <a:off x="1524000" y="4779484"/>
            <a:ext cx="9144000" cy="1655762"/>
          </a:xfrm>
        </p:spPr>
        <p:txBody>
          <a:bodyPr/>
          <a:lstStyle/>
          <a:p>
            <a:r>
              <a:rPr lang="en-GB" b="1" dirty="0">
                <a:latin typeface="Open Sans"/>
              </a:rPr>
              <a:t>Ahmad Lalti</a:t>
            </a:r>
            <a:r>
              <a:rPr lang="en-GB" dirty="0">
                <a:latin typeface="Open Sans"/>
              </a:rPr>
              <a:t>, Yuri </a:t>
            </a:r>
            <a:r>
              <a:rPr lang="en-GB" dirty="0" err="1">
                <a:latin typeface="Open Sans"/>
              </a:rPr>
              <a:t>Khotyaintsev</a:t>
            </a:r>
            <a:r>
              <a:rPr lang="en-GB" dirty="0">
                <a:latin typeface="Open Sans"/>
              </a:rPr>
              <a:t>, Daniel Graham, </a:t>
            </a:r>
            <a:br>
              <a:rPr lang="en-GB" dirty="0">
                <a:latin typeface="Open Sans"/>
              </a:rPr>
            </a:br>
            <a:r>
              <a:rPr lang="en-GB" dirty="0">
                <a:latin typeface="Open Sans"/>
              </a:rPr>
              <a:t>Andris </a:t>
            </a:r>
            <a:r>
              <a:rPr lang="en-GB" dirty="0" err="1">
                <a:latin typeface="Open Sans"/>
              </a:rPr>
              <a:t>Vaivads</a:t>
            </a:r>
            <a:r>
              <a:rPr lang="en-GB" dirty="0">
                <a:latin typeface="Open Sans"/>
              </a:rPr>
              <a:t>, and Andreas </a:t>
            </a:r>
            <a:r>
              <a:rPr lang="en-GB" dirty="0" err="1">
                <a:latin typeface="Open Sans"/>
              </a:rPr>
              <a:t>Johlander</a:t>
            </a:r>
            <a:r>
              <a:rPr lang="en-GB" dirty="0">
                <a:latin typeface="Open Sans"/>
              </a:rPr>
              <a:t>.</a:t>
            </a:r>
            <a:endParaRPr lang="en-US" dirty="0"/>
          </a:p>
        </p:txBody>
      </p:sp>
      <p:pic>
        <p:nvPicPr>
          <p:cNvPr id="4" name="Picture 3">
            <a:extLst>
              <a:ext uri="{FF2B5EF4-FFF2-40B4-BE49-F238E27FC236}">
                <a16:creationId xmlns:a16="http://schemas.microsoft.com/office/drawing/2014/main" id="{8200A4D1-E7A4-6B4D-A393-97B515A0C205}"/>
              </a:ext>
            </a:extLst>
          </p:cNvPr>
          <p:cNvPicPr>
            <a:picLocks noChangeAspect="1"/>
          </p:cNvPicPr>
          <p:nvPr/>
        </p:nvPicPr>
        <p:blipFill>
          <a:blip r:embed="rId2"/>
          <a:stretch>
            <a:fillRect/>
          </a:stretch>
        </p:blipFill>
        <p:spPr>
          <a:xfrm>
            <a:off x="8342258" y="147612"/>
            <a:ext cx="1289227" cy="1299667"/>
          </a:xfrm>
          <a:prstGeom prst="rect">
            <a:avLst/>
          </a:prstGeom>
        </p:spPr>
      </p:pic>
      <p:pic>
        <p:nvPicPr>
          <p:cNvPr id="5" name="Picture 4">
            <a:extLst>
              <a:ext uri="{FF2B5EF4-FFF2-40B4-BE49-F238E27FC236}">
                <a16:creationId xmlns:a16="http://schemas.microsoft.com/office/drawing/2014/main" id="{BE6B82F2-5A52-864F-8D1F-C2AE74914055}"/>
              </a:ext>
            </a:extLst>
          </p:cNvPr>
          <p:cNvPicPr>
            <a:picLocks noChangeAspect="1"/>
          </p:cNvPicPr>
          <p:nvPr/>
        </p:nvPicPr>
        <p:blipFill>
          <a:blip r:embed="rId3"/>
          <a:stretch>
            <a:fillRect/>
          </a:stretch>
        </p:blipFill>
        <p:spPr>
          <a:xfrm>
            <a:off x="170550" y="147612"/>
            <a:ext cx="1299668" cy="1299668"/>
          </a:xfrm>
          <a:prstGeom prst="rect">
            <a:avLst/>
          </a:prstGeom>
        </p:spPr>
      </p:pic>
      <p:pic>
        <p:nvPicPr>
          <p:cNvPr id="6" name="Picture 5">
            <a:extLst>
              <a:ext uri="{FF2B5EF4-FFF2-40B4-BE49-F238E27FC236}">
                <a16:creationId xmlns:a16="http://schemas.microsoft.com/office/drawing/2014/main" id="{A124B9A9-5FC9-E544-9647-30BE03D80605}"/>
              </a:ext>
            </a:extLst>
          </p:cNvPr>
          <p:cNvPicPr>
            <a:picLocks noChangeAspect="1"/>
          </p:cNvPicPr>
          <p:nvPr/>
        </p:nvPicPr>
        <p:blipFill>
          <a:blip r:embed="rId4"/>
          <a:stretch>
            <a:fillRect/>
          </a:stretch>
        </p:blipFill>
        <p:spPr>
          <a:xfrm>
            <a:off x="9744219" y="279187"/>
            <a:ext cx="2073030" cy="1036515"/>
          </a:xfrm>
          <a:prstGeom prst="rect">
            <a:avLst/>
          </a:prstGeom>
        </p:spPr>
      </p:pic>
    </p:spTree>
    <p:extLst>
      <p:ext uri="{BB962C8B-B14F-4D97-AF65-F5344CB8AC3E}">
        <p14:creationId xmlns:p14="http://schemas.microsoft.com/office/powerpoint/2010/main" val="770738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MS – Spaceflight101">
            <a:extLst>
              <a:ext uri="{FF2B5EF4-FFF2-40B4-BE49-F238E27FC236}">
                <a16:creationId xmlns:a16="http://schemas.microsoft.com/office/drawing/2014/main" id="{CAF8A7FD-2945-9B40-8317-4D6F982888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9600" y="1457205"/>
            <a:ext cx="6502400"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425EF26-D0D2-1D40-BCC6-F85AD6018BF9}"/>
              </a:ext>
            </a:extLst>
          </p:cNvPr>
          <p:cNvSpPr/>
          <p:nvPr/>
        </p:nvSpPr>
        <p:spPr>
          <a:xfrm>
            <a:off x="379955" y="146839"/>
            <a:ext cx="11432089" cy="923330"/>
          </a:xfrm>
          <a:prstGeom prst="rect">
            <a:avLst/>
          </a:prstGeom>
        </p:spPr>
        <p:txBody>
          <a:bodyPr wrap="square">
            <a:spAutoFit/>
          </a:bodyPr>
          <a:lstStyle/>
          <a:p>
            <a:r>
              <a:rPr lang="en-US" dirty="0"/>
              <a:t>High frequency electrostatic (ES) waves are believed to be one of the key players in heating the solar wind across collision-less shocks. Understanding their properties and generation mechanism is essential for understanding shock dynamics. Their wavelength could reach the same order of magnitude as the Debye length.</a:t>
            </a:r>
          </a:p>
        </p:txBody>
      </p:sp>
      <p:sp>
        <p:nvSpPr>
          <p:cNvPr id="4" name="Rectangle 3">
            <a:extLst>
              <a:ext uri="{FF2B5EF4-FFF2-40B4-BE49-F238E27FC236}">
                <a16:creationId xmlns:a16="http://schemas.microsoft.com/office/drawing/2014/main" id="{A448CD24-5DDF-234D-9A12-35E72ADB6212}"/>
              </a:ext>
            </a:extLst>
          </p:cNvPr>
          <p:cNvSpPr/>
          <p:nvPr/>
        </p:nvSpPr>
        <p:spPr>
          <a:xfrm>
            <a:off x="379955" y="1711880"/>
            <a:ext cx="4981185" cy="3416320"/>
          </a:xfrm>
          <a:prstGeom prst="rect">
            <a:avLst/>
          </a:prstGeom>
        </p:spPr>
        <p:txBody>
          <a:bodyPr wrap="square">
            <a:spAutoFit/>
          </a:bodyPr>
          <a:lstStyle/>
          <a:p>
            <a:r>
              <a:rPr lang="en-US" dirty="0"/>
              <a:t>The magnetospheric multiscale (MMS) mission is a constellation of 4 spacecraft launched in 2015 and equipped with high resolution particle and waves instruments.</a:t>
            </a:r>
          </a:p>
          <a:p>
            <a:r>
              <a:rPr lang="en-US" dirty="0"/>
              <a:t>What is important for ES wave characterization are the two spin plane double probes (SDP) and one axial double probe (ADP) which measures the local plasma potential with respect  to the spacecraft, and by taking the difference between the potential of opposing probes and dividing by the probe separation allows for a full 3D measurement of the electric field up to 100 </a:t>
            </a:r>
          </a:p>
        </p:txBody>
      </p:sp>
      <p:cxnSp>
        <p:nvCxnSpPr>
          <p:cNvPr id="9" name="Straight Arrow Connector 8">
            <a:extLst>
              <a:ext uri="{FF2B5EF4-FFF2-40B4-BE49-F238E27FC236}">
                <a16:creationId xmlns:a16="http://schemas.microsoft.com/office/drawing/2014/main" id="{B373F924-D50E-1643-B178-4D94941F81BE}"/>
              </a:ext>
            </a:extLst>
          </p:cNvPr>
          <p:cNvCxnSpPr/>
          <p:nvPr/>
        </p:nvCxnSpPr>
        <p:spPr>
          <a:xfrm>
            <a:off x="6926893" y="4496844"/>
            <a:ext cx="0" cy="42588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E98B093D-F001-0D48-98F6-380552A5131A}"/>
              </a:ext>
            </a:extLst>
          </p:cNvPr>
          <p:cNvCxnSpPr/>
          <p:nvPr/>
        </p:nvCxnSpPr>
        <p:spPr>
          <a:xfrm>
            <a:off x="6926893" y="2031304"/>
            <a:ext cx="0" cy="42588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F51AA24-FBAB-5846-BF61-179F7DF6CD8E}"/>
              </a:ext>
            </a:extLst>
          </p:cNvPr>
          <p:cNvCxnSpPr/>
          <p:nvPr/>
        </p:nvCxnSpPr>
        <p:spPr>
          <a:xfrm>
            <a:off x="10361113" y="1885167"/>
            <a:ext cx="0" cy="42588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1A0D9CF-63F5-2341-ABAE-F96EF946D898}"/>
              </a:ext>
            </a:extLst>
          </p:cNvPr>
          <p:cNvCxnSpPr/>
          <p:nvPr/>
        </p:nvCxnSpPr>
        <p:spPr>
          <a:xfrm>
            <a:off x="10912258" y="4070959"/>
            <a:ext cx="0" cy="42588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246DB9B-0A79-E346-BBDA-90BC1400AB27}"/>
              </a:ext>
            </a:extLst>
          </p:cNvPr>
          <p:cNvCxnSpPr>
            <a:cxnSpLocks/>
          </p:cNvCxnSpPr>
          <p:nvPr/>
        </p:nvCxnSpPr>
        <p:spPr>
          <a:xfrm flipH="1">
            <a:off x="8940800" y="1315233"/>
            <a:ext cx="328460" cy="35491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2BC6256-CB21-6846-B097-1D1D545233A7}"/>
              </a:ext>
            </a:extLst>
          </p:cNvPr>
          <p:cNvCxnSpPr>
            <a:cxnSpLocks/>
          </p:cNvCxnSpPr>
          <p:nvPr/>
        </p:nvCxnSpPr>
        <p:spPr>
          <a:xfrm flipH="1" flipV="1">
            <a:off x="9105030" y="5672719"/>
            <a:ext cx="164230" cy="35648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34FFC326-68DF-904B-8329-CEA233A803DB}"/>
                  </a:ext>
                </a:extLst>
              </p:cNvPr>
              <p:cNvSpPr txBox="1"/>
              <p:nvPr/>
            </p:nvSpPr>
            <p:spPr>
              <a:xfrm>
                <a:off x="1549594" y="5587716"/>
                <a:ext cx="1501886" cy="526491"/>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𝑖𝑗</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𝑖</m:t>
                              </m:r>
                            </m:sub>
                          </m:sSub>
                        </m:num>
                        <m:den>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𝑙</m:t>
                          </m:r>
                        </m:den>
                      </m:f>
                    </m:oMath>
                  </m:oMathPara>
                </a14:m>
                <a:endParaRPr lang="en-US" dirty="0"/>
              </a:p>
            </p:txBody>
          </p:sp>
        </mc:Choice>
        <mc:Fallback>
          <p:sp>
            <p:nvSpPr>
              <p:cNvPr id="17" name="TextBox 16">
                <a:extLst>
                  <a:ext uri="{FF2B5EF4-FFF2-40B4-BE49-F238E27FC236}">
                    <a16:creationId xmlns:a16="http://schemas.microsoft.com/office/drawing/2014/main" id="{34FFC326-68DF-904B-8329-CEA233A803DB}"/>
                  </a:ext>
                </a:extLst>
              </p:cNvPr>
              <p:cNvSpPr txBox="1">
                <a:spLocks noRot="1" noChangeAspect="1" noMove="1" noResize="1" noEditPoints="1" noAdjustHandles="1" noChangeArrowheads="1" noChangeShapeType="1" noTextEdit="1"/>
              </p:cNvSpPr>
              <p:nvPr/>
            </p:nvSpPr>
            <p:spPr>
              <a:xfrm>
                <a:off x="1549594" y="5587716"/>
                <a:ext cx="1501886" cy="526491"/>
              </a:xfrm>
              <a:prstGeom prst="rect">
                <a:avLst/>
              </a:prstGeom>
              <a:blipFill>
                <a:blip r:embed="rId3"/>
                <a:stretch>
                  <a:fillRect l="-2500" t="-2381" r="-833" b="-14286"/>
                </a:stretch>
              </a:blipFill>
            </p:spPr>
            <p:txBody>
              <a:bodyPr/>
              <a:lstStyle/>
              <a:p>
                <a:r>
                  <a:rPr lang="en-US">
                    <a:noFill/>
                  </a:rPr>
                  <a:t> </a:t>
                </a:r>
              </a:p>
            </p:txBody>
          </p:sp>
        </mc:Fallback>
      </mc:AlternateContent>
    </p:spTree>
    <p:extLst>
      <p:ext uri="{BB962C8B-B14F-4D97-AF65-F5344CB8AC3E}">
        <p14:creationId xmlns:p14="http://schemas.microsoft.com/office/powerpoint/2010/main" val="1721673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0ECCD8-F86C-6743-96A9-1EE802F5FD49}"/>
              </a:ext>
            </a:extLst>
          </p:cNvPr>
          <p:cNvSpPr txBox="1"/>
          <p:nvPr/>
        </p:nvSpPr>
        <p:spPr>
          <a:xfrm>
            <a:off x="644882" y="993980"/>
            <a:ext cx="4264874" cy="4524315"/>
          </a:xfrm>
          <a:prstGeom prst="rect">
            <a:avLst/>
          </a:prstGeom>
          <a:noFill/>
        </p:spPr>
        <p:txBody>
          <a:bodyPr wrap="square" rtlCol="0">
            <a:spAutoFit/>
          </a:bodyPr>
          <a:lstStyle/>
          <a:p>
            <a:r>
              <a:rPr lang="en-US" dirty="0"/>
              <a:t>Using the potential difference to calculate the electric field is accurate when the wavelength of the waves is much larger than the probe separation. But when the wavelength become comparable to the probe separation the measured electric field in the direction of the probes will be underestimated.</a:t>
            </a:r>
          </a:p>
          <a:p>
            <a:endParaRPr lang="en-US" dirty="0"/>
          </a:p>
          <a:p>
            <a:r>
              <a:rPr lang="en-US" dirty="0"/>
              <a:t>We simulate this effect and show the results in the figure to the right. It shows the ratio of the observed amplitude over the actual amplitude vs the wavelength for a probe separation of 120 (m) (marked by the red vertical line).</a:t>
            </a:r>
          </a:p>
          <a:p>
            <a:endParaRPr lang="en-US" dirty="0"/>
          </a:p>
        </p:txBody>
      </p:sp>
      <p:grpSp>
        <p:nvGrpSpPr>
          <p:cNvPr id="6" name="Group 5">
            <a:extLst>
              <a:ext uri="{FF2B5EF4-FFF2-40B4-BE49-F238E27FC236}">
                <a16:creationId xmlns:a16="http://schemas.microsoft.com/office/drawing/2014/main" id="{562916F1-9C8A-3348-B632-8684612C8348}"/>
              </a:ext>
            </a:extLst>
          </p:cNvPr>
          <p:cNvGrpSpPr/>
          <p:nvPr/>
        </p:nvGrpSpPr>
        <p:grpSpPr>
          <a:xfrm>
            <a:off x="5098205" y="631950"/>
            <a:ext cx="6719193" cy="5594100"/>
            <a:chOff x="4798058" y="398677"/>
            <a:chExt cx="6719193" cy="5594100"/>
          </a:xfrm>
        </p:grpSpPr>
        <p:pic>
          <p:nvPicPr>
            <p:cNvPr id="3" name="Picture 2">
              <a:extLst>
                <a:ext uri="{FF2B5EF4-FFF2-40B4-BE49-F238E27FC236}">
                  <a16:creationId xmlns:a16="http://schemas.microsoft.com/office/drawing/2014/main" id="{D4575C3F-9E0B-A34A-9304-58477BD914DC}"/>
                </a:ext>
              </a:extLst>
            </p:cNvPr>
            <p:cNvPicPr>
              <a:picLocks noChangeAspect="1"/>
            </p:cNvPicPr>
            <p:nvPr/>
          </p:nvPicPr>
          <p:blipFill rotWithShape="1">
            <a:blip r:embed="rId2"/>
            <a:srcRect l="6199" t="3212" r="6164" b="4597"/>
            <a:stretch/>
          </p:blipFill>
          <p:spPr>
            <a:xfrm>
              <a:off x="5174956" y="398677"/>
              <a:ext cx="6342295" cy="5409434"/>
            </a:xfrm>
            <a:prstGeom prst="rect">
              <a:avLst/>
            </a:prstGeom>
          </p:spPr>
        </p:pic>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845DE7CA-F560-DD4D-AA58-E635E9892C28}"/>
                    </a:ext>
                  </a:extLst>
                </p:cNvPr>
                <p:cNvSpPr txBox="1"/>
                <p:nvPr/>
              </p:nvSpPr>
              <p:spPr>
                <a:xfrm rot="16200000">
                  <a:off x="4677480" y="2834417"/>
                  <a:ext cx="618054" cy="3768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ea typeface="Cambria Math" panose="02040503050406030204" pitchFamily="18" charset="0"/>
                          </a:rPr>
                          <m:t>𝛼</m:t>
                        </m:r>
                        <m:r>
                          <a:rPr lang="en-US" sz="1200" b="0" i="1" smtClean="0">
                            <a:latin typeface="Cambria Math" panose="02040503050406030204" pitchFamily="18" charset="0"/>
                            <a:ea typeface="Cambria Math" panose="02040503050406030204" pitchFamily="18" charset="0"/>
                          </a:rPr>
                          <m:t>=</m:t>
                        </m:r>
                        <m:f>
                          <m:fPr>
                            <m:ctrlPr>
                              <a:rPr lang="en-US" sz="1200" b="0" i="1" smtClean="0">
                                <a:latin typeface="Cambria Math" panose="02040503050406030204" pitchFamily="18" charset="0"/>
                                <a:ea typeface="Cambria Math" panose="02040503050406030204" pitchFamily="18" charset="0"/>
                              </a:rPr>
                            </m:ctrlPr>
                          </m:fPr>
                          <m:num>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𝐸</m:t>
                                </m:r>
                              </m:e>
                              <m:sub>
                                <m:r>
                                  <a:rPr lang="en-US" sz="1200" b="0" i="1" smtClean="0">
                                    <a:latin typeface="Cambria Math" panose="02040503050406030204" pitchFamily="18" charset="0"/>
                                    <a:ea typeface="Cambria Math" panose="02040503050406030204" pitchFamily="18" charset="0"/>
                                  </a:rPr>
                                  <m:t>𝑜𝑏𝑠</m:t>
                                </m:r>
                              </m:sub>
                            </m:sSub>
                          </m:num>
                          <m:den>
                            <m:sSub>
                              <m:sSubPr>
                                <m:ctrlPr>
                                  <a:rPr lang="en-US" sz="1200" i="1">
                                    <a:latin typeface="Cambria Math" panose="02040503050406030204" pitchFamily="18" charset="0"/>
                                    <a:ea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𝐸</m:t>
                                </m:r>
                              </m:e>
                              <m:sub>
                                <m:r>
                                  <a:rPr lang="en-US" sz="1200" b="0" i="1" smtClean="0">
                                    <a:latin typeface="Cambria Math" panose="02040503050406030204" pitchFamily="18" charset="0"/>
                                    <a:ea typeface="Cambria Math" panose="02040503050406030204" pitchFamily="18" charset="0"/>
                                  </a:rPr>
                                  <m:t>𝑡h</m:t>
                                </m:r>
                              </m:sub>
                            </m:sSub>
                          </m:den>
                        </m:f>
                      </m:oMath>
                    </m:oMathPara>
                  </a14:m>
                  <a:endParaRPr lang="en-US" sz="1200" dirty="0"/>
                </a:p>
              </p:txBody>
            </p:sp>
          </mc:Choice>
          <mc:Fallback>
            <p:sp>
              <p:nvSpPr>
                <p:cNvPr id="4" name="TextBox 3">
                  <a:extLst>
                    <a:ext uri="{FF2B5EF4-FFF2-40B4-BE49-F238E27FC236}">
                      <a16:creationId xmlns:a16="http://schemas.microsoft.com/office/drawing/2014/main" id="{845DE7CA-F560-DD4D-AA58-E635E9892C28}"/>
                    </a:ext>
                  </a:extLst>
                </p:cNvPr>
                <p:cNvSpPr txBox="1">
                  <a:spLocks noRot="1" noChangeAspect="1" noMove="1" noResize="1" noEditPoints="1" noAdjustHandles="1" noChangeArrowheads="1" noChangeShapeType="1" noTextEdit="1"/>
                </p:cNvSpPr>
                <p:nvPr/>
              </p:nvSpPr>
              <p:spPr>
                <a:xfrm rot="16200000">
                  <a:off x="4677480" y="2834417"/>
                  <a:ext cx="618054" cy="376898"/>
                </a:xfrm>
                <a:prstGeom prst="rect">
                  <a:avLst/>
                </a:prstGeom>
                <a:blipFill>
                  <a:blip r:embed="rId3"/>
                  <a:stretch>
                    <a:fillRect r="-6452" b="-4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35AF7E6E-4314-4444-95C1-0E6E3236D0CD}"/>
                    </a:ext>
                  </a:extLst>
                </p:cNvPr>
                <p:cNvSpPr txBox="1"/>
                <p:nvPr/>
              </p:nvSpPr>
              <p:spPr>
                <a:xfrm>
                  <a:off x="7613928" y="5808111"/>
                  <a:ext cx="1464349" cy="1846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panose="02040503050406030204" pitchFamily="18" charset="0"/>
                            <a:ea typeface="Cambria Math" panose="02040503050406030204" pitchFamily="18" charset="0"/>
                          </a:rPr>
                          <m:t>𝜆</m:t>
                        </m:r>
                        <m:r>
                          <a:rPr lang="en-US" sz="1200" b="0" i="1" smtClean="0">
                            <a:latin typeface="Cambria Math" panose="02040503050406030204" pitchFamily="18" charset="0"/>
                            <a:ea typeface="Cambria Math" panose="02040503050406030204" pitchFamily="18" charset="0"/>
                          </a:rPr>
                          <m:t> (</m:t>
                        </m:r>
                        <m:r>
                          <a:rPr lang="en-US" sz="1200" b="0" i="1" smtClean="0">
                            <a:latin typeface="Cambria Math" panose="02040503050406030204" pitchFamily="18" charset="0"/>
                            <a:ea typeface="Cambria Math" panose="02040503050406030204" pitchFamily="18" charset="0"/>
                          </a:rPr>
                          <m:t>𝑚</m:t>
                        </m:r>
                        <m:r>
                          <a:rPr lang="en-US" sz="1200" b="0" i="1" smtClean="0">
                            <a:latin typeface="Cambria Math" panose="02040503050406030204" pitchFamily="18" charset="0"/>
                            <a:ea typeface="Cambria Math" panose="02040503050406030204" pitchFamily="18" charset="0"/>
                          </a:rPr>
                          <m:t>)</m:t>
                        </m:r>
                      </m:oMath>
                    </m:oMathPara>
                  </a14:m>
                  <a:endParaRPr lang="en-US" sz="1200" dirty="0"/>
                </a:p>
              </p:txBody>
            </p:sp>
          </mc:Choice>
          <mc:Fallback>
            <p:sp>
              <p:nvSpPr>
                <p:cNvPr id="5" name="TextBox 4">
                  <a:extLst>
                    <a:ext uri="{FF2B5EF4-FFF2-40B4-BE49-F238E27FC236}">
                      <a16:creationId xmlns:a16="http://schemas.microsoft.com/office/drawing/2014/main" id="{35AF7E6E-4314-4444-95C1-0E6E3236D0CD}"/>
                    </a:ext>
                  </a:extLst>
                </p:cNvPr>
                <p:cNvSpPr txBox="1">
                  <a:spLocks noRot="1" noChangeAspect="1" noMove="1" noResize="1" noEditPoints="1" noAdjustHandles="1" noChangeArrowheads="1" noChangeShapeType="1" noTextEdit="1"/>
                </p:cNvSpPr>
                <p:nvPr/>
              </p:nvSpPr>
              <p:spPr>
                <a:xfrm>
                  <a:off x="7613928" y="5808111"/>
                  <a:ext cx="1464349" cy="184666"/>
                </a:xfrm>
                <a:prstGeom prst="rect">
                  <a:avLst/>
                </a:prstGeom>
                <a:blipFill>
                  <a:blip r:embed="rId4"/>
                  <a:stretch>
                    <a:fillRect t="-6250" b="-31250"/>
                  </a:stretch>
                </a:blipFill>
              </p:spPr>
              <p:txBody>
                <a:bodyPr/>
                <a:lstStyle/>
                <a:p>
                  <a:r>
                    <a:rPr lang="en-US">
                      <a:noFill/>
                    </a:rPr>
                    <a:t> </a:t>
                  </a:r>
                </a:p>
              </p:txBody>
            </p:sp>
          </mc:Fallback>
        </mc:AlternateContent>
      </p:grpSp>
    </p:spTree>
    <p:extLst>
      <p:ext uri="{BB962C8B-B14F-4D97-AF65-F5344CB8AC3E}">
        <p14:creationId xmlns:p14="http://schemas.microsoft.com/office/powerpoint/2010/main" val="4157283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a:extLst>
                  <a:ext uri="{FF2B5EF4-FFF2-40B4-BE49-F238E27FC236}">
                    <a16:creationId xmlns:a16="http://schemas.microsoft.com/office/drawing/2014/main" id="{A894DB4E-D46B-844B-90CE-C8593E06E10F}"/>
                  </a:ext>
                </a:extLst>
              </p:cNvPr>
              <p:cNvSpPr/>
              <p:nvPr/>
            </p:nvSpPr>
            <p:spPr>
              <a:xfrm>
                <a:off x="248958" y="1133884"/>
                <a:ext cx="4734870" cy="4313232"/>
              </a:xfrm>
              <a:prstGeom prst="rect">
                <a:avLst/>
              </a:prstGeom>
            </p:spPr>
            <p:txBody>
              <a:bodyPr wrap="square">
                <a:spAutoFit/>
              </a:bodyPr>
              <a:lstStyle/>
              <a:p>
                <a:r>
                  <a:rPr lang="en-US" dirty="0"/>
                  <a:t>The ADP at MMS spacecraft are 30 m apart while the SDP are 120 m apart. So attenuation for SDP will be more pronounced than that at ADP. This will cause the E field of such short wavelength waves to be more aligned with the z axis ( aligned with the ADP).</a:t>
                </a:r>
              </a:p>
              <a:p>
                <a:endParaRPr lang="en-US" dirty="0"/>
              </a:p>
              <a:p>
                <a:r>
                  <a:rPr lang="en-US" dirty="0"/>
                  <a:t>To show the effects of this amplitude attenuation on wave characterization we plot </a:t>
                </a:r>
                <a14:m>
                  <m:oMath xmlns:m="http://schemas.openxmlformats.org/officeDocument/2006/math">
                    <m:f>
                      <m:fPr>
                        <m:type m:val="skw"/>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𝑧</m:t>
                            </m:r>
                          </m:sub>
                        </m:sSub>
                      </m:num>
                      <m:den>
                        <m:d>
                          <m:dPr>
                            <m:begChr m:val="|"/>
                            <m:endChr m:val="|"/>
                            <m:ctrlPr>
                              <a:rPr lang="en-US" i="1" smtClean="0">
                                <a:latin typeface="Cambria Math" panose="02040503050406030204" pitchFamily="18" charset="0"/>
                              </a:rPr>
                            </m:ctrlPr>
                          </m:dPr>
                          <m:e>
                            <m:r>
                              <a:rPr lang="en-US" b="0" i="1" smtClean="0">
                                <a:latin typeface="Cambria Math" panose="02040503050406030204" pitchFamily="18" charset="0"/>
                              </a:rPr>
                              <m:t>𝐸</m:t>
                            </m:r>
                          </m:e>
                        </m:d>
                      </m:den>
                    </m:f>
                  </m:oMath>
                </a14:m>
                <a:r>
                  <a:rPr lang="en-US" dirty="0"/>
                  <a:t> which is the cosine of the angle between the electric field and the z axis ( aligned with the ADP) vs the angle between the background magnetic field and the z axis for all ES wave bursts with amplitude &gt;50 mV/m around the ramp of 5 different quasi-perpendicular shocks.</a:t>
                </a:r>
              </a:p>
            </p:txBody>
          </p:sp>
        </mc:Choice>
        <mc:Fallback>
          <p:sp>
            <p:nvSpPr>
              <p:cNvPr id="2" name="Rectangle 1">
                <a:extLst>
                  <a:ext uri="{FF2B5EF4-FFF2-40B4-BE49-F238E27FC236}">
                    <a16:creationId xmlns:a16="http://schemas.microsoft.com/office/drawing/2014/main" id="{A894DB4E-D46B-844B-90CE-C8593E06E10F}"/>
                  </a:ext>
                </a:extLst>
              </p:cNvPr>
              <p:cNvSpPr>
                <a:spLocks noRot="1" noChangeAspect="1" noMove="1" noResize="1" noEditPoints="1" noAdjustHandles="1" noChangeArrowheads="1" noChangeShapeType="1" noTextEdit="1"/>
              </p:cNvSpPr>
              <p:nvPr/>
            </p:nvSpPr>
            <p:spPr>
              <a:xfrm>
                <a:off x="248958" y="1133884"/>
                <a:ext cx="4734870" cy="4313232"/>
              </a:xfrm>
              <a:prstGeom prst="rect">
                <a:avLst/>
              </a:prstGeom>
              <a:blipFill>
                <a:blip r:embed="rId2"/>
                <a:stretch>
                  <a:fillRect l="-5348" t="-587" r="-1070" b="-880"/>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1A740B27-418A-4C43-9022-D74A63EAFA9E}"/>
              </a:ext>
            </a:extLst>
          </p:cNvPr>
          <p:cNvPicPr>
            <a:picLocks noChangeAspect="1"/>
          </p:cNvPicPr>
          <p:nvPr/>
        </p:nvPicPr>
        <p:blipFill>
          <a:blip r:embed="rId3"/>
          <a:stretch>
            <a:fillRect/>
          </a:stretch>
        </p:blipFill>
        <p:spPr>
          <a:xfrm>
            <a:off x="5443164" y="732915"/>
            <a:ext cx="6650514" cy="5392168"/>
          </a:xfrm>
          <a:prstGeom prst="rect">
            <a:avLst/>
          </a:prstGeom>
        </p:spPr>
      </p:pic>
    </p:spTree>
    <p:extLst>
      <p:ext uri="{BB962C8B-B14F-4D97-AF65-F5344CB8AC3E}">
        <p14:creationId xmlns:p14="http://schemas.microsoft.com/office/powerpoint/2010/main" val="2954394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a:extLst>
                  <a:ext uri="{FF2B5EF4-FFF2-40B4-BE49-F238E27FC236}">
                    <a16:creationId xmlns:a16="http://schemas.microsoft.com/office/drawing/2014/main" id="{854EB51A-88B1-D149-A05B-462C62321F39}"/>
                  </a:ext>
                </a:extLst>
              </p:cNvPr>
              <p:cNvSpPr/>
              <p:nvPr/>
            </p:nvSpPr>
            <p:spPr>
              <a:xfrm>
                <a:off x="444403" y="701116"/>
                <a:ext cx="4665069" cy="5421228"/>
              </a:xfrm>
              <a:prstGeom prst="rect">
                <a:avLst/>
              </a:prstGeom>
            </p:spPr>
            <p:txBody>
              <a:bodyPr wrap="square">
                <a:spAutoFit/>
              </a:bodyPr>
              <a:lstStyle/>
              <a:p>
                <a:endParaRPr lang="en-US" dirty="0"/>
              </a:p>
              <a:p>
                <a:r>
                  <a:rPr lang="en-US" dirty="0"/>
                  <a:t>The electrostatic turbulence in the shock ramp can contain various modes of ES oscillations traveling at different angles with respect to the background magnetic field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𝑘𝐵</m:t>
                        </m:r>
                      </m:sub>
                    </m:sSub>
                  </m:oMath>
                </a14:m>
                <a:r>
                  <a:rPr lang="en-US" dirty="0"/>
                  <a:t>), from Bernstein waves being close to perpendicular to B, to ion acoustic waves being close to parallel to B.</a:t>
                </a:r>
              </a:p>
              <a:p>
                <a:endParaRPr lang="en-US" dirty="0"/>
              </a:p>
              <a:p>
                <a:r>
                  <a:rPr lang="en-US" dirty="0"/>
                  <a:t>So in the plot shown here, if we don’t have any attenuation, the distribution of points should reflect the distribution of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𝑘𝐵</m:t>
                        </m:r>
                      </m:sub>
                    </m:sSub>
                    <m:r>
                      <a:rPr lang="en-US" b="0" i="1" smtClean="0">
                        <a:latin typeface="Cambria Math" panose="02040503050406030204" pitchFamily="18" charset="0"/>
                      </a:rPr>
                      <m:t> </m:t>
                    </m:r>
                  </m:oMath>
                </a14:m>
                <a:r>
                  <a:rPr lang="en-US" dirty="0"/>
                  <a:t> and should not correlate with </a:t>
                </a:r>
                <a14:m>
                  <m:oMath xmlns:m="http://schemas.openxmlformats.org/officeDocument/2006/math">
                    <m:f>
                      <m:fPr>
                        <m:type m:val="skw"/>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𝑧</m:t>
                            </m:r>
                          </m:sub>
                        </m:sSub>
                      </m:num>
                      <m:den>
                        <m:d>
                          <m:dPr>
                            <m:begChr m:val="|"/>
                            <m:endChr m:val="|"/>
                            <m:ctrlPr>
                              <a:rPr lang="en-US" i="1" smtClean="0">
                                <a:latin typeface="Cambria Math" panose="02040503050406030204" pitchFamily="18" charset="0"/>
                              </a:rPr>
                            </m:ctrlPr>
                          </m:dPr>
                          <m:e>
                            <m:r>
                              <a:rPr lang="en-US" b="0" i="1" smtClean="0">
                                <a:latin typeface="Cambria Math" panose="02040503050406030204" pitchFamily="18" charset="0"/>
                              </a:rPr>
                              <m:t>𝐸</m:t>
                            </m:r>
                          </m:e>
                        </m:d>
                      </m:den>
                    </m:f>
                  </m:oMath>
                </a14:m>
                <a:r>
                  <a:rPr lang="en-US" dirty="0"/>
                  <a:t>. But we see that regardless of the direction of B most of the points are aligned  along the z axis.</a:t>
                </a:r>
              </a:p>
              <a:p>
                <a:endParaRPr lang="en-US" dirty="0"/>
              </a:p>
              <a:p>
                <a:r>
                  <a:rPr lang="en-US" dirty="0"/>
                  <a:t>This effect will prevent us from properly characterizing the waves, and hence we will not be able to properly determine the wave mode.</a:t>
                </a:r>
              </a:p>
            </p:txBody>
          </p:sp>
        </mc:Choice>
        <mc:Fallback>
          <p:sp>
            <p:nvSpPr>
              <p:cNvPr id="2" name="Rectangle 1">
                <a:extLst>
                  <a:ext uri="{FF2B5EF4-FFF2-40B4-BE49-F238E27FC236}">
                    <a16:creationId xmlns:a16="http://schemas.microsoft.com/office/drawing/2014/main" id="{854EB51A-88B1-D149-A05B-462C62321F39}"/>
                  </a:ext>
                </a:extLst>
              </p:cNvPr>
              <p:cNvSpPr>
                <a:spLocks noRot="1" noChangeAspect="1" noMove="1" noResize="1" noEditPoints="1" noAdjustHandles="1" noChangeArrowheads="1" noChangeShapeType="1" noTextEdit="1"/>
              </p:cNvSpPr>
              <p:nvPr/>
            </p:nvSpPr>
            <p:spPr>
              <a:xfrm>
                <a:off x="444403" y="701116"/>
                <a:ext cx="4665069" cy="5421228"/>
              </a:xfrm>
              <a:prstGeom prst="rect">
                <a:avLst/>
              </a:prstGeom>
              <a:blipFill>
                <a:blip r:embed="rId2"/>
                <a:stretch>
                  <a:fillRect l="-1359" r="-1630" b="-1171"/>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2A1B6E65-C04F-ED42-BD0F-53BA2008CB16}"/>
              </a:ext>
            </a:extLst>
          </p:cNvPr>
          <p:cNvPicPr>
            <a:picLocks noChangeAspect="1"/>
          </p:cNvPicPr>
          <p:nvPr/>
        </p:nvPicPr>
        <p:blipFill>
          <a:blip r:embed="rId3"/>
          <a:stretch>
            <a:fillRect/>
          </a:stretch>
        </p:blipFill>
        <p:spPr>
          <a:xfrm>
            <a:off x="5443164" y="732915"/>
            <a:ext cx="6650514" cy="5392168"/>
          </a:xfrm>
          <a:prstGeom prst="rect">
            <a:avLst/>
          </a:prstGeom>
        </p:spPr>
      </p:pic>
    </p:spTree>
    <p:extLst>
      <p:ext uri="{BB962C8B-B14F-4D97-AF65-F5344CB8AC3E}">
        <p14:creationId xmlns:p14="http://schemas.microsoft.com/office/powerpoint/2010/main" val="2827136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E632E4C7-CC25-A64F-BCD2-6420534C2A17}"/>
                  </a:ext>
                </a:extLst>
              </p:cNvPr>
              <p:cNvSpPr txBox="1"/>
              <p:nvPr/>
            </p:nvSpPr>
            <p:spPr>
              <a:xfrm>
                <a:off x="446730" y="258266"/>
                <a:ext cx="10707554" cy="2308324"/>
              </a:xfrm>
              <a:prstGeom prst="rect">
                <a:avLst/>
              </a:prstGeom>
              <a:noFill/>
            </p:spPr>
            <p:txBody>
              <a:bodyPr wrap="square" rtlCol="0">
                <a:spAutoFit/>
              </a:bodyPr>
              <a:lstStyle/>
              <a:p>
                <a:r>
                  <a:rPr lang="en-US" dirty="0"/>
                  <a:t>One can go around this problem by assuming that the waves that we observe are predominantly parallel to the background magnetic field, for example Ion acoustic waves.</a:t>
                </a:r>
              </a:p>
              <a:p>
                <a:endParaRPr lang="en-US" dirty="0"/>
              </a:p>
              <a:p>
                <a:r>
                  <a:rPr lang="en-US" dirty="0"/>
                  <a:t>This will give us the theoretical orientation of the wave electric field with respect to the probes specifically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𝑡h</m:t>
                        </m:r>
                      </m:sub>
                    </m:sSub>
                    <m:r>
                      <a:rPr lang="en-US" b="0" i="0" smtClean="0">
                        <a:latin typeface="Cambria Math" panose="02040503050406030204" pitchFamily="18" charset="0"/>
                      </a:rPr>
                      <m:t> </m:t>
                    </m:r>
                  </m:oMath>
                </a14:m>
                <a:r>
                  <a:rPr lang="en-US" dirty="0"/>
                  <a:t>the angle between E and the z axis in the probes coordinate system.</a:t>
                </a:r>
              </a:p>
              <a:p>
                <a:r>
                  <a:rPr lang="en-US" dirty="0"/>
                  <a:t>If we take the ratio of the square of the cosine of this angle to that of the observed one,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𝑜𝑏𝑠</m:t>
                        </m:r>
                      </m:sub>
                    </m:sSub>
                  </m:oMath>
                </a14:m>
                <a:r>
                  <a:rPr lang="en-US" dirty="0"/>
                  <a:t>, we get:</a:t>
                </a:r>
              </a:p>
              <a:p>
                <a:endParaRPr lang="en-US" dirty="0"/>
              </a:p>
              <a:p>
                <a:r>
                  <a:rPr lang="en-US" dirty="0"/>
                  <a:t> </a:t>
                </a:r>
              </a:p>
            </p:txBody>
          </p:sp>
        </mc:Choice>
        <mc:Fallback>
          <p:sp>
            <p:nvSpPr>
              <p:cNvPr id="2" name="TextBox 1">
                <a:extLst>
                  <a:ext uri="{FF2B5EF4-FFF2-40B4-BE49-F238E27FC236}">
                    <a16:creationId xmlns:a16="http://schemas.microsoft.com/office/drawing/2014/main" id="{E632E4C7-CC25-A64F-BCD2-6420534C2A17}"/>
                  </a:ext>
                </a:extLst>
              </p:cNvPr>
              <p:cNvSpPr txBox="1">
                <a:spLocks noRot="1" noChangeAspect="1" noMove="1" noResize="1" noEditPoints="1" noAdjustHandles="1" noChangeArrowheads="1" noChangeShapeType="1" noTextEdit="1"/>
              </p:cNvSpPr>
              <p:nvPr/>
            </p:nvSpPr>
            <p:spPr>
              <a:xfrm>
                <a:off x="446730" y="258266"/>
                <a:ext cx="10707554" cy="2308324"/>
              </a:xfrm>
              <a:prstGeom prst="rect">
                <a:avLst/>
              </a:prstGeom>
              <a:blipFill>
                <a:blip r:embed="rId2"/>
                <a:stretch>
                  <a:fillRect l="-474" t="-109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B09D58A0-874D-7D45-BB4E-E147165AFB47}"/>
                  </a:ext>
                </a:extLst>
              </p:cNvPr>
              <p:cNvSpPr txBox="1"/>
              <p:nvPr/>
            </p:nvSpPr>
            <p:spPr>
              <a:xfrm>
                <a:off x="412931" y="2170236"/>
                <a:ext cx="8263544" cy="9900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cos</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𝑜𝑏𝑠</m:t>
                                  </m:r>
                                </m:sub>
                              </m:sSub>
                              <m:r>
                                <a:rPr lang="en-US" b="0" i="1" smtClean="0">
                                  <a:latin typeface="Cambria Math" panose="02040503050406030204" pitchFamily="18" charset="0"/>
                                </a:rPr>
                                <m:t>)</m:t>
                              </m:r>
                            </m:e>
                            <m:sup>
                              <m:r>
                                <a:rPr lang="en-US" b="0" i="1" smtClean="0">
                                  <a:latin typeface="Cambria Math" panose="02040503050406030204" pitchFamily="18" charset="0"/>
                                </a:rPr>
                                <m:t>2</m:t>
                              </m:r>
                            </m:sup>
                          </m:sSup>
                        </m:num>
                        <m:den>
                          <m:sSup>
                            <m:sSupPr>
                              <m:ctrlPr>
                                <a:rPr lang="en-US" i="1">
                                  <a:latin typeface="Cambria Math" panose="02040503050406030204" pitchFamily="18" charset="0"/>
                                </a:rPr>
                              </m:ctrlPr>
                            </m:sSupPr>
                            <m:e>
                              <m:r>
                                <m:rPr>
                                  <m:sty m:val="p"/>
                                </m:rPr>
                                <a:rPr lang="en-US">
                                  <a:latin typeface="Cambria Math" panose="02040503050406030204" pitchFamily="18" charset="0"/>
                                </a:rPr>
                                <m:t>cos</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𝑡h</m:t>
                                  </m:r>
                                </m:sub>
                              </m:sSub>
                              <m:r>
                                <a:rPr lang="en-US" i="1">
                                  <a:latin typeface="Cambria Math" panose="02040503050406030204" pitchFamily="18" charset="0"/>
                                </a:rPr>
                                <m:t>)</m:t>
                              </m:r>
                            </m:e>
                            <m:sup>
                              <m:r>
                                <a:rPr lang="en-US" i="1">
                                  <a:latin typeface="Cambria Math" panose="02040503050406030204" pitchFamily="18" charset="0"/>
                                </a:rPr>
                                <m:t>2</m:t>
                              </m:r>
                            </m:sup>
                          </m:sSup>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𝛼</m:t>
                              </m:r>
                            </m:e>
                            <m:sub>
                              <m:r>
                                <a:rPr lang="en-US" b="0" i="1" smtClean="0">
                                  <a:latin typeface="Cambria Math" panose="02040503050406030204" pitchFamily="18" charset="0"/>
                                </a:rPr>
                                <m:t>𝑧</m:t>
                              </m:r>
                            </m:sub>
                            <m:sup>
                              <m:r>
                                <a:rPr lang="en-US" b="0" i="1" smtClean="0">
                                  <a:latin typeface="Cambria Math" panose="02040503050406030204" pitchFamily="18" charset="0"/>
                                </a:rPr>
                                <m:t>2</m:t>
                              </m:r>
                            </m:sup>
                          </m:sSubSup>
                        </m:num>
                        <m:den>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𝛼</m:t>
                              </m:r>
                            </m:e>
                            <m:sub>
                              <m:r>
                                <a:rPr lang="en-US" b="0" i="1" smtClean="0">
                                  <a:latin typeface="Cambria Math" panose="02040503050406030204" pitchFamily="18" charset="0"/>
                                </a:rPr>
                                <m:t>𝑥</m:t>
                              </m:r>
                            </m:sub>
                            <m:sup>
                              <m:r>
                                <a:rPr lang="en-US" i="1">
                                  <a:latin typeface="Cambria Math" panose="02040503050406030204" pitchFamily="18" charset="0"/>
                                </a:rPr>
                                <m:t>2</m:t>
                              </m:r>
                            </m:sup>
                          </m:sSubSup>
                          <m:f>
                            <m:fPr>
                              <m:ctrlPr>
                                <a:rPr lang="en-US" i="1" smtClean="0">
                                  <a:latin typeface="Cambria Math" panose="02040503050406030204" pitchFamily="18" charset="0"/>
                                </a:rPr>
                              </m:ctrlPr>
                            </m:fPr>
                            <m:num>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𝑥𝑡h</m:t>
                                  </m:r>
                                </m:sub>
                                <m:sup>
                                  <m:r>
                                    <a:rPr lang="en-US" b="0" i="1" smtClean="0">
                                      <a:latin typeface="Cambria Math" panose="02040503050406030204" pitchFamily="18" charset="0"/>
                                    </a:rPr>
                                    <m:t>2</m:t>
                                  </m:r>
                                </m:sup>
                              </m:sSubSup>
                            </m:num>
                            <m:den>
                              <m:sSubSup>
                                <m:sSubSupPr>
                                  <m:ctrlPr>
                                    <a:rPr lang="en-US" i="1">
                                      <a:latin typeface="Cambria Math" panose="02040503050406030204" pitchFamily="18" charset="0"/>
                                    </a:rPr>
                                  </m:ctrlPr>
                                </m:sSubSupPr>
                                <m:e>
                                  <m:r>
                                    <a:rPr lang="en-US" i="1">
                                      <a:latin typeface="Cambria Math" panose="02040503050406030204" pitchFamily="18" charset="0"/>
                                    </a:rPr>
                                    <m:t>𝐸</m:t>
                                  </m:r>
                                </m:e>
                                <m:sub>
                                  <m:r>
                                    <a:rPr lang="en-US" i="1">
                                      <a:latin typeface="Cambria Math" panose="02040503050406030204" pitchFamily="18" charset="0"/>
                                    </a:rPr>
                                    <m:t>𝑥𝑡h</m:t>
                                  </m:r>
                                </m:sub>
                                <m:sup>
                                  <m:r>
                                    <a:rPr lang="en-US" i="1">
                                      <a:latin typeface="Cambria Math" panose="02040503050406030204" pitchFamily="18" charset="0"/>
                                    </a:rPr>
                                    <m:t>2</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𝐸</m:t>
                                  </m:r>
                                </m:e>
                                <m:sub>
                                  <m:r>
                                    <a:rPr lang="en-US" b="0" i="1" smtClean="0">
                                      <a:latin typeface="Cambria Math" panose="02040503050406030204" pitchFamily="18" charset="0"/>
                                    </a:rPr>
                                    <m:t>𝑦</m:t>
                                  </m:r>
                                  <m:r>
                                    <a:rPr lang="en-US" i="1">
                                      <a:latin typeface="Cambria Math" panose="02040503050406030204" pitchFamily="18" charset="0"/>
                                    </a:rPr>
                                    <m:t>𝑡h</m:t>
                                  </m:r>
                                </m:sub>
                                <m:sup>
                                  <m:r>
                                    <a:rPr lang="en-US" i="1">
                                      <a:latin typeface="Cambria Math" panose="02040503050406030204" pitchFamily="18" charset="0"/>
                                    </a:rPr>
                                    <m:t>2</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𝐸</m:t>
                                  </m:r>
                                </m:e>
                                <m:sub>
                                  <m:r>
                                    <a:rPr lang="en-US" b="0" i="1" smtClean="0">
                                      <a:latin typeface="Cambria Math" panose="02040503050406030204" pitchFamily="18" charset="0"/>
                                    </a:rPr>
                                    <m:t>𝑧</m:t>
                                  </m:r>
                                  <m:r>
                                    <a:rPr lang="en-US" i="1">
                                      <a:latin typeface="Cambria Math" panose="02040503050406030204" pitchFamily="18" charset="0"/>
                                    </a:rPr>
                                    <m:t>𝑡h</m:t>
                                  </m:r>
                                </m:sub>
                                <m:sup>
                                  <m:r>
                                    <a:rPr lang="en-US" i="1">
                                      <a:latin typeface="Cambria Math" panose="02040503050406030204" pitchFamily="18" charset="0"/>
                                    </a:rPr>
                                    <m:t>2</m:t>
                                  </m:r>
                                </m:sup>
                              </m:sSubSup>
                            </m:den>
                          </m:f>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𝛼</m:t>
                              </m:r>
                            </m:e>
                            <m:sub>
                              <m:r>
                                <a:rPr lang="en-US" b="0" i="1" smtClean="0">
                                  <a:latin typeface="Cambria Math" panose="02040503050406030204" pitchFamily="18" charset="0"/>
                                </a:rPr>
                                <m:t>𝑦</m:t>
                              </m:r>
                            </m:sub>
                            <m:sup>
                              <m:r>
                                <a:rPr lang="en-US" i="1">
                                  <a:latin typeface="Cambria Math" panose="02040503050406030204" pitchFamily="18" charset="0"/>
                                </a:rPr>
                                <m:t>2</m:t>
                              </m:r>
                            </m:sup>
                          </m:sSubSup>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𝐸</m:t>
                                  </m:r>
                                </m:e>
                                <m:sub>
                                  <m:r>
                                    <a:rPr lang="en-US" b="0" i="1" smtClean="0">
                                      <a:latin typeface="Cambria Math" panose="02040503050406030204" pitchFamily="18" charset="0"/>
                                    </a:rPr>
                                    <m:t>𝑦</m:t>
                                  </m:r>
                                  <m:r>
                                    <a:rPr lang="en-US" i="1">
                                      <a:latin typeface="Cambria Math" panose="02040503050406030204" pitchFamily="18" charset="0"/>
                                    </a:rPr>
                                    <m:t>𝑡h</m:t>
                                  </m:r>
                                </m:sub>
                                <m:sup>
                                  <m:r>
                                    <a:rPr lang="en-US" i="1">
                                      <a:latin typeface="Cambria Math" panose="02040503050406030204" pitchFamily="18" charset="0"/>
                                    </a:rPr>
                                    <m:t>2</m:t>
                                  </m:r>
                                </m:sup>
                              </m:sSubSup>
                            </m:num>
                            <m:den>
                              <m:sSubSup>
                                <m:sSubSupPr>
                                  <m:ctrlPr>
                                    <a:rPr lang="en-US" i="1">
                                      <a:latin typeface="Cambria Math" panose="02040503050406030204" pitchFamily="18" charset="0"/>
                                    </a:rPr>
                                  </m:ctrlPr>
                                </m:sSubSupPr>
                                <m:e>
                                  <m:r>
                                    <a:rPr lang="en-US" i="1">
                                      <a:latin typeface="Cambria Math" panose="02040503050406030204" pitchFamily="18" charset="0"/>
                                    </a:rPr>
                                    <m:t>𝐸</m:t>
                                  </m:r>
                                </m:e>
                                <m:sub>
                                  <m:r>
                                    <a:rPr lang="en-US" i="1">
                                      <a:latin typeface="Cambria Math" panose="02040503050406030204" pitchFamily="18" charset="0"/>
                                    </a:rPr>
                                    <m:t>𝑥𝑡h</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𝐸</m:t>
                                  </m:r>
                                </m:e>
                                <m:sub>
                                  <m:r>
                                    <a:rPr lang="en-US" i="1">
                                      <a:latin typeface="Cambria Math" panose="02040503050406030204" pitchFamily="18" charset="0"/>
                                    </a:rPr>
                                    <m:t>𝑦𝑡h</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𝐸</m:t>
                                  </m:r>
                                </m:e>
                                <m:sub>
                                  <m:r>
                                    <a:rPr lang="en-US" i="1">
                                      <a:latin typeface="Cambria Math" panose="02040503050406030204" pitchFamily="18" charset="0"/>
                                    </a:rPr>
                                    <m:t>𝑧𝑡h</m:t>
                                  </m:r>
                                </m:sub>
                                <m:sup>
                                  <m:r>
                                    <a:rPr lang="en-US" i="1">
                                      <a:latin typeface="Cambria Math" panose="02040503050406030204" pitchFamily="18" charset="0"/>
                                    </a:rPr>
                                    <m:t>2</m:t>
                                  </m:r>
                                </m:sup>
                              </m:sSubSup>
                            </m:den>
                          </m:f>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𝛼</m:t>
                              </m:r>
                            </m:e>
                            <m:sub>
                              <m:r>
                                <a:rPr lang="en-US" b="0" i="1" smtClean="0">
                                  <a:latin typeface="Cambria Math" panose="02040503050406030204" pitchFamily="18" charset="0"/>
                                </a:rPr>
                                <m:t>𝑧</m:t>
                              </m:r>
                            </m:sub>
                            <m:sup>
                              <m:r>
                                <a:rPr lang="en-US" i="1">
                                  <a:latin typeface="Cambria Math" panose="02040503050406030204" pitchFamily="18" charset="0"/>
                                </a:rPr>
                                <m:t>2</m:t>
                              </m:r>
                            </m:sup>
                          </m:sSubSup>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𝐸</m:t>
                                  </m:r>
                                </m:e>
                                <m:sub>
                                  <m:r>
                                    <a:rPr lang="en-US" b="0" i="1" smtClean="0">
                                      <a:latin typeface="Cambria Math" panose="02040503050406030204" pitchFamily="18" charset="0"/>
                                    </a:rPr>
                                    <m:t>𝑧</m:t>
                                  </m:r>
                                  <m:r>
                                    <a:rPr lang="en-US" i="1">
                                      <a:latin typeface="Cambria Math" panose="02040503050406030204" pitchFamily="18" charset="0"/>
                                    </a:rPr>
                                    <m:t>𝑡h</m:t>
                                  </m:r>
                                </m:sub>
                                <m:sup>
                                  <m:r>
                                    <a:rPr lang="en-US" i="1">
                                      <a:latin typeface="Cambria Math" panose="02040503050406030204" pitchFamily="18" charset="0"/>
                                    </a:rPr>
                                    <m:t>2</m:t>
                                  </m:r>
                                </m:sup>
                              </m:sSubSup>
                            </m:num>
                            <m:den>
                              <m:sSubSup>
                                <m:sSubSupPr>
                                  <m:ctrlPr>
                                    <a:rPr lang="en-US" i="1">
                                      <a:latin typeface="Cambria Math" panose="02040503050406030204" pitchFamily="18" charset="0"/>
                                    </a:rPr>
                                  </m:ctrlPr>
                                </m:sSubSupPr>
                                <m:e>
                                  <m:r>
                                    <a:rPr lang="en-US" i="1">
                                      <a:latin typeface="Cambria Math" panose="02040503050406030204" pitchFamily="18" charset="0"/>
                                    </a:rPr>
                                    <m:t>𝐸</m:t>
                                  </m:r>
                                </m:e>
                                <m:sub>
                                  <m:r>
                                    <a:rPr lang="en-US" i="1">
                                      <a:latin typeface="Cambria Math" panose="02040503050406030204" pitchFamily="18" charset="0"/>
                                    </a:rPr>
                                    <m:t>𝑥𝑡h</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𝐸</m:t>
                                  </m:r>
                                </m:e>
                                <m:sub>
                                  <m:r>
                                    <a:rPr lang="en-US" i="1">
                                      <a:latin typeface="Cambria Math" panose="02040503050406030204" pitchFamily="18" charset="0"/>
                                    </a:rPr>
                                    <m:t>𝑦𝑡h</m:t>
                                  </m:r>
                                </m:sub>
                                <m:sup>
                                  <m:r>
                                    <a:rPr lang="en-US" i="1">
                                      <a:latin typeface="Cambria Math" panose="02040503050406030204" pitchFamily="18" charset="0"/>
                                    </a:rPr>
                                    <m:t>2</m:t>
                                  </m:r>
                                </m:sup>
                              </m:sSubSup>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𝐸</m:t>
                                  </m:r>
                                </m:e>
                                <m:sub>
                                  <m:r>
                                    <a:rPr lang="en-US" i="1">
                                      <a:latin typeface="Cambria Math" panose="02040503050406030204" pitchFamily="18" charset="0"/>
                                    </a:rPr>
                                    <m:t>𝑧𝑡h</m:t>
                                  </m:r>
                                </m:sub>
                                <m:sup>
                                  <m:r>
                                    <a:rPr lang="en-US" i="1">
                                      <a:latin typeface="Cambria Math" panose="02040503050406030204" pitchFamily="18" charset="0"/>
                                    </a:rPr>
                                    <m:t>2</m:t>
                                  </m:r>
                                </m:sup>
                              </m:sSubSup>
                            </m:den>
                          </m:f>
                        </m:den>
                      </m:f>
                    </m:oMath>
                  </m:oMathPara>
                </a14:m>
                <a:endParaRPr lang="en-US" dirty="0"/>
              </a:p>
            </p:txBody>
          </p:sp>
        </mc:Choice>
        <mc:Fallback>
          <p:sp>
            <p:nvSpPr>
              <p:cNvPr id="3" name="TextBox 2">
                <a:extLst>
                  <a:ext uri="{FF2B5EF4-FFF2-40B4-BE49-F238E27FC236}">
                    <a16:creationId xmlns:a16="http://schemas.microsoft.com/office/drawing/2014/main" id="{B09D58A0-874D-7D45-BB4E-E147165AFB47}"/>
                  </a:ext>
                </a:extLst>
              </p:cNvPr>
              <p:cNvSpPr txBox="1">
                <a:spLocks noRot="1" noChangeAspect="1" noMove="1" noResize="1" noEditPoints="1" noAdjustHandles="1" noChangeArrowheads="1" noChangeShapeType="1" noTextEdit="1"/>
              </p:cNvSpPr>
              <p:nvPr/>
            </p:nvSpPr>
            <p:spPr>
              <a:xfrm>
                <a:off x="412931" y="2170236"/>
                <a:ext cx="8263544" cy="990015"/>
              </a:xfrm>
              <a:prstGeom prst="rect">
                <a:avLst/>
              </a:prstGeom>
              <a:blipFill>
                <a:blip r:embed="rId3"/>
                <a:stretch>
                  <a:fillRect t="-1266" b="-632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EF23C756-5CC8-B549-96D1-050F0C0E2EFF}"/>
                  </a:ext>
                </a:extLst>
              </p:cNvPr>
              <p:cNvSpPr txBox="1"/>
              <p:nvPr/>
            </p:nvSpPr>
            <p:spPr>
              <a:xfrm>
                <a:off x="446730" y="3601759"/>
                <a:ext cx="6744603" cy="438646"/>
              </a:xfrm>
              <a:prstGeom prst="rect">
                <a:avLst/>
              </a:prstGeom>
              <a:noFill/>
            </p:spPr>
            <p:txBody>
              <a:bodyPr wrap="none" rtlCol="0">
                <a:spAutoFit/>
              </a:bodyPr>
              <a:lstStyle/>
              <a:p>
                <a:r>
                  <a:rPr lang="en-US" dirty="0"/>
                  <a:t>Where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𝛼</m:t>
                        </m:r>
                      </m:e>
                      <m:sub>
                        <m:r>
                          <a:rPr lang="en-US" b="0" i="1" smtClean="0">
                            <a:latin typeface="Cambria Math" panose="02040503050406030204" pitchFamily="18" charset="0"/>
                          </a:rPr>
                          <m:t>𝑖</m:t>
                        </m:r>
                      </m:sub>
                    </m:sSub>
                    <m:r>
                      <a:rPr lang="en-US" b="0" i="0" smtClean="0">
                        <a:latin typeface="Cambria Math" panose="02040503050406030204" pitchFamily="18" charset="0"/>
                      </a:rPr>
                      <m:t>=</m:t>
                    </m:r>
                    <m:f>
                      <m:fPr>
                        <m:type m:val="skw"/>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𝑖</m:t>
                            </m:r>
                          </m:sub>
                        </m:sSub>
                      </m:num>
                      <m:den>
                        <m:d>
                          <m:dPr>
                            <m:begChr m:val="|"/>
                            <m:endChr m:val="|"/>
                            <m:ctrlPr>
                              <a:rPr lang="en-US" i="1" smtClean="0">
                                <a:latin typeface="Cambria Math" panose="02040503050406030204" pitchFamily="18" charset="0"/>
                              </a:rPr>
                            </m:ctrlPr>
                          </m:dPr>
                          <m:e>
                            <m:r>
                              <a:rPr lang="en-US" b="0" i="1" smtClean="0">
                                <a:latin typeface="Cambria Math" panose="02040503050406030204" pitchFamily="18" charset="0"/>
                              </a:rPr>
                              <m:t>𝐸</m:t>
                            </m:r>
                          </m:e>
                        </m:d>
                      </m:den>
                    </m:f>
                    <m:r>
                      <a:rPr lang="en-US" b="0" i="0" smtClean="0">
                        <a:latin typeface="Cambria Math" panose="02040503050406030204" pitchFamily="18" charset="0"/>
                      </a:rPr>
                      <m:t> </m:t>
                    </m:r>
                  </m:oMath>
                </a14:m>
                <a:r>
                  <a:rPr lang="en-US" dirty="0"/>
                  <a:t>the attenuation factor in the direction of the probe. </a:t>
                </a:r>
              </a:p>
            </p:txBody>
          </p:sp>
        </mc:Choice>
        <mc:Fallback>
          <p:sp>
            <p:nvSpPr>
              <p:cNvPr id="4" name="TextBox 3">
                <a:extLst>
                  <a:ext uri="{FF2B5EF4-FFF2-40B4-BE49-F238E27FC236}">
                    <a16:creationId xmlns:a16="http://schemas.microsoft.com/office/drawing/2014/main" id="{EF23C756-5CC8-B549-96D1-050F0C0E2EFF}"/>
                  </a:ext>
                </a:extLst>
              </p:cNvPr>
              <p:cNvSpPr txBox="1">
                <a:spLocks noRot="1" noChangeAspect="1" noMove="1" noResize="1" noEditPoints="1" noAdjustHandles="1" noChangeArrowheads="1" noChangeShapeType="1" noTextEdit="1"/>
              </p:cNvSpPr>
              <p:nvPr/>
            </p:nvSpPr>
            <p:spPr>
              <a:xfrm>
                <a:off x="446730" y="3601759"/>
                <a:ext cx="6744603" cy="438646"/>
              </a:xfrm>
              <a:prstGeom prst="rect">
                <a:avLst/>
              </a:prstGeom>
              <a:blipFill>
                <a:blip r:embed="rId4"/>
                <a:stretch>
                  <a:fillRect l="-752" t="-113889" r="-564" b="-17777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1BA2FA41-F0BA-4640-AE08-87BADEDBDA8C}"/>
                  </a:ext>
                </a:extLst>
              </p:cNvPr>
              <p:cNvSpPr txBox="1"/>
              <p:nvPr/>
            </p:nvSpPr>
            <p:spPr>
              <a:xfrm>
                <a:off x="446731" y="4298391"/>
                <a:ext cx="6421740" cy="1477328"/>
              </a:xfrm>
              <a:prstGeom prst="rect">
                <a:avLst/>
              </a:prstGeom>
              <a:noFill/>
            </p:spPr>
            <p:txBody>
              <a:bodyPr wrap="square" rtlCol="0">
                <a:spAutoFit/>
              </a:bodyPr>
              <a:lstStyle/>
              <a:p>
                <a:r>
                  <a:rPr lang="en-US" dirty="0"/>
                  <a:t>We can solve this equation for all 3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𝛼</m:t>
                        </m:r>
                      </m:e>
                      <m:sub>
                        <m:r>
                          <a:rPr lang="en-US" b="0" i="1" smtClean="0">
                            <a:latin typeface="Cambria Math" panose="02040503050406030204" pitchFamily="18" charset="0"/>
                          </a:rPr>
                          <m:t>𝑖</m:t>
                        </m:r>
                      </m:sub>
                    </m:sSub>
                  </m:oMath>
                </a14:m>
                <a:r>
                  <a:rPr lang="en-US" dirty="0"/>
                  <a:t>. Since we know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𝛼</m:t>
                        </m:r>
                      </m:e>
                      <m:sub>
                        <m:r>
                          <a:rPr lang="en-US" b="0" i="1" smtClean="0">
                            <a:latin typeface="Cambria Math" panose="02040503050406030204" pitchFamily="18" charset="0"/>
                          </a:rPr>
                          <m:t>𝑖</m:t>
                        </m:r>
                      </m:sub>
                    </m:sSub>
                    <m:r>
                      <a:rPr lang="en-US" b="0" i="0" smtClean="0">
                        <a:latin typeface="Cambria Math" panose="02040503050406030204" pitchFamily="18" charset="0"/>
                      </a:rPr>
                      <m:t>(</m:t>
                    </m:r>
                    <m:r>
                      <m:rPr>
                        <m:sty m:val="p"/>
                      </m:rPr>
                      <a:rPr lang="el-GR" b="0" i="1" smtClean="0">
                        <a:latin typeface="Cambria Math" panose="02040503050406030204" pitchFamily="18" charset="0"/>
                        <a:ea typeface="Cambria Math" panose="02040503050406030204" pitchFamily="18" charset="0"/>
                      </a:rPr>
                      <m:t>λ</m:t>
                    </m:r>
                    <m:r>
                      <a:rPr lang="en-US" b="0" i="1" smtClean="0">
                        <a:latin typeface="Cambria Math" panose="02040503050406030204" pitchFamily="18" charset="0"/>
                        <a:ea typeface="Cambria Math" panose="02040503050406030204" pitchFamily="18" charset="0"/>
                      </a:rPr>
                      <m:t>)</m:t>
                    </m:r>
                  </m:oMath>
                </a14:m>
                <a:r>
                  <a:rPr lang="en-US" dirty="0"/>
                  <a:t> we can get the value of the wavelength in all 3 directions. Then we project that wavelength to the direction of the magnetic field, if all 3 predictions coincide then this will be a proper estimate of the wavelength of the wave under our initial assumption. </a:t>
                </a:r>
              </a:p>
            </p:txBody>
          </p:sp>
        </mc:Choice>
        <mc:Fallback>
          <p:sp>
            <p:nvSpPr>
              <p:cNvPr id="5" name="TextBox 4">
                <a:extLst>
                  <a:ext uri="{FF2B5EF4-FFF2-40B4-BE49-F238E27FC236}">
                    <a16:creationId xmlns:a16="http://schemas.microsoft.com/office/drawing/2014/main" id="{1BA2FA41-F0BA-4640-AE08-87BADEDBDA8C}"/>
                  </a:ext>
                </a:extLst>
              </p:cNvPr>
              <p:cNvSpPr txBox="1">
                <a:spLocks noRot="1" noChangeAspect="1" noMove="1" noResize="1" noEditPoints="1" noAdjustHandles="1" noChangeArrowheads="1" noChangeShapeType="1" noTextEdit="1"/>
              </p:cNvSpPr>
              <p:nvPr/>
            </p:nvSpPr>
            <p:spPr>
              <a:xfrm>
                <a:off x="446731" y="4298391"/>
                <a:ext cx="6421740" cy="1477328"/>
              </a:xfrm>
              <a:prstGeom prst="rect">
                <a:avLst/>
              </a:prstGeom>
              <a:blipFill>
                <a:blip r:embed="rId5"/>
                <a:stretch>
                  <a:fillRect l="-791" t="-1709" r="-791" b="-5983"/>
                </a:stretch>
              </a:blipFill>
            </p:spPr>
            <p:txBody>
              <a:bodyPr/>
              <a:lstStyle/>
              <a:p>
                <a:r>
                  <a:rPr lang="en-US">
                    <a:noFill/>
                  </a:rPr>
                  <a:t> </a:t>
                </a:r>
              </a:p>
            </p:txBody>
          </p:sp>
        </mc:Fallback>
      </mc:AlternateContent>
      <p:sp>
        <p:nvSpPr>
          <p:cNvPr id="7" name="Oval 6">
            <a:extLst>
              <a:ext uri="{FF2B5EF4-FFF2-40B4-BE49-F238E27FC236}">
                <a16:creationId xmlns:a16="http://schemas.microsoft.com/office/drawing/2014/main" id="{751F8971-A13F-5D4F-9AC2-9A93A19DA98F}"/>
              </a:ext>
            </a:extLst>
          </p:cNvPr>
          <p:cNvSpPr/>
          <p:nvPr/>
        </p:nvSpPr>
        <p:spPr>
          <a:xfrm>
            <a:off x="9719580" y="4394903"/>
            <a:ext cx="635194" cy="66311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0290D48A-BDC8-244B-8CF7-A4AAC3C37498}"/>
              </a:ext>
            </a:extLst>
          </p:cNvPr>
          <p:cNvCxnSpPr>
            <a:stCxn id="7" idx="3"/>
          </p:cNvCxnSpPr>
          <p:nvPr/>
        </p:nvCxnSpPr>
        <p:spPr>
          <a:xfrm flipH="1">
            <a:off x="8951763" y="4960907"/>
            <a:ext cx="860839" cy="788146"/>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27867193-9122-084A-88FB-DAC68B410304}"/>
              </a:ext>
            </a:extLst>
          </p:cNvPr>
          <p:cNvCxnSpPr/>
          <p:nvPr/>
        </p:nvCxnSpPr>
        <p:spPr>
          <a:xfrm flipH="1">
            <a:off x="10268732" y="3723426"/>
            <a:ext cx="860839" cy="788146"/>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726D724A-5B99-E842-B36A-4F69B5657BBF}"/>
              </a:ext>
            </a:extLst>
          </p:cNvPr>
          <p:cNvCxnSpPr>
            <a:cxnSpLocks/>
          </p:cNvCxnSpPr>
          <p:nvPr/>
        </p:nvCxnSpPr>
        <p:spPr>
          <a:xfrm>
            <a:off x="8773856" y="3938448"/>
            <a:ext cx="994691" cy="624783"/>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9024AB1E-7CFB-864A-83D7-95B28387FDF8}"/>
              </a:ext>
            </a:extLst>
          </p:cNvPr>
          <p:cNvCxnSpPr>
            <a:cxnSpLocks/>
          </p:cNvCxnSpPr>
          <p:nvPr/>
        </p:nvCxnSpPr>
        <p:spPr>
          <a:xfrm>
            <a:off x="10299002" y="4943099"/>
            <a:ext cx="1072219" cy="711365"/>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A8BFB67D-389B-CE44-9EAE-918CF2C96033}"/>
              </a:ext>
            </a:extLst>
          </p:cNvPr>
          <p:cNvCxnSpPr>
            <a:cxnSpLocks/>
          </p:cNvCxnSpPr>
          <p:nvPr/>
        </p:nvCxnSpPr>
        <p:spPr>
          <a:xfrm>
            <a:off x="10037177" y="3723426"/>
            <a:ext cx="0" cy="760159"/>
          </a:xfrm>
          <a:prstGeom prst="line">
            <a:avLst/>
          </a:prstGeom>
          <a:ln w="28575"/>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AFE19BF9-B692-4041-90AA-BB369659A434}"/>
              </a:ext>
            </a:extLst>
          </p:cNvPr>
          <p:cNvCxnSpPr>
            <a:cxnSpLocks/>
          </p:cNvCxnSpPr>
          <p:nvPr/>
        </p:nvCxnSpPr>
        <p:spPr>
          <a:xfrm>
            <a:off x="10029033" y="5058018"/>
            <a:ext cx="0" cy="691035"/>
          </a:xfrm>
          <a:prstGeom prst="line">
            <a:avLst/>
          </a:prstGeom>
          <a:ln w="28575"/>
        </p:spPr>
        <p:style>
          <a:lnRef idx="1">
            <a:schemeClr val="dk1"/>
          </a:lnRef>
          <a:fillRef idx="0">
            <a:schemeClr val="dk1"/>
          </a:fillRef>
          <a:effectRef idx="0">
            <a:schemeClr val="dk1"/>
          </a:effectRef>
          <a:fontRef idx="minor">
            <a:schemeClr val="tx1"/>
          </a:fontRef>
        </p:style>
      </p:cxnSp>
      <p:sp>
        <p:nvSpPr>
          <p:cNvPr id="22" name="Oval 21">
            <a:extLst>
              <a:ext uri="{FF2B5EF4-FFF2-40B4-BE49-F238E27FC236}">
                <a16:creationId xmlns:a16="http://schemas.microsoft.com/office/drawing/2014/main" id="{FDF2387E-9BB4-494E-9959-011F334FA91E}"/>
              </a:ext>
            </a:extLst>
          </p:cNvPr>
          <p:cNvSpPr/>
          <p:nvPr/>
        </p:nvSpPr>
        <p:spPr>
          <a:xfrm>
            <a:off x="8734776" y="5700972"/>
            <a:ext cx="287343" cy="26731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126363C3-207E-F64B-9B20-BB98D5B6AFC3}"/>
              </a:ext>
            </a:extLst>
          </p:cNvPr>
          <p:cNvSpPr/>
          <p:nvPr/>
        </p:nvSpPr>
        <p:spPr>
          <a:xfrm>
            <a:off x="11083878" y="3496213"/>
            <a:ext cx="287343" cy="26731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86BAA016-2C18-E048-8B2E-1875C75AF618}"/>
              </a:ext>
            </a:extLst>
          </p:cNvPr>
          <p:cNvSpPr/>
          <p:nvPr/>
        </p:nvSpPr>
        <p:spPr>
          <a:xfrm>
            <a:off x="11297057" y="5567312"/>
            <a:ext cx="287343" cy="26731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3E11C145-B01B-1A4A-894B-95BD321A2024}"/>
              </a:ext>
            </a:extLst>
          </p:cNvPr>
          <p:cNvSpPr/>
          <p:nvPr/>
        </p:nvSpPr>
        <p:spPr>
          <a:xfrm>
            <a:off x="8510465" y="3732802"/>
            <a:ext cx="287343" cy="26731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7995AB81-542F-B648-AE1B-C1A512B4F630}"/>
              </a:ext>
            </a:extLst>
          </p:cNvPr>
          <p:cNvSpPr/>
          <p:nvPr/>
        </p:nvSpPr>
        <p:spPr>
          <a:xfrm>
            <a:off x="9874968" y="3514679"/>
            <a:ext cx="287343" cy="26731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CBC35C2-4DAE-AB4D-829D-7F2EC4393BFB}"/>
              </a:ext>
            </a:extLst>
          </p:cNvPr>
          <p:cNvSpPr/>
          <p:nvPr/>
        </p:nvSpPr>
        <p:spPr>
          <a:xfrm>
            <a:off x="9874968" y="5715969"/>
            <a:ext cx="287343" cy="26731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4F9D1748-EDED-0C4A-BF9D-B70A8F9F52B6}"/>
              </a:ext>
            </a:extLst>
          </p:cNvPr>
          <p:cNvSpPr txBox="1"/>
          <p:nvPr/>
        </p:nvSpPr>
        <p:spPr>
          <a:xfrm>
            <a:off x="8733403" y="5643452"/>
            <a:ext cx="301686" cy="369332"/>
          </a:xfrm>
          <a:prstGeom prst="rect">
            <a:avLst/>
          </a:prstGeom>
          <a:noFill/>
        </p:spPr>
        <p:txBody>
          <a:bodyPr wrap="none" rtlCol="0">
            <a:spAutoFit/>
          </a:bodyPr>
          <a:lstStyle/>
          <a:p>
            <a:r>
              <a:rPr lang="en-US" dirty="0"/>
              <a:t>3</a:t>
            </a:r>
          </a:p>
        </p:txBody>
      </p:sp>
      <p:sp>
        <p:nvSpPr>
          <p:cNvPr id="32" name="TextBox 31">
            <a:extLst>
              <a:ext uri="{FF2B5EF4-FFF2-40B4-BE49-F238E27FC236}">
                <a16:creationId xmlns:a16="http://schemas.microsoft.com/office/drawing/2014/main" id="{6B2C8A52-F0A1-574D-9C26-DBD43F1FD925}"/>
              </a:ext>
            </a:extLst>
          </p:cNvPr>
          <p:cNvSpPr txBox="1"/>
          <p:nvPr/>
        </p:nvSpPr>
        <p:spPr>
          <a:xfrm>
            <a:off x="11077655" y="3440974"/>
            <a:ext cx="301686" cy="369332"/>
          </a:xfrm>
          <a:prstGeom prst="rect">
            <a:avLst/>
          </a:prstGeom>
          <a:noFill/>
        </p:spPr>
        <p:txBody>
          <a:bodyPr wrap="none" rtlCol="0">
            <a:spAutoFit/>
          </a:bodyPr>
          <a:lstStyle/>
          <a:p>
            <a:r>
              <a:rPr lang="en-US" dirty="0"/>
              <a:t>4</a:t>
            </a:r>
          </a:p>
        </p:txBody>
      </p:sp>
      <p:sp>
        <p:nvSpPr>
          <p:cNvPr id="33" name="TextBox 32">
            <a:extLst>
              <a:ext uri="{FF2B5EF4-FFF2-40B4-BE49-F238E27FC236}">
                <a16:creationId xmlns:a16="http://schemas.microsoft.com/office/drawing/2014/main" id="{D46C48C2-D9EC-984A-A8BB-20BC9B681983}"/>
              </a:ext>
            </a:extLst>
          </p:cNvPr>
          <p:cNvSpPr txBox="1"/>
          <p:nvPr/>
        </p:nvSpPr>
        <p:spPr>
          <a:xfrm>
            <a:off x="8497880" y="3682367"/>
            <a:ext cx="301686" cy="369332"/>
          </a:xfrm>
          <a:prstGeom prst="rect">
            <a:avLst/>
          </a:prstGeom>
          <a:noFill/>
        </p:spPr>
        <p:txBody>
          <a:bodyPr wrap="none" rtlCol="0">
            <a:spAutoFit/>
          </a:bodyPr>
          <a:lstStyle/>
          <a:p>
            <a:r>
              <a:rPr lang="en-US" dirty="0"/>
              <a:t>1</a:t>
            </a:r>
          </a:p>
        </p:txBody>
      </p:sp>
      <p:sp>
        <p:nvSpPr>
          <p:cNvPr id="34" name="TextBox 33">
            <a:extLst>
              <a:ext uri="{FF2B5EF4-FFF2-40B4-BE49-F238E27FC236}">
                <a16:creationId xmlns:a16="http://schemas.microsoft.com/office/drawing/2014/main" id="{F548F10C-B32B-8D41-AAD5-1F8D052E8296}"/>
              </a:ext>
            </a:extLst>
          </p:cNvPr>
          <p:cNvSpPr txBox="1"/>
          <p:nvPr/>
        </p:nvSpPr>
        <p:spPr>
          <a:xfrm>
            <a:off x="11309999" y="5516305"/>
            <a:ext cx="301686" cy="369332"/>
          </a:xfrm>
          <a:prstGeom prst="rect">
            <a:avLst/>
          </a:prstGeom>
          <a:noFill/>
        </p:spPr>
        <p:txBody>
          <a:bodyPr wrap="none" rtlCol="0">
            <a:spAutoFit/>
          </a:bodyPr>
          <a:lstStyle/>
          <a:p>
            <a:r>
              <a:rPr lang="en-US" dirty="0"/>
              <a:t>2</a:t>
            </a:r>
          </a:p>
        </p:txBody>
      </p:sp>
      <p:sp>
        <p:nvSpPr>
          <p:cNvPr id="35" name="TextBox 34">
            <a:extLst>
              <a:ext uri="{FF2B5EF4-FFF2-40B4-BE49-F238E27FC236}">
                <a16:creationId xmlns:a16="http://schemas.microsoft.com/office/drawing/2014/main" id="{08686805-27B3-544E-BA70-814594F44F5B}"/>
              </a:ext>
            </a:extLst>
          </p:cNvPr>
          <p:cNvSpPr txBox="1"/>
          <p:nvPr/>
        </p:nvSpPr>
        <p:spPr>
          <a:xfrm>
            <a:off x="9867797" y="3451138"/>
            <a:ext cx="301686" cy="369332"/>
          </a:xfrm>
          <a:prstGeom prst="rect">
            <a:avLst/>
          </a:prstGeom>
          <a:noFill/>
        </p:spPr>
        <p:txBody>
          <a:bodyPr wrap="none" rtlCol="0">
            <a:spAutoFit/>
          </a:bodyPr>
          <a:lstStyle/>
          <a:p>
            <a:r>
              <a:rPr lang="en-US" dirty="0"/>
              <a:t>5</a:t>
            </a:r>
          </a:p>
        </p:txBody>
      </p:sp>
      <p:sp>
        <p:nvSpPr>
          <p:cNvPr id="36" name="TextBox 35">
            <a:extLst>
              <a:ext uri="{FF2B5EF4-FFF2-40B4-BE49-F238E27FC236}">
                <a16:creationId xmlns:a16="http://schemas.microsoft.com/office/drawing/2014/main" id="{2574D4B4-E68D-5F4E-9756-A8E59C6E57C7}"/>
              </a:ext>
            </a:extLst>
          </p:cNvPr>
          <p:cNvSpPr txBox="1"/>
          <p:nvPr/>
        </p:nvSpPr>
        <p:spPr>
          <a:xfrm>
            <a:off x="9892964" y="5662340"/>
            <a:ext cx="301686" cy="369332"/>
          </a:xfrm>
          <a:prstGeom prst="rect">
            <a:avLst/>
          </a:prstGeom>
          <a:noFill/>
        </p:spPr>
        <p:txBody>
          <a:bodyPr wrap="none" rtlCol="0">
            <a:spAutoFit/>
          </a:bodyPr>
          <a:lstStyle/>
          <a:p>
            <a:r>
              <a:rPr lang="en-US" dirty="0"/>
              <a:t>6</a:t>
            </a:r>
          </a:p>
        </p:txBody>
      </p:sp>
      <p:sp>
        <p:nvSpPr>
          <p:cNvPr id="37" name="TextBox 36">
            <a:extLst>
              <a:ext uri="{FF2B5EF4-FFF2-40B4-BE49-F238E27FC236}">
                <a16:creationId xmlns:a16="http://schemas.microsoft.com/office/drawing/2014/main" id="{60B1CBAA-F52C-A446-8F13-6DB44937C0E1}"/>
              </a:ext>
            </a:extLst>
          </p:cNvPr>
          <p:cNvSpPr txBox="1"/>
          <p:nvPr/>
        </p:nvSpPr>
        <p:spPr>
          <a:xfrm>
            <a:off x="9830229" y="4573767"/>
            <a:ext cx="413896" cy="369332"/>
          </a:xfrm>
          <a:prstGeom prst="rect">
            <a:avLst/>
          </a:prstGeom>
          <a:noFill/>
        </p:spPr>
        <p:txBody>
          <a:bodyPr wrap="none" rtlCol="0">
            <a:spAutoFit/>
          </a:bodyPr>
          <a:lstStyle/>
          <a:p>
            <a:r>
              <a:rPr lang="en-US" dirty="0"/>
              <a:t>SC</a:t>
            </a:r>
          </a:p>
        </p:txBody>
      </p:sp>
      <p:cxnSp>
        <p:nvCxnSpPr>
          <p:cNvPr id="48" name="Straight Arrow Connector 47">
            <a:extLst>
              <a:ext uri="{FF2B5EF4-FFF2-40B4-BE49-F238E27FC236}">
                <a16:creationId xmlns:a16="http://schemas.microsoft.com/office/drawing/2014/main" id="{8FF83592-34E7-AA46-9EBF-E37CBCD42942}"/>
              </a:ext>
            </a:extLst>
          </p:cNvPr>
          <p:cNvCxnSpPr>
            <a:cxnSpLocks/>
          </p:cNvCxnSpPr>
          <p:nvPr/>
        </p:nvCxnSpPr>
        <p:spPr>
          <a:xfrm flipV="1">
            <a:off x="10039579" y="3231521"/>
            <a:ext cx="0" cy="26880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377FA704-3C88-8643-8B4A-5C43F71EF05D}"/>
              </a:ext>
            </a:extLst>
          </p:cNvPr>
          <p:cNvCxnSpPr>
            <a:cxnSpLocks/>
          </p:cNvCxnSpPr>
          <p:nvPr/>
        </p:nvCxnSpPr>
        <p:spPr>
          <a:xfrm flipH="1">
            <a:off x="8457441" y="5917485"/>
            <a:ext cx="316415" cy="30563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C9907610-0952-574A-939F-0F61C0CAD68F}"/>
              </a:ext>
            </a:extLst>
          </p:cNvPr>
          <p:cNvCxnSpPr>
            <a:cxnSpLocks/>
          </p:cNvCxnSpPr>
          <p:nvPr/>
        </p:nvCxnSpPr>
        <p:spPr>
          <a:xfrm flipH="1" flipV="1">
            <a:off x="8241901" y="3633371"/>
            <a:ext cx="295654" cy="172365"/>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58" name="TextBox 57">
            <a:extLst>
              <a:ext uri="{FF2B5EF4-FFF2-40B4-BE49-F238E27FC236}">
                <a16:creationId xmlns:a16="http://schemas.microsoft.com/office/drawing/2014/main" id="{4BA52483-A860-0448-A61E-611683F1E319}"/>
              </a:ext>
            </a:extLst>
          </p:cNvPr>
          <p:cNvSpPr txBox="1"/>
          <p:nvPr/>
        </p:nvSpPr>
        <p:spPr>
          <a:xfrm>
            <a:off x="10078736" y="3120991"/>
            <a:ext cx="276038" cy="369332"/>
          </a:xfrm>
          <a:prstGeom prst="rect">
            <a:avLst/>
          </a:prstGeom>
          <a:noFill/>
        </p:spPr>
        <p:txBody>
          <a:bodyPr wrap="none" rtlCol="0">
            <a:spAutoFit/>
          </a:bodyPr>
          <a:lstStyle/>
          <a:p>
            <a:r>
              <a:rPr lang="en-US" dirty="0"/>
              <a:t>z</a:t>
            </a:r>
          </a:p>
        </p:txBody>
      </p:sp>
      <p:sp>
        <p:nvSpPr>
          <p:cNvPr id="59" name="TextBox 58">
            <a:extLst>
              <a:ext uri="{FF2B5EF4-FFF2-40B4-BE49-F238E27FC236}">
                <a16:creationId xmlns:a16="http://schemas.microsoft.com/office/drawing/2014/main" id="{43990383-2B4B-D749-B2BF-AF70A22FBC1F}"/>
              </a:ext>
            </a:extLst>
          </p:cNvPr>
          <p:cNvSpPr txBox="1"/>
          <p:nvPr/>
        </p:nvSpPr>
        <p:spPr>
          <a:xfrm>
            <a:off x="8041122" y="3578866"/>
            <a:ext cx="284052" cy="369332"/>
          </a:xfrm>
          <a:prstGeom prst="rect">
            <a:avLst/>
          </a:prstGeom>
          <a:noFill/>
        </p:spPr>
        <p:txBody>
          <a:bodyPr wrap="none" rtlCol="0">
            <a:spAutoFit/>
          </a:bodyPr>
          <a:lstStyle/>
          <a:p>
            <a:r>
              <a:rPr lang="en-US" dirty="0"/>
              <a:t>x</a:t>
            </a:r>
          </a:p>
        </p:txBody>
      </p:sp>
      <p:sp>
        <p:nvSpPr>
          <p:cNvPr id="60" name="TextBox 59">
            <a:extLst>
              <a:ext uri="{FF2B5EF4-FFF2-40B4-BE49-F238E27FC236}">
                <a16:creationId xmlns:a16="http://schemas.microsoft.com/office/drawing/2014/main" id="{04669443-97B3-4A46-9669-DC4A48760DA9}"/>
              </a:ext>
            </a:extLst>
          </p:cNvPr>
          <p:cNvSpPr txBox="1"/>
          <p:nvPr/>
        </p:nvSpPr>
        <p:spPr>
          <a:xfrm>
            <a:off x="8492079" y="6137364"/>
            <a:ext cx="288862" cy="369332"/>
          </a:xfrm>
          <a:prstGeom prst="rect">
            <a:avLst/>
          </a:prstGeom>
          <a:noFill/>
        </p:spPr>
        <p:txBody>
          <a:bodyPr wrap="none" rtlCol="0">
            <a:spAutoFit/>
          </a:bodyPr>
          <a:lstStyle/>
          <a:p>
            <a:r>
              <a:rPr lang="en-US" dirty="0"/>
              <a:t>y</a:t>
            </a:r>
          </a:p>
        </p:txBody>
      </p:sp>
      <p:cxnSp>
        <p:nvCxnSpPr>
          <p:cNvPr id="62" name="Straight Arrow Connector 61">
            <a:extLst>
              <a:ext uri="{FF2B5EF4-FFF2-40B4-BE49-F238E27FC236}">
                <a16:creationId xmlns:a16="http://schemas.microsoft.com/office/drawing/2014/main" id="{4553B9B3-8324-394E-A384-111570DA9A48}"/>
              </a:ext>
            </a:extLst>
          </p:cNvPr>
          <p:cNvCxnSpPr/>
          <p:nvPr/>
        </p:nvCxnSpPr>
        <p:spPr>
          <a:xfrm flipH="1" flipV="1">
            <a:off x="9150980" y="3805736"/>
            <a:ext cx="867659" cy="94076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63" name="Arc 62">
            <a:extLst>
              <a:ext uri="{FF2B5EF4-FFF2-40B4-BE49-F238E27FC236}">
                <a16:creationId xmlns:a16="http://schemas.microsoft.com/office/drawing/2014/main" id="{9E21FF47-F981-1F44-84C7-39298884D468}"/>
              </a:ext>
            </a:extLst>
          </p:cNvPr>
          <p:cNvSpPr/>
          <p:nvPr/>
        </p:nvSpPr>
        <p:spPr>
          <a:xfrm rot="16654277">
            <a:off x="9644829" y="3999985"/>
            <a:ext cx="710545" cy="780845"/>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64" name="Rectangle 63">
                <a:extLst>
                  <a:ext uri="{FF2B5EF4-FFF2-40B4-BE49-F238E27FC236}">
                    <a16:creationId xmlns:a16="http://schemas.microsoft.com/office/drawing/2014/main" id="{9B111EF7-1E67-3644-8446-AD4DB8AC837B}"/>
                  </a:ext>
                </a:extLst>
              </p:cNvPr>
              <p:cNvSpPr/>
              <p:nvPr/>
            </p:nvSpPr>
            <p:spPr>
              <a:xfrm>
                <a:off x="9435557" y="3781285"/>
                <a:ext cx="551048" cy="369332"/>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𝑡h</m:t>
                          </m:r>
                        </m:sub>
                      </m:sSub>
                    </m:oMath>
                  </m:oMathPara>
                </a14:m>
                <a:endParaRPr lang="en-US" dirty="0"/>
              </a:p>
            </p:txBody>
          </p:sp>
        </mc:Choice>
        <mc:Fallback>
          <p:sp>
            <p:nvSpPr>
              <p:cNvPr id="64" name="Rectangle 63">
                <a:extLst>
                  <a:ext uri="{FF2B5EF4-FFF2-40B4-BE49-F238E27FC236}">
                    <a16:creationId xmlns:a16="http://schemas.microsoft.com/office/drawing/2014/main" id="{9B111EF7-1E67-3644-8446-AD4DB8AC837B}"/>
                  </a:ext>
                </a:extLst>
              </p:cNvPr>
              <p:cNvSpPr>
                <a:spLocks noRot="1" noChangeAspect="1" noMove="1" noResize="1" noEditPoints="1" noAdjustHandles="1" noChangeArrowheads="1" noChangeShapeType="1" noTextEdit="1"/>
              </p:cNvSpPr>
              <p:nvPr/>
            </p:nvSpPr>
            <p:spPr>
              <a:xfrm>
                <a:off x="9435557" y="3781285"/>
                <a:ext cx="551048" cy="369332"/>
              </a:xfrm>
              <a:prstGeom prst="rect">
                <a:avLst/>
              </a:prstGeom>
              <a:blipFill>
                <a:blip r:embed="rId6"/>
                <a:stretch>
                  <a:fillRect/>
                </a:stretch>
              </a:blipFill>
            </p:spPr>
            <p:txBody>
              <a:bodyPr/>
              <a:lstStyle/>
              <a:p>
                <a:r>
                  <a:rPr lang="en-US">
                    <a:noFill/>
                  </a:rPr>
                  <a:t> </a:t>
                </a:r>
              </a:p>
            </p:txBody>
          </p:sp>
        </mc:Fallback>
      </mc:AlternateContent>
      <p:cxnSp>
        <p:nvCxnSpPr>
          <p:cNvPr id="66" name="Straight Connector 65">
            <a:extLst>
              <a:ext uri="{FF2B5EF4-FFF2-40B4-BE49-F238E27FC236}">
                <a16:creationId xmlns:a16="http://schemas.microsoft.com/office/drawing/2014/main" id="{6D65973A-2006-BB48-B769-B5ECD981A10A}"/>
              </a:ext>
            </a:extLst>
          </p:cNvPr>
          <p:cNvCxnSpPr/>
          <p:nvPr/>
        </p:nvCxnSpPr>
        <p:spPr>
          <a:xfrm>
            <a:off x="9150980" y="3820470"/>
            <a:ext cx="0" cy="973555"/>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DD8EAF8-22F4-6043-A7BF-E06F9B749984}"/>
              </a:ext>
            </a:extLst>
          </p:cNvPr>
          <p:cNvCxnSpPr>
            <a:cxnSpLocks/>
          </p:cNvCxnSpPr>
          <p:nvPr/>
        </p:nvCxnSpPr>
        <p:spPr>
          <a:xfrm flipH="1">
            <a:off x="9150980" y="4794025"/>
            <a:ext cx="83562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0" name="Arc 69">
            <a:extLst>
              <a:ext uri="{FF2B5EF4-FFF2-40B4-BE49-F238E27FC236}">
                <a16:creationId xmlns:a16="http://schemas.microsoft.com/office/drawing/2014/main" id="{5A8571CF-A21C-324E-88CC-164050719E7F}"/>
              </a:ext>
            </a:extLst>
          </p:cNvPr>
          <p:cNvSpPr/>
          <p:nvPr/>
        </p:nvSpPr>
        <p:spPr>
          <a:xfrm rot="14622843">
            <a:off x="9460814" y="4525396"/>
            <a:ext cx="527383" cy="380263"/>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71" name="Rectangle 70">
                <a:extLst>
                  <a:ext uri="{FF2B5EF4-FFF2-40B4-BE49-F238E27FC236}">
                    <a16:creationId xmlns:a16="http://schemas.microsoft.com/office/drawing/2014/main" id="{DAEEBF68-A742-1A4E-921C-8CA966A59EF6}"/>
                  </a:ext>
                </a:extLst>
              </p:cNvPr>
              <p:cNvSpPr/>
              <p:nvPr/>
            </p:nvSpPr>
            <p:spPr>
              <a:xfrm>
                <a:off x="9060968" y="4345848"/>
                <a:ext cx="586443" cy="369332"/>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𝜑</m:t>
                          </m:r>
                        </m:e>
                        <m:sub>
                          <m:r>
                            <a:rPr lang="en-US" b="0" i="1" smtClean="0">
                              <a:latin typeface="Cambria Math" panose="02040503050406030204" pitchFamily="18" charset="0"/>
                            </a:rPr>
                            <m:t>𝑡h</m:t>
                          </m:r>
                        </m:sub>
                      </m:sSub>
                    </m:oMath>
                  </m:oMathPara>
                </a14:m>
                <a:endParaRPr lang="en-US" dirty="0"/>
              </a:p>
            </p:txBody>
          </p:sp>
        </mc:Choice>
        <mc:Fallback>
          <p:sp>
            <p:nvSpPr>
              <p:cNvPr id="71" name="Rectangle 70">
                <a:extLst>
                  <a:ext uri="{FF2B5EF4-FFF2-40B4-BE49-F238E27FC236}">
                    <a16:creationId xmlns:a16="http://schemas.microsoft.com/office/drawing/2014/main" id="{DAEEBF68-A742-1A4E-921C-8CA966A59EF6}"/>
                  </a:ext>
                </a:extLst>
              </p:cNvPr>
              <p:cNvSpPr>
                <a:spLocks noRot="1" noChangeAspect="1" noMove="1" noResize="1" noEditPoints="1" noAdjustHandles="1" noChangeArrowheads="1" noChangeShapeType="1" noTextEdit="1"/>
              </p:cNvSpPr>
              <p:nvPr/>
            </p:nvSpPr>
            <p:spPr>
              <a:xfrm>
                <a:off x="9060968" y="4345848"/>
                <a:ext cx="586443" cy="369332"/>
              </a:xfrm>
              <a:prstGeom prst="rect">
                <a:avLst/>
              </a:prstGeom>
              <a:blipFill>
                <a:blip r:embed="rId7"/>
                <a:stretch>
                  <a:fillRect b="-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2" name="TextBox 71">
                <a:extLst>
                  <a:ext uri="{FF2B5EF4-FFF2-40B4-BE49-F238E27FC236}">
                    <a16:creationId xmlns:a16="http://schemas.microsoft.com/office/drawing/2014/main" id="{573438CD-91C0-DC4F-9266-E47C4BAB2BD0}"/>
                  </a:ext>
                </a:extLst>
              </p:cNvPr>
              <p:cNvSpPr txBox="1"/>
              <p:nvPr/>
            </p:nvSpPr>
            <p:spPr>
              <a:xfrm>
                <a:off x="9129565" y="3394200"/>
                <a:ext cx="396069" cy="402931"/>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acc>
                        <m:accPr>
                          <m:chr m:val="⃗"/>
                          <m:ctrlPr>
                            <a:rPr lang="en-US" i="1" smtClean="0">
                              <a:solidFill>
                                <a:schemeClr val="accent1"/>
                              </a:solidFill>
                              <a:latin typeface="Cambria Math" panose="02040503050406030204" pitchFamily="18" charset="0"/>
                            </a:rPr>
                          </m:ctrlPr>
                        </m:accPr>
                        <m:e>
                          <m:r>
                            <a:rPr lang="en-US" b="0" i="1" smtClean="0">
                              <a:solidFill>
                                <a:schemeClr val="accent1"/>
                              </a:solidFill>
                              <a:latin typeface="Cambria Math" panose="02040503050406030204" pitchFamily="18" charset="0"/>
                            </a:rPr>
                            <m:t>𝐵</m:t>
                          </m:r>
                        </m:e>
                      </m:acc>
                    </m:oMath>
                  </m:oMathPara>
                </a14:m>
                <a:endParaRPr lang="en-US" dirty="0">
                  <a:solidFill>
                    <a:schemeClr val="accent1"/>
                  </a:solidFill>
                </a:endParaRPr>
              </a:p>
            </p:txBody>
          </p:sp>
        </mc:Choice>
        <mc:Fallback>
          <p:sp>
            <p:nvSpPr>
              <p:cNvPr id="72" name="TextBox 71">
                <a:extLst>
                  <a:ext uri="{FF2B5EF4-FFF2-40B4-BE49-F238E27FC236}">
                    <a16:creationId xmlns:a16="http://schemas.microsoft.com/office/drawing/2014/main" id="{573438CD-91C0-DC4F-9266-E47C4BAB2BD0}"/>
                  </a:ext>
                </a:extLst>
              </p:cNvPr>
              <p:cNvSpPr txBox="1">
                <a:spLocks noRot="1" noChangeAspect="1" noMove="1" noResize="1" noEditPoints="1" noAdjustHandles="1" noChangeArrowheads="1" noChangeShapeType="1" noTextEdit="1"/>
              </p:cNvSpPr>
              <p:nvPr/>
            </p:nvSpPr>
            <p:spPr>
              <a:xfrm>
                <a:off x="9129565" y="3394200"/>
                <a:ext cx="396069" cy="402931"/>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34334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5E22C6-847C-A443-8139-3E5EC6631266}"/>
              </a:ext>
            </a:extLst>
          </p:cNvPr>
          <p:cNvPicPr>
            <a:picLocks noChangeAspect="1"/>
          </p:cNvPicPr>
          <p:nvPr/>
        </p:nvPicPr>
        <p:blipFill>
          <a:blip r:embed="rId2"/>
          <a:stretch>
            <a:fillRect/>
          </a:stretch>
        </p:blipFill>
        <p:spPr>
          <a:xfrm>
            <a:off x="4804701" y="181484"/>
            <a:ext cx="7394734" cy="6676516"/>
          </a:xfrm>
          <a:prstGeom prst="rect">
            <a:avLst/>
          </a:prstGeom>
        </p:spPr>
      </p:pic>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D24A45DB-E2E8-7F4B-9815-65951125C9E2}"/>
                  </a:ext>
                </a:extLst>
              </p:cNvPr>
              <p:cNvSpPr txBox="1"/>
              <p:nvPr/>
            </p:nvSpPr>
            <p:spPr>
              <a:xfrm>
                <a:off x="296562" y="271849"/>
                <a:ext cx="4390768" cy="4524315"/>
              </a:xfrm>
              <a:prstGeom prst="rect">
                <a:avLst/>
              </a:prstGeom>
              <a:noFill/>
            </p:spPr>
            <p:txBody>
              <a:bodyPr wrap="square" rtlCol="0">
                <a:spAutoFit/>
              </a:bodyPr>
              <a:lstStyle/>
              <a:p>
                <a:r>
                  <a:rPr lang="en-US" dirty="0"/>
                  <a:t>We apply this analysis to a wave burst close to the downstream edge of a quasi-perpendicular shock with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rPr>
                          <m:t>𝐵𝑛</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61</m:t>
                        </m:r>
                      </m:e>
                      <m:sup>
                        <m:r>
                          <a:rPr lang="en-US" b="0" i="1" smtClean="0">
                            <a:latin typeface="Cambria Math" panose="02040503050406030204" pitchFamily="18" charset="0"/>
                          </a:rPr>
                          <m:t>𝑜</m:t>
                        </m:r>
                      </m:sup>
                    </m:sSup>
                  </m:oMath>
                </a14:m>
                <a:r>
                  <a:rPr lang="en-US" dirty="0"/>
                  <a:t>and Ma=5. </a:t>
                </a:r>
              </a:p>
              <a:p>
                <a:r>
                  <a:rPr lang="en-US" dirty="0"/>
                  <a:t>The electric field peaks at around 100 mV/m.</a:t>
                </a:r>
              </a:p>
              <a:p>
                <a:endParaRPr lang="en-US" dirty="0"/>
              </a:p>
              <a:p>
                <a:r>
                  <a:rPr lang="en-US" dirty="0"/>
                  <a:t>We apply a wavelet transform and restrict the analysis to a frequency band around ± 10% as indicated by the 2 blue dotted lines in panel d and e in the figure on the right.</a:t>
                </a:r>
              </a:p>
              <a:p>
                <a:endParaRPr lang="en-US" dirty="0"/>
              </a:p>
              <a:p>
                <a:r>
                  <a:rPr lang="en-US" dirty="0"/>
                  <a:t>The filtered wave form in the field aligned coordinate system is shown in panel c, and panel b shows the background magnetic field.</a:t>
                </a:r>
              </a:p>
              <a:p>
                <a:endParaRPr lang="en-US" dirty="0"/>
              </a:p>
            </p:txBody>
          </p:sp>
        </mc:Choice>
        <mc:Fallback>
          <p:sp>
            <p:nvSpPr>
              <p:cNvPr id="3" name="TextBox 2">
                <a:extLst>
                  <a:ext uri="{FF2B5EF4-FFF2-40B4-BE49-F238E27FC236}">
                    <a16:creationId xmlns:a16="http://schemas.microsoft.com/office/drawing/2014/main" id="{D24A45DB-E2E8-7F4B-9815-65951125C9E2}"/>
                  </a:ext>
                </a:extLst>
              </p:cNvPr>
              <p:cNvSpPr txBox="1">
                <a:spLocks noRot="1" noChangeAspect="1" noMove="1" noResize="1" noEditPoints="1" noAdjustHandles="1" noChangeArrowheads="1" noChangeShapeType="1" noTextEdit="1"/>
              </p:cNvSpPr>
              <p:nvPr/>
            </p:nvSpPr>
            <p:spPr>
              <a:xfrm>
                <a:off x="296562" y="271849"/>
                <a:ext cx="4390768" cy="4524315"/>
              </a:xfrm>
              <a:prstGeom prst="rect">
                <a:avLst/>
              </a:prstGeom>
              <a:blipFill>
                <a:blip r:embed="rId3"/>
                <a:stretch>
                  <a:fillRect l="-1153" t="-560" r="-2017"/>
                </a:stretch>
              </a:blipFill>
            </p:spPr>
            <p:txBody>
              <a:bodyPr/>
              <a:lstStyle/>
              <a:p>
                <a:r>
                  <a:rPr lang="en-US">
                    <a:noFill/>
                  </a:rPr>
                  <a:t> </a:t>
                </a:r>
              </a:p>
            </p:txBody>
          </p:sp>
        </mc:Fallback>
      </mc:AlternateContent>
    </p:spTree>
    <p:extLst>
      <p:ext uri="{BB962C8B-B14F-4D97-AF65-F5344CB8AC3E}">
        <p14:creationId xmlns:p14="http://schemas.microsoft.com/office/powerpoint/2010/main" val="880702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a:extLst>
                  <a:ext uri="{FF2B5EF4-FFF2-40B4-BE49-F238E27FC236}">
                    <a16:creationId xmlns:a16="http://schemas.microsoft.com/office/drawing/2014/main" id="{0EFEE1D7-72A2-C240-B9CE-6E923C4B8C85}"/>
                  </a:ext>
                </a:extLst>
              </p:cNvPr>
              <p:cNvSpPr/>
              <p:nvPr/>
            </p:nvSpPr>
            <p:spPr>
              <a:xfrm>
                <a:off x="238897" y="265324"/>
                <a:ext cx="4456671" cy="1477328"/>
              </a:xfrm>
              <a:prstGeom prst="rect">
                <a:avLst/>
              </a:prstGeom>
            </p:spPr>
            <p:txBody>
              <a:bodyPr wrap="square">
                <a:spAutoFit/>
              </a:bodyPr>
              <a:lstStyle/>
              <a:p>
                <a:r>
                  <a:rPr lang="en-US" dirty="0"/>
                  <a:t>The result of the analysis are presented in panel a, with the red errorbars o</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f</m:t>
                    </m:r>
                    <m:r>
                      <a:rPr lang="en-US" b="0" i="0" smtClean="0">
                        <a:latin typeface="Cambria Math" panose="02040503050406030204" pitchFamily="18" charset="0"/>
                        <a:ea typeface="Cambria Math" panose="02040503050406030204" pitchFamily="18" charset="0"/>
                      </a:rPr>
                      <m:t> </m:t>
                    </m:r>
                    <m:r>
                      <a:rPr lang="en-US" i="1" smtClean="0">
                        <a:latin typeface="Cambria Math" panose="02040503050406030204" pitchFamily="18" charset="0"/>
                        <a:ea typeface="Cambria Math" panose="02040503050406030204" pitchFamily="18" charset="0"/>
                      </a:rPr>
                      <m:t>𝜆</m:t>
                    </m:r>
                  </m:oMath>
                </a14:m>
                <a:r>
                  <a:rPr lang="en-US" dirty="0"/>
                  <a:t> vs frequency plot. Overlaid, the dashed line, is the theoretical dispersion relation of the ion acoustic waves  </a:t>
                </a:r>
              </a:p>
            </p:txBody>
          </p:sp>
        </mc:Choice>
        <mc:Fallback>
          <p:sp>
            <p:nvSpPr>
              <p:cNvPr id="2" name="Rectangle 1">
                <a:extLst>
                  <a:ext uri="{FF2B5EF4-FFF2-40B4-BE49-F238E27FC236}">
                    <a16:creationId xmlns:a16="http://schemas.microsoft.com/office/drawing/2014/main" id="{0EFEE1D7-72A2-C240-B9CE-6E923C4B8C85}"/>
                  </a:ext>
                </a:extLst>
              </p:cNvPr>
              <p:cNvSpPr>
                <a:spLocks noRot="1" noChangeAspect="1" noMove="1" noResize="1" noEditPoints="1" noAdjustHandles="1" noChangeArrowheads="1" noChangeShapeType="1" noTextEdit="1"/>
              </p:cNvSpPr>
              <p:nvPr/>
            </p:nvSpPr>
            <p:spPr>
              <a:xfrm>
                <a:off x="238897" y="265324"/>
                <a:ext cx="4456671" cy="1477328"/>
              </a:xfrm>
              <a:prstGeom prst="rect">
                <a:avLst/>
              </a:prstGeom>
              <a:blipFill>
                <a:blip r:embed="rId2"/>
                <a:stretch>
                  <a:fillRect l="-1136" t="-2564" b="-5128"/>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9D3A68F4-D7D8-8449-A858-A04A687BCCA9}"/>
              </a:ext>
            </a:extLst>
          </p:cNvPr>
          <p:cNvPicPr>
            <a:picLocks noChangeAspect="1"/>
          </p:cNvPicPr>
          <p:nvPr/>
        </p:nvPicPr>
        <p:blipFill>
          <a:blip r:embed="rId3"/>
          <a:stretch>
            <a:fillRect/>
          </a:stretch>
        </p:blipFill>
        <p:spPr>
          <a:xfrm>
            <a:off x="4804701" y="181484"/>
            <a:ext cx="7394734" cy="6676516"/>
          </a:xfrm>
          <a:prstGeom prst="rect">
            <a:avLst/>
          </a:prstGeom>
        </p:spPr>
      </p:pic>
      <p:pic>
        <p:nvPicPr>
          <p:cNvPr id="4" name="Picture 3">
            <a:extLst>
              <a:ext uri="{FF2B5EF4-FFF2-40B4-BE49-F238E27FC236}">
                <a16:creationId xmlns:a16="http://schemas.microsoft.com/office/drawing/2014/main" id="{E67F7111-7692-B044-8810-ACF3E482942F}"/>
              </a:ext>
            </a:extLst>
          </p:cNvPr>
          <p:cNvPicPr>
            <a:picLocks noChangeAspect="1"/>
          </p:cNvPicPr>
          <p:nvPr/>
        </p:nvPicPr>
        <p:blipFill>
          <a:blip r:embed="rId4"/>
          <a:stretch>
            <a:fillRect/>
          </a:stretch>
        </p:blipFill>
        <p:spPr>
          <a:xfrm>
            <a:off x="751937" y="1661728"/>
            <a:ext cx="2944506" cy="1007331"/>
          </a:xfrm>
          <a:prstGeom prst="rect">
            <a:avLst/>
          </a:prstGeom>
        </p:spPr>
      </p:pic>
      <p:sp>
        <p:nvSpPr>
          <p:cNvPr id="5" name="TextBox 4">
            <a:extLst>
              <a:ext uri="{FF2B5EF4-FFF2-40B4-BE49-F238E27FC236}">
                <a16:creationId xmlns:a16="http://schemas.microsoft.com/office/drawing/2014/main" id="{521D1482-4C69-E540-A4A8-87AC0194A965}"/>
              </a:ext>
            </a:extLst>
          </p:cNvPr>
          <p:cNvSpPr txBox="1"/>
          <p:nvPr/>
        </p:nvSpPr>
        <p:spPr>
          <a:xfrm>
            <a:off x="238897" y="2413337"/>
            <a:ext cx="4217773" cy="2031325"/>
          </a:xfrm>
          <a:prstGeom prst="rect">
            <a:avLst/>
          </a:prstGeom>
          <a:noFill/>
        </p:spPr>
        <p:txBody>
          <a:bodyPr wrap="square" rtlCol="0">
            <a:spAutoFit/>
          </a:bodyPr>
          <a:lstStyle/>
          <a:p>
            <a:r>
              <a:rPr lang="en-US" dirty="0"/>
              <a:t>Along with the electron cyclotron frequency in blue and the ion plasma frequency in red calculated using local values of necessary parameters.</a:t>
            </a:r>
          </a:p>
          <a:p>
            <a:endParaRPr lang="en-US" dirty="0"/>
          </a:p>
          <a:p>
            <a:r>
              <a:rPr lang="en-US" dirty="0"/>
              <a:t>This shows good agreement with the dispersion relation of the ion acoustic.</a:t>
            </a:r>
          </a:p>
        </p:txBody>
      </p:sp>
      <p:sp>
        <p:nvSpPr>
          <p:cNvPr id="6" name="Rectangle 5">
            <a:extLst>
              <a:ext uri="{FF2B5EF4-FFF2-40B4-BE49-F238E27FC236}">
                <a16:creationId xmlns:a16="http://schemas.microsoft.com/office/drawing/2014/main" id="{C0D17774-3D41-414A-BBDF-12ACB2453BF5}"/>
              </a:ext>
            </a:extLst>
          </p:cNvPr>
          <p:cNvSpPr/>
          <p:nvPr/>
        </p:nvSpPr>
        <p:spPr>
          <a:xfrm>
            <a:off x="226513" y="4838350"/>
            <a:ext cx="4357817" cy="1754326"/>
          </a:xfrm>
          <a:prstGeom prst="rect">
            <a:avLst/>
          </a:prstGeom>
        </p:spPr>
        <p:txBody>
          <a:bodyPr wrap="square">
            <a:spAutoFit/>
          </a:bodyPr>
          <a:lstStyle/>
          <a:p>
            <a:r>
              <a:rPr lang="en-US" dirty="0"/>
              <a:t>Next step is to compare the results of this method with results of other methods for determining wavelength, namely interferometry between electric fields or probe potentials measured by different probes on a single spacecraft.</a:t>
            </a:r>
          </a:p>
        </p:txBody>
      </p:sp>
    </p:spTree>
    <p:extLst>
      <p:ext uri="{BB962C8B-B14F-4D97-AF65-F5344CB8AC3E}">
        <p14:creationId xmlns:p14="http://schemas.microsoft.com/office/powerpoint/2010/main" val="15627600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1316</TotalTime>
  <Words>924</Words>
  <Application>Microsoft Macintosh PowerPoint</Application>
  <PresentationFormat>Widescreen</PresentationFormat>
  <Paragraphs>53</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Cambria Math</vt:lpstr>
      <vt:lpstr>Open Sans</vt:lpstr>
      <vt:lpstr>Office Theme</vt:lpstr>
      <vt:lpstr>Electrostatic waves in the shock ramp and their effect on plasma energetics.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Ahmad Lalti (Alumni)</dc:creator>
  <cp:lastModifiedBy>Ahmad Lalti (Alumni)</cp:lastModifiedBy>
  <cp:revision>26</cp:revision>
  <dcterms:created xsi:type="dcterms:W3CDTF">2021-04-26T10:37:48Z</dcterms:created>
  <dcterms:modified xsi:type="dcterms:W3CDTF">2021-04-27T08:34:18Z</dcterms:modified>
</cp:coreProperties>
</file>