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bookmarkIdSeed="2">
  <p:sldMasterIdLst>
    <p:sldMasterId id="2147483660" r:id="rId1"/>
  </p:sldMasterIdLst>
  <p:notesMasterIdLst>
    <p:notesMasterId r:id="rId17"/>
  </p:notesMasterIdLst>
  <p:handoutMasterIdLst>
    <p:handoutMasterId r:id="rId18"/>
  </p:handoutMasterIdLst>
  <p:sldIdLst>
    <p:sldId id="256" r:id="rId2"/>
    <p:sldId id="336" r:id="rId3"/>
    <p:sldId id="438" r:id="rId4"/>
    <p:sldId id="273" r:id="rId5"/>
    <p:sldId id="274" r:id="rId6"/>
    <p:sldId id="272" r:id="rId7"/>
    <p:sldId id="262" r:id="rId8"/>
    <p:sldId id="265" r:id="rId9"/>
    <p:sldId id="271" r:id="rId10"/>
    <p:sldId id="275" r:id="rId11"/>
    <p:sldId id="276" r:id="rId12"/>
    <p:sldId id="277" r:id="rId13"/>
    <p:sldId id="278" r:id="rId14"/>
    <p:sldId id="279" r:id="rId15"/>
    <p:sldId id="258" r:id="rId16"/>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689E"/>
    <a:srgbClr val="800080"/>
    <a:srgbClr val="89D8FF"/>
    <a:srgbClr val="6DD9FF"/>
    <a:srgbClr val="5DD5FF"/>
    <a:srgbClr val="33CCFF"/>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88854" autoAdjust="0"/>
  </p:normalViewPr>
  <p:slideViewPr>
    <p:cSldViewPr>
      <p:cViewPr>
        <p:scale>
          <a:sx n="108" d="100"/>
          <a:sy n="108" d="100"/>
        </p:scale>
        <p:origin x="-662" y="230"/>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p:scale>
          <a:sx n="150" d="100"/>
          <a:sy n="150" d="100"/>
        </p:scale>
        <p:origin x="-1320" y="376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Introduction | Study area | Data and methods | Results | Discussion and outlook</a:t>
            </a: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D24D3C0-C4EA-4D2B-A57D-D77378A096F6}" type="datetimeFigureOut">
              <a:rPr lang="en-US" smtClean="0"/>
              <a:t>4/28/2021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A4D5C0-BF42-4C93-BEA9-9C08D461B340}" type="slidenum">
              <a:rPr lang="en-US" smtClean="0"/>
              <a:t>‹#›</a:t>
            </a:fld>
            <a:endParaRPr lang="en-US" dirty="0"/>
          </a:p>
        </p:txBody>
      </p:sp>
    </p:spTree>
    <p:extLst>
      <p:ext uri="{BB962C8B-B14F-4D97-AF65-F5344CB8AC3E}">
        <p14:creationId xmlns:p14="http://schemas.microsoft.com/office/powerpoint/2010/main" val="281954070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a:t>Introduction | Study area | Data and methods | Results | Discussion and outlook</a:t>
            </a: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CCBE65-7483-4826-B870-D9BEEE65211C}" type="datetimeFigureOut">
              <a:rPr lang="en-US" smtClean="0"/>
              <a:t>4/28/2021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99CA1B-D7B0-43D9-9F44-1B6930310AE1}" type="slidenum">
              <a:rPr lang="en-US" smtClean="0"/>
              <a:t>‹#›</a:t>
            </a:fld>
            <a:endParaRPr lang="en-US" dirty="0"/>
          </a:p>
        </p:txBody>
      </p:sp>
    </p:spTree>
    <p:extLst>
      <p:ext uri="{BB962C8B-B14F-4D97-AF65-F5344CB8AC3E}">
        <p14:creationId xmlns:p14="http://schemas.microsoft.com/office/powerpoint/2010/main" val="1525510218"/>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99CA1B-D7B0-43D9-9F44-1B6930310AE1}" type="slidenum">
              <a:rPr lang="en-US" smtClean="0"/>
              <a:t>1</a:t>
            </a:fld>
            <a:endParaRPr lang="en-US"/>
          </a:p>
        </p:txBody>
      </p:sp>
      <p:sp>
        <p:nvSpPr>
          <p:cNvPr id="5" name="Header Placeholder 4"/>
          <p:cNvSpPr>
            <a:spLocks noGrp="1"/>
          </p:cNvSpPr>
          <p:nvPr>
            <p:ph type="hdr" sz="quarter" idx="11"/>
          </p:nvPr>
        </p:nvSpPr>
        <p:spPr/>
        <p:txBody>
          <a:bodyPr/>
          <a:lstStyle/>
          <a:p>
            <a:r>
              <a:rPr lang="en-US"/>
              <a:t>Introduction | Study area | Data and methods | Results | Discussion and outlook</a:t>
            </a:r>
          </a:p>
        </p:txBody>
      </p:sp>
    </p:spTree>
    <p:extLst>
      <p:ext uri="{BB962C8B-B14F-4D97-AF65-F5344CB8AC3E}">
        <p14:creationId xmlns:p14="http://schemas.microsoft.com/office/powerpoint/2010/main" val="3591622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4</a:t>
            </a:fld>
            <a:endParaRPr lang="en-US"/>
          </a:p>
        </p:txBody>
      </p:sp>
      <p:sp>
        <p:nvSpPr>
          <p:cNvPr id="5" name="Header Placeholder 4"/>
          <p:cNvSpPr>
            <a:spLocks noGrp="1"/>
          </p:cNvSpPr>
          <p:nvPr>
            <p:ph type="hdr" sz="quarter" idx="11"/>
          </p:nvPr>
        </p:nvSpPr>
        <p:spPr/>
        <p:txBody>
          <a:bodyPr/>
          <a:lstStyle/>
          <a:p>
            <a:r>
              <a:rPr lang="en-US"/>
              <a:t>Introduction | Study area | Data and methods | Results | Discussion and outlook</a:t>
            </a:r>
          </a:p>
        </p:txBody>
      </p:sp>
    </p:spTree>
    <p:extLst>
      <p:ext uri="{BB962C8B-B14F-4D97-AF65-F5344CB8AC3E}">
        <p14:creationId xmlns:p14="http://schemas.microsoft.com/office/powerpoint/2010/main" val="3925307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5</a:t>
            </a:fld>
            <a:endParaRPr lang="en-US"/>
          </a:p>
        </p:txBody>
      </p:sp>
      <p:sp>
        <p:nvSpPr>
          <p:cNvPr id="5" name="Header Placeholder 4"/>
          <p:cNvSpPr>
            <a:spLocks noGrp="1"/>
          </p:cNvSpPr>
          <p:nvPr>
            <p:ph type="hdr" sz="quarter" idx="11"/>
          </p:nvPr>
        </p:nvSpPr>
        <p:spPr/>
        <p:txBody>
          <a:bodyPr/>
          <a:lstStyle/>
          <a:p>
            <a:r>
              <a:rPr lang="en-US"/>
              <a:t>Introduction | Study area | Data and methods | Results | Discussion and outlook</a:t>
            </a:r>
          </a:p>
        </p:txBody>
      </p:sp>
    </p:spTree>
    <p:extLst>
      <p:ext uri="{BB962C8B-B14F-4D97-AF65-F5344CB8AC3E}">
        <p14:creationId xmlns:p14="http://schemas.microsoft.com/office/powerpoint/2010/main" val="851886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7B99CA1B-D7B0-43D9-9F44-1B6930310AE1}" type="slidenum">
              <a:rPr lang="en-US" smtClean="0"/>
              <a:t>6</a:t>
            </a:fld>
            <a:endParaRPr lang="en-US"/>
          </a:p>
        </p:txBody>
      </p:sp>
      <p:sp>
        <p:nvSpPr>
          <p:cNvPr id="5" name="Header Placeholder 4"/>
          <p:cNvSpPr>
            <a:spLocks noGrp="1"/>
          </p:cNvSpPr>
          <p:nvPr>
            <p:ph type="hdr" sz="quarter" idx="11"/>
          </p:nvPr>
        </p:nvSpPr>
        <p:spPr/>
        <p:txBody>
          <a:bodyPr/>
          <a:lstStyle/>
          <a:p>
            <a:r>
              <a:rPr lang="en-US"/>
              <a:t>Introduction | Study area | Data and methods | Results | Discussion and outlook</a:t>
            </a:r>
          </a:p>
        </p:txBody>
      </p:sp>
    </p:spTree>
    <p:extLst>
      <p:ext uri="{BB962C8B-B14F-4D97-AF65-F5344CB8AC3E}">
        <p14:creationId xmlns:p14="http://schemas.microsoft.com/office/powerpoint/2010/main" val="2388694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99CA1B-D7B0-43D9-9F44-1B6930310AE1}" type="slidenum">
              <a:rPr lang="en-US" smtClean="0"/>
              <a:t>7</a:t>
            </a:fld>
            <a:endParaRPr lang="en-US"/>
          </a:p>
        </p:txBody>
      </p:sp>
      <p:sp>
        <p:nvSpPr>
          <p:cNvPr id="5" name="Header Placeholder 4"/>
          <p:cNvSpPr>
            <a:spLocks noGrp="1"/>
          </p:cNvSpPr>
          <p:nvPr>
            <p:ph type="hdr" sz="quarter" idx="11"/>
          </p:nvPr>
        </p:nvSpPr>
        <p:spPr/>
        <p:txBody>
          <a:bodyPr/>
          <a:lstStyle/>
          <a:p>
            <a:r>
              <a:rPr lang="en-US"/>
              <a:t>Introduction | Study area | Data and methods | Results | Discussion and outlook</a:t>
            </a:r>
          </a:p>
        </p:txBody>
      </p:sp>
    </p:spTree>
    <p:extLst>
      <p:ext uri="{BB962C8B-B14F-4D97-AF65-F5344CB8AC3E}">
        <p14:creationId xmlns:p14="http://schemas.microsoft.com/office/powerpoint/2010/main" val="2388694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Tx/>
              <a:buNone/>
            </a:pPr>
            <a:endParaRPr lang="en-US" baseline="0" dirty="0"/>
          </a:p>
        </p:txBody>
      </p:sp>
      <p:sp>
        <p:nvSpPr>
          <p:cNvPr id="4" name="Slide Number Placeholder 3"/>
          <p:cNvSpPr>
            <a:spLocks noGrp="1"/>
          </p:cNvSpPr>
          <p:nvPr>
            <p:ph type="sldNum" sz="quarter" idx="10"/>
          </p:nvPr>
        </p:nvSpPr>
        <p:spPr/>
        <p:txBody>
          <a:bodyPr/>
          <a:lstStyle/>
          <a:p>
            <a:fld id="{7B99CA1B-D7B0-43D9-9F44-1B6930310AE1}" type="slidenum">
              <a:rPr lang="en-US" smtClean="0"/>
              <a:t>8</a:t>
            </a:fld>
            <a:endParaRPr lang="en-US"/>
          </a:p>
        </p:txBody>
      </p:sp>
      <p:sp>
        <p:nvSpPr>
          <p:cNvPr id="5" name="Header Placeholder 4"/>
          <p:cNvSpPr>
            <a:spLocks noGrp="1"/>
          </p:cNvSpPr>
          <p:nvPr>
            <p:ph type="hdr" sz="quarter" idx="11"/>
          </p:nvPr>
        </p:nvSpPr>
        <p:spPr/>
        <p:txBody>
          <a:bodyPr/>
          <a:lstStyle/>
          <a:p>
            <a:r>
              <a:rPr lang="en-US"/>
              <a:t>Introduction | Study area | Data and methods | Results | Discussion and outlook</a:t>
            </a:r>
          </a:p>
        </p:txBody>
      </p:sp>
    </p:spTree>
    <p:extLst>
      <p:ext uri="{BB962C8B-B14F-4D97-AF65-F5344CB8AC3E}">
        <p14:creationId xmlns:p14="http://schemas.microsoft.com/office/powerpoint/2010/main" val="2388694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investigate this outcome in detail, we used the DWT for a multiresolution analysis. </a:t>
            </a:r>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9</a:t>
            </a:fld>
            <a:endParaRPr lang="en-US" dirty="0"/>
          </a:p>
        </p:txBody>
      </p:sp>
      <p:sp>
        <p:nvSpPr>
          <p:cNvPr id="5" name="Header Placeholder 4"/>
          <p:cNvSpPr>
            <a:spLocks noGrp="1"/>
          </p:cNvSpPr>
          <p:nvPr>
            <p:ph type="hdr" sz="quarter" idx="11"/>
          </p:nvPr>
        </p:nvSpPr>
        <p:spPr/>
        <p:txBody>
          <a:bodyPr/>
          <a:lstStyle/>
          <a:p>
            <a:r>
              <a:rPr lang="en-US" dirty="0"/>
              <a:t>Introduction | Study area | Data and methods | Results | Discussion and outlook</a:t>
            </a:r>
          </a:p>
        </p:txBody>
      </p:sp>
    </p:spTree>
    <p:extLst>
      <p:ext uri="{BB962C8B-B14F-4D97-AF65-F5344CB8AC3E}">
        <p14:creationId xmlns:p14="http://schemas.microsoft.com/office/powerpoint/2010/main" val="2388694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investigate this outcome in detail, we used the DWT for a multiresolution analysis. </a:t>
            </a:r>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10</a:t>
            </a:fld>
            <a:endParaRPr lang="en-US" dirty="0"/>
          </a:p>
        </p:txBody>
      </p:sp>
      <p:sp>
        <p:nvSpPr>
          <p:cNvPr id="5" name="Header Placeholder 4"/>
          <p:cNvSpPr>
            <a:spLocks noGrp="1"/>
          </p:cNvSpPr>
          <p:nvPr>
            <p:ph type="hdr" sz="quarter" idx="11"/>
          </p:nvPr>
        </p:nvSpPr>
        <p:spPr/>
        <p:txBody>
          <a:bodyPr/>
          <a:lstStyle/>
          <a:p>
            <a:r>
              <a:rPr lang="en-US" dirty="0"/>
              <a:t>Introduction | Study area | Data and methods | Results | Discussion and outlook</a:t>
            </a:r>
          </a:p>
        </p:txBody>
      </p:sp>
    </p:spTree>
    <p:extLst>
      <p:ext uri="{BB962C8B-B14F-4D97-AF65-F5344CB8AC3E}">
        <p14:creationId xmlns:p14="http://schemas.microsoft.com/office/powerpoint/2010/main" val="2057581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investigate this outcome in detail, we used the DWT for a multiresolution analysis. </a:t>
            </a:r>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11</a:t>
            </a:fld>
            <a:endParaRPr lang="en-US" dirty="0"/>
          </a:p>
        </p:txBody>
      </p:sp>
      <p:sp>
        <p:nvSpPr>
          <p:cNvPr id="5" name="Header Placeholder 4"/>
          <p:cNvSpPr>
            <a:spLocks noGrp="1"/>
          </p:cNvSpPr>
          <p:nvPr>
            <p:ph type="hdr" sz="quarter" idx="11"/>
          </p:nvPr>
        </p:nvSpPr>
        <p:spPr/>
        <p:txBody>
          <a:bodyPr/>
          <a:lstStyle/>
          <a:p>
            <a:r>
              <a:rPr lang="en-US" dirty="0"/>
              <a:t>Introduction | Study area | Data and methods | Results | Discussion and outlook</a:t>
            </a:r>
          </a:p>
        </p:txBody>
      </p:sp>
    </p:spTree>
    <p:extLst>
      <p:ext uri="{BB962C8B-B14F-4D97-AF65-F5344CB8AC3E}">
        <p14:creationId xmlns:p14="http://schemas.microsoft.com/office/powerpoint/2010/main" val="2435848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investigate this outcome in detail, we used the DWT for a multiresolution analysis. </a:t>
            </a:r>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12</a:t>
            </a:fld>
            <a:endParaRPr lang="en-US" dirty="0"/>
          </a:p>
        </p:txBody>
      </p:sp>
      <p:sp>
        <p:nvSpPr>
          <p:cNvPr id="5" name="Header Placeholder 4"/>
          <p:cNvSpPr>
            <a:spLocks noGrp="1"/>
          </p:cNvSpPr>
          <p:nvPr>
            <p:ph type="hdr" sz="quarter" idx="11"/>
          </p:nvPr>
        </p:nvSpPr>
        <p:spPr/>
        <p:txBody>
          <a:bodyPr/>
          <a:lstStyle/>
          <a:p>
            <a:r>
              <a:rPr lang="en-US" dirty="0"/>
              <a:t>Introduction | Study area | Data and methods | Results | Discussion and outlook</a:t>
            </a:r>
          </a:p>
        </p:txBody>
      </p:sp>
    </p:spTree>
    <p:extLst>
      <p:ext uri="{BB962C8B-B14F-4D97-AF65-F5344CB8AC3E}">
        <p14:creationId xmlns:p14="http://schemas.microsoft.com/office/powerpoint/2010/main" val="1531702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investigate this outcome in detail, we used the DWT for a multiresolution analysis. </a:t>
            </a:r>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13</a:t>
            </a:fld>
            <a:endParaRPr lang="en-US" dirty="0"/>
          </a:p>
        </p:txBody>
      </p:sp>
      <p:sp>
        <p:nvSpPr>
          <p:cNvPr id="5" name="Header Placeholder 4"/>
          <p:cNvSpPr>
            <a:spLocks noGrp="1"/>
          </p:cNvSpPr>
          <p:nvPr>
            <p:ph type="hdr" sz="quarter" idx="11"/>
          </p:nvPr>
        </p:nvSpPr>
        <p:spPr/>
        <p:txBody>
          <a:bodyPr/>
          <a:lstStyle/>
          <a:p>
            <a:r>
              <a:rPr lang="en-US" dirty="0"/>
              <a:t>Introduction | Study area | Data and methods | Results | Discussion and outlook</a:t>
            </a:r>
          </a:p>
        </p:txBody>
      </p:sp>
    </p:spTree>
    <p:extLst>
      <p:ext uri="{BB962C8B-B14F-4D97-AF65-F5344CB8AC3E}">
        <p14:creationId xmlns:p14="http://schemas.microsoft.com/office/powerpoint/2010/main" val="787677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investigate this outcome in detail, we used the DWT for a multiresolution analysis. </a:t>
            </a:r>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14</a:t>
            </a:fld>
            <a:endParaRPr lang="en-US" dirty="0"/>
          </a:p>
        </p:txBody>
      </p:sp>
      <p:sp>
        <p:nvSpPr>
          <p:cNvPr id="5" name="Header Placeholder 4"/>
          <p:cNvSpPr>
            <a:spLocks noGrp="1"/>
          </p:cNvSpPr>
          <p:nvPr>
            <p:ph type="hdr" sz="quarter" idx="11"/>
          </p:nvPr>
        </p:nvSpPr>
        <p:spPr/>
        <p:txBody>
          <a:bodyPr/>
          <a:lstStyle/>
          <a:p>
            <a:r>
              <a:rPr lang="en-US" dirty="0"/>
              <a:t>Introduction | Study area | Data and methods | Results | Discussion and outlook</a:t>
            </a:r>
          </a:p>
        </p:txBody>
      </p:sp>
    </p:spTree>
    <p:extLst>
      <p:ext uri="{BB962C8B-B14F-4D97-AF65-F5344CB8AC3E}">
        <p14:creationId xmlns:p14="http://schemas.microsoft.com/office/powerpoint/2010/main" val="22280460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99CA1B-D7B0-43D9-9F44-1B6930310AE1}" type="slidenum">
              <a:rPr lang="en-US" smtClean="0"/>
              <a:t>15</a:t>
            </a:fld>
            <a:endParaRPr lang="en-US" dirty="0"/>
          </a:p>
        </p:txBody>
      </p:sp>
      <p:sp>
        <p:nvSpPr>
          <p:cNvPr id="5" name="Header Placeholder 4"/>
          <p:cNvSpPr>
            <a:spLocks noGrp="1"/>
          </p:cNvSpPr>
          <p:nvPr>
            <p:ph type="hdr" sz="quarter" idx="11"/>
          </p:nvPr>
        </p:nvSpPr>
        <p:spPr/>
        <p:txBody>
          <a:bodyPr/>
          <a:lstStyle/>
          <a:p>
            <a:r>
              <a:rPr lang="en-US" dirty="0"/>
              <a:t>Introduction | Study area | Data and methods | Results | Discussion and outlook</a:t>
            </a:r>
          </a:p>
        </p:txBody>
      </p:sp>
    </p:spTree>
    <p:extLst>
      <p:ext uri="{BB962C8B-B14F-4D97-AF65-F5344CB8AC3E}">
        <p14:creationId xmlns:p14="http://schemas.microsoft.com/office/powerpoint/2010/main" val="1775277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0"/>
            <a:ext cx="7848600" cy="1445419"/>
          </a:xfrm>
        </p:spPr>
        <p:txBody>
          <a:bodyPr anchor="b">
            <a:noAutofit/>
          </a:bodyPr>
          <a:lstStyle>
            <a:lvl1pPr>
              <a:defRPr sz="5400" cap="all" baseline="0"/>
            </a:lvl1pPr>
          </a:lstStyle>
          <a:p>
            <a:r>
              <a:rPr lang="en-US" dirty="0"/>
              <a:t>Click to edit Master title style</a:t>
            </a:r>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2">
                    <a:lumMod val="75000"/>
                  </a:schemeClr>
                </a:solidFill>
              </a:defRPr>
            </a:lvl1pPr>
          </a:lstStyle>
          <a:p>
            <a:fld id="{B6F15528-21DE-4FAA-801E-634DDDAF4B2B}" type="slidenum">
              <a:rPr lang="en-US" smtClean="0"/>
              <a:pPr/>
              <a:t>‹#›</a:t>
            </a:fld>
            <a:endParaRPr lang="en-US" dirty="0"/>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44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lgn="ctr">
              <a:defRPr/>
            </a:lvl1pPr>
          </a:lstStyle>
          <a:p>
            <a:fld id="{B6F15528-21DE-4FAA-801E-634DDDAF4B2B}" type="slidenum">
              <a:rPr lang="en-US" smtClean="0"/>
              <a:pPr/>
              <a:t>‹#›</a:t>
            </a:fld>
            <a:endParaRPr lang="en-US" dirty="0"/>
          </a:p>
        </p:txBody>
      </p:sp>
      <p:pic>
        <p:nvPicPr>
          <p:cNvPr id="10" name="Picture 4" descr="University of Trento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92579" y="4612731"/>
            <a:ext cx="447934" cy="44793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Dipartimento Territorio e Sistemi Agro-Forestali | LinkedIn"/>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32000" b="34000"/>
          <a:stretch/>
        </p:blipFill>
        <p:spPr bwMode="auto">
          <a:xfrm>
            <a:off x="609600" y="4690129"/>
            <a:ext cx="661094" cy="2247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4"/>
          <a:srcRect l="26172" r="25976"/>
          <a:stretch/>
        </p:blipFill>
        <p:spPr>
          <a:xfrm>
            <a:off x="8625979" y="4612731"/>
            <a:ext cx="468981" cy="490037"/>
          </a:xfrm>
          <a:prstGeom prst="rect">
            <a:avLst/>
          </a:prstGeom>
        </p:spPr>
      </p:pic>
      <p:pic>
        <p:nvPicPr>
          <p:cNvPr id="13" name="Picture 6" descr="File:Logo Università Padova.png - Wikipedia"/>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6608" y="4568725"/>
            <a:ext cx="463664" cy="4666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0"/>
            <a:ext cx="7772400" cy="1650206"/>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581400" y="3638550"/>
            <a:ext cx="2895600" cy="246888"/>
          </a:xfrm>
          <a:prstGeom prst="rect">
            <a:avLst/>
          </a:prstGeom>
        </p:spPr>
        <p:txBody>
          <a:bodyPr/>
          <a:lstStyle/>
          <a:p>
            <a:fld id="{6C4EAE97-446B-48E1-821D-468CFC419A3F}" type="datetime1">
              <a:rPr lang="en-US" smtClean="0"/>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cxnSp>
        <p:nvCxnSpPr>
          <p:cNvPr id="7" name="Straight Connector 6"/>
          <p:cNvCxnSpPr/>
          <p:nvPr/>
        </p:nvCxnSpPr>
        <p:spPr>
          <a:xfrm>
            <a:off x="731520" y="3449574"/>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3581400" y="3638550"/>
            <a:ext cx="2895600" cy="246888"/>
          </a:xfrm>
          <a:prstGeom prst="rect">
            <a:avLst/>
          </a:prstGeom>
        </p:spPr>
        <p:txBody>
          <a:bodyPr/>
          <a:lstStyle/>
          <a:p>
            <a:fld id="{3752A35A-28BF-4CD1-BD3C-AB9C2B4825B2}" type="datetime1">
              <a:rPr lang="en-US" smtClean="0"/>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3581400" y="3638550"/>
            <a:ext cx="2895600" cy="246888"/>
          </a:xfrm>
          <a:prstGeom prst="rect">
            <a:avLst/>
          </a:prstGeom>
        </p:spPr>
        <p:txBody>
          <a:bodyPr/>
          <a:lstStyle/>
          <a:p>
            <a:fld id="{6DEE2B0F-6E21-4D94-810C-3BBFEF17555E}" type="datetime1">
              <a:rPr lang="en-US" smtClean="0"/>
              <a:t>4/28/2021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581400" y="3638550"/>
            <a:ext cx="2895600" cy="246888"/>
          </a:xfrm>
          <a:prstGeom prst="rect">
            <a:avLst/>
          </a:prstGeom>
        </p:spPr>
        <p:txBody>
          <a:bodyPr/>
          <a:lstStyle/>
          <a:p>
            <a:fld id="{B1D047F5-64BC-471E-B4B9-8669FE42C54E}" type="datetime1">
              <a:rPr lang="en-US" smtClean="0"/>
              <a:t>4/28/2021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581400" y="3638550"/>
            <a:ext cx="2895600" cy="246888"/>
          </a:xfrm>
          <a:prstGeom prst="rect">
            <a:avLst/>
          </a:prstGeom>
        </p:spPr>
        <p:txBody>
          <a:bodyPr/>
          <a:lstStyle/>
          <a:p>
            <a:fld id="{7F92556B-F5CA-44F0-8E10-4D505319CB8C}" type="datetime1">
              <a:rPr lang="en-US" smtClean="0"/>
              <a:t>4/28/2021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581400" y="3638550"/>
            <a:ext cx="2895600" cy="246888"/>
          </a:xfrm>
          <a:prstGeom prst="rect">
            <a:avLst/>
          </a:prstGeom>
        </p:spPr>
        <p:txBody>
          <a:bodyPr/>
          <a:lstStyle/>
          <a:p>
            <a:fld id="{9F255BC6-9B82-44EB-BB8A-3B2C5C96CF3E}" type="datetime1">
              <a:rPr lang="en-US" smtClean="0"/>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457200" y="1600200"/>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581400" y="3638550"/>
            <a:ext cx="2895600" cy="246888"/>
          </a:xfrm>
          <a:prstGeom prst="rect">
            <a:avLst/>
          </a:prstGeom>
        </p:spPr>
        <p:txBody>
          <a:bodyPr/>
          <a:lstStyle/>
          <a:p>
            <a:fld id="{1080211C-675B-4973-9984-8BF005698853}" type="datetime1">
              <a:rPr lang="en-US" smtClean="0"/>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581400" y="3638550"/>
            <a:ext cx="2895600" cy="246888"/>
          </a:xfrm>
          <a:prstGeom prst="rect">
            <a:avLst/>
          </a:prstGeom>
        </p:spPr>
        <p:txBody>
          <a:bodyPr/>
          <a:lstStyle/>
          <a:p>
            <a:fld id="{A2D2F6B9-2A58-40D0-8714-AD6CD1237556}" type="datetime1">
              <a:rPr lang="en-US" smtClean="0"/>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581400" y="3638550"/>
            <a:ext cx="2895600" cy="246888"/>
          </a:xfrm>
          <a:prstGeom prst="rect">
            <a:avLst/>
          </a:prstGeom>
        </p:spPr>
        <p:txBody>
          <a:bodyPr/>
          <a:lstStyle/>
          <a:p>
            <a:fld id="{1EFFCEDD-3183-42BE-A9D1-A2EAADF98665}" type="datetime1">
              <a:rPr lang="en-US" smtClean="0"/>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0"/>
            <a:ext cx="8229600" cy="3657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0"/>
            <a:ext cx="9144000" cy="33704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3"/>
          </p:nvPr>
        </p:nvSpPr>
        <p:spPr>
          <a:xfrm>
            <a:off x="76200" y="42146"/>
            <a:ext cx="7162800" cy="246888"/>
          </a:xfrm>
          <a:prstGeom prst="rect">
            <a:avLst/>
          </a:prstGeom>
        </p:spPr>
        <p:txBody>
          <a:bodyPr vert="horz" lIns="91440" tIns="45720" rIns="91440" bIns="45720" rtlCol="0" anchor="ctr"/>
          <a:lstStyle>
            <a:lvl1pPr algn="ctr">
              <a:defRPr sz="1200">
                <a:solidFill>
                  <a:schemeClr val="bg1">
                    <a:lumMod val="75000"/>
                  </a:schemeClr>
                </a:solidFill>
              </a:defRPr>
            </a:lvl1pPr>
          </a:lstStyle>
          <a:p>
            <a:endParaRPr lang="en-US" dirty="0"/>
          </a:p>
        </p:txBody>
      </p:sp>
      <p:sp>
        <p:nvSpPr>
          <p:cNvPr id="6" name="Slide Number Placeholder 5"/>
          <p:cNvSpPr>
            <a:spLocks noGrp="1"/>
          </p:cNvSpPr>
          <p:nvPr>
            <p:ph type="sldNum" sz="quarter" idx="4"/>
          </p:nvPr>
        </p:nvSpPr>
        <p:spPr>
          <a:xfrm>
            <a:off x="3810000" y="4857750"/>
            <a:ext cx="1066800" cy="246888"/>
          </a:xfrm>
          <a:prstGeom prst="rect">
            <a:avLst/>
          </a:prstGeom>
        </p:spPr>
        <p:txBody>
          <a:bodyPr vert="horz" lIns="91440" tIns="45720" rIns="91440" bIns="45720" rtlCol="0" anchor="ctr"/>
          <a:lstStyle>
            <a:lvl1pPr algn="ctr">
              <a:defRPr sz="1400" b="1">
                <a:solidFill>
                  <a:schemeClr val="tx2">
                    <a:lumMod val="75000"/>
                  </a:schemeClr>
                </a:solidFill>
              </a:defRPr>
            </a:lvl1pPr>
          </a:lstStyle>
          <a:p>
            <a:fld id="{B6F15528-21DE-4FAA-801E-634DDDAF4B2B}" type="slidenum">
              <a:rPr lang="en-US" smtClean="0"/>
              <a:pPr/>
              <a:t>‹#›</a:t>
            </a:fld>
            <a:endParaRPr lang="en-US" dirty="0"/>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427720" y="47701"/>
            <a:ext cx="685800" cy="24163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jpe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088231"/>
            <a:ext cx="8458200" cy="1788319"/>
          </a:xfrm>
        </p:spPr>
        <p:txBody>
          <a:bodyPr>
            <a:noAutofit/>
          </a:bodyPr>
          <a:lstStyle/>
          <a:p>
            <a:pPr algn="ctr"/>
            <a:r>
              <a:rPr lang="en-US" sz="2800" b="1" cap="none" dirty="0">
                <a:solidFill>
                  <a:schemeClr val="accent2">
                    <a:lumMod val="75000"/>
                  </a:schemeClr>
                </a:solidFill>
              </a:rPr>
              <a:t>Ensemble strategies for Flash Flood Forecasting: </a:t>
            </a:r>
            <a:br>
              <a:rPr lang="en-US" sz="2800" b="1" cap="none" dirty="0">
                <a:solidFill>
                  <a:schemeClr val="accent2">
                    <a:lumMod val="75000"/>
                  </a:schemeClr>
                </a:solidFill>
              </a:rPr>
            </a:br>
            <a:r>
              <a:rPr lang="en-US" sz="2800" b="1" cap="none" dirty="0">
                <a:solidFill>
                  <a:schemeClr val="accent2">
                    <a:lumMod val="75000"/>
                  </a:schemeClr>
                </a:solidFill>
              </a:rPr>
              <a:t>the 29 October 2018 event in the Eastern Italian Alps</a:t>
            </a:r>
            <a:br>
              <a:rPr lang="en-US" sz="2800" b="1" cap="none" dirty="0">
                <a:solidFill>
                  <a:schemeClr val="accent2">
                    <a:lumMod val="75000"/>
                  </a:schemeClr>
                </a:solidFill>
              </a:rPr>
            </a:br>
            <a:endParaRPr lang="en-US" sz="2800" b="1" dirty="0">
              <a:solidFill>
                <a:schemeClr val="accent2">
                  <a:lumMod val="75000"/>
                </a:schemeClr>
              </a:solidFill>
            </a:endParaRPr>
          </a:p>
        </p:txBody>
      </p:sp>
      <p:sp>
        <p:nvSpPr>
          <p:cNvPr id="3" name="Subtitle 2"/>
          <p:cNvSpPr>
            <a:spLocks noGrp="1"/>
          </p:cNvSpPr>
          <p:nvPr>
            <p:ph type="subTitle" idx="1"/>
          </p:nvPr>
        </p:nvSpPr>
        <p:spPr>
          <a:xfrm>
            <a:off x="304800" y="2724150"/>
            <a:ext cx="8458200" cy="800100"/>
          </a:xfrm>
        </p:spPr>
        <p:txBody>
          <a:bodyPr>
            <a:noAutofit/>
          </a:bodyPr>
          <a:lstStyle/>
          <a:p>
            <a:pPr algn="ctr"/>
            <a:r>
              <a:rPr lang="en-US" sz="1600" b="1" dirty="0"/>
              <a:t>Teresa Pérez Ciria</a:t>
            </a:r>
            <a:r>
              <a:rPr lang="en-US" sz="1600" b="1" baseline="30000" dirty="0"/>
              <a:t>1</a:t>
            </a:r>
            <a:r>
              <a:rPr lang="en-US" sz="1600" b="1" dirty="0"/>
              <a:t>, </a:t>
            </a:r>
            <a:r>
              <a:rPr lang="en-US" sz="1600" dirty="0" err="1"/>
              <a:t>Mattia</a:t>
            </a:r>
            <a:r>
              <a:rPr lang="en-US" sz="1600" dirty="0"/>
              <a:t> Zaramella</a:t>
            </a:r>
            <a:r>
              <a:rPr lang="en-US" sz="1600" baseline="30000" dirty="0"/>
              <a:t>1</a:t>
            </a:r>
            <a:r>
              <a:rPr lang="en-US" sz="1600" dirty="0"/>
              <a:t>, </a:t>
            </a:r>
            <a:r>
              <a:rPr lang="en-US" sz="1600" dirty="0" err="1"/>
              <a:t>Eleonora</a:t>
            </a:r>
            <a:r>
              <a:rPr lang="en-US" sz="1600" dirty="0"/>
              <a:t> Dallan</a:t>
            </a:r>
            <a:r>
              <a:rPr lang="en-US" sz="1600" baseline="30000" dirty="0"/>
              <a:t>1</a:t>
            </a:r>
            <a:r>
              <a:rPr lang="en-US" sz="1600" dirty="0"/>
              <a:t>, Lorenzo Giovannini</a:t>
            </a:r>
            <a:r>
              <a:rPr lang="en-US" sz="1600" baseline="30000" dirty="0"/>
              <a:t>2</a:t>
            </a:r>
            <a:r>
              <a:rPr lang="en-US" sz="1600" dirty="0"/>
              <a:t>, Dino Zardi</a:t>
            </a:r>
            <a:r>
              <a:rPr lang="en-US" sz="1600" baseline="30000" dirty="0"/>
              <a:t>2,3</a:t>
            </a:r>
            <a:r>
              <a:rPr lang="en-US" sz="1600" dirty="0"/>
              <a:t>, Silvio Davoli</a:t>
            </a:r>
            <a:r>
              <a:rPr lang="en-US" sz="1600" baseline="30000" dirty="0"/>
              <a:t>4</a:t>
            </a:r>
            <a:r>
              <a:rPr lang="en-US" sz="1600" dirty="0"/>
              <a:t>, and Marco Borga</a:t>
            </a:r>
            <a:r>
              <a:rPr lang="en-US" sz="1600" baseline="30000" dirty="0"/>
              <a:t>1</a:t>
            </a:r>
          </a:p>
          <a:p>
            <a:pPr algn="ctr"/>
            <a:endParaRPr lang="en-US" sz="400" dirty="0"/>
          </a:p>
          <a:p>
            <a:r>
              <a:rPr lang="en-US" sz="1200" baseline="30000" dirty="0"/>
              <a:t>1</a:t>
            </a:r>
            <a:r>
              <a:rPr lang="en-US" sz="1200" dirty="0"/>
              <a:t> University of </a:t>
            </a:r>
            <a:r>
              <a:rPr lang="en-US" sz="1200" dirty="0" err="1"/>
              <a:t>Padova</a:t>
            </a:r>
            <a:r>
              <a:rPr lang="en-US" sz="1200" dirty="0"/>
              <a:t>, AGRIPOLIS, TESAF , LEGNARO (PD), Italy (teresa.perezciria@unipd.it), </a:t>
            </a:r>
          </a:p>
          <a:p>
            <a:r>
              <a:rPr lang="en-US" sz="1200" baseline="30000" dirty="0"/>
              <a:t>2 </a:t>
            </a:r>
            <a:r>
              <a:rPr lang="en-US" sz="1200" dirty="0"/>
              <a:t>Department of Civil, Environmental and Mechanical Engineering (DICAM), University of Trento, Italy,</a:t>
            </a:r>
          </a:p>
          <a:p>
            <a:r>
              <a:rPr lang="en-US" sz="1200" baseline="30000" dirty="0"/>
              <a:t>3 </a:t>
            </a:r>
            <a:r>
              <a:rPr lang="en-US" sz="1200" dirty="0"/>
              <a:t>C3A - Center Agriculture Food Environment, University of Trento, Italy, </a:t>
            </a:r>
          </a:p>
          <a:p>
            <a:r>
              <a:rPr lang="en-US" sz="1200" baseline="30000" dirty="0"/>
              <a:t>4 </a:t>
            </a:r>
            <a:r>
              <a:rPr lang="en-US" sz="1200" dirty="0"/>
              <a:t>Institute of Atmospheric Sciences and Climate, National Research Council of Italy, CNR-ISAC, Bologna, Italy</a:t>
            </a:r>
          </a:p>
        </p:txBody>
      </p:sp>
      <p:sp>
        <p:nvSpPr>
          <p:cNvPr id="4" name="Rectangle 3"/>
          <p:cNvSpPr/>
          <p:nvPr/>
        </p:nvSpPr>
        <p:spPr>
          <a:xfrm>
            <a:off x="3672125" y="4327803"/>
            <a:ext cx="1659429" cy="738664"/>
          </a:xfrm>
          <a:prstGeom prst="rect">
            <a:avLst/>
          </a:prstGeom>
        </p:spPr>
        <p:txBody>
          <a:bodyPr wrap="none">
            <a:spAutoFit/>
          </a:bodyPr>
          <a:lstStyle/>
          <a:p>
            <a:pPr algn="ctr"/>
            <a:r>
              <a:rPr lang="en-US" b="1" dirty="0">
                <a:solidFill>
                  <a:schemeClr val="tx1">
                    <a:lumMod val="85000"/>
                    <a:lumOff val="15000"/>
                  </a:schemeClr>
                </a:solidFill>
              </a:rPr>
              <a:t>EGU21-14852</a:t>
            </a:r>
          </a:p>
          <a:p>
            <a:pPr algn="ctr"/>
            <a:endParaRPr lang="en-US" sz="1200" b="1" dirty="0">
              <a:solidFill>
                <a:schemeClr val="tx1">
                  <a:lumMod val="50000"/>
                  <a:lumOff val="50000"/>
                </a:schemeClr>
              </a:solidFill>
            </a:endParaRPr>
          </a:p>
          <a:p>
            <a:pPr algn="ctr"/>
            <a:r>
              <a:rPr lang="en-US" sz="1200" b="1" dirty="0">
                <a:solidFill>
                  <a:schemeClr val="tx1">
                    <a:lumMod val="50000"/>
                    <a:lumOff val="50000"/>
                  </a:schemeClr>
                </a:solidFill>
              </a:rPr>
              <a:t>28 April 2021</a:t>
            </a:r>
          </a:p>
        </p:txBody>
      </p:sp>
      <p:sp>
        <p:nvSpPr>
          <p:cNvPr id="5" name="AutoShape 6" descr="Image result for universitÃ© paul sabatier logo"/>
          <p:cNvSpPr>
            <a:spLocks noChangeAspect="1" noChangeArrowheads="1"/>
          </p:cNvSpPr>
          <p:nvPr/>
        </p:nvSpPr>
        <p:spPr bwMode="auto">
          <a:xfrm>
            <a:off x="155575" y="-108347"/>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4" descr="EGU General Assembly 2021 Call-for-sessions – ENVRI Community"/>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562"/>
          <a:stretch/>
        </p:blipFill>
        <p:spPr bwMode="auto">
          <a:xfrm>
            <a:off x="76199" y="420277"/>
            <a:ext cx="2127293" cy="66795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University of Trento -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6200" y="4400550"/>
            <a:ext cx="447934" cy="4479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Dipartimento Territorio e Sistemi Agro-Forestali | LinkedI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2000" b="34000"/>
          <a:stretch/>
        </p:blipFill>
        <p:spPr bwMode="auto">
          <a:xfrm>
            <a:off x="960192" y="4512530"/>
            <a:ext cx="661094" cy="2247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rotWithShape="1">
          <a:blip r:embed="rId6"/>
          <a:srcRect l="26172" r="25976"/>
          <a:stretch/>
        </p:blipFill>
        <p:spPr>
          <a:xfrm>
            <a:off x="8229600" y="4400550"/>
            <a:ext cx="468981" cy="490037"/>
          </a:xfrm>
          <a:prstGeom prst="rect">
            <a:avLst/>
          </a:prstGeom>
        </p:spPr>
      </p:pic>
      <p:pic>
        <p:nvPicPr>
          <p:cNvPr id="14" name="Picture 6" descr="File:Logo Università Padova.png - Wikipedi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200" y="4391126"/>
            <a:ext cx="463664" cy="46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556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66AC30-FFAB-8C4B-81B3-2FE1E2D519F8}"/>
              </a:ext>
            </a:extLst>
          </p:cNvPr>
          <p:cNvSpPr>
            <a:spLocks noGrp="1"/>
          </p:cNvSpPr>
          <p:nvPr>
            <p:ph type="title"/>
          </p:nvPr>
        </p:nvSpPr>
        <p:spPr>
          <a:xfrm>
            <a:off x="788159" y="361950"/>
            <a:ext cx="7357953" cy="912018"/>
          </a:xfrm>
        </p:spPr>
        <p:txBody>
          <a:bodyPr>
            <a:normAutofit fontScale="90000"/>
          </a:bodyPr>
          <a:lstStyle/>
          <a:p>
            <a:r>
              <a:rPr lang="hr-HR" dirty="0"/>
              <a:t>Vaia storm, </a:t>
            </a:r>
            <a:r>
              <a:rPr lang="en-US" dirty="0"/>
              <a:t>an unprecedented event</a:t>
            </a:r>
            <a:endParaRPr lang="hr-HR" dirty="0"/>
          </a:p>
        </p:txBody>
      </p:sp>
      <p:sp>
        <p:nvSpPr>
          <p:cNvPr id="6" name="Content Placeholder 5">
            <a:extLst>
              <a:ext uri="{FF2B5EF4-FFF2-40B4-BE49-F238E27FC236}">
                <a16:creationId xmlns:a16="http://schemas.microsoft.com/office/drawing/2014/main" xmlns="" id="{495C1E95-8562-3C42-9D5A-17E5AA6764E9}"/>
              </a:ext>
            </a:extLst>
          </p:cNvPr>
          <p:cNvSpPr>
            <a:spLocks noGrp="1"/>
          </p:cNvSpPr>
          <p:nvPr>
            <p:ph sz="half" idx="1"/>
          </p:nvPr>
        </p:nvSpPr>
        <p:spPr>
          <a:xfrm>
            <a:off x="2388359" y="2163628"/>
            <a:ext cx="3860041" cy="2713492"/>
          </a:xfrm>
        </p:spPr>
        <p:txBody>
          <a:bodyPr>
            <a:noAutofit/>
          </a:bodyPr>
          <a:lstStyle/>
          <a:p>
            <a:pPr marL="0" indent="0">
              <a:buNone/>
            </a:pPr>
            <a:r>
              <a:rPr lang="it-IT" sz="1400" dirty="0" err="1"/>
              <a:t>Impacts</a:t>
            </a:r>
            <a:r>
              <a:rPr lang="hr-HR" sz="1400" dirty="0"/>
              <a:t> (Chirici </a:t>
            </a:r>
            <a:r>
              <a:rPr lang="hr-HR" sz="1400" i="1" dirty="0"/>
              <a:t>et al</a:t>
            </a:r>
            <a:r>
              <a:rPr lang="hr-HR" sz="1400" dirty="0"/>
              <a:t>., 2019</a:t>
            </a:r>
            <a:r>
              <a:rPr lang="it-IT" sz="1400" dirty="0"/>
              <a:t>; Biolchi et al., 2019; Giovannini et al., 2021</a:t>
            </a:r>
            <a:r>
              <a:rPr lang="hr-HR" sz="1400" dirty="0"/>
              <a:t>): </a:t>
            </a:r>
          </a:p>
          <a:p>
            <a:pPr marL="266700" lvl="1" indent="-174625">
              <a:buFont typeface="Wingdings" pitchFamily="2" charset="2"/>
              <a:buChar char="§"/>
            </a:pPr>
            <a:r>
              <a:rPr lang="en-US" sz="1400" b="1" dirty="0" smtClean="0"/>
              <a:t>16 </a:t>
            </a:r>
            <a:r>
              <a:rPr lang="en-US" sz="1400" b="1" dirty="0"/>
              <a:t>casualties </a:t>
            </a:r>
            <a:r>
              <a:rPr lang="en-US" sz="1400" dirty="0" smtClean="0"/>
              <a:t>from </a:t>
            </a:r>
            <a:r>
              <a:rPr lang="en-US" sz="1400" dirty="0"/>
              <a:t>Trentino (northern Italy) to Campania (southern Italy)</a:t>
            </a:r>
            <a:endParaRPr lang="it-IT" sz="1400" dirty="0"/>
          </a:p>
          <a:p>
            <a:pPr marL="266700" lvl="1" indent="-174625">
              <a:buFont typeface="Wingdings" pitchFamily="2" charset="2"/>
              <a:buChar char="§"/>
            </a:pPr>
            <a:r>
              <a:rPr lang="hr-HR" sz="1400" b="1" dirty="0"/>
              <a:t>494 municipalities</a:t>
            </a:r>
            <a:r>
              <a:rPr lang="hr-HR" sz="1400" dirty="0"/>
              <a:t> registered damages </a:t>
            </a:r>
            <a:endParaRPr lang="en-US" sz="1400" dirty="0" smtClean="0"/>
          </a:p>
          <a:p>
            <a:pPr marL="266700" lvl="1" indent="-174625">
              <a:buFont typeface="Wingdings" pitchFamily="2" charset="2"/>
              <a:buChar char="§"/>
            </a:pPr>
            <a:r>
              <a:rPr lang="en-US" sz="1400" dirty="0"/>
              <a:t>D</a:t>
            </a:r>
            <a:r>
              <a:rPr lang="hr-HR" sz="1400" dirty="0" smtClean="0"/>
              <a:t>estroyed or intensely damaged forest stands amounted to about </a:t>
            </a:r>
            <a:r>
              <a:rPr lang="hr-HR" sz="1400" b="1" dirty="0" smtClean="0"/>
              <a:t>42,500 ha</a:t>
            </a:r>
            <a:r>
              <a:rPr lang="it-IT" sz="1400" b="1" dirty="0" smtClean="0"/>
              <a:t>, </a:t>
            </a:r>
            <a:r>
              <a:rPr lang="en-US" sz="1400" b="1" dirty="0" smtClean="0"/>
              <a:t> 8.5 to 8.7 millions m3 = </a:t>
            </a:r>
            <a:r>
              <a:rPr lang="en-US" sz="1400" dirty="0" smtClean="0"/>
              <a:t>7 times average annually harvested industrial round wood volume in Italy</a:t>
            </a:r>
            <a:endParaRPr lang="en-US" sz="14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2123480"/>
            <a:ext cx="2890083" cy="256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a:extLst>
              <a:ext uri="{FF2B5EF4-FFF2-40B4-BE49-F238E27FC236}">
                <a16:creationId xmlns:a16="http://schemas.microsoft.com/office/drawing/2014/main" xmlns="" id="{E74E25FA-CAFF-8441-86B0-1D8A11BE2CA2}"/>
              </a:ext>
            </a:extLst>
          </p:cNvPr>
          <p:cNvSpPr txBox="1"/>
          <p:nvPr/>
        </p:nvSpPr>
        <p:spPr>
          <a:xfrm>
            <a:off x="6397283" y="4600859"/>
            <a:ext cx="2590800" cy="680956"/>
          </a:xfrm>
          <a:prstGeom prst="rect">
            <a:avLst/>
          </a:prstGeom>
          <a:noFill/>
        </p:spPr>
        <p:txBody>
          <a:bodyPr wrap="square" rtlCol="0">
            <a:spAutoFit/>
          </a:bodyPr>
          <a:lstStyle/>
          <a:p>
            <a:r>
              <a:rPr lang="en-US" sz="825" dirty="0"/>
              <a:t>72-h accumulated precipitation (0000 UTC 27 Oct. -0000 UTC 30 Oct., 2018) as simulated by BOLAM. The 915(</a:t>
            </a:r>
            <a:r>
              <a:rPr lang="en-US" sz="825" dirty="0" err="1"/>
              <a:t>Davolio</a:t>
            </a:r>
            <a:r>
              <a:rPr lang="en-US" sz="825" dirty="0"/>
              <a:t> </a:t>
            </a:r>
            <a:r>
              <a:rPr lang="en-US" sz="825" dirty="0" smtClean="0"/>
              <a:t>et al., 2020)</a:t>
            </a:r>
            <a:endParaRPr lang="hr-HR" sz="1350" dirty="0"/>
          </a:p>
          <a:p>
            <a:endParaRPr lang="hr-HR" sz="1350" dirty="0"/>
          </a:p>
        </p:txBody>
      </p:sp>
      <p:pic>
        <p:nvPicPr>
          <p:cNvPr id="13" name="Picture 12">
            <a:extLst>
              <a:ext uri="{FF2B5EF4-FFF2-40B4-BE49-F238E27FC236}">
                <a16:creationId xmlns="" xmlns:a16="http://schemas.microsoft.com/office/drawing/2014/main" xmlns:lc="http://schemas.openxmlformats.org/drawingml/2006/lockedCanvas" id="{19B4451F-A02C-E641-B5F8-C417E56E476F}"/>
              </a:ext>
            </a:extLst>
          </p:cNvPr>
          <p:cNvPicPr>
            <a:picLocks noChangeAspect="1"/>
          </p:cNvPicPr>
          <p:nvPr/>
        </p:nvPicPr>
        <p:blipFill>
          <a:blip r:embed="rId3"/>
          <a:srcRect/>
          <a:stretch/>
        </p:blipFill>
        <p:spPr>
          <a:xfrm>
            <a:off x="228600" y="2724150"/>
            <a:ext cx="2190335" cy="1649597"/>
          </a:xfrm>
          <a:prstGeom prst="rect">
            <a:avLst/>
          </a:prstGeom>
        </p:spPr>
      </p:pic>
      <p:sp>
        <p:nvSpPr>
          <p:cNvPr id="14" name="TextBox 13">
            <a:extLst>
              <a:ext uri="{FF2B5EF4-FFF2-40B4-BE49-F238E27FC236}">
                <a16:creationId xmlns:a16="http://schemas.microsoft.com/office/drawing/2014/main" xmlns="" id="{E74E25FA-CAFF-8441-86B0-1D8A11BE2CA2}"/>
              </a:ext>
            </a:extLst>
          </p:cNvPr>
          <p:cNvSpPr txBox="1"/>
          <p:nvPr/>
        </p:nvSpPr>
        <p:spPr>
          <a:xfrm>
            <a:off x="449580" y="4488825"/>
            <a:ext cx="2217420" cy="400110"/>
          </a:xfrm>
          <a:prstGeom prst="rect">
            <a:avLst/>
          </a:prstGeom>
          <a:noFill/>
        </p:spPr>
        <p:txBody>
          <a:bodyPr wrap="square" rtlCol="0">
            <a:spAutoFit/>
          </a:bodyPr>
          <a:lstStyle/>
          <a:p>
            <a:r>
              <a:rPr lang="hr-HR" sz="800" dirty="0" err="1"/>
              <a:t>Source</a:t>
            </a:r>
            <a:r>
              <a:rPr lang="hr-HR" sz="800" dirty="0"/>
              <a:t>: </a:t>
            </a:r>
            <a:r>
              <a:rPr lang="hr-HR" sz="800" dirty="0" err="1"/>
              <a:t>https</a:t>
            </a:r>
            <a:r>
              <a:rPr lang="hr-HR" sz="800" dirty="0"/>
              <a:t>://</a:t>
            </a:r>
            <a:r>
              <a:rPr lang="hr-HR" sz="800" dirty="0" err="1"/>
              <a:t>www.meteogiornale.it</a:t>
            </a:r>
            <a:endParaRPr lang="hr-HR" sz="1200" dirty="0"/>
          </a:p>
          <a:p>
            <a:endParaRPr lang="hr-HR" sz="1200" dirty="0"/>
          </a:p>
        </p:txBody>
      </p:sp>
      <p:sp>
        <p:nvSpPr>
          <p:cNvPr id="9" name="TextBox 8">
            <a:extLst>
              <a:ext uri="{FF2B5EF4-FFF2-40B4-BE49-F238E27FC236}">
                <a16:creationId xmlns:a16="http://schemas.microsoft.com/office/drawing/2014/main" xmlns="" id="{9C687610-55E8-A44C-B58A-2527778294A8}"/>
              </a:ext>
            </a:extLst>
          </p:cNvPr>
          <p:cNvSpPr txBox="1"/>
          <p:nvPr/>
        </p:nvSpPr>
        <p:spPr>
          <a:xfrm>
            <a:off x="762000" y="1200150"/>
            <a:ext cx="7357954" cy="923330"/>
          </a:xfrm>
          <a:prstGeom prst="rect">
            <a:avLst/>
          </a:prstGeom>
          <a:noFill/>
          <a:ln>
            <a:solidFill>
              <a:schemeClr val="tx1"/>
            </a:solidFill>
          </a:ln>
        </p:spPr>
        <p:txBody>
          <a:bodyPr wrap="square" rtlCol="0" anchor="ctr">
            <a:spAutoFit/>
          </a:bodyPr>
          <a:lstStyle/>
          <a:p>
            <a:r>
              <a:rPr lang="hr-HR" sz="1350" dirty="0"/>
              <a:t>On </a:t>
            </a:r>
            <a:r>
              <a:rPr lang="hr-HR" sz="1350" dirty="0" err="1"/>
              <a:t>October</a:t>
            </a:r>
            <a:r>
              <a:rPr lang="hr-HR" sz="1350" dirty="0"/>
              <a:t> 29, 2018, </a:t>
            </a:r>
            <a:r>
              <a:rPr lang="hr-HR" sz="1350" dirty="0" err="1"/>
              <a:t>the</a:t>
            </a:r>
            <a:r>
              <a:rPr lang="hr-HR" sz="1350" dirty="0"/>
              <a:t> </a:t>
            </a:r>
            <a:r>
              <a:rPr lang="hr-HR" sz="1350" dirty="0" err="1"/>
              <a:t>Vaia</a:t>
            </a:r>
            <a:r>
              <a:rPr lang="hr-HR" sz="1350" dirty="0"/>
              <a:t> </a:t>
            </a:r>
            <a:r>
              <a:rPr lang="hr-HR" sz="1350" dirty="0" err="1"/>
              <a:t>storm</a:t>
            </a:r>
            <a:r>
              <a:rPr lang="hr-HR" sz="1350" dirty="0"/>
              <a:t> </a:t>
            </a:r>
            <a:r>
              <a:rPr lang="hr-HR" sz="1350" dirty="0" err="1"/>
              <a:t>hits</a:t>
            </a:r>
            <a:r>
              <a:rPr lang="hr-HR" sz="1350" dirty="0"/>
              <a:t> </a:t>
            </a:r>
            <a:r>
              <a:rPr lang="hr-HR" sz="1350" dirty="0" err="1"/>
              <a:t>the</a:t>
            </a:r>
            <a:r>
              <a:rPr lang="hr-HR" sz="1350" dirty="0"/>
              <a:t> North-</a:t>
            </a:r>
            <a:r>
              <a:rPr lang="hr-HR" sz="1350" dirty="0" err="1"/>
              <a:t>Eastern</a:t>
            </a:r>
            <a:r>
              <a:rPr lang="hr-HR" sz="1350" dirty="0"/>
              <a:t> </a:t>
            </a:r>
            <a:r>
              <a:rPr lang="hr-HR" sz="1350" dirty="0" err="1"/>
              <a:t>regions</a:t>
            </a:r>
            <a:r>
              <a:rPr lang="hr-HR" sz="1350" dirty="0"/>
              <a:t> </a:t>
            </a:r>
            <a:r>
              <a:rPr lang="hr-HR" sz="1350" dirty="0" err="1"/>
              <a:t>of</a:t>
            </a:r>
            <a:r>
              <a:rPr lang="hr-HR" sz="1350" dirty="0"/>
              <a:t> </a:t>
            </a:r>
            <a:r>
              <a:rPr lang="hr-HR" sz="1350" err="1"/>
              <a:t>Italy</a:t>
            </a:r>
            <a:r>
              <a:rPr lang="hr-HR" sz="1350"/>
              <a:t> </a:t>
            </a:r>
            <a:r>
              <a:rPr lang="it-IT" sz="1350"/>
              <a:t>with </a:t>
            </a:r>
            <a:r>
              <a:rPr lang="en-US" sz="1350"/>
              <a:t>extreme cumulated precipitation (up to 850 mm in three days) and wind, causing severe floods, landslides, loss of lives, extended damages to forests, interruption of traffic and electricity supply, as well as other infrastructural damages.</a:t>
            </a:r>
            <a:endParaRPr lang="hr-HR" sz="1350" dirty="0"/>
          </a:p>
        </p:txBody>
      </p:sp>
    </p:spTree>
    <p:extLst>
      <p:ext uri="{BB962C8B-B14F-4D97-AF65-F5344CB8AC3E}">
        <p14:creationId xmlns:p14="http://schemas.microsoft.com/office/powerpoint/2010/main" val="40341288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786465-9A70-FA47-A0CC-C4A0D4934AF7}"/>
              </a:ext>
            </a:extLst>
          </p:cNvPr>
          <p:cNvSpPr>
            <a:spLocks noGrp="1"/>
          </p:cNvSpPr>
          <p:nvPr>
            <p:ph type="ctrTitle"/>
          </p:nvPr>
        </p:nvSpPr>
        <p:spPr>
          <a:xfrm>
            <a:off x="1207828" y="481082"/>
            <a:ext cx="6745406" cy="527146"/>
          </a:xfrm>
        </p:spPr>
        <p:txBody>
          <a:bodyPr vert="horz" lIns="68580" tIns="34290" rIns="68580" bIns="34290" rtlCol="0" anchor="b">
            <a:normAutofit/>
          </a:bodyPr>
          <a:lstStyle/>
          <a:p>
            <a:pPr>
              <a:lnSpc>
                <a:spcPct val="100000"/>
              </a:lnSpc>
            </a:pPr>
            <a:r>
              <a:rPr lang="en-US" sz="1500" dirty="0" err="1"/>
              <a:t>Vaia</a:t>
            </a:r>
            <a:r>
              <a:rPr lang="en-US" sz="1500" dirty="0"/>
              <a:t> storm: </a:t>
            </a:r>
            <a:r>
              <a:rPr lang="en-US" sz="1500" b="1" dirty="0"/>
              <a:t>photos</a:t>
            </a:r>
          </a:p>
        </p:txBody>
      </p:sp>
      <p:sp>
        <p:nvSpPr>
          <p:cNvPr id="19" name="TextBox 18">
            <a:extLst>
              <a:ext uri="{FF2B5EF4-FFF2-40B4-BE49-F238E27FC236}">
                <a16:creationId xmlns:a16="http://schemas.microsoft.com/office/drawing/2014/main" xmlns="" id="{E74E25FA-CAFF-8441-86B0-1D8A11BE2CA2}"/>
              </a:ext>
            </a:extLst>
          </p:cNvPr>
          <p:cNvSpPr txBox="1"/>
          <p:nvPr/>
        </p:nvSpPr>
        <p:spPr>
          <a:xfrm>
            <a:off x="6926580" y="4705350"/>
            <a:ext cx="2217420" cy="427040"/>
          </a:xfrm>
          <a:prstGeom prst="rect">
            <a:avLst/>
          </a:prstGeom>
          <a:noFill/>
        </p:spPr>
        <p:txBody>
          <a:bodyPr wrap="square" rtlCol="0">
            <a:spAutoFit/>
          </a:bodyPr>
          <a:lstStyle/>
          <a:p>
            <a:r>
              <a:rPr lang="hr-HR" sz="825" dirty="0" err="1"/>
              <a:t>Source</a:t>
            </a:r>
            <a:r>
              <a:rPr lang="hr-HR" sz="825" dirty="0"/>
              <a:t>: </a:t>
            </a:r>
            <a:r>
              <a:rPr lang="hr-HR" sz="825" dirty="0" err="1"/>
              <a:t>https</a:t>
            </a:r>
            <a:r>
              <a:rPr lang="hr-HR" sz="825" dirty="0"/>
              <a:t>://</a:t>
            </a:r>
            <a:r>
              <a:rPr lang="hr-HR" sz="825" dirty="0" err="1"/>
              <a:t>www.meteogiornale.it</a:t>
            </a:r>
            <a:endParaRPr lang="hr-HR" sz="1350" dirty="0"/>
          </a:p>
          <a:p>
            <a:endParaRPr lang="hr-HR" sz="1350" dirty="0"/>
          </a:p>
        </p:txBody>
      </p:sp>
      <p:sp>
        <p:nvSpPr>
          <p:cNvPr id="43" name="TextBox 42">
            <a:extLst>
              <a:ext uri="{FF2B5EF4-FFF2-40B4-BE49-F238E27FC236}">
                <a16:creationId xmlns:a16="http://schemas.microsoft.com/office/drawing/2014/main" xmlns="" id="{C9F9E604-6191-5344-806D-E0F8F0283251}"/>
              </a:ext>
            </a:extLst>
          </p:cNvPr>
          <p:cNvSpPr txBox="1"/>
          <p:nvPr/>
        </p:nvSpPr>
        <p:spPr>
          <a:xfrm>
            <a:off x="6926580" y="4840302"/>
            <a:ext cx="2217420" cy="219291"/>
          </a:xfrm>
          <a:prstGeom prst="rect">
            <a:avLst/>
          </a:prstGeom>
          <a:noFill/>
        </p:spPr>
        <p:txBody>
          <a:bodyPr wrap="square" rtlCol="0">
            <a:spAutoFit/>
          </a:bodyPr>
          <a:lstStyle/>
          <a:p>
            <a:r>
              <a:rPr lang="hr-HR" sz="825" dirty="0" err="1"/>
              <a:t>Source</a:t>
            </a:r>
            <a:r>
              <a:rPr lang="hr-HR" sz="825" dirty="0"/>
              <a:t>: </a:t>
            </a:r>
            <a:r>
              <a:rPr lang="hr-HR" sz="825" dirty="0" err="1"/>
              <a:t>https</a:t>
            </a:r>
            <a:r>
              <a:rPr lang="hr-HR" sz="825" dirty="0"/>
              <a:t>://</a:t>
            </a:r>
            <a:r>
              <a:rPr lang="hr-HR" sz="825" dirty="0" err="1"/>
              <a:t>impact.startupitalia.eu</a:t>
            </a:r>
            <a:endParaRPr lang="hr-HR" sz="1350" dirty="0"/>
          </a:p>
        </p:txBody>
      </p:sp>
      <p:pic>
        <p:nvPicPr>
          <p:cNvPr id="17" name="Immagine 2">
            <a:extLst>
              <a:ext uri="{FF2B5EF4-FFF2-40B4-BE49-F238E27FC236}">
                <a16:creationId xmlns:a16="http://schemas.microsoft.com/office/drawing/2014/main" xmlns="" id="{CDE51DAC-B3FE-4AA2-8FA6-F79BB3B22CA9}"/>
              </a:ext>
            </a:extLst>
          </p:cNvPr>
          <p:cNvPicPr>
            <a:picLocks noChangeAspect="1"/>
          </p:cNvPicPr>
          <p:nvPr/>
        </p:nvPicPr>
        <p:blipFill>
          <a:blip r:embed="rId2"/>
          <a:stretch>
            <a:fillRect/>
          </a:stretch>
        </p:blipFill>
        <p:spPr>
          <a:xfrm>
            <a:off x="2945572" y="1175020"/>
            <a:ext cx="1614567" cy="2439174"/>
          </a:xfrm>
          <a:prstGeom prst="rect">
            <a:avLst/>
          </a:prstGeom>
        </p:spPr>
      </p:pic>
      <p:pic>
        <p:nvPicPr>
          <p:cNvPr id="20" name="Immagine 21">
            <a:extLst>
              <a:ext uri="{FF2B5EF4-FFF2-40B4-BE49-F238E27FC236}">
                <a16:creationId xmlns:a16="http://schemas.microsoft.com/office/drawing/2014/main" xmlns="" id="{5B1DD170-11EF-4EE1-BF4F-50C2CE98E7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2730568"/>
            <a:ext cx="2438400" cy="1828799"/>
          </a:xfrm>
          <a:prstGeom prst="rect">
            <a:avLst/>
          </a:prstGeom>
        </p:spPr>
      </p:pic>
      <p:pic>
        <p:nvPicPr>
          <p:cNvPr id="24" name="Immagine 22">
            <a:extLst>
              <a:ext uri="{FF2B5EF4-FFF2-40B4-BE49-F238E27FC236}">
                <a16:creationId xmlns:a16="http://schemas.microsoft.com/office/drawing/2014/main" xmlns="" id="{4B160238-C044-4712-90C0-B735879E8B2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921" b="10079"/>
          <a:stretch/>
        </p:blipFill>
        <p:spPr>
          <a:xfrm>
            <a:off x="4648200" y="2800350"/>
            <a:ext cx="3124200" cy="1757362"/>
          </a:xfrm>
          <a:prstGeom prst="rect">
            <a:avLst/>
          </a:prstGeom>
        </p:spPr>
      </p:pic>
      <p:pic>
        <p:nvPicPr>
          <p:cNvPr id="25" name="Immagine 3">
            <a:extLst>
              <a:ext uri="{FF2B5EF4-FFF2-40B4-BE49-F238E27FC236}">
                <a16:creationId xmlns:a16="http://schemas.microsoft.com/office/drawing/2014/main" xmlns="" id="{E969977C-36FD-4920-B298-76FFDFBE0B9A}"/>
              </a:ext>
            </a:extLst>
          </p:cNvPr>
          <p:cNvPicPr>
            <a:picLocks noChangeAspect="1"/>
          </p:cNvPicPr>
          <p:nvPr/>
        </p:nvPicPr>
        <p:blipFill>
          <a:blip r:embed="rId5"/>
          <a:stretch>
            <a:fillRect/>
          </a:stretch>
        </p:blipFill>
        <p:spPr>
          <a:xfrm>
            <a:off x="5867399" y="903025"/>
            <a:ext cx="2778977" cy="1861112"/>
          </a:xfrm>
          <a:prstGeom prst="rect">
            <a:avLst/>
          </a:prstGeom>
        </p:spPr>
      </p:pic>
    </p:spTree>
    <p:extLst>
      <p:ext uri="{BB962C8B-B14F-4D97-AF65-F5344CB8AC3E}">
        <p14:creationId xmlns:p14="http://schemas.microsoft.com/office/powerpoint/2010/main" val="663555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a:t>Motivation</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dirty="0"/>
          </a:p>
        </p:txBody>
      </p:sp>
      <p:sp>
        <p:nvSpPr>
          <p:cNvPr id="12" name="Rectangle 11"/>
          <p:cNvSpPr/>
          <p:nvPr/>
        </p:nvSpPr>
        <p:spPr>
          <a:xfrm>
            <a:off x="0" y="-19050"/>
            <a:ext cx="9144000" cy="369332"/>
          </a:xfrm>
          <a:prstGeom prst="rect">
            <a:avLst/>
          </a:prstGeom>
        </p:spPr>
        <p:txBody>
          <a:bodyPr wrap="square">
            <a:spAutoFit/>
          </a:bodyPr>
          <a:lstStyle/>
          <a:p>
            <a:r>
              <a:rPr lang="en-US" b="1" dirty="0">
                <a:solidFill>
                  <a:schemeClr val="bg1"/>
                </a:solidFill>
              </a:rPr>
              <a:t>Introduction</a:t>
            </a:r>
            <a:r>
              <a:rPr lang="en-US" b="1" dirty="0">
                <a:solidFill>
                  <a:schemeClr val="tx2">
                    <a:lumMod val="75000"/>
                  </a:schemeClr>
                </a:solidFill>
              </a:rPr>
              <a:t> </a:t>
            </a:r>
            <a:r>
              <a:rPr lang="en-US" dirty="0">
                <a:solidFill>
                  <a:schemeClr val="bg1"/>
                </a:solidFill>
              </a:rPr>
              <a:t>|</a:t>
            </a:r>
            <a:r>
              <a:rPr lang="en-US" dirty="0">
                <a:solidFill>
                  <a:schemeClr val="tx2">
                    <a:lumMod val="75000"/>
                  </a:schemeClr>
                </a:solidFill>
              </a:rPr>
              <a:t> Methods | Study area |</a:t>
            </a:r>
            <a:r>
              <a:rPr lang="en-US" dirty="0">
                <a:solidFill>
                  <a:schemeClr val="bg1"/>
                </a:solidFill>
              </a:rPr>
              <a:t> </a:t>
            </a:r>
            <a:r>
              <a:rPr lang="en-US" dirty="0">
                <a:solidFill>
                  <a:schemeClr val="tx2">
                    <a:lumMod val="75000"/>
                  </a:schemeClr>
                </a:solidFill>
              </a:rPr>
              <a:t>Results | Discussion and outlook</a:t>
            </a:r>
          </a:p>
        </p:txBody>
      </p:sp>
      <p:sp>
        <p:nvSpPr>
          <p:cNvPr id="4" name="Rectangle 3"/>
          <p:cNvSpPr/>
          <p:nvPr/>
        </p:nvSpPr>
        <p:spPr>
          <a:xfrm>
            <a:off x="272562" y="1047750"/>
            <a:ext cx="7804638" cy="2539157"/>
          </a:xfrm>
          <a:prstGeom prst="rect">
            <a:avLst/>
          </a:prstGeom>
        </p:spPr>
        <p:txBody>
          <a:bodyPr wrap="square">
            <a:spAutoFit/>
          </a:bodyPr>
          <a:lstStyle/>
          <a:p>
            <a:pPr marL="285750" indent="-285750">
              <a:spcAft>
                <a:spcPts val="600"/>
              </a:spcAft>
              <a:buFont typeface="Arial" panose="020B0604020202020204" pitchFamily="34" charset="0"/>
              <a:buChar char="•"/>
            </a:pPr>
            <a:r>
              <a:rPr lang="en-US" sz="1600" dirty="0"/>
              <a:t>For </a:t>
            </a:r>
            <a:r>
              <a:rPr lang="en-US" sz="1600" b="1" dirty="0"/>
              <a:t>low-probability, high-intensity flood hazards </a:t>
            </a:r>
            <a:r>
              <a:rPr lang="en-US" sz="1600" dirty="0"/>
              <a:t>such as the </a:t>
            </a:r>
            <a:r>
              <a:rPr lang="en-US" sz="1600" dirty="0" err="1"/>
              <a:t>Vaia</a:t>
            </a:r>
            <a:r>
              <a:rPr lang="en-US" sz="1600" dirty="0"/>
              <a:t> event, it is a challenge to forecast/</a:t>
            </a:r>
            <a:r>
              <a:rPr lang="en-US" sz="1600" dirty="0" err="1"/>
              <a:t>hindcast</a:t>
            </a:r>
            <a:r>
              <a:rPr lang="en-US" sz="1600" dirty="0"/>
              <a:t> the hydrological response due to the </a:t>
            </a:r>
            <a:r>
              <a:rPr lang="en-US" sz="1600" b="1" dirty="0"/>
              <a:t>complex terrain and the events’ complex spatial and temporal characteristics</a:t>
            </a:r>
            <a:r>
              <a:rPr lang="en-US" sz="1600" dirty="0"/>
              <a:t>. </a:t>
            </a:r>
            <a:endParaRPr lang="en-US" sz="1600" dirty="0" smtClean="0"/>
          </a:p>
          <a:p>
            <a:pPr marL="285750" indent="-285750">
              <a:spcAft>
                <a:spcPts val="600"/>
              </a:spcAft>
              <a:buFont typeface="Arial" panose="020B0604020202020204" pitchFamily="34" charset="0"/>
              <a:buChar char="•"/>
            </a:pPr>
            <a:endParaRPr lang="en-US" sz="1600" dirty="0"/>
          </a:p>
          <a:p>
            <a:pPr marL="285750" indent="-285750">
              <a:spcAft>
                <a:spcPts val="600"/>
              </a:spcAft>
              <a:buFont typeface="Arial" panose="020B0604020202020204" pitchFamily="34" charset="0"/>
              <a:buChar char="•"/>
            </a:pPr>
            <a:r>
              <a:rPr lang="en-US" sz="1600" dirty="0"/>
              <a:t>However, with extreme precipitation over this region projected to increase significantly over the coming decades (e.g. </a:t>
            </a:r>
            <a:r>
              <a:rPr lang="en-US" sz="1600" dirty="0" err="1"/>
              <a:t>Libertino</a:t>
            </a:r>
            <a:r>
              <a:rPr lang="en-US" sz="1600" dirty="0"/>
              <a:t> et al, 2019), the need to reliably reproduce such events is high for both climate researchers and operational professionals.</a:t>
            </a:r>
          </a:p>
          <a:p>
            <a:pPr marL="285750" indent="-285750">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31318294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a:t>Motivation</a:t>
            </a:r>
          </a:p>
        </p:txBody>
      </p:sp>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dirty="0"/>
          </a:p>
        </p:txBody>
      </p:sp>
      <p:sp>
        <p:nvSpPr>
          <p:cNvPr id="12" name="Rectangle 11"/>
          <p:cNvSpPr/>
          <p:nvPr/>
        </p:nvSpPr>
        <p:spPr>
          <a:xfrm>
            <a:off x="0" y="-19050"/>
            <a:ext cx="9144000" cy="369332"/>
          </a:xfrm>
          <a:prstGeom prst="rect">
            <a:avLst/>
          </a:prstGeom>
        </p:spPr>
        <p:txBody>
          <a:bodyPr wrap="square">
            <a:spAutoFit/>
          </a:bodyPr>
          <a:lstStyle/>
          <a:p>
            <a:r>
              <a:rPr lang="en-US" b="1" dirty="0">
                <a:solidFill>
                  <a:schemeClr val="bg1"/>
                </a:solidFill>
              </a:rPr>
              <a:t>Introduction</a:t>
            </a:r>
            <a:r>
              <a:rPr lang="en-US" b="1" dirty="0">
                <a:solidFill>
                  <a:schemeClr val="tx2">
                    <a:lumMod val="75000"/>
                  </a:schemeClr>
                </a:solidFill>
              </a:rPr>
              <a:t> </a:t>
            </a:r>
            <a:r>
              <a:rPr lang="en-US" dirty="0">
                <a:solidFill>
                  <a:schemeClr val="bg1"/>
                </a:solidFill>
              </a:rPr>
              <a:t>|</a:t>
            </a:r>
            <a:r>
              <a:rPr lang="en-US" dirty="0">
                <a:solidFill>
                  <a:schemeClr val="tx2">
                    <a:lumMod val="75000"/>
                  </a:schemeClr>
                </a:solidFill>
              </a:rPr>
              <a:t> Methods | Study area |</a:t>
            </a:r>
            <a:r>
              <a:rPr lang="en-US" dirty="0">
                <a:solidFill>
                  <a:schemeClr val="bg1"/>
                </a:solidFill>
              </a:rPr>
              <a:t> </a:t>
            </a:r>
            <a:r>
              <a:rPr lang="en-US" dirty="0">
                <a:solidFill>
                  <a:schemeClr val="tx2">
                    <a:lumMod val="75000"/>
                  </a:schemeClr>
                </a:solidFill>
              </a:rPr>
              <a:t>Results | Discussion and outlook</a:t>
            </a:r>
          </a:p>
        </p:txBody>
      </p:sp>
      <p:sp>
        <p:nvSpPr>
          <p:cNvPr id="4" name="Rectangle 3"/>
          <p:cNvSpPr/>
          <p:nvPr/>
        </p:nvSpPr>
        <p:spPr>
          <a:xfrm>
            <a:off x="266700" y="1055221"/>
            <a:ext cx="8610600" cy="3954929"/>
          </a:xfrm>
          <a:prstGeom prst="rect">
            <a:avLst/>
          </a:prstGeom>
        </p:spPr>
        <p:txBody>
          <a:bodyPr wrap="square">
            <a:spAutoFit/>
          </a:bodyPr>
          <a:lstStyle/>
          <a:p>
            <a:pPr marL="285750" indent="-285750">
              <a:spcAft>
                <a:spcPts val="600"/>
              </a:spcAft>
              <a:buFont typeface="Arial" panose="020B0604020202020204" pitchFamily="34" charset="0"/>
              <a:buChar char="•"/>
            </a:pPr>
            <a:r>
              <a:rPr lang="en-US" dirty="0"/>
              <a:t>In mountainous areas, like the Alps, where precipitation is strongly influenced by the terrain, </a:t>
            </a:r>
            <a:r>
              <a:rPr lang="en-US" b="1" dirty="0"/>
              <a:t>spatial patterns of precipitation </a:t>
            </a:r>
            <a:r>
              <a:rPr lang="en-US" dirty="0"/>
              <a:t>are not well captured by either sparse gauge data or gridded precipitation data sets (e.g. weather radar estimates).</a:t>
            </a:r>
          </a:p>
          <a:p>
            <a:pPr marL="285750" indent="-285750">
              <a:spcAft>
                <a:spcPts val="600"/>
              </a:spcAft>
              <a:buFont typeface="Arial" panose="020B0604020202020204" pitchFamily="34" charset="0"/>
              <a:buChar char="•"/>
            </a:pPr>
            <a:endParaRPr lang="en-US" sz="1000" dirty="0"/>
          </a:p>
          <a:p>
            <a:pPr marL="285750" indent="-285750">
              <a:spcAft>
                <a:spcPts val="600"/>
              </a:spcAft>
              <a:buFont typeface="Arial" panose="020B0604020202020204" pitchFamily="34" charset="0"/>
              <a:buChar char="•"/>
            </a:pPr>
            <a:r>
              <a:rPr lang="en-US" b="1" dirty="0"/>
              <a:t>High-resolution, convection-resolving modelling </a:t>
            </a:r>
            <a:r>
              <a:rPr lang="en-US" dirty="0"/>
              <a:t>has exhibited great promise in addressing these issues and has the potential to be a </a:t>
            </a:r>
            <a:r>
              <a:rPr lang="en-US" b="1" dirty="0"/>
              <a:t>powerful tool for hydrological prediction of extreme events.</a:t>
            </a:r>
          </a:p>
          <a:p>
            <a:pPr marL="285750" indent="-285750">
              <a:spcAft>
                <a:spcPts val="600"/>
              </a:spcAft>
              <a:buFont typeface="Arial" panose="020B0604020202020204" pitchFamily="34" charset="0"/>
              <a:buChar char="•"/>
            </a:pPr>
            <a:endParaRPr lang="en-US" sz="1000" b="1" dirty="0"/>
          </a:p>
          <a:p>
            <a:pPr marL="285750" indent="-285750">
              <a:spcAft>
                <a:spcPts val="600"/>
              </a:spcAft>
              <a:buFont typeface="Arial" panose="020B0604020202020204" pitchFamily="34" charset="0"/>
              <a:buChar char="•"/>
            </a:pPr>
            <a:r>
              <a:rPr lang="en-US" dirty="0"/>
              <a:t>However, there is </a:t>
            </a:r>
            <a:r>
              <a:rPr lang="en-US" b="1" dirty="0"/>
              <a:t>poor knowledge on how errors</a:t>
            </a:r>
            <a:r>
              <a:rPr lang="en-US" dirty="0"/>
              <a:t> in this type of precipitation and temperature simulations </a:t>
            </a:r>
            <a:r>
              <a:rPr lang="en-US" b="1" dirty="0"/>
              <a:t>propagate to modelled discharges </a:t>
            </a:r>
            <a:r>
              <a:rPr lang="en-US" dirty="0"/>
              <a:t>with varying catchment size.</a:t>
            </a:r>
          </a:p>
          <a:p>
            <a:pPr marL="285750" indent="-285750">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8332456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50"/>
            <a:ext cx="8229600" cy="742950"/>
          </a:xfrm>
        </p:spPr>
        <p:txBody>
          <a:bodyPr>
            <a:normAutofit/>
          </a:bodyPr>
          <a:lstStyle/>
          <a:p>
            <a:pPr algn="l">
              <a:lnSpc>
                <a:spcPct val="150000"/>
              </a:lnSpc>
            </a:pPr>
            <a:r>
              <a:rPr lang="en-US" sz="2800" b="1" dirty="0"/>
              <a:t>Objectives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dirty="0"/>
          </a:p>
        </p:txBody>
      </p:sp>
      <p:sp>
        <p:nvSpPr>
          <p:cNvPr id="7" name="Rectangle 6"/>
          <p:cNvSpPr/>
          <p:nvPr/>
        </p:nvSpPr>
        <p:spPr>
          <a:xfrm>
            <a:off x="0" y="-19050"/>
            <a:ext cx="9144000" cy="369332"/>
          </a:xfrm>
          <a:prstGeom prst="rect">
            <a:avLst/>
          </a:prstGeom>
        </p:spPr>
        <p:txBody>
          <a:bodyPr wrap="square">
            <a:spAutoFit/>
          </a:bodyPr>
          <a:lstStyle/>
          <a:p>
            <a:r>
              <a:rPr lang="en-US" b="1" dirty="0">
                <a:solidFill>
                  <a:schemeClr val="bg1"/>
                </a:solidFill>
              </a:rPr>
              <a:t>Introduction</a:t>
            </a:r>
            <a:r>
              <a:rPr lang="en-US" b="1" dirty="0">
                <a:solidFill>
                  <a:schemeClr val="tx2">
                    <a:lumMod val="75000"/>
                  </a:schemeClr>
                </a:solidFill>
              </a:rPr>
              <a:t> </a:t>
            </a:r>
            <a:r>
              <a:rPr lang="en-US" dirty="0">
                <a:solidFill>
                  <a:schemeClr val="bg1"/>
                </a:solidFill>
              </a:rPr>
              <a:t>|</a:t>
            </a:r>
            <a:r>
              <a:rPr lang="en-US" dirty="0">
                <a:solidFill>
                  <a:schemeClr val="tx2">
                    <a:lumMod val="75000"/>
                  </a:schemeClr>
                </a:solidFill>
              </a:rPr>
              <a:t> Methods | Study area |</a:t>
            </a:r>
            <a:r>
              <a:rPr lang="en-US" dirty="0">
                <a:solidFill>
                  <a:schemeClr val="bg1"/>
                </a:solidFill>
              </a:rPr>
              <a:t> </a:t>
            </a:r>
            <a:r>
              <a:rPr lang="en-US" dirty="0">
                <a:solidFill>
                  <a:schemeClr val="tx2">
                    <a:lumMod val="75000"/>
                  </a:schemeClr>
                </a:solidFill>
              </a:rPr>
              <a:t>Results | Discussion and outlook</a:t>
            </a:r>
          </a:p>
        </p:txBody>
      </p:sp>
      <p:sp>
        <p:nvSpPr>
          <p:cNvPr id="8" name="Rounded Rectangle 7"/>
          <p:cNvSpPr/>
          <p:nvPr/>
        </p:nvSpPr>
        <p:spPr>
          <a:xfrm>
            <a:off x="441960" y="961311"/>
            <a:ext cx="8092440" cy="3515439"/>
          </a:xfrm>
          <a:prstGeom prst="roundRect">
            <a:avLst>
              <a:gd name="adj" fmla="val 5361"/>
            </a:avLst>
          </a:prstGeom>
          <a:ln>
            <a:solidFill>
              <a:schemeClr val="tx2"/>
            </a:solidFill>
          </a:ln>
        </p:spPr>
        <p:txBody>
          <a:bodyPr wrap="square">
            <a:spAutoFit/>
          </a:bodyPr>
          <a:lstStyle/>
          <a:p>
            <a:pPr marL="403225" indent="-342900">
              <a:buFont typeface="+mj-lt"/>
              <a:buAutoNum type="arabicPeriod"/>
            </a:pPr>
            <a:r>
              <a:rPr lang="en-US" sz="1750" b="1" dirty="0"/>
              <a:t> </a:t>
            </a:r>
            <a:r>
              <a:rPr lang="en-US" sz="1750" dirty="0"/>
              <a:t>This study presents an attempt to address the </a:t>
            </a:r>
            <a:r>
              <a:rPr lang="en-US" sz="1750" b="1" dirty="0"/>
              <a:t>propagation of convection resolving meteorological simulations to flood predictions </a:t>
            </a:r>
            <a:r>
              <a:rPr lang="en-US" sz="1750" dirty="0"/>
              <a:t>in the context of distributed hydrological simulations over a range of catchment sizes or scales.</a:t>
            </a:r>
          </a:p>
          <a:p>
            <a:pPr marL="403225" indent="-342900">
              <a:buFont typeface="+mj-lt"/>
              <a:buAutoNum type="arabicPeriod"/>
            </a:pPr>
            <a:endParaRPr lang="en-US" sz="1750" dirty="0"/>
          </a:p>
          <a:p>
            <a:pPr marL="403225" indent="-342900">
              <a:buFont typeface="+mj-lt"/>
              <a:buAutoNum type="arabicPeriod"/>
            </a:pPr>
            <a:r>
              <a:rPr lang="en-US" sz="1750" b="1" dirty="0"/>
              <a:t> Precipitation and temperature </a:t>
            </a:r>
            <a:r>
              <a:rPr lang="en-US" sz="1750" dirty="0" err="1"/>
              <a:t>hindcasts</a:t>
            </a:r>
            <a:r>
              <a:rPr lang="en-US" sz="1750" dirty="0"/>
              <a:t> with high spatiotemporal resolution generated from a convection resolving model are used as forcing to a fully distributed hydrologic model for flood prediction in a set of nested </a:t>
            </a:r>
            <a:r>
              <a:rPr lang="en-US" sz="1750" dirty="0" err="1"/>
              <a:t>subbasins</a:t>
            </a:r>
            <a:r>
              <a:rPr lang="en-US" sz="1750" dirty="0"/>
              <a:t>. </a:t>
            </a:r>
          </a:p>
          <a:p>
            <a:pPr marL="403225" indent="-342900">
              <a:buFont typeface="+mj-lt"/>
              <a:buAutoNum type="arabicPeriod"/>
            </a:pPr>
            <a:endParaRPr lang="en-US" sz="1750" dirty="0"/>
          </a:p>
          <a:p>
            <a:pPr marL="403225" indent="-342900">
              <a:buFont typeface="+mj-lt"/>
              <a:buAutoNum type="arabicPeriod"/>
            </a:pPr>
            <a:r>
              <a:rPr lang="en-US" sz="1750" b="1" dirty="0"/>
              <a:t> The accuracy of flood predictions relative to reference hydrological simulations obtained through the calibrated model is assessed. </a:t>
            </a:r>
          </a:p>
        </p:txBody>
      </p:sp>
    </p:spTree>
    <p:extLst>
      <p:ext uri="{BB962C8B-B14F-4D97-AF65-F5344CB8AC3E}">
        <p14:creationId xmlns:p14="http://schemas.microsoft.com/office/powerpoint/2010/main" val="2638008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
        <p:nvSpPr>
          <p:cNvPr id="4" name="Rectangle 3"/>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a:t>
            </a:r>
            <a:r>
              <a:rPr lang="en-US" b="1" dirty="0">
                <a:solidFill>
                  <a:schemeClr val="tx2">
                    <a:lumMod val="75000"/>
                  </a:schemeClr>
                </a:solidFill>
              </a:rPr>
              <a:t> </a:t>
            </a:r>
            <a:r>
              <a:rPr lang="en-US" b="1" dirty="0">
                <a:solidFill>
                  <a:schemeClr val="bg1"/>
                </a:solidFill>
              </a:rPr>
              <a:t>|</a:t>
            </a:r>
            <a:r>
              <a:rPr lang="en-US" b="1" dirty="0">
                <a:solidFill>
                  <a:schemeClr val="tx2">
                    <a:lumMod val="75000"/>
                  </a:schemeClr>
                </a:solidFill>
              </a:rPr>
              <a:t> </a:t>
            </a:r>
            <a:r>
              <a:rPr lang="en-US" b="1" dirty="0">
                <a:solidFill>
                  <a:schemeClr val="bg1"/>
                </a:solidFill>
              </a:rPr>
              <a:t>Methods | </a:t>
            </a:r>
            <a:r>
              <a:rPr lang="en-US" dirty="0">
                <a:solidFill>
                  <a:schemeClr val="tx2">
                    <a:lumMod val="75000"/>
                  </a:schemeClr>
                </a:solidFill>
              </a:rPr>
              <a:t>Study area |</a:t>
            </a:r>
            <a:r>
              <a:rPr lang="en-US" dirty="0">
                <a:solidFill>
                  <a:schemeClr val="bg1"/>
                </a:solidFill>
              </a:rPr>
              <a:t> </a:t>
            </a:r>
            <a:r>
              <a:rPr lang="en-US" dirty="0">
                <a:solidFill>
                  <a:schemeClr val="tx2">
                    <a:lumMod val="75000"/>
                  </a:schemeClr>
                </a:solidFill>
              </a:rPr>
              <a:t>Results | Discussion and outlook</a:t>
            </a:r>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886345" y="1694824"/>
            <a:ext cx="1752455" cy="3465655"/>
          </a:xfr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3745" y="1701071"/>
            <a:ext cx="1752455" cy="346565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1545" y="1704349"/>
            <a:ext cx="1752455" cy="346565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38945" y="1694824"/>
            <a:ext cx="1752455" cy="3465655"/>
          </a:xfrm>
          <a:prstGeom prst="rect">
            <a:avLst/>
          </a:prstGeom>
        </p:spPr>
      </p:pic>
      <p:sp>
        <p:nvSpPr>
          <p:cNvPr id="13" name="Rounded Rectangle 12"/>
          <p:cNvSpPr/>
          <p:nvPr/>
        </p:nvSpPr>
        <p:spPr>
          <a:xfrm>
            <a:off x="4522608" y="639572"/>
            <a:ext cx="3424970" cy="1064776"/>
          </a:xfrm>
          <a:prstGeom prst="roundRect">
            <a:avLst>
              <a:gd name="adj" fmla="val 9038"/>
            </a:avLst>
          </a:prstGeom>
          <a:solidFill>
            <a:schemeClr val="accent3">
              <a:lumMod val="20000"/>
              <a:lumOff val="80000"/>
            </a:schemeClr>
          </a:solidFill>
          <a:ln>
            <a:solidFill>
              <a:schemeClr val="accent3">
                <a:lumMod val="50000"/>
              </a:schemeClr>
            </a:solidFill>
          </a:ln>
        </p:spPr>
        <p:txBody>
          <a:bodyPr wrap="square">
            <a:spAutoFit/>
          </a:bodyPr>
          <a:lstStyle/>
          <a:p>
            <a:pPr indent="-282575" algn="ctr"/>
            <a:r>
              <a:rPr lang="en-US" sz="1300" b="1" dirty="0"/>
              <a:t>Simulations ICHYMOD output analysis (q peak and volume). Error propagation:</a:t>
            </a:r>
          </a:p>
          <a:p>
            <a:pPr indent="-282575"/>
            <a:endParaRPr lang="en-US" sz="800" b="1" dirty="0"/>
          </a:p>
          <a:p>
            <a:pPr indent="-282575"/>
            <a:r>
              <a:rPr lang="en-US" sz="1300" dirty="0"/>
              <a:t>-Total precipitation / precipitation phase 2</a:t>
            </a:r>
          </a:p>
          <a:p>
            <a:pPr indent="-282575"/>
            <a:r>
              <a:rPr lang="en-US" sz="1300" dirty="0"/>
              <a:t>-Total rain / rain phase 2</a:t>
            </a:r>
          </a:p>
        </p:txBody>
      </p:sp>
      <p:sp>
        <p:nvSpPr>
          <p:cNvPr id="8" name="TextBox 7"/>
          <p:cNvSpPr txBox="1"/>
          <p:nvPr/>
        </p:nvSpPr>
        <p:spPr>
          <a:xfrm>
            <a:off x="602090" y="508782"/>
            <a:ext cx="3657600" cy="1326356"/>
          </a:xfrm>
          <a:prstGeom prst="roundRect">
            <a:avLst>
              <a:gd name="adj" fmla="val 12772"/>
            </a:avLst>
          </a:prstGeom>
          <a:solidFill>
            <a:schemeClr val="accent6">
              <a:lumMod val="20000"/>
              <a:lumOff val="80000"/>
            </a:schemeClr>
          </a:solidFill>
          <a:ln>
            <a:solidFill>
              <a:schemeClr val="accent1">
                <a:lumMod val="50000"/>
              </a:schemeClr>
            </a:solidFill>
          </a:ln>
        </p:spPr>
        <p:txBody>
          <a:bodyPr wrap="square" rtlCol="0">
            <a:spAutoFit/>
          </a:bodyPr>
          <a:lstStyle/>
          <a:p>
            <a:pPr algn="ctr"/>
            <a:r>
              <a:rPr lang="en-US" sz="1300" b="1" dirty="0"/>
              <a:t>Simulations ICHYMOD input data (precipitation and temperature):</a:t>
            </a:r>
          </a:p>
          <a:p>
            <a:pPr marL="171450" indent="-171450">
              <a:buFont typeface="Arial" panose="020B0604020202020204" pitchFamily="34" charset="0"/>
              <a:buChar char="•"/>
            </a:pPr>
            <a:r>
              <a:rPr lang="en-US" sz="1200" dirty="0"/>
              <a:t>Reference hydrological model (GRIS)</a:t>
            </a:r>
          </a:p>
          <a:p>
            <a:pPr marL="171450" indent="-171450">
              <a:buFont typeface="Arial" panose="020B0604020202020204" pitchFamily="34" charset="0"/>
              <a:buChar char="•"/>
            </a:pPr>
            <a:r>
              <a:rPr lang="en-US" sz="1200" dirty="0"/>
              <a:t>Numerical Weather Prediction models (NWPs):</a:t>
            </a:r>
          </a:p>
          <a:p>
            <a:pPr marL="285750" lvl="1" indent="-111125">
              <a:buFontTx/>
              <a:buChar char="-"/>
            </a:pPr>
            <a:r>
              <a:rPr lang="en-US" sz="1200" dirty="0"/>
              <a:t>MOLOCH-IFS	- WRF-ECMWF</a:t>
            </a:r>
          </a:p>
          <a:p>
            <a:pPr marL="285750" lvl="1" indent="-111125">
              <a:buFontTx/>
              <a:buChar char="-"/>
            </a:pPr>
            <a:r>
              <a:rPr lang="en-US" sz="1200" dirty="0"/>
              <a:t>MOLOCH-GFS	- WRF-GFS</a:t>
            </a:r>
          </a:p>
        </p:txBody>
      </p:sp>
      <p:sp>
        <p:nvSpPr>
          <p:cNvPr id="6" name="Rectangle 5"/>
          <p:cNvSpPr/>
          <p:nvPr/>
        </p:nvSpPr>
        <p:spPr>
          <a:xfrm>
            <a:off x="28600" y="4362450"/>
            <a:ext cx="2105000" cy="843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7">
            <a:clrChange>
              <a:clrFrom>
                <a:srgbClr val="F0F0F0"/>
              </a:clrFrom>
              <a:clrTo>
                <a:srgbClr val="F0F0F0">
                  <a:alpha val="0"/>
                </a:srgbClr>
              </a:clrTo>
            </a:clrChange>
          </a:blip>
          <a:srcRect t="-4476" r="1194"/>
          <a:stretch/>
        </p:blipFill>
        <p:spPr>
          <a:xfrm>
            <a:off x="232190" y="1940678"/>
            <a:ext cx="1697819" cy="2811532"/>
          </a:xfrm>
          <a:prstGeom prst="rect">
            <a:avLst/>
          </a:prstGeom>
          <a:ln>
            <a:solidFill>
              <a:schemeClr val="tx1"/>
            </a:solidFill>
          </a:ln>
        </p:spPr>
      </p:pic>
      <p:sp>
        <p:nvSpPr>
          <p:cNvPr id="12" name="TextBox 11"/>
          <p:cNvSpPr txBox="1"/>
          <p:nvPr/>
        </p:nvSpPr>
        <p:spPr>
          <a:xfrm>
            <a:off x="874348" y="1899106"/>
            <a:ext cx="436338" cy="215444"/>
          </a:xfrm>
          <a:prstGeom prst="rect">
            <a:avLst/>
          </a:prstGeom>
          <a:noFill/>
        </p:spPr>
        <p:txBody>
          <a:bodyPr wrap="none" rtlCol="0">
            <a:spAutoFit/>
          </a:bodyPr>
          <a:lstStyle/>
          <a:p>
            <a:r>
              <a:rPr lang="en-US" sz="800" b="1" dirty="0"/>
              <a:t>GRIS</a:t>
            </a:r>
          </a:p>
        </p:txBody>
      </p:sp>
    </p:spTree>
    <p:extLst>
      <p:ext uri="{BB962C8B-B14F-4D97-AF65-F5344CB8AC3E}">
        <p14:creationId xmlns:p14="http://schemas.microsoft.com/office/powerpoint/2010/main" val="1695789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a:t>Study area: North of Italy</a:t>
            </a:r>
          </a:p>
        </p:txBody>
      </p:sp>
      <p:sp>
        <p:nvSpPr>
          <p:cNvPr id="40" name="Slide Number Placeholder 39"/>
          <p:cNvSpPr>
            <a:spLocks noGrp="1"/>
          </p:cNvSpPr>
          <p:nvPr>
            <p:ph type="sldNum" sz="quarter" idx="12"/>
          </p:nvPr>
        </p:nvSpPr>
        <p:spPr/>
        <p:txBody>
          <a:bodyPr/>
          <a:lstStyle/>
          <a:p>
            <a:fld id="{B6F15528-21DE-4FAA-801E-634DDDAF4B2B}" type="slidenum">
              <a:rPr lang="en-US" smtClean="0"/>
              <a:pPr/>
              <a:t>8</a:t>
            </a:fld>
            <a:endParaRPr lang="en-US"/>
          </a:p>
        </p:txBody>
      </p:sp>
      <p:sp>
        <p:nvSpPr>
          <p:cNvPr id="39" name="Rectangle 38"/>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 | Methods </a:t>
            </a:r>
            <a:r>
              <a:rPr lang="en-US" b="1" dirty="0">
                <a:solidFill>
                  <a:schemeClr val="bg1"/>
                </a:solidFill>
              </a:rPr>
              <a:t>| Study area | </a:t>
            </a:r>
            <a:r>
              <a:rPr lang="en-US" dirty="0">
                <a:solidFill>
                  <a:schemeClr val="tx2">
                    <a:lumMod val="75000"/>
                  </a:schemeClr>
                </a:solidFill>
              </a:rPr>
              <a:t>Results | Discussion and outlook</a:t>
            </a:r>
          </a:p>
        </p:txBody>
      </p:sp>
      <p:pic>
        <p:nvPicPr>
          <p:cNvPr id="46" name="Picture 4" descr="University of Trento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847850"/>
            <a:ext cx="447934" cy="44793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6" descr="Dipartimento Territorio e Sistemi Agro-Forestali | LinkedIn"/>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2000" b="34000"/>
          <a:stretch/>
        </p:blipFill>
        <p:spPr bwMode="auto">
          <a:xfrm>
            <a:off x="1099998" y="-2226878"/>
            <a:ext cx="661094" cy="224771"/>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p:cNvPicPr>
            <a:picLocks noChangeAspect="1"/>
          </p:cNvPicPr>
          <p:nvPr/>
        </p:nvPicPr>
        <p:blipFill rotWithShape="1">
          <a:blip r:embed="rId5"/>
          <a:srcRect l="26172" r="25976"/>
          <a:stretch/>
        </p:blipFill>
        <p:spPr>
          <a:xfrm>
            <a:off x="1186108" y="-1851862"/>
            <a:ext cx="468981" cy="490037"/>
          </a:xfrm>
          <a:prstGeom prst="rect">
            <a:avLst/>
          </a:prstGeom>
        </p:spPr>
      </p:pic>
      <p:pic>
        <p:nvPicPr>
          <p:cNvPr id="49" name="Picture 48"/>
          <p:cNvPicPr>
            <a:picLocks noChangeAspect="1"/>
          </p:cNvPicPr>
          <p:nvPr/>
        </p:nvPicPr>
        <p:blipFill rotWithShape="1">
          <a:blip r:embed="rId6"/>
          <a:srcRect l="3210" t="1" r="4651" b="2747"/>
          <a:stretch/>
        </p:blipFill>
        <p:spPr>
          <a:xfrm>
            <a:off x="4143557" y="1035916"/>
            <a:ext cx="1559693" cy="1857897"/>
          </a:xfrm>
          <a:prstGeom prst="rect">
            <a:avLst/>
          </a:prstGeom>
          <a:ln w="3175">
            <a:solidFill>
              <a:schemeClr val="tx1">
                <a:lumMod val="85000"/>
                <a:lumOff val="15000"/>
              </a:schemeClr>
            </a:solidFill>
          </a:ln>
        </p:spPr>
      </p:pic>
      <p:grpSp>
        <p:nvGrpSpPr>
          <p:cNvPr id="50" name="Group 49"/>
          <p:cNvGrpSpPr>
            <a:grpSpLocks noChangeAspect="1"/>
          </p:cNvGrpSpPr>
          <p:nvPr/>
        </p:nvGrpSpPr>
        <p:grpSpPr>
          <a:xfrm>
            <a:off x="493800" y="1035916"/>
            <a:ext cx="3599813" cy="3485287"/>
            <a:chOff x="81706" y="3120931"/>
            <a:chExt cx="1934199" cy="1930903"/>
          </a:xfrm>
        </p:grpSpPr>
        <p:pic>
          <p:nvPicPr>
            <p:cNvPr id="51" name="Picture 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314" y="3122210"/>
              <a:ext cx="1925327" cy="1925327"/>
            </a:xfrm>
            <a:prstGeom prst="rect">
              <a:avLst/>
            </a:prstGeom>
            <a:ln w="3175">
              <a:solidFill>
                <a:schemeClr val="tx1">
                  <a:lumMod val="65000"/>
                  <a:lumOff val="35000"/>
                </a:schemeClr>
              </a:solidFill>
            </a:ln>
          </p:spPr>
        </p:pic>
        <p:cxnSp>
          <p:nvCxnSpPr>
            <p:cNvPr id="52" name="Straight Connector 51"/>
            <p:cNvCxnSpPr/>
            <p:nvPr/>
          </p:nvCxnSpPr>
          <p:spPr>
            <a:xfrm>
              <a:off x="81706" y="5048816"/>
              <a:ext cx="1934199" cy="301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009729" y="3120931"/>
              <a:ext cx="2587" cy="192724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55" name="Group 54"/>
          <p:cNvGrpSpPr>
            <a:grpSpLocks noChangeAspect="1"/>
          </p:cNvGrpSpPr>
          <p:nvPr/>
        </p:nvGrpSpPr>
        <p:grpSpPr>
          <a:xfrm>
            <a:off x="4143830" y="2952750"/>
            <a:ext cx="1571170" cy="1568453"/>
            <a:chOff x="972710" y="3465568"/>
            <a:chExt cx="1026297" cy="1024522"/>
          </a:xfrm>
        </p:grpSpPr>
        <p:pic>
          <p:nvPicPr>
            <p:cNvPr id="56" name="Picture 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2710" y="3465568"/>
              <a:ext cx="1026297" cy="1024522"/>
            </a:xfrm>
            <a:prstGeom prst="rect">
              <a:avLst/>
            </a:prstGeom>
            <a:ln w="3175">
              <a:solidFill>
                <a:schemeClr val="tx1">
                  <a:lumMod val="85000"/>
                  <a:lumOff val="15000"/>
                </a:schemeClr>
              </a:solidFill>
            </a:ln>
          </p:spPr>
        </p:pic>
        <p:sp>
          <p:nvSpPr>
            <p:cNvPr id="57" name="Rectangle 56"/>
            <p:cNvSpPr/>
            <p:nvPr/>
          </p:nvSpPr>
          <p:spPr>
            <a:xfrm>
              <a:off x="1077208" y="3526708"/>
              <a:ext cx="72207" cy="5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8" name="Picture 6" descr="File:Logo Università Padova.png - Wikipedi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7006" y="-2348282"/>
            <a:ext cx="463664" cy="46662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9" name="Table 58"/>
          <p:cNvGraphicFramePr>
            <a:graphicFrameLocks noGrp="1"/>
          </p:cNvGraphicFramePr>
          <p:nvPr>
            <p:extLst>
              <p:ext uri="{D42A27DB-BD31-4B8C-83A1-F6EECF244321}">
                <p14:modId xmlns:p14="http://schemas.microsoft.com/office/powerpoint/2010/main" val="2382829176"/>
              </p:ext>
            </p:extLst>
          </p:nvPr>
        </p:nvGraphicFramePr>
        <p:xfrm>
          <a:off x="5806278" y="473078"/>
          <a:ext cx="3343793" cy="4048125"/>
        </p:xfrm>
        <a:graphic>
          <a:graphicData uri="http://schemas.openxmlformats.org/drawingml/2006/table">
            <a:tbl>
              <a:tblPr/>
              <a:tblGrid>
                <a:gridCol w="143432">
                  <a:extLst>
                    <a:ext uri="{9D8B030D-6E8A-4147-A177-3AD203B41FA5}">
                      <a16:colId xmlns:a16="http://schemas.microsoft.com/office/drawing/2014/main" xmlns="" val="1599550101"/>
                    </a:ext>
                  </a:extLst>
                </a:gridCol>
                <a:gridCol w="1381621">
                  <a:extLst>
                    <a:ext uri="{9D8B030D-6E8A-4147-A177-3AD203B41FA5}">
                      <a16:colId xmlns:a16="http://schemas.microsoft.com/office/drawing/2014/main" xmlns="" val="1324379079"/>
                    </a:ext>
                  </a:extLst>
                </a:gridCol>
                <a:gridCol w="973513">
                  <a:extLst>
                    <a:ext uri="{9D8B030D-6E8A-4147-A177-3AD203B41FA5}">
                      <a16:colId xmlns:a16="http://schemas.microsoft.com/office/drawing/2014/main" xmlns="" val="1300869806"/>
                    </a:ext>
                  </a:extLst>
                </a:gridCol>
                <a:gridCol w="845227">
                  <a:extLst>
                    <a:ext uri="{9D8B030D-6E8A-4147-A177-3AD203B41FA5}">
                      <a16:colId xmlns:a16="http://schemas.microsoft.com/office/drawing/2014/main" xmlns="" val="1483495458"/>
                    </a:ext>
                  </a:extLst>
                </a:gridCol>
              </a:tblGrid>
              <a:tr h="203205">
                <a:tc>
                  <a:txBody>
                    <a:bodyPr/>
                    <a:lstStyle/>
                    <a:p>
                      <a:pPr algn="ctr" fontAlgn="b"/>
                      <a:r>
                        <a:rPr lang="en-US" sz="700" b="1" i="0" u="none" strike="noStrike" dirty="0">
                          <a:solidFill>
                            <a:schemeClr val="bg1"/>
                          </a:solidFill>
                          <a:effectLst/>
                          <a:latin typeface="Calibri" panose="020F0502020204030204" pitchFamily="34" charset="0"/>
                        </a:rPr>
                        <a:t>Id</a:t>
                      </a:r>
                    </a:p>
                  </a:txBody>
                  <a:tcPr marL="0" marR="0" marT="0" marB="0" anchor="ctr">
                    <a:lnL>
                      <a:noFill/>
                    </a:lnL>
                    <a:lnR>
                      <a:noFill/>
                    </a:lnR>
                    <a:lnT>
                      <a:noFill/>
                    </a:lnT>
                    <a:lnB>
                      <a:noFill/>
                    </a:lnB>
                    <a:solidFill>
                      <a:schemeClr val="accent1">
                        <a:lumMod val="50000"/>
                      </a:schemeClr>
                    </a:solidFill>
                  </a:tcPr>
                </a:tc>
                <a:tc>
                  <a:txBody>
                    <a:bodyPr/>
                    <a:lstStyle/>
                    <a:p>
                      <a:pPr algn="l" fontAlgn="b"/>
                      <a:r>
                        <a:rPr lang="en-US" sz="700" b="1" i="0" u="none" strike="noStrike" dirty="0">
                          <a:solidFill>
                            <a:schemeClr val="bg1"/>
                          </a:solidFill>
                          <a:effectLst/>
                          <a:latin typeface="Calibri" panose="020F0502020204030204" pitchFamily="34" charset="0"/>
                        </a:rPr>
                        <a:t>Gauging station</a:t>
                      </a:r>
                    </a:p>
                  </a:txBody>
                  <a:tcPr marL="0" marR="0" marT="0" marB="0" anchor="ctr">
                    <a:lnL>
                      <a:noFill/>
                    </a:lnL>
                    <a:lnR>
                      <a:noFill/>
                    </a:lnR>
                    <a:lnT>
                      <a:noFill/>
                    </a:lnT>
                    <a:lnB>
                      <a:noFill/>
                    </a:lnB>
                    <a:solidFill>
                      <a:schemeClr val="accent1">
                        <a:lumMod val="50000"/>
                      </a:schemeClr>
                    </a:solidFill>
                  </a:tcPr>
                </a:tc>
                <a:tc>
                  <a:txBody>
                    <a:bodyPr/>
                    <a:lstStyle/>
                    <a:p>
                      <a:pPr algn="ctr" fontAlgn="b"/>
                      <a:r>
                        <a:rPr lang="en-US" sz="700" b="1" i="0" u="none" strike="noStrike" dirty="0">
                          <a:solidFill>
                            <a:schemeClr val="bg1"/>
                          </a:solidFill>
                          <a:effectLst/>
                          <a:latin typeface="Calibri" panose="020F0502020204030204" pitchFamily="34" charset="0"/>
                        </a:rPr>
                        <a:t>Catchment</a:t>
                      </a:r>
                      <a:r>
                        <a:rPr lang="en-US" sz="700" b="1" i="0" u="none" strike="noStrike" baseline="0" dirty="0">
                          <a:solidFill>
                            <a:schemeClr val="bg1"/>
                          </a:solidFill>
                          <a:effectLst/>
                          <a:latin typeface="Calibri" panose="020F0502020204030204" pitchFamily="34" charset="0"/>
                        </a:rPr>
                        <a:t> area (km</a:t>
                      </a:r>
                      <a:r>
                        <a:rPr lang="en-US" sz="700" b="1" i="0" u="none" strike="noStrike" baseline="30000" dirty="0">
                          <a:solidFill>
                            <a:schemeClr val="bg1"/>
                          </a:solidFill>
                          <a:effectLst/>
                          <a:latin typeface="Calibri" panose="020F0502020204030204" pitchFamily="34" charset="0"/>
                        </a:rPr>
                        <a:t>2</a:t>
                      </a:r>
                      <a:r>
                        <a:rPr lang="en-US" sz="700" b="1" i="0" u="none" strike="noStrike" baseline="0" dirty="0">
                          <a:solidFill>
                            <a:schemeClr val="bg1"/>
                          </a:solidFill>
                          <a:effectLst/>
                          <a:latin typeface="Calibri" panose="020F0502020204030204" pitchFamily="34" charset="0"/>
                        </a:rPr>
                        <a:t>)</a:t>
                      </a:r>
                      <a:endParaRPr lang="en-US" sz="700" b="1" i="0" u="none" strike="noStrike" dirty="0">
                        <a:solidFill>
                          <a:schemeClr val="bg1"/>
                        </a:solidFill>
                        <a:effectLst/>
                        <a:latin typeface="Calibri" panose="020F0502020204030204" pitchFamily="34" charset="0"/>
                      </a:endParaRPr>
                    </a:p>
                  </a:txBody>
                  <a:tcPr marL="0" marR="0" marT="0" marB="0" anchor="ctr">
                    <a:lnL>
                      <a:noFill/>
                    </a:lnL>
                    <a:lnR>
                      <a:noFill/>
                    </a:lnR>
                    <a:lnT>
                      <a:noFill/>
                    </a:lnT>
                    <a:lnB>
                      <a:noFill/>
                    </a:lnB>
                    <a:solidFill>
                      <a:schemeClr val="accent1">
                        <a:lumMod val="50000"/>
                      </a:schemeClr>
                    </a:solidFill>
                  </a:tcPr>
                </a:tc>
                <a:tc>
                  <a:txBody>
                    <a:bodyPr/>
                    <a:lstStyle/>
                    <a:p>
                      <a:pPr algn="ctr" fontAlgn="b"/>
                      <a:r>
                        <a:rPr lang="en-US" sz="700" b="1" i="0" u="none" strike="noStrike" dirty="0">
                          <a:solidFill>
                            <a:schemeClr val="bg1"/>
                          </a:solidFill>
                          <a:effectLst/>
                          <a:latin typeface="Calibri" panose="020F0502020204030204" pitchFamily="34" charset="0"/>
                        </a:rPr>
                        <a:t>Mean elevation (m </a:t>
                      </a:r>
                      <a:r>
                        <a:rPr lang="en-US" sz="700" b="1" i="0" u="none" strike="noStrike" dirty="0" err="1">
                          <a:solidFill>
                            <a:schemeClr val="bg1"/>
                          </a:solidFill>
                          <a:effectLst/>
                          <a:latin typeface="Calibri" panose="020F0502020204030204" pitchFamily="34" charset="0"/>
                        </a:rPr>
                        <a:t>a.s.l</a:t>
                      </a:r>
                      <a:r>
                        <a:rPr lang="en-US" sz="700" b="1" i="0" u="none" strike="noStrike" dirty="0">
                          <a:solidFill>
                            <a:schemeClr val="bg1"/>
                          </a:solidFill>
                          <a:effectLst/>
                          <a:latin typeface="Calibri" panose="020F0502020204030204" pitchFamily="34" charset="0"/>
                        </a:rPr>
                        <a:t>)</a:t>
                      </a:r>
                    </a:p>
                  </a:txBody>
                  <a:tcPr marL="0" marR="0" marT="0" marB="0" anchor="ctr">
                    <a:lnL>
                      <a:noFill/>
                    </a:lnL>
                    <a:lnR>
                      <a:noFill/>
                    </a:lnR>
                    <a:lnT>
                      <a:noFill/>
                    </a:lnT>
                    <a:lnB>
                      <a:noFill/>
                    </a:lnB>
                    <a:solidFill>
                      <a:schemeClr val="accent1">
                        <a:lumMod val="50000"/>
                      </a:schemeClr>
                    </a:solidFill>
                  </a:tcPr>
                </a:tc>
                <a:extLst>
                  <a:ext uri="{0D108BD9-81ED-4DB2-BD59-A6C34878D82A}">
                    <a16:rowId xmlns:a16="http://schemas.microsoft.com/office/drawing/2014/main" xmlns="" val="1390321435"/>
                  </a:ext>
                </a:extLst>
              </a:tr>
              <a:tr h="110774">
                <a:tc>
                  <a:txBody>
                    <a:bodyPr/>
                    <a:lstStyle/>
                    <a:p>
                      <a:pPr algn="ctr" fontAlgn="b"/>
                      <a:r>
                        <a:rPr lang="en-US" sz="700" b="0" i="0" u="none" strike="noStrike" dirty="0">
                          <a:solidFill>
                            <a:srgbClr val="000000"/>
                          </a:solidFill>
                          <a:effectLst/>
                          <a:latin typeface="Calibri" panose="020F0502020204030204" pitchFamily="34" charset="0"/>
                        </a:rPr>
                        <a:t>1</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Solda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130.50</a:t>
                      </a:r>
                    </a:p>
                  </a:txBody>
                  <a:tcPr marL="9525" marR="9525" marT="9525" marB="0" anchor="b">
                    <a:lnL>
                      <a:noFill/>
                    </a:lnL>
                    <a:lnR>
                      <a:noFill/>
                    </a:lnR>
                    <a:lnT>
                      <a:noFill/>
                    </a:lnT>
                    <a:lnB>
                      <a:noFill/>
                    </a:lnB>
                    <a:solidFill>
                      <a:srgbClr val="ECF5E7"/>
                    </a:solidFill>
                  </a:tcPr>
                </a:tc>
                <a:tc>
                  <a:txBody>
                    <a:bodyPr/>
                    <a:lstStyle/>
                    <a:p>
                      <a:pPr algn="ctr" fontAlgn="b"/>
                      <a:r>
                        <a:rPr lang="en-US" sz="700" b="0" i="0" u="none" strike="noStrike" dirty="0">
                          <a:solidFill>
                            <a:srgbClr val="000000"/>
                          </a:solidFill>
                          <a:effectLst/>
                          <a:latin typeface="Calibri" panose="020F0502020204030204" pitchFamily="34" charset="0"/>
                        </a:rPr>
                        <a:t>2498 </a:t>
                      </a:r>
                    </a:p>
                  </a:txBody>
                  <a:tcPr marL="0" marR="0" marT="0" marB="0" anchor="b">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2568244570"/>
                  </a:ext>
                </a:extLst>
              </a:tr>
              <a:tr h="108658">
                <a:tc>
                  <a:txBody>
                    <a:bodyPr/>
                    <a:lstStyle/>
                    <a:p>
                      <a:pPr algn="ctr" fontAlgn="b"/>
                      <a:r>
                        <a:rPr lang="en-US" sz="700" b="0" i="0" u="none" strike="noStrike" dirty="0">
                          <a:solidFill>
                            <a:srgbClr val="000000"/>
                          </a:solidFill>
                          <a:effectLst/>
                          <a:latin typeface="Calibri" panose="020F0502020204030204" pitchFamily="34" charset="0"/>
                        </a:rPr>
                        <a:t>2</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Valdultimo</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282.63</a:t>
                      </a:r>
                    </a:p>
                  </a:txBody>
                  <a:tcPr marL="9525" marR="9525" marT="9525" marB="0" anchor="b">
                    <a:lnL>
                      <a:noFill/>
                    </a:lnL>
                    <a:lnR>
                      <a:noFill/>
                    </a:lnR>
                    <a:lnT>
                      <a:noFill/>
                    </a:lnT>
                    <a:lnB>
                      <a:noFill/>
                    </a:lnB>
                    <a:solidFill>
                      <a:srgbClr val="ECF5E7"/>
                    </a:solidFill>
                  </a:tcPr>
                </a:tc>
                <a:tc>
                  <a:txBody>
                    <a:bodyPr/>
                    <a:lstStyle/>
                    <a:p>
                      <a:pPr algn="ctr" fontAlgn="b"/>
                      <a:r>
                        <a:rPr lang="en-US" sz="700" b="0" i="0" u="none" strike="noStrike" dirty="0">
                          <a:solidFill>
                            <a:srgbClr val="000000"/>
                          </a:solidFill>
                          <a:effectLst/>
                          <a:latin typeface="Calibri" panose="020F0502020204030204" pitchFamily="34" charset="0"/>
                        </a:rPr>
                        <a:t>1921 </a:t>
                      </a:r>
                    </a:p>
                  </a:txBody>
                  <a:tcPr marL="0" marR="0" marT="0" marB="0" anchor="b">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2937718277"/>
                  </a:ext>
                </a:extLst>
              </a:tr>
              <a:tr h="108658">
                <a:tc>
                  <a:txBody>
                    <a:bodyPr/>
                    <a:lstStyle/>
                    <a:p>
                      <a:pPr algn="ctr" fontAlgn="b"/>
                      <a:r>
                        <a:rPr lang="en-US" sz="700" b="0" i="0" u="none" strike="noStrike">
                          <a:solidFill>
                            <a:srgbClr val="000000"/>
                          </a:solidFill>
                          <a:effectLst/>
                          <a:latin typeface="Calibri" panose="020F0502020204030204" pitchFamily="34" charset="0"/>
                        </a:rPr>
                        <a:t>3</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Rio Plan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a:solidFill>
                            <a:srgbClr val="000000"/>
                          </a:solidFill>
                          <a:effectLst/>
                          <a:latin typeface="Calibri" panose="020F0502020204030204" pitchFamily="34" charset="0"/>
                        </a:rPr>
                        <a:t>49.94</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2163</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175303613"/>
                  </a:ext>
                </a:extLst>
              </a:tr>
              <a:tr h="108658">
                <a:tc>
                  <a:txBody>
                    <a:bodyPr/>
                    <a:lstStyle/>
                    <a:p>
                      <a:pPr algn="ctr" fontAlgn="b"/>
                      <a:r>
                        <a:rPr lang="en-US" sz="700" b="0" i="0" u="none" strike="noStrike" dirty="0">
                          <a:solidFill>
                            <a:schemeClr val="tx1"/>
                          </a:solidFill>
                          <a:effectLst/>
                          <a:latin typeface="Calibri" panose="020F0502020204030204" pitchFamily="34" charset="0"/>
                        </a:rPr>
                        <a:t>4</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Rio Riva at </a:t>
                      </a:r>
                      <a:r>
                        <a:rPr lang="en-US" sz="700" b="0" i="0" u="none" strike="noStrike" dirty="0" err="1">
                          <a:solidFill>
                            <a:srgbClr val="000000"/>
                          </a:solidFill>
                          <a:effectLst/>
                          <a:latin typeface="Calibri" panose="020F0502020204030204" pitchFamily="34" charset="0"/>
                        </a:rPr>
                        <a:t>Seghe</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76.88</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1831</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2379900057"/>
                  </a:ext>
                </a:extLst>
              </a:tr>
              <a:tr h="108658">
                <a:tc>
                  <a:txBody>
                    <a:bodyPr/>
                    <a:lstStyle/>
                    <a:p>
                      <a:pPr algn="ctr" fontAlgn="b"/>
                      <a:r>
                        <a:rPr lang="en-US" sz="700" b="0" i="0" u="none" strike="noStrike">
                          <a:solidFill>
                            <a:srgbClr val="000000"/>
                          </a:solidFill>
                          <a:effectLst/>
                          <a:latin typeface="Calibri" panose="020F0502020204030204" pitchFamily="34" charset="0"/>
                        </a:rPr>
                        <a:t>5</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Rio </a:t>
                      </a:r>
                      <a:r>
                        <a:rPr lang="en-US" sz="700" b="0" i="0" u="none" strike="noStrike" dirty="0" err="1">
                          <a:solidFill>
                            <a:srgbClr val="000000"/>
                          </a:solidFill>
                          <a:effectLst/>
                          <a:latin typeface="Calibri" panose="020F0502020204030204" pitchFamily="34" charset="0"/>
                        </a:rPr>
                        <a:t>Anterselva</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Bagni</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82.50</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2072</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1592820896"/>
                  </a:ext>
                </a:extLst>
              </a:tr>
              <a:tr h="108658">
                <a:tc>
                  <a:txBody>
                    <a:bodyPr/>
                    <a:lstStyle/>
                    <a:p>
                      <a:pPr algn="ctr" fontAlgn="b"/>
                      <a:r>
                        <a:rPr lang="en-US" sz="700" b="0" i="0" u="none" strike="noStrike">
                          <a:solidFill>
                            <a:srgbClr val="000000"/>
                          </a:solidFill>
                          <a:effectLst/>
                          <a:latin typeface="Calibri" panose="020F0502020204030204" pitchFamily="34" charset="0"/>
                        </a:rPr>
                        <a:t>6</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Rio </a:t>
                      </a:r>
                      <a:r>
                        <a:rPr lang="en-US" sz="700" b="0" i="0" u="none" strike="noStrike" dirty="0" err="1">
                          <a:solidFill>
                            <a:srgbClr val="000000"/>
                          </a:solidFill>
                          <a:effectLst/>
                          <a:latin typeface="Calibri" panose="020F0502020204030204" pitchFamily="34" charset="0"/>
                        </a:rPr>
                        <a:t>Braies</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Braies</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a:solidFill>
                            <a:srgbClr val="000000"/>
                          </a:solidFill>
                          <a:effectLst/>
                          <a:latin typeface="Calibri" panose="020F0502020204030204" pitchFamily="34" charset="0"/>
                        </a:rPr>
                        <a:t>92.75</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a:solidFill>
                            <a:srgbClr val="000000"/>
                          </a:solidFill>
                          <a:effectLst/>
                          <a:latin typeface="Calibri" panose="020F0502020204030204" pitchFamily="34" charset="0"/>
                        </a:rPr>
                        <a:t>2188</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2743108899"/>
                  </a:ext>
                </a:extLst>
              </a:tr>
              <a:tr h="108658">
                <a:tc>
                  <a:txBody>
                    <a:bodyPr/>
                    <a:lstStyle/>
                    <a:p>
                      <a:pPr algn="ctr" fontAlgn="b"/>
                      <a:r>
                        <a:rPr lang="en-US" sz="700" b="0" i="0" u="none" strike="noStrike">
                          <a:solidFill>
                            <a:srgbClr val="000000"/>
                          </a:solidFill>
                          <a:effectLst/>
                          <a:latin typeface="Calibri" panose="020F0502020204030204" pitchFamily="34" charset="0"/>
                        </a:rPr>
                        <a:t>7</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Rio Riva at </a:t>
                      </a:r>
                      <a:r>
                        <a:rPr lang="en-US" sz="700" b="0" i="0" u="none" strike="noStrike" dirty="0" err="1">
                          <a:solidFill>
                            <a:srgbClr val="000000"/>
                          </a:solidFill>
                          <a:effectLst/>
                          <a:latin typeface="Calibri" panose="020F0502020204030204" pitchFamily="34" charset="0"/>
                        </a:rPr>
                        <a:t>Caminata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117.38</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1829</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2279951056"/>
                  </a:ext>
                </a:extLst>
              </a:tr>
              <a:tr h="108658">
                <a:tc>
                  <a:txBody>
                    <a:bodyPr/>
                    <a:lstStyle/>
                    <a:p>
                      <a:pPr algn="ctr" fontAlgn="b"/>
                      <a:r>
                        <a:rPr lang="en-US" sz="700" b="0" i="0" u="none" strike="noStrike">
                          <a:solidFill>
                            <a:srgbClr val="000000"/>
                          </a:solidFill>
                          <a:effectLst/>
                          <a:latin typeface="Calibri" panose="020F0502020204030204" pitchFamily="34" charset="0"/>
                        </a:rPr>
                        <a:t>8</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Rio </a:t>
                      </a:r>
                      <a:r>
                        <a:rPr lang="en-US" sz="700" b="0" i="0" u="none" strike="noStrike" dirty="0" err="1">
                          <a:solidFill>
                            <a:srgbClr val="000000"/>
                          </a:solidFill>
                          <a:effectLst/>
                          <a:latin typeface="Calibri" panose="020F0502020204030204" pitchFamily="34" charset="0"/>
                        </a:rPr>
                        <a:t>Casies</a:t>
                      </a:r>
                      <a:r>
                        <a:rPr lang="en-US" sz="700" b="0" i="0" u="none" strike="noStrike" dirty="0">
                          <a:solidFill>
                            <a:srgbClr val="000000"/>
                          </a:solidFill>
                          <a:effectLst/>
                          <a:latin typeface="Calibri" panose="020F0502020204030204" pitchFamily="34" charset="0"/>
                        </a:rPr>
                        <a:t> at Colle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117.06</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2162</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613347358"/>
                  </a:ext>
                </a:extLst>
              </a:tr>
              <a:tr h="108658">
                <a:tc>
                  <a:txBody>
                    <a:bodyPr/>
                    <a:lstStyle/>
                    <a:p>
                      <a:pPr algn="ctr" fontAlgn="b"/>
                      <a:r>
                        <a:rPr lang="en-US" sz="700" b="0" i="0" u="none" strike="noStrike">
                          <a:solidFill>
                            <a:srgbClr val="000000"/>
                          </a:solidFill>
                          <a:effectLst/>
                          <a:latin typeface="Calibri" panose="020F0502020204030204" pitchFamily="34" charset="0"/>
                        </a:rPr>
                        <a:t>9</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Gadera</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Pedraces</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124.81</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1911</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558747657"/>
                  </a:ext>
                </a:extLst>
              </a:tr>
              <a:tr h="108658">
                <a:tc>
                  <a:txBody>
                    <a:bodyPr/>
                    <a:lstStyle/>
                    <a:p>
                      <a:pPr algn="ctr" fontAlgn="b"/>
                      <a:r>
                        <a:rPr lang="en-US" sz="700" b="0" i="0" u="none" strike="noStrike">
                          <a:solidFill>
                            <a:srgbClr val="000000"/>
                          </a:solidFill>
                          <a:effectLst/>
                          <a:latin typeface="Calibri" panose="020F0502020204030204" pitchFamily="34" charset="0"/>
                        </a:rPr>
                        <a:t>10</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Aurino</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Cadipietra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155.88</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1796</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3231090551"/>
                  </a:ext>
                </a:extLst>
              </a:tr>
              <a:tr h="108658">
                <a:tc>
                  <a:txBody>
                    <a:bodyPr/>
                    <a:lstStyle/>
                    <a:p>
                      <a:pPr algn="ctr" fontAlgn="b"/>
                      <a:r>
                        <a:rPr lang="en-US" sz="700" b="0" i="0" u="none" strike="noStrike">
                          <a:solidFill>
                            <a:srgbClr val="000000"/>
                          </a:solidFill>
                          <a:effectLst/>
                          <a:latin typeface="Calibri" panose="020F0502020204030204" pitchFamily="34" charset="0"/>
                        </a:rPr>
                        <a:t>11</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Rio </a:t>
                      </a:r>
                      <a:r>
                        <a:rPr lang="en-US" sz="700" b="0" i="0" u="none" strike="noStrike" dirty="0" err="1">
                          <a:solidFill>
                            <a:srgbClr val="000000"/>
                          </a:solidFill>
                          <a:effectLst/>
                          <a:latin typeface="Calibri" panose="020F0502020204030204" pitchFamily="34" charset="0"/>
                        </a:rPr>
                        <a:t>Ridanna</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Vipiteno</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a:solidFill>
                            <a:srgbClr val="000000"/>
                          </a:solidFill>
                          <a:effectLst/>
                          <a:latin typeface="Calibri" panose="020F0502020204030204" pitchFamily="34" charset="0"/>
                        </a:rPr>
                        <a:t>204.75</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a:solidFill>
                            <a:srgbClr val="000000"/>
                          </a:solidFill>
                          <a:effectLst/>
                          <a:latin typeface="Calibri" panose="020F0502020204030204" pitchFamily="34" charset="0"/>
                        </a:rPr>
                        <a:t>1700</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2490648140"/>
                  </a:ext>
                </a:extLst>
              </a:tr>
              <a:tr h="108658">
                <a:tc>
                  <a:txBody>
                    <a:bodyPr/>
                    <a:lstStyle/>
                    <a:p>
                      <a:pPr algn="ctr" fontAlgn="b"/>
                      <a:r>
                        <a:rPr lang="en-US" sz="700" b="0" i="0" u="none" strike="noStrike">
                          <a:solidFill>
                            <a:srgbClr val="000000"/>
                          </a:solidFill>
                          <a:effectLst/>
                          <a:latin typeface="Calibri" panose="020F0502020204030204" pitchFamily="34" charset="0"/>
                        </a:rPr>
                        <a:t>12</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Gadera</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Mantana</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394.75</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a:solidFill>
                            <a:srgbClr val="000000"/>
                          </a:solidFill>
                          <a:effectLst/>
                          <a:latin typeface="Calibri" panose="020F0502020204030204" pitchFamily="34" charset="0"/>
                        </a:rPr>
                        <a:t>1915</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78439169"/>
                  </a:ext>
                </a:extLst>
              </a:tr>
              <a:tr h="108658">
                <a:tc>
                  <a:txBody>
                    <a:bodyPr/>
                    <a:lstStyle/>
                    <a:p>
                      <a:pPr algn="ctr" fontAlgn="b"/>
                      <a:r>
                        <a:rPr lang="en-US" sz="700" b="0" i="0" u="none" strike="noStrike" dirty="0">
                          <a:solidFill>
                            <a:srgbClr val="000000"/>
                          </a:solidFill>
                          <a:effectLst/>
                          <a:latin typeface="Calibri" panose="020F0502020204030204" pitchFamily="34" charset="0"/>
                        </a:rPr>
                        <a:t>13</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Passirio</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Merano</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414.19</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a:solidFill>
                            <a:srgbClr val="000000"/>
                          </a:solidFill>
                          <a:effectLst/>
                          <a:latin typeface="Calibri" panose="020F0502020204030204" pitchFamily="34" charset="0"/>
                        </a:rPr>
                        <a:t>1533</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3903190210"/>
                  </a:ext>
                </a:extLst>
              </a:tr>
              <a:tr h="108658">
                <a:tc>
                  <a:txBody>
                    <a:bodyPr/>
                    <a:lstStyle/>
                    <a:p>
                      <a:pPr algn="ctr" fontAlgn="b"/>
                      <a:r>
                        <a:rPr lang="en-US" sz="700" b="0" i="0" u="none" strike="noStrike">
                          <a:solidFill>
                            <a:srgbClr val="000000"/>
                          </a:solidFill>
                          <a:effectLst/>
                          <a:latin typeface="Calibri" panose="020F0502020204030204" pitchFamily="34" charset="0"/>
                        </a:rPr>
                        <a:t>14</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Aurino</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Caminata</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a:solidFill>
                            <a:srgbClr val="000000"/>
                          </a:solidFill>
                          <a:effectLst/>
                          <a:latin typeface="Calibri" panose="020F0502020204030204" pitchFamily="34" charset="0"/>
                        </a:rPr>
                        <a:t>418.25</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1887</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2431529563"/>
                  </a:ext>
                </a:extLst>
              </a:tr>
              <a:tr h="108658">
                <a:tc>
                  <a:txBody>
                    <a:bodyPr/>
                    <a:lstStyle/>
                    <a:p>
                      <a:pPr algn="ctr" fontAlgn="b"/>
                      <a:r>
                        <a:rPr lang="en-US" sz="700" b="0" i="0" u="none" strike="noStrike">
                          <a:solidFill>
                            <a:srgbClr val="000000"/>
                          </a:solidFill>
                          <a:effectLst/>
                          <a:latin typeface="Calibri" panose="020F0502020204030204" pitchFamily="34" charset="0"/>
                        </a:rPr>
                        <a:t>15</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Aurino</a:t>
                      </a:r>
                      <a:r>
                        <a:rPr lang="en-US" sz="700" b="0" i="0" u="none" strike="noStrike" dirty="0">
                          <a:solidFill>
                            <a:srgbClr val="000000"/>
                          </a:solidFill>
                          <a:effectLst/>
                          <a:latin typeface="Calibri" panose="020F0502020204030204" pitchFamily="34" charset="0"/>
                        </a:rPr>
                        <a:t> at </a:t>
                      </a:r>
                      <a:r>
                        <a:rPr lang="en-US" sz="700" b="0" i="0" u="none" strike="noStrike" dirty="0" err="1">
                          <a:solidFill>
                            <a:srgbClr val="000000"/>
                          </a:solidFill>
                          <a:effectLst/>
                          <a:latin typeface="Calibri" panose="020F0502020204030204" pitchFamily="34" charset="0"/>
                        </a:rPr>
                        <a:t>S.Giorgio</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613.38</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1847</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2433646241"/>
                  </a:ext>
                </a:extLst>
              </a:tr>
              <a:tr h="108658">
                <a:tc>
                  <a:txBody>
                    <a:bodyPr/>
                    <a:lstStyle/>
                    <a:p>
                      <a:pPr algn="ctr" fontAlgn="b"/>
                      <a:r>
                        <a:rPr lang="en-US" sz="700" b="0" i="0" u="none" strike="noStrike" dirty="0">
                          <a:solidFill>
                            <a:srgbClr val="000000"/>
                          </a:solidFill>
                          <a:effectLst/>
                          <a:latin typeface="Calibri" panose="020F0502020204030204" pitchFamily="34" charset="0"/>
                        </a:rPr>
                        <a:t>16</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Rienza</a:t>
                      </a:r>
                      <a:r>
                        <a:rPr lang="en-US" sz="700" b="0" i="0" u="none" strike="noStrike" dirty="0">
                          <a:solidFill>
                            <a:srgbClr val="000000"/>
                          </a:solidFill>
                          <a:effectLst/>
                          <a:latin typeface="Calibri" panose="020F0502020204030204" pitchFamily="34" charset="0"/>
                        </a:rPr>
                        <a:t> </a:t>
                      </a:r>
                      <a:r>
                        <a:rPr lang="en-US" sz="700" b="0" i="0" u="none" strike="noStrike" dirty="0" err="1">
                          <a:solidFill>
                            <a:srgbClr val="000000"/>
                          </a:solidFill>
                          <a:effectLst/>
                          <a:latin typeface="Calibri" panose="020F0502020204030204" pitchFamily="34" charset="0"/>
                        </a:rPr>
                        <a:t>Vandoies</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a:solidFill>
                            <a:srgbClr val="000000"/>
                          </a:solidFill>
                          <a:effectLst/>
                          <a:latin typeface="Calibri" panose="020F0502020204030204" pitchFamily="34" charset="0"/>
                        </a:rPr>
                        <a:t>1919.81</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1916</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3356278028"/>
                  </a:ext>
                </a:extLst>
              </a:tr>
              <a:tr h="108658">
                <a:tc>
                  <a:txBody>
                    <a:bodyPr/>
                    <a:lstStyle/>
                    <a:p>
                      <a:pPr algn="ctr" fontAlgn="b"/>
                      <a:r>
                        <a:rPr lang="en-US" sz="700" b="0" i="0" u="none" strike="noStrike">
                          <a:solidFill>
                            <a:srgbClr val="000000"/>
                          </a:solidFill>
                          <a:effectLst/>
                          <a:latin typeface="Calibri" panose="020F0502020204030204" pitchFamily="34" charset="0"/>
                        </a:rPr>
                        <a:t>17</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Adige at Ponte Adige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2725.81</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1878</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3500809870"/>
                  </a:ext>
                </a:extLst>
              </a:tr>
              <a:tr h="108658">
                <a:tc>
                  <a:txBody>
                    <a:bodyPr/>
                    <a:lstStyle/>
                    <a:p>
                      <a:pPr algn="ctr" fontAlgn="b"/>
                      <a:r>
                        <a:rPr lang="en-US" sz="700" b="0" i="0" u="none" strike="noStrike">
                          <a:solidFill>
                            <a:srgbClr val="000000"/>
                          </a:solidFill>
                          <a:effectLst/>
                          <a:latin typeface="Calibri" panose="020F0502020204030204" pitchFamily="34" charset="0"/>
                        </a:rPr>
                        <a:t>18</a:t>
                      </a:r>
                    </a:p>
                  </a:txBody>
                  <a:tcPr marL="0" marR="0" marT="0" marB="0" anchor="b">
                    <a:lnL>
                      <a:noFill/>
                    </a:lnL>
                    <a:lnR>
                      <a:noFill/>
                    </a:lnR>
                    <a:lnT>
                      <a:noFill/>
                    </a:lnT>
                    <a:lnB>
                      <a:noFill/>
                    </a:lnB>
                    <a:solidFill>
                      <a:schemeClr val="accent3">
                        <a:lumMod val="20000"/>
                        <a:lumOff val="80000"/>
                      </a:schemeClr>
                    </a:solidFill>
                  </a:tcPr>
                </a:tc>
                <a:tc>
                  <a:txBody>
                    <a:bodyPr/>
                    <a:lstStyle/>
                    <a:p>
                      <a:pPr algn="l" fontAlgn="b"/>
                      <a:r>
                        <a:rPr lang="en-US" sz="700" b="0" i="0" u="none" strike="noStrike" dirty="0">
                          <a:solidFill>
                            <a:srgbClr val="000000"/>
                          </a:solidFill>
                          <a:effectLst/>
                          <a:latin typeface="Calibri" panose="020F0502020204030204" pitchFamily="34" charset="0"/>
                        </a:rPr>
                        <a:t>Adige at Bronzolo </a:t>
                      </a:r>
                    </a:p>
                  </a:txBody>
                  <a:tcPr marL="0" marR="0" marT="0" marB="0" anchor="b">
                    <a:lnL>
                      <a:noFill/>
                    </a:lnL>
                    <a:lnR>
                      <a:noFill/>
                    </a:lnR>
                    <a:lnT>
                      <a:noFill/>
                    </a:lnT>
                    <a:lnB>
                      <a:noFill/>
                    </a:lnB>
                    <a:solidFill>
                      <a:schemeClr val="accent3">
                        <a:lumMod val="20000"/>
                        <a:lumOff val="80000"/>
                      </a:schemeClr>
                    </a:solidFill>
                  </a:tcPr>
                </a:tc>
                <a:tc>
                  <a:txBody>
                    <a:bodyPr/>
                    <a:lstStyle/>
                    <a:p>
                      <a:pPr algn="ctr" rtl="0" fontAlgn="b"/>
                      <a:r>
                        <a:rPr lang="en-US" sz="700" b="1" i="0" u="none" strike="noStrike" dirty="0">
                          <a:solidFill>
                            <a:srgbClr val="000000"/>
                          </a:solidFill>
                          <a:effectLst/>
                          <a:latin typeface="Calibri" panose="020F0502020204030204" pitchFamily="34" charset="0"/>
                        </a:rPr>
                        <a:t>6834.75</a:t>
                      </a:r>
                    </a:p>
                  </a:txBody>
                  <a:tcPr marL="9525" marR="9525" marT="9525" marB="0" anchor="b">
                    <a:lnL>
                      <a:noFill/>
                    </a:lnL>
                    <a:lnR>
                      <a:noFill/>
                    </a:lnR>
                    <a:lnT>
                      <a:noFill/>
                    </a:lnT>
                    <a:lnB>
                      <a:noFill/>
                    </a:lnB>
                    <a:solidFill>
                      <a:srgbClr val="ECF5E7"/>
                    </a:solidFill>
                  </a:tcPr>
                </a:tc>
                <a:tc>
                  <a:txBody>
                    <a:bodyPr/>
                    <a:lstStyle/>
                    <a:p>
                      <a:pPr algn="ctr" fontAlgn="ctr"/>
                      <a:r>
                        <a:rPr lang="en-US" sz="700" b="0" i="0" u="none" strike="noStrike" dirty="0">
                          <a:solidFill>
                            <a:srgbClr val="000000"/>
                          </a:solidFill>
                          <a:effectLst/>
                          <a:latin typeface="Calibri" panose="020F0502020204030204" pitchFamily="34" charset="0"/>
                        </a:rPr>
                        <a:t>1885</a:t>
                      </a:r>
                    </a:p>
                  </a:txBody>
                  <a:tcPr marL="9525" marR="9525" marT="9525" marB="0" anchor="ctr">
                    <a:lnL>
                      <a:noFill/>
                    </a:lnL>
                    <a:lnR>
                      <a:noFill/>
                    </a:lnR>
                    <a:lnT>
                      <a:noFill/>
                    </a:lnT>
                    <a:lnB>
                      <a:noFill/>
                    </a:lnB>
                    <a:solidFill>
                      <a:schemeClr val="accent3">
                        <a:lumMod val="20000"/>
                        <a:lumOff val="80000"/>
                      </a:schemeClr>
                    </a:solidFill>
                  </a:tcPr>
                </a:tc>
                <a:extLst>
                  <a:ext uri="{0D108BD9-81ED-4DB2-BD59-A6C34878D82A}">
                    <a16:rowId xmlns:a16="http://schemas.microsoft.com/office/drawing/2014/main" xmlns="" val="3138964442"/>
                  </a:ext>
                </a:extLst>
              </a:tr>
              <a:tr h="108658">
                <a:tc>
                  <a:txBody>
                    <a:bodyPr/>
                    <a:lstStyle/>
                    <a:p>
                      <a:pPr algn="ctr" fontAlgn="b"/>
                      <a:r>
                        <a:rPr lang="en-US" sz="700" b="0" i="0" u="none" strike="noStrike">
                          <a:solidFill>
                            <a:srgbClr val="000000"/>
                          </a:solidFill>
                          <a:effectLst/>
                          <a:latin typeface="Calibri" panose="020F0502020204030204" pitchFamily="34" charset="0"/>
                        </a:rPr>
                        <a:t>19</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a:solidFill>
                            <a:srgbClr val="000000"/>
                          </a:solidFill>
                          <a:effectLst/>
                          <a:latin typeface="Calibri" panose="020F0502020204030204" pitchFamily="34" charset="0"/>
                        </a:rPr>
                        <a:t>Ponte Mas</a:t>
                      </a: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a:solidFill>
                            <a:srgbClr val="000000"/>
                          </a:solidFill>
                          <a:effectLst/>
                          <a:latin typeface="Calibri" panose="020F0502020204030204" pitchFamily="34" charset="0"/>
                        </a:rPr>
                        <a:t>705.07</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1602</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557619563"/>
                  </a:ext>
                </a:extLst>
              </a:tr>
              <a:tr h="108658">
                <a:tc>
                  <a:txBody>
                    <a:bodyPr/>
                    <a:lstStyle/>
                    <a:p>
                      <a:pPr algn="ctr" fontAlgn="b"/>
                      <a:r>
                        <a:rPr lang="en-US" sz="700" b="0" i="0" u="none" strike="noStrike">
                          <a:solidFill>
                            <a:srgbClr val="000000"/>
                          </a:solidFill>
                          <a:effectLst/>
                          <a:latin typeface="Calibri" panose="020F0502020204030204" pitchFamily="34" charset="0"/>
                        </a:rPr>
                        <a:t>20</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Saviner</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a:solidFill>
                            <a:srgbClr val="000000"/>
                          </a:solidFill>
                          <a:effectLst/>
                          <a:latin typeface="Calibri" panose="020F0502020204030204" pitchFamily="34" charset="0"/>
                        </a:rPr>
                        <a:t>109.30</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1907</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2616272528"/>
                  </a:ext>
                </a:extLst>
              </a:tr>
              <a:tr h="108658">
                <a:tc>
                  <a:txBody>
                    <a:bodyPr/>
                    <a:lstStyle/>
                    <a:p>
                      <a:pPr algn="ctr" fontAlgn="b"/>
                      <a:r>
                        <a:rPr lang="en-US" sz="700" b="0" i="0" u="none" strike="noStrike">
                          <a:solidFill>
                            <a:srgbClr val="000000"/>
                          </a:solidFill>
                          <a:effectLst/>
                          <a:latin typeface="Calibri" panose="020F0502020204030204" pitchFamily="34" charset="0"/>
                        </a:rPr>
                        <a:t>21</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Fiorentina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56.77</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1857</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1338916656"/>
                  </a:ext>
                </a:extLst>
              </a:tr>
              <a:tr h="108658">
                <a:tc>
                  <a:txBody>
                    <a:bodyPr/>
                    <a:lstStyle/>
                    <a:p>
                      <a:pPr algn="ctr" fontAlgn="b"/>
                      <a:r>
                        <a:rPr lang="en-US" sz="700" b="0" i="0" u="none" strike="noStrike">
                          <a:solidFill>
                            <a:srgbClr val="000000"/>
                          </a:solidFill>
                          <a:effectLst/>
                          <a:latin typeface="Calibri" panose="020F0502020204030204" pitchFamily="34" charset="0"/>
                        </a:rPr>
                        <a:t>22</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Corpassa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a:solidFill>
                            <a:srgbClr val="000000"/>
                          </a:solidFill>
                          <a:effectLst/>
                          <a:latin typeface="Calibri" panose="020F0502020204030204" pitchFamily="34" charset="0"/>
                        </a:rPr>
                        <a:t>24.81</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1926</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4194603950"/>
                  </a:ext>
                </a:extLst>
              </a:tr>
              <a:tr h="108658">
                <a:tc>
                  <a:txBody>
                    <a:bodyPr/>
                    <a:lstStyle/>
                    <a:p>
                      <a:pPr algn="ctr" fontAlgn="b"/>
                      <a:r>
                        <a:rPr lang="en-US" sz="700" b="0" i="0" u="none" strike="noStrike">
                          <a:solidFill>
                            <a:srgbClr val="000000"/>
                          </a:solidFill>
                          <a:effectLst/>
                          <a:latin typeface="Calibri" panose="020F0502020204030204" pitchFamily="34" charset="0"/>
                        </a:rPr>
                        <a:t>23</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Renaz</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27.63</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a:solidFill>
                            <a:srgbClr val="000000"/>
                          </a:solidFill>
                          <a:effectLst/>
                          <a:latin typeface="Calibri" panose="020F0502020204030204" pitchFamily="34" charset="0"/>
                        </a:rPr>
                        <a:t>2107</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3979026035"/>
                  </a:ext>
                </a:extLst>
              </a:tr>
              <a:tr h="108658">
                <a:tc>
                  <a:txBody>
                    <a:bodyPr/>
                    <a:lstStyle/>
                    <a:p>
                      <a:pPr algn="ctr" fontAlgn="b"/>
                      <a:r>
                        <a:rPr lang="en-US" sz="700" b="0" i="0" u="none" strike="noStrike">
                          <a:solidFill>
                            <a:srgbClr val="000000"/>
                          </a:solidFill>
                          <a:effectLst/>
                          <a:latin typeface="Calibri" panose="020F0502020204030204" pitchFamily="34" charset="0"/>
                        </a:rPr>
                        <a:t>24</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Biois</a:t>
                      </a:r>
                      <a:r>
                        <a:rPr lang="en-US" sz="700" b="0" i="0" u="none" strike="noStrike" dirty="0">
                          <a:solidFill>
                            <a:srgbClr val="000000"/>
                          </a:solidFill>
                          <a:effectLst/>
                          <a:latin typeface="Calibri" panose="020F0502020204030204" pitchFamily="34" charset="0"/>
                        </a:rPr>
                        <a:t> a </a:t>
                      </a:r>
                      <a:r>
                        <a:rPr lang="en-US" sz="700" b="0" i="0" u="none" strike="noStrike" dirty="0" err="1">
                          <a:solidFill>
                            <a:srgbClr val="000000"/>
                          </a:solidFill>
                          <a:effectLst/>
                          <a:latin typeface="Calibri" panose="020F0502020204030204" pitchFamily="34" charset="0"/>
                        </a:rPr>
                        <a:t>Falcade</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52.30</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a:solidFill>
                            <a:srgbClr val="000000"/>
                          </a:solidFill>
                          <a:effectLst/>
                          <a:latin typeface="Calibri" panose="020F0502020204030204" pitchFamily="34" charset="0"/>
                        </a:rPr>
                        <a:t>1996</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1747180441"/>
                  </a:ext>
                </a:extLst>
              </a:tr>
              <a:tr h="108658">
                <a:tc>
                  <a:txBody>
                    <a:bodyPr/>
                    <a:lstStyle/>
                    <a:p>
                      <a:pPr algn="ctr" fontAlgn="b"/>
                      <a:r>
                        <a:rPr lang="en-US" sz="700" b="0" i="0" u="none" strike="noStrike">
                          <a:solidFill>
                            <a:srgbClr val="000000"/>
                          </a:solidFill>
                          <a:effectLst/>
                          <a:latin typeface="Calibri" panose="020F0502020204030204" pitchFamily="34" charset="0"/>
                        </a:rPr>
                        <a:t>25</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Liera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37.71</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1994</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2563560494"/>
                  </a:ext>
                </a:extLst>
              </a:tr>
              <a:tr h="108658">
                <a:tc>
                  <a:txBody>
                    <a:bodyPr/>
                    <a:lstStyle/>
                    <a:p>
                      <a:pPr algn="ctr" fontAlgn="b"/>
                      <a:r>
                        <a:rPr lang="en-US" sz="700" b="0" i="0" u="none" strike="noStrike">
                          <a:solidFill>
                            <a:srgbClr val="000000"/>
                          </a:solidFill>
                          <a:effectLst/>
                          <a:latin typeface="Calibri" panose="020F0502020204030204" pitchFamily="34" charset="0"/>
                        </a:rPr>
                        <a:t>26</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Pettorina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55.05</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1964</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1721407141"/>
                  </a:ext>
                </a:extLst>
              </a:tr>
              <a:tr h="108658">
                <a:tc>
                  <a:txBody>
                    <a:bodyPr/>
                    <a:lstStyle/>
                    <a:p>
                      <a:pPr algn="ctr" fontAlgn="b"/>
                      <a:r>
                        <a:rPr lang="en-US" sz="700" b="0" i="0" u="none" strike="noStrike">
                          <a:solidFill>
                            <a:srgbClr val="000000"/>
                          </a:solidFill>
                          <a:effectLst/>
                          <a:latin typeface="Calibri" panose="020F0502020204030204" pitchFamily="34" charset="0"/>
                        </a:rPr>
                        <a:t>27</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Tegnas</a:t>
                      </a:r>
                      <a:r>
                        <a:rPr lang="en-US" sz="7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48.92</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1737</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2572506761"/>
                  </a:ext>
                </a:extLst>
              </a:tr>
              <a:tr h="108658">
                <a:tc>
                  <a:txBody>
                    <a:bodyPr/>
                    <a:lstStyle/>
                    <a:p>
                      <a:pPr algn="ctr" fontAlgn="b"/>
                      <a:r>
                        <a:rPr lang="en-US" sz="700" b="0" i="0" u="none" strike="noStrike">
                          <a:solidFill>
                            <a:srgbClr val="000000"/>
                          </a:solidFill>
                          <a:effectLst/>
                          <a:latin typeface="Calibri" panose="020F0502020204030204" pitchFamily="34" charset="0"/>
                        </a:rPr>
                        <a:t>28</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Vizza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7.68</a:t>
                      </a:r>
                    </a:p>
                  </a:txBody>
                  <a:tcPr marL="9525" marR="9525" marT="9525" marB="0" anchor="b">
                    <a:lnL>
                      <a:noFill/>
                    </a:lnL>
                    <a:lnR>
                      <a:noFill/>
                    </a:lnR>
                    <a:lnT>
                      <a:noFill/>
                    </a:lnT>
                    <a:lnB>
                      <a:noFill/>
                    </a:lnB>
                    <a:solidFill>
                      <a:srgbClr val="FCEEE4"/>
                    </a:solidFill>
                  </a:tcPr>
                </a:tc>
                <a:tc>
                  <a:txBody>
                    <a:bodyPr/>
                    <a:lstStyle/>
                    <a:p>
                      <a:pPr algn="ctr" fontAlgn="b"/>
                      <a:r>
                        <a:rPr lang="en-US" sz="700" b="1" i="0" u="none" strike="noStrike" dirty="0">
                          <a:solidFill>
                            <a:srgbClr val="000000"/>
                          </a:solidFill>
                          <a:effectLst/>
                          <a:latin typeface="Calibri" panose="020F0502020204030204" pitchFamily="34" charset="0"/>
                        </a:rPr>
                        <a:t>2271</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3968386331"/>
                  </a:ext>
                </a:extLst>
              </a:tr>
              <a:tr h="108658">
                <a:tc>
                  <a:txBody>
                    <a:bodyPr/>
                    <a:lstStyle/>
                    <a:p>
                      <a:pPr algn="ctr" fontAlgn="b"/>
                      <a:r>
                        <a:rPr lang="en-US" sz="700" b="0" i="0" u="none" strike="noStrike">
                          <a:solidFill>
                            <a:srgbClr val="000000"/>
                          </a:solidFill>
                          <a:effectLst/>
                          <a:latin typeface="Calibri" panose="020F0502020204030204" pitchFamily="34" charset="0"/>
                        </a:rPr>
                        <a:t>29</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Cavia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1" i="0" u="none" strike="noStrike" dirty="0">
                          <a:solidFill>
                            <a:srgbClr val="000000"/>
                          </a:solidFill>
                          <a:effectLst/>
                          <a:latin typeface="Calibri" panose="020F0502020204030204" pitchFamily="34" charset="0"/>
                        </a:rPr>
                        <a:t>1.75</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2261</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1202692054"/>
                  </a:ext>
                </a:extLst>
              </a:tr>
              <a:tr h="108658">
                <a:tc>
                  <a:txBody>
                    <a:bodyPr/>
                    <a:lstStyle/>
                    <a:p>
                      <a:pPr algn="ctr" fontAlgn="b"/>
                      <a:r>
                        <a:rPr lang="en-US" sz="700" b="0" i="0" u="none" strike="noStrike">
                          <a:solidFill>
                            <a:srgbClr val="000000"/>
                          </a:solidFill>
                          <a:effectLst/>
                          <a:latin typeface="Calibri" panose="020F0502020204030204" pitchFamily="34" charset="0"/>
                        </a:rPr>
                        <a:t>30</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Missiaga</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4.97</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1727</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2161535414"/>
                  </a:ext>
                </a:extLst>
              </a:tr>
              <a:tr h="108658">
                <a:tc>
                  <a:txBody>
                    <a:bodyPr/>
                    <a:lstStyle/>
                    <a:p>
                      <a:pPr algn="ctr" fontAlgn="b"/>
                      <a:r>
                        <a:rPr lang="en-US" sz="700" b="0" i="0" u="none" strike="noStrike">
                          <a:solidFill>
                            <a:srgbClr val="000000"/>
                          </a:solidFill>
                          <a:effectLst/>
                          <a:latin typeface="Calibri" panose="020F0502020204030204" pitchFamily="34" charset="0"/>
                        </a:rPr>
                        <a:t>31</a:t>
                      </a:r>
                    </a:p>
                  </a:txBody>
                  <a:tcPr marL="0" marR="0" marT="0" marB="0" anchor="b">
                    <a:lnL>
                      <a:noFill/>
                    </a:lnL>
                    <a:lnR>
                      <a:noFill/>
                    </a:lnR>
                    <a:lnT>
                      <a:noFill/>
                    </a:lnT>
                    <a:lnB>
                      <a:noFill/>
                    </a:lnB>
                    <a:solidFill>
                      <a:srgbClr val="FCE4D6"/>
                    </a:solidFill>
                  </a:tcPr>
                </a:tc>
                <a:tc>
                  <a:txBody>
                    <a:bodyPr/>
                    <a:lstStyle/>
                    <a:p>
                      <a:pPr algn="l" fontAlgn="b"/>
                      <a:r>
                        <a:rPr lang="en-US" sz="700" b="0" i="0" u="none" strike="noStrike" dirty="0" err="1">
                          <a:solidFill>
                            <a:srgbClr val="000000"/>
                          </a:solidFill>
                          <a:effectLst/>
                          <a:latin typeface="Calibri" panose="020F0502020204030204" pitchFamily="34" charset="0"/>
                        </a:rPr>
                        <a:t>Ghirlo</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rgbClr val="FCE4D6"/>
                    </a:solidFill>
                  </a:tcPr>
                </a:tc>
                <a:tc>
                  <a:txBody>
                    <a:bodyPr/>
                    <a:lstStyle/>
                    <a:p>
                      <a:pPr algn="ctr" rtl="0" fontAlgn="b"/>
                      <a:r>
                        <a:rPr lang="en-US" sz="700" b="0" i="0" u="none" strike="noStrike" dirty="0">
                          <a:solidFill>
                            <a:srgbClr val="000000"/>
                          </a:solidFill>
                          <a:effectLst/>
                          <a:latin typeface="Calibri" panose="020F0502020204030204" pitchFamily="34" charset="0"/>
                        </a:rPr>
                        <a:t>420.70</a:t>
                      </a:r>
                    </a:p>
                  </a:txBody>
                  <a:tcPr marL="9525" marR="9525" marT="9525" marB="0" anchor="b">
                    <a:lnL>
                      <a:noFill/>
                    </a:lnL>
                    <a:lnR>
                      <a:noFill/>
                    </a:lnR>
                    <a:lnT>
                      <a:noFill/>
                    </a:lnT>
                    <a:lnB>
                      <a:noFill/>
                    </a:lnB>
                    <a:solidFill>
                      <a:srgbClr val="FCEEE4"/>
                    </a:solidFill>
                  </a:tcPr>
                </a:tc>
                <a:tc>
                  <a:txBody>
                    <a:bodyPr/>
                    <a:lstStyle/>
                    <a:p>
                      <a:pPr algn="ctr" fontAlgn="b"/>
                      <a:r>
                        <a:rPr lang="en-US" sz="700" b="0" i="0" u="none" strike="noStrike" dirty="0">
                          <a:solidFill>
                            <a:srgbClr val="000000"/>
                          </a:solidFill>
                          <a:effectLst/>
                          <a:latin typeface="Calibri" panose="020F0502020204030204" pitchFamily="34" charset="0"/>
                        </a:rPr>
                        <a:t>1818</a:t>
                      </a:r>
                    </a:p>
                  </a:txBody>
                  <a:tcPr marL="9525" marR="9525" marT="9525" marB="0" anchor="b">
                    <a:lnL>
                      <a:noFill/>
                    </a:lnL>
                    <a:lnR>
                      <a:noFill/>
                    </a:lnR>
                    <a:lnT>
                      <a:noFill/>
                    </a:lnT>
                    <a:lnB>
                      <a:noFill/>
                    </a:lnB>
                    <a:solidFill>
                      <a:srgbClr val="FCE4D6"/>
                    </a:solidFill>
                  </a:tcPr>
                </a:tc>
                <a:extLst>
                  <a:ext uri="{0D108BD9-81ED-4DB2-BD59-A6C34878D82A}">
                    <a16:rowId xmlns:a16="http://schemas.microsoft.com/office/drawing/2014/main" xmlns="" val="1114433665"/>
                  </a:ext>
                </a:extLst>
              </a:tr>
              <a:tr h="108658">
                <a:tc>
                  <a:txBody>
                    <a:bodyPr/>
                    <a:lstStyle/>
                    <a:p>
                      <a:pPr algn="ctr" fontAlgn="b"/>
                      <a:r>
                        <a:rPr lang="en-US" sz="700" b="0" i="0" u="none" strike="noStrike">
                          <a:solidFill>
                            <a:srgbClr val="000000"/>
                          </a:solidFill>
                          <a:effectLst/>
                          <a:latin typeface="Calibri" panose="020F0502020204030204" pitchFamily="34" charset="0"/>
                        </a:rPr>
                        <a:t>32</a:t>
                      </a:r>
                    </a:p>
                  </a:txBody>
                  <a:tcPr marL="0" marR="0" marT="0" marB="0" anchor="b">
                    <a:lnL>
                      <a:noFill/>
                    </a:lnL>
                    <a:lnR>
                      <a:noFill/>
                    </a:lnR>
                    <a:lnT>
                      <a:noFill/>
                    </a:lnT>
                    <a:lnB>
                      <a:noFill/>
                    </a:lnB>
                    <a:solidFill>
                      <a:schemeClr val="accent1">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Posina</a:t>
                      </a:r>
                      <a:r>
                        <a:rPr lang="en-US" sz="700" b="0" i="0" u="none" strike="noStrike" dirty="0">
                          <a:solidFill>
                            <a:srgbClr val="000000"/>
                          </a:solidFill>
                          <a:effectLst/>
                          <a:latin typeface="Calibri" panose="020F0502020204030204" pitchFamily="34" charset="0"/>
                        </a:rPr>
                        <a:t> </a:t>
                      </a:r>
                      <a:r>
                        <a:rPr lang="en-US" sz="700" b="0" i="0" u="none" strike="noStrike" dirty="0" err="1">
                          <a:solidFill>
                            <a:srgbClr val="000000"/>
                          </a:solidFill>
                          <a:effectLst/>
                          <a:latin typeface="Calibri" panose="020F0502020204030204" pitchFamily="34" charset="0"/>
                        </a:rPr>
                        <a:t>Stancari</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chemeClr val="accent1">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115.67</a:t>
                      </a:r>
                    </a:p>
                  </a:txBody>
                  <a:tcPr marL="9525" marR="9525" marT="9525" marB="0" anchor="b">
                    <a:lnL>
                      <a:noFill/>
                    </a:lnL>
                    <a:lnR>
                      <a:noFill/>
                    </a:lnR>
                    <a:lnT>
                      <a:noFill/>
                    </a:lnT>
                    <a:lnB>
                      <a:noFill/>
                    </a:lnB>
                    <a:solidFill>
                      <a:srgbClr val="EFF5FB"/>
                    </a:solidFill>
                  </a:tcPr>
                </a:tc>
                <a:tc>
                  <a:txBody>
                    <a:bodyPr/>
                    <a:lstStyle/>
                    <a:p>
                      <a:pPr algn="ctr" fontAlgn="b"/>
                      <a:r>
                        <a:rPr lang="en-US" sz="700" b="1" i="0" u="none" strike="noStrike" dirty="0">
                          <a:solidFill>
                            <a:srgbClr val="000000"/>
                          </a:solidFill>
                          <a:effectLst/>
                          <a:latin typeface="Calibri" panose="020F0502020204030204" pitchFamily="34" charset="0"/>
                        </a:rPr>
                        <a:t>1105</a:t>
                      </a:r>
                    </a:p>
                  </a:txBody>
                  <a:tcPr marL="9525" marR="9525" marT="9525" marB="0" anchor="b">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xmlns="" val="810996117"/>
                  </a:ext>
                </a:extLst>
              </a:tr>
              <a:tr h="108658">
                <a:tc>
                  <a:txBody>
                    <a:bodyPr/>
                    <a:lstStyle/>
                    <a:p>
                      <a:pPr algn="ctr" fontAlgn="b"/>
                      <a:r>
                        <a:rPr lang="en-US" sz="700" b="0" i="0" u="none" strike="noStrike" dirty="0">
                          <a:solidFill>
                            <a:srgbClr val="000000"/>
                          </a:solidFill>
                          <a:effectLst/>
                          <a:latin typeface="Calibri" panose="020F0502020204030204" pitchFamily="34" charset="0"/>
                        </a:rPr>
                        <a:t>33</a:t>
                      </a:r>
                    </a:p>
                  </a:txBody>
                  <a:tcPr marL="0" marR="0" marT="0" marB="0" anchor="b">
                    <a:lnL>
                      <a:noFill/>
                    </a:lnL>
                    <a:lnR>
                      <a:noFill/>
                    </a:lnR>
                    <a:lnT>
                      <a:noFill/>
                    </a:lnT>
                    <a:lnB>
                      <a:noFill/>
                    </a:lnB>
                    <a:solidFill>
                      <a:schemeClr val="accent1">
                        <a:lumMod val="20000"/>
                        <a:lumOff val="80000"/>
                      </a:schemeClr>
                    </a:solidFill>
                  </a:tcPr>
                </a:tc>
                <a:tc>
                  <a:txBody>
                    <a:bodyPr/>
                    <a:lstStyle/>
                    <a:p>
                      <a:pPr algn="l" fontAlgn="b"/>
                      <a:r>
                        <a:rPr lang="en-US" sz="700" b="0" i="0" u="none" strike="noStrike" dirty="0" err="1">
                          <a:solidFill>
                            <a:srgbClr val="000000"/>
                          </a:solidFill>
                          <a:effectLst/>
                          <a:latin typeface="Calibri" panose="020F0502020204030204" pitchFamily="34" charset="0"/>
                        </a:rPr>
                        <a:t>Posina</a:t>
                      </a:r>
                      <a:r>
                        <a:rPr lang="en-US" sz="700" b="0" i="0" u="none" strike="noStrike" dirty="0">
                          <a:solidFill>
                            <a:srgbClr val="000000"/>
                          </a:solidFill>
                          <a:effectLst/>
                          <a:latin typeface="Calibri" panose="020F0502020204030204" pitchFamily="34" charset="0"/>
                        </a:rPr>
                        <a:t> </a:t>
                      </a:r>
                      <a:r>
                        <a:rPr lang="en-US" sz="700" b="0" i="0" u="none" strike="noStrike" dirty="0" err="1">
                          <a:solidFill>
                            <a:srgbClr val="000000"/>
                          </a:solidFill>
                          <a:effectLst/>
                          <a:latin typeface="Calibri" panose="020F0502020204030204" pitchFamily="34" charset="0"/>
                        </a:rPr>
                        <a:t>Bazzoni</a:t>
                      </a:r>
                      <a:endParaRPr lang="en-US" sz="7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solidFill>
                      <a:schemeClr val="accent1">
                        <a:lumMod val="20000"/>
                        <a:lumOff val="80000"/>
                      </a:schemeClr>
                    </a:solidFill>
                  </a:tcPr>
                </a:tc>
                <a:tc>
                  <a:txBody>
                    <a:bodyPr/>
                    <a:lstStyle/>
                    <a:p>
                      <a:pPr algn="ctr" rtl="0" fontAlgn="b"/>
                      <a:r>
                        <a:rPr lang="en-US" sz="700" b="0" i="0" u="none" strike="noStrike" dirty="0">
                          <a:solidFill>
                            <a:srgbClr val="000000"/>
                          </a:solidFill>
                          <a:effectLst/>
                          <a:latin typeface="Calibri" panose="020F0502020204030204" pitchFamily="34" charset="0"/>
                        </a:rPr>
                        <a:t>41.64</a:t>
                      </a:r>
                    </a:p>
                  </a:txBody>
                  <a:tcPr marL="9525" marR="9525" marT="9525" marB="0" anchor="b">
                    <a:lnL>
                      <a:noFill/>
                    </a:lnL>
                    <a:lnR>
                      <a:noFill/>
                    </a:lnR>
                    <a:lnT>
                      <a:noFill/>
                    </a:lnT>
                    <a:lnB>
                      <a:noFill/>
                    </a:lnB>
                    <a:solidFill>
                      <a:srgbClr val="EFF5FB"/>
                    </a:solidFill>
                  </a:tcPr>
                </a:tc>
                <a:tc>
                  <a:txBody>
                    <a:bodyPr/>
                    <a:lstStyle/>
                    <a:p>
                      <a:pPr algn="ctr" fontAlgn="b"/>
                      <a:r>
                        <a:rPr lang="en-US" sz="700" b="0" i="0" u="none" strike="noStrike" dirty="0">
                          <a:solidFill>
                            <a:srgbClr val="000000"/>
                          </a:solidFill>
                          <a:effectLst/>
                          <a:latin typeface="Calibri" panose="020F0502020204030204" pitchFamily="34" charset="0"/>
                        </a:rPr>
                        <a:t>1130</a:t>
                      </a:r>
                    </a:p>
                  </a:txBody>
                  <a:tcPr marL="0" marR="0" marT="0" marB="0" anchor="b">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xmlns="" val="747194511"/>
                  </a:ext>
                </a:extLst>
              </a:tr>
            </a:tbl>
          </a:graphicData>
        </a:graphic>
      </p:graphicFrame>
    </p:spTree>
    <p:extLst>
      <p:ext uri="{BB962C8B-B14F-4D97-AF65-F5344CB8AC3E}">
        <p14:creationId xmlns:p14="http://schemas.microsoft.com/office/powerpoint/2010/main" val="2888278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46" y="188121"/>
            <a:ext cx="8229600" cy="742950"/>
          </a:xfrm>
        </p:spPr>
        <p:txBody>
          <a:bodyPr>
            <a:normAutofit/>
          </a:bodyPr>
          <a:lstStyle/>
          <a:p>
            <a:r>
              <a:rPr lang="en-US" sz="2400" b="1" dirty="0"/>
              <a:t>Error propagation Analysis: relative error </a:t>
            </a:r>
            <a:r>
              <a:rPr lang="en-US" sz="2400" b="1" dirty="0" err="1"/>
              <a:t>accum</a:t>
            </a:r>
            <a:r>
              <a:rPr lang="en-US" sz="2400" b="1" dirty="0"/>
              <a:t>. rainfall to volume</a:t>
            </a:r>
          </a:p>
        </p:txBody>
      </p:sp>
      <p:sp>
        <p:nvSpPr>
          <p:cNvPr id="6" name="Rectangle 2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3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dirty="0"/>
          </a:p>
        </p:txBody>
      </p:sp>
      <p:sp>
        <p:nvSpPr>
          <p:cNvPr id="29" name="Rectangle 28"/>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 | Methods | Study area </a:t>
            </a:r>
            <a:r>
              <a:rPr lang="en-US" b="1" dirty="0">
                <a:solidFill>
                  <a:schemeClr val="bg1"/>
                </a:solidFill>
              </a:rPr>
              <a:t>| Results | </a:t>
            </a:r>
            <a:r>
              <a:rPr lang="en-US" dirty="0">
                <a:solidFill>
                  <a:schemeClr val="tx2">
                    <a:lumMod val="75000"/>
                  </a:schemeClr>
                </a:solidFill>
              </a:rPr>
              <a:t>Discussion and outlook</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837" y="740943"/>
            <a:ext cx="2933457" cy="2199255"/>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0" y="747728"/>
            <a:ext cx="2933457" cy="2199255"/>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1600" y="2940198"/>
            <a:ext cx="2933457" cy="2199255"/>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70838" y="2946983"/>
            <a:ext cx="2933457" cy="2199255"/>
          </a:xfrm>
          <a:prstGeom prst="rect">
            <a:avLst/>
          </a:prstGeom>
        </p:spPr>
      </p:pic>
    </p:spTree>
    <p:extLst>
      <p:ext uri="{BB962C8B-B14F-4D97-AF65-F5344CB8AC3E}">
        <p14:creationId xmlns:p14="http://schemas.microsoft.com/office/powerpoint/2010/main" val="464314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46" y="188121"/>
            <a:ext cx="8229600" cy="742950"/>
          </a:xfrm>
        </p:spPr>
        <p:txBody>
          <a:bodyPr>
            <a:normAutofit/>
          </a:bodyPr>
          <a:lstStyle/>
          <a:p>
            <a:r>
              <a:rPr lang="en-US" sz="2400" b="1" dirty="0"/>
              <a:t>Error propagation Analysis: relative error </a:t>
            </a:r>
            <a:r>
              <a:rPr lang="en-US" sz="2400" b="1" dirty="0" err="1"/>
              <a:t>accum</a:t>
            </a:r>
            <a:r>
              <a:rPr lang="en-US" sz="2400" b="1" dirty="0"/>
              <a:t>. rainfall to q peak</a:t>
            </a:r>
          </a:p>
        </p:txBody>
      </p:sp>
      <p:sp>
        <p:nvSpPr>
          <p:cNvPr id="6" name="Rectangle 2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3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dirty="0"/>
          </a:p>
        </p:txBody>
      </p:sp>
      <p:sp>
        <p:nvSpPr>
          <p:cNvPr id="29" name="Rectangle 28"/>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 | Methods | Study area </a:t>
            </a:r>
            <a:r>
              <a:rPr lang="en-US" b="1" dirty="0">
                <a:solidFill>
                  <a:schemeClr val="bg1"/>
                </a:solidFill>
              </a:rPr>
              <a:t>| Results | </a:t>
            </a:r>
            <a:r>
              <a:rPr lang="en-US" dirty="0">
                <a:solidFill>
                  <a:schemeClr val="tx2">
                    <a:lumMod val="75000"/>
                  </a:schemeClr>
                </a:solidFill>
              </a:rPr>
              <a:t>Discussion and outlook</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1436" y="742950"/>
            <a:ext cx="2933457" cy="219925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3742" y="753967"/>
            <a:ext cx="2933457" cy="219925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3743" y="2924831"/>
            <a:ext cx="2933457" cy="2199255"/>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19600" y="2910783"/>
            <a:ext cx="2933457" cy="2199255"/>
          </a:xfrm>
          <a:prstGeom prst="rect">
            <a:avLst/>
          </a:prstGeom>
        </p:spPr>
      </p:pic>
    </p:spTree>
    <p:extLst>
      <p:ext uri="{BB962C8B-B14F-4D97-AF65-F5344CB8AC3E}">
        <p14:creationId xmlns:p14="http://schemas.microsoft.com/office/powerpoint/2010/main" val="2056843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46" y="188121"/>
            <a:ext cx="8229600" cy="742950"/>
          </a:xfrm>
        </p:spPr>
        <p:txBody>
          <a:bodyPr>
            <a:normAutofit/>
          </a:bodyPr>
          <a:lstStyle/>
          <a:p>
            <a:r>
              <a:rPr lang="en-US" sz="2400" b="1" dirty="0"/>
              <a:t>Error propagation Analysis: </a:t>
            </a:r>
            <a:r>
              <a:rPr lang="en-US" sz="2400" b="1" dirty="0" err="1"/>
              <a:t>accum</a:t>
            </a:r>
            <a:r>
              <a:rPr lang="en-US" sz="2400" b="1" dirty="0"/>
              <a:t>. rainfall to volume</a:t>
            </a:r>
          </a:p>
        </p:txBody>
      </p:sp>
      <p:sp>
        <p:nvSpPr>
          <p:cNvPr id="6" name="Rectangle 2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3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dirty="0"/>
          </a:p>
        </p:txBody>
      </p:sp>
      <p:sp>
        <p:nvSpPr>
          <p:cNvPr id="29" name="Rectangle 28"/>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 | Methods | Study area </a:t>
            </a:r>
            <a:r>
              <a:rPr lang="en-US" b="1" dirty="0">
                <a:solidFill>
                  <a:schemeClr val="bg1"/>
                </a:solidFill>
              </a:rPr>
              <a:t>| Results | </a:t>
            </a:r>
            <a:r>
              <a:rPr lang="en-US" dirty="0">
                <a:solidFill>
                  <a:schemeClr val="tx2">
                    <a:lumMod val="75000"/>
                  </a:schemeClr>
                </a:solidFill>
              </a:rPr>
              <a:t>Discussion and outlook</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5188" y="728391"/>
            <a:ext cx="2933457" cy="2199255"/>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7169" y="728391"/>
            <a:ext cx="2933457" cy="219925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2677" y="2944246"/>
            <a:ext cx="2933457" cy="2199255"/>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52601" y="2927646"/>
            <a:ext cx="2933457" cy="2199255"/>
          </a:xfrm>
          <a:prstGeom prst="rect">
            <a:avLst/>
          </a:prstGeom>
        </p:spPr>
      </p:pic>
    </p:spTree>
    <p:extLst>
      <p:ext uri="{BB962C8B-B14F-4D97-AF65-F5344CB8AC3E}">
        <p14:creationId xmlns:p14="http://schemas.microsoft.com/office/powerpoint/2010/main" val="1462006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46" y="188121"/>
            <a:ext cx="8229600" cy="742950"/>
          </a:xfrm>
        </p:spPr>
        <p:txBody>
          <a:bodyPr>
            <a:normAutofit/>
          </a:bodyPr>
          <a:lstStyle/>
          <a:p>
            <a:r>
              <a:rPr lang="en-US" sz="2400" b="1" dirty="0"/>
              <a:t>Error propagation Analysis: </a:t>
            </a:r>
            <a:r>
              <a:rPr lang="en-US" sz="2400" b="1" dirty="0" err="1"/>
              <a:t>accum</a:t>
            </a:r>
            <a:r>
              <a:rPr lang="en-US" sz="2400" b="1" dirty="0"/>
              <a:t>. rainfall to q peak</a:t>
            </a:r>
          </a:p>
        </p:txBody>
      </p:sp>
      <p:sp>
        <p:nvSpPr>
          <p:cNvPr id="6" name="Rectangle 2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3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dirty="0"/>
          </a:p>
        </p:txBody>
      </p:sp>
      <p:sp>
        <p:nvSpPr>
          <p:cNvPr id="29" name="Rectangle 28"/>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 | Methods | Study area </a:t>
            </a:r>
            <a:r>
              <a:rPr lang="en-US" b="1" dirty="0">
                <a:solidFill>
                  <a:schemeClr val="bg1"/>
                </a:solidFill>
              </a:rPr>
              <a:t>| Results | </a:t>
            </a:r>
            <a:r>
              <a:rPr lang="en-US" dirty="0">
                <a:solidFill>
                  <a:schemeClr val="tx2">
                    <a:lumMod val="75000"/>
                  </a:schemeClr>
                </a:solidFill>
              </a:rPr>
              <a:t>Discussion and outlook</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8949" y="720402"/>
            <a:ext cx="2933457" cy="2199255"/>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3229" y="724763"/>
            <a:ext cx="2933457" cy="2199255"/>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27230" y="2924018"/>
            <a:ext cx="2933457" cy="2199255"/>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6109" y="2924018"/>
            <a:ext cx="2933457" cy="2199255"/>
          </a:xfrm>
          <a:prstGeom prst="rect">
            <a:avLst/>
          </a:prstGeom>
        </p:spPr>
      </p:pic>
    </p:spTree>
    <p:extLst>
      <p:ext uri="{BB962C8B-B14F-4D97-AF65-F5344CB8AC3E}">
        <p14:creationId xmlns:p14="http://schemas.microsoft.com/office/powerpoint/2010/main" val="3540949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46" y="188121"/>
            <a:ext cx="8229600" cy="742950"/>
          </a:xfrm>
        </p:spPr>
        <p:txBody>
          <a:bodyPr>
            <a:normAutofit/>
          </a:bodyPr>
          <a:lstStyle/>
          <a:p>
            <a:r>
              <a:rPr lang="en-US" sz="2400" b="1" dirty="0"/>
              <a:t>Scale dependence Analysis: catchment area vs. volume relative error</a:t>
            </a:r>
          </a:p>
        </p:txBody>
      </p:sp>
      <p:sp>
        <p:nvSpPr>
          <p:cNvPr id="6" name="Rectangle 2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3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dirty="0"/>
          </a:p>
        </p:txBody>
      </p:sp>
      <p:sp>
        <p:nvSpPr>
          <p:cNvPr id="29" name="Rectangle 28"/>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 | Methods | Study area </a:t>
            </a:r>
            <a:r>
              <a:rPr lang="en-US" b="1" dirty="0">
                <a:solidFill>
                  <a:schemeClr val="bg1"/>
                </a:solidFill>
              </a:rPr>
              <a:t>| Results | </a:t>
            </a:r>
            <a:r>
              <a:rPr lang="en-US" dirty="0">
                <a:solidFill>
                  <a:schemeClr val="tx2">
                    <a:lumMod val="75000"/>
                  </a:schemeClr>
                </a:solidFill>
              </a:rPr>
              <a:t>Discussion and outlook</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2957958"/>
            <a:ext cx="2490924" cy="216573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2828" y="2957958"/>
            <a:ext cx="2933457" cy="2199255"/>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758703"/>
            <a:ext cx="2933457" cy="2199255"/>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98239" y="758703"/>
            <a:ext cx="2933457" cy="2199255"/>
          </a:xfrm>
          <a:prstGeom prst="rect">
            <a:avLst/>
          </a:prstGeom>
        </p:spPr>
      </p:pic>
    </p:spTree>
    <p:extLst>
      <p:ext uri="{BB962C8B-B14F-4D97-AF65-F5344CB8AC3E}">
        <p14:creationId xmlns:p14="http://schemas.microsoft.com/office/powerpoint/2010/main" val="3387839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46" y="188121"/>
            <a:ext cx="8229600" cy="742950"/>
          </a:xfrm>
        </p:spPr>
        <p:txBody>
          <a:bodyPr>
            <a:normAutofit/>
          </a:bodyPr>
          <a:lstStyle/>
          <a:p>
            <a:r>
              <a:rPr lang="en-US" sz="2400" b="1" dirty="0"/>
              <a:t>Scale dependence Analysis: catchment area vs. q peak relative error</a:t>
            </a:r>
          </a:p>
        </p:txBody>
      </p:sp>
      <p:sp>
        <p:nvSpPr>
          <p:cNvPr id="6" name="Rectangle 2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7" name="Rectangle 30"/>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dirty="0"/>
          </a:p>
        </p:txBody>
      </p:sp>
      <p:sp>
        <p:nvSpPr>
          <p:cNvPr id="29" name="Rectangle 28"/>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 | Methods | Study area </a:t>
            </a:r>
            <a:r>
              <a:rPr lang="en-US" b="1" dirty="0">
                <a:solidFill>
                  <a:schemeClr val="bg1"/>
                </a:solidFill>
              </a:rPr>
              <a:t>| Results | </a:t>
            </a:r>
            <a:r>
              <a:rPr lang="en-US" dirty="0">
                <a:solidFill>
                  <a:schemeClr val="tx2">
                    <a:lumMod val="75000"/>
                  </a:schemeClr>
                </a:solidFill>
              </a:rPr>
              <a:t>Discussion and outlook</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2955670"/>
            <a:ext cx="2490924" cy="2165730"/>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2646" y="727840"/>
            <a:ext cx="2933457" cy="2199255"/>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84686" y="2922145"/>
            <a:ext cx="2933457" cy="2199255"/>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84685" y="727840"/>
            <a:ext cx="2933457" cy="2199255"/>
          </a:xfrm>
          <a:prstGeom prst="rect">
            <a:avLst/>
          </a:prstGeom>
        </p:spPr>
      </p:pic>
    </p:spTree>
    <p:extLst>
      <p:ext uri="{BB962C8B-B14F-4D97-AF65-F5344CB8AC3E}">
        <p14:creationId xmlns:p14="http://schemas.microsoft.com/office/powerpoint/2010/main" val="204771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50"/>
            <a:ext cx="8229600" cy="742950"/>
          </a:xfrm>
        </p:spPr>
        <p:txBody>
          <a:bodyPr>
            <a:normAutofit/>
          </a:bodyPr>
          <a:lstStyle/>
          <a:p>
            <a:pPr algn="l"/>
            <a:r>
              <a:rPr lang="en-US" sz="2400" b="1" dirty="0"/>
              <a:t>Discussion and outlook</a:t>
            </a:r>
          </a:p>
        </p:txBody>
      </p:sp>
      <p:sp>
        <p:nvSpPr>
          <p:cNvPr id="3" name="Content Placeholder 2"/>
          <p:cNvSpPr>
            <a:spLocks noGrp="1"/>
          </p:cNvSpPr>
          <p:nvPr>
            <p:ph idx="1"/>
          </p:nvPr>
        </p:nvSpPr>
        <p:spPr>
          <a:xfrm>
            <a:off x="457200" y="895350"/>
            <a:ext cx="8229600" cy="3733800"/>
          </a:xfrm>
        </p:spPr>
        <p:txBody>
          <a:bodyPr>
            <a:normAutofit fontScale="92500" lnSpcReduction="10000"/>
          </a:bodyPr>
          <a:lstStyle/>
          <a:p>
            <a:pPr marL="457200" indent="-457200">
              <a:buFont typeface="+mj-lt"/>
              <a:buAutoNum type="arabicPeriod"/>
            </a:pPr>
            <a:r>
              <a:rPr lang="en-US" sz="2200" b="1" dirty="0" smtClean="0">
                <a:solidFill>
                  <a:schemeClr val="tx1">
                    <a:lumMod val="75000"/>
                    <a:lumOff val="25000"/>
                  </a:schemeClr>
                </a:solidFill>
              </a:rPr>
              <a:t> </a:t>
            </a:r>
            <a:r>
              <a:rPr lang="en-US" sz="2200" dirty="0" smtClean="0">
                <a:solidFill>
                  <a:schemeClr val="tx1">
                    <a:lumMod val="75000"/>
                    <a:lumOff val="25000"/>
                  </a:schemeClr>
                </a:solidFill>
              </a:rPr>
              <a:t>The </a:t>
            </a:r>
            <a:r>
              <a:rPr lang="en-US" sz="2200" dirty="0">
                <a:solidFill>
                  <a:schemeClr val="tx1">
                    <a:lumMod val="75000"/>
                    <a:lumOff val="25000"/>
                  </a:schemeClr>
                </a:solidFill>
              </a:rPr>
              <a:t>simulations capture the runoff behavior in locations with </a:t>
            </a:r>
            <a:r>
              <a:rPr lang="en-US" sz="2200" b="1" dirty="0">
                <a:solidFill>
                  <a:schemeClr val="tx1">
                    <a:lumMod val="75000"/>
                    <a:lumOff val="25000"/>
                  </a:schemeClr>
                </a:solidFill>
              </a:rPr>
              <a:t>extreme convection</a:t>
            </a:r>
            <a:r>
              <a:rPr lang="en-US" sz="2200" dirty="0">
                <a:solidFill>
                  <a:schemeClr val="tx1">
                    <a:lumMod val="75000"/>
                    <a:lumOff val="25000"/>
                  </a:schemeClr>
                </a:solidFill>
              </a:rPr>
              <a:t> (</a:t>
            </a:r>
            <a:r>
              <a:rPr lang="en-US" sz="2200" dirty="0" err="1">
                <a:solidFill>
                  <a:schemeClr val="tx1">
                    <a:lumMod val="75000"/>
                    <a:lumOff val="25000"/>
                  </a:schemeClr>
                </a:solidFill>
              </a:rPr>
              <a:t>Cordevole</a:t>
            </a:r>
            <a:r>
              <a:rPr lang="en-US" sz="2200" dirty="0">
                <a:solidFill>
                  <a:schemeClr val="tx1">
                    <a:lumMod val="75000"/>
                    <a:lumOff val="25000"/>
                  </a:schemeClr>
                </a:solidFill>
              </a:rPr>
              <a:t> and Posina).</a:t>
            </a:r>
          </a:p>
          <a:p>
            <a:pPr marL="457200" indent="-457200">
              <a:buFont typeface="+mj-lt"/>
              <a:buAutoNum type="arabicPeriod"/>
            </a:pPr>
            <a:r>
              <a:rPr lang="en-US" sz="2200" b="1" dirty="0" smtClean="0">
                <a:solidFill>
                  <a:schemeClr val="tx1">
                    <a:lumMod val="75000"/>
                    <a:lumOff val="25000"/>
                  </a:schemeClr>
                </a:solidFill>
              </a:rPr>
              <a:t> Errors </a:t>
            </a:r>
            <a:r>
              <a:rPr lang="en-US" sz="2200" b="1" dirty="0">
                <a:solidFill>
                  <a:schemeClr val="tx1">
                    <a:lumMod val="75000"/>
                    <a:lumOff val="25000"/>
                  </a:schemeClr>
                </a:solidFill>
              </a:rPr>
              <a:t>in precipitation or temperature</a:t>
            </a:r>
            <a:r>
              <a:rPr lang="en-US" sz="2200" dirty="0">
                <a:solidFill>
                  <a:schemeClr val="tx1">
                    <a:lumMod val="75000"/>
                    <a:lumOff val="25000"/>
                  </a:schemeClr>
                </a:solidFill>
              </a:rPr>
              <a:t> propagate and </a:t>
            </a:r>
            <a:r>
              <a:rPr lang="en-US" sz="2200" b="1" dirty="0">
                <a:solidFill>
                  <a:schemeClr val="tx1">
                    <a:lumMod val="75000"/>
                    <a:lumOff val="25000"/>
                  </a:schemeClr>
                </a:solidFill>
              </a:rPr>
              <a:t>magnify</a:t>
            </a:r>
            <a:r>
              <a:rPr lang="en-US" sz="2200" dirty="0">
                <a:solidFill>
                  <a:schemeClr val="tx1">
                    <a:lumMod val="75000"/>
                    <a:lumOff val="25000"/>
                  </a:schemeClr>
                </a:solidFill>
              </a:rPr>
              <a:t> in regions where </a:t>
            </a:r>
            <a:r>
              <a:rPr lang="en-US" sz="2200" b="1" dirty="0">
                <a:solidFill>
                  <a:schemeClr val="tx1">
                    <a:lumMod val="75000"/>
                    <a:lumOff val="25000"/>
                  </a:schemeClr>
                </a:solidFill>
              </a:rPr>
              <a:t>snow </a:t>
            </a:r>
            <a:r>
              <a:rPr lang="en-US" sz="2200" b="1" dirty="0">
                <a:solidFill>
                  <a:schemeClr val="tx1">
                    <a:lumMod val="75000"/>
                    <a:lumOff val="25000"/>
                  </a:schemeClr>
                </a:solidFill>
              </a:rPr>
              <a:t>related </a:t>
            </a:r>
            <a:r>
              <a:rPr lang="en-US" sz="2200" b="1" dirty="0">
                <a:solidFill>
                  <a:schemeClr val="tx1">
                    <a:lumMod val="75000"/>
                    <a:lumOff val="25000"/>
                  </a:schemeClr>
                </a:solidFill>
              </a:rPr>
              <a:t>processes </a:t>
            </a:r>
            <a:r>
              <a:rPr lang="en-US" sz="2200" dirty="0">
                <a:solidFill>
                  <a:schemeClr val="tx1">
                    <a:lumMod val="75000"/>
                    <a:lumOff val="25000"/>
                  </a:schemeClr>
                </a:solidFill>
              </a:rPr>
              <a:t>play a relevant role (Upper Adige river basin). </a:t>
            </a:r>
          </a:p>
          <a:p>
            <a:pPr marL="457200" indent="-457200">
              <a:buFont typeface="+mj-lt"/>
              <a:buAutoNum type="arabicPeriod"/>
            </a:pPr>
            <a:r>
              <a:rPr lang="en-US" sz="2200" b="1" dirty="0" smtClean="0">
                <a:solidFill>
                  <a:schemeClr val="tx1">
                    <a:lumMod val="75000"/>
                    <a:lumOff val="25000"/>
                  </a:schemeClr>
                </a:solidFill>
              </a:rPr>
              <a:t> </a:t>
            </a:r>
            <a:r>
              <a:rPr lang="en-US" sz="2200" dirty="0" smtClean="0">
                <a:solidFill>
                  <a:schemeClr val="tx1">
                    <a:lumMod val="75000"/>
                    <a:lumOff val="25000"/>
                  </a:schemeClr>
                </a:solidFill>
              </a:rPr>
              <a:t>Runoff </a:t>
            </a:r>
            <a:r>
              <a:rPr lang="en-US" sz="2200" dirty="0">
                <a:solidFill>
                  <a:schemeClr val="tx1">
                    <a:lumMod val="75000"/>
                    <a:lumOff val="25000"/>
                  </a:schemeClr>
                </a:solidFill>
              </a:rPr>
              <a:t>errors </a:t>
            </a:r>
            <a:r>
              <a:rPr lang="en-US" sz="2200" dirty="0">
                <a:solidFill>
                  <a:schemeClr val="tx1">
                    <a:lumMod val="75000"/>
                    <a:lumOff val="25000"/>
                  </a:schemeClr>
                </a:solidFill>
              </a:rPr>
              <a:t>increase (power law) </a:t>
            </a:r>
            <a:r>
              <a:rPr lang="en-US" sz="2200" dirty="0">
                <a:solidFill>
                  <a:schemeClr val="tx1">
                    <a:lumMod val="75000"/>
                    <a:lumOff val="25000"/>
                  </a:schemeClr>
                </a:solidFill>
              </a:rPr>
              <a:t>with </a:t>
            </a:r>
            <a:r>
              <a:rPr lang="en-US" sz="2200" b="1" dirty="0">
                <a:solidFill>
                  <a:schemeClr val="tx1">
                    <a:lumMod val="75000"/>
                    <a:lumOff val="25000"/>
                  </a:schemeClr>
                </a:solidFill>
              </a:rPr>
              <a:t>rainfall </a:t>
            </a:r>
            <a:r>
              <a:rPr lang="en-US" sz="2200" b="1" dirty="0">
                <a:solidFill>
                  <a:schemeClr val="tx1">
                    <a:lumMod val="75000"/>
                    <a:lumOff val="25000"/>
                  </a:schemeClr>
                </a:solidFill>
              </a:rPr>
              <a:t>decrease. </a:t>
            </a:r>
          </a:p>
          <a:p>
            <a:pPr marL="457200" indent="-457200">
              <a:buFont typeface="+mj-lt"/>
              <a:buAutoNum type="arabicPeriod"/>
            </a:pPr>
            <a:r>
              <a:rPr lang="en-US" sz="2200" b="1" dirty="0" smtClean="0">
                <a:solidFill>
                  <a:schemeClr val="tx1">
                    <a:lumMod val="75000"/>
                    <a:lumOff val="25000"/>
                  </a:schemeClr>
                </a:solidFill>
              </a:rPr>
              <a:t> Scale </a:t>
            </a:r>
            <a:r>
              <a:rPr lang="en-US" sz="2200" b="1" dirty="0">
                <a:solidFill>
                  <a:schemeClr val="tx1">
                    <a:lumMod val="75000"/>
                    <a:lumOff val="25000"/>
                  </a:schemeClr>
                </a:solidFill>
              </a:rPr>
              <a:t>dependence of </a:t>
            </a:r>
            <a:r>
              <a:rPr lang="en-US" sz="2200" b="1" dirty="0">
                <a:solidFill>
                  <a:schemeClr val="tx1">
                    <a:lumMod val="75000"/>
                    <a:lumOff val="25000"/>
                  </a:schemeClr>
                </a:solidFill>
              </a:rPr>
              <a:t>runoff error </a:t>
            </a:r>
            <a:r>
              <a:rPr lang="en-US" sz="2200" dirty="0">
                <a:solidFill>
                  <a:schemeClr val="tx1">
                    <a:lumMod val="75000"/>
                    <a:lumOff val="25000"/>
                  </a:schemeClr>
                </a:solidFill>
              </a:rPr>
              <a:t>is more important in the snow-affected region</a:t>
            </a:r>
            <a:endParaRPr lang="en-US" sz="2200" dirty="0">
              <a:solidFill>
                <a:schemeClr val="tx1">
                  <a:lumMod val="75000"/>
                  <a:lumOff val="25000"/>
                </a:schemeClr>
              </a:solidFill>
              <a:sym typeface="Wingdings" panose="05000000000000000000" pitchFamily="2" charset="2"/>
            </a:endParaRPr>
          </a:p>
          <a:p>
            <a:pPr marL="457200" indent="-457200">
              <a:buFont typeface="+mj-lt"/>
              <a:buAutoNum type="arabicPeriod"/>
            </a:pPr>
            <a:r>
              <a:rPr lang="en-US" sz="2200" b="1" dirty="0" smtClean="0">
                <a:solidFill>
                  <a:schemeClr val="tx1">
                    <a:lumMod val="75000"/>
                    <a:lumOff val="25000"/>
                  </a:schemeClr>
                </a:solidFill>
              </a:rPr>
              <a:t> </a:t>
            </a:r>
            <a:r>
              <a:rPr lang="en-US" sz="2200" dirty="0" smtClean="0">
                <a:solidFill>
                  <a:schemeClr val="tx1">
                    <a:lumMod val="75000"/>
                    <a:lumOff val="25000"/>
                  </a:schemeClr>
                </a:solidFill>
              </a:rPr>
              <a:t>Each </a:t>
            </a:r>
            <a:r>
              <a:rPr lang="en-US" sz="2200" dirty="0">
                <a:solidFill>
                  <a:schemeClr val="tx1">
                    <a:lumMod val="75000"/>
                    <a:lumOff val="25000"/>
                  </a:schemeClr>
                </a:solidFill>
              </a:rPr>
              <a:t>model shows specific relationships that allow us to </a:t>
            </a:r>
            <a:r>
              <a:rPr lang="en-US" sz="2200" b="1" dirty="0">
                <a:solidFill>
                  <a:schemeClr val="tx1">
                    <a:lumMod val="75000"/>
                    <a:lumOff val="25000"/>
                  </a:schemeClr>
                </a:solidFill>
              </a:rPr>
              <a:t>assess the models performance </a:t>
            </a:r>
            <a:r>
              <a:rPr lang="en-US" sz="2200" dirty="0">
                <a:solidFill>
                  <a:schemeClr val="tx1">
                    <a:lumMod val="75000"/>
                    <a:lumOff val="25000"/>
                  </a:schemeClr>
                </a:solidFill>
              </a:rPr>
              <a:t>taking into account different spatial scales and dominant processes.</a:t>
            </a:r>
          </a:p>
          <a:p>
            <a:r>
              <a:rPr lang="en-US" sz="2200" i="1" dirty="0">
                <a:solidFill>
                  <a:schemeClr val="tx1">
                    <a:lumMod val="75000"/>
                    <a:lumOff val="25000"/>
                  </a:schemeClr>
                </a:solidFill>
              </a:rPr>
              <a:t>These findings aim at improving hydrological forecasting</a:t>
            </a:r>
            <a:endParaRPr lang="en-US" sz="1900" i="1" dirty="0">
              <a:solidFill>
                <a:schemeClr val="tx1">
                  <a:lumMod val="75000"/>
                  <a:lumOff val="25000"/>
                </a:scheme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dirty="0"/>
          </a:p>
        </p:txBody>
      </p:sp>
      <p:sp>
        <p:nvSpPr>
          <p:cNvPr id="6" name="Rectangle 5"/>
          <p:cNvSpPr/>
          <p:nvPr/>
        </p:nvSpPr>
        <p:spPr>
          <a:xfrm>
            <a:off x="0" y="-19050"/>
            <a:ext cx="9144000" cy="369332"/>
          </a:xfrm>
          <a:prstGeom prst="rect">
            <a:avLst/>
          </a:prstGeom>
        </p:spPr>
        <p:txBody>
          <a:bodyPr wrap="square">
            <a:spAutoFit/>
          </a:bodyPr>
          <a:lstStyle/>
          <a:p>
            <a:r>
              <a:rPr lang="en-US" dirty="0">
                <a:solidFill>
                  <a:schemeClr val="tx2">
                    <a:lumMod val="75000"/>
                  </a:schemeClr>
                </a:solidFill>
              </a:rPr>
              <a:t>Introduction | Methods | Study area | Results </a:t>
            </a:r>
            <a:r>
              <a:rPr lang="en-US" b="1" dirty="0">
                <a:solidFill>
                  <a:schemeClr val="bg1"/>
                </a:solidFill>
              </a:rPr>
              <a:t>| Discussion and outlook</a:t>
            </a:r>
          </a:p>
        </p:txBody>
      </p:sp>
      <p:sp>
        <p:nvSpPr>
          <p:cNvPr id="7" name="Rectangle 6"/>
          <p:cNvSpPr/>
          <p:nvPr/>
        </p:nvSpPr>
        <p:spPr>
          <a:xfrm>
            <a:off x="4800600" y="4634984"/>
            <a:ext cx="3313728" cy="369332"/>
          </a:xfrm>
          <a:prstGeom prst="rect">
            <a:avLst/>
          </a:prstGeom>
        </p:spPr>
        <p:txBody>
          <a:bodyPr wrap="none">
            <a:spAutoFit/>
          </a:bodyPr>
          <a:lstStyle/>
          <a:p>
            <a:r>
              <a:rPr lang="en-US" b="1" i="1" dirty="0">
                <a:solidFill>
                  <a:schemeClr val="accent2">
                    <a:lumMod val="75000"/>
                  </a:schemeClr>
                </a:solidFill>
              </a:rPr>
              <a:t>Thank you for your attention</a:t>
            </a:r>
            <a:endParaRPr lang="en-US" i="1" dirty="0">
              <a:solidFill>
                <a:schemeClr val="accent2">
                  <a:lumMod val="75000"/>
                </a:schemeClr>
              </a:solidFill>
            </a:endParaRPr>
          </a:p>
        </p:txBody>
      </p:sp>
    </p:spTree>
    <p:extLst>
      <p:ext uri="{BB962C8B-B14F-4D97-AF65-F5344CB8AC3E}">
        <p14:creationId xmlns:p14="http://schemas.microsoft.com/office/powerpoint/2010/main" val="248663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4378</TotalTime>
  <Words>1411</Words>
  <Application>Microsoft Office PowerPoint</Application>
  <PresentationFormat>On-screen Show (16:9)</PresentationFormat>
  <Paragraphs>278</Paragraphs>
  <Slides>15</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Wingdings</vt:lpstr>
      <vt:lpstr>Calibri</vt:lpstr>
      <vt:lpstr>Clarity</vt:lpstr>
      <vt:lpstr>Ensemble strategies for Flash Flood Forecasting:  the 29 October 2018 event in the Eastern Italian Alps </vt:lpstr>
      <vt:lpstr>Vaia storm, an unprecedented event</vt:lpstr>
      <vt:lpstr>Vaia storm: photos</vt:lpstr>
      <vt:lpstr>Motivation</vt:lpstr>
      <vt:lpstr>Motivation</vt:lpstr>
      <vt:lpstr>Objectives</vt:lpstr>
      <vt:lpstr>PowerPoint Presentation</vt:lpstr>
      <vt:lpstr>Study area: North of Italy</vt:lpstr>
      <vt:lpstr>Error propagation Analysis: relative error accum. rainfall to volume</vt:lpstr>
      <vt:lpstr>Error propagation Analysis: relative error accum. rainfall to q peak</vt:lpstr>
      <vt:lpstr>Error propagation Analysis: accum. rainfall to volume</vt:lpstr>
      <vt:lpstr>Error propagation Analysis: accum. rainfall to q peak</vt:lpstr>
      <vt:lpstr>Scale dependence Analysis: catchment area vs. volume relative error</vt:lpstr>
      <vt:lpstr>Scale dependence Analysis: catchment area vs. q peak relative error</vt:lpstr>
      <vt:lpstr>Discussion and outlook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Wavelet analysis of the streamflow variability in the Inn catchment and inter-annual to inter-decadal coherence with dominant large-scale climate indices</dc:title>
  <dc:creator>c716719</dc:creator>
  <cp:lastModifiedBy>c716719</cp:lastModifiedBy>
  <cp:revision>189</cp:revision>
  <dcterms:created xsi:type="dcterms:W3CDTF">2006-08-16T00:00:00Z</dcterms:created>
  <dcterms:modified xsi:type="dcterms:W3CDTF">2021-04-28T11:09:55Z</dcterms:modified>
</cp:coreProperties>
</file>