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3" r:id="rId4"/>
    <p:sldId id="265" r:id="rId5"/>
    <p:sldId id="267" r:id="rId6"/>
    <p:sldId id="271" r:id="rId7"/>
    <p:sldId id="268" r:id="rId8"/>
    <p:sldId id="274" r:id="rId9"/>
    <p:sldId id="275" r:id="rId10"/>
    <p:sldId id="27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1FD"/>
    <a:srgbClr val="F2E611"/>
    <a:srgbClr val="AB2335"/>
    <a:srgbClr val="F9F48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59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6D043-50BB-4D10-B930-12AC331073E4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28BF9-B241-46DE-9396-49E790222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628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E35C5-69EA-444D-B0C5-0154E8DD2CC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081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230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001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21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075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95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45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907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21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285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367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898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B47E-FDC4-4194-98C0-888C8A435576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2F359-AFDA-4A66-AA94-FF20FB0AE2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18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em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em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10" Type="http://schemas.openxmlformats.org/officeDocument/2006/relationships/image" Target="../media/image7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7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16.tiff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image" Target="../media/image17.tiff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mailto:derx@hydro.tuwien.ac.at" TargetMode="External"/><Relationship Id="rId5" Type="http://schemas.openxmlformats.org/officeDocument/2006/relationships/hyperlink" Target="http://www.waterandhealth.at/" TargetMode="External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"/>
            <a:ext cx="12179808" cy="3023755"/>
          </a:xfrm>
          <a:prstGeom prst="rect">
            <a:avLst/>
          </a:prstGeom>
          <a:solidFill>
            <a:srgbClr val="1D6FB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122363"/>
            <a:ext cx="11430000" cy="1433801"/>
          </a:xfrm>
        </p:spPr>
        <p:txBody>
          <a:bodyPr anchor="ctr">
            <a:no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Modelling the interplay of future changes and wastewater management measures on the microbiological river water quality considering safe drinking water production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252" y="3456781"/>
            <a:ext cx="11759303" cy="2716466"/>
          </a:xfrm>
        </p:spPr>
        <p:txBody>
          <a:bodyPr>
            <a:noAutofit/>
          </a:bodyPr>
          <a:lstStyle/>
          <a:p>
            <a:r>
              <a:rPr lang="en-US" sz="1800" i="1" dirty="0">
                <a:solidFill>
                  <a:srgbClr val="C00000"/>
                </a:solidFill>
              </a:rPr>
              <a:t>Katalin Demeter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1,2†‡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Julia Derx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3†‡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Jürgen Komma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en-US" sz="1800" i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Juraj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Parajka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Jack Schijven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4,5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Regina Sommer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Silvia Cervero-Arago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Gerhard Lindner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Christa M. Zoufal-Hruza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Rita Linke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Domenico Savio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Simone K. Ixenmaier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Alexander K.T. </a:t>
            </a:r>
            <a:r>
              <a:rPr lang="en-US" sz="18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Kirschner</a:t>
            </a:r>
            <a:r>
              <a:rPr lang="en-US" sz="1800" i="1" baseline="30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6,8†</a:t>
            </a:r>
            <a:r>
              <a:rPr lang="en-US" sz="18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Harald Kromp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Alfred P. Blaschke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3†</a:t>
            </a:r>
            <a:r>
              <a:rPr lang="en-US" sz="18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Andreas H. Farnleitner</a:t>
            </a:r>
            <a:r>
              <a:rPr lang="en-US" sz="1800" i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1,8†*</a:t>
            </a:r>
            <a:endParaRPr lang="en-GB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Institute of Chemical, Environmental and Bioscience Engineering E166/5/3, TU Wien,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Austria.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Center for Water Resource Systems E222, TU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Wien, Austria.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Institute of Hydraulic Engineering and Water Resources Management E222/2, TU Wien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Austria.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GB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Department of Statistics, Informatics and Modelling,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National Institute for Public Health and the Environment (RIVM),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Netherlands.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Faculty of Geosciences, Department of Earth Sciences, Utrecht University, The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Netherlands.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Institute for Hygiene and Applied Immunology, Medical University of Vienna,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Austria.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Division of Hygiene, Municipal Department 39, City Administration Vienna, </a:t>
            </a:r>
            <a:r>
              <a:rPr lang="en-GB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Austria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8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Division Water Quality and Health, Department of Pharmacology, Physiology, and Microbiology, Karl Landsteiner University of Health Sciences,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Austria.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9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Vienna Water, City Administration Vienna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Austria. </a:t>
            </a:r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†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Interuniversity Cooperation Centre Water &amp; Health (www.waterandhealth.at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GB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Grafik 11">
            <a:extLst>
              <a:ext uri="{FF2B5EF4-FFF2-40B4-BE49-F238E27FC236}">
                <a16:creationId xmlns:a16="http://schemas.microsoft.com/office/drawing/2014/main" id="{9B37A43D-1F4F-A445-9472-160A15DD0C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72" y="5939714"/>
            <a:ext cx="2654110" cy="820910"/>
          </a:xfrm>
          <a:prstGeom prst="rect">
            <a:avLst/>
          </a:prstGeom>
        </p:spPr>
      </p:pic>
      <p:pic>
        <p:nvPicPr>
          <p:cNvPr id="5" name="Grafik 12" descr="Logoleiste-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08640" y="6126720"/>
            <a:ext cx="3924736" cy="633905"/>
          </a:xfrm>
          <a:prstGeom prst="rect">
            <a:avLst/>
          </a:prstGeom>
        </p:spPr>
      </p:pic>
      <p:grpSp>
        <p:nvGrpSpPr>
          <p:cNvPr id="7" name="Group 12"/>
          <p:cNvGrpSpPr>
            <a:grpSpLocks/>
          </p:cNvGrpSpPr>
          <p:nvPr/>
        </p:nvGrpSpPr>
        <p:grpSpPr bwMode="auto">
          <a:xfrm>
            <a:off x="2940682" y="6173247"/>
            <a:ext cx="3587944" cy="587376"/>
            <a:chOff x="1338" y="-1983"/>
            <a:chExt cx="2014" cy="281"/>
          </a:xfrm>
        </p:grpSpPr>
        <p:pic>
          <p:nvPicPr>
            <p:cNvPr id="8" name="Picture 9" descr="waterresources_bildmarke_1.pn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" y="-1935"/>
              <a:ext cx="564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7" descr="WRS_text1.emf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" y="-1983"/>
              <a:ext cx="1433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8" descr="WRS_url1.emf"/>
            <p:cNvPicPr preferRelativeResize="0"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7" y="-1765"/>
              <a:ext cx="926" cy="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TextBox 10"/>
          <p:cNvSpPr txBox="1"/>
          <p:nvPr/>
        </p:nvSpPr>
        <p:spPr>
          <a:xfrm>
            <a:off x="7851756" y="326218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vEGU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2021, Session HS2.3.5, 30/04/2021</a:t>
            </a:r>
            <a:endParaRPr lang="en-GB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22576" r="5519" b="24697"/>
          <a:stretch/>
        </p:blipFill>
        <p:spPr>
          <a:xfrm>
            <a:off x="6649270" y="6160524"/>
            <a:ext cx="1438725" cy="612823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8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57"/>
    </mc:Choice>
    <mc:Fallback xmlns="">
      <p:transition spd="slow" advTm="162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1. The WHO concept about water safety: </a:t>
            </a:r>
            <a:b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	assessing and managing health risk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feld 74"/>
          <p:cNvSpPr txBox="1">
            <a:spLocks noChangeArrowheads="1"/>
          </p:cNvSpPr>
          <p:nvPr/>
        </p:nvSpPr>
        <p:spPr bwMode="auto">
          <a:xfrm>
            <a:off x="8082334" y="3769949"/>
            <a:ext cx="38825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cs typeface="Arial" panose="020B0604020202020204" pitchFamily="34" charset="0"/>
              </a:rPr>
              <a:t>≤  </a:t>
            </a:r>
            <a:r>
              <a:rPr lang="en-GB" sz="2400" dirty="0" smtClean="0">
                <a:cs typeface="Arial" panose="020B0604020202020204" pitchFamily="34" charset="0"/>
              </a:rPr>
              <a:t>health-based target at </a:t>
            </a:r>
            <a:r>
              <a:rPr lang="en-GB" sz="2400" dirty="0">
                <a:cs typeface="Arial" panose="020B0604020202020204" pitchFamily="34" charset="0"/>
              </a:rPr>
              <a:t>the consumer</a:t>
            </a:r>
          </a:p>
        </p:txBody>
      </p:sp>
      <p:sp>
        <p:nvSpPr>
          <p:cNvPr id="28" name="Titel 1"/>
          <p:cNvSpPr txBox="1">
            <a:spLocks/>
          </p:cNvSpPr>
          <p:nvPr/>
        </p:nvSpPr>
        <p:spPr bwMode="auto">
          <a:xfrm>
            <a:off x="2401147" y="2118005"/>
            <a:ext cx="9144000" cy="65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2400" i="1" dirty="0">
                <a:solidFill>
                  <a:srgbClr val="006699"/>
                </a:solidFill>
                <a:cs typeface="Arial" panose="020B0604020202020204" pitchFamily="34" charset="0"/>
              </a:rPr>
              <a:t>....from the catchment to the tap: a whole system approach</a:t>
            </a:r>
            <a:r>
              <a:rPr lang="en-GB" sz="2400" i="1" dirty="0">
                <a:solidFill>
                  <a:srgbClr val="17375E"/>
                </a:solidFill>
                <a:cs typeface="Arial" panose="020B0604020202020204" pitchFamily="34" charset="0"/>
              </a:rPr>
              <a:t> </a:t>
            </a:r>
            <a:endParaRPr lang="en-GB" i="1" dirty="0">
              <a:cs typeface="Arial" panose="020B0604020202020204" pitchFamily="34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6096000" y="3885116"/>
            <a:ext cx="2214124" cy="1919246"/>
            <a:chOff x="3846126" y="4930757"/>
            <a:chExt cx="1512000" cy="1310631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4"/>
            <a:srcRect l="15008" r="8574"/>
            <a:stretch/>
          </p:blipFill>
          <p:spPr>
            <a:xfrm>
              <a:off x="3846583" y="4930873"/>
              <a:ext cx="1511084" cy="1310400"/>
            </a:xfrm>
            <a:prstGeom prst="hexagon">
              <a:avLst/>
            </a:prstGeom>
            <a:ln w="19050" cap="rnd">
              <a:noFill/>
            </a:ln>
            <a:effectLst/>
          </p:spPr>
        </p:pic>
        <p:sp>
          <p:nvSpPr>
            <p:cNvPr id="40" name="Freeform 39"/>
            <p:cNvSpPr/>
            <p:nvPr/>
          </p:nvSpPr>
          <p:spPr>
            <a:xfrm rot="16200000">
              <a:off x="3946810" y="4830073"/>
              <a:ext cx="1310631" cy="1512000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40" tIns="310959" rIns="280441" bIns="310958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190452" y="2881600"/>
            <a:ext cx="2231698" cy="1919246"/>
            <a:chOff x="5932713" y="560102"/>
            <a:chExt cx="1524001" cy="1310631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97" r="1764"/>
            <a:stretch/>
          </p:blipFill>
          <p:spPr>
            <a:xfrm>
              <a:off x="5932713" y="560218"/>
              <a:ext cx="1524001" cy="1310400"/>
            </a:xfrm>
            <a:prstGeom prst="hexagon">
              <a:avLst/>
            </a:prstGeom>
          </p:spPr>
        </p:pic>
        <p:sp>
          <p:nvSpPr>
            <p:cNvPr id="43" name="Freeform 42"/>
            <p:cNvSpPr/>
            <p:nvPr/>
          </p:nvSpPr>
          <p:spPr>
            <a:xfrm rot="16200000">
              <a:off x="6039398" y="459418"/>
              <a:ext cx="1310631" cy="1512000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3810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40" tIns="310959" rIns="280441" bIns="310958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2305032" y="3866152"/>
            <a:ext cx="2231696" cy="1919245"/>
            <a:chOff x="5285557" y="1528596"/>
            <a:chExt cx="1524000" cy="1310631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0" r="26585"/>
            <a:stretch/>
          </p:blipFill>
          <p:spPr>
            <a:xfrm>
              <a:off x="5285557" y="1528712"/>
              <a:ext cx="1524000" cy="1310400"/>
            </a:xfrm>
            <a:prstGeom prst="hexagon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6012868" y="2638341"/>
              <a:ext cx="513282" cy="1846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" i="1" dirty="0" smtClean="0">
                  <a:solidFill>
                    <a:schemeClr val="bg1">
                      <a:lumMod val="65000"/>
                    </a:schemeClr>
                  </a:solidFill>
                </a:rPr>
                <a:t>berlin.de</a:t>
              </a:r>
              <a:endParaRPr lang="en-GB" sz="600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 rot="16200000">
              <a:off x="5392242" y="1427912"/>
              <a:ext cx="1310631" cy="1512000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40" tIns="310959" rIns="280441" bIns="310958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38446" y="2847934"/>
            <a:ext cx="2223083" cy="1932510"/>
            <a:chOff x="438446" y="2847934"/>
            <a:chExt cx="2223083" cy="193251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58" t="11333" r="35360" b="36753"/>
            <a:stretch/>
          </p:blipFill>
          <p:spPr>
            <a:xfrm>
              <a:off x="448682" y="2847934"/>
              <a:ext cx="2212847" cy="1932510"/>
            </a:xfrm>
            <a:prstGeom prst="hexagon">
              <a:avLst/>
            </a:prstGeom>
          </p:spPr>
        </p:pic>
        <p:sp>
          <p:nvSpPr>
            <p:cNvPr id="48" name="Freeform 47"/>
            <p:cNvSpPr/>
            <p:nvPr/>
          </p:nvSpPr>
          <p:spPr>
            <a:xfrm rot="16200000">
              <a:off x="585885" y="2709406"/>
              <a:ext cx="1919246" cy="2214124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40" tIns="310959" rIns="280441" bIns="310958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096000" y="3875062"/>
            <a:ext cx="2214124" cy="1919246"/>
            <a:chOff x="3846126" y="4930757"/>
            <a:chExt cx="1512000" cy="1310631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4"/>
            <a:srcRect l="15008" r="8574"/>
            <a:stretch/>
          </p:blipFill>
          <p:spPr>
            <a:xfrm>
              <a:off x="3846583" y="4930873"/>
              <a:ext cx="1511084" cy="1310400"/>
            </a:xfrm>
            <a:prstGeom prst="hexagon">
              <a:avLst/>
            </a:prstGeom>
            <a:ln w="19050" cap="rnd">
              <a:noFill/>
            </a:ln>
            <a:effectLst/>
          </p:spPr>
        </p:pic>
        <p:sp>
          <p:nvSpPr>
            <p:cNvPr id="52" name="Freeform 51"/>
            <p:cNvSpPr/>
            <p:nvPr/>
          </p:nvSpPr>
          <p:spPr>
            <a:xfrm rot="16200000">
              <a:off x="3946810" y="4830073"/>
              <a:ext cx="1310631" cy="1512000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40" tIns="310959" rIns="280441" bIns="310958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305032" y="3875063"/>
            <a:ext cx="2231696" cy="1919245"/>
            <a:chOff x="5285557" y="1528596"/>
            <a:chExt cx="1524000" cy="1310631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0" r="26585"/>
            <a:stretch/>
          </p:blipFill>
          <p:spPr>
            <a:xfrm>
              <a:off x="5285557" y="1528712"/>
              <a:ext cx="1524000" cy="1310400"/>
            </a:xfrm>
            <a:prstGeom prst="hexagon">
              <a:avLst/>
            </a:prstGeom>
          </p:spPr>
        </p:pic>
        <p:sp>
          <p:nvSpPr>
            <p:cNvPr id="55" name="Rectangle 54"/>
            <p:cNvSpPr/>
            <p:nvPr/>
          </p:nvSpPr>
          <p:spPr>
            <a:xfrm>
              <a:off x="6012868" y="2638341"/>
              <a:ext cx="513282" cy="1846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600" i="1" dirty="0" smtClean="0">
                  <a:solidFill>
                    <a:schemeClr val="bg1">
                      <a:lumMod val="65000"/>
                    </a:schemeClr>
                  </a:solidFill>
                </a:rPr>
                <a:t>berlin.de</a:t>
              </a:r>
              <a:endParaRPr lang="en-GB" sz="600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6" name="Freeform 55"/>
            <p:cNvSpPr/>
            <p:nvPr/>
          </p:nvSpPr>
          <p:spPr>
            <a:xfrm rot="16200000">
              <a:off x="5392242" y="1427912"/>
              <a:ext cx="1310631" cy="1512000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6471" h="1310630">
                  <a:moveTo>
                    <a:pt x="753236" y="0"/>
                  </a:moveTo>
                  <a:lnTo>
                    <a:pt x="1506470" y="285063"/>
                  </a:lnTo>
                  <a:lnTo>
                    <a:pt x="1506470" y="1025568"/>
                  </a:lnTo>
                  <a:lnTo>
                    <a:pt x="753236" y="1310630"/>
                  </a:lnTo>
                  <a:lnTo>
                    <a:pt x="1" y="1025568"/>
                  </a:lnTo>
                  <a:lnTo>
                    <a:pt x="1" y="285063"/>
                  </a:lnTo>
                  <a:lnTo>
                    <a:pt x="753236" y="0"/>
                  </a:lnTo>
                  <a:close/>
                </a:path>
              </a:pathLst>
            </a:cu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0440" tIns="310959" rIns="280441" bIns="310958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kern="1200"/>
            </a:p>
          </p:txBody>
        </p:sp>
      </p:grpSp>
      <p:pic>
        <p:nvPicPr>
          <p:cNvPr id="58" name="Pictur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6240" y="5831631"/>
            <a:ext cx="2678642" cy="81810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2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66"/>
    </mc:Choice>
    <mc:Fallback xmlns="">
      <p:transition spd="slow" advTm="29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4" b="1654"/>
          <a:stretch/>
        </p:blipFill>
        <p:spPr>
          <a:xfrm>
            <a:off x="0" y="-91441"/>
            <a:ext cx="12192000" cy="6949441"/>
          </a:xfrm>
          <a:prstGeom prst="rect">
            <a:avLst/>
          </a:prstGeom>
        </p:spPr>
      </p:pic>
      <p:sp>
        <p:nvSpPr>
          <p:cNvPr id="7" name="Rechteck 3"/>
          <p:cNvSpPr/>
          <p:nvPr/>
        </p:nvSpPr>
        <p:spPr>
          <a:xfrm>
            <a:off x="0" y="2722571"/>
            <a:ext cx="423866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Schijven</a:t>
            </a:r>
            <a:r>
              <a:rPr lang="en-GB" dirty="0" smtClean="0">
                <a:solidFill>
                  <a:schemeClr val="bg1"/>
                </a:solidFill>
              </a:rPr>
              <a:t> et al. (2015) </a:t>
            </a:r>
            <a:r>
              <a:rPr lang="en-GB" i="1" dirty="0" smtClean="0">
                <a:solidFill>
                  <a:schemeClr val="bg1"/>
                </a:solidFill>
              </a:rPr>
              <a:t>J. Environ. Qual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  <a:r>
              <a:rPr lang="en-GB" b="1" dirty="0" smtClean="0">
                <a:solidFill>
                  <a:schemeClr val="bg1"/>
                </a:solidFill>
              </a:rPr>
              <a:t>44(</a:t>
            </a:r>
            <a:r>
              <a:rPr lang="en-GB" dirty="0" smtClean="0">
                <a:solidFill>
                  <a:schemeClr val="bg1"/>
                </a:solidFill>
              </a:rPr>
              <a:t>5)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de-AT" dirty="0" smtClean="0">
                <a:solidFill>
                  <a:schemeClr val="bg1"/>
                </a:solidFill>
              </a:rPr>
              <a:t>Derx et al. (2016) </a:t>
            </a:r>
            <a:r>
              <a:rPr lang="de-AT" i="1" dirty="0" smtClean="0">
                <a:solidFill>
                  <a:schemeClr val="bg1"/>
                </a:solidFill>
              </a:rPr>
              <a:t>J. Environ. Qual. </a:t>
            </a:r>
            <a:r>
              <a:rPr lang="de-AT" b="1" dirty="0" smtClean="0">
                <a:solidFill>
                  <a:schemeClr val="bg1"/>
                </a:solidFill>
              </a:rPr>
              <a:t>45</a:t>
            </a:r>
            <a:r>
              <a:rPr lang="de-AT" dirty="0" smtClean="0">
                <a:solidFill>
                  <a:schemeClr val="bg1"/>
                </a:solidFill>
              </a:rPr>
              <a:t>(4)</a:t>
            </a:r>
          </a:p>
          <a:p>
            <a:endParaRPr lang="de-AT" dirty="0" smtClean="0">
              <a:solidFill>
                <a:schemeClr val="bg1"/>
              </a:solidFill>
            </a:endParaRPr>
          </a:p>
          <a:p>
            <a:r>
              <a:rPr lang="de-AT" dirty="0" smtClean="0">
                <a:solidFill>
                  <a:schemeClr val="bg1"/>
                </a:solidFill>
              </a:rPr>
              <a:t>Demeter, Derx, et al. (2021) </a:t>
            </a:r>
            <a:r>
              <a:rPr lang="de-AT" i="1" dirty="0" smtClean="0">
                <a:solidFill>
                  <a:schemeClr val="bg1"/>
                </a:solidFill>
              </a:rPr>
              <a:t>Sci. Total Environ. </a:t>
            </a:r>
            <a:r>
              <a:rPr lang="de-AT" b="1" dirty="0" smtClean="0">
                <a:solidFill>
                  <a:schemeClr val="bg1"/>
                </a:solidFill>
              </a:rPr>
              <a:t>768</a:t>
            </a:r>
          </a:p>
          <a:p>
            <a:endParaRPr lang="de-AT" dirty="0" smtClean="0">
              <a:solidFill>
                <a:schemeClr val="bg1"/>
              </a:solidFill>
            </a:endParaRPr>
          </a:p>
          <a:p>
            <a:r>
              <a:rPr lang="de-AT" dirty="0" smtClean="0">
                <a:solidFill>
                  <a:srgbClr val="F2E611"/>
                </a:solidFill>
              </a:rPr>
              <a:t>Derx et al., vPICO talk in this session (HS2.3.5)!!</a:t>
            </a:r>
            <a:endParaRPr lang="en-GB" b="1" dirty="0" smtClean="0">
              <a:solidFill>
                <a:srgbClr val="F2E61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7895" y1="54667" x2="17895" y2="54667"/>
                        <a14:foregroundMark x1="75263" y1="52000" x2="75263" y2="52000"/>
                        <a14:foregroundMark x1="85263" y1="26667" x2="85263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0112" y="0"/>
            <a:ext cx="1998386" cy="788836"/>
          </a:xfrm>
          <a:prstGeom prst="rect">
            <a:avLst/>
          </a:prstGeom>
        </p:spPr>
      </p:pic>
      <p:sp>
        <p:nvSpPr>
          <p:cNvPr id="9" name="Content Placeholder 6"/>
          <p:cNvSpPr txBox="1">
            <a:spLocks/>
          </p:cNvSpPr>
          <p:nvPr/>
        </p:nvSpPr>
        <p:spPr>
          <a:xfrm>
            <a:off x="7360920" y="1886117"/>
            <a:ext cx="4733279" cy="368458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r">
              <a:lnSpc>
                <a:spcPts val="22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200" dirty="0" smtClean="0"/>
              <a:t>Identification and characterisation of faecal pollution </a:t>
            </a:r>
            <a:r>
              <a:rPr lang="en-GB" sz="2200" dirty="0" smtClean="0">
                <a:solidFill>
                  <a:srgbClr val="0001FD"/>
                </a:solidFill>
              </a:rPr>
              <a:t>– catchment survey &amp; </a:t>
            </a:r>
            <a:r>
              <a:rPr lang="en-GB" sz="2200" dirty="0" err="1" smtClean="0">
                <a:solidFill>
                  <a:srgbClr val="0001FD"/>
                </a:solidFill>
              </a:rPr>
              <a:t>multiparametric</a:t>
            </a:r>
            <a:r>
              <a:rPr lang="en-GB" sz="2200" dirty="0" smtClean="0">
                <a:solidFill>
                  <a:srgbClr val="0001FD"/>
                </a:solidFill>
              </a:rPr>
              <a:t> monitoring</a:t>
            </a:r>
          </a:p>
          <a:p>
            <a:pPr marL="514350" indent="-514350" algn="r">
              <a:lnSpc>
                <a:spcPts val="22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200" dirty="0" smtClean="0"/>
              <a:t>Concentration of microorganisms in water </a:t>
            </a:r>
            <a:r>
              <a:rPr lang="en-GB" sz="2200" dirty="0" smtClean="0">
                <a:solidFill>
                  <a:srgbClr val="0001FD"/>
                </a:solidFill>
              </a:rPr>
              <a:t>– microbial fate and transport model</a:t>
            </a:r>
          </a:p>
          <a:p>
            <a:pPr marL="514350" indent="-514350" algn="r">
              <a:lnSpc>
                <a:spcPts val="22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200" dirty="0" smtClean="0"/>
              <a:t>Deriving the required log reduction of pathogens to meet a health-based target </a:t>
            </a:r>
            <a:r>
              <a:rPr lang="en-GB" sz="2200" dirty="0" smtClean="0">
                <a:solidFill>
                  <a:schemeClr val="bg1"/>
                </a:solidFill>
              </a:rPr>
              <a:t/>
            </a:r>
            <a:br>
              <a:rPr lang="en-GB" sz="2200" dirty="0" smtClean="0">
                <a:solidFill>
                  <a:schemeClr val="bg1"/>
                </a:solidFill>
              </a:rPr>
            </a:br>
            <a:r>
              <a:rPr lang="en-GB" sz="2200" dirty="0" smtClean="0">
                <a:solidFill>
                  <a:srgbClr val="0001FD"/>
                </a:solidFill>
              </a:rPr>
              <a:t>– QMRA </a:t>
            </a:r>
          </a:p>
          <a:p>
            <a:pPr algn="r">
              <a:lnSpc>
                <a:spcPts val="2200"/>
              </a:lnSpc>
              <a:spcAft>
                <a:spcPts val="1200"/>
              </a:spcAft>
            </a:pP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838200" y="365125"/>
            <a:ext cx="6348984" cy="777875"/>
          </a:xfrm>
          <a:prstGeom prst="rect">
            <a:avLst/>
          </a:prstGeom>
          <a:noFill/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bg1"/>
                </a:solidFill>
              </a:rPr>
              <a:t>2</a:t>
            </a:r>
            <a:r>
              <a:rPr lang="en-GB" sz="4000" dirty="0" smtClean="0">
                <a:solidFill>
                  <a:schemeClr val="bg1"/>
                </a:solidFill>
              </a:rPr>
              <a:t>. The </a:t>
            </a:r>
            <a:r>
              <a:rPr lang="en-GB" sz="4000" dirty="0" err="1" smtClean="0">
                <a:solidFill>
                  <a:schemeClr val="bg1"/>
                </a:solidFill>
              </a:rPr>
              <a:t>QMRAcatch</a:t>
            </a:r>
            <a:r>
              <a:rPr lang="en-GB" sz="4000" dirty="0" smtClean="0">
                <a:solidFill>
                  <a:schemeClr val="bg1"/>
                </a:solidFill>
              </a:rPr>
              <a:t> approach</a:t>
            </a: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1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32"/>
    </mc:Choice>
    <mc:Fallback xmlns="">
      <p:transition spd="slow" advTm="837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" y="1289304"/>
            <a:ext cx="12207240" cy="4882896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. Aims and modelling approach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221224" y="2126361"/>
            <a:ext cx="6263640" cy="3890392"/>
          </a:xfrm>
          <a:prstGeom prst="roundRect">
            <a:avLst>
              <a:gd name="adj" fmla="val 6268"/>
            </a:avLst>
          </a:prstGeom>
          <a:solidFill>
            <a:srgbClr val="F9F487"/>
          </a:solidFill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500"/>
              </a:lnSpc>
              <a:spcBef>
                <a:spcPts val="600"/>
              </a:spcBef>
              <a:buFont typeface="Wingdings" panose="05000000000000000000" pitchFamily="2" charset="2"/>
              <a:buChar char="à"/>
            </a:pPr>
            <a:r>
              <a:rPr lang="de-AT" sz="2000" dirty="0" smtClean="0">
                <a:sym typeface="Wingdings" panose="05000000000000000000" pitchFamily="2" charset="2"/>
              </a:rPr>
              <a:t>Decipher the interplay among future changes and measures</a:t>
            </a:r>
          </a:p>
          <a:p>
            <a:pPr>
              <a:lnSpc>
                <a:spcPts val="2500"/>
              </a:lnSpc>
              <a:spcBef>
                <a:spcPts val="0"/>
              </a:spcBef>
              <a:buFont typeface="Wingdings" panose="05000000000000000000" pitchFamily="2" charset="2"/>
              <a:buChar char="à"/>
            </a:pPr>
            <a:endParaRPr lang="de-AT" sz="2000" dirty="0" smtClean="0"/>
          </a:p>
          <a:p>
            <a:pPr>
              <a:lnSpc>
                <a:spcPts val="2500"/>
              </a:lnSpc>
              <a:spcBef>
                <a:spcPts val="0"/>
              </a:spcBef>
              <a:buFont typeface="Wingdings" panose="05000000000000000000" pitchFamily="2" charset="2"/>
              <a:buChar char="à"/>
            </a:pPr>
            <a:r>
              <a:rPr lang="de-AT" sz="2000" dirty="0" smtClean="0"/>
              <a:t>Regarding their effect on the required treatment of river water for safe drinking water supply</a:t>
            </a:r>
          </a:p>
          <a:p>
            <a:pPr>
              <a:lnSpc>
                <a:spcPts val="2500"/>
              </a:lnSpc>
              <a:spcBef>
                <a:spcPts val="0"/>
              </a:spcBef>
              <a:buFont typeface="Wingdings" panose="05000000000000000000" pitchFamily="2" charset="2"/>
              <a:buChar char="à"/>
            </a:pPr>
            <a:endParaRPr lang="de-AT" sz="2000" dirty="0">
              <a:cs typeface="Arial" panose="020B0604020202020204" pitchFamily="34" charset="0"/>
            </a:endParaRPr>
          </a:p>
          <a:p>
            <a:pPr>
              <a:lnSpc>
                <a:spcPts val="2500"/>
              </a:lnSpc>
              <a:spcBef>
                <a:spcPts val="0"/>
              </a:spcBef>
              <a:buFont typeface="Wingdings" panose="05000000000000000000" pitchFamily="2" charset="2"/>
              <a:buChar char="à"/>
            </a:pPr>
            <a:r>
              <a:rPr lang="de-AT" sz="2000" dirty="0" smtClean="0">
                <a:cs typeface="Arial" panose="020B0604020202020204" pitchFamily="34" charset="0"/>
              </a:rPr>
              <a:t>Viral index pathogens norovirus and enterovirus </a:t>
            </a:r>
            <a:br>
              <a:rPr lang="de-AT" sz="2000" dirty="0" smtClean="0">
                <a:cs typeface="Arial" panose="020B0604020202020204" pitchFamily="34" charset="0"/>
              </a:rPr>
            </a:br>
            <a:r>
              <a:rPr lang="de-AT" sz="2000" dirty="0" smtClean="0">
                <a:cs typeface="Arial" panose="020B0604020202020204" pitchFamily="34" charset="0"/>
              </a:rPr>
              <a:t>(plus protozoan and bacterial: </a:t>
            </a:r>
            <a:r>
              <a:rPr lang="de-AT" sz="2000" i="1" dirty="0" smtClean="0">
                <a:cs typeface="Arial" panose="020B0604020202020204" pitchFamily="34" charset="0"/>
              </a:rPr>
              <a:t>Cryptosporidium</a:t>
            </a:r>
            <a:r>
              <a:rPr lang="de-AT" sz="2000" dirty="0" smtClean="0">
                <a:cs typeface="Arial" panose="020B0604020202020204" pitchFamily="34" charset="0"/>
              </a:rPr>
              <a:t> and </a:t>
            </a:r>
            <a:r>
              <a:rPr lang="de-AT" sz="2000" i="1" dirty="0" smtClean="0">
                <a:cs typeface="Arial" panose="020B0604020202020204" pitchFamily="34" charset="0"/>
              </a:rPr>
              <a:t>Campylobacter</a:t>
            </a:r>
            <a:r>
              <a:rPr lang="de-AT" sz="2000" dirty="0" smtClean="0">
                <a:cs typeface="Arial" panose="020B0604020202020204" pitchFamily="34" charset="0"/>
              </a:rPr>
              <a:t>)</a:t>
            </a:r>
          </a:p>
          <a:p>
            <a:pPr>
              <a:lnSpc>
                <a:spcPts val="2500"/>
              </a:lnSpc>
              <a:spcBef>
                <a:spcPts val="0"/>
              </a:spcBef>
              <a:buFont typeface="Wingdings" panose="05000000000000000000" pitchFamily="2" charset="2"/>
              <a:buChar char="à"/>
            </a:pPr>
            <a:endParaRPr lang="de-AT" sz="2000" dirty="0">
              <a:cs typeface="Arial" panose="020B0604020202020204" pitchFamily="34" charset="0"/>
            </a:endParaRPr>
          </a:p>
          <a:p>
            <a:pPr>
              <a:lnSpc>
                <a:spcPts val="2500"/>
              </a:lnSpc>
              <a:spcBef>
                <a:spcPts val="0"/>
              </a:spcBef>
              <a:buFont typeface="Wingdings" panose="05000000000000000000" pitchFamily="2" charset="2"/>
              <a:buChar char="à"/>
            </a:pPr>
            <a:r>
              <a:rPr lang="de-AT" sz="2000" dirty="0" smtClean="0">
                <a:cs typeface="Arial" panose="020B0604020202020204" pitchFamily="34" charset="0"/>
              </a:rPr>
              <a:t>Using an integrative modelling approach</a:t>
            </a:r>
            <a:endParaRPr lang="en-GB" sz="2000" dirty="0">
              <a:cs typeface="Arial" panose="020B0604020202020204" pitchFamily="34" charset="0"/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4259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10"/>
    </mc:Choice>
    <mc:Fallback xmlns="">
      <p:transition spd="slow" advTm="111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4" b="1654"/>
          <a:stretch/>
        </p:blipFill>
        <p:spPr>
          <a:xfrm>
            <a:off x="0" y="-91441"/>
            <a:ext cx="12192000" cy="6949441"/>
          </a:xfrm>
          <a:prstGeom prst="rect">
            <a:avLst/>
          </a:prstGeom>
        </p:spPr>
      </p:pic>
      <p:sp>
        <p:nvSpPr>
          <p:cNvPr id="5" name="Abgerundetes Rechteck 4"/>
          <p:cNvSpPr/>
          <p:nvPr/>
        </p:nvSpPr>
        <p:spPr>
          <a:xfrm>
            <a:off x="183482" y="445321"/>
            <a:ext cx="2750412" cy="7783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/>
              <a:t>Hydrological modelling</a:t>
            </a:r>
            <a:endParaRPr lang="en-GB" sz="2000" dirty="0"/>
          </a:p>
        </p:txBody>
      </p:sp>
      <p:cxnSp>
        <p:nvCxnSpPr>
          <p:cNvPr id="6" name="Gerade Verbindung mit Pfeil 9"/>
          <p:cNvCxnSpPr>
            <a:stCxn id="19" idx="2"/>
            <a:endCxn id="18" idx="0"/>
          </p:cNvCxnSpPr>
          <p:nvPr/>
        </p:nvCxnSpPr>
        <p:spPr>
          <a:xfrm flipH="1">
            <a:off x="1558687" y="3611807"/>
            <a:ext cx="1" cy="503986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mit Pfeil 14"/>
          <p:cNvCxnSpPr>
            <a:stCxn id="19" idx="2"/>
            <a:endCxn id="21" idx="1"/>
          </p:cNvCxnSpPr>
          <p:nvPr/>
        </p:nvCxnSpPr>
        <p:spPr>
          <a:xfrm>
            <a:off x="1558688" y="3611807"/>
            <a:ext cx="3153835" cy="344105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 Verbindung mit Pfeil 16"/>
          <p:cNvCxnSpPr>
            <a:stCxn id="18" idx="3"/>
            <a:endCxn id="17" idx="1"/>
          </p:cNvCxnSpPr>
          <p:nvPr/>
        </p:nvCxnSpPr>
        <p:spPr>
          <a:xfrm>
            <a:off x="2933892" y="4589322"/>
            <a:ext cx="1778631" cy="116187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bgerundetes Rechteck 19"/>
          <p:cNvSpPr/>
          <p:nvPr/>
        </p:nvSpPr>
        <p:spPr>
          <a:xfrm>
            <a:off x="9064624" y="449361"/>
            <a:ext cx="2684605" cy="805559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QMRAcatch model</a:t>
            </a:r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0" name="Gerade Verbindung mit Pfeil 36"/>
          <p:cNvCxnSpPr/>
          <p:nvPr/>
        </p:nvCxnSpPr>
        <p:spPr>
          <a:xfrm flipV="1">
            <a:off x="6331320" y="2618509"/>
            <a:ext cx="822009" cy="2087000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bgerundetes Rechteck 43"/>
          <p:cNvSpPr/>
          <p:nvPr/>
        </p:nvSpPr>
        <p:spPr>
          <a:xfrm>
            <a:off x="9715500" y="1641709"/>
            <a:ext cx="2033729" cy="1423555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Faecal sources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WWTPs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CSOs</a:t>
            </a:r>
          </a:p>
        </p:txBody>
      </p:sp>
      <p:cxnSp>
        <p:nvCxnSpPr>
          <p:cNvPr id="12" name="Gerade Verbindung mit Pfeil 47"/>
          <p:cNvCxnSpPr>
            <a:stCxn id="20" idx="3"/>
            <a:endCxn id="11" idx="1"/>
          </p:cNvCxnSpPr>
          <p:nvPr/>
        </p:nvCxnSpPr>
        <p:spPr>
          <a:xfrm flipV="1">
            <a:off x="9138634" y="2353487"/>
            <a:ext cx="576866" cy="1113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54"/>
          <p:cNvCxnSpPr>
            <a:stCxn id="22" idx="0"/>
            <a:endCxn id="20" idx="2"/>
          </p:cNvCxnSpPr>
          <p:nvPr/>
        </p:nvCxnSpPr>
        <p:spPr>
          <a:xfrm flipH="1" flipV="1">
            <a:off x="8189320" y="3065264"/>
            <a:ext cx="533499" cy="575314"/>
          </a:xfrm>
          <a:prstGeom prst="straightConnector1">
            <a:avLst/>
          </a:prstGeom>
          <a:ln w="762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bgerundetes Rechteck 68"/>
          <p:cNvSpPr/>
          <p:nvPr/>
        </p:nvSpPr>
        <p:spPr>
          <a:xfrm>
            <a:off x="9564015" y="5087846"/>
            <a:ext cx="2336697" cy="871024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QMRA</a:t>
            </a:r>
          </a:p>
          <a:p>
            <a:pPr algn="ctr"/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Required treatment of river water</a:t>
            </a:r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5" name="Gerade Verbindung mit Pfeil 69"/>
          <p:cNvCxnSpPr>
            <a:stCxn id="22" idx="2"/>
            <a:endCxn id="14" idx="1"/>
          </p:cNvCxnSpPr>
          <p:nvPr/>
        </p:nvCxnSpPr>
        <p:spPr>
          <a:xfrm>
            <a:off x="8722819" y="4948044"/>
            <a:ext cx="841196" cy="575314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93"/>
          <p:cNvCxnSpPr>
            <a:endCxn id="20" idx="1"/>
          </p:cNvCxnSpPr>
          <p:nvPr/>
        </p:nvCxnSpPr>
        <p:spPr>
          <a:xfrm flipV="1">
            <a:off x="6331320" y="2354600"/>
            <a:ext cx="908685" cy="1539988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bgerundetes Rechteck 11"/>
          <p:cNvSpPr/>
          <p:nvPr/>
        </p:nvSpPr>
        <p:spPr>
          <a:xfrm>
            <a:off x="4712523" y="4439385"/>
            <a:ext cx="1618797" cy="5322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/>
              <a:t>River flow</a:t>
            </a:r>
          </a:p>
        </p:txBody>
      </p:sp>
      <p:sp>
        <p:nvSpPr>
          <p:cNvPr id="18" name="Abgerundetes Rechteck 7"/>
          <p:cNvSpPr/>
          <p:nvPr/>
        </p:nvSpPr>
        <p:spPr>
          <a:xfrm>
            <a:off x="183481" y="4115793"/>
            <a:ext cx="2750411" cy="9470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/>
              <a:t>Hydrological model</a:t>
            </a:r>
            <a:endParaRPr lang="en-GB" sz="2000" dirty="0"/>
          </a:p>
        </p:txBody>
      </p:sp>
      <p:sp>
        <p:nvSpPr>
          <p:cNvPr id="19" name="Abgerundetes Rechteck 6"/>
          <p:cNvSpPr/>
          <p:nvPr/>
        </p:nvSpPr>
        <p:spPr>
          <a:xfrm>
            <a:off x="183482" y="1849093"/>
            <a:ext cx="2750411" cy="1762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/>
              <a:t>2 regional climate models + 3 greenhouse gas emmission scenarios</a:t>
            </a:r>
            <a:endParaRPr lang="en-GB" sz="2000" dirty="0"/>
          </a:p>
        </p:txBody>
      </p:sp>
      <p:sp>
        <p:nvSpPr>
          <p:cNvPr id="20" name="Abgerundetes Rechteck 20"/>
          <p:cNvSpPr/>
          <p:nvPr/>
        </p:nvSpPr>
        <p:spPr>
          <a:xfrm>
            <a:off x="7240005" y="1643936"/>
            <a:ext cx="1898629" cy="1421328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River transport and mixing</a:t>
            </a:r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Abgerundetes Rechteck 10"/>
          <p:cNvSpPr/>
          <p:nvPr/>
        </p:nvSpPr>
        <p:spPr>
          <a:xfrm>
            <a:off x="4712523" y="3617513"/>
            <a:ext cx="1618797" cy="6767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/>
              <a:t>River temperature</a:t>
            </a:r>
          </a:p>
        </p:txBody>
      </p:sp>
      <p:sp>
        <p:nvSpPr>
          <p:cNvPr id="22" name="Abgerundetes Rechteck 53"/>
          <p:cNvSpPr/>
          <p:nvPr/>
        </p:nvSpPr>
        <p:spPr>
          <a:xfrm>
            <a:off x="7240005" y="3640578"/>
            <a:ext cx="2965628" cy="1307466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de-AT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Concentration of viruses and microorganisms in river water</a:t>
            </a:r>
            <a:endParaRPr lang="en-GB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0" name="TextBox 69"/>
          <p:cNvSpPr txBox="1"/>
          <p:nvPr/>
        </p:nvSpPr>
        <p:spPr>
          <a:xfrm rot="1227632">
            <a:off x="8603723" y="3352921"/>
            <a:ext cx="3443463" cy="1428214"/>
          </a:xfrm>
          <a:prstGeom prst="ellipse">
            <a:avLst/>
          </a:prstGeom>
          <a:solidFill>
            <a:srgbClr val="F9F487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C00000"/>
                </a:solidFill>
              </a:rPr>
              <a:t>* Calibration: human-associated MST marker + enterovirus</a:t>
            </a:r>
            <a:endParaRPr lang="en-GB" sz="2000" dirty="0">
              <a:solidFill>
                <a:srgbClr val="C00000"/>
              </a:solidFill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7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542"/>
    </mc:Choice>
    <mc:Fallback xmlns="">
      <p:transition spd="slow" advTm="182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  <p:bldP spid="9" grpId="0" animBg="1"/>
      <p:bldP spid="11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" y="1289304"/>
            <a:ext cx="12207240" cy="4882896"/>
          </a:xfrm>
          <a:prstGeom prst="rect">
            <a:avLst/>
          </a:prstGeom>
        </p:spPr>
      </p:pic>
      <p:graphicFrame>
        <p:nvGraphicFramePr>
          <p:cNvPr id="5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483311"/>
              </p:ext>
            </p:extLst>
          </p:nvPr>
        </p:nvGraphicFramePr>
        <p:xfrm>
          <a:off x="4987637" y="2014924"/>
          <a:ext cx="7110151" cy="41572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7873">
                  <a:extLst>
                    <a:ext uri="{9D8B030D-6E8A-4147-A177-3AD203B41FA5}">
                      <a16:colId xmlns:a16="http://schemas.microsoft.com/office/drawing/2014/main" val="3442184342"/>
                    </a:ext>
                  </a:extLst>
                </a:gridCol>
                <a:gridCol w="1447199">
                  <a:extLst>
                    <a:ext uri="{9D8B030D-6E8A-4147-A177-3AD203B41FA5}">
                      <a16:colId xmlns:a16="http://schemas.microsoft.com/office/drawing/2014/main" val="58080444"/>
                    </a:ext>
                  </a:extLst>
                </a:gridCol>
                <a:gridCol w="1459783">
                  <a:extLst>
                    <a:ext uri="{9D8B030D-6E8A-4147-A177-3AD203B41FA5}">
                      <a16:colId xmlns:a16="http://schemas.microsoft.com/office/drawing/2014/main" val="1380090757"/>
                    </a:ext>
                  </a:extLst>
                </a:gridCol>
                <a:gridCol w="1231360">
                  <a:extLst>
                    <a:ext uri="{9D8B030D-6E8A-4147-A177-3AD203B41FA5}">
                      <a16:colId xmlns:a16="http://schemas.microsoft.com/office/drawing/2014/main" val="570357753"/>
                    </a:ext>
                  </a:extLst>
                </a:gridCol>
                <a:gridCol w="1423936">
                  <a:extLst>
                    <a:ext uri="{9D8B030D-6E8A-4147-A177-3AD203B41FA5}">
                      <a16:colId xmlns:a16="http://schemas.microsoft.com/office/drawing/2014/main" val="1991771450"/>
                    </a:ext>
                  </a:extLst>
                </a:gridCol>
              </a:tblGrid>
              <a:tr h="8296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Climate</a:t>
                      </a:r>
                      <a:r>
                        <a:rPr lang="en-GB" sz="1600" b="0" baseline="0" dirty="0" smtClean="0">
                          <a:effectLst/>
                        </a:rPr>
                        <a:t> change</a:t>
                      </a:r>
                      <a:r>
                        <a:rPr lang="en-GB" sz="1600" b="0" dirty="0" smtClean="0">
                          <a:effectLst/>
                        </a:rPr>
                        <a:t> (</a:t>
                      </a:r>
                      <a:r>
                        <a:rPr lang="en-GB" sz="1600" b="0" dirty="0" err="1" smtClean="0">
                          <a:effectLst/>
                        </a:rPr>
                        <a:t>Q</a:t>
                      </a:r>
                      <a:r>
                        <a:rPr lang="en-GB" sz="1600" b="0" baseline="-25000" dirty="0" err="1" smtClean="0">
                          <a:effectLst/>
                        </a:rPr>
                        <a:t>river</a:t>
                      </a:r>
                      <a:r>
                        <a:rPr lang="en-GB" sz="1600" b="0" dirty="0" smtClean="0">
                          <a:effectLst/>
                        </a:rPr>
                        <a:t> and </a:t>
                      </a:r>
                      <a:r>
                        <a:rPr lang="en-GB" sz="1600" b="0" dirty="0" err="1" smtClean="0">
                          <a:effectLst/>
                        </a:rPr>
                        <a:t>T</a:t>
                      </a:r>
                      <a:r>
                        <a:rPr lang="en-GB" sz="1600" b="0" baseline="-25000" dirty="0" err="1" smtClean="0">
                          <a:effectLst/>
                        </a:rPr>
                        <a:t>river</a:t>
                      </a:r>
                      <a:r>
                        <a:rPr lang="en-GB" sz="1600" b="0" dirty="0" smtClean="0">
                          <a:effectLst/>
                        </a:rPr>
                        <a:t>)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Population growth (</a:t>
                      </a:r>
                      <a:r>
                        <a:rPr lang="en-GB" sz="1600" b="0" dirty="0" err="1" smtClean="0">
                          <a:effectLst/>
                        </a:rPr>
                        <a:t>Q</a:t>
                      </a:r>
                      <a:r>
                        <a:rPr lang="en-GB" sz="1600" b="0" baseline="-25000" dirty="0" err="1" smtClean="0">
                          <a:effectLst/>
                        </a:rPr>
                        <a:t>effluent</a:t>
                      </a:r>
                      <a:r>
                        <a:rPr lang="en-GB" sz="1600" b="0" baseline="0" dirty="0" smtClean="0">
                          <a:effectLst/>
                        </a:rPr>
                        <a:t>)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CSO prevention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Enhanced </a:t>
                      </a:r>
                      <a:r>
                        <a:rPr lang="en-GB" sz="1600" b="0" dirty="0" err="1" smtClean="0">
                          <a:effectLst/>
                        </a:rPr>
                        <a:t>ww</a:t>
                      </a:r>
                      <a:r>
                        <a:rPr lang="en-GB" sz="1600" b="0" dirty="0" smtClean="0">
                          <a:effectLst/>
                        </a:rPr>
                        <a:t>. treatment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443460289"/>
                  </a:ext>
                </a:extLst>
              </a:tr>
              <a:tr h="4658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Reference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solidFill>
                            <a:srgbClr val="2F386C"/>
                          </a:solidFill>
                          <a:effectLst/>
                        </a:rPr>
                        <a:t>-</a:t>
                      </a:r>
                      <a:endParaRPr lang="en-GB" sz="2400" b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670308209"/>
                  </a:ext>
                </a:extLst>
              </a:tr>
              <a:tr h="8032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  <a:r>
                        <a:rPr lang="en-GB" sz="1600" b="0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management changes</a:t>
                      </a:r>
                      <a:endParaRPr lang="en-GB" sz="1600" b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764456789"/>
                  </a:ext>
                </a:extLst>
              </a:tr>
              <a:tr h="6210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CSO prevention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398027741"/>
                  </a:ext>
                </a:extLst>
              </a:tr>
              <a:tr h="8032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Enhanced </a:t>
                      </a:r>
                      <a:r>
                        <a:rPr lang="en-GB" sz="1600" b="0" dirty="0" err="1" smtClean="0">
                          <a:effectLst/>
                        </a:rPr>
                        <a:t>ww</a:t>
                      </a:r>
                      <a:r>
                        <a:rPr lang="en-GB" sz="1600" b="0" dirty="0" smtClean="0">
                          <a:effectLst/>
                        </a:rPr>
                        <a:t>. treatment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3661944946"/>
                  </a:ext>
                </a:extLst>
              </a:tr>
              <a:tr h="6341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 smtClean="0">
                          <a:effectLst/>
                        </a:rPr>
                        <a:t>Both</a:t>
                      </a:r>
                      <a:r>
                        <a:rPr lang="en-GB" sz="1600" b="0" baseline="0" dirty="0" smtClean="0">
                          <a:effectLst/>
                        </a:rPr>
                        <a:t> measures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rgbClr val="2F386C"/>
                          </a:solidFill>
                          <a:effectLst/>
                        </a:rPr>
                        <a:t>+</a:t>
                      </a:r>
                      <a:endParaRPr lang="en-GB" sz="2400" b="0" dirty="0">
                        <a:solidFill>
                          <a:srgbClr val="2F386C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3378503155"/>
                  </a:ext>
                </a:extLst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Scenarios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29201" y="2456994"/>
            <a:ext cx="1402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bg1"/>
                </a:solidFill>
              </a:rPr>
              <a:t>Scenario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7677" y="2066879"/>
            <a:ext cx="11260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chemeClr val="bg1"/>
                </a:solidFill>
              </a:rPr>
              <a:t>Change</a:t>
            </a:r>
            <a:endParaRPr lang="en-GB" sz="1600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987637" y="2014924"/>
            <a:ext cx="1527463" cy="82179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8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77"/>
    </mc:Choice>
    <mc:Fallback xmlns="">
      <p:transition spd="slow" advTm="66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9" y="1693722"/>
            <a:ext cx="11014362" cy="50395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1283" y="1880758"/>
            <a:ext cx="7096991" cy="35640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19991" y="301336"/>
            <a:ext cx="11353800" cy="148287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. Results</a:t>
            </a:r>
          </a:p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.1 Required treatment of river water for safe drinking water supply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8355" y="1880758"/>
            <a:ext cx="5579918" cy="35640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387936" y="1880758"/>
            <a:ext cx="3730336" cy="35640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237518" y="1877724"/>
            <a:ext cx="1880754" cy="35640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30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005"/>
    </mc:Choice>
    <mc:Fallback xmlns="">
      <p:transition spd="slow" advTm="179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8778" b="30072"/>
          <a:stretch/>
        </p:blipFill>
        <p:spPr>
          <a:xfrm>
            <a:off x="306882" y="1163777"/>
            <a:ext cx="11757902" cy="5694223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619991" y="301336"/>
            <a:ext cx="11353800" cy="148287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. Results</a:t>
            </a:r>
          </a:p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.2 Virus loads at the study site and relative source apportionment 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26425" y="1901540"/>
            <a:ext cx="6515102" cy="488675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372099" y="1901540"/>
            <a:ext cx="4769427" cy="488675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993077" y="1901540"/>
            <a:ext cx="3148449" cy="488675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458200" y="1898506"/>
            <a:ext cx="1683328" cy="488675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483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817"/>
    </mc:Choice>
    <mc:Fallback xmlns="">
      <p:transition spd="slow" advTm="152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838200" y="164709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GB" sz="4000" dirty="0" smtClean="0">
                <a:solidFill>
                  <a:schemeClr val="accent1">
                    <a:lumMod val="75000"/>
                  </a:schemeClr>
                </a:solidFill>
              </a:rPr>
              <a:t>. Conclusions</a:t>
            </a:r>
            <a:endParaRPr lang="en-GB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5008" r="8574"/>
          <a:stretch/>
        </p:blipFill>
        <p:spPr>
          <a:xfrm>
            <a:off x="-808" y="4988732"/>
            <a:ext cx="2155541" cy="1869268"/>
          </a:xfrm>
          <a:prstGeom prst="rect">
            <a:avLst/>
          </a:prstGeom>
          <a:ln w="19050" cap="rnd">
            <a:noFill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768" y="1326894"/>
            <a:ext cx="10251802" cy="4351338"/>
          </a:xfrm>
        </p:spPr>
        <p:txBody>
          <a:bodyPr>
            <a:noAutofit/>
          </a:bodyPr>
          <a:lstStyle/>
          <a:p>
            <a:r>
              <a:rPr lang="en-GB" sz="2400" dirty="0" err="1" smtClean="0"/>
              <a:t>QMRAcatch</a:t>
            </a:r>
            <a:r>
              <a:rPr lang="en-GB" sz="2400" dirty="0" smtClean="0"/>
              <a:t> (</a:t>
            </a:r>
            <a:r>
              <a:rPr lang="en-GB" sz="2400" dirty="0"/>
              <a:t>v1.0 </a:t>
            </a:r>
            <a:r>
              <a:rPr lang="en-GB" sz="2400" dirty="0" smtClean="0"/>
              <a:t>Python)</a:t>
            </a:r>
            <a:r>
              <a:rPr lang="en-GB" sz="2400" dirty="0"/>
              <a:t> </a:t>
            </a:r>
            <a:r>
              <a:rPr lang="en-GB" sz="2400" dirty="0" smtClean="0"/>
              <a:t>extended &amp; open source</a:t>
            </a:r>
          </a:p>
          <a:p>
            <a:r>
              <a:rPr lang="en-GB" sz="2400" dirty="0" smtClean="0"/>
              <a:t>Approach applicable and code adaptable to other rivers</a:t>
            </a:r>
            <a:endParaRPr lang="en-GB" sz="2400" dirty="0"/>
          </a:p>
          <a:p>
            <a:r>
              <a:rPr lang="en-GB" sz="2400" dirty="0" smtClean="0"/>
              <a:t>Data usage in modelling: </a:t>
            </a:r>
            <a:br>
              <a:rPr lang="en-GB" sz="2400" dirty="0" smtClean="0"/>
            </a:br>
            <a:r>
              <a:rPr lang="en-GB" sz="2400" dirty="0" smtClean="0"/>
              <a:t>	1. calibration: MST </a:t>
            </a:r>
            <a:r>
              <a:rPr lang="en-GB" sz="2400" dirty="0"/>
              <a:t>marker </a:t>
            </a:r>
            <a:r>
              <a:rPr lang="en-GB" sz="2400" dirty="0" smtClean="0"/>
              <a:t>(</a:t>
            </a:r>
            <a:r>
              <a:rPr lang="en-GB" sz="2400" dirty="0"/>
              <a:t>abundant, </a:t>
            </a:r>
            <a:r>
              <a:rPr lang="en-GB" sz="2400" dirty="0" smtClean="0"/>
              <a:t>source-associated)</a:t>
            </a:r>
            <a:br>
              <a:rPr lang="en-GB" sz="2400" dirty="0" smtClean="0"/>
            </a:br>
            <a:r>
              <a:rPr lang="en-GB" sz="2400" dirty="0" smtClean="0"/>
              <a:t>	2. validation: (index</a:t>
            </a:r>
            <a:r>
              <a:rPr lang="en-GB" sz="2400" dirty="0"/>
              <a:t>) </a:t>
            </a:r>
            <a:r>
              <a:rPr lang="en-GB" sz="2400" dirty="0" smtClean="0"/>
              <a:t>pathogen</a:t>
            </a:r>
            <a:br>
              <a:rPr lang="en-GB" sz="2400" dirty="0" smtClean="0"/>
            </a:br>
            <a:r>
              <a:rPr lang="en-GB" sz="2400" dirty="0" smtClean="0"/>
              <a:t>	3. scenarios: various </a:t>
            </a:r>
            <a:r>
              <a:rPr lang="en-GB" sz="2400" dirty="0"/>
              <a:t>index pathogens for scenarios</a:t>
            </a:r>
          </a:p>
          <a:p>
            <a:r>
              <a:rPr lang="en-GB" sz="2400" dirty="0" smtClean="0"/>
              <a:t>Enhanced wastewater treatment combined with preventing CSOs had the most significant positive effect </a:t>
            </a:r>
          </a:p>
          <a:p>
            <a:r>
              <a:rPr lang="en-GB" sz="2400" dirty="0" smtClean="0"/>
              <a:t>Climate change effect:</a:t>
            </a:r>
          </a:p>
          <a:p>
            <a:pPr lvl="1"/>
            <a:r>
              <a:rPr lang="en-GB" sz="2000" dirty="0" smtClean="0"/>
              <a:t>Negligible in “no management changes” scenario (secondary treatment at WWTPs, major source of faecal pollution: WWTPs)</a:t>
            </a:r>
          </a:p>
          <a:p>
            <a:pPr lvl="1"/>
            <a:r>
              <a:rPr lang="en-GB" sz="2000" dirty="0" smtClean="0"/>
              <a:t>Significant in “enhanced wastewater treatment scenario” through increased CSO frequency/volumes (major source of faecal pollution: CSOs; results here not shown, please refer to </a:t>
            </a:r>
            <a:r>
              <a:rPr lang="en-GB" sz="2000" i="1" dirty="0" smtClean="0"/>
              <a:t>Demeter, </a:t>
            </a:r>
            <a:r>
              <a:rPr lang="en-GB" sz="2000" i="1" dirty="0" err="1" smtClean="0"/>
              <a:t>Derx</a:t>
            </a:r>
            <a:r>
              <a:rPr lang="en-GB" sz="2000" i="1" dirty="0" smtClean="0"/>
              <a:t> 2021</a:t>
            </a:r>
            <a:r>
              <a:rPr lang="en-GB" sz="2000" dirty="0" smtClean="0"/>
              <a:t>)</a:t>
            </a: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5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53"/>
    </mc:Choice>
    <mc:Fallback xmlns="">
      <p:transition spd="slow" advTm="231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6134100"/>
            <a:ext cx="12179808" cy="732346"/>
          </a:xfrm>
          <a:prstGeom prst="rect">
            <a:avLst/>
          </a:prstGeom>
          <a:solidFill>
            <a:srgbClr val="1D6FB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2179808" cy="1984248"/>
          </a:xfrm>
          <a:prstGeom prst="rect">
            <a:avLst/>
          </a:prstGeom>
          <a:solidFill>
            <a:srgbClr val="1D6FB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6616" y="155274"/>
            <a:ext cx="9948672" cy="1207008"/>
          </a:xfrm>
        </p:spPr>
        <p:txBody>
          <a:bodyPr>
            <a:noAutofit/>
          </a:bodyPr>
          <a:lstStyle/>
          <a:p>
            <a:pPr algn="l"/>
            <a:r>
              <a:rPr lang="en-GB" sz="2400" b="1" dirty="0" smtClean="0">
                <a:solidFill>
                  <a:schemeClr val="bg1"/>
                </a:solidFill>
              </a:rPr>
              <a:t>Thank you for your interest!</a:t>
            </a:r>
            <a:r>
              <a:rPr lang="en-GB" sz="800" b="1" dirty="0" smtClean="0">
                <a:solidFill>
                  <a:schemeClr val="bg1"/>
                </a:solidFill>
              </a:rPr>
              <a:t>  </a:t>
            </a:r>
            <a:r>
              <a:rPr lang="en-GB" sz="2400" b="1" dirty="0" smtClean="0">
                <a:solidFill>
                  <a:schemeClr val="bg1"/>
                </a:solidFill>
              </a:rPr>
              <a:t/>
            </a:r>
            <a:br>
              <a:rPr lang="en-GB" sz="2400" b="1" dirty="0" smtClean="0">
                <a:solidFill>
                  <a:schemeClr val="bg1"/>
                </a:solidFill>
              </a:rPr>
            </a:br>
            <a:endParaRPr lang="en-GB" sz="2400" b="1" i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616" y="6315607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vEGU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2021, Session HS2.3.5, 30/04/2021</a:t>
            </a:r>
            <a:endParaRPr lang="en-GB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356616" y="2039282"/>
            <a:ext cx="11428984" cy="3700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de-AT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  <a:endParaRPr lang="de-AT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Demeter, K., Derx, J.,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Komma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J.,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Parajka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J.,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Schijven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J.,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Sommer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R.,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Cervero-Arago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S., Lindner, G.,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Zoufal-Hruza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C.M.,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Linke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R.,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Savio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D.,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Ixenmaier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S.K.,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Kirschner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A.K.T.,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Kromp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H.,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Blaschke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A.P.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Farnleitner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A.H. (2021)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Modelling the interplay of future changes and wastewater management measures on the microbiological river water quality considering safe drinking water production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of the Total Environment 768,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144278.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Schijven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J. F., J. Derx, A. M. de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Roda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Husman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 P.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Blaschke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A. H.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Farnleitner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2015.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QMRAcatch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: Microbial quality simulation of water resources including infection risk assessment. </a:t>
            </a:r>
            <a:r>
              <a:rPr lang="de-AT" i="1" dirty="0">
                <a:latin typeface="Arial" panose="020B0604020202020204" pitchFamily="34" charset="0"/>
                <a:cs typeface="Arial" panose="020B0604020202020204" pitchFamily="34" charset="0"/>
              </a:rPr>
              <a:t>J. </a:t>
            </a:r>
            <a:r>
              <a:rPr lang="de-AT" i="1" dirty="0" err="1">
                <a:latin typeface="Arial" panose="020B0604020202020204" pitchFamily="34" charset="0"/>
                <a:cs typeface="Arial" panose="020B0604020202020204" pitchFamily="34" charset="0"/>
              </a:rPr>
              <a:t>Env</a:t>
            </a:r>
            <a:r>
              <a:rPr lang="de-AT" i="1" dirty="0">
                <a:latin typeface="Arial" panose="020B0604020202020204" pitchFamily="34" charset="0"/>
                <a:cs typeface="Arial" panose="020B0604020202020204" pitchFamily="34" charset="0"/>
              </a:rPr>
              <a:t>. Qual.</a:t>
            </a:r>
            <a:r>
              <a:rPr lang="de-AT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44(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5): </a:t>
            </a:r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1491-1502 </a:t>
            </a:r>
          </a:p>
          <a:p>
            <a:pPr>
              <a:spcAft>
                <a:spcPts val="1000"/>
              </a:spcAft>
            </a:pPr>
            <a:r>
              <a:rPr lang="de-AT" dirty="0" smtClean="0">
                <a:latin typeface="Arial" panose="020B0604020202020204" pitchFamily="34" charset="0"/>
                <a:cs typeface="Arial" panose="020B0604020202020204" pitchFamily="34" charset="0"/>
              </a:rPr>
              <a:t>Free </a:t>
            </a:r>
            <a:r>
              <a:rPr lang="de-A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download</a:t>
            </a:r>
            <a:r>
              <a:rPr lang="de-AT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A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de-AT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A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QMRAcatch</a:t>
            </a:r>
            <a:r>
              <a:rPr lang="de-AT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de-AT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Schijven</a:t>
            </a:r>
            <a:r>
              <a:rPr lang="de-AT" dirty="0" smtClean="0">
                <a:latin typeface="Arial" panose="020B0604020202020204" pitchFamily="34" charset="0"/>
                <a:cs typeface="Arial" panose="020B0604020202020204" pitchFamily="34" charset="0"/>
              </a:rPr>
              <a:t> et al. 2015) at </a:t>
            </a:r>
            <a:r>
              <a:rPr lang="de-AT" i="1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www.waterandhealth.at</a:t>
            </a:r>
            <a:endParaRPr lang="de-AT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QMRAcatch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(v1.0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Python, Demeter et al. 2021)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available on request: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derx@hydro.tuwien.ac.at</a:t>
            </a:r>
            <a:endParaRPr lang="en-GB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17895" y1="54667" x2="17895" y2="54667"/>
                        <a14:foregroundMark x1="75263" y1="52000" x2="75263" y2="52000"/>
                        <a14:foregroundMark x1="85263" y1="26667" x2="85263" y2="2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766" y="376187"/>
            <a:ext cx="1998386" cy="78883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6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5"/>
    </mc:Choice>
    <mc:Fallback xmlns="">
      <p:transition spd="slow" advTm="13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2.8|8|8.5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3|12.5|5|6.7|0.7|1|30.6|8.2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10.7|19.9|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4|6.7|19.9|54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895</Words>
  <Application>Microsoft Office PowerPoint</Application>
  <PresentationFormat>Widescreen</PresentationFormat>
  <Paragraphs>95</Paragraphs>
  <Slides>10</Slides>
  <Notes>1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Office Theme</vt:lpstr>
      <vt:lpstr>Modelling the interplay of future changes and wastewater management measures on the microbiological river water quality considering safe drinking water production</vt:lpstr>
      <vt:lpstr>1. The WHO concept about water safety:   assessing and managing health risk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Conclusions</vt:lpstr>
      <vt:lpstr>Thank you for your interest!   </vt:lpstr>
    </vt:vector>
  </TitlesOfParts>
  <Company>TU Wien - Campusversion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Katalin Demeter</dc:creator>
  <cp:lastModifiedBy>Katalin Demeter</cp:lastModifiedBy>
  <cp:revision>79</cp:revision>
  <dcterms:created xsi:type="dcterms:W3CDTF">2021-04-13T07:37:28Z</dcterms:created>
  <dcterms:modified xsi:type="dcterms:W3CDTF">2021-04-21T08:00:06Z</dcterms:modified>
</cp:coreProperties>
</file>