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 B" initials="TB" lastIdx="1" clrIdx="0">
    <p:extLst>
      <p:ext uri="{19B8F6BF-5375-455C-9EA6-DF929625EA0E}">
        <p15:presenceInfo xmlns:p15="http://schemas.microsoft.com/office/powerpoint/2012/main" userId="1c6a89d2403c7fe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K:\Work\GRL_Draft\Variables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K:\Work\GRL_Draft\Variables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67727832390407"/>
          <c:y val="2.1680216802168022E-2"/>
          <c:w val="0.82386665279411786"/>
          <c:h val="0.81975187247935466"/>
        </c:manualLayout>
      </c:layout>
      <c:barChart>
        <c:barDir val="col"/>
        <c:grouping val="clustered"/>
        <c:varyColors val="0"/>
        <c:ser>
          <c:idx val="0"/>
          <c:order val="0"/>
          <c:tx>
            <c:v>2020 Coverage</c:v>
          </c:tx>
          <c:spPr>
            <a:solidFill>
              <a:schemeClr val="tx1"/>
            </a:solidFill>
            <a:ln w="12700">
              <a:noFill/>
            </a:ln>
            <a:effectLst/>
          </c:spPr>
          <c:invertIfNegative val="0"/>
          <c:cat>
            <c:numRef>
              <c:f>Area_Per0.05Lat!$H$2:$H$40</c:f>
              <c:numCache>
                <c:formatCode>0.00</c:formatCode>
                <c:ptCount val="39"/>
                <c:pt idx="0" formatCode="General">
                  <c:v>70.25</c:v>
                </c:pt>
                <c:pt idx="1">
                  <c:v>70.3</c:v>
                </c:pt>
                <c:pt idx="2">
                  <c:v>70.349999999999994</c:v>
                </c:pt>
                <c:pt idx="3">
                  <c:v>70.400000000000006</c:v>
                </c:pt>
                <c:pt idx="4">
                  <c:v>70.45</c:v>
                </c:pt>
                <c:pt idx="5">
                  <c:v>70.5</c:v>
                </c:pt>
                <c:pt idx="6">
                  <c:v>70.55</c:v>
                </c:pt>
                <c:pt idx="7">
                  <c:v>70.599999999999994</c:v>
                </c:pt>
                <c:pt idx="8">
                  <c:v>70.650000000000006</c:v>
                </c:pt>
                <c:pt idx="9">
                  <c:v>70.7</c:v>
                </c:pt>
                <c:pt idx="10">
                  <c:v>70.75</c:v>
                </c:pt>
                <c:pt idx="11">
                  <c:v>70.8</c:v>
                </c:pt>
                <c:pt idx="12">
                  <c:v>70.849999999999994</c:v>
                </c:pt>
                <c:pt idx="13">
                  <c:v>70.900000000000006</c:v>
                </c:pt>
                <c:pt idx="14">
                  <c:v>70.95</c:v>
                </c:pt>
                <c:pt idx="15">
                  <c:v>71</c:v>
                </c:pt>
                <c:pt idx="16">
                  <c:v>71.05</c:v>
                </c:pt>
                <c:pt idx="17">
                  <c:v>71.099999999999994</c:v>
                </c:pt>
                <c:pt idx="18">
                  <c:v>71.150000000000006</c:v>
                </c:pt>
                <c:pt idx="19">
                  <c:v>71.2</c:v>
                </c:pt>
                <c:pt idx="20">
                  <c:v>71.25</c:v>
                </c:pt>
                <c:pt idx="21">
                  <c:v>71.3</c:v>
                </c:pt>
                <c:pt idx="22">
                  <c:v>71.349999999999994</c:v>
                </c:pt>
                <c:pt idx="23">
                  <c:v>71.399999999999906</c:v>
                </c:pt>
                <c:pt idx="24">
                  <c:v>71.449999999999903</c:v>
                </c:pt>
                <c:pt idx="25">
                  <c:v>71.499999999999901</c:v>
                </c:pt>
                <c:pt idx="26">
                  <c:v>71.549999999999898</c:v>
                </c:pt>
                <c:pt idx="27">
                  <c:v>71.599999999999895</c:v>
                </c:pt>
                <c:pt idx="28">
                  <c:v>71.649999999999906</c:v>
                </c:pt>
                <c:pt idx="29">
                  <c:v>71.699999999999903</c:v>
                </c:pt>
                <c:pt idx="30">
                  <c:v>71.749999999999901</c:v>
                </c:pt>
                <c:pt idx="31">
                  <c:v>71.799999999999898</c:v>
                </c:pt>
                <c:pt idx="32">
                  <c:v>71.849999999999895</c:v>
                </c:pt>
                <c:pt idx="33">
                  <c:v>71.899999999999906</c:v>
                </c:pt>
                <c:pt idx="34">
                  <c:v>71.949999999999903</c:v>
                </c:pt>
                <c:pt idx="35">
                  <c:v>71.999999999999901</c:v>
                </c:pt>
                <c:pt idx="36">
                  <c:v>72.049999999999898</c:v>
                </c:pt>
                <c:pt idx="37">
                  <c:v>72.099999999999895</c:v>
                </c:pt>
                <c:pt idx="38">
                  <c:v>72.149999999999906</c:v>
                </c:pt>
              </c:numCache>
            </c:numRef>
          </c:cat>
          <c:val>
            <c:numRef>
              <c:f>Area_Per0.05Lat!$E$2:$E$40</c:f>
              <c:numCache>
                <c:formatCode>0.00%</c:formatCode>
                <c:ptCount val="39"/>
                <c:pt idx="0">
                  <c:v>2.3348136237822305E-2</c:v>
                </c:pt>
                <c:pt idx="1">
                  <c:v>2.32733719840276E-2</c:v>
                </c:pt>
                <c:pt idx="2">
                  <c:v>2.1415993371370821E-2</c:v>
                </c:pt>
                <c:pt idx="3">
                  <c:v>2.3438334835045514E-2</c:v>
                </c:pt>
                <c:pt idx="4">
                  <c:v>1.3003805529304835E-2</c:v>
                </c:pt>
                <c:pt idx="5">
                  <c:v>1.5780675933895066E-2</c:v>
                </c:pt>
                <c:pt idx="6">
                  <c:v>1.5792292688370398E-2</c:v>
                </c:pt>
                <c:pt idx="7">
                  <c:v>3.2917312612648332E-2</c:v>
                </c:pt>
                <c:pt idx="8">
                  <c:v>0.12715531909350924</c:v>
                </c:pt>
                <c:pt idx="9">
                  <c:v>0.2297091881287662</c:v>
                </c:pt>
                <c:pt idx="10">
                  <c:v>0.21999720115333266</c:v>
                </c:pt>
                <c:pt idx="11">
                  <c:v>0.18401252320077999</c:v>
                </c:pt>
                <c:pt idx="12">
                  <c:v>0.15904999919737919</c:v>
                </c:pt>
                <c:pt idx="13">
                  <c:v>0.11390708493704085</c:v>
                </c:pt>
                <c:pt idx="14">
                  <c:v>0.15194819798764023</c:v>
                </c:pt>
                <c:pt idx="15">
                  <c:v>0.14755626421720602</c:v>
                </c:pt>
                <c:pt idx="16">
                  <c:v>9.3004332884658009E-2</c:v>
                </c:pt>
                <c:pt idx="17">
                  <c:v>0.22749405030446351</c:v>
                </c:pt>
                <c:pt idx="18">
                  <c:v>0.26243439608317909</c:v>
                </c:pt>
                <c:pt idx="19">
                  <c:v>0.27955255705149384</c:v>
                </c:pt>
                <c:pt idx="20">
                  <c:v>0.23668490959475502</c:v>
                </c:pt>
                <c:pt idx="21">
                  <c:v>0.22145067223870302</c:v>
                </c:pt>
                <c:pt idx="22">
                  <c:v>0.19301917311478062</c:v>
                </c:pt>
                <c:pt idx="23">
                  <c:v>0.22859315994923898</c:v>
                </c:pt>
                <c:pt idx="24">
                  <c:v>0.19943357526110869</c:v>
                </c:pt>
                <c:pt idx="25">
                  <c:v>0.17481611092101665</c:v>
                </c:pt>
                <c:pt idx="26">
                  <c:v>0.26981684314971266</c:v>
                </c:pt>
                <c:pt idx="27">
                  <c:v>0.28205079072515393</c:v>
                </c:pt>
                <c:pt idx="28">
                  <c:v>0.27128786855458942</c:v>
                </c:pt>
                <c:pt idx="29">
                  <c:v>0.266297565898866</c:v>
                </c:pt>
                <c:pt idx="30">
                  <c:v>0.20441865417797545</c:v>
                </c:pt>
                <c:pt idx="31">
                  <c:v>0.14854771343955886</c:v>
                </c:pt>
                <c:pt idx="32">
                  <c:v>8.0479976029487893E-2</c:v>
                </c:pt>
                <c:pt idx="33">
                  <c:v>1.9635287890987004E-2</c:v>
                </c:pt>
                <c:pt idx="34">
                  <c:v>2.3268837114188843E-2</c:v>
                </c:pt>
                <c:pt idx="35">
                  <c:v>1.2055676832819863E-2</c:v>
                </c:pt>
                <c:pt idx="36">
                  <c:v>3.7664785580090159E-3</c:v>
                </c:pt>
                <c:pt idx="37">
                  <c:v>2.8483161277348579E-3</c:v>
                </c:pt>
                <c:pt idx="38">
                  <c:v>5.9076085749236789E-3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E4-4E9C-92E0-C9AE599A6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936860912"/>
        <c:axId val="879162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v>1989 Coverage</c:v>
                </c:tx>
                <c:spPr>
                  <a:solidFill>
                    <a:schemeClr val="tx1"/>
                  </a:solidFill>
                  <a:ln w="19050">
                    <a:noFill/>
                  </a:ln>
                  <a:effectLst/>
                </c:spPr>
                <c:invertIfNegative val="0"/>
                <c:trendline>
                  <c:spPr>
                    <a:ln w="12700" cap="rnd">
                      <a:solidFill>
                        <a:srgbClr val="00B0F0"/>
                      </a:solidFill>
                      <a:prstDash val="lgDash"/>
                    </a:ln>
                    <a:effectLst/>
                  </c:spPr>
                  <c:trendlineType val="movingAvg"/>
                  <c:period val="5"/>
                  <c:dispRSqr val="0"/>
                  <c:dispEq val="0"/>
                </c:trendline>
                <c:cat>
                  <c:numRef>
                    <c:extLst>
                      <c:ext uri="{02D57815-91ED-43cb-92C2-25804820EDAC}">
                        <c15:formulaRef>
                          <c15:sqref>Area_Per0.05Lat!$H$2:$H$40</c15:sqref>
                        </c15:formulaRef>
                      </c:ext>
                    </c:extLst>
                    <c:numCache>
                      <c:formatCode>0.00</c:formatCode>
                      <c:ptCount val="39"/>
                      <c:pt idx="0" formatCode="General">
                        <c:v>70.25</c:v>
                      </c:pt>
                      <c:pt idx="1">
                        <c:v>70.3</c:v>
                      </c:pt>
                      <c:pt idx="2">
                        <c:v>70.349999999999994</c:v>
                      </c:pt>
                      <c:pt idx="3">
                        <c:v>70.400000000000006</c:v>
                      </c:pt>
                      <c:pt idx="4">
                        <c:v>70.45</c:v>
                      </c:pt>
                      <c:pt idx="5">
                        <c:v>70.5</c:v>
                      </c:pt>
                      <c:pt idx="6">
                        <c:v>70.55</c:v>
                      </c:pt>
                      <c:pt idx="7">
                        <c:v>70.599999999999994</c:v>
                      </c:pt>
                      <c:pt idx="8">
                        <c:v>70.650000000000006</c:v>
                      </c:pt>
                      <c:pt idx="9">
                        <c:v>70.7</c:v>
                      </c:pt>
                      <c:pt idx="10">
                        <c:v>70.75</c:v>
                      </c:pt>
                      <c:pt idx="11">
                        <c:v>70.8</c:v>
                      </c:pt>
                      <c:pt idx="12">
                        <c:v>70.849999999999994</c:v>
                      </c:pt>
                      <c:pt idx="13">
                        <c:v>70.900000000000006</c:v>
                      </c:pt>
                      <c:pt idx="14">
                        <c:v>70.95</c:v>
                      </c:pt>
                      <c:pt idx="15">
                        <c:v>71</c:v>
                      </c:pt>
                      <c:pt idx="16">
                        <c:v>71.05</c:v>
                      </c:pt>
                      <c:pt idx="17">
                        <c:v>71.099999999999994</c:v>
                      </c:pt>
                      <c:pt idx="18">
                        <c:v>71.150000000000006</c:v>
                      </c:pt>
                      <c:pt idx="19">
                        <c:v>71.2</c:v>
                      </c:pt>
                      <c:pt idx="20">
                        <c:v>71.25</c:v>
                      </c:pt>
                      <c:pt idx="21">
                        <c:v>71.3</c:v>
                      </c:pt>
                      <c:pt idx="22">
                        <c:v>71.349999999999994</c:v>
                      </c:pt>
                      <c:pt idx="23">
                        <c:v>71.399999999999906</c:v>
                      </c:pt>
                      <c:pt idx="24">
                        <c:v>71.449999999999903</c:v>
                      </c:pt>
                      <c:pt idx="25">
                        <c:v>71.499999999999901</c:v>
                      </c:pt>
                      <c:pt idx="26">
                        <c:v>71.549999999999898</c:v>
                      </c:pt>
                      <c:pt idx="27">
                        <c:v>71.599999999999895</c:v>
                      </c:pt>
                      <c:pt idx="28">
                        <c:v>71.649999999999906</c:v>
                      </c:pt>
                      <c:pt idx="29">
                        <c:v>71.699999999999903</c:v>
                      </c:pt>
                      <c:pt idx="30">
                        <c:v>71.749999999999901</c:v>
                      </c:pt>
                      <c:pt idx="31">
                        <c:v>71.799999999999898</c:v>
                      </c:pt>
                      <c:pt idx="32">
                        <c:v>71.849999999999895</c:v>
                      </c:pt>
                      <c:pt idx="33">
                        <c:v>71.899999999999906</c:v>
                      </c:pt>
                      <c:pt idx="34">
                        <c:v>71.949999999999903</c:v>
                      </c:pt>
                      <c:pt idx="35">
                        <c:v>71.999999999999901</c:v>
                      </c:pt>
                      <c:pt idx="36">
                        <c:v>72.049999999999898</c:v>
                      </c:pt>
                      <c:pt idx="37">
                        <c:v>72.099999999999895</c:v>
                      </c:pt>
                      <c:pt idx="38">
                        <c:v>72.149999999999906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Area_Per0.05Lat!$F$2:$F$40</c15:sqref>
                        </c15:formulaRef>
                      </c:ext>
                    </c:extLst>
                    <c:numCache>
                      <c:formatCode>0.00%</c:formatCode>
                      <c:ptCount val="39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5.2063413622494663E-3</c:v>
                      </c:pt>
                      <c:pt idx="4">
                        <c:v>1.3815412895671625E-2</c:v>
                      </c:pt>
                      <c:pt idx="5">
                        <c:v>3.6893849425986058E-2</c:v>
                      </c:pt>
                      <c:pt idx="6">
                        <c:v>1.6021856464959898E-2</c:v>
                      </c:pt>
                      <c:pt idx="7">
                        <c:v>1.8280018851526032E-2</c:v>
                      </c:pt>
                      <c:pt idx="8">
                        <c:v>8.2393477236319415E-2</c:v>
                      </c:pt>
                      <c:pt idx="9">
                        <c:v>5.8874824383645968E-2</c:v>
                      </c:pt>
                      <c:pt idx="10">
                        <c:v>9.0551991167561949E-2</c:v>
                      </c:pt>
                      <c:pt idx="11">
                        <c:v>9.7169847878843876E-2</c:v>
                      </c:pt>
                      <c:pt idx="12">
                        <c:v>7.3056726152170584E-2</c:v>
                      </c:pt>
                      <c:pt idx="13">
                        <c:v>7.3704888126506884E-2</c:v>
                      </c:pt>
                      <c:pt idx="14">
                        <c:v>5.7869937341327837E-2</c:v>
                      </c:pt>
                      <c:pt idx="15">
                        <c:v>4.6834599692181636E-2</c:v>
                      </c:pt>
                      <c:pt idx="16">
                        <c:v>4.3563682976606212E-2</c:v>
                      </c:pt>
                      <c:pt idx="17">
                        <c:v>9.8069415122823994E-2</c:v>
                      </c:pt>
                      <c:pt idx="18">
                        <c:v>9.3218987792219016E-2</c:v>
                      </c:pt>
                      <c:pt idx="19">
                        <c:v>0.13473665802656207</c:v>
                      </c:pt>
                      <c:pt idx="20">
                        <c:v>0.17580186411737772</c:v>
                      </c:pt>
                      <c:pt idx="21">
                        <c:v>0.22908274777043791</c:v>
                      </c:pt>
                      <c:pt idx="22">
                        <c:v>0.16200938656418357</c:v>
                      </c:pt>
                      <c:pt idx="23">
                        <c:v>0.25561919651590437</c:v>
                      </c:pt>
                      <c:pt idx="24">
                        <c:v>0.37189321216146493</c:v>
                      </c:pt>
                      <c:pt idx="25">
                        <c:v>0.42225162663885629</c:v>
                      </c:pt>
                      <c:pt idx="26">
                        <c:v>0.25951056273933981</c:v>
                      </c:pt>
                      <c:pt idx="27">
                        <c:v>0.22473150730177049</c:v>
                      </c:pt>
                      <c:pt idx="28">
                        <c:v>0.26038764138663972</c:v>
                      </c:pt>
                      <c:pt idx="29">
                        <c:v>0.27202943921155059</c:v>
                      </c:pt>
                      <c:pt idx="30">
                        <c:v>0.32083300703375778</c:v>
                      </c:pt>
                      <c:pt idx="31">
                        <c:v>0.3012535114459502</c:v>
                      </c:pt>
                      <c:pt idx="32">
                        <c:v>0.2547319523579058</c:v>
                      </c:pt>
                      <c:pt idx="33">
                        <c:v>8.4414359109550599E-2</c:v>
                      </c:pt>
                      <c:pt idx="34">
                        <c:v>4.2855326749548929E-2</c:v>
                      </c:pt>
                      <c:pt idx="35">
                        <c:v>2.277374284433261E-2</c:v>
                      </c:pt>
                      <c:pt idx="36">
                        <c:v>1.1310534679924105E-2</c:v>
                      </c:pt>
                      <c:pt idx="37">
                        <c:v>3.9470451878921339E-3</c:v>
                      </c:pt>
                      <c:pt idx="38">
                        <c:v>2.7062683066259871E-3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0E4-4E9C-92E0-C9AE599A6A6A}"/>
                  </c:ext>
                </c:extLst>
              </c15:ser>
            </c15:filteredBarSeries>
          </c:ext>
        </c:extLst>
      </c:barChart>
      <c:catAx>
        <c:axId val="19368609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Latitude (°S)</a:t>
                </a:r>
              </a:p>
            </c:rich>
          </c:tx>
          <c:layout>
            <c:manualLayout>
              <c:xMode val="edge"/>
              <c:yMode val="edge"/>
              <c:x val="0.50795693897637795"/>
              <c:y val="0.921666235199140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7916240"/>
        <c:crosses val="autoZero"/>
        <c:auto val="1"/>
        <c:lblAlgn val="ctr"/>
        <c:lblOffset val="50"/>
        <c:tickLblSkip val="5"/>
        <c:noMultiLvlLbl val="0"/>
      </c:catAx>
      <c:valAx>
        <c:axId val="87916240"/>
        <c:scaling>
          <c:orientation val="minMax"/>
          <c:max val="0.4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Sector Lake Coverage</a:t>
                </a:r>
                <a:r>
                  <a:rPr lang="en-GB" sz="20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%</a:t>
                </a:r>
                <a:endParaRPr lang="en-GB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9816026902887139E-2"/>
              <c:y val="0.274731197696848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36860912"/>
        <c:crosses val="autoZero"/>
        <c:crossBetween val="between"/>
      </c:valAx>
      <c:spPr>
        <a:solidFill>
          <a:schemeClr val="lt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351430539267698"/>
          <c:y val="2.8184313404740566E-2"/>
          <c:w val="0.25724346158857803"/>
          <c:h val="4.459129315372469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88678068868704"/>
          <c:y val="2.1680216802168022E-2"/>
          <c:w val="0.82985256288198683"/>
          <c:h val="0.81975187247935466"/>
        </c:manualLayout>
      </c:layout>
      <c:barChart>
        <c:barDir val="col"/>
        <c:grouping val="clustered"/>
        <c:varyColors val="0"/>
        <c:ser>
          <c:idx val="1"/>
          <c:order val="1"/>
          <c:tx>
            <c:v>1989 Coverage</c:v>
          </c:tx>
          <c:spPr>
            <a:solidFill>
              <a:schemeClr val="tx1"/>
            </a:solidFill>
            <a:ln w="12700">
              <a:noFill/>
            </a:ln>
            <a:effectLst/>
          </c:spPr>
          <c:invertIfNegative val="0"/>
          <c:cat>
            <c:numRef>
              <c:f>Area_Per0.05Lat!$H$2:$H$40</c:f>
              <c:numCache>
                <c:formatCode>0.00</c:formatCode>
                <c:ptCount val="39"/>
                <c:pt idx="0" formatCode="General">
                  <c:v>70.25</c:v>
                </c:pt>
                <c:pt idx="1">
                  <c:v>70.3</c:v>
                </c:pt>
                <c:pt idx="2">
                  <c:v>70.349999999999994</c:v>
                </c:pt>
                <c:pt idx="3">
                  <c:v>70.400000000000006</c:v>
                </c:pt>
                <c:pt idx="4">
                  <c:v>70.45</c:v>
                </c:pt>
                <c:pt idx="5">
                  <c:v>70.5</c:v>
                </c:pt>
                <c:pt idx="6">
                  <c:v>70.55</c:v>
                </c:pt>
                <c:pt idx="7">
                  <c:v>70.599999999999994</c:v>
                </c:pt>
                <c:pt idx="8">
                  <c:v>70.650000000000006</c:v>
                </c:pt>
                <c:pt idx="9">
                  <c:v>70.7</c:v>
                </c:pt>
                <c:pt idx="10">
                  <c:v>70.75</c:v>
                </c:pt>
                <c:pt idx="11">
                  <c:v>70.8</c:v>
                </c:pt>
                <c:pt idx="12">
                  <c:v>70.849999999999994</c:v>
                </c:pt>
                <c:pt idx="13">
                  <c:v>70.900000000000006</c:v>
                </c:pt>
                <c:pt idx="14">
                  <c:v>70.95</c:v>
                </c:pt>
                <c:pt idx="15">
                  <c:v>71</c:v>
                </c:pt>
                <c:pt idx="16">
                  <c:v>71.05</c:v>
                </c:pt>
                <c:pt idx="17">
                  <c:v>71.099999999999994</c:v>
                </c:pt>
                <c:pt idx="18">
                  <c:v>71.150000000000006</c:v>
                </c:pt>
                <c:pt idx="19">
                  <c:v>71.2</c:v>
                </c:pt>
                <c:pt idx="20">
                  <c:v>71.25</c:v>
                </c:pt>
                <c:pt idx="21">
                  <c:v>71.3</c:v>
                </c:pt>
                <c:pt idx="22">
                  <c:v>71.349999999999994</c:v>
                </c:pt>
                <c:pt idx="23">
                  <c:v>71.399999999999906</c:v>
                </c:pt>
                <c:pt idx="24">
                  <c:v>71.449999999999903</c:v>
                </c:pt>
                <c:pt idx="25">
                  <c:v>71.499999999999901</c:v>
                </c:pt>
                <c:pt idx="26">
                  <c:v>71.549999999999898</c:v>
                </c:pt>
                <c:pt idx="27">
                  <c:v>71.599999999999895</c:v>
                </c:pt>
                <c:pt idx="28">
                  <c:v>71.649999999999906</c:v>
                </c:pt>
                <c:pt idx="29">
                  <c:v>71.699999999999903</c:v>
                </c:pt>
                <c:pt idx="30">
                  <c:v>71.749999999999901</c:v>
                </c:pt>
                <c:pt idx="31">
                  <c:v>71.799999999999898</c:v>
                </c:pt>
                <c:pt idx="32">
                  <c:v>71.849999999999895</c:v>
                </c:pt>
                <c:pt idx="33">
                  <c:v>71.899999999999906</c:v>
                </c:pt>
                <c:pt idx="34">
                  <c:v>71.949999999999903</c:v>
                </c:pt>
                <c:pt idx="35">
                  <c:v>71.999999999999901</c:v>
                </c:pt>
                <c:pt idx="36">
                  <c:v>72.049999999999898</c:v>
                </c:pt>
                <c:pt idx="37">
                  <c:v>72.099999999999895</c:v>
                </c:pt>
                <c:pt idx="38">
                  <c:v>72.149999999999906</c:v>
                </c:pt>
              </c:numCache>
            </c:numRef>
          </c:cat>
          <c:val>
            <c:numRef>
              <c:f>Area_Per0.05Lat!$F$2:$F$40</c:f>
              <c:numCache>
                <c:formatCode>0.00%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5.2063413622494663E-3</c:v>
                </c:pt>
                <c:pt idx="4">
                  <c:v>1.3815412895671625E-2</c:v>
                </c:pt>
                <c:pt idx="5">
                  <c:v>3.6893849425986058E-2</c:v>
                </c:pt>
                <c:pt idx="6">
                  <c:v>1.6021856464959898E-2</c:v>
                </c:pt>
                <c:pt idx="7">
                  <c:v>1.8280018851526032E-2</c:v>
                </c:pt>
                <c:pt idx="8">
                  <c:v>8.2393477236319415E-2</c:v>
                </c:pt>
                <c:pt idx="9">
                  <c:v>5.8874824383645968E-2</c:v>
                </c:pt>
                <c:pt idx="10">
                  <c:v>9.0551991167561949E-2</c:v>
                </c:pt>
                <c:pt idx="11">
                  <c:v>9.7169847878843876E-2</c:v>
                </c:pt>
                <c:pt idx="12">
                  <c:v>7.3056726152170584E-2</c:v>
                </c:pt>
                <c:pt idx="13">
                  <c:v>7.3704888126506884E-2</c:v>
                </c:pt>
                <c:pt idx="14">
                  <c:v>5.7869937341327837E-2</c:v>
                </c:pt>
                <c:pt idx="15">
                  <c:v>4.6834599692181636E-2</c:v>
                </c:pt>
                <c:pt idx="16">
                  <c:v>4.3563682976606212E-2</c:v>
                </c:pt>
                <c:pt idx="17">
                  <c:v>9.8069415122823994E-2</c:v>
                </c:pt>
                <c:pt idx="18">
                  <c:v>9.3218987792219016E-2</c:v>
                </c:pt>
                <c:pt idx="19">
                  <c:v>0.13473665802656207</c:v>
                </c:pt>
                <c:pt idx="20">
                  <c:v>0.17580186411737772</c:v>
                </c:pt>
                <c:pt idx="21">
                  <c:v>0.22908274777043791</c:v>
                </c:pt>
                <c:pt idx="22">
                  <c:v>0.16200938656418357</c:v>
                </c:pt>
                <c:pt idx="23">
                  <c:v>0.25561919651590437</c:v>
                </c:pt>
                <c:pt idx="24">
                  <c:v>0.37189321216146493</c:v>
                </c:pt>
                <c:pt idx="25">
                  <c:v>0.42225162663885629</c:v>
                </c:pt>
                <c:pt idx="26">
                  <c:v>0.25951056273933981</c:v>
                </c:pt>
                <c:pt idx="27">
                  <c:v>0.22473150730177049</c:v>
                </c:pt>
                <c:pt idx="28">
                  <c:v>0.26038764138663972</c:v>
                </c:pt>
                <c:pt idx="29">
                  <c:v>0.27202943921155059</c:v>
                </c:pt>
                <c:pt idx="30">
                  <c:v>0.32083300703375778</c:v>
                </c:pt>
                <c:pt idx="31">
                  <c:v>0.3012535114459502</c:v>
                </c:pt>
                <c:pt idx="32">
                  <c:v>0.2547319523579058</c:v>
                </c:pt>
                <c:pt idx="33">
                  <c:v>8.4414359109550599E-2</c:v>
                </c:pt>
                <c:pt idx="34">
                  <c:v>4.2855326749548929E-2</c:v>
                </c:pt>
                <c:pt idx="35">
                  <c:v>2.277374284433261E-2</c:v>
                </c:pt>
                <c:pt idx="36">
                  <c:v>1.1310534679924105E-2</c:v>
                </c:pt>
                <c:pt idx="37">
                  <c:v>3.9470451878921339E-3</c:v>
                </c:pt>
                <c:pt idx="38">
                  <c:v>2.7062683066259871E-3</c:v>
                </c:pt>
              </c:numCache>
              <c:extLst xmlns:c15="http://schemas.microsoft.com/office/drawing/2012/chart"/>
            </c:numRef>
          </c:val>
          <c:extLst>
            <c:ext xmlns:c16="http://schemas.microsoft.com/office/drawing/2014/chart" uri="{C3380CC4-5D6E-409C-BE32-E72D297353CC}">
              <c16:uniqueId val="{00000000-BA98-441B-A9BB-F8B198C7E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936860912"/>
        <c:axId val="8791624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v>2020 Coverage</c:v>
                </c:tx>
                <c:spPr>
                  <a:solidFill>
                    <a:schemeClr val="tx1"/>
                  </a:solidFill>
                  <a:ln w="12700">
                    <a:solidFill>
                      <a:schemeClr val="bg1"/>
                    </a:solidFill>
                  </a:ln>
                  <a:effectLst/>
                </c:spPr>
                <c:invertIfNegative val="0"/>
                <c:trendline>
                  <c:spPr>
                    <a:ln w="12700" cap="rnd">
                      <a:solidFill>
                        <a:srgbClr val="FF0000"/>
                      </a:solidFill>
                      <a:prstDash val="lgDash"/>
                    </a:ln>
                    <a:effectLst/>
                  </c:spPr>
                  <c:trendlineType val="movingAvg"/>
                  <c:period val="5"/>
                  <c:dispRSqr val="0"/>
                  <c:dispEq val="0"/>
                </c:trendline>
                <c:cat>
                  <c:numRef>
                    <c:extLst>
                      <c:ext uri="{02D57815-91ED-43cb-92C2-25804820EDAC}">
                        <c15:formulaRef>
                          <c15:sqref>Area_Per0.05Lat!$H$2:$H$40</c15:sqref>
                        </c15:formulaRef>
                      </c:ext>
                    </c:extLst>
                    <c:numCache>
                      <c:formatCode>0.00</c:formatCode>
                      <c:ptCount val="39"/>
                      <c:pt idx="0" formatCode="General">
                        <c:v>70.25</c:v>
                      </c:pt>
                      <c:pt idx="1">
                        <c:v>70.3</c:v>
                      </c:pt>
                      <c:pt idx="2">
                        <c:v>70.349999999999994</c:v>
                      </c:pt>
                      <c:pt idx="3">
                        <c:v>70.400000000000006</c:v>
                      </c:pt>
                      <c:pt idx="4">
                        <c:v>70.45</c:v>
                      </c:pt>
                      <c:pt idx="5">
                        <c:v>70.5</c:v>
                      </c:pt>
                      <c:pt idx="6">
                        <c:v>70.55</c:v>
                      </c:pt>
                      <c:pt idx="7">
                        <c:v>70.599999999999994</c:v>
                      </c:pt>
                      <c:pt idx="8">
                        <c:v>70.650000000000006</c:v>
                      </c:pt>
                      <c:pt idx="9">
                        <c:v>70.7</c:v>
                      </c:pt>
                      <c:pt idx="10">
                        <c:v>70.75</c:v>
                      </c:pt>
                      <c:pt idx="11">
                        <c:v>70.8</c:v>
                      </c:pt>
                      <c:pt idx="12">
                        <c:v>70.849999999999994</c:v>
                      </c:pt>
                      <c:pt idx="13">
                        <c:v>70.900000000000006</c:v>
                      </c:pt>
                      <c:pt idx="14">
                        <c:v>70.95</c:v>
                      </c:pt>
                      <c:pt idx="15">
                        <c:v>71</c:v>
                      </c:pt>
                      <c:pt idx="16">
                        <c:v>71.05</c:v>
                      </c:pt>
                      <c:pt idx="17">
                        <c:v>71.099999999999994</c:v>
                      </c:pt>
                      <c:pt idx="18">
                        <c:v>71.150000000000006</c:v>
                      </c:pt>
                      <c:pt idx="19">
                        <c:v>71.2</c:v>
                      </c:pt>
                      <c:pt idx="20">
                        <c:v>71.25</c:v>
                      </c:pt>
                      <c:pt idx="21">
                        <c:v>71.3</c:v>
                      </c:pt>
                      <c:pt idx="22">
                        <c:v>71.349999999999994</c:v>
                      </c:pt>
                      <c:pt idx="23">
                        <c:v>71.399999999999906</c:v>
                      </c:pt>
                      <c:pt idx="24">
                        <c:v>71.449999999999903</c:v>
                      </c:pt>
                      <c:pt idx="25">
                        <c:v>71.499999999999901</c:v>
                      </c:pt>
                      <c:pt idx="26">
                        <c:v>71.549999999999898</c:v>
                      </c:pt>
                      <c:pt idx="27">
                        <c:v>71.599999999999895</c:v>
                      </c:pt>
                      <c:pt idx="28">
                        <c:v>71.649999999999906</c:v>
                      </c:pt>
                      <c:pt idx="29">
                        <c:v>71.699999999999903</c:v>
                      </c:pt>
                      <c:pt idx="30">
                        <c:v>71.749999999999901</c:v>
                      </c:pt>
                      <c:pt idx="31">
                        <c:v>71.799999999999898</c:v>
                      </c:pt>
                      <c:pt idx="32">
                        <c:v>71.849999999999895</c:v>
                      </c:pt>
                      <c:pt idx="33">
                        <c:v>71.899999999999906</c:v>
                      </c:pt>
                      <c:pt idx="34">
                        <c:v>71.949999999999903</c:v>
                      </c:pt>
                      <c:pt idx="35">
                        <c:v>71.999999999999901</c:v>
                      </c:pt>
                      <c:pt idx="36">
                        <c:v>72.049999999999898</c:v>
                      </c:pt>
                      <c:pt idx="37">
                        <c:v>72.099999999999895</c:v>
                      </c:pt>
                      <c:pt idx="38">
                        <c:v>72.149999999999906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Area_Per0.05Lat!$E$2:$E$40</c15:sqref>
                        </c15:formulaRef>
                      </c:ext>
                    </c:extLst>
                    <c:numCache>
                      <c:formatCode>0.00%</c:formatCode>
                      <c:ptCount val="39"/>
                      <c:pt idx="0">
                        <c:v>2.3348136237822305E-2</c:v>
                      </c:pt>
                      <c:pt idx="1">
                        <c:v>2.32733719840276E-2</c:v>
                      </c:pt>
                      <c:pt idx="2">
                        <c:v>2.1415993371370821E-2</c:v>
                      </c:pt>
                      <c:pt idx="3">
                        <c:v>2.3438334835045514E-2</c:v>
                      </c:pt>
                      <c:pt idx="4">
                        <c:v>1.3003805529304835E-2</c:v>
                      </c:pt>
                      <c:pt idx="5">
                        <c:v>1.5780675933895066E-2</c:v>
                      </c:pt>
                      <c:pt idx="6">
                        <c:v>1.5792292688370398E-2</c:v>
                      </c:pt>
                      <c:pt idx="7">
                        <c:v>3.2917312612648332E-2</c:v>
                      </c:pt>
                      <c:pt idx="8">
                        <c:v>0.12715531909350924</c:v>
                      </c:pt>
                      <c:pt idx="9">
                        <c:v>0.2297091881287662</c:v>
                      </c:pt>
                      <c:pt idx="10">
                        <c:v>0.21999720115333266</c:v>
                      </c:pt>
                      <c:pt idx="11">
                        <c:v>0.18401252320077999</c:v>
                      </c:pt>
                      <c:pt idx="12">
                        <c:v>0.15904999919737919</c:v>
                      </c:pt>
                      <c:pt idx="13">
                        <c:v>0.11390708493704085</c:v>
                      </c:pt>
                      <c:pt idx="14">
                        <c:v>0.15194819798764023</c:v>
                      </c:pt>
                      <c:pt idx="15">
                        <c:v>0.14755626421720602</c:v>
                      </c:pt>
                      <c:pt idx="16">
                        <c:v>9.3004332884658009E-2</c:v>
                      </c:pt>
                      <c:pt idx="17">
                        <c:v>0.22749405030446351</c:v>
                      </c:pt>
                      <c:pt idx="18">
                        <c:v>0.26243439608317909</c:v>
                      </c:pt>
                      <c:pt idx="19">
                        <c:v>0.27955255705149384</c:v>
                      </c:pt>
                      <c:pt idx="20">
                        <c:v>0.23668490959475502</c:v>
                      </c:pt>
                      <c:pt idx="21">
                        <c:v>0.22145067223870302</c:v>
                      </c:pt>
                      <c:pt idx="22">
                        <c:v>0.19301917311478062</c:v>
                      </c:pt>
                      <c:pt idx="23">
                        <c:v>0.22859315994923898</c:v>
                      </c:pt>
                      <c:pt idx="24">
                        <c:v>0.19943357526110869</c:v>
                      </c:pt>
                      <c:pt idx="25">
                        <c:v>0.17481611092101665</c:v>
                      </c:pt>
                      <c:pt idx="26">
                        <c:v>0.26981684314971266</c:v>
                      </c:pt>
                      <c:pt idx="27">
                        <c:v>0.28205079072515393</c:v>
                      </c:pt>
                      <c:pt idx="28">
                        <c:v>0.27128786855458942</c:v>
                      </c:pt>
                      <c:pt idx="29">
                        <c:v>0.266297565898866</c:v>
                      </c:pt>
                      <c:pt idx="30">
                        <c:v>0.20441865417797545</c:v>
                      </c:pt>
                      <c:pt idx="31">
                        <c:v>0.14854771343955886</c:v>
                      </c:pt>
                      <c:pt idx="32">
                        <c:v>8.0479976029487893E-2</c:v>
                      </c:pt>
                      <c:pt idx="33">
                        <c:v>1.9635287890987004E-2</c:v>
                      </c:pt>
                      <c:pt idx="34">
                        <c:v>2.3268837114188843E-2</c:v>
                      </c:pt>
                      <c:pt idx="35">
                        <c:v>1.2055676832819863E-2</c:v>
                      </c:pt>
                      <c:pt idx="36">
                        <c:v>3.7664785580090159E-3</c:v>
                      </c:pt>
                      <c:pt idx="37">
                        <c:v>2.8483161277348579E-3</c:v>
                      </c:pt>
                      <c:pt idx="38">
                        <c:v>5.9076085749236789E-3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BA98-441B-A9BB-F8B198C7E622}"/>
                  </c:ext>
                </c:extLst>
              </c15:ser>
            </c15:filteredBarSeries>
          </c:ext>
        </c:extLst>
      </c:barChart>
      <c:catAx>
        <c:axId val="19368609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Latitude (°S)</a:t>
                </a:r>
              </a:p>
            </c:rich>
          </c:tx>
          <c:layout>
            <c:manualLayout>
              <c:xMode val="edge"/>
              <c:yMode val="edge"/>
              <c:x val="0.52796497703412082"/>
              <c:y val="0.923470836978711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7916240"/>
        <c:crosses val="autoZero"/>
        <c:auto val="1"/>
        <c:lblAlgn val="ctr"/>
        <c:lblOffset val="50"/>
        <c:tickLblSkip val="5"/>
        <c:noMultiLvlLbl val="0"/>
      </c:catAx>
      <c:valAx>
        <c:axId val="87916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Sector Lake Coverage</a:t>
                </a:r>
                <a:r>
                  <a:rPr lang="en-GB" sz="20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%</a:t>
                </a:r>
                <a:endParaRPr lang="en-GB"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6.464115813648294E-2"/>
              <c:y val="0.284297754447360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36860912"/>
        <c:crosses val="autoZero"/>
        <c:crossBetween val="between"/>
      </c:valAx>
      <c:spPr>
        <a:solidFill>
          <a:schemeClr val="lt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70861220472441"/>
          <c:y val="2.6302420530766986E-2"/>
          <c:w val="0.19834317585301842"/>
          <c:h val="3.858334755788205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ECAA6-8CF8-413F-A96E-9C362DBB4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6C0A1F-0694-48E9-88F4-409A41660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1C283-2A5F-4D7A-93E9-080186F73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D5E9E-AC7C-49E2-97C0-C00801136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17BCB-F499-4C35-9C70-5D1EA02E8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117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687BD-A188-4624-9C47-7D677A328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7B08E-F69B-4AAC-AC1B-9B22B63AB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BB7C3-B8DC-48AC-A059-55B9A4804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55512-D514-42A2-9A64-95BDC944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4571D-1664-4993-AD49-ED2C5D54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61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E07E0-B50D-4FC9-8B84-26B3C9EED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02D2D-0031-46EC-81D6-549114F63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AC24F-CB94-4466-974C-6B7BF274B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AFD08-D568-418D-B81F-85998304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F7F75-5854-4B8C-B9D6-DA8B17C89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97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27EB9-FEA1-4391-9941-C62146CF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102AA-4EDA-49B1-9280-FCE2ED107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48B7C-2EA3-4CBC-B20C-8D844962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9105E-CF59-40DF-8F83-1735DDE72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35FBD-25B4-4D34-8EF3-46D26365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A202B-5A76-4743-829A-6574C657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90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97266-5331-43D4-A617-F3710F868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5B11D-4797-4B25-95F1-C3FC02F0C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54B46-23F8-4924-92D8-570B20536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4D73C0-C6CB-4EC2-BAA7-B2B419F3E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62AE1-ED14-42AA-A12F-E8E0719B2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B09C7E-3E96-4854-B6A0-FDF38E89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FCB975-3579-4D36-9C2D-2EF6D570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B2577E-7B80-426F-9125-2CA874208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17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86C3-5FA2-44B2-8B10-A7915122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0C988C-D3B3-469A-BD81-83839443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494038-2F82-4EB4-B90F-370D4C92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2946D-1AB7-4BAF-A1A0-FAB712F5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6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5DD5B5-EE04-4F07-A09B-DB4A40800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48C5C-CE89-4CC0-96F5-D4554607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C0C73-3C73-4789-926C-46F76CA3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94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9E993-0500-4CA8-B9B4-3F920621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29CD-654C-42B1-9BC7-4C30258EE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22F30-FE35-4D3E-A9BB-76137916D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98531-8DF2-4C75-B36C-DE26BD8E6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2B8B3-9C03-46B3-B63F-9B3B2ED6A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2BD08-2E07-4E1B-9153-9AE84AF3B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822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12335-DCE3-4D3B-903B-6C22412D8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6A379D-A8C5-4952-9A40-8819B66E6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0F68C-164B-4F97-BBB5-58A2E4DD4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3BD44-8E37-4225-9BF7-8381767FA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3D511-EB34-455F-93A8-84148D0B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3504E-6CF9-494C-9814-F556B1E5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44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F6E1-13BF-43C0-842E-D8E71160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E28E90-C402-4BA7-9DBE-6A179734D5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F33DD-3BDB-40B3-9A16-C6CEBEA6D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A1C04-75D6-43FB-B85A-39CB3F89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D40D2-0DED-4ED3-B914-BB500F550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402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96A1DD-4EBD-40D8-83F4-8C43B4C04B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33E06F-D1CF-4B22-A424-28113142A6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A7D3-179C-403C-BB98-B4481993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0430-C482-48D0-A136-D2272E383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E6DAE-72D2-4513-88A5-A6FA8A11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1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43A75-5164-4168-8042-D4061364C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F9C82-B94E-4E4A-8FD9-93B4C429F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FA51D-B2EB-46EF-80B1-D6D027165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7A1BC-963A-454B-810E-44D8E7CC7136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B6B4F-FCA9-47A8-88E2-B284A3BD7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A9351-C0FF-41A6-95A3-F2E7E33D6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2F106-0BB1-4A41-8708-4B1AE62F1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22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3C082E8-E44F-435A-A99A-974B1C2A9A9E}"/>
              </a:ext>
            </a:extLst>
          </p:cNvPr>
          <p:cNvGrpSpPr/>
          <p:nvPr/>
        </p:nvGrpSpPr>
        <p:grpSpPr>
          <a:xfrm>
            <a:off x="7453305" y="0"/>
            <a:ext cx="4738695" cy="4246393"/>
            <a:chOff x="3468061" y="1094232"/>
            <a:chExt cx="5255877" cy="47098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0A7A848-FB39-4FC7-858C-C80FD7BDF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8062" y="3429000"/>
              <a:ext cx="5255876" cy="2334768"/>
            </a:xfrm>
            <a:prstGeom prst="rect">
              <a:avLst/>
            </a:prstGeom>
          </p:spPr>
        </p:pic>
        <p:pic>
          <p:nvPicPr>
            <p:cNvPr id="11" name="Picture 10" descr="Chart, map&#10;&#10;Description automatically generated">
              <a:extLst>
                <a:ext uri="{FF2B5EF4-FFF2-40B4-BE49-F238E27FC236}">
                  <a16:creationId xmlns:a16="http://schemas.microsoft.com/office/drawing/2014/main" id="{76E33C88-B530-4916-9087-8A7767AB2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8062" y="1094232"/>
              <a:ext cx="5255876" cy="233476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2E41EA-7A2E-41B9-B0DE-BF26481DF9F3}"/>
                </a:ext>
              </a:extLst>
            </p:cNvPr>
            <p:cNvSpPr txBox="1"/>
            <p:nvPr/>
          </p:nvSpPr>
          <p:spPr>
            <a:xfrm>
              <a:off x="3468062" y="3059668"/>
              <a:ext cx="850453" cy="409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2704AF-5F42-4E27-A42B-7EB1B417319E}"/>
                </a:ext>
              </a:extLst>
            </p:cNvPr>
            <p:cNvSpPr txBox="1"/>
            <p:nvPr/>
          </p:nvSpPr>
          <p:spPr>
            <a:xfrm>
              <a:off x="3468061" y="5394436"/>
              <a:ext cx="850454" cy="409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1989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62F1184-30F2-4F4F-856E-4826BC644A5A}"/>
              </a:ext>
            </a:extLst>
          </p:cNvPr>
          <p:cNvSpPr txBox="1"/>
          <p:nvPr/>
        </p:nvSpPr>
        <p:spPr>
          <a:xfrm>
            <a:off x="4185051" y="4210050"/>
            <a:ext cx="8006949" cy="29854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Melt, Surface Air Temperature and Southern Annular Mode have expected impacts on lake extent.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Partially a factor of multicollinearity between these variables.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Accumulation &amp; Firn Air Content (FAC) have a complex dampening effect on lake extent.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FAC in the preceding November can dampen lake coverage.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FAC is dependent on the preceding winter’s accumulation, but also build-up from prior seasons.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2013-2019 period with low lake coverage is a factor in dampening lake response in 2020.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8D9974-7376-46A2-B905-F5BFE479FC1C}"/>
              </a:ext>
            </a:extLst>
          </p:cNvPr>
          <p:cNvSpPr txBox="1"/>
          <p:nvPr/>
        </p:nvSpPr>
        <p:spPr>
          <a:xfrm>
            <a:off x="4178827" y="1134311"/>
            <a:ext cx="3080881" cy="6924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and 1989 have similar lake coverage, but different latitudinal distribution.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2CC70A-873C-41D2-8CFE-A4A8742D0C57}"/>
              </a:ext>
            </a:extLst>
          </p:cNvPr>
          <p:cNvSpPr txBox="1"/>
          <p:nvPr/>
        </p:nvSpPr>
        <p:spPr>
          <a:xfrm>
            <a:off x="4178831" y="2716117"/>
            <a:ext cx="3080882" cy="6924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despite high melt in 2020, therefore there must be a dampening factor influencing lake coverage.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50C90A-25EC-4307-9939-61ABB2A4C805}"/>
              </a:ext>
            </a:extLst>
          </p:cNvPr>
          <p:cNvSpPr txBox="1"/>
          <p:nvPr/>
        </p:nvSpPr>
        <p:spPr>
          <a:xfrm>
            <a:off x="4178828" y="1925214"/>
            <a:ext cx="3080881" cy="6924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Histograms (supplementary) show much greater coverage in 1989 in the south.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C3888B-D724-467B-8DE7-E9C93AC4D865}"/>
              </a:ext>
            </a:extLst>
          </p:cNvPr>
          <p:cNvSpPr txBox="1"/>
          <p:nvPr/>
        </p:nvSpPr>
        <p:spPr>
          <a:xfrm>
            <a:off x="4178827" y="3517081"/>
            <a:ext cx="3080881" cy="49244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identified a complex relationship between accumulation, firn and lakes.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F49180A6-3068-4A47-BA08-7CD6D81B6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" y="0"/>
            <a:ext cx="3991456" cy="654075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08658EC-B0CD-43CE-8598-22C58F90EF9F}"/>
              </a:ext>
            </a:extLst>
          </p:cNvPr>
          <p:cNvSpPr/>
          <p:nvPr/>
        </p:nvSpPr>
        <p:spPr>
          <a:xfrm>
            <a:off x="0" y="6540759"/>
            <a:ext cx="3991454" cy="317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2ABD5EB-D05E-4059-A81C-037D49FB978C}"/>
              </a:ext>
            </a:extLst>
          </p:cNvPr>
          <p:cNvSpPr txBox="1"/>
          <p:nvPr/>
        </p:nvSpPr>
        <p:spPr>
          <a:xfrm>
            <a:off x="0" y="6540759"/>
            <a:ext cx="3991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Figures from Barnes et al., (in draft)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5CD1B5-6B9D-49FA-A291-9D23A3B066C4}"/>
              </a:ext>
            </a:extLst>
          </p:cNvPr>
          <p:cNvSpPr txBox="1"/>
          <p:nvPr/>
        </p:nvSpPr>
        <p:spPr>
          <a:xfrm>
            <a:off x="4178827" y="141732"/>
            <a:ext cx="3080881" cy="89255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a semi-automated python-based NDWI methodology using the Green and NIR bands of S2 &amp; L1-8 imagery to identify supraglacial lakes.</a:t>
            </a:r>
          </a:p>
        </p:txBody>
      </p:sp>
    </p:spTree>
    <p:extLst>
      <p:ext uri="{BB962C8B-B14F-4D97-AF65-F5344CB8AC3E}">
        <p14:creationId xmlns:p14="http://schemas.microsoft.com/office/powerpoint/2010/main" val="4254641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5270-77F0-445E-9AB8-DCF14C7A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/>
          <a:lstStyle/>
          <a:p>
            <a:pPr algn="ctr"/>
            <a:r>
              <a:rPr lang="nb-NO" dirty="0"/>
              <a:t>Supplementary Information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6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42F1F-8CFE-4928-8623-EDAE67829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NDWI (Normalised Difference Water Index)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3384-097C-41C0-905F-256F0C560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Green &amp; NIR ratio methodology.</a:t>
            </a:r>
          </a:p>
          <a:p>
            <a:r>
              <a:rPr lang="nb-NO" dirty="0"/>
              <a:t>Processed in Landsat 1-8 and Sentinel 2.</a:t>
            </a:r>
          </a:p>
          <a:p>
            <a:pPr lvl="1"/>
            <a:r>
              <a:rPr lang="nb-NO" dirty="0"/>
              <a:t>Uncertainties in Landsat 1 due to the difference in band range.</a:t>
            </a:r>
          </a:p>
          <a:p>
            <a:r>
              <a:rPr lang="nb-NO" dirty="0"/>
              <a:t>Used a semi automated python methodology.</a:t>
            </a:r>
          </a:p>
          <a:p>
            <a:pPr lvl="1"/>
            <a:r>
              <a:rPr lang="nb-NO" dirty="0"/>
              <a:t>Operated in ArcGIS Pro using arcpy.</a:t>
            </a:r>
          </a:p>
          <a:p>
            <a:pPr lvl="1"/>
            <a:r>
              <a:rPr lang="nb-NO" dirty="0"/>
              <a:t>Each step operated manually due to the manageable dataset.</a:t>
            </a:r>
            <a:endParaRPr lang="en-GB" dirty="0"/>
          </a:p>
          <a:p>
            <a:r>
              <a:rPr lang="en-GB" dirty="0"/>
              <a:t>George VI ice shelf was found to work well with Green &amp; NIR due to the low occurrence of reflectance altering surfaces such as blue ice on the floating ice.</a:t>
            </a:r>
          </a:p>
          <a:p>
            <a:r>
              <a:rPr lang="en-GB" dirty="0"/>
              <a:t>Initial results showed good success with shadowed areas of ice being the most common false positives.</a:t>
            </a:r>
          </a:p>
          <a:p>
            <a:pPr lvl="1"/>
            <a:r>
              <a:rPr lang="en-GB" dirty="0"/>
              <a:t>These were easily removed.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961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1E1DA53-8A75-414B-9E0C-5EA3DD2629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459056"/>
              </p:ext>
            </p:extLst>
          </p:nvPr>
        </p:nvGraphicFramePr>
        <p:xfrm>
          <a:off x="0" y="74948"/>
          <a:ext cx="12192000" cy="6783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76066664-01C0-402A-BABC-32D70A05C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172620"/>
            <a:ext cx="3633537" cy="1325563"/>
          </a:xfrm>
        </p:spPr>
        <p:txBody>
          <a:bodyPr>
            <a:normAutofit/>
          </a:bodyPr>
          <a:lstStyle/>
          <a:p>
            <a:pPr algn="ctr"/>
            <a:r>
              <a:rPr lang="nb-NO" sz="2800" dirty="0"/>
              <a:t>Latitudinal Lake extent (0.05° lat)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6446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AC3AD01-C8F7-4B3D-823D-B74A1E03CE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05659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406CECD9-0068-43C6-900F-473B89003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484" y="172620"/>
            <a:ext cx="3212432" cy="1325563"/>
          </a:xfrm>
        </p:spPr>
        <p:txBody>
          <a:bodyPr>
            <a:normAutofit/>
          </a:bodyPr>
          <a:lstStyle/>
          <a:p>
            <a:pPr algn="ctr"/>
            <a:r>
              <a:rPr lang="nb-NO" sz="2800" dirty="0"/>
              <a:t>Latitudinal Lake extent (0.05° lat)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57688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A5C0-4C07-4126-8FD1-B4D92FF8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Future projections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0E50-C68F-4E79-8C70-889000375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64242" cy="4351338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Future projections of climate show there is likely to be an increase in lake coverage over the next 80 years.</a:t>
            </a:r>
          </a:p>
          <a:p>
            <a:r>
              <a:rPr lang="nb-NO" dirty="0"/>
              <a:t>Snowfall will likely remain at its current level.</a:t>
            </a:r>
          </a:p>
          <a:p>
            <a:r>
              <a:rPr lang="nb-NO" dirty="0"/>
              <a:t>Rainfall will likely increase and occupy a greater portion of the water phase.</a:t>
            </a:r>
          </a:p>
          <a:p>
            <a:r>
              <a:rPr lang="nb-NO" dirty="0"/>
              <a:t>Temperature will likely increase and remain above -9°C mean annually by 2040.</a:t>
            </a:r>
          </a:p>
          <a:p>
            <a:r>
              <a:rPr lang="nb-NO" dirty="0"/>
              <a:t>Therefore, lakes are likely to increase with increased drivers and decreased dampening factors.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301E30D-C638-4B0B-B554-C3CE70444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7518" y="0"/>
            <a:ext cx="6534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26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400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Supplementary Information</vt:lpstr>
      <vt:lpstr>NDWI (Normalised Difference Water Index)</vt:lpstr>
      <vt:lpstr>Latitudinal Lake extent (0.05° lat)</vt:lpstr>
      <vt:lpstr>Latitudinal Lake extent (0.05° lat)</vt:lpstr>
      <vt:lpstr>Future projections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B</dc:creator>
  <cp:lastModifiedBy>T B</cp:lastModifiedBy>
  <cp:revision>11</cp:revision>
  <dcterms:created xsi:type="dcterms:W3CDTF">2021-04-22T08:27:46Z</dcterms:created>
  <dcterms:modified xsi:type="dcterms:W3CDTF">2021-04-26T16:41:48Z</dcterms:modified>
</cp:coreProperties>
</file>