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5.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9" r:id="rId1"/>
    <p:sldMasterId id="2147483757" r:id="rId2"/>
    <p:sldMasterId id="2147483654" r:id="rId3"/>
    <p:sldMasterId id="2147483751" r:id="rId4"/>
    <p:sldMasterId id="2147483667" r:id="rId5"/>
    <p:sldMasterId id="2147483754" r:id="rId6"/>
  </p:sldMasterIdLst>
  <p:notesMasterIdLst>
    <p:notesMasterId r:id="rId21"/>
  </p:notesMasterIdLst>
  <p:sldIdLst>
    <p:sldId id="256" r:id="rId7"/>
    <p:sldId id="257" r:id="rId8"/>
    <p:sldId id="265" r:id="rId9"/>
    <p:sldId id="259" r:id="rId10"/>
    <p:sldId id="263" r:id="rId11"/>
    <p:sldId id="262" r:id="rId12"/>
    <p:sldId id="261" r:id="rId13"/>
    <p:sldId id="268" r:id="rId14"/>
    <p:sldId id="264" r:id="rId15"/>
    <p:sldId id="269" r:id="rId16"/>
    <p:sldId id="270" r:id="rId17"/>
    <p:sldId id="271" r:id="rId18"/>
    <p:sldId id="267" r:id="rId19"/>
    <p:sldId id="273" r:id="rId20"/>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99"/>
    <a:srgbClr val="DEE7EC"/>
    <a:srgbClr val="ABFFFF"/>
    <a:srgbClr val="A7DDE9"/>
    <a:srgbClr val="0086BB"/>
    <a:srgbClr val="0080B0"/>
    <a:srgbClr val="006090"/>
    <a:srgbClr val="00426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p:cViewPr varScale="1">
        <p:scale>
          <a:sx n="84" d="100"/>
          <a:sy n="84" d="100"/>
        </p:scale>
        <p:origin x="72" y="6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99084A6-393E-4EA8-9F0E-C3AF9036253E}" type="datetimeFigureOut">
              <a:rPr lang="de-DE"/>
              <a:pPr>
                <a:defRPr/>
              </a:pPr>
              <a:t>26.04.2021</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noProof="0"/>
              <a:t>Textmasterformate durch Klicken bearbeiten</a:t>
            </a:r>
          </a:p>
          <a:p>
            <a:pPr lvl="1"/>
            <a:r>
              <a:rPr lang="de-DE" noProof="0"/>
              <a:t>Zweite Ebene</a:t>
            </a:r>
          </a:p>
          <a:p>
            <a:pPr lvl="2"/>
            <a:r>
              <a:rPr lang="de-DE" noProof="0"/>
              <a:t>Dritte Ebene</a:t>
            </a:r>
          </a:p>
          <a:p>
            <a:pPr lvl="3"/>
            <a:r>
              <a:rPr lang="de-DE" noProof="0"/>
              <a:t>Vierte Ebene</a:t>
            </a:r>
          </a:p>
          <a:p>
            <a:pPr lvl="4"/>
            <a:r>
              <a:rPr lang="de-DE" noProof="0"/>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5E257872-7409-48F8-968E-32AB660853F0}" type="slidenum">
              <a:rPr lang="de-DE" altLang="de-DE"/>
              <a:pPr/>
              <a:t>‹#›</a:t>
            </a:fld>
            <a:endParaRPr lang="de-DE" alt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257872-7409-48F8-968E-32AB660853F0}" type="slidenum">
              <a:rPr lang="de-DE" altLang="de-DE" smtClean="0"/>
              <a:pPr/>
              <a:t>1</a:t>
            </a:fld>
            <a:endParaRPr lang="de-DE" altLang="de-DE"/>
          </a:p>
        </p:txBody>
      </p:sp>
    </p:spTree>
    <p:extLst>
      <p:ext uri="{BB962C8B-B14F-4D97-AF65-F5344CB8AC3E}">
        <p14:creationId xmlns:p14="http://schemas.microsoft.com/office/powerpoint/2010/main" val="23299281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257872-7409-48F8-968E-32AB660853F0}" type="slidenum">
              <a:rPr lang="de-DE" altLang="de-DE" smtClean="0"/>
              <a:pPr/>
              <a:t>7</a:t>
            </a:fld>
            <a:endParaRPr lang="de-DE" altLang="de-DE"/>
          </a:p>
        </p:txBody>
      </p:sp>
    </p:spTree>
    <p:extLst>
      <p:ext uri="{BB962C8B-B14F-4D97-AF65-F5344CB8AC3E}">
        <p14:creationId xmlns:p14="http://schemas.microsoft.com/office/powerpoint/2010/main" val="17553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257872-7409-48F8-968E-32AB660853F0}" type="slidenum">
              <a:rPr lang="de-DE" altLang="de-DE" smtClean="0"/>
              <a:pPr/>
              <a:t>8</a:t>
            </a:fld>
            <a:endParaRPr lang="de-DE" altLang="de-DE"/>
          </a:p>
        </p:txBody>
      </p:sp>
    </p:spTree>
    <p:extLst>
      <p:ext uri="{BB962C8B-B14F-4D97-AF65-F5344CB8AC3E}">
        <p14:creationId xmlns:p14="http://schemas.microsoft.com/office/powerpoint/2010/main" val="1441477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_TU-Hintergrund">
    <p:spTree>
      <p:nvGrpSpPr>
        <p:cNvPr id="1" name=""/>
        <p:cNvGrpSpPr/>
        <p:nvPr/>
      </p:nvGrpSpPr>
      <p:grpSpPr>
        <a:xfrm>
          <a:off x="0" y="0"/>
          <a:ext cx="0" cy="0"/>
          <a:chOff x="0" y="0"/>
          <a:chExt cx="0" cy="0"/>
        </a:xfrm>
      </p:grpSpPr>
      <p:sp>
        <p:nvSpPr>
          <p:cNvPr id="2" name="Titel 1"/>
          <p:cNvSpPr>
            <a:spLocks noGrp="1"/>
          </p:cNvSpPr>
          <p:nvPr>
            <p:ph type="ctrTitle"/>
          </p:nvPr>
        </p:nvSpPr>
        <p:spPr>
          <a:xfrm>
            <a:off x="1643042" y="2928934"/>
            <a:ext cx="6143668" cy="1255711"/>
          </a:xfrm>
          <a:prstGeom prst="rect">
            <a:avLst/>
          </a:prstGeom>
        </p:spPr>
        <p:txBody>
          <a:bodyPr/>
          <a:lstStyle>
            <a:lvl1pPr algn="l">
              <a:defRPr sz="3600" b="0" baseline="0">
                <a:solidFill>
                  <a:schemeClr val="bg1"/>
                </a:solidFill>
                <a:latin typeface="Arial" pitchFamily="34" charset="0"/>
                <a:ea typeface="Arial" pitchFamily="34" charset="0"/>
                <a:cs typeface="Arial" pitchFamily="34" charset="0"/>
              </a:defRPr>
            </a:lvl1pPr>
          </a:lstStyle>
          <a:p>
            <a:r>
              <a:rPr lang="en-US"/>
              <a:t>Click to edit Master title style</a:t>
            </a:r>
            <a:endParaRPr lang="de-DE" dirty="0"/>
          </a:p>
        </p:txBody>
      </p:sp>
      <p:sp>
        <p:nvSpPr>
          <p:cNvPr id="3" name="Untertitel 2"/>
          <p:cNvSpPr>
            <a:spLocks noGrp="1"/>
          </p:cNvSpPr>
          <p:nvPr>
            <p:ph type="subTitle" idx="1"/>
          </p:nvPr>
        </p:nvSpPr>
        <p:spPr>
          <a:xfrm>
            <a:off x="1643042" y="4500570"/>
            <a:ext cx="6215106" cy="928694"/>
          </a:xfrm>
          <a:prstGeom prst="rect">
            <a:avLst/>
          </a:prstGeom>
        </p:spPr>
        <p:txBody>
          <a:bodyPr/>
          <a:lstStyle>
            <a:lvl1pPr marL="0" indent="0" algn="l">
              <a:buNone/>
              <a:defRPr sz="2000" b="0" baseline="0">
                <a:solidFill>
                  <a:schemeClr val="bg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de-DE" dirty="0"/>
          </a:p>
        </p:txBody>
      </p:sp>
      <p:sp>
        <p:nvSpPr>
          <p:cNvPr id="4" name="Fußzeilenplatzhalter 5"/>
          <p:cNvSpPr>
            <a:spLocks noGrp="1"/>
          </p:cNvSpPr>
          <p:nvPr>
            <p:ph type="ftr" sz="quarter" idx="10"/>
          </p:nvPr>
        </p:nvSpPr>
        <p:spPr>
          <a:xfrm>
            <a:off x="1643063" y="6000750"/>
            <a:ext cx="4376737" cy="720725"/>
          </a:xfrm>
          <a:prstGeom prst="rect">
            <a:avLst/>
          </a:prstGeom>
        </p:spPr>
        <p:txBody>
          <a:bodyPr/>
          <a:lstStyle>
            <a:lvl1pPr algn="l" fontAlgn="auto">
              <a:spcBef>
                <a:spcPts val="0"/>
              </a:spcBef>
              <a:spcAft>
                <a:spcPts val="600"/>
              </a:spcAft>
              <a:defRPr sz="1600">
                <a:solidFill>
                  <a:schemeClr val="bg1"/>
                </a:solidFill>
                <a:latin typeface="Arial" pitchFamily="34" charset="0"/>
                <a:cs typeface="Arial" pitchFamily="34" charset="0"/>
              </a:defRPr>
            </a:lvl1pPr>
          </a:lstStyle>
          <a:p>
            <a:pPr>
              <a:defRPr/>
            </a:pPr>
            <a:endParaRPr lang="de-DE"/>
          </a:p>
        </p:txBody>
      </p:sp>
    </p:spTree>
    <p:extLst>
      <p:ext uri="{BB962C8B-B14F-4D97-AF65-F5344CB8AC3E}">
        <p14:creationId xmlns:p14="http://schemas.microsoft.com/office/powerpoint/2010/main" val="4038895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Inhalt blauer Rahmen ein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4"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idx="1"/>
          </p:nvPr>
        </p:nvSpPr>
        <p:spPr>
          <a:xfrm>
            <a:off x="857224" y="2571744"/>
            <a:ext cx="7429552" cy="3554419"/>
          </a:xfrm>
        </p:spPr>
        <p:txBody>
          <a:bodyPr/>
          <a:lstStyle>
            <a:lvl1pPr>
              <a:buNone/>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Datumsplatzhalter 3"/>
          <p:cNvSpPr>
            <a:spLocks noGrp="1"/>
          </p:cNvSpPr>
          <p:nvPr>
            <p:ph type="dt" sz="half" idx="10"/>
          </p:nvPr>
        </p:nvSpPr>
        <p:spPr>
          <a:xfrm>
            <a:off x="857250" y="6356350"/>
            <a:ext cx="1630363" cy="365125"/>
          </a:xfrm>
        </p:spPr>
        <p:txBody>
          <a:bodyPr/>
          <a:lstStyle>
            <a:lvl1pPr marL="0" algn="l" defTabSz="914400" rtl="0" eaLnBrk="1" latinLnBrk="0" hangingPunct="1">
              <a:defRPr lang="de-DE" sz="1200" kern="1200" baseline="0">
                <a:solidFill>
                  <a:srgbClr val="006699"/>
                </a:solidFill>
                <a:latin typeface="Arial" pitchFamily="34" charset="0"/>
                <a:ea typeface="+mn-ea"/>
                <a:cs typeface="Arial" pitchFamily="34" charset="0"/>
              </a:defRPr>
            </a:lvl1pPr>
          </a:lstStyle>
          <a:p>
            <a:pPr>
              <a:defRPr/>
            </a:pPr>
            <a:fld id="{390898DC-5245-4427-85F7-A775FC397FE2}" type="datetimeFigureOut">
              <a:rPr lang="de-AT"/>
              <a:pPr>
                <a:defRPr/>
              </a:pPr>
              <a:t>26.04.2021</a:t>
            </a:fld>
            <a:endParaRPr lang="de-AT" dirty="0"/>
          </a:p>
        </p:txBody>
      </p:sp>
      <p:sp>
        <p:nvSpPr>
          <p:cNvPr id="5" name="Fußzeilenplatzhalter 4"/>
          <p:cNvSpPr>
            <a:spLocks noGrp="1"/>
          </p:cNvSpPr>
          <p:nvPr>
            <p:ph type="ftr" sz="quarter" idx="11"/>
          </p:nvPr>
        </p:nvSpPr>
        <p:spPr/>
        <p:txBody>
          <a:bodyPr/>
          <a:lstStyle>
            <a:lvl1pPr>
              <a:defRPr lang="de-DE" sz="1200" kern="1200" baseline="0">
                <a:solidFill>
                  <a:srgbClr val="006699"/>
                </a:solidFill>
                <a:latin typeface="Arial" pitchFamily="34" charset="0"/>
                <a:ea typeface="+mn-ea"/>
                <a:cs typeface="Arial" pitchFamily="34" charset="0"/>
              </a:defRPr>
            </a:lvl1pPr>
          </a:lstStyle>
          <a:p>
            <a:pPr>
              <a:defRPr/>
            </a:pPr>
            <a:endParaRPr lang="de-AT"/>
          </a:p>
        </p:txBody>
      </p:sp>
      <p:sp>
        <p:nvSpPr>
          <p:cNvPr id="6" name="Foliennummernplatzhalter 5"/>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205FABE6-D007-4FF6-91BA-FA33576E77BB}" type="slidenum">
              <a:rPr lang="de-AT" altLang="de-DE"/>
              <a:pPr/>
              <a:t>‹#›</a:t>
            </a:fld>
            <a:endParaRPr lang="de-AT" altLang="de-DE"/>
          </a:p>
        </p:txBody>
      </p:sp>
    </p:spTree>
    <p:extLst>
      <p:ext uri="{BB962C8B-B14F-4D97-AF65-F5344CB8AC3E}">
        <p14:creationId xmlns:p14="http://schemas.microsoft.com/office/powerpoint/2010/main" val="4067843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Inhalt blauer Rahmen zwei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5"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sz="half" idx="1"/>
          </p:nvPr>
        </p:nvSpPr>
        <p:spPr>
          <a:xfrm>
            <a:off x="85722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Inhaltsplatzhalter 3"/>
          <p:cNvSpPr>
            <a:spLocks noGrp="1"/>
          </p:cNvSpPr>
          <p:nvPr>
            <p:ph sz="half" idx="2"/>
          </p:nvPr>
        </p:nvSpPr>
        <p:spPr>
          <a:xfrm>
            <a:off x="478631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5" name="Datumsplatzhalter 4"/>
          <p:cNvSpPr>
            <a:spLocks noGrp="1"/>
          </p:cNvSpPr>
          <p:nvPr>
            <p:ph type="dt" sz="half" idx="10"/>
          </p:nvPr>
        </p:nvSpPr>
        <p:spPr>
          <a:xfrm>
            <a:off x="857250" y="6356350"/>
            <a:ext cx="1643063" cy="365125"/>
          </a:xfrm>
        </p:spPr>
        <p:txBody>
          <a:bodyPr/>
          <a:lstStyle>
            <a:lvl1pPr>
              <a:defRPr baseline="0">
                <a:solidFill>
                  <a:srgbClr val="006699"/>
                </a:solidFill>
                <a:latin typeface="Arial" pitchFamily="34" charset="0"/>
                <a:cs typeface="Arial" pitchFamily="34" charset="0"/>
              </a:defRPr>
            </a:lvl1pPr>
          </a:lstStyle>
          <a:p>
            <a:pPr>
              <a:defRPr/>
            </a:pPr>
            <a:fld id="{316E73C8-49F8-4DED-BC46-0FAE99CDE08C}" type="datetimeFigureOut">
              <a:rPr lang="de-DE"/>
              <a:pPr>
                <a:defRPr/>
              </a:pPr>
              <a:t>26.04.2021</a:t>
            </a:fld>
            <a:endParaRPr lang="de-DE" dirty="0"/>
          </a:p>
        </p:txBody>
      </p:sp>
      <p:sp>
        <p:nvSpPr>
          <p:cNvPr id="6" name="Fußzeilenplatzhalter 5"/>
          <p:cNvSpPr>
            <a:spLocks noGrp="1"/>
          </p:cNvSpPr>
          <p:nvPr>
            <p:ph type="ftr" sz="quarter" idx="11"/>
          </p:nvPr>
        </p:nvSpPr>
        <p:spPr/>
        <p:txBody>
          <a:bodyPr/>
          <a:lstStyle>
            <a:lvl1pPr>
              <a:defRPr baseline="0">
                <a:solidFill>
                  <a:srgbClr val="006699"/>
                </a:solidFill>
                <a:latin typeface="Arial" pitchFamily="34" charset="0"/>
                <a:cs typeface="Arial" pitchFamily="34" charset="0"/>
              </a:defRPr>
            </a:lvl1pPr>
          </a:lstStyle>
          <a:p>
            <a:pPr>
              <a:defRPr/>
            </a:pPr>
            <a:endParaRPr lang="de-DE"/>
          </a:p>
        </p:txBody>
      </p:sp>
      <p:sp>
        <p:nvSpPr>
          <p:cNvPr id="7" name="Foliennummernplatzhalter 6"/>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488334A7-7148-4DF8-AAB6-C8FF1E8F7F61}" type="slidenum">
              <a:rPr lang="de-DE" altLang="de-DE"/>
              <a:pPr/>
              <a:t>‹#›</a:t>
            </a:fld>
            <a:endParaRPr lang="de-DE" altLang="de-DE"/>
          </a:p>
        </p:txBody>
      </p:sp>
    </p:spTree>
    <p:extLst>
      <p:ext uri="{BB962C8B-B14F-4D97-AF65-F5344CB8AC3E}">
        <p14:creationId xmlns:p14="http://schemas.microsoft.com/office/powerpoint/2010/main" val="2384324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Inhalt blauer Rahmen ein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4"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idx="1"/>
          </p:nvPr>
        </p:nvSpPr>
        <p:spPr>
          <a:xfrm>
            <a:off x="857224" y="2571744"/>
            <a:ext cx="7429552" cy="3554419"/>
          </a:xfrm>
        </p:spPr>
        <p:txBody>
          <a:bodyPr/>
          <a:lstStyle>
            <a:lvl1pPr>
              <a:buNone/>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Datumsplatzhalter 3"/>
          <p:cNvSpPr>
            <a:spLocks noGrp="1"/>
          </p:cNvSpPr>
          <p:nvPr>
            <p:ph type="dt" sz="half" idx="10"/>
          </p:nvPr>
        </p:nvSpPr>
        <p:spPr>
          <a:xfrm>
            <a:off x="857250" y="6356350"/>
            <a:ext cx="1630363" cy="365125"/>
          </a:xfrm>
        </p:spPr>
        <p:txBody>
          <a:bodyPr/>
          <a:lstStyle>
            <a:lvl1pPr marL="0" algn="l" defTabSz="914400" rtl="0" eaLnBrk="1" latinLnBrk="0" hangingPunct="1">
              <a:defRPr lang="de-DE" sz="1200" kern="1200" baseline="0">
                <a:solidFill>
                  <a:srgbClr val="006699"/>
                </a:solidFill>
                <a:latin typeface="Arial" pitchFamily="34" charset="0"/>
                <a:ea typeface="+mn-ea"/>
                <a:cs typeface="Arial" pitchFamily="34" charset="0"/>
              </a:defRPr>
            </a:lvl1pPr>
          </a:lstStyle>
          <a:p>
            <a:pPr>
              <a:defRPr/>
            </a:pPr>
            <a:fld id="{390898DC-5245-4427-85F7-A775FC397FE2}" type="datetimeFigureOut">
              <a:rPr lang="de-AT"/>
              <a:pPr>
                <a:defRPr/>
              </a:pPr>
              <a:t>26.04.2021</a:t>
            </a:fld>
            <a:endParaRPr lang="de-AT" dirty="0"/>
          </a:p>
        </p:txBody>
      </p:sp>
      <p:sp>
        <p:nvSpPr>
          <p:cNvPr id="5" name="Fußzeilenplatzhalter 4"/>
          <p:cNvSpPr>
            <a:spLocks noGrp="1"/>
          </p:cNvSpPr>
          <p:nvPr>
            <p:ph type="ftr" sz="quarter" idx="11"/>
          </p:nvPr>
        </p:nvSpPr>
        <p:spPr/>
        <p:txBody>
          <a:bodyPr/>
          <a:lstStyle>
            <a:lvl1pPr>
              <a:defRPr lang="de-DE" sz="1200" kern="1200" baseline="0">
                <a:solidFill>
                  <a:srgbClr val="006699"/>
                </a:solidFill>
                <a:latin typeface="Arial" pitchFamily="34" charset="0"/>
                <a:ea typeface="+mn-ea"/>
                <a:cs typeface="Arial" pitchFamily="34" charset="0"/>
              </a:defRPr>
            </a:lvl1pPr>
          </a:lstStyle>
          <a:p>
            <a:pPr>
              <a:defRPr/>
            </a:pPr>
            <a:endParaRPr lang="de-AT"/>
          </a:p>
        </p:txBody>
      </p:sp>
      <p:sp>
        <p:nvSpPr>
          <p:cNvPr id="6" name="Foliennummernplatzhalter 5"/>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205FABE6-D007-4FF6-91BA-FA33576E77BB}" type="slidenum">
              <a:rPr lang="de-AT" altLang="de-DE"/>
              <a:pPr/>
              <a:t>‹#›</a:t>
            </a:fld>
            <a:endParaRPr lang="de-AT" altLang="de-DE"/>
          </a:p>
        </p:txBody>
      </p:sp>
    </p:spTree>
    <p:extLst>
      <p:ext uri="{BB962C8B-B14F-4D97-AF65-F5344CB8AC3E}">
        <p14:creationId xmlns:p14="http://schemas.microsoft.com/office/powerpoint/2010/main" val="41360737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Inhalt blauer Rahmen zwei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5"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sz="half" idx="1"/>
          </p:nvPr>
        </p:nvSpPr>
        <p:spPr>
          <a:xfrm>
            <a:off x="85722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Inhaltsplatzhalter 3"/>
          <p:cNvSpPr>
            <a:spLocks noGrp="1"/>
          </p:cNvSpPr>
          <p:nvPr>
            <p:ph sz="half" idx="2"/>
          </p:nvPr>
        </p:nvSpPr>
        <p:spPr>
          <a:xfrm>
            <a:off x="478631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5" name="Datumsplatzhalter 4"/>
          <p:cNvSpPr>
            <a:spLocks noGrp="1"/>
          </p:cNvSpPr>
          <p:nvPr>
            <p:ph type="dt" sz="half" idx="10"/>
          </p:nvPr>
        </p:nvSpPr>
        <p:spPr>
          <a:xfrm>
            <a:off x="857250" y="6356350"/>
            <a:ext cx="1643063" cy="365125"/>
          </a:xfrm>
        </p:spPr>
        <p:txBody>
          <a:bodyPr/>
          <a:lstStyle>
            <a:lvl1pPr>
              <a:defRPr baseline="0">
                <a:solidFill>
                  <a:srgbClr val="006699"/>
                </a:solidFill>
                <a:latin typeface="Arial" pitchFamily="34" charset="0"/>
                <a:cs typeface="Arial" pitchFamily="34" charset="0"/>
              </a:defRPr>
            </a:lvl1pPr>
          </a:lstStyle>
          <a:p>
            <a:pPr>
              <a:defRPr/>
            </a:pPr>
            <a:fld id="{316E73C8-49F8-4DED-BC46-0FAE99CDE08C}" type="datetimeFigureOut">
              <a:rPr lang="de-DE"/>
              <a:pPr>
                <a:defRPr/>
              </a:pPr>
              <a:t>26.04.2021</a:t>
            </a:fld>
            <a:endParaRPr lang="de-DE" dirty="0"/>
          </a:p>
        </p:txBody>
      </p:sp>
      <p:sp>
        <p:nvSpPr>
          <p:cNvPr id="6" name="Fußzeilenplatzhalter 5"/>
          <p:cNvSpPr>
            <a:spLocks noGrp="1"/>
          </p:cNvSpPr>
          <p:nvPr>
            <p:ph type="ftr" sz="quarter" idx="11"/>
          </p:nvPr>
        </p:nvSpPr>
        <p:spPr/>
        <p:txBody>
          <a:bodyPr/>
          <a:lstStyle>
            <a:lvl1pPr>
              <a:defRPr baseline="0">
                <a:solidFill>
                  <a:srgbClr val="006699"/>
                </a:solidFill>
                <a:latin typeface="Arial" pitchFamily="34" charset="0"/>
                <a:cs typeface="Arial" pitchFamily="34" charset="0"/>
              </a:defRPr>
            </a:lvl1pPr>
          </a:lstStyle>
          <a:p>
            <a:pPr>
              <a:defRPr/>
            </a:pPr>
            <a:endParaRPr lang="de-DE"/>
          </a:p>
        </p:txBody>
      </p:sp>
      <p:sp>
        <p:nvSpPr>
          <p:cNvPr id="7" name="Foliennummernplatzhalter 6"/>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488334A7-7148-4DF8-AAB6-C8FF1E8F7F61}" type="slidenum">
              <a:rPr lang="de-DE" altLang="de-DE"/>
              <a:pPr/>
              <a:t>‹#›</a:t>
            </a:fld>
            <a:endParaRPr lang="de-DE" altLang="de-DE"/>
          </a:p>
        </p:txBody>
      </p:sp>
    </p:spTree>
    <p:extLst>
      <p:ext uri="{BB962C8B-B14F-4D97-AF65-F5344CB8AC3E}">
        <p14:creationId xmlns:p14="http://schemas.microsoft.com/office/powerpoint/2010/main" val="2053418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Inhalt blauer Rahmen ein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4"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idx="1"/>
          </p:nvPr>
        </p:nvSpPr>
        <p:spPr>
          <a:xfrm>
            <a:off x="857224" y="2571744"/>
            <a:ext cx="7429552" cy="3554419"/>
          </a:xfrm>
        </p:spPr>
        <p:txBody>
          <a:bodyPr/>
          <a:lstStyle>
            <a:lvl1pPr>
              <a:buNone/>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Datumsplatzhalter 3"/>
          <p:cNvSpPr>
            <a:spLocks noGrp="1"/>
          </p:cNvSpPr>
          <p:nvPr>
            <p:ph type="dt" sz="half" idx="10"/>
          </p:nvPr>
        </p:nvSpPr>
        <p:spPr>
          <a:xfrm>
            <a:off x="857250" y="6356350"/>
            <a:ext cx="1630363" cy="365125"/>
          </a:xfrm>
        </p:spPr>
        <p:txBody>
          <a:bodyPr/>
          <a:lstStyle>
            <a:lvl1pPr marL="0" algn="l" defTabSz="914400" rtl="0" eaLnBrk="1" latinLnBrk="0" hangingPunct="1">
              <a:defRPr lang="de-DE" sz="1200" kern="1200" baseline="0">
                <a:solidFill>
                  <a:srgbClr val="006699"/>
                </a:solidFill>
                <a:latin typeface="Arial" pitchFamily="34" charset="0"/>
                <a:ea typeface="+mn-ea"/>
                <a:cs typeface="Arial" pitchFamily="34" charset="0"/>
              </a:defRPr>
            </a:lvl1pPr>
          </a:lstStyle>
          <a:p>
            <a:pPr>
              <a:defRPr/>
            </a:pPr>
            <a:fld id="{10A52E5E-BABF-41D5-85E2-7BB4FC72D1A3}" type="datetimeFigureOut">
              <a:rPr lang="de-AT"/>
              <a:pPr>
                <a:defRPr/>
              </a:pPr>
              <a:t>26.04.2021</a:t>
            </a:fld>
            <a:endParaRPr lang="de-AT" dirty="0"/>
          </a:p>
        </p:txBody>
      </p:sp>
      <p:sp>
        <p:nvSpPr>
          <p:cNvPr id="5" name="Fußzeilenplatzhalter 4"/>
          <p:cNvSpPr>
            <a:spLocks noGrp="1"/>
          </p:cNvSpPr>
          <p:nvPr>
            <p:ph type="ftr" sz="quarter" idx="11"/>
          </p:nvPr>
        </p:nvSpPr>
        <p:spPr/>
        <p:txBody>
          <a:bodyPr/>
          <a:lstStyle>
            <a:lvl1pPr>
              <a:defRPr lang="de-DE" sz="1200" kern="1200" baseline="0">
                <a:solidFill>
                  <a:srgbClr val="006699"/>
                </a:solidFill>
                <a:latin typeface="Arial" pitchFamily="34" charset="0"/>
                <a:ea typeface="+mn-ea"/>
                <a:cs typeface="Arial" pitchFamily="34" charset="0"/>
              </a:defRPr>
            </a:lvl1pPr>
          </a:lstStyle>
          <a:p>
            <a:pPr>
              <a:defRPr/>
            </a:pPr>
            <a:endParaRPr lang="de-AT"/>
          </a:p>
        </p:txBody>
      </p:sp>
      <p:sp>
        <p:nvSpPr>
          <p:cNvPr id="6" name="Foliennummernplatzhalter 5"/>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6FF3E78E-DFB6-47EC-834D-C05D99C21B78}" type="slidenum">
              <a:rPr lang="de-AT" altLang="de-DE"/>
              <a:pPr/>
              <a:t>‹#›</a:t>
            </a:fld>
            <a:endParaRPr lang="de-AT" altLang="de-DE"/>
          </a:p>
        </p:txBody>
      </p:sp>
    </p:spTree>
    <p:extLst>
      <p:ext uri="{BB962C8B-B14F-4D97-AF65-F5344CB8AC3E}">
        <p14:creationId xmlns:p14="http://schemas.microsoft.com/office/powerpoint/2010/main" val="3849040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nhalt blauer Rahmen zwei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5"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sz="half" idx="1"/>
          </p:nvPr>
        </p:nvSpPr>
        <p:spPr>
          <a:xfrm>
            <a:off x="85722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Inhaltsplatzhalter 3"/>
          <p:cNvSpPr>
            <a:spLocks noGrp="1"/>
          </p:cNvSpPr>
          <p:nvPr>
            <p:ph sz="half" idx="2"/>
          </p:nvPr>
        </p:nvSpPr>
        <p:spPr>
          <a:xfrm>
            <a:off x="478631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5" name="Datumsplatzhalter 4"/>
          <p:cNvSpPr>
            <a:spLocks noGrp="1"/>
          </p:cNvSpPr>
          <p:nvPr>
            <p:ph type="dt" sz="half" idx="10"/>
          </p:nvPr>
        </p:nvSpPr>
        <p:spPr>
          <a:xfrm>
            <a:off x="857250" y="6356350"/>
            <a:ext cx="1643063" cy="365125"/>
          </a:xfrm>
        </p:spPr>
        <p:txBody>
          <a:bodyPr/>
          <a:lstStyle>
            <a:lvl1pPr>
              <a:defRPr baseline="0">
                <a:solidFill>
                  <a:srgbClr val="006699"/>
                </a:solidFill>
                <a:latin typeface="Arial" pitchFamily="34" charset="0"/>
                <a:cs typeface="Arial" pitchFamily="34" charset="0"/>
              </a:defRPr>
            </a:lvl1pPr>
          </a:lstStyle>
          <a:p>
            <a:pPr>
              <a:defRPr/>
            </a:pPr>
            <a:fld id="{8CD62B56-0530-4491-9164-AB0A207A2BCD}" type="datetimeFigureOut">
              <a:rPr lang="de-DE"/>
              <a:pPr>
                <a:defRPr/>
              </a:pPr>
              <a:t>26.04.2021</a:t>
            </a:fld>
            <a:endParaRPr lang="de-DE" dirty="0"/>
          </a:p>
        </p:txBody>
      </p:sp>
      <p:sp>
        <p:nvSpPr>
          <p:cNvPr id="6" name="Fußzeilenplatzhalter 5"/>
          <p:cNvSpPr>
            <a:spLocks noGrp="1"/>
          </p:cNvSpPr>
          <p:nvPr>
            <p:ph type="ftr" sz="quarter" idx="11"/>
          </p:nvPr>
        </p:nvSpPr>
        <p:spPr/>
        <p:txBody>
          <a:bodyPr/>
          <a:lstStyle>
            <a:lvl1pPr>
              <a:defRPr baseline="0">
                <a:solidFill>
                  <a:srgbClr val="006699"/>
                </a:solidFill>
                <a:latin typeface="Arial" pitchFamily="34" charset="0"/>
                <a:cs typeface="Arial" pitchFamily="34" charset="0"/>
              </a:defRPr>
            </a:lvl1pPr>
          </a:lstStyle>
          <a:p>
            <a:pPr>
              <a:defRPr/>
            </a:pPr>
            <a:endParaRPr lang="de-DE"/>
          </a:p>
        </p:txBody>
      </p:sp>
      <p:sp>
        <p:nvSpPr>
          <p:cNvPr id="7" name="Foliennummernplatzhalter 6"/>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FA9CA937-A914-437F-B3DF-48E55E759ADB}" type="slidenum">
              <a:rPr lang="de-DE" altLang="de-DE"/>
              <a:pPr/>
              <a:t>‹#›</a:t>
            </a:fld>
            <a:endParaRPr lang="de-DE" altLang="de-DE"/>
          </a:p>
        </p:txBody>
      </p:sp>
    </p:spTree>
    <p:extLst>
      <p:ext uri="{BB962C8B-B14F-4D97-AF65-F5344CB8AC3E}">
        <p14:creationId xmlns:p14="http://schemas.microsoft.com/office/powerpoint/2010/main" val="1565975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Inhalt blauer Rahmen ein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4"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idx="1"/>
          </p:nvPr>
        </p:nvSpPr>
        <p:spPr>
          <a:xfrm>
            <a:off x="857224" y="2571744"/>
            <a:ext cx="7429552" cy="3554419"/>
          </a:xfrm>
        </p:spPr>
        <p:txBody>
          <a:bodyPr/>
          <a:lstStyle>
            <a:lvl1pPr>
              <a:buNone/>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Datumsplatzhalter 3"/>
          <p:cNvSpPr>
            <a:spLocks noGrp="1"/>
          </p:cNvSpPr>
          <p:nvPr>
            <p:ph type="dt" sz="half" idx="10"/>
          </p:nvPr>
        </p:nvSpPr>
        <p:spPr>
          <a:xfrm>
            <a:off x="857250" y="6356350"/>
            <a:ext cx="1630363" cy="365125"/>
          </a:xfrm>
        </p:spPr>
        <p:txBody>
          <a:bodyPr/>
          <a:lstStyle>
            <a:lvl1pPr marL="0" algn="l" defTabSz="914400" rtl="0" eaLnBrk="1" latinLnBrk="0" hangingPunct="1">
              <a:defRPr lang="de-DE" sz="1200" kern="1200" baseline="0">
                <a:solidFill>
                  <a:srgbClr val="006699"/>
                </a:solidFill>
                <a:latin typeface="Arial" pitchFamily="34" charset="0"/>
                <a:ea typeface="+mn-ea"/>
                <a:cs typeface="Arial" pitchFamily="34" charset="0"/>
              </a:defRPr>
            </a:lvl1pPr>
          </a:lstStyle>
          <a:p>
            <a:pPr>
              <a:defRPr/>
            </a:pPr>
            <a:fld id="{10A52E5E-BABF-41D5-85E2-7BB4FC72D1A3}" type="datetimeFigureOut">
              <a:rPr lang="de-AT"/>
              <a:pPr>
                <a:defRPr/>
              </a:pPr>
              <a:t>26.04.2021</a:t>
            </a:fld>
            <a:endParaRPr lang="de-AT" dirty="0"/>
          </a:p>
        </p:txBody>
      </p:sp>
      <p:sp>
        <p:nvSpPr>
          <p:cNvPr id="5" name="Fußzeilenplatzhalter 4"/>
          <p:cNvSpPr>
            <a:spLocks noGrp="1"/>
          </p:cNvSpPr>
          <p:nvPr>
            <p:ph type="ftr" sz="quarter" idx="11"/>
          </p:nvPr>
        </p:nvSpPr>
        <p:spPr/>
        <p:txBody>
          <a:bodyPr/>
          <a:lstStyle>
            <a:lvl1pPr>
              <a:defRPr lang="de-DE" sz="1200" kern="1200" baseline="0">
                <a:solidFill>
                  <a:srgbClr val="006699"/>
                </a:solidFill>
                <a:latin typeface="Arial" pitchFamily="34" charset="0"/>
                <a:ea typeface="+mn-ea"/>
                <a:cs typeface="Arial" pitchFamily="34" charset="0"/>
              </a:defRPr>
            </a:lvl1pPr>
          </a:lstStyle>
          <a:p>
            <a:pPr>
              <a:defRPr/>
            </a:pPr>
            <a:endParaRPr lang="de-AT"/>
          </a:p>
        </p:txBody>
      </p:sp>
      <p:sp>
        <p:nvSpPr>
          <p:cNvPr id="6" name="Foliennummernplatzhalter 5"/>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6FF3E78E-DFB6-47EC-834D-C05D99C21B78}" type="slidenum">
              <a:rPr lang="de-AT" altLang="de-DE"/>
              <a:pPr/>
              <a:t>‹#›</a:t>
            </a:fld>
            <a:endParaRPr lang="de-AT" altLang="de-DE"/>
          </a:p>
        </p:txBody>
      </p:sp>
    </p:spTree>
    <p:extLst>
      <p:ext uri="{BB962C8B-B14F-4D97-AF65-F5344CB8AC3E}">
        <p14:creationId xmlns:p14="http://schemas.microsoft.com/office/powerpoint/2010/main" val="1824218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Inhalt blauer Rahmen zweispaltig">
    <p:spTree>
      <p:nvGrpSpPr>
        <p:cNvPr id="1" name=""/>
        <p:cNvGrpSpPr/>
        <p:nvPr/>
      </p:nvGrpSpPr>
      <p:grpSpPr>
        <a:xfrm>
          <a:off x="0" y="0"/>
          <a:ext cx="0" cy="0"/>
          <a:chOff x="0" y="0"/>
          <a:chExt cx="0" cy="0"/>
        </a:xfrm>
      </p:grpSpPr>
      <p:sp>
        <p:nvSpPr>
          <p:cNvPr id="2" name="Titel 1"/>
          <p:cNvSpPr>
            <a:spLocks noGrp="1"/>
          </p:cNvSpPr>
          <p:nvPr>
            <p:ph type="title"/>
          </p:nvPr>
        </p:nvSpPr>
        <p:spPr>
          <a:xfrm>
            <a:off x="857225" y="1285860"/>
            <a:ext cx="7429552" cy="1143008"/>
          </a:xfrm>
          <a:prstGeom prst="rect">
            <a:avLst/>
          </a:prstGeom>
        </p:spPr>
        <p:txBody>
          <a:bodyPr/>
          <a:lstStyle>
            <a:lvl1pPr>
              <a:defRPr>
                <a:latin typeface="Arial" pitchFamily="34" charset="0"/>
                <a:cs typeface="Arial" pitchFamily="34" charset="0"/>
              </a:defRPr>
            </a:lvl1pPr>
          </a:lstStyle>
          <a:p>
            <a:r>
              <a:rPr lang="de-DE" dirty="0"/>
              <a:t>Titelmasterformat durch Klicken bearbeiten</a:t>
            </a:r>
          </a:p>
        </p:txBody>
      </p:sp>
      <p:sp>
        <p:nvSpPr>
          <p:cNvPr id="3" name="Inhaltsplatzhalter 2"/>
          <p:cNvSpPr>
            <a:spLocks noGrp="1"/>
          </p:cNvSpPr>
          <p:nvPr>
            <p:ph sz="half" idx="1"/>
          </p:nvPr>
        </p:nvSpPr>
        <p:spPr>
          <a:xfrm>
            <a:off x="85722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4" name="Inhaltsplatzhalter 3"/>
          <p:cNvSpPr>
            <a:spLocks noGrp="1"/>
          </p:cNvSpPr>
          <p:nvPr>
            <p:ph sz="half" idx="2"/>
          </p:nvPr>
        </p:nvSpPr>
        <p:spPr>
          <a:xfrm>
            <a:off x="4786314" y="2571744"/>
            <a:ext cx="3500462" cy="3554419"/>
          </a:xfrm>
        </p:spPr>
        <p:txBody>
          <a:bodyPr/>
          <a:lstStyle>
            <a:lvl1pPr>
              <a:defRPr sz="2400">
                <a:latin typeface="Arial" pitchFamily="34" charset="0"/>
                <a:cs typeface="Arial" pitchFamily="34" charset="0"/>
              </a:defRPr>
            </a:lvl1pPr>
            <a:lvl2pPr>
              <a:defRPr sz="2000">
                <a:latin typeface="Arial" pitchFamily="34" charset="0"/>
                <a:cs typeface="Arial" pitchFamily="34" charset="0"/>
              </a:defRPr>
            </a:lvl2pPr>
            <a:lvl3pPr>
              <a:defRPr sz="1800">
                <a:latin typeface="Arial" pitchFamily="34" charset="0"/>
                <a:cs typeface="Arial" pitchFamily="34" charset="0"/>
              </a:defRPr>
            </a:lvl3pPr>
            <a:lvl4pPr>
              <a:defRPr sz="1600">
                <a:latin typeface="Arial" pitchFamily="34" charset="0"/>
                <a:cs typeface="Arial" pitchFamily="34" charset="0"/>
              </a:defRPr>
            </a:lvl4pPr>
            <a:lvl5pPr>
              <a:defRPr sz="1800"/>
            </a:lvl5pPr>
            <a:lvl6pPr>
              <a:defRPr sz="1800"/>
            </a:lvl6pPr>
            <a:lvl7pPr>
              <a:defRPr sz="1800"/>
            </a:lvl7pPr>
            <a:lvl8pPr>
              <a:defRPr sz="1800"/>
            </a:lvl8pPr>
            <a:lvl9pPr>
              <a:defRPr sz="1800"/>
            </a:lvl9p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p:txBody>
      </p:sp>
      <p:sp>
        <p:nvSpPr>
          <p:cNvPr id="5" name="Datumsplatzhalter 4"/>
          <p:cNvSpPr>
            <a:spLocks noGrp="1"/>
          </p:cNvSpPr>
          <p:nvPr>
            <p:ph type="dt" sz="half" idx="10"/>
          </p:nvPr>
        </p:nvSpPr>
        <p:spPr>
          <a:xfrm>
            <a:off x="857250" y="6356350"/>
            <a:ext cx="1643063" cy="365125"/>
          </a:xfrm>
        </p:spPr>
        <p:txBody>
          <a:bodyPr/>
          <a:lstStyle>
            <a:lvl1pPr>
              <a:defRPr baseline="0">
                <a:solidFill>
                  <a:srgbClr val="006699"/>
                </a:solidFill>
                <a:latin typeface="Arial" pitchFamily="34" charset="0"/>
                <a:cs typeface="Arial" pitchFamily="34" charset="0"/>
              </a:defRPr>
            </a:lvl1pPr>
          </a:lstStyle>
          <a:p>
            <a:pPr>
              <a:defRPr/>
            </a:pPr>
            <a:fld id="{8CD62B56-0530-4491-9164-AB0A207A2BCD}" type="datetimeFigureOut">
              <a:rPr lang="de-DE"/>
              <a:pPr>
                <a:defRPr/>
              </a:pPr>
              <a:t>26.04.2021</a:t>
            </a:fld>
            <a:endParaRPr lang="de-DE" dirty="0"/>
          </a:p>
        </p:txBody>
      </p:sp>
      <p:sp>
        <p:nvSpPr>
          <p:cNvPr id="6" name="Fußzeilenplatzhalter 5"/>
          <p:cNvSpPr>
            <a:spLocks noGrp="1"/>
          </p:cNvSpPr>
          <p:nvPr>
            <p:ph type="ftr" sz="quarter" idx="11"/>
          </p:nvPr>
        </p:nvSpPr>
        <p:spPr/>
        <p:txBody>
          <a:bodyPr/>
          <a:lstStyle>
            <a:lvl1pPr>
              <a:defRPr baseline="0">
                <a:solidFill>
                  <a:srgbClr val="006699"/>
                </a:solidFill>
                <a:latin typeface="Arial" pitchFamily="34" charset="0"/>
                <a:cs typeface="Arial" pitchFamily="34" charset="0"/>
              </a:defRPr>
            </a:lvl1pPr>
          </a:lstStyle>
          <a:p>
            <a:pPr>
              <a:defRPr/>
            </a:pPr>
            <a:endParaRPr lang="de-DE"/>
          </a:p>
        </p:txBody>
      </p:sp>
      <p:sp>
        <p:nvSpPr>
          <p:cNvPr id="7" name="Foliennummernplatzhalter 6"/>
          <p:cNvSpPr>
            <a:spLocks noGrp="1"/>
          </p:cNvSpPr>
          <p:nvPr>
            <p:ph type="sldNum" sz="quarter" idx="12"/>
          </p:nvPr>
        </p:nvSpPr>
        <p:spPr>
          <a:xfrm>
            <a:off x="6553200" y="6356350"/>
            <a:ext cx="1733550" cy="365125"/>
          </a:xfrm>
        </p:spPr>
        <p:txBody>
          <a:bodyPr/>
          <a:lstStyle>
            <a:lvl1pPr>
              <a:defRPr>
                <a:solidFill>
                  <a:srgbClr val="006699"/>
                </a:solidFill>
                <a:latin typeface="Arial" panose="020B0604020202020204" pitchFamily="34" charset="0"/>
              </a:defRPr>
            </a:lvl1pPr>
          </a:lstStyle>
          <a:p>
            <a:fld id="{FA9CA937-A914-437F-B3DF-48E55E759ADB}" type="slidenum">
              <a:rPr lang="de-DE" altLang="de-DE"/>
              <a:pPr/>
              <a:t>‹#›</a:t>
            </a:fld>
            <a:endParaRPr lang="de-DE" altLang="de-DE"/>
          </a:p>
        </p:txBody>
      </p:sp>
    </p:spTree>
    <p:extLst>
      <p:ext uri="{BB962C8B-B14F-4D97-AF65-F5344CB8AC3E}">
        <p14:creationId xmlns:p14="http://schemas.microsoft.com/office/powerpoint/2010/main" val="196008789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theme" Target="../theme/them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8.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theme" Target="../theme/theme4.xml"/><Relationship Id="rId7" Type="http://schemas.openxmlformats.org/officeDocument/2006/relationships/image" Target="../media/image4.png"/><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3.svg"/><Relationship Id="rId5" Type="http://schemas.openxmlformats.org/officeDocument/2006/relationships/image" Target="../media/image2.png"/><Relationship Id="rId10" Type="http://schemas.openxmlformats.org/officeDocument/2006/relationships/image" Target="../media/image7.svg"/><Relationship Id="rId4" Type="http://schemas.openxmlformats.org/officeDocument/2006/relationships/image" Target="../media/image8.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8.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theme" Target="../theme/theme6.xml"/><Relationship Id="rId7" Type="http://schemas.openxmlformats.org/officeDocument/2006/relationships/image" Target="../media/image4.png"/><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3.svg"/><Relationship Id="rId5" Type="http://schemas.openxmlformats.org/officeDocument/2006/relationships/image" Target="../media/image2.png"/><Relationship Id="rId10" Type="http://schemas.openxmlformats.org/officeDocument/2006/relationships/image" Target="../media/image7.svg"/><Relationship Id="rId4" Type="http://schemas.openxmlformats.org/officeDocument/2006/relationships/image" Target="../media/image8.png"/><Relationship Id="rId9"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26" name="Gruppieren 7"/>
          <p:cNvGrpSpPr>
            <a:grpSpLocks/>
          </p:cNvGrpSpPr>
          <p:nvPr/>
        </p:nvGrpSpPr>
        <p:grpSpPr bwMode="auto">
          <a:xfrm>
            <a:off x="0" y="2076450"/>
            <a:ext cx="8642350" cy="4781550"/>
            <a:chOff x="0" y="2076528"/>
            <a:chExt cx="8642400" cy="4781472"/>
          </a:xfrm>
        </p:grpSpPr>
        <p:sp>
          <p:nvSpPr>
            <p:cNvPr id="2052" name="Rectangle 12"/>
            <p:cNvSpPr>
              <a:spLocks noChangeArrowheads="1"/>
            </p:cNvSpPr>
            <p:nvPr/>
          </p:nvSpPr>
          <p:spPr bwMode="auto">
            <a:xfrm>
              <a:off x="0" y="2076528"/>
              <a:ext cx="8143922" cy="4781472"/>
            </a:xfrm>
            <a:prstGeom prst="rect">
              <a:avLst/>
            </a:prstGeom>
            <a:solidFill>
              <a:srgbClr val="00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de-DE" altLang="de-DE"/>
            </a:p>
          </p:txBody>
        </p:sp>
        <p:sp>
          <p:nvSpPr>
            <p:cNvPr id="2053" name="Oval 14"/>
            <p:cNvSpPr>
              <a:spLocks noChangeArrowheads="1"/>
            </p:cNvSpPr>
            <p:nvPr/>
          </p:nvSpPr>
          <p:spPr bwMode="auto">
            <a:xfrm>
              <a:off x="7627982" y="2076528"/>
              <a:ext cx="1012831" cy="1012808"/>
            </a:xfrm>
            <a:prstGeom prst="ellipse">
              <a:avLst/>
            </a:prstGeom>
            <a:solidFill>
              <a:srgbClr val="0066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de-DE" altLang="de-DE"/>
            </a:p>
          </p:txBody>
        </p:sp>
        <p:sp>
          <p:nvSpPr>
            <p:cNvPr id="2054" name="Rectangle 15"/>
            <p:cNvSpPr>
              <a:spLocks noChangeArrowheads="1"/>
            </p:cNvSpPr>
            <p:nvPr/>
          </p:nvSpPr>
          <p:spPr bwMode="auto">
            <a:xfrm>
              <a:off x="4895878" y="2571820"/>
              <a:ext cx="3746522" cy="4286180"/>
            </a:xfrm>
            <a:prstGeom prst="rect">
              <a:avLst/>
            </a:prstGeom>
            <a:solidFill>
              <a:srgbClr val="00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de-DE" altLang="de-DE"/>
            </a:p>
          </p:txBody>
        </p:sp>
      </p:grpSp>
      <p:pic>
        <p:nvPicPr>
          <p:cNvPr id="1027" name="Grafik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5900" y="215900"/>
            <a:ext cx="3708400"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pSp>
        <p:nvGrpSpPr>
          <p:cNvPr id="1026" name="Gruppieren 7"/>
          <p:cNvGrpSpPr>
            <a:grpSpLocks/>
          </p:cNvGrpSpPr>
          <p:nvPr/>
        </p:nvGrpSpPr>
        <p:grpSpPr bwMode="auto">
          <a:xfrm>
            <a:off x="0" y="2076450"/>
            <a:ext cx="8642350" cy="4781550"/>
            <a:chOff x="0" y="2076528"/>
            <a:chExt cx="8642400" cy="4781472"/>
          </a:xfrm>
        </p:grpSpPr>
        <p:sp>
          <p:nvSpPr>
            <p:cNvPr id="2052" name="Rectangle 12"/>
            <p:cNvSpPr>
              <a:spLocks noChangeArrowheads="1"/>
            </p:cNvSpPr>
            <p:nvPr/>
          </p:nvSpPr>
          <p:spPr bwMode="auto">
            <a:xfrm>
              <a:off x="0" y="2076528"/>
              <a:ext cx="8143922" cy="4781472"/>
            </a:xfrm>
            <a:prstGeom prst="rect">
              <a:avLst/>
            </a:prstGeom>
            <a:solidFill>
              <a:srgbClr val="00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de-DE" altLang="de-DE"/>
            </a:p>
          </p:txBody>
        </p:sp>
        <p:sp>
          <p:nvSpPr>
            <p:cNvPr id="2053" name="Oval 14"/>
            <p:cNvSpPr>
              <a:spLocks noChangeArrowheads="1"/>
            </p:cNvSpPr>
            <p:nvPr/>
          </p:nvSpPr>
          <p:spPr bwMode="auto">
            <a:xfrm>
              <a:off x="7627982" y="2076528"/>
              <a:ext cx="1012831" cy="1012808"/>
            </a:xfrm>
            <a:prstGeom prst="ellipse">
              <a:avLst/>
            </a:prstGeom>
            <a:solidFill>
              <a:srgbClr val="006699"/>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de-DE" altLang="de-DE"/>
            </a:p>
          </p:txBody>
        </p:sp>
        <p:sp>
          <p:nvSpPr>
            <p:cNvPr id="2054" name="Rectangle 15"/>
            <p:cNvSpPr>
              <a:spLocks noChangeArrowheads="1"/>
            </p:cNvSpPr>
            <p:nvPr/>
          </p:nvSpPr>
          <p:spPr bwMode="auto">
            <a:xfrm>
              <a:off x="4895878" y="2571820"/>
              <a:ext cx="3746522" cy="4286180"/>
            </a:xfrm>
            <a:prstGeom prst="rect">
              <a:avLst/>
            </a:prstGeom>
            <a:solidFill>
              <a:srgbClr val="0066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de-DE" altLang="de-DE"/>
            </a:p>
          </p:txBody>
        </p:sp>
      </p:grpSp>
      <p:pic>
        <p:nvPicPr>
          <p:cNvPr id="1027" name="Grafik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5900" y="215900"/>
            <a:ext cx="3708400" cy="140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phic 6">
            <a:extLst>
              <a:ext uri="{FF2B5EF4-FFF2-40B4-BE49-F238E27FC236}">
                <a16:creationId xmlns:a16="http://schemas.microsoft.com/office/drawing/2014/main" id="{83A4E07B-9DD1-41F9-B181-04A61F499D58}"/>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56965" y="215900"/>
            <a:ext cx="1971848" cy="540000"/>
          </a:xfrm>
          <a:prstGeom prst="rect">
            <a:avLst/>
          </a:prstGeom>
        </p:spPr>
      </p:pic>
      <p:pic>
        <p:nvPicPr>
          <p:cNvPr id="8" name="Graphic 7">
            <a:extLst>
              <a:ext uri="{FF2B5EF4-FFF2-40B4-BE49-F238E27FC236}">
                <a16:creationId xmlns:a16="http://schemas.microsoft.com/office/drawing/2014/main" id="{F96EB5EF-E98D-4B29-968A-D1A5AEDED2DA}"/>
              </a:ext>
            </a:extLst>
          </p:cNvPr>
          <p:cNvPicPr>
            <a:picLocks noChangeAspect="1"/>
          </p:cNvPicPr>
          <p:nvPr userDrawn="1"/>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6961477" y="215900"/>
            <a:ext cx="1170359" cy="540000"/>
          </a:xfrm>
          <a:prstGeom prst="rect">
            <a:avLst/>
          </a:prstGeom>
        </p:spPr>
      </p:pic>
      <p:pic>
        <p:nvPicPr>
          <p:cNvPr id="9" name="Graphic 8">
            <a:extLst>
              <a:ext uri="{FF2B5EF4-FFF2-40B4-BE49-F238E27FC236}">
                <a16:creationId xmlns:a16="http://schemas.microsoft.com/office/drawing/2014/main" id="{46A11A27-E950-4D57-88B6-59F09310A60A}"/>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258162" y="1080838"/>
            <a:ext cx="3873674" cy="540000"/>
          </a:xfrm>
          <a:prstGeom prst="rect">
            <a:avLst/>
          </a:prstGeom>
        </p:spPr>
      </p:pic>
    </p:spTree>
    <p:extLst>
      <p:ext uri="{BB962C8B-B14F-4D97-AF65-F5344CB8AC3E}">
        <p14:creationId xmlns:p14="http://schemas.microsoft.com/office/powerpoint/2010/main" val="3317045223"/>
      </p:ext>
    </p:extLst>
  </p:cSld>
  <p:clrMap bg1="lt1" tx1="dk1" bg2="lt2" tx2="dk2" accent1="accent1" accent2="accent2" accent3="accent3" accent4="accent4" accent5="accent5" accent6="accent6" hlink="hlink" folHlink="folHlink"/>
  <p:sldLayoutIdLst>
    <p:sldLayoutId id="2147483758" r:id="rId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DEE7EC"/>
        </a:solidFill>
        <a:effectLst/>
      </p:bgPr>
    </p:bg>
    <p:spTree>
      <p:nvGrpSpPr>
        <p:cNvPr id="1" name=""/>
        <p:cNvGrpSpPr/>
        <p:nvPr/>
      </p:nvGrpSpPr>
      <p:grpSpPr>
        <a:xfrm>
          <a:off x="0" y="0"/>
          <a:ext cx="0" cy="0"/>
          <a:chOff x="0" y="0"/>
          <a:chExt cx="0" cy="0"/>
        </a:xfrm>
      </p:grpSpPr>
      <p:sp>
        <p:nvSpPr>
          <p:cNvPr id="2050" name="Textplatzhalt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C1E664F6-1949-4088-AEEE-C7816563E3D5}" type="datetimeFigureOut">
              <a:rPr lang="de-DE"/>
              <a:pPr>
                <a:defRPr/>
              </a:pPr>
              <a:t>26.04.2021</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AB229509-F40E-4CE2-A8C1-D2341A254590}" type="slidenum">
              <a:rPr lang="de-DE" altLang="de-DE"/>
              <a:pPr/>
              <a:t>‹#›</a:t>
            </a:fld>
            <a:endParaRPr lang="de-DE" altLang="de-DE"/>
          </a:p>
        </p:txBody>
      </p:sp>
      <p:grpSp>
        <p:nvGrpSpPr>
          <p:cNvPr id="2" name="Gruppieren 11"/>
          <p:cNvGrpSpPr/>
          <p:nvPr/>
        </p:nvGrpSpPr>
        <p:grpSpPr>
          <a:xfrm>
            <a:off x="0" y="857232"/>
            <a:ext cx="8642400" cy="6000768"/>
            <a:chOff x="0" y="1214422"/>
            <a:chExt cx="8642400" cy="5643578"/>
          </a:xfrm>
          <a:solidFill>
            <a:schemeClr val="bg1"/>
          </a:solidFill>
        </p:grpSpPr>
        <p:sp>
          <p:nvSpPr>
            <p:cNvPr id="9" name="Rectangle 12"/>
            <p:cNvSpPr>
              <a:spLocks noChangeArrowheads="1"/>
            </p:cNvSpPr>
            <p:nvPr/>
          </p:nvSpPr>
          <p:spPr bwMode="auto">
            <a:xfrm>
              <a:off x="0" y="1214422"/>
              <a:ext cx="8143900" cy="5643578"/>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dirty="0"/>
            </a:p>
          </p:txBody>
        </p:sp>
        <p:sp>
          <p:nvSpPr>
            <p:cNvPr id="10" name="Oval 14"/>
            <p:cNvSpPr>
              <a:spLocks noChangeArrowheads="1"/>
            </p:cNvSpPr>
            <p:nvPr/>
          </p:nvSpPr>
          <p:spPr bwMode="auto">
            <a:xfrm>
              <a:off x="7628400" y="1215215"/>
              <a:ext cx="1011966" cy="1193993"/>
            </a:xfrm>
            <a:prstGeom prst="ellipse">
              <a:avLst/>
            </a:prstGeom>
            <a:grpFill/>
            <a:ln w="9525">
              <a:noFill/>
              <a:round/>
              <a:headEnd/>
              <a:tailEnd/>
            </a:ln>
            <a:effectLst/>
          </p:spPr>
          <p:txBody>
            <a:bodyPr wrap="none" anchor="ctr"/>
            <a:lstStyle/>
            <a:p>
              <a:pPr fontAlgn="auto">
                <a:spcBef>
                  <a:spcPts val="0"/>
                </a:spcBef>
                <a:spcAft>
                  <a:spcPts val="0"/>
                </a:spcAft>
                <a:defRPr/>
              </a:pPr>
              <a:endParaRPr lang="de-DE"/>
            </a:p>
          </p:txBody>
        </p:sp>
        <p:sp>
          <p:nvSpPr>
            <p:cNvPr id="11" name="Rectangle 15"/>
            <p:cNvSpPr>
              <a:spLocks noChangeArrowheads="1"/>
            </p:cNvSpPr>
            <p:nvPr/>
          </p:nvSpPr>
          <p:spPr bwMode="auto">
            <a:xfrm>
              <a:off x="4895586" y="1798926"/>
              <a:ext cx="3746814" cy="505907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a:p>
          </p:txBody>
        </p:sp>
      </p:grpSp>
      <p:pic>
        <p:nvPicPr>
          <p:cNvPr id="2055" name="Grafik 12" descr="TU_Logo.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5900" y="215900"/>
            <a:ext cx="395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47" r:id="rId1"/>
    <p:sldLayoutId id="2147483748" r:id="rId2"/>
  </p:sldLayoutIdLst>
  <p:txStyles>
    <p:titleStyle>
      <a:lvl1pPr algn="l" rtl="0" eaLnBrk="0" fontAlgn="base" hangingPunct="0">
        <a:spcBef>
          <a:spcPct val="0"/>
        </a:spcBef>
        <a:spcAft>
          <a:spcPct val="0"/>
        </a:spcAft>
        <a:defRPr sz="3600" kern="120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sz="3600">
          <a:solidFill>
            <a:schemeClr val="tx1"/>
          </a:solidFill>
          <a:latin typeface="Arial" pitchFamily="34" charset="0"/>
          <a:cs typeface="Arial" pitchFamily="34" charset="0"/>
        </a:defRPr>
      </a:lvl2pPr>
      <a:lvl3pPr algn="l" rtl="0" eaLnBrk="0" fontAlgn="base" hangingPunct="0">
        <a:spcBef>
          <a:spcPct val="0"/>
        </a:spcBef>
        <a:spcAft>
          <a:spcPct val="0"/>
        </a:spcAft>
        <a:defRPr sz="3600">
          <a:solidFill>
            <a:schemeClr val="tx1"/>
          </a:solidFill>
          <a:latin typeface="Arial" pitchFamily="34" charset="0"/>
          <a:cs typeface="Arial" pitchFamily="34" charset="0"/>
        </a:defRPr>
      </a:lvl3pPr>
      <a:lvl4pPr algn="l" rtl="0" eaLnBrk="0" fontAlgn="base" hangingPunct="0">
        <a:spcBef>
          <a:spcPct val="0"/>
        </a:spcBef>
        <a:spcAft>
          <a:spcPct val="0"/>
        </a:spcAft>
        <a:defRPr sz="3600">
          <a:solidFill>
            <a:schemeClr val="tx1"/>
          </a:solidFill>
          <a:latin typeface="Arial" pitchFamily="34" charset="0"/>
          <a:cs typeface="Arial" pitchFamily="34" charset="0"/>
        </a:defRPr>
      </a:lvl4pPr>
      <a:lvl5pPr algn="l" rtl="0" eaLnBrk="0" fontAlgn="base" hangingPunct="0">
        <a:spcBef>
          <a:spcPct val="0"/>
        </a:spcBef>
        <a:spcAft>
          <a:spcPct val="0"/>
        </a:spcAft>
        <a:defRPr sz="3600">
          <a:solidFill>
            <a:schemeClr val="tx1"/>
          </a:solidFill>
          <a:latin typeface="Arial" pitchFamily="34" charset="0"/>
          <a:cs typeface="Arial" pitchFamily="34" charset="0"/>
        </a:defRPr>
      </a:lvl5pPr>
      <a:lvl6pPr marL="457200" algn="l" rtl="0" fontAlgn="base">
        <a:spcBef>
          <a:spcPct val="0"/>
        </a:spcBef>
        <a:spcAft>
          <a:spcPct val="0"/>
        </a:spcAft>
        <a:defRPr sz="3600">
          <a:solidFill>
            <a:schemeClr val="tx1"/>
          </a:solidFill>
          <a:latin typeface="Arial" pitchFamily="34" charset="0"/>
          <a:cs typeface="Arial" pitchFamily="34" charset="0"/>
        </a:defRPr>
      </a:lvl6pPr>
      <a:lvl7pPr marL="914400" algn="l" rtl="0" fontAlgn="base">
        <a:spcBef>
          <a:spcPct val="0"/>
        </a:spcBef>
        <a:spcAft>
          <a:spcPct val="0"/>
        </a:spcAft>
        <a:defRPr sz="3600">
          <a:solidFill>
            <a:schemeClr val="tx1"/>
          </a:solidFill>
          <a:latin typeface="Arial" pitchFamily="34" charset="0"/>
          <a:cs typeface="Arial" pitchFamily="34" charset="0"/>
        </a:defRPr>
      </a:lvl7pPr>
      <a:lvl8pPr marL="1371600" algn="l" rtl="0" fontAlgn="base">
        <a:spcBef>
          <a:spcPct val="0"/>
        </a:spcBef>
        <a:spcAft>
          <a:spcPct val="0"/>
        </a:spcAft>
        <a:defRPr sz="3600">
          <a:solidFill>
            <a:schemeClr val="tx1"/>
          </a:solidFill>
          <a:latin typeface="Arial" pitchFamily="34" charset="0"/>
          <a:cs typeface="Arial" pitchFamily="34" charset="0"/>
        </a:defRPr>
      </a:lvl8pPr>
      <a:lvl9pPr marL="1828800" algn="l" rtl="0" fontAlgn="base">
        <a:spcBef>
          <a:spcPct val="0"/>
        </a:spcBef>
        <a:spcAft>
          <a:spcPct val="0"/>
        </a:spcAft>
        <a:defRPr sz="3600">
          <a:solidFill>
            <a:schemeClr val="tx1"/>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rgbClr val="006699"/>
        </a:buClr>
        <a:buSzPct val="110000"/>
        <a:buFont typeface="Wingdings" panose="05000000000000000000" pitchFamily="2" charset="2"/>
        <a:buChar char="§"/>
        <a:defRPr sz="24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Clr>
          <a:srgbClr val="006699"/>
        </a:buClr>
        <a:buSzPct val="120000"/>
        <a:buFont typeface="Arial" panose="020B0604020202020204" pitchFamily="34" charset="0"/>
        <a:buChar char="•"/>
        <a:defRPr sz="2000"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Clr>
          <a:srgbClr val="006699"/>
        </a:buClr>
        <a:buSzPct val="120000"/>
        <a:buFont typeface="Symbol" panose="05050102010706020507" pitchFamily="18" charset="2"/>
        <a:buChar char="-"/>
        <a:defRPr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16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DEE7EC"/>
        </a:solidFill>
        <a:effectLst/>
      </p:bgPr>
    </p:bg>
    <p:spTree>
      <p:nvGrpSpPr>
        <p:cNvPr id="1" name=""/>
        <p:cNvGrpSpPr/>
        <p:nvPr/>
      </p:nvGrpSpPr>
      <p:grpSpPr>
        <a:xfrm>
          <a:off x="0" y="0"/>
          <a:ext cx="0" cy="0"/>
          <a:chOff x="0" y="0"/>
          <a:chExt cx="0" cy="0"/>
        </a:xfrm>
      </p:grpSpPr>
      <p:sp>
        <p:nvSpPr>
          <p:cNvPr id="2050" name="Textplatzhalt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C1E664F6-1949-4088-AEEE-C7816563E3D5}" type="datetimeFigureOut">
              <a:rPr lang="de-DE"/>
              <a:pPr>
                <a:defRPr/>
              </a:pPr>
              <a:t>26.04.2021</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AB229509-F40E-4CE2-A8C1-D2341A254590}" type="slidenum">
              <a:rPr lang="de-DE" altLang="de-DE"/>
              <a:pPr/>
              <a:t>‹#›</a:t>
            </a:fld>
            <a:endParaRPr lang="de-DE" altLang="de-DE"/>
          </a:p>
        </p:txBody>
      </p:sp>
      <p:grpSp>
        <p:nvGrpSpPr>
          <p:cNvPr id="2" name="Gruppieren 11"/>
          <p:cNvGrpSpPr/>
          <p:nvPr/>
        </p:nvGrpSpPr>
        <p:grpSpPr>
          <a:xfrm>
            <a:off x="0" y="857232"/>
            <a:ext cx="8642400" cy="6000768"/>
            <a:chOff x="0" y="1214422"/>
            <a:chExt cx="8642400" cy="5643578"/>
          </a:xfrm>
          <a:solidFill>
            <a:schemeClr val="bg1"/>
          </a:solidFill>
        </p:grpSpPr>
        <p:sp>
          <p:nvSpPr>
            <p:cNvPr id="9" name="Rectangle 12"/>
            <p:cNvSpPr>
              <a:spLocks noChangeArrowheads="1"/>
            </p:cNvSpPr>
            <p:nvPr/>
          </p:nvSpPr>
          <p:spPr bwMode="auto">
            <a:xfrm>
              <a:off x="0" y="1214422"/>
              <a:ext cx="8143900" cy="5643578"/>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dirty="0"/>
            </a:p>
          </p:txBody>
        </p:sp>
        <p:sp>
          <p:nvSpPr>
            <p:cNvPr id="10" name="Oval 14"/>
            <p:cNvSpPr>
              <a:spLocks noChangeArrowheads="1"/>
            </p:cNvSpPr>
            <p:nvPr/>
          </p:nvSpPr>
          <p:spPr bwMode="auto">
            <a:xfrm>
              <a:off x="7628400" y="1215215"/>
              <a:ext cx="1011966" cy="1193993"/>
            </a:xfrm>
            <a:prstGeom prst="ellipse">
              <a:avLst/>
            </a:prstGeom>
            <a:grpFill/>
            <a:ln w="9525">
              <a:noFill/>
              <a:round/>
              <a:headEnd/>
              <a:tailEnd/>
            </a:ln>
            <a:effectLst/>
          </p:spPr>
          <p:txBody>
            <a:bodyPr wrap="none" anchor="ctr"/>
            <a:lstStyle/>
            <a:p>
              <a:pPr fontAlgn="auto">
                <a:spcBef>
                  <a:spcPts val="0"/>
                </a:spcBef>
                <a:spcAft>
                  <a:spcPts val="0"/>
                </a:spcAft>
                <a:defRPr/>
              </a:pPr>
              <a:endParaRPr lang="de-DE"/>
            </a:p>
          </p:txBody>
        </p:sp>
        <p:sp>
          <p:nvSpPr>
            <p:cNvPr id="11" name="Rectangle 15"/>
            <p:cNvSpPr>
              <a:spLocks noChangeArrowheads="1"/>
            </p:cNvSpPr>
            <p:nvPr/>
          </p:nvSpPr>
          <p:spPr bwMode="auto">
            <a:xfrm>
              <a:off x="4895586" y="1798926"/>
              <a:ext cx="3746814" cy="505907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a:p>
          </p:txBody>
        </p:sp>
      </p:grpSp>
      <p:pic>
        <p:nvPicPr>
          <p:cNvPr id="2055" name="Grafik 12" descr="TU_Logo.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94494" y="212280"/>
            <a:ext cx="466129"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phic 6">
            <a:extLst>
              <a:ext uri="{FF2B5EF4-FFF2-40B4-BE49-F238E27FC236}">
                <a16:creationId xmlns:a16="http://schemas.microsoft.com/office/drawing/2014/main" id="{69B48EDA-1F5C-497E-88D8-5FB6E9EC28D5}"/>
              </a:ext>
            </a:extLst>
          </p:cNvPr>
          <p:cNvPicPr>
            <a:picLocks noChangeAspect="1"/>
          </p:cNvPicPr>
          <p:nvPr userDrawn="1"/>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89324" y="212280"/>
            <a:ext cx="1708935" cy="468000"/>
          </a:xfrm>
          <a:prstGeom prst="rect">
            <a:avLst/>
          </a:prstGeom>
        </p:spPr>
      </p:pic>
      <p:pic>
        <p:nvPicPr>
          <p:cNvPr id="12" name="Graphic 11">
            <a:extLst>
              <a:ext uri="{FF2B5EF4-FFF2-40B4-BE49-F238E27FC236}">
                <a16:creationId xmlns:a16="http://schemas.microsoft.com/office/drawing/2014/main" id="{E1B10FB4-E05D-4E90-9175-97325117CF2A}"/>
              </a:ext>
            </a:extLst>
          </p:cNvPr>
          <p:cNvPicPr>
            <a:picLocks noChangeAspect="1"/>
          </p:cNvPicPr>
          <p:nvPr userDrawn="1"/>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12844" y="212280"/>
            <a:ext cx="1014311" cy="468000"/>
          </a:xfrm>
          <a:prstGeom prst="rect">
            <a:avLst/>
          </a:prstGeom>
        </p:spPr>
      </p:pic>
      <p:pic>
        <p:nvPicPr>
          <p:cNvPr id="14" name="Graphic 13">
            <a:extLst>
              <a:ext uri="{FF2B5EF4-FFF2-40B4-BE49-F238E27FC236}">
                <a16:creationId xmlns:a16="http://schemas.microsoft.com/office/drawing/2014/main" id="{6F40F1C3-B7A8-4BD4-8AB6-21AB75DB4162}"/>
              </a:ext>
            </a:extLst>
          </p:cNvPr>
          <p:cNvPicPr>
            <a:picLocks noChangeAspect="1"/>
          </p:cNvPicPr>
          <p:nvPr userDrawn="1"/>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26960" y="212280"/>
            <a:ext cx="3357184" cy="468000"/>
          </a:xfrm>
          <a:prstGeom prst="rect">
            <a:avLst/>
          </a:prstGeom>
        </p:spPr>
      </p:pic>
    </p:spTree>
    <p:extLst>
      <p:ext uri="{BB962C8B-B14F-4D97-AF65-F5344CB8AC3E}">
        <p14:creationId xmlns:p14="http://schemas.microsoft.com/office/powerpoint/2010/main" val="3027556131"/>
      </p:ext>
    </p:extLst>
  </p:cSld>
  <p:clrMap bg1="lt1" tx1="dk1" bg2="lt2" tx2="dk2" accent1="accent1" accent2="accent2" accent3="accent3" accent4="accent4" accent5="accent5" accent6="accent6" hlink="hlink" folHlink="folHlink"/>
  <p:sldLayoutIdLst>
    <p:sldLayoutId id="2147483752" r:id="rId1"/>
    <p:sldLayoutId id="2147483753" r:id="rId2"/>
  </p:sldLayoutIdLst>
  <p:txStyles>
    <p:titleStyle>
      <a:lvl1pPr algn="l" rtl="0" eaLnBrk="0" fontAlgn="base" hangingPunct="0">
        <a:spcBef>
          <a:spcPct val="0"/>
        </a:spcBef>
        <a:spcAft>
          <a:spcPct val="0"/>
        </a:spcAft>
        <a:defRPr sz="3600" kern="120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sz="3600">
          <a:solidFill>
            <a:schemeClr val="tx1"/>
          </a:solidFill>
          <a:latin typeface="Arial" pitchFamily="34" charset="0"/>
          <a:cs typeface="Arial" pitchFamily="34" charset="0"/>
        </a:defRPr>
      </a:lvl2pPr>
      <a:lvl3pPr algn="l" rtl="0" eaLnBrk="0" fontAlgn="base" hangingPunct="0">
        <a:spcBef>
          <a:spcPct val="0"/>
        </a:spcBef>
        <a:spcAft>
          <a:spcPct val="0"/>
        </a:spcAft>
        <a:defRPr sz="3600">
          <a:solidFill>
            <a:schemeClr val="tx1"/>
          </a:solidFill>
          <a:latin typeface="Arial" pitchFamily="34" charset="0"/>
          <a:cs typeface="Arial" pitchFamily="34" charset="0"/>
        </a:defRPr>
      </a:lvl3pPr>
      <a:lvl4pPr algn="l" rtl="0" eaLnBrk="0" fontAlgn="base" hangingPunct="0">
        <a:spcBef>
          <a:spcPct val="0"/>
        </a:spcBef>
        <a:spcAft>
          <a:spcPct val="0"/>
        </a:spcAft>
        <a:defRPr sz="3600">
          <a:solidFill>
            <a:schemeClr val="tx1"/>
          </a:solidFill>
          <a:latin typeface="Arial" pitchFamily="34" charset="0"/>
          <a:cs typeface="Arial" pitchFamily="34" charset="0"/>
        </a:defRPr>
      </a:lvl4pPr>
      <a:lvl5pPr algn="l" rtl="0" eaLnBrk="0" fontAlgn="base" hangingPunct="0">
        <a:spcBef>
          <a:spcPct val="0"/>
        </a:spcBef>
        <a:spcAft>
          <a:spcPct val="0"/>
        </a:spcAft>
        <a:defRPr sz="3600">
          <a:solidFill>
            <a:schemeClr val="tx1"/>
          </a:solidFill>
          <a:latin typeface="Arial" pitchFamily="34" charset="0"/>
          <a:cs typeface="Arial" pitchFamily="34" charset="0"/>
        </a:defRPr>
      </a:lvl5pPr>
      <a:lvl6pPr marL="457200" algn="l" rtl="0" fontAlgn="base">
        <a:spcBef>
          <a:spcPct val="0"/>
        </a:spcBef>
        <a:spcAft>
          <a:spcPct val="0"/>
        </a:spcAft>
        <a:defRPr sz="3600">
          <a:solidFill>
            <a:schemeClr val="tx1"/>
          </a:solidFill>
          <a:latin typeface="Arial" pitchFamily="34" charset="0"/>
          <a:cs typeface="Arial" pitchFamily="34" charset="0"/>
        </a:defRPr>
      </a:lvl6pPr>
      <a:lvl7pPr marL="914400" algn="l" rtl="0" fontAlgn="base">
        <a:spcBef>
          <a:spcPct val="0"/>
        </a:spcBef>
        <a:spcAft>
          <a:spcPct val="0"/>
        </a:spcAft>
        <a:defRPr sz="3600">
          <a:solidFill>
            <a:schemeClr val="tx1"/>
          </a:solidFill>
          <a:latin typeface="Arial" pitchFamily="34" charset="0"/>
          <a:cs typeface="Arial" pitchFamily="34" charset="0"/>
        </a:defRPr>
      </a:lvl7pPr>
      <a:lvl8pPr marL="1371600" algn="l" rtl="0" fontAlgn="base">
        <a:spcBef>
          <a:spcPct val="0"/>
        </a:spcBef>
        <a:spcAft>
          <a:spcPct val="0"/>
        </a:spcAft>
        <a:defRPr sz="3600">
          <a:solidFill>
            <a:schemeClr val="tx1"/>
          </a:solidFill>
          <a:latin typeface="Arial" pitchFamily="34" charset="0"/>
          <a:cs typeface="Arial" pitchFamily="34" charset="0"/>
        </a:defRPr>
      </a:lvl8pPr>
      <a:lvl9pPr marL="1828800" algn="l" rtl="0" fontAlgn="base">
        <a:spcBef>
          <a:spcPct val="0"/>
        </a:spcBef>
        <a:spcAft>
          <a:spcPct val="0"/>
        </a:spcAft>
        <a:defRPr sz="3600">
          <a:solidFill>
            <a:schemeClr val="tx1"/>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rgbClr val="006699"/>
        </a:buClr>
        <a:buSzPct val="110000"/>
        <a:buFont typeface="Wingdings" panose="05000000000000000000" pitchFamily="2" charset="2"/>
        <a:buChar char="§"/>
        <a:defRPr sz="24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Clr>
          <a:srgbClr val="006699"/>
        </a:buClr>
        <a:buSzPct val="120000"/>
        <a:buFont typeface="Arial" panose="020B0604020202020204" pitchFamily="34" charset="0"/>
        <a:buChar char="•"/>
        <a:defRPr sz="2000"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Clr>
          <a:srgbClr val="006699"/>
        </a:buClr>
        <a:buSzPct val="120000"/>
        <a:buFont typeface="Symbol" panose="05050102010706020507" pitchFamily="18" charset="2"/>
        <a:buChar char="-"/>
        <a:defRPr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16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Textplatzhalt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815DDEB-F45C-4F89-A616-01BB51D026F6}" type="datetimeFigureOut">
              <a:rPr lang="de-DE"/>
              <a:pPr>
                <a:defRPr/>
              </a:pPr>
              <a:t>26.04.2021</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C9C6F0AC-38C1-46B1-8400-D194580C1B0A}" type="slidenum">
              <a:rPr lang="de-DE" altLang="de-DE"/>
              <a:pPr/>
              <a:t>‹#›</a:t>
            </a:fld>
            <a:endParaRPr lang="de-DE" altLang="de-DE"/>
          </a:p>
        </p:txBody>
      </p:sp>
      <p:grpSp>
        <p:nvGrpSpPr>
          <p:cNvPr id="2" name="Gruppieren 11"/>
          <p:cNvGrpSpPr/>
          <p:nvPr/>
        </p:nvGrpSpPr>
        <p:grpSpPr>
          <a:xfrm>
            <a:off x="0" y="857232"/>
            <a:ext cx="8642400" cy="6000768"/>
            <a:chOff x="0" y="1214422"/>
            <a:chExt cx="8642400" cy="5643578"/>
          </a:xfrm>
          <a:solidFill>
            <a:srgbClr val="DEE7EC"/>
          </a:solidFill>
        </p:grpSpPr>
        <p:sp>
          <p:nvSpPr>
            <p:cNvPr id="9" name="Rectangle 12"/>
            <p:cNvSpPr>
              <a:spLocks noChangeArrowheads="1"/>
            </p:cNvSpPr>
            <p:nvPr/>
          </p:nvSpPr>
          <p:spPr bwMode="auto">
            <a:xfrm>
              <a:off x="0" y="1214422"/>
              <a:ext cx="8143900" cy="5643578"/>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a:p>
          </p:txBody>
        </p:sp>
        <p:sp>
          <p:nvSpPr>
            <p:cNvPr id="10" name="Oval 14"/>
            <p:cNvSpPr>
              <a:spLocks noChangeArrowheads="1"/>
            </p:cNvSpPr>
            <p:nvPr/>
          </p:nvSpPr>
          <p:spPr bwMode="auto">
            <a:xfrm>
              <a:off x="7628400" y="1215215"/>
              <a:ext cx="1011966" cy="1193993"/>
            </a:xfrm>
            <a:prstGeom prst="ellipse">
              <a:avLst/>
            </a:prstGeom>
            <a:grpFill/>
            <a:ln w="9525">
              <a:noFill/>
              <a:round/>
              <a:headEnd/>
              <a:tailEnd/>
            </a:ln>
            <a:effectLst/>
          </p:spPr>
          <p:txBody>
            <a:bodyPr wrap="none" anchor="ctr"/>
            <a:lstStyle/>
            <a:p>
              <a:pPr fontAlgn="auto">
                <a:spcBef>
                  <a:spcPts val="0"/>
                </a:spcBef>
                <a:spcAft>
                  <a:spcPts val="0"/>
                </a:spcAft>
                <a:defRPr/>
              </a:pPr>
              <a:endParaRPr lang="de-DE"/>
            </a:p>
          </p:txBody>
        </p:sp>
        <p:sp>
          <p:nvSpPr>
            <p:cNvPr id="11" name="Rectangle 15"/>
            <p:cNvSpPr>
              <a:spLocks noChangeArrowheads="1"/>
            </p:cNvSpPr>
            <p:nvPr/>
          </p:nvSpPr>
          <p:spPr bwMode="auto">
            <a:xfrm>
              <a:off x="4895586" y="1798926"/>
              <a:ext cx="3746814" cy="505907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a:p>
          </p:txBody>
        </p:sp>
      </p:grpSp>
      <p:pic>
        <p:nvPicPr>
          <p:cNvPr id="3079" name="Grafik 12" descr="TU_Logo.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5900" y="215900"/>
            <a:ext cx="3952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49" r:id="rId1"/>
    <p:sldLayoutId id="2147483750" r:id="rId2"/>
  </p:sldLayoutIdLst>
  <p:txStyles>
    <p:titleStyle>
      <a:lvl1pPr algn="l" rtl="0" eaLnBrk="0" fontAlgn="base" hangingPunct="0">
        <a:spcBef>
          <a:spcPct val="0"/>
        </a:spcBef>
        <a:spcAft>
          <a:spcPct val="0"/>
        </a:spcAft>
        <a:defRPr sz="3600" kern="120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sz="3600">
          <a:solidFill>
            <a:schemeClr val="tx1"/>
          </a:solidFill>
          <a:latin typeface="Arial" pitchFamily="34" charset="0"/>
          <a:cs typeface="Arial" pitchFamily="34" charset="0"/>
        </a:defRPr>
      </a:lvl2pPr>
      <a:lvl3pPr algn="l" rtl="0" eaLnBrk="0" fontAlgn="base" hangingPunct="0">
        <a:spcBef>
          <a:spcPct val="0"/>
        </a:spcBef>
        <a:spcAft>
          <a:spcPct val="0"/>
        </a:spcAft>
        <a:defRPr sz="3600">
          <a:solidFill>
            <a:schemeClr val="tx1"/>
          </a:solidFill>
          <a:latin typeface="Arial" pitchFamily="34" charset="0"/>
          <a:cs typeface="Arial" pitchFamily="34" charset="0"/>
        </a:defRPr>
      </a:lvl3pPr>
      <a:lvl4pPr algn="l" rtl="0" eaLnBrk="0" fontAlgn="base" hangingPunct="0">
        <a:spcBef>
          <a:spcPct val="0"/>
        </a:spcBef>
        <a:spcAft>
          <a:spcPct val="0"/>
        </a:spcAft>
        <a:defRPr sz="3600">
          <a:solidFill>
            <a:schemeClr val="tx1"/>
          </a:solidFill>
          <a:latin typeface="Arial" pitchFamily="34" charset="0"/>
          <a:cs typeface="Arial" pitchFamily="34" charset="0"/>
        </a:defRPr>
      </a:lvl4pPr>
      <a:lvl5pPr algn="l" rtl="0" eaLnBrk="0" fontAlgn="base" hangingPunct="0">
        <a:spcBef>
          <a:spcPct val="0"/>
        </a:spcBef>
        <a:spcAft>
          <a:spcPct val="0"/>
        </a:spcAft>
        <a:defRPr sz="3600">
          <a:solidFill>
            <a:schemeClr val="tx1"/>
          </a:solidFill>
          <a:latin typeface="Arial" pitchFamily="34" charset="0"/>
          <a:cs typeface="Arial" pitchFamily="34" charset="0"/>
        </a:defRPr>
      </a:lvl5pPr>
      <a:lvl6pPr marL="457200" algn="l" rtl="0" fontAlgn="base">
        <a:spcBef>
          <a:spcPct val="0"/>
        </a:spcBef>
        <a:spcAft>
          <a:spcPct val="0"/>
        </a:spcAft>
        <a:defRPr sz="3600">
          <a:solidFill>
            <a:schemeClr val="tx1"/>
          </a:solidFill>
          <a:latin typeface="Arial" pitchFamily="34" charset="0"/>
          <a:cs typeface="Arial" pitchFamily="34" charset="0"/>
        </a:defRPr>
      </a:lvl6pPr>
      <a:lvl7pPr marL="914400" algn="l" rtl="0" fontAlgn="base">
        <a:spcBef>
          <a:spcPct val="0"/>
        </a:spcBef>
        <a:spcAft>
          <a:spcPct val="0"/>
        </a:spcAft>
        <a:defRPr sz="3600">
          <a:solidFill>
            <a:schemeClr val="tx1"/>
          </a:solidFill>
          <a:latin typeface="Arial" pitchFamily="34" charset="0"/>
          <a:cs typeface="Arial" pitchFamily="34" charset="0"/>
        </a:defRPr>
      </a:lvl7pPr>
      <a:lvl8pPr marL="1371600" algn="l" rtl="0" fontAlgn="base">
        <a:spcBef>
          <a:spcPct val="0"/>
        </a:spcBef>
        <a:spcAft>
          <a:spcPct val="0"/>
        </a:spcAft>
        <a:defRPr sz="3600">
          <a:solidFill>
            <a:schemeClr val="tx1"/>
          </a:solidFill>
          <a:latin typeface="Arial" pitchFamily="34" charset="0"/>
          <a:cs typeface="Arial" pitchFamily="34" charset="0"/>
        </a:defRPr>
      </a:lvl8pPr>
      <a:lvl9pPr marL="1828800" algn="l" rtl="0" fontAlgn="base">
        <a:spcBef>
          <a:spcPct val="0"/>
        </a:spcBef>
        <a:spcAft>
          <a:spcPct val="0"/>
        </a:spcAft>
        <a:defRPr sz="3600">
          <a:solidFill>
            <a:schemeClr val="tx1"/>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rgbClr val="006699"/>
        </a:buClr>
        <a:buSzPct val="110000"/>
        <a:buFont typeface="Wingdings" panose="05000000000000000000" pitchFamily="2" charset="2"/>
        <a:buChar char="§"/>
        <a:defRPr sz="24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Clr>
          <a:srgbClr val="006699"/>
        </a:buClr>
        <a:buSzPct val="120000"/>
        <a:buFont typeface="Arial" panose="020B0604020202020204" pitchFamily="34" charset="0"/>
        <a:buChar char="•"/>
        <a:defRPr sz="2000"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Clr>
          <a:srgbClr val="006699"/>
        </a:buClr>
        <a:buSzPct val="120000"/>
        <a:buFont typeface="Symbol" panose="05050102010706020507" pitchFamily="18" charset="2"/>
        <a:buChar char="-"/>
        <a:defRPr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16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Textplatzhalt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Textmasterformate durch Klicken bearbeiten</a:t>
            </a:r>
          </a:p>
          <a:p>
            <a:pPr lvl="1"/>
            <a:r>
              <a:rPr lang="de-DE" altLang="de-DE"/>
              <a:t>Zweite Ebene</a:t>
            </a:r>
          </a:p>
          <a:p>
            <a:pPr lvl="2"/>
            <a:r>
              <a:rPr lang="de-DE" altLang="de-DE"/>
              <a:t>Dritte Ebene</a:t>
            </a:r>
          </a:p>
          <a:p>
            <a:pPr lvl="3"/>
            <a:r>
              <a:rPr lang="de-DE" altLang="de-DE"/>
              <a:t>Vierte Ebene</a:t>
            </a:r>
          </a:p>
        </p:txBody>
      </p:sp>
      <p:sp>
        <p:nvSpPr>
          <p:cNvPr id="4" name="Datumsplatzhalt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815DDEB-F45C-4F89-A616-01BB51D026F6}" type="datetimeFigureOut">
              <a:rPr lang="de-DE"/>
              <a:pPr>
                <a:defRPr/>
              </a:pPr>
              <a:t>26.04.2021</a:t>
            </a:fld>
            <a:endParaRPr lang="de-DE"/>
          </a:p>
        </p:txBody>
      </p:sp>
      <p:sp>
        <p:nvSpPr>
          <p:cNvPr id="5" name="Fußzeilenplatzhalt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de-DE"/>
          </a:p>
        </p:txBody>
      </p:sp>
      <p:sp>
        <p:nvSpPr>
          <p:cNvPr id="6" name="Foliennummernplatzhalt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anose="020F0502020204030204" pitchFamily="34" charset="0"/>
              </a:defRPr>
            </a:lvl1pPr>
          </a:lstStyle>
          <a:p>
            <a:fld id="{C9C6F0AC-38C1-46B1-8400-D194580C1B0A}" type="slidenum">
              <a:rPr lang="de-DE" altLang="de-DE"/>
              <a:pPr/>
              <a:t>‹#›</a:t>
            </a:fld>
            <a:endParaRPr lang="de-DE" altLang="de-DE"/>
          </a:p>
        </p:txBody>
      </p:sp>
      <p:grpSp>
        <p:nvGrpSpPr>
          <p:cNvPr id="2" name="Gruppieren 11"/>
          <p:cNvGrpSpPr/>
          <p:nvPr/>
        </p:nvGrpSpPr>
        <p:grpSpPr>
          <a:xfrm>
            <a:off x="0" y="857232"/>
            <a:ext cx="8642400" cy="6000768"/>
            <a:chOff x="0" y="1214422"/>
            <a:chExt cx="8642400" cy="5643578"/>
          </a:xfrm>
          <a:solidFill>
            <a:srgbClr val="DEE7EC"/>
          </a:solidFill>
        </p:grpSpPr>
        <p:sp>
          <p:nvSpPr>
            <p:cNvPr id="9" name="Rectangle 12"/>
            <p:cNvSpPr>
              <a:spLocks noChangeArrowheads="1"/>
            </p:cNvSpPr>
            <p:nvPr/>
          </p:nvSpPr>
          <p:spPr bwMode="auto">
            <a:xfrm>
              <a:off x="0" y="1214422"/>
              <a:ext cx="8143900" cy="5643578"/>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a:p>
          </p:txBody>
        </p:sp>
        <p:sp>
          <p:nvSpPr>
            <p:cNvPr id="10" name="Oval 14"/>
            <p:cNvSpPr>
              <a:spLocks noChangeArrowheads="1"/>
            </p:cNvSpPr>
            <p:nvPr/>
          </p:nvSpPr>
          <p:spPr bwMode="auto">
            <a:xfrm>
              <a:off x="7628400" y="1215215"/>
              <a:ext cx="1011966" cy="1193993"/>
            </a:xfrm>
            <a:prstGeom prst="ellipse">
              <a:avLst/>
            </a:prstGeom>
            <a:grpFill/>
            <a:ln w="9525">
              <a:noFill/>
              <a:round/>
              <a:headEnd/>
              <a:tailEnd/>
            </a:ln>
            <a:effectLst/>
          </p:spPr>
          <p:txBody>
            <a:bodyPr wrap="none" anchor="ctr"/>
            <a:lstStyle/>
            <a:p>
              <a:pPr fontAlgn="auto">
                <a:spcBef>
                  <a:spcPts val="0"/>
                </a:spcBef>
                <a:spcAft>
                  <a:spcPts val="0"/>
                </a:spcAft>
                <a:defRPr/>
              </a:pPr>
              <a:endParaRPr lang="de-DE"/>
            </a:p>
          </p:txBody>
        </p:sp>
        <p:sp>
          <p:nvSpPr>
            <p:cNvPr id="11" name="Rectangle 15"/>
            <p:cNvSpPr>
              <a:spLocks noChangeArrowheads="1"/>
            </p:cNvSpPr>
            <p:nvPr/>
          </p:nvSpPr>
          <p:spPr bwMode="auto">
            <a:xfrm>
              <a:off x="4895586" y="1798926"/>
              <a:ext cx="3746814" cy="5059074"/>
            </a:xfrm>
            <a:prstGeom prst="rect">
              <a:avLst/>
            </a:prstGeom>
            <a:grpFill/>
            <a:ln w="9525">
              <a:noFill/>
              <a:miter lim="800000"/>
              <a:headEnd/>
              <a:tailEnd/>
            </a:ln>
            <a:effectLst/>
          </p:spPr>
          <p:txBody>
            <a:bodyPr wrap="none" anchor="ctr"/>
            <a:lstStyle/>
            <a:p>
              <a:pPr fontAlgn="auto">
                <a:spcBef>
                  <a:spcPts val="0"/>
                </a:spcBef>
                <a:spcAft>
                  <a:spcPts val="0"/>
                </a:spcAft>
                <a:defRPr/>
              </a:pPr>
              <a:endParaRPr lang="de-DE"/>
            </a:p>
          </p:txBody>
        </p:sp>
      </p:grpSp>
      <p:pic>
        <p:nvPicPr>
          <p:cNvPr id="16" name="Grafik 12" descr="TU_Logo.gif">
            <a:extLst>
              <a:ext uri="{FF2B5EF4-FFF2-40B4-BE49-F238E27FC236}">
                <a16:creationId xmlns:a16="http://schemas.microsoft.com/office/drawing/2014/main" id="{4C25870A-815A-48DA-B44C-67FC676A44FE}"/>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94494" y="212280"/>
            <a:ext cx="466129"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raphic 16">
            <a:extLst>
              <a:ext uri="{FF2B5EF4-FFF2-40B4-BE49-F238E27FC236}">
                <a16:creationId xmlns:a16="http://schemas.microsoft.com/office/drawing/2014/main" id="{4A9D56BC-3A4E-4918-B875-6A399384E91A}"/>
              </a:ext>
            </a:extLst>
          </p:cNvPr>
          <p:cNvPicPr>
            <a:picLocks noChangeAspect="1"/>
          </p:cNvPicPr>
          <p:nvPr userDrawn="1"/>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89324" y="212280"/>
            <a:ext cx="1708935" cy="468000"/>
          </a:xfrm>
          <a:prstGeom prst="rect">
            <a:avLst/>
          </a:prstGeom>
        </p:spPr>
      </p:pic>
      <p:pic>
        <p:nvPicPr>
          <p:cNvPr id="18" name="Graphic 17">
            <a:extLst>
              <a:ext uri="{FF2B5EF4-FFF2-40B4-BE49-F238E27FC236}">
                <a16:creationId xmlns:a16="http://schemas.microsoft.com/office/drawing/2014/main" id="{FA1DB0A0-E47F-40EF-87FA-BF3CD4000913}"/>
              </a:ext>
            </a:extLst>
          </p:cNvPr>
          <p:cNvPicPr>
            <a:picLocks noChangeAspect="1"/>
          </p:cNvPicPr>
          <p:nvPr userDrawn="1"/>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112844" y="212280"/>
            <a:ext cx="1014311" cy="468000"/>
          </a:xfrm>
          <a:prstGeom prst="rect">
            <a:avLst/>
          </a:prstGeom>
        </p:spPr>
      </p:pic>
      <p:pic>
        <p:nvPicPr>
          <p:cNvPr id="19" name="Graphic 18">
            <a:extLst>
              <a:ext uri="{FF2B5EF4-FFF2-40B4-BE49-F238E27FC236}">
                <a16:creationId xmlns:a16="http://schemas.microsoft.com/office/drawing/2014/main" id="{85C42F39-D0E3-4E22-9FF8-FBC8A878826B}"/>
              </a:ext>
            </a:extLst>
          </p:cNvPr>
          <p:cNvPicPr>
            <a:picLocks noChangeAspect="1"/>
          </p:cNvPicPr>
          <p:nvPr userDrawn="1"/>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326960" y="212280"/>
            <a:ext cx="3357184" cy="468000"/>
          </a:xfrm>
          <a:prstGeom prst="rect">
            <a:avLst/>
          </a:prstGeom>
        </p:spPr>
      </p:pic>
    </p:spTree>
    <p:extLst>
      <p:ext uri="{BB962C8B-B14F-4D97-AF65-F5344CB8AC3E}">
        <p14:creationId xmlns:p14="http://schemas.microsoft.com/office/powerpoint/2010/main" val="949623843"/>
      </p:ext>
    </p:extLst>
  </p:cSld>
  <p:clrMap bg1="lt1" tx1="dk1" bg2="lt2" tx2="dk2" accent1="accent1" accent2="accent2" accent3="accent3" accent4="accent4" accent5="accent5" accent6="accent6" hlink="hlink" folHlink="folHlink"/>
  <p:sldLayoutIdLst>
    <p:sldLayoutId id="2147483755" r:id="rId1"/>
    <p:sldLayoutId id="2147483756" r:id="rId2"/>
  </p:sldLayoutIdLst>
  <p:txStyles>
    <p:titleStyle>
      <a:lvl1pPr algn="l" rtl="0" eaLnBrk="0" fontAlgn="base" hangingPunct="0">
        <a:spcBef>
          <a:spcPct val="0"/>
        </a:spcBef>
        <a:spcAft>
          <a:spcPct val="0"/>
        </a:spcAft>
        <a:defRPr sz="3600" kern="120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sz="3600">
          <a:solidFill>
            <a:schemeClr val="tx1"/>
          </a:solidFill>
          <a:latin typeface="Arial" pitchFamily="34" charset="0"/>
          <a:cs typeface="Arial" pitchFamily="34" charset="0"/>
        </a:defRPr>
      </a:lvl2pPr>
      <a:lvl3pPr algn="l" rtl="0" eaLnBrk="0" fontAlgn="base" hangingPunct="0">
        <a:spcBef>
          <a:spcPct val="0"/>
        </a:spcBef>
        <a:spcAft>
          <a:spcPct val="0"/>
        </a:spcAft>
        <a:defRPr sz="3600">
          <a:solidFill>
            <a:schemeClr val="tx1"/>
          </a:solidFill>
          <a:latin typeface="Arial" pitchFamily="34" charset="0"/>
          <a:cs typeface="Arial" pitchFamily="34" charset="0"/>
        </a:defRPr>
      </a:lvl3pPr>
      <a:lvl4pPr algn="l" rtl="0" eaLnBrk="0" fontAlgn="base" hangingPunct="0">
        <a:spcBef>
          <a:spcPct val="0"/>
        </a:spcBef>
        <a:spcAft>
          <a:spcPct val="0"/>
        </a:spcAft>
        <a:defRPr sz="3600">
          <a:solidFill>
            <a:schemeClr val="tx1"/>
          </a:solidFill>
          <a:latin typeface="Arial" pitchFamily="34" charset="0"/>
          <a:cs typeface="Arial" pitchFamily="34" charset="0"/>
        </a:defRPr>
      </a:lvl4pPr>
      <a:lvl5pPr algn="l" rtl="0" eaLnBrk="0" fontAlgn="base" hangingPunct="0">
        <a:spcBef>
          <a:spcPct val="0"/>
        </a:spcBef>
        <a:spcAft>
          <a:spcPct val="0"/>
        </a:spcAft>
        <a:defRPr sz="3600">
          <a:solidFill>
            <a:schemeClr val="tx1"/>
          </a:solidFill>
          <a:latin typeface="Arial" pitchFamily="34" charset="0"/>
          <a:cs typeface="Arial" pitchFamily="34" charset="0"/>
        </a:defRPr>
      </a:lvl5pPr>
      <a:lvl6pPr marL="457200" algn="l" rtl="0" fontAlgn="base">
        <a:spcBef>
          <a:spcPct val="0"/>
        </a:spcBef>
        <a:spcAft>
          <a:spcPct val="0"/>
        </a:spcAft>
        <a:defRPr sz="3600">
          <a:solidFill>
            <a:schemeClr val="tx1"/>
          </a:solidFill>
          <a:latin typeface="Arial" pitchFamily="34" charset="0"/>
          <a:cs typeface="Arial" pitchFamily="34" charset="0"/>
        </a:defRPr>
      </a:lvl6pPr>
      <a:lvl7pPr marL="914400" algn="l" rtl="0" fontAlgn="base">
        <a:spcBef>
          <a:spcPct val="0"/>
        </a:spcBef>
        <a:spcAft>
          <a:spcPct val="0"/>
        </a:spcAft>
        <a:defRPr sz="3600">
          <a:solidFill>
            <a:schemeClr val="tx1"/>
          </a:solidFill>
          <a:latin typeface="Arial" pitchFamily="34" charset="0"/>
          <a:cs typeface="Arial" pitchFamily="34" charset="0"/>
        </a:defRPr>
      </a:lvl7pPr>
      <a:lvl8pPr marL="1371600" algn="l" rtl="0" fontAlgn="base">
        <a:spcBef>
          <a:spcPct val="0"/>
        </a:spcBef>
        <a:spcAft>
          <a:spcPct val="0"/>
        </a:spcAft>
        <a:defRPr sz="3600">
          <a:solidFill>
            <a:schemeClr val="tx1"/>
          </a:solidFill>
          <a:latin typeface="Arial" pitchFamily="34" charset="0"/>
          <a:cs typeface="Arial" pitchFamily="34" charset="0"/>
        </a:defRPr>
      </a:lvl8pPr>
      <a:lvl9pPr marL="1828800" algn="l" rtl="0" fontAlgn="base">
        <a:spcBef>
          <a:spcPct val="0"/>
        </a:spcBef>
        <a:spcAft>
          <a:spcPct val="0"/>
        </a:spcAft>
        <a:defRPr sz="3600">
          <a:solidFill>
            <a:schemeClr val="tx1"/>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rgbClr val="006699"/>
        </a:buClr>
        <a:buSzPct val="110000"/>
        <a:buFont typeface="Wingdings" panose="05000000000000000000" pitchFamily="2" charset="2"/>
        <a:buChar char="§"/>
        <a:defRPr sz="24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Clr>
          <a:srgbClr val="006699"/>
        </a:buClr>
        <a:buSzPct val="120000"/>
        <a:buFont typeface="Arial" panose="020B0604020202020204" pitchFamily="34" charset="0"/>
        <a:buChar char="•"/>
        <a:defRPr sz="2000"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Clr>
          <a:srgbClr val="006699"/>
        </a:buClr>
        <a:buSzPct val="120000"/>
        <a:buFont typeface="Symbol" panose="05050102010706020507" pitchFamily="18" charset="2"/>
        <a:buChar char="-"/>
        <a:defRPr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panose="020B0604020202020204" pitchFamily="34" charset="0"/>
        <a:buChar char="–"/>
        <a:defRPr sz="1600"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3D78E-29EA-435E-8D92-8D0B82CBFFB6}"/>
              </a:ext>
            </a:extLst>
          </p:cNvPr>
          <p:cNvSpPr>
            <a:spLocks noGrp="1"/>
          </p:cNvSpPr>
          <p:nvPr>
            <p:ph type="ctrTitle"/>
          </p:nvPr>
        </p:nvSpPr>
        <p:spPr>
          <a:xfrm>
            <a:off x="251520" y="2564904"/>
            <a:ext cx="7920880" cy="1619741"/>
          </a:xfrm>
        </p:spPr>
        <p:txBody>
          <a:bodyPr/>
          <a:lstStyle/>
          <a:p>
            <a:r>
              <a:rPr lang="en-GB" sz="3600" b="1" kern="0" dirty="0">
                <a:latin typeface="Calibri Light" panose="020F0302020204030204" pitchFamily="34" charset="0"/>
                <a:ea typeface="Times New Roman" panose="02020603050405020304" pitchFamily="18" charset="0"/>
                <a:cs typeface="Times New Roman" panose="02020603050405020304" pitchFamily="18" charset="0"/>
              </a:rPr>
              <a:t>Comparison of the event and seasonal hillslope-stream hydrologic connectivity in an agricultural headwater catchment</a:t>
            </a:r>
            <a:br>
              <a:rPr lang="sl-SI" sz="3600" b="1" kern="0" dirty="0">
                <a:latin typeface="Calibri Light" panose="020F0302020204030204" pitchFamily="34" charset="0"/>
                <a:ea typeface="Times New Roman" panose="02020603050405020304" pitchFamily="18" charset="0"/>
                <a:cs typeface="Times New Roman" panose="02020603050405020304" pitchFamily="18" charset="0"/>
              </a:rPr>
            </a:br>
            <a:endParaRPr lang="en-GB" dirty="0"/>
          </a:p>
        </p:txBody>
      </p:sp>
      <p:sp>
        <p:nvSpPr>
          <p:cNvPr id="3" name="Subtitle 2">
            <a:extLst>
              <a:ext uri="{FF2B5EF4-FFF2-40B4-BE49-F238E27FC236}">
                <a16:creationId xmlns:a16="http://schemas.microsoft.com/office/drawing/2014/main" id="{AA8F38E6-CEE3-41DB-96BF-7E9A05081AFD}"/>
              </a:ext>
            </a:extLst>
          </p:cNvPr>
          <p:cNvSpPr>
            <a:spLocks noGrp="1"/>
          </p:cNvSpPr>
          <p:nvPr>
            <p:ph type="subTitle" idx="1"/>
          </p:nvPr>
        </p:nvSpPr>
        <p:spPr>
          <a:xfrm>
            <a:off x="251520" y="4500570"/>
            <a:ext cx="7920880" cy="1619740"/>
          </a:xfrm>
        </p:spPr>
        <p:txBody>
          <a:bodyPr/>
          <a:lstStyle/>
          <a:p>
            <a:pPr>
              <a:lnSpc>
                <a:spcPct val="107000"/>
              </a:lnSpc>
              <a:spcBef>
                <a:spcPts val="1200"/>
              </a:spcBef>
              <a:spcAft>
                <a:spcPts val="0"/>
              </a:spcAft>
            </a:pPr>
            <a:r>
              <a:rPr lang="en-GB" dirty="0">
                <a:latin typeface="Calibri" panose="020F0502020204030204" pitchFamily="34" charset="0"/>
                <a:ea typeface="Calibri" panose="020F0502020204030204" pitchFamily="34" charset="0"/>
                <a:cs typeface="Calibri" panose="020F0502020204030204" pitchFamily="34" charset="0"/>
              </a:rPr>
              <a:t>Lovrenc Pavlin (1,2), </a:t>
            </a:r>
            <a:r>
              <a:rPr lang="en-GB" dirty="0" err="1">
                <a:latin typeface="Calibri" panose="020F0502020204030204" pitchFamily="34" charset="0"/>
                <a:ea typeface="Calibri" panose="020F0502020204030204" pitchFamily="34" charset="0"/>
                <a:cs typeface="Calibri" panose="020F0502020204030204" pitchFamily="34" charset="0"/>
              </a:rPr>
              <a:t>Borbala</a:t>
            </a:r>
            <a:r>
              <a:rPr lang="en-GB" dirty="0">
                <a:latin typeface="Calibri" panose="020F0502020204030204" pitchFamily="34" charset="0"/>
                <a:ea typeface="Calibri" panose="020F0502020204030204" pitchFamily="34" charset="0"/>
                <a:cs typeface="Calibri" panose="020F0502020204030204" pitchFamily="34" charset="0"/>
              </a:rPr>
              <a:t> </a:t>
            </a:r>
            <a:r>
              <a:rPr lang="en-GB" dirty="0" err="1">
                <a:latin typeface="Calibri" panose="020F0502020204030204" pitchFamily="34" charset="0"/>
                <a:ea typeface="Calibri" panose="020F0502020204030204" pitchFamily="34" charset="0"/>
                <a:cs typeface="Calibri" panose="020F0502020204030204" pitchFamily="34" charset="0"/>
              </a:rPr>
              <a:t>Széles</a:t>
            </a:r>
            <a:r>
              <a:rPr lang="en-GB" dirty="0">
                <a:latin typeface="Calibri" panose="020F0502020204030204" pitchFamily="34" charset="0"/>
                <a:ea typeface="Calibri" panose="020F0502020204030204" pitchFamily="34" charset="0"/>
                <a:cs typeface="Calibri" panose="020F0502020204030204" pitchFamily="34" charset="0"/>
              </a:rPr>
              <a:t> (1,2), </a:t>
            </a:r>
            <a:r>
              <a:rPr lang="sl-SI" dirty="0">
                <a:latin typeface="Calibri" panose="020F0502020204030204" pitchFamily="34" charset="0"/>
                <a:ea typeface="Calibri" panose="020F0502020204030204" pitchFamily="34" charset="0"/>
                <a:cs typeface="Calibri" panose="020F0502020204030204" pitchFamily="34" charset="0"/>
              </a:rPr>
              <a:t>Peter Strauss </a:t>
            </a:r>
            <a:r>
              <a:rPr lang="en-GB" dirty="0">
                <a:latin typeface="Calibri" panose="020F0502020204030204" pitchFamily="34" charset="0"/>
                <a:ea typeface="Calibri" panose="020F0502020204030204" pitchFamily="34" charset="0"/>
                <a:cs typeface="Calibri" panose="020F0502020204030204" pitchFamily="34" charset="0"/>
              </a:rPr>
              <a:t>(</a:t>
            </a:r>
            <a:r>
              <a:rPr lang="sl-SI" dirty="0">
                <a:latin typeface="Calibri" panose="020F0502020204030204" pitchFamily="34" charset="0"/>
                <a:ea typeface="Calibri" panose="020F0502020204030204" pitchFamily="34" charset="0"/>
                <a:cs typeface="Calibri" panose="020F0502020204030204" pitchFamily="34" charset="0"/>
              </a:rPr>
              <a:t>3</a:t>
            </a:r>
            <a:r>
              <a:rPr lang="en-GB" dirty="0">
                <a:latin typeface="Calibri" panose="020F0502020204030204" pitchFamily="34" charset="0"/>
                <a:ea typeface="Calibri" panose="020F0502020204030204" pitchFamily="34" charset="0"/>
                <a:cs typeface="Calibri" panose="020F0502020204030204" pitchFamily="34" charset="0"/>
              </a:rPr>
              <a:t>)</a:t>
            </a:r>
            <a:r>
              <a:rPr lang="sl-SI" dirty="0">
                <a:latin typeface="Calibri" panose="020F0502020204030204" pitchFamily="34" charset="0"/>
                <a:ea typeface="Calibri" panose="020F0502020204030204" pitchFamily="34" charset="0"/>
                <a:cs typeface="Calibri" panose="020F0502020204030204" pitchFamily="34" charset="0"/>
              </a:rPr>
              <a:t>, Alfred Paul </a:t>
            </a:r>
            <a:r>
              <a:rPr lang="sl-SI" dirty="0" err="1">
                <a:latin typeface="Calibri" panose="020F0502020204030204" pitchFamily="34" charset="0"/>
                <a:ea typeface="Calibri" panose="020F0502020204030204" pitchFamily="34" charset="0"/>
                <a:cs typeface="Calibri" panose="020F0502020204030204" pitchFamily="34" charset="0"/>
              </a:rPr>
              <a:t>Blaschke</a:t>
            </a:r>
            <a:r>
              <a:rPr lang="sl-SI" dirty="0">
                <a:latin typeface="Calibri" panose="020F0502020204030204" pitchFamily="34" charset="0"/>
                <a:ea typeface="Calibri" panose="020F0502020204030204" pitchFamily="34" charset="0"/>
                <a:cs typeface="Calibri" panose="020F0502020204030204" pitchFamily="34" charset="0"/>
              </a:rPr>
              <a:t> (1,4)</a:t>
            </a:r>
            <a:r>
              <a:rPr lang="en-GB" dirty="0">
                <a:latin typeface="Calibri" panose="020F0502020204030204" pitchFamily="34" charset="0"/>
                <a:ea typeface="Calibri" panose="020F0502020204030204" pitchFamily="34" charset="0"/>
                <a:cs typeface="Calibri" panose="020F0502020204030204" pitchFamily="34" charset="0"/>
              </a:rPr>
              <a:t> and Günter </a:t>
            </a:r>
            <a:r>
              <a:rPr lang="en-GB" dirty="0" err="1">
                <a:latin typeface="Calibri" panose="020F0502020204030204" pitchFamily="34" charset="0"/>
                <a:ea typeface="Calibri" panose="020F0502020204030204" pitchFamily="34" charset="0"/>
                <a:cs typeface="Calibri" panose="020F0502020204030204" pitchFamily="34" charset="0"/>
              </a:rPr>
              <a:t>Blöschl</a:t>
            </a:r>
            <a:r>
              <a:rPr lang="en-GB" dirty="0">
                <a:latin typeface="Calibri" panose="020F0502020204030204" pitchFamily="34" charset="0"/>
                <a:ea typeface="Calibri" panose="020F0502020204030204" pitchFamily="34" charset="0"/>
                <a:cs typeface="Calibri" panose="020F0502020204030204" pitchFamily="34" charset="0"/>
              </a:rPr>
              <a:t> (1,2)</a:t>
            </a:r>
            <a:endParaRPr lang="en-GB"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en-GB" sz="1400" dirty="0">
                <a:latin typeface="Calibri" panose="020F0502020204030204" pitchFamily="34" charset="0"/>
                <a:ea typeface="Calibri" panose="020F0502020204030204" pitchFamily="34" charset="0"/>
                <a:cs typeface="Times New Roman" panose="02020603050405020304" pitchFamily="18" charset="0"/>
              </a:rPr>
              <a:t>(1) Centre for Water Resources Systems </a:t>
            </a:r>
            <a:br>
              <a:rPr lang="sl-SI" sz="1400" dirty="0">
                <a:latin typeface="Calibri" panose="020F0502020204030204" pitchFamily="34" charset="0"/>
                <a:ea typeface="Calibri" panose="020F0502020204030204" pitchFamily="34" charset="0"/>
                <a:cs typeface="Times New Roman" panose="02020603050405020304" pitchFamily="18" charset="0"/>
              </a:rPr>
            </a:br>
            <a:r>
              <a:rPr lang="en-GB" sz="1400" dirty="0">
                <a:latin typeface="Calibri" panose="020F0502020204030204" pitchFamily="34" charset="0"/>
                <a:ea typeface="Calibri" panose="020F0502020204030204" pitchFamily="34" charset="0"/>
                <a:cs typeface="Times New Roman" panose="02020603050405020304" pitchFamily="18" charset="0"/>
              </a:rPr>
              <a:t>(2) Vienna University of Technology</a:t>
            </a:r>
            <a:br>
              <a:rPr lang="sl-SI" sz="1400" dirty="0">
                <a:latin typeface="Calibri" panose="020F0502020204030204" pitchFamily="34" charset="0"/>
                <a:ea typeface="Calibri" panose="020F0502020204030204" pitchFamily="34" charset="0"/>
                <a:cs typeface="Times New Roman" panose="02020603050405020304" pitchFamily="18" charset="0"/>
              </a:rPr>
            </a:br>
            <a:r>
              <a:rPr lang="sl-SI" sz="1400" dirty="0">
                <a:latin typeface="Calibri" panose="020F0502020204030204" pitchFamily="34" charset="0"/>
                <a:ea typeface="Calibri" panose="020F0502020204030204" pitchFamily="34" charset="0"/>
                <a:cs typeface="Times New Roman" panose="02020603050405020304" pitchFamily="18" charset="0"/>
              </a:rPr>
              <a:t>(3)</a:t>
            </a:r>
            <a:r>
              <a:rPr lang="en-GB" sz="1400" dirty="0">
                <a:latin typeface="Calibri" panose="020F0502020204030204" pitchFamily="34" charset="0"/>
                <a:ea typeface="Calibri" panose="020F0502020204030204" pitchFamily="34" charset="0"/>
                <a:cs typeface="Times New Roman" panose="02020603050405020304" pitchFamily="18" charset="0"/>
              </a:rPr>
              <a:t> Federal Agency of Water Management, Institute for Land and Water Management Research</a:t>
            </a:r>
            <a:r>
              <a:rPr lang="sl-SI" sz="1400" dirty="0">
                <a:latin typeface="Calibri" panose="020F0502020204030204" pitchFamily="34" charset="0"/>
                <a:ea typeface="Calibri" panose="020F0502020204030204" pitchFamily="34" charset="0"/>
                <a:cs typeface="Times New Roman" panose="02020603050405020304" pitchFamily="18" charset="0"/>
              </a:rPr>
              <a:t>, </a:t>
            </a:r>
            <a:r>
              <a:rPr lang="sl-SI" sz="1400" dirty="0" err="1">
                <a:latin typeface="Calibri" panose="020F0502020204030204" pitchFamily="34" charset="0"/>
                <a:ea typeface="Calibri" panose="020F0502020204030204" pitchFamily="34" charset="0"/>
                <a:cs typeface="Times New Roman" panose="02020603050405020304" pitchFamily="18" charset="0"/>
              </a:rPr>
              <a:t>Austria</a:t>
            </a:r>
            <a:br>
              <a:rPr lang="sl-SI" sz="1400" dirty="0">
                <a:latin typeface="Calibri" panose="020F0502020204030204" pitchFamily="34" charset="0"/>
                <a:ea typeface="Calibri" panose="020F0502020204030204" pitchFamily="34" charset="0"/>
                <a:cs typeface="Times New Roman" panose="02020603050405020304" pitchFamily="18" charset="0"/>
              </a:rPr>
            </a:br>
            <a:r>
              <a:rPr lang="sl-SI" sz="1400" dirty="0">
                <a:latin typeface="Calibri" panose="020F0502020204030204" pitchFamily="34" charset="0"/>
                <a:ea typeface="Calibri" panose="020F0502020204030204" pitchFamily="34" charset="0"/>
                <a:cs typeface="Times New Roman" panose="02020603050405020304" pitchFamily="18" charset="0"/>
              </a:rPr>
              <a:t>(4) </a:t>
            </a:r>
            <a:r>
              <a:rPr lang="en-GB" sz="1400" dirty="0">
                <a:latin typeface="Calibri" panose="020F0502020204030204" pitchFamily="34" charset="0"/>
                <a:ea typeface="Calibri" panose="020F0502020204030204" pitchFamily="34" charset="0"/>
                <a:cs typeface="Times New Roman" panose="02020603050405020304" pitchFamily="18" charset="0"/>
              </a:rPr>
              <a:t>Interuniversity Cooperation Centre Water &amp; Health, Vienna, Austria</a:t>
            </a:r>
            <a:endParaRPr lang="sl-SI" sz="1400" dirty="0">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endParaRPr lang="en-GB" sz="1400" dirty="0">
              <a:latin typeface="Calibri" panose="020F0502020204030204" pitchFamily="34" charset="0"/>
              <a:ea typeface="Calibri" panose="020F0502020204030204" pitchFamily="34" charset="0"/>
              <a:cs typeface="Times New Roman" panose="02020603050405020304" pitchFamily="18" charset="0"/>
            </a:endParaRPr>
          </a:p>
          <a:p>
            <a:endParaRPr lang="en-GB" sz="1400" dirty="0"/>
          </a:p>
        </p:txBody>
      </p:sp>
      <p:sp>
        <p:nvSpPr>
          <p:cNvPr id="4" name="TextBox 3">
            <a:extLst>
              <a:ext uri="{FF2B5EF4-FFF2-40B4-BE49-F238E27FC236}">
                <a16:creationId xmlns:a16="http://schemas.microsoft.com/office/drawing/2014/main" id="{3608D7E5-6AB3-4DDF-9A88-802F8C94ABB1}"/>
              </a:ext>
            </a:extLst>
          </p:cNvPr>
          <p:cNvSpPr txBox="1"/>
          <p:nvPr/>
        </p:nvSpPr>
        <p:spPr>
          <a:xfrm>
            <a:off x="251520" y="6237312"/>
            <a:ext cx="7488832" cy="400110"/>
          </a:xfrm>
          <a:prstGeom prst="rect">
            <a:avLst/>
          </a:prstGeom>
          <a:noFill/>
        </p:spPr>
        <p:txBody>
          <a:bodyPr wrap="square" rtlCol="0">
            <a:spAutoFit/>
          </a:bodyPr>
          <a:lstStyle/>
          <a:p>
            <a:r>
              <a:rPr lang="sl-SI" sz="2000" dirty="0">
                <a:solidFill>
                  <a:schemeClr val="bg1"/>
                </a:solidFill>
                <a:latin typeface="+mn-lt"/>
              </a:rPr>
              <a:t>pavlin@hydro.tuwien.ac.at</a:t>
            </a:r>
            <a:endParaRPr lang="en-GB" sz="2000" dirty="0">
              <a:solidFill>
                <a:schemeClr val="bg1"/>
              </a:solidFill>
              <a:latin typeface="+mn-lt"/>
            </a:endParaRPr>
          </a:p>
        </p:txBody>
      </p:sp>
    </p:spTree>
    <p:extLst>
      <p:ext uri="{BB962C8B-B14F-4D97-AF65-F5344CB8AC3E}">
        <p14:creationId xmlns:p14="http://schemas.microsoft.com/office/powerpoint/2010/main" val="4161092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7FB84-CBA0-49A9-BA1E-7DCBC54EA0DE}"/>
              </a:ext>
            </a:extLst>
          </p:cNvPr>
          <p:cNvSpPr>
            <a:spLocks noGrp="1"/>
          </p:cNvSpPr>
          <p:nvPr>
            <p:ph type="title"/>
          </p:nvPr>
        </p:nvSpPr>
        <p:spPr/>
        <p:txBody>
          <a:bodyPr/>
          <a:lstStyle/>
          <a:p>
            <a:r>
              <a:rPr lang="sl-SI" dirty="0" err="1"/>
              <a:t>Introduction</a:t>
            </a:r>
            <a:endParaRPr lang="en-GB" dirty="0"/>
          </a:p>
        </p:txBody>
      </p:sp>
      <p:sp>
        <p:nvSpPr>
          <p:cNvPr id="3" name="Content Placeholder 2">
            <a:extLst>
              <a:ext uri="{FF2B5EF4-FFF2-40B4-BE49-F238E27FC236}">
                <a16:creationId xmlns:a16="http://schemas.microsoft.com/office/drawing/2014/main" id="{131CCEC6-FCA8-4FAD-B3AA-E41408AED422}"/>
              </a:ext>
            </a:extLst>
          </p:cNvPr>
          <p:cNvSpPr>
            <a:spLocks noGrp="1"/>
          </p:cNvSpPr>
          <p:nvPr>
            <p:ph idx="1"/>
          </p:nvPr>
        </p:nvSpPr>
        <p:spPr>
          <a:xfrm>
            <a:off x="857224" y="1988840"/>
            <a:ext cx="7429552" cy="4137323"/>
          </a:xfrm>
        </p:spPr>
        <p:txBody>
          <a:bodyPr/>
          <a:lstStyle/>
          <a:p>
            <a:pPr>
              <a:buFont typeface="Arial" panose="020B0604020202020204" pitchFamily="34" charset="0"/>
              <a:buChar char="•"/>
            </a:pPr>
            <a:r>
              <a:rPr lang="sl-SI" dirty="0" err="1"/>
              <a:t>Hydrological</a:t>
            </a:r>
            <a:r>
              <a:rPr lang="sl-SI" dirty="0"/>
              <a:t> </a:t>
            </a:r>
            <a:r>
              <a:rPr lang="sl-SI" dirty="0" err="1"/>
              <a:t>connectivity</a:t>
            </a:r>
            <a:r>
              <a:rPr lang="sl-SI" dirty="0"/>
              <a:t> is </a:t>
            </a:r>
            <a:r>
              <a:rPr lang="sl-SI" dirty="0" err="1"/>
              <a:t>the</a:t>
            </a:r>
            <a:r>
              <a:rPr lang="sl-SI" dirty="0"/>
              <a:t> </a:t>
            </a:r>
            <a:r>
              <a:rPr lang="sl-SI" dirty="0" err="1"/>
              <a:t>ability</a:t>
            </a:r>
            <a:r>
              <a:rPr lang="sl-SI" dirty="0"/>
              <a:t> </a:t>
            </a:r>
            <a:r>
              <a:rPr lang="sl-SI" dirty="0" err="1"/>
              <a:t>of</a:t>
            </a:r>
            <a:r>
              <a:rPr lang="sl-SI" dirty="0"/>
              <a:t> </a:t>
            </a:r>
            <a:r>
              <a:rPr lang="sl-SI" dirty="0" err="1"/>
              <a:t>water</a:t>
            </a:r>
            <a:r>
              <a:rPr lang="sl-SI" dirty="0"/>
              <a:t>, </a:t>
            </a:r>
            <a:r>
              <a:rPr lang="sl-SI" dirty="0" err="1"/>
              <a:t>solutes</a:t>
            </a:r>
            <a:r>
              <a:rPr lang="sl-SI" dirty="0"/>
              <a:t> </a:t>
            </a:r>
            <a:r>
              <a:rPr lang="sl-SI" dirty="0" err="1"/>
              <a:t>or</a:t>
            </a:r>
            <a:r>
              <a:rPr lang="sl-SI" dirty="0"/>
              <a:t> </a:t>
            </a:r>
            <a:r>
              <a:rPr lang="sl-SI" dirty="0" err="1"/>
              <a:t>microorganisms</a:t>
            </a:r>
            <a:r>
              <a:rPr lang="sl-SI" dirty="0"/>
              <a:t> to </a:t>
            </a:r>
            <a:r>
              <a:rPr lang="sl-SI" dirty="0" err="1"/>
              <a:t>move</a:t>
            </a:r>
            <a:r>
              <a:rPr lang="sl-SI" dirty="0"/>
              <a:t> </a:t>
            </a:r>
            <a:r>
              <a:rPr lang="sl-SI" dirty="0" err="1"/>
              <a:t>from</a:t>
            </a:r>
            <a:r>
              <a:rPr lang="sl-SI" dirty="0"/>
              <a:t> one </a:t>
            </a:r>
            <a:r>
              <a:rPr lang="sl-SI" dirty="0" err="1"/>
              <a:t>landscape</a:t>
            </a:r>
            <a:r>
              <a:rPr lang="sl-SI" dirty="0"/>
              <a:t> </a:t>
            </a:r>
            <a:r>
              <a:rPr lang="sl-SI" dirty="0" err="1"/>
              <a:t>unit</a:t>
            </a:r>
            <a:r>
              <a:rPr lang="sl-SI" dirty="0"/>
              <a:t> to </a:t>
            </a:r>
            <a:r>
              <a:rPr lang="sl-SI" dirty="0" err="1"/>
              <a:t>another</a:t>
            </a:r>
            <a:r>
              <a:rPr lang="sl-SI" dirty="0"/>
              <a:t> </a:t>
            </a:r>
            <a:r>
              <a:rPr lang="sl-SI" dirty="0" err="1"/>
              <a:t>along</a:t>
            </a:r>
            <a:r>
              <a:rPr lang="sl-SI" dirty="0"/>
              <a:t> a </a:t>
            </a:r>
            <a:r>
              <a:rPr lang="sl-SI" dirty="0" err="1"/>
              <a:t>water</a:t>
            </a:r>
            <a:r>
              <a:rPr lang="sl-SI" dirty="0"/>
              <a:t> </a:t>
            </a:r>
            <a:r>
              <a:rPr lang="sl-SI" dirty="0" err="1"/>
              <a:t>flow</a:t>
            </a:r>
            <a:r>
              <a:rPr lang="sl-SI" dirty="0"/>
              <a:t> </a:t>
            </a:r>
            <a:r>
              <a:rPr lang="sl-SI" dirty="0" err="1"/>
              <a:t>path</a:t>
            </a:r>
            <a:r>
              <a:rPr lang="sl-SI" dirty="0"/>
              <a:t>.</a:t>
            </a:r>
          </a:p>
          <a:p>
            <a:pPr lvl="1"/>
            <a:r>
              <a:rPr lang="sl-SI" dirty="0" err="1"/>
              <a:t>Control</a:t>
            </a:r>
            <a:r>
              <a:rPr lang="sl-SI" dirty="0"/>
              <a:t> on </a:t>
            </a:r>
            <a:r>
              <a:rPr lang="sl-SI" dirty="0" err="1"/>
              <a:t>runoff</a:t>
            </a:r>
            <a:r>
              <a:rPr lang="sl-SI" dirty="0"/>
              <a:t> </a:t>
            </a:r>
            <a:r>
              <a:rPr lang="sl-SI" dirty="0" err="1"/>
              <a:t>generation</a:t>
            </a:r>
            <a:endParaRPr lang="sl-SI" dirty="0"/>
          </a:p>
          <a:p>
            <a:pPr lvl="1"/>
            <a:r>
              <a:rPr lang="sl-SI" dirty="0" err="1"/>
              <a:t>Flushuing</a:t>
            </a:r>
            <a:r>
              <a:rPr lang="sl-SI" dirty="0"/>
              <a:t> </a:t>
            </a:r>
            <a:r>
              <a:rPr lang="sl-SI" dirty="0" err="1"/>
              <a:t>of</a:t>
            </a:r>
            <a:r>
              <a:rPr lang="sl-SI" dirty="0"/>
              <a:t> </a:t>
            </a:r>
            <a:r>
              <a:rPr lang="sl-SI" dirty="0" err="1"/>
              <a:t>nutrients</a:t>
            </a:r>
            <a:r>
              <a:rPr lang="sl-SI" dirty="0"/>
              <a:t> </a:t>
            </a:r>
            <a:r>
              <a:rPr lang="sl-SI" dirty="0" err="1"/>
              <a:t>and</a:t>
            </a:r>
            <a:r>
              <a:rPr lang="sl-SI" dirty="0"/>
              <a:t> </a:t>
            </a:r>
            <a:r>
              <a:rPr lang="sl-SI" dirty="0" err="1"/>
              <a:t>pesticides</a:t>
            </a:r>
            <a:r>
              <a:rPr lang="sl-SI" dirty="0"/>
              <a:t> </a:t>
            </a:r>
          </a:p>
          <a:p>
            <a:pPr>
              <a:buFont typeface="Arial" panose="020B0604020202020204" pitchFamily="34" charset="0"/>
              <a:buChar char="•"/>
            </a:pPr>
            <a:r>
              <a:rPr lang="sl-SI" dirty="0" err="1"/>
              <a:t>Connectivity</a:t>
            </a:r>
            <a:r>
              <a:rPr lang="sl-SI" dirty="0"/>
              <a:t> </a:t>
            </a:r>
            <a:r>
              <a:rPr lang="sl-SI" dirty="0" err="1"/>
              <a:t>changes</a:t>
            </a:r>
            <a:r>
              <a:rPr lang="sl-SI" dirty="0"/>
              <a:t> </a:t>
            </a:r>
            <a:r>
              <a:rPr lang="sl-SI" dirty="0" err="1"/>
              <a:t>over</a:t>
            </a:r>
            <a:r>
              <a:rPr lang="sl-SI" dirty="0"/>
              <a:t> time </a:t>
            </a:r>
            <a:r>
              <a:rPr lang="sl-SI" dirty="0" err="1"/>
              <a:t>and</a:t>
            </a:r>
            <a:r>
              <a:rPr lang="sl-SI" dirty="0"/>
              <a:t> </a:t>
            </a:r>
            <a:r>
              <a:rPr lang="sl-SI" dirty="0" err="1"/>
              <a:t>catchment</a:t>
            </a:r>
            <a:endParaRPr lang="sl-SI" dirty="0"/>
          </a:p>
          <a:p>
            <a:pPr>
              <a:buFont typeface="Arial" panose="020B0604020202020204" pitchFamily="34" charset="0"/>
              <a:buChar char="•"/>
            </a:pPr>
            <a:r>
              <a:rPr lang="sl-SI" dirty="0" err="1"/>
              <a:t>Few</a:t>
            </a:r>
            <a:r>
              <a:rPr lang="sl-SI" dirty="0"/>
              <a:t> </a:t>
            </a:r>
            <a:r>
              <a:rPr lang="sl-SI" dirty="0" err="1"/>
              <a:t>studies</a:t>
            </a:r>
            <a:r>
              <a:rPr lang="sl-SI" dirty="0"/>
              <a:t> in </a:t>
            </a:r>
            <a:r>
              <a:rPr lang="sl-SI" dirty="0" err="1"/>
              <a:t>agricultural</a:t>
            </a:r>
            <a:r>
              <a:rPr lang="sl-SI" dirty="0"/>
              <a:t> </a:t>
            </a:r>
            <a:r>
              <a:rPr lang="sl-SI" dirty="0" err="1"/>
              <a:t>catchments</a:t>
            </a:r>
            <a:endParaRPr lang="en-GB" dirty="0"/>
          </a:p>
          <a:p>
            <a:pPr>
              <a:buFont typeface="Arial" panose="020B0604020202020204" pitchFamily="34" charset="0"/>
              <a:buChar char="•"/>
            </a:pPr>
            <a:r>
              <a:rPr lang="en-GB" dirty="0"/>
              <a:t>Similarity of runoff, groundwater and soil moisture dynamics as a measure of connectivity</a:t>
            </a:r>
          </a:p>
        </p:txBody>
      </p:sp>
    </p:spTree>
    <p:extLst>
      <p:ext uri="{BB962C8B-B14F-4D97-AF65-F5344CB8AC3E}">
        <p14:creationId xmlns:p14="http://schemas.microsoft.com/office/powerpoint/2010/main" val="7729691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7FB84-CBA0-49A9-BA1E-7DCBC54EA0DE}"/>
              </a:ext>
            </a:extLst>
          </p:cNvPr>
          <p:cNvSpPr>
            <a:spLocks noGrp="1"/>
          </p:cNvSpPr>
          <p:nvPr>
            <p:ph type="title"/>
          </p:nvPr>
        </p:nvSpPr>
        <p:spPr/>
        <p:txBody>
          <a:bodyPr/>
          <a:lstStyle/>
          <a:p>
            <a:r>
              <a:rPr lang="de-AT" dirty="0"/>
              <a:t>Science </a:t>
            </a:r>
            <a:r>
              <a:rPr lang="en-GB" dirty="0"/>
              <a:t>questions</a:t>
            </a:r>
          </a:p>
        </p:txBody>
      </p:sp>
      <p:sp>
        <p:nvSpPr>
          <p:cNvPr id="3" name="Content Placeholder 2">
            <a:extLst>
              <a:ext uri="{FF2B5EF4-FFF2-40B4-BE49-F238E27FC236}">
                <a16:creationId xmlns:a16="http://schemas.microsoft.com/office/drawing/2014/main" id="{131CCEC6-FCA8-4FAD-B3AA-E41408AED422}"/>
              </a:ext>
            </a:extLst>
          </p:cNvPr>
          <p:cNvSpPr>
            <a:spLocks noGrp="1"/>
          </p:cNvSpPr>
          <p:nvPr>
            <p:ph idx="1"/>
          </p:nvPr>
        </p:nvSpPr>
        <p:spPr>
          <a:xfrm>
            <a:off x="857224" y="2132856"/>
            <a:ext cx="7429552" cy="4248471"/>
          </a:xfrm>
        </p:spPr>
        <p:txBody>
          <a:bodyPr/>
          <a:lstStyle/>
          <a:p>
            <a:pPr marL="514350" indent="-514350">
              <a:buFont typeface="+mj-lt"/>
              <a:buAutoNum type="arabicPeriod"/>
            </a:pPr>
            <a:r>
              <a:rPr lang="en-GB" dirty="0"/>
              <a:t>What are the spatial and temporal patterns in the relationship between the streamflow, groundwater and soil moisture responses to precipitation events in an agricultural headwater catchment?</a:t>
            </a:r>
          </a:p>
          <a:p>
            <a:pPr marL="514350" indent="-514350">
              <a:buFont typeface="+mj-lt"/>
              <a:buAutoNum type="arabicPeriod"/>
            </a:pPr>
            <a:r>
              <a:rPr lang="en-GB" dirty="0"/>
              <a:t>Is the relationship between the streamflow and groundwater or soil moisture dynamics more related to site- or event-characteristics?</a:t>
            </a:r>
          </a:p>
          <a:p>
            <a:pPr marL="514350" indent="-514350">
              <a:buFont typeface="+mj-lt"/>
              <a:buAutoNum type="arabicPeriod"/>
            </a:pPr>
            <a:r>
              <a:rPr lang="en-GB" b="1" dirty="0"/>
              <a:t>How are event and seasonal connectivity of groundwater and soil moisture to streamflow related? </a:t>
            </a:r>
          </a:p>
          <a:p>
            <a:endParaRPr lang="sl-SI" dirty="0"/>
          </a:p>
        </p:txBody>
      </p:sp>
      <p:sp>
        <p:nvSpPr>
          <p:cNvPr id="9" name="Arrow: Bent 8">
            <a:extLst>
              <a:ext uri="{FF2B5EF4-FFF2-40B4-BE49-F238E27FC236}">
                <a16:creationId xmlns:a16="http://schemas.microsoft.com/office/drawing/2014/main" id="{0F2FBB02-11A4-4D7D-8A23-A8AB48466293}"/>
              </a:ext>
            </a:extLst>
          </p:cNvPr>
          <p:cNvSpPr/>
          <p:nvPr/>
        </p:nvSpPr>
        <p:spPr>
          <a:xfrm rot="16200000">
            <a:off x="2735796" y="5751258"/>
            <a:ext cx="720080" cy="792088"/>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0" name="TextBox 9">
            <a:extLst>
              <a:ext uri="{FF2B5EF4-FFF2-40B4-BE49-F238E27FC236}">
                <a16:creationId xmlns:a16="http://schemas.microsoft.com/office/drawing/2014/main" id="{394FB624-161E-4E84-8C63-6901E40F1CA6}"/>
              </a:ext>
            </a:extLst>
          </p:cNvPr>
          <p:cNvSpPr txBox="1"/>
          <p:nvPr/>
        </p:nvSpPr>
        <p:spPr>
          <a:xfrm>
            <a:off x="3635896" y="6213502"/>
            <a:ext cx="3194366" cy="461665"/>
          </a:xfrm>
          <a:prstGeom prst="rect">
            <a:avLst/>
          </a:prstGeom>
          <a:noFill/>
        </p:spPr>
        <p:txBody>
          <a:bodyPr wrap="square" rtlCol="0">
            <a:spAutoFit/>
          </a:bodyPr>
          <a:lstStyle/>
          <a:p>
            <a:r>
              <a:rPr lang="en-GB" sz="2400" dirty="0">
                <a:solidFill>
                  <a:srgbClr val="006699"/>
                </a:solidFill>
                <a:effectLst>
                  <a:outerShdw blurRad="38100" dist="38100" dir="2700000" algn="tl">
                    <a:srgbClr val="000000">
                      <a:alpha val="43137"/>
                    </a:srgbClr>
                  </a:outerShdw>
                </a:effectLst>
              </a:rPr>
              <a:t>PRESENTED HERE</a:t>
            </a:r>
          </a:p>
        </p:txBody>
      </p:sp>
    </p:spTree>
    <p:extLst>
      <p:ext uri="{BB962C8B-B14F-4D97-AF65-F5344CB8AC3E}">
        <p14:creationId xmlns:p14="http://schemas.microsoft.com/office/powerpoint/2010/main" val="75047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iterate type="lt">
                                    <p:tmPct val="0"/>
                                  </p:iterate>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522F-FB27-4791-85E1-7ED3B8883ACC}"/>
              </a:ext>
            </a:extLst>
          </p:cNvPr>
          <p:cNvSpPr>
            <a:spLocks noGrp="1"/>
          </p:cNvSpPr>
          <p:nvPr>
            <p:ph type="title"/>
          </p:nvPr>
        </p:nvSpPr>
        <p:spPr/>
        <p:txBody>
          <a:bodyPr/>
          <a:lstStyle/>
          <a:p>
            <a:r>
              <a:rPr lang="sl-SI" dirty="0" err="1"/>
              <a:t>Study</a:t>
            </a:r>
            <a:r>
              <a:rPr lang="sl-SI" dirty="0"/>
              <a:t> area</a:t>
            </a:r>
            <a:endParaRPr lang="en-GB" dirty="0"/>
          </a:p>
        </p:txBody>
      </p:sp>
      <p:sp>
        <p:nvSpPr>
          <p:cNvPr id="8" name="Content Placeholder 7">
            <a:extLst>
              <a:ext uri="{FF2B5EF4-FFF2-40B4-BE49-F238E27FC236}">
                <a16:creationId xmlns:a16="http://schemas.microsoft.com/office/drawing/2014/main" id="{509C4FFA-67F1-4BCB-8C09-DE6AE096DF2A}"/>
              </a:ext>
            </a:extLst>
          </p:cNvPr>
          <p:cNvSpPr>
            <a:spLocks noGrp="1"/>
          </p:cNvSpPr>
          <p:nvPr>
            <p:ph sz="half" idx="1"/>
          </p:nvPr>
        </p:nvSpPr>
        <p:spPr>
          <a:xfrm>
            <a:off x="323528" y="2132856"/>
            <a:ext cx="4248472" cy="4104456"/>
          </a:xfrm>
        </p:spPr>
        <p:txBody>
          <a:bodyPr/>
          <a:lstStyle/>
          <a:p>
            <a:r>
              <a:rPr lang="en-GB" sz="1600" dirty="0"/>
              <a:t>Hydrological Open Air Laboratory (HOAL), Lower Austria</a:t>
            </a:r>
          </a:p>
          <a:p>
            <a:r>
              <a:rPr lang="en-GB" sz="1600" dirty="0"/>
              <a:t>Area: 66 ha</a:t>
            </a:r>
          </a:p>
          <a:p>
            <a:r>
              <a:rPr lang="en-GB" sz="1600" dirty="0"/>
              <a:t>Hilly topography (268 – 323 m </a:t>
            </a:r>
            <a:r>
              <a:rPr lang="en-GB" sz="1600" dirty="0" err="1"/>
              <a:t>a.s.l</a:t>
            </a:r>
            <a:r>
              <a:rPr lang="en-GB" sz="1600" dirty="0"/>
              <a:t>.)</a:t>
            </a:r>
          </a:p>
          <a:p>
            <a:r>
              <a:rPr lang="en-GB" sz="1600" dirty="0"/>
              <a:t>Mean slope: 8%</a:t>
            </a:r>
          </a:p>
          <a:p>
            <a:r>
              <a:rPr lang="en-GB" sz="1600" dirty="0"/>
              <a:t>Land use: 87% arable</a:t>
            </a:r>
          </a:p>
          <a:p>
            <a:r>
              <a:rPr lang="en-GB" sz="1600" dirty="0"/>
              <a:t>Mean precipitation: 781 mm yr</a:t>
            </a:r>
            <a:r>
              <a:rPr lang="en-GB" sz="1600" baseline="30000" dirty="0"/>
              <a:t>-1</a:t>
            </a:r>
          </a:p>
          <a:p>
            <a:r>
              <a:rPr lang="en-GB" sz="1600" dirty="0"/>
              <a:t>Mean runoff: 170 mm yr</a:t>
            </a:r>
            <a:r>
              <a:rPr lang="en-GB" sz="1600" baseline="30000" dirty="0"/>
              <a:t>-1</a:t>
            </a:r>
          </a:p>
          <a:p>
            <a:r>
              <a:rPr lang="en-GB" sz="1600" dirty="0"/>
              <a:t>Mean ET: 612 mm yr</a:t>
            </a:r>
            <a:r>
              <a:rPr lang="en-GB" sz="1600" baseline="30000" dirty="0"/>
              <a:t>-1</a:t>
            </a:r>
          </a:p>
          <a:p>
            <a:r>
              <a:rPr lang="en-GB" sz="1600" dirty="0"/>
              <a:t>Silt loam soils</a:t>
            </a:r>
          </a:p>
          <a:p>
            <a:r>
              <a:rPr lang="en-GB" sz="1600" dirty="0"/>
              <a:t>Contact to the lignite layer the depth of 4 to 36 m</a:t>
            </a:r>
          </a:p>
          <a:p>
            <a:r>
              <a:rPr lang="sl-SI" sz="1600" dirty="0" err="1"/>
              <a:t>Landscape</a:t>
            </a:r>
            <a:r>
              <a:rPr lang="sl-SI" sz="1600" dirty="0"/>
              <a:t> </a:t>
            </a:r>
            <a:r>
              <a:rPr lang="sl-SI" sz="1600" dirty="0" err="1"/>
              <a:t>units</a:t>
            </a:r>
            <a:r>
              <a:rPr lang="sl-SI" sz="1600" dirty="0"/>
              <a:t> </a:t>
            </a:r>
            <a:r>
              <a:rPr lang="sl-SI" sz="1600" dirty="0" err="1"/>
              <a:t>based</a:t>
            </a:r>
            <a:r>
              <a:rPr lang="sl-SI" sz="1600" dirty="0"/>
              <a:t> on </a:t>
            </a:r>
            <a:r>
              <a:rPr lang="sl-SI" sz="1600" dirty="0" err="1"/>
              <a:t>topographic</a:t>
            </a:r>
            <a:r>
              <a:rPr lang="sl-SI" sz="1600" dirty="0"/>
              <a:t> </a:t>
            </a:r>
            <a:r>
              <a:rPr lang="sl-SI" sz="1600" dirty="0" err="1"/>
              <a:t>position</a:t>
            </a:r>
            <a:r>
              <a:rPr lang="sl-SI" sz="1600" dirty="0"/>
              <a:t> </a:t>
            </a:r>
            <a:r>
              <a:rPr lang="sl-SI" sz="1600" dirty="0" err="1"/>
              <a:t>index</a:t>
            </a:r>
            <a:r>
              <a:rPr lang="sl-SI" sz="1600" dirty="0"/>
              <a:t> (TPI)</a:t>
            </a:r>
            <a:endParaRPr lang="en-GB" sz="1600" dirty="0"/>
          </a:p>
          <a:p>
            <a:r>
              <a:rPr lang="en-GB" sz="1600" dirty="0"/>
              <a:t>Shallow and deeper groundwater system separated by a compact lignite layer.</a:t>
            </a:r>
            <a:endParaRPr lang="sl-SI" sz="1600" dirty="0"/>
          </a:p>
          <a:p>
            <a:endParaRPr lang="en-GB" sz="1600" dirty="0"/>
          </a:p>
        </p:txBody>
      </p:sp>
      <p:pic>
        <p:nvPicPr>
          <p:cNvPr id="9" name="Content Placeholder 4" descr="Map&#10;&#10;Description automatically generated">
            <a:extLst>
              <a:ext uri="{FF2B5EF4-FFF2-40B4-BE49-F238E27FC236}">
                <a16:creationId xmlns:a16="http://schemas.microsoft.com/office/drawing/2014/main" id="{559ED99C-AAA4-4E45-AF8E-0F946001F356}"/>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572000" y="2976405"/>
            <a:ext cx="3960439" cy="2767024"/>
          </a:xfrm>
        </p:spPr>
      </p:pic>
    </p:spTree>
    <p:extLst>
      <p:ext uri="{BB962C8B-B14F-4D97-AF65-F5344CB8AC3E}">
        <p14:creationId xmlns:p14="http://schemas.microsoft.com/office/powerpoint/2010/main" val="2976053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522F-FB27-4791-85E1-7ED3B8883ACC}"/>
              </a:ext>
            </a:extLst>
          </p:cNvPr>
          <p:cNvSpPr>
            <a:spLocks noGrp="1"/>
          </p:cNvSpPr>
          <p:nvPr>
            <p:ph type="title"/>
          </p:nvPr>
        </p:nvSpPr>
        <p:spPr/>
        <p:txBody>
          <a:bodyPr/>
          <a:lstStyle/>
          <a:p>
            <a:r>
              <a:rPr lang="sl-SI" dirty="0"/>
              <a:t>Data</a:t>
            </a:r>
            <a:endParaRPr lang="en-GB" dirty="0"/>
          </a:p>
        </p:txBody>
      </p:sp>
      <p:sp>
        <p:nvSpPr>
          <p:cNvPr id="3" name="Content Placeholder 2">
            <a:extLst>
              <a:ext uri="{FF2B5EF4-FFF2-40B4-BE49-F238E27FC236}">
                <a16:creationId xmlns:a16="http://schemas.microsoft.com/office/drawing/2014/main" id="{58350478-6188-48B1-8149-819AAF7F3E13}"/>
              </a:ext>
            </a:extLst>
          </p:cNvPr>
          <p:cNvSpPr>
            <a:spLocks noGrp="1"/>
          </p:cNvSpPr>
          <p:nvPr>
            <p:ph sz="half" idx="1"/>
          </p:nvPr>
        </p:nvSpPr>
        <p:spPr>
          <a:xfrm>
            <a:off x="179512" y="2428868"/>
            <a:ext cx="4392487" cy="4240492"/>
          </a:xfrm>
        </p:spPr>
        <p:txBody>
          <a:bodyPr/>
          <a:lstStyle/>
          <a:p>
            <a:r>
              <a:rPr lang="en-GB" sz="2000" dirty="0"/>
              <a:t>Investigation period: </a:t>
            </a:r>
          </a:p>
          <a:p>
            <a:pPr lvl="1"/>
            <a:r>
              <a:rPr lang="en-GB" sz="1800" dirty="0"/>
              <a:t>2017-2018</a:t>
            </a:r>
          </a:p>
          <a:p>
            <a:pPr lvl="1"/>
            <a:r>
              <a:rPr lang="en-GB" sz="1800" dirty="0"/>
              <a:t>53 events </a:t>
            </a:r>
          </a:p>
          <a:p>
            <a:r>
              <a:rPr lang="en-GB" sz="2000" dirty="0"/>
              <a:t>Time step: </a:t>
            </a:r>
          </a:p>
          <a:p>
            <a:pPr lvl="1"/>
            <a:r>
              <a:rPr lang="en-GB" sz="1800" dirty="0"/>
              <a:t>15 min on event scale</a:t>
            </a:r>
          </a:p>
          <a:p>
            <a:pPr lvl="1"/>
            <a:r>
              <a:rPr lang="en-GB" sz="1800" dirty="0"/>
              <a:t>7 days on seasonal scale</a:t>
            </a:r>
          </a:p>
          <a:p>
            <a:r>
              <a:rPr lang="en-GB" sz="2000" dirty="0"/>
              <a:t>Data:</a:t>
            </a:r>
          </a:p>
          <a:p>
            <a:pPr lvl="1"/>
            <a:r>
              <a:rPr lang="en-GB" sz="1800" dirty="0"/>
              <a:t>Rainfall depth (4 gauges)</a:t>
            </a:r>
          </a:p>
          <a:p>
            <a:pPr lvl="1"/>
            <a:r>
              <a:rPr lang="en-GB" sz="1800" dirty="0"/>
              <a:t>Discharge at catchment outlet</a:t>
            </a:r>
          </a:p>
          <a:p>
            <a:pPr lvl="1"/>
            <a:r>
              <a:rPr lang="en-GB" sz="1800" dirty="0"/>
              <a:t>Groundwater levels (18 stations)</a:t>
            </a:r>
          </a:p>
          <a:p>
            <a:pPr lvl="1"/>
            <a:r>
              <a:rPr lang="en-GB" sz="1800" dirty="0"/>
              <a:t>Volumetric soil moisture (14 stations)</a:t>
            </a:r>
          </a:p>
        </p:txBody>
      </p:sp>
      <p:pic>
        <p:nvPicPr>
          <p:cNvPr id="5" name="Content Placeholder 13" descr="A picture containing chart&#10;&#10;Description automatically generated">
            <a:extLst>
              <a:ext uri="{FF2B5EF4-FFF2-40B4-BE49-F238E27FC236}">
                <a16:creationId xmlns:a16="http://schemas.microsoft.com/office/drawing/2014/main" id="{73DC45B0-AB8D-47B6-A39D-7616557C70C8}"/>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571999" y="2428868"/>
            <a:ext cx="4068912" cy="4068912"/>
          </a:xfrm>
        </p:spPr>
      </p:pic>
    </p:spTree>
    <p:extLst>
      <p:ext uri="{BB962C8B-B14F-4D97-AF65-F5344CB8AC3E}">
        <p14:creationId xmlns:p14="http://schemas.microsoft.com/office/powerpoint/2010/main" val="1645759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522F-FB27-4791-85E1-7ED3B8883ACC}"/>
              </a:ext>
            </a:extLst>
          </p:cNvPr>
          <p:cNvSpPr>
            <a:spLocks noGrp="1"/>
          </p:cNvSpPr>
          <p:nvPr>
            <p:ph type="title"/>
          </p:nvPr>
        </p:nvSpPr>
        <p:spPr/>
        <p:txBody>
          <a:bodyPr/>
          <a:lstStyle/>
          <a:p>
            <a:r>
              <a:rPr lang="en-GB" dirty="0"/>
              <a:t>Connectivity quantification</a:t>
            </a:r>
          </a:p>
        </p:txBody>
      </p:sp>
      <p:sp>
        <p:nvSpPr>
          <p:cNvPr id="6" name="Content Placeholder 5">
            <a:extLst>
              <a:ext uri="{FF2B5EF4-FFF2-40B4-BE49-F238E27FC236}">
                <a16:creationId xmlns:a16="http://schemas.microsoft.com/office/drawing/2014/main" id="{DC344AA2-C4C6-4799-83E6-9387E7D0C90F}"/>
              </a:ext>
            </a:extLst>
          </p:cNvPr>
          <p:cNvSpPr>
            <a:spLocks noGrp="1"/>
          </p:cNvSpPr>
          <p:nvPr>
            <p:ph sz="half" idx="1"/>
          </p:nvPr>
        </p:nvSpPr>
        <p:spPr>
          <a:xfrm>
            <a:off x="857223" y="1988840"/>
            <a:ext cx="4405551" cy="4752528"/>
          </a:xfrm>
        </p:spPr>
        <p:txBody>
          <a:bodyPr/>
          <a:lstStyle/>
          <a:p>
            <a:r>
              <a:rPr lang="en-GB" dirty="0"/>
              <a:t>Comparison of the event/seasonal dynamic of streamflow, groundwater levels and soil moisture content</a:t>
            </a:r>
          </a:p>
          <a:p>
            <a:r>
              <a:rPr lang="en-GB" dirty="0"/>
              <a:t>Descriptors:</a:t>
            </a:r>
          </a:p>
          <a:p>
            <a:pPr lvl="1"/>
            <a:r>
              <a:rPr lang="en-GB" dirty="0"/>
              <a:t>Spearman correlation coefficient</a:t>
            </a:r>
          </a:p>
          <a:p>
            <a:pPr lvl="1"/>
            <a:r>
              <a:rPr lang="en-GB" dirty="0"/>
              <a:t>Hysteresis index (see Appendix)</a:t>
            </a:r>
          </a:p>
          <a:p>
            <a:pPr lvl="1"/>
            <a:r>
              <a:rPr lang="en-GB" dirty="0"/>
              <a:t>Peak-to-peak lag time (event),</a:t>
            </a:r>
            <a:br>
              <a:rPr lang="en-GB" dirty="0"/>
            </a:br>
            <a:r>
              <a:rPr lang="en-GB" dirty="0"/>
              <a:t>Seasonal shift - from cross corelation (seasonal)</a:t>
            </a:r>
          </a:p>
        </p:txBody>
      </p:sp>
      <p:pic>
        <p:nvPicPr>
          <p:cNvPr id="12" name="Content Placeholder 11" descr="Chart, line chart&#10;&#10;Description automatically generated">
            <a:extLst>
              <a:ext uri="{FF2B5EF4-FFF2-40B4-BE49-F238E27FC236}">
                <a16:creationId xmlns:a16="http://schemas.microsoft.com/office/drawing/2014/main" id="{AE5E8F14-8F8E-427B-A665-A2B989D0AAA3}"/>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262776" y="1818109"/>
            <a:ext cx="3024001" cy="2520000"/>
          </a:xfrm>
        </p:spPr>
      </p:pic>
      <p:pic>
        <p:nvPicPr>
          <p:cNvPr id="14" name="Picture 13" descr="Chart&#10;&#10;Description automatically generated">
            <a:extLst>
              <a:ext uri="{FF2B5EF4-FFF2-40B4-BE49-F238E27FC236}">
                <a16:creationId xmlns:a16="http://schemas.microsoft.com/office/drawing/2014/main" id="{E0273BB9-578A-43F1-86CA-757356680F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62776" y="4312140"/>
            <a:ext cx="3024000" cy="2520000"/>
          </a:xfrm>
          <a:prstGeom prst="rect">
            <a:avLst/>
          </a:prstGeom>
        </p:spPr>
      </p:pic>
    </p:spTree>
    <p:extLst>
      <p:ext uri="{BB962C8B-B14F-4D97-AF65-F5344CB8AC3E}">
        <p14:creationId xmlns:p14="http://schemas.microsoft.com/office/powerpoint/2010/main" val="1154922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522F-FB27-4791-85E1-7ED3B8883ACC}"/>
              </a:ext>
            </a:extLst>
          </p:cNvPr>
          <p:cNvSpPr>
            <a:spLocks noGrp="1"/>
          </p:cNvSpPr>
          <p:nvPr>
            <p:ph type="title"/>
          </p:nvPr>
        </p:nvSpPr>
        <p:spPr/>
        <p:txBody>
          <a:bodyPr/>
          <a:lstStyle/>
          <a:p>
            <a:r>
              <a:rPr lang="en-GB" dirty="0"/>
              <a:t>Results – Event similarity</a:t>
            </a:r>
          </a:p>
        </p:txBody>
      </p:sp>
      <p:pic>
        <p:nvPicPr>
          <p:cNvPr id="5" name="Content Placeholder 6" descr="A picture containing chart&#10;&#10;Description automatically generated">
            <a:extLst>
              <a:ext uri="{FF2B5EF4-FFF2-40B4-BE49-F238E27FC236}">
                <a16:creationId xmlns:a16="http://schemas.microsoft.com/office/drawing/2014/main" id="{B21C87C1-525C-4B44-909A-723FF8BCB6A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423" b="3889"/>
          <a:stretch/>
        </p:blipFill>
        <p:spPr bwMode="auto">
          <a:xfrm>
            <a:off x="3739700" y="2060848"/>
            <a:ext cx="4707194" cy="3969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85C60FBC-4901-4434-A3CC-710344574504}"/>
              </a:ext>
            </a:extLst>
          </p:cNvPr>
          <p:cNvSpPr txBox="1"/>
          <p:nvPr/>
        </p:nvSpPr>
        <p:spPr>
          <a:xfrm>
            <a:off x="282094" y="2484264"/>
            <a:ext cx="3501014" cy="4093428"/>
          </a:xfrm>
          <a:prstGeom prst="rect">
            <a:avLst/>
          </a:prstGeom>
          <a:noFill/>
        </p:spPr>
        <p:txBody>
          <a:bodyPr wrap="square" rtlCol="0">
            <a:spAutoFit/>
          </a:bodyPr>
          <a:lstStyle/>
          <a:p>
            <a:pPr marL="285750" indent="-285750">
              <a:buFont typeface="Arial" panose="020B0604020202020204" pitchFamily="34" charset="0"/>
              <a:buChar char="•"/>
            </a:pPr>
            <a:r>
              <a:rPr lang="en-GB" sz="2000" dirty="0"/>
              <a:t>Riparian groundwater stations best correlated to streamflow and to each other</a:t>
            </a:r>
            <a:br>
              <a:rPr lang="en-GB" sz="2000" dirty="0"/>
            </a:br>
            <a:endParaRPr lang="en-GB" sz="2000" dirty="0"/>
          </a:p>
          <a:p>
            <a:pPr marL="285750" indent="-285750">
              <a:buFont typeface="Arial" panose="020B0604020202020204" pitchFamily="34" charset="0"/>
              <a:buChar char="•"/>
            </a:pPr>
            <a:r>
              <a:rPr lang="en-GB" sz="2000" dirty="0"/>
              <a:t>Soil moisture stations well correlated to streamflow and each other</a:t>
            </a:r>
            <a:br>
              <a:rPr lang="en-GB" sz="2000" dirty="0"/>
            </a:br>
            <a:endParaRPr lang="en-GB" sz="2000" dirty="0"/>
          </a:p>
          <a:p>
            <a:pPr marL="285750" indent="-285750">
              <a:buFont typeface="Arial" panose="020B0604020202020204" pitchFamily="34" charset="0"/>
              <a:buChar char="•"/>
            </a:pPr>
            <a:r>
              <a:rPr lang="en-GB" sz="2000" dirty="0"/>
              <a:t>Lower slope groundwater stations poorly correlated to streamflow and other stations</a:t>
            </a:r>
          </a:p>
        </p:txBody>
      </p:sp>
      <p:sp>
        <p:nvSpPr>
          <p:cNvPr id="7" name="Rectangle 6">
            <a:extLst>
              <a:ext uri="{FF2B5EF4-FFF2-40B4-BE49-F238E27FC236}">
                <a16:creationId xmlns:a16="http://schemas.microsoft.com/office/drawing/2014/main" id="{077E6E8C-E4F2-4690-8FF9-716F0CC23C3B}"/>
              </a:ext>
            </a:extLst>
          </p:cNvPr>
          <p:cNvSpPr/>
          <p:nvPr/>
        </p:nvSpPr>
        <p:spPr>
          <a:xfrm>
            <a:off x="4277788" y="4301728"/>
            <a:ext cx="133200" cy="108179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7C9E6A95-BB0F-4C17-905C-35C23466D9EE}"/>
              </a:ext>
            </a:extLst>
          </p:cNvPr>
          <p:cNvSpPr/>
          <p:nvPr/>
        </p:nvSpPr>
        <p:spPr>
          <a:xfrm>
            <a:off x="4277788" y="2094095"/>
            <a:ext cx="133200" cy="148755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01F186F-E4EE-4C10-8A24-079E241E1453}"/>
              </a:ext>
            </a:extLst>
          </p:cNvPr>
          <p:cNvSpPr/>
          <p:nvPr/>
        </p:nvSpPr>
        <p:spPr>
          <a:xfrm>
            <a:off x="6043956" y="2094095"/>
            <a:ext cx="1512168" cy="148755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E92DA93-2494-4E15-8F81-ABB889A1271C}"/>
              </a:ext>
            </a:extLst>
          </p:cNvPr>
          <p:cNvSpPr/>
          <p:nvPr/>
        </p:nvSpPr>
        <p:spPr>
          <a:xfrm>
            <a:off x="4277788" y="3797672"/>
            <a:ext cx="3278336" cy="54973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E036B9BF-7D32-40C5-A910-E7ECD333E7B6}"/>
              </a:ext>
            </a:extLst>
          </p:cNvPr>
          <p:cNvSpPr txBox="1"/>
          <p:nvPr/>
        </p:nvSpPr>
        <p:spPr>
          <a:xfrm>
            <a:off x="3829001" y="6043656"/>
            <a:ext cx="4572000" cy="707886"/>
          </a:xfrm>
          <a:prstGeom prst="rect">
            <a:avLst/>
          </a:prstGeom>
          <a:noFill/>
        </p:spPr>
        <p:txBody>
          <a:bodyPr wrap="square">
            <a:spAutoFit/>
          </a:bodyPr>
          <a:lstStyle/>
          <a:p>
            <a:r>
              <a:rPr lang="en-GB" sz="800" dirty="0"/>
              <a:t>Median Spearman correlation coefficient between streamflow at catchment outlet (Streamflow), groundwater stations (BP**, H**, G*) and soil moisture stations (ED_**) for all events. The circles' colour corresponds to the Spearman correlation coefficient The station names' colour corresponds to their landscape unit. Coloured rectangles enclose correlations of stations in the same landscape unit.</a:t>
            </a:r>
          </a:p>
        </p:txBody>
      </p:sp>
    </p:spTree>
    <p:extLst>
      <p:ext uri="{BB962C8B-B14F-4D97-AF65-F5344CB8AC3E}">
        <p14:creationId xmlns:p14="http://schemas.microsoft.com/office/powerpoint/2010/main" val="2599826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par>
                                <p:cTn id="15" presetID="2" presetClass="entr" presetSubtype="4"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1" nodeType="clickEffect">
                                  <p:stCondLst>
                                    <p:cond delay="0"/>
                                  </p:stCondLst>
                                  <p:childTnLst>
                                    <p:set>
                                      <p:cBhvr>
                                        <p:cTn id="26" dur="1" fill="hold">
                                          <p:stCondLst>
                                            <p:cond delay="0"/>
                                          </p:stCondLst>
                                        </p:cTn>
                                        <p:tgtEl>
                                          <p:spTgt spid="8"/>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9"/>
                                        </p:tgtEl>
                                        <p:attrNameLst>
                                          <p:attrName>style.visibility</p:attrName>
                                        </p:attrNameLst>
                                      </p:cBhvr>
                                      <p:to>
                                        <p:strVal val="hidden"/>
                                      </p:to>
                                    </p:set>
                                  </p:childTnLst>
                                </p:cTn>
                              </p:par>
                              <p:par>
                                <p:cTn id="29" presetID="2" presetClass="entr" presetSubtype="4" fill="hold" nodeType="with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33" presetID="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522F-FB27-4791-85E1-7ED3B8883ACC}"/>
              </a:ext>
            </a:extLst>
          </p:cNvPr>
          <p:cNvSpPr>
            <a:spLocks noGrp="1"/>
          </p:cNvSpPr>
          <p:nvPr>
            <p:ph type="title"/>
          </p:nvPr>
        </p:nvSpPr>
        <p:spPr/>
        <p:txBody>
          <a:bodyPr/>
          <a:lstStyle/>
          <a:p>
            <a:r>
              <a:rPr lang="en-GB" dirty="0"/>
              <a:t>Results – Seasonal</a:t>
            </a:r>
            <a:r>
              <a:rPr lang="sl-SI" dirty="0"/>
              <a:t> </a:t>
            </a:r>
            <a:r>
              <a:rPr lang="en-GB" dirty="0"/>
              <a:t>similarity</a:t>
            </a:r>
          </a:p>
        </p:txBody>
      </p:sp>
      <p:pic>
        <p:nvPicPr>
          <p:cNvPr id="5" name="Content Placeholder 6">
            <a:extLst>
              <a:ext uri="{FF2B5EF4-FFF2-40B4-BE49-F238E27FC236}">
                <a16:creationId xmlns:a16="http://schemas.microsoft.com/office/drawing/2014/main" id="{B21C87C1-525C-4B44-909A-723FF8BCB6A2}"/>
              </a:ext>
            </a:extLst>
          </p:cNvPr>
          <p:cNvPicPr>
            <a:picLocks noChangeAspect="1"/>
          </p:cNvPicPr>
          <p:nvPr/>
        </p:nvPicPr>
        <p:blipFill>
          <a:blip r:embed="rId3" cstate="print">
            <a:extLst>
              <a:ext uri="{28A0092B-C50C-407E-A947-70E740481C1C}">
                <a14:useLocalDpi xmlns:a14="http://schemas.microsoft.com/office/drawing/2010/main" val="0"/>
              </a:ext>
            </a:extLst>
          </a:blip>
          <a:srcRect t="3597" b="3597"/>
          <a:stretch/>
        </p:blipFill>
        <p:spPr bwMode="auto">
          <a:xfrm>
            <a:off x="3837056" y="2055586"/>
            <a:ext cx="4707194" cy="3969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85C60FBC-4901-4434-A3CC-710344574504}"/>
              </a:ext>
            </a:extLst>
          </p:cNvPr>
          <p:cNvSpPr txBox="1"/>
          <p:nvPr/>
        </p:nvSpPr>
        <p:spPr>
          <a:xfrm>
            <a:off x="278898" y="2055586"/>
            <a:ext cx="3573022" cy="5016758"/>
          </a:xfrm>
          <a:prstGeom prst="rect">
            <a:avLst/>
          </a:prstGeom>
          <a:noFill/>
        </p:spPr>
        <p:txBody>
          <a:bodyPr wrap="square" rtlCol="0">
            <a:spAutoFit/>
          </a:bodyPr>
          <a:lstStyle/>
          <a:p>
            <a:pPr marL="285750" indent="-285750">
              <a:buFont typeface="Arial" panose="020B0604020202020204" pitchFamily="34" charset="0"/>
              <a:buChar char="•"/>
            </a:pPr>
            <a:r>
              <a:rPr lang="en-GB" sz="2000" dirty="0"/>
              <a:t>Correlation on seasonal scale is higher compared to event scale</a:t>
            </a:r>
          </a:p>
          <a:p>
            <a:pPr marL="285750" indent="-285750">
              <a:buFont typeface="Arial" panose="020B0604020202020204" pitchFamily="34" charset="0"/>
              <a:buChar char="•"/>
            </a:pPr>
            <a:r>
              <a:rPr lang="en-GB" sz="2000" dirty="0"/>
              <a:t>Deep stations have lower seasonal similarity</a:t>
            </a:r>
          </a:p>
          <a:p>
            <a:pPr marL="285750" indent="-285750">
              <a:buFont typeface="Arial" panose="020B0604020202020204" pitchFamily="34" charset="0"/>
              <a:buChar char="•"/>
            </a:pPr>
            <a:r>
              <a:rPr lang="en-GB" sz="2000" dirty="0"/>
              <a:t>Lower slope stations have higher correlation to other stations on seasonal scale compared to event scale</a:t>
            </a:r>
          </a:p>
          <a:p>
            <a:pPr marL="285750" indent="-285750">
              <a:buFont typeface="Arial" panose="020B0604020202020204" pitchFamily="34" charset="0"/>
              <a:buChar char="•"/>
            </a:pPr>
            <a:r>
              <a:rPr lang="en-GB" sz="2000" dirty="0"/>
              <a:t>Riparian stations have very correlation to streamflow and each other.</a:t>
            </a:r>
          </a:p>
          <a:p>
            <a:pPr marL="285750" indent="-285750">
              <a:buFont typeface="Arial" panose="020B0604020202020204" pitchFamily="34" charset="0"/>
              <a:buChar char="•"/>
            </a:pPr>
            <a:r>
              <a:rPr lang="en-GB" sz="2000" dirty="0"/>
              <a:t>Soil moisture stations have high correlation to streamflow and each other</a:t>
            </a:r>
          </a:p>
          <a:p>
            <a:pPr marL="285750" indent="-285750">
              <a:buFont typeface="Arial" panose="020B0604020202020204" pitchFamily="34" charset="0"/>
              <a:buChar char="•"/>
            </a:pPr>
            <a:endParaRPr lang="en-GB" sz="2000" dirty="0"/>
          </a:p>
        </p:txBody>
      </p:sp>
      <p:sp>
        <p:nvSpPr>
          <p:cNvPr id="7" name="Rectangle 6">
            <a:extLst>
              <a:ext uri="{FF2B5EF4-FFF2-40B4-BE49-F238E27FC236}">
                <a16:creationId xmlns:a16="http://schemas.microsoft.com/office/drawing/2014/main" id="{077E6E8C-E4F2-4690-8FF9-716F0CC23C3B}"/>
              </a:ext>
            </a:extLst>
          </p:cNvPr>
          <p:cNvSpPr/>
          <p:nvPr/>
        </p:nvSpPr>
        <p:spPr>
          <a:xfrm>
            <a:off x="4341112" y="4385929"/>
            <a:ext cx="1044000" cy="1044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01F186F-E4EE-4C10-8A24-079E241E1453}"/>
              </a:ext>
            </a:extLst>
          </p:cNvPr>
          <p:cNvSpPr/>
          <p:nvPr/>
        </p:nvSpPr>
        <p:spPr>
          <a:xfrm>
            <a:off x="6273320" y="2007871"/>
            <a:ext cx="1476000" cy="147647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6E92DA93-2494-4E15-8F81-ABB889A1271C}"/>
              </a:ext>
            </a:extLst>
          </p:cNvPr>
          <p:cNvSpPr/>
          <p:nvPr/>
        </p:nvSpPr>
        <p:spPr>
          <a:xfrm>
            <a:off x="4341112" y="3461686"/>
            <a:ext cx="3384376" cy="252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385A0E5D-0C6C-446D-BD14-A3BD81098992}"/>
              </a:ext>
            </a:extLst>
          </p:cNvPr>
          <p:cNvSpPr/>
          <p:nvPr/>
        </p:nvSpPr>
        <p:spPr>
          <a:xfrm>
            <a:off x="4341112" y="3769082"/>
            <a:ext cx="3384376" cy="144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7864DD8F-E03E-492F-8D20-5C3B1C9D39FC}"/>
              </a:ext>
            </a:extLst>
          </p:cNvPr>
          <p:cNvSpPr/>
          <p:nvPr/>
        </p:nvSpPr>
        <p:spPr>
          <a:xfrm>
            <a:off x="4341112" y="4910486"/>
            <a:ext cx="3384376" cy="12600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33F38F5C-64D6-41B6-9C95-63FC91117CBA}"/>
              </a:ext>
            </a:extLst>
          </p:cNvPr>
          <p:cNvSpPr/>
          <p:nvPr/>
        </p:nvSpPr>
        <p:spPr>
          <a:xfrm>
            <a:off x="4341112" y="3858790"/>
            <a:ext cx="3384376" cy="55299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2905DB2-7B30-4860-8201-DDF46FA52B02}"/>
              </a:ext>
            </a:extLst>
          </p:cNvPr>
          <p:cNvSpPr txBox="1"/>
          <p:nvPr/>
        </p:nvSpPr>
        <p:spPr>
          <a:xfrm>
            <a:off x="3810752" y="6058597"/>
            <a:ext cx="4572000" cy="707886"/>
          </a:xfrm>
          <a:prstGeom prst="rect">
            <a:avLst/>
          </a:prstGeom>
          <a:noFill/>
        </p:spPr>
        <p:txBody>
          <a:bodyPr wrap="square">
            <a:spAutoFit/>
          </a:bodyPr>
          <a:lstStyle/>
          <a:p>
            <a:r>
              <a:rPr lang="en-GB" sz="800" dirty="0">
                <a:effectLst/>
                <a:latin typeface="+mn-lt"/>
                <a:ea typeface="Times New Roman" panose="02020603050405020304" pitchFamily="18" charset="0"/>
              </a:rPr>
              <a:t>Median Spearman correlation coefficient between median weekly streamflow at catchment outlet (Q), groundwater (BP**, H**, G*) and soil moisture (ED_**) over years 2017 and 2018. Circles' colour corresponds to the value of the Spearman correlation coefficient. The station names' colour corresponds to their landscape unit. Coloured rectangles enclose values of stations in the same landscape unit. Only time-series longer than 45 weeks per year are compared.</a:t>
            </a:r>
            <a:endParaRPr lang="en-GB" sz="800" dirty="0">
              <a:latin typeface="+mn-lt"/>
            </a:endParaRPr>
          </a:p>
        </p:txBody>
      </p:sp>
    </p:spTree>
    <p:extLst>
      <p:ext uri="{BB962C8B-B14F-4D97-AF65-F5344CB8AC3E}">
        <p14:creationId xmlns:p14="http://schemas.microsoft.com/office/powerpoint/2010/main" val="403503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0"/>
                                        </p:tgtEl>
                                        <p:attrNameLst>
                                          <p:attrName>style.visibility</p:attrName>
                                        </p:attrNameLst>
                                      </p:cBhvr>
                                      <p:to>
                                        <p:strVal val="hidden"/>
                                      </p:to>
                                    </p:set>
                                  </p:childTnLst>
                                </p:cTn>
                              </p:par>
                              <p:par>
                                <p:cTn id="25" presetID="1" presetClass="exit" presetSubtype="0" fill="hold" grpId="1" nodeType="withEffect">
                                  <p:stCondLst>
                                    <p:cond delay="0"/>
                                  </p:stCondLst>
                                  <p:childTnLst>
                                    <p:set>
                                      <p:cBhvr>
                                        <p:cTn id="26" dur="1" fill="hold">
                                          <p:stCondLst>
                                            <p:cond delay="0"/>
                                          </p:stCondLst>
                                        </p:cTn>
                                        <p:tgtEl>
                                          <p:spTgt spid="12"/>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13"/>
                                        </p:tgtEl>
                                        <p:attrNameLst>
                                          <p:attrName>style.visibility</p:attrName>
                                        </p:attrNameLst>
                                      </p:cBhvr>
                                      <p:to>
                                        <p:strVal val="hidden"/>
                                      </p:to>
                                    </p:set>
                                  </p:childTnLst>
                                </p:cTn>
                              </p:par>
                              <p:par>
                                <p:cTn id="29" presetID="2" presetClass="entr" presetSubtype="4" fill="hold" nodeType="with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33" presetID="1"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14"/>
                                        </p:tgtEl>
                                        <p:attrNameLst>
                                          <p:attrName>style.visibility</p:attrName>
                                        </p:attrNameLst>
                                      </p:cBhvr>
                                      <p:to>
                                        <p:strVal val="hidden"/>
                                      </p:to>
                                    </p:set>
                                  </p:childTnLst>
                                </p:cTn>
                              </p:par>
                              <p:par>
                                <p:cTn id="39" presetID="2" presetClass="entr" presetSubtype="4" fill="hold" nodeType="withEffect">
                                  <p:stCondLst>
                                    <p:cond delay="0"/>
                                  </p:stCondLst>
                                  <p:childTnLst>
                                    <p:set>
                                      <p:cBhvr>
                                        <p:cTn id="40" dur="1" fill="hold">
                                          <p:stCondLst>
                                            <p:cond delay="0"/>
                                          </p:stCondLst>
                                        </p:cTn>
                                        <p:tgtEl>
                                          <p:spTgt spid="6">
                                            <p:txEl>
                                              <p:pRg st="3" end="3"/>
                                            </p:txEl>
                                          </p:spTgt>
                                        </p:tgtEl>
                                        <p:attrNameLst>
                                          <p:attrName>style.visibility</p:attrName>
                                        </p:attrNameLst>
                                      </p:cBhvr>
                                      <p:to>
                                        <p:strVal val="visible"/>
                                      </p:to>
                                    </p:set>
                                    <p:anim calcmode="lin" valueType="num">
                                      <p:cBhvr additive="base">
                                        <p:cTn id="4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6">
                                            <p:txEl>
                                              <p:pRg st="3" end="3"/>
                                            </p:txEl>
                                          </p:spTgt>
                                        </p:tgtEl>
                                        <p:attrNameLst>
                                          <p:attrName>ppt_y</p:attrName>
                                        </p:attrNameLst>
                                      </p:cBhvr>
                                      <p:tavLst>
                                        <p:tav tm="0">
                                          <p:val>
                                            <p:strVal val="1+#ppt_h/2"/>
                                          </p:val>
                                        </p:tav>
                                        <p:tav tm="100000">
                                          <p:val>
                                            <p:strVal val="#ppt_y"/>
                                          </p:val>
                                        </p:tav>
                                      </p:tavLst>
                                    </p:anim>
                                  </p:childTnLst>
                                </p:cTn>
                              </p:par>
                              <p:par>
                                <p:cTn id="43" presetID="1"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1" nodeType="clickEffect">
                                  <p:stCondLst>
                                    <p:cond delay="0"/>
                                  </p:stCondLst>
                                  <p:childTnLst>
                                    <p:set>
                                      <p:cBhvr>
                                        <p:cTn id="48" dur="1" fill="hold">
                                          <p:stCondLst>
                                            <p:cond delay="0"/>
                                          </p:stCondLst>
                                        </p:cTn>
                                        <p:tgtEl>
                                          <p:spTgt spid="7"/>
                                        </p:tgtEl>
                                        <p:attrNameLst>
                                          <p:attrName>style.visibility</p:attrName>
                                        </p:attrNameLst>
                                      </p:cBhvr>
                                      <p:to>
                                        <p:strVal val="hidden"/>
                                      </p:to>
                                    </p:set>
                                  </p:childTnLst>
                                </p:cTn>
                              </p:par>
                              <p:par>
                                <p:cTn id="49" presetID="2" presetClass="entr" presetSubtype="4" fill="hold" nodeType="withEffect">
                                  <p:stCondLst>
                                    <p:cond delay="0"/>
                                  </p:stCondLst>
                                  <p:childTnLst>
                                    <p:set>
                                      <p:cBhvr>
                                        <p:cTn id="50" dur="1" fill="hold">
                                          <p:stCondLst>
                                            <p:cond delay="0"/>
                                          </p:stCondLst>
                                        </p:cTn>
                                        <p:tgtEl>
                                          <p:spTgt spid="6">
                                            <p:txEl>
                                              <p:pRg st="4" end="4"/>
                                            </p:txEl>
                                          </p:spTgt>
                                        </p:tgtEl>
                                        <p:attrNameLst>
                                          <p:attrName>style.visibility</p:attrName>
                                        </p:attrNameLst>
                                      </p:cBhvr>
                                      <p:to>
                                        <p:strVal val="visible"/>
                                      </p:to>
                                    </p:set>
                                    <p:anim calcmode="lin" valueType="num">
                                      <p:cBhvr additive="base">
                                        <p:cTn id="5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6">
                                            <p:txEl>
                                              <p:pRg st="4" end="4"/>
                                            </p:txEl>
                                          </p:spTgt>
                                        </p:tgtEl>
                                        <p:attrNameLst>
                                          <p:attrName>ppt_y</p:attrName>
                                        </p:attrNameLst>
                                      </p:cBhvr>
                                      <p:tavLst>
                                        <p:tav tm="0">
                                          <p:val>
                                            <p:strVal val="1+#ppt_h/2"/>
                                          </p:val>
                                        </p:tav>
                                        <p:tav tm="100000">
                                          <p:val>
                                            <p:strVal val="#ppt_y"/>
                                          </p:val>
                                        </p:tav>
                                      </p:tavLst>
                                    </p:anim>
                                  </p:childTnLst>
                                </p:cTn>
                              </p:par>
                              <p:par>
                                <p:cTn id="53" presetID="1" presetClass="entr" presetSubtype="0"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9" grpId="0" animBg="1"/>
      <p:bldP spid="10" grpId="0" animBg="1"/>
      <p:bldP spid="10" grpId="1" animBg="1"/>
      <p:bldP spid="12" grpId="0" animBg="1"/>
      <p:bldP spid="12" grpId="1" animBg="1"/>
      <p:bldP spid="13" grpId="0" animBg="1"/>
      <p:bldP spid="13" grpId="1" animBg="1"/>
      <p:bldP spid="14" grpId="0" animBg="1"/>
      <p:bldP spid="1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4522F-FB27-4791-85E1-7ED3B8883ACC}"/>
              </a:ext>
            </a:extLst>
          </p:cNvPr>
          <p:cNvSpPr>
            <a:spLocks noGrp="1"/>
          </p:cNvSpPr>
          <p:nvPr>
            <p:ph type="title"/>
          </p:nvPr>
        </p:nvSpPr>
        <p:spPr/>
        <p:txBody>
          <a:bodyPr/>
          <a:lstStyle/>
          <a:p>
            <a:r>
              <a:rPr lang="en-GB" dirty="0"/>
              <a:t>Event – seasonal scale comparison</a:t>
            </a:r>
          </a:p>
        </p:txBody>
      </p:sp>
      <p:graphicFrame>
        <p:nvGraphicFramePr>
          <p:cNvPr id="5" name="Content Placeholder 4">
            <a:extLst>
              <a:ext uri="{FF2B5EF4-FFF2-40B4-BE49-F238E27FC236}">
                <a16:creationId xmlns:a16="http://schemas.microsoft.com/office/drawing/2014/main" id="{2EF6ED88-9395-46AF-94F6-0A85755DFCF5}"/>
              </a:ext>
            </a:extLst>
          </p:cNvPr>
          <p:cNvGraphicFramePr>
            <a:graphicFrameLocks noGrp="1"/>
          </p:cNvGraphicFramePr>
          <p:nvPr>
            <p:ph idx="1"/>
            <p:extLst>
              <p:ext uri="{D42A27DB-BD31-4B8C-83A1-F6EECF244321}">
                <p14:modId xmlns:p14="http://schemas.microsoft.com/office/powerpoint/2010/main" val="478509142"/>
              </p:ext>
            </p:extLst>
          </p:nvPr>
        </p:nvGraphicFramePr>
        <p:xfrm>
          <a:off x="899592" y="2204864"/>
          <a:ext cx="7095174" cy="4214229"/>
        </p:xfrm>
        <a:graphic>
          <a:graphicData uri="http://schemas.openxmlformats.org/drawingml/2006/table">
            <a:tbl>
              <a:tblPr firstRow="1" firstCol="1" bandRow="1">
                <a:tableStyleId>{5940675A-B579-460E-94D1-54222C63F5DA}</a:tableStyleId>
              </a:tblPr>
              <a:tblGrid>
                <a:gridCol w="451243">
                  <a:extLst>
                    <a:ext uri="{9D8B030D-6E8A-4147-A177-3AD203B41FA5}">
                      <a16:colId xmlns:a16="http://schemas.microsoft.com/office/drawing/2014/main" val="3240550919"/>
                    </a:ext>
                  </a:extLst>
                </a:gridCol>
                <a:gridCol w="432048">
                  <a:extLst>
                    <a:ext uri="{9D8B030D-6E8A-4147-A177-3AD203B41FA5}">
                      <a16:colId xmlns:a16="http://schemas.microsoft.com/office/drawing/2014/main" val="2332396022"/>
                    </a:ext>
                  </a:extLst>
                </a:gridCol>
                <a:gridCol w="3240360">
                  <a:extLst>
                    <a:ext uri="{9D8B030D-6E8A-4147-A177-3AD203B41FA5}">
                      <a16:colId xmlns:a16="http://schemas.microsoft.com/office/drawing/2014/main" val="452985041"/>
                    </a:ext>
                  </a:extLst>
                </a:gridCol>
                <a:gridCol w="2971523">
                  <a:extLst>
                    <a:ext uri="{9D8B030D-6E8A-4147-A177-3AD203B41FA5}">
                      <a16:colId xmlns:a16="http://schemas.microsoft.com/office/drawing/2014/main" val="740639710"/>
                    </a:ext>
                  </a:extLst>
                </a:gridCol>
              </a:tblGrid>
              <a:tr h="183226">
                <a:tc rowSpan="2" gridSpan="2">
                  <a:txBody>
                    <a:bodyPr/>
                    <a:lstStyle/>
                    <a:p>
                      <a:pPr algn="ctr">
                        <a:lnSpc>
                          <a:spcPct val="107000"/>
                        </a:lnSpc>
                        <a:spcAft>
                          <a:spcPts val="800"/>
                        </a:spcAft>
                      </a:pP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anchor="ctr"/>
                </a:tc>
                <a:tc rowSpan="2" hMerge="1">
                  <a:txBody>
                    <a:bodyPr/>
                    <a:lstStyle/>
                    <a:p>
                      <a:endParaRPr lang="en-GB"/>
                    </a:p>
                  </a:txBody>
                  <a:tcPr/>
                </a:tc>
                <a:tc gridSpan="2">
                  <a:txBody>
                    <a:bodyPr/>
                    <a:lstStyle/>
                    <a:p>
                      <a:pPr algn="ctr">
                        <a:lnSpc>
                          <a:spcPct val="107000"/>
                        </a:lnSpc>
                        <a:spcAft>
                          <a:spcPts val="800"/>
                        </a:spcAft>
                      </a:pPr>
                      <a:r>
                        <a:rPr lang="en-GB" sz="1800" dirty="0">
                          <a:effectLst/>
                        </a:rPr>
                        <a:t>Event similarity to streamflow</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anchor="ctr"/>
                </a:tc>
                <a:tc hMerge="1">
                  <a:txBody>
                    <a:bodyPr/>
                    <a:lstStyle/>
                    <a:p>
                      <a:endParaRPr lang="en-GB"/>
                    </a:p>
                  </a:txBody>
                  <a:tcPr/>
                </a:tc>
                <a:extLst>
                  <a:ext uri="{0D108BD9-81ED-4DB2-BD59-A6C34878D82A}">
                    <a16:rowId xmlns:a16="http://schemas.microsoft.com/office/drawing/2014/main" val="4129803830"/>
                  </a:ext>
                </a:extLst>
              </a:tr>
              <a:tr h="184548">
                <a:tc gridSpan="2" vMerge="1">
                  <a:txBody>
                    <a:bodyPr/>
                    <a:lstStyle/>
                    <a:p>
                      <a:endParaRPr lang="en-GB"/>
                    </a:p>
                  </a:txBody>
                  <a:tcPr/>
                </a:tc>
                <a:tc hMerge="1" vMerge="1">
                  <a:txBody>
                    <a:bodyPr/>
                    <a:lstStyle/>
                    <a:p>
                      <a:endParaRPr lang="en-GB"/>
                    </a:p>
                  </a:txBody>
                  <a:tcPr/>
                </a:tc>
                <a:tc>
                  <a:txBody>
                    <a:bodyPr/>
                    <a:lstStyle/>
                    <a:p>
                      <a:pPr algn="ctr">
                        <a:lnSpc>
                          <a:spcPct val="107000"/>
                        </a:lnSpc>
                        <a:spcAft>
                          <a:spcPts val="800"/>
                        </a:spcAft>
                      </a:pPr>
                      <a:r>
                        <a:rPr lang="en-GB" sz="1800" dirty="0">
                          <a:effectLst/>
                        </a:rPr>
                        <a:t>High</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anchor="ctr"/>
                </a:tc>
                <a:tc>
                  <a:txBody>
                    <a:bodyPr/>
                    <a:lstStyle/>
                    <a:p>
                      <a:pPr algn="ctr">
                        <a:lnSpc>
                          <a:spcPct val="107000"/>
                        </a:lnSpc>
                        <a:spcAft>
                          <a:spcPts val="800"/>
                        </a:spcAft>
                      </a:pPr>
                      <a:r>
                        <a:rPr lang="en-GB" sz="1800" dirty="0">
                          <a:effectLst/>
                        </a:rPr>
                        <a:t>Low</a:t>
                      </a:r>
                      <a:r>
                        <a:rPr lang="en-GB" sz="800" dirty="0">
                          <a:effectLst/>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anchor="ctr"/>
                </a:tc>
                <a:extLst>
                  <a:ext uri="{0D108BD9-81ED-4DB2-BD59-A6C34878D82A}">
                    <a16:rowId xmlns:a16="http://schemas.microsoft.com/office/drawing/2014/main" val="2806472302"/>
                  </a:ext>
                </a:extLst>
              </a:tr>
              <a:tr h="1504937">
                <a:tc rowSpan="2">
                  <a:txBody>
                    <a:bodyPr/>
                    <a:lstStyle/>
                    <a:p>
                      <a:pPr marL="71755" marR="71755" algn="ctr">
                        <a:lnSpc>
                          <a:spcPct val="107000"/>
                        </a:lnSpc>
                        <a:spcAft>
                          <a:spcPts val="800"/>
                        </a:spcAft>
                      </a:pPr>
                      <a:r>
                        <a:rPr lang="en-GB" sz="1800" dirty="0">
                          <a:effectLst/>
                        </a:rPr>
                        <a:t>Seasonal similarity to streamflow</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vert="vert270" anchor="ctr"/>
                </a:tc>
                <a:tc>
                  <a:txBody>
                    <a:bodyPr/>
                    <a:lstStyle/>
                    <a:p>
                      <a:pPr marL="71755" marR="71755" algn="ctr">
                        <a:lnSpc>
                          <a:spcPct val="107000"/>
                        </a:lnSpc>
                        <a:spcAft>
                          <a:spcPts val="800"/>
                        </a:spcAft>
                      </a:pPr>
                      <a:r>
                        <a:rPr lang="en-GB" sz="1800" dirty="0">
                          <a:effectLst/>
                        </a:rPr>
                        <a:t>High</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vert="vert270" anchor="ctr"/>
                </a:tc>
                <a:tc>
                  <a:txBody>
                    <a:bodyPr/>
                    <a:lstStyle/>
                    <a:p>
                      <a:pPr algn="ctr">
                        <a:lnSpc>
                          <a:spcPct val="107000"/>
                        </a:lnSpc>
                        <a:spcAft>
                          <a:spcPts val="800"/>
                        </a:spcAft>
                      </a:pPr>
                      <a:r>
                        <a:rPr lang="en-GB" sz="1050" dirty="0">
                          <a:effectLst/>
                        </a:rPr>
                        <a:t>Location: near or close to riparian zone</a:t>
                      </a:r>
                      <a:br>
                        <a:rPr lang="en-GB" sz="1050" dirty="0">
                          <a:effectLst/>
                        </a:rPr>
                      </a:br>
                      <a:r>
                        <a:rPr lang="en-GB" sz="1050" dirty="0">
                          <a:effectLst/>
                        </a:rPr>
                        <a:t>Examples: BP01, BP07, H05</a:t>
                      </a:r>
                    </a:p>
                    <a:p>
                      <a:pPr algn="ctr">
                        <a:lnSpc>
                          <a:spcPct val="107000"/>
                        </a:lnSpc>
                        <a:spcAft>
                          <a:spcPts val="800"/>
                        </a:spcAft>
                      </a:pPr>
                      <a:r>
                        <a:rPr lang="en-GB" sz="1050" dirty="0">
                          <a:effectLst/>
                        </a:rPr>
                        <a:t>Shallow groundwater near the stream is constantly connected to it.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anchor="ctr"/>
                </a:tc>
                <a:tc>
                  <a:txBody>
                    <a:bodyPr/>
                    <a:lstStyle/>
                    <a:p>
                      <a:pPr algn="ctr">
                        <a:lnSpc>
                          <a:spcPct val="107000"/>
                        </a:lnSpc>
                        <a:spcAft>
                          <a:spcPts val="800"/>
                        </a:spcAft>
                      </a:pPr>
                      <a:r>
                        <a:rPr lang="en-GB" sz="1050" dirty="0">
                          <a:effectLst/>
                        </a:rPr>
                        <a:t>Location: lower and mid slope</a:t>
                      </a:r>
                      <a:br>
                        <a:rPr lang="en-GB" sz="1050" dirty="0">
                          <a:effectLst/>
                        </a:rPr>
                      </a:br>
                      <a:r>
                        <a:rPr lang="en-GB" sz="1050" dirty="0">
                          <a:effectLst/>
                        </a:rPr>
                        <a:t>Examples: H06, H07, H09</a:t>
                      </a:r>
                    </a:p>
                    <a:p>
                      <a:pPr algn="ctr">
                        <a:lnSpc>
                          <a:spcPct val="107000"/>
                        </a:lnSpc>
                        <a:spcAft>
                          <a:spcPts val="800"/>
                        </a:spcAft>
                      </a:pPr>
                      <a:r>
                        <a:rPr lang="en-GB" sz="1050" dirty="0">
                          <a:effectLst/>
                        </a:rPr>
                        <a:t>Similarity on the event scale is low, probably due to slower flowpaths than those contributing to the streamflow.  On  the  seasonal  scale,  shallow  groundwater  connects to the streamflow.  Hence,  the  seasonal  dynamics  is  synchronous.</a:t>
                      </a:r>
                    </a:p>
                  </a:txBody>
                  <a:tcPr marL="47568" marR="47568" marT="0" marB="0" anchor="ctr"/>
                </a:tc>
                <a:extLst>
                  <a:ext uri="{0D108BD9-81ED-4DB2-BD59-A6C34878D82A}">
                    <a16:rowId xmlns:a16="http://schemas.microsoft.com/office/drawing/2014/main" val="2765423521"/>
                  </a:ext>
                </a:extLst>
              </a:tr>
              <a:tr h="1363186">
                <a:tc vMerge="1">
                  <a:txBody>
                    <a:bodyPr/>
                    <a:lstStyle/>
                    <a:p>
                      <a:endParaRPr lang="en-GB"/>
                    </a:p>
                  </a:txBody>
                  <a:tcPr/>
                </a:tc>
                <a:tc>
                  <a:txBody>
                    <a:bodyPr/>
                    <a:lstStyle/>
                    <a:p>
                      <a:pPr marL="71755" marR="71755" algn="ctr">
                        <a:lnSpc>
                          <a:spcPct val="107000"/>
                        </a:lnSpc>
                        <a:spcAft>
                          <a:spcPts val="800"/>
                        </a:spcAft>
                      </a:pPr>
                      <a:r>
                        <a:rPr lang="en-GB" sz="1800" dirty="0">
                          <a:effectLst/>
                        </a:rPr>
                        <a:t>Low</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vert="vert270" anchor="ctr"/>
                </a:tc>
                <a:tc>
                  <a:txBody>
                    <a:bodyPr/>
                    <a:lstStyle/>
                    <a:p>
                      <a:pPr algn="ctr">
                        <a:lnSpc>
                          <a:spcPct val="107000"/>
                        </a:lnSpc>
                        <a:spcAft>
                          <a:spcPts val="800"/>
                        </a:spcAft>
                      </a:pPr>
                      <a:r>
                        <a:rPr lang="en-GB" sz="1050" kern="1200" dirty="0">
                          <a:solidFill>
                            <a:schemeClr val="tx1"/>
                          </a:solidFill>
                          <a:effectLst/>
                          <a:latin typeface="+mn-lt"/>
                          <a:ea typeface="+mn-ea"/>
                          <a:cs typeface="+mn-cs"/>
                        </a:rPr>
                        <a:t>Location: lower and mid slope</a:t>
                      </a:r>
                      <a:br>
                        <a:rPr lang="en-GB" sz="1050" kern="1200" dirty="0">
                          <a:solidFill>
                            <a:schemeClr val="tx1"/>
                          </a:solidFill>
                          <a:effectLst/>
                          <a:latin typeface="+mn-lt"/>
                          <a:ea typeface="+mn-ea"/>
                          <a:cs typeface="+mn-cs"/>
                        </a:rPr>
                      </a:br>
                      <a:r>
                        <a:rPr lang="en-GB" sz="1050" kern="1200" dirty="0">
                          <a:solidFill>
                            <a:schemeClr val="tx1"/>
                          </a:solidFill>
                          <a:effectLst/>
                          <a:latin typeface="+mn-lt"/>
                          <a:ea typeface="+mn-ea"/>
                          <a:cs typeface="+mn-cs"/>
                        </a:rPr>
                        <a:t>Examples: G2, G4</a:t>
                      </a:r>
                    </a:p>
                    <a:p>
                      <a:pPr algn="ctr">
                        <a:lnSpc>
                          <a:spcPct val="107000"/>
                        </a:lnSpc>
                        <a:spcAft>
                          <a:spcPts val="800"/>
                        </a:spcAft>
                      </a:pPr>
                      <a:r>
                        <a:rPr lang="en-GB" sz="1050" kern="1200" dirty="0">
                          <a:solidFill>
                            <a:schemeClr val="tx1"/>
                          </a:solidFill>
                          <a:effectLst/>
                          <a:latin typeface="+mn-lt"/>
                          <a:ea typeface="+mn-ea"/>
                          <a:cs typeface="+mn-cs"/>
                        </a:rPr>
                        <a:t> Groundwater at these locations are in contact with both the shallow and the deep groundwater system. The shallow groundwater flowpaths contribute to the relatively quick but normally small response on the event scale, which is similar to streamflow. But these event responses are smaller in amplitude compared to the underlying seasonal dynamics, driven by the deeper flowpaths. These are slow, causing the seasonal dynamics to shift, and have a low correlation to the streamflow dynamic.</a:t>
                      </a:r>
                      <a:endParaRPr lang="en-GB" sz="600" dirty="0">
                        <a:effectLst/>
                        <a:latin typeface="Calibri" panose="020F0502020204030204" pitchFamily="34" charset="0"/>
                        <a:ea typeface="Calibri" panose="020F0502020204030204" pitchFamily="34" charset="0"/>
                        <a:cs typeface="Times New Roman" panose="02020603050405020304" pitchFamily="18" charset="0"/>
                      </a:endParaRPr>
                    </a:p>
                  </a:txBody>
                  <a:tcPr marL="47568" marR="47568" marT="0" marB="0" anchor="ctr"/>
                </a:tc>
                <a:tc>
                  <a:txBody>
                    <a:bodyPr/>
                    <a:lstStyle/>
                    <a:p>
                      <a:pPr algn="ctr">
                        <a:lnSpc>
                          <a:spcPct val="107000"/>
                        </a:lnSpc>
                        <a:spcAft>
                          <a:spcPts val="800"/>
                        </a:spcAft>
                      </a:pPr>
                      <a:r>
                        <a:rPr lang="en-GB" sz="1050" dirty="0">
                          <a:effectLst/>
                        </a:rPr>
                        <a:t>Location: upper slope</a:t>
                      </a:r>
                      <a:br>
                        <a:rPr lang="en-GB" sz="1050" dirty="0">
                          <a:effectLst/>
                        </a:rPr>
                      </a:br>
                      <a:r>
                        <a:rPr lang="en-GB" sz="1050" dirty="0">
                          <a:effectLst/>
                        </a:rPr>
                        <a:t>Examples: G3, G8</a:t>
                      </a:r>
                    </a:p>
                    <a:p>
                      <a:pPr algn="ctr">
                        <a:lnSpc>
                          <a:spcPct val="107000"/>
                        </a:lnSpc>
                        <a:spcAft>
                          <a:spcPts val="800"/>
                        </a:spcAft>
                      </a:pPr>
                      <a:r>
                        <a:rPr lang="en-GB" sz="1050" dirty="0">
                          <a:effectLst/>
                        </a:rPr>
                        <a:t>Locations where groundwater is deeper than 10 m and does not react to precipitation events or reacts on a much longer time scale than the streamflow. The slow celerity of flowpaths also causes seasonal dynamics to shift, resulting in a low correlation to the streamflow</a:t>
                      </a:r>
                    </a:p>
                  </a:txBody>
                  <a:tcPr marL="47568" marR="47568" marT="0" marB="0" anchor="ctr"/>
                </a:tc>
                <a:extLst>
                  <a:ext uri="{0D108BD9-81ED-4DB2-BD59-A6C34878D82A}">
                    <a16:rowId xmlns:a16="http://schemas.microsoft.com/office/drawing/2014/main" val="2575970260"/>
                  </a:ext>
                </a:extLst>
              </a:tr>
            </a:tbl>
          </a:graphicData>
        </a:graphic>
      </p:graphicFrame>
    </p:spTree>
    <p:extLst>
      <p:ext uri="{BB962C8B-B14F-4D97-AF65-F5344CB8AC3E}">
        <p14:creationId xmlns:p14="http://schemas.microsoft.com/office/powerpoint/2010/main" val="58163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8BC00-D169-475E-B9EE-1501A0A01F83}"/>
              </a:ext>
            </a:extLst>
          </p:cNvPr>
          <p:cNvSpPr>
            <a:spLocks noGrp="1"/>
          </p:cNvSpPr>
          <p:nvPr>
            <p:ph type="title"/>
          </p:nvPr>
        </p:nvSpPr>
        <p:spPr>
          <a:xfrm>
            <a:off x="857225" y="1285860"/>
            <a:ext cx="7429552" cy="630972"/>
          </a:xfrm>
        </p:spPr>
        <p:txBody>
          <a:bodyPr/>
          <a:lstStyle/>
          <a:p>
            <a:r>
              <a:rPr lang="en-GB" dirty="0"/>
              <a:t>Dominant controls on the similarity</a:t>
            </a:r>
          </a:p>
        </p:txBody>
      </p:sp>
      <p:graphicFrame>
        <p:nvGraphicFramePr>
          <p:cNvPr id="8" name="Table 8">
            <a:extLst>
              <a:ext uri="{FF2B5EF4-FFF2-40B4-BE49-F238E27FC236}">
                <a16:creationId xmlns:a16="http://schemas.microsoft.com/office/drawing/2014/main" id="{AF704B1E-67A0-4811-8245-9B22CB81ECF8}"/>
              </a:ext>
            </a:extLst>
          </p:cNvPr>
          <p:cNvGraphicFramePr>
            <a:graphicFrameLocks noGrp="1"/>
          </p:cNvGraphicFramePr>
          <p:nvPr>
            <p:ph sz="half" idx="2"/>
            <p:extLst>
              <p:ext uri="{D42A27DB-BD31-4B8C-83A1-F6EECF244321}">
                <p14:modId xmlns:p14="http://schemas.microsoft.com/office/powerpoint/2010/main" val="3668803168"/>
              </p:ext>
            </p:extLst>
          </p:nvPr>
        </p:nvGraphicFramePr>
        <p:xfrm>
          <a:off x="251547" y="1988840"/>
          <a:ext cx="8035230" cy="4726467"/>
        </p:xfrm>
        <a:graphic>
          <a:graphicData uri="http://schemas.openxmlformats.org/drawingml/2006/table">
            <a:tbl>
              <a:tblPr firstRow="1" bandRow="1">
                <a:tableStyleId>{5940675A-B579-460E-94D1-54222C63F5DA}</a:tableStyleId>
              </a:tblPr>
              <a:tblGrid>
                <a:gridCol w="1656157">
                  <a:extLst>
                    <a:ext uri="{9D8B030D-6E8A-4147-A177-3AD203B41FA5}">
                      <a16:colId xmlns:a16="http://schemas.microsoft.com/office/drawing/2014/main" val="298871736"/>
                    </a:ext>
                  </a:extLst>
                </a:gridCol>
                <a:gridCol w="3700663">
                  <a:extLst>
                    <a:ext uri="{9D8B030D-6E8A-4147-A177-3AD203B41FA5}">
                      <a16:colId xmlns:a16="http://schemas.microsoft.com/office/drawing/2014/main" val="1906861286"/>
                    </a:ext>
                  </a:extLst>
                </a:gridCol>
                <a:gridCol w="2678410">
                  <a:extLst>
                    <a:ext uri="{9D8B030D-6E8A-4147-A177-3AD203B41FA5}">
                      <a16:colId xmlns:a16="http://schemas.microsoft.com/office/drawing/2014/main" val="1052149213"/>
                    </a:ext>
                  </a:extLst>
                </a:gridCol>
              </a:tblGrid>
              <a:tr h="625015">
                <a:tc>
                  <a:txBody>
                    <a:bodyPr/>
                    <a:lstStyle/>
                    <a:p>
                      <a:r>
                        <a:rPr lang="sl-SI" dirty="0" err="1"/>
                        <a:t>Similarity</a:t>
                      </a:r>
                      <a:r>
                        <a:rPr lang="sl-SI" dirty="0"/>
                        <a:t> </a:t>
                      </a:r>
                      <a:endParaRPr lang="en-GB" dirty="0"/>
                    </a:p>
                  </a:txBody>
                  <a:tcPr/>
                </a:tc>
                <a:tc>
                  <a:txBody>
                    <a:bodyPr/>
                    <a:lstStyle/>
                    <a:p>
                      <a:r>
                        <a:rPr lang="sl-SI" dirty="0" err="1"/>
                        <a:t>Event</a:t>
                      </a:r>
                      <a:endParaRPr lang="en-GB" dirty="0"/>
                    </a:p>
                  </a:txBody>
                  <a:tcPr/>
                </a:tc>
                <a:tc>
                  <a:txBody>
                    <a:bodyPr/>
                    <a:lstStyle/>
                    <a:p>
                      <a:r>
                        <a:rPr lang="sl-SI" dirty="0" err="1"/>
                        <a:t>Seasonal</a:t>
                      </a:r>
                      <a:endParaRPr lang="en-GB" dirty="0"/>
                    </a:p>
                  </a:txBody>
                  <a:tcPr/>
                </a:tc>
                <a:extLst>
                  <a:ext uri="{0D108BD9-81ED-4DB2-BD59-A6C34878D82A}">
                    <a16:rowId xmlns:a16="http://schemas.microsoft.com/office/drawing/2014/main" val="3275700611"/>
                  </a:ext>
                </a:extLst>
              </a:tr>
              <a:tr h="2003471">
                <a:tc>
                  <a:txBody>
                    <a:bodyPr/>
                    <a:lstStyle/>
                    <a:p>
                      <a:r>
                        <a:rPr lang="sl-SI" b="1" dirty="0" err="1"/>
                        <a:t>Streamflow</a:t>
                      </a:r>
                      <a:r>
                        <a:rPr lang="sl-SI" b="1" dirty="0"/>
                        <a:t> to </a:t>
                      </a:r>
                      <a:r>
                        <a:rPr lang="sl-SI" b="1" dirty="0" err="1"/>
                        <a:t>groundwater</a:t>
                      </a:r>
                      <a:r>
                        <a:rPr lang="sl-SI" b="1" dirty="0"/>
                        <a:t> </a:t>
                      </a:r>
                      <a:r>
                        <a:rPr lang="sl-SI" b="1" dirty="0" err="1"/>
                        <a:t>levels</a:t>
                      </a:r>
                      <a:endParaRPr lang="en-GB" b="1" dirty="0"/>
                    </a:p>
                  </a:txBody>
                  <a:tcPr/>
                </a:tc>
                <a:tc>
                  <a:txBody>
                    <a:bodyPr/>
                    <a:lstStyle/>
                    <a:p>
                      <a:r>
                        <a:rPr lang="en-GB" noProof="0" dirty="0"/>
                        <a:t>Similarity increases with decreasing Topographic position index and increasing Topographic wetness index, mean groundwater depth and rainfall duration.</a:t>
                      </a:r>
                    </a:p>
                  </a:txBody>
                  <a:tcPr/>
                </a:tc>
                <a:tc>
                  <a:txBody>
                    <a:bodyPr/>
                    <a:lstStyle/>
                    <a:p>
                      <a:r>
                        <a:rPr lang="en-GB" dirty="0"/>
                        <a:t>Similarity increases with increasing slope, upslope area and Topographic wetness index, and decreasing distance to the stream, mean groundwater depth and Topographic position index</a:t>
                      </a:r>
                    </a:p>
                  </a:txBody>
                  <a:tcPr/>
                </a:tc>
                <a:extLst>
                  <a:ext uri="{0D108BD9-81ED-4DB2-BD59-A6C34878D82A}">
                    <a16:rowId xmlns:a16="http://schemas.microsoft.com/office/drawing/2014/main" val="2181140448"/>
                  </a:ext>
                </a:extLst>
              </a:tr>
              <a:tr h="1541132">
                <a:tc>
                  <a:txBody>
                    <a:bodyPr/>
                    <a:lstStyle/>
                    <a:p>
                      <a:r>
                        <a:rPr lang="sl-SI" b="1" dirty="0" err="1"/>
                        <a:t>Streamflow</a:t>
                      </a:r>
                      <a:r>
                        <a:rPr lang="sl-SI" b="1" dirty="0"/>
                        <a:t> to </a:t>
                      </a:r>
                      <a:r>
                        <a:rPr lang="sl-SI" b="1" dirty="0" err="1"/>
                        <a:t>soil</a:t>
                      </a:r>
                      <a:r>
                        <a:rPr lang="sl-SI" b="1" dirty="0"/>
                        <a:t> </a:t>
                      </a:r>
                      <a:r>
                        <a:rPr lang="sl-SI" b="1" dirty="0" err="1"/>
                        <a:t>moisture</a:t>
                      </a:r>
                      <a:endParaRPr lang="en-GB" b="1" dirty="0"/>
                    </a:p>
                  </a:txBody>
                  <a:tcPr/>
                </a:tc>
                <a:tc>
                  <a:txBody>
                    <a:bodyPr/>
                    <a:lstStyle/>
                    <a:p>
                      <a:r>
                        <a:rPr lang="en-GB" noProof="0" dirty="0"/>
                        <a:t>Similarity increases with increasing antecedent</a:t>
                      </a:r>
                      <a:r>
                        <a:rPr lang="sl-SI" dirty="0"/>
                        <a:t> </a:t>
                      </a:r>
                      <a:r>
                        <a:rPr lang="en-GB" dirty="0"/>
                        <a:t>wetness and rainfall duration, and decreasing rainfall depth and distance to the stream</a:t>
                      </a:r>
                    </a:p>
                  </a:txBody>
                  <a:tcPr/>
                </a:tc>
                <a:tc>
                  <a:txBody>
                    <a:bodyPr/>
                    <a:lstStyle/>
                    <a:p>
                      <a:r>
                        <a:rPr lang="en-GB" dirty="0"/>
                        <a:t>Similarity mostly uncontrolled by site‐characteristics. </a:t>
                      </a:r>
                    </a:p>
                  </a:txBody>
                  <a:tcPr/>
                </a:tc>
                <a:extLst>
                  <a:ext uri="{0D108BD9-81ED-4DB2-BD59-A6C34878D82A}">
                    <a16:rowId xmlns:a16="http://schemas.microsoft.com/office/drawing/2014/main" val="3519470553"/>
                  </a:ext>
                </a:extLst>
              </a:tr>
            </a:tbl>
          </a:graphicData>
        </a:graphic>
      </p:graphicFrame>
    </p:spTree>
    <p:extLst>
      <p:ext uri="{BB962C8B-B14F-4D97-AF65-F5344CB8AC3E}">
        <p14:creationId xmlns:p14="http://schemas.microsoft.com/office/powerpoint/2010/main" val="1390069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34FCD-62CE-4E53-BAA9-0406FCA9BDE7}"/>
              </a:ext>
            </a:extLst>
          </p:cNvPr>
          <p:cNvSpPr>
            <a:spLocks noGrp="1"/>
          </p:cNvSpPr>
          <p:nvPr>
            <p:ph type="title"/>
          </p:nvPr>
        </p:nvSpPr>
        <p:spPr/>
        <p:txBody>
          <a:bodyPr/>
          <a:lstStyle/>
          <a:p>
            <a:r>
              <a:rPr lang="en-GB" dirty="0"/>
              <a:t>Conclusions</a:t>
            </a:r>
          </a:p>
        </p:txBody>
      </p:sp>
      <p:sp>
        <p:nvSpPr>
          <p:cNvPr id="3" name="Content Placeholder 2">
            <a:extLst>
              <a:ext uri="{FF2B5EF4-FFF2-40B4-BE49-F238E27FC236}">
                <a16:creationId xmlns:a16="http://schemas.microsoft.com/office/drawing/2014/main" id="{61CFB858-EC7E-4776-B7C0-CDAA99094BF2}"/>
              </a:ext>
            </a:extLst>
          </p:cNvPr>
          <p:cNvSpPr>
            <a:spLocks noGrp="1"/>
          </p:cNvSpPr>
          <p:nvPr>
            <p:ph idx="1"/>
          </p:nvPr>
        </p:nvSpPr>
        <p:spPr>
          <a:xfrm>
            <a:off x="857224" y="1988840"/>
            <a:ext cx="7429552" cy="4137323"/>
          </a:xfrm>
        </p:spPr>
        <p:txBody>
          <a:bodyPr/>
          <a:lstStyle/>
          <a:p>
            <a:pPr>
              <a:buFont typeface="Arial" panose="020B0604020202020204" pitchFamily="34" charset="0"/>
              <a:buChar char="•"/>
            </a:pPr>
            <a:r>
              <a:rPr lang="en-GB" dirty="0"/>
              <a:t>We assessed the connectivity as a similarity between time-series as described by Spearman correlation coefficient, hysteresis index and peak-to-peak time</a:t>
            </a:r>
          </a:p>
          <a:p>
            <a:pPr>
              <a:buFont typeface="Arial" panose="020B0604020202020204" pitchFamily="34" charset="0"/>
              <a:buChar char="•"/>
            </a:pPr>
            <a:r>
              <a:rPr lang="en-GB" dirty="0"/>
              <a:t>Comparing the seasonal and event similarity patterns revealed that the connectivity might change depending on the temporal scale we choose</a:t>
            </a:r>
          </a:p>
          <a:p>
            <a:endParaRPr lang="en-GB" dirty="0"/>
          </a:p>
        </p:txBody>
      </p:sp>
    </p:spTree>
    <p:extLst>
      <p:ext uri="{BB962C8B-B14F-4D97-AF65-F5344CB8AC3E}">
        <p14:creationId xmlns:p14="http://schemas.microsoft.com/office/powerpoint/2010/main" val="25069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34FCD-62CE-4E53-BAA9-0406FCA9BDE7}"/>
              </a:ext>
            </a:extLst>
          </p:cNvPr>
          <p:cNvSpPr>
            <a:spLocks noGrp="1"/>
          </p:cNvSpPr>
          <p:nvPr>
            <p:ph type="title"/>
          </p:nvPr>
        </p:nvSpPr>
        <p:spPr/>
        <p:txBody>
          <a:bodyPr/>
          <a:lstStyle/>
          <a:p>
            <a:r>
              <a:rPr lang="en-GB" dirty="0"/>
              <a:t>Conclusions</a:t>
            </a:r>
          </a:p>
        </p:txBody>
      </p:sp>
      <p:sp>
        <p:nvSpPr>
          <p:cNvPr id="3" name="Content Placeholder 2">
            <a:extLst>
              <a:ext uri="{FF2B5EF4-FFF2-40B4-BE49-F238E27FC236}">
                <a16:creationId xmlns:a16="http://schemas.microsoft.com/office/drawing/2014/main" id="{61CFB858-EC7E-4776-B7C0-CDAA99094BF2}"/>
              </a:ext>
            </a:extLst>
          </p:cNvPr>
          <p:cNvSpPr>
            <a:spLocks noGrp="1"/>
          </p:cNvSpPr>
          <p:nvPr>
            <p:ph idx="1"/>
          </p:nvPr>
        </p:nvSpPr>
        <p:spPr>
          <a:xfrm>
            <a:off x="857224" y="1988840"/>
            <a:ext cx="7429552" cy="4464496"/>
          </a:xfrm>
        </p:spPr>
        <p:txBody>
          <a:bodyPr/>
          <a:lstStyle/>
          <a:p>
            <a:pPr>
              <a:buFont typeface="Arial" panose="020B0604020202020204" pitchFamily="34" charset="0"/>
              <a:buChar char="•"/>
            </a:pPr>
            <a:r>
              <a:rPr lang="en-GB" dirty="0"/>
              <a:t>The riparian zone is well connected to the stream on both scales, while the hillslope groundwater is better connected on the seasonal scale. </a:t>
            </a:r>
          </a:p>
          <a:p>
            <a:pPr>
              <a:buFont typeface="Arial" panose="020B0604020202020204" pitchFamily="34" charset="0"/>
              <a:buChar char="•"/>
            </a:pPr>
            <a:r>
              <a:rPr lang="en-GB" dirty="0"/>
              <a:t>Differences in groundwater similarity patterns on different time scales allowed us to divide the groundwater stations into groups that relate to their interaction with the two subsurface systems. </a:t>
            </a:r>
          </a:p>
          <a:p>
            <a:pPr>
              <a:buFont typeface="Arial" panose="020B0604020202020204" pitchFamily="34" charset="0"/>
              <a:buChar char="•"/>
            </a:pPr>
            <a:r>
              <a:rPr lang="en-GB" dirty="0"/>
              <a:t>Groundwater connectivity to the stream is mostly controlled by the site-characteristics</a:t>
            </a:r>
          </a:p>
          <a:p>
            <a:pPr>
              <a:buFont typeface="Arial" panose="020B0604020202020204" pitchFamily="34" charset="0"/>
              <a:buChar char="•"/>
            </a:pPr>
            <a:r>
              <a:rPr lang="en-GB" dirty="0"/>
              <a:t>Soil moisture connectivity to the stream is mostly controlled by the event-characteristics</a:t>
            </a:r>
          </a:p>
          <a:p>
            <a:endParaRPr lang="en-GB" dirty="0"/>
          </a:p>
        </p:txBody>
      </p:sp>
    </p:spTree>
    <p:extLst>
      <p:ext uri="{BB962C8B-B14F-4D97-AF65-F5344CB8AC3E}">
        <p14:creationId xmlns:p14="http://schemas.microsoft.com/office/powerpoint/2010/main" val="39913579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22B07-B1DC-4508-9E8B-9537871822FC}"/>
              </a:ext>
            </a:extLst>
          </p:cNvPr>
          <p:cNvSpPr>
            <a:spLocks noGrp="1"/>
          </p:cNvSpPr>
          <p:nvPr>
            <p:ph type="title"/>
          </p:nvPr>
        </p:nvSpPr>
        <p:spPr/>
        <p:txBody>
          <a:bodyPr/>
          <a:lstStyle/>
          <a:p>
            <a:r>
              <a:rPr lang="en-GB" dirty="0"/>
              <a:t>Find out more…</a:t>
            </a:r>
          </a:p>
        </p:txBody>
      </p:sp>
      <p:grpSp>
        <p:nvGrpSpPr>
          <p:cNvPr id="4" name="Group 3">
            <a:extLst>
              <a:ext uri="{FF2B5EF4-FFF2-40B4-BE49-F238E27FC236}">
                <a16:creationId xmlns:a16="http://schemas.microsoft.com/office/drawing/2014/main" id="{E2FA2A0A-97AB-4BFC-B3A8-FBC906CEBE75}"/>
              </a:ext>
            </a:extLst>
          </p:cNvPr>
          <p:cNvGrpSpPr/>
          <p:nvPr/>
        </p:nvGrpSpPr>
        <p:grpSpPr>
          <a:xfrm>
            <a:off x="685257" y="2348880"/>
            <a:ext cx="7773485" cy="3655828"/>
            <a:chOff x="866384" y="1857364"/>
            <a:chExt cx="7773485" cy="3655828"/>
          </a:xfrm>
        </p:grpSpPr>
        <p:pic>
          <p:nvPicPr>
            <p:cNvPr id="5" name="Picture 4">
              <a:extLst>
                <a:ext uri="{FF2B5EF4-FFF2-40B4-BE49-F238E27FC236}">
                  <a16:creationId xmlns:a16="http://schemas.microsoft.com/office/drawing/2014/main" id="{C41751FF-8321-4DA1-A448-535EFC6F202D}"/>
                </a:ext>
              </a:extLst>
            </p:cNvPr>
            <p:cNvPicPr>
              <a:picLocks noChangeAspect="1"/>
            </p:cNvPicPr>
            <p:nvPr/>
          </p:nvPicPr>
          <p:blipFill>
            <a:blip r:embed="rId2"/>
            <a:stretch>
              <a:fillRect/>
            </a:stretch>
          </p:blipFill>
          <p:spPr>
            <a:xfrm>
              <a:off x="866384" y="1857364"/>
              <a:ext cx="6336704" cy="959879"/>
            </a:xfrm>
            <a:prstGeom prst="rect">
              <a:avLst/>
            </a:prstGeom>
          </p:spPr>
        </p:pic>
        <p:pic>
          <p:nvPicPr>
            <p:cNvPr id="6" name="Picture 5">
              <a:extLst>
                <a:ext uri="{FF2B5EF4-FFF2-40B4-BE49-F238E27FC236}">
                  <a16:creationId xmlns:a16="http://schemas.microsoft.com/office/drawing/2014/main" id="{382FF6D7-4834-4769-A05C-80F2C5B04361}"/>
                </a:ext>
              </a:extLst>
            </p:cNvPr>
            <p:cNvPicPr>
              <a:picLocks noChangeAspect="1"/>
            </p:cNvPicPr>
            <p:nvPr/>
          </p:nvPicPr>
          <p:blipFill>
            <a:blip r:embed="rId3"/>
            <a:stretch>
              <a:fillRect/>
            </a:stretch>
          </p:blipFill>
          <p:spPr>
            <a:xfrm>
              <a:off x="866384" y="2817241"/>
              <a:ext cx="7773485" cy="2695951"/>
            </a:xfrm>
            <a:prstGeom prst="rect">
              <a:avLst/>
            </a:prstGeom>
          </p:spPr>
        </p:pic>
      </p:grpSp>
      <p:pic>
        <p:nvPicPr>
          <p:cNvPr id="8" name="Picture 7" descr="Qr code&#10;&#10;Description automatically generated">
            <a:extLst>
              <a:ext uri="{FF2B5EF4-FFF2-40B4-BE49-F238E27FC236}">
                <a16:creationId xmlns:a16="http://schemas.microsoft.com/office/drawing/2014/main" id="{65A99F7A-CEE3-4D12-92F1-1F496F7A61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2200" y="5059490"/>
            <a:ext cx="1798510" cy="1798510"/>
          </a:xfrm>
          <a:prstGeom prst="rect">
            <a:avLst/>
          </a:prstGeom>
        </p:spPr>
      </p:pic>
    </p:spTree>
    <p:extLst>
      <p:ext uri="{BB962C8B-B14F-4D97-AF65-F5344CB8AC3E}">
        <p14:creationId xmlns:p14="http://schemas.microsoft.com/office/powerpoint/2010/main" val="33273345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CA52B-F98F-46C8-B188-567881ADE555}"/>
              </a:ext>
            </a:extLst>
          </p:cNvPr>
          <p:cNvSpPr>
            <a:spLocks noGrp="1"/>
          </p:cNvSpPr>
          <p:nvPr>
            <p:ph type="title"/>
          </p:nvPr>
        </p:nvSpPr>
        <p:spPr/>
        <p:txBody>
          <a:bodyPr/>
          <a:lstStyle/>
          <a:p>
            <a:r>
              <a:rPr lang="en-GB" dirty="0"/>
              <a:t>Appendix: Hysteresis index (HI)</a:t>
            </a:r>
          </a:p>
        </p:txBody>
      </p:sp>
      <p:sp>
        <p:nvSpPr>
          <p:cNvPr id="3" name="Content Placeholder 2">
            <a:extLst>
              <a:ext uri="{FF2B5EF4-FFF2-40B4-BE49-F238E27FC236}">
                <a16:creationId xmlns:a16="http://schemas.microsoft.com/office/drawing/2014/main" id="{792617DC-876A-4BD5-AACB-466961F975EB}"/>
              </a:ext>
            </a:extLst>
          </p:cNvPr>
          <p:cNvSpPr>
            <a:spLocks noGrp="1"/>
          </p:cNvSpPr>
          <p:nvPr>
            <p:ph idx="1"/>
          </p:nvPr>
        </p:nvSpPr>
        <p:spPr>
          <a:xfrm>
            <a:off x="395536" y="2428868"/>
            <a:ext cx="3408016" cy="3592420"/>
          </a:xfrm>
        </p:spPr>
        <p:txBody>
          <a:bodyPr/>
          <a:lstStyle/>
          <a:p>
            <a:r>
              <a:rPr lang="en-GB" sz="2000" dirty="0"/>
              <a:t>-1 &lt; HI &lt; 1</a:t>
            </a:r>
          </a:p>
          <a:p>
            <a:r>
              <a:rPr lang="en-GB" sz="2000" dirty="0"/>
              <a:t>HI &gt; 0; if loop is clockwise</a:t>
            </a:r>
          </a:p>
          <a:p>
            <a:r>
              <a:rPr lang="en-GB" sz="2000" dirty="0"/>
              <a:t>HI &lt; 0; if loop is anticlockwise</a:t>
            </a:r>
          </a:p>
          <a:p>
            <a:r>
              <a:rPr lang="en-GB" sz="2000" dirty="0"/>
              <a:t>HI ~ 0; if norm. time-series are very similar, norm. time-series are very dissimilar, figure-eight shape</a:t>
            </a:r>
          </a:p>
          <a:p>
            <a:endParaRPr lang="en-GB" sz="2000" dirty="0"/>
          </a:p>
          <a:p>
            <a:endParaRPr lang="en-GB" sz="2000" dirty="0"/>
          </a:p>
        </p:txBody>
      </p:sp>
      <p:pic>
        <p:nvPicPr>
          <p:cNvPr id="4" name="Picture 3">
            <a:extLst>
              <a:ext uri="{FF2B5EF4-FFF2-40B4-BE49-F238E27FC236}">
                <a16:creationId xmlns:a16="http://schemas.microsoft.com/office/drawing/2014/main" id="{5FCE2277-1615-4575-B209-ABEC6328C8FB}"/>
              </a:ext>
            </a:extLst>
          </p:cNvPr>
          <p:cNvPicPr>
            <a:picLocks noChangeAspect="1"/>
          </p:cNvPicPr>
          <p:nvPr/>
        </p:nvPicPr>
        <p:blipFill>
          <a:blip r:embed="rId2"/>
          <a:stretch>
            <a:fillRect/>
          </a:stretch>
        </p:blipFill>
        <p:spPr>
          <a:xfrm>
            <a:off x="3672408" y="2276872"/>
            <a:ext cx="4860032" cy="2922451"/>
          </a:xfrm>
          <a:prstGeom prst="rect">
            <a:avLst/>
          </a:prstGeom>
        </p:spPr>
      </p:pic>
      <p:sp>
        <p:nvSpPr>
          <p:cNvPr id="5" name="TextBox 4">
            <a:extLst>
              <a:ext uri="{FF2B5EF4-FFF2-40B4-BE49-F238E27FC236}">
                <a16:creationId xmlns:a16="http://schemas.microsoft.com/office/drawing/2014/main" id="{513A302A-A4E4-48A6-B050-83593602D4E6}"/>
              </a:ext>
            </a:extLst>
          </p:cNvPr>
          <p:cNvSpPr txBox="1"/>
          <p:nvPr/>
        </p:nvSpPr>
        <p:spPr>
          <a:xfrm>
            <a:off x="3803552" y="5199323"/>
            <a:ext cx="4728888" cy="646331"/>
          </a:xfrm>
          <a:prstGeom prst="rect">
            <a:avLst/>
          </a:prstGeom>
          <a:noFill/>
        </p:spPr>
        <p:txBody>
          <a:bodyPr wrap="square" rtlCol="0">
            <a:spAutoFit/>
          </a:bodyPr>
          <a:lstStyle/>
          <a:p>
            <a:r>
              <a:rPr lang="en-GB" sz="1200" dirty="0"/>
              <a:t>HI is Hysteresis index</a:t>
            </a:r>
            <a:br>
              <a:rPr lang="en-GB" sz="1200" dirty="0"/>
            </a:br>
            <a:r>
              <a:rPr lang="en-GB" sz="1200" dirty="0"/>
              <a:t>SCC is Spearman corelation coefficient</a:t>
            </a:r>
          </a:p>
          <a:p>
            <a:r>
              <a:rPr lang="en-GB" sz="1200" dirty="0"/>
              <a:t>Lag is the peak-to-peak lag time</a:t>
            </a:r>
          </a:p>
        </p:txBody>
      </p:sp>
    </p:spTree>
    <p:extLst>
      <p:ext uri="{BB962C8B-B14F-4D97-AF65-F5344CB8AC3E}">
        <p14:creationId xmlns:p14="http://schemas.microsoft.com/office/powerpoint/2010/main" val="1992355865"/>
      </p:ext>
    </p:extLst>
  </p:cSld>
  <p:clrMapOvr>
    <a:masterClrMapping/>
  </p:clrMapOvr>
</p:sld>
</file>

<file path=ppt/theme/theme1.xml><?xml version="1.0" encoding="utf-8"?>
<a:theme xmlns:a="http://schemas.openxmlformats.org/drawingml/2006/main" name="Titel mit weißem Rahmen und dunklem Logo">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U_Powerpoint_Vorlage_16x9.potx" id="{5FE04F82-29D1-490A-BF65-26B92353712E}" vid="{C4908343-16B0-4777-91A9-5728DA3632DE}"/>
    </a:ext>
  </a:extLst>
</a:theme>
</file>

<file path=ppt/theme/theme2.xml><?xml version="1.0" encoding="utf-8"?>
<a:theme xmlns:a="http://schemas.openxmlformats.org/drawingml/2006/main" name="1_Titel mit weißem Rahmen und dunklem Logo">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U_Powerpoint_Vorlage_16x9.potx" id="{5FE04F82-29D1-490A-BF65-26B92353712E}" vid="{DFBF09B3-8B7E-4BCA-9511-1BCD65D9F032}"/>
    </a:ext>
  </a:extLst>
</a:theme>
</file>

<file path=ppt/theme/theme3.xml><?xml version="1.0" encoding="utf-8"?>
<a:theme xmlns:a="http://schemas.openxmlformats.org/drawingml/2006/main" name="Inhalt_blauer_Rahme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U_Powerpoint_Vorlage_16x9.potx" id="{5FE04F82-29D1-490A-BF65-26B92353712E}" vid="{ED868B61-E8DA-4BC2-BE3B-B799CE580B4B}"/>
    </a:ext>
  </a:extLst>
</a:theme>
</file>

<file path=ppt/theme/theme4.xml><?xml version="1.0" encoding="utf-8"?>
<a:theme xmlns:a="http://schemas.openxmlformats.org/drawingml/2006/main" name="1_Inhalt_blauer_Rahme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U_Powerpoint_Vorlage_16x9.potx" id="{5FE04F82-29D1-490A-BF65-26B92353712E}" vid="{05700A5D-B299-4B18-8C15-A1CE213B23D7}"/>
    </a:ext>
  </a:extLst>
</a:theme>
</file>

<file path=ppt/theme/theme5.xml><?xml version="1.0" encoding="utf-8"?>
<a:theme xmlns:a="http://schemas.openxmlformats.org/drawingml/2006/main" name="Inhalt_weißer_Rahme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U_Powerpoint_Vorlage_16x9.potx" id="{5FE04F82-29D1-490A-BF65-26B92353712E}" vid="{63138308-CD6C-4320-B11A-620323C44E88}"/>
    </a:ext>
  </a:extLst>
</a:theme>
</file>

<file path=ppt/theme/theme6.xml><?xml version="1.0" encoding="utf-8"?>
<a:theme xmlns:a="http://schemas.openxmlformats.org/drawingml/2006/main" name="1_Inhalt_weißer_Rahme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U_Powerpoint_Vorlage_16x9.potx" id="{5FE04F82-29D1-490A-BF65-26B92353712E}" vid="{8A583069-7AF6-43AB-8EBA-B9499858AB8A}"/>
    </a:ext>
  </a:extLst>
</a:theme>
</file>

<file path=ppt/theme/theme7.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TU_Powerpoint_Vorlage_16x9</Template>
  <TotalTime>4747</TotalTime>
  <Words>1188</Words>
  <Application>Microsoft Office PowerPoint</Application>
  <PresentationFormat>On-screen Show (4:3)</PresentationFormat>
  <Paragraphs>104</Paragraphs>
  <Slides>14</Slides>
  <Notes>3</Notes>
  <HiddenSlides>0</HiddenSlides>
  <MMClips>0</MMClips>
  <ScaleCrop>false</ScaleCrop>
  <HeadingPairs>
    <vt:vector size="6" baseType="variant">
      <vt:variant>
        <vt:lpstr>Fonts Used</vt:lpstr>
      </vt:variant>
      <vt:variant>
        <vt:i4>5</vt:i4>
      </vt:variant>
      <vt:variant>
        <vt:lpstr>Theme</vt:lpstr>
      </vt:variant>
      <vt:variant>
        <vt:i4>6</vt:i4>
      </vt:variant>
      <vt:variant>
        <vt:lpstr>Slide Titles</vt:lpstr>
      </vt:variant>
      <vt:variant>
        <vt:i4>14</vt:i4>
      </vt:variant>
    </vt:vector>
  </HeadingPairs>
  <TitlesOfParts>
    <vt:vector size="25" baseType="lpstr">
      <vt:lpstr>Arial</vt:lpstr>
      <vt:lpstr>Calibri</vt:lpstr>
      <vt:lpstr>Calibri Light</vt:lpstr>
      <vt:lpstr>Symbol</vt:lpstr>
      <vt:lpstr>Wingdings</vt:lpstr>
      <vt:lpstr>Titel mit weißem Rahmen und dunklem Logo</vt:lpstr>
      <vt:lpstr>1_Titel mit weißem Rahmen und dunklem Logo</vt:lpstr>
      <vt:lpstr>Inhalt_blauer_Rahmen</vt:lpstr>
      <vt:lpstr>1_Inhalt_blauer_Rahmen</vt:lpstr>
      <vt:lpstr>Inhalt_weißer_Rahmen</vt:lpstr>
      <vt:lpstr>1_Inhalt_weißer_Rahmen</vt:lpstr>
      <vt:lpstr>Comparison of the event and seasonal hillslope-stream hydrologic connectivity in an agricultural headwater catchment </vt:lpstr>
      <vt:lpstr>Introduction</vt:lpstr>
      <vt:lpstr>Science questions</vt:lpstr>
      <vt:lpstr>Study area</vt:lpstr>
      <vt:lpstr>Data</vt:lpstr>
      <vt:lpstr>Connectivity quantification</vt:lpstr>
      <vt:lpstr>Results – Event similarity</vt:lpstr>
      <vt:lpstr>Results – Seasonal similarity</vt:lpstr>
      <vt:lpstr>Event – seasonal scale comparison</vt:lpstr>
      <vt:lpstr>Dominant controls on the similarity</vt:lpstr>
      <vt:lpstr>Conclusions</vt:lpstr>
      <vt:lpstr>Conclusions</vt:lpstr>
      <vt:lpstr>Find out more…</vt:lpstr>
      <vt:lpstr>Appendix: Hysteresis index (HI)</vt:lpstr>
    </vt:vector>
  </TitlesOfParts>
  <Company>TU Wien - Campusversion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PAVLIN, LOVRENC</dc:creator>
  <cp:lastModifiedBy>PAVLIN, LOVRENC</cp:lastModifiedBy>
  <cp:revision>34</cp:revision>
  <dcterms:created xsi:type="dcterms:W3CDTF">2021-04-23T08:29:03Z</dcterms:created>
  <dcterms:modified xsi:type="dcterms:W3CDTF">2021-04-26T15:51:29Z</dcterms:modified>
</cp:coreProperties>
</file>