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Lst>
  <p:notesMasterIdLst>
    <p:notesMasterId r:id="rId13"/>
  </p:notesMasterIdLst>
  <p:sldIdLst>
    <p:sldId id="256" r:id="rId2"/>
    <p:sldId id="299" r:id="rId3"/>
    <p:sldId id="338" r:id="rId4"/>
    <p:sldId id="304" r:id="rId5"/>
    <p:sldId id="325" r:id="rId6"/>
    <p:sldId id="330" r:id="rId7"/>
    <p:sldId id="332" r:id="rId8"/>
    <p:sldId id="337" r:id="rId9"/>
    <p:sldId id="334" r:id="rId10"/>
    <p:sldId id="333" r:id="rId11"/>
    <p:sldId id="322"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2"/>
    <a:srgbClr val="998A82"/>
    <a:srgbClr val="A8A8A1"/>
    <a:srgbClr val="C4BD9C"/>
    <a:srgbClr val="F0A845"/>
    <a:srgbClr val="B87D33"/>
    <a:srgbClr val="D48080"/>
    <a:srgbClr val="8CB052"/>
    <a:srgbClr val="528791"/>
    <a:srgbClr val="7391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CA9371B-4015-41C4-A221-EC01A6F80B7B}">
  <a:tblStyle styleId="{6CA9371B-4015-41C4-A221-EC01A6F80B7B}"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30" autoAdjust="0"/>
    <p:restoredTop sz="87671" autoAdjust="0"/>
  </p:normalViewPr>
  <p:slideViewPr>
    <p:cSldViewPr snapToGrid="0">
      <p:cViewPr>
        <p:scale>
          <a:sx n="100" d="100"/>
          <a:sy n="100" d="100"/>
        </p:scale>
        <p:origin x="187"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 Elizabeth Flint, first year PhD student at the BGS as part of the Envision Doctoral training partnership.</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 I am researching ‘Impacts of public water supply on global nitrogen cycling’ in collaboration with Matt Ascott and Daren </a:t>
            </a:r>
            <a:r>
              <a:rPr lang="en-GB" dirty="0" err="1"/>
              <a:t>Gooddy</a:t>
            </a:r>
            <a:r>
              <a:rPr lang="en-GB" dirty="0"/>
              <a:t> from the BGS, Ben Surridge from Lancaster University Environment Centre and Mason Stahl from Union College in New York.</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 In this presentation will introduce the work I have done in the past 7 months, the results I have so far, and my intentions going forward.</a:t>
            </a:r>
            <a:endParaRPr dirty="0"/>
          </a:p>
        </p:txBody>
      </p:sp>
      <p:sp>
        <p:nvSpPr>
          <p:cNvPr id="32" name="Google Shape;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GB" u="none" dirty="0"/>
              <a:t>Nutrient pollution is a globally persistent problem, with the planetary boundary for biogeochemical cycling of nitrogen reportedly being crossed. </a:t>
            </a:r>
          </a:p>
          <a:p>
            <a:pPr>
              <a:buFontTx/>
              <a:buChar char="-"/>
            </a:pPr>
            <a:endParaRPr lang="en-GB" u="none" dirty="0"/>
          </a:p>
          <a:p>
            <a:pPr>
              <a:buFontTx/>
              <a:buChar char="-"/>
            </a:pPr>
            <a:r>
              <a:rPr lang="en-GB" b="0" u="none" dirty="0"/>
              <a:t>Widespread distribution of severe eutrophication in freshwater systems across the world has led to compromised human and environmental health and impair the productive and recreational use of water, all of which have large associated economic costs.</a:t>
            </a:r>
          </a:p>
          <a:p>
            <a:pPr>
              <a:buFontTx/>
              <a:buChar char="-"/>
            </a:pPr>
            <a:endParaRPr lang="en-GB" b="0" u="none" dirty="0"/>
          </a:p>
          <a:p>
            <a:pPr>
              <a:buFontTx/>
              <a:buChar char="-"/>
            </a:pPr>
            <a:r>
              <a:rPr lang="en-GB" b="0" u="none" dirty="0"/>
              <a:t>Tackling eutrophication requires the integrated management of nutrients,  including identifying and quantifying all sources , flows and sinks of nutrients</a:t>
            </a:r>
          </a:p>
          <a:p>
            <a:pPr>
              <a:buFontTx/>
              <a:buChar char="-"/>
            </a:pPr>
            <a:endParaRPr lang="en-GB" b="0" u="none"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0" dirty="0"/>
              <a:t>-    “You can’t manage what you can’t measure”  </a:t>
            </a:r>
          </a:p>
          <a:p>
            <a:endParaRPr lang="en-GB" b="0" u="none"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0" u="none" dirty="0"/>
              <a:t>-  Figure from McDowell 2020 ‘</a:t>
            </a:r>
            <a:r>
              <a:rPr lang="en-US" sz="900" b="0" i="0" u="none" strike="noStrike" cap="none" dirty="0">
                <a:solidFill>
                  <a:schemeClr val="dk1"/>
                </a:solidFill>
                <a:effectLst/>
                <a:latin typeface="Calibri"/>
                <a:ea typeface="Calibri"/>
                <a:cs typeface="Calibri"/>
                <a:sym typeface="Calibri"/>
              </a:rPr>
              <a:t>Global mapping of freshwater nutrient enrichment and periphyton growth potential’, figure shows large scale basins with undesirable algal growth as a result of N and P enrichment </a:t>
            </a:r>
          </a:p>
          <a:p>
            <a:endParaRPr lang="en-GB" u="sng" dirty="0"/>
          </a:p>
          <a:p>
            <a:pPr marL="228600" indent="0">
              <a:buFontTx/>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461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Tx/>
              <a:buNone/>
            </a:pPr>
            <a:r>
              <a:rPr lang="en-GB" u="none" dirty="0"/>
              <a:t>- </a:t>
            </a:r>
            <a:r>
              <a:rPr lang="en-GB" dirty="0"/>
              <a:t>Recent work done in by Ascott et al has discovered PWS processes (abstraction, transfers and leakage of water) to be responsible for significant nitrate fluxes in England</a:t>
            </a:r>
          </a:p>
          <a:p>
            <a:pPr>
              <a:buFontTx/>
              <a:buChar char="-"/>
            </a:pPr>
            <a:endParaRPr lang="en-GB" dirty="0"/>
          </a:p>
          <a:p>
            <a:pPr>
              <a:buFontTx/>
              <a:buChar char="-"/>
            </a:pPr>
            <a:r>
              <a:rPr lang="en-GB" dirty="0"/>
              <a:t>Abstraction for public water supply acts as a significant temporary sink for NO3.</a:t>
            </a:r>
          </a:p>
          <a:p>
            <a:pPr>
              <a:buFontTx/>
              <a:buChar char="-"/>
            </a:pPr>
            <a:endParaRPr lang="en-GB" dirty="0"/>
          </a:p>
          <a:p>
            <a:pPr>
              <a:buFontTx/>
              <a:buChar char="-"/>
            </a:pPr>
            <a:r>
              <a:rPr lang="en-GB" dirty="0"/>
              <a:t>MWL a significant return of NO3, especially in urban areas (up to 20% of all N inputs in Thames Catchment).</a:t>
            </a:r>
          </a:p>
          <a:p>
            <a:pPr>
              <a:buFontTx/>
              <a:buChar char="-"/>
            </a:pPr>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dirty="0"/>
              <a:t>The results highlighted the need for incorporation of these fluxes in nutrient budgets and source apportionment studies, as well as the need for assessment in other countries around the globe. </a:t>
            </a:r>
          </a:p>
          <a:p>
            <a:pPr>
              <a:buFontTx/>
              <a:buChar cha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1800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GB" dirty="0"/>
              <a:t>The primary focus of my work so far has been in the US, where nutrient pollution is leading cause of impaired natural water quality across the country and has led to eutrophication of natural waters as well as elevated nitrate levels in drinking water</a:t>
            </a:r>
          </a:p>
          <a:p>
            <a:pPr>
              <a:buFontTx/>
              <a:buChar char="-"/>
            </a:pPr>
            <a:endParaRPr lang="en-GB" dirty="0"/>
          </a:p>
          <a:p>
            <a:pPr>
              <a:buFontTx/>
              <a:buChar char="-"/>
            </a:pPr>
            <a:r>
              <a:rPr lang="en-GB" dirty="0"/>
              <a:t>Water use within the United States is some of the highest in the world, but there is large geographical variability across the country with regards to the amount of water abstracted for public use.</a:t>
            </a:r>
          </a:p>
          <a:p>
            <a:pPr>
              <a:buFontTx/>
              <a:buChar char="-"/>
            </a:pPr>
            <a:endParaRPr lang="en-GB" dirty="0"/>
          </a:p>
          <a:p>
            <a:pPr>
              <a:buFontTx/>
              <a:buChar char="-"/>
            </a:pPr>
            <a:r>
              <a:rPr lang="en-GB" dirty="0"/>
              <a:t>On average, 16% of water is lost during distribution through the countries pipe networks. There is also a spatial disparity across the country with regards to leakage, controlled largely by age of infrastructure, extreme weather events and seismicity.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36771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this in mind, I am currently working on the following three main research questions</a:t>
            </a:r>
          </a:p>
          <a:p>
            <a:endParaRPr lang="en-GB" dirty="0"/>
          </a:p>
          <a:p>
            <a:pPr>
              <a:buAutoNum type="arabicPeriod"/>
            </a:pPr>
            <a:r>
              <a:rPr lang="en-GB" dirty="0"/>
              <a:t>Is abstraction a significant retention mechanism for nitrate across the united states</a:t>
            </a:r>
          </a:p>
          <a:p>
            <a:pPr>
              <a:buAutoNum type="arabicPeriod"/>
            </a:pPr>
            <a:r>
              <a:rPr lang="en-GB" dirty="0"/>
              <a:t>Are mains water leakages returning a significant amount of nitrate back to the environment</a:t>
            </a:r>
          </a:p>
          <a:p>
            <a:pPr>
              <a:buAutoNum type="arabicPeriod"/>
            </a:pPr>
            <a:r>
              <a:rPr lang="en-GB" dirty="0"/>
              <a:t>How will these fluxes change in the future. Future changes in abstraction may be absolute, such as due to changing population and climate. Absolute changes in MWL due to anticipated leakage policy, but also relative to other return fluxes. Work with Ascott et al suggested that due to improvements in waste water treatment, the relative importance of mains water leakage N fluxes may increase in the future. </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5</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2451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GB" u="none" dirty="0"/>
              <a:t>I have adapted the methodology used for work in England by Ascott and others</a:t>
            </a:r>
          </a:p>
          <a:p>
            <a:pPr>
              <a:buFontTx/>
              <a:buChar char="-"/>
            </a:pPr>
            <a:endParaRPr lang="en-GB" u="none" dirty="0"/>
          </a:p>
          <a:p>
            <a:pPr marL="228600" indent="0">
              <a:buFontTx/>
              <a:buNone/>
            </a:pPr>
            <a:r>
              <a:rPr lang="en-GB" u="sng" dirty="0"/>
              <a:t>Abstraction</a:t>
            </a:r>
          </a:p>
          <a:p>
            <a:pPr>
              <a:buFontTx/>
              <a:buChar char="-"/>
            </a:pPr>
            <a:r>
              <a:rPr lang="en-GB" u="none" dirty="0"/>
              <a:t>Starting with abstraction, the total nitrate flux associated with abstraction for each state is the product of state averaged nitrate concentrations in raw ground water and the volume of withdrawn ground water, both averaged for that state, plus the product of nitrate concentrations in raw surface water and surface water withdrawals, again both averaged for each state. </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dirty="0"/>
              <a:t>The significance of results on a national level was then determined through comparisons to other published freshwater retention fluxes, including riverine discharge to coastal waters, denitrification form US waterways and total retention in aquatic systems.</a:t>
            </a:r>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lang="en-GB" u="sng" dirty="0"/>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GB" u="sng" dirty="0"/>
              <a:t>Mains water leakage fluxes</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dirty="0"/>
              <a:t>The flux of nitrate associated with mains water leakage is the product of treated water nitrate concentrations and volume of leaked water, both averaged for each state. Where leakage volumes are determined by multiplying total withdrawals for public supply by a state averaged leakage factor</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dirty="0"/>
              <a:t>Treated Water Concentrations were sourced from the Environmental Working Group website, which is a compilation of State water authorities drinking water quality monitoring program results and fractional leakage rates were obtained from validated water audits, and if not possible a national average was assumed. </a:t>
            </a:r>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lang="en-GB" dirty="0"/>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GB" dirty="0"/>
              <a:t>- Again, the significance of results on a national level were determined through comparison with other source fluxes of nitrate to the environment, including wastewater N input and use of urban fertilizer.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6</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44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a:t>Results:</a:t>
            </a:r>
          </a:p>
          <a:p>
            <a:r>
              <a:rPr lang="en-GB" u="sng" dirty="0"/>
              <a:t>Abstraction is a significant retention flux of nitrate in the United States. </a:t>
            </a:r>
            <a:endParaRPr lang="en-GB" u="none" dirty="0"/>
          </a:p>
          <a:p>
            <a:r>
              <a:rPr lang="en-GB" u="none" dirty="0"/>
              <a:t>-  Total : 87.66 </a:t>
            </a:r>
            <a:r>
              <a:rPr lang="en-GB" u="none" dirty="0" err="1"/>
              <a:t>kT</a:t>
            </a:r>
            <a:r>
              <a:rPr lang="en-GB" u="none" dirty="0"/>
              <a:t>/</a:t>
            </a:r>
            <a:r>
              <a:rPr lang="en-GB" u="none" dirty="0" err="1"/>
              <a:t>yr</a:t>
            </a:r>
            <a:endParaRPr lang="en-GB" u="none" dirty="0"/>
          </a:p>
          <a:p>
            <a:r>
              <a:rPr lang="en-GB" u="none" dirty="0"/>
              <a:t>- Large differences between States</a:t>
            </a:r>
          </a:p>
          <a:p>
            <a:pPr>
              <a:buFontTx/>
              <a:buChar char="-"/>
            </a:pPr>
            <a:r>
              <a:rPr lang="en-GB" dirty="0"/>
              <a:t>Top states: California (23) &gt;&gt; Ohio &gt; Illinois &gt; Florida &gt;Texas</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dirty="0"/>
              <a:t>Abstraction omits North Dakota, Maine and </a:t>
            </a:r>
            <a:r>
              <a:rPr lang="en-GB" dirty="0" err="1"/>
              <a:t>Misssissippi</a:t>
            </a:r>
            <a:r>
              <a:rPr lang="en-GB" dirty="0"/>
              <a:t> so national estimate likely an underestimate. (maybe supplement state average </a:t>
            </a:r>
            <a:r>
              <a:rPr lang="en-GB" dirty="0" err="1"/>
              <a:t>concs</a:t>
            </a:r>
            <a:r>
              <a:rPr lang="en-GB" dirty="0"/>
              <a:t> for these states)</a:t>
            </a:r>
          </a:p>
          <a:p>
            <a:pPr>
              <a:buFontTx/>
              <a:buChar char="-"/>
            </a:pPr>
            <a:endParaRPr lang="en-GB" u="sng" dirty="0"/>
          </a:p>
          <a:p>
            <a:pPr marL="228600" indent="0">
              <a:buFontTx/>
              <a:buNone/>
            </a:pPr>
            <a:r>
              <a:rPr lang="en-GB" u="sng" dirty="0"/>
              <a:t>Mains water leakage returns a significant amount of nitrate back to the environment</a:t>
            </a:r>
          </a:p>
          <a:p>
            <a:pPr marL="400050" indent="-171450">
              <a:buFontTx/>
              <a:buChar char="-"/>
            </a:pPr>
            <a:r>
              <a:rPr lang="en-GB" u="none" dirty="0"/>
              <a:t>With a national total of 7.2 </a:t>
            </a:r>
            <a:r>
              <a:rPr lang="en-GB" u="none" dirty="0" err="1"/>
              <a:t>kT</a:t>
            </a:r>
            <a:r>
              <a:rPr lang="en-GB" u="none" dirty="0"/>
              <a:t>/</a:t>
            </a:r>
            <a:r>
              <a:rPr lang="en-GB" u="none" dirty="0" err="1"/>
              <a:t>yr</a:t>
            </a:r>
            <a:endParaRPr lang="en-GB" u="none" dirty="0"/>
          </a:p>
          <a:p>
            <a:pPr marL="400050" indent="-171450">
              <a:buFontTx/>
              <a:buChar char="-"/>
            </a:pPr>
            <a:r>
              <a:rPr lang="en-GB" u="none" dirty="0"/>
              <a:t>Again there are large variations in fluxes between states</a:t>
            </a:r>
          </a:p>
          <a:p>
            <a:pPr marL="400050" indent="-171450">
              <a:buFontTx/>
              <a:buChar char="-"/>
            </a:pPr>
            <a:r>
              <a:rPr lang="en-GB" u="none" dirty="0"/>
              <a:t>Pennsylvania (1.11) and California having largest fluxes</a:t>
            </a:r>
          </a:p>
          <a:p>
            <a:pPr marL="400050" indent="-171450">
              <a:buFontTx/>
              <a:buChar char="-"/>
            </a:pPr>
            <a:endParaRPr lang="en-US" u="non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4251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none" dirty="0"/>
              <a:t>- Results were then normalised in order to account for state area, and again results vary greatly between states.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 Abstraction normalised: Delaware, Massachusetts. Maryland, New Jersey and Ohio</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 Leakage </a:t>
            </a:r>
            <a:r>
              <a:rPr lang="en-GB" u="none" dirty="0"/>
              <a:t>Normalised:  South Carolina  (37)&gt;Delaware (20)&gt; New Jersey (15) &gt; Maryland &gt; Pennsylvania</a:t>
            </a:r>
          </a:p>
          <a:p>
            <a:endParaRPr lang="en-GB" dirty="0"/>
          </a:p>
          <a:p>
            <a:r>
              <a:rPr lang="en-GB" dirty="0"/>
              <a:t>I</a:t>
            </a:r>
            <a:r>
              <a:rPr lang="en-US" dirty="0"/>
              <a:t>n general fluxes are larger on the eastern side of the country, likely reflecting the higher population density</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18757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indent="-171450">
              <a:buFontTx/>
              <a:buChar char="-"/>
            </a:pPr>
            <a:r>
              <a:rPr lang="en-GB" dirty="0"/>
              <a:t>In conclusion, public water supply fluxes make a notable contribution to redistribution of N within the US, and thus should be taken into account when deriving national nutrient budgets. However, it is likely that there are disproportionately important hotspots.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5124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None/>
            </a:pPr>
            <a:r>
              <a:rPr lang="en-GB" dirty="0"/>
              <a:t>- Given differences between states, and significance of these fluxes in urban areas in other countries, hotspots should be investigated (e.g. California, which has high transparency of data collection and reporting).</a:t>
            </a:r>
            <a:br>
              <a:rPr lang="en-GB" dirty="0"/>
            </a:br>
            <a:endParaRPr lang="en-GB" dirty="0"/>
          </a:p>
          <a:p>
            <a:pPr marL="228600" indent="0">
              <a:buNone/>
            </a:pPr>
            <a:r>
              <a:rPr lang="en-GB" dirty="0"/>
              <a:t>-  Determine if these fluxes are likely to change in the future </a:t>
            </a:r>
          </a:p>
          <a:p>
            <a:pPr marL="228600" indent="0">
              <a:buNone/>
            </a:pPr>
            <a:endParaRPr lang="en-GB" dirty="0"/>
          </a:p>
          <a:p>
            <a:pPr marL="400050" indent="-171450">
              <a:buFontTx/>
              <a:buChar char="-"/>
            </a:pPr>
            <a:r>
              <a:rPr lang="en-GB" dirty="0"/>
              <a:t>PWS only 12% of withdrawals in the US, thus the total flux N associated with all water withdrawal is likely to be much higher. </a:t>
            </a:r>
            <a:br>
              <a:rPr lang="en-GB" dirty="0"/>
            </a:br>
            <a:endParaRPr lang="en-GB" dirty="0"/>
          </a:p>
          <a:p>
            <a:pPr marL="400050" indent="-171450">
              <a:buFontTx/>
              <a:buChar char="-"/>
            </a:pPr>
            <a:r>
              <a:rPr lang="en-GB" dirty="0"/>
              <a:t>Phosphate corrosion inhibitors are widely used within the US. MWL of treated water will likely be a significant flux of P to the environment in some places.  </a:t>
            </a:r>
            <a:br>
              <a:rPr lang="en-GB" dirty="0"/>
            </a:br>
            <a:endParaRPr lang="en-GB" dirty="0"/>
          </a:p>
          <a:p>
            <a:pPr marL="400050" indent="-171450">
              <a:buFontTx/>
              <a:buChar char="-"/>
            </a:pPr>
            <a:r>
              <a:rPr lang="en-GB" dirty="0"/>
              <a:t>The significance in the US has implications for other developed countries, such as those in Europe, and suggests that less developed countries may be subjected to more significant leakage fluxes</a:t>
            </a:r>
          </a:p>
          <a:p>
            <a:pPr>
              <a:buAutoNum type="arabicPeriod"/>
            </a:pPr>
            <a:endParaRPr lang="en-GB" dirty="0"/>
          </a:p>
          <a:p>
            <a:pPr>
              <a:buAutoNum type="arabicPeriod"/>
            </a:pPr>
            <a:endParaRPr lang="en-GB" dirty="0"/>
          </a:p>
          <a:p>
            <a:pPr>
              <a:buAutoNum type="arabicPeriod"/>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10</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3220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Questions I’d like to ask in breakout room:</a:t>
            </a:r>
          </a:p>
          <a:p>
            <a:endParaRPr lang="en-GB" dirty="0"/>
          </a:p>
          <a:p>
            <a:pPr>
              <a:buFontTx/>
              <a:buChar char="-"/>
            </a:pPr>
            <a:r>
              <a:rPr lang="en-GB" dirty="0"/>
              <a:t>Information of orthophosphate dosing across US</a:t>
            </a:r>
          </a:p>
          <a:p>
            <a:pPr>
              <a:buFontTx/>
              <a:buChar char="-"/>
            </a:pPr>
            <a:endParaRPr lang="en-GB" dirty="0"/>
          </a:p>
          <a:p>
            <a:pPr marL="228600" indent="0">
              <a:buFontTx/>
              <a:buNone/>
            </a:pPr>
            <a:r>
              <a:rPr lang="en-GB" dirty="0"/>
              <a:t>Notes:</a:t>
            </a:r>
          </a:p>
          <a:p>
            <a:pPr marL="228600" indent="0">
              <a:buFontTx/>
              <a:buNone/>
            </a:pPr>
            <a:r>
              <a:rPr lang="en-GB" dirty="0"/>
              <a:t>Global assessment is necessary in order to target further investigation. Iterative process. </a:t>
            </a:r>
          </a:p>
          <a:p>
            <a:pPr marL="228600" indent="0">
              <a:buFontTx/>
              <a:buNone/>
            </a:pPr>
            <a:r>
              <a:rPr lang="en-GB" dirty="0"/>
              <a:t>Studies have been done on site specific/catchment scale, but not regional and national scales. </a:t>
            </a:r>
          </a:p>
          <a:p>
            <a:pPr marL="228600" indent="0">
              <a:buFontTx/>
              <a:buNone/>
            </a:pPr>
            <a:endParaRPr lang="en-GB" dirty="0"/>
          </a:p>
          <a:p>
            <a:pPr marL="228600" indent="0">
              <a:buFontTx/>
              <a:buNone/>
            </a:pPr>
            <a:r>
              <a:rPr lang="en-GB" dirty="0"/>
              <a:t>Think about return times for abstraction / residence times of water. </a:t>
            </a:r>
          </a:p>
          <a:p>
            <a:pPr marL="228600" indent="0">
              <a:buFontTx/>
              <a:buNone/>
            </a:pPr>
            <a:endParaRPr lang="en-GB" dirty="0"/>
          </a:p>
          <a:p>
            <a:pPr>
              <a:buFontTx/>
              <a:buChar cha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2194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userDrawn="1">
  <p:cSld name="Custom Layout">
    <p:bg>
      <p:bgPr>
        <a:solidFill>
          <a:schemeClr val="bg1"/>
        </a:solidFill>
        <a:effectLst/>
      </p:bgPr>
    </p:bg>
    <p:spTree>
      <p:nvGrpSpPr>
        <p:cNvPr id="1" name="Shape 15"/>
        <p:cNvGrpSpPr/>
        <p:nvPr/>
      </p:nvGrpSpPr>
      <p:grpSpPr>
        <a:xfrm>
          <a:off x="0" y="0"/>
          <a:ext cx="0" cy="0"/>
          <a:chOff x="0" y="0"/>
          <a:chExt cx="0" cy="0"/>
        </a:xfrm>
      </p:grpSpPr>
      <p:pic>
        <p:nvPicPr>
          <p:cNvPr id="13" name="Picture 12" descr="A close up of a rock&#10;&#10;Description automatically generated">
            <a:extLst>
              <a:ext uri="{FF2B5EF4-FFF2-40B4-BE49-F238E27FC236}">
                <a16:creationId xmlns:a16="http://schemas.microsoft.com/office/drawing/2014/main" id="{4C9FCE5E-F81C-424C-AD17-2CD98B08536A}"/>
              </a:ext>
            </a:extLst>
          </p:cNvPr>
          <p:cNvPicPr>
            <a:picLocks noChangeAspect="1"/>
          </p:cNvPicPr>
          <p:nvPr userDrawn="1"/>
        </p:nvPicPr>
        <p:blipFill>
          <a:blip r:embed="rId2"/>
          <a:stretch>
            <a:fillRect/>
          </a:stretch>
        </p:blipFill>
        <p:spPr>
          <a:xfrm>
            <a:off x="1354" y="0"/>
            <a:ext cx="9141291" cy="5143500"/>
          </a:xfrm>
          <a:prstGeom prst="rect">
            <a:avLst/>
          </a:prstGeom>
        </p:spPr>
      </p:pic>
      <p:sp>
        <p:nvSpPr>
          <p:cNvPr id="2" name="Rectangle 1">
            <a:extLst>
              <a:ext uri="{FF2B5EF4-FFF2-40B4-BE49-F238E27FC236}">
                <a16:creationId xmlns:a16="http://schemas.microsoft.com/office/drawing/2014/main" id="{E2AFB122-91FD-9E45-AB0E-AE906E619773}"/>
              </a:ext>
            </a:extLst>
          </p:cNvPr>
          <p:cNvSpPr/>
          <p:nvPr userDrawn="1"/>
        </p:nvSpPr>
        <p:spPr>
          <a:xfrm>
            <a:off x="0" y="2571749"/>
            <a:ext cx="9144000" cy="2571751"/>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Google Shape;16;p2"/>
          <p:cNvSpPr txBox="1">
            <a:spLocks noGrp="1"/>
          </p:cNvSpPr>
          <p:nvPr>
            <p:ph type="title"/>
          </p:nvPr>
        </p:nvSpPr>
        <p:spPr>
          <a:xfrm>
            <a:off x="537260" y="3325302"/>
            <a:ext cx="4326157" cy="1405841"/>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1" name="Text Placeholder 10">
            <a:extLst>
              <a:ext uri="{FF2B5EF4-FFF2-40B4-BE49-F238E27FC236}">
                <a16:creationId xmlns:a16="http://schemas.microsoft.com/office/drawing/2014/main" id="{C7939E80-C358-954E-8BEE-0651BB942716}"/>
              </a:ext>
            </a:extLst>
          </p:cNvPr>
          <p:cNvSpPr>
            <a:spLocks noGrp="1"/>
          </p:cNvSpPr>
          <p:nvPr>
            <p:ph type="body" sz="quarter" idx="13"/>
          </p:nvPr>
        </p:nvSpPr>
        <p:spPr>
          <a:xfrm>
            <a:off x="537260" y="2980842"/>
            <a:ext cx="3743325" cy="344460"/>
          </a:xfrm>
          <a:prstGeom prst="rect">
            <a:avLst/>
          </a:prstGeom>
        </p:spPr>
        <p:txBody>
          <a:bodyPr/>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pic>
        <p:nvPicPr>
          <p:cNvPr id="6" name="Picture 5" descr="A picture containing drawing&#10;&#10;Description automatically generated">
            <a:extLst>
              <a:ext uri="{FF2B5EF4-FFF2-40B4-BE49-F238E27FC236}">
                <a16:creationId xmlns:a16="http://schemas.microsoft.com/office/drawing/2014/main" id="{A6B779B3-7409-BD4C-B0EE-AA2E9448A72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3220" y="4004441"/>
            <a:ext cx="1640055" cy="686677"/>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bg>
      <p:bgPr>
        <a:solidFill>
          <a:schemeClr val="bg1"/>
        </a:solidFill>
        <a:effectLst/>
      </p:bgPr>
    </p:bg>
    <p:spTree>
      <p:nvGrpSpPr>
        <p:cNvPr id="1" name="Shape 19"/>
        <p:cNvGrpSpPr/>
        <p:nvPr/>
      </p:nvGrpSpPr>
      <p:grpSpPr>
        <a:xfrm>
          <a:off x="0" y="0"/>
          <a:ext cx="0" cy="0"/>
          <a:chOff x="0" y="0"/>
          <a:chExt cx="0" cy="0"/>
        </a:xfrm>
      </p:grpSpPr>
      <p:sp>
        <p:nvSpPr>
          <p:cNvPr id="7" name="Rectangle 6">
            <a:extLst>
              <a:ext uri="{FF2B5EF4-FFF2-40B4-BE49-F238E27FC236}">
                <a16:creationId xmlns:a16="http://schemas.microsoft.com/office/drawing/2014/main" id="{5A0C010D-E25C-2F4A-9363-0013AE0BBD50}"/>
              </a:ext>
            </a:extLst>
          </p:cNvPr>
          <p:cNvSpPr/>
          <p:nvPr userDrawn="1"/>
        </p:nvSpPr>
        <p:spPr>
          <a:xfrm>
            <a:off x="4572001" y="0"/>
            <a:ext cx="4572000" cy="5143500"/>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Google Shape;20;p3"/>
          <p:cNvSpPr txBox="1">
            <a:spLocks noGrp="1"/>
          </p:cNvSpPr>
          <p:nvPr>
            <p:ph type="title"/>
          </p:nvPr>
        </p:nvSpPr>
        <p:spPr>
          <a:xfrm>
            <a:off x="457200" y="199498"/>
            <a:ext cx="3813243" cy="857250"/>
          </a:xfrm>
          <a:prstGeom prst="rect">
            <a:avLst/>
          </a:prstGeom>
          <a:noFill/>
          <a:ln>
            <a:noFill/>
          </a:ln>
        </p:spPr>
        <p:txBody>
          <a:bodyPr spcFirstLastPara="1" wrap="square" lIns="91425" tIns="45700" rIns="91425" bIns="45700" anchor="ctr"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21" name="Google Shape;21;p3"/>
          <p:cNvSpPr txBox="1">
            <a:spLocks noGrp="1"/>
          </p:cNvSpPr>
          <p:nvPr>
            <p:ph type="body" idx="1"/>
          </p:nvPr>
        </p:nvSpPr>
        <p:spPr>
          <a:xfrm>
            <a:off x="457200" y="1200151"/>
            <a:ext cx="3813243" cy="3394472"/>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5" name="Google Shape;13;p1">
            <a:extLst>
              <a:ext uri="{FF2B5EF4-FFF2-40B4-BE49-F238E27FC236}">
                <a16:creationId xmlns:a16="http://schemas.microsoft.com/office/drawing/2014/main" id="{D849AE95-BFFE-D440-95CC-873063615A50}"/>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6" name="Picture 5" descr="A picture containing drawing&#10;&#10;Description automatically generated">
            <a:extLst>
              <a:ext uri="{FF2B5EF4-FFF2-40B4-BE49-F238E27FC236}">
                <a16:creationId xmlns:a16="http://schemas.microsoft.com/office/drawing/2014/main" id="{275EF312-8EBA-AC4B-8E3D-BD1FA45FAC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
        <p:nvSpPr>
          <p:cNvPr id="10" name="Google Shape;21;p3">
            <a:extLst>
              <a:ext uri="{FF2B5EF4-FFF2-40B4-BE49-F238E27FC236}">
                <a16:creationId xmlns:a16="http://schemas.microsoft.com/office/drawing/2014/main" id="{58366F14-47A3-AF45-AB1D-C646AEC455C4}"/>
              </a:ext>
            </a:extLst>
          </p:cNvPr>
          <p:cNvSpPr txBox="1">
            <a:spLocks noGrp="1"/>
          </p:cNvSpPr>
          <p:nvPr>
            <p:ph type="body" idx="13"/>
          </p:nvPr>
        </p:nvSpPr>
        <p:spPr>
          <a:xfrm>
            <a:off x="4911511" y="1200151"/>
            <a:ext cx="3813243" cy="3394472"/>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bg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bg>
      <p:bgPr>
        <a:solidFill>
          <a:schemeClr val="bg1"/>
        </a:solidFill>
        <a:effectLst/>
      </p:bgPr>
    </p:bg>
    <p:spTree>
      <p:nvGrpSpPr>
        <p:cNvPr id="1" name="Shape 19"/>
        <p:cNvGrpSpPr/>
        <p:nvPr/>
      </p:nvGrpSpPr>
      <p:grpSpPr>
        <a:xfrm>
          <a:off x="0" y="0"/>
          <a:ext cx="0" cy="0"/>
          <a:chOff x="0" y="0"/>
          <a:chExt cx="0" cy="0"/>
        </a:xfrm>
      </p:grpSpPr>
      <p:sp>
        <p:nvSpPr>
          <p:cNvPr id="7" name="Google Shape;20;p3">
            <a:extLst>
              <a:ext uri="{FF2B5EF4-FFF2-40B4-BE49-F238E27FC236}">
                <a16:creationId xmlns:a16="http://schemas.microsoft.com/office/drawing/2014/main" id="{90F71D3D-3BBC-1F48-8DAE-E72088465DF2}"/>
              </a:ext>
            </a:extLst>
          </p:cNvPr>
          <p:cNvSpPr txBox="1">
            <a:spLocks noGrp="1"/>
          </p:cNvSpPr>
          <p:nvPr>
            <p:ph type="title"/>
          </p:nvPr>
        </p:nvSpPr>
        <p:spPr>
          <a:xfrm>
            <a:off x="649704" y="555828"/>
            <a:ext cx="8076006" cy="602412"/>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0" name="Google Shape;21;p3">
            <a:extLst>
              <a:ext uri="{FF2B5EF4-FFF2-40B4-BE49-F238E27FC236}">
                <a16:creationId xmlns:a16="http://schemas.microsoft.com/office/drawing/2014/main" id="{49D16FDD-01BC-D149-9473-B1F1CF83F89E}"/>
              </a:ext>
            </a:extLst>
          </p:cNvPr>
          <p:cNvSpPr txBox="1">
            <a:spLocks noGrp="1"/>
          </p:cNvSpPr>
          <p:nvPr>
            <p:ph type="body" idx="1"/>
          </p:nvPr>
        </p:nvSpPr>
        <p:spPr>
          <a:xfrm>
            <a:off x="649704" y="1284973"/>
            <a:ext cx="7852133" cy="3212503"/>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2" name="Text Placeholder 10">
            <a:extLst>
              <a:ext uri="{FF2B5EF4-FFF2-40B4-BE49-F238E27FC236}">
                <a16:creationId xmlns:a16="http://schemas.microsoft.com/office/drawing/2014/main" id="{8A77CF24-4EF0-D642-9881-78EBAC121790}"/>
              </a:ext>
            </a:extLst>
          </p:cNvPr>
          <p:cNvSpPr>
            <a:spLocks noGrp="1"/>
          </p:cNvSpPr>
          <p:nvPr>
            <p:ph type="body" sz="quarter" idx="13"/>
          </p:nvPr>
        </p:nvSpPr>
        <p:spPr>
          <a:xfrm>
            <a:off x="649704" y="212800"/>
            <a:ext cx="8076006" cy="313876"/>
          </a:xfrm>
          <a:prstGeom prst="rect">
            <a:avLst/>
          </a:prstGeom>
        </p:spPr>
        <p:txBody>
          <a:bodyPr anchor="t"/>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6" name="Google Shape;13;p1">
            <a:extLst>
              <a:ext uri="{FF2B5EF4-FFF2-40B4-BE49-F238E27FC236}">
                <a16:creationId xmlns:a16="http://schemas.microsoft.com/office/drawing/2014/main" id="{1C29DC2D-0C60-4048-8439-59E0C6A4BB31}"/>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1695952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sp>
        <p:nvSpPr>
          <p:cNvPr id="7" name="Google Shape;20;p3">
            <a:extLst>
              <a:ext uri="{FF2B5EF4-FFF2-40B4-BE49-F238E27FC236}">
                <a16:creationId xmlns:a16="http://schemas.microsoft.com/office/drawing/2014/main" id="{90F71D3D-3BBC-1F48-8DAE-E72088465DF2}"/>
              </a:ext>
            </a:extLst>
          </p:cNvPr>
          <p:cNvSpPr txBox="1">
            <a:spLocks noGrp="1"/>
          </p:cNvSpPr>
          <p:nvPr>
            <p:ph type="title"/>
          </p:nvPr>
        </p:nvSpPr>
        <p:spPr>
          <a:xfrm>
            <a:off x="640080" y="199498"/>
            <a:ext cx="7861758" cy="857250"/>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5" name="Google Shape;13;p1">
            <a:extLst>
              <a:ext uri="{FF2B5EF4-FFF2-40B4-BE49-F238E27FC236}">
                <a16:creationId xmlns:a16="http://schemas.microsoft.com/office/drawing/2014/main" id="{FF7402B6-E715-E540-AE60-1840CFDA5A0D}"/>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
        <p:nvSpPr>
          <p:cNvPr id="12" name="Google Shape;21;p3">
            <a:extLst>
              <a:ext uri="{FF2B5EF4-FFF2-40B4-BE49-F238E27FC236}">
                <a16:creationId xmlns:a16="http://schemas.microsoft.com/office/drawing/2014/main" id="{2CC3AAF0-8DF6-1242-B652-1E60D8A92FC7}"/>
              </a:ext>
            </a:extLst>
          </p:cNvPr>
          <p:cNvSpPr txBox="1">
            <a:spLocks noGrp="1"/>
          </p:cNvSpPr>
          <p:nvPr>
            <p:ph type="body" idx="1"/>
          </p:nvPr>
        </p:nvSpPr>
        <p:spPr>
          <a:xfrm>
            <a:off x="649704" y="1284973"/>
            <a:ext cx="7852133" cy="3212503"/>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Tree>
    <p:extLst>
      <p:ext uri="{BB962C8B-B14F-4D97-AF65-F5344CB8AC3E}">
        <p14:creationId xmlns:p14="http://schemas.microsoft.com/office/powerpoint/2010/main" val="14135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6" name="Picture 5" descr="A picture containing necklace, drawing, knot&#10;&#10;Description automatically generated">
            <a:extLst>
              <a:ext uri="{FF2B5EF4-FFF2-40B4-BE49-F238E27FC236}">
                <a16:creationId xmlns:a16="http://schemas.microsoft.com/office/drawing/2014/main" id="{C6450766-EF09-6C4D-9BC5-D3EA7A1462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456" t="-100800"/>
          <a:stretch/>
        </p:blipFill>
        <p:spPr>
          <a:xfrm>
            <a:off x="6887704" y="2101174"/>
            <a:ext cx="2256296" cy="3042326"/>
          </a:xfrm>
          <a:prstGeom prst="rect">
            <a:avLst/>
          </a:prstGeom>
        </p:spPr>
      </p:pic>
      <p:sp>
        <p:nvSpPr>
          <p:cNvPr id="8" name="Google Shape;13;p1">
            <a:extLst>
              <a:ext uri="{FF2B5EF4-FFF2-40B4-BE49-F238E27FC236}">
                <a16:creationId xmlns:a16="http://schemas.microsoft.com/office/drawing/2014/main" id="{624DCA4E-7483-484A-9E7C-BC3F28110961}"/>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
        <p:nvSpPr>
          <p:cNvPr id="11" name="Google Shape;20;p3">
            <a:extLst>
              <a:ext uri="{FF2B5EF4-FFF2-40B4-BE49-F238E27FC236}">
                <a16:creationId xmlns:a16="http://schemas.microsoft.com/office/drawing/2014/main" id="{B701C0B9-76D5-3947-84D9-1B5311479232}"/>
              </a:ext>
            </a:extLst>
          </p:cNvPr>
          <p:cNvSpPr txBox="1">
            <a:spLocks noGrp="1"/>
          </p:cNvSpPr>
          <p:nvPr>
            <p:ph type="title"/>
          </p:nvPr>
        </p:nvSpPr>
        <p:spPr>
          <a:xfrm>
            <a:off x="649704" y="555828"/>
            <a:ext cx="8076006" cy="602412"/>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3" name="Google Shape;21;p3">
            <a:extLst>
              <a:ext uri="{FF2B5EF4-FFF2-40B4-BE49-F238E27FC236}">
                <a16:creationId xmlns:a16="http://schemas.microsoft.com/office/drawing/2014/main" id="{9ED12C2B-0357-B645-BF68-B8E71F015014}"/>
              </a:ext>
            </a:extLst>
          </p:cNvPr>
          <p:cNvSpPr txBox="1">
            <a:spLocks noGrp="1"/>
          </p:cNvSpPr>
          <p:nvPr>
            <p:ph type="body" idx="1"/>
          </p:nvPr>
        </p:nvSpPr>
        <p:spPr>
          <a:xfrm>
            <a:off x="649704" y="1284973"/>
            <a:ext cx="7852133" cy="3212503"/>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4" name="Text Placeholder 10">
            <a:extLst>
              <a:ext uri="{FF2B5EF4-FFF2-40B4-BE49-F238E27FC236}">
                <a16:creationId xmlns:a16="http://schemas.microsoft.com/office/drawing/2014/main" id="{36ECAECA-3F73-5146-909F-29D566777883}"/>
              </a:ext>
            </a:extLst>
          </p:cNvPr>
          <p:cNvSpPr>
            <a:spLocks noGrp="1"/>
          </p:cNvSpPr>
          <p:nvPr>
            <p:ph type="body" sz="quarter" idx="13"/>
          </p:nvPr>
        </p:nvSpPr>
        <p:spPr>
          <a:xfrm>
            <a:off x="649704" y="212800"/>
            <a:ext cx="8076006" cy="313876"/>
          </a:xfrm>
          <a:prstGeom prst="rect">
            <a:avLst/>
          </a:prstGeom>
        </p:spPr>
        <p:txBody>
          <a:bodyPr anchor="t"/>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1467064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5" name="Picture 4" descr="A close up of a rock&#10;&#10;Description automatically generated">
            <a:extLst>
              <a:ext uri="{FF2B5EF4-FFF2-40B4-BE49-F238E27FC236}">
                <a16:creationId xmlns:a16="http://schemas.microsoft.com/office/drawing/2014/main" id="{FCD03C70-BA28-9441-9BBB-BE912D08DD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4" y="3630496"/>
            <a:ext cx="9141291" cy="1513004"/>
          </a:xfrm>
          <a:prstGeom prst="rect">
            <a:avLst/>
          </a:prstGeom>
        </p:spPr>
      </p:pic>
      <p:sp>
        <p:nvSpPr>
          <p:cNvPr id="14" name="Google Shape;13;p1">
            <a:extLst>
              <a:ext uri="{FF2B5EF4-FFF2-40B4-BE49-F238E27FC236}">
                <a16:creationId xmlns:a16="http://schemas.microsoft.com/office/drawing/2014/main" id="{B6011069-5EFB-FB4E-B486-B22551B967B4}"/>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5" name="Picture 14" descr="A picture containing drawing&#10;&#10;Description automatically generated">
            <a:extLst>
              <a:ext uri="{FF2B5EF4-FFF2-40B4-BE49-F238E27FC236}">
                <a16:creationId xmlns:a16="http://schemas.microsoft.com/office/drawing/2014/main" id="{F27FBE02-2956-304A-AF29-9318D536FE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
        <p:nvSpPr>
          <p:cNvPr id="8" name="Google Shape;20;p3">
            <a:extLst>
              <a:ext uri="{FF2B5EF4-FFF2-40B4-BE49-F238E27FC236}">
                <a16:creationId xmlns:a16="http://schemas.microsoft.com/office/drawing/2014/main" id="{F2C49A8A-B3DD-AB41-8B63-90FC1591480B}"/>
              </a:ext>
            </a:extLst>
          </p:cNvPr>
          <p:cNvSpPr txBox="1">
            <a:spLocks noGrp="1"/>
          </p:cNvSpPr>
          <p:nvPr>
            <p:ph type="title"/>
          </p:nvPr>
        </p:nvSpPr>
        <p:spPr>
          <a:xfrm>
            <a:off x="649704" y="555828"/>
            <a:ext cx="8076006" cy="602412"/>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9" name="Google Shape;21;p3">
            <a:extLst>
              <a:ext uri="{FF2B5EF4-FFF2-40B4-BE49-F238E27FC236}">
                <a16:creationId xmlns:a16="http://schemas.microsoft.com/office/drawing/2014/main" id="{DA7B4D7C-7EC2-D945-B7B7-0ABFD8BD529B}"/>
              </a:ext>
            </a:extLst>
          </p:cNvPr>
          <p:cNvSpPr txBox="1">
            <a:spLocks noGrp="1"/>
          </p:cNvSpPr>
          <p:nvPr>
            <p:ph type="body" idx="1"/>
          </p:nvPr>
        </p:nvSpPr>
        <p:spPr>
          <a:xfrm>
            <a:off x="649704" y="1284974"/>
            <a:ext cx="7852133" cy="2305250"/>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1" name="Text Placeholder 10">
            <a:extLst>
              <a:ext uri="{FF2B5EF4-FFF2-40B4-BE49-F238E27FC236}">
                <a16:creationId xmlns:a16="http://schemas.microsoft.com/office/drawing/2014/main" id="{19416506-CD3F-2B4D-89CA-70C59209ACC5}"/>
              </a:ext>
            </a:extLst>
          </p:cNvPr>
          <p:cNvSpPr>
            <a:spLocks noGrp="1"/>
          </p:cNvSpPr>
          <p:nvPr>
            <p:ph type="body" sz="quarter" idx="13"/>
          </p:nvPr>
        </p:nvSpPr>
        <p:spPr>
          <a:xfrm>
            <a:off x="649704" y="212800"/>
            <a:ext cx="8076006" cy="313876"/>
          </a:xfrm>
          <a:prstGeom prst="rect">
            <a:avLst/>
          </a:prstGeom>
        </p:spPr>
        <p:txBody>
          <a:bodyPr anchor="t"/>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2336828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9" name="Picture 8" descr="A picture containing screen, object, tree&#10;&#10;Description automatically generated">
            <a:extLst>
              <a:ext uri="{FF2B5EF4-FFF2-40B4-BE49-F238E27FC236}">
                <a16:creationId xmlns:a16="http://schemas.microsoft.com/office/drawing/2014/main" id="{51D442F6-E704-FA48-8F0B-E28B8887001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630497"/>
            <a:ext cx="9141291" cy="1513004"/>
          </a:xfrm>
          <a:prstGeom prst="rect">
            <a:avLst/>
          </a:prstGeom>
        </p:spPr>
      </p:pic>
      <p:sp>
        <p:nvSpPr>
          <p:cNvPr id="8" name="Google Shape;13;p1">
            <a:extLst>
              <a:ext uri="{FF2B5EF4-FFF2-40B4-BE49-F238E27FC236}">
                <a16:creationId xmlns:a16="http://schemas.microsoft.com/office/drawing/2014/main" id="{EEE7F7BA-1A9E-E748-8E46-ADC6DE438086}"/>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3" name="Picture 12" descr="A picture containing drawing&#10;&#10;Description automatically generated">
            <a:extLst>
              <a:ext uri="{FF2B5EF4-FFF2-40B4-BE49-F238E27FC236}">
                <a16:creationId xmlns:a16="http://schemas.microsoft.com/office/drawing/2014/main" id="{1CE2559B-CC35-1C43-86AD-19AD6E81A6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
        <p:nvSpPr>
          <p:cNvPr id="11" name="Google Shape;20;p3">
            <a:extLst>
              <a:ext uri="{FF2B5EF4-FFF2-40B4-BE49-F238E27FC236}">
                <a16:creationId xmlns:a16="http://schemas.microsoft.com/office/drawing/2014/main" id="{624414BF-08F2-DE44-B21E-343515E49861}"/>
              </a:ext>
            </a:extLst>
          </p:cNvPr>
          <p:cNvSpPr txBox="1">
            <a:spLocks noGrp="1"/>
          </p:cNvSpPr>
          <p:nvPr>
            <p:ph type="title"/>
          </p:nvPr>
        </p:nvSpPr>
        <p:spPr>
          <a:xfrm>
            <a:off x="649704" y="555828"/>
            <a:ext cx="8076006" cy="602412"/>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4" name="Google Shape;21;p3">
            <a:extLst>
              <a:ext uri="{FF2B5EF4-FFF2-40B4-BE49-F238E27FC236}">
                <a16:creationId xmlns:a16="http://schemas.microsoft.com/office/drawing/2014/main" id="{7B7FA9C9-8C9C-CC41-B69F-238F5A8EF6DD}"/>
              </a:ext>
            </a:extLst>
          </p:cNvPr>
          <p:cNvSpPr txBox="1">
            <a:spLocks noGrp="1"/>
          </p:cNvSpPr>
          <p:nvPr>
            <p:ph type="body" idx="1"/>
          </p:nvPr>
        </p:nvSpPr>
        <p:spPr>
          <a:xfrm>
            <a:off x="649704" y="1284974"/>
            <a:ext cx="7852133" cy="2305250"/>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5" name="Text Placeholder 10">
            <a:extLst>
              <a:ext uri="{FF2B5EF4-FFF2-40B4-BE49-F238E27FC236}">
                <a16:creationId xmlns:a16="http://schemas.microsoft.com/office/drawing/2014/main" id="{5F9D3757-7896-8946-A918-430DFFCCDBEF}"/>
              </a:ext>
            </a:extLst>
          </p:cNvPr>
          <p:cNvSpPr>
            <a:spLocks noGrp="1"/>
          </p:cNvSpPr>
          <p:nvPr>
            <p:ph type="body" sz="quarter" idx="13"/>
          </p:nvPr>
        </p:nvSpPr>
        <p:spPr>
          <a:xfrm>
            <a:off x="649704" y="212800"/>
            <a:ext cx="8076006" cy="313876"/>
          </a:xfrm>
          <a:prstGeom prst="rect">
            <a:avLst/>
          </a:prstGeom>
        </p:spPr>
        <p:txBody>
          <a:bodyPr anchor="t"/>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2924213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5" name="Picture 4" descr="A close up of a rock&#10;&#10;Description automatically generated">
            <a:extLst>
              <a:ext uri="{FF2B5EF4-FFF2-40B4-BE49-F238E27FC236}">
                <a16:creationId xmlns:a16="http://schemas.microsoft.com/office/drawing/2014/main" id="{FCD03C70-BA28-9441-9BBB-BE912D08DD7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4" y="4357048"/>
            <a:ext cx="9141291" cy="786452"/>
          </a:xfrm>
          <a:prstGeom prst="rect">
            <a:avLst/>
          </a:prstGeom>
        </p:spPr>
      </p:pic>
      <p:sp>
        <p:nvSpPr>
          <p:cNvPr id="8" name="Google Shape;13;p1">
            <a:extLst>
              <a:ext uri="{FF2B5EF4-FFF2-40B4-BE49-F238E27FC236}">
                <a16:creationId xmlns:a16="http://schemas.microsoft.com/office/drawing/2014/main" id="{598EEAE1-4DF0-224E-907A-797631D7ADB2}"/>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9" name="Picture 8" descr="A close up of a logo&#10;&#10;Description automatically generated">
            <a:extLst>
              <a:ext uri="{FF2B5EF4-FFF2-40B4-BE49-F238E27FC236}">
                <a16:creationId xmlns:a16="http://schemas.microsoft.com/office/drawing/2014/main" id="{9BC9A15F-9070-9F4E-80C2-85DA0C4E09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5" y="4590595"/>
            <a:ext cx="366815" cy="366815"/>
          </a:xfrm>
          <a:prstGeom prst="rect">
            <a:avLst/>
          </a:prstGeom>
        </p:spPr>
      </p:pic>
      <p:sp>
        <p:nvSpPr>
          <p:cNvPr id="11" name="Google Shape;20;p3">
            <a:extLst>
              <a:ext uri="{FF2B5EF4-FFF2-40B4-BE49-F238E27FC236}">
                <a16:creationId xmlns:a16="http://schemas.microsoft.com/office/drawing/2014/main" id="{1D105C96-C4E4-C547-A083-F6E01CDEF010}"/>
              </a:ext>
            </a:extLst>
          </p:cNvPr>
          <p:cNvSpPr txBox="1">
            <a:spLocks noGrp="1"/>
          </p:cNvSpPr>
          <p:nvPr>
            <p:ph type="title"/>
          </p:nvPr>
        </p:nvSpPr>
        <p:spPr>
          <a:xfrm>
            <a:off x="649704" y="555828"/>
            <a:ext cx="8076006" cy="602412"/>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3" name="Google Shape;21;p3">
            <a:extLst>
              <a:ext uri="{FF2B5EF4-FFF2-40B4-BE49-F238E27FC236}">
                <a16:creationId xmlns:a16="http://schemas.microsoft.com/office/drawing/2014/main" id="{747555D1-234C-C243-8EED-699F9CC316F8}"/>
              </a:ext>
            </a:extLst>
          </p:cNvPr>
          <p:cNvSpPr txBox="1">
            <a:spLocks noGrp="1"/>
          </p:cNvSpPr>
          <p:nvPr>
            <p:ph type="body" idx="1"/>
          </p:nvPr>
        </p:nvSpPr>
        <p:spPr>
          <a:xfrm>
            <a:off x="649704" y="1284974"/>
            <a:ext cx="7852133" cy="2305250"/>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4" name="Text Placeholder 10">
            <a:extLst>
              <a:ext uri="{FF2B5EF4-FFF2-40B4-BE49-F238E27FC236}">
                <a16:creationId xmlns:a16="http://schemas.microsoft.com/office/drawing/2014/main" id="{5CC9D5F4-9E74-B34F-9C62-E2AD09057707}"/>
              </a:ext>
            </a:extLst>
          </p:cNvPr>
          <p:cNvSpPr>
            <a:spLocks noGrp="1"/>
          </p:cNvSpPr>
          <p:nvPr>
            <p:ph type="body" sz="quarter" idx="13"/>
          </p:nvPr>
        </p:nvSpPr>
        <p:spPr>
          <a:xfrm>
            <a:off x="649704" y="212800"/>
            <a:ext cx="8076006" cy="313876"/>
          </a:xfrm>
          <a:prstGeom prst="rect">
            <a:avLst/>
          </a:prstGeom>
        </p:spPr>
        <p:txBody>
          <a:bodyPr anchor="t"/>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2112458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9" name="Picture 8" descr="A picture containing screen, object, tree&#10;&#10;Description automatically generated">
            <a:extLst>
              <a:ext uri="{FF2B5EF4-FFF2-40B4-BE49-F238E27FC236}">
                <a16:creationId xmlns:a16="http://schemas.microsoft.com/office/drawing/2014/main" id="{51D442F6-E704-FA48-8F0B-E28B8887001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357049"/>
            <a:ext cx="9141291" cy="786451"/>
          </a:xfrm>
          <a:prstGeom prst="rect">
            <a:avLst/>
          </a:prstGeom>
        </p:spPr>
      </p:pic>
      <p:sp>
        <p:nvSpPr>
          <p:cNvPr id="8" name="Google Shape;13;p1">
            <a:extLst>
              <a:ext uri="{FF2B5EF4-FFF2-40B4-BE49-F238E27FC236}">
                <a16:creationId xmlns:a16="http://schemas.microsoft.com/office/drawing/2014/main" id="{AA542425-A56B-9D46-9D5F-3BE646AA2B7E}"/>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3" name="Picture 12" descr="A picture containing drawing&#10;&#10;Description automatically generated">
            <a:extLst>
              <a:ext uri="{FF2B5EF4-FFF2-40B4-BE49-F238E27FC236}">
                <a16:creationId xmlns:a16="http://schemas.microsoft.com/office/drawing/2014/main" id="{65C79C86-1124-184A-A208-6EDFB1B13B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
        <p:nvSpPr>
          <p:cNvPr id="11" name="Google Shape;20;p3">
            <a:extLst>
              <a:ext uri="{FF2B5EF4-FFF2-40B4-BE49-F238E27FC236}">
                <a16:creationId xmlns:a16="http://schemas.microsoft.com/office/drawing/2014/main" id="{456D8D65-FD44-BF42-B8B8-FEE461EDBB10}"/>
              </a:ext>
            </a:extLst>
          </p:cNvPr>
          <p:cNvSpPr txBox="1">
            <a:spLocks noGrp="1"/>
          </p:cNvSpPr>
          <p:nvPr>
            <p:ph type="title"/>
          </p:nvPr>
        </p:nvSpPr>
        <p:spPr>
          <a:xfrm>
            <a:off x="649704" y="555828"/>
            <a:ext cx="8076006" cy="602412"/>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4" name="Google Shape;21;p3">
            <a:extLst>
              <a:ext uri="{FF2B5EF4-FFF2-40B4-BE49-F238E27FC236}">
                <a16:creationId xmlns:a16="http://schemas.microsoft.com/office/drawing/2014/main" id="{35DA7754-9AAE-8B4E-B061-E16E838AEAA6}"/>
              </a:ext>
            </a:extLst>
          </p:cNvPr>
          <p:cNvSpPr txBox="1">
            <a:spLocks noGrp="1"/>
          </p:cNvSpPr>
          <p:nvPr>
            <p:ph type="body" idx="1"/>
          </p:nvPr>
        </p:nvSpPr>
        <p:spPr>
          <a:xfrm>
            <a:off x="649704" y="1284974"/>
            <a:ext cx="7852133" cy="2305250"/>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5" name="Text Placeholder 10">
            <a:extLst>
              <a:ext uri="{FF2B5EF4-FFF2-40B4-BE49-F238E27FC236}">
                <a16:creationId xmlns:a16="http://schemas.microsoft.com/office/drawing/2014/main" id="{7AF2FFA9-3B82-044C-916E-1530DDA2E5DF}"/>
              </a:ext>
            </a:extLst>
          </p:cNvPr>
          <p:cNvSpPr>
            <a:spLocks noGrp="1"/>
          </p:cNvSpPr>
          <p:nvPr>
            <p:ph type="body" sz="quarter" idx="13"/>
          </p:nvPr>
        </p:nvSpPr>
        <p:spPr>
          <a:xfrm>
            <a:off x="649704" y="212800"/>
            <a:ext cx="8076006" cy="313876"/>
          </a:xfrm>
          <a:prstGeom prst="rect">
            <a:avLst/>
          </a:prstGeom>
        </p:spPr>
        <p:txBody>
          <a:bodyPr anchor="t"/>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Tree>
    <p:extLst>
      <p:ext uri="{BB962C8B-B14F-4D97-AF65-F5344CB8AC3E}">
        <p14:creationId xmlns:p14="http://schemas.microsoft.com/office/powerpoint/2010/main" val="3481508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4" name="Picture 3" descr="A picture containing canyon, valley, nature, table&#10;&#10;Description automatically generated">
            <a:extLst>
              <a:ext uri="{FF2B5EF4-FFF2-40B4-BE49-F238E27FC236}">
                <a16:creationId xmlns:a16="http://schemas.microsoft.com/office/drawing/2014/main" id="{4D7D78E3-8308-0B49-A947-F2C69AF193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4" y="2316912"/>
            <a:ext cx="9141291" cy="2826588"/>
          </a:xfrm>
          <a:prstGeom prst="rect">
            <a:avLst/>
          </a:prstGeom>
        </p:spPr>
      </p:pic>
      <p:sp>
        <p:nvSpPr>
          <p:cNvPr id="13" name="Rectangle 12">
            <a:extLst>
              <a:ext uri="{FF2B5EF4-FFF2-40B4-BE49-F238E27FC236}">
                <a16:creationId xmlns:a16="http://schemas.microsoft.com/office/drawing/2014/main" id="{A8B2F915-BBE6-454D-92BB-233724068B08}"/>
              </a:ext>
            </a:extLst>
          </p:cNvPr>
          <p:cNvSpPr/>
          <p:nvPr userDrawn="1"/>
        </p:nvSpPr>
        <p:spPr>
          <a:xfrm>
            <a:off x="0" y="-1"/>
            <a:ext cx="9144000" cy="3073941"/>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Google Shape;20;p3">
            <a:extLst>
              <a:ext uri="{FF2B5EF4-FFF2-40B4-BE49-F238E27FC236}">
                <a16:creationId xmlns:a16="http://schemas.microsoft.com/office/drawing/2014/main" id="{90F71D3D-3BBC-1F48-8DAE-E72088465DF2}"/>
              </a:ext>
            </a:extLst>
          </p:cNvPr>
          <p:cNvSpPr txBox="1">
            <a:spLocks noGrp="1"/>
          </p:cNvSpPr>
          <p:nvPr>
            <p:ph type="title"/>
          </p:nvPr>
        </p:nvSpPr>
        <p:spPr>
          <a:xfrm>
            <a:off x="457199" y="750115"/>
            <a:ext cx="8268511" cy="786451"/>
          </a:xfrm>
          <a:prstGeom prst="rect">
            <a:avLst/>
          </a:prstGeom>
          <a:noFill/>
          <a:ln>
            <a:noFill/>
          </a:ln>
        </p:spPr>
        <p:txBody>
          <a:bodyPr spcFirstLastPara="1" wrap="square" lIns="91425" tIns="45700" rIns="91425" bIns="45700" anchor="ctr" anchorCtr="0"/>
          <a:lstStyle>
            <a:lvl1pPr lvl="0" algn="ctr">
              <a:spcBef>
                <a:spcPts val="0"/>
              </a:spcBef>
              <a:spcAft>
                <a:spcPts val="0"/>
              </a:spcAft>
              <a:buClr>
                <a:srgbClr val="3F3F3F"/>
              </a:buClr>
              <a:buSzPts val="1800"/>
              <a:buNone/>
              <a:defRPr sz="32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0" name="Google Shape;21;p3">
            <a:extLst>
              <a:ext uri="{FF2B5EF4-FFF2-40B4-BE49-F238E27FC236}">
                <a16:creationId xmlns:a16="http://schemas.microsoft.com/office/drawing/2014/main" id="{49D16FDD-01BC-D149-9473-B1F1CF83F89E}"/>
              </a:ext>
            </a:extLst>
          </p:cNvPr>
          <p:cNvSpPr txBox="1">
            <a:spLocks noGrp="1"/>
          </p:cNvSpPr>
          <p:nvPr>
            <p:ph type="body" idx="1"/>
          </p:nvPr>
        </p:nvSpPr>
        <p:spPr>
          <a:xfrm>
            <a:off x="1284232" y="1700490"/>
            <a:ext cx="6614444" cy="1304293"/>
          </a:xfrm>
          <a:prstGeom prst="rect">
            <a:avLst/>
          </a:prstGeom>
          <a:noFill/>
          <a:ln>
            <a:noFill/>
          </a:ln>
        </p:spPr>
        <p:txBody>
          <a:bodyPr spcFirstLastPara="1" wrap="square" lIns="91425" tIns="45700" rIns="91425" bIns="45700" anchor="t" anchorCtr="0"/>
          <a:lstStyle>
            <a:lvl1pPr marL="180975" lvl="0" indent="-174625" algn="ctr">
              <a:spcBef>
                <a:spcPts val="360"/>
              </a:spcBef>
              <a:spcAft>
                <a:spcPts val="0"/>
              </a:spcAft>
              <a:buClr>
                <a:srgbClr val="AD9C70"/>
              </a:buClr>
              <a:buSzPts val="1800"/>
              <a:buChar char="•"/>
              <a:tabLst/>
              <a:defRPr sz="2000">
                <a:solidFill>
                  <a:schemeClr val="bg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2" name="Text Placeholder 10">
            <a:extLst>
              <a:ext uri="{FF2B5EF4-FFF2-40B4-BE49-F238E27FC236}">
                <a16:creationId xmlns:a16="http://schemas.microsoft.com/office/drawing/2014/main" id="{8A77CF24-4EF0-D642-9881-78EBAC121790}"/>
              </a:ext>
            </a:extLst>
          </p:cNvPr>
          <p:cNvSpPr>
            <a:spLocks noGrp="1"/>
          </p:cNvSpPr>
          <p:nvPr>
            <p:ph type="body" sz="quarter" idx="13"/>
          </p:nvPr>
        </p:nvSpPr>
        <p:spPr>
          <a:xfrm>
            <a:off x="457199" y="504235"/>
            <a:ext cx="8268511"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9" name="Google Shape;13;p1">
            <a:extLst>
              <a:ext uri="{FF2B5EF4-FFF2-40B4-BE49-F238E27FC236}">
                <a16:creationId xmlns:a16="http://schemas.microsoft.com/office/drawing/2014/main" id="{AFD0AC09-D913-FF46-A829-005AB2F0ED53}"/>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5" name="Picture 14" descr="A picture containing drawing&#10;&#10;Description automatically generated">
            <a:extLst>
              <a:ext uri="{FF2B5EF4-FFF2-40B4-BE49-F238E27FC236}">
                <a16:creationId xmlns:a16="http://schemas.microsoft.com/office/drawing/2014/main" id="{D77F9259-E203-A743-A9D0-11D126468F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2263919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3" name="Picture 2" descr="A close up of a large rock&#10;&#10;Description automatically generated">
            <a:extLst>
              <a:ext uri="{FF2B5EF4-FFF2-40B4-BE49-F238E27FC236}">
                <a16:creationId xmlns:a16="http://schemas.microsoft.com/office/drawing/2014/main" id="{DCBD8CA3-C4E5-5A4E-8889-6840161CAE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7607"/>
            <a:ext cx="9141291" cy="3285893"/>
          </a:xfrm>
          <a:prstGeom prst="rect">
            <a:avLst/>
          </a:prstGeom>
        </p:spPr>
      </p:pic>
      <p:sp>
        <p:nvSpPr>
          <p:cNvPr id="13" name="Rectangle 12">
            <a:extLst>
              <a:ext uri="{FF2B5EF4-FFF2-40B4-BE49-F238E27FC236}">
                <a16:creationId xmlns:a16="http://schemas.microsoft.com/office/drawing/2014/main" id="{A8B2F915-BBE6-454D-92BB-233724068B08}"/>
              </a:ext>
            </a:extLst>
          </p:cNvPr>
          <p:cNvSpPr/>
          <p:nvPr userDrawn="1"/>
        </p:nvSpPr>
        <p:spPr>
          <a:xfrm>
            <a:off x="0" y="-1"/>
            <a:ext cx="9144000" cy="3073941"/>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Google Shape;20;p3">
            <a:extLst>
              <a:ext uri="{FF2B5EF4-FFF2-40B4-BE49-F238E27FC236}">
                <a16:creationId xmlns:a16="http://schemas.microsoft.com/office/drawing/2014/main" id="{90F71D3D-3BBC-1F48-8DAE-E72088465DF2}"/>
              </a:ext>
            </a:extLst>
          </p:cNvPr>
          <p:cNvSpPr txBox="1">
            <a:spLocks noGrp="1"/>
          </p:cNvSpPr>
          <p:nvPr>
            <p:ph type="title"/>
          </p:nvPr>
        </p:nvSpPr>
        <p:spPr>
          <a:xfrm>
            <a:off x="457199" y="750115"/>
            <a:ext cx="8268511" cy="786451"/>
          </a:xfrm>
          <a:prstGeom prst="rect">
            <a:avLst/>
          </a:prstGeom>
          <a:noFill/>
          <a:ln>
            <a:noFill/>
          </a:ln>
        </p:spPr>
        <p:txBody>
          <a:bodyPr spcFirstLastPara="1" wrap="square" lIns="91425" tIns="45700" rIns="91425" bIns="45700" anchor="ctr" anchorCtr="0"/>
          <a:lstStyle>
            <a:lvl1pPr lvl="0" algn="ctr">
              <a:spcBef>
                <a:spcPts val="0"/>
              </a:spcBef>
              <a:spcAft>
                <a:spcPts val="0"/>
              </a:spcAft>
              <a:buClr>
                <a:srgbClr val="3F3F3F"/>
              </a:buClr>
              <a:buSzPts val="1800"/>
              <a:buNone/>
              <a:defRPr sz="32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0" name="Google Shape;21;p3">
            <a:extLst>
              <a:ext uri="{FF2B5EF4-FFF2-40B4-BE49-F238E27FC236}">
                <a16:creationId xmlns:a16="http://schemas.microsoft.com/office/drawing/2014/main" id="{49D16FDD-01BC-D149-9473-B1F1CF83F89E}"/>
              </a:ext>
            </a:extLst>
          </p:cNvPr>
          <p:cNvSpPr txBox="1">
            <a:spLocks noGrp="1"/>
          </p:cNvSpPr>
          <p:nvPr>
            <p:ph type="body" idx="1"/>
          </p:nvPr>
        </p:nvSpPr>
        <p:spPr>
          <a:xfrm>
            <a:off x="1284232" y="1700490"/>
            <a:ext cx="6614444" cy="1304293"/>
          </a:xfrm>
          <a:prstGeom prst="rect">
            <a:avLst/>
          </a:prstGeom>
          <a:noFill/>
          <a:ln>
            <a:noFill/>
          </a:ln>
        </p:spPr>
        <p:txBody>
          <a:bodyPr spcFirstLastPara="1" wrap="square" lIns="91425" tIns="45700" rIns="91425" bIns="45700" anchor="t" anchorCtr="0"/>
          <a:lstStyle>
            <a:lvl1pPr marL="180975" lvl="0" indent="-174625" algn="ctr">
              <a:spcBef>
                <a:spcPts val="360"/>
              </a:spcBef>
              <a:spcAft>
                <a:spcPts val="0"/>
              </a:spcAft>
              <a:buClr>
                <a:srgbClr val="AD9C70"/>
              </a:buClr>
              <a:buSzPts val="1800"/>
              <a:buChar char="•"/>
              <a:tabLst/>
              <a:defRPr sz="2000">
                <a:solidFill>
                  <a:schemeClr val="bg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2" name="Text Placeholder 10">
            <a:extLst>
              <a:ext uri="{FF2B5EF4-FFF2-40B4-BE49-F238E27FC236}">
                <a16:creationId xmlns:a16="http://schemas.microsoft.com/office/drawing/2014/main" id="{8A77CF24-4EF0-D642-9881-78EBAC121790}"/>
              </a:ext>
            </a:extLst>
          </p:cNvPr>
          <p:cNvSpPr>
            <a:spLocks noGrp="1"/>
          </p:cNvSpPr>
          <p:nvPr>
            <p:ph type="body" sz="quarter" idx="13"/>
          </p:nvPr>
        </p:nvSpPr>
        <p:spPr>
          <a:xfrm>
            <a:off x="457199" y="504235"/>
            <a:ext cx="8268511"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9" name="Google Shape;13;p1">
            <a:extLst>
              <a:ext uri="{FF2B5EF4-FFF2-40B4-BE49-F238E27FC236}">
                <a16:creationId xmlns:a16="http://schemas.microsoft.com/office/drawing/2014/main" id="{DFEACA7C-39D8-A541-84E5-9A9E28972CC6}"/>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5" name="Picture 14" descr="A picture containing drawing&#10;&#10;Description automatically generated">
            <a:extLst>
              <a:ext uri="{FF2B5EF4-FFF2-40B4-BE49-F238E27FC236}">
                <a16:creationId xmlns:a16="http://schemas.microsoft.com/office/drawing/2014/main" id="{46979FE6-E52E-4B4F-831F-714DBBBF1A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4081615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bg>
      <p:bgPr>
        <a:solidFill>
          <a:schemeClr val="bg1"/>
        </a:solidFill>
        <a:effectLst/>
      </p:bgPr>
    </p:bg>
    <p:spTree>
      <p:nvGrpSpPr>
        <p:cNvPr id="1" name="Shape 19"/>
        <p:cNvGrpSpPr/>
        <p:nvPr/>
      </p:nvGrpSpPr>
      <p:grpSpPr>
        <a:xfrm>
          <a:off x="0" y="0"/>
          <a:ext cx="0" cy="0"/>
          <a:chOff x="0" y="0"/>
          <a:chExt cx="0" cy="0"/>
        </a:xfrm>
      </p:grpSpPr>
      <p:pic>
        <p:nvPicPr>
          <p:cNvPr id="4" name="Picture 3" descr="A blurry image of a person&#10;&#10;Description automatically generated">
            <a:extLst>
              <a:ext uri="{FF2B5EF4-FFF2-40B4-BE49-F238E27FC236}">
                <a16:creationId xmlns:a16="http://schemas.microsoft.com/office/drawing/2014/main" id="{3A17C72E-5BF6-7040-99E5-E32CE905A79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4" name="Google Shape;20;p3">
            <a:extLst>
              <a:ext uri="{FF2B5EF4-FFF2-40B4-BE49-F238E27FC236}">
                <a16:creationId xmlns:a16="http://schemas.microsoft.com/office/drawing/2014/main" id="{08C44E03-5712-FE42-909F-BC8DCE77A72E}"/>
              </a:ext>
            </a:extLst>
          </p:cNvPr>
          <p:cNvSpPr txBox="1">
            <a:spLocks noGrp="1"/>
          </p:cNvSpPr>
          <p:nvPr>
            <p:ph type="title"/>
          </p:nvPr>
        </p:nvSpPr>
        <p:spPr>
          <a:xfrm>
            <a:off x="457200" y="447471"/>
            <a:ext cx="4338536" cy="786451"/>
          </a:xfrm>
          <a:prstGeom prst="rect">
            <a:avLst/>
          </a:prstGeom>
          <a:noFill/>
          <a:ln>
            <a:noFill/>
          </a:ln>
        </p:spPr>
        <p:txBody>
          <a:bodyPr spcFirstLastPara="1" wrap="square" lIns="91425" tIns="45700" rIns="91425" bIns="45700" anchor="ctr" anchorCtr="0"/>
          <a:lstStyle>
            <a:lvl1pPr lvl="0" algn="l">
              <a:spcBef>
                <a:spcPts val="0"/>
              </a:spcBef>
              <a:spcAft>
                <a:spcPts val="0"/>
              </a:spcAft>
              <a:buClr>
                <a:srgbClr val="3F3F3F"/>
              </a:buClr>
              <a:buSzPts val="1800"/>
              <a:buNone/>
              <a:defRPr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5" name="Google Shape;21;p3">
            <a:extLst>
              <a:ext uri="{FF2B5EF4-FFF2-40B4-BE49-F238E27FC236}">
                <a16:creationId xmlns:a16="http://schemas.microsoft.com/office/drawing/2014/main" id="{06365CC3-B5E3-2748-B596-BCA3C00586C4}"/>
              </a:ext>
            </a:extLst>
          </p:cNvPr>
          <p:cNvSpPr txBox="1">
            <a:spLocks noGrp="1"/>
          </p:cNvSpPr>
          <p:nvPr>
            <p:ph type="body" idx="1"/>
          </p:nvPr>
        </p:nvSpPr>
        <p:spPr>
          <a:xfrm>
            <a:off x="457200" y="1411097"/>
            <a:ext cx="3268494" cy="3183525"/>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bg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16" name="Text Placeholder 10">
            <a:extLst>
              <a:ext uri="{FF2B5EF4-FFF2-40B4-BE49-F238E27FC236}">
                <a16:creationId xmlns:a16="http://schemas.microsoft.com/office/drawing/2014/main" id="{ADB3E2BF-2EEA-784A-A3E8-B2D122A91861}"/>
              </a:ext>
            </a:extLst>
          </p:cNvPr>
          <p:cNvSpPr>
            <a:spLocks noGrp="1"/>
          </p:cNvSpPr>
          <p:nvPr>
            <p:ph type="body" sz="quarter" idx="13"/>
          </p:nvPr>
        </p:nvSpPr>
        <p:spPr>
          <a:xfrm>
            <a:off x="457200" y="287050"/>
            <a:ext cx="4338536" cy="344460"/>
          </a:xfrm>
          <a:prstGeom prst="rect">
            <a:avLst/>
          </a:prstGeom>
        </p:spPr>
        <p:txBody>
          <a:bodyPr/>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8" name="Google Shape;13;p1">
            <a:extLst>
              <a:ext uri="{FF2B5EF4-FFF2-40B4-BE49-F238E27FC236}">
                <a16:creationId xmlns:a16="http://schemas.microsoft.com/office/drawing/2014/main" id="{E9A79A17-79C3-1444-8CAA-77478178AF84}"/>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9" name="Picture 8" descr="A picture containing drawing&#10;&#10;Description automatically generated">
            <a:extLst>
              <a:ext uri="{FF2B5EF4-FFF2-40B4-BE49-F238E27FC236}">
                <a16:creationId xmlns:a16="http://schemas.microsoft.com/office/drawing/2014/main" id="{6B78EF8D-E694-A449-A36A-4D0BF292E3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206983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bg>
      <p:bgPr>
        <a:solidFill>
          <a:schemeClr val="bg1"/>
        </a:solidFill>
        <a:effectLst/>
      </p:bgPr>
    </p:bg>
    <p:spTree>
      <p:nvGrpSpPr>
        <p:cNvPr id="1" name="Shape 19"/>
        <p:cNvGrpSpPr/>
        <p:nvPr/>
      </p:nvGrpSpPr>
      <p:grpSpPr>
        <a:xfrm>
          <a:off x="0" y="0"/>
          <a:ext cx="0" cy="0"/>
          <a:chOff x="0" y="0"/>
          <a:chExt cx="0" cy="0"/>
        </a:xfrm>
      </p:grpSpPr>
      <p:pic>
        <p:nvPicPr>
          <p:cNvPr id="12" name="Picture 11" descr="A picture containing cake, animal, table, sitting&#10;&#10;Description automatically generated">
            <a:extLst>
              <a:ext uri="{FF2B5EF4-FFF2-40B4-BE49-F238E27FC236}">
                <a16:creationId xmlns:a16="http://schemas.microsoft.com/office/drawing/2014/main" id="{019DAE9A-2F62-9048-9C6E-B29C28849003}"/>
              </a:ext>
            </a:extLst>
          </p:cNvPr>
          <p:cNvPicPr>
            <a:picLocks noChangeAspect="1"/>
          </p:cNvPicPr>
          <p:nvPr userDrawn="1"/>
        </p:nvPicPr>
        <p:blipFill>
          <a:blip r:embed="rId2"/>
          <a:stretch>
            <a:fillRect/>
          </a:stretch>
        </p:blipFill>
        <p:spPr>
          <a:xfrm>
            <a:off x="1354" y="0"/>
            <a:ext cx="9141291" cy="5143500"/>
          </a:xfrm>
          <a:prstGeom prst="rect">
            <a:avLst/>
          </a:prstGeom>
        </p:spPr>
      </p:pic>
      <p:sp>
        <p:nvSpPr>
          <p:cNvPr id="13" name="Rectangle 12">
            <a:extLst>
              <a:ext uri="{FF2B5EF4-FFF2-40B4-BE49-F238E27FC236}">
                <a16:creationId xmlns:a16="http://schemas.microsoft.com/office/drawing/2014/main" id="{6B16A728-B8F1-7D44-91B8-B9383D9128E7}"/>
              </a:ext>
            </a:extLst>
          </p:cNvPr>
          <p:cNvSpPr/>
          <p:nvPr userDrawn="1"/>
        </p:nvSpPr>
        <p:spPr>
          <a:xfrm>
            <a:off x="-1" y="-1"/>
            <a:ext cx="9141291"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1831850" y="2277827"/>
            <a:ext cx="5480299" cy="1405841"/>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1831850" y="1933367"/>
            <a:ext cx="5480299"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10" name="Google Shape;13;p1">
            <a:extLst>
              <a:ext uri="{FF2B5EF4-FFF2-40B4-BE49-F238E27FC236}">
                <a16:creationId xmlns:a16="http://schemas.microsoft.com/office/drawing/2014/main" id="{D5C57FA4-ABED-774D-94B8-BE66B4B7CC7E}"/>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1" name="Picture 10" descr="A picture containing drawing&#10;&#10;Description automatically generated">
            <a:extLst>
              <a:ext uri="{FF2B5EF4-FFF2-40B4-BE49-F238E27FC236}">
                <a16:creationId xmlns:a16="http://schemas.microsoft.com/office/drawing/2014/main" id="{9CBD056F-7D08-0D4A-9F68-A12C8DC45D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1327221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32" name="Picture 31" descr="A close up of a rock near the ocean&#10;&#10;Description automatically generated">
            <a:extLst>
              <a:ext uri="{FF2B5EF4-FFF2-40B4-BE49-F238E27FC236}">
                <a16:creationId xmlns:a16="http://schemas.microsoft.com/office/drawing/2014/main" id="{D6CCFE3F-4CF0-1F4A-B159-12D8BA09D8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646" y="0"/>
            <a:ext cx="9141290" cy="5143500"/>
          </a:xfrm>
          <a:prstGeom prst="rect">
            <a:avLst/>
          </a:prstGeom>
        </p:spPr>
      </p:pic>
      <p:sp>
        <p:nvSpPr>
          <p:cNvPr id="13" name="Rectangle 12">
            <a:extLst>
              <a:ext uri="{FF2B5EF4-FFF2-40B4-BE49-F238E27FC236}">
                <a16:creationId xmlns:a16="http://schemas.microsoft.com/office/drawing/2014/main" id="{6B16A728-B8F1-7D44-91B8-B9383D9128E7}"/>
              </a:ext>
            </a:extLst>
          </p:cNvPr>
          <p:cNvSpPr/>
          <p:nvPr userDrawn="1"/>
        </p:nvSpPr>
        <p:spPr>
          <a:xfrm>
            <a:off x="13646" y="0"/>
            <a:ext cx="9141291" cy="5143500"/>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2166850" y="2277827"/>
            <a:ext cx="4643091" cy="1405841"/>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2166850" y="1933367"/>
            <a:ext cx="4643091"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33" name="Google Shape;13;p1">
            <a:extLst>
              <a:ext uri="{FF2B5EF4-FFF2-40B4-BE49-F238E27FC236}">
                <a16:creationId xmlns:a16="http://schemas.microsoft.com/office/drawing/2014/main" id="{28797F9D-6AD0-D346-8180-F7B12A7BAB31}"/>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34" name="Picture 33" descr="A picture containing drawing&#10;&#10;Description automatically generated">
            <a:extLst>
              <a:ext uri="{FF2B5EF4-FFF2-40B4-BE49-F238E27FC236}">
                <a16:creationId xmlns:a16="http://schemas.microsoft.com/office/drawing/2014/main" id="{4CB106EA-45A1-D643-B440-0E5DB195937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300356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3" name="Picture 2" descr="A picture containing sitting, table, black, large&#10;&#10;Description automatically generated">
            <a:extLst>
              <a:ext uri="{FF2B5EF4-FFF2-40B4-BE49-F238E27FC236}">
                <a16:creationId xmlns:a16="http://schemas.microsoft.com/office/drawing/2014/main" id="{8B0576DF-775F-7643-9374-66F9A71371A1}"/>
              </a:ext>
            </a:extLst>
          </p:cNvPr>
          <p:cNvPicPr>
            <a:picLocks noChangeAspect="1"/>
          </p:cNvPicPr>
          <p:nvPr userDrawn="1"/>
        </p:nvPicPr>
        <p:blipFill>
          <a:blip r:embed="rId2"/>
          <a:stretch>
            <a:fillRect/>
          </a:stretch>
        </p:blipFill>
        <p:spPr>
          <a:xfrm>
            <a:off x="1354" y="0"/>
            <a:ext cx="9141291" cy="5143500"/>
          </a:xfrm>
          <a:prstGeom prst="rect">
            <a:avLst/>
          </a:prstGeom>
        </p:spPr>
      </p:pic>
      <p:sp>
        <p:nvSpPr>
          <p:cNvPr id="13" name="Rectangle 12">
            <a:extLst>
              <a:ext uri="{FF2B5EF4-FFF2-40B4-BE49-F238E27FC236}">
                <a16:creationId xmlns:a16="http://schemas.microsoft.com/office/drawing/2014/main" id="{6B16A728-B8F1-7D44-91B8-B9383D9128E7}"/>
              </a:ext>
            </a:extLst>
          </p:cNvPr>
          <p:cNvSpPr/>
          <p:nvPr userDrawn="1"/>
        </p:nvSpPr>
        <p:spPr>
          <a:xfrm>
            <a:off x="0" y="0"/>
            <a:ext cx="9141291" cy="5143500"/>
          </a:xfrm>
          <a:prstGeom prst="rect">
            <a:avLst/>
          </a:prstGeom>
          <a:solidFill>
            <a:schemeClr val="tx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1831850" y="2277827"/>
            <a:ext cx="5480299" cy="1405841"/>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1831850" y="1933367"/>
            <a:ext cx="5480299"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10" name="Google Shape;13;p1">
            <a:extLst>
              <a:ext uri="{FF2B5EF4-FFF2-40B4-BE49-F238E27FC236}">
                <a16:creationId xmlns:a16="http://schemas.microsoft.com/office/drawing/2014/main" id="{9B626B16-BD31-AA4A-BABC-D74CC3FECF61}"/>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1" name="Picture 10" descr="A picture containing drawing&#10;&#10;Description automatically generated">
            <a:extLst>
              <a:ext uri="{FF2B5EF4-FFF2-40B4-BE49-F238E27FC236}">
                <a16:creationId xmlns:a16="http://schemas.microsoft.com/office/drawing/2014/main" id="{9263D59C-F364-D441-AB9B-3866E7D57F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874396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4" name="Picture 3" descr="A person standing in front of a canyon&#10;&#10;Description automatically generated">
            <a:extLst>
              <a:ext uri="{FF2B5EF4-FFF2-40B4-BE49-F238E27FC236}">
                <a16:creationId xmlns:a16="http://schemas.microsoft.com/office/drawing/2014/main" id="{5B729A64-D840-7441-BC17-D4FB63DE0B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2645" cy="5143500"/>
          </a:xfrm>
          <a:prstGeom prst="rect">
            <a:avLst/>
          </a:prstGeom>
        </p:spPr>
      </p:pic>
      <p:sp>
        <p:nvSpPr>
          <p:cNvPr id="13" name="Rectangle 12">
            <a:extLst>
              <a:ext uri="{FF2B5EF4-FFF2-40B4-BE49-F238E27FC236}">
                <a16:creationId xmlns:a16="http://schemas.microsoft.com/office/drawing/2014/main" id="{6B16A728-B8F1-7D44-91B8-B9383D9128E7}"/>
              </a:ext>
            </a:extLst>
          </p:cNvPr>
          <p:cNvSpPr/>
          <p:nvPr userDrawn="1"/>
        </p:nvSpPr>
        <p:spPr>
          <a:xfrm>
            <a:off x="2709" y="0"/>
            <a:ext cx="9141291" cy="5143500"/>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1831850" y="2277827"/>
            <a:ext cx="5480299" cy="1405841"/>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1831850" y="1933367"/>
            <a:ext cx="5480299"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10" name="Google Shape;13;p1">
            <a:extLst>
              <a:ext uri="{FF2B5EF4-FFF2-40B4-BE49-F238E27FC236}">
                <a16:creationId xmlns:a16="http://schemas.microsoft.com/office/drawing/2014/main" id="{B8A94881-688B-9C42-A631-E31816CA750E}"/>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1" name="Picture 10" descr="A picture containing drawing&#10;&#10;Description automatically generated">
            <a:extLst>
              <a:ext uri="{FF2B5EF4-FFF2-40B4-BE49-F238E27FC236}">
                <a16:creationId xmlns:a16="http://schemas.microsoft.com/office/drawing/2014/main" id="{AFBA83A2-8368-4C48-9770-B251299A308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887194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sp>
        <p:nvSpPr>
          <p:cNvPr id="13" name="Rectangle 12">
            <a:extLst>
              <a:ext uri="{FF2B5EF4-FFF2-40B4-BE49-F238E27FC236}">
                <a16:creationId xmlns:a16="http://schemas.microsoft.com/office/drawing/2014/main" id="{6B16A728-B8F1-7D44-91B8-B9383D9128E7}"/>
              </a:ext>
            </a:extLst>
          </p:cNvPr>
          <p:cNvSpPr/>
          <p:nvPr userDrawn="1"/>
        </p:nvSpPr>
        <p:spPr>
          <a:xfrm>
            <a:off x="2709" y="0"/>
            <a:ext cx="9141291" cy="5143500"/>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1831850" y="2277827"/>
            <a:ext cx="5480299" cy="1405841"/>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1831850" y="1933367"/>
            <a:ext cx="5480299"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7" name="Google Shape;13;p1">
            <a:extLst>
              <a:ext uri="{FF2B5EF4-FFF2-40B4-BE49-F238E27FC236}">
                <a16:creationId xmlns:a16="http://schemas.microsoft.com/office/drawing/2014/main" id="{E6F32C7D-A366-8142-A51F-24A9B70D18FB}"/>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0" name="Picture 9" descr="A picture containing drawing&#10;&#10;Description automatically generated">
            <a:extLst>
              <a:ext uri="{FF2B5EF4-FFF2-40B4-BE49-F238E27FC236}">
                <a16:creationId xmlns:a16="http://schemas.microsoft.com/office/drawing/2014/main" id="{E1B6BBFF-4F7D-DB44-AD75-1283EB239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3779137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sp>
        <p:nvSpPr>
          <p:cNvPr id="13" name="Rectangle 12">
            <a:extLst>
              <a:ext uri="{FF2B5EF4-FFF2-40B4-BE49-F238E27FC236}">
                <a16:creationId xmlns:a16="http://schemas.microsoft.com/office/drawing/2014/main" id="{6B16A728-B8F1-7D44-91B8-B9383D9128E7}"/>
              </a:ext>
            </a:extLst>
          </p:cNvPr>
          <p:cNvSpPr/>
          <p:nvPr userDrawn="1"/>
        </p:nvSpPr>
        <p:spPr>
          <a:xfrm>
            <a:off x="2709" y="0"/>
            <a:ext cx="9141291" cy="5143500"/>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3" name="Picture 2" descr="A picture containing necklace, drawing, knot&#10;&#10;Description automatically generated">
            <a:extLst>
              <a:ext uri="{FF2B5EF4-FFF2-40B4-BE49-F238E27FC236}">
                <a16:creationId xmlns:a16="http://schemas.microsoft.com/office/drawing/2014/main" id="{937A7075-14AF-7240-9BB1-96556FEFD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75171" y="272021"/>
            <a:ext cx="4393656" cy="4482193"/>
          </a:xfrm>
          <a:prstGeom prst="rect">
            <a:avLst/>
          </a:prstGeom>
        </p:spPr>
      </p:pic>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3065689" y="2114547"/>
            <a:ext cx="3012621" cy="1456036"/>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28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3520847" y="1481358"/>
            <a:ext cx="2102304" cy="584205"/>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10" name="Google Shape;13;p1">
            <a:extLst>
              <a:ext uri="{FF2B5EF4-FFF2-40B4-BE49-F238E27FC236}">
                <a16:creationId xmlns:a16="http://schemas.microsoft.com/office/drawing/2014/main" id="{E14375CD-163D-3845-9E64-C0F722B7B1D3}"/>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1" name="Picture 10" descr="A picture containing drawing&#10;&#10;Description automatically generated">
            <a:extLst>
              <a:ext uri="{FF2B5EF4-FFF2-40B4-BE49-F238E27FC236}">
                <a16:creationId xmlns:a16="http://schemas.microsoft.com/office/drawing/2014/main" id="{3D34DF2C-DFE4-6F46-AD1B-B86FDA8494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1811925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bg>
      <p:bgPr>
        <a:solidFill>
          <a:schemeClr val="bg1"/>
        </a:solidFill>
        <a:effectLst/>
      </p:bgPr>
    </p:bg>
    <p:spTree>
      <p:nvGrpSpPr>
        <p:cNvPr id="1" name="Shape 19"/>
        <p:cNvGrpSpPr/>
        <p:nvPr/>
      </p:nvGrpSpPr>
      <p:grpSpPr>
        <a:xfrm>
          <a:off x="0" y="0"/>
          <a:ext cx="0" cy="0"/>
          <a:chOff x="0" y="0"/>
          <a:chExt cx="0" cy="0"/>
        </a:xfrm>
      </p:grpSpPr>
      <p:pic>
        <p:nvPicPr>
          <p:cNvPr id="4" name="Picture 3" descr="A picture containing black, pan, sitting, bird&#10;&#10;Description automatically generated">
            <a:extLst>
              <a:ext uri="{FF2B5EF4-FFF2-40B4-BE49-F238E27FC236}">
                <a16:creationId xmlns:a16="http://schemas.microsoft.com/office/drawing/2014/main" id="{1B33C51E-CC65-B64A-ADEE-1453C1950BDA}"/>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 name="Rectangle 8">
            <a:extLst>
              <a:ext uri="{FF2B5EF4-FFF2-40B4-BE49-F238E27FC236}">
                <a16:creationId xmlns:a16="http://schemas.microsoft.com/office/drawing/2014/main" id="{DC5497C2-D574-1841-B43A-C240E71FF265}"/>
              </a:ext>
            </a:extLst>
          </p:cNvPr>
          <p:cNvSpPr/>
          <p:nvPr userDrawn="1"/>
        </p:nvSpPr>
        <p:spPr>
          <a:xfrm>
            <a:off x="0" y="0"/>
            <a:ext cx="9141291" cy="51435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7" name="Google Shape;20;p3">
            <a:extLst>
              <a:ext uri="{FF2B5EF4-FFF2-40B4-BE49-F238E27FC236}">
                <a16:creationId xmlns:a16="http://schemas.microsoft.com/office/drawing/2014/main" id="{197A0CAC-3C48-1B47-B472-3E7E352D2988}"/>
              </a:ext>
            </a:extLst>
          </p:cNvPr>
          <p:cNvSpPr txBox="1">
            <a:spLocks noGrp="1"/>
          </p:cNvSpPr>
          <p:nvPr>
            <p:ph type="title"/>
          </p:nvPr>
        </p:nvSpPr>
        <p:spPr>
          <a:xfrm>
            <a:off x="457199" y="1935803"/>
            <a:ext cx="5214027" cy="2818411"/>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sz="36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2" name="Text Placeholder 10">
            <a:extLst>
              <a:ext uri="{FF2B5EF4-FFF2-40B4-BE49-F238E27FC236}">
                <a16:creationId xmlns:a16="http://schemas.microsoft.com/office/drawing/2014/main" id="{4425A6B7-9D3C-1D4C-8370-C3B962167041}"/>
              </a:ext>
            </a:extLst>
          </p:cNvPr>
          <p:cNvSpPr>
            <a:spLocks noGrp="1"/>
          </p:cNvSpPr>
          <p:nvPr>
            <p:ph type="body" sz="quarter" idx="13"/>
          </p:nvPr>
        </p:nvSpPr>
        <p:spPr>
          <a:xfrm>
            <a:off x="457201" y="1475901"/>
            <a:ext cx="5214026" cy="344460"/>
          </a:xfrm>
          <a:prstGeom prst="rect">
            <a:avLst/>
          </a:prstGeom>
        </p:spPr>
        <p:txBody>
          <a:bodyPr/>
          <a:lstStyle>
            <a:lvl1pPr marL="6350" indent="0">
              <a:buFontTx/>
              <a:buNone/>
              <a:tabLst/>
              <a:defRPr sz="1200" cap="all" baseline="0">
                <a:solidFill>
                  <a:schemeClr val="bg1"/>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11" name="Google Shape;13;p1">
            <a:extLst>
              <a:ext uri="{FF2B5EF4-FFF2-40B4-BE49-F238E27FC236}">
                <a16:creationId xmlns:a16="http://schemas.microsoft.com/office/drawing/2014/main" id="{0ED55A11-4C5F-2040-B2F9-B5E4E56B6C5D}"/>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4" name="Picture 13" descr="A picture containing drawing&#10;&#10;Description automatically generated">
            <a:extLst>
              <a:ext uri="{FF2B5EF4-FFF2-40B4-BE49-F238E27FC236}">
                <a16:creationId xmlns:a16="http://schemas.microsoft.com/office/drawing/2014/main" id="{68ADE2AB-1C83-D043-8B51-8E561C5D7E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2886659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pic>
        <p:nvPicPr>
          <p:cNvPr id="4" name="Picture 3" descr="A person standing in front of a mountain&#10;&#10;Description automatically generated">
            <a:extLst>
              <a:ext uri="{FF2B5EF4-FFF2-40B4-BE49-F238E27FC236}">
                <a16:creationId xmlns:a16="http://schemas.microsoft.com/office/drawing/2014/main" id="{45F2C5D5-AB7A-6844-9E4B-1A3B4205510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351" y="1"/>
            <a:ext cx="9142647" cy="5143500"/>
          </a:xfrm>
          <a:prstGeom prst="rect">
            <a:avLst/>
          </a:prstGeom>
        </p:spPr>
      </p:pic>
      <p:sp>
        <p:nvSpPr>
          <p:cNvPr id="8" name="Rectangle 7">
            <a:extLst>
              <a:ext uri="{FF2B5EF4-FFF2-40B4-BE49-F238E27FC236}">
                <a16:creationId xmlns:a16="http://schemas.microsoft.com/office/drawing/2014/main" id="{6D46D5E8-E2A5-E144-90FD-D13A9812BE4D}"/>
              </a:ext>
            </a:extLst>
          </p:cNvPr>
          <p:cNvSpPr/>
          <p:nvPr userDrawn="1"/>
        </p:nvSpPr>
        <p:spPr>
          <a:xfrm>
            <a:off x="0" y="0"/>
            <a:ext cx="9141291" cy="5143500"/>
          </a:xfrm>
          <a:prstGeom prst="rect">
            <a:avLst/>
          </a:prstGeom>
          <a:solidFill>
            <a:schemeClr val="tx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sp>
        <p:nvSpPr>
          <p:cNvPr id="7" name="Google Shape;20;p3">
            <a:extLst>
              <a:ext uri="{FF2B5EF4-FFF2-40B4-BE49-F238E27FC236}">
                <a16:creationId xmlns:a16="http://schemas.microsoft.com/office/drawing/2014/main" id="{197A0CAC-3C48-1B47-B472-3E7E352D2988}"/>
              </a:ext>
            </a:extLst>
          </p:cNvPr>
          <p:cNvSpPr txBox="1">
            <a:spLocks noGrp="1"/>
          </p:cNvSpPr>
          <p:nvPr>
            <p:ph type="title"/>
          </p:nvPr>
        </p:nvSpPr>
        <p:spPr>
          <a:xfrm>
            <a:off x="457199" y="1935803"/>
            <a:ext cx="5214027" cy="2818411"/>
          </a:xfrm>
          <a:prstGeom prst="rect">
            <a:avLst/>
          </a:prstGeom>
          <a:noFill/>
          <a:ln>
            <a:noFill/>
          </a:ln>
        </p:spPr>
        <p:txBody>
          <a:bodyPr spcFirstLastPara="1" wrap="square" lIns="91425" tIns="45700" rIns="91425" bIns="45700" anchor="t" anchorCtr="0"/>
          <a:lstStyle>
            <a:lvl1pPr lvl="0" algn="l">
              <a:spcBef>
                <a:spcPts val="0"/>
              </a:spcBef>
              <a:spcAft>
                <a:spcPts val="0"/>
              </a:spcAft>
              <a:buClr>
                <a:srgbClr val="3F3F3F"/>
              </a:buClr>
              <a:buSzPts val="1800"/>
              <a:buNone/>
              <a:defRPr sz="36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2" name="Text Placeholder 10">
            <a:extLst>
              <a:ext uri="{FF2B5EF4-FFF2-40B4-BE49-F238E27FC236}">
                <a16:creationId xmlns:a16="http://schemas.microsoft.com/office/drawing/2014/main" id="{4425A6B7-9D3C-1D4C-8370-C3B962167041}"/>
              </a:ext>
            </a:extLst>
          </p:cNvPr>
          <p:cNvSpPr>
            <a:spLocks noGrp="1"/>
          </p:cNvSpPr>
          <p:nvPr>
            <p:ph type="body" sz="quarter" idx="13"/>
          </p:nvPr>
        </p:nvSpPr>
        <p:spPr>
          <a:xfrm>
            <a:off x="457201" y="1475901"/>
            <a:ext cx="5214026" cy="344460"/>
          </a:xfrm>
          <a:prstGeom prst="rect">
            <a:avLst/>
          </a:prstGeom>
        </p:spPr>
        <p:txBody>
          <a:bodyPr/>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pic>
        <p:nvPicPr>
          <p:cNvPr id="6" name="Picture 5" descr="A picture containing drawing, necklace&#10;&#10;Description automatically generated">
            <a:extLst>
              <a:ext uri="{FF2B5EF4-FFF2-40B4-BE49-F238E27FC236}">
                <a16:creationId xmlns:a16="http://schemas.microsoft.com/office/drawing/2014/main" id="{04C83323-4A45-4948-B303-EC9D1FB8443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39710" y="1648131"/>
            <a:ext cx="1752465" cy="1787779"/>
          </a:xfrm>
          <a:prstGeom prst="rect">
            <a:avLst/>
          </a:prstGeom>
        </p:spPr>
      </p:pic>
      <p:sp>
        <p:nvSpPr>
          <p:cNvPr id="11" name="Google Shape;13;p1">
            <a:extLst>
              <a:ext uri="{FF2B5EF4-FFF2-40B4-BE49-F238E27FC236}">
                <a16:creationId xmlns:a16="http://schemas.microsoft.com/office/drawing/2014/main" id="{C07610F4-CAEA-764F-8CEB-9E31AA2D990D}"/>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3" name="Picture 12" descr="A picture containing drawing&#10;&#10;Description automatically generated">
            <a:extLst>
              <a:ext uri="{FF2B5EF4-FFF2-40B4-BE49-F238E27FC236}">
                <a16:creationId xmlns:a16="http://schemas.microsoft.com/office/drawing/2014/main" id="{C4DB7428-F006-2B43-A221-6DD6FA63219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3663945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bg>
      <p:bgPr>
        <a:solidFill>
          <a:schemeClr val="bg1"/>
        </a:solidFill>
        <a:effectLst/>
      </p:bgPr>
    </p:bg>
    <p:spTree>
      <p:nvGrpSpPr>
        <p:cNvPr id="1" name="Shape 19"/>
        <p:cNvGrpSpPr/>
        <p:nvPr/>
      </p:nvGrpSpPr>
      <p:grpSpPr>
        <a:xfrm>
          <a:off x="0" y="0"/>
          <a:ext cx="0" cy="0"/>
          <a:chOff x="0" y="0"/>
          <a:chExt cx="0" cy="0"/>
        </a:xfrm>
      </p:grpSpPr>
      <p:pic>
        <p:nvPicPr>
          <p:cNvPr id="15" name="Picture 14" descr="A picture containing necklace, drawing, knot&#10;&#10;Description automatically generated">
            <a:extLst>
              <a:ext uri="{FF2B5EF4-FFF2-40B4-BE49-F238E27FC236}">
                <a16:creationId xmlns:a16="http://schemas.microsoft.com/office/drawing/2014/main" id="{B1FF3C1C-1EEA-1241-B3C3-AB92C72DCB0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59304" y="309996"/>
            <a:ext cx="3584696" cy="4833504"/>
          </a:xfrm>
          <a:prstGeom prst="rect">
            <a:avLst/>
          </a:prstGeom>
        </p:spPr>
      </p:pic>
      <p:pic>
        <p:nvPicPr>
          <p:cNvPr id="5" name="Picture 4" descr="A screenshot of a computer screen&#10;&#10;Description automatically generated">
            <a:extLst>
              <a:ext uri="{FF2B5EF4-FFF2-40B4-BE49-F238E27FC236}">
                <a16:creationId xmlns:a16="http://schemas.microsoft.com/office/drawing/2014/main" id="{6A763943-7247-F24F-A0F9-40F84E7294A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151587" y="1200151"/>
            <a:ext cx="4992413" cy="3185461"/>
          </a:xfrm>
          <a:prstGeom prst="rect">
            <a:avLst/>
          </a:prstGeom>
        </p:spPr>
      </p:pic>
      <p:sp>
        <p:nvSpPr>
          <p:cNvPr id="7" name="Picture Placeholder 6">
            <a:extLst>
              <a:ext uri="{FF2B5EF4-FFF2-40B4-BE49-F238E27FC236}">
                <a16:creationId xmlns:a16="http://schemas.microsoft.com/office/drawing/2014/main" id="{6881C1E9-D852-1940-9D99-0F9FAEE370CC}"/>
              </a:ext>
            </a:extLst>
          </p:cNvPr>
          <p:cNvSpPr>
            <a:spLocks noGrp="1"/>
          </p:cNvSpPr>
          <p:nvPr>
            <p:ph type="pic" sz="quarter" idx="13"/>
          </p:nvPr>
        </p:nvSpPr>
        <p:spPr>
          <a:xfrm>
            <a:off x="4787900" y="1425575"/>
            <a:ext cx="4044950" cy="2606675"/>
          </a:xfrm>
          <a:prstGeom prst="rect">
            <a:avLst/>
          </a:prstGeom>
        </p:spPr>
        <p:txBody>
          <a:bodyPr/>
          <a:lstStyle/>
          <a:p>
            <a:r>
              <a:rPr lang="en-US"/>
              <a:t>Click icon to add picture</a:t>
            </a:r>
            <a:endParaRPr lang="en-GB"/>
          </a:p>
        </p:txBody>
      </p:sp>
      <p:sp>
        <p:nvSpPr>
          <p:cNvPr id="12" name="Google Shape;20;p3">
            <a:extLst>
              <a:ext uri="{FF2B5EF4-FFF2-40B4-BE49-F238E27FC236}">
                <a16:creationId xmlns:a16="http://schemas.microsoft.com/office/drawing/2014/main" id="{D5FF3193-7DB7-5348-B525-304C30BD209F}"/>
              </a:ext>
            </a:extLst>
          </p:cNvPr>
          <p:cNvSpPr txBox="1">
            <a:spLocks noGrp="1"/>
          </p:cNvSpPr>
          <p:nvPr>
            <p:ph type="title"/>
          </p:nvPr>
        </p:nvSpPr>
        <p:spPr>
          <a:xfrm>
            <a:off x="457200" y="199498"/>
            <a:ext cx="8375650" cy="857250"/>
          </a:xfrm>
          <a:prstGeom prst="rect">
            <a:avLst/>
          </a:prstGeom>
          <a:noFill/>
          <a:ln>
            <a:noFill/>
          </a:ln>
        </p:spPr>
        <p:txBody>
          <a:bodyPr spcFirstLastPara="1" wrap="square" lIns="91425" tIns="45700" rIns="91425" bIns="45700" anchor="ctr"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4" name="Google Shape;21;p3">
            <a:extLst>
              <a:ext uri="{FF2B5EF4-FFF2-40B4-BE49-F238E27FC236}">
                <a16:creationId xmlns:a16="http://schemas.microsoft.com/office/drawing/2014/main" id="{3D28A9A1-2A21-4E43-B137-4CB347305B63}"/>
              </a:ext>
            </a:extLst>
          </p:cNvPr>
          <p:cNvSpPr txBox="1">
            <a:spLocks noGrp="1"/>
          </p:cNvSpPr>
          <p:nvPr>
            <p:ph type="body" idx="1"/>
          </p:nvPr>
        </p:nvSpPr>
        <p:spPr>
          <a:xfrm>
            <a:off x="457200" y="1200151"/>
            <a:ext cx="3720246" cy="3394472"/>
          </a:xfrm>
          <a:prstGeom prst="rect">
            <a:avLst/>
          </a:prstGeom>
          <a:noFill/>
          <a:ln>
            <a:noFill/>
          </a:ln>
        </p:spPr>
        <p:txBody>
          <a:bodyPr spcFirstLastPara="1" wrap="square" lIns="91425" tIns="45700" rIns="91425" bIns="45700" anchor="t" anchorCtr="0"/>
          <a:lstStyle>
            <a:lvl1pPr marL="180975" lvl="0" indent="-174625" algn="l">
              <a:spcBef>
                <a:spcPts val="360"/>
              </a:spcBef>
              <a:spcAft>
                <a:spcPts val="0"/>
              </a:spcAft>
              <a:buClr>
                <a:srgbClr val="AD9C70"/>
              </a:buClr>
              <a:buSzPts val="1800"/>
              <a:buChar char="•"/>
              <a:tabLst/>
              <a:defRPr>
                <a:solidFill>
                  <a:schemeClr val="tx1"/>
                </a:solidFill>
              </a:defRPr>
            </a:lvl1pPr>
            <a:lvl2pPr marL="914400" lvl="1" indent="-342900" algn="l">
              <a:spcBef>
                <a:spcPts val="600"/>
              </a:spcBef>
              <a:spcAft>
                <a:spcPts val="0"/>
              </a:spcAft>
              <a:buClr>
                <a:srgbClr val="3F3F3F"/>
              </a:buClr>
              <a:buSzPts val="1800"/>
              <a:buChar char="–"/>
              <a:defRPr/>
            </a:lvl2pPr>
            <a:lvl3pPr marL="1371600" lvl="2" indent="-342900" algn="l">
              <a:spcBef>
                <a:spcPts val="360"/>
              </a:spcBef>
              <a:spcAft>
                <a:spcPts val="0"/>
              </a:spcAft>
              <a:buClr>
                <a:srgbClr val="3F3F3F"/>
              </a:buClr>
              <a:buSzPts val="1800"/>
              <a:buChar char="•"/>
              <a:defRPr/>
            </a:lvl3pPr>
            <a:lvl4pPr marL="1828800" lvl="3" indent="-342900" algn="l">
              <a:spcBef>
                <a:spcPts val="360"/>
              </a:spcBef>
              <a:spcAft>
                <a:spcPts val="0"/>
              </a:spcAft>
              <a:buClr>
                <a:srgbClr val="3F3F3F"/>
              </a:buClr>
              <a:buSzPts val="1800"/>
              <a:buChar char="–"/>
              <a:defRPr/>
            </a:lvl4pPr>
            <a:lvl5pPr marL="2286000" lvl="4" indent="-342900" algn="l">
              <a:spcBef>
                <a:spcPts val="360"/>
              </a:spcBef>
              <a:spcAft>
                <a:spcPts val="0"/>
              </a:spcAft>
              <a:buClr>
                <a:srgbClr val="3F3F3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Edit Master text styles</a:t>
            </a:r>
          </a:p>
        </p:txBody>
      </p:sp>
      <p:sp>
        <p:nvSpPr>
          <p:cNvPr id="8" name="Google Shape;13;p1">
            <a:extLst>
              <a:ext uri="{FF2B5EF4-FFF2-40B4-BE49-F238E27FC236}">
                <a16:creationId xmlns:a16="http://schemas.microsoft.com/office/drawing/2014/main" id="{86E4AC8B-8C62-D248-AB8E-FFF9FBC9C3A6}"/>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92374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bg>
      <p:bgPr>
        <a:solidFill>
          <a:schemeClr val="bg1"/>
        </a:solidFill>
        <a:effectLst/>
      </p:bgPr>
    </p:bg>
    <p:spTree>
      <p:nvGrpSpPr>
        <p:cNvPr id="1" name="Shape 19"/>
        <p:cNvGrpSpPr/>
        <p:nvPr/>
      </p:nvGrpSpPr>
      <p:grpSpPr>
        <a:xfrm>
          <a:off x="0" y="0"/>
          <a:ext cx="0" cy="0"/>
          <a:chOff x="0" y="0"/>
          <a:chExt cx="0" cy="0"/>
        </a:xfrm>
      </p:grpSpPr>
      <p:sp>
        <p:nvSpPr>
          <p:cNvPr id="19" name="Rectangle 18">
            <a:extLst>
              <a:ext uri="{FF2B5EF4-FFF2-40B4-BE49-F238E27FC236}">
                <a16:creationId xmlns:a16="http://schemas.microsoft.com/office/drawing/2014/main" id="{8026052B-48AF-7D4C-A4A0-8DBA4D296A44}"/>
              </a:ext>
            </a:extLst>
          </p:cNvPr>
          <p:cNvSpPr/>
          <p:nvPr userDrawn="1"/>
        </p:nvSpPr>
        <p:spPr>
          <a:xfrm>
            <a:off x="0" y="0"/>
            <a:ext cx="9144000" cy="2743199"/>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B39AB118-9D75-8349-BAEE-95F586383DF1}"/>
              </a:ext>
            </a:extLst>
          </p:cNvPr>
          <p:cNvSpPr>
            <a:spLocks noGrp="1"/>
          </p:cNvSpPr>
          <p:nvPr>
            <p:ph type="title"/>
          </p:nvPr>
        </p:nvSpPr>
        <p:spPr>
          <a:xfrm>
            <a:off x="1413932" y="947586"/>
            <a:ext cx="6316133" cy="857250"/>
          </a:xfrm>
          <a:prstGeom prst="rect">
            <a:avLst/>
          </a:prstGeom>
        </p:spPr>
        <p:txBody>
          <a:bodyPr/>
          <a:lstStyle>
            <a:lvl1pPr algn="ctr">
              <a:defRPr sz="3200" b="0">
                <a:solidFill>
                  <a:schemeClr val="bg1"/>
                </a:solidFill>
              </a:defRPr>
            </a:lvl1pPr>
          </a:lstStyle>
          <a:p>
            <a:pPr algn="ctr"/>
            <a:r>
              <a:rPr lang="en-US"/>
              <a:t>Click to edit Master title style</a:t>
            </a:r>
            <a:endParaRPr lang="en-US" dirty="0"/>
          </a:p>
        </p:txBody>
      </p:sp>
      <p:sp>
        <p:nvSpPr>
          <p:cNvPr id="4" name="Text Placeholder 3">
            <a:extLst>
              <a:ext uri="{FF2B5EF4-FFF2-40B4-BE49-F238E27FC236}">
                <a16:creationId xmlns:a16="http://schemas.microsoft.com/office/drawing/2014/main" id="{C7B28FD7-0501-A846-86B5-EB31EDFB4DAC}"/>
              </a:ext>
            </a:extLst>
          </p:cNvPr>
          <p:cNvSpPr>
            <a:spLocks noGrp="1"/>
          </p:cNvSpPr>
          <p:nvPr>
            <p:ph type="body" sz="quarter" idx="13"/>
          </p:nvPr>
        </p:nvSpPr>
        <p:spPr>
          <a:xfrm>
            <a:off x="571952" y="2205720"/>
            <a:ext cx="2457491" cy="2040820"/>
          </a:xfrm>
          <a:prstGeom prst="rect">
            <a:avLst/>
          </a:prstGeom>
          <a:solidFill>
            <a:schemeClr val="bg1"/>
          </a:solidFill>
          <a:ln w="6350" cap="rnd">
            <a:solidFill>
              <a:srgbClr val="AD9C70"/>
            </a:solidFill>
          </a:ln>
          <a:effectLst/>
        </p:spPr>
        <p:txBody>
          <a:bodyPr/>
          <a:lstStyle>
            <a:lvl1pPr marL="127000" indent="0">
              <a:buNone/>
              <a:defRPr>
                <a:solidFill>
                  <a:srgbClr val="002E40"/>
                </a:solidFill>
              </a:defRPr>
            </a:lvl1pPr>
            <a:lvl2pPr marL="584200" indent="0">
              <a:buNone/>
              <a:defRPr>
                <a:solidFill>
                  <a:srgbClr val="002E40"/>
                </a:solidFill>
              </a:defRPr>
            </a:lvl2pPr>
            <a:lvl3pPr marL="1041400" indent="0">
              <a:buNone/>
              <a:defRPr>
                <a:solidFill>
                  <a:srgbClr val="002E40"/>
                </a:solidFill>
              </a:defRPr>
            </a:lvl3pPr>
            <a:lvl4pPr marL="1498600" indent="0">
              <a:buNone/>
              <a:defRPr>
                <a:solidFill>
                  <a:srgbClr val="002E40"/>
                </a:solidFill>
              </a:defRPr>
            </a:lvl4pPr>
            <a:lvl5pPr marL="1955800" indent="0">
              <a:buNone/>
              <a:defRPr>
                <a:solidFill>
                  <a:srgbClr val="002E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3">
            <a:extLst>
              <a:ext uri="{FF2B5EF4-FFF2-40B4-BE49-F238E27FC236}">
                <a16:creationId xmlns:a16="http://schemas.microsoft.com/office/drawing/2014/main" id="{AA027599-CFBB-6144-97AC-547F92188CEA}"/>
              </a:ext>
            </a:extLst>
          </p:cNvPr>
          <p:cNvSpPr>
            <a:spLocks noGrp="1"/>
          </p:cNvSpPr>
          <p:nvPr>
            <p:ph type="body" sz="quarter" idx="14"/>
          </p:nvPr>
        </p:nvSpPr>
        <p:spPr>
          <a:xfrm>
            <a:off x="3343254" y="2205720"/>
            <a:ext cx="2457491" cy="2040820"/>
          </a:xfrm>
          <a:prstGeom prst="rect">
            <a:avLst/>
          </a:prstGeom>
          <a:solidFill>
            <a:schemeClr val="bg1"/>
          </a:solidFill>
          <a:ln w="6350" cap="rnd">
            <a:solidFill>
              <a:srgbClr val="AD9C70"/>
            </a:solidFill>
          </a:ln>
          <a:effectLst/>
        </p:spPr>
        <p:txBody>
          <a:bodyPr/>
          <a:lstStyle>
            <a:lvl1pPr marL="127000" indent="0">
              <a:buNone/>
              <a:defRPr>
                <a:solidFill>
                  <a:srgbClr val="002E40"/>
                </a:solidFill>
              </a:defRPr>
            </a:lvl1pPr>
            <a:lvl2pPr marL="584200" indent="0">
              <a:buNone/>
              <a:defRPr>
                <a:solidFill>
                  <a:srgbClr val="002E40"/>
                </a:solidFill>
              </a:defRPr>
            </a:lvl2pPr>
            <a:lvl3pPr marL="1041400" indent="0">
              <a:buNone/>
              <a:defRPr>
                <a:solidFill>
                  <a:srgbClr val="002E40"/>
                </a:solidFill>
              </a:defRPr>
            </a:lvl3pPr>
            <a:lvl4pPr marL="1498600" indent="0">
              <a:buNone/>
              <a:defRPr>
                <a:solidFill>
                  <a:srgbClr val="002E40"/>
                </a:solidFill>
              </a:defRPr>
            </a:lvl4pPr>
            <a:lvl5pPr marL="1955800" indent="0">
              <a:buNone/>
              <a:defRPr>
                <a:solidFill>
                  <a:srgbClr val="002E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3">
            <a:extLst>
              <a:ext uri="{FF2B5EF4-FFF2-40B4-BE49-F238E27FC236}">
                <a16:creationId xmlns:a16="http://schemas.microsoft.com/office/drawing/2014/main" id="{BA0B4D89-7CD1-5D4C-91A1-DC57117E69CB}"/>
              </a:ext>
            </a:extLst>
          </p:cNvPr>
          <p:cNvSpPr>
            <a:spLocks noGrp="1"/>
          </p:cNvSpPr>
          <p:nvPr>
            <p:ph type="body" sz="quarter" idx="15"/>
          </p:nvPr>
        </p:nvSpPr>
        <p:spPr>
          <a:xfrm>
            <a:off x="6077987" y="2205720"/>
            <a:ext cx="2457491" cy="2040820"/>
          </a:xfrm>
          <a:prstGeom prst="rect">
            <a:avLst/>
          </a:prstGeom>
          <a:solidFill>
            <a:schemeClr val="bg1"/>
          </a:solidFill>
          <a:ln w="6350" cap="rnd">
            <a:solidFill>
              <a:srgbClr val="AD9C70"/>
            </a:solidFill>
          </a:ln>
          <a:effectLst/>
        </p:spPr>
        <p:txBody>
          <a:bodyPr/>
          <a:lstStyle>
            <a:lvl1pPr marL="127000" indent="0">
              <a:buNone/>
              <a:defRPr>
                <a:solidFill>
                  <a:srgbClr val="002E40"/>
                </a:solidFill>
              </a:defRPr>
            </a:lvl1pPr>
            <a:lvl2pPr marL="584200" indent="0">
              <a:buNone/>
              <a:defRPr>
                <a:solidFill>
                  <a:srgbClr val="002E40"/>
                </a:solidFill>
              </a:defRPr>
            </a:lvl2pPr>
            <a:lvl3pPr marL="1041400" indent="0">
              <a:buNone/>
              <a:defRPr>
                <a:solidFill>
                  <a:srgbClr val="002E40"/>
                </a:solidFill>
              </a:defRPr>
            </a:lvl3pPr>
            <a:lvl4pPr marL="1498600" indent="0">
              <a:buNone/>
              <a:defRPr>
                <a:solidFill>
                  <a:srgbClr val="002E40"/>
                </a:solidFill>
              </a:defRPr>
            </a:lvl4pPr>
            <a:lvl5pPr marL="1955800" indent="0">
              <a:buNone/>
              <a:defRPr>
                <a:solidFill>
                  <a:srgbClr val="002E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10">
            <a:extLst>
              <a:ext uri="{FF2B5EF4-FFF2-40B4-BE49-F238E27FC236}">
                <a16:creationId xmlns:a16="http://schemas.microsoft.com/office/drawing/2014/main" id="{70F6B63B-7A25-0847-A5CD-85445E07A4A7}"/>
              </a:ext>
            </a:extLst>
          </p:cNvPr>
          <p:cNvSpPr>
            <a:spLocks noGrp="1"/>
          </p:cNvSpPr>
          <p:nvPr>
            <p:ph type="body" sz="quarter" idx="17"/>
          </p:nvPr>
        </p:nvSpPr>
        <p:spPr>
          <a:xfrm>
            <a:off x="457199" y="702379"/>
            <a:ext cx="8268511"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9" name="Google Shape;13;p1">
            <a:extLst>
              <a:ext uri="{FF2B5EF4-FFF2-40B4-BE49-F238E27FC236}">
                <a16:creationId xmlns:a16="http://schemas.microsoft.com/office/drawing/2014/main" id="{F988599A-285D-DA4A-88A0-86D89693D9EC}"/>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8819458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sp>
        <p:nvSpPr>
          <p:cNvPr id="8" name="Picture Placeholder 6">
            <a:extLst>
              <a:ext uri="{FF2B5EF4-FFF2-40B4-BE49-F238E27FC236}">
                <a16:creationId xmlns:a16="http://schemas.microsoft.com/office/drawing/2014/main" id="{2D9A90AB-48E1-A442-92DA-EA18BED7A557}"/>
              </a:ext>
            </a:extLst>
          </p:cNvPr>
          <p:cNvSpPr>
            <a:spLocks noGrp="1"/>
          </p:cNvSpPr>
          <p:nvPr>
            <p:ph type="pic" sz="quarter" idx="13"/>
          </p:nvPr>
        </p:nvSpPr>
        <p:spPr>
          <a:xfrm>
            <a:off x="480074" y="1394343"/>
            <a:ext cx="8245636" cy="2915009"/>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D63E5B55-5F9D-504F-8F31-7DF5DA9AD711}"/>
              </a:ext>
            </a:extLst>
          </p:cNvPr>
          <p:cNvSpPr>
            <a:spLocks noGrp="1"/>
          </p:cNvSpPr>
          <p:nvPr>
            <p:ph type="body" sz="quarter" idx="15"/>
          </p:nvPr>
        </p:nvSpPr>
        <p:spPr>
          <a:xfrm>
            <a:off x="479425" y="4526790"/>
            <a:ext cx="3984919" cy="301017"/>
          </a:xfrm>
        </p:spPr>
        <p:txBody>
          <a:bodyPr/>
          <a:lstStyle>
            <a:lvl1pPr marL="127000" indent="0">
              <a:buNone/>
              <a:defRPr sz="1000" i="1">
                <a:solidFill>
                  <a:srgbClr val="002E40"/>
                </a:solidFill>
              </a:defRPr>
            </a:lvl1pPr>
            <a:lvl2pPr marL="584200" indent="0">
              <a:buNone/>
              <a:defRPr sz="1000" i="1">
                <a:solidFill>
                  <a:srgbClr val="002E40"/>
                </a:solidFill>
              </a:defRPr>
            </a:lvl2pPr>
            <a:lvl3pPr marL="1041400" indent="0">
              <a:buNone/>
              <a:defRPr sz="1000" i="1">
                <a:solidFill>
                  <a:srgbClr val="002E40"/>
                </a:solidFill>
              </a:defRPr>
            </a:lvl3pPr>
            <a:lvl4pPr marL="1498600" indent="0">
              <a:buNone/>
              <a:defRPr sz="1000" i="1">
                <a:solidFill>
                  <a:srgbClr val="002E40"/>
                </a:solidFill>
              </a:defRPr>
            </a:lvl4pPr>
            <a:lvl5pPr marL="1955800" indent="0">
              <a:buNone/>
              <a:defRPr sz="1000" i="1">
                <a:solidFill>
                  <a:srgbClr val="002E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Google Shape;20;p3">
            <a:extLst>
              <a:ext uri="{FF2B5EF4-FFF2-40B4-BE49-F238E27FC236}">
                <a16:creationId xmlns:a16="http://schemas.microsoft.com/office/drawing/2014/main" id="{C57C3DF7-151E-4342-8A07-A8810D521A6D}"/>
              </a:ext>
            </a:extLst>
          </p:cNvPr>
          <p:cNvSpPr txBox="1">
            <a:spLocks noGrp="1"/>
          </p:cNvSpPr>
          <p:nvPr>
            <p:ph type="title"/>
          </p:nvPr>
        </p:nvSpPr>
        <p:spPr>
          <a:xfrm>
            <a:off x="457199" y="447471"/>
            <a:ext cx="8268511" cy="786451"/>
          </a:xfrm>
          <a:prstGeom prst="rect">
            <a:avLst/>
          </a:prstGeom>
          <a:noFill/>
          <a:ln>
            <a:noFill/>
          </a:ln>
        </p:spPr>
        <p:txBody>
          <a:bodyPr spcFirstLastPara="1" wrap="square" lIns="91425" tIns="45700" rIns="91425" bIns="45700" anchor="ctr" anchorCtr="0"/>
          <a:lstStyle>
            <a:lvl1pPr lvl="0" algn="l">
              <a:spcBef>
                <a:spcPts val="0"/>
              </a:spcBef>
              <a:spcAft>
                <a:spcPts val="0"/>
              </a:spcAft>
              <a:buClr>
                <a:srgbClr val="3F3F3F"/>
              </a:buClr>
              <a:buSzPts val="1800"/>
              <a:buNone/>
              <a:defRPr b="0">
                <a:solidFill>
                  <a:srgbClr val="002E4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4" name="Text Placeholder 10">
            <a:extLst>
              <a:ext uri="{FF2B5EF4-FFF2-40B4-BE49-F238E27FC236}">
                <a16:creationId xmlns:a16="http://schemas.microsoft.com/office/drawing/2014/main" id="{3DB8EC64-F964-B24F-8B9F-895FE3BBA0B3}"/>
              </a:ext>
            </a:extLst>
          </p:cNvPr>
          <p:cNvSpPr>
            <a:spLocks noGrp="1"/>
          </p:cNvSpPr>
          <p:nvPr>
            <p:ph type="body" sz="quarter" idx="17"/>
          </p:nvPr>
        </p:nvSpPr>
        <p:spPr>
          <a:xfrm>
            <a:off x="457199" y="287050"/>
            <a:ext cx="8268511" cy="344460"/>
          </a:xfrm>
          <a:prstGeom prst="rect">
            <a:avLst/>
          </a:prstGeom>
        </p:spPr>
        <p:txBody>
          <a:bodyPr/>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7" name="Google Shape;13;p1">
            <a:extLst>
              <a:ext uri="{FF2B5EF4-FFF2-40B4-BE49-F238E27FC236}">
                <a16:creationId xmlns:a16="http://schemas.microsoft.com/office/drawing/2014/main" id="{E7703C18-829A-0E44-93B9-4163FC692565}"/>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126414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sp>
        <p:nvSpPr>
          <p:cNvPr id="19" name="Rectangle 18">
            <a:extLst>
              <a:ext uri="{FF2B5EF4-FFF2-40B4-BE49-F238E27FC236}">
                <a16:creationId xmlns:a16="http://schemas.microsoft.com/office/drawing/2014/main" id="{8026052B-48AF-7D4C-A4A0-8DBA4D296A44}"/>
              </a:ext>
            </a:extLst>
          </p:cNvPr>
          <p:cNvSpPr/>
          <p:nvPr userDrawn="1"/>
        </p:nvSpPr>
        <p:spPr>
          <a:xfrm>
            <a:off x="0" y="1"/>
            <a:ext cx="9144000" cy="1254090"/>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6">
            <a:extLst>
              <a:ext uri="{FF2B5EF4-FFF2-40B4-BE49-F238E27FC236}">
                <a16:creationId xmlns:a16="http://schemas.microsoft.com/office/drawing/2014/main" id="{2D9A90AB-48E1-A442-92DA-EA18BED7A557}"/>
              </a:ext>
            </a:extLst>
          </p:cNvPr>
          <p:cNvSpPr>
            <a:spLocks noGrp="1"/>
          </p:cNvSpPr>
          <p:nvPr>
            <p:ph type="pic" sz="quarter" idx="13"/>
          </p:nvPr>
        </p:nvSpPr>
        <p:spPr>
          <a:xfrm>
            <a:off x="480074" y="1514744"/>
            <a:ext cx="3984919" cy="2567989"/>
          </a:xfrm>
          <a:prstGeom prst="rect">
            <a:avLst/>
          </a:prstGeom>
        </p:spPr>
        <p:txBody>
          <a:bodyPr/>
          <a:lstStyle/>
          <a:p>
            <a:r>
              <a:rPr lang="en-US"/>
              <a:t>Click icon to add picture</a:t>
            </a:r>
            <a:endParaRPr lang="en-GB"/>
          </a:p>
        </p:txBody>
      </p:sp>
      <p:sp>
        <p:nvSpPr>
          <p:cNvPr id="9" name="Picture Placeholder 6">
            <a:extLst>
              <a:ext uri="{FF2B5EF4-FFF2-40B4-BE49-F238E27FC236}">
                <a16:creationId xmlns:a16="http://schemas.microsoft.com/office/drawing/2014/main" id="{EECD4CD1-39D8-A745-8C96-9A0825405ED4}"/>
              </a:ext>
            </a:extLst>
          </p:cNvPr>
          <p:cNvSpPr>
            <a:spLocks noGrp="1"/>
          </p:cNvSpPr>
          <p:nvPr>
            <p:ph type="pic" sz="quarter" idx="14"/>
          </p:nvPr>
        </p:nvSpPr>
        <p:spPr>
          <a:xfrm>
            <a:off x="4692151" y="1514744"/>
            <a:ext cx="3984919" cy="2567989"/>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D63E5B55-5F9D-504F-8F31-7DF5DA9AD711}"/>
              </a:ext>
            </a:extLst>
          </p:cNvPr>
          <p:cNvSpPr>
            <a:spLocks noGrp="1"/>
          </p:cNvSpPr>
          <p:nvPr>
            <p:ph type="body" sz="quarter" idx="15"/>
          </p:nvPr>
        </p:nvSpPr>
        <p:spPr>
          <a:xfrm>
            <a:off x="479425" y="4241800"/>
            <a:ext cx="3984919" cy="301017"/>
          </a:xfrm>
        </p:spPr>
        <p:txBody>
          <a:bodyPr/>
          <a:lstStyle>
            <a:lvl1pPr marL="127000" indent="0">
              <a:buNone/>
              <a:defRPr sz="1000" i="1">
                <a:solidFill>
                  <a:srgbClr val="002E40"/>
                </a:solidFill>
              </a:defRPr>
            </a:lvl1pPr>
            <a:lvl2pPr marL="584200" indent="0">
              <a:buNone/>
              <a:defRPr sz="1000" i="1">
                <a:solidFill>
                  <a:srgbClr val="002E40"/>
                </a:solidFill>
              </a:defRPr>
            </a:lvl2pPr>
            <a:lvl3pPr marL="1041400" indent="0">
              <a:buNone/>
              <a:defRPr sz="1000" i="1">
                <a:solidFill>
                  <a:srgbClr val="002E40"/>
                </a:solidFill>
              </a:defRPr>
            </a:lvl3pPr>
            <a:lvl4pPr marL="1498600" indent="0">
              <a:buNone/>
              <a:defRPr sz="1000" i="1">
                <a:solidFill>
                  <a:srgbClr val="002E40"/>
                </a:solidFill>
              </a:defRPr>
            </a:lvl4pPr>
            <a:lvl5pPr marL="1955800" indent="0">
              <a:buNone/>
              <a:defRPr sz="1000" i="1">
                <a:solidFill>
                  <a:srgbClr val="002E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2">
            <a:extLst>
              <a:ext uri="{FF2B5EF4-FFF2-40B4-BE49-F238E27FC236}">
                <a16:creationId xmlns:a16="http://schemas.microsoft.com/office/drawing/2014/main" id="{90E96D14-D7A9-4740-A5E9-ABD88F9D3042}"/>
              </a:ext>
            </a:extLst>
          </p:cNvPr>
          <p:cNvSpPr>
            <a:spLocks noGrp="1"/>
          </p:cNvSpPr>
          <p:nvPr>
            <p:ph type="body" sz="quarter" idx="16"/>
          </p:nvPr>
        </p:nvSpPr>
        <p:spPr>
          <a:xfrm>
            <a:off x="4679656" y="4242341"/>
            <a:ext cx="3984919" cy="301017"/>
          </a:xfrm>
        </p:spPr>
        <p:txBody>
          <a:bodyPr/>
          <a:lstStyle>
            <a:lvl1pPr marL="127000" indent="0">
              <a:buNone/>
              <a:defRPr sz="1000" i="1">
                <a:solidFill>
                  <a:srgbClr val="002E40"/>
                </a:solidFill>
              </a:defRPr>
            </a:lvl1pPr>
            <a:lvl2pPr marL="584200" indent="0">
              <a:buNone/>
              <a:defRPr sz="1000" i="1">
                <a:solidFill>
                  <a:srgbClr val="002E40"/>
                </a:solidFill>
              </a:defRPr>
            </a:lvl2pPr>
            <a:lvl3pPr marL="1041400" indent="0">
              <a:buNone/>
              <a:defRPr sz="1000" i="1">
                <a:solidFill>
                  <a:srgbClr val="002E40"/>
                </a:solidFill>
              </a:defRPr>
            </a:lvl3pPr>
            <a:lvl4pPr marL="1498600" indent="0">
              <a:buNone/>
              <a:defRPr sz="1000" i="1">
                <a:solidFill>
                  <a:srgbClr val="002E40"/>
                </a:solidFill>
              </a:defRPr>
            </a:lvl4pPr>
            <a:lvl5pPr marL="1955800" indent="0">
              <a:buNone/>
              <a:defRPr sz="1000" i="1">
                <a:solidFill>
                  <a:srgbClr val="002E4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Google Shape;20;p3">
            <a:extLst>
              <a:ext uri="{FF2B5EF4-FFF2-40B4-BE49-F238E27FC236}">
                <a16:creationId xmlns:a16="http://schemas.microsoft.com/office/drawing/2014/main" id="{C57C3DF7-151E-4342-8A07-A8810D521A6D}"/>
              </a:ext>
            </a:extLst>
          </p:cNvPr>
          <p:cNvSpPr txBox="1">
            <a:spLocks noGrp="1"/>
          </p:cNvSpPr>
          <p:nvPr>
            <p:ph type="title"/>
          </p:nvPr>
        </p:nvSpPr>
        <p:spPr>
          <a:xfrm>
            <a:off x="457199" y="447471"/>
            <a:ext cx="8268511" cy="786451"/>
          </a:xfrm>
          <a:prstGeom prst="rect">
            <a:avLst/>
          </a:prstGeom>
          <a:noFill/>
          <a:ln>
            <a:noFill/>
          </a:ln>
        </p:spPr>
        <p:txBody>
          <a:bodyPr spcFirstLastPara="1" wrap="square" lIns="91425" tIns="45700" rIns="91425" bIns="45700" anchor="ctr" anchorCtr="0"/>
          <a:lstStyle>
            <a:lvl1pPr lvl="0" algn="l">
              <a:spcBef>
                <a:spcPts val="0"/>
              </a:spcBef>
              <a:spcAft>
                <a:spcPts val="0"/>
              </a:spcAft>
              <a:buClr>
                <a:srgbClr val="3F3F3F"/>
              </a:buClr>
              <a:buSzPts val="1800"/>
              <a:buNone/>
              <a:defRPr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4" name="Text Placeholder 10">
            <a:extLst>
              <a:ext uri="{FF2B5EF4-FFF2-40B4-BE49-F238E27FC236}">
                <a16:creationId xmlns:a16="http://schemas.microsoft.com/office/drawing/2014/main" id="{3DB8EC64-F964-B24F-8B9F-895FE3BBA0B3}"/>
              </a:ext>
            </a:extLst>
          </p:cNvPr>
          <p:cNvSpPr>
            <a:spLocks noGrp="1"/>
          </p:cNvSpPr>
          <p:nvPr>
            <p:ph type="body" sz="quarter" idx="17"/>
          </p:nvPr>
        </p:nvSpPr>
        <p:spPr>
          <a:xfrm>
            <a:off x="457199" y="287050"/>
            <a:ext cx="8268511" cy="344460"/>
          </a:xfrm>
          <a:prstGeom prst="rect">
            <a:avLst/>
          </a:prstGeom>
        </p:spPr>
        <p:txBody>
          <a:bodyPr/>
          <a:lstStyle>
            <a:lvl1pPr marL="6350" indent="0">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sp>
        <p:nvSpPr>
          <p:cNvPr id="10" name="Google Shape;13;p1">
            <a:extLst>
              <a:ext uri="{FF2B5EF4-FFF2-40B4-BE49-F238E27FC236}">
                <a16:creationId xmlns:a16="http://schemas.microsoft.com/office/drawing/2014/main" id="{EAABA637-D2F9-8B44-8C53-7FC40B84B405}"/>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10214500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bg>
      <p:bgPr>
        <a:solidFill>
          <a:schemeClr val="bg1"/>
        </a:solidFill>
        <a:effectLst/>
      </p:bgPr>
    </p:bg>
    <p:spTree>
      <p:nvGrpSpPr>
        <p:cNvPr id="1" name="Shape 19"/>
        <p:cNvGrpSpPr/>
        <p:nvPr/>
      </p:nvGrpSpPr>
      <p:grpSpPr>
        <a:xfrm>
          <a:off x="0" y="0"/>
          <a:ext cx="0" cy="0"/>
          <a:chOff x="0" y="0"/>
          <a:chExt cx="0" cy="0"/>
        </a:xfrm>
      </p:grpSpPr>
      <p:sp>
        <p:nvSpPr>
          <p:cNvPr id="13" name="Rectangle 12">
            <a:extLst>
              <a:ext uri="{FF2B5EF4-FFF2-40B4-BE49-F238E27FC236}">
                <a16:creationId xmlns:a16="http://schemas.microsoft.com/office/drawing/2014/main" id="{6B16A728-B8F1-7D44-91B8-B9383D9128E7}"/>
              </a:ext>
            </a:extLst>
          </p:cNvPr>
          <p:cNvSpPr/>
          <p:nvPr userDrawn="1"/>
        </p:nvSpPr>
        <p:spPr>
          <a:xfrm>
            <a:off x="2709" y="0"/>
            <a:ext cx="9141291" cy="5143500"/>
          </a:xfrm>
          <a:prstGeom prst="rect">
            <a:avLst/>
          </a:prstGeom>
          <a:solidFill>
            <a:srgbClr val="002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a:noFill/>
              </a:ln>
            </a:endParaRPr>
          </a:p>
        </p:txBody>
      </p:sp>
      <p:sp>
        <p:nvSpPr>
          <p:cNvPr id="15" name="Google Shape;16;p2">
            <a:extLst>
              <a:ext uri="{FF2B5EF4-FFF2-40B4-BE49-F238E27FC236}">
                <a16:creationId xmlns:a16="http://schemas.microsoft.com/office/drawing/2014/main" id="{768D26F9-9925-F54D-A91C-197008A78EAA}"/>
              </a:ext>
            </a:extLst>
          </p:cNvPr>
          <p:cNvSpPr txBox="1">
            <a:spLocks noGrp="1"/>
          </p:cNvSpPr>
          <p:nvPr>
            <p:ph type="title"/>
          </p:nvPr>
        </p:nvSpPr>
        <p:spPr>
          <a:xfrm>
            <a:off x="1831850" y="2627699"/>
            <a:ext cx="5480299" cy="1405841"/>
          </a:xfrm>
          <a:prstGeom prst="rect">
            <a:avLst/>
          </a:prstGeom>
          <a:noFill/>
          <a:ln>
            <a:noFill/>
          </a:ln>
        </p:spPr>
        <p:txBody>
          <a:bodyPr spcFirstLastPara="1" wrap="square" lIns="91425" tIns="45700" rIns="91425" bIns="45700" anchor="t" anchorCtr="0"/>
          <a:lstStyle>
            <a:lvl1pPr lvl="0" algn="ctr">
              <a:spcBef>
                <a:spcPts val="0"/>
              </a:spcBef>
              <a:spcAft>
                <a:spcPts val="0"/>
              </a:spcAft>
              <a:buClr>
                <a:srgbClr val="3F3F3F"/>
              </a:buClr>
              <a:buSzPts val="1800"/>
              <a:buNone/>
              <a:defRPr sz="3400" b="0">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6" name="Text Placeholder 10">
            <a:extLst>
              <a:ext uri="{FF2B5EF4-FFF2-40B4-BE49-F238E27FC236}">
                <a16:creationId xmlns:a16="http://schemas.microsoft.com/office/drawing/2014/main" id="{A0D3DC86-D9C7-D843-A010-09D3EECA1C44}"/>
              </a:ext>
            </a:extLst>
          </p:cNvPr>
          <p:cNvSpPr>
            <a:spLocks noGrp="1"/>
          </p:cNvSpPr>
          <p:nvPr>
            <p:ph type="body" sz="quarter" idx="13"/>
          </p:nvPr>
        </p:nvSpPr>
        <p:spPr>
          <a:xfrm>
            <a:off x="1831850" y="2283239"/>
            <a:ext cx="5480299" cy="344460"/>
          </a:xfrm>
          <a:prstGeom prst="rect">
            <a:avLst/>
          </a:prstGeom>
        </p:spPr>
        <p:txBody>
          <a:bodyPr/>
          <a:lstStyle>
            <a:lvl1pPr marL="6350" indent="0" algn="ctr">
              <a:buFontTx/>
              <a:buNone/>
              <a:tabLst/>
              <a:defRPr sz="1200" cap="all" baseline="0">
                <a:solidFill>
                  <a:srgbClr val="AD9C70"/>
                </a:solidFill>
              </a:defRPr>
            </a:lvl1pPr>
            <a:lvl2pPr marL="584200" indent="0">
              <a:buFontTx/>
              <a:buNone/>
              <a:defRPr>
                <a:solidFill>
                  <a:schemeClr val="bg1"/>
                </a:solidFill>
              </a:defRPr>
            </a:lvl2pPr>
            <a:lvl3pPr marL="1041400" indent="0">
              <a:buFontTx/>
              <a:buNone/>
              <a:defRPr>
                <a:solidFill>
                  <a:schemeClr val="bg1"/>
                </a:solidFill>
              </a:defRPr>
            </a:lvl3pPr>
            <a:lvl4pPr marL="1498600" indent="0">
              <a:buFontTx/>
              <a:buNone/>
              <a:defRPr>
                <a:solidFill>
                  <a:schemeClr val="bg1"/>
                </a:solidFill>
              </a:defRPr>
            </a:lvl4pPr>
            <a:lvl5pPr marL="1955800" indent="0">
              <a:buFontTx/>
              <a:buNone/>
              <a:defRPr>
                <a:solidFill>
                  <a:schemeClr val="bg1"/>
                </a:solidFill>
              </a:defRPr>
            </a:lvl5pPr>
          </a:lstStyle>
          <a:p>
            <a:pPr lvl="0"/>
            <a:r>
              <a:rPr lang="en-US"/>
              <a:t>Edit Master text styles</a:t>
            </a:r>
          </a:p>
        </p:txBody>
      </p:sp>
      <p:pic>
        <p:nvPicPr>
          <p:cNvPr id="7" name="Picture 6" descr="A picture containing drawing&#10;&#10;Description automatically generated">
            <a:extLst>
              <a:ext uri="{FF2B5EF4-FFF2-40B4-BE49-F238E27FC236}">
                <a16:creationId xmlns:a16="http://schemas.microsoft.com/office/drawing/2014/main" id="{96A8FC1D-A49B-A348-8D4B-C675E4890D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86029" y="978922"/>
            <a:ext cx="1771941" cy="741896"/>
          </a:xfrm>
          <a:prstGeom prst="rect">
            <a:avLst/>
          </a:prstGeom>
        </p:spPr>
      </p:pic>
      <p:sp>
        <p:nvSpPr>
          <p:cNvPr id="10" name="Google Shape;16;p2">
            <a:extLst>
              <a:ext uri="{FF2B5EF4-FFF2-40B4-BE49-F238E27FC236}">
                <a16:creationId xmlns:a16="http://schemas.microsoft.com/office/drawing/2014/main" id="{55043254-E1C5-ED43-AC6B-0F063E225015}"/>
              </a:ext>
            </a:extLst>
          </p:cNvPr>
          <p:cNvSpPr txBox="1">
            <a:spLocks/>
          </p:cNvSpPr>
          <p:nvPr userDrawn="1"/>
        </p:nvSpPr>
        <p:spPr>
          <a:xfrm>
            <a:off x="1826341" y="3010449"/>
            <a:ext cx="5480299" cy="1405841"/>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3F3F3F"/>
              </a:buClr>
              <a:buSzPts val="1800"/>
              <a:buFont typeface="Arial"/>
              <a:buNone/>
              <a:defRPr sz="3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GB" dirty="0"/>
          </a:p>
        </p:txBody>
      </p:sp>
      <p:sp>
        <p:nvSpPr>
          <p:cNvPr id="11" name="Google Shape;13;p1">
            <a:extLst>
              <a:ext uri="{FF2B5EF4-FFF2-40B4-BE49-F238E27FC236}">
                <a16:creationId xmlns:a16="http://schemas.microsoft.com/office/drawing/2014/main" id="{96DBF296-438A-BF41-AF61-BB8CC626A6FC}"/>
              </a:ext>
            </a:extLst>
          </p:cNvPr>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chemeClr val="bg1"/>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12" name="Picture 11" descr="A picture containing drawing&#10;&#10;Description automatically generated">
            <a:extLst>
              <a:ext uri="{FF2B5EF4-FFF2-40B4-BE49-F238E27FC236}">
                <a16:creationId xmlns:a16="http://schemas.microsoft.com/office/drawing/2014/main" id="{53257FF5-1C9C-BB4C-B73C-B1039B9CBFB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72174" y="4590595"/>
            <a:ext cx="366816" cy="366816"/>
          </a:xfrm>
          <a:prstGeom prst="rect">
            <a:avLst/>
          </a:prstGeom>
        </p:spPr>
      </p:pic>
    </p:spTree>
    <p:extLst>
      <p:ext uri="{BB962C8B-B14F-4D97-AF65-F5344CB8AC3E}">
        <p14:creationId xmlns:p14="http://schemas.microsoft.com/office/powerpoint/2010/main" val="4144518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42550" y="646024"/>
            <a:ext cx="7859287" cy="32612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1"/>
          <p:cNvSpPr txBox="1">
            <a:spLocks noGrp="1"/>
          </p:cNvSpPr>
          <p:nvPr>
            <p:ph type="body" idx="1"/>
          </p:nvPr>
        </p:nvSpPr>
        <p:spPr>
          <a:xfrm>
            <a:off x="642550" y="1294598"/>
            <a:ext cx="7859287" cy="3202878"/>
          </a:xfrm>
          <a:prstGeom prst="rect">
            <a:avLst/>
          </a:prstGeom>
          <a:noFill/>
          <a:ln>
            <a:noFill/>
          </a:ln>
        </p:spPr>
        <p:txBody>
          <a:bodyPr spcFirstLastPara="1" wrap="square" lIns="91425" tIns="45700" rIns="91425" bIns="45700" anchor="t" anchorCtr="0"/>
          <a:lstStyle>
            <a:lvl1pPr marL="457200" marR="0" lvl="0" indent="-330200" algn="l" rtl="0">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1pPr>
            <a:lvl2pPr marL="914400" marR="0" lvl="1" indent="-330200" algn="l" rtl="0">
              <a:spcBef>
                <a:spcPts val="60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2pPr>
            <a:lvl3pPr marL="1371600" marR="0" lvl="2" indent="-330200" algn="l" rtl="0">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3pPr>
            <a:lvl4pPr marL="1828800" marR="0" lvl="3" indent="-330200" algn="l" rtl="0">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4pPr>
            <a:lvl5pPr marL="2286000" marR="0" lvl="4" indent="-330200" algn="l" rtl="0">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dirty="0"/>
          </a:p>
        </p:txBody>
      </p:sp>
      <p:sp>
        <p:nvSpPr>
          <p:cNvPr id="13" name="Google Shape;13;p1"/>
          <p:cNvSpPr txBox="1">
            <a:spLocks noGrp="1"/>
          </p:cNvSpPr>
          <p:nvPr>
            <p:ph type="sldNum" idx="12"/>
          </p:nvPr>
        </p:nvSpPr>
        <p:spPr>
          <a:xfrm>
            <a:off x="8044637" y="4683566"/>
            <a:ext cx="4572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800" b="0" i="0" u="none" strike="noStrike" cap="none">
                <a:solidFill>
                  <a:srgbClr val="AD9C70"/>
                </a:solidFill>
                <a:latin typeface="Arial"/>
                <a:ea typeface="Arial"/>
                <a:cs typeface="Arial"/>
                <a:sym typeface="Arial"/>
              </a:defRPr>
            </a:lvl1pPr>
            <a:lvl2pPr marL="0" marR="0" lvl="1" indent="0" algn="l" rtl="0">
              <a:spcBef>
                <a:spcPts val="0"/>
              </a:spcBef>
              <a:buNone/>
              <a:defRPr sz="900" b="0" i="0" u="none" strike="noStrike" cap="none">
                <a:solidFill>
                  <a:srgbClr val="BFBFBF"/>
                </a:solidFill>
                <a:latin typeface="Arial"/>
                <a:ea typeface="Arial"/>
                <a:cs typeface="Arial"/>
                <a:sym typeface="Arial"/>
              </a:defRPr>
            </a:lvl2pPr>
            <a:lvl3pPr marL="0" marR="0" lvl="2" indent="0" algn="l" rtl="0">
              <a:spcBef>
                <a:spcPts val="0"/>
              </a:spcBef>
              <a:buNone/>
              <a:defRPr sz="900" b="0" i="0" u="none" strike="noStrike" cap="none">
                <a:solidFill>
                  <a:srgbClr val="BFBFBF"/>
                </a:solidFill>
                <a:latin typeface="Arial"/>
                <a:ea typeface="Arial"/>
                <a:cs typeface="Arial"/>
                <a:sym typeface="Arial"/>
              </a:defRPr>
            </a:lvl3pPr>
            <a:lvl4pPr marL="0" marR="0" lvl="3" indent="0" algn="l" rtl="0">
              <a:spcBef>
                <a:spcPts val="0"/>
              </a:spcBef>
              <a:buNone/>
              <a:defRPr sz="900" b="0" i="0" u="none" strike="noStrike" cap="none">
                <a:solidFill>
                  <a:srgbClr val="BFBFBF"/>
                </a:solidFill>
                <a:latin typeface="Arial"/>
                <a:ea typeface="Arial"/>
                <a:cs typeface="Arial"/>
                <a:sym typeface="Arial"/>
              </a:defRPr>
            </a:lvl4pPr>
            <a:lvl5pPr marL="0" marR="0" lvl="4" indent="0" algn="l" rtl="0">
              <a:spcBef>
                <a:spcPts val="0"/>
              </a:spcBef>
              <a:buNone/>
              <a:defRPr sz="900" b="0" i="0" u="none" strike="noStrike" cap="none">
                <a:solidFill>
                  <a:srgbClr val="BFBFBF"/>
                </a:solidFill>
                <a:latin typeface="Arial"/>
                <a:ea typeface="Arial"/>
                <a:cs typeface="Arial"/>
                <a:sym typeface="Arial"/>
              </a:defRPr>
            </a:lvl5pPr>
            <a:lvl6pPr marL="0" marR="0" lvl="5" indent="0" algn="l" rtl="0">
              <a:spcBef>
                <a:spcPts val="0"/>
              </a:spcBef>
              <a:buNone/>
              <a:defRPr sz="900" b="0" i="0" u="none" strike="noStrike" cap="none">
                <a:solidFill>
                  <a:srgbClr val="BFBFBF"/>
                </a:solidFill>
                <a:latin typeface="Arial"/>
                <a:ea typeface="Arial"/>
                <a:cs typeface="Arial"/>
                <a:sym typeface="Arial"/>
              </a:defRPr>
            </a:lvl6pPr>
            <a:lvl7pPr marL="0" marR="0" lvl="6" indent="0" algn="l" rtl="0">
              <a:spcBef>
                <a:spcPts val="0"/>
              </a:spcBef>
              <a:buNone/>
              <a:defRPr sz="900" b="0" i="0" u="none" strike="noStrike" cap="none">
                <a:solidFill>
                  <a:srgbClr val="BFBFBF"/>
                </a:solidFill>
                <a:latin typeface="Arial"/>
                <a:ea typeface="Arial"/>
                <a:cs typeface="Arial"/>
                <a:sym typeface="Arial"/>
              </a:defRPr>
            </a:lvl7pPr>
            <a:lvl8pPr marL="0" marR="0" lvl="7" indent="0" algn="l" rtl="0">
              <a:spcBef>
                <a:spcPts val="0"/>
              </a:spcBef>
              <a:buNone/>
              <a:defRPr sz="900" b="0" i="0" u="none" strike="noStrike" cap="none">
                <a:solidFill>
                  <a:srgbClr val="BFBFBF"/>
                </a:solidFill>
                <a:latin typeface="Arial"/>
                <a:ea typeface="Arial"/>
                <a:cs typeface="Arial"/>
                <a:sym typeface="Arial"/>
              </a:defRPr>
            </a:lvl8pPr>
            <a:lvl9pPr marL="0" marR="0" lvl="8" indent="0" algn="l" rtl="0">
              <a:spcBef>
                <a:spcPts val="0"/>
              </a:spcBef>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a:t>
            </a:fld>
            <a:endParaRPr lang="en-GB" dirty="0"/>
          </a:p>
        </p:txBody>
      </p:sp>
      <p:pic>
        <p:nvPicPr>
          <p:cNvPr id="3" name="Picture 2" descr="A close up of a logo&#10;&#10;Description automatically generated">
            <a:extLst>
              <a:ext uri="{FF2B5EF4-FFF2-40B4-BE49-F238E27FC236}">
                <a16:creationId xmlns:a16="http://schemas.microsoft.com/office/drawing/2014/main" id="{399A783F-6AF8-AE4E-90D1-DE07F54E6A7E}"/>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8572175" y="4590595"/>
            <a:ext cx="366815" cy="366815"/>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81" r:id="rId3"/>
    <p:sldLayoutId id="2147483691" r:id="rId4"/>
    <p:sldLayoutId id="2147483692" r:id="rId5"/>
    <p:sldLayoutId id="2147483696" r:id="rId6"/>
    <p:sldLayoutId id="2147483697" r:id="rId7"/>
    <p:sldLayoutId id="2147483701" r:id="rId8"/>
    <p:sldLayoutId id="2147483702" r:id="rId9"/>
    <p:sldLayoutId id="2147483698" r:id="rId10"/>
    <p:sldLayoutId id="2147483699" r:id="rId11"/>
    <p:sldLayoutId id="2147483663" r:id="rId12"/>
    <p:sldLayoutId id="2147483679" r:id="rId13"/>
    <p:sldLayoutId id="2147483687" r:id="rId14"/>
    <p:sldLayoutId id="2147483689" r:id="rId15"/>
    <p:sldLayoutId id="2147483690" r:id="rId16"/>
    <p:sldLayoutId id="2147483686" r:id="rId17"/>
    <p:sldLayoutId id="2147483688" r:id="rId18"/>
    <p:sldLayoutId id="2147483658" r:id="rId19"/>
    <p:sldLayoutId id="2147483695" r:id="rId20"/>
    <p:sldLayoutId id="2147483684" r:id="rId21"/>
    <p:sldLayoutId id="2147483667" r:id="rId22"/>
    <p:sldLayoutId id="2147483694" r:id="rId23"/>
    <p:sldLayoutId id="2147483693" r:id="rId24"/>
    <p:sldLayoutId id="2147483700" r:id="rId25"/>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1" i="0" u="none" strike="noStrike" cap="none">
          <a:solidFill>
            <a:srgbClr val="AD9C7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AD9C70"/>
        </a:buClr>
        <a:buFont typeface="Arial"/>
        <a:defRPr sz="1400" b="0" i="0" u="none" strike="noStrike" cap="none">
          <a:solidFill>
            <a:srgbClr val="AD9C7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cid:ii_knhit5ew0"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2" name="Title 1">
            <a:extLst>
              <a:ext uri="{FF2B5EF4-FFF2-40B4-BE49-F238E27FC236}">
                <a16:creationId xmlns:a16="http://schemas.microsoft.com/office/drawing/2014/main" id="{5A5BCE9A-B81B-7240-80EC-566A98D7C4C2}"/>
              </a:ext>
            </a:extLst>
          </p:cNvPr>
          <p:cNvSpPr>
            <a:spLocks noGrp="1"/>
          </p:cNvSpPr>
          <p:nvPr>
            <p:ph type="title"/>
          </p:nvPr>
        </p:nvSpPr>
        <p:spPr>
          <a:xfrm>
            <a:off x="447389" y="3630102"/>
            <a:ext cx="6790132" cy="1405841"/>
          </a:xfrm>
        </p:spPr>
        <p:txBody>
          <a:bodyPr/>
          <a:lstStyle/>
          <a:p>
            <a:r>
              <a:rPr lang="en-US" sz="3200" dirty="0"/>
              <a:t>Impacts of public water supply on global nitrogen cycling</a:t>
            </a:r>
          </a:p>
        </p:txBody>
      </p:sp>
      <p:sp>
        <p:nvSpPr>
          <p:cNvPr id="3" name="Text Placeholder 2">
            <a:extLst>
              <a:ext uri="{FF2B5EF4-FFF2-40B4-BE49-F238E27FC236}">
                <a16:creationId xmlns:a16="http://schemas.microsoft.com/office/drawing/2014/main" id="{EBFFCC92-8950-8440-9F9F-76058A132C8B}"/>
              </a:ext>
            </a:extLst>
          </p:cNvPr>
          <p:cNvSpPr>
            <a:spLocks noGrp="1"/>
          </p:cNvSpPr>
          <p:nvPr>
            <p:ph type="body" sz="quarter" idx="13"/>
          </p:nvPr>
        </p:nvSpPr>
        <p:spPr>
          <a:xfrm>
            <a:off x="447388" y="3285642"/>
            <a:ext cx="7436771" cy="335789"/>
          </a:xfrm>
        </p:spPr>
        <p:txBody>
          <a:bodyPr/>
          <a:lstStyle/>
          <a:p>
            <a:r>
              <a:rPr lang="en-US" u="sng" dirty="0" err="1"/>
              <a:t>liz</a:t>
            </a:r>
            <a:r>
              <a:rPr lang="en-US" u="sng" dirty="0"/>
              <a:t> </a:t>
            </a:r>
            <a:r>
              <a:rPr lang="en-US" u="sng" dirty="0" err="1"/>
              <a:t>flint</a:t>
            </a:r>
            <a:r>
              <a:rPr lang="en-US" dirty="0" err="1"/>
              <a:t>,</a:t>
            </a:r>
            <a:r>
              <a:rPr lang="en-US" dirty="0"/>
              <a:t> Matt </a:t>
            </a:r>
            <a:r>
              <a:rPr lang="en-US" dirty="0" err="1"/>
              <a:t>ascott</a:t>
            </a:r>
            <a:r>
              <a:rPr lang="en-US" dirty="0"/>
              <a:t>, Daren </a:t>
            </a:r>
            <a:r>
              <a:rPr lang="en-US" dirty="0" err="1"/>
              <a:t>gooDdy</a:t>
            </a:r>
            <a:r>
              <a:rPr lang="en-US" dirty="0"/>
              <a:t>, ben Surridge, mason </a:t>
            </a:r>
            <a:r>
              <a:rPr lang="en-US" dirty="0" err="1"/>
              <a:t>stahl</a:t>
            </a:r>
            <a:r>
              <a:rPr lang="en-US" dirty="0"/>
              <a:t> </a:t>
            </a:r>
            <a:endParaRPr lang="en-US" u="sng" dirty="0"/>
          </a:p>
        </p:txBody>
      </p:sp>
      <p:pic>
        <p:nvPicPr>
          <p:cNvPr id="4" name="Picture 3">
            <a:extLst>
              <a:ext uri="{FF2B5EF4-FFF2-40B4-BE49-F238E27FC236}">
                <a16:creationId xmlns:a16="http://schemas.microsoft.com/office/drawing/2014/main" id="{882C3343-23A3-4B9F-A952-CB5E8467E145}"/>
              </a:ext>
            </a:extLst>
          </p:cNvPr>
          <p:cNvPicPr>
            <a:picLocks noChangeAspect="1"/>
          </p:cNvPicPr>
          <p:nvPr/>
        </p:nvPicPr>
        <p:blipFill>
          <a:blip r:embed="rId3"/>
          <a:stretch>
            <a:fillRect/>
          </a:stretch>
        </p:blipFill>
        <p:spPr>
          <a:xfrm>
            <a:off x="3804568" y="2799264"/>
            <a:ext cx="2241755" cy="404598"/>
          </a:xfrm>
          <a:prstGeom prst="rect">
            <a:avLst/>
          </a:prstGeom>
        </p:spPr>
      </p:pic>
      <p:pic>
        <p:nvPicPr>
          <p:cNvPr id="5" name="Picture 4">
            <a:extLst>
              <a:ext uri="{FF2B5EF4-FFF2-40B4-BE49-F238E27FC236}">
                <a16:creationId xmlns:a16="http://schemas.microsoft.com/office/drawing/2014/main" id="{5680DF4E-CF6C-4B88-8B90-9CE213D5DDD0}"/>
              </a:ext>
            </a:extLst>
          </p:cNvPr>
          <p:cNvPicPr>
            <a:picLocks noChangeAspect="1"/>
          </p:cNvPicPr>
          <p:nvPr/>
        </p:nvPicPr>
        <p:blipFill>
          <a:blip r:embed="rId4"/>
          <a:stretch>
            <a:fillRect/>
          </a:stretch>
        </p:blipFill>
        <p:spPr>
          <a:xfrm>
            <a:off x="447389" y="2799264"/>
            <a:ext cx="3209333" cy="395927"/>
          </a:xfrm>
          <a:prstGeom prst="rect">
            <a:avLst/>
          </a:prstGeom>
        </p:spPr>
      </p:pic>
      <p:pic>
        <p:nvPicPr>
          <p:cNvPr id="7" name="Picture 6">
            <a:extLst>
              <a:ext uri="{FF2B5EF4-FFF2-40B4-BE49-F238E27FC236}">
                <a16:creationId xmlns:a16="http://schemas.microsoft.com/office/drawing/2014/main" id="{AF71A1FF-536D-40B9-A7C5-E425DAC47221}"/>
              </a:ext>
            </a:extLst>
          </p:cNvPr>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6194169" y="2799263"/>
            <a:ext cx="892431" cy="3959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3;p1">
            <a:extLst>
              <a:ext uri="{FF2B5EF4-FFF2-40B4-BE49-F238E27FC236}">
                <a16:creationId xmlns:a16="http://schemas.microsoft.com/office/drawing/2014/main" id="{BDA72928-B3BF-3F4D-919C-33FE555E16F3}"/>
              </a:ext>
            </a:extLst>
          </p:cNvPr>
          <p:cNvSpPr txBox="1">
            <a:spLocks/>
          </p:cNvSpPr>
          <p:nvPr/>
        </p:nvSpPr>
        <p:spPr>
          <a:xfrm>
            <a:off x="8044637" y="4683566"/>
            <a:ext cx="457200" cy="2738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800" b="0" i="0" u="none" strike="noStrike" cap="none">
                <a:solidFill>
                  <a:schemeClr val="bg1"/>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2</a:t>
            </a:fld>
            <a:endParaRPr lang="en-GB" dirty="0"/>
          </a:p>
        </p:txBody>
      </p:sp>
      <p:sp>
        <p:nvSpPr>
          <p:cNvPr id="46" name="TextBox 45">
            <a:extLst>
              <a:ext uri="{FF2B5EF4-FFF2-40B4-BE49-F238E27FC236}">
                <a16:creationId xmlns:a16="http://schemas.microsoft.com/office/drawing/2014/main" id="{77CE2BC2-E576-4C5A-BFC3-D09EAE5413C9}"/>
              </a:ext>
            </a:extLst>
          </p:cNvPr>
          <p:cNvSpPr txBox="1"/>
          <p:nvPr/>
        </p:nvSpPr>
        <p:spPr>
          <a:xfrm>
            <a:off x="1840562" y="4267859"/>
            <a:ext cx="5893738" cy="584775"/>
          </a:xfrm>
          <a:prstGeom prst="rect">
            <a:avLst/>
          </a:prstGeom>
          <a:noFill/>
        </p:spPr>
        <p:txBody>
          <a:bodyPr wrap="square" rtlCol="0">
            <a:spAutoFit/>
          </a:bodyPr>
          <a:lstStyle/>
          <a:p>
            <a:pPr algn="ctr"/>
            <a:r>
              <a:rPr lang="en-GB" sz="2000" b="1" dirty="0">
                <a:solidFill>
                  <a:schemeClr val="bg1"/>
                </a:solidFill>
              </a:rPr>
              <a:t>“You can’t manage what you can’t measure”</a:t>
            </a:r>
          </a:p>
          <a:p>
            <a:pPr algn="ctr"/>
            <a:r>
              <a:rPr lang="en-GB" sz="1200" b="1" dirty="0">
                <a:solidFill>
                  <a:schemeClr val="bg1"/>
                </a:solidFill>
              </a:rPr>
              <a:t>- Peter Drucker</a:t>
            </a:r>
            <a:endParaRPr lang="en-US" sz="1200" b="1" dirty="0">
              <a:solidFill>
                <a:schemeClr val="bg1"/>
              </a:solidFill>
            </a:endParaRPr>
          </a:p>
        </p:txBody>
      </p:sp>
      <p:pic>
        <p:nvPicPr>
          <p:cNvPr id="3" name="Picture 2">
            <a:extLst>
              <a:ext uri="{FF2B5EF4-FFF2-40B4-BE49-F238E27FC236}">
                <a16:creationId xmlns:a16="http://schemas.microsoft.com/office/drawing/2014/main" id="{4F16CB9C-0253-43F1-9E46-29358BEA96D9}"/>
              </a:ext>
            </a:extLst>
          </p:cNvPr>
          <p:cNvPicPr>
            <a:picLocks noChangeAspect="1"/>
          </p:cNvPicPr>
          <p:nvPr/>
        </p:nvPicPr>
        <p:blipFill>
          <a:blip r:embed="rId3"/>
          <a:stretch>
            <a:fillRect/>
          </a:stretch>
        </p:blipFill>
        <p:spPr>
          <a:xfrm>
            <a:off x="2024422" y="432986"/>
            <a:ext cx="5538512" cy="3834873"/>
          </a:xfrm>
          <a:prstGeom prst="rect">
            <a:avLst/>
          </a:prstGeom>
        </p:spPr>
      </p:pic>
    </p:spTree>
    <p:extLst>
      <p:ext uri="{BB962C8B-B14F-4D97-AF65-F5344CB8AC3E}">
        <p14:creationId xmlns:p14="http://schemas.microsoft.com/office/powerpoint/2010/main" val="333788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3;p1">
            <a:extLst>
              <a:ext uri="{FF2B5EF4-FFF2-40B4-BE49-F238E27FC236}">
                <a16:creationId xmlns:a16="http://schemas.microsoft.com/office/drawing/2014/main" id="{BDA72928-B3BF-3F4D-919C-33FE555E16F3}"/>
              </a:ext>
            </a:extLst>
          </p:cNvPr>
          <p:cNvSpPr txBox="1">
            <a:spLocks/>
          </p:cNvSpPr>
          <p:nvPr/>
        </p:nvSpPr>
        <p:spPr>
          <a:xfrm>
            <a:off x="8044637" y="4683566"/>
            <a:ext cx="457200" cy="2738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800" b="0" i="0" u="none" strike="noStrike" cap="none">
                <a:solidFill>
                  <a:schemeClr val="bg1"/>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3</a:t>
            </a:fld>
            <a:endParaRPr lang="en-GB" dirty="0"/>
          </a:p>
        </p:txBody>
      </p:sp>
      <p:pic>
        <p:nvPicPr>
          <p:cNvPr id="10" name="Picture 9">
            <a:extLst>
              <a:ext uri="{FF2B5EF4-FFF2-40B4-BE49-F238E27FC236}">
                <a16:creationId xmlns:a16="http://schemas.microsoft.com/office/drawing/2014/main" id="{F43A91E7-D38C-4DBC-9EDE-307D61384CFB}"/>
              </a:ext>
            </a:extLst>
          </p:cNvPr>
          <p:cNvPicPr>
            <a:picLocks noChangeAspect="1"/>
          </p:cNvPicPr>
          <p:nvPr/>
        </p:nvPicPr>
        <p:blipFill>
          <a:blip r:embed="rId3"/>
          <a:stretch>
            <a:fillRect/>
          </a:stretch>
        </p:blipFill>
        <p:spPr>
          <a:xfrm>
            <a:off x="2200141" y="556282"/>
            <a:ext cx="4743718" cy="4170636"/>
          </a:xfrm>
          <a:prstGeom prst="rect">
            <a:avLst/>
          </a:prstGeom>
        </p:spPr>
      </p:pic>
      <p:sp>
        <p:nvSpPr>
          <p:cNvPr id="23" name="Google Shape;112;p12">
            <a:extLst>
              <a:ext uri="{FF2B5EF4-FFF2-40B4-BE49-F238E27FC236}">
                <a16:creationId xmlns:a16="http://schemas.microsoft.com/office/drawing/2014/main" id="{28C10D1D-8322-4C81-9A6F-527C59112FB8}"/>
              </a:ext>
            </a:extLst>
          </p:cNvPr>
          <p:cNvSpPr/>
          <p:nvPr/>
        </p:nvSpPr>
        <p:spPr>
          <a:xfrm>
            <a:off x="184150" y="294264"/>
            <a:ext cx="1866900" cy="2277486"/>
          </a:xfrm>
          <a:prstGeom prst="roundRect">
            <a:avLst>
              <a:gd name="adj" fmla="val 4488"/>
            </a:avLst>
          </a:prstGeom>
          <a:solidFill>
            <a:srgbClr val="AD9C70"/>
          </a:solidFill>
          <a:ln>
            <a:noFill/>
          </a:ln>
        </p:spPr>
        <p:txBody>
          <a:bodyPr spcFirstLastPara="1" wrap="square" lIns="91425" tIns="140400" rIns="91425" bIns="45700" anchor="t" anchorCtr="0">
            <a:noAutofit/>
          </a:bodyPr>
          <a:lstStyle/>
          <a:p>
            <a:pPr algn="ctr"/>
            <a:r>
              <a:rPr lang="en-GB" sz="1600" dirty="0">
                <a:solidFill>
                  <a:schemeClr val="bg1"/>
                </a:solidFill>
              </a:rPr>
              <a:t>Retention flux from abstraction:</a:t>
            </a:r>
          </a:p>
          <a:p>
            <a:pPr algn="ctr"/>
            <a:endParaRPr lang="en-GB" sz="1600" dirty="0">
              <a:solidFill>
                <a:schemeClr val="bg1"/>
              </a:solidFill>
            </a:endParaRPr>
          </a:p>
          <a:p>
            <a:pPr algn="ctr"/>
            <a:r>
              <a:rPr lang="en-GB" sz="1600" dirty="0">
                <a:solidFill>
                  <a:schemeClr val="bg1"/>
                </a:solidFill>
              </a:rPr>
              <a:t>24.2 </a:t>
            </a:r>
            <a:r>
              <a:rPr lang="en-GB" sz="1600" dirty="0" err="1">
                <a:solidFill>
                  <a:schemeClr val="bg1"/>
                </a:solidFill>
              </a:rPr>
              <a:t>kT</a:t>
            </a:r>
            <a:r>
              <a:rPr lang="en-GB" sz="1600" dirty="0">
                <a:solidFill>
                  <a:schemeClr val="bg1"/>
                </a:solidFill>
              </a:rPr>
              <a:t> N/</a:t>
            </a:r>
            <a:r>
              <a:rPr lang="en-GB" sz="1600" dirty="0" err="1">
                <a:solidFill>
                  <a:schemeClr val="bg1"/>
                </a:solidFill>
              </a:rPr>
              <a:t>yr</a:t>
            </a:r>
            <a:r>
              <a:rPr lang="en-GB" sz="1600" dirty="0">
                <a:solidFill>
                  <a:schemeClr val="bg1"/>
                </a:solidFill>
              </a:rPr>
              <a:t> </a:t>
            </a:r>
          </a:p>
          <a:p>
            <a:pPr algn="ctr"/>
            <a:endParaRPr lang="en-GB" sz="1600" dirty="0">
              <a:solidFill>
                <a:schemeClr val="bg1"/>
              </a:solidFill>
            </a:endParaRPr>
          </a:p>
          <a:p>
            <a:pPr algn="ctr"/>
            <a:r>
              <a:rPr lang="en-GB" sz="1600" b="1" dirty="0">
                <a:solidFill>
                  <a:schemeClr val="bg1"/>
                </a:solidFill>
              </a:rPr>
              <a:t>(3-39% hydrosphere denitrification)</a:t>
            </a:r>
            <a:endParaRPr lang="en-US" sz="1600" b="1" dirty="0">
              <a:solidFill>
                <a:schemeClr val="bg1"/>
              </a:solidFill>
            </a:endParaRPr>
          </a:p>
          <a:p>
            <a:pPr marL="0" marR="0" lvl="0" indent="0" algn="ctr" rtl="0">
              <a:spcBef>
                <a:spcPts val="0"/>
              </a:spcBef>
              <a:spcAft>
                <a:spcPts val="0"/>
              </a:spcAft>
              <a:buNone/>
            </a:pPr>
            <a:endParaRPr dirty="0"/>
          </a:p>
        </p:txBody>
      </p:sp>
      <p:cxnSp>
        <p:nvCxnSpPr>
          <p:cNvPr id="25" name="Straight Arrow Connector 24">
            <a:extLst>
              <a:ext uri="{FF2B5EF4-FFF2-40B4-BE49-F238E27FC236}">
                <a16:creationId xmlns:a16="http://schemas.microsoft.com/office/drawing/2014/main" id="{974263FB-1F6E-404B-BC40-83A293F60276}"/>
              </a:ext>
            </a:extLst>
          </p:cNvPr>
          <p:cNvCxnSpPr>
            <a:cxnSpLocks/>
          </p:cNvCxnSpPr>
          <p:nvPr/>
        </p:nvCxnSpPr>
        <p:spPr>
          <a:xfrm flipH="1" flipV="1">
            <a:off x="1961142" y="1808480"/>
            <a:ext cx="896358" cy="337821"/>
          </a:xfrm>
          <a:prstGeom prst="straightConnector1">
            <a:avLst/>
          </a:prstGeom>
          <a:ln w="57150" cap="flat">
            <a:solidFill>
              <a:srgbClr val="AD9C7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10C8CC2C-B990-492F-9B4B-4A924FF9B9A4}"/>
              </a:ext>
            </a:extLst>
          </p:cNvPr>
          <p:cNvSpPr/>
          <p:nvPr/>
        </p:nvSpPr>
        <p:spPr>
          <a:xfrm>
            <a:off x="2927350" y="2067595"/>
            <a:ext cx="875311" cy="547372"/>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Google Shape;112;p12">
            <a:extLst>
              <a:ext uri="{FF2B5EF4-FFF2-40B4-BE49-F238E27FC236}">
                <a16:creationId xmlns:a16="http://schemas.microsoft.com/office/drawing/2014/main" id="{0CE5EB9F-4D58-4880-A18C-F22949D17EDE}"/>
              </a:ext>
            </a:extLst>
          </p:cNvPr>
          <p:cNvSpPr/>
          <p:nvPr/>
        </p:nvSpPr>
        <p:spPr>
          <a:xfrm>
            <a:off x="7106942" y="1293720"/>
            <a:ext cx="1852908" cy="2272440"/>
          </a:xfrm>
          <a:prstGeom prst="roundRect">
            <a:avLst>
              <a:gd name="adj" fmla="val 4488"/>
            </a:avLst>
          </a:prstGeom>
          <a:solidFill>
            <a:srgbClr val="AD9C70"/>
          </a:solidFill>
          <a:ln>
            <a:noFill/>
          </a:ln>
        </p:spPr>
        <p:txBody>
          <a:bodyPr spcFirstLastPara="1" wrap="square" lIns="91425" tIns="140400" rIns="91425" bIns="45700" anchor="t" anchorCtr="0">
            <a:noAutofit/>
          </a:bodyPr>
          <a:lstStyle/>
          <a:p>
            <a:pPr algn="ctr"/>
            <a:r>
              <a:rPr lang="en-GB" sz="1600" dirty="0">
                <a:solidFill>
                  <a:schemeClr val="bg1"/>
                </a:solidFill>
              </a:rPr>
              <a:t>Return flux from mains water leakage:</a:t>
            </a:r>
          </a:p>
          <a:p>
            <a:pPr algn="ctr"/>
            <a:endParaRPr lang="en-GB" sz="1600" dirty="0">
              <a:solidFill>
                <a:schemeClr val="bg1"/>
              </a:solidFill>
            </a:endParaRPr>
          </a:p>
          <a:p>
            <a:pPr algn="ctr"/>
            <a:r>
              <a:rPr lang="en-GB" sz="1600" dirty="0">
                <a:solidFill>
                  <a:schemeClr val="bg1"/>
                </a:solidFill>
              </a:rPr>
              <a:t>3.62 </a:t>
            </a:r>
            <a:r>
              <a:rPr lang="en-GB" sz="1600" dirty="0" err="1">
                <a:solidFill>
                  <a:schemeClr val="bg1"/>
                </a:solidFill>
              </a:rPr>
              <a:t>kT</a:t>
            </a:r>
            <a:r>
              <a:rPr lang="en-GB" sz="1600" dirty="0">
                <a:solidFill>
                  <a:schemeClr val="bg1"/>
                </a:solidFill>
              </a:rPr>
              <a:t> N/</a:t>
            </a:r>
            <a:r>
              <a:rPr lang="en-GB" sz="1600" dirty="0" err="1">
                <a:solidFill>
                  <a:schemeClr val="bg1"/>
                </a:solidFill>
              </a:rPr>
              <a:t>yr</a:t>
            </a:r>
            <a:r>
              <a:rPr lang="en-GB" sz="1600" dirty="0">
                <a:solidFill>
                  <a:schemeClr val="bg1"/>
                </a:solidFill>
              </a:rPr>
              <a:t> </a:t>
            </a:r>
          </a:p>
          <a:p>
            <a:pPr algn="ctr"/>
            <a:endParaRPr lang="en-GB" sz="1600" dirty="0">
              <a:solidFill>
                <a:schemeClr val="bg1"/>
              </a:solidFill>
            </a:endParaRPr>
          </a:p>
          <a:p>
            <a:pPr algn="ctr"/>
            <a:r>
              <a:rPr lang="en-GB" sz="1600" b="1" dirty="0">
                <a:solidFill>
                  <a:schemeClr val="bg1"/>
                </a:solidFill>
              </a:rPr>
              <a:t>(15% of abstraction)</a:t>
            </a:r>
            <a:endParaRPr lang="en-US" sz="1600" b="1" dirty="0">
              <a:solidFill>
                <a:schemeClr val="bg1"/>
              </a:solidFill>
            </a:endParaRPr>
          </a:p>
          <a:p>
            <a:pPr marL="0" marR="0" lvl="0" indent="0" algn="ctr" rtl="0">
              <a:spcBef>
                <a:spcPts val="0"/>
              </a:spcBef>
              <a:spcAft>
                <a:spcPts val="0"/>
              </a:spcAft>
              <a:buNone/>
            </a:pPr>
            <a:endParaRPr dirty="0"/>
          </a:p>
        </p:txBody>
      </p:sp>
      <p:sp>
        <p:nvSpPr>
          <p:cNvPr id="35" name="Oval 34">
            <a:extLst>
              <a:ext uri="{FF2B5EF4-FFF2-40B4-BE49-F238E27FC236}">
                <a16:creationId xmlns:a16="http://schemas.microsoft.com/office/drawing/2014/main" id="{B83284EB-1DBB-4F4B-8A8A-45DE9AB0FB5C}"/>
              </a:ext>
            </a:extLst>
          </p:cNvPr>
          <p:cNvSpPr/>
          <p:nvPr/>
        </p:nvSpPr>
        <p:spPr>
          <a:xfrm>
            <a:off x="4946650" y="2641600"/>
            <a:ext cx="1187450" cy="495300"/>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DC34B894-02AA-4C9F-8BAE-47A1A6D32C8C}"/>
              </a:ext>
            </a:extLst>
          </p:cNvPr>
          <p:cNvCxnSpPr>
            <a:cxnSpLocks/>
          </p:cNvCxnSpPr>
          <p:nvPr/>
        </p:nvCxnSpPr>
        <p:spPr>
          <a:xfrm>
            <a:off x="6376424" y="2945297"/>
            <a:ext cx="824476" cy="1"/>
          </a:xfrm>
          <a:prstGeom prst="straightConnector1">
            <a:avLst/>
          </a:prstGeom>
          <a:ln w="57150" cap="flat">
            <a:solidFill>
              <a:srgbClr val="AD9C70"/>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910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3AD6B-BBBB-B849-8304-F754E23EA145}"/>
              </a:ext>
            </a:extLst>
          </p:cNvPr>
          <p:cNvSpPr>
            <a:spLocks noGrp="1"/>
          </p:cNvSpPr>
          <p:nvPr>
            <p:ph type="title"/>
          </p:nvPr>
        </p:nvSpPr>
        <p:spPr/>
        <p:txBody>
          <a:bodyPr/>
          <a:lstStyle/>
          <a:p>
            <a:r>
              <a:rPr lang="en-GB" dirty="0"/>
              <a:t>United States: Public Water Supply N Fluxes</a:t>
            </a:r>
          </a:p>
        </p:txBody>
      </p:sp>
      <p:sp>
        <p:nvSpPr>
          <p:cNvPr id="5" name="Google Shape;13;p1">
            <a:extLst>
              <a:ext uri="{FF2B5EF4-FFF2-40B4-BE49-F238E27FC236}">
                <a16:creationId xmlns:a16="http://schemas.microsoft.com/office/drawing/2014/main" id="{74D2F0F3-1713-974C-8702-4F65BB9E3B50}"/>
              </a:ext>
            </a:extLst>
          </p:cNvPr>
          <p:cNvSpPr txBox="1">
            <a:spLocks/>
          </p:cNvSpPr>
          <p:nvPr/>
        </p:nvSpPr>
        <p:spPr>
          <a:xfrm>
            <a:off x="8044637" y="4683566"/>
            <a:ext cx="457200" cy="2738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800" b="0" i="0" u="none" strike="noStrike" cap="none">
                <a:solidFill>
                  <a:schemeClr val="bg1"/>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solidFill>
                  <a:srgbClr val="AD9C70"/>
                </a:solidFill>
              </a:rPr>
              <a:pPr/>
              <a:t>4</a:t>
            </a:fld>
            <a:endParaRPr lang="en-GB" dirty="0">
              <a:solidFill>
                <a:srgbClr val="AD9C70"/>
              </a:solidFill>
            </a:endParaRPr>
          </a:p>
        </p:txBody>
      </p:sp>
      <p:pic>
        <p:nvPicPr>
          <p:cNvPr id="7" name="Picture 6">
            <a:extLst>
              <a:ext uri="{FF2B5EF4-FFF2-40B4-BE49-F238E27FC236}">
                <a16:creationId xmlns:a16="http://schemas.microsoft.com/office/drawing/2014/main" id="{4D4A4BBE-3CCE-4085-B2BB-FFD1094881BC}"/>
              </a:ext>
            </a:extLst>
          </p:cNvPr>
          <p:cNvPicPr>
            <a:picLocks noChangeAspect="1"/>
          </p:cNvPicPr>
          <p:nvPr/>
        </p:nvPicPr>
        <p:blipFill rotWithShape="1">
          <a:blip r:embed="rId3"/>
          <a:srcRect l="10336" t="19237" r="58292" b="12341"/>
          <a:stretch/>
        </p:blipFill>
        <p:spPr>
          <a:xfrm>
            <a:off x="238125" y="1329593"/>
            <a:ext cx="4333875" cy="2658490"/>
          </a:xfrm>
          <a:prstGeom prst="rect">
            <a:avLst/>
          </a:prstGeom>
        </p:spPr>
      </p:pic>
      <p:pic>
        <p:nvPicPr>
          <p:cNvPr id="6" name="Picture 5">
            <a:extLst>
              <a:ext uri="{FF2B5EF4-FFF2-40B4-BE49-F238E27FC236}">
                <a16:creationId xmlns:a16="http://schemas.microsoft.com/office/drawing/2014/main" id="{08C07023-34D0-4773-AF5F-B79BFBC1C956}"/>
              </a:ext>
            </a:extLst>
          </p:cNvPr>
          <p:cNvPicPr>
            <a:picLocks noChangeAspect="1"/>
          </p:cNvPicPr>
          <p:nvPr/>
        </p:nvPicPr>
        <p:blipFill rotWithShape="1">
          <a:blip r:embed="rId4"/>
          <a:srcRect l="1430" t="15001" r="22142" b="5158"/>
          <a:stretch/>
        </p:blipFill>
        <p:spPr>
          <a:xfrm>
            <a:off x="4441020" y="1257300"/>
            <a:ext cx="4558202" cy="2994660"/>
          </a:xfrm>
          <a:prstGeom prst="rect">
            <a:avLst/>
          </a:prstGeom>
        </p:spPr>
      </p:pic>
    </p:spTree>
    <p:extLst>
      <p:ext uri="{BB962C8B-B14F-4D97-AF65-F5344CB8AC3E}">
        <p14:creationId xmlns:p14="http://schemas.microsoft.com/office/powerpoint/2010/main" val="362944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7B8900-6334-0B43-BFF6-40BE6C340F4A}"/>
              </a:ext>
            </a:extLst>
          </p:cNvPr>
          <p:cNvSpPr>
            <a:spLocks noGrp="1"/>
          </p:cNvSpPr>
          <p:nvPr>
            <p:ph type="sldNum" idx="12"/>
          </p:nvPr>
        </p:nvSpPr>
        <p:spPr/>
        <p:txBody>
          <a:bodyPr/>
          <a:lstStyle/>
          <a:p>
            <a:fld id="{00000000-1234-1234-1234-123412341234}" type="slidenum">
              <a:rPr lang="en-GB" smtClean="0"/>
              <a:pPr/>
              <a:t>5</a:t>
            </a:fld>
            <a:endParaRPr lang="en-GB" dirty="0"/>
          </a:p>
        </p:txBody>
      </p:sp>
      <p:sp>
        <p:nvSpPr>
          <p:cNvPr id="8" name="Title 1">
            <a:extLst>
              <a:ext uri="{FF2B5EF4-FFF2-40B4-BE49-F238E27FC236}">
                <a16:creationId xmlns:a16="http://schemas.microsoft.com/office/drawing/2014/main" id="{4058F47F-3682-5146-B8E8-D949992F545A}"/>
              </a:ext>
            </a:extLst>
          </p:cNvPr>
          <p:cNvSpPr>
            <a:spLocks noGrp="1"/>
          </p:cNvSpPr>
          <p:nvPr>
            <p:ph type="title"/>
          </p:nvPr>
        </p:nvSpPr>
        <p:spPr>
          <a:xfrm>
            <a:off x="649704" y="555828"/>
            <a:ext cx="8076006" cy="602412"/>
          </a:xfrm>
        </p:spPr>
        <p:txBody>
          <a:bodyPr/>
          <a:lstStyle/>
          <a:p>
            <a:r>
              <a:rPr lang="en-GB" dirty="0"/>
              <a:t>Key Research Questions</a:t>
            </a:r>
            <a:br>
              <a:rPr lang="en-GB" dirty="0"/>
            </a:br>
            <a:br>
              <a:rPr lang="en-GB" dirty="0"/>
            </a:br>
            <a:endParaRPr lang="en-GB" dirty="0"/>
          </a:p>
        </p:txBody>
      </p:sp>
      <p:sp>
        <p:nvSpPr>
          <p:cNvPr id="3" name="TextBox 2">
            <a:extLst>
              <a:ext uri="{FF2B5EF4-FFF2-40B4-BE49-F238E27FC236}">
                <a16:creationId xmlns:a16="http://schemas.microsoft.com/office/drawing/2014/main" id="{A1FA7318-40A1-447B-8253-6DE399FA7777}"/>
              </a:ext>
            </a:extLst>
          </p:cNvPr>
          <p:cNvSpPr txBox="1"/>
          <p:nvPr/>
        </p:nvSpPr>
        <p:spPr>
          <a:xfrm>
            <a:off x="640159" y="1268852"/>
            <a:ext cx="7854137" cy="1938992"/>
          </a:xfrm>
          <a:prstGeom prst="rect">
            <a:avLst/>
          </a:prstGeom>
          <a:noFill/>
        </p:spPr>
        <p:txBody>
          <a:bodyPr wrap="square" rtlCol="0">
            <a:spAutoFit/>
          </a:bodyPr>
          <a:lstStyle/>
          <a:p>
            <a:r>
              <a:rPr lang="en-GB" sz="2000" dirty="0">
                <a:solidFill>
                  <a:schemeClr val="accent1"/>
                </a:solidFill>
              </a:rPr>
              <a:t>1. Is abstraction a significant retention mechanism for nitrate across the United States?</a:t>
            </a:r>
            <a:br>
              <a:rPr lang="en-GB" sz="2000" dirty="0"/>
            </a:br>
            <a:br>
              <a:rPr lang="en-GB" sz="2000" dirty="0"/>
            </a:br>
            <a:br>
              <a:rPr lang="en-GB" sz="2000" dirty="0"/>
            </a:br>
            <a:br>
              <a:rPr lang="en-GB" sz="2000" dirty="0"/>
            </a:br>
            <a:endParaRPr lang="en-US" sz="2000" dirty="0"/>
          </a:p>
        </p:txBody>
      </p:sp>
      <p:sp>
        <p:nvSpPr>
          <p:cNvPr id="4" name="TextBox 3">
            <a:extLst>
              <a:ext uri="{FF2B5EF4-FFF2-40B4-BE49-F238E27FC236}">
                <a16:creationId xmlns:a16="http://schemas.microsoft.com/office/drawing/2014/main" id="{4B78D226-22A6-4ECF-953C-B94D49BB8E3D}"/>
              </a:ext>
            </a:extLst>
          </p:cNvPr>
          <p:cNvSpPr txBox="1"/>
          <p:nvPr/>
        </p:nvSpPr>
        <p:spPr>
          <a:xfrm>
            <a:off x="649704" y="2264896"/>
            <a:ext cx="7844592" cy="707886"/>
          </a:xfrm>
          <a:prstGeom prst="rect">
            <a:avLst/>
          </a:prstGeom>
          <a:noFill/>
        </p:spPr>
        <p:txBody>
          <a:bodyPr wrap="square" rtlCol="0">
            <a:spAutoFit/>
          </a:bodyPr>
          <a:lstStyle/>
          <a:p>
            <a:r>
              <a:rPr lang="en-GB" sz="2000" dirty="0">
                <a:solidFill>
                  <a:schemeClr val="accent1"/>
                </a:solidFill>
              </a:rPr>
              <a:t>2. Are mains water leakages returning a significant amount of nitrate back to the environment?</a:t>
            </a:r>
            <a:endParaRPr lang="en-US" sz="2000" dirty="0">
              <a:solidFill>
                <a:schemeClr val="accent1"/>
              </a:solidFill>
            </a:endParaRPr>
          </a:p>
        </p:txBody>
      </p:sp>
      <p:sp>
        <p:nvSpPr>
          <p:cNvPr id="6" name="TextBox 5">
            <a:extLst>
              <a:ext uri="{FF2B5EF4-FFF2-40B4-BE49-F238E27FC236}">
                <a16:creationId xmlns:a16="http://schemas.microsoft.com/office/drawing/2014/main" id="{B42BE538-51BE-459A-ABA2-435477E7A369}"/>
              </a:ext>
            </a:extLst>
          </p:cNvPr>
          <p:cNvSpPr txBox="1"/>
          <p:nvPr/>
        </p:nvSpPr>
        <p:spPr>
          <a:xfrm>
            <a:off x="649704" y="3207844"/>
            <a:ext cx="7399706" cy="400110"/>
          </a:xfrm>
          <a:prstGeom prst="rect">
            <a:avLst/>
          </a:prstGeom>
          <a:noFill/>
        </p:spPr>
        <p:txBody>
          <a:bodyPr wrap="square" rtlCol="0">
            <a:spAutoFit/>
          </a:bodyPr>
          <a:lstStyle/>
          <a:p>
            <a:r>
              <a:rPr lang="en-GB" sz="2000" dirty="0">
                <a:solidFill>
                  <a:schemeClr val="accent1"/>
                </a:solidFill>
              </a:rPr>
              <a:t>3. How will these fluxes change in the future?</a:t>
            </a:r>
            <a:endParaRPr lang="en-US" sz="2000" dirty="0">
              <a:solidFill>
                <a:schemeClr val="accent1"/>
              </a:solidFill>
            </a:endParaRPr>
          </a:p>
        </p:txBody>
      </p:sp>
    </p:spTree>
    <p:extLst>
      <p:ext uri="{BB962C8B-B14F-4D97-AF65-F5344CB8AC3E}">
        <p14:creationId xmlns:p14="http://schemas.microsoft.com/office/powerpoint/2010/main" val="22937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8AE8-8C79-6D4F-AC76-02BBC79462B0}"/>
              </a:ext>
            </a:extLst>
          </p:cNvPr>
          <p:cNvSpPr>
            <a:spLocks noGrp="1"/>
          </p:cNvSpPr>
          <p:nvPr>
            <p:ph type="title"/>
          </p:nvPr>
        </p:nvSpPr>
        <p:spPr/>
        <p:txBody>
          <a:bodyPr/>
          <a:lstStyle/>
          <a:p>
            <a:r>
              <a:rPr lang="en-GB" dirty="0"/>
              <a:t>Methodology</a:t>
            </a:r>
          </a:p>
        </p:txBody>
      </p:sp>
      <p:sp>
        <p:nvSpPr>
          <p:cNvPr id="4" name="Slide Number Placeholder 3">
            <a:extLst>
              <a:ext uri="{FF2B5EF4-FFF2-40B4-BE49-F238E27FC236}">
                <a16:creationId xmlns:a16="http://schemas.microsoft.com/office/drawing/2014/main" id="{1B95D74D-B19C-3C4E-A643-DABD19CC304D}"/>
              </a:ext>
            </a:extLst>
          </p:cNvPr>
          <p:cNvSpPr>
            <a:spLocks noGrp="1"/>
          </p:cNvSpPr>
          <p:nvPr>
            <p:ph type="sldNum" idx="12"/>
          </p:nvPr>
        </p:nvSpPr>
        <p:spPr/>
        <p:txBody>
          <a:bodyPr/>
          <a:lstStyle/>
          <a:p>
            <a:fld id="{00000000-1234-1234-1234-123412341234}" type="slidenum">
              <a:rPr lang="en-GB" smtClean="0"/>
              <a:pPr/>
              <a:t>6</a:t>
            </a:fld>
            <a:endParaRPr lang="en-GB" dirty="0"/>
          </a:p>
        </p:txBody>
      </p:sp>
      <p:grpSp>
        <p:nvGrpSpPr>
          <p:cNvPr id="22" name="Group 21">
            <a:extLst>
              <a:ext uri="{FF2B5EF4-FFF2-40B4-BE49-F238E27FC236}">
                <a16:creationId xmlns:a16="http://schemas.microsoft.com/office/drawing/2014/main" id="{8E9FE223-ED5F-44A3-9E40-0227F10D0B21}"/>
              </a:ext>
            </a:extLst>
          </p:cNvPr>
          <p:cNvGrpSpPr/>
          <p:nvPr/>
        </p:nvGrpSpPr>
        <p:grpSpPr>
          <a:xfrm>
            <a:off x="420094" y="3609483"/>
            <a:ext cx="3813243" cy="1741839"/>
            <a:chOff x="457198" y="3245151"/>
            <a:chExt cx="3813243" cy="1741839"/>
          </a:xfrm>
        </p:grpSpPr>
        <p:sp>
          <p:nvSpPr>
            <p:cNvPr id="13" name="Google Shape;106;p12">
              <a:extLst>
                <a:ext uri="{FF2B5EF4-FFF2-40B4-BE49-F238E27FC236}">
                  <a16:creationId xmlns:a16="http://schemas.microsoft.com/office/drawing/2014/main" id="{DF176B99-CB5B-4CE2-A116-28F8FD6C8B1F}"/>
                </a:ext>
              </a:extLst>
            </p:cNvPr>
            <p:cNvSpPr/>
            <p:nvPr/>
          </p:nvSpPr>
          <p:spPr>
            <a:xfrm rot="5400000" flipH="1">
              <a:off x="1840710" y="1996611"/>
              <a:ext cx="364331" cy="2861412"/>
            </a:xfrm>
            <a:prstGeom prst="upArrow">
              <a:avLst>
                <a:gd name="adj1" fmla="val 100000"/>
                <a:gd name="adj2" fmla="val 35576"/>
              </a:avLst>
            </a:prstGeom>
            <a:solidFill>
              <a:schemeClr val="accent1"/>
            </a:solidFill>
            <a:ln>
              <a:noFill/>
            </a:ln>
          </p:spPr>
          <p:txBody>
            <a:bodyPr spcFirstLastPara="1" vert="vert270" wrap="square" lIns="91425" tIns="45700" rIns="91425" bIns="45700" anchor="ctr" anchorCtr="0">
              <a:noAutofit/>
            </a:bodyPr>
            <a:lstStyle/>
            <a:p>
              <a:pPr marL="0" marR="0" lvl="0" indent="0" rtl="0">
                <a:spcBef>
                  <a:spcPts val="0"/>
                </a:spcBef>
                <a:spcAft>
                  <a:spcPts val="0"/>
                </a:spcAft>
                <a:buNone/>
              </a:pPr>
              <a:r>
                <a:rPr lang="en-GB" sz="1600" dirty="0">
                  <a:solidFill>
                    <a:schemeClr val="bg1"/>
                  </a:solidFill>
                  <a:latin typeface="+mn-lt"/>
                  <a:ea typeface="Calibri"/>
                  <a:cs typeface="Calibri"/>
                  <a:sym typeface="Calibri"/>
                </a:rPr>
                <a:t>Published comparison fluxes</a:t>
              </a:r>
              <a:endParaRPr sz="1600" dirty="0">
                <a:solidFill>
                  <a:schemeClr val="bg1"/>
                </a:solidFill>
                <a:latin typeface="+mn-lt"/>
                <a:ea typeface="Calibri"/>
                <a:cs typeface="Calibri"/>
                <a:sym typeface="Calibri"/>
              </a:endParaRPr>
            </a:p>
          </p:txBody>
        </p:sp>
        <p:sp>
          <p:nvSpPr>
            <p:cNvPr id="20" name="Text Placeholder 2">
              <a:extLst>
                <a:ext uri="{FF2B5EF4-FFF2-40B4-BE49-F238E27FC236}">
                  <a16:creationId xmlns:a16="http://schemas.microsoft.com/office/drawing/2014/main" id="{351BD1CD-9158-428C-A09F-ED087D587FD7}"/>
                </a:ext>
              </a:extLst>
            </p:cNvPr>
            <p:cNvSpPr txBox="1">
              <a:spLocks/>
            </p:cNvSpPr>
            <p:nvPr/>
          </p:nvSpPr>
          <p:spPr>
            <a:xfrm>
              <a:off x="457198" y="3364832"/>
              <a:ext cx="3813243" cy="1622158"/>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180975" marR="0" lvl="0" indent="-174625" algn="l" rtl="0" eaLnBrk="1" hangingPunct="1">
                <a:lnSpc>
                  <a:spcPct val="100000"/>
                </a:lnSpc>
                <a:spcBef>
                  <a:spcPts val="360"/>
                </a:spcBef>
                <a:spcAft>
                  <a:spcPts val="0"/>
                </a:spcAft>
                <a:buClr>
                  <a:srgbClr val="AD9C70"/>
                </a:buClr>
                <a:buSzPts val="1800"/>
                <a:buFont typeface="Arial"/>
                <a:buChar char="•"/>
                <a:tabLst/>
                <a:defRPr sz="1600" b="0" i="0" u="none" strike="noStrike" cap="none">
                  <a:solidFill>
                    <a:schemeClr val="tx1"/>
                  </a:solidFill>
                  <a:latin typeface="Arial"/>
                  <a:ea typeface="Arial"/>
                  <a:cs typeface="Arial"/>
                  <a:sym typeface="Arial"/>
                </a:defRPr>
              </a:lvl1pPr>
              <a:lvl2pPr marL="914400" marR="0" lvl="1" indent="-342900" algn="l" rtl="0" eaLnBrk="1" hangingPunct="1">
                <a:lnSpc>
                  <a:spcPct val="100000"/>
                </a:lnSpc>
                <a:spcBef>
                  <a:spcPts val="60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2pPr>
              <a:lvl3pPr marL="1371600" marR="0" lvl="2" indent="-342900" algn="l" rtl="0" eaLnBrk="1" hangingPunct="1">
                <a:lnSpc>
                  <a:spcPct val="100000"/>
                </a:lnSpc>
                <a:spcBef>
                  <a:spcPts val="36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3pPr>
              <a:lvl4pPr marL="1828800" marR="0" lvl="3" indent="-342900" algn="l" rtl="0" eaLnBrk="1" hangingPunct="1">
                <a:lnSpc>
                  <a:spcPct val="100000"/>
                </a:lnSpc>
                <a:spcBef>
                  <a:spcPts val="36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4pPr>
              <a:lvl5pPr marL="2286000" marR="0" lvl="4" indent="-342900" algn="l" rtl="0" eaLnBrk="1" hangingPunct="1">
                <a:lnSpc>
                  <a:spcPct val="100000"/>
                </a:lnSpc>
                <a:spcBef>
                  <a:spcPts val="36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5pPr>
              <a:lvl6pPr marL="2743200" marR="0" lvl="5"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6pPr>
              <a:lvl7pPr marL="3200400" marR="0" lvl="6"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7pPr>
              <a:lvl8pPr marL="3657600" marR="0" lvl="7"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8pPr>
              <a:lvl9pPr marL="4114800" marR="0" lvl="8"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9pPr>
            </a:lstStyle>
            <a:p>
              <a:pPr marL="6350" indent="0" algn="ctr">
                <a:buFont typeface="Arial"/>
                <a:buNone/>
              </a:pPr>
              <a:endParaRPr lang="en-GB" dirty="0"/>
            </a:p>
            <a:p>
              <a:pPr>
                <a:buClr>
                  <a:schemeClr val="accent1"/>
                </a:buClr>
              </a:pPr>
              <a:r>
                <a:rPr lang="en-GB" sz="1400" dirty="0"/>
                <a:t>Discharge from rivers to coastal waters</a:t>
              </a:r>
            </a:p>
            <a:p>
              <a:pPr>
                <a:buClr>
                  <a:schemeClr val="accent1"/>
                </a:buClr>
              </a:pPr>
              <a:r>
                <a:rPr lang="en-GB" sz="1400" dirty="0"/>
                <a:t>Denitrification from US waterways </a:t>
              </a:r>
            </a:p>
            <a:p>
              <a:pPr>
                <a:buClr>
                  <a:schemeClr val="accent1"/>
                </a:buClr>
              </a:pPr>
              <a:r>
                <a:rPr lang="en-GB" sz="1400" dirty="0"/>
                <a:t>Total retention in aquatic systems</a:t>
              </a:r>
            </a:p>
            <a:p>
              <a:pPr>
                <a:buClr>
                  <a:schemeClr val="accent1"/>
                </a:buClr>
              </a:pPr>
              <a:endParaRPr lang="en-GB" sz="1400" dirty="0"/>
            </a:p>
            <a:p>
              <a:endParaRPr lang="en-GB" sz="1400" dirty="0"/>
            </a:p>
          </p:txBody>
        </p:sp>
      </p:grpSp>
      <p:grpSp>
        <p:nvGrpSpPr>
          <p:cNvPr id="23" name="Group 22">
            <a:extLst>
              <a:ext uri="{FF2B5EF4-FFF2-40B4-BE49-F238E27FC236}">
                <a16:creationId xmlns:a16="http://schemas.microsoft.com/office/drawing/2014/main" id="{7ACD9002-D076-44C4-840A-6D085003AFC9}"/>
              </a:ext>
            </a:extLst>
          </p:cNvPr>
          <p:cNvGrpSpPr/>
          <p:nvPr/>
        </p:nvGrpSpPr>
        <p:grpSpPr>
          <a:xfrm>
            <a:off x="5060136" y="3609483"/>
            <a:ext cx="3813243" cy="1741839"/>
            <a:chOff x="457198" y="3245151"/>
            <a:chExt cx="3813243" cy="1741839"/>
          </a:xfrm>
        </p:grpSpPr>
        <p:sp>
          <p:nvSpPr>
            <p:cNvPr id="24" name="Google Shape;106;p12">
              <a:extLst>
                <a:ext uri="{FF2B5EF4-FFF2-40B4-BE49-F238E27FC236}">
                  <a16:creationId xmlns:a16="http://schemas.microsoft.com/office/drawing/2014/main" id="{0A0A5F39-0C65-4033-88CE-17749EE8C204}"/>
                </a:ext>
              </a:extLst>
            </p:cNvPr>
            <p:cNvSpPr/>
            <p:nvPr/>
          </p:nvSpPr>
          <p:spPr>
            <a:xfrm rot="5400000" flipH="1">
              <a:off x="1840710" y="1996610"/>
              <a:ext cx="364331" cy="2861413"/>
            </a:xfrm>
            <a:prstGeom prst="upArrow">
              <a:avLst>
                <a:gd name="adj1" fmla="val 100000"/>
                <a:gd name="adj2" fmla="val 35576"/>
              </a:avLst>
            </a:prstGeom>
            <a:solidFill>
              <a:srgbClr val="AD9C70"/>
            </a:solidFill>
            <a:ln>
              <a:noFill/>
            </a:ln>
          </p:spPr>
          <p:txBody>
            <a:bodyPr spcFirstLastPara="1" vert="vert270" wrap="square" lIns="91425" tIns="45700" rIns="91425" bIns="45700" anchor="ctr" anchorCtr="0">
              <a:noAutofit/>
            </a:bodyPr>
            <a:lstStyle/>
            <a:p>
              <a:pPr marL="0" marR="0" lvl="0" indent="0" rtl="0">
                <a:spcBef>
                  <a:spcPts val="0"/>
                </a:spcBef>
                <a:spcAft>
                  <a:spcPts val="0"/>
                </a:spcAft>
                <a:buNone/>
              </a:pPr>
              <a:r>
                <a:rPr lang="en-GB" sz="1600" dirty="0">
                  <a:solidFill>
                    <a:schemeClr val="bg1"/>
                  </a:solidFill>
                  <a:latin typeface="+mn-lt"/>
                  <a:ea typeface="Calibri"/>
                  <a:cs typeface="Calibri"/>
                  <a:sym typeface="Calibri"/>
                </a:rPr>
                <a:t>Published comparison fluxes</a:t>
              </a:r>
              <a:endParaRPr sz="1600" dirty="0">
                <a:solidFill>
                  <a:schemeClr val="bg1"/>
                </a:solidFill>
                <a:latin typeface="+mn-lt"/>
                <a:ea typeface="Calibri"/>
                <a:cs typeface="Calibri"/>
                <a:sym typeface="Calibri"/>
              </a:endParaRPr>
            </a:p>
          </p:txBody>
        </p:sp>
        <p:sp>
          <p:nvSpPr>
            <p:cNvPr id="25" name="Text Placeholder 2">
              <a:extLst>
                <a:ext uri="{FF2B5EF4-FFF2-40B4-BE49-F238E27FC236}">
                  <a16:creationId xmlns:a16="http://schemas.microsoft.com/office/drawing/2014/main" id="{17818766-BC39-410A-A376-018D97E84EBE}"/>
                </a:ext>
              </a:extLst>
            </p:cNvPr>
            <p:cNvSpPr txBox="1">
              <a:spLocks/>
            </p:cNvSpPr>
            <p:nvPr/>
          </p:nvSpPr>
          <p:spPr>
            <a:xfrm>
              <a:off x="457198" y="3364832"/>
              <a:ext cx="3813243" cy="1622158"/>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180975" marR="0" lvl="0" indent="-174625" algn="l" rtl="0" eaLnBrk="1" hangingPunct="1">
                <a:lnSpc>
                  <a:spcPct val="100000"/>
                </a:lnSpc>
                <a:spcBef>
                  <a:spcPts val="360"/>
                </a:spcBef>
                <a:spcAft>
                  <a:spcPts val="0"/>
                </a:spcAft>
                <a:buClr>
                  <a:srgbClr val="AD9C70"/>
                </a:buClr>
                <a:buSzPts val="1800"/>
                <a:buFont typeface="Arial"/>
                <a:buChar char="•"/>
                <a:tabLst/>
                <a:defRPr sz="1600" b="0" i="0" u="none" strike="noStrike" cap="none">
                  <a:solidFill>
                    <a:schemeClr val="tx1"/>
                  </a:solidFill>
                  <a:latin typeface="Arial"/>
                  <a:ea typeface="Arial"/>
                  <a:cs typeface="Arial"/>
                  <a:sym typeface="Arial"/>
                </a:defRPr>
              </a:lvl1pPr>
              <a:lvl2pPr marL="914400" marR="0" lvl="1" indent="-342900" algn="l" rtl="0" eaLnBrk="1" hangingPunct="1">
                <a:lnSpc>
                  <a:spcPct val="100000"/>
                </a:lnSpc>
                <a:spcBef>
                  <a:spcPts val="60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2pPr>
              <a:lvl3pPr marL="1371600" marR="0" lvl="2" indent="-342900" algn="l" rtl="0" eaLnBrk="1" hangingPunct="1">
                <a:lnSpc>
                  <a:spcPct val="100000"/>
                </a:lnSpc>
                <a:spcBef>
                  <a:spcPts val="36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3pPr>
              <a:lvl4pPr marL="1828800" marR="0" lvl="3" indent="-342900" algn="l" rtl="0" eaLnBrk="1" hangingPunct="1">
                <a:lnSpc>
                  <a:spcPct val="100000"/>
                </a:lnSpc>
                <a:spcBef>
                  <a:spcPts val="36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4pPr>
              <a:lvl5pPr marL="2286000" marR="0" lvl="4" indent="-342900" algn="l" rtl="0" eaLnBrk="1" hangingPunct="1">
                <a:lnSpc>
                  <a:spcPct val="100000"/>
                </a:lnSpc>
                <a:spcBef>
                  <a:spcPts val="360"/>
                </a:spcBef>
                <a:spcAft>
                  <a:spcPts val="0"/>
                </a:spcAft>
                <a:buClr>
                  <a:srgbClr val="3F3F3F"/>
                </a:buClr>
                <a:buSzPts val="1800"/>
                <a:buFont typeface="Arial"/>
                <a:buChar char="»"/>
                <a:defRPr sz="1600" b="0" i="0" u="none" strike="noStrike" cap="none">
                  <a:solidFill>
                    <a:srgbClr val="3F3F3F"/>
                  </a:solidFill>
                  <a:latin typeface="Arial"/>
                  <a:ea typeface="Arial"/>
                  <a:cs typeface="Arial"/>
                  <a:sym typeface="Arial"/>
                </a:defRPr>
              </a:lvl5pPr>
              <a:lvl6pPr marL="2743200" marR="0" lvl="5"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6pPr>
              <a:lvl7pPr marL="3200400" marR="0" lvl="6"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7pPr>
              <a:lvl8pPr marL="3657600" marR="0" lvl="7"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8pPr>
              <a:lvl9pPr marL="4114800" marR="0" lvl="8" indent="-342900" algn="l" rtl="0" eaLnBrk="1" hangingPunct="1">
                <a:lnSpc>
                  <a:spcPct val="100000"/>
                </a:lnSpc>
                <a:spcBef>
                  <a:spcPts val="360"/>
                </a:spcBef>
                <a:spcAft>
                  <a:spcPts val="0"/>
                </a:spcAft>
                <a:buClr>
                  <a:schemeClr val="dk1"/>
                </a:buClr>
                <a:buSzPts val="1800"/>
                <a:buFont typeface="Arial"/>
                <a:buChar char="•"/>
                <a:defRPr sz="1500" b="0" i="0" u="none" strike="noStrike" cap="none">
                  <a:solidFill>
                    <a:schemeClr val="dk1"/>
                  </a:solidFill>
                  <a:latin typeface="Calibri"/>
                  <a:ea typeface="Calibri"/>
                  <a:cs typeface="Calibri"/>
                  <a:sym typeface="Calibri"/>
                </a:defRPr>
              </a:lvl9pPr>
            </a:lstStyle>
            <a:p>
              <a:pPr marL="6350" indent="0" algn="ctr">
                <a:buFont typeface="Arial"/>
                <a:buNone/>
              </a:pPr>
              <a:endParaRPr lang="en-GB" dirty="0">
                <a:solidFill>
                  <a:schemeClr val="bg1"/>
                </a:solidFill>
              </a:endParaRPr>
            </a:p>
            <a:p>
              <a:r>
                <a:rPr lang="en-GB" sz="1400" dirty="0">
                  <a:solidFill>
                    <a:schemeClr val="bg1"/>
                  </a:solidFill>
                </a:rPr>
                <a:t>Wastewater N input </a:t>
              </a:r>
              <a:r>
                <a:rPr lang="en-GB" sz="1400" dirty="0"/>
                <a:t>water concentrations </a:t>
              </a:r>
              <a:endParaRPr lang="en-GB" sz="1400" dirty="0">
                <a:solidFill>
                  <a:schemeClr val="bg1"/>
                </a:solidFill>
              </a:endParaRPr>
            </a:p>
            <a:p>
              <a:r>
                <a:rPr lang="en-GB" sz="1400" dirty="0">
                  <a:solidFill>
                    <a:schemeClr val="bg1"/>
                  </a:solidFill>
                </a:rPr>
                <a:t>Urban N fertilizer </a:t>
              </a:r>
              <a:endParaRPr lang="en-GB" sz="1400" dirty="0"/>
            </a:p>
          </p:txBody>
        </p:sp>
      </p:grpSp>
      <p:grpSp>
        <p:nvGrpSpPr>
          <p:cNvPr id="3" name="Group 2">
            <a:extLst>
              <a:ext uri="{FF2B5EF4-FFF2-40B4-BE49-F238E27FC236}">
                <a16:creationId xmlns:a16="http://schemas.microsoft.com/office/drawing/2014/main" id="{3C9DE1D9-9F78-4D69-BF39-BE76D745EE90}"/>
              </a:ext>
            </a:extLst>
          </p:cNvPr>
          <p:cNvGrpSpPr/>
          <p:nvPr/>
        </p:nvGrpSpPr>
        <p:grpSpPr>
          <a:xfrm>
            <a:off x="457198" y="1062091"/>
            <a:ext cx="3982723" cy="1918474"/>
            <a:chOff x="457197" y="1056748"/>
            <a:chExt cx="3982723" cy="1918474"/>
          </a:xfrm>
        </p:grpSpPr>
        <p:sp>
          <p:nvSpPr>
            <p:cNvPr id="28" name="TextBox 27">
              <a:extLst>
                <a:ext uri="{FF2B5EF4-FFF2-40B4-BE49-F238E27FC236}">
                  <a16:creationId xmlns:a16="http://schemas.microsoft.com/office/drawing/2014/main" id="{896728B2-BD58-44EE-B797-4FB3C8FEF138}"/>
                </a:ext>
              </a:extLst>
            </p:cNvPr>
            <p:cNvSpPr txBox="1"/>
            <p:nvPr/>
          </p:nvSpPr>
          <p:spPr>
            <a:xfrm>
              <a:off x="457197" y="1056748"/>
              <a:ext cx="3982723" cy="1918474"/>
            </a:xfrm>
            <a:prstGeom prst="rect">
              <a:avLst/>
            </a:prstGeom>
            <a:noFill/>
          </p:spPr>
          <p:txBody>
            <a:bodyPr wrap="square" rtlCol="0">
              <a:spAutoFit/>
            </a:bodyPr>
            <a:lstStyle/>
            <a:p>
              <a:pPr marL="6350" lvl="0">
                <a:spcBef>
                  <a:spcPts val="360"/>
                </a:spcBef>
                <a:buClr>
                  <a:srgbClr val="AD9C70"/>
                </a:buClr>
                <a:buSzPts val="1800"/>
              </a:pPr>
              <a:r>
                <a:rPr lang="en-GB" sz="1600" dirty="0">
                  <a:solidFill>
                    <a:srgbClr val="002E40"/>
                  </a:solidFill>
                </a:rPr>
                <a:t>Abstraction</a:t>
              </a:r>
            </a:p>
            <a:p>
              <a:pPr marL="6350" lvl="0">
                <a:spcBef>
                  <a:spcPts val="360"/>
                </a:spcBef>
                <a:buClr>
                  <a:srgbClr val="AD9C70"/>
                </a:buClr>
                <a:buSzPts val="1800"/>
              </a:pPr>
              <a:endParaRPr lang="en-GB" dirty="0">
                <a:solidFill>
                  <a:srgbClr val="002E40"/>
                </a:solidFill>
              </a:endParaRPr>
            </a:p>
            <a:p>
              <a:pPr marL="6350" lvl="0">
                <a:spcBef>
                  <a:spcPts val="360"/>
                </a:spcBef>
                <a:buClr>
                  <a:srgbClr val="AD9C70"/>
                </a:buClr>
                <a:buSzPts val="1800"/>
              </a:pPr>
              <a:endParaRPr lang="en-GB" dirty="0">
                <a:solidFill>
                  <a:srgbClr val="002E40"/>
                </a:solidFill>
              </a:endParaRPr>
            </a:p>
            <a:p>
              <a:pPr marL="6350" lvl="0" algn="ctr">
                <a:spcBef>
                  <a:spcPts val="360"/>
                </a:spcBef>
                <a:buClr>
                  <a:srgbClr val="AD9C70"/>
                </a:buClr>
                <a:buSzPts val="1800"/>
              </a:pPr>
              <a:endParaRPr lang="en-GB" sz="1600" dirty="0">
                <a:solidFill>
                  <a:srgbClr val="002E40"/>
                </a:solidFill>
              </a:endParaRPr>
            </a:p>
            <a:p>
              <a:pPr marL="180975" lvl="0" indent="-174625">
                <a:spcBef>
                  <a:spcPts val="360"/>
                </a:spcBef>
                <a:buClr>
                  <a:srgbClr val="002E40"/>
                </a:buClr>
                <a:buSzPts val="1800"/>
                <a:buFont typeface="Arial"/>
                <a:buChar char="•"/>
              </a:pPr>
              <a:r>
                <a:rPr lang="en-GB" dirty="0">
                  <a:solidFill>
                    <a:srgbClr val="002E40"/>
                  </a:solidFill>
                </a:rPr>
                <a:t>State averaged raw water nitrate concentrations (Cr)</a:t>
              </a:r>
            </a:p>
            <a:p>
              <a:pPr marL="180975" lvl="0" indent="-174625">
                <a:spcBef>
                  <a:spcPts val="360"/>
                </a:spcBef>
                <a:buClr>
                  <a:srgbClr val="002E40"/>
                </a:buClr>
                <a:buSzPts val="1800"/>
                <a:buFont typeface="Arial"/>
                <a:buChar char="•"/>
              </a:pPr>
              <a:r>
                <a:rPr lang="en-GB" dirty="0">
                  <a:solidFill>
                    <a:srgbClr val="002E40"/>
                  </a:solidFill>
                </a:rPr>
                <a:t>State PWS withdrawals (WD)</a:t>
              </a:r>
            </a:p>
          </p:txBody>
        </p:sp>
        <p:sp>
          <p:nvSpPr>
            <p:cNvPr id="27" name="TextBox 26">
              <a:extLst>
                <a:ext uri="{FF2B5EF4-FFF2-40B4-BE49-F238E27FC236}">
                  <a16:creationId xmlns:a16="http://schemas.microsoft.com/office/drawing/2014/main" id="{F269A189-B65B-4068-B814-EC5759E49E00}"/>
                </a:ext>
              </a:extLst>
            </p:cNvPr>
            <p:cNvSpPr txBox="1"/>
            <p:nvPr/>
          </p:nvSpPr>
          <p:spPr>
            <a:xfrm>
              <a:off x="524684" y="1409885"/>
              <a:ext cx="3678271" cy="707886"/>
            </a:xfrm>
            <a:prstGeom prst="rect">
              <a:avLst/>
            </a:prstGeom>
            <a:noFill/>
            <a:ln w="28575">
              <a:solidFill>
                <a:schemeClr val="accent1"/>
              </a:solidFill>
            </a:ln>
          </p:spPr>
          <p:txBody>
            <a:bodyPr wrap="square" rtlCol="0" anchor="ctr">
              <a:spAutoFit/>
            </a:bodyPr>
            <a:lstStyle/>
            <a:p>
              <a:endParaRPr lang="en-US" sz="1200" dirty="0">
                <a:solidFill>
                  <a:schemeClr val="accent1"/>
                </a:solidFill>
              </a:endParaRPr>
            </a:p>
            <a:p>
              <a:r>
                <a:rPr lang="en-US" sz="1600" dirty="0">
                  <a:solidFill>
                    <a:schemeClr val="accent1"/>
                  </a:solidFill>
                </a:rPr>
                <a:t>ABS-N = (Cr x WD) </a:t>
              </a:r>
              <a:r>
                <a:rPr lang="en-US" sz="1600" baseline="-25000" dirty="0">
                  <a:solidFill>
                    <a:schemeClr val="accent1"/>
                  </a:solidFill>
                </a:rPr>
                <a:t>GW </a:t>
              </a:r>
              <a:r>
                <a:rPr lang="en-US" sz="1600" dirty="0">
                  <a:solidFill>
                    <a:schemeClr val="accent1"/>
                  </a:solidFill>
                </a:rPr>
                <a:t>+ (Cr x WD) </a:t>
              </a:r>
              <a:r>
                <a:rPr lang="en-US" sz="1600" baseline="-25000" dirty="0">
                  <a:solidFill>
                    <a:schemeClr val="accent1"/>
                  </a:solidFill>
                </a:rPr>
                <a:t>SW</a:t>
              </a:r>
            </a:p>
            <a:p>
              <a:endParaRPr lang="en-US" sz="1800" baseline="-25000" dirty="0">
                <a:solidFill>
                  <a:schemeClr val="accent1"/>
                </a:solidFill>
              </a:endParaRPr>
            </a:p>
          </p:txBody>
        </p:sp>
      </p:grpSp>
      <p:grpSp>
        <p:nvGrpSpPr>
          <p:cNvPr id="33" name="Group 32">
            <a:extLst>
              <a:ext uri="{FF2B5EF4-FFF2-40B4-BE49-F238E27FC236}">
                <a16:creationId xmlns:a16="http://schemas.microsoft.com/office/drawing/2014/main" id="{13BF8994-0D17-45D9-87B9-BDBDA12AA65E}"/>
              </a:ext>
            </a:extLst>
          </p:cNvPr>
          <p:cNvGrpSpPr/>
          <p:nvPr/>
        </p:nvGrpSpPr>
        <p:grpSpPr>
          <a:xfrm>
            <a:off x="5048252" y="995980"/>
            <a:ext cx="3650433" cy="2349361"/>
            <a:chOff x="5048252" y="995980"/>
            <a:chExt cx="3650433" cy="2349361"/>
          </a:xfrm>
        </p:grpSpPr>
        <p:sp>
          <p:nvSpPr>
            <p:cNvPr id="32" name="TextBox 31">
              <a:extLst>
                <a:ext uri="{FF2B5EF4-FFF2-40B4-BE49-F238E27FC236}">
                  <a16:creationId xmlns:a16="http://schemas.microsoft.com/office/drawing/2014/main" id="{CBE579B1-3942-4FB8-84A4-6D34222A2E2D}"/>
                </a:ext>
              </a:extLst>
            </p:cNvPr>
            <p:cNvSpPr txBox="1"/>
            <p:nvPr/>
          </p:nvSpPr>
          <p:spPr>
            <a:xfrm>
              <a:off x="5060136" y="995980"/>
              <a:ext cx="3638549" cy="2349361"/>
            </a:xfrm>
            <a:prstGeom prst="rect">
              <a:avLst/>
            </a:prstGeom>
            <a:noFill/>
          </p:spPr>
          <p:txBody>
            <a:bodyPr wrap="square" rtlCol="0">
              <a:spAutoFit/>
            </a:bodyPr>
            <a:lstStyle/>
            <a:p>
              <a:pPr marL="6350" lvl="0">
                <a:spcBef>
                  <a:spcPts val="360"/>
                </a:spcBef>
                <a:buClr>
                  <a:srgbClr val="AD9C70"/>
                </a:buClr>
                <a:buSzPts val="1800"/>
              </a:pPr>
              <a:r>
                <a:rPr lang="en-GB" sz="1600" dirty="0">
                  <a:solidFill>
                    <a:srgbClr val="FFFFFF"/>
                  </a:solidFill>
                </a:rPr>
                <a:t>Mains Water Leakage </a:t>
              </a:r>
            </a:p>
            <a:p>
              <a:pPr marL="6350" lvl="0">
                <a:spcBef>
                  <a:spcPts val="360"/>
                </a:spcBef>
                <a:buClr>
                  <a:srgbClr val="AD9C70"/>
                </a:buClr>
                <a:buSzPts val="1800"/>
              </a:pPr>
              <a:endParaRPr lang="en-GB" dirty="0">
                <a:solidFill>
                  <a:srgbClr val="FFFFFF"/>
                </a:solidFill>
              </a:endParaRPr>
            </a:p>
            <a:p>
              <a:pPr marL="6350" lvl="0">
                <a:spcBef>
                  <a:spcPts val="360"/>
                </a:spcBef>
                <a:buClr>
                  <a:srgbClr val="AD9C70"/>
                </a:buClr>
                <a:buSzPts val="1800"/>
              </a:pPr>
              <a:endParaRPr lang="en-GB" dirty="0">
                <a:solidFill>
                  <a:srgbClr val="FFFFFF"/>
                </a:solidFill>
              </a:endParaRPr>
            </a:p>
            <a:p>
              <a:pPr marL="6350" lvl="0" algn="ctr">
                <a:spcBef>
                  <a:spcPts val="360"/>
                </a:spcBef>
                <a:buClr>
                  <a:srgbClr val="AD9C70"/>
                </a:buClr>
                <a:buSzPts val="1800"/>
              </a:pPr>
              <a:endParaRPr lang="en-US" dirty="0">
                <a:solidFill>
                  <a:srgbClr val="FFFFFF"/>
                </a:solidFill>
              </a:endParaRPr>
            </a:p>
            <a:p>
              <a:pPr marL="6350" lvl="0">
                <a:spcBef>
                  <a:spcPts val="360"/>
                </a:spcBef>
                <a:buClr>
                  <a:srgbClr val="AD9C70"/>
                </a:buClr>
                <a:buSzPts val="1800"/>
              </a:pPr>
              <a:endParaRPr lang="en-GB" baseline="-25000" dirty="0">
                <a:solidFill>
                  <a:srgbClr val="FFFFFF"/>
                </a:solidFill>
              </a:endParaRPr>
            </a:p>
            <a:p>
              <a:pPr marL="180975" lvl="0" indent="-174625">
                <a:spcBef>
                  <a:spcPts val="360"/>
                </a:spcBef>
                <a:buClr>
                  <a:srgbClr val="AD9C70"/>
                </a:buClr>
                <a:buSzPts val="1800"/>
                <a:buFont typeface="Arial"/>
                <a:buChar char="•"/>
              </a:pPr>
              <a:r>
                <a:rPr lang="en-GB" dirty="0">
                  <a:solidFill>
                    <a:srgbClr val="FFFFFF"/>
                  </a:solidFill>
                </a:rPr>
                <a:t>State averaged treated water nitrate concentrations (Ct)</a:t>
              </a:r>
            </a:p>
            <a:p>
              <a:pPr marL="180975" lvl="0" indent="-174625">
                <a:spcBef>
                  <a:spcPts val="360"/>
                </a:spcBef>
                <a:buClr>
                  <a:srgbClr val="AD9C70"/>
                </a:buClr>
                <a:buSzPts val="1800"/>
                <a:buFont typeface="Arial"/>
                <a:buChar char="•"/>
              </a:pPr>
              <a:r>
                <a:rPr lang="en-GB" dirty="0">
                  <a:solidFill>
                    <a:srgbClr val="FFFFFF"/>
                  </a:solidFill>
                </a:rPr>
                <a:t>State PWS withdrawals (WD)</a:t>
              </a:r>
            </a:p>
            <a:p>
              <a:pPr marL="180975" lvl="0" indent="-174625">
                <a:spcBef>
                  <a:spcPts val="360"/>
                </a:spcBef>
                <a:buClr>
                  <a:srgbClr val="AD9C70"/>
                </a:buClr>
                <a:buSzPts val="1800"/>
                <a:buFont typeface="Arial"/>
                <a:buChar char="•"/>
              </a:pPr>
              <a:r>
                <a:rPr lang="en-GB" dirty="0">
                  <a:solidFill>
                    <a:srgbClr val="FFFFFF"/>
                  </a:solidFill>
                </a:rPr>
                <a:t>State fractional leakage rate</a:t>
              </a:r>
              <a:r>
                <a:rPr lang="en-US" baseline="-25000" dirty="0">
                  <a:solidFill>
                    <a:srgbClr val="FFFFFF"/>
                  </a:solidFill>
                </a:rPr>
                <a:t> </a:t>
              </a:r>
              <a:r>
                <a:rPr lang="en-US" dirty="0">
                  <a:solidFill>
                    <a:srgbClr val="FFFFFF"/>
                  </a:solidFill>
                </a:rPr>
                <a:t>(</a:t>
              </a:r>
              <a:r>
                <a:rPr lang="en-US" i="1" dirty="0" err="1">
                  <a:solidFill>
                    <a:srgbClr val="FFFFFF"/>
                  </a:solidFill>
                </a:rPr>
                <a:t>f</a:t>
              </a:r>
              <a:r>
                <a:rPr lang="en-US" baseline="-25000" dirty="0" err="1">
                  <a:solidFill>
                    <a:srgbClr val="FFFFFF"/>
                  </a:solidFill>
                </a:rPr>
                <a:t>state</a:t>
              </a:r>
              <a:r>
                <a:rPr lang="en-US" dirty="0">
                  <a:solidFill>
                    <a:srgbClr val="FFFFFF"/>
                  </a:solidFill>
                </a:rPr>
                <a:t>)</a:t>
              </a:r>
            </a:p>
          </p:txBody>
        </p:sp>
        <p:sp>
          <p:nvSpPr>
            <p:cNvPr id="7" name="Rectangle 6">
              <a:extLst>
                <a:ext uri="{FF2B5EF4-FFF2-40B4-BE49-F238E27FC236}">
                  <a16:creationId xmlns:a16="http://schemas.microsoft.com/office/drawing/2014/main" id="{6E5B3959-77C9-4A73-AAD8-7F6BF86B1A44}"/>
                </a:ext>
              </a:extLst>
            </p:cNvPr>
            <p:cNvSpPr/>
            <p:nvPr/>
          </p:nvSpPr>
          <p:spPr>
            <a:xfrm>
              <a:off x="5048252" y="1412287"/>
              <a:ext cx="3638550" cy="708697"/>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 indent="0" algn="ctr">
                <a:buNone/>
              </a:pPr>
              <a:r>
                <a:rPr lang="en-US" sz="1600" dirty="0"/>
                <a:t>MWL-N = Ct x LV</a:t>
              </a:r>
            </a:p>
            <a:p>
              <a:pPr marL="6350" indent="0" algn="ctr">
                <a:buNone/>
              </a:pPr>
              <a:r>
                <a:rPr lang="en-US" sz="1600" dirty="0"/>
                <a:t>where LV = WD </a:t>
              </a:r>
              <a:r>
                <a:rPr lang="en-US" sz="1600" baseline="-25000" dirty="0"/>
                <a:t>TOTAL </a:t>
              </a:r>
              <a:r>
                <a:rPr lang="en-US" sz="1600" dirty="0"/>
                <a:t>x </a:t>
              </a:r>
              <a:r>
                <a:rPr lang="en-US" sz="1600" i="1" dirty="0" err="1"/>
                <a:t>f</a:t>
              </a:r>
              <a:r>
                <a:rPr lang="en-US" sz="1600" baseline="-25000" dirty="0" err="1"/>
                <a:t>state</a:t>
              </a:r>
              <a:r>
                <a:rPr lang="en-US" baseline="-25000" dirty="0"/>
                <a:t>  </a:t>
              </a:r>
            </a:p>
          </p:txBody>
        </p:sp>
      </p:grpSp>
    </p:spTree>
    <p:extLst>
      <p:ext uri="{BB962C8B-B14F-4D97-AF65-F5344CB8AC3E}">
        <p14:creationId xmlns:p14="http://schemas.microsoft.com/office/powerpoint/2010/main" val="337732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8AE8-8C79-6D4F-AC76-02BBC79462B0}"/>
              </a:ext>
            </a:extLst>
          </p:cNvPr>
          <p:cNvSpPr>
            <a:spLocks noGrp="1"/>
          </p:cNvSpPr>
          <p:nvPr>
            <p:ph type="title"/>
          </p:nvPr>
        </p:nvSpPr>
        <p:spPr>
          <a:xfrm>
            <a:off x="380999" y="180448"/>
            <a:ext cx="3813243" cy="857250"/>
          </a:xfrm>
        </p:spPr>
        <p:txBody>
          <a:bodyPr/>
          <a:lstStyle/>
          <a:p>
            <a:r>
              <a:rPr lang="en-GB" dirty="0"/>
              <a:t>Results</a:t>
            </a:r>
          </a:p>
        </p:txBody>
      </p:sp>
      <p:sp>
        <p:nvSpPr>
          <p:cNvPr id="4" name="Slide Number Placeholder 3">
            <a:extLst>
              <a:ext uri="{FF2B5EF4-FFF2-40B4-BE49-F238E27FC236}">
                <a16:creationId xmlns:a16="http://schemas.microsoft.com/office/drawing/2014/main" id="{1B95D74D-B19C-3C4E-A643-DABD19CC304D}"/>
              </a:ext>
            </a:extLst>
          </p:cNvPr>
          <p:cNvSpPr>
            <a:spLocks noGrp="1"/>
          </p:cNvSpPr>
          <p:nvPr>
            <p:ph type="sldNum" idx="12"/>
          </p:nvPr>
        </p:nvSpPr>
        <p:spPr/>
        <p:txBody>
          <a:bodyPr/>
          <a:lstStyle/>
          <a:p>
            <a:fld id="{00000000-1234-1234-1234-123412341234}" type="slidenum">
              <a:rPr lang="en-GB" smtClean="0"/>
              <a:pPr/>
              <a:t>7</a:t>
            </a:fld>
            <a:endParaRPr lang="en-GB" dirty="0"/>
          </a:p>
        </p:txBody>
      </p:sp>
      <p:sp>
        <p:nvSpPr>
          <p:cNvPr id="15" name="Google Shape;106;p12">
            <a:extLst>
              <a:ext uri="{FF2B5EF4-FFF2-40B4-BE49-F238E27FC236}">
                <a16:creationId xmlns:a16="http://schemas.microsoft.com/office/drawing/2014/main" id="{3AFF8645-C1FB-42DA-8B5E-4B1C945931DF}"/>
              </a:ext>
            </a:extLst>
          </p:cNvPr>
          <p:cNvSpPr/>
          <p:nvPr/>
        </p:nvSpPr>
        <p:spPr>
          <a:xfrm rot="5400000" flipH="1">
            <a:off x="5919834" y="2474633"/>
            <a:ext cx="263874" cy="2420178"/>
          </a:xfrm>
          <a:prstGeom prst="upArrow">
            <a:avLst>
              <a:gd name="adj1" fmla="val 100000"/>
              <a:gd name="adj2" fmla="val 35576"/>
            </a:avLst>
          </a:prstGeom>
          <a:solidFill>
            <a:srgbClr val="AD9C70"/>
          </a:solidFill>
          <a:ln>
            <a:noFill/>
          </a:ln>
        </p:spPr>
        <p:txBody>
          <a:bodyPr spcFirstLastPara="1" vert="vert270" wrap="square" lIns="91425" tIns="45700" rIns="91425" bIns="45700" anchor="ctr" anchorCtr="0">
            <a:noAutofit/>
          </a:bodyPr>
          <a:lstStyle/>
          <a:p>
            <a:pPr marL="0" marR="0" lvl="0" indent="0" algn="ctr" rtl="0">
              <a:spcBef>
                <a:spcPts val="0"/>
              </a:spcBef>
              <a:spcAft>
                <a:spcPts val="0"/>
              </a:spcAft>
              <a:buNone/>
            </a:pPr>
            <a:r>
              <a:rPr lang="en-GB" sz="1200" dirty="0">
                <a:solidFill>
                  <a:srgbClr val="FFFFFF"/>
                </a:solidFill>
                <a:latin typeface="Calibri"/>
                <a:ea typeface="Calibri"/>
                <a:cs typeface="Calibri"/>
                <a:sym typeface="Calibri"/>
              </a:rPr>
              <a:t>8.2% of ABS-N</a:t>
            </a:r>
            <a:endParaRPr sz="1200" dirty="0">
              <a:solidFill>
                <a:srgbClr val="FFFFFF"/>
              </a:solidFill>
              <a:latin typeface="Calibri"/>
              <a:ea typeface="Calibri"/>
              <a:cs typeface="Calibri"/>
              <a:sym typeface="Calibri"/>
            </a:endParaRPr>
          </a:p>
        </p:txBody>
      </p:sp>
      <p:sp>
        <p:nvSpPr>
          <p:cNvPr id="16" name="Google Shape;106;p12">
            <a:extLst>
              <a:ext uri="{FF2B5EF4-FFF2-40B4-BE49-F238E27FC236}">
                <a16:creationId xmlns:a16="http://schemas.microsoft.com/office/drawing/2014/main" id="{2E768417-C2A5-4255-871C-E406FA08A8FF}"/>
              </a:ext>
            </a:extLst>
          </p:cNvPr>
          <p:cNvSpPr/>
          <p:nvPr/>
        </p:nvSpPr>
        <p:spPr>
          <a:xfrm rot="5400000" flipH="1">
            <a:off x="5898634" y="3305918"/>
            <a:ext cx="306271" cy="2420178"/>
          </a:xfrm>
          <a:prstGeom prst="upArrow">
            <a:avLst>
              <a:gd name="adj1" fmla="val 100000"/>
              <a:gd name="adj2" fmla="val 35576"/>
            </a:avLst>
          </a:prstGeom>
          <a:solidFill>
            <a:srgbClr val="AD9C70"/>
          </a:solidFill>
          <a:ln>
            <a:noFill/>
          </a:ln>
        </p:spPr>
        <p:txBody>
          <a:bodyPr spcFirstLastPara="1" vert="vert270" wrap="square" lIns="91425" tIns="45700" rIns="91425" bIns="45700" anchor="ctr" anchorCtr="0">
            <a:noAutofit/>
          </a:bodyPr>
          <a:lstStyle/>
          <a:p>
            <a:pPr marL="0" marR="0" lvl="0" indent="0" algn="ctr" rtl="0">
              <a:spcBef>
                <a:spcPts val="0"/>
              </a:spcBef>
              <a:spcAft>
                <a:spcPts val="0"/>
              </a:spcAft>
              <a:buNone/>
            </a:pPr>
            <a:r>
              <a:rPr lang="en-GB" sz="1200" dirty="0">
                <a:solidFill>
                  <a:srgbClr val="FFFFFF"/>
                </a:solidFill>
                <a:latin typeface="Calibri"/>
                <a:ea typeface="Calibri"/>
                <a:cs typeface="Calibri"/>
                <a:sym typeface="Calibri"/>
              </a:rPr>
              <a:t>2.7% of N from urban fertilizer </a:t>
            </a:r>
            <a:endParaRPr sz="1200" dirty="0">
              <a:solidFill>
                <a:srgbClr val="FFFFFF"/>
              </a:solidFill>
              <a:latin typeface="Calibri"/>
              <a:ea typeface="Calibri"/>
              <a:cs typeface="Calibri"/>
              <a:sym typeface="Calibri"/>
            </a:endParaRPr>
          </a:p>
        </p:txBody>
      </p:sp>
      <p:sp>
        <p:nvSpPr>
          <p:cNvPr id="17" name="Google Shape;97;p12">
            <a:extLst>
              <a:ext uri="{FF2B5EF4-FFF2-40B4-BE49-F238E27FC236}">
                <a16:creationId xmlns:a16="http://schemas.microsoft.com/office/drawing/2014/main" id="{A9C5DABF-6056-442A-A772-32CB171B3E32}"/>
              </a:ext>
            </a:extLst>
          </p:cNvPr>
          <p:cNvSpPr/>
          <p:nvPr/>
        </p:nvSpPr>
        <p:spPr>
          <a:xfrm rot="5400000" flipH="1">
            <a:off x="1451349" y="3056552"/>
            <a:ext cx="394842" cy="2310781"/>
          </a:xfrm>
          <a:prstGeom prst="upArrow">
            <a:avLst>
              <a:gd name="adj1" fmla="val 100000"/>
              <a:gd name="adj2" fmla="val 35576"/>
            </a:avLst>
          </a:prstGeom>
          <a:solidFill>
            <a:srgbClr val="002E40"/>
          </a:solidFill>
          <a:ln>
            <a:noFill/>
          </a:ln>
        </p:spPr>
        <p:txBody>
          <a:bodyPr spcFirstLastPara="1" vert="vert270" wrap="square" lIns="91425" tIns="45700" rIns="91425" bIns="45700" anchor="ctr" anchorCtr="0">
            <a:noAutofit/>
          </a:bodyPr>
          <a:lstStyle/>
          <a:p>
            <a:pPr marL="0" marR="0" lvl="0" indent="0" algn="ctr" rtl="0">
              <a:spcBef>
                <a:spcPts val="0"/>
              </a:spcBef>
              <a:spcAft>
                <a:spcPts val="0"/>
              </a:spcAft>
              <a:buNone/>
            </a:pPr>
            <a:r>
              <a:rPr lang="en-GB" dirty="0">
                <a:solidFill>
                  <a:srgbClr val="FFFFFF"/>
                </a:solidFill>
                <a:latin typeface="Calibri"/>
                <a:ea typeface="Calibri"/>
                <a:cs typeface="Calibri"/>
                <a:sym typeface="Calibri"/>
              </a:rPr>
              <a:t>1.8% of riverine discharge to coastal waters </a:t>
            </a:r>
            <a:endParaRPr dirty="0">
              <a:solidFill>
                <a:srgbClr val="FFFFFF"/>
              </a:solidFill>
              <a:latin typeface="Calibri"/>
              <a:ea typeface="Calibri"/>
              <a:cs typeface="Calibri"/>
              <a:sym typeface="Calibri"/>
            </a:endParaRPr>
          </a:p>
        </p:txBody>
      </p:sp>
      <p:sp>
        <p:nvSpPr>
          <p:cNvPr id="18" name="Google Shape;97;p12">
            <a:extLst>
              <a:ext uri="{FF2B5EF4-FFF2-40B4-BE49-F238E27FC236}">
                <a16:creationId xmlns:a16="http://schemas.microsoft.com/office/drawing/2014/main" id="{B7476A76-015E-44E2-9AAD-4C2D9C9D0F96}"/>
              </a:ext>
            </a:extLst>
          </p:cNvPr>
          <p:cNvSpPr/>
          <p:nvPr/>
        </p:nvSpPr>
        <p:spPr>
          <a:xfrm rot="5400000" flipH="1">
            <a:off x="1493494" y="2507762"/>
            <a:ext cx="397026" cy="2391902"/>
          </a:xfrm>
          <a:prstGeom prst="upArrow">
            <a:avLst>
              <a:gd name="adj1" fmla="val 100000"/>
              <a:gd name="adj2" fmla="val 35576"/>
            </a:avLst>
          </a:prstGeom>
          <a:solidFill>
            <a:srgbClr val="002E40"/>
          </a:solidFill>
          <a:ln>
            <a:noFill/>
          </a:ln>
        </p:spPr>
        <p:txBody>
          <a:bodyPr spcFirstLastPara="1" vert="vert270" wrap="square" lIns="91425" tIns="45700" rIns="91425" bIns="45700" anchor="ctr" anchorCtr="0">
            <a:noAutofit/>
          </a:bodyPr>
          <a:lstStyle/>
          <a:p>
            <a:pPr marL="0" marR="0" lvl="0" indent="0" algn="ctr" rtl="0">
              <a:spcBef>
                <a:spcPts val="0"/>
              </a:spcBef>
              <a:spcAft>
                <a:spcPts val="0"/>
              </a:spcAft>
              <a:buNone/>
            </a:pPr>
            <a:r>
              <a:rPr lang="en-GB" dirty="0">
                <a:solidFill>
                  <a:srgbClr val="FFFFFF"/>
                </a:solidFill>
                <a:latin typeface="Calibri"/>
                <a:ea typeface="Calibri"/>
                <a:cs typeface="Calibri"/>
                <a:sym typeface="Calibri"/>
              </a:rPr>
              <a:t>12.0% of total denitrification from US rivers and streams</a:t>
            </a:r>
            <a:endParaRPr dirty="0">
              <a:solidFill>
                <a:srgbClr val="FFFFFF"/>
              </a:solidFill>
              <a:latin typeface="Calibri"/>
              <a:ea typeface="Calibri"/>
              <a:cs typeface="Calibri"/>
              <a:sym typeface="Calibri"/>
            </a:endParaRPr>
          </a:p>
        </p:txBody>
      </p:sp>
      <p:sp>
        <p:nvSpPr>
          <p:cNvPr id="19" name="Google Shape;106;p12">
            <a:extLst>
              <a:ext uri="{FF2B5EF4-FFF2-40B4-BE49-F238E27FC236}">
                <a16:creationId xmlns:a16="http://schemas.microsoft.com/office/drawing/2014/main" id="{AD5A76E4-66A8-4756-9533-B172561D25F4}"/>
              </a:ext>
            </a:extLst>
          </p:cNvPr>
          <p:cNvSpPr/>
          <p:nvPr/>
        </p:nvSpPr>
        <p:spPr>
          <a:xfrm rot="5400000" flipH="1">
            <a:off x="5914848" y="3716865"/>
            <a:ext cx="273843" cy="2420178"/>
          </a:xfrm>
          <a:prstGeom prst="upArrow">
            <a:avLst>
              <a:gd name="adj1" fmla="val 100000"/>
              <a:gd name="adj2" fmla="val 35576"/>
            </a:avLst>
          </a:prstGeom>
          <a:solidFill>
            <a:srgbClr val="AD9C70"/>
          </a:solidFill>
          <a:ln>
            <a:noFill/>
          </a:ln>
        </p:spPr>
        <p:txBody>
          <a:bodyPr spcFirstLastPara="1" vert="vert270" wrap="square" lIns="91425" tIns="45700" rIns="91425" bIns="45700" anchor="ctr" anchorCtr="0">
            <a:noAutofit/>
          </a:bodyPr>
          <a:lstStyle/>
          <a:p>
            <a:pPr marL="0" marR="0" lvl="0" indent="0" algn="ctr" rtl="0">
              <a:spcBef>
                <a:spcPts val="0"/>
              </a:spcBef>
              <a:spcAft>
                <a:spcPts val="0"/>
              </a:spcAft>
              <a:buNone/>
            </a:pPr>
            <a:r>
              <a:rPr lang="en-GB" sz="1200" dirty="0">
                <a:solidFill>
                  <a:srgbClr val="FFFFFF"/>
                </a:solidFill>
                <a:latin typeface="Calibri"/>
                <a:ea typeface="Calibri"/>
                <a:cs typeface="Calibri"/>
                <a:sym typeface="Calibri"/>
              </a:rPr>
              <a:t>0.9% of N from wastewater </a:t>
            </a:r>
            <a:endParaRPr sz="1200" dirty="0">
              <a:solidFill>
                <a:srgbClr val="FFFFFF"/>
              </a:solidFill>
              <a:latin typeface="Calibri"/>
              <a:ea typeface="Calibri"/>
              <a:cs typeface="Calibri"/>
              <a:sym typeface="Calibri"/>
            </a:endParaRPr>
          </a:p>
        </p:txBody>
      </p:sp>
      <p:sp>
        <p:nvSpPr>
          <p:cNvPr id="21" name="Google Shape;97;p12">
            <a:extLst>
              <a:ext uri="{FF2B5EF4-FFF2-40B4-BE49-F238E27FC236}">
                <a16:creationId xmlns:a16="http://schemas.microsoft.com/office/drawing/2014/main" id="{985BB76F-B6BD-4FAC-82E6-1E0EA572F0C2}"/>
              </a:ext>
            </a:extLst>
          </p:cNvPr>
          <p:cNvSpPr/>
          <p:nvPr/>
        </p:nvSpPr>
        <p:spPr>
          <a:xfrm rot="5400000" flipH="1">
            <a:off x="1474486" y="3548439"/>
            <a:ext cx="451459" cy="2391900"/>
          </a:xfrm>
          <a:prstGeom prst="upArrow">
            <a:avLst>
              <a:gd name="adj1" fmla="val 100000"/>
              <a:gd name="adj2" fmla="val 35576"/>
            </a:avLst>
          </a:prstGeom>
          <a:solidFill>
            <a:srgbClr val="002E40"/>
          </a:solidFill>
          <a:ln>
            <a:noFill/>
          </a:ln>
        </p:spPr>
        <p:txBody>
          <a:bodyPr spcFirstLastPara="1" vert="vert270" wrap="square" lIns="91425" tIns="45700" rIns="91425" bIns="45700" anchor="ctr" anchorCtr="0">
            <a:noAutofit/>
          </a:bodyPr>
          <a:lstStyle/>
          <a:p>
            <a:pPr marL="0" marR="0" lvl="0" indent="0" algn="ctr" rtl="0">
              <a:spcBef>
                <a:spcPts val="0"/>
              </a:spcBef>
              <a:spcAft>
                <a:spcPts val="0"/>
              </a:spcAft>
              <a:buNone/>
            </a:pPr>
            <a:r>
              <a:rPr lang="en-GB" dirty="0">
                <a:solidFill>
                  <a:srgbClr val="FFFFFF"/>
                </a:solidFill>
                <a:latin typeface="Calibri"/>
                <a:ea typeface="Calibri"/>
                <a:cs typeface="Calibri"/>
                <a:sym typeface="Calibri"/>
              </a:rPr>
              <a:t>1.1% of total N retention in US aquatic systems</a:t>
            </a:r>
            <a:endParaRPr dirty="0">
              <a:solidFill>
                <a:srgbClr val="FFFFFF"/>
              </a:solidFill>
              <a:latin typeface="Calibri"/>
              <a:ea typeface="Calibri"/>
              <a:cs typeface="Calibri"/>
              <a:sym typeface="Calibri"/>
            </a:endParaRPr>
          </a:p>
        </p:txBody>
      </p:sp>
      <p:grpSp>
        <p:nvGrpSpPr>
          <p:cNvPr id="39" name="Group 38">
            <a:extLst>
              <a:ext uri="{FF2B5EF4-FFF2-40B4-BE49-F238E27FC236}">
                <a16:creationId xmlns:a16="http://schemas.microsoft.com/office/drawing/2014/main" id="{50FFE74F-DAD0-4DCD-B567-DDFA6BFDFB5D}"/>
              </a:ext>
            </a:extLst>
          </p:cNvPr>
          <p:cNvGrpSpPr/>
          <p:nvPr/>
        </p:nvGrpSpPr>
        <p:grpSpPr>
          <a:xfrm>
            <a:off x="422139" y="929595"/>
            <a:ext cx="4096521" cy="3664652"/>
            <a:chOff x="422139" y="929595"/>
            <a:chExt cx="4096521" cy="3664652"/>
          </a:xfrm>
        </p:grpSpPr>
        <p:sp>
          <p:nvSpPr>
            <p:cNvPr id="29" name="Rectangle 28">
              <a:extLst>
                <a:ext uri="{FF2B5EF4-FFF2-40B4-BE49-F238E27FC236}">
                  <a16:creationId xmlns:a16="http://schemas.microsoft.com/office/drawing/2014/main" id="{80ABE936-A37E-4FFF-95B7-58E3F5D2744F}"/>
                </a:ext>
              </a:extLst>
            </p:cNvPr>
            <p:cNvSpPr/>
            <p:nvPr/>
          </p:nvSpPr>
          <p:spPr>
            <a:xfrm>
              <a:off x="504267" y="1228311"/>
              <a:ext cx="3813243" cy="219357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7B79CA78-F415-4402-A5DC-142B432E101E}"/>
                </a:ext>
              </a:extLst>
            </p:cNvPr>
            <p:cNvGrpSpPr/>
            <p:nvPr/>
          </p:nvGrpSpPr>
          <p:grpSpPr>
            <a:xfrm>
              <a:off x="422139" y="929595"/>
              <a:ext cx="4096521" cy="3664652"/>
              <a:chOff x="422139" y="929595"/>
              <a:chExt cx="4096521" cy="3664652"/>
            </a:xfrm>
          </p:grpSpPr>
          <p:sp>
            <p:nvSpPr>
              <p:cNvPr id="22" name="Google Shape;111;p12">
                <a:extLst>
                  <a:ext uri="{FF2B5EF4-FFF2-40B4-BE49-F238E27FC236}">
                    <a16:creationId xmlns:a16="http://schemas.microsoft.com/office/drawing/2014/main" id="{6F607392-5EE9-4C0A-8CD8-6F1E5523BF37}"/>
                  </a:ext>
                </a:extLst>
              </p:cNvPr>
              <p:cNvSpPr/>
              <p:nvPr/>
            </p:nvSpPr>
            <p:spPr>
              <a:xfrm>
                <a:off x="2898845" y="3679847"/>
                <a:ext cx="1398420" cy="914400"/>
              </a:xfrm>
              <a:prstGeom prst="ellipse">
                <a:avLst/>
              </a:prstGeom>
              <a:solidFill>
                <a:srgbClr val="002E40"/>
              </a:solidFill>
              <a:ln>
                <a:noFill/>
              </a:ln>
            </p:spPr>
            <p:txBody>
              <a:bodyPr spcFirstLastPara="1" wrap="square" lIns="91425" tIns="45700" rIns="91425" bIns="45700" anchor="ctr" anchorCtr="0">
                <a:noAutofit/>
              </a:bodyPr>
              <a:lstStyle/>
              <a:p>
                <a:pPr algn="ctr"/>
                <a:endParaRPr lang="en-GB" b="1" dirty="0">
                  <a:solidFill>
                    <a:srgbClr val="FFFFFF"/>
                  </a:solidFill>
                </a:endParaRPr>
              </a:p>
              <a:p>
                <a:pPr algn="ctr"/>
                <a:r>
                  <a:rPr lang="en-GB" b="1" dirty="0">
                    <a:solidFill>
                      <a:srgbClr val="FFFFFF"/>
                    </a:solidFill>
                  </a:rPr>
                  <a:t>Total: </a:t>
                </a:r>
                <a:r>
                  <a:rPr lang="en-GB" dirty="0">
                    <a:solidFill>
                      <a:srgbClr val="FFFFFF"/>
                    </a:solidFill>
                  </a:rPr>
                  <a:t>87.7 </a:t>
                </a:r>
                <a:r>
                  <a:rPr lang="en-GB" dirty="0" err="1">
                    <a:solidFill>
                      <a:srgbClr val="FFFFFF"/>
                    </a:solidFill>
                  </a:rPr>
                  <a:t>kT</a:t>
                </a:r>
                <a:r>
                  <a:rPr lang="en-GB" dirty="0">
                    <a:solidFill>
                      <a:srgbClr val="FFFFFF"/>
                    </a:solidFill>
                  </a:rPr>
                  <a:t>/</a:t>
                </a:r>
                <a:r>
                  <a:rPr lang="en-GB" dirty="0" err="1">
                    <a:solidFill>
                      <a:srgbClr val="FFFFFF"/>
                    </a:solidFill>
                  </a:rPr>
                  <a:t>yr</a:t>
                </a:r>
                <a:endParaRPr lang="en-GB" dirty="0"/>
              </a:p>
              <a:p>
                <a:pPr marL="0" marR="0" lvl="0" indent="0" algn="ctr" rtl="0">
                  <a:spcBef>
                    <a:spcPts val="0"/>
                  </a:spcBef>
                  <a:spcAft>
                    <a:spcPts val="0"/>
                  </a:spcAft>
                  <a:buNone/>
                </a:pPr>
                <a:endParaRPr dirty="0"/>
              </a:p>
            </p:txBody>
          </p:sp>
          <p:grpSp>
            <p:nvGrpSpPr>
              <p:cNvPr id="35" name="Group 34">
                <a:extLst>
                  <a:ext uri="{FF2B5EF4-FFF2-40B4-BE49-F238E27FC236}">
                    <a16:creationId xmlns:a16="http://schemas.microsoft.com/office/drawing/2014/main" id="{BA9566B1-B82E-43DB-B88B-B28BC3F8FC8A}"/>
                  </a:ext>
                </a:extLst>
              </p:cNvPr>
              <p:cNvGrpSpPr/>
              <p:nvPr/>
            </p:nvGrpSpPr>
            <p:grpSpPr>
              <a:xfrm>
                <a:off x="422139" y="929595"/>
                <a:ext cx="4096521" cy="2466959"/>
                <a:chOff x="422139" y="929595"/>
                <a:chExt cx="4096521" cy="2466959"/>
              </a:xfrm>
            </p:grpSpPr>
            <p:pic>
              <p:nvPicPr>
                <p:cNvPr id="13" name="Picture 12">
                  <a:extLst>
                    <a:ext uri="{FF2B5EF4-FFF2-40B4-BE49-F238E27FC236}">
                      <a16:creationId xmlns:a16="http://schemas.microsoft.com/office/drawing/2014/main" id="{9B189125-6B81-4C1A-AC7C-FE74025227E3}"/>
                    </a:ext>
                  </a:extLst>
                </p:cNvPr>
                <p:cNvPicPr>
                  <a:picLocks noChangeAspect="1"/>
                </p:cNvPicPr>
                <p:nvPr/>
              </p:nvPicPr>
              <p:blipFill rotWithShape="1">
                <a:blip r:embed="rId3"/>
                <a:srcRect l="20694" t="4099" r="18377"/>
                <a:stretch/>
              </p:blipFill>
              <p:spPr>
                <a:xfrm>
                  <a:off x="569845" y="1251538"/>
                  <a:ext cx="3517830" cy="2145016"/>
                </a:xfrm>
                <a:prstGeom prst="rect">
                  <a:avLst/>
                </a:prstGeom>
              </p:spPr>
            </p:pic>
            <p:sp>
              <p:nvSpPr>
                <p:cNvPr id="32" name="TextBox 31">
                  <a:extLst>
                    <a:ext uri="{FF2B5EF4-FFF2-40B4-BE49-F238E27FC236}">
                      <a16:creationId xmlns:a16="http://schemas.microsoft.com/office/drawing/2014/main" id="{D6550377-C20C-4597-A184-F0D0029C18D2}"/>
                    </a:ext>
                  </a:extLst>
                </p:cNvPr>
                <p:cNvSpPr txBox="1"/>
                <p:nvPr/>
              </p:nvSpPr>
              <p:spPr>
                <a:xfrm>
                  <a:off x="422139" y="929595"/>
                  <a:ext cx="4096521" cy="338554"/>
                </a:xfrm>
                <a:prstGeom prst="rect">
                  <a:avLst/>
                </a:prstGeom>
                <a:noFill/>
              </p:spPr>
              <p:txBody>
                <a:bodyPr wrap="square" rtlCol="0">
                  <a:spAutoFit/>
                </a:bodyPr>
                <a:lstStyle/>
                <a:p>
                  <a:r>
                    <a:rPr lang="en-GB" sz="1600" dirty="0"/>
                    <a:t>Abstraction is a significant N retention flux</a:t>
                  </a:r>
                </a:p>
              </p:txBody>
            </p:sp>
          </p:grpSp>
        </p:grpSp>
      </p:grpSp>
      <p:grpSp>
        <p:nvGrpSpPr>
          <p:cNvPr id="38" name="Group 37">
            <a:extLst>
              <a:ext uri="{FF2B5EF4-FFF2-40B4-BE49-F238E27FC236}">
                <a16:creationId xmlns:a16="http://schemas.microsoft.com/office/drawing/2014/main" id="{C6D96A0C-47E3-4FB6-918A-1E984EA00C76}"/>
              </a:ext>
            </a:extLst>
          </p:cNvPr>
          <p:cNvGrpSpPr/>
          <p:nvPr/>
        </p:nvGrpSpPr>
        <p:grpSpPr>
          <a:xfrm>
            <a:off x="4756871" y="902062"/>
            <a:ext cx="4387129" cy="3767081"/>
            <a:chOff x="4756871" y="902062"/>
            <a:chExt cx="4387129" cy="3767081"/>
          </a:xfrm>
        </p:grpSpPr>
        <p:sp>
          <p:nvSpPr>
            <p:cNvPr id="30" name="Rectangle 29">
              <a:extLst>
                <a:ext uri="{FF2B5EF4-FFF2-40B4-BE49-F238E27FC236}">
                  <a16:creationId xmlns:a16="http://schemas.microsoft.com/office/drawing/2014/main" id="{4ED205B3-D53C-478A-8847-D8EA7F1B2F8E}"/>
                </a:ext>
              </a:extLst>
            </p:cNvPr>
            <p:cNvSpPr/>
            <p:nvPr/>
          </p:nvSpPr>
          <p:spPr>
            <a:xfrm>
              <a:off x="4821158" y="1208331"/>
              <a:ext cx="3813242" cy="2213555"/>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9F39AB-F35F-40DD-AF1D-6ECE24DBA0A1}"/>
                </a:ext>
              </a:extLst>
            </p:cNvPr>
            <p:cNvPicPr>
              <a:picLocks noChangeAspect="1"/>
            </p:cNvPicPr>
            <p:nvPr/>
          </p:nvPicPr>
          <p:blipFill rotWithShape="1">
            <a:blip r:embed="rId4"/>
            <a:srcRect l="11866" t="3827" r="9061" b="3393"/>
            <a:stretch/>
          </p:blipFill>
          <p:spPr>
            <a:xfrm>
              <a:off x="4989829" y="1231113"/>
              <a:ext cx="3562290" cy="2093700"/>
            </a:xfrm>
            <a:prstGeom prst="rect">
              <a:avLst/>
            </a:prstGeom>
          </p:spPr>
        </p:pic>
        <p:sp>
          <p:nvSpPr>
            <p:cNvPr id="25" name="Google Shape;113;p12">
              <a:extLst>
                <a:ext uri="{FF2B5EF4-FFF2-40B4-BE49-F238E27FC236}">
                  <a16:creationId xmlns:a16="http://schemas.microsoft.com/office/drawing/2014/main" id="{73D32A0F-DA65-4AB8-B8E5-0E39A9EC9797}"/>
                </a:ext>
              </a:extLst>
            </p:cNvPr>
            <p:cNvSpPr/>
            <p:nvPr/>
          </p:nvSpPr>
          <p:spPr>
            <a:xfrm>
              <a:off x="7386293" y="3754743"/>
              <a:ext cx="1316687" cy="914400"/>
            </a:xfrm>
            <a:prstGeom prst="ellipse">
              <a:avLst/>
            </a:prstGeom>
            <a:solidFill>
              <a:srgbClr val="AD9C70"/>
            </a:solidFill>
            <a:ln>
              <a:noFill/>
            </a:ln>
          </p:spPr>
          <p:txBody>
            <a:bodyPr spcFirstLastPara="1" wrap="square" lIns="91425" tIns="45700" rIns="91425" bIns="45700" anchor="ctr" anchorCtr="0">
              <a:noAutofit/>
            </a:bodyPr>
            <a:lstStyle/>
            <a:p>
              <a:pPr algn="ctr"/>
              <a:endParaRPr lang="en-GB" b="1" dirty="0">
                <a:solidFill>
                  <a:srgbClr val="FFFFFF"/>
                </a:solidFill>
              </a:endParaRPr>
            </a:p>
            <a:p>
              <a:pPr algn="ctr"/>
              <a:r>
                <a:rPr lang="en-GB" b="1" dirty="0">
                  <a:solidFill>
                    <a:srgbClr val="FFFFFF"/>
                  </a:solidFill>
                </a:rPr>
                <a:t>Total:</a:t>
              </a:r>
              <a:r>
                <a:rPr lang="en-GB" dirty="0">
                  <a:solidFill>
                    <a:srgbClr val="FFFFFF"/>
                  </a:solidFill>
                </a:rPr>
                <a:t> 7.20 </a:t>
              </a:r>
              <a:r>
                <a:rPr lang="en-GB" dirty="0" err="1">
                  <a:solidFill>
                    <a:srgbClr val="FFFFFF"/>
                  </a:solidFill>
                </a:rPr>
                <a:t>kT</a:t>
              </a:r>
              <a:r>
                <a:rPr lang="en-GB" dirty="0">
                  <a:solidFill>
                    <a:srgbClr val="FFFFFF"/>
                  </a:solidFill>
                </a:rPr>
                <a:t>/</a:t>
              </a:r>
              <a:r>
                <a:rPr lang="en-GB" dirty="0" err="1">
                  <a:solidFill>
                    <a:srgbClr val="FFFFFF"/>
                  </a:solidFill>
                </a:rPr>
                <a:t>yr</a:t>
              </a:r>
              <a:r>
                <a:rPr lang="en-GB" dirty="0">
                  <a:solidFill>
                    <a:srgbClr val="FFFFFF"/>
                  </a:solidFill>
                </a:rPr>
                <a:t> </a:t>
              </a:r>
              <a:endParaRPr lang="en-GB" dirty="0"/>
            </a:p>
            <a:p>
              <a:pPr marL="0" marR="0" lvl="0" indent="0" algn="ctr" rtl="0">
                <a:spcBef>
                  <a:spcPts val="0"/>
                </a:spcBef>
                <a:spcAft>
                  <a:spcPts val="0"/>
                </a:spcAft>
                <a:buNone/>
              </a:pPr>
              <a:endParaRPr dirty="0"/>
            </a:p>
          </p:txBody>
        </p:sp>
        <p:sp>
          <p:nvSpPr>
            <p:cNvPr id="37" name="TextBox 36">
              <a:extLst>
                <a:ext uri="{FF2B5EF4-FFF2-40B4-BE49-F238E27FC236}">
                  <a16:creationId xmlns:a16="http://schemas.microsoft.com/office/drawing/2014/main" id="{73674752-9DDF-404D-BA67-AE1244C947CD}"/>
                </a:ext>
              </a:extLst>
            </p:cNvPr>
            <p:cNvSpPr txBox="1"/>
            <p:nvPr/>
          </p:nvSpPr>
          <p:spPr>
            <a:xfrm>
              <a:off x="4756871" y="902062"/>
              <a:ext cx="4387129" cy="553998"/>
            </a:xfrm>
            <a:prstGeom prst="rect">
              <a:avLst/>
            </a:prstGeom>
            <a:noFill/>
          </p:spPr>
          <p:txBody>
            <a:bodyPr wrap="square" rtlCol="0">
              <a:spAutoFit/>
            </a:bodyPr>
            <a:lstStyle/>
            <a:p>
              <a:r>
                <a:rPr lang="en-GB" sz="1600" dirty="0">
                  <a:solidFill>
                    <a:schemeClr val="bg1"/>
                  </a:solidFill>
                </a:rPr>
                <a:t>Mains water leakage is a significant return flux </a:t>
              </a:r>
            </a:p>
            <a:p>
              <a:endParaRPr lang="en-US" dirty="0"/>
            </a:p>
          </p:txBody>
        </p:sp>
      </p:grpSp>
      <p:sp>
        <p:nvSpPr>
          <p:cNvPr id="40" name="Google Shape;106;p12">
            <a:extLst>
              <a:ext uri="{FF2B5EF4-FFF2-40B4-BE49-F238E27FC236}">
                <a16:creationId xmlns:a16="http://schemas.microsoft.com/office/drawing/2014/main" id="{A3DFDAC6-E514-49F2-BDC3-0189EB391BB7}"/>
              </a:ext>
            </a:extLst>
          </p:cNvPr>
          <p:cNvSpPr/>
          <p:nvPr/>
        </p:nvSpPr>
        <p:spPr>
          <a:xfrm rot="5400000" flipH="1">
            <a:off x="5898635" y="2878213"/>
            <a:ext cx="306270" cy="2420179"/>
          </a:xfrm>
          <a:prstGeom prst="upArrow">
            <a:avLst>
              <a:gd name="adj1" fmla="val 100000"/>
              <a:gd name="adj2" fmla="val 35576"/>
            </a:avLst>
          </a:prstGeom>
          <a:solidFill>
            <a:srgbClr val="AD9C70"/>
          </a:solidFill>
          <a:ln>
            <a:noFill/>
          </a:ln>
        </p:spPr>
        <p:txBody>
          <a:bodyPr spcFirstLastPara="1" vert="vert270" wrap="square" lIns="91425" tIns="45700" rIns="91425" bIns="45700" anchor="ctr" anchorCtr="0">
            <a:noAutofit/>
          </a:bodyPr>
          <a:lstStyle/>
          <a:p>
            <a:pPr marL="0" marR="0" lvl="0" indent="0" rtl="0">
              <a:spcBef>
                <a:spcPts val="0"/>
              </a:spcBef>
              <a:spcAft>
                <a:spcPts val="0"/>
              </a:spcAft>
              <a:buNone/>
            </a:pPr>
            <a:r>
              <a:rPr lang="en-GB" sz="1200" dirty="0">
                <a:solidFill>
                  <a:srgbClr val="FFFFFF"/>
                </a:solidFill>
                <a:latin typeface="Calibri"/>
                <a:ea typeface="Calibri"/>
                <a:cs typeface="Calibri"/>
                <a:sym typeface="Calibri"/>
              </a:rPr>
              <a:t>3.6% of N from septic tank leachate</a:t>
            </a:r>
            <a:endParaRPr sz="1200"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411399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1"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8AE8-8C79-6D4F-AC76-02BBC79462B0}"/>
              </a:ext>
            </a:extLst>
          </p:cNvPr>
          <p:cNvSpPr>
            <a:spLocks noGrp="1"/>
          </p:cNvSpPr>
          <p:nvPr>
            <p:ph type="title"/>
          </p:nvPr>
        </p:nvSpPr>
        <p:spPr>
          <a:xfrm>
            <a:off x="380999" y="180448"/>
            <a:ext cx="4191001" cy="857250"/>
          </a:xfrm>
        </p:spPr>
        <p:txBody>
          <a:bodyPr/>
          <a:lstStyle/>
          <a:p>
            <a:r>
              <a:rPr lang="en-GB" dirty="0"/>
              <a:t>Results (normalised)</a:t>
            </a:r>
          </a:p>
        </p:txBody>
      </p:sp>
      <p:sp>
        <p:nvSpPr>
          <p:cNvPr id="4" name="Slide Number Placeholder 3">
            <a:extLst>
              <a:ext uri="{FF2B5EF4-FFF2-40B4-BE49-F238E27FC236}">
                <a16:creationId xmlns:a16="http://schemas.microsoft.com/office/drawing/2014/main" id="{1B95D74D-B19C-3C4E-A643-DABD19CC304D}"/>
              </a:ext>
            </a:extLst>
          </p:cNvPr>
          <p:cNvSpPr>
            <a:spLocks noGrp="1"/>
          </p:cNvSpPr>
          <p:nvPr>
            <p:ph type="sldNum" idx="12"/>
          </p:nvPr>
        </p:nvSpPr>
        <p:spPr/>
        <p:txBody>
          <a:bodyPr/>
          <a:lstStyle/>
          <a:p>
            <a:fld id="{00000000-1234-1234-1234-123412341234}" type="slidenum">
              <a:rPr lang="en-GB" smtClean="0"/>
              <a:pPr/>
              <a:t>8</a:t>
            </a:fld>
            <a:endParaRPr lang="en-GB" dirty="0"/>
          </a:p>
        </p:txBody>
      </p:sp>
      <p:grpSp>
        <p:nvGrpSpPr>
          <p:cNvPr id="7" name="Group 6">
            <a:extLst>
              <a:ext uri="{FF2B5EF4-FFF2-40B4-BE49-F238E27FC236}">
                <a16:creationId xmlns:a16="http://schemas.microsoft.com/office/drawing/2014/main" id="{159BE871-C17C-4CB5-ABCC-3E8D42064EC1}"/>
              </a:ext>
            </a:extLst>
          </p:cNvPr>
          <p:cNvGrpSpPr/>
          <p:nvPr/>
        </p:nvGrpSpPr>
        <p:grpSpPr>
          <a:xfrm>
            <a:off x="357849" y="1131557"/>
            <a:ext cx="4062401" cy="2815409"/>
            <a:chOff x="357849" y="1131557"/>
            <a:chExt cx="4062401" cy="2815409"/>
          </a:xfrm>
        </p:grpSpPr>
        <p:grpSp>
          <p:nvGrpSpPr>
            <p:cNvPr id="26" name="Group 25">
              <a:extLst>
                <a:ext uri="{FF2B5EF4-FFF2-40B4-BE49-F238E27FC236}">
                  <a16:creationId xmlns:a16="http://schemas.microsoft.com/office/drawing/2014/main" id="{72254CC8-FDF4-4F20-AB76-2D473EEBFA81}"/>
                </a:ext>
              </a:extLst>
            </p:cNvPr>
            <p:cNvGrpSpPr/>
            <p:nvPr/>
          </p:nvGrpSpPr>
          <p:grpSpPr>
            <a:xfrm>
              <a:off x="357849" y="1131557"/>
              <a:ext cx="4062401" cy="2815409"/>
              <a:chOff x="357849" y="1131557"/>
              <a:chExt cx="4062401" cy="2815409"/>
            </a:xfrm>
          </p:grpSpPr>
          <p:sp>
            <p:nvSpPr>
              <p:cNvPr id="16" name="Rectangle 15">
                <a:extLst>
                  <a:ext uri="{FF2B5EF4-FFF2-40B4-BE49-F238E27FC236}">
                    <a16:creationId xmlns:a16="http://schemas.microsoft.com/office/drawing/2014/main" id="{095A18F0-C500-4151-8DEB-FF0612E01CF5}"/>
                  </a:ext>
                </a:extLst>
              </p:cNvPr>
              <p:cNvSpPr/>
              <p:nvPr/>
            </p:nvSpPr>
            <p:spPr>
              <a:xfrm>
                <a:off x="357849" y="1475450"/>
                <a:ext cx="4062401" cy="24715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B11E888-2179-4C2E-B342-F3B562482398}"/>
                  </a:ext>
                </a:extLst>
              </p:cNvPr>
              <p:cNvSpPr txBox="1"/>
              <p:nvPr/>
            </p:nvSpPr>
            <p:spPr>
              <a:xfrm>
                <a:off x="357849" y="1131557"/>
                <a:ext cx="3813243" cy="338554"/>
              </a:xfrm>
              <a:prstGeom prst="rect">
                <a:avLst/>
              </a:prstGeom>
              <a:noFill/>
            </p:spPr>
            <p:txBody>
              <a:bodyPr wrap="square" rtlCol="0">
                <a:spAutoFit/>
              </a:bodyPr>
              <a:lstStyle/>
              <a:p>
                <a:r>
                  <a:rPr lang="en-GB" sz="1600" dirty="0"/>
                  <a:t>Abstraction</a:t>
                </a:r>
              </a:p>
            </p:txBody>
          </p:sp>
        </p:grpSp>
        <p:pic>
          <p:nvPicPr>
            <p:cNvPr id="5" name="Picture 4">
              <a:extLst>
                <a:ext uri="{FF2B5EF4-FFF2-40B4-BE49-F238E27FC236}">
                  <a16:creationId xmlns:a16="http://schemas.microsoft.com/office/drawing/2014/main" id="{28BA1B34-CCFB-4E93-9F51-A0273401142E}"/>
                </a:ext>
              </a:extLst>
            </p:cNvPr>
            <p:cNvPicPr>
              <a:picLocks noChangeAspect="1"/>
            </p:cNvPicPr>
            <p:nvPr/>
          </p:nvPicPr>
          <p:blipFill rotWithShape="1">
            <a:blip r:embed="rId3"/>
            <a:srcRect l="16667" t="8157" r="14250"/>
            <a:stretch/>
          </p:blipFill>
          <p:spPr>
            <a:xfrm>
              <a:off x="453569" y="1521192"/>
              <a:ext cx="3870960" cy="2341931"/>
            </a:xfrm>
            <a:prstGeom prst="rect">
              <a:avLst/>
            </a:prstGeom>
          </p:spPr>
        </p:pic>
      </p:grpSp>
      <p:grpSp>
        <p:nvGrpSpPr>
          <p:cNvPr id="9" name="Group 8">
            <a:extLst>
              <a:ext uri="{FF2B5EF4-FFF2-40B4-BE49-F238E27FC236}">
                <a16:creationId xmlns:a16="http://schemas.microsoft.com/office/drawing/2014/main" id="{4A86FF4B-D614-4792-A2D7-3A315C410458}"/>
              </a:ext>
            </a:extLst>
          </p:cNvPr>
          <p:cNvGrpSpPr/>
          <p:nvPr/>
        </p:nvGrpSpPr>
        <p:grpSpPr>
          <a:xfrm>
            <a:off x="4669407" y="1131557"/>
            <a:ext cx="4116744" cy="2796359"/>
            <a:chOff x="4669407" y="1131557"/>
            <a:chExt cx="4116744" cy="2796359"/>
          </a:xfrm>
        </p:grpSpPr>
        <p:grpSp>
          <p:nvGrpSpPr>
            <p:cNvPr id="27" name="Group 26">
              <a:extLst>
                <a:ext uri="{FF2B5EF4-FFF2-40B4-BE49-F238E27FC236}">
                  <a16:creationId xmlns:a16="http://schemas.microsoft.com/office/drawing/2014/main" id="{269E7CEB-46EE-41B1-8DE4-D6DBF6BC61DE}"/>
                </a:ext>
              </a:extLst>
            </p:cNvPr>
            <p:cNvGrpSpPr/>
            <p:nvPr/>
          </p:nvGrpSpPr>
          <p:grpSpPr>
            <a:xfrm>
              <a:off x="4669407" y="1131557"/>
              <a:ext cx="4116744" cy="2796359"/>
              <a:chOff x="4669407" y="1131557"/>
              <a:chExt cx="4116744" cy="2796359"/>
            </a:xfrm>
          </p:grpSpPr>
          <p:sp>
            <p:nvSpPr>
              <p:cNvPr id="21" name="Rectangle 20">
                <a:extLst>
                  <a:ext uri="{FF2B5EF4-FFF2-40B4-BE49-F238E27FC236}">
                    <a16:creationId xmlns:a16="http://schemas.microsoft.com/office/drawing/2014/main" id="{9BE3B6F5-C4E8-4C82-9EE4-99292787B3FF}"/>
                  </a:ext>
                </a:extLst>
              </p:cNvPr>
              <p:cNvSpPr/>
              <p:nvPr/>
            </p:nvSpPr>
            <p:spPr>
              <a:xfrm>
                <a:off x="4723752" y="1456400"/>
                <a:ext cx="4062399" cy="2471516"/>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D8A96B5-76CB-47D0-936F-6D28DB509A34}"/>
                  </a:ext>
                </a:extLst>
              </p:cNvPr>
              <p:cNvSpPr txBox="1"/>
              <p:nvPr/>
            </p:nvSpPr>
            <p:spPr>
              <a:xfrm>
                <a:off x="4669407" y="1131557"/>
                <a:ext cx="3813243" cy="338554"/>
              </a:xfrm>
              <a:prstGeom prst="rect">
                <a:avLst/>
              </a:prstGeom>
              <a:noFill/>
            </p:spPr>
            <p:txBody>
              <a:bodyPr wrap="square" rtlCol="0">
                <a:spAutoFit/>
              </a:bodyPr>
              <a:lstStyle/>
              <a:p>
                <a:r>
                  <a:rPr lang="en-GB" sz="1600" dirty="0">
                    <a:solidFill>
                      <a:schemeClr val="bg1"/>
                    </a:solidFill>
                  </a:rPr>
                  <a:t>Mains water leakage</a:t>
                </a:r>
              </a:p>
            </p:txBody>
          </p:sp>
        </p:grpSp>
        <p:pic>
          <p:nvPicPr>
            <p:cNvPr id="6" name="Picture 5">
              <a:extLst>
                <a:ext uri="{FF2B5EF4-FFF2-40B4-BE49-F238E27FC236}">
                  <a16:creationId xmlns:a16="http://schemas.microsoft.com/office/drawing/2014/main" id="{8F276AD6-DD84-476F-A475-D9CBA601AFFE}"/>
                </a:ext>
              </a:extLst>
            </p:cNvPr>
            <p:cNvPicPr>
              <a:picLocks noChangeAspect="1"/>
            </p:cNvPicPr>
            <p:nvPr/>
          </p:nvPicPr>
          <p:blipFill rotWithShape="1">
            <a:blip r:embed="rId4"/>
            <a:srcRect l="24921" t="8822" r="23081" b="6756"/>
            <a:stretch/>
          </p:blipFill>
          <p:spPr>
            <a:xfrm>
              <a:off x="4767555" y="1533892"/>
              <a:ext cx="3970045" cy="2210608"/>
            </a:xfrm>
            <a:prstGeom prst="rect">
              <a:avLst/>
            </a:prstGeom>
          </p:spPr>
        </p:pic>
      </p:grpSp>
    </p:spTree>
    <p:extLst>
      <p:ext uri="{BB962C8B-B14F-4D97-AF65-F5344CB8AC3E}">
        <p14:creationId xmlns:p14="http://schemas.microsoft.com/office/powerpoint/2010/main" val="390022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3AD6B-BBBB-B849-8304-F754E23EA145}"/>
              </a:ext>
            </a:extLst>
          </p:cNvPr>
          <p:cNvSpPr>
            <a:spLocks noGrp="1"/>
          </p:cNvSpPr>
          <p:nvPr>
            <p:ph type="title"/>
          </p:nvPr>
        </p:nvSpPr>
        <p:spPr/>
        <p:txBody>
          <a:bodyPr/>
          <a:lstStyle/>
          <a:p>
            <a:r>
              <a:rPr lang="en-GB" dirty="0"/>
              <a:t>Conclusion </a:t>
            </a:r>
          </a:p>
        </p:txBody>
      </p:sp>
      <p:sp>
        <p:nvSpPr>
          <p:cNvPr id="3" name="Text Placeholder 2">
            <a:extLst>
              <a:ext uri="{FF2B5EF4-FFF2-40B4-BE49-F238E27FC236}">
                <a16:creationId xmlns:a16="http://schemas.microsoft.com/office/drawing/2014/main" id="{7C52DB1F-E992-404F-BD80-42C85BD85B14}"/>
              </a:ext>
            </a:extLst>
          </p:cNvPr>
          <p:cNvSpPr>
            <a:spLocks noGrp="1"/>
          </p:cNvSpPr>
          <p:nvPr>
            <p:ph type="body" idx="1"/>
          </p:nvPr>
        </p:nvSpPr>
        <p:spPr>
          <a:xfrm>
            <a:off x="649704" y="1531717"/>
            <a:ext cx="4344326" cy="2314570"/>
          </a:xfrm>
        </p:spPr>
        <p:txBody>
          <a:bodyPr/>
          <a:lstStyle/>
          <a:p>
            <a:r>
              <a:rPr lang="en-GB" dirty="0"/>
              <a:t>Abstraction for PWS is significant temporary N retention mechanism </a:t>
            </a:r>
            <a:br>
              <a:rPr lang="en-GB" dirty="0"/>
            </a:br>
            <a:endParaRPr lang="en-GB" dirty="0"/>
          </a:p>
          <a:p>
            <a:r>
              <a:rPr lang="en-GB" dirty="0"/>
              <a:t>MWL is an important return flux of N to the environment</a:t>
            </a:r>
            <a:br>
              <a:rPr lang="en-GB" dirty="0"/>
            </a:br>
            <a:endParaRPr lang="en-GB" dirty="0"/>
          </a:p>
          <a:p>
            <a:r>
              <a:rPr lang="en-GB" dirty="0"/>
              <a:t>Regional differences observed across the country, even after normalisation </a:t>
            </a:r>
          </a:p>
        </p:txBody>
      </p:sp>
      <p:sp>
        <p:nvSpPr>
          <p:cNvPr id="5" name="Google Shape;13;p1">
            <a:extLst>
              <a:ext uri="{FF2B5EF4-FFF2-40B4-BE49-F238E27FC236}">
                <a16:creationId xmlns:a16="http://schemas.microsoft.com/office/drawing/2014/main" id="{74D2F0F3-1713-974C-8702-4F65BB9E3B50}"/>
              </a:ext>
            </a:extLst>
          </p:cNvPr>
          <p:cNvSpPr txBox="1">
            <a:spLocks/>
          </p:cNvSpPr>
          <p:nvPr/>
        </p:nvSpPr>
        <p:spPr>
          <a:xfrm>
            <a:off x="8044637" y="4683566"/>
            <a:ext cx="457200" cy="2738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800" b="0" i="0" u="none" strike="noStrike" cap="none">
                <a:solidFill>
                  <a:schemeClr val="bg1"/>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solidFill>
                  <a:srgbClr val="AD9C70"/>
                </a:solidFill>
              </a:rPr>
              <a:pPr/>
              <a:t>9</a:t>
            </a:fld>
            <a:endParaRPr lang="en-GB" dirty="0">
              <a:solidFill>
                <a:srgbClr val="AD9C70"/>
              </a:solidFill>
            </a:endParaRPr>
          </a:p>
        </p:txBody>
      </p:sp>
      <p:grpSp>
        <p:nvGrpSpPr>
          <p:cNvPr id="8" name="Group 7">
            <a:extLst>
              <a:ext uri="{FF2B5EF4-FFF2-40B4-BE49-F238E27FC236}">
                <a16:creationId xmlns:a16="http://schemas.microsoft.com/office/drawing/2014/main" id="{F5191B3D-FF53-417E-9534-608FFCCEE8BC}"/>
              </a:ext>
            </a:extLst>
          </p:cNvPr>
          <p:cNvGrpSpPr/>
          <p:nvPr/>
        </p:nvGrpSpPr>
        <p:grpSpPr>
          <a:xfrm>
            <a:off x="5496136" y="2836353"/>
            <a:ext cx="2695324" cy="1526381"/>
            <a:chOff x="5380820" y="1341182"/>
            <a:chExt cx="2603035" cy="1500184"/>
          </a:xfrm>
        </p:grpSpPr>
        <p:sp>
          <p:nvSpPr>
            <p:cNvPr id="6" name="Rectangle 5">
              <a:extLst>
                <a:ext uri="{FF2B5EF4-FFF2-40B4-BE49-F238E27FC236}">
                  <a16:creationId xmlns:a16="http://schemas.microsoft.com/office/drawing/2014/main" id="{D2826952-2D4C-4D52-856D-CC1F53068D2D}"/>
                </a:ext>
              </a:extLst>
            </p:cNvPr>
            <p:cNvSpPr/>
            <p:nvPr/>
          </p:nvSpPr>
          <p:spPr>
            <a:xfrm>
              <a:off x="5380820" y="1341182"/>
              <a:ext cx="2603035" cy="1500184"/>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B44E1361-5951-4E73-A908-5379F9FE785D}"/>
                </a:ext>
              </a:extLst>
            </p:cNvPr>
            <p:cNvPicPr>
              <a:picLocks noChangeAspect="1"/>
            </p:cNvPicPr>
            <p:nvPr/>
          </p:nvPicPr>
          <p:blipFill>
            <a:blip r:embed="rId3"/>
            <a:stretch>
              <a:fillRect/>
            </a:stretch>
          </p:blipFill>
          <p:spPr>
            <a:xfrm>
              <a:off x="5397910" y="1354091"/>
              <a:ext cx="2567788" cy="1480255"/>
            </a:xfrm>
            <a:prstGeom prst="rect">
              <a:avLst/>
            </a:prstGeom>
          </p:spPr>
        </p:pic>
      </p:grpSp>
      <p:grpSp>
        <p:nvGrpSpPr>
          <p:cNvPr id="12" name="Group 11">
            <a:extLst>
              <a:ext uri="{FF2B5EF4-FFF2-40B4-BE49-F238E27FC236}">
                <a16:creationId xmlns:a16="http://schemas.microsoft.com/office/drawing/2014/main" id="{D0EDAF66-BEFC-440A-85EF-0E70A116A36F}"/>
              </a:ext>
            </a:extLst>
          </p:cNvPr>
          <p:cNvGrpSpPr/>
          <p:nvPr/>
        </p:nvGrpSpPr>
        <p:grpSpPr>
          <a:xfrm>
            <a:off x="5513831" y="878114"/>
            <a:ext cx="2658827" cy="1641659"/>
            <a:chOff x="5496136" y="821533"/>
            <a:chExt cx="2570272" cy="1556392"/>
          </a:xfrm>
        </p:grpSpPr>
        <p:pic>
          <p:nvPicPr>
            <p:cNvPr id="1026" name="Picture 2" descr="Public Supply Wells">
              <a:extLst>
                <a:ext uri="{FF2B5EF4-FFF2-40B4-BE49-F238E27FC236}">
                  <a16:creationId xmlns:a16="http://schemas.microsoft.com/office/drawing/2014/main" id="{02E5FDA2-5884-4E4A-BBC5-0AC89D0D6C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04" r="10883"/>
            <a:stretch/>
          </p:blipFill>
          <p:spPr bwMode="auto">
            <a:xfrm>
              <a:off x="5496136" y="821533"/>
              <a:ext cx="2570272" cy="155639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F560A49-412B-4676-B087-BA7EF5D732E9}"/>
                </a:ext>
              </a:extLst>
            </p:cNvPr>
            <p:cNvSpPr/>
            <p:nvPr/>
          </p:nvSpPr>
          <p:spPr>
            <a:xfrm>
              <a:off x="5496136" y="821533"/>
              <a:ext cx="2570272" cy="15563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8838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7B8900-6334-0B43-BFF6-40BE6C340F4A}"/>
              </a:ext>
            </a:extLst>
          </p:cNvPr>
          <p:cNvSpPr>
            <a:spLocks noGrp="1"/>
          </p:cNvSpPr>
          <p:nvPr>
            <p:ph type="sldNum" idx="12"/>
          </p:nvPr>
        </p:nvSpPr>
        <p:spPr/>
        <p:txBody>
          <a:bodyPr/>
          <a:lstStyle/>
          <a:p>
            <a:fld id="{00000000-1234-1234-1234-123412341234}" type="slidenum">
              <a:rPr lang="en-GB" smtClean="0"/>
              <a:pPr/>
              <a:t>10</a:t>
            </a:fld>
            <a:endParaRPr lang="en-GB" dirty="0"/>
          </a:p>
        </p:txBody>
      </p:sp>
      <p:sp>
        <p:nvSpPr>
          <p:cNvPr id="8" name="Title 1">
            <a:extLst>
              <a:ext uri="{FF2B5EF4-FFF2-40B4-BE49-F238E27FC236}">
                <a16:creationId xmlns:a16="http://schemas.microsoft.com/office/drawing/2014/main" id="{4058F47F-3682-5146-B8E8-D949992F545A}"/>
              </a:ext>
            </a:extLst>
          </p:cNvPr>
          <p:cNvSpPr>
            <a:spLocks noGrp="1"/>
          </p:cNvSpPr>
          <p:nvPr>
            <p:ph type="title"/>
          </p:nvPr>
        </p:nvSpPr>
        <p:spPr>
          <a:xfrm>
            <a:off x="656899" y="567402"/>
            <a:ext cx="8076006" cy="602412"/>
          </a:xfrm>
        </p:spPr>
        <p:txBody>
          <a:bodyPr/>
          <a:lstStyle/>
          <a:p>
            <a:r>
              <a:rPr lang="en-GB" dirty="0"/>
              <a:t>Future Work	</a:t>
            </a:r>
            <a:br>
              <a:rPr lang="en-GB" dirty="0"/>
            </a:br>
            <a:br>
              <a:rPr lang="en-GB" dirty="0"/>
            </a:br>
            <a:br>
              <a:rPr lang="en-GB" sz="2000" dirty="0"/>
            </a:br>
            <a:br>
              <a:rPr lang="en-GB" sz="2000" dirty="0"/>
            </a:br>
            <a:br>
              <a:rPr lang="en-GB" dirty="0"/>
            </a:br>
            <a:br>
              <a:rPr lang="en-GB" dirty="0"/>
            </a:br>
            <a:br>
              <a:rPr lang="en-GB" sz="2000" dirty="0"/>
            </a:br>
            <a:br>
              <a:rPr lang="en-GB" sz="2000" dirty="0"/>
            </a:br>
            <a:endParaRPr lang="en-GB" dirty="0"/>
          </a:p>
        </p:txBody>
      </p:sp>
      <p:sp>
        <p:nvSpPr>
          <p:cNvPr id="2" name="TextBox 1">
            <a:extLst>
              <a:ext uri="{FF2B5EF4-FFF2-40B4-BE49-F238E27FC236}">
                <a16:creationId xmlns:a16="http://schemas.microsoft.com/office/drawing/2014/main" id="{1CA91CCE-4432-42E6-A538-ACD32EF072AB}"/>
              </a:ext>
            </a:extLst>
          </p:cNvPr>
          <p:cNvSpPr txBox="1"/>
          <p:nvPr/>
        </p:nvSpPr>
        <p:spPr>
          <a:xfrm>
            <a:off x="656899" y="1169814"/>
            <a:ext cx="7514644" cy="338554"/>
          </a:xfrm>
          <a:prstGeom prst="rect">
            <a:avLst/>
          </a:prstGeom>
          <a:noFill/>
        </p:spPr>
        <p:txBody>
          <a:bodyPr wrap="square" rtlCol="0">
            <a:spAutoFit/>
          </a:bodyPr>
          <a:lstStyle/>
          <a:p>
            <a:r>
              <a:rPr lang="en-GB" sz="1600" dirty="0">
                <a:solidFill>
                  <a:schemeClr val="accent1"/>
                </a:solidFill>
              </a:rPr>
              <a:t>1. Make localised PWS N flux estimates in the US (e.g. California)</a:t>
            </a:r>
            <a:endParaRPr lang="en-US" sz="1600" dirty="0">
              <a:solidFill>
                <a:schemeClr val="accent1"/>
              </a:solidFill>
            </a:endParaRPr>
          </a:p>
        </p:txBody>
      </p:sp>
      <p:sp>
        <p:nvSpPr>
          <p:cNvPr id="6" name="TextBox 5">
            <a:extLst>
              <a:ext uri="{FF2B5EF4-FFF2-40B4-BE49-F238E27FC236}">
                <a16:creationId xmlns:a16="http://schemas.microsoft.com/office/drawing/2014/main" id="{3791401D-ED4D-4E27-BC03-BDB7D12D4EB5}"/>
              </a:ext>
            </a:extLst>
          </p:cNvPr>
          <p:cNvSpPr txBox="1"/>
          <p:nvPr/>
        </p:nvSpPr>
        <p:spPr>
          <a:xfrm>
            <a:off x="642163" y="2331031"/>
            <a:ext cx="7725101" cy="584775"/>
          </a:xfrm>
          <a:prstGeom prst="rect">
            <a:avLst/>
          </a:prstGeom>
          <a:noFill/>
        </p:spPr>
        <p:txBody>
          <a:bodyPr wrap="square" rtlCol="0">
            <a:spAutoFit/>
          </a:bodyPr>
          <a:lstStyle/>
          <a:p>
            <a:r>
              <a:rPr lang="en-GB" sz="1600" dirty="0">
                <a:solidFill>
                  <a:schemeClr val="accent1"/>
                </a:solidFill>
              </a:rPr>
              <a:t>3. Determine the significance of non-public supply withdrawal N fluxes in the US (e.g. self-supply, agriculture and industry)</a:t>
            </a:r>
            <a:endParaRPr lang="en-US" sz="1600" dirty="0">
              <a:solidFill>
                <a:schemeClr val="accent1"/>
              </a:solidFill>
            </a:endParaRPr>
          </a:p>
        </p:txBody>
      </p:sp>
      <p:sp>
        <p:nvSpPr>
          <p:cNvPr id="9" name="TextBox 8">
            <a:extLst>
              <a:ext uri="{FF2B5EF4-FFF2-40B4-BE49-F238E27FC236}">
                <a16:creationId xmlns:a16="http://schemas.microsoft.com/office/drawing/2014/main" id="{4665F90C-6B54-456F-B46F-0778670776ED}"/>
              </a:ext>
            </a:extLst>
          </p:cNvPr>
          <p:cNvSpPr txBox="1"/>
          <p:nvPr/>
        </p:nvSpPr>
        <p:spPr>
          <a:xfrm>
            <a:off x="642163" y="3183795"/>
            <a:ext cx="7844938" cy="338554"/>
          </a:xfrm>
          <a:prstGeom prst="rect">
            <a:avLst/>
          </a:prstGeom>
          <a:noFill/>
        </p:spPr>
        <p:txBody>
          <a:bodyPr wrap="square" rtlCol="0">
            <a:spAutoFit/>
          </a:bodyPr>
          <a:lstStyle/>
          <a:p>
            <a:r>
              <a:rPr lang="en-GB" sz="1600" dirty="0">
                <a:solidFill>
                  <a:schemeClr val="accent1"/>
                </a:solidFill>
              </a:rPr>
              <a:t>4. Make estimates of other macronutrient fluxes associated with PWS (e.g. MWL-P) </a:t>
            </a:r>
          </a:p>
        </p:txBody>
      </p:sp>
      <p:sp>
        <p:nvSpPr>
          <p:cNvPr id="10" name="TextBox 9">
            <a:extLst>
              <a:ext uri="{FF2B5EF4-FFF2-40B4-BE49-F238E27FC236}">
                <a16:creationId xmlns:a16="http://schemas.microsoft.com/office/drawing/2014/main" id="{FF5726B9-C988-4704-BB13-63EFCB41A3C9}"/>
              </a:ext>
            </a:extLst>
          </p:cNvPr>
          <p:cNvSpPr txBox="1"/>
          <p:nvPr/>
        </p:nvSpPr>
        <p:spPr>
          <a:xfrm>
            <a:off x="642163" y="3784635"/>
            <a:ext cx="7844938" cy="584775"/>
          </a:xfrm>
          <a:prstGeom prst="rect">
            <a:avLst/>
          </a:prstGeom>
          <a:noFill/>
        </p:spPr>
        <p:txBody>
          <a:bodyPr wrap="square" rtlCol="0">
            <a:spAutoFit/>
          </a:bodyPr>
          <a:lstStyle/>
          <a:p>
            <a:pPr>
              <a:spcAft>
                <a:spcPts val="1800"/>
              </a:spcAft>
            </a:pPr>
            <a:r>
              <a:rPr lang="en-GB" sz="1600" dirty="0">
                <a:solidFill>
                  <a:schemeClr val="accent1"/>
                </a:solidFill>
              </a:rPr>
              <a:t>5. Determine similar fluxes for countries at contrasting stages of development, in order to make a more global assessment</a:t>
            </a:r>
            <a:endParaRPr lang="en-US" sz="1600" dirty="0">
              <a:solidFill>
                <a:schemeClr val="accent1"/>
              </a:solidFill>
            </a:endParaRPr>
          </a:p>
        </p:txBody>
      </p:sp>
      <p:sp>
        <p:nvSpPr>
          <p:cNvPr id="11" name="TextBox 10">
            <a:extLst>
              <a:ext uri="{FF2B5EF4-FFF2-40B4-BE49-F238E27FC236}">
                <a16:creationId xmlns:a16="http://schemas.microsoft.com/office/drawing/2014/main" id="{D8A48B58-72EA-4D8D-BB7F-779F1C7E1AF1}"/>
              </a:ext>
            </a:extLst>
          </p:cNvPr>
          <p:cNvSpPr txBox="1"/>
          <p:nvPr/>
        </p:nvSpPr>
        <p:spPr>
          <a:xfrm>
            <a:off x="656899" y="1772226"/>
            <a:ext cx="7514644" cy="338554"/>
          </a:xfrm>
          <a:prstGeom prst="rect">
            <a:avLst/>
          </a:prstGeom>
          <a:noFill/>
        </p:spPr>
        <p:txBody>
          <a:bodyPr wrap="square" rtlCol="0">
            <a:spAutoFit/>
          </a:bodyPr>
          <a:lstStyle/>
          <a:p>
            <a:r>
              <a:rPr lang="en-GB" sz="1600" dirty="0">
                <a:solidFill>
                  <a:schemeClr val="accent1"/>
                </a:solidFill>
              </a:rPr>
              <a:t>2. Determine potential future significance of PWS N fluxes</a:t>
            </a:r>
            <a:endParaRPr lang="en-US" sz="1600" dirty="0">
              <a:solidFill>
                <a:schemeClr val="accent1"/>
              </a:solidFill>
            </a:endParaRPr>
          </a:p>
        </p:txBody>
      </p:sp>
    </p:spTree>
    <p:extLst>
      <p:ext uri="{BB962C8B-B14F-4D97-AF65-F5344CB8AC3E}">
        <p14:creationId xmlns:p14="http://schemas.microsoft.com/office/powerpoint/2010/main" val="174841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4416-2FD2-6349-920E-87A6FEE61E01}"/>
              </a:ext>
            </a:extLst>
          </p:cNvPr>
          <p:cNvSpPr>
            <a:spLocks noGrp="1"/>
          </p:cNvSpPr>
          <p:nvPr>
            <p:ph type="title"/>
          </p:nvPr>
        </p:nvSpPr>
        <p:spPr>
          <a:xfrm>
            <a:off x="1831850" y="3349426"/>
            <a:ext cx="5480299" cy="791867"/>
          </a:xfrm>
        </p:spPr>
        <p:txBody>
          <a:bodyPr/>
          <a:lstStyle/>
          <a:p>
            <a:r>
              <a:rPr lang="en-GB" sz="2000" dirty="0"/>
              <a:t>I look forward to receiving any questions or comments in the breakout session later</a:t>
            </a:r>
          </a:p>
        </p:txBody>
      </p:sp>
      <p:sp>
        <p:nvSpPr>
          <p:cNvPr id="3" name="Text Placeholder 2">
            <a:extLst>
              <a:ext uri="{FF2B5EF4-FFF2-40B4-BE49-F238E27FC236}">
                <a16:creationId xmlns:a16="http://schemas.microsoft.com/office/drawing/2014/main" id="{62E80C63-3D03-3040-BEBB-23343F3720F4}"/>
              </a:ext>
            </a:extLst>
          </p:cNvPr>
          <p:cNvSpPr>
            <a:spLocks noGrp="1"/>
          </p:cNvSpPr>
          <p:nvPr>
            <p:ph type="body" sz="quarter" idx="13"/>
          </p:nvPr>
        </p:nvSpPr>
        <p:spPr/>
        <p:txBody>
          <a:bodyPr/>
          <a:lstStyle/>
          <a:p>
            <a:r>
              <a:rPr lang="en-GB" sz="2400" dirty="0"/>
              <a:t>Thank you</a:t>
            </a:r>
          </a:p>
        </p:txBody>
      </p:sp>
      <p:sp>
        <p:nvSpPr>
          <p:cNvPr id="5" name="Google Shape;13;p1">
            <a:extLst>
              <a:ext uri="{FF2B5EF4-FFF2-40B4-BE49-F238E27FC236}">
                <a16:creationId xmlns:a16="http://schemas.microsoft.com/office/drawing/2014/main" id="{CC27A72B-03AD-2E4A-9599-3777C146DDD7}"/>
              </a:ext>
            </a:extLst>
          </p:cNvPr>
          <p:cNvSpPr txBox="1">
            <a:spLocks/>
          </p:cNvSpPr>
          <p:nvPr/>
        </p:nvSpPr>
        <p:spPr>
          <a:xfrm>
            <a:off x="8044637" y="4683566"/>
            <a:ext cx="457200" cy="2738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800" b="0" i="0" u="none" strike="noStrike" cap="none">
                <a:solidFill>
                  <a:schemeClr val="bg1"/>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900" b="0" i="0" u="none" strike="noStrike" cap="none">
                <a:solidFill>
                  <a:srgbClr val="BFBFBF"/>
                </a:solidFill>
                <a:latin typeface="Arial"/>
                <a:ea typeface="Arial"/>
                <a:cs typeface="Arial"/>
                <a:sym typeface="Arial"/>
              </a:defRPr>
            </a:lvl9pPr>
          </a:lstStyle>
          <a:p>
            <a:fld id="{00000000-1234-1234-1234-123412341234}" type="slidenum">
              <a:rPr lang="en-GB" smtClean="0"/>
              <a:pPr/>
              <a:t>11</a:t>
            </a:fld>
            <a:endParaRPr lang="en-GB" dirty="0"/>
          </a:p>
        </p:txBody>
      </p:sp>
    </p:spTree>
    <p:extLst>
      <p:ext uri="{BB962C8B-B14F-4D97-AF65-F5344CB8AC3E}">
        <p14:creationId xmlns:p14="http://schemas.microsoft.com/office/powerpoint/2010/main" val="425117513"/>
      </p:ext>
    </p:extLst>
  </p:cSld>
  <p:clrMapOvr>
    <a:masterClrMapping/>
  </p:clrMapOvr>
</p:sld>
</file>

<file path=ppt/theme/theme1.xml><?xml version="1.0" encoding="utf-8"?>
<a:theme xmlns:a="http://schemas.openxmlformats.org/drawingml/2006/main" name="Office Theme">
  <a:themeElements>
    <a:clrScheme name="BGS">
      <a:dk1>
        <a:srgbClr val="002E40"/>
      </a:dk1>
      <a:lt1>
        <a:srgbClr val="FFFFFF"/>
      </a:lt1>
      <a:dk2>
        <a:srgbClr val="AD9C70"/>
      </a:dk2>
      <a:lt2>
        <a:srgbClr val="FFFFFF"/>
      </a:lt2>
      <a:accent1>
        <a:srgbClr val="002E40"/>
      </a:accent1>
      <a:accent2>
        <a:srgbClr val="AD9C70"/>
      </a:accent2>
      <a:accent3>
        <a:srgbClr val="99B096"/>
      </a:accent3>
      <a:accent4>
        <a:srgbClr val="7391BF"/>
      </a:accent4>
      <a:accent5>
        <a:srgbClr val="518791"/>
      </a:accent5>
      <a:accent6>
        <a:srgbClr val="D38080"/>
      </a:accent6>
      <a:hlink>
        <a:srgbClr val="AD9C70"/>
      </a:hlink>
      <a:folHlink>
        <a:srgbClr val="AD9C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GS-PPT-Template-16x9-150dpi-Lite.pptx" id="{C8D2188C-6789-4358-ADD1-475232515FAF}" vid="{95F2FA9C-3F4F-41DB-9AA4-49F3C23B8C45}"/>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BGS-PPT-Template-16x9-150dpi-Lite[8171]</Template>
  <TotalTime>9762</TotalTime>
  <Words>1727</Words>
  <Application>Microsoft Office PowerPoint</Application>
  <PresentationFormat>On-screen Show (16:9)</PresentationFormat>
  <Paragraphs>172</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Impacts of public water supply on global nitrogen cycling</vt:lpstr>
      <vt:lpstr>PowerPoint Presentation</vt:lpstr>
      <vt:lpstr>PowerPoint Presentation</vt:lpstr>
      <vt:lpstr>United States: Public Water Supply N Fluxes</vt:lpstr>
      <vt:lpstr>Key Research Questions  </vt:lpstr>
      <vt:lpstr>Methodology</vt:lpstr>
      <vt:lpstr>Results</vt:lpstr>
      <vt:lpstr>Results (normalised)</vt:lpstr>
      <vt:lpstr>Conclusion </vt:lpstr>
      <vt:lpstr>Future Work         </vt:lpstr>
      <vt:lpstr>I look forward to receiving any questions or comments in the breakout session later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current and future impacts of public water supply on global nitrogen cycling</dc:title>
  <dc:creator>Flint, Elizabeth M.</dc:creator>
  <cp:lastModifiedBy>Flint, Elizabeth M.</cp:lastModifiedBy>
  <cp:revision>140</cp:revision>
  <dcterms:created xsi:type="dcterms:W3CDTF">2021-04-12T10:31:34Z</dcterms:created>
  <dcterms:modified xsi:type="dcterms:W3CDTF">2021-04-24T11:57:34Z</dcterms:modified>
</cp:coreProperties>
</file>