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8124488" cy="101949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65F"/>
    <a:srgbClr val="69AFE0"/>
    <a:srgbClr val="5FB4E6"/>
    <a:srgbClr val="5EB3E6"/>
    <a:srgbClr val="6BB8E8"/>
    <a:srgbClr val="59B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>
        <p:scale>
          <a:sx n="33" d="100"/>
          <a:sy n="33" d="100"/>
        </p:scale>
        <p:origin x="1224" y="4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5561" y="1668476"/>
            <a:ext cx="13593366" cy="3549344"/>
          </a:xfrm>
        </p:spPr>
        <p:txBody>
          <a:bodyPr anchor="b"/>
          <a:lstStyle>
            <a:lvl1pPr algn="ctr">
              <a:defRPr sz="8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5561" y="5354696"/>
            <a:ext cx="13593366" cy="2461413"/>
          </a:xfrm>
        </p:spPr>
        <p:txBody>
          <a:bodyPr/>
          <a:lstStyle>
            <a:lvl1pPr marL="0" indent="0" algn="ctr">
              <a:buNone/>
              <a:defRPr sz="3568"/>
            </a:lvl1pPr>
            <a:lvl2pPr marL="679674" indent="0" algn="ctr">
              <a:buNone/>
              <a:defRPr sz="2973"/>
            </a:lvl2pPr>
            <a:lvl3pPr marL="1359347" indent="0" algn="ctr">
              <a:buNone/>
              <a:defRPr sz="2676"/>
            </a:lvl3pPr>
            <a:lvl4pPr marL="2039021" indent="0" algn="ctr">
              <a:buNone/>
              <a:defRPr sz="2379"/>
            </a:lvl4pPr>
            <a:lvl5pPr marL="2718694" indent="0" algn="ctr">
              <a:buNone/>
              <a:defRPr sz="2379"/>
            </a:lvl5pPr>
            <a:lvl6pPr marL="3398368" indent="0" algn="ctr">
              <a:buNone/>
              <a:defRPr sz="2379"/>
            </a:lvl6pPr>
            <a:lvl7pPr marL="4078041" indent="0" algn="ctr">
              <a:buNone/>
              <a:defRPr sz="2379"/>
            </a:lvl7pPr>
            <a:lvl8pPr marL="4757715" indent="0" algn="ctr">
              <a:buNone/>
              <a:defRPr sz="2379"/>
            </a:lvl8pPr>
            <a:lvl9pPr marL="5437388" indent="0" algn="ctr">
              <a:buNone/>
              <a:defRPr sz="237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3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9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619" y="2541653"/>
            <a:ext cx="15632371" cy="4240805"/>
          </a:xfrm>
        </p:spPr>
        <p:txBody>
          <a:bodyPr anchor="b"/>
          <a:lstStyle>
            <a:lvl1pPr>
              <a:defRPr sz="8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6619" y="6822578"/>
            <a:ext cx="15632371" cy="2230139"/>
          </a:xfrm>
        </p:spPr>
        <p:txBody>
          <a:bodyPr/>
          <a:lstStyle>
            <a:lvl1pPr marL="0" indent="0">
              <a:buNone/>
              <a:defRPr sz="3568">
                <a:solidFill>
                  <a:schemeClr val="tx1">
                    <a:tint val="75000"/>
                  </a:schemeClr>
                </a:solidFill>
              </a:defRPr>
            </a:lvl1pPr>
            <a:lvl2pPr marL="679674" indent="0">
              <a:buNone/>
              <a:defRPr sz="2973">
                <a:solidFill>
                  <a:schemeClr val="tx1">
                    <a:tint val="75000"/>
                  </a:schemeClr>
                </a:solidFill>
              </a:defRPr>
            </a:lvl2pPr>
            <a:lvl3pPr marL="1359347" indent="0">
              <a:buNone/>
              <a:defRPr sz="2676">
                <a:solidFill>
                  <a:schemeClr val="tx1">
                    <a:tint val="75000"/>
                  </a:schemeClr>
                </a:solidFill>
              </a:defRPr>
            </a:lvl3pPr>
            <a:lvl4pPr marL="2039021" indent="0">
              <a:buNone/>
              <a:defRPr sz="2379">
                <a:solidFill>
                  <a:schemeClr val="tx1">
                    <a:tint val="75000"/>
                  </a:schemeClr>
                </a:solidFill>
              </a:defRPr>
            </a:lvl4pPr>
            <a:lvl5pPr marL="2718694" indent="0">
              <a:buNone/>
              <a:defRPr sz="2379">
                <a:solidFill>
                  <a:schemeClr val="tx1">
                    <a:tint val="75000"/>
                  </a:schemeClr>
                </a:solidFill>
              </a:defRPr>
            </a:lvl5pPr>
            <a:lvl6pPr marL="3398368" indent="0">
              <a:buNone/>
              <a:defRPr sz="2379">
                <a:solidFill>
                  <a:schemeClr val="tx1">
                    <a:tint val="75000"/>
                  </a:schemeClr>
                </a:solidFill>
              </a:defRPr>
            </a:lvl6pPr>
            <a:lvl7pPr marL="4078041" indent="0">
              <a:buNone/>
              <a:defRPr sz="2379">
                <a:solidFill>
                  <a:schemeClr val="tx1">
                    <a:tint val="75000"/>
                  </a:schemeClr>
                </a:solidFill>
              </a:defRPr>
            </a:lvl7pPr>
            <a:lvl8pPr marL="4757715" indent="0">
              <a:buNone/>
              <a:defRPr sz="2379">
                <a:solidFill>
                  <a:schemeClr val="tx1">
                    <a:tint val="75000"/>
                  </a:schemeClr>
                </a:solidFill>
              </a:defRPr>
            </a:lvl8pPr>
            <a:lvl9pPr marL="5437388" indent="0">
              <a:buNone/>
              <a:defRPr sz="23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6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6059" y="2713927"/>
            <a:ext cx="7702907" cy="6468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5522" y="2713927"/>
            <a:ext cx="7702907" cy="6468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55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419" y="542786"/>
            <a:ext cx="15632371" cy="19705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8420" y="2499173"/>
            <a:ext cx="7667507" cy="1224806"/>
          </a:xfrm>
        </p:spPr>
        <p:txBody>
          <a:bodyPr anchor="b"/>
          <a:lstStyle>
            <a:lvl1pPr marL="0" indent="0">
              <a:buNone/>
              <a:defRPr sz="3568" b="1"/>
            </a:lvl1pPr>
            <a:lvl2pPr marL="679674" indent="0">
              <a:buNone/>
              <a:defRPr sz="2973" b="1"/>
            </a:lvl2pPr>
            <a:lvl3pPr marL="1359347" indent="0">
              <a:buNone/>
              <a:defRPr sz="2676" b="1"/>
            </a:lvl3pPr>
            <a:lvl4pPr marL="2039021" indent="0">
              <a:buNone/>
              <a:defRPr sz="2379" b="1"/>
            </a:lvl4pPr>
            <a:lvl5pPr marL="2718694" indent="0">
              <a:buNone/>
              <a:defRPr sz="2379" b="1"/>
            </a:lvl5pPr>
            <a:lvl6pPr marL="3398368" indent="0">
              <a:buNone/>
              <a:defRPr sz="2379" b="1"/>
            </a:lvl6pPr>
            <a:lvl7pPr marL="4078041" indent="0">
              <a:buNone/>
              <a:defRPr sz="2379" b="1"/>
            </a:lvl7pPr>
            <a:lvl8pPr marL="4757715" indent="0">
              <a:buNone/>
              <a:defRPr sz="2379" b="1"/>
            </a:lvl8pPr>
            <a:lvl9pPr marL="5437388" indent="0">
              <a:buNone/>
              <a:defRPr sz="23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8420" y="3723980"/>
            <a:ext cx="7667507" cy="5477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75522" y="2499173"/>
            <a:ext cx="7705268" cy="1224806"/>
          </a:xfrm>
        </p:spPr>
        <p:txBody>
          <a:bodyPr anchor="b"/>
          <a:lstStyle>
            <a:lvl1pPr marL="0" indent="0">
              <a:buNone/>
              <a:defRPr sz="3568" b="1"/>
            </a:lvl1pPr>
            <a:lvl2pPr marL="679674" indent="0">
              <a:buNone/>
              <a:defRPr sz="2973" b="1"/>
            </a:lvl2pPr>
            <a:lvl3pPr marL="1359347" indent="0">
              <a:buNone/>
              <a:defRPr sz="2676" b="1"/>
            </a:lvl3pPr>
            <a:lvl4pPr marL="2039021" indent="0">
              <a:buNone/>
              <a:defRPr sz="2379" b="1"/>
            </a:lvl4pPr>
            <a:lvl5pPr marL="2718694" indent="0">
              <a:buNone/>
              <a:defRPr sz="2379" b="1"/>
            </a:lvl5pPr>
            <a:lvl6pPr marL="3398368" indent="0">
              <a:buNone/>
              <a:defRPr sz="2379" b="1"/>
            </a:lvl6pPr>
            <a:lvl7pPr marL="4078041" indent="0">
              <a:buNone/>
              <a:defRPr sz="2379" b="1"/>
            </a:lvl7pPr>
            <a:lvl8pPr marL="4757715" indent="0">
              <a:buNone/>
              <a:defRPr sz="2379" b="1"/>
            </a:lvl8pPr>
            <a:lvl9pPr marL="5437388" indent="0">
              <a:buNone/>
              <a:defRPr sz="23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75522" y="3723980"/>
            <a:ext cx="7705268" cy="5477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19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3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4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420" y="679662"/>
            <a:ext cx="5845619" cy="2378816"/>
          </a:xfrm>
        </p:spPr>
        <p:txBody>
          <a:bodyPr anchor="b"/>
          <a:lstStyle>
            <a:lvl1pPr>
              <a:defRPr sz="475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5268" y="1467881"/>
            <a:ext cx="9175522" cy="7245005"/>
          </a:xfrm>
        </p:spPr>
        <p:txBody>
          <a:bodyPr/>
          <a:lstStyle>
            <a:lvl1pPr>
              <a:defRPr sz="4757"/>
            </a:lvl1pPr>
            <a:lvl2pPr>
              <a:defRPr sz="4162"/>
            </a:lvl2pPr>
            <a:lvl3pPr>
              <a:defRPr sz="3568"/>
            </a:lvl3pPr>
            <a:lvl4pPr>
              <a:defRPr sz="2973"/>
            </a:lvl4pPr>
            <a:lvl5pPr>
              <a:defRPr sz="2973"/>
            </a:lvl5pPr>
            <a:lvl6pPr>
              <a:defRPr sz="2973"/>
            </a:lvl6pPr>
            <a:lvl7pPr>
              <a:defRPr sz="2973"/>
            </a:lvl7pPr>
            <a:lvl8pPr>
              <a:defRPr sz="2973"/>
            </a:lvl8pPr>
            <a:lvl9pPr>
              <a:defRPr sz="297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8420" y="3058477"/>
            <a:ext cx="5845619" cy="5666208"/>
          </a:xfrm>
        </p:spPr>
        <p:txBody>
          <a:bodyPr/>
          <a:lstStyle>
            <a:lvl1pPr marL="0" indent="0">
              <a:buNone/>
              <a:defRPr sz="2379"/>
            </a:lvl1pPr>
            <a:lvl2pPr marL="679674" indent="0">
              <a:buNone/>
              <a:defRPr sz="2081"/>
            </a:lvl2pPr>
            <a:lvl3pPr marL="1359347" indent="0">
              <a:buNone/>
              <a:defRPr sz="1784"/>
            </a:lvl3pPr>
            <a:lvl4pPr marL="2039021" indent="0">
              <a:buNone/>
              <a:defRPr sz="1487"/>
            </a:lvl4pPr>
            <a:lvl5pPr marL="2718694" indent="0">
              <a:buNone/>
              <a:defRPr sz="1487"/>
            </a:lvl5pPr>
            <a:lvl6pPr marL="3398368" indent="0">
              <a:buNone/>
              <a:defRPr sz="1487"/>
            </a:lvl6pPr>
            <a:lvl7pPr marL="4078041" indent="0">
              <a:buNone/>
              <a:defRPr sz="1487"/>
            </a:lvl7pPr>
            <a:lvl8pPr marL="4757715" indent="0">
              <a:buNone/>
              <a:defRPr sz="1487"/>
            </a:lvl8pPr>
            <a:lvl9pPr marL="5437388" indent="0">
              <a:buNone/>
              <a:defRPr sz="14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2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420" y="679662"/>
            <a:ext cx="5845619" cy="2378816"/>
          </a:xfrm>
        </p:spPr>
        <p:txBody>
          <a:bodyPr anchor="b"/>
          <a:lstStyle>
            <a:lvl1pPr>
              <a:defRPr sz="475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05268" y="1467881"/>
            <a:ext cx="9175522" cy="7245005"/>
          </a:xfrm>
        </p:spPr>
        <p:txBody>
          <a:bodyPr anchor="t"/>
          <a:lstStyle>
            <a:lvl1pPr marL="0" indent="0">
              <a:buNone/>
              <a:defRPr sz="4757"/>
            </a:lvl1pPr>
            <a:lvl2pPr marL="679674" indent="0">
              <a:buNone/>
              <a:defRPr sz="4162"/>
            </a:lvl2pPr>
            <a:lvl3pPr marL="1359347" indent="0">
              <a:buNone/>
              <a:defRPr sz="3568"/>
            </a:lvl3pPr>
            <a:lvl4pPr marL="2039021" indent="0">
              <a:buNone/>
              <a:defRPr sz="2973"/>
            </a:lvl4pPr>
            <a:lvl5pPr marL="2718694" indent="0">
              <a:buNone/>
              <a:defRPr sz="2973"/>
            </a:lvl5pPr>
            <a:lvl6pPr marL="3398368" indent="0">
              <a:buNone/>
              <a:defRPr sz="2973"/>
            </a:lvl6pPr>
            <a:lvl7pPr marL="4078041" indent="0">
              <a:buNone/>
              <a:defRPr sz="2973"/>
            </a:lvl7pPr>
            <a:lvl8pPr marL="4757715" indent="0">
              <a:buNone/>
              <a:defRPr sz="2973"/>
            </a:lvl8pPr>
            <a:lvl9pPr marL="5437388" indent="0">
              <a:buNone/>
              <a:defRPr sz="297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8420" y="3058477"/>
            <a:ext cx="5845619" cy="5666208"/>
          </a:xfrm>
        </p:spPr>
        <p:txBody>
          <a:bodyPr/>
          <a:lstStyle>
            <a:lvl1pPr marL="0" indent="0">
              <a:buNone/>
              <a:defRPr sz="2379"/>
            </a:lvl1pPr>
            <a:lvl2pPr marL="679674" indent="0">
              <a:buNone/>
              <a:defRPr sz="2081"/>
            </a:lvl2pPr>
            <a:lvl3pPr marL="1359347" indent="0">
              <a:buNone/>
              <a:defRPr sz="1784"/>
            </a:lvl3pPr>
            <a:lvl4pPr marL="2039021" indent="0">
              <a:buNone/>
              <a:defRPr sz="1487"/>
            </a:lvl4pPr>
            <a:lvl5pPr marL="2718694" indent="0">
              <a:buNone/>
              <a:defRPr sz="1487"/>
            </a:lvl5pPr>
            <a:lvl6pPr marL="3398368" indent="0">
              <a:buNone/>
              <a:defRPr sz="1487"/>
            </a:lvl6pPr>
            <a:lvl7pPr marL="4078041" indent="0">
              <a:buNone/>
              <a:defRPr sz="1487"/>
            </a:lvl7pPr>
            <a:lvl8pPr marL="4757715" indent="0">
              <a:buNone/>
              <a:defRPr sz="1487"/>
            </a:lvl8pPr>
            <a:lvl9pPr marL="5437388" indent="0">
              <a:buNone/>
              <a:defRPr sz="148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56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9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70337" y="542785"/>
            <a:ext cx="3908093" cy="8639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6059" y="542785"/>
            <a:ext cx="11497722" cy="863972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5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6059" y="542786"/>
            <a:ext cx="15632371" cy="1970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6059" y="2713927"/>
            <a:ext cx="15632371" cy="646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6058" y="9449186"/>
            <a:ext cx="4078010" cy="542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21A94-5587-4FAB-B7F3-29DA972A5C7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3737" y="9449186"/>
            <a:ext cx="6117015" cy="542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00420" y="9449186"/>
            <a:ext cx="4078010" cy="542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DEC29-684A-4FEF-B46D-4F8AD756E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0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59347" rtl="0" eaLnBrk="1" latinLnBrk="0" hangingPunct="1">
        <a:lnSpc>
          <a:spcPct val="90000"/>
        </a:lnSpc>
        <a:spcBef>
          <a:spcPct val="0"/>
        </a:spcBef>
        <a:buNone/>
        <a:defRPr sz="65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9837" indent="-339837" algn="l" defTabSz="1359347" rtl="0" eaLnBrk="1" latinLnBrk="0" hangingPunct="1">
        <a:lnSpc>
          <a:spcPct val="90000"/>
        </a:lnSpc>
        <a:spcBef>
          <a:spcPts val="1487"/>
        </a:spcBef>
        <a:buFont typeface="Arial" panose="020B0604020202020204" pitchFamily="34" charset="0"/>
        <a:buChar char="•"/>
        <a:defRPr sz="4162" kern="1200">
          <a:solidFill>
            <a:schemeClr val="tx1"/>
          </a:solidFill>
          <a:latin typeface="+mn-lt"/>
          <a:ea typeface="+mn-ea"/>
          <a:cs typeface="+mn-cs"/>
        </a:defRPr>
      </a:lvl1pPr>
      <a:lvl2pPr marL="1019510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3568" kern="1200">
          <a:solidFill>
            <a:schemeClr val="tx1"/>
          </a:solidFill>
          <a:latin typeface="+mn-lt"/>
          <a:ea typeface="+mn-ea"/>
          <a:cs typeface="+mn-cs"/>
        </a:defRPr>
      </a:lvl2pPr>
      <a:lvl3pPr marL="1699184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2973" kern="1200">
          <a:solidFill>
            <a:schemeClr val="tx1"/>
          </a:solidFill>
          <a:latin typeface="+mn-lt"/>
          <a:ea typeface="+mn-ea"/>
          <a:cs typeface="+mn-cs"/>
        </a:defRPr>
      </a:lvl3pPr>
      <a:lvl4pPr marL="2378857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2676" kern="1200">
          <a:solidFill>
            <a:schemeClr val="tx1"/>
          </a:solidFill>
          <a:latin typeface="+mn-lt"/>
          <a:ea typeface="+mn-ea"/>
          <a:cs typeface="+mn-cs"/>
        </a:defRPr>
      </a:lvl4pPr>
      <a:lvl5pPr marL="3058531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2676" kern="1200">
          <a:solidFill>
            <a:schemeClr val="tx1"/>
          </a:solidFill>
          <a:latin typeface="+mn-lt"/>
          <a:ea typeface="+mn-ea"/>
          <a:cs typeface="+mn-cs"/>
        </a:defRPr>
      </a:lvl5pPr>
      <a:lvl6pPr marL="3738204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2676" kern="1200">
          <a:solidFill>
            <a:schemeClr val="tx1"/>
          </a:solidFill>
          <a:latin typeface="+mn-lt"/>
          <a:ea typeface="+mn-ea"/>
          <a:cs typeface="+mn-cs"/>
        </a:defRPr>
      </a:lvl6pPr>
      <a:lvl7pPr marL="4417878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2676" kern="1200">
          <a:solidFill>
            <a:schemeClr val="tx1"/>
          </a:solidFill>
          <a:latin typeface="+mn-lt"/>
          <a:ea typeface="+mn-ea"/>
          <a:cs typeface="+mn-cs"/>
        </a:defRPr>
      </a:lvl7pPr>
      <a:lvl8pPr marL="5097551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2676" kern="1200">
          <a:solidFill>
            <a:schemeClr val="tx1"/>
          </a:solidFill>
          <a:latin typeface="+mn-lt"/>
          <a:ea typeface="+mn-ea"/>
          <a:cs typeface="+mn-cs"/>
        </a:defRPr>
      </a:lvl8pPr>
      <a:lvl9pPr marL="5777225" indent="-339837" algn="l" defTabSz="1359347" rtl="0" eaLnBrk="1" latinLnBrk="0" hangingPunct="1">
        <a:lnSpc>
          <a:spcPct val="90000"/>
        </a:lnSpc>
        <a:spcBef>
          <a:spcPts val="743"/>
        </a:spcBef>
        <a:buFont typeface="Arial" panose="020B0604020202020204" pitchFamily="34" charset="0"/>
        <a:buChar char="•"/>
        <a:defRPr sz="26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1pPr>
      <a:lvl2pPr marL="679674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2pPr>
      <a:lvl3pPr marL="1359347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3pPr>
      <a:lvl4pPr marL="2039021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4pPr>
      <a:lvl5pPr marL="2718694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5pPr>
      <a:lvl6pPr marL="3398368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6pPr>
      <a:lvl7pPr marL="4078041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7pPr>
      <a:lvl8pPr marL="4757715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8pPr>
      <a:lvl9pPr marL="5437388" algn="l" defTabSz="1359347" rtl="0" eaLnBrk="1" latinLnBrk="0" hangingPunct="1">
        <a:defRPr sz="26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jpg"/><Relationship Id="rId3" Type="http://schemas.openxmlformats.org/officeDocument/2006/relationships/slideLayout" Target="../slideLayouts/slideLayout1.xml"/><Relationship Id="rId7" Type="http://schemas.openxmlformats.org/officeDocument/2006/relationships/hyperlink" Target="mailto:ali.Mehmandoostkotlar@uclouvain.be" TargetMode="External"/><Relationship Id="rId12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5" Type="http://schemas.openxmlformats.org/officeDocument/2006/relationships/image" Target="../media/image11.jpg"/><Relationship Id="rId10" Type="http://schemas.openxmlformats.org/officeDocument/2006/relationships/image" Target="../media/image6.jp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vr10000_OlaBm4pb_46Ad">
            <a:hlinkClick r:id="" action="ppaction://media"/>
            <a:extLst>
              <a:ext uri="{FF2B5EF4-FFF2-40B4-BE49-F238E27FC236}">
                <a16:creationId xmlns:a16="http://schemas.microsoft.com/office/drawing/2014/main" id="{75D4722E-F864-47FC-8D9E-2F5E48C34B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0008" r="34678"/>
          <a:stretch/>
        </p:blipFill>
        <p:spPr>
          <a:xfrm>
            <a:off x="2426991" y="6419365"/>
            <a:ext cx="2244347" cy="3566160"/>
          </a:xfrm>
          <a:prstGeom prst="rect">
            <a:avLst/>
          </a:prstGeom>
        </p:spPr>
      </p:pic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4EFA4C6C-D79A-470D-8171-73F2A29EF5DA}"/>
              </a:ext>
            </a:extLst>
          </p:cNvPr>
          <p:cNvSpPr/>
          <p:nvPr/>
        </p:nvSpPr>
        <p:spPr>
          <a:xfrm>
            <a:off x="382276" y="276060"/>
            <a:ext cx="10203969" cy="1646305"/>
          </a:xfrm>
          <a:prstGeom prst="roundRect">
            <a:avLst>
              <a:gd name="adj" fmla="val 4552"/>
            </a:avLst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5932" tIns="67966" rIns="135932" bIns="679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0A900E61-EA04-4D47-8EBF-D06586686F92}"/>
              </a:ext>
            </a:extLst>
          </p:cNvPr>
          <p:cNvSpPr/>
          <p:nvPr/>
        </p:nvSpPr>
        <p:spPr>
          <a:xfrm>
            <a:off x="382277" y="2094947"/>
            <a:ext cx="4731829" cy="7913417"/>
          </a:xfrm>
          <a:prstGeom prst="roundRect">
            <a:avLst>
              <a:gd name="adj" fmla="val 4552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5932" tIns="67966" rIns="135932" bIns="679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/>
          </a:p>
        </p:txBody>
      </p:sp>
      <p:pic>
        <p:nvPicPr>
          <p:cNvPr id="19" name="Imagem 19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15269E3-98FE-4A6F-9175-B234E991A5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3"/>
          <a:stretch/>
        </p:blipFill>
        <p:spPr>
          <a:xfrm>
            <a:off x="10713041" y="630378"/>
            <a:ext cx="3459470" cy="1097280"/>
          </a:xfrm>
          <a:prstGeom prst="rect">
            <a:avLst/>
          </a:prstGeom>
        </p:spPr>
      </p:pic>
      <p:pic>
        <p:nvPicPr>
          <p:cNvPr id="24" name="Imagem 14">
            <a:extLst>
              <a:ext uri="{FF2B5EF4-FFF2-40B4-BE49-F238E27FC236}">
                <a16:creationId xmlns:a16="http://schemas.microsoft.com/office/drawing/2014/main" id="{5E02963A-2D43-48C0-B54A-CA8F23BC08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4942" y="268579"/>
            <a:ext cx="1110345" cy="15544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D6C608-2451-4F3B-8474-611848300360}"/>
              </a:ext>
            </a:extLst>
          </p:cNvPr>
          <p:cNvSpPr/>
          <p:nvPr/>
        </p:nvSpPr>
        <p:spPr>
          <a:xfrm>
            <a:off x="509940" y="276060"/>
            <a:ext cx="10076305" cy="1665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Impact of soil water potential pattern on root water uptake distribution and leaf water potential</a:t>
            </a:r>
          </a:p>
          <a:p>
            <a:pPr>
              <a:lnSpc>
                <a:spcPct val="150000"/>
              </a:lnSpc>
            </a:pPr>
            <a:r>
              <a:rPr lang="en-US" b="1" dirty="0">
                <a:hlinkClick r:id="rId7"/>
              </a:rPr>
              <a:t>ali.Mehmandoostkotlar@uclouvain.be</a:t>
            </a:r>
            <a:r>
              <a:rPr lang="en-US" b="1" baseline="30000" dirty="0"/>
              <a:t>1</a:t>
            </a:r>
            <a:r>
              <a:rPr lang="en-US" b="1" dirty="0"/>
              <a:t> , Mathieu Javaux</a:t>
            </a:r>
            <a:r>
              <a:rPr lang="en-US" b="1" baseline="30000" dirty="0"/>
              <a:t>1</a:t>
            </a:r>
            <a:endParaRPr lang="en-US" baseline="30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5C3857-7599-461F-9CCF-208FEA28519A}"/>
              </a:ext>
            </a:extLst>
          </p:cNvPr>
          <p:cNvSpPr/>
          <p:nvPr/>
        </p:nvSpPr>
        <p:spPr>
          <a:xfrm>
            <a:off x="405950" y="2094949"/>
            <a:ext cx="1697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vP6960"/>
              </a:rPr>
              <a:t>Background</a:t>
            </a:r>
            <a:endParaRPr lang="en-US" sz="2400" b="1" dirty="0"/>
          </a:p>
        </p:txBody>
      </p:sp>
      <p:pic>
        <p:nvPicPr>
          <p:cNvPr id="5" name="Picture 2" descr="Etudiant | UCLouvain">
            <a:extLst>
              <a:ext uri="{FF2B5EF4-FFF2-40B4-BE49-F238E27FC236}">
                <a16:creationId xmlns:a16="http://schemas.microsoft.com/office/drawing/2014/main" id="{587B9269-A76B-42B3-B8EC-5A4A52A73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7" r="5436" b="12594"/>
          <a:stretch/>
        </p:blipFill>
        <p:spPr bwMode="auto">
          <a:xfrm>
            <a:off x="7544973" y="1389931"/>
            <a:ext cx="288136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EF3CF8A-48B0-418F-B48B-312FF2D36CA1}"/>
              </a:ext>
            </a:extLst>
          </p:cNvPr>
          <p:cNvSpPr/>
          <p:nvPr/>
        </p:nvSpPr>
        <p:spPr>
          <a:xfrm>
            <a:off x="382277" y="2459629"/>
            <a:ext cx="43443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The knowledge of root hydraulic properties (</a:t>
            </a:r>
            <a:r>
              <a:rPr lang="en-US" sz="2000" b="1" dirty="0"/>
              <a:t>RHPs</a:t>
            </a:r>
            <a:r>
              <a:rPr lang="en-US" sz="2000" dirty="0"/>
              <a:t>) including radial (</a:t>
            </a:r>
            <a:r>
              <a:rPr lang="en-US" sz="2000" b="1" dirty="0"/>
              <a:t>Kr</a:t>
            </a:r>
            <a:r>
              <a:rPr lang="en-US" sz="2000" dirty="0"/>
              <a:t>), axial (</a:t>
            </a:r>
            <a:r>
              <a:rPr lang="en-US" sz="2000" b="1" dirty="0"/>
              <a:t>Kx</a:t>
            </a:r>
            <a:r>
              <a:rPr lang="en-US" sz="2000" dirty="0"/>
              <a:t>) conductivity, root system equivalent (</a:t>
            </a:r>
            <a:r>
              <a:rPr lang="en-US" sz="2000" b="1" dirty="0"/>
              <a:t>Krs</a:t>
            </a:r>
            <a:r>
              <a:rPr lang="en-US" sz="2000" dirty="0"/>
              <a:t>) and compensatory root water uptake conductance (</a:t>
            </a:r>
            <a:r>
              <a:rPr lang="en-US" sz="2000" b="1" dirty="0"/>
              <a:t>Kcomp</a:t>
            </a:r>
            <a:r>
              <a:rPr lang="en-US" sz="2000" dirty="0"/>
              <a:t>) and standard uptake fraction (</a:t>
            </a:r>
            <a:r>
              <a:rPr lang="en-US" sz="2000" b="1" dirty="0"/>
              <a:t>SUF</a:t>
            </a:r>
            <a:r>
              <a:rPr lang="en-US" sz="2000" dirty="0"/>
              <a:t>) are of great importance to support models.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1F3284-8726-4653-A4E6-A574E10D000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8454" r="11337" b="8873"/>
          <a:stretch/>
        </p:blipFill>
        <p:spPr>
          <a:xfrm>
            <a:off x="14133597" y="451459"/>
            <a:ext cx="1189406" cy="118872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E53796F-6250-4EBE-9F8D-619F9B9D2AF5}"/>
              </a:ext>
            </a:extLst>
          </p:cNvPr>
          <p:cNvSpPr/>
          <p:nvPr/>
        </p:nvSpPr>
        <p:spPr>
          <a:xfrm>
            <a:off x="411268" y="4543444"/>
            <a:ext cx="1401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vP6960"/>
              </a:rPr>
              <a:t>Objective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492439-0A4E-4014-B2C3-5B6C5326F468}"/>
              </a:ext>
            </a:extLst>
          </p:cNvPr>
          <p:cNvSpPr/>
          <p:nvPr/>
        </p:nvSpPr>
        <p:spPr>
          <a:xfrm>
            <a:off x="360640" y="4967416"/>
            <a:ext cx="43659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/>
              <a:t>Inversely estimate RHPs profile </a:t>
            </a:r>
            <a:r>
              <a:rPr lang="en-US" sz="2200" dirty="0"/>
              <a:t>for maize plant using information obtained from rhizotron experiment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A6793C6E-675A-4568-A093-63B08320AAD9}"/>
              </a:ext>
            </a:extLst>
          </p:cNvPr>
          <p:cNvSpPr/>
          <p:nvPr/>
        </p:nvSpPr>
        <p:spPr>
          <a:xfrm>
            <a:off x="5209420" y="6340542"/>
            <a:ext cx="12246062" cy="3585197"/>
          </a:xfrm>
          <a:prstGeom prst="roundRect">
            <a:avLst>
              <a:gd name="adj" fmla="val 4552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5932" tIns="67966" rIns="135932" bIns="679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74866B-160C-47F9-B96C-7FF97932C95C}"/>
              </a:ext>
            </a:extLst>
          </p:cNvPr>
          <p:cNvSpPr/>
          <p:nvPr/>
        </p:nvSpPr>
        <p:spPr>
          <a:xfrm>
            <a:off x="9101001" y="2740696"/>
            <a:ext cx="3876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Relative cell uptake variation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430C6B-BA49-419B-A09A-5E6E1D821CE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4502" r="29104"/>
          <a:stretch/>
        </p:blipFill>
        <p:spPr>
          <a:xfrm>
            <a:off x="5351097" y="2575508"/>
            <a:ext cx="3162642" cy="31089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0F8FEAD-63F7-4B9D-937E-D46CD7B5019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3043"/>
          <a:stretch/>
        </p:blipFill>
        <p:spPr>
          <a:xfrm>
            <a:off x="1545441" y="9070456"/>
            <a:ext cx="914672" cy="9144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DE0D2ED-C668-4AFE-B916-C796E24FBE8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2719"/>
          <a:stretch/>
        </p:blipFill>
        <p:spPr>
          <a:xfrm>
            <a:off x="539604" y="9061359"/>
            <a:ext cx="934388" cy="91440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B94102FA-B77F-4F75-BD42-59CF00571381}"/>
              </a:ext>
            </a:extLst>
          </p:cNvPr>
          <p:cNvSpPr/>
          <p:nvPr/>
        </p:nvSpPr>
        <p:spPr>
          <a:xfrm>
            <a:off x="360640" y="6291238"/>
            <a:ext cx="1389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vP6960"/>
              </a:rPr>
              <a:t>Rhizotron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D6954-8527-4835-978E-EE4A6C37776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7" t="24073" r="6182" b="19656"/>
          <a:stretch/>
        </p:blipFill>
        <p:spPr>
          <a:xfrm>
            <a:off x="10342762" y="6997543"/>
            <a:ext cx="2747702" cy="24688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8794C86-E4CF-4A69-B575-98EEB2AB0DF7}"/>
              </a:ext>
            </a:extLst>
          </p:cNvPr>
          <p:cNvSpPr/>
          <p:nvPr/>
        </p:nvSpPr>
        <p:spPr>
          <a:xfrm>
            <a:off x="405950" y="6683247"/>
            <a:ext cx="1746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935" indent="-135935">
              <a:buFont typeface="Wingdings" panose="05000000000000000000" pitchFamily="2" charset="2"/>
              <a:buChar char="Ø"/>
            </a:pPr>
            <a:r>
              <a:rPr lang="en-US" dirty="0"/>
              <a:t>Imposed pressure head at cells (</a:t>
            </a:r>
            <a:r>
              <a:rPr lang="en-US" b="1" dirty="0"/>
              <a:t>Himp</a:t>
            </a:r>
            <a:r>
              <a:rPr lang="en-US" dirty="0"/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B9681B-6C1A-4119-9DC7-A6E190B0B3E6}"/>
              </a:ext>
            </a:extLst>
          </p:cNvPr>
          <p:cNvSpPr/>
          <p:nvPr/>
        </p:nvSpPr>
        <p:spPr>
          <a:xfrm>
            <a:off x="382276" y="7496357"/>
            <a:ext cx="24371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935" indent="-135935">
              <a:buFont typeface="Wingdings" panose="05000000000000000000" pitchFamily="2" charset="2"/>
              <a:buChar char="Ø"/>
            </a:pPr>
            <a:r>
              <a:rPr lang="en-US" dirty="0"/>
              <a:t>Soil water content in cells using</a:t>
            </a:r>
          </a:p>
          <a:p>
            <a:r>
              <a:rPr lang="en-US" dirty="0"/>
              <a:t> light transmission imaging (</a:t>
            </a:r>
            <a:r>
              <a:rPr lang="en-US" b="1" dirty="0"/>
              <a:t>Hb</a:t>
            </a:r>
            <a:r>
              <a:rPr lang="en-US" dirty="0"/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975252-661E-4A29-9B41-62C0DCB78B1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4" t="24200" r="6508" b="19858"/>
          <a:stretch/>
        </p:blipFill>
        <p:spPr>
          <a:xfrm>
            <a:off x="7787626" y="7141119"/>
            <a:ext cx="2610882" cy="237744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0A5A481-17CD-4188-AE0F-83A467DEA4F0}"/>
              </a:ext>
            </a:extLst>
          </p:cNvPr>
          <p:cNvSpPr/>
          <p:nvPr/>
        </p:nvSpPr>
        <p:spPr>
          <a:xfrm>
            <a:off x="2575257" y="7014322"/>
            <a:ext cx="596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HVR</a:t>
            </a:r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0B01060-1346-4F56-B3FE-99829C05CD72}"/>
              </a:ext>
            </a:extLst>
          </p:cNvPr>
          <p:cNvSpPr/>
          <p:nvPr/>
        </p:nvSpPr>
        <p:spPr>
          <a:xfrm>
            <a:off x="5231768" y="2156806"/>
            <a:ext cx="4295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vP6960"/>
              </a:rPr>
              <a:t>Estimation of Macro Parameters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1E51EEA-8FD0-4DE2-8BCE-F77348647E27}"/>
              </a:ext>
            </a:extLst>
          </p:cNvPr>
          <p:cNvSpPr/>
          <p:nvPr/>
        </p:nvSpPr>
        <p:spPr>
          <a:xfrm>
            <a:off x="8453850" y="9494068"/>
            <a:ext cx="4499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dvP6960"/>
              </a:rPr>
              <a:t>Response surface of objective functions </a:t>
            </a:r>
            <a:endParaRPr lang="en-US" sz="2000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46E2F79-0C54-42C1-A3E9-CD7747C02BCE}"/>
              </a:ext>
            </a:extLst>
          </p:cNvPr>
          <p:cNvGrpSpPr/>
          <p:nvPr/>
        </p:nvGrpSpPr>
        <p:grpSpPr>
          <a:xfrm>
            <a:off x="5705145" y="7083331"/>
            <a:ext cx="2011680" cy="2294341"/>
            <a:chOff x="14805693" y="2976809"/>
            <a:chExt cx="2011680" cy="2194560"/>
          </a:xfrm>
        </p:grpSpPr>
        <p:cxnSp>
          <p:nvCxnSpPr>
            <p:cNvPr id="101" name="Connector: Elbow 100">
              <a:extLst>
                <a:ext uri="{FF2B5EF4-FFF2-40B4-BE49-F238E27FC236}">
                  <a16:creationId xmlns:a16="http://schemas.microsoft.com/office/drawing/2014/main" id="{6BF73C9A-3A6D-46ED-B9FA-506D307F30F3}"/>
                </a:ext>
              </a:extLst>
            </p:cNvPr>
            <p:cNvCxnSpPr>
              <a:cxnSpLocks/>
            </p:cNvCxnSpPr>
            <p:nvPr/>
          </p:nvCxnSpPr>
          <p:spPr>
            <a:xfrm>
              <a:off x="14854175" y="3587078"/>
              <a:ext cx="1162585" cy="750044"/>
            </a:xfrm>
            <a:prstGeom prst="bentConnector3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3" name="Connector: Elbow 102">
              <a:extLst>
                <a:ext uri="{FF2B5EF4-FFF2-40B4-BE49-F238E27FC236}">
                  <a16:creationId xmlns:a16="http://schemas.microsoft.com/office/drawing/2014/main" id="{EA7A57B4-AE29-413C-BB33-7A70BCB9E84C}"/>
                </a:ext>
              </a:extLst>
            </p:cNvPr>
            <p:cNvCxnSpPr/>
            <p:nvPr/>
          </p:nvCxnSpPr>
          <p:spPr>
            <a:xfrm>
              <a:off x="15450279" y="4337122"/>
              <a:ext cx="1132963" cy="375509"/>
            </a:xfrm>
            <a:prstGeom prst="bentConnector3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5CE82E5-2F70-403F-8AAB-1A2A59DB6385}"/>
                </a:ext>
              </a:extLst>
            </p:cNvPr>
            <p:cNvSpPr/>
            <p:nvPr/>
          </p:nvSpPr>
          <p:spPr>
            <a:xfrm>
              <a:off x="14805693" y="3234804"/>
              <a:ext cx="462606" cy="339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</a:rPr>
                <a:t>Kr1</a:t>
              </a: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B8421FC-7C22-483C-87E1-5E03310AD058}"/>
                </a:ext>
              </a:extLst>
            </p:cNvPr>
            <p:cNvSpPr/>
            <p:nvPr/>
          </p:nvSpPr>
          <p:spPr>
            <a:xfrm>
              <a:off x="15464896" y="4011038"/>
              <a:ext cx="462606" cy="339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</a:rPr>
                <a:t>Kr2</a:t>
              </a: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E41204C-35EE-4709-BE46-EEFC0E694D76}"/>
                </a:ext>
              </a:extLst>
            </p:cNvPr>
            <p:cNvSpPr/>
            <p:nvPr/>
          </p:nvSpPr>
          <p:spPr>
            <a:xfrm>
              <a:off x="16017638" y="4439816"/>
              <a:ext cx="462606" cy="339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</a:rPr>
                <a:t>Kr3</a:t>
              </a: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5930CC9-7C0A-4CC0-B38D-9883FD8A50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54174" y="4858447"/>
              <a:ext cx="1963199" cy="1267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6336B40-04CB-4AFF-9462-3754F86F37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54175" y="2976809"/>
              <a:ext cx="0" cy="19048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or: Elbow 116">
              <a:extLst>
                <a:ext uri="{FF2B5EF4-FFF2-40B4-BE49-F238E27FC236}">
                  <a16:creationId xmlns:a16="http://schemas.microsoft.com/office/drawing/2014/main" id="{D52F50F8-9044-475F-9FD7-E66032B4984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4854174" y="4010696"/>
              <a:ext cx="1253241" cy="612652"/>
            </a:xfrm>
            <a:prstGeom prst="bentConnector3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or: Elbow 92">
              <a:extLst>
                <a:ext uri="{FF2B5EF4-FFF2-40B4-BE49-F238E27FC236}">
                  <a16:creationId xmlns:a16="http://schemas.microsoft.com/office/drawing/2014/main" id="{8FDC44FD-0AB5-4C5B-B447-7111D85989D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5476630" y="3396618"/>
              <a:ext cx="1253241" cy="612652"/>
            </a:xfrm>
            <a:prstGeom prst="bentConnector3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7C293CE-02EC-49A6-B783-FDC3849523F0}"/>
                </a:ext>
              </a:extLst>
            </p:cNvPr>
            <p:cNvSpPr/>
            <p:nvPr/>
          </p:nvSpPr>
          <p:spPr>
            <a:xfrm>
              <a:off x="14842094" y="4350217"/>
              <a:ext cx="486800" cy="339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B0F0"/>
                  </a:solidFill>
                </a:rPr>
                <a:t>Kx1</a:t>
              </a:r>
              <a:endParaRPr lang="en-US" dirty="0">
                <a:solidFill>
                  <a:srgbClr val="00B0F0"/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BE9B0B1-3AB1-4B48-99EB-EAC5D31045B8}"/>
                </a:ext>
              </a:extLst>
            </p:cNvPr>
            <p:cNvSpPr/>
            <p:nvPr/>
          </p:nvSpPr>
          <p:spPr>
            <a:xfrm>
              <a:off x="15450752" y="3719787"/>
              <a:ext cx="486800" cy="339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B0F0"/>
                  </a:solidFill>
                </a:rPr>
                <a:t>Kx2</a:t>
              </a:r>
              <a:endParaRPr lang="en-US" dirty="0">
                <a:solidFill>
                  <a:srgbClr val="00B0F0"/>
                </a:solidFill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22ED4A5-5072-4D55-B738-5AB830890342}"/>
                </a:ext>
              </a:extLst>
            </p:cNvPr>
            <p:cNvSpPr/>
            <p:nvPr/>
          </p:nvSpPr>
          <p:spPr>
            <a:xfrm>
              <a:off x="16074372" y="3102183"/>
              <a:ext cx="486800" cy="339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B0F0"/>
                  </a:solidFill>
                </a:rPr>
                <a:t>Kx3</a:t>
              </a:r>
              <a:endParaRPr lang="en-US" dirty="0">
                <a:solidFill>
                  <a:srgbClr val="00B0F0"/>
                </a:solidFill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1F00969-5EF4-47F6-B271-5F157383EA0D}"/>
                </a:ext>
              </a:extLst>
            </p:cNvPr>
            <p:cNvSpPr/>
            <p:nvPr/>
          </p:nvSpPr>
          <p:spPr>
            <a:xfrm>
              <a:off x="15554154" y="4832190"/>
              <a:ext cx="474293" cy="339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age</a:t>
              </a:r>
              <a:endParaRPr lang="en-US" dirty="0"/>
            </a:p>
          </p:txBody>
        </p: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1DD1112-BDB5-454B-B22E-7AC8BECE0C64}"/>
              </a:ext>
            </a:extLst>
          </p:cNvPr>
          <p:cNvSpPr/>
          <p:nvPr/>
        </p:nvSpPr>
        <p:spPr>
          <a:xfrm>
            <a:off x="5254941" y="6493245"/>
            <a:ext cx="3154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vP6960"/>
              </a:rPr>
              <a:t>Estimation of Kx and Kr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2E393A7-A43D-4937-AD8D-BECE6CD26C49}"/>
              </a:ext>
            </a:extLst>
          </p:cNvPr>
          <p:cNvSpPr/>
          <p:nvPr/>
        </p:nvSpPr>
        <p:spPr>
          <a:xfrm>
            <a:off x="10342762" y="5300063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Cell number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289A1E9-5031-4A8D-9294-73F7775A5141}"/>
              </a:ext>
            </a:extLst>
          </p:cNvPr>
          <p:cNvSpPr/>
          <p:nvPr/>
        </p:nvSpPr>
        <p:spPr>
          <a:xfrm>
            <a:off x="1677403" y="8744158"/>
            <a:ext cx="596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HVR</a:t>
            </a:r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5E51FD18-836C-4815-8682-12CBA90C1B18}"/>
              </a:ext>
            </a:extLst>
          </p:cNvPr>
          <p:cNvSpPr/>
          <p:nvPr/>
        </p:nvSpPr>
        <p:spPr>
          <a:xfrm>
            <a:off x="715888" y="8749667"/>
            <a:ext cx="530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LVR</a:t>
            </a:r>
            <a:endParaRPr lang="en-US" dirty="0"/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4EFD4EA0-73C9-4678-A7C7-051D3AF0FBFE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" t="5744" b="4007"/>
          <a:stretch/>
        </p:blipFill>
        <p:spPr>
          <a:xfrm>
            <a:off x="8669944" y="3083169"/>
            <a:ext cx="4738687" cy="2194560"/>
          </a:xfrm>
          <a:prstGeom prst="rect">
            <a:avLst/>
          </a:prstGeom>
        </p:spPr>
      </p:pic>
      <p:sp>
        <p:nvSpPr>
          <p:cNvPr id="131" name="Rectangle 130">
            <a:extLst>
              <a:ext uri="{FF2B5EF4-FFF2-40B4-BE49-F238E27FC236}">
                <a16:creationId xmlns:a16="http://schemas.microsoft.com/office/drawing/2014/main" id="{50D69706-4562-4D42-90BC-F16DBA0981A2}"/>
              </a:ext>
            </a:extLst>
          </p:cNvPr>
          <p:cNvSpPr/>
          <p:nvPr/>
        </p:nvSpPr>
        <p:spPr>
          <a:xfrm>
            <a:off x="13336932" y="7057652"/>
            <a:ext cx="42352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935" indent="-135935">
              <a:buFont typeface="Wingdings" panose="05000000000000000000" pitchFamily="2" charset="2"/>
              <a:buChar char="Ø"/>
            </a:pPr>
            <a:r>
              <a:rPr lang="en-US" sz="2400" dirty="0"/>
              <a:t>Shapes of RS demonstrate the global minimum and can be used to find insensitive parameters</a:t>
            </a:r>
          </a:p>
        </p:txBody>
      </p:sp>
      <p:sp>
        <p:nvSpPr>
          <p:cNvPr id="132" name="Flowchart: Connector 131">
            <a:extLst>
              <a:ext uri="{FF2B5EF4-FFF2-40B4-BE49-F238E27FC236}">
                <a16:creationId xmlns:a16="http://schemas.microsoft.com/office/drawing/2014/main" id="{8E28C072-3115-4BF1-995C-150768ED54F8}"/>
              </a:ext>
            </a:extLst>
          </p:cNvPr>
          <p:cNvSpPr/>
          <p:nvPr/>
        </p:nvSpPr>
        <p:spPr>
          <a:xfrm>
            <a:off x="7544637" y="4079371"/>
            <a:ext cx="395785" cy="361256"/>
          </a:xfrm>
          <a:prstGeom prst="flowChartConnector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lowchart: Connector 132">
            <a:extLst>
              <a:ext uri="{FF2B5EF4-FFF2-40B4-BE49-F238E27FC236}">
                <a16:creationId xmlns:a16="http://schemas.microsoft.com/office/drawing/2014/main" id="{23728845-29ED-4B48-9EB1-471369F820EA}"/>
              </a:ext>
            </a:extLst>
          </p:cNvPr>
          <p:cNvSpPr/>
          <p:nvPr/>
        </p:nvSpPr>
        <p:spPr>
          <a:xfrm>
            <a:off x="8150675" y="4194728"/>
            <a:ext cx="395785" cy="361256"/>
          </a:xfrm>
          <a:prstGeom prst="flowChartConnector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lowchart: Connector 133">
            <a:extLst>
              <a:ext uri="{FF2B5EF4-FFF2-40B4-BE49-F238E27FC236}">
                <a16:creationId xmlns:a16="http://schemas.microsoft.com/office/drawing/2014/main" id="{5B4DFF14-36FD-4AB2-9C84-8873611E9BC8}"/>
              </a:ext>
            </a:extLst>
          </p:cNvPr>
          <p:cNvSpPr/>
          <p:nvPr/>
        </p:nvSpPr>
        <p:spPr>
          <a:xfrm>
            <a:off x="9053086" y="5031971"/>
            <a:ext cx="395785" cy="361256"/>
          </a:xfrm>
          <a:prstGeom prst="flowChartConnector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lowchart: Connector 134">
            <a:extLst>
              <a:ext uri="{FF2B5EF4-FFF2-40B4-BE49-F238E27FC236}">
                <a16:creationId xmlns:a16="http://schemas.microsoft.com/office/drawing/2014/main" id="{4F9B62A3-BE44-4F63-ABCE-4463DA89AFC6}"/>
              </a:ext>
            </a:extLst>
          </p:cNvPr>
          <p:cNvSpPr/>
          <p:nvPr/>
        </p:nvSpPr>
        <p:spPr>
          <a:xfrm>
            <a:off x="10329611" y="5014862"/>
            <a:ext cx="395785" cy="361256"/>
          </a:xfrm>
          <a:prstGeom prst="flowChartConnector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lowchart: Connector 135">
            <a:extLst>
              <a:ext uri="{FF2B5EF4-FFF2-40B4-BE49-F238E27FC236}">
                <a16:creationId xmlns:a16="http://schemas.microsoft.com/office/drawing/2014/main" id="{957884EC-BEAD-4BC1-8EE4-741DB86EC4BB}"/>
              </a:ext>
            </a:extLst>
          </p:cNvPr>
          <p:cNvSpPr/>
          <p:nvPr/>
        </p:nvSpPr>
        <p:spPr>
          <a:xfrm>
            <a:off x="6566799" y="4628126"/>
            <a:ext cx="395785" cy="361256"/>
          </a:xfrm>
          <a:prstGeom prst="flowChartConnector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lowchart: Connector 136">
            <a:extLst>
              <a:ext uri="{FF2B5EF4-FFF2-40B4-BE49-F238E27FC236}">
                <a16:creationId xmlns:a16="http://schemas.microsoft.com/office/drawing/2014/main" id="{1E394D4A-9216-46C9-9229-91803E651B4A}"/>
              </a:ext>
            </a:extLst>
          </p:cNvPr>
          <p:cNvSpPr/>
          <p:nvPr/>
        </p:nvSpPr>
        <p:spPr>
          <a:xfrm>
            <a:off x="12089686" y="5017576"/>
            <a:ext cx="395785" cy="361256"/>
          </a:xfrm>
          <a:prstGeom prst="flowChartConnector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6FDA5C4-5276-4892-A336-68F770D3B23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3043"/>
          <a:stretch/>
        </p:blipFill>
        <p:spPr>
          <a:xfrm>
            <a:off x="11213034" y="3672788"/>
            <a:ext cx="914672" cy="9144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839EE6-1AA4-44FC-856B-8813D356F5B7}"/>
              </a:ext>
            </a:extLst>
          </p:cNvPr>
          <p:cNvSpPr/>
          <p:nvPr/>
        </p:nvSpPr>
        <p:spPr>
          <a:xfrm>
            <a:off x="10449827" y="925792"/>
            <a:ext cx="263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baseline="30000" dirty="0"/>
              <a:t>1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FE4598-5996-4A8E-A230-8B59B3E9308F}"/>
              </a:ext>
            </a:extLst>
          </p:cNvPr>
          <p:cNvSpPr/>
          <p:nvPr/>
        </p:nvSpPr>
        <p:spPr>
          <a:xfrm>
            <a:off x="7508437" y="1405984"/>
            <a:ext cx="263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baseline="30000" dirty="0"/>
              <a:t>1</a:t>
            </a:r>
            <a:endParaRPr lang="en-US" dirty="0"/>
          </a:p>
        </p:txBody>
      </p:sp>
      <p:graphicFrame>
        <p:nvGraphicFramePr>
          <p:cNvPr id="79" name="Table 78">
            <a:extLst>
              <a:ext uri="{FF2B5EF4-FFF2-40B4-BE49-F238E27FC236}">
                <a16:creationId xmlns:a16="http://schemas.microsoft.com/office/drawing/2014/main" id="{CAFD58C3-8D92-424A-90A7-7B29EF1C4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900053"/>
              </p:ext>
            </p:extLst>
          </p:nvPr>
        </p:nvGraphicFramePr>
        <p:xfrm>
          <a:off x="13521133" y="3265150"/>
          <a:ext cx="3687057" cy="1878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7230">
                  <a:extLst>
                    <a:ext uri="{9D8B030D-6E8A-4147-A177-3AD203B41FA5}">
                      <a16:colId xmlns:a16="http://schemas.microsoft.com/office/drawing/2014/main" val="439095055"/>
                    </a:ext>
                  </a:extLst>
                </a:gridCol>
                <a:gridCol w="1276352">
                  <a:extLst>
                    <a:ext uri="{9D8B030D-6E8A-4147-A177-3AD203B41FA5}">
                      <a16:colId xmlns:a16="http://schemas.microsoft.com/office/drawing/2014/main" val="1932703265"/>
                    </a:ext>
                  </a:extLst>
                </a:gridCol>
                <a:gridCol w="1533475">
                  <a:extLst>
                    <a:ext uri="{9D8B030D-6E8A-4147-A177-3AD203B41FA5}">
                      <a16:colId xmlns:a16="http://schemas.microsoft.com/office/drawing/2014/main" val="2289906840"/>
                    </a:ext>
                  </a:extLst>
                </a:gridCol>
              </a:tblGrid>
              <a:tr h="4128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H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log10(Krs)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log10(Kcomp)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4389774"/>
                  </a:ext>
                </a:extLst>
              </a:tr>
              <a:tr h="3663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Himp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-1.890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-1.231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5946125"/>
                  </a:ext>
                </a:extLst>
              </a:tr>
              <a:tr h="3663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Hb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-1.861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-1.287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7484329"/>
                  </a:ext>
                </a:extLst>
              </a:tr>
              <a:tr h="3663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Hsr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-1.723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-1.676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2829187"/>
                  </a:ext>
                </a:extLst>
              </a:tr>
              <a:tr h="3663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Obs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-1.684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-1.679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614750"/>
                  </a:ext>
                </a:extLst>
              </a:tr>
            </a:tbl>
          </a:graphicData>
        </a:graphic>
      </p:graphicFrame>
      <p:sp>
        <p:nvSpPr>
          <p:cNvPr id="80" name="Rectangle 79">
            <a:extLst>
              <a:ext uri="{FF2B5EF4-FFF2-40B4-BE49-F238E27FC236}">
                <a16:creationId xmlns:a16="http://schemas.microsoft.com/office/drawing/2014/main" id="{782822A7-A13D-49A1-A36F-0F816018552E}"/>
              </a:ext>
            </a:extLst>
          </p:cNvPr>
          <p:cNvSpPr/>
          <p:nvPr/>
        </p:nvSpPr>
        <p:spPr>
          <a:xfrm>
            <a:off x="5245131" y="5676472"/>
            <a:ext cx="122103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935" indent="-135935">
              <a:buFont typeface="Wingdings" panose="05000000000000000000" pitchFamily="2" charset="2"/>
              <a:buChar char="Ø"/>
            </a:pPr>
            <a:r>
              <a:rPr lang="en-US" sz="2000" dirty="0"/>
              <a:t>The more accurate information on soil pressure potential, the better estimation of SUF and conductances</a:t>
            </a:r>
            <a:r>
              <a:rPr lang="en-US" sz="2200" dirty="0"/>
              <a:t>.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ECA837D-D66C-4A8F-A23F-7C694878F9EA}"/>
              </a:ext>
            </a:extLst>
          </p:cNvPr>
          <p:cNvSpPr/>
          <p:nvPr/>
        </p:nvSpPr>
        <p:spPr>
          <a:xfrm>
            <a:off x="13408631" y="2404611"/>
            <a:ext cx="36870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Underestimation of SUF </a:t>
            </a:r>
          </a:p>
          <a:p>
            <a:r>
              <a:rPr lang="en-US" sz="2400" dirty="0"/>
              <a:t>in driest cells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1F3FEA3C-4A20-4E8B-BDFA-5B212B9F3DE2}"/>
              </a:ext>
            </a:extLst>
          </p:cNvPr>
          <p:cNvSpPr/>
          <p:nvPr/>
        </p:nvSpPr>
        <p:spPr>
          <a:xfrm>
            <a:off x="5200266" y="2154033"/>
            <a:ext cx="12199180" cy="4058088"/>
          </a:xfrm>
          <a:prstGeom prst="roundRect">
            <a:avLst>
              <a:gd name="adj" fmla="val 4552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5932" tIns="67966" rIns="135932" bIns="679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A6A067A-0673-457B-A063-63C99EE77B48}"/>
              </a:ext>
            </a:extLst>
          </p:cNvPr>
          <p:cNvSpPr/>
          <p:nvPr/>
        </p:nvSpPr>
        <p:spPr>
          <a:xfrm>
            <a:off x="14588585" y="8901643"/>
            <a:ext cx="2997144" cy="104090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>
                <a:solidFill>
                  <a:schemeClr val="tx1"/>
                </a:solidFill>
              </a:rPr>
              <a:t>Supported by HYDRAMAIZE  project (ARC 16/21-075) </a:t>
            </a: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F710E5B7-09D7-4DCF-9321-DA34491B3C7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4172517" y="8898076"/>
            <a:ext cx="3295046" cy="1026698"/>
          </a:xfrm>
          <a:prstGeom prst="bentConnector3">
            <a:avLst>
              <a:gd name="adj1" fmla="val 85716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95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367"/>
    </mc:Choice>
    <mc:Fallback xmlns="">
      <p:transition spd="slow" advTm="124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5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3594" objId="17"/>
        <p14:triggerEvt type="onClick" time="33594" objId="17"/>
        <p14:stopEvt time="55073" objId="17"/>
      </p14:showEvtLst>
    </p:ext>
  </p:extLs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2094</TotalTime>
  <Words>219</Words>
  <Application>Microsoft Office PowerPoint</Application>
  <PresentationFormat>Custom</PresentationFormat>
  <Paragraphs>47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AdvP6960</vt:lpstr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Mehmandoostkotlar</dc:creator>
  <cp:lastModifiedBy>Ali Mehmandoostkotlar</cp:lastModifiedBy>
  <cp:revision>96</cp:revision>
  <dcterms:created xsi:type="dcterms:W3CDTF">2021-04-26T06:24:27Z</dcterms:created>
  <dcterms:modified xsi:type="dcterms:W3CDTF">2021-04-27T19:30:14Z</dcterms:modified>
</cp:coreProperties>
</file>