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y="6858000" cx="1219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40" roundtripDataSignature="AMtx7mgrJDBuICWy4jed9HEHQKTr5tPg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a-DK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05ffa9596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7" name="Google Shape;117;gb05ffa9596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gb05ffa9596_0_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05ffa9596_1_11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4" name="Google Shape;134;gb05ffa9596_1_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gb05ffa9596_1_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ad42b2cbb6_0_3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4" name="Google Shape;144;gad42b2cbb6_0_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" name="Google Shape;145;gad42b2cbb6_0_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ad42b2cbb6_0_1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2" name="Google Shape;152;gad42b2cbb6_0_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gad42b2cbb6_0_1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ad42b2cbb6_0_575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1" name="Google Shape;161;gad42b2cbb6_0_5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gad42b2cbb6_0_57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ad42b2cbb6_0_19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0" name="Google Shape;170;gad42b2cbb6_0_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gad42b2cbb6_0_1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ad42b2cbb6_0_31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4" name="Google Shape;184;gad42b2cbb6_0_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gad42b2cbb6_0_3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ad42b2cbb6_0_582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5" name="Google Shape;195;gad42b2cbb6_0_58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gad42b2cbb6_0_58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ad42b2cbb6_0_485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8" name="Google Shape;208;gad42b2cbb6_0_48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" name="Google Shape;209;gad42b2cbb6_0_48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ad42b2cbb6_0_48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6" name="Google Shape;216;gad42b2cbb6_0_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gad42b2cbb6_0_4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ad42b2cbb6_0_56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5" name="Google Shape;225;gad42b2cbb6_0_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gad42b2cbb6_0_5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ad42b2cbb6_0_175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9" name="Google Shape;329;gad42b2cbb6_0_1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0" name="Google Shape;330;gad42b2cbb6_0_17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ad42b2cbb6_0_375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38" name="Google Shape;338;gad42b2cbb6_0_3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9" name="Google Shape;339;gad42b2cbb6_0_37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ad42b2cbb6_0_459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21" name="Google Shape;421;gad42b2cbb6_0_45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2" name="Google Shape;422;gad42b2cbb6_0_45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ad42b2cbb6_0_469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31" name="Google Shape;431;gad42b2cbb6_0_46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2" name="Google Shape;432;gad42b2cbb6_0_46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ad42b2cbb6_0_502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40" name="Google Shape;440;gad42b2cbb6_0_50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1" name="Google Shape;441;gad42b2cbb6_0_50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ad42b2cbb6_0_556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61" name="Google Shape;461;gad42b2cbb6_0_5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2" name="Google Shape;462;gad42b2cbb6_0_55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ad42b2cbb6_0_514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80" name="Google Shape;480;gad42b2cbb6_0_5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1" name="Google Shape;481;gad42b2cbb6_0_51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ad42b2cbb6_0_59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03" name="Google Shape;503;gad42b2cbb6_0_59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4" name="Google Shape;504;gad42b2cbb6_0_59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ad42b2cbb6_0_609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21" name="Google Shape;521;gad42b2cbb6_0_60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2" name="Google Shape;522;gad42b2cbb6_0_60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ad42b2cbb6_0_682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31" name="Google Shape;531;gad42b2cbb6_0_68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2" name="Google Shape;532;gad42b2cbb6_0_68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ad42b2cbb6_0_651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40" name="Google Shape;540;gad42b2cbb6_0_6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1" name="Google Shape;541;gad42b2cbb6_0_65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ad42b2cbb6_0_695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55" name="Google Shape;555;gad42b2cbb6_0_69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6" name="Google Shape;556;gad42b2cbb6_0_69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ad42b2cbb6_0_706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67" name="Google Shape;567;gad42b2cbb6_0_70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8" name="Google Shape;568;gad42b2cbb6_0_70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ad5b7a8813_0_129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82" name="Google Shape;582;gad5b7a8813_0_1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3" name="Google Shape;583;gad5b7a8813_0_12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ad5b7a8813_0_42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88" name="Google Shape;588;gad5b7a8813_0_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9" name="Google Shape;589;gad5b7a8813_0_4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ad5b7a8813_0_58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97" name="Google Shape;597;gad5b7a8813_0_5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8" name="Google Shape;598;gad5b7a8813_0_5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ad5b7a8813_0_5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6" name="Google Shape;606;gad5b7a8813_0_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7" name="Google Shape;607;gad5b7a8813_0_5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ad5b7a8813_0_67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15" name="Google Shape;615;gad5b7a8813_0_6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6" name="Google Shape;616;gad5b7a8813_0_6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ad5b7a8813_0_75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4" name="Google Shape;624;gad5b7a8813_0_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5" name="Google Shape;625;gad5b7a8813_0_7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ad5b7a8813_0_84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34" name="Google Shape;634;gad5b7a8813_0_8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5" name="Google Shape;635;gad5b7a8813_0_8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ad5b7a8813_0_117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43" name="Google Shape;643;gad5b7a8813_0_1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4" name="Google Shape;644;gad5b7a8813_0_11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ront/Pause A " showMasterSp="0">
  <p:cSld name="Front/Pause A 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/>
        </p:nvSpPr>
        <p:spPr>
          <a:xfrm>
            <a:off x="0" y="0"/>
            <a:ext cx="12193201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5"/>
          <p:cNvSpPr txBox="1"/>
          <p:nvPr>
            <p:ph idx="10" type="dt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sp>
        <p:nvSpPr>
          <p:cNvPr id="25" name="Google Shape;25;p5"/>
          <p:cNvSpPr/>
          <p:nvPr/>
        </p:nvSpPr>
        <p:spPr>
          <a:xfrm>
            <a:off x="4870539" y="1651373"/>
            <a:ext cx="2388323" cy="3483354"/>
          </a:xfrm>
          <a:custGeom>
            <a:rect b="b" l="l" r="r" t="t"/>
            <a:pathLst>
              <a:path extrusionOk="0" h="7196138" w="4933949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ront A">
  <p:cSld name="Front A">
    <p:bg>
      <p:bgPr>
        <a:solidFill>
          <a:schemeClr val="accen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6"/>
          <p:cNvSpPr/>
          <p:nvPr/>
        </p:nvSpPr>
        <p:spPr>
          <a:xfrm>
            <a:off x="252000" y="252000"/>
            <a:ext cx="419611" cy="612000"/>
          </a:xfrm>
          <a:custGeom>
            <a:rect b="b" l="l" r="r" t="t"/>
            <a:pathLst>
              <a:path extrusionOk="0" h="7196138" w="4933949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" name="Google Shape;29;p6"/>
          <p:cNvSpPr txBox="1"/>
          <p:nvPr>
            <p:ph type="ctrTitle"/>
          </p:nvPr>
        </p:nvSpPr>
        <p:spPr>
          <a:xfrm>
            <a:off x="249859" y="3545117"/>
            <a:ext cx="10840028" cy="2706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" type="subTitle"/>
          </p:nvPr>
        </p:nvSpPr>
        <p:spPr>
          <a:xfrm>
            <a:off x="247072" y="1704975"/>
            <a:ext cx="10840028" cy="166065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156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ntent">
  <p:cSld name="One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6984">
          <p15:clr>
            <a:srgbClr val="F26B43"/>
          </p15:clr>
        </p15:guide>
        <p15:guide id="2" pos="1117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ront B">
  <p:cSld name="Front B">
    <p:bg>
      <p:bgPr>
        <a:solidFill>
          <a:schemeClr val="l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ctrTitle"/>
          </p:nvPr>
        </p:nvSpPr>
        <p:spPr>
          <a:xfrm>
            <a:off x="249859" y="3545117"/>
            <a:ext cx="10840028" cy="2706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" type="subTitle"/>
          </p:nvPr>
        </p:nvSpPr>
        <p:spPr>
          <a:xfrm>
            <a:off x="247072" y="1704975"/>
            <a:ext cx="10840028" cy="166065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156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title"/>
          </p:nvPr>
        </p:nvSpPr>
        <p:spPr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" type="body"/>
          </p:nvPr>
        </p:nvSpPr>
        <p:spPr>
          <a:xfrm>
            <a:off x="1774800" y="1706399"/>
            <a:ext cx="4410177" cy="45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6678001" y="1706399"/>
            <a:ext cx="4409100" cy="45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two pictures">
  <p:cSld name="Text and two picture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1774726" y="426127"/>
            <a:ext cx="6048672" cy="97271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1774726" y="1706328"/>
            <a:ext cx="6048672" cy="45455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52" name="Google Shape;52;p10"/>
          <p:cNvSpPr/>
          <p:nvPr>
            <p:ph idx="2" type="pic"/>
          </p:nvPr>
        </p:nvSpPr>
        <p:spPr>
          <a:xfrm>
            <a:off x="8331213" y="849734"/>
            <a:ext cx="3859200" cy="25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0"/>
          <p:cNvSpPr/>
          <p:nvPr>
            <p:ph idx="3" type="pic"/>
          </p:nvPr>
        </p:nvSpPr>
        <p:spPr>
          <a:xfrm>
            <a:off x="8331213" y="3563718"/>
            <a:ext cx="3859200" cy="25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0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4927">
          <p15:clr>
            <a:srgbClr val="F26B43"/>
          </p15:clr>
        </p15:guide>
        <p15:guide id="2" pos="5247">
          <p15:clr>
            <a:srgbClr val="F26B43"/>
          </p15:clr>
        </p15:guide>
        <p15:guide id="3" pos="1117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pictures and text">
  <p:cSld name="Two pictures and 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type="title"/>
          </p:nvPr>
        </p:nvSpPr>
        <p:spPr>
          <a:xfrm>
            <a:off x="4221360" y="426127"/>
            <a:ext cx="6865740" cy="97271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4221360" y="1706328"/>
            <a:ext cx="6865740" cy="45455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59" name="Google Shape;59;p11"/>
          <p:cNvSpPr/>
          <p:nvPr>
            <p:ph idx="2" type="pic"/>
          </p:nvPr>
        </p:nvSpPr>
        <p:spPr>
          <a:xfrm>
            <a:off x="-1" y="1314523"/>
            <a:ext cx="3708000" cy="24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1"/>
          <p:cNvSpPr/>
          <p:nvPr>
            <p:ph idx="3" type="pic"/>
          </p:nvPr>
        </p:nvSpPr>
        <p:spPr>
          <a:xfrm>
            <a:off x="-1" y="3968153"/>
            <a:ext cx="3708000" cy="24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1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1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6984">
          <p15:clr>
            <a:srgbClr val="F26B43"/>
          </p15:clr>
        </p15:guide>
        <p15:guide id="2" pos="2660">
          <p15:clr>
            <a:srgbClr val="F26B43"/>
          </p15:clr>
        </p15:guide>
        <p15:guide id="3" pos="2335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>
  <p:cSld name="Three columns"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type="title"/>
          </p:nvPr>
        </p:nvSpPr>
        <p:spPr>
          <a:xfrm>
            <a:off x="247650" y="980727"/>
            <a:ext cx="3740400" cy="41811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2"/>
          <p:cNvSpPr txBox="1"/>
          <p:nvPr>
            <p:ph idx="1" type="body"/>
          </p:nvPr>
        </p:nvSpPr>
        <p:spPr>
          <a:xfrm>
            <a:off x="247650" y="4407150"/>
            <a:ext cx="3740400" cy="1844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9pPr>
          </a:lstStyle>
          <a:p/>
        </p:txBody>
      </p:sp>
      <p:sp>
        <p:nvSpPr>
          <p:cNvPr id="66" name="Google Shape;66;p12"/>
          <p:cNvSpPr txBox="1"/>
          <p:nvPr>
            <p:ph idx="2" type="body"/>
          </p:nvPr>
        </p:nvSpPr>
        <p:spPr>
          <a:xfrm>
            <a:off x="4222750" y="979200"/>
            <a:ext cx="3740400" cy="41776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3" type="body"/>
          </p:nvPr>
        </p:nvSpPr>
        <p:spPr>
          <a:xfrm>
            <a:off x="4222750" y="4406899"/>
            <a:ext cx="3740401" cy="184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9pPr>
          </a:lstStyle>
          <a:p/>
        </p:txBody>
      </p:sp>
      <p:sp>
        <p:nvSpPr>
          <p:cNvPr id="68" name="Google Shape;68;p12"/>
          <p:cNvSpPr txBox="1"/>
          <p:nvPr>
            <p:ph idx="4" type="body"/>
          </p:nvPr>
        </p:nvSpPr>
        <p:spPr>
          <a:xfrm>
            <a:off x="8197850" y="979200"/>
            <a:ext cx="3740400" cy="41776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5" type="body"/>
          </p:nvPr>
        </p:nvSpPr>
        <p:spPr>
          <a:xfrm>
            <a:off x="8197850" y="4406899"/>
            <a:ext cx="3740400" cy="184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/>
            </a:lvl9pPr>
          </a:lstStyle>
          <a:p/>
        </p:txBody>
      </p:sp>
      <p:sp>
        <p:nvSpPr>
          <p:cNvPr id="70" name="Google Shape;70;p12"/>
          <p:cNvSpPr/>
          <p:nvPr>
            <p:ph idx="6" type="pic"/>
          </p:nvPr>
        </p:nvSpPr>
        <p:spPr>
          <a:xfrm>
            <a:off x="247650" y="1546282"/>
            <a:ext cx="37404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2"/>
          <p:cNvSpPr/>
          <p:nvPr>
            <p:ph idx="7" type="pic"/>
          </p:nvPr>
        </p:nvSpPr>
        <p:spPr>
          <a:xfrm>
            <a:off x="4223149" y="1548581"/>
            <a:ext cx="37404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2"/>
          <p:cNvSpPr/>
          <p:nvPr>
            <p:ph idx="8" type="pic"/>
          </p:nvPr>
        </p:nvSpPr>
        <p:spPr>
          <a:xfrm>
            <a:off x="8198648" y="1546282"/>
            <a:ext cx="37404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2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156">
          <p15:clr>
            <a:srgbClr val="F26B43"/>
          </p15:clr>
        </p15:guide>
        <p15:guide id="2" pos="7522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n titel">
  <p:cSld name="Kun titel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/>
          <p:nvPr>
            <p:ph type="title"/>
          </p:nvPr>
        </p:nvSpPr>
        <p:spPr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1117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 og footers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4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ront/Pause B">
  <p:cSld name="Front/Pause B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0" y="0"/>
            <a:ext cx="12193201" cy="68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4870539" y="1651373"/>
            <a:ext cx="2388323" cy="3483354"/>
          </a:xfrm>
          <a:custGeom>
            <a:rect b="b" l="l" r="r" t="t"/>
            <a:pathLst>
              <a:path extrusionOk="0" h="7196138" w="4933949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" name="Google Shape;85;p15"/>
          <p:cNvSpPr txBox="1"/>
          <p:nvPr>
            <p:ph idx="10" type="dt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6" name="Google Shape;86;p15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5"/>
          <p:cNvSpPr txBox="1"/>
          <p:nvPr>
            <p:ph idx="12" type="sldNum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0" y="6541200"/>
            <a:ext cx="12193201" cy="3168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5"/>
          <p:cNvSpPr/>
          <p:nvPr/>
        </p:nvSpPr>
        <p:spPr>
          <a:xfrm>
            <a:off x="0" y="0"/>
            <a:ext cx="12193201" cy="50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d42b2cbb6_0_361"/>
          <p:cNvSpPr txBox="1"/>
          <p:nvPr>
            <p:ph type="title"/>
          </p:nvPr>
        </p:nvSpPr>
        <p:spPr>
          <a:xfrm>
            <a:off x="415545" y="593367"/>
            <a:ext cx="113592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ad42b2cbb6_0_361"/>
          <p:cNvSpPr txBox="1"/>
          <p:nvPr>
            <p:ph idx="1" type="body"/>
          </p:nvPr>
        </p:nvSpPr>
        <p:spPr>
          <a:xfrm>
            <a:off x="415545" y="1536633"/>
            <a:ext cx="113592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1pPr>
            <a:lvl2pPr indent="-228600" lvl="1" marL="91440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2pPr>
            <a:lvl3pPr indent="-228600" lvl="2" marL="137160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indent="-228600" lvl="3" marL="182880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4pPr>
            <a:lvl5pPr indent="-228600" lvl="4" marL="228600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5pPr>
            <a:lvl6pPr indent="-330200" lvl="5" marL="274320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600"/>
              <a:buChar char="–"/>
              <a:defRPr/>
            </a:lvl6pPr>
            <a:lvl7pPr indent="-330200" lvl="6" marL="320040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600"/>
              <a:buChar char="–"/>
              <a:defRPr/>
            </a:lvl7pPr>
            <a:lvl8pPr indent="-330200" lvl="7" marL="365760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600"/>
              <a:buChar char="–"/>
              <a:defRPr/>
            </a:lvl8pPr>
            <a:lvl9pPr indent="-330200" lvl="8" marL="411480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600"/>
              <a:buChar char="–"/>
              <a:defRPr/>
            </a:lvl9pPr>
          </a:lstStyle>
          <a:p/>
        </p:txBody>
      </p:sp>
      <p:sp>
        <p:nvSpPr>
          <p:cNvPr id="93" name="Google Shape;93;gad42b2cbb6_0_361"/>
          <p:cNvSpPr txBox="1"/>
          <p:nvPr>
            <p:ph idx="12" type="sldNum"/>
          </p:nvPr>
        </p:nvSpPr>
        <p:spPr>
          <a:xfrm>
            <a:off x="11295128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/>
          <p:nvPr/>
        </p:nvSpPr>
        <p:spPr>
          <a:xfrm>
            <a:off x="252000" y="252000"/>
            <a:ext cx="419611" cy="612000"/>
          </a:xfrm>
          <a:custGeom>
            <a:rect b="b" l="l" r="r" t="t"/>
            <a:pathLst>
              <a:path extrusionOk="0" h="7196138" w="4933949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11;p4"/>
          <p:cNvSpPr/>
          <p:nvPr/>
        </p:nvSpPr>
        <p:spPr>
          <a:xfrm>
            <a:off x="0" y="6541200"/>
            <a:ext cx="12193201" cy="3168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4"/>
          <p:cNvSpPr txBox="1"/>
          <p:nvPr>
            <p:ph idx="11" type="ftr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1" i="0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sp>
        <p:nvSpPr>
          <p:cNvPr id="14" name="Google Shape;14;p4"/>
          <p:cNvSpPr txBox="1"/>
          <p:nvPr>
            <p:ph type="title"/>
          </p:nvPr>
        </p:nvSpPr>
        <p:spPr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5" name="Google Shape;15;p4"/>
          <p:cNvSpPr txBox="1"/>
          <p:nvPr>
            <p:ph idx="1" type="body"/>
          </p:nvPr>
        </p:nvSpPr>
        <p:spPr>
          <a:xfrm>
            <a:off x="1774726" y="1706328"/>
            <a:ext cx="9312374" cy="45455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descr="{&quot;templafy&quot;:{&quot;id&quot;:&quot;57550402-d317-4703-a76a-3fb64f34a204&quot;}}" id="16" name="Google Shape;16;p4" title="UserProfile.Offices.Workarea_{{DocumentLanguage}}"/>
          <p:cNvSpPr/>
          <p:nvPr/>
        </p:nvSpPr>
        <p:spPr>
          <a:xfrm>
            <a:off x="1774726" y="6541200"/>
            <a:ext cx="3397071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da-DK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DTU Space, the Danish National Space Institute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{&quot;templafy&quot;:{&quot;id&quot;:&quot;5fe6906c-da58-42d1-ab20-1a09f166289b&quot;}}" id="17" name="Google Shape;17;p4" title="Form.Date"/>
          <p:cNvSpPr/>
          <p:nvPr/>
        </p:nvSpPr>
        <p:spPr>
          <a:xfrm>
            <a:off x="251363" y="6541200"/>
            <a:ext cx="11040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da-DK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10th of December 2020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{&quot;templafy&quot;:{&quot;id&quot;:&quot;90cc7dbe-de8a-4805-ab88-c0cfd98cc2e3&quot;}}" id="18" name="Google Shape;18;p4" title="Form.PresentationTitle"/>
          <p:cNvSpPr txBox="1"/>
          <p:nvPr/>
        </p:nvSpPr>
        <p:spPr>
          <a:xfrm>
            <a:off x="5591149" y="6541200"/>
            <a:ext cx="5495949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4"/>
          <p:cNvSpPr/>
          <p:nvPr/>
        </p:nvSpPr>
        <p:spPr>
          <a:xfrm>
            <a:off x="0" y="0"/>
            <a:ext cx="12193201" cy="50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68">
          <p15:clr>
            <a:srgbClr val="F26B43"/>
          </p15:clr>
        </p15:guide>
        <p15:guide id="2" orient="horz" pos="881">
          <p15:clr>
            <a:srgbClr val="F26B43"/>
          </p15:clr>
        </p15:guide>
        <p15:guide id="3" orient="horz" pos="1074">
          <p15:clr>
            <a:srgbClr val="F26B43"/>
          </p15:clr>
        </p15:guide>
        <p15:guide id="4" orient="horz" pos="39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6.png"/><Relationship Id="rId4" Type="http://schemas.openxmlformats.org/officeDocument/2006/relationships/image" Target="../media/image30.png"/><Relationship Id="rId5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21.png"/><Relationship Id="rId13" Type="http://schemas.openxmlformats.org/officeDocument/2006/relationships/image" Target="../media/image18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9" Type="http://schemas.openxmlformats.org/officeDocument/2006/relationships/image" Target="../media/image25.png"/><Relationship Id="rId15" Type="http://schemas.openxmlformats.org/officeDocument/2006/relationships/image" Target="../media/image20.png"/><Relationship Id="rId14" Type="http://schemas.openxmlformats.org/officeDocument/2006/relationships/image" Target="../media/image24.png"/><Relationship Id="rId17" Type="http://schemas.openxmlformats.org/officeDocument/2006/relationships/image" Target="../media/image32.png"/><Relationship Id="rId16" Type="http://schemas.openxmlformats.org/officeDocument/2006/relationships/image" Target="../media/image27.png"/><Relationship Id="rId5" Type="http://schemas.openxmlformats.org/officeDocument/2006/relationships/image" Target="../media/image7.png"/><Relationship Id="rId6" Type="http://schemas.openxmlformats.org/officeDocument/2006/relationships/image" Target="../media/image22.png"/><Relationship Id="rId18" Type="http://schemas.openxmlformats.org/officeDocument/2006/relationships/image" Target="../media/image33.png"/><Relationship Id="rId7" Type="http://schemas.openxmlformats.org/officeDocument/2006/relationships/image" Target="../media/image17.png"/><Relationship Id="rId8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9.png"/><Relationship Id="rId4" Type="http://schemas.openxmlformats.org/officeDocument/2006/relationships/image" Target="../media/image37.png"/><Relationship Id="rId5" Type="http://schemas.openxmlformats.org/officeDocument/2006/relationships/image" Target="../media/image4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2.png"/><Relationship Id="rId4" Type="http://schemas.openxmlformats.org/officeDocument/2006/relationships/image" Target="../media/image4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9.png"/><Relationship Id="rId4" Type="http://schemas.openxmlformats.org/officeDocument/2006/relationships/image" Target="../media/image51.png"/><Relationship Id="rId5" Type="http://schemas.openxmlformats.org/officeDocument/2006/relationships/image" Target="../media/image4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9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4.jpg"/><Relationship Id="rId4" Type="http://schemas.openxmlformats.org/officeDocument/2006/relationships/image" Target="../media/image5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/>
          <p:nvPr>
            <p:ph idx="12" type="sldNum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4154" y="4"/>
            <a:ext cx="76020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 txBox="1"/>
          <p:nvPr>
            <p:ph type="ctrTitle"/>
          </p:nvPr>
        </p:nvSpPr>
        <p:spPr>
          <a:xfrm>
            <a:off x="249859" y="3545117"/>
            <a:ext cx="10840028" cy="2706458"/>
          </a:xfrm>
          <a:prstGeom prst="rect">
            <a:avLst/>
          </a:prstGeom>
          <a:noFill/>
          <a:ln>
            <a:noFill/>
          </a:ln>
          <a:effectLst>
            <a:outerShdw blurRad="100013" rotWithShape="0" algn="bl">
              <a:srgbClr val="000000"/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 sz="6700"/>
              <a:t>Deep Learning models for Arctic sea ice charting</a:t>
            </a:r>
            <a:endParaRPr sz="6700"/>
          </a:p>
        </p:txBody>
      </p:sp>
      <p:sp>
        <p:nvSpPr>
          <p:cNvPr id="106" name="Google Shape;106;p2"/>
          <p:cNvSpPr txBox="1"/>
          <p:nvPr>
            <p:ph idx="1" type="subTitle"/>
          </p:nvPr>
        </p:nvSpPr>
        <p:spPr>
          <a:xfrm>
            <a:off x="247072" y="1704975"/>
            <a:ext cx="10839900" cy="1660800"/>
          </a:xfrm>
          <a:prstGeom prst="rect">
            <a:avLst/>
          </a:prstGeom>
          <a:noFill/>
          <a:ln>
            <a:noFill/>
          </a:ln>
          <a:effectLst>
            <a:outerShdw blurRad="100013" rotWithShape="0" algn="bl">
              <a:srgbClr val="000000"/>
            </a:outerShdw>
          </a:effectLst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da-DK"/>
              <a:t>Φ-Lab Seminar,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da-DK"/>
              <a:t>Andreas Stokholm</a:t>
            </a:r>
            <a:endParaRPr/>
          </a:p>
        </p:txBody>
      </p:sp>
      <p:sp>
        <p:nvSpPr>
          <p:cNvPr id="107" name="Google Shape;107;p2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type="title"/>
          </p:nvPr>
        </p:nvSpPr>
        <p:spPr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Overview</a:t>
            </a:r>
            <a:endParaRPr/>
          </a:p>
        </p:txBody>
      </p:sp>
      <p:sp>
        <p:nvSpPr>
          <p:cNvPr id="113" name="Google Shape;113;p3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da-DK">
                <a:solidFill>
                  <a:srgbClr val="000000"/>
                </a:solidFill>
              </a:rPr>
              <a:t>Context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da-DK">
                <a:solidFill>
                  <a:srgbClr val="000000"/>
                </a:solidFill>
              </a:rPr>
              <a:t>Objective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da-DK">
                <a:solidFill>
                  <a:srgbClr val="000000"/>
                </a:solidFill>
              </a:rPr>
              <a:t>The AI4Arctic Data Set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da-DK">
                <a:solidFill>
                  <a:srgbClr val="000000"/>
                </a:solidFill>
              </a:rPr>
              <a:t>The U-Net Model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da-DK">
                <a:solidFill>
                  <a:srgbClr val="000000"/>
                </a:solidFill>
              </a:rPr>
              <a:t>Preprocessing and Data Pipeline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da-DK">
                <a:solidFill>
                  <a:srgbClr val="000000"/>
                </a:solidFill>
              </a:rPr>
              <a:t>Sea Ice Charting Results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da-DK">
                <a:solidFill>
                  <a:srgbClr val="000000"/>
                </a:solidFill>
              </a:rPr>
              <a:t>Data Fusion Results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4" name="Google Shape;114;p3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b05ffa9596_0_0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Context</a:t>
            </a:r>
            <a:endParaRPr/>
          </a:p>
        </p:txBody>
      </p:sp>
      <p:sp>
        <p:nvSpPr>
          <p:cNvPr id="121" name="Google Shape;121;gb05ffa9596_0_0"/>
          <p:cNvSpPr txBox="1"/>
          <p:nvPr>
            <p:ph idx="1" type="body"/>
          </p:nvPr>
        </p:nvSpPr>
        <p:spPr>
          <a:xfrm>
            <a:off x="1774800" y="1706400"/>
            <a:ext cx="34842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What is Sea Ice?</a:t>
            </a:r>
            <a:endParaRPr/>
          </a:p>
        </p:txBody>
      </p:sp>
      <p:sp>
        <p:nvSpPr>
          <p:cNvPr id="122" name="Google Shape;122;gb05ffa9596_0_0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123" name="Google Shape;123;gb05ffa959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0700" y="1589650"/>
            <a:ext cx="1917749" cy="340754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b05ffa9596_0_0"/>
          <p:cNvSpPr txBox="1"/>
          <p:nvPr>
            <p:ph idx="1" type="body"/>
          </p:nvPr>
        </p:nvSpPr>
        <p:spPr>
          <a:xfrm>
            <a:off x="1774800" y="2011200"/>
            <a:ext cx="41841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Unique formation History</a:t>
            </a:r>
            <a:endParaRPr/>
          </a:p>
          <a:p>
            <a:pPr indent="-3429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Can be multiple meter thick</a:t>
            </a:r>
            <a:endParaRPr/>
          </a:p>
          <a:p>
            <a:pPr indent="-3429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Moves Constantly</a:t>
            </a:r>
            <a:endParaRPr/>
          </a:p>
          <a:p>
            <a:pPr indent="-342900" lvl="1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4-17 km/day</a:t>
            </a:r>
            <a:endParaRPr/>
          </a:p>
        </p:txBody>
      </p:sp>
      <p:sp>
        <p:nvSpPr>
          <p:cNvPr id="125" name="Google Shape;125;gb05ffa9596_0_0"/>
          <p:cNvSpPr txBox="1"/>
          <p:nvPr>
            <p:ph idx="1" type="body"/>
          </p:nvPr>
        </p:nvSpPr>
        <p:spPr>
          <a:xfrm>
            <a:off x="1774800" y="3382800"/>
            <a:ext cx="4265700" cy="13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What is an ice chart?</a:t>
            </a:r>
            <a:endParaRPr/>
          </a:p>
        </p:txBody>
      </p:sp>
      <p:grpSp>
        <p:nvGrpSpPr>
          <p:cNvPr id="126" name="Google Shape;126;gb05ffa9596_0_0"/>
          <p:cNvGrpSpPr/>
          <p:nvPr/>
        </p:nvGrpSpPr>
        <p:grpSpPr>
          <a:xfrm>
            <a:off x="7837436" y="1136977"/>
            <a:ext cx="4237006" cy="4674235"/>
            <a:chOff x="7716825" y="1130675"/>
            <a:chExt cx="4326124" cy="4772549"/>
          </a:xfrm>
        </p:grpSpPr>
        <p:pic>
          <p:nvPicPr>
            <p:cNvPr id="127" name="Google Shape;127;gb05ffa9596_0_0"/>
            <p:cNvPicPr preferRelativeResize="0"/>
            <p:nvPr/>
          </p:nvPicPr>
          <p:blipFill rotWithShape="1">
            <a:blip r:embed="rId4">
              <a:alphaModFix/>
            </a:blip>
            <a:srcRect b="6831" l="956" r="30127" t="976"/>
            <a:stretch/>
          </p:blipFill>
          <p:spPr>
            <a:xfrm>
              <a:off x="7716825" y="1130675"/>
              <a:ext cx="4326124" cy="4772549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128" name="Google Shape;128;gb05ffa9596_0_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167464" y="1130683"/>
              <a:ext cx="875484" cy="112302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9" name="Google Shape;129;gb05ffa9596_0_0"/>
          <p:cNvPicPr preferRelativeResize="0"/>
          <p:nvPr/>
        </p:nvPicPr>
        <p:blipFill rotWithShape="1">
          <a:blip r:embed="rId6">
            <a:alphaModFix/>
          </a:blip>
          <a:srcRect b="18437" l="25210" r="13269" t="19996"/>
          <a:stretch/>
        </p:blipFill>
        <p:spPr>
          <a:xfrm>
            <a:off x="2507509" y="4584175"/>
            <a:ext cx="3272517" cy="18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b05ffa9596_0_0"/>
          <p:cNvPicPr preferRelativeResize="0"/>
          <p:nvPr/>
        </p:nvPicPr>
        <p:blipFill rotWithShape="1">
          <a:blip r:embed="rId6">
            <a:alphaModFix/>
          </a:blip>
          <a:srcRect b="13073" l="472" r="77209" t="51184"/>
          <a:stretch/>
        </p:blipFill>
        <p:spPr>
          <a:xfrm>
            <a:off x="388000" y="4586850"/>
            <a:ext cx="2044824" cy="180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b05ffa9596_0_0"/>
          <p:cNvSpPr txBox="1"/>
          <p:nvPr>
            <p:ph idx="1" type="body"/>
          </p:nvPr>
        </p:nvSpPr>
        <p:spPr>
          <a:xfrm>
            <a:off x="1774800" y="3668725"/>
            <a:ext cx="4265700" cy="13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Total Sea Ice Concentration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0 % open water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100 % full sea ice cover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05ffa9596_1_11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Context</a:t>
            </a:r>
            <a:endParaRPr/>
          </a:p>
        </p:txBody>
      </p:sp>
      <p:sp>
        <p:nvSpPr>
          <p:cNvPr id="138" name="Google Shape;138;gb05ffa9596_1_11"/>
          <p:cNvSpPr txBox="1"/>
          <p:nvPr>
            <p:ph idx="1" type="body"/>
          </p:nvPr>
        </p:nvSpPr>
        <p:spPr>
          <a:xfrm>
            <a:off x="1774800" y="1706400"/>
            <a:ext cx="5354400" cy="23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Renewed interest in the Arctic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Less sea ice -&gt; Arctic more accessible</a:t>
            </a:r>
            <a:br>
              <a:rPr lang="da-DK"/>
            </a:b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Resources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22 % of remaining oil and gas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Mining operations</a:t>
            </a:r>
            <a:br>
              <a:rPr lang="da-DK"/>
            </a:b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Northern sea routes</a:t>
            </a:r>
            <a:endParaRPr/>
          </a:p>
        </p:txBody>
      </p:sp>
      <p:sp>
        <p:nvSpPr>
          <p:cNvPr id="139" name="Google Shape;139;gb05ffa9596_1_11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sp>
        <p:nvSpPr>
          <p:cNvPr id="140" name="Google Shape;140;gb05ffa9596_1_11"/>
          <p:cNvSpPr txBox="1"/>
          <p:nvPr>
            <p:ph idx="1" type="body"/>
          </p:nvPr>
        </p:nvSpPr>
        <p:spPr>
          <a:xfrm>
            <a:off x="1774800" y="3916200"/>
            <a:ext cx="53544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decrease shipping costs by 10%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Shorten shipping time by up to 13 days</a:t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da-DK"/>
              <a:t>(SK to NL, 48 -&gt; 35 days)</a:t>
            </a:r>
            <a:br>
              <a:rPr lang="da-DK"/>
            </a:b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41" name="Google Shape;141;gb05ffa9596_1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5650" y="1292211"/>
            <a:ext cx="5311000" cy="414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d42b2cbb6_0_3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Objective</a:t>
            </a:r>
            <a:endParaRPr/>
          </a:p>
        </p:txBody>
      </p:sp>
      <p:sp>
        <p:nvSpPr>
          <p:cNvPr id="148" name="Google Shape;148;gad42b2cbb6_0_3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Create Algorithm to correctly classify Total Sea Ice Concentration (SIC) using Synthetic Aperture Radar (SAR)</a:t>
            </a:r>
            <a:br>
              <a:rPr lang="da-DK"/>
            </a:b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Convolutional Neural Network (CNN) for Semantic Segmentation of Sea Ice</a:t>
            </a:r>
            <a:br>
              <a:rPr lang="da-DK"/>
            </a:b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Obstacles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Formation history create diverse and unique textures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Ambiguities such as wind roughened seas</a:t>
            </a:r>
            <a:br>
              <a:rPr lang="da-DK"/>
            </a:b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Investigate performance of SAR-only trained model</a:t>
            </a:r>
            <a:br>
              <a:rPr lang="da-DK"/>
            </a:b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Investigate data fusion of SAR data with the incidence angle and Passive Microwave Radiometer</a:t>
            </a:r>
            <a:br>
              <a:rPr lang="da-DK"/>
            </a:b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Compare model performances</a:t>
            </a:r>
            <a:endParaRPr/>
          </a:p>
        </p:txBody>
      </p:sp>
      <p:sp>
        <p:nvSpPr>
          <p:cNvPr id="149" name="Google Shape;149;gad42b2cbb6_0_3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d42b2cbb6_0_10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The AI4Arctic V2 Data Set</a:t>
            </a:r>
            <a:endParaRPr/>
          </a:p>
        </p:txBody>
      </p:sp>
      <p:sp>
        <p:nvSpPr>
          <p:cNvPr id="156" name="Google Shape;156;gad42b2cbb6_0_10"/>
          <p:cNvSpPr txBox="1"/>
          <p:nvPr>
            <p:ph idx="1" type="body"/>
          </p:nvPr>
        </p:nvSpPr>
        <p:spPr>
          <a:xfrm>
            <a:off x="1774800" y="1477800"/>
            <a:ext cx="58866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461 scenes, from March 2018- May 2019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295 used for training + validation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Each scene contains: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Sentinel-1 EW Level-1 GRDM SAR image, HH + HV, Misc. variables e.g. incidence angle, 2 noise correction processing chains (</a:t>
            </a:r>
            <a:r>
              <a:rPr b="1" lang="da-DK"/>
              <a:t>ESA</a:t>
            </a:r>
            <a:r>
              <a:rPr lang="da-DK"/>
              <a:t> + NERSC)</a:t>
            </a:r>
            <a:br>
              <a:rPr lang="da-DK"/>
            </a:b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AMSR2, Passive Radiometer brightness temperatures, 7 frequencies (6.9GHz - 89 GHz)</a:t>
            </a:r>
            <a:br>
              <a:rPr lang="da-DK"/>
            </a:b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da-DK"/>
              <a:t>DMI derived sea ice concentration chart</a:t>
            </a:r>
            <a:endParaRPr/>
          </a:p>
          <a:p>
            <a:pPr indent="-3429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da-DK"/>
              <a:t>Total Sea Ice Concentration used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-DK"/>
              <a:t>Pixel spacing: SAR - 40 m; AMSR2 - 2 km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57" name="Google Shape;157;gad42b2cbb6_0_10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158" name="Google Shape;158;gad42b2cbb6_0_10"/>
          <p:cNvPicPr preferRelativeResize="0"/>
          <p:nvPr/>
        </p:nvPicPr>
        <p:blipFill rotWithShape="1">
          <a:blip r:embed="rId3">
            <a:alphaModFix/>
          </a:blip>
          <a:srcRect b="0" l="6094" r="0" t="0"/>
          <a:stretch/>
        </p:blipFill>
        <p:spPr>
          <a:xfrm>
            <a:off x="8174125" y="1223675"/>
            <a:ext cx="4036649" cy="502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ad42b2cbb6_0_575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Synthetic Aperture Radar</a:t>
            </a:r>
            <a:endParaRPr/>
          </a:p>
        </p:txBody>
      </p:sp>
      <p:sp>
        <p:nvSpPr>
          <p:cNvPr id="165" name="Google Shape;165;gad42b2cbb6_0_575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66" name="Google Shape;166;gad42b2cbb6_0_575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167" name="Google Shape;167;gad42b2cbb6_0_5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7130" y="1704976"/>
            <a:ext cx="7427483" cy="473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d42b2cbb6_0_19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Sentinel-1 SAR Scene Example</a:t>
            </a:r>
            <a:endParaRPr/>
          </a:p>
        </p:txBody>
      </p:sp>
      <p:sp>
        <p:nvSpPr>
          <p:cNvPr id="174" name="Google Shape;174;gad42b2cbb6_0_19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grpSp>
        <p:nvGrpSpPr>
          <p:cNvPr id="175" name="Google Shape;175;gad42b2cbb6_0_19"/>
          <p:cNvGrpSpPr/>
          <p:nvPr/>
        </p:nvGrpSpPr>
        <p:grpSpPr>
          <a:xfrm>
            <a:off x="605075" y="1508463"/>
            <a:ext cx="5199137" cy="4941236"/>
            <a:chOff x="605075" y="1508463"/>
            <a:chExt cx="5199137" cy="4941236"/>
          </a:xfrm>
        </p:grpSpPr>
        <p:pic>
          <p:nvPicPr>
            <p:cNvPr id="176" name="Google Shape;176;gad42b2cbb6_0_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05075" y="1935037"/>
              <a:ext cx="5199137" cy="4514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gad42b2cbb6_0_19"/>
            <p:cNvSpPr txBox="1"/>
            <p:nvPr/>
          </p:nvSpPr>
          <p:spPr>
            <a:xfrm>
              <a:off x="2015950" y="1508463"/>
              <a:ext cx="13194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SAR HH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8" name="Google Shape;178;gad42b2cbb6_0_19"/>
          <p:cNvGrpSpPr/>
          <p:nvPr/>
        </p:nvGrpSpPr>
        <p:grpSpPr>
          <a:xfrm>
            <a:off x="6476125" y="1508463"/>
            <a:ext cx="5234744" cy="4956702"/>
            <a:chOff x="6476125" y="1508463"/>
            <a:chExt cx="5234744" cy="4956702"/>
          </a:xfrm>
        </p:grpSpPr>
        <p:pic>
          <p:nvPicPr>
            <p:cNvPr id="179" name="Google Shape;179;gad42b2cbb6_0_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476125" y="1919563"/>
              <a:ext cx="5234744" cy="45456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gad42b2cbb6_0_19"/>
            <p:cNvSpPr txBox="1"/>
            <p:nvPr/>
          </p:nvSpPr>
          <p:spPr>
            <a:xfrm>
              <a:off x="8035750" y="1508463"/>
              <a:ext cx="13194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SAR HV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1" name="Google Shape;181;gad42b2cbb6_0_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5075" y="5945375"/>
            <a:ext cx="4454750" cy="470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ad42b2cbb6_0_31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Passive Microwave Radiometer</a:t>
            </a:r>
            <a:endParaRPr/>
          </a:p>
        </p:txBody>
      </p:sp>
      <p:sp>
        <p:nvSpPr>
          <p:cNvPr id="188" name="Google Shape;188;gad42b2cbb6_0_31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89" name="Google Shape;189;gad42b2cbb6_0_31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190" name="Google Shape;190;gad42b2cbb6_0_31"/>
          <p:cNvPicPr preferRelativeResize="0"/>
          <p:nvPr/>
        </p:nvPicPr>
        <p:blipFill rotWithShape="1">
          <a:blip r:embed="rId3">
            <a:alphaModFix/>
          </a:blip>
          <a:srcRect b="0" l="3250" r="0" t="2922"/>
          <a:stretch/>
        </p:blipFill>
        <p:spPr>
          <a:xfrm>
            <a:off x="3555800" y="1706400"/>
            <a:ext cx="5078812" cy="483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ad42b2cbb6_0_31"/>
          <p:cNvSpPr/>
          <p:nvPr/>
        </p:nvSpPr>
        <p:spPr>
          <a:xfrm>
            <a:off x="8028475" y="3154200"/>
            <a:ext cx="432600" cy="19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ad42b2cbb6_0_31"/>
          <p:cNvSpPr txBox="1"/>
          <p:nvPr/>
        </p:nvSpPr>
        <p:spPr>
          <a:xfrm>
            <a:off x="8028477" y="3043050"/>
            <a:ext cx="13113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a-DK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Antenna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ad42b2cbb6_0_582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>
                <a:solidFill>
                  <a:schemeClr val="dk1"/>
                </a:solidFill>
              </a:rPr>
              <a:t>AMSR2 89 GHz Scene Example </a:t>
            </a:r>
            <a:endParaRPr/>
          </a:p>
        </p:txBody>
      </p:sp>
      <p:sp>
        <p:nvSpPr>
          <p:cNvPr id="199" name="Google Shape;199;gad42b2cbb6_0_582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grpSp>
        <p:nvGrpSpPr>
          <p:cNvPr id="200" name="Google Shape;200;gad42b2cbb6_0_582"/>
          <p:cNvGrpSpPr/>
          <p:nvPr/>
        </p:nvGrpSpPr>
        <p:grpSpPr>
          <a:xfrm>
            <a:off x="716775" y="1491525"/>
            <a:ext cx="4666151" cy="4956863"/>
            <a:chOff x="739825" y="1527000"/>
            <a:chExt cx="4666151" cy="4956863"/>
          </a:xfrm>
        </p:grpSpPr>
        <p:pic>
          <p:nvPicPr>
            <p:cNvPr id="201" name="Google Shape;201;gad42b2cbb6_0_582"/>
            <p:cNvPicPr preferRelativeResize="0"/>
            <p:nvPr/>
          </p:nvPicPr>
          <p:blipFill rotWithShape="1">
            <a:blip r:embed="rId3">
              <a:alphaModFix/>
            </a:blip>
            <a:srcRect b="2891" l="0" r="20666" t="0"/>
            <a:stretch/>
          </p:blipFill>
          <p:spPr>
            <a:xfrm>
              <a:off x="739825" y="1843813"/>
              <a:ext cx="4666151" cy="4640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gad42b2cbb6_0_582"/>
            <p:cNvSpPr txBox="1"/>
            <p:nvPr/>
          </p:nvSpPr>
          <p:spPr>
            <a:xfrm>
              <a:off x="1971738" y="1527000"/>
              <a:ext cx="22023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3" name="Google Shape;203;gad42b2cbb6_0_582"/>
          <p:cNvGrpSpPr/>
          <p:nvPr/>
        </p:nvGrpSpPr>
        <p:grpSpPr>
          <a:xfrm>
            <a:off x="5992128" y="1491525"/>
            <a:ext cx="5881802" cy="4956863"/>
            <a:chOff x="5458478" y="1469650"/>
            <a:chExt cx="5881802" cy="4956863"/>
          </a:xfrm>
        </p:grpSpPr>
        <p:pic>
          <p:nvPicPr>
            <p:cNvPr id="204" name="Google Shape;204;gad42b2cbb6_0_582"/>
            <p:cNvPicPr preferRelativeResize="0"/>
            <p:nvPr/>
          </p:nvPicPr>
          <p:blipFill rotWithShape="1">
            <a:blip r:embed="rId4">
              <a:alphaModFix/>
            </a:blip>
            <a:srcRect b="2891" l="0" r="0" t="0"/>
            <a:stretch/>
          </p:blipFill>
          <p:spPr>
            <a:xfrm>
              <a:off x="5458478" y="1786463"/>
              <a:ext cx="5881802" cy="4640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gad42b2cbb6_0_582"/>
            <p:cNvSpPr txBox="1"/>
            <p:nvPr/>
          </p:nvSpPr>
          <p:spPr>
            <a:xfrm>
              <a:off x="6932890" y="1469650"/>
              <a:ext cx="22023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gad42b2cbb6_0_485"/>
          <p:cNvPicPr preferRelativeResize="0"/>
          <p:nvPr/>
        </p:nvPicPr>
        <p:blipFill rotWithShape="1">
          <a:blip r:embed="rId3">
            <a:alphaModFix/>
          </a:blip>
          <a:srcRect b="0" l="19" r="19" t="0"/>
          <a:stretch/>
        </p:blipFill>
        <p:spPr>
          <a:xfrm>
            <a:off x="3397375" y="1504650"/>
            <a:ext cx="6066996" cy="503655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gad42b2cbb6_0_485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DMI Ice Chart</a:t>
            </a:r>
            <a:endParaRPr/>
          </a:p>
        </p:txBody>
      </p:sp>
      <p:sp>
        <p:nvSpPr>
          <p:cNvPr id="213" name="Google Shape;213;gad42b2cbb6_0_485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ad42b2cbb6_0_48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The U-Net CNN</a:t>
            </a:r>
            <a:endParaRPr/>
          </a:p>
        </p:txBody>
      </p:sp>
      <p:sp>
        <p:nvSpPr>
          <p:cNvPr id="220" name="Google Shape;220;gad42b2cbb6_0_48"/>
          <p:cNvSpPr txBox="1"/>
          <p:nvPr>
            <p:ph idx="1" type="body"/>
          </p:nvPr>
        </p:nvSpPr>
        <p:spPr>
          <a:xfrm>
            <a:off x="1774800" y="1706400"/>
            <a:ext cx="32046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da-DK"/>
              <a:t>Semantic Segmentation with Fully Convolutional Neural Networks</a:t>
            </a:r>
            <a:endParaRPr/>
          </a:p>
        </p:txBody>
      </p:sp>
      <p:sp>
        <p:nvSpPr>
          <p:cNvPr id="221" name="Google Shape;221;gad42b2cbb6_0_48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222" name="Google Shape;222;gad42b2cbb6_0_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7250" y="1000271"/>
            <a:ext cx="6511801" cy="541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ad42b2cbb6_0_56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The Receptive Field</a:t>
            </a:r>
            <a:endParaRPr/>
          </a:p>
        </p:txBody>
      </p:sp>
      <p:sp>
        <p:nvSpPr>
          <p:cNvPr id="229" name="Google Shape;229;gad42b2cbb6_0_56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230" name="Google Shape;230;gad42b2cbb6_0_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0228" y="1555226"/>
            <a:ext cx="2732689" cy="6911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1" name="Google Shape;231;gad42b2cbb6_0_56"/>
          <p:cNvGrpSpPr/>
          <p:nvPr/>
        </p:nvGrpSpPr>
        <p:grpSpPr>
          <a:xfrm>
            <a:off x="1112025" y="2250481"/>
            <a:ext cx="4347962" cy="3848691"/>
            <a:chOff x="14900" y="1352450"/>
            <a:chExt cx="3257632" cy="2883562"/>
          </a:xfrm>
        </p:grpSpPr>
        <p:sp>
          <p:nvSpPr>
            <p:cNvPr id="232" name="Google Shape;232;gad42b2cbb6_0_56"/>
            <p:cNvSpPr/>
            <p:nvPr/>
          </p:nvSpPr>
          <p:spPr>
            <a:xfrm>
              <a:off x="1379893" y="4132499"/>
              <a:ext cx="624000" cy="103500"/>
            </a:xfrm>
            <a:prstGeom prst="parallelogram">
              <a:avLst>
                <a:gd fmla="val 209141" name="adj"/>
              </a:avLst>
            </a:prstGeom>
            <a:solidFill>
              <a:srgbClr val="BF9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gad42b2cbb6_0_56"/>
            <p:cNvSpPr/>
            <p:nvPr/>
          </p:nvSpPr>
          <p:spPr>
            <a:xfrm>
              <a:off x="1379893" y="4046585"/>
              <a:ext cx="624000" cy="103500"/>
            </a:xfrm>
            <a:prstGeom prst="parallelogram">
              <a:avLst>
                <a:gd fmla="val 209141" name="adj"/>
              </a:avLst>
            </a:prstGeom>
            <a:solidFill>
              <a:srgbClr val="BF9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gad42b2cbb6_0_56"/>
            <p:cNvSpPr/>
            <p:nvPr/>
          </p:nvSpPr>
          <p:spPr>
            <a:xfrm>
              <a:off x="903469" y="3091465"/>
              <a:ext cx="1634400" cy="248700"/>
            </a:xfrm>
            <a:prstGeom prst="parallelogram">
              <a:avLst>
                <a:gd fmla="val 209141" name="adj"/>
              </a:avLst>
            </a:prstGeom>
            <a:solidFill>
              <a:srgbClr val="FFD966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gad42b2cbb6_0_56"/>
            <p:cNvSpPr/>
            <p:nvPr/>
          </p:nvSpPr>
          <p:spPr>
            <a:xfrm>
              <a:off x="903469" y="3017744"/>
              <a:ext cx="1634400" cy="248700"/>
            </a:xfrm>
            <a:prstGeom prst="parallelogram">
              <a:avLst>
                <a:gd fmla="val 209141" name="adj"/>
              </a:avLst>
            </a:prstGeom>
            <a:solidFill>
              <a:srgbClr val="FFD966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gad42b2cbb6_0_56"/>
            <p:cNvSpPr/>
            <p:nvPr/>
          </p:nvSpPr>
          <p:spPr>
            <a:xfrm>
              <a:off x="653665" y="2517334"/>
              <a:ext cx="2182500" cy="332400"/>
            </a:xfrm>
            <a:prstGeom prst="parallelogram">
              <a:avLst>
                <a:gd fmla="val 209141" name="adj"/>
              </a:avLst>
            </a:prstGeom>
            <a:solidFill>
              <a:srgbClr val="FFE599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gad42b2cbb6_0_56"/>
            <p:cNvSpPr/>
            <p:nvPr/>
          </p:nvSpPr>
          <p:spPr>
            <a:xfrm>
              <a:off x="653665" y="2442378"/>
              <a:ext cx="2182500" cy="332400"/>
            </a:xfrm>
            <a:prstGeom prst="parallelogram">
              <a:avLst>
                <a:gd fmla="val 209141" name="adj"/>
              </a:avLst>
            </a:prstGeom>
            <a:solidFill>
              <a:srgbClr val="FFE599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gad42b2cbb6_0_56"/>
            <p:cNvSpPr/>
            <p:nvPr/>
          </p:nvSpPr>
          <p:spPr>
            <a:xfrm>
              <a:off x="265332" y="1764802"/>
              <a:ext cx="3007200" cy="4578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gad42b2cbb6_0_56"/>
            <p:cNvSpPr/>
            <p:nvPr/>
          </p:nvSpPr>
          <p:spPr>
            <a:xfrm>
              <a:off x="644961" y="2357835"/>
              <a:ext cx="2182500" cy="332400"/>
            </a:xfrm>
            <a:prstGeom prst="parallelogram">
              <a:avLst>
                <a:gd fmla="val 209141" name="adj"/>
              </a:avLst>
            </a:prstGeom>
            <a:solidFill>
              <a:srgbClr val="C9DAF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da-DK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Pooling 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da-DK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Layer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gad42b2cbb6_0_56"/>
            <p:cNvSpPr/>
            <p:nvPr/>
          </p:nvSpPr>
          <p:spPr>
            <a:xfrm>
              <a:off x="265332" y="1698014"/>
              <a:ext cx="3007200" cy="4578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b="0" i="0" lang="da-DK" sz="1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Conv</a:t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b="0" i="0" lang="da-DK" sz="1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Layer</a:t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gad42b2cbb6_0_56"/>
            <p:cNvSpPr txBox="1"/>
            <p:nvPr/>
          </p:nvSpPr>
          <p:spPr>
            <a:xfrm>
              <a:off x="189132" y="1621814"/>
              <a:ext cx="506100" cy="15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256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gad42b2cbb6_0_56"/>
            <p:cNvSpPr txBox="1"/>
            <p:nvPr/>
          </p:nvSpPr>
          <p:spPr>
            <a:xfrm>
              <a:off x="1979789" y="1352450"/>
              <a:ext cx="506100" cy="15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256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gad42b2cbb6_0_56"/>
            <p:cNvSpPr/>
            <p:nvPr/>
          </p:nvSpPr>
          <p:spPr>
            <a:xfrm>
              <a:off x="888436" y="2941431"/>
              <a:ext cx="1656000" cy="252300"/>
            </a:xfrm>
            <a:prstGeom prst="parallelogram">
              <a:avLst>
                <a:gd fmla="val 209141" name="adj"/>
              </a:avLst>
            </a:prstGeom>
            <a:solidFill>
              <a:srgbClr val="6D9EEB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gad42b2cbb6_0_56"/>
            <p:cNvSpPr/>
            <p:nvPr/>
          </p:nvSpPr>
          <p:spPr>
            <a:xfrm>
              <a:off x="1166560" y="3636912"/>
              <a:ext cx="1092300" cy="181500"/>
            </a:xfrm>
            <a:prstGeom prst="parallelogram">
              <a:avLst>
                <a:gd fmla="val 209141" name="adj"/>
              </a:avLst>
            </a:prstGeom>
            <a:solidFill>
              <a:srgbClr val="F1C232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gad42b2cbb6_0_56"/>
            <p:cNvSpPr txBox="1"/>
            <p:nvPr/>
          </p:nvSpPr>
          <p:spPr>
            <a:xfrm>
              <a:off x="14900" y="2498838"/>
              <a:ext cx="624000" cy="19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128</a:t>
              </a:r>
              <a:r>
                <a:rPr b="0" baseline="3000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baseline="3000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gad42b2cbb6_0_56"/>
            <p:cNvSpPr txBox="1"/>
            <p:nvPr/>
          </p:nvSpPr>
          <p:spPr>
            <a:xfrm>
              <a:off x="388814" y="3040141"/>
              <a:ext cx="506100" cy="15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64</a:t>
              </a:r>
              <a:r>
                <a:rPr b="0" baseline="3000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baseline="3000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gad42b2cbb6_0_56"/>
            <p:cNvSpPr txBox="1"/>
            <p:nvPr/>
          </p:nvSpPr>
          <p:spPr>
            <a:xfrm>
              <a:off x="664410" y="3519544"/>
              <a:ext cx="506100" cy="15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32</a:t>
              </a:r>
              <a:r>
                <a:rPr b="0" baseline="3000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baseline="3000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gad42b2cbb6_0_56"/>
            <p:cNvSpPr/>
            <p:nvPr/>
          </p:nvSpPr>
          <p:spPr>
            <a:xfrm>
              <a:off x="1379893" y="3966818"/>
              <a:ext cx="624000" cy="103500"/>
            </a:xfrm>
            <a:prstGeom prst="parallelogram">
              <a:avLst>
                <a:gd fmla="val 209141" name="adj"/>
              </a:avLst>
            </a:prstGeom>
            <a:solidFill>
              <a:srgbClr val="1155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gad42b2cbb6_0_56"/>
            <p:cNvSpPr txBox="1"/>
            <p:nvPr/>
          </p:nvSpPr>
          <p:spPr>
            <a:xfrm>
              <a:off x="894175" y="3966295"/>
              <a:ext cx="506100" cy="15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r>
                <a:rPr b="0" baseline="3000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baseline="3000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0" name="Google Shape;250;gad42b2cbb6_0_56"/>
            <p:cNvCxnSpPr/>
            <p:nvPr/>
          </p:nvCxnSpPr>
          <p:spPr>
            <a:xfrm>
              <a:off x="278301" y="2159712"/>
              <a:ext cx="1103700" cy="2076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1" name="Google Shape;251;gad42b2cbb6_0_56"/>
            <p:cNvCxnSpPr/>
            <p:nvPr/>
          </p:nvCxnSpPr>
          <p:spPr>
            <a:xfrm flipH="1">
              <a:off x="1999378" y="1702519"/>
              <a:ext cx="1271400" cy="2433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52" name="Google Shape;252;gad42b2cbb6_0_56"/>
            <p:cNvSpPr/>
            <p:nvPr/>
          </p:nvSpPr>
          <p:spPr>
            <a:xfrm>
              <a:off x="283395" y="2100279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gad42b2cbb6_0_56"/>
            <p:cNvSpPr/>
            <p:nvPr/>
          </p:nvSpPr>
          <p:spPr>
            <a:xfrm>
              <a:off x="485455" y="2100290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gad42b2cbb6_0_56"/>
            <p:cNvSpPr/>
            <p:nvPr/>
          </p:nvSpPr>
          <p:spPr>
            <a:xfrm>
              <a:off x="370741" y="2057459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gad42b2cbb6_0_56"/>
            <p:cNvSpPr/>
            <p:nvPr/>
          </p:nvSpPr>
          <p:spPr>
            <a:xfrm>
              <a:off x="572801" y="2057470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gad42b2cbb6_0_56"/>
            <p:cNvSpPr/>
            <p:nvPr/>
          </p:nvSpPr>
          <p:spPr>
            <a:xfrm>
              <a:off x="471645" y="2009965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gad42b2cbb6_0_56"/>
            <p:cNvSpPr/>
            <p:nvPr/>
          </p:nvSpPr>
          <p:spPr>
            <a:xfrm>
              <a:off x="673705" y="2009976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gad42b2cbb6_0_56"/>
            <p:cNvSpPr/>
            <p:nvPr/>
          </p:nvSpPr>
          <p:spPr>
            <a:xfrm>
              <a:off x="558991" y="1967145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gad42b2cbb6_0_56"/>
            <p:cNvSpPr/>
            <p:nvPr/>
          </p:nvSpPr>
          <p:spPr>
            <a:xfrm>
              <a:off x="761051" y="1967155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gad42b2cbb6_0_56"/>
            <p:cNvSpPr/>
            <p:nvPr/>
          </p:nvSpPr>
          <p:spPr>
            <a:xfrm>
              <a:off x="701409" y="2100279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gad42b2cbb6_0_56"/>
            <p:cNvSpPr/>
            <p:nvPr/>
          </p:nvSpPr>
          <p:spPr>
            <a:xfrm>
              <a:off x="903469" y="2100290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gad42b2cbb6_0_56"/>
            <p:cNvSpPr/>
            <p:nvPr/>
          </p:nvSpPr>
          <p:spPr>
            <a:xfrm>
              <a:off x="788755" y="2057459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gad42b2cbb6_0_56"/>
            <p:cNvSpPr/>
            <p:nvPr/>
          </p:nvSpPr>
          <p:spPr>
            <a:xfrm>
              <a:off x="990815" y="2057470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gad42b2cbb6_0_56"/>
            <p:cNvSpPr/>
            <p:nvPr/>
          </p:nvSpPr>
          <p:spPr>
            <a:xfrm>
              <a:off x="889659" y="2009965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gad42b2cbb6_0_56"/>
            <p:cNvSpPr/>
            <p:nvPr/>
          </p:nvSpPr>
          <p:spPr>
            <a:xfrm>
              <a:off x="1091719" y="2009976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gad42b2cbb6_0_56"/>
            <p:cNvSpPr/>
            <p:nvPr/>
          </p:nvSpPr>
          <p:spPr>
            <a:xfrm>
              <a:off x="977005" y="1967145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gad42b2cbb6_0_56"/>
            <p:cNvSpPr/>
            <p:nvPr/>
          </p:nvSpPr>
          <p:spPr>
            <a:xfrm>
              <a:off x="1179065" y="1967155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gad42b2cbb6_0_56"/>
            <p:cNvSpPr/>
            <p:nvPr/>
          </p:nvSpPr>
          <p:spPr>
            <a:xfrm>
              <a:off x="1121803" y="1700349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gad42b2cbb6_0_56"/>
            <p:cNvSpPr/>
            <p:nvPr/>
          </p:nvSpPr>
          <p:spPr>
            <a:xfrm>
              <a:off x="1323862" y="1700359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gad42b2cbb6_0_56"/>
            <p:cNvSpPr/>
            <p:nvPr/>
          </p:nvSpPr>
          <p:spPr>
            <a:xfrm>
              <a:off x="1539817" y="1700349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gad42b2cbb6_0_56"/>
            <p:cNvSpPr/>
            <p:nvPr/>
          </p:nvSpPr>
          <p:spPr>
            <a:xfrm>
              <a:off x="1741877" y="1700359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gad42b2cbb6_0_56"/>
            <p:cNvSpPr/>
            <p:nvPr/>
          </p:nvSpPr>
          <p:spPr>
            <a:xfrm>
              <a:off x="2950320" y="1700359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gad42b2cbb6_0_56"/>
            <p:cNvSpPr/>
            <p:nvPr/>
          </p:nvSpPr>
          <p:spPr>
            <a:xfrm>
              <a:off x="2098787" y="2100290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gad42b2cbb6_0_56"/>
            <p:cNvSpPr/>
            <p:nvPr/>
          </p:nvSpPr>
          <p:spPr>
            <a:xfrm>
              <a:off x="2186133" y="2057470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gad42b2cbb6_0_56"/>
            <p:cNvSpPr/>
            <p:nvPr/>
          </p:nvSpPr>
          <p:spPr>
            <a:xfrm>
              <a:off x="2287036" y="2009976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gad42b2cbb6_0_56"/>
            <p:cNvSpPr/>
            <p:nvPr/>
          </p:nvSpPr>
          <p:spPr>
            <a:xfrm>
              <a:off x="2374382" y="1967155"/>
              <a:ext cx="312900" cy="47400"/>
            </a:xfrm>
            <a:prstGeom prst="parallelogram">
              <a:avLst>
                <a:gd fmla="val 209141" name="adj"/>
              </a:avLst>
            </a:prstGeom>
            <a:solidFill>
              <a:srgbClr val="FFF2CC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77" name="Google Shape;277;gad42b2cbb6_0_56"/>
            <p:cNvCxnSpPr>
              <a:stCxn id="268" idx="3"/>
              <a:endCxn id="258" idx="1"/>
            </p:cNvCxnSpPr>
            <p:nvPr/>
          </p:nvCxnSpPr>
          <p:spPr>
            <a:xfrm flipH="1">
              <a:off x="764887" y="1747749"/>
              <a:ext cx="463800" cy="21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78" name="Google Shape;278;gad42b2cbb6_0_56"/>
            <p:cNvCxnSpPr>
              <a:stCxn id="261" idx="2"/>
              <a:endCxn id="273" idx="5"/>
            </p:cNvCxnSpPr>
            <p:nvPr/>
          </p:nvCxnSpPr>
          <p:spPr>
            <a:xfrm>
              <a:off x="1166803" y="2123990"/>
              <a:ext cx="981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79" name="Google Shape;279;gad42b2cbb6_0_56"/>
            <p:cNvCxnSpPr>
              <a:stCxn id="271" idx="2"/>
              <a:endCxn id="272" idx="5"/>
            </p:cNvCxnSpPr>
            <p:nvPr/>
          </p:nvCxnSpPr>
          <p:spPr>
            <a:xfrm>
              <a:off x="2005211" y="1724059"/>
              <a:ext cx="9948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80" name="Google Shape;280;gad42b2cbb6_0_56"/>
            <p:cNvCxnSpPr>
              <a:stCxn id="276" idx="1"/>
              <a:endCxn id="272" idx="3"/>
            </p:cNvCxnSpPr>
            <p:nvPr/>
          </p:nvCxnSpPr>
          <p:spPr>
            <a:xfrm flipH="1" rot="10800000">
              <a:off x="2580398" y="1747855"/>
              <a:ext cx="476700" cy="2193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81" name="Google Shape;281;gad42b2cbb6_0_56"/>
            <p:cNvCxnSpPr/>
            <p:nvPr/>
          </p:nvCxnSpPr>
          <p:spPr>
            <a:xfrm flipH="1" rot="10800000">
              <a:off x="1494175" y="1751289"/>
              <a:ext cx="1449300" cy="215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sp>
          <p:nvSpPr>
            <p:cNvPr id="282" name="Google Shape;282;gad42b2cbb6_0_56"/>
            <p:cNvSpPr/>
            <p:nvPr/>
          </p:nvSpPr>
          <p:spPr>
            <a:xfrm>
              <a:off x="1166560" y="3558157"/>
              <a:ext cx="1092300" cy="181500"/>
            </a:xfrm>
            <a:prstGeom prst="parallelogram">
              <a:avLst>
                <a:gd fmla="val 209141" name="adj"/>
              </a:avLst>
            </a:prstGeom>
            <a:solidFill>
              <a:srgbClr val="F1C232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gad42b2cbb6_0_56"/>
            <p:cNvSpPr/>
            <p:nvPr/>
          </p:nvSpPr>
          <p:spPr>
            <a:xfrm>
              <a:off x="1166560" y="3482997"/>
              <a:ext cx="1092300" cy="181500"/>
            </a:xfrm>
            <a:prstGeom prst="parallelogram">
              <a:avLst>
                <a:gd fmla="val 209141" name="adj"/>
              </a:avLst>
            </a:prstGeom>
            <a:solidFill>
              <a:srgbClr val="3C78D8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4" name="Google Shape;284;gad42b2cbb6_0_56"/>
          <p:cNvGrpSpPr/>
          <p:nvPr/>
        </p:nvGrpSpPr>
        <p:grpSpPr>
          <a:xfrm>
            <a:off x="6501393" y="1143450"/>
            <a:ext cx="4394313" cy="5114335"/>
            <a:chOff x="4453048" y="1716608"/>
            <a:chExt cx="3901894" cy="4541231"/>
          </a:xfrm>
        </p:grpSpPr>
        <p:grpSp>
          <p:nvGrpSpPr>
            <p:cNvPr id="285" name="Google Shape;285;gad42b2cbb6_0_56"/>
            <p:cNvGrpSpPr/>
            <p:nvPr/>
          </p:nvGrpSpPr>
          <p:grpSpPr>
            <a:xfrm>
              <a:off x="4524555" y="1716608"/>
              <a:ext cx="3830387" cy="4541231"/>
              <a:chOff x="2833524" y="874265"/>
              <a:chExt cx="3431324" cy="4068110"/>
            </a:xfrm>
          </p:grpSpPr>
          <p:pic>
            <p:nvPicPr>
              <p:cNvPr id="286" name="Google Shape;286;gad42b2cbb6_0_5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4002905" y="1739967"/>
                <a:ext cx="476708" cy="47308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7" name="Google Shape;287;gad42b2cbb6_0_56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4558736" y="1733445"/>
                <a:ext cx="476708" cy="47852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8" name="Google Shape;288;gad42b2cbb6_0_56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3450773" y="2285563"/>
                <a:ext cx="476708" cy="47310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9" name="Google Shape;289;gad42b2cbb6_0_56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4002913" y="2286194"/>
                <a:ext cx="476708" cy="4731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0" name="Google Shape;290;gad42b2cbb6_0_56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4555051" y="2284721"/>
                <a:ext cx="476708" cy="473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1" name="Google Shape;291;gad42b2cbb6_0_56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3450772" y="2832260"/>
                <a:ext cx="476708" cy="47670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2" name="Google Shape;292;gad42b2cbb6_0_56"/>
              <p:cNvPicPr preferRelativeResize="0"/>
              <p:nvPr/>
            </p:nvPicPr>
            <p:blipFill rotWithShape="1">
              <a:blip r:embed="rId10">
                <a:alphaModFix/>
              </a:blip>
              <a:srcRect b="0" l="0" r="0" t="0"/>
              <a:stretch/>
            </p:blipFill>
            <p:spPr>
              <a:xfrm>
                <a:off x="4002916" y="2831374"/>
                <a:ext cx="476708" cy="4785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3" name="Google Shape;293;gad42b2cbb6_0_56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4555052" y="2830597"/>
                <a:ext cx="476708" cy="47492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4" name="Google Shape;294;gad42b2cbb6_0_56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3439281" y="3388830"/>
                <a:ext cx="476708" cy="4749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5" name="Google Shape;295;gad42b2cbb6_0_56"/>
              <p:cNvPicPr preferRelativeResize="0"/>
              <p:nvPr/>
            </p:nvPicPr>
            <p:blipFill rotWithShape="1">
              <a:blip r:embed="rId13">
                <a:alphaModFix/>
              </a:blip>
              <a:srcRect b="0" l="0" r="0" t="0"/>
              <a:stretch/>
            </p:blipFill>
            <p:spPr>
              <a:xfrm>
                <a:off x="4002915" y="3388843"/>
                <a:ext cx="476708" cy="4749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6" name="Google Shape;296;gad42b2cbb6_0_56"/>
              <p:cNvPicPr preferRelativeResize="0"/>
              <p:nvPr/>
            </p:nvPicPr>
            <p:blipFill rotWithShape="1">
              <a:blip r:embed="rId14">
                <a:alphaModFix/>
              </a:blip>
              <a:srcRect b="0" l="1019" r="0" t="0"/>
              <a:stretch/>
            </p:blipFill>
            <p:spPr>
              <a:xfrm>
                <a:off x="4566544" y="3381914"/>
                <a:ext cx="476708" cy="47620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7" name="Google Shape;297;gad42b2cbb6_0_56"/>
              <p:cNvPicPr preferRelativeResize="0"/>
              <p:nvPr/>
            </p:nvPicPr>
            <p:blipFill rotWithShape="1">
              <a:blip r:embed="rId15">
                <a:alphaModFix/>
              </a:blip>
              <a:srcRect b="0" l="0" r="0" t="0"/>
              <a:stretch/>
            </p:blipFill>
            <p:spPr>
              <a:xfrm>
                <a:off x="3439281" y="3952548"/>
                <a:ext cx="476708" cy="47312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gad42b2cbb6_0_56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4002913" y="3953450"/>
                <a:ext cx="476708" cy="4713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9" name="Google Shape;299;gad42b2cbb6_0_56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>
                <a:off x="4566546" y="3943598"/>
                <a:ext cx="476708" cy="47670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0" name="Google Shape;300;gad42b2cbb6_0_56"/>
              <p:cNvSpPr txBox="1"/>
              <p:nvPr/>
            </p:nvSpPr>
            <p:spPr>
              <a:xfrm>
                <a:off x="3183923" y="1250692"/>
                <a:ext cx="869100" cy="27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b="0" i="0" lang="da-DK" sz="16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Pooling layers</a:t>
                </a:r>
                <a:endParaRPr b="0" i="0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gad42b2cbb6_0_56"/>
              <p:cNvSpPr txBox="1"/>
              <p:nvPr/>
            </p:nvSpPr>
            <p:spPr>
              <a:xfrm>
                <a:off x="3899968" y="1058160"/>
                <a:ext cx="682500" cy="21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b="0" i="0" lang="da-DK" sz="16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First conv layers</a:t>
                </a:r>
                <a:endParaRPr b="0" i="0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gad42b2cbb6_0_56"/>
              <p:cNvSpPr txBox="1"/>
              <p:nvPr/>
            </p:nvSpPr>
            <p:spPr>
              <a:xfrm>
                <a:off x="4426158" y="1058148"/>
                <a:ext cx="869100" cy="27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b="0" i="0" lang="da-DK" sz="16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Second conv layers</a:t>
                </a:r>
                <a:endParaRPr b="0" i="0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gad42b2cbb6_0_56"/>
              <p:cNvSpPr txBox="1"/>
              <p:nvPr/>
            </p:nvSpPr>
            <p:spPr>
              <a:xfrm>
                <a:off x="5006644" y="2392319"/>
                <a:ext cx="1072200" cy="40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highlight>
                      <a:srgbClr val="FFE599"/>
                    </a:highlight>
                    <a:latin typeface="Arial"/>
                    <a:ea typeface="Arial"/>
                    <a:cs typeface="Arial"/>
                    <a:sym typeface="Arial"/>
                  </a:rPr>
                  <a:t>2nd level</a:t>
                </a:r>
                <a:endParaRPr b="0" i="0" sz="2000" u="none" cap="none" strike="noStrike">
                  <a:solidFill>
                    <a:srgbClr val="000000"/>
                  </a:solidFill>
                  <a:highlight>
                    <a:srgbClr val="FFE599"/>
                  </a:highlight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gad42b2cbb6_0_56"/>
              <p:cNvSpPr txBox="1"/>
              <p:nvPr/>
            </p:nvSpPr>
            <p:spPr>
              <a:xfrm>
                <a:off x="5006644" y="2865375"/>
                <a:ext cx="1072200" cy="40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highlight>
                      <a:srgbClr val="FFD966"/>
                    </a:highlight>
                    <a:latin typeface="Arial"/>
                    <a:ea typeface="Arial"/>
                    <a:cs typeface="Arial"/>
                    <a:sym typeface="Arial"/>
                  </a:rPr>
                  <a:t>3rd level</a:t>
                </a:r>
                <a:endParaRPr b="0" i="0" sz="2000" u="none" cap="none" strike="noStrike">
                  <a:solidFill>
                    <a:srgbClr val="000000"/>
                  </a:solidFill>
                  <a:highlight>
                    <a:srgbClr val="FFD966"/>
                  </a:highlight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gad42b2cbb6_0_56"/>
              <p:cNvSpPr txBox="1"/>
              <p:nvPr/>
            </p:nvSpPr>
            <p:spPr>
              <a:xfrm>
                <a:off x="5006644" y="3442882"/>
                <a:ext cx="1072200" cy="40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highlight>
                      <a:srgbClr val="F1C232"/>
                    </a:highlight>
                    <a:latin typeface="Arial"/>
                    <a:ea typeface="Arial"/>
                    <a:cs typeface="Arial"/>
                    <a:sym typeface="Arial"/>
                  </a:rPr>
                  <a:t>4th level</a:t>
                </a:r>
                <a:endParaRPr b="0" i="0" sz="2000" u="none" cap="none" strike="noStrike">
                  <a:solidFill>
                    <a:srgbClr val="000000"/>
                  </a:solidFill>
                  <a:highlight>
                    <a:srgbClr val="F1C232"/>
                  </a:highlight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gad42b2cbb6_0_56"/>
              <p:cNvSpPr txBox="1"/>
              <p:nvPr/>
            </p:nvSpPr>
            <p:spPr>
              <a:xfrm>
                <a:off x="5006648" y="3956229"/>
                <a:ext cx="1258200" cy="40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highlight>
                      <a:srgbClr val="BF9000"/>
                    </a:highlight>
                    <a:latin typeface="Arial"/>
                    <a:ea typeface="Arial"/>
                    <a:cs typeface="Arial"/>
                    <a:sym typeface="Arial"/>
                  </a:rPr>
                  <a:t>Bottom level</a:t>
                </a:r>
                <a:endParaRPr b="0" i="0" sz="2000" u="none" cap="none" strike="noStrike">
                  <a:solidFill>
                    <a:srgbClr val="000000"/>
                  </a:solidFill>
                  <a:highlight>
                    <a:srgbClr val="BF9000"/>
                  </a:highlight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07" name="Google Shape;307;gad42b2cbb6_0_56"/>
              <p:cNvPicPr preferRelativeResize="0"/>
              <p:nvPr/>
            </p:nvPicPr>
            <p:blipFill rotWithShape="1">
              <a:blip r:embed="rId18">
                <a:alphaModFix/>
              </a:blip>
              <a:srcRect b="51547" l="911" r="1029" t="0"/>
              <a:stretch/>
            </p:blipFill>
            <p:spPr>
              <a:xfrm>
                <a:off x="2894089" y="4524244"/>
                <a:ext cx="2694357" cy="19816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8" name="Google Shape;308;gad42b2cbb6_0_56"/>
              <p:cNvSpPr txBox="1"/>
              <p:nvPr/>
            </p:nvSpPr>
            <p:spPr>
              <a:xfrm>
                <a:off x="2833524" y="4650175"/>
                <a:ext cx="2694300" cy="29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700"/>
                  <a:buFont typeface="Arial"/>
                  <a:buNone/>
                </a:pPr>
                <a:r>
                  <a:rPr b="0" i="0" lang="da-DK" sz="17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Receptive field utilization [%]</a:t>
                </a:r>
                <a:endParaRPr b="0" i="0" sz="1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gad42b2cbb6_0_56"/>
              <p:cNvSpPr txBox="1"/>
              <p:nvPr/>
            </p:nvSpPr>
            <p:spPr>
              <a:xfrm>
                <a:off x="5324202" y="4630400"/>
                <a:ext cx="682500" cy="12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da-DK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100</a:t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gad42b2cbb6_0_56"/>
              <p:cNvSpPr txBox="1"/>
              <p:nvPr/>
            </p:nvSpPr>
            <p:spPr>
              <a:xfrm>
                <a:off x="3483922" y="874265"/>
                <a:ext cx="463800" cy="3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gad42b2cbb6_0_56"/>
              <p:cNvSpPr txBox="1"/>
              <p:nvPr/>
            </p:nvSpPr>
            <p:spPr>
              <a:xfrm>
                <a:off x="4102449" y="1808875"/>
                <a:ext cx="312900" cy="32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gad42b2cbb6_0_56"/>
              <p:cNvSpPr txBox="1"/>
              <p:nvPr/>
            </p:nvSpPr>
            <p:spPr>
              <a:xfrm>
                <a:off x="4637029" y="1808875"/>
                <a:ext cx="312900" cy="32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gad42b2cbb6_0_56"/>
              <p:cNvSpPr txBox="1"/>
              <p:nvPr/>
            </p:nvSpPr>
            <p:spPr>
              <a:xfrm>
                <a:off x="3533995" y="2354320"/>
                <a:ext cx="312900" cy="32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6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gad42b2cbb6_0_56"/>
              <p:cNvSpPr txBox="1"/>
              <p:nvPr/>
            </p:nvSpPr>
            <p:spPr>
              <a:xfrm>
                <a:off x="4045860" y="2342341"/>
                <a:ext cx="390600" cy="35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10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gad42b2cbb6_0_56"/>
              <p:cNvSpPr txBox="1"/>
              <p:nvPr/>
            </p:nvSpPr>
            <p:spPr>
              <a:xfrm>
                <a:off x="4597988" y="2341415"/>
                <a:ext cx="390600" cy="35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14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gad42b2cbb6_0_56"/>
              <p:cNvSpPr txBox="1"/>
              <p:nvPr/>
            </p:nvSpPr>
            <p:spPr>
              <a:xfrm>
                <a:off x="3482217" y="2893880"/>
                <a:ext cx="390600" cy="35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16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gad42b2cbb6_0_56"/>
              <p:cNvSpPr txBox="1"/>
              <p:nvPr/>
            </p:nvSpPr>
            <p:spPr>
              <a:xfrm>
                <a:off x="4045850" y="2894217"/>
                <a:ext cx="390600" cy="35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24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gad42b2cbb6_0_56"/>
              <p:cNvSpPr txBox="1"/>
              <p:nvPr/>
            </p:nvSpPr>
            <p:spPr>
              <a:xfrm>
                <a:off x="4609483" y="2890017"/>
                <a:ext cx="390600" cy="35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32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gad42b2cbb6_0_56"/>
              <p:cNvSpPr txBox="1"/>
              <p:nvPr/>
            </p:nvSpPr>
            <p:spPr>
              <a:xfrm>
                <a:off x="3482217" y="3450892"/>
                <a:ext cx="390600" cy="35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36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gad42b2cbb6_0_56"/>
              <p:cNvSpPr txBox="1"/>
              <p:nvPr/>
            </p:nvSpPr>
            <p:spPr>
              <a:xfrm>
                <a:off x="4045850" y="3451797"/>
                <a:ext cx="390600" cy="35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52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gad42b2cbb6_0_56"/>
              <p:cNvSpPr txBox="1"/>
              <p:nvPr/>
            </p:nvSpPr>
            <p:spPr>
              <a:xfrm>
                <a:off x="4609483" y="3444682"/>
                <a:ext cx="390600" cy="35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68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gad42b2cbb6_0_56"/>
              <p:cNvSpPr txBox="1"/>
              <p:nvPr/>
            </p:nvSpPr>
            <p:spPr>
              <a:xfrm>
                <a:off x="3482327" y="3987576"/>
                <a:ext cx="390600" cy="35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76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gad42b2cbb6_0_56"/>
              <p:cNvSpPr txBox="1"/>
              <p:nvPr/>
            </p:nvSpPr>
            <p:spPr>
              <a:xfrm>
                <a:off x="3988236" y="3998028"/>
                <a:ext cx="506100" cy="46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108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gad42b2cbb6_0_56"/>
              <p:cNvSpPr txBox="1"/>
              <p:nvPr/>
            </p:nvSpPr>
            <p:spPr>
              <a:xfrm>
                <a:off x="4544038" y="3994467"/>
                <a:ext cx="506100" cy="46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140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gad42b2cbb6_0_56"/>
              <p:cNvSpPr txBox="1"/>
              <p:nvPr/>
            </p:nvSpPr>
            <p:spPr>
              <a:xfrm>
                <a:off x="5006644" y="1832349"/>
                <a:ext cx="1072200" cy="40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highlight>
                      <a:srgbClr val="FFF2CC"/>
                    </a:highlight>
                    <a:latin typeface="Arial"/>
                    <a:ea typeface="Arial"/>
                    <a:cs typeface="Arial"/>
                    <a:sym typeface="Arial"/>
                  </a:rPr>
                  <a:t>1st level</a:t>
                </a:r>
                <a:endParaRPr b="0" i="0" sz="2000" u="none" cap="none" strike="noStrike">
                  <a:solidFill>
                    <a:srgbClr val="000000"/>
                  </a:solidFill>
                  <a:highlight>
                    <a:srgbClr val="FFF2CC"/>
                  </a:highlight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6" name="Google Shape;326;gad42b2cbb6_0_56"/>
            <p:cNvSpPr txBox="1"/>
            <p:nvPr/>
          </p:nvSpPr>
          <p:spPr>
            <a:xfrm>
              <a:off x="4453048" y="5897139"/>
              <a:ext cx="110100" cy="13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da-DK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ad42b2cbb6_0_175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The U-Net CNN</a:t>
            </a:r>
            <a:endParaRPr/>
          </a:p>
        </p:txBody>
      </p:sp>
      <p:sp>
        <p:nvSpPr>
          <p:cNvPr id="333" name="Google Shape;333;gad42b2cbb6_0_175"/>
          <p:cNvSpPr txBox="1"/>
          <p:nvPr>
            <p:ph idx="1" type="body"/>
          </p:nvPr>
        </p:nvSpPr>
        <p:spPr>
          <a:xfrm>
            <a:off x="1470000" y="1706400"/>
            <a:ext cx="39192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da-DK">
                <a:solidFill>
                  <a:srgbClr val="000000"/>
                </a:solidFill>
              </a:rPr>
              <a:t>Classification Approach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da-DK">
                <a:solidFill>
                  <a:srgbClr val="000000"/>
                </a:solidFill>
              </a:rPr>
              <a:t>Cross Entropy Loss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da-DK">
                <a:solidFill>
                  <a:srgbClr val="000000"/>
                </a:solidFill>
              </a:rPr>
              <a:t>Adam (W) optimizer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da-DK"/>
              <a:t>Learning rate: 10</a:t>
            </a:r>
            <a:r>
              <a:rPr baseline="30000" lang="da-DK"/>
              <a:t>-4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da-DK">
                <a:solidFill>
                  <a:srgbClr val="000000"/>
                </a:solidFill>
              </a:rPr>
              <a:t>Batch Normalization, dropout,</a:t>
            </a:r>
            <a:br>
              <a:rPr lang="da-DK">
                <a:solidFill>
                  <a:srgbClr val="000000"/>
                </a:solidFill>
              </a:rPr>
            </a:br>
            <a:r>
              <a:rPr lang="da-DK">
                <a:solidFill>
                  <a:srgbClr val="000000"/>
                </a:solidFill>
              </a:rPr>
              <a:t>L2 Regularization &amp; Early Stopping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da-DK">
                <a:solidFill>
                  <a:srgbClr val="000000"/>
                </a:solidFill>
              </a:rPr>
              <a:t>Batch size: 64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34" name="Google Shape;334;gad42b2cbb6_0_175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335" name="Google Shape;335;gad42b2cbb6_0_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7250" y="1000271"/>
            <a:ext cx="6511801" cy="541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ad42b2cbb6_0_375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>
                <a:solidFill>
                  <a:schemeClr val="dk1"/>
                </a:solidFill>
              </a:rPr>
              <a:t>Data Pipeline</a:t>
            </a:r>
            <a:endParaRPr/>
          </a:p>
        </p:txBody>
      </p:sp>
      <p:sp>
        <p:nvSpPr>
          <p:cNvPr id="342" name="Google Shape;342;gad42b2cbb6_0_375"/>
          <p:cNvSpPr txBox="1"/>
          <p:nvPr>
            <p:ph idx="12" type="sldNum"/>
          </p:nvPr>
        </p:nvSpPr>
        <p:spPr>
          <a:xfrm>
            <a:off x="12116050" y="69984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grpSp>
        <p:nvGrpSpPr>
          <p:cNvPr id="343" name="Google Shape;343;gad42b2cbb6_0_375"/>
          <p:cNvGrpSpPr/>
          <p:nvPr/>
        </p:nvGrpSpPr>
        <p:grpSpPr>
          <a:xfrm>
            <a:off x="933043" y="2585511"/>
            <a:ext cx="3497701" cy="3513529"/>
            <a:chOff x="323476" y="2041312"/>
            <a:chExt cx="3207723" cy="3221944"/>
          </a:xfrm>
        </p:grpSpPr>
        <p:grpSp>
          <p:nvGrpSpPr>
            <p:cNvPr id="344" name="Google Shape;344;gad42b2cbb6_0_375"/>
            <p:cNvGrpSpPr/>
            <p:nvPr/>
          </p:nvGrpSpPr>
          <p:grpSpPr>
            <a:xfrm>
              <a:off x="487551" y="2041312"/>
              <a:ext cx="3043648" cy="3221944"/>
              <a:chOff x="487551" y="2041312"/>
              <a:chExt cx="3043648" cy="3221944"/>
            </a:xfrm>
          </p:grpSpPr>
          <p:grpSp>
            <p:nvGrpSpPr>
              <p:cNvPr id="345" name="Google Shape;345;gad42b2cbb6_0_375"/>
              <p:cNvGrpSpPr/>
              <p:nvPr/>
            </p:nvGrpSpPr>
            <p:grpSpPr>
              <a:xfrm>
                <a:off x="487551" y="2041312"/>
                <a:ext cx="3043648" cy="3221944"/>
                <a:chOff x="487551" y="2041312"/>
                <a:chExt cx="3043648" cy="3221944"/>
              </a:xfrm>
            </p:grpSpPr>
            <p:sp>
              <p:nvSpPr>
                <p:cNvPr id="346" name="Google Shape;346;gad42b2cbb6_0_375"/>
                <p:cNvSpPr/>
                <p:nvPr/>
              </p:nvSpPr>
              <p:spPr>
                <a:xfrm>
                  <a:off x="1810699" y="2350928"/>
                  <a:ext cx="1720500" cy="17205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" name="Google Shape;347;gad42b2cbb6_0_375"/>
                <p:cNvSpPr/>
                <p:nvPr/>
              </p:nvSpPr>
              <p:spPr>
                <a:xfrm>
                  <a:off x="976328" y="3185301"/>
                  <a:ext cx="1720500" cy="17205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8" name="Google Shape;348;gad42b2cbb6_0_375"/>
                <p:cNvSpPr/>
                <p:nvPr/>
              </p:nvSpPr>
              <p:spPr>
                <a:xfrm>
                  <a:off x="857133" y="3304497"/>
                  <a:ext cx="1720500" cy="17205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9" name="Google Shape;349;gad42b2cbb6_0_375"/>
                <p:cNvSpPr/>
                <p:nvPr/>
              </p:nvSpPr>
              <p:spPr>
                <a:xfrm>
                  <a:off x="737937" y="3423693"/>
                  <a:ext cx="1720500" cy="1720500"/>
                </a:xfrm>
                <a:prstGeom prst="rect">
                  <a:avLst/>
                </a:prstGeom>
                <a:solidFill>
                  <a:srgbClr val="FFFFFF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0" name="Google Shape;350;gad42b2cbb6_0_375"/>
                <p:cNvSpPr/>
                <p:nvPr/>
              </p:nvSpPr>
              <p:spPr>
                <a:xfrm>
                  <a:off x="1085919" y="2826491"/>
                  <a:ext cx="106200" cy="1065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1" name="Google Shape;351;gad42b2cbb6_0_375"/>
                <p:cNvSpPr/>
                <p:nvPr/>
              </p:nvSpPr>
              <p:spPr>
                <a:xfrm>
                  <a:off x="3066606" y="2693265"/>
                  <a:ext cx="106200" cy="1065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2" name="Google Shape;352;gad42b2cbb6_0_375"/>
                <p:cNvSpPr/>
                <p:nvPr/>
              </p:nvSpPr>
              <p:spPr>
                <a:xfrm>
                  <a:off x="3305340" y="2451967"/>
                  <a:ext cx="106200" cy="1065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" name="Google Shape;353;gad42b2cbb6_0_375"/>
                <p:cNvSpPr txBox="1"/>
                <p:nvPr/>
              </p:nvSpPr>
              <p:spPr>
                <a:xfrm>
                  <a:off x="487551" y="3216650"/>
                  <a:ext cx="227700" cy="237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da-DK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4" name="Google Shape;354;gad42b2cbb6_0_375"/>
                <p:cNvSpPr txBox="1"/>
                <p:nvPr/>
              </p:nvSpPr>
              <p:spPr>
                <a:xfrm>
                  <a:off x="629413" y="3066429"/>
                  <a:ext cx="227700" cy="237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da-DK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" name="Google Shape;355;gad42b2cbb6_0_375"/>
                <p:cNvSpPr txBox="1"/>
                <p:nvPr/>
              </p:nvSpPr>
              <p:spPr>
                <a:xfrm>
                  <a:off x="758324" y="2884660"/>
                  <a:ext cx="327600" cy="27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da-DK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6" name="Google Shape;356;gad42b2cbb6_0_375"/>
                <p:cNvSpPr txBox="1"/>
                <p:nvPr/>
              </p:nvSpPr>
              <p:spPr>
                <a:xfrm>
                  <a:off x="1401368" y="2041312"/>
                  <a:ext cx="758400" cy="438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da-DK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295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357" name="Google Shape;357;gad42b2cbb6_0_375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 rot="10800000">
                  <a:off x="589411" y="3542889"/>
                  <a:ext cx="1742496" cy="1720367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pic>
            <p:sp>
              <p:nvSpPr>
                <p:cNvPr id="358" name="Google Shape;358;gad42b2cbb6_0_375"/>
                <p:cNvSpPr/>
                <p:nvPr/>
              </p:nvSpPr>
              <p:spPr>
                <a:xfrm>
                  <a:off x="586126" y="3541794"/>
                  <a:ext cx="172200" cy="1722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9" name="Google Shape;359;gad42b2cbb6_0_375"/>
                <p:cNvSpPr/>
                <p:nvPr/>
              </p:nvSpPr>
              <p:spPr>
                <a:xfrm>
                  <a:off x="715255" y="3541794"/>
                  <a:ext cx="172200" cy="1722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" name="Google Shape;360;gad42b2cbb6_0_375"/>
                <p:cNvSpPr/>
                <p:nvPr/>
              </p:nvSpPr>
              <p:spPr>
                <a:xfrm>
                  <a:off x="586126" y="5091031"/>
                  <a:ext cx="172200" cy="1722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1" name="Google Shape;361;gad42b2cbb6_0_375"/>
                <p:cNvSpPr/>
                <p:nvPr/>
              </p:nvSpPr>
              <p:spPr>
                <a:xfrm>
                  <a:off x="2159683" y="3541794"/>
                  <a:ext cx="172200" cy="1722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" name="Google Shape;362;gad42b2cbb6_0_375"/>
                <p:cNvSpPr/>
                <p:nvPr/>
              </p:nvSpPr>
              <p:spPr>
                <a:xfrm>
                  <a:off x="586126" y="3669985"/>
                  <a:ext cx="172200" cy="172200"/>
                </a:xfrm>
                <a:prstGeom prst="rect">
                  <a:avLst/>
                </a:prstGeom>
                <a:noFill/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63" name="Google Shape;363;gad42b2cbb6_0_375"/>
                <p:cNvCxnSpPr>
                  <a:stCxn id="359" idx="3"/>
                  <a:endCxn id="361" idx="1"/>
                </p:cNvCxnSpPr>
                <p:nvPr/>
              </p:nvCxnSpPr>
              <p:spPr>
                <a:xfrm>
                  <a:off x="887455" y="3627894"/>
                  <a:ext cx="1272300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med" w="med" type="triangle"/>
                </a:ln>
              </p:spPr>
            </p:cxnSp>
            <p:sp>
              <p:nvSpPr>
                <p:cNvPr id="364" name="Google Shape;364;gad42b2cbb6_0_375"/>
                <p:cNvSpPr/>
                <p:nvPr/>
              </p:nvSpPr>
              <p:spPr>
                <a:xfrm>
                  <a:off x="1257719" y="2635991"/>
                  <a:ext cx="106200" cy="1065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" name="Google Shape;365;gad42b2cbb6_0_375"/>
                <p:cNvSpPr/>
                <p:nvPr/>
              </p:nvSpPr>
              <p:spPr>
                <a:xfrm>
                  <a:off x="1442469" y="2451966"/>
                  <a:ext cx="106200" cy="1065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" name="Google Shape;366;gad42b2cbb6_0_375"/>
                <p:cNvSpPr/>
                <p:nvPr/>
              </p:nvSpPr>
              <p:spPr>
                <a:xfrm>
                  <a:off x="2801406" y="2968815"/>
                  <a:ext cx="106200" cy="1065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67" name="Google Shape;367;gad42b2cbb6_0_375"/>
              <p:cNvCxnSpPr>
                <a:stCxn id="362" idx="2"/>
                <a:endCxn id="360" idx="0"/>
              </p:cNvCxnSpPr>
              <p:nvPr/>
            </p:nvCxnSpPr>
            <p:spPr>
              <a:xfrm>
                <a:off x="672226" y="3842185"/>
                <a:ext cx="0" cy="12489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med" w="med" type="triangle"/>
              </a:ln>
            </p:spPr>
          </p:cxnSp>
        </p:grpSp>
        <p:sp>
          <p:nvSpPr>
            <p:cNvPr id="368" name="Google Shape;368;gad42b2cbb6_0_375"/>
            <p:cNvSpPr txBox="1"/>
            <p:nvPr/>
          </p:nvSpPr>
          <p:spPr>
            <a:xfrm>
              <a:off x="323476" y="3393625"/>
              <a:ext cx="227700" cy="23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9" name="Google Shape;369;gad42b2cbb6_0_375"/>
          <p:cNvGrpSpPr/>
          <p:nvPr/>
        </p:nvGrpSpPr>
        <p:grpSpPr>
          <a:xfrm>
            <a:off x="1644919" y="1578857"/>
            <a:ext cx="4416520" cy="4346345"/>
            <a:chOff x="976333" y="1118200"/>
            <a:chExt cx="4050367" cy="3985644"/>
          </a:xfrm>
        </p:grpSpPr>
        <p:sp>
          <p:nvSpPr>
            <p:cNvPr id="370" name="Google Shape;370;gad42b2cbb6_0_375"/>
            <p:cNvSpPr/>
            <p:nvPr/>
          </p:nvSpPr>
          <p:spPr>
            <a:xfrm>
              <a:off x="976333" y="4931644"/>
              <a:ext cx="172200" cy="1722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71" name="Google Shape;371;gad42b2cbb6_0_375"/>
            <p:cNvCxnSpPr>
              <a:stCxn id="370" idx="0"/>
              <a:endCxn id="372" idx="3"/>
            </p:cNvCxnSpPr>
            <p:nvPr/>
          </p:nvCxnSpPr>
          <p:spPr>
            <a:xfrm rot="-5400000">
              <a:off x="1030933" y="1721944"/>
              <a:ext cx="3241200" cy="3178200"/>
            </a:xfrm>
            <a:prstGeom prst="bentConnector2">
              <a:avLst/>
            </a:prstGeom>
            <a:noFill/>
            <a:ln cap="flat" cmpd="sng" w="19050">
              <a:solidFill>
                <a:srgbClr val="000000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sp>
          <p:nvSpPr>
            <p:cNvPr id="373" name="Google Shape;373;gad42b2cbb6_0_375"/>
            <p:cNvSpPr txBox="1"/>
            <p:nvPr/>
          </p:nvSpPr>
          <p:spPr>
            <a:xfrm>
              <a:off x="4244275" y="1118200"/>
              <a:ext cx="664200" cy="17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256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gad42b2cbb6_0_375"/>
            <p:cNvSpPr txBox="1"/>
            <p:nvPr/>
          </p:nvSpPr>
          <p:spPr>
            <a:xfrm>
              <a:off x="3825125" y="1328825"/>
              <a:ext cx="664200" cy="17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256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gad42b2cbb6_0_375"/>
            <p:cNvSpPr txBox="1"/>
            <p:nvPr/>
          </p:nvSpPr>
          <p:spPr>
            <a:xfrm>
              <a:off x="4095200" y="1905350"/>
              <a:ext cx="931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Original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72" name="Google Shape;372;gad42b2cbb6_0_375"/>
            <p:cNvPicPr preferRelativeResize="0"/>
            <p:nvPr/>
          </p:nvPicPr>
          <p:blipFill rotWithShape="1">
            <a:blip r:embed="rId4">
              <a:alphaModFix/>
            </a:blip>
            <a:srcRect b="0" l="0" r="3444" t="0"/>
            <a:stretch/>
          </p:blipFill>
          <p:spPr>
            <a:xfrm rot="10800000">
              <a:off x="4240750" y="1423700"/>
              <a:ext cx="533400" cy="5334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grpSp>
        <p:nvGrpSpPr>
          <p:cNvPr id="376" name="Google Shape;376;gad42b2cbb6_0_375"/>
          <p:cNvGrpSpPr/>
          <p:nvPr/>
        </p:nvGrpSpPr>
        <p:grpSpPr>
          <a:xfrm>
            <a:off x="3123056" y="3861137"/>
            <a:ext cx="3321249" cy="1299767"/>
            <a:chOff x="2331925" y="3211075"/>
            <a:chExt cx="3045900" cy="1191900"/>
          </a:xfrm>
        </p:grpSpPr>
        <p:sp>
          <p:nvSpPr>
            <p:cNvPr id="377" name="Google Shape;377;gad42b2cbb6_0_375"/>
            <p:cNvSpPr/>
            <p:nvPr/>
          </p:nvSpPr>
          <p:spPr>
            <a:xfrm>
              <a:off x="3741025" y="3658075"/>
              <a:ext cx="1636800" cy="634800"/>
            </a:xfrm>
            <a:prstGeom prst="roundRect">
              <a:avLst>
                <a:gd fmla="val 16667" name="adj"/>
              </a:avLst>
            </a:prstGeom>
            <a:solidFill>
              <a:srgbClr val="CFE2F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Normalize ± 1,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Shuffle windows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78" name="Google Shape;378;gad42b2cbb6_0_375"/>
            <p:cNvCxnSpPr>
              <a:stCxn id="377" idx="1"/>
              <a:endCxn id="346" idx="3"/>
            </p:cNvCxnSpPr>
            <p:nvPr/>
          </p:nvCxnSpPr>
          <p:spPr>
            <a:xfrm rot="10800000">
              <a:off x="3531325" y="3211075"/>
              <a:ext cx="209700" cy="764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9" name="Google Shape;379;gad42b2cbb6_0_375"/>
            <p:cNvCxnSpPr>
              <a:stCxn id="377" idx="1"/>
              <a:endCxn id="357" idx="1"/>
            </p:cNvCxnSpPr>
            <p:nvPr/>
          </p:nvCxnSpPr>
          <p:spPr>
            <a:xfrm flipH="1">
              <a:off x="2331925" y="3975475"/>
              <a:ext cx="1409100" cy="427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380" name="Google Shape;380;gad42b2cbb6_0_375"/>
          <p:cNvGrpSpPr/>
          <p:nvPr/>
        </p:nvGrpSpPr>
        <p:grpSpPr>
          <a:xfrm>
            <a:off x="5812253" y="1536573"/>
            <a:ext cx="5262245" cy="1244765"/>
            <a:chOff x="4798174" y="1079425"/>
            <a:chExt cx="4825976" cy="1141463"/>
          </a:xfrm>
        </p:grpSpPr>
        <p:pic>
          <p:nvPicPr>
            <p:cNvPr id="381" name="Google Shape;381;gad42b2cbb6_0_375"/>
            <p:cNvPicPr preferRelativeResize="0"/>
            <p:nvPr/>
          </p:nvPicPr>
          <p:blipFill rotWithShape="1">
            <a:blip r:embed="rId4">
              <a:alphaModFix/>
            </a:blip>
            <a:srcRect b="0" l="0" r="3444" t="0"/>
            <a:stretch/>
          </p:blipFill>
          <p:spPr>
            <a:xfrm>
              <a:off x="5646813" y="1423688"/>
              <a:ext cx="533400" cy="5334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382" name="Google Shape;382;gad42b2cbb6_0_375"/>
            <p:cNvSpPr txBox="1"/>
            <p:nvPr/>
          </p:nvSpPr>
          <p:spPr>
            <a:xfrm>
              <a:off x="4798174" y="1897488"/>
              <a:ext cx="8247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90°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gad42b2cbb6_0_375"/>
            <p:cNvSpPr txBox="1"/>
            <p:nvPr/>
          </p:nvSpPr>
          <p:spPr>
            <a:xfrm>
              <a:off x="5478799" y="1897488"/>
              <a:ext cx="8247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180°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gad42b2cbb6_0_375"/>
            <p:cNvSpPr txBox="1"/>
            <p:nvPr/>
          </p:nvSpPr>
          <p:spPr>
            <a:xfrm>
              <a:off x="6159424" y="1897488"/>
              <a:ext cx="8247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270°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85" name="Google Shape;385;gad42b2cbb6_0_375"/>
            <p:cNvPicPr preferRelativeResize="0"/>
            <p:nvPr/>
          </p:nvPicPr>
          <p:blipFill rotWithShape="1">
            <a:blip r:embed="rId4">
              <a:alphaModFix/>
            </a:blip>
            <a:srcRect b="0" l="0" r="3444" t="0"/>
            <a:stretch/>
          </p:blipFill>
          <p:spPr>
            <a:xfrm rot="5400000">
              <a:off x="6325138" y="1423700"/>
              <a:ext cx="533400" cy="5334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386" name="Google Shape;386;gad42b2cbb6_0_375"/>
            <p:cNvPicPr preferRelativeResize="0"/>
            <p:nvPr/>
          </p:nvPicPr>
          <p:blipFill rotWithShape="1">
            <a:blip r:embed="rId4">
              <a:alphaModFix/>
            </a:blip>
            <a:srcRect b="0" l="0" r="3444" t="0"/>
            <a:stretch/>
          </p:blipFill>
          <p:spPr>
            <a:xfrm rot="-5400000">
              <a:off x="4943788" y="1423700"/>
              <a:ext cx="533400" cy="5334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387" name="Google Shape;387;gad42b2cbb6_0_375"/>
            <p:cNvPicPr preferRelativeResize="0"/>
            <p:nvPr/>
          </p:nvPicPr>
          <p:blipFill rotWithShape="1">
            <a:blip r:embed="rId4">
              <a:alphaModFix/>
            </a:blip>
            <a:srcRect b="0" l="0" r="3444" t="0"/>
            <a:stretch/>
          </p:blipFill>
          <p:spPr>
            <a:xfrm flipH="1">
              <a:off x="7008150" y="1423700"/>
              <a:ext cx="533400" cy="5334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388" name="Google Shape;388;gad42b2cbb6_0_375"/>
            <p:cNvPicPr preferRelativeResize="0"/>
            <p:nvPr/>
          </p:nvPicPr>
          <p:blipFill rotWithShape="1">
            <a:blip r:embed="rId4">
              <a:alphaModFix/>
            </a:blip>
            <a:srcRect b="0" l="0" r="3444" t="0"/>
            <a:stretch/>
          </p:blipFill>
          <p:spPr>
            <a:xfrm flipH="1" rot="10800000">
              <a:off x="7699150" y="1423700"/>
              <a:ext cx="533400" cy="5334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389" name="Google Shape;389;gad42b2cbb6_0_375"/>
            <p:cNvPicPr preferRelativeResize="0"/>
            <p:nvPr/>
          </p:nvPicPr>
          <p:blipFill rotWithShape="1">
            <a:blip r:embed="rId4">
              <a:alphaModFix/>
            </a:blip>
            <a:srcRect b="0" l="0" r="3444" t="0"/>
            <a:stretch/>
          </p:blipFill>
          <p:spPr>
            <a:xfrm flipH="1" rot="-5400000">
              <a:off x="8390150" y="1423700"/>
              <a:ext cx="533400" cy="5334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390" name="Google Shape;390;gad42b2cbb6_0_375"/>
            <p:cNvPicPr preferRelativeResize="0"/>
            <p:nvPr/>
          </p:nvPicPr>
          <p:blipFill rotWithShape="1">
            <a:blip r:embed="rId4">
              <a:alphaModFix/>
            </a:blip>
            <a:srcRect b="0" l="0" r="3444" t="0"/>
            <a:stretch/>
          </p:blipFill>
          <p:spPr>
            <a:xfrm flipH="1" rot="5400000">
              <a:off x="9081150" y="1423700"/>
              <a:ext cx="533400" cy="533400"/>
            </a:xfrm>
            <a:prstGeom prst="rect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391" name="Google Shape;391;gad42b2cbb6_0_375"/>
            <p:cNvSpPr txBox="1"/>
            <p:nvPr/>
          </p:nvSpPr>
          <p:spPr>
            <a:xfrm>
              <a:off x="4935150" y="1079425"/>
              <a:ext cx="1915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Rotation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92" name="Google Shape;392;gad42b2cbb6_0_375"/>
            <p:cNvCxnSpPr>
              <a:stCxn id="391" idx="1"/>
              <a:endCxn id="386" idx="0"/>
            </p:cNvCxnSpPr>
            <p:nvPr/>
          </p:nvCxnSpPr>
          <p:spPr>
            <a:xfrm>
              <a:off x="4935150" y="1241125"/>
              <a:ext cx="8700" cy="449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3" name="Google Shape;393;gad42b2cbb6_0_375"/>
            <p:cNvCxnSpPr>
              <a:stCxn id="385" idx="0"/>
              <a:endCxn id="391" idx="3"/>
            </p:cNvCxnSpPr>
            <p:nvPr/>
          </p:nvCxnSpPr>
          <p:spPr>
            <a:xfrm rot="10800000">
              <a:off x="6850738" y="1241000"/>
              <a:ext cx="7800" cy="449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94" name="Google Shape;394;gad42b2cbb6_0_375"/>
            <p:cNvSpPr txBox="1"/>
            <p:nvPr/>
          </p:nvSpPr>
          <p:spPr>
            <a:xfrm>
              <a:off x="7003450" y="1079425"/>
              <a:ext cx="12339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Flip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95" name="Google Shape;395;gad42b2cbb6_0_375"/>
            <p:cNvCxnSpPr>
              <a:stCxn id="394" idx="1"/>
            </p:cNvCxnSpPr>
            <p:nvPr/>
          </p:nvCxnSpPr>
          <p:spPr>
            <a:xfrm>
              <a:off x="7003450" y="1241125"/>
              <a:ext cx="0" cy="449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6" name="Google Shape;396;gad42b2cbb6_0_375"/>
            <p:cNvCxnSpPr>
              <a:endCxn id="394" idx="3"/>
            </p:cNvCxnSpPr>
            <p:nvPr/>
          </p:nvCxnSpPr>
          <p:spPr>
            <a:xfrm rot="10800000">
              <a:off x="8237350" y="1241125"/>
              <a:ext cx="0" cy="449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97" name="Google Shape;397;gad42b2cbb6_0_375"/>
            <p:cNvSpPr txBox="1"/>
            <p:nvPr/>
          </p:nvSpPr>
          <p:spPr>
            <a:xfrm>
              <a:off x="8390150" y="1079425"/>
              <a:ext cx="12339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Diagonal Flip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98" name="Google Shape;398;gad42b2cbb6_0_375"/>
            <p:cNvCxnSpPr>
              <a:stCxn id="389" idx="0"/>
              <a:endCxn id="397" idx="1"/>
            </p:cNvCxnSpPr>
            <p:nvPr/>
          </p:nvCxnSpPr>
          <p:spPr>
            <a:xfrm rot="10800000">
              <a:off x="8390150" y="1241000"/>
              <a:ext cx="0" cy="449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9" name="Google Shape;399;gad42b2cbb6_0_375"/>
            <p:cNvCxnSpPr>
              <a:stCxn id="390" idx="0"/>
              <a:endCxn id="397" idx="3"/>
            </p:cNvCxnSpPr>
            <p:nvPr/>
          </p:nvCxnSpPr>
          <p:spPr>
            <a:xfrm flipH="1" rot="10800000">
              <a:off x="9614550" y="1241000"/>
              <a:ext cx="9600" cy="449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0" name="Google Shape;400;gad42b2cbb6_0_375"/>
            <p:cNvCxnSpPr/>
            <p:nvPr/>
          </p:nvCxnSpPr>
          <p:spPr>
            <a:xfrm>
              <a:off x="9228300" y="2009650"/>
              <a:ext cx="175800" cy="175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1" name="Google Shape;401;gad42b2cbb6_0_375"/>
            <p:cNvCxnSpPr/>
            <p:nvPr/>
          </p:nvCxnSpPr>
          <p:spPr>
            <a:xfrm flipH="1" rot="10800000">
              <a:off x="8515700" y="2010250"/>
              <a:ext cx="174600" cy="1746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2" name="Google Shape;402;gad42b2cbb6_0_375"/>
            <p:cNvCxnSpPr/>
            <p:nvPr/>
          </p:nvCxnSpPr>
          <p:spPr>
            <a:xfrm>
              <a:off x="7855900" y="2073925"/>
              <a:ext cx="2199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3" name="Google Shape;403;gad42b2cbb6_0_375"/>
            <p:cNvCxnSpPr/>
            <p:nvPr/>
          </p:nvCxnSpPr>
          <p:spPr>
            <a:xfrm rot="10800000">
              <a:off x="7274850" y="1995175"/>
              <a:ext cx="0" cy="1575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404" name="Google Shape;404;gad42b2cbb6_0_375"/>
          <p:cNvGrpSpPr/>
          <p:nvPr/>
        </p:nvGrpSpPr>
        <p:grpSpPr>
          <a:xfrm>
            <a:off x="6444305" y="3263315"/>
            <a:ext cx="4566482" cy="1777474"/>
            <a:chOff x="6291784" y="3272500"/>
            <a:chExt cx="4187511" cy="1629963"/>
          </a:xfrm>
        </p:grpSpPr>
        <p:grpSp>
          <p:nvGrpSpPr>
            <p:cNvPr id="405" name="Google Shape;405;gad42b2cbb6_0_375"/>
            <p:cNvGrpSpPr/>
            <p:nvPr/>
          </p:nvGrpSpPr>
          <p:grpSpPr>
            <a:xfrm>
              <a:off x="6291784" y="3272500"/>
              <a:ext cx="4187511" cy="1629963"/>
              <a:chOff x="6291784" y="3272500"/>
              <a:chExt cx="4187511" cy="1629963"/>
            </a:xfrm>
          </p:grpSpPr>
          <p:grpSp>
            <p:nvGrpSpPr>
              <p:cNvPr id="406" name="Google Shape;406;gad42b2cbb6_0_375"/>
              <p:cNvGrpSpPr/>
              <p:nvPr/>
            </p:nvGrpSpPr>
            <p:grpSpPr>
              <a:xfrm>
                <a:off x="6291784" y="4267663"/>
                <a:ext cx="2456688" cy="634800"/>
                <a:chOff x="7947117" y="4115263"/>
                <a:chExt cx="2456933" cy="634800"/>
              </a:xfrm>
            </p:grpSpPr>
            <p:sp>
              <p:nvSpPr>
                <p:cNvPr id="407" name="Google Shape;407;gad42b2cbb6_0_375"/>
                <p:cNvSpPr/>
                <p:nvPr/>
              </p:nvSpPr>
              <p:spPr>
                <a:xfrm>
                  <a:off x="8670050" y="4115263"/>
                  <a:ext cx="1734000" cy="634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CFE2F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da-DK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Validation data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08" name="Google Shape;408;gad42b2cbb6_0_375"/>
                <p:cNvCxnSpPr>
                  <a:stCxn id="377" idx="3"/>
                  <a:endCxn id="407" idx="1"/>
                </p:cNvCxnSpPr>
                <p:nvPr/>
              </p:nvCxnSpPr>
              <p:spPr>
                <a:xfrm>
                  <a:off x="7947117" y="4432709"/>
                  <a:ext cx="7230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med" w="med" type="triangle"/>
                </a:ln>
              </p:spPr>
            </p:cxnSp>
          </p:grpSp>
          <p:grpSp>
            <p:nvGrpSpPr>
              <p:cNvPr id="409" name="Google Shape;409;gad42b2cbb6_0_375"/>
              <p:cNvGrpSpPr/>
              <p:nvPr/>
            </p:nvGrpSpPr>
            <p:grpSpPr>
              <a:xfrm>
                <a:off x="8366005" y="3272500"/>
                <a:ext cx="2113289" cy="634800"/>
                <a:chOff x="8290525" y="3120100"/>
                <a:chExt cx="2113500" cy="634800"/>
              </a:xfrm>
            </p:grpSpPr>
            <p:sp>
              <p:nvSpPr>
                <p:cNvPr id="410" name="Google Shape;410;gad42b2cbb6_0_375"/>
                <p:cNvSpPr/>
                <p:nvPr/>
              </p:nvSpPr>
              <p:spPr>
                <a:xfrm>
                  <a:off x="8993725" y="3120100"/>
                  <a:ext cx="1410300" cy="6348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2CC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da-DK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Training data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11" name="Google Shape;411;gad42b2cbb6_0_375"/>
                <p:cNvCxnSpPr>
                  <a:stCxn id="412" idx="3"/>
                  <a:endCxn id="410" idx="1"/>
                </p:cNvCxnSpPr>
                <p:nvPr/>
              </p:nvCxnSpPr>
              <p:spPr>
                <a:xfrm>
                  <a:off x="8290525" y="3437500"/>
                  <a:ext cx="7032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med" w="med" type="triangle"/>
                </a:ln>
              </p:spPr>
            </p:cxnSp>
          </p:grpSp>
        </p:grpSp>
        <p:cxnSp>
          <p:nvCxnSpPr>
            <p:cNvPr id="413" name="Google Shape;413;gad42b2cbb6_0_375"/>
            <p:cNvCxnSpPr>
              <a:stCxn id="377" idx="3"/>
              <a:endCxn id="412" idx="1"/>
            </p:cNvCxnSpPr>
            <p:nvPr/>
          </p:nvCxnSpPr>
          <p:spPr>
            <a:xfrm flipH="1" rot="10800000">
              <a:off x="6291784" y="3590009"/>
              <a:ext cx="664200" cy="995100"/>
            </a:xfrm>
            <a:prstGeom prst="bentConnector3">
              <a:avLst>
                <a:gd fmla="val 1670" name="adj1"/>
              </a:avLst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grpSp>
        <p:nvGrpSpPr>
          <p:cNvPr id="414" name="Google Shape;414;gad42b2cbb6_0_375"/>
          <p:cNvGrpSpPr/>
          <p:nvPr/>
        </p:nvGrpSpPr>
        <p:grpSpPr>
          <a:xfrm>
            <a:off x="5203636" y="2821335"/>
            <a:ext cx="5869465" cy="1134229"/>
            <a:chOff x="5154077" y="2867200"/>
            <a:chExt cx="5382362" cy="1040100"/>
          </a:xfrm>
        </p:grpSpPr>
        <p:sp>
          <p:nvSpPr>
            <p:cNvPr id="412" name="Google Shape;412;gad42b2cbb6_0_375"/>
            <p:cNvSpPr/>
            <p:nvPr/>
          </p:nvSpPr>
          <p:spPr>
            <a:xfrm>
              <a:off x="6955847" y="3272500"/>
              <a:ext cx="1410159" cy="634800"/>
            </a:xfrm>
            <a:prstGeom prst="roundRect">
              <a:avLst>
                <a:gd fmla="val 16667" name="adj"/>
              </a:avLst>
            </a:prstGeom>
            <a:solidFill>
              <a:srgbClr val="FFF2CC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da-DK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Data augmentation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5" name="Google Shape;415;gad42b2cbb6_0_375"/>
            <p:cNvGrpSpPr/>
            <p:nvPr/>
          </p:nvGrpSpPr>
          <p:grpSpPr>
            <a:xfrm>
              <a:off x="5154077" y="2867200"/>
              <a:ext cx="5382362" cy="405300"/>
              <a:chOff x="5078275" y="2791000"/>
              <a:chExt cx="5382900" cy="405300"/>
            </a:xfrm>
          </p:grpSpPr>
          <p:cxnSp>
            <p:nvCxnSpPr>
              <p:cNvPr id="416" name="Google Shape;416;gad42b2cbb6_0_375"/>
              <p:cNvCxnSpPr/>
              <p:nvPr/>
            </p:nvCxnSpPr>
            <p:spPr>
              <a:xfrm rot="10800000">
                <a:off x="5078275" y="2816800"/>
                <a:ext cx="2507100" cy="379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17" name="Google Shape;417;gad42b2cbb6_0_375"/>
              <p:cNvCxnSpPr/>
              <p:nvPr/>
            </p:nvCxnSpPr>
            <p:spPr>
              <a:xfrm flipH="1" rot="10800000">
                <a:off x="7585375" y="2791000"/>
                <a:ext cx="2875800" cy="4053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418" name="Google Shape;418;gad42b2cbb6_0_375"/>
          <p:cNvSpPr txBox="1"/>
          <p:nvPr/>
        </p:nvSpPr>
        <p:spPr>
          <a:xfrm>
            <a:off x="3973675" y="5160900"/>
            <a:ext cx="2766900" cy="5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da-DK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Resample SAR 80m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ad42b2cbb6_0_459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Data Distribution</a:t>
            </a:r>
            <a:endParaRPr/>
          </a:p>
        </p:txBody>
      </p:sp>
      <p:sp>
        <p:nvSpPr>
          <p:cNvPr id="425" name="Google Shape;425;gad42b2cbb6_0_459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426" name="Google Shape;426;gad42b2cbb6_0_4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728" y="1704975"/>
            <a:ext cx="5423472" cy="428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gad42b2cbb6_0_4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2300" y="1746200"/>
            <a:ext cx="5297524" cy="4282474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gad42b2cbb6_0_459"/>
          <p:cNvSpPr txBox="1"/>
          <p:nvPr/>
        </p:nvSpPr>
        <p:spPr>
          <a:xfrm>
            <a:off x="1426875" y="6019375"/>
            <a:ext cx="4036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a-DK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Median Frequency weighting Scheme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ad42b2cbb6_0_469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Sea Ice Charting and Data Fusion Experiments</a:t>
            </a:r>
            <a:endParaRPr/>
          </a:p>
        </p:txBody>
      </p:sp>
      <p:sp>
        <p:nvSpPr>
          <p:cNvPr id="435" name="Google Shape;435;gad42b2cbb6_0_469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Trained U-Net - baseline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Incidence Angle U-Net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</a:pPr>
            <a:r>
              <a:rPr lang="da-DK" sz="1400">
                <a:solidFill>
                  <a:srgbClr val="000000"/>
                </a:solidFill>
              </a:rPr>
              <a:t>2 sub experiments</a:t>
            </a:r>
            <a:br>
              <a:rPr lang="da-DK" sz="1400">
                <a:solidFill>
                  <a:srgbClr val="000000"/>
                </a:solidFill>
              </a:rPr>
            </a:br>
            <a:endParaRPr sz="14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AMSR2 U-Net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</a:pPr>
            <a:r>
              <a:rPr lang="da-DK" sz="1400">
                <a:solidFill>
                  <a:srgbClr val="000000"/>
                </a:solidFill>
              </a:rPr>
              <a:t>3 sub experiments</a:t>
            </a:r>
            <a:br>
              <a:rPr lang="da-DK" sz="1400">
                <a:solidFill>
                  <a:srgbClr val="000000"/>
                </a:solidFill>
              </a:rPr>
            </a:br>
            <a:endParaRPr sz="14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Incidence Angle + AMSR2 U-Net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da-DK">
                <a:solidFill>
                  <a:srgbClr val="000000"/>
                </a:solidFill>
              </a:rPr>
              <a:t>Metrics used: Accuracy, Confusion Matrix and R</a:t>
            </a:r>
            <a:r>
              <a:rPr baseline="30000" lang="da-DK">
                <a:solidFill>
                  <a:srgbClr val="000000"/>
                </a:solidFill>
              </a:rPr>
              <a:t>2</a:t>
            </a:r>
            <a:r>
              <a:rPr lang="da-DK">
                <a:solidFill>
                  <a:srgbClr val="000000"/>
                </a:solidFill>
              </a:rPr>
              <a:t> coefficient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436" name="Google Shape;436;gad42b2cbb6_0_469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sp>
        <p:nvSpPr>
          <p:cNvPr id="437" name="Google Shape;437;gad42b2cbb6_0_469"/>
          <p:cNvSpPr txBox="1"/>
          <p:nvPr>
            <p:ph idx="1" type="body"/>
          </p:nvPr>
        </p:nvSpPr>
        <p:spPr>
          <a:xfrm>
            <a:off x="1774800" y="1706400"/>
            <a:ext cx="77511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 u="sng">
                <a:solidFill>
                  <a:srgbClr val="000000"/>
                </a:solidFill>
              </a:rPr>
              <a:t>SAR Trained U-Net - baseline</a:t>
            </a:r>
            <a:br>
              <a:rPr lang="da-DK" u="sng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Incidence Angle U-Net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</a:pPr>
            <a:r>
              <a:rPr lang="da-DK" sz="1400">
                <a:solidFill>
                  <a:srgbClr val="000000"/>
                </a:solidFill>
              </a:rPr>
              <a:t>2 sub experiments</a:t>
            </a:r>
            <a:br>
              <a:rPr lang="da-DK" sz="1400">
                <a:solidFill>
                  <a:srgbClr val="000000"/>
                </a:solidFill>
              </a:rPr>
            </a:br>
            <a:endParaRPr sz="14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AMSR2 U-Net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</a:pPr>
            <a:r>
              <a:rPr lang="da-DK" sz="1400">
                <a:solidFill>
                  <a:srgbClr val="000000"/>
                </a:solidFill>
              </a:rPr>
              <a:t>3 sub experiments</a:t>
            </a:r>
            <a:br>
              <a:rPr lang="da-DK" sz="1400">
                <a:solidFill>
                  <a:srgbClr val="000000"/>
                </a:solidFill>
              </a:rPr>
            </a:br>
            <a:endParaRPr sz="14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Incidence Angle + AMSR2 U-Net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da-DK">
                <a:solidFill>
                  <a:srgbClr val="000000"/>
                </a:solidFill>
              </a:rPr>
              <a:t>Metrics used: Accuracy, Confusion Matrix and R</a:t>
            </a:r>
            <a:r>
              <a:rPr baseline="30000" lang="da-DK">
                <a:solidFill>
                  <a:srgbClr val="000000"/>
                </a:solidFill>
              </a:rPr>
              <a:t>2</a:t>
            </a:r>
            <a:r>
              <a:rPr lang="da-DK">
                <a:solidFill>
                  <a:srgbClr val="000000"/>
                </a:solidFill>
              </a:rPr>
              <a:t> coefficient</a:t>
            </a:r>
            <a:endParaRPr u="sng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ad42b2cbb6_0_502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SAR U-Net Inference Scene 1</a:t>
            </a:r>
            <a:endParaRPr/>
          </a:p>
        </p:txBody>
      </p:sp>
      <p:sp>
        <p:nvSpPr>
          <p:cNvPr id="444" name="Google Shape;444;gad42b2cbb6_0_502"/>
          <p:cNvSpPr txBox="1"/>
          <p:nvPr>
            <p:ph idx="1" type="body"/>
          </p:nvPr>
        </p:nvSpPr>
        <p:spPr>
          <a:xfrm>
            <a:off x="1698600" y="14016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da-DK" sz="2000">
                <a:solidFill>
                  <a:srgbClr val="000000"/>
                </a:solidFill>
              </a:rPr>
              <a:t>Accuracy: 51.34 %,  R</a:t>
            </a:r>
            <a:r>
              <a:rPr baseline="30000" lang="da-DK" sz="2000">
                <a:solidFill>
                  <a:srgbClr val="000000"/>
                </a:solidFill>
              </a:rPr>
              <a:t>2</a:t>
            </a:r>
            <a:r>
              <a:rPr lang="da-DK" sz="2000">
                <a:solidFill>
                  <a:srgbClr val="000000"/>
                </a:solidFill>
              </a:rPr>
              <a:t>: 83.46 %</a:t>
            </a:r>
            <a:endParaRPr sz="2000">
              <a:solidFill>
                <a:srgbClr val="000000"/>
              </a:solidFill>
            </a:endParaRPr>
          </a:p>
        </p:txBody>
      </p:sp>
      <p:sp>
        <p:nvSpPr>
          <p:cNvPr id="445" name="Google Shape;445;gad42b2cbb6_0_502"/>
          <p:cNvSpPr txBox="1"/>
          <p:nvPr>
            <p:ph idx="12" type="sldNum"/>
          </p:nvPr>
        </p:nvSpPr>
        <p:spPr>
          <a:xfrm>
            <a:off x="12505041" y="6507298"/>
            <a:ext cx="478800" cy="3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grpSp>
        <p:nvGrpSpPr>
          <p:cNvPr id="446" name="Google Shape;446;gad42b2cbb6_0_502"/>
          <p:cNvGrpSpPr/>
          <p:nvPr/>
        </p:nvGrpSpPr>
        <p:grpSpPr>
          <a:xfrm>
            <a:off x="146200" y="1836925"/>
            <a:ext cx="11859730" cy="4670376"/>
            <a:chOff x="146200" y="1836925"/>
            <a:chExt cx="11859730" cy="4670376"/>
          </a:xfrm>
        </p:grpSpPr>
        <p:sp>
          <p:nvSpPr>
            <p:cNvPr id="447" name="Google Shape;447;gad42b2cbb6_0_502"/>
            <p:cNvSpPr txBox="1"/>
            <p:nvPr/>
          </p:nvSpPr>
          <p:spPr>
            <a:xfrm>
              <a:off x="8573012" y="1836925"/>
              <a:ext cx="1747800" cy="35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Error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48" name="Google Shape;448;gad42b2cbb6_0_502"/>
            <p:cNvPicPr preferRelativeResize="0"/>
            <p:nvPr/>
          </p:nvPicPr>
          <p:blipFill rotWithShape="1">
            <a:blip r:embed="rId3">
              <a:alphaModFix/>
            </a:blip>
            <a:srcRect b="0" l="0" r="39853" t="82313"/>
            <a:stretch/>
          </p:blipFill>
          <p:spPr>
            <a:xfrm>
              <a:off x="146200" y="5674457"/>
              <a:ext cx="7818035" cy="8328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gad42b2cbb6_0_502"/>
            <p:cNvSpPr txBox="1"/>
            <p:nvPr/>
          </p:nvSpPr>
          <p:spPr>
            <a:xfrm>
              <a:off x="1360470" y="1836925"/>
              <a:ext cx="1747800" cy="35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Prediction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gad42b2cbb6_0_502"/>
            <p:cNvSpPr txBox="1"/>
            <p:nvPr/>
          </p:nvSpPr>
          <p:spPr>
            <a:xfrm>
              <a:off x="4806381" y="1836925"/>
              <a:ext cx="1747800" cy="35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Truth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51" name="Google Shape;451;gad42b2cbb6_0_502"/>
            <p:cNvPicPr preferRelativeResize="0"/>
            <p:nvPr/>
          </p:nvPicPr>
          <p:blipFill rotWithShape="1">
            <a:blip r:embed="rId4">
              <a:alphaModFix/>
            </a:blip>
            <a:srcRect b="0" l="29" r="28" t="0"/>
            <a:stretch/>
          </p:blipFill>
          <p:spPr>
            <a:xfrm>
              <a:off x="546248" y="2190799"/>
              <a:ext cx="11459682" cy="35215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2" name="Google Shape;452;gad42b2cbb6_0_502"/>
          <p:cNvGrpSpPr/>
          <p:nvPr/>
        </p:nvGrpSpPr>
        <p:grpSpPr>
          <a:xfrm>
            <a:off x="9992984" y="1905859"/>
            <a:ext cx="742200" cy="1608467"/>
            <a:chOff x="9992984" y="1905859"/>
            <a:chExt cx="742200" cy="1608467"/>
          </a:xfrm>
        </p:grpSpPr>
        <p:sp>
          <p:nvSpPr>
            <p:cNvPr id="453" name="Google Shape;453;gad42b2cbb6_0_502"/>
            <p:cNvSpPr/>
            <p:nvPr/>
          </p:nvSpPr>
          <p:spPr>
            <a:xfrm>
              <a:off x="9992984" y="2299926"/>
              <a:ext cx="742200" cy="1214400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gad42b2cbb6_0_502"/>
            <p:cNvSpPr txBox="1"/>
            <p:nvPr/>
          </p:nvSpPr>
          <p:spPr>
            <a:xfrm>
              <a:off x="10131852" y="1905859"/>
              <a:ext cx="378000" cy="36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da-DK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5" name="Google Shape;455;gad42b2cbb6_0_502"/>
          <p:cNvGrpSpPr/>
          <p:nvPr/>
        </p:nvGrpSpPr>
        <p:grpSpPr>
          <a:xfrm>
            <a:off x="8398036" y="4421634"/>
            <a:ext cx="604463" cy="1154454"/>
            <a:chOff x="9031218" y="2490070"/>
            <a:chExt cx="880500" cy="1159556"/>
          </a:xfrm>
        </p:grpSpPr>
        <p:sp>
          <p:nvSpPr>
            <p:cNvPr id="456" name="Google Shape;456;gad42b2cbb6_0_502"/>
            <p:cNvSpPr/>
            <p:nvPr/>
          </p:nvSpPr>
          <p:spPr>
            <a:xfrm>
              <a:off x="9031218" y="2856126"/>
              <a:ext cx="880500" cy="793500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gad42b2cbb6_0_502"/>
            <p:cNvSpPr txBox="1"/>
            <p:nvPr/>
          </p:nvSpPr>
          <p:spPr>
            <a:xfrm>
              <a:off x="9031218" y="2490070"/>
              <a:ext cx="880500" cy="36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da-DK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8" name="Google Shape;458;gad42b2cbb6_0_502"/>
          <p:cNvSpPr/>
          <p:nvPr/>
        </p:nvSpPr>
        <p:spPr>
          <a:xfrm>
            <a:off x="7666400" y="1968775"/>
            <a:ext cx="4389600" cy="383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ad42b2cbb6_0_556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-DK">
                <a:solidFill>
                  <a:schemeClr val="dk1"/>
                </a:solidFill>
              </a:rPr>
              <a:t>SAR U-Net Inference Scene 1</a:t>
            </a:r>
            <a:endParaRPr/>
          </a:p>
        </p:txBody>
      </p:sp>
      <p:sp>
        <p:nvSpPr>
          <p:cNvPr id="465" name="Google Shape;465;gad42b2cbb6_0_556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grpSp>
        <p:nvGrpSpPr>
          <p:cNvPr id="466" name="Google Shape;466;gad42b2cbb6_0_556"/>
          <p:cNvGrpSpPr/>
          <p:nvPr/>
        </p:nvGrpSpPr>
        <p:grpSpPr>
          <a:xfrm>
            <a:off x="578088" y="1398725"/>
            <a:ext cx="5438362" cy="5069230"/>
            <a:chOff x="578088" y="1398725"/>
            <a:chExt cx="5438362" cy="5069230"/>
          </a:xfrm>
        </p:grpSpPr>
        <p:pic>
          <p:nvPicPr>
            <p:cNvPr id="467" name="Google Shape;467;gad42b2cbb6_0_55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8088" y="1801632"/>
              <a:ext cx="5438362" cy="46663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gad42b2cbb6_0_556"/>
            <p:cNvSpPr/>
            <p:nvPr/>
          </p:nvSpPr>
          <p:spPr>
            <a:xfrm>
              <a:off x="1411925" y="5474750"/>
              <a:ext cx="736800" cy="961500"/>
            </a:xfrm>
            <a:prstGeom prst="rect">
              <a:avLst/>
            </a:prstGeom>
            <a:noFill/>
            <a:ln cap="flat" cmpd="sng" w="2857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gad42b2cbb6_0_556"/>
            <p:cNvSpPr txBox="1"/>
            <p:nvPr/>
          </p:nvSpPr>
          <p:spPr>
            <a:xfrm>
              <a:off x="1449108" y="5110843"/>
              <a:ext cx="736800" cy="36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da-DK" sz="1800" u="none" cap="none" strike="noStrike">
                  <a:solidFill>
                    <a:srgbClr val="CCCCCC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 b="0" i="0" sz="1800" u="none" cap="none" strike="noStrike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gad42b2cbb6_0_556"/>
            <p:cNvSpPr txBox="1"/>
            <p:nvPr/>
          </p:nvSpPr>
          <p:spPr>
            <a:xfrm>
              <a:off x="2198022" y="1398725"/>
              <a:ext cx="1431300" cy="38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SAR HH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1" name="Google Shape;471;gad42b2cbb6_0_556"/>
          <p:cNvGrpSpPr/>
          <p:nvPr/>
        </p:nvGrpSpPr>
        <p:grpSpPr>
          <a:xfrm>
            <a:off x="6173962" y="1398725"/>
            <a:ext cx="5438362" cy="5102175"/>
            <a:chOff x="6173962" y="1398725"/>
            <a:chExt cx="5438362" cy="5102175"/>
          </a:xfrm>
        </p:grpSpPr>
        <p:grpSp>
          <p:nvGrpSpPr>
            <p:cNvPr id="472" name="Google Shape;472;gad42b2cbb6_0_556"/>
            <p:cNvGrpSpPr/>
            <p:nvPr/>
          </p:nvGrpSpPr>
          <p:grpSpPr>
            <a:xfrm>
              <a:off x="6173962" y="1398725"/>
              <a:ext cx="5438362" cy="5102175"/>
              <a:chOff x="6173962" y="1398725"/>
              <a:chExt cx="5438362" cy="5102175"/>
            </a:xfrm>
          </p:grpSpPr>
          <p:pic>
            <p:nvPicPr>
              <p:cNvPr id="473" name="Google Shape;473;gad42b2cbb6_0_55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173962" y="1768687"/>
                <a:ext cx="5438362" cy="47322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74" name="Google Shape;474;gad42b2cbb6_0_556"/>
              <p:cNvSpPr txBox="1"/>
              <p:nvPr/>
            </p:nvSpPr>
            <p:spPr>
              <a:xfrm>
                <a:off x="8003272" y="1398725"/>
                <a:ext cx="1431300" cy="38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0" i="0" lang="da-DK" sz="20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SAR HV</a:t>
                </a:r>
                <a:endParaRPr b="0" i="0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75" name="Google Shape;475;gad42b2cbb6_0_556"/>
            <p:cNvGrpSpPr/>
            <p:nvPr/>
          </p:nvGrpSpPr>
          <p:grpSpPr>
            <a:xfrm>
              <a:off x="7025575" y="5117368"/>
              <a:ext cx="773983" cy="1325407"/>
              <a:chOff x="1411925" y="5110843"/>
              <a:chExt cx="773983" cy="1325407"/>
            </a:xfrm>
          </p:grpSpPr>
          <p:sp>
            <p:nvSpPr>
              <p:cNvPr id="476" name="Google Shape;476;gad42b2cbb6_0_556"/>
              <p:cNvSpPr/>
              <p:nvPr/>
            </p:nvSpPr>
            <p:spPr>
              <a:xfrm>
                <a:off x="1411925" y="5474750"/>
                <a:ext cx="736800" cy="961500"/>
              </a:xfrm>
              <a:prstGeom prst="rect">
                <a:avLst/>
              </a:prstGeom>
              <a:noFill/>
              <a:ln cap="flat" cmpd="sng" w="2857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gad42b2cbb6_0_556"/>
              <p:cNvSpPr txBox="1"/>
              <p:nvPr/>
            </p:nvSpPr>
            <p:spPr>
              <a:xfrm>
                <a:off x="1449108" y="5110843"/>
                <a:ext cx="736800" cy="36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da-DK" sz="1800" u="none" cap="none" strike="noStrike">
                    <a:solidFill>
                      <a:srgbClr val="CCCCCC"/>
                    </a:solidFill>
                    <a:latin typeface="Arial"/>
                    <a:ea typeface="Arial"/>
                    <a:cs typeface="Arial"/>
                    <a:sym typeface="Arial"/>
                  </a:rPr>
                  <a:t>B</a:t>
                </a:r>
                <a:endParaRPr b="0" i="0" sz="1800" u="none" cap="none" strike="noStrike">
                  <a:solidFill>
                    <a:srgbClr val="CCCCCC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ad42b2cbb6_0_514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SAR U-Net Inference Scene 2</a:t>
            </a:r>
            <a:endParaRPr/>
          </a:p>
        </p:txBody>
      </p:sp>
      <p:sp>
        <p:nvSpPr>
          <p:cNvPr id="484" name="Google Shape;484;gad42b2cbb6_0_514"/>
          <p:cNvSpPr txBox="1"/>
          <p:nvPr>
            <p:ph idx="1" type="body"/>
          </p:nvPr>
        </p:nvSpPr>
        <p:spPr>
          <a:xfrm>
            <a:off x="1698600" y="14016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da-DK" sz="2000"/>
              <a:t>Accuracy: 98.99 %,  R</a:t>
            </a:r>
            <a:r>
              <a:rPr baseline="30000" lang="da-DK" sz="2000"/>
              <a:t>2</a:t>
            </a:r>
            <a:r>
              <a:rPr lang="da-DK" sz="2000"/>
              <a:t>: -1515.15 %</a:t>
            </a:r>
            <a:endParaRPr sz="2000"/>
          </a:p>
        </p:txBody>
      </p:sp>
      <p:sp>
        <p:nvSpPr>
          <p:cNvPr id="485" name="Google Shape;485;gad42b2cbb6_0_514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sp>
        <p:nvSpPr>
          <p:cNvPr id="486" name="Google Shape;486;gad42b2cbb6_0_514"/>
          <p:cNvSpPr txBox="1"/>
          <p:nvPr/>
        </p:nvSpPr>
        <p:spPr>
          <a:xfrm>
            <a:off x="5854424" y="1856807"/>
            <a:ext cx="217230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da-DK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Error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7" name="Google Shape;487;gad42b2cbb6_0_514"/>
          <p:cNvGrpSpPr/>
          <p:nvPr/>
        </p:nvGrpSpPr>
        <p:grpSpPr>
          <a:xfrm>
            <a:off x="-206362" y="1856807"/>
            <a:ext cx="9296163" cy="4570094"/>
            <a:chOff x="-206362" y="1856807"/>
            <a:chExt cx="9296163" cy="4570094"/>
          </a:xfrm>
        </p:grpSpPr>
        <p:sp>
          <p:nvSpPr>
            <p:cNvPr id="488" name="Google Shape;488;gad42b2cbb6_0_514"/>
            <p:cNvSpPr txBox="1"/>
            <p:nvPr/>
          </p:nvSpPr>
          <p:spPr>
            <a:xfrm>
              <a:off x="478075" y="1856807"/>
              <a:ext cx="2172300" cy="44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Prediction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gad42b2cbb6_0_514"/>
            <p:cNvSpPr txBox="1"/>
            <p:nvPr/>
          </p:nvSpPr>
          <p:spPr>
            <a:xfrm>
              <a:off x="3166249" y="1856807"/>
              <a:ext cx="2172300" cy="44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Truth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90" name="Google Shape;490;gad42b2cbb6_0_514"/>
            <p:cNvPicPr preferRelativeResize="0"/>
            <p:nvPr/>
          </p:nvPicPr>
          <p:blipFill rotWithShape="1">
            <a:blip r:embed="rId3">
              <a:alphaModFix/>
            </a:blip>
            <a:srcRect b="0" l="0" r="39853" t="82313"/>
            <a:stretch/>
          </p:blipFill>
          <p:spPr>
            <a:xfrm>
              <a:off x="-206362" y="5771589"/>
              <a:ext cx="6151381" cy="6553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1" name="Google Shape;491;gad42b2cbb6_0_5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3922" y="2303363"/>
              <a:ext cx="9005879" cy="345465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2" name="Google Shape;492;gad42b2cbb6_0_514"/>
          <p:cNvGrpSpPr/>
          <p:nvPr/>
        </p:nvGrpSpPr>
        <p:grpSpPr>
          <a:xfrm>
            <a:off x="5775303" y="2374773"/>
            <a:ext cx="493200" cy="749704"/>
            <a:chOff x="5775303" y="2374773"/>
            <a:chExt cx="493200" cy="749704"/>
          </a:xfrm>
        </p:grpSpPr>
        <p:sp>
          <p:nvSpPr>
            <p:cNvPr id="493" name="Google Shape;493;gad42b2cbb6_0_514"/>
            <p:cNvSpPr/>
            <p:nvPr/>
          </p:nvSpPr>
          <p:spPr>
            <a:xfrm>
              <a:off x="5775303" y="2374773"/>
              <a:ext cx="493200" cy="530400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gad42b2cbb6_0_514"/>
            <p:cNvSpPr txBox="1"/>
            <p:nvPr/>
          </p:nvSpPr>
          <p:spPr>
            <a:xfrm>
              <a:off x="5775303" y="2830777"/>
              <a:ext cx="493200" cy="29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da-DK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5" name="Google Shape;495;gad42b2cbb6_0_514"/>
          <p:cNvGrpSpPr/>
          <p:nvPr/>
        </p:nvGrpSpPr>
        <p:grpSpPr>
          <a:xfrm>
            <a:off x="8887845" y="1941015"/>
            <a:ext cx="3302752" cy="3705314"/>
            <a:chOff x="6717825" y="1560675"/>
            <a:chExt cx="2426175" cy="2710941"/>
          </a:xfrm>
        </p:grpSpPr>
        <p:pic>
          <p:nvPicPr>
            <p:cNvPr id="496" name="Google Shape;496;gad42b2cbb6_0_5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872450" y="1892363"/>
              <a:ext cx="2271550" cy="2379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gad42b2cbb6_0_514"/>
            <p:cNvSpPr/>
            <p:nvPr/>
          </p:nvSpPr>
          <p:spPr>
            <a:xfrm>
              <a:off x="6872445" y="1892383"/>
              <a:ext cx="377100" cy="405600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gad42b2cbb6_0_514"/>
            <p:cNvSpPr txBox="1"/>
            <p:nvPr/>
          </p:nvSpPr>
          <p:spPr>
            <a:xfrm>
              <a:off x="6872445" y="2241095"/>
              <a:ext cx="377100" cy="22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da-DK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gad42b2cbb6_0_514"/>
            <p:cNvSpPr txBox="1"/>
            <p:nvPr/>
          </p:nvSpPr>
          <p:spPr>
            <a:xfrm>
              <a:off x="6717825" y="1560675"/>
              <a:ext cx="2019300" cy="22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SAR HH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0" name="Google Shape;500;gad42b2cbb6_0_514"/>
          <p:cNvSpPr/>
          <p:nvPr/>
        </p:nvSpPr>
        <p:spPr>
          <a:xfrm>
            <a:off x="5712075" y="1897525"/>
            <a:ext cx="3302700" cy="375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ad42b2cbb6_0_590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SAR U-Net Inference Scene 3</a:t>
            </a:r>
            <a:endParaRPr/>
          </a:p>
        </p:txBody>
      </p:sp>
      <p:sp>
        <p:nvSpPr>
          <p:cNvPr id="507" name="Google Shape;507;gad42b2cbb6_0_590"/>
          <p:cNvSpPr txBox="1"/>
          <p:nvPr>
            <p:ph idx="1" type="body"/>
          </p:nvPr>
        </p:nvSpPr>
        <p:spPr>
          <a:xfrm>
            <a:off x="1698600" y="14016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-DK" sz="2000">
                <a:solidFill>
                  <a:srgbClr val="000000"/>
                </a:solidFill>
              </a:rPr>
              <a:t>Accuracy: 46.20 %,  R</a:t>
            </a:r>
            <a:r>
              <a:rPr baseline="30000" lang="da-DK" sz="2000">
                <a:solidFill>
                  <a:srgbClr val="000000"/>
                </a:solidFill>
              </a:rPr>
              <a:t>2</a:t>
            </a:r>
            <a:r>
              <a:rPr lang="da-DK" sz="2000">
                <a:solidFill>
                  <a:srgbClr val="000000"/>
                </a:solidFill>
              </a:rPr>
              <a:t>: -218.99 %</a:t>
            </a:r>
            <a:endParaRPr sz="2000">
              <a:solidFill>
                <a:srgbClr val="000000"/>
              </a:solidFill>
            </a:endParaRPr>
          </a:p>
        </p:txBody>
      </p:sp>
      <p:sp>
        <p:nvSpPr>
          <p:cNvPr id="508" name="Google Shape;508;gad42b2cbb6_0_590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grpSp>
        <p:nvGrpSpPr>
          <p:cNvPr id="509" name="Google Shape;509;gad42b2cbb6_0_590"/>
          <p:cNvGrpSpPr/>
          <p:nvPr/>
        </p:nvGrpSpPr>
        <p:grpSpPr>
          <a:xfrm>
            <a:off x="464825" y="1784302"/>
            <a:ext cx="11260729" cy="4728347"/>
            <a:chOff x="464825" y="1784302"/>
            <a:chExt cx="11260729" cy="4728347"/>
          </a:xfrm>
        </p:grpSpPr>
        <p:sp>
          <p:nvSpPr>
            <p:cNvPr id="510" name="Google Shape;510;gad42b2cbb6_0_590"/>
            <p:cNvSpPr txBox="1"/>
            <p:nvPr/>
          </p:nvSpPr>
          <p:spPr>
            <a:xfrm>
              <a:off x="8222790" y="1784302"/>
              <a:ext cx="1923600" cy="39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Error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gad42b2cbb6_0_590"/>
            <p:cNvSpPr txBox="1"/>
            <p:nvPr/>
          </p:nvSpPr>
          <p:spPr>
            <a:xfrm>
              <a:off x="1392374" y="1784302"/>
              <a:ext cx="1923600" cy="39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Prediction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gad42b2cbb6_0_590"/>
            <p:cNvSpPr txBox="1"/>
            <p:nvPr/>
          </p:nvSpPr>
          <p:spPr>
            <a:xfrm>
              <a:off x="4731382" y="1784302"/>
              <a:ext cx="1923600" cy="39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Truth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13" name="Google Shape;513;gad42b2cbb6_0_590"/>
            <p:cNvPicPr preferRelativeResize="0"/>
            <p:nvPr/>
          </p:nvPicPr>
          <p:blipFill rotWithShape="1">
            <a:blip r:embed="rId3">
              <a:alphaModFix/>
            </a:blip>
            <a:srcRect b="0" l="0" r="39853" t="82313"/>
            <a:stretch/>
          </p:blipFill>
          <p:spPr>
            <a:xfrm>
              <a:off x="464825" y="5735238"/>
              <a:ext cx="7297650" cy="7774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4" name="Google Shape;514;gad42b2cbb6_0_590"/>
            <p:cNvPicPr preferRelativeResize="0"/>
            <p:nvPr/>
          </p:nvPicPr>
          <p:blipFill rotWithShape="1">
            <a:blip r:embed="rId4">
              <a:alphaModFix/>
            </a:blip>
            <a:srcRect b="979" l="0" r="0" t="990"/>
            <a:stretch/>
          </p:blipFill>
          <p:spPr>
            <a:xfrm>
              <a:off x="795946" y="2178200"/>
              <a:ext cx="10929608" cy="358874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5" name="Google Shape;515;gad42b2cbb6_0_590"/>
          <p:cNvSpPr/>
          <p:nvPr/>
        </p:nvSpPr>
        <p:spPr>
          <a:xfrm>
            <a:off x="7605675" y="1895425"/>
            <a:ext cx="4119900" cy="383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6" name="Google Shape;516;gad42b2cbb6_0_590"/>
          <p:cNvGrpSpPr/>
          <p:nvPr/>
        </p:nvGrpSpPr>
        <p:grpSpPr>
          <a:xfrm>
            <a:off x="929275" y="2236850"/>
            <a:ext cx="902300" cy="2139000"/>
            <a:chOff x="929275" y="2236850"/>
            <a:chExt cx="902300" cy="2139000"/>
          </a:xfrm>
        </p:grpSpPr>
        <p:sp>
          <p:nvSpPr>
            <p:cNvPr id="517" name="Google Shape;517;gad42b2cbb6_0_590"/>
            <p:cNvSpPr/>
            <p:nvPr/>
          </p:nvSpPr>
          <p:spPr>
            <a:xfrm>
              <a:off x="929275" y="2236850"/>
              <a:ext cx="853800" cy="2139000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gad42b2cbb6_0_590"/>
            <p:cNvSpPr txBox="1"/>
            <p:nvPr/>
          </p:nvSpPr>
          <p:spPr>
            <a:xfrm>
              <a:off x="1398975" y="4027850"/>
              <a:ext cx="4326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da-DK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ad42b2cbb6_0_609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Area-</a:t>
            </a:r>
            <a:r>
              <a:rPr i="1" lang="da-DK"/>
              <a:t>D</a:t>
            </a:r>
            <a:r>
              <a:rPr lang="da-DK"/>
              <a:t> Zoom-In</a:t>
            </a:r>
            <a:endParaRPr/>
          </a:p>
        </p:txBody>
      </p:sp>
      <p:sp>
        <p:nvSpPr>
          <p:cNvPr id="525" name="Google Shape;525;gad42b2cbb6_0_609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526" name="Google Shape;526;gad42b2cbb6_0_609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sp>
        <p:nvSpPr>
          <p:cNvPr id="527" name="Google Shape;527;gad42b2cbb6_0_609"/>
          <p:cNvSpPr txBox="1"/>
          <p:nvPr/>
        </p:nvSpPr>
        <p:spPr>
          <a:xfrm>
            <a:off x="1093855" y="1899831"/>
            <a:ext cx="9955800" cy="3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8" name="Google Shape;528;gad42b2cbb6_0_609"/>
          <p:cNvPicPr preferRelativeResize="0"/>
          <p:nvPr/>
        </p:nvPicPr>
        <p:blipFill rotWithShape="1">
          <a:blip r:embed="rId3">
            <a:alphaModFix/>
          </a:blip>
          <a:srcRect b="0" l="3993" r="0" t="0"/>
          <a:stretch/>
        </p:blipFill>
        <p:spPr>
          <a:xfrm>
            <a:off x="966525" y="1619963"/>
            <a:ext cx="10257348" cy="471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ad42b2cbb6_0_682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Sea Ice Charting and Data Fusion Experiments</a:t>
            </a:r>
            <a:endParaRPr/>
          </a:p>
        </p:txBody>
      </p:sp>
      <p:sp>
        <p:nvSpPr>
          <p:cNvPr id="535" name="Google Shape;535;gad42b2cbb6_0_682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Trained U-Net - baseline</a:t>
            </a:r>
            <a:br>
              <a:rPr lang="da-DK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Incidence Angle U-Net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</a:pPr>
            <a:r>
              <a:rPr lang="da-DK" sz="1400">
                <a:solidFill>
                  <a:srgbClr val="000000"/>
                </a:solidFill>
              </a:rPr>
              <a:t>2 sub experiments</a:t>
            </a:r>
            <a:br>
              <a:rPr lang="da-DK" sz="1400">
                <a:solidFill>
                  <a:srgbClr val="000000"/>
                </a:solidFill>
              </a:rPr>
            </a:br>
            <a:endParaRPr sz="14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AMSR2 U-Net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</a:pPr>
            <a:r>
              <a:rPr lang="da-DK" sz="1400">
                <a:solidFill>
                  <a:srgbClr val="000000"/>
                </a:solidFill>
              </a:rPr>
              <a:t>3 sub experiments</a:t>
            </a:r>
            <a:br>
              <a:rPr lang="da-DK" sz="1400">
                <a:solidFill>
                  <a:srgbClr val="000000"/>
                </a:solidFill>
              </a:rPr>
            </a:br>
            <a:endParaRPr sz="14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Incidence Angle + AMSR2 U-Net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da-DK">
                <a:solidFill>
                  <a:srgbClr val="000000"/>
                </a:solidFill>
              </a:rPr>
              <a:t>Metrics used: Accuracy, Confusion Matrix and R</a:t>
            </a:r>
            <a:r>
              <a:rPr baseline="30000" lang="da-DK">
                <a:solidFill>
                  <a:srgbClr val="000000"/>
                </a:solidFill>
              </a:rPr>
              <a:t>2</a:t>
            </a:r>
            <a:r>
              <a:rPr lang="da-DK">
                <a:solidFill>
                  <a:srgbClr val="000000"/>
                </a:solidFill>
              </a:rPr>
              <a:t> coefficient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36" name="Google Shape;536;gad42b2cbb6_0_682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sp>
        <p:nvSpPr>
          <p:cNvPr id="537" name="Google Shape;537;gad42b2cbb6_0_682"/>
          <p:cNvSpPr txBox="1"/>
          <p:nvPr>
            <p:ph idx="1" type="body"/>
          </p:nvPr>
        </p:nvSpPr>
        <p:spPr>
          <a:xfrm>
            <a:off x="1774800" y="1706400"/>
            <a:ext cx="77511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Trained U-Net - baseline</a:t>
            </a:r>
            <a:br>
              <a:rPr lang="da-DK" u="sng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Incidence Angle U-Net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</a:pPr>
            <a:r>
              <a:rPr lang="da-DK" sz="1400">
                <a:solidFill>
                  <a:srgbClr val="000000"/>
                </a:solidFill>
              </a:rPr>
              <a:t>2 sub experiments</a:t>
            </a:r>
            <a:br>
              <a:rPr lang="da-DK" sz="1400">
                <a:solidFill>
                  <a:srgbClr val="000000"/>
                </a:solidFill>
              </a:rPr>
            </a:br>
            <a:endParaRPr sz="14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 u="sng">
                <a:solidFill>
                  <a:srgbClr val="000000"/>
                </a:solidFill>
              </a:rPr>
              <a:t>SAR + AMSR2 U-Net</a:t>
            </a:r>
            <a:endParaRPr u="sng"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eriod"/>
            </a:pPr>
            <a:r>
              <a:rPr lang="da-DK" sz="1400">
                <a:solidFill>
                  <a:srgbClr val="000000"/>
                </a:solidFill>
              </a:rPr>
              <a:t>3 sub experiments</a:t>
            </a:r>
            <a:br>
              <a:rPr lang="da-DK" sz="1400">
                <a:solidFill>
                  <a:srgbClr val="000000"/>
                </a:solidFill>
              </a:rPr>
            </a:br>
            <a:endParaRPr sz="1400">
              <a:solidFill>
                <a:srgbClr val="000000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da-DK">
                <a:solidFill>
                  <a:srgbClr val="000000"/>
                </a:solidFill>
              </a:rPr>
              <a:t>SAR + Incidence Angle + AMSR2 U-Net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da-DK">
                <a:solidFill>
                  <a:srgbClr val="000000"/>
                </a:solidFill>
              </a:rPr>
              <a:t>Metrics used: Accuracy, Confusion Matrix and R</a:t>
            </a:r>
            <a:r>
              <a:rPr baseline="30000" lang="da-DK">
                <a:solidFill>
                  <a:srgbClr val="000000"/>
                </a:solidFill>
              </a:rPr>
              <a:t>2</a:t>
            </a:r>
            <a:r>
              <a:rPr lang="da-DK">
                <a:solidFill>
                  <a:srgbClr val="000000"/>
                </a:solidFill>
              </a:rPr>
              <a:t> coefficient</a:t>
            </a:r>
            <a:endParaRPr u="sng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ad42b2cbb6_0_651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SAR + AMSR2 U-Net Inference Scene 3</a:t>
            </a:r>
            <a:endParaRPr/>
          </a:p>
        </p:txBody>
      </p:sp>
      <p:sp>
        <p:nvSpPr>
          <p:cNvPr id="544" name="Google Shape;544;gad42b2cbb6_0_651"/>
          <p:cNvSpPr txBox="1"/>
          <p:nvPr>
            <p:ph idx="1" type="body"/>
          </p:nvPr>
        </p:nvSpPr>
        <p:spPr>
          <a:xfrm>
            <a:off x="1622400" y="1401600"/>
            <a:ext cx="39912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da-DK" sz="2000"/>
              <a:t>Accuracy: 69.91 %,  R</a:t>
            </a:r>
            <a:r>
              <a:rPr baseline="30000" lang="da-DK" sz="2000"/>
              <a:t>2</a:t>
            </a:r>
            <a:r>
              <a:rPr lang="da-DK" sz="2000"/>
              <a:t>: 64.6 %</a:t>
            </a:r>
            <a:endParaRPr sz="2000"/>
          </a:p>
        </p:txBody>
      </p:sp>
      <p:sp>
        <p:nvSpPr>
          <p:cNvPr id="545" name="Google Shape;545;gad42b2cbb6_0_651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sp>
        <p:nvSpPr>
          <p:cNvPr id="546" name="Google Shape;546;gad42b2cbb6_0_651"/>
          <p:cNvSpPr txBox="1"/>
          <p:nvPr/>
        </p:nvSpPr>
        <p:spPr>
          <a:xfrm>
            <a:off x="8408950" y="1722913"/>
            <a:ext cx="1661100" cy="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da-DK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Error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7" name="Google Shape;547;gad42b2cbb6_0_651"/>
          <p:cNvGrpSpPr/>
          <p:nvPr/>
        </p:nvGrpSpPr>
        <p:grpSpPr>
          <a:xfrm>
            <a:off x="298050" y="1722912"/>
            <a:ext cx="11471878" cy="4736712"/>
            <a:chOff x="298050" y="1722913"/>
            <a:chExt cx="11471878" cy="4736712"/>
          </a:xfrm>
        </p:grpSpPr>
        <p:sp>
          <p:nvSpPr>
            <p:cNvPr id="548" name="Google Shape;548;gad42b2cbb6_0_651"/>
            <p:cNvSpPr txBox="1"/>
            <p:nvPr/>
          </p:nvSpPr>
          <p:spPr>
            <a:xfrm>
              <a:off x="1528400" y="1722913"/>
              <a:ext cx="1661100" cy="3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Prediction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gad42b2cbb6_0_651"/>
            <p:cNvSpPr txBox="1"/>
            <p:nvPr/>
          </p:nvSpPr>
          <p:spPr>
            <a:xfrm>
              <a:off x="4968675" y="1722913"/>
              <a:ext cx="1661100" cy="3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Truth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50" name="Google Shape;550;gad42b2cbb6_0_651"/>
            <p:cNvPicPr preferRelativeResize="0"/>
            <p:nvPr/>
          </p:nvPicPr>
          <p:blipFill rotWithShape="1">
            <a:blip r:embed="rId3">
              <a:alphaModFix/>
            </a:blip>
            <a:srcRect b="89" l="0" r="0" t="79"/>
            <a:stretch/>
          </p:blipFill>
          <p:spPr>
            <a:xfrm>
              <a:off x="703369" y="2063125"/>
              <a:ext cx="11066559" cy="37751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1" name="Google Shape;551;gad42b2cbb6_0_651"/>
            <p:cNvPicPr preferRelativeResize="0"/>
            <p:nvPr/>
          </p:nvPicPr>
          <p:blipFill rotWithShape="1">
            <a:blip r:embed="rId4">
              <a:alphaModFix/>
            </a:blip>
            <a:srcRect b="2220" l="0" r="39853" t="82313"/>
            <a:stretch/>
          </p:blipFill>
          <p:spPr>
            <a:xfrm>
              <a:off x="298050" y="5741378"/>
              <a:ext cx="7561339" cy="7182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2" name="Google Shape;552;gad42b2cbb6_0_651"/>
          <p:cNvSpPr/>
          <p:nvPr/>
        </p:nvSpPr>
        <p:spPr>
          <a:xfrm>
            <a:off x="7612500" y="1730700"/>
            <a:ext cx="4162500" cy="406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ad42b2cbb6_0_695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Uncertainty in Ice Charts</a:t>
            </a:r>
            <a:endParaRPr/>
          </a:p>
        </p:txBody>
      </p:sp>
      <p:sp>
        <p:nvSpPr>
          <p:cNvPr id="559" name="Google Shape;559;gad42b2cbb6_0_695"/>
          <p:cNvSpPr txBox="1"/>
          <p:nvPr>
            <p:ph idx="1" type="body"/>
          </p:nvPr>
        </p:nvSpPr>
        <p:spPr>
          <a:xfrm>
            <a:off x="1774800" y="1706400"/>
            <a:ext cx="54849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800"/>
              <a:buNone/>
            </a:pPr>
            <a:r>
              <a:rPr lang="da-DK" sz="2000">
                <a:solidFill>
                  <a:srgbClr val="000000"/>
                </a:solidFill>
              </a:rPr>
              <a:t>Notably findings: at least 20 % uncertainty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800"/>
              <a:buNone/>
            </a:pPr>
            <a:r>
              <a:rPr lang="da-DK" sz="2000">
                <a:solidFill>
                  <a:srgbClr val="000000"/>
                </a:solidFill>
              </a:rPr>
              <a:t>up to 60 % disagreement</a:t>
            </a:r>
            <a:endParaRPr sz="2600">
              <a:solidFill>
                <a:srgbClr val="000000"/>
              </a:solidFill>
            </a:endParaRPr>
          </a:p>
        </p:txBody>
      </p:sp>
      <p:sp>
        <p:nvSpPr>
          <p:cNvPr id="560" name="Google Shape;560;gad42b2cbb6_0_695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sp>
        <p:nvSpPr>
          <p:cNvPr id="561" name="Google Shape;561;gad42b2cbb6_0_695"/>
          <p:cNvSpPr txBox="1"/>
          <p:nvPr/>
        </p:nvSpPr>
        <p:spPr>
          <a:xfrm>
            <a:off x="1787939" y="6163302"/>
            <a:ext cx="8640300" cy="6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a-DK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[Juha Karvonen 2015, A Comparison Between High-Resolution EO-Based and Ice Analyst-Assigned Sea Ice Concentrations]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2" name="Google Shape;562;gad42b2cbb6_0_695"/>
          <p:cNvGrpSpPr/>
          <p:nvPr/>
        </p:nvGrpSpPr>
        <p:grpSpPr>
          <a:xfrm>
            <a:off x="7259646" y="1706384"/>
            <a:ext cx="5059083" cy="3653761"/>
            <a:chOff x="271325" y="1074900"/>
            <a:chExt cx="4484207" cy="3238575"/>
          </a:xfrm>
        </p:grpSpPr>
        <p:pic>
          <p:nvPicPr>
            <p:cNvPr id="563" name="Google Shape;563;gad42b2cbb6_0_69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1325" y="1074900"/>
              <a:ext cx="4484207" cy="32014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4" name="Google Shape;564;gad42b2cbb6_0_695"/>
            <p:cNvSpPr/>
            <p:nvPr/>
          </p:nvSpPr>
          <p:spPr>
            <a:xfrm>
              <a:off x="316400" y="4037175"/>
              <a:ext cx="2228700" cy="276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ad42b2cbb6_0_706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SAR U-Net Inference Scene 1 with Error Margin</a:t>
            </a:r>
            <a:endParaRPr/>
          </a:p>
        </p:txBody>
      </p:sp>
      <p:sp>
        <p:nvSpPr>
          <p:cNvPr id="571" name="Google Shape;571;gad42b2cbb6_0_706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grpSp>
        <p:nvGrpSpPr>
          <p:cNvPr id="572" name="Google Shape;572;gad42b2cbb6_0_706"/>
          <p:cNvGrpSpPr/>
          <p:nvPr/>
        </p:nvGrpSpPr>
        <p:grpSpPr>
          <a:xfrm>
            <a:off x="147725" y="1717013"/>
            <a:ext cx="5360025" cy="4807629"/>
            <a:chOff x="147725" y="1488413"/>
            <a:chExt cx="5360025" cy="4807629"/>
          </a:xfrm>
        </p:grpSpPr>
        <p:pic>
          <p:nvPicPr>
            <p:cNvPr id="573" name="Google Shape;573;gad42b2cbb6_0_706"/>
            <p:cNvPicPr preferRelativeResize="0"/>
            <p:nvPr/>
          </p:nvPicPr>
          <p:blipFill rotWithShape="1">
            <a:blip r:embed="rId3">
              <a:alphaModFix/>
            </a:blip>
            <a:srcRect b="0" l="0" r="39853" t="82313"/>
            <a:stretch/>
          </p:blipFill>
          <p:spPr>
            <a:xfrm>
              <a:off x="147725" y="5725075"/>
              <a:ext cx="5360025" cy="5709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4" name="Google Shape;574;gad42b2cbb6_0_706"/>
            <p:cNvPicPr preferRelativeResize="0"/>
            <p:nvPr/>
          </p:nvPicPr>
          <p:blipFill rotWithShape="1">
            <a:blip r:embed="rId4">
              <a:alphaModFix/>
            </a:blip>
            <a:srcRect b="29995" l="0" r="69477" t="0"/>
            <a:stretch/>
          </p:blipFill>
          <p:spPr>
            <a:xfrm>
              <a:off x="865987" y="1774875"/>
              <a:ext cx="3923517" cy="39501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gad42b2cbb6_0_706"/>
            <p:cNvSpPr txBox="1"/>
            <p:nvPr/>
          </p:nvSpPr>
          <p:spPr>
            <a:xfrm>
              <a:off x="2230600" y="1488413"/>
              <a:ext cx="1661100" cy="3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Prediction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6" name="Google Shape;576;gad42b2cbb6_0_706"/>
          <p:cNvGrpSpPr/>
          <p:nvPr/>
        </p:nvGrpSpPr>
        <p:grpSpPr>
          <a:xfrm>
            <a:off x="5481504" y="1398712"/>
            <a:ext cx="5835829" cy="5027178"/>
            <a:chOff x="5481504" y="1398712"/>
            <a:chExt cx="5835829" cy="5027178"/>
          </a:xfrm>
        </p:grpSpPr>
        <p:pic>
          <p:nvPicPr>
            <p:cNvPr id="577" name="Google Shape;577;gad42b2cbb6_0_706"/>
            <p:cNvPicPr preferRelativeResize="0"/>
            <p:nvPr/>
          </p:nvPicPr>
          <p:blipFill rotWithShape="1">
            <a:blip r:embed="rId5">
              <a:alphaModFix/>
            </a:blip>
            <a:srcRect b="308" l="0" r="0" t="298"/>
            <a:stretch/>
          </p:blipFill>
          <p:spPr>
            <a:xfrm>
              <a:off x="5481504" y="1612349"/>
              <a:ext cx="5835829" cy="48135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gad42b2cbb6_0_706"/>
            <p:cNvSpPr txBox="1"/>
            <p:nvPr/>
          </p:nvSpPr>
          <p:spPr>
            <a:xfrm>
              <a:off x="7003525" y="1398712"/>
              <a:ext cx="1661100" cy="3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da-DK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Error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9" name="Google Shape;579;gad42b2cbb6_0_706"/>
          <p:cNvSpPr txBox="1"/>
          <p:nvPr/>
        </p:nvSpPr>
        <p:spPr>
          <a:xfrm>
            <a:off x="990600" y="1295400"/>
            <a:ext cx="5507700" cy="14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da-DK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Accuracy: 79.64 %,  R</a:t>
            </a:r>
            <a:r>
              <a:rPr b="0" baseline="30000" i="0" lang="da-DK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da-DK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85.32 %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ad5b7a8813_0_129"/>
          <p:cNvSpPr txBox="1"/>
          <p:nvPr>
            <p:ph idx="12" type="sldNum"/>
          </p:nvPr>
        </p:nvSpPr>
        <p:spPr>
          <a:xfrm>
            <a:off x="0" y="69120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ad5b7a8813_0_42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Incidence Angle Effect</a:t>
            </a:r>
            <a:endParaRPr/>
          </a:p>
        </p:txBody>
      </p:sp>
      <p:sp>
        <p:nvSpPr>
          <p:cNvPr id="592" name="Google Shape;592;gad5b7a8813_0_42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593" name="Google Shape;593;gad5b7a8813_0_42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594" name="Google Shape;594;gad5b7a8813_0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7575" y="1412200"/>
            <a:ext cx="6886575" cy="513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ad5b7a8813_0_58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SAR Scattering</a:t>
            </a:r>
            <a:endParaRPr/>
          </a:p>
        </p:txBody>
      </p:sp>
      <p:sp>
        <p:nvSpPr>
          <p:cNvPr id="601" name="Google Shape;601;gad5b7a8813_0_58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602" name="Google Shape;602;gad5b7a8813_0_58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603" name="Google Shape;603;gad5b7a8813_0_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8025" y="1840825"/>
            <a:ext cx="7305675" cy="427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ad5b7a8813_0_50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Ice Scattering</a:t>
            </a:r>
            <a:endParaRPr/>
          </a:p>
        </p:txBody>
      </p:sp>
      <p:sp>
        <p:nvSpPr>
          <p:cNvPr id="610" name="Google Shape;610;gad5b7a8813_0_50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611" name="Google Shape;611;gad5b7a8813_0_50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612" name="Google Shape;612;gad5b7a8813_0_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4800" y="2124075"/>
            <a:ext cx="9312301" cy="3544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ad5b7a8813_0_67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Planck’s Law of Radiation</a:t>
            </a:r>
            <a:endParaRPr/>
          </a:p>
        </p:txBody>
      </p:sp>
      <p:sp>
        <p:nvSpPr>
          <p:cNvPr id="619" name="Google Shape;619;gad5b7a8813_0_67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620" name="Google Shape;620;gad5b7a8813_0_67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621" name="Google Shape;621;gad5b7a8813_0_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2528" y="1624135"/>
            <a:ext cx="4845343" cy="4710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ad5b7a8813_0_75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Sea Ice Emmisivity</a:t>
            </a:r>
            <a:endParaRPr/>
          </a:p>
        </p:txBody>
      </p:sp>
      <p:sp>
        <p:nvSpPr>
          <p:cNvPr id="628" name="Google Shape;628;gad5b7a8813_0_75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629" name="Google Shape;629;gad5b7a8813_0_75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630" name="Google Shape;630;gad5b7a8813_0_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375" y="1706400"/>
            <a:ext cx="5601651" cy="428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gad5b7a8813_0_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0846" y="1741128"/>
            <a:ext cx="5725103" cy="4220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gad5b7a8813_0_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450" y="1449488"/>
            <a:ext cx="6690997" cy="5059426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gad5b7a8813_0_84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Sea Ice Brightness Temperatures</a:t>
            </a:r>
            <a:endParaRPr/>
          </a:p>
        </p:txBody>
      </p:sp>
      <p:sp>
        <p:nvSpPr>
          <p:cNvPr id="639" name="Google Shape;639;gad5b7a8813_0_84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640" name="Google Shape;640;gad5b7a8813_0_84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ad5b7a8813_0_117"/>
          <p:cNvSpPr txBox="1"/>
          <p:nvPr>
            <p:ph type="title"/>
          </p:nvPr>
        </p:nvSpPr>
        <p:spPr>
          <a:xfrm>
            <a:off x="1774726" y="426127"/>
            <a:ext cx="9312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Month and Region Frequency</a:t>
            </a:r>
            <a:endParaRPr/>
          </a:p>
        </p:txBody>
      </p:sp>
      <p:sp>
        <p:nvSpPr>
          <p:cNvPr id="647" name="Google Shape;647;gad5b7a8813_0_117"/>
          <p:cNvSpPr txBox="1"/>
          <p:nvPr>
            <p:ph idx="1" type="body"/>
          </p:nvPr>
        </p:nvSpPr>
        <p:spPr>
          <a:xfrm>
            <a:off x="1774800" y="1706400"/>
            <a:ext cx="9312300" cy="45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648" name="Google Shape;648;gad5b7a8813_0_117"/>
          <p:cNvSpPr txBox="1"/>
          <p:nvPr>
            <p:ph idx="12" type="sldNum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649" name="Google Shape;649;gad5b7a8813_0_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6894" y="1706400"/>
            <a:ext cx="5524587" cy="454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gad5b7a8813_0_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4226" y="1697175"/>
            <a:ext cx="5562071" cy="454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2017-07-31T08:31:56Z</dcterms:created>
  <dc:creator>DTU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dIsCodeFreeTemplate">
    <vt:lpwstr>True</vt:lpwstr>
  </property>
  <property fmtid="{D5CDD505-2E9C-101B-9397-08002B2CF9AE}" pid="3" name="TemplafyTenantId">
    <vt:lpwstr>dtu</vt:lpwstr>
  </property>
  <property fmtid="{D5CDD505-2E9C-101B-9397-08002B2CF9AE}" pid="4" name="TemplafyTemplateId">
    <vt:lpwstr>636784030496976655</vt:lpwstr>
  </property>
  <property fmtid="{D5CDD505-2E9C-101B-9397-08002B2CF9AE}" pid="5" name="TemplafyUserProfileId">
    <vt:lpwstr>636917895020458036</vt:lpwstr>
  </property>
  <property fmtid="{D5CDD505-2E9C-101B-9397-08002B2CF9AE}" pid="6" name="TemplafyLanguageCode">
    <vt:lpwstr>da-DK</vt:lpwstr>
  </property>
</Properties>
</file>