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67" r:id="rId2"/>
    <p:sldId id="271" r:id="rId3"/>
    <p:sldId id="269" r:id="rId4"/>
    <p:sldId id="272" r:id="rId5"/>
    <p:sldId id="259" r:id="rId6"/>
    <p:sldId id="258" r:id="rId7"/>
    <p:sldId id="260" r:id="rId8"/>
    <p:sldId id="261" r:id="rId9"/>
    <p:sldId id="262" r:id="rId10"/>
    <p:sldId id="264" r:id="rId11"/>
    <p:sldId id="265" r:id="rId12"/>
    <p:sldId id="263" r:id="rId13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Light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49" userDrawn="1">
          <p15:clr>
            <a:srgbClr val="A4A3A4"/>
          </p15:clr>
        </p15:guide>
        <p15:guide id="2" orient="horz" pos="3026" userDrawn="1">
          <p15:clr>
            <a:srgbClr val="9AA0A6"/>
          </p15:clr>
        </p15:guide>
        <p15:guide id="3" pos="5441" userDrawn="1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ody, Donnacha" initials="DD" lastIdx="16" clrIdx="0">
    <p:extLst>
      <p:ext uri="{19B8F6BF-5375-455C-9EA6-DF929625EA0E}">
        <p15:presenceInfo xmlns:p15="http://schemas.microsoft.com/office/powerpoint/2012/main" userId="S-1-5-21-2709829248-3130493357-864605649-106697" providerId="AD"/>
      </p:ext>
    </p:extLst>
  </p:cmAuthor>
  <p:cmAuthor id="2" name="Adams, Russell" initials="AR" lastIdx="1" clrIdx="1">
    <p:extLst>
      <p:ext uri="{19B8F6BF-5375-455C-9EA6-DF929625EA0E}">
        <p15:presenceInfo xmlns:p15="http://schemas.microsoft.com/office/powerpoint/2012/main" userId="S-1-5-21-2709829248-3130493357-864605649-3085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696" y="108"/>
      </p:cViewPr>
      <p:guideLst>
        <p:guide pos="249"/>
        <p:guide orient="horz" pos="3026"/>
        <p:guide pos="544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98874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47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610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Green</a:t>
            </a:r>
            <a:r>
              <a:rPr lang="en-GB" baseline="0" dirty="0" smtClean="0"/>
              <a:t> areas are pasture where load reductions can be applied. White areas arable or non-agricultural and were not considered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98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8938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70445"/>
            <a:ext cx="8520600" cy="45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750">
                <a:solidFill>
                  <a:schemeClr val="dk2"/>
                </a:solidFill>
              </a:defRPr>
            </a:lvl1pPr>
            <a:lvl2pPr lvl="1" algn="r">
              <a:buNone/>
              <a:defRPr sz="750">
                <a:solidFill>
                  <a:schemeClr val="dk2"/>
                </a:solidFill>
              </a:defRPr>
            </a:lvl2pPr>
            <a:lvl3pPr lvl="2" algn="r">
              <a:buNone/>
              <a:defRPr sz="750">
                <a:solidFill>
                  <a:schemeClr val="dk2"/>
                </a:solidFill>
              </a:defRPr>
            </a:lvl3pPr>
            <a:lvl4pPr lvl="3" algn="r">
              <a:buNone/>
              <a:defRPr sz="750">
                <a:solidFill>
                  <a:schemeClr val="dk2"/>
                </a:solidFill>
              </a:defRPr>
            </a:lvl4pPr>
            <a:lvl5pPr lvl="4" algn="r">
              <a:buNone/>
              <a:defRPr sz="750">
                <a:solidFill>
                  <a:schemeClr val="dk2"/>
                </a:solidFill>
              </a:defRPr>
            </a:lvl5pPr>
            <a:lvl6pPr lvl="5" algn="r">
              <a:buNone/>
              <a:defRPr sz="750">
                <a:solidFill>
                  <a:schemeClr val="dk2"/>
                </a:solidFill>
              </a:defRPr>
            </a:lvl6pPr>
            <a:lvl7pPr lvl="6" algn="r">
              <a:buNone/>
              <a:defRPr sz="750">
                <a:solidFill>
                  <a:schemeClr val="dk2"/>
                </a:solidFill>
              </a:defRPr>
            </a:lvl7pPr>
            <a:lvl8pPr lvl="7" algn="r">
              <a:buNone/>
              <a:defRPr sz="750">
                <a:solidFill>
                  <a:schemeClr val="dk2"/>
                </a:solidFill>
              </a:defRPr>
            </a:lvl8pPr>
            <a:lvl9pPr lvl="8" algn="r">
              <a:buNone/>
              <a:defRPr sz="75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531" y="2071583"/>
            <a:ext cx="4993266" cy="27834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3999" cy="5143499"/>
            <a:chOff x="1143001" y="1"/>
            <a:chExt cx="6857993" cy="3857625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43001" y="1"/>
              <a:ext cx="6857993" cy="3857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13"/>
            <p:cNvSpPr txBox="1"/>
            <p:nvPr/>
          </p:nvSpPr>
          <p:spPr>
            <a:xfrm>
              <a:off x="1464462" y="973586"/>
              <a:ext cx="2271600" cy="192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en" sz="975" b="1" dirty="0" smtClean="0">
                  <a:solidFill>
                    <a:srgbClr val="00353B"/>
                  </a:solidFill>
                  <a:latin typeface="Open Sans"/>
                  <a:ea typeface="Open Sans"/>
                  <a:cs typeface="Open Sans"/>
                  <a:sym typeface="Open Sans"/>
                </a:rPr>
                <a:t>CatchmentCARE Week 2021</a:t>
              </a:r>
              <a:endParaRPr sz="1200" b="1" dirty="0">
                <a:solidFill>
                  <a:srgbClr val="00353B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1436900" y="1187911"/>
              <a:ext cx="2326725" cy="1233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en-GB" sz="2400" dirty="0" smtClean="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Modelling P Load Reductions in the Blackwater Catchment</a:t>
              </a:r>
              <a:endParaRPr sz="240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1436899" y="2779924"/>
              <a:ext cx="2271600" cy="192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en" sz="1050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Dr Russell Adams and Dr Donnacha Doody</a:t>
              </a:r>
              <a:endParaRPr sz="1275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1436899" y="2990149"/>
              <a:ext cx="2271600" cy="192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en" sz="750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May 2021</a:t>
              </a:r>
              <a:endParaRPr sz="975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650" y="1141991"/>
            <a:ext cx="2636192" cy="825243"/>
          </a:xfrm>
          <a:prstGeom prst="rect">
            <a:avLst/>
          </a:prstGeom>
        </p:spPr>
      </p:pic>
      <p:pic>
        <p:nvPicPr>
          <p:cNvPr id="10" name="Picture 2" descr="INTERREG VA Logo colour (00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93" y="939460"/>
            <a:ext cx="2374204" cy="11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8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642" y="1451568"/>
            <a:ext cx="5690465" cy="3333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Ballymartrim</a:t>
            </a:r>
            <a:r>
              <a:rPr lang="en-GB" dirty="0"/>
              <a:t> </a:t>
            </a:r>
            <a:r>
              <a:rPr lang="en-GB" dirty="0" smtClean="0"/>
              <a:t>Water </a:t>
            </a:r>
            <a:r>
              <a:rPr lang="en-GB" dirty="0"/>
              <a:t>– Mitigation </a:t>
            </a:r>
            <a:r>
              <a:rPr lang="en-GB" dirty="0" smtClean="0"/>
              <a:t>Scenario 1</a:t>
            </a:r>
            <a:endParaRPr lang="en-GB" dirty="0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1"/>
          </p:nvPr>
        </p:nvSpPr>
        <p:spPr>
          <a:xfrm>
            <a:off x="3539136" y="964576"/>
            <a:ext cx="4838437" cy="46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0">
              <a:buNone/>
            </a:pPr>
            <a:r>
              <a:rPr lang="en-GB" sz="1400" dirty="0" smtClean="0"/>
              <a:t>Baseline		            Reduced Load Scenario #</a:t>
            </a:r>
            <a:r>
              <a:rPr lang="en-GB" sz="1600" dirty="0" smtClean="0"/>
              <a:t>1</a:t>
            </a:r>
            <a:endParaRPr lang="en-GB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066610" y="3413012"/>
            <a:ext cx="2802679" cy="288696"/>
            <a:chOff x="6117291" y="4058402"/>
            <a:chExt cx="3149309" cy="321172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6117291" y="4369885"/>
              <a:ext cx="3149309" cy="9689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201976" y="4058402"/>
              <a:ext cx="2734" cy="305675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971843" y="3166912"/>
            <a:ext cx="839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</a:t>
            </a:r>
          </a:p>
          <a:p>
            <a:r>
              <a:rPr lang="en-GB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Reduction</a:t>
            </a:r>
          </a:p>
          <a:p>
            <a:r>
              <a:rPr lang="en-GB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0.4 kg P/ha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169" y="1198471"/>
            <a:ext cx="28230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 #1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largest percentage  reduction is from Soil P</a:t>
            </a:r>
          </a:p>
          <a:p>
            <a:endParaRPr lang="en-GB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is via </a:t>
            </a:r>
            <a:r>
              <a:rPr lang="en-GB" sz="1600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 </a:t>
            </a:r>
            <a:r>
              <a:rPr lang="en-GB" sz="1600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urface (NS)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</a:t>
            </a:r>
            <a:r>
              <a:rPr lang="en-GB" sz="1600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round</a:t>
            </a:r>
            <a:r>
              <a:rPr lang="en-GB" sz="1600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ater (GW) pathway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2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363" y="1343892"/>
            <a:ext cx="5746860" cy="347760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1700" y="289382"/>
            <a:ext cx="8520600" cy="572700"/>
          </a:xfrm>
        </p:spPr>
        <p:txBody>
          <a:bodyPr/>
          <a:lstStyle/>
          <a:p>
            <a:r>
              <a:rPr lang="en-GB" dirty="0" err="1"/>
              <a:t>Ballymartrim</a:t>
            </a:r>
            <a:r>
              <a:rPr lang="en-GB" dirty="0"/>
              <a:t> Water – Mitigation </a:t>
            </a:r>
            <a:r>
              <a:rPr lang="en-GB" dirty="0" smtClean="0"/>
              <a:t>Scenario 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7169" y="1198471"/>
            <a:ext cx="2707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 #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Alternative Scenario reduces Slurry P instead….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5697" y="3123134"/>
            <a:ext cx="8390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</a:t>
            </a:r>
          </a:p>
          <a:p>
            <a:r>
              <a:rPr lang="en-GB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Reduction</a:t>
            </a:r>
          </a:p>
          <a:p>
            <a:r>
              <a:rPr lang="en-GB" sz="1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0.4 kg P/ha</a:t>
            </a:r>
            <a:endParaRPr lang="en-GB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55034" y="3402366"/>
            <a:ext cx="2802679" cy="274766"/>
            <a:chOff x="4055034" y="3402366"/>
            <a:chExt cx="2802679" cy="274766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055034" y="3668423"/>
              <a:ext cx="2802679" cy="8709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011467" y="3402366"/>
              <a:ext cx="2433" cy="274766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4"/>
          <p:cNvSpPr txBox="1">
            <a:spLocks noGrp="1"/>
          </p:cNvSpPr>
          <p:nvPr>
            <p:ph type="body" idx="1"/>
          </p:nvPr>
        </p:nvSpPr>
        <p:spPr>
          <a:xfrm>
            <a:off x="3539136" y="964576"/>
            <a:ext cx="4838437" cy="46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0">
              <a:buNone/>
            </a:pPr>
            <a:r>
              <a:rPr lang="en-GB" sz="1400" dirty="0" smtClean="0"/>
              <a:t>Baseline		            Reduced Load Scenario #</a:t>
            </a:r>
            <a:r>
              <a:rPr lang="en-GB" sz="1600" dirty="0" smtClean="0"/>
              <a:t>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320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Modelling of different sources of P can be achieved using SLAM Model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Blackwater has a mixture of diffuse and point source pressures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Only 16 of the 55 WMUs achieve “Good” or better WFD status (29%)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Therefore 16 require at least “Moderate” load reductions (from 0.5 – 2.9 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tonnes P /</a:t>
            </a:r>
            <a:r>
              <a:rPr lang="en-GB" dirty="0" smtClean="0">
                <a:solidFill>
                  <a:schemeClr val="tx1"/>
                </a:solidFill>
              </a:rPr>
              <a:t>year, up to </a:t>
            </a:r>
            <a:r>
              <a:rPr lang="en-GB" dirty="0">
                <a:solidFill>
                  <a:schemeClr val="tx1"/>
                </a:solidFill>
              </a:rPr>
              <a:t>7 </a:t>
            </a:r>
            <a:r>
              <a:rPr lang="en-GB" dirty="0" smtClean="0">
                <a:solidFill>
                  <a:schemeClr val="tx1"/>
                </a:solidFill>
              </a:rPr>
              <a:t>tonnes P /year for a “VH” load reduction)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Sub-catchments (WMUs) with diffuse source pressures targeted for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further attention.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Bulk of (diffuse) load reductions could be achieved from slurry P and soil P management, typically 0.2 – 2.5 tonnes P/year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06" y="295866"/>
            <a:ext cx="8775053" cy="4847634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1778638" y="0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Diagram of sub-catchments in Blackwater (1460 km</a:t>
            </a:r>
            <a:r>
              <a:rPr lang="en-GB" sz="1800" baseline="30000" dirty="0" smtClean="0"/>
              <a:t>2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sp>
        <p:nvSpPr>
          <p:cNvPr id="136" name="TextBox 135"/>
          <p:cNvSpPr txBox="1"/>
          <p:nvPr/>
        </p:nvSpPr>
        <p:spPr>
          <a:xfrm>
            <a:off x="5049746" y="987859"/>
            <a:ext cx="35878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Solid blue triangles are flow gauges, open</a:t>
            </a:r>
            <a:br>
              <a:rPr lang="en-GB" i="1" dirty="0" smtClean="0">
                <a:solidFill>
                  <a:srgbClr val="FF0000"/>
                </a:solidFill>
              </a:rPr>
            </a:br>
            <a:r>
              <a:rPr lang="en-GB" i="1" dirty="0" smtClean="0">
                <a:solidFill>
                  <a:srgbClr val="FF0000"/>
                </a:solidFill>
              </a:rPr>
              <a:t>blue triangles are OPW (level only) gauges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Red rectangles are UK(NI) sub-catchments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7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18" y="1232282"/>
            <a:ext cx="6291420" cy="3206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5506" y="1820032"/>
            <a:ext cx="27478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PP from soil erosion and entrainment from </a:t>
            </a:r>
            <a:br>
              <a:rPr lang="en-GB" sz="1050" dirty="0"/>
            </a:br>
            <a:r>
              <a:rPr lang="en-GB" sz="1050" dirty="0"/>
              <a:t>P deposited on tracks and yards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59394" y="2304781"/>
            <a:ext cx="0" cy="653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26211" y="2571866"/>
            <a:ext cx="27767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SUP mostly from slurry and other organic P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59394" y="1907175"/>
            <a:ext cx="0" cy="33355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92467" y="2960234"/>
            <a:ext cx="132048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SRP in Fast S/S</a:t>
            </a:r>
            <a:br>
              <a:rPr lang="en-GB" sz="1050" dirty="0"/>
            </a:br>
            <a:r>
              <a:rPr lang="en-GB" sz="1050" dirty="0"/>
              <a:t>from soil P (desorption), slurry P, and mineral fertilizer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6835" y="2567758"/>
            <a:ext cx="13204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SRP in SR mostly</a:t>
            </a:r>
            <a:br>
              <a:rPr lang="en-GB" sz="1050" dirty="0"/>
            </a:br>
            <a:r>
              <a:rPr lang="en-GB" sz="1050" dirty="0"/>
              <a:t>from slurry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9808" y="3797760"/>
            <a:ext cx="24609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P in slow G/W also from point sources</a:t>
            </a:r>
            <a:br>
              <a:rPr lang="en-GB" sz="1050" dirty="0"/>
            </a:br>
            <a:r>
              <a:rPr lang="en-GB" sz="1050" dirty="0"/>
              <a:t>60% reactive (SRP)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47666" y="631749"/>
            <a:ext cx="3055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SRP</a:t>
            </a:r>
            <a:r>
              <a:rPr lang="en-GB" sz="1200" dirty="0"/>
              <a:t> = soluble reactive P</a:t>
            </a:r>
          </a:p>
          <a:p>
            <a:r>
              <a:rPr lang="en-GB" sz="1200" b="1" dirty="0"/>
              <a:t>SUP</a:t>
            </a:r>
            <a:r>
              <a:rPr lang="en-GB" sz="1200" dirty="0"/>
              <a:t> = soluble unreactive (i.e. “organic”) P</a:t>
            </a:r>
          </a:p>
          <a:p>
            <a:r>
              <a:rPr lang="en-GB" sz="1200" b="1" dirty="0"/>
              <a:t>PP</a:t>
            </a:r>
            <a:r>
              <a:rPr lang="en-GB" sz="1200" dirty="0"/>
              <a:t> = particulate P</a:t>
            </a:r>
          </a:p>
          <a:p>
            <a:r>
              <a:rPr lang="en-GB" sz="1200" b="1" dirty="0"/>
              <a:t>TP = SRP+SUP + PP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889" y="485767"/>
            <a:ext cx="4208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Slow G/W </a:t>
            </a:r>
            <a:r>
              <a:rPr lang="en-GB" sz="1200" dirty="0"/>
              <a:t>= background flow + baseflow </a:t>
            </a:r>
            <a:r>
              <a:rPr lang="en-GB" sz="1200" dirty="0" err="1"/>
              <a:t>inc.</a:t>
            </a:r>
            <a:r>
              <a:rPr lang="en-GB" sz="1200" dirty="0"/>
              <a:t> point sources</a:t>
            </a:r>
          </a:p>
          <a:p>
            <a:r>
              <a:rPr lang="en-GB" sz="1200" b="1" dirty="0"/>
              <a:t>Fast S/S </a:t>
            </a:r>
            <a:r>
              <a:rPr lang="en-GB" sz="1200" dirty="0"/>
              <a:t>= event subsurface flow </a:t>
            </a:r>
            <a:r>
              <a:rPr lang="en-GB" sz="1200" dirty="0" err="1"/>
              <a:t>inc.</a:t>
            </a:r>
            <a:r>
              <a:rPr lang="en-GB" sz="1200" dirty="0"/>
              <a:t> </a:t>
            </a:r>
            <a:r>
              <a:rPr lang="en-GB" sz="1200" dirty="0" err="1"/>
              <a:t>drainflow</a:t>
            </a:r>
            <a:r>
              <a:rPr lang="en-GB" sz="1200" dirty="0"/>
              <a:t>, interflow</a:t>
            </a:r>
          </a:p>
          <a:p>
            <a:r>
              <a:rPr lang="en-GB" sz="1200" b="1" dirty="0"/>
              <a:t>SR</a:t>
            </a:r>
            <a:r>
              <a:rPr lang="en-GB" sz="1200" dirty="0"/>
              <a:t> = surface runoff, including near-surface flow in</a:t>
            </a:r>
            <a:br>
              <a:rPr lang="en-GB" sz="1200" dirty="0"/>
            </a:br>
            <a:r>
              <a:rPr lang="en-GB" sz="1200" dirty="0"/>
              <a:t>the top layer of soil and overland flow from tracks etc.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18893" y="3485889"/>
            <a:ext cx="732917" cy="929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0" y="2942847"/>
            <a:ext cx="1558118" cy="891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61312" y="2304781"/>
            <a:ext cx="1558118" cy="891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83517" y="8763"/>
            <a:ext cx="681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Flow/ Load Pathways: </a:t>
            </a:r>
            <a:r>
              <a:rPr lang="en-GB" sz="1800" dirty="0" smtClean="0"/>
              <a:t>CRAFT Simulation </a:t>
            </a:r>
            <a:r>
              <a:rPr lang="en-GB" sz="1800" dirty="0"/>
              <a:t>of </a:t>
            </a:r>
            <a:r>
              <a:rPr lang="en-GB" sz="1800" dirty="0" smtClean="0"/>
              <a:t>Oona sub-catchment</a:t>
            </a:r>
            <a:endParaRPr lang="en-GB" sz="18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614096" y="3829247"/>
            <a:ext cx="0" cy="17426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261103" y="3523006"/>
            <a:ext cx="885686" cy="603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38280" y="2783102"/>
            <a:ext cx="561076" cy="1938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72000" y="2215133"/>
            <a:ext cx="1558118" cy="891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403630" y="2248204"/>
            <a:ext cx="2168370" cy="4660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34558" y="4462579"/>
            <a:ext cx="458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This method is being used to couple SLAM and CRAFT</a:t>
            </a:r>
            <a:br>
              <a:rPr lang="en-GB" i="1" dirty="0" smtClean="0"/>
            </a:br>
            <a:r>
              <a:rPr lang="en-GB" i="1" dirty="0" smtClean="0"/>
              <a:t>as shown in my main poster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3759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460210"/>
            <a:ext cx="5208588" cy="3683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 export Risk Mapping in Oona subcatchment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Based on SAGA (</a:t>
            </a:r>
            <a:r>
              <a:rPr lang="en-GB" smtClean="0"/>
              <a:t>Scimap</a:t>
            </a:r>
            <a:r>
              <a:rPr lang="en-GB" dirty="0" smtClean="0"/>
              <a:t>) algorithm for DPR (Diffuse pollution riskiness)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73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 Load Reduction Modelling Using SLAM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2075900" cy="3416400"/>
          </a:xfrm>
        </p:spPr>
        <p:txBody>
          <a:bodyPr/>
          <a:lstStyle/>
          <a:p>
            <a:r>
              <a:rPr lang="en-GB" sz="1600" dirty="0" smtClean="0">
                <a:solidFill>
                  <a:schemeClr val="tx1"/>
                </a:solidFill>
              </a:rPr>
              <a:t>SLAM Model Calculates Point and Diffuse Portions of TP Load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Pathway Factors Applied to Diffuse Load Sources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212" y="1204686"/>
            <a:ext cx="6308331" cy="3599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5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53" y="775855"/>
            <a:ext cx="6176343" cy="4367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WFD Status in Blackwater Catchment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088"/>
            <a:ext cx="2867891" cy="159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27" y="1066842"/>
            <a:ext cx="5284445" cy="3736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89381"/>
            <a:ext cx="4812235" cy="575591"/>
          </a:xfrm>
        </p:spPr>
        <p:txBody>
          <a:bodyPr/>
          <a:lstStyle/>
          <a:p>
            <a:r>
              <a:rPr lang="en-GB" dirty="0" smtClean="0"/>
              <a:t>EPA Load Reduction Class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1515193"/>
            <a:ext cx="2238527" cy="2062439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Based on Observed SRP Concentrations &amp; Precipitation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White = No Reduction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3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Load Reductions for Blackwater </a:t>
            </a:r>
            <a:r>
              <a:rPr lang="en-GB" dirty="0" err="1" smtClean="0"/>
              <a:t>Subcatchments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2761864" cy="1137283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Quantified in terms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 of SRP export (loss)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 in kg/ha/</a:t>
            </a:r>
            <a:r>
              <a:rPr lang="en-GB" dirty="0" err="1" smtClean="0">
                <a:solidFill>
                  <a:schemeClr val="tx1"/>
                </a:solidFill>
              </a:rPr>
              <a:t>yr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1066142"/>
            <a:ext cx="5285435" cy="373763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16008" y="2493818"/>
            <a:ext cx="922102" cy="973055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493818"/>
            <a:ext cx="2840144" cy="16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2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err="1" smtClean="0"/>
              <a:t>Ballymartrim</a:t>
            </a:r>
            <a:r>
              <a:rPr lang="en-GB" sz="2600" dirty="0" smtClean="0"/>
              <a:t> Water - Mitigation Scenarios</a:t>
            </a:r>
            <a:endParaRPr lang="en-GB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82711" y="979291"/>
            <a:ext cx="3150375" cy="26665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Load </a:t>
            </a:r>
            <a:r>
              <a:rPr lang="en-GB" sz="1400" dirty="0">
                <a:solidFill>
                  <a:schemeClr val="tx1"/>
                </a:solidFill>
              </a:rPr>
              <a:t>Reduction Required 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= </a:t>
            </a:r>
            <a:r>
              <a:rPr lang="en-GB" sz="1400" dirty="0">
                <a:solidFill>
                  <a:schemeClr val="tx1"/>
                </a:solidFill>
              </a:rPr>
              <a:t>26% (0.4 kg P/ha/</a:t>
            </a:r>
            <a:r>
              <a:rPr lang="en-GB" sz="1400" dirty="0" err="1">
                <a:solidFill>
                  <a:schemeClr val="tx1"/>
                </a:solidFill>
              </a:rPr>
              <a:t>yr</a:t>
            </a:r>
            <a:r>
              <a:rPr lang="en-GB" sz="14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Explore Scenarios reducing</a:t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different </a:t>
            </a:r>
            <a:r>
              <a:rPr lang="en-GB" sz="1400" dirty="0">
                <a:solidFill>
                  <a:schemeClr val="tx1"/>
                </a:solidFill>
              </a:rPr>
              <a:t>diffuse P </a:t>
            </a:r>
            <a:r>
              <a:rPr lang="en-GB" sz="1400" dirty="0" smtClean="0">
                <a:solidFill>
                  <a:schemeClr val="tx1"/>
                </a:solidFill>
              </a:rPr>
              <a:t>Sources</a:t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from Slurry</a:t>
            </a:r>
            <a:r>
              <a:rPr lang="en-GB" sz="1400" dirty="0">
                <a:solidFill>
                  <a:schemeClr val="tx1"/>
                </a:solidFill>
              </a:rPr>
              <a:t>, Soil </a:t>
            </a:r>
            <a:r>
              <a:rPr lang="en-GB" sz="1400" dirty="0" smtClean="0">
                <a:solidFill>
                  <a:schemeClr val="tx1"/>
                </a:solidFill>
              </a:rPr>
              <a:t>and Fertiliser</a:t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 P </a:t>
            </a:r>
            <a:r>
              <a:rPr lang="en-GB" sz="1400" dirty="0">
                <a:solidFill>
                  <a:schemeClr val="tx1"/>
                </a:solidFill>
              </a:rPr>
              <a:t>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Point source Load only </a:t>
            </a:r>
            <a:r>
              <a:rPr lang="en-GB" sz="1400" dirty="0" smtClean="0">
                <a:solidFill>
                  <a:schemeClr val="tx1"/>
                </a:solidFill>
              </a:rPr>
              <a:t/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71 </a:t>
            </a:r>
            <a:r>
              <a:rPr lang="en-GB" sz="1400" dirty="0">
                <a:solidFill>
                  <a:schemeClr val="tx1"/>
                </a:solidFill>
              </a:rPr>
              <a:t>kg/year (</a:t>
            </a:r>
            <a:r>
              <a:rPr lang="en-GB" sz="1400" dirty="0" smtClean="0">
                <a:solidFill>
                  <a:schemeClr val="tx1"/>
                </a:solidFill>
              </a:rPr>
              <a:t>20 kg </a:t>
            </a:r>
            <a:r>
              <a:rPr lang="en-GB" sz="1400" dirty="0" err="1" smtClean="0">
                <a:solidFill>
                  <a:schemeClr val="tx1"/>
                </a:solidFill>
              </a:rPr>
              <a:t>WwTWs</a:t>
            </a:r>
            <a:r>
              <a:rPr lang="en-GB" sz="1400" dirty="0" smtClean="0">
                <a:solidFill>
                  <a:schemeClr val="tx1"/>
                </a:solidFill>
              </a:rPr>
              <a:t>)</a:t>
            </a:r>
            <a:endParaRPr lang="en-GB" sz="14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839" y="979292"/>
            <a:ext cx="2085053" cy="4152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36" y="979292"/>
            <a:ext cx="2184185" cy="248505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10061" y="1101587"/>
            <a:ext cx="1509133" cy="1623915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5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552</Words>
  <Application>Microsoft Office PowerPoint</Application>
  <PresentationFormat>On-screen Show (16:9)</PresentationFormat>
  <Paragraphs>63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Open Sans</vt:lpstr>
      <vt:lpstr>Arial</vt:lpstr>
      <vt:lpstr>Open Sans Light</vt:lpstr>
      <vt:lpstr>Simple Light</vt:lpstr>
      <vt:lpstr>PowerPoint Presentation</vt:lpstr>
      <vt:lpstr>PowerPoint Presentation</vt:lpstr>
      <vt:lpstr>PowerPoint Presentation</vt:lpstr>
      <vt:lpstr>P export Risk Mapping in Oona subcatchment</vt:lpstr>
      <vt:lpstr>P Load Reduction Modelling Using SLAM</vt:lpstr>
      <vt:lpstr>Recent WFD Status in Blackwater Catchment</vt:lpstr>
      <vt:lpstr>EPA Load Reduction Class</vt:lpstr>
      <vt:lpstr>Load Reductions for Blackwater Subcatchments</vt:lpstr>
      <vt:lpstr>Ballymartrim Water - Mitigation Scenarios</vt:lpstr>
      <vt:lpstr>Ballymartrim Water – Mitigation Scenario 1</vt:lpstr>
      <vt:lpstr>Ballymartrim Water – Mitigation Scenario 2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Armour, Chris</dc:creator>
  <cp:lastModifiedBy>Adams, Russell</cp:lastModifiedBy>
  <cp:revision>42</cp:revision>
  <dcterms:modified xsi:type="dcterms:W3CDTF">2021-04-30T09:17:38Z</dcterms:modified>
</cp:coreProperties>
</file>