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_rels/presentation.xml.rels" ContentType="application/vnd.openxmlformats-package.relationships+xml"/>
  <Override PartName="/ppt/notesSlides/notesSlide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_rels/notesSlide4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media/image74.jpeg" ContentType="image/jpeg"/>
  <Override PartName="/ppt/media/image73.png" ContentType="image/png"/>
  <Override PartName="/ppt/media/image72.png" ContentType="image/png"/>
  <Override PartName="/ppt/media/image71.png" ContentType="image/png"/>
  <Override PartName="/ppt/media/image70.png" ContentType="image/png"/>
  <Override PartName="/ppt/media/image63.png" ContentType="image/png"/>
  <Override PartName="/ppt/media/image54.png" ContentType="image/png"/>
  <Override PartName="/ppt/media/image53.png" ContentType="image/png"/>
  <Override PartName="/ppt/media/image52.png" ContentType="image/png"/>
  <Override PartName="/ppt/media/image76.png" ContentType="image/png"/>
  <Override PartName="/ppt/media/image51.png" ContentType="image/png"/>
  <Override PartName="/ppt/media/image75.png" ContentType="image/png"/>
  <Override PartName="/ppt/media/image50.png" ContentType="image/png"/>
  <Override PartName="/ppt/media/image48.png" ContentType="image/png"/>
  <Override PartName="/ppt/media/image69.png" ContentType="image/png"/>
  <Override PartName="/ppt/media/image44.png" ContentType="image/png"/>
  <Override PartName="/ppt/media/image68.png" ContentType="image/png"/>
  <Override PartName="/ppt/media/image43.png" ContentType="image/png"/>
  <Override PartName="/ppt/media/image67.png" ContentType="image/png"/>
  <Override PartName="/ppt/media/image42.png" ContentType="image/png"/>
  <Override PartName="/ppt/media/image66.png" ContentType="image/png"/>
  <Override PartName="/ppt/media/image41.png" ContentType="image/png"/>
  <Override PartName="/ppt/media/image65.png" ContentType="image/png"/>
  <Override PartName="/ppt/media/image40.png" ContentType="image/png"/>
  <Override PartName="/ppt/media/image39.png" ContentType="image/png"/>
  <Override PartName="/ppt/media/image14.png" ContentType="image/png"/>
  <Override PartName="/ppt/media/image38.png" ContentType="image/png"/>
  <Override PartName="/ppt/media/image13.png" ContentType="image/png"/>
  <Override PartName="/ppt/media/image37.png" ContentType="image/png"/>
  <Override PartName="/ppt/media/image12.png" ContentType="image/png"/>
  <Override PartName="/ppt/media/image16.png" ContentType="image/png"/>
  <Override PartName="/ppt/media/image15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45.png" ContentType="image/png"/>
  <Override PartName="/ppt/media/image20.png" ContentType="image/png"/>
  <Override PartName="/ppt/media/image46.png" ContentType="image/png"/>
  <Override PartName="/ppt/media/image21.png" ContentType="image/png"/>
  <Override PartName="/ppt/media/image47.png" ContentType="image/png"/>
  <Override PartName="/ppt/media/image22.png" ContentType="image/png"/>
  <Override PartName="/ppt/media/image49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55.png" ContentType="image/png"/>
  <Override PartName="/ppt/media/image30.png" ContentType="image/png"/>
  <Override PartName="/ppt/media/image56.png" ContentType="image/png"/>
  <Override PartName="/ppt/media/image31.png" ContentType="image/png"/>
  <Override PartName="/ppt/media/image57.png" ContentType="image/png"/>
  <Override PartName="/ppt/media/image32.png" ContentType="image/png"/>
  <Override PartName="/ppt/media/image58.png" ContentType="image/png"/>
  <Override PartName="/ppt/media/image33.png" ContentType="image/png"/>
  <Override PartName="/ppt/media/image59.png" ContentType="image/png"/>
  <Override PartName="/ppt/media/image34.png" ContentType="image/png"/>
  <Override PartName="/ppt/media/image10.png" ContentType="image/png"/>
  <Override PartName="/ppt/media/image35.png" ContentType="image/png"/>
  <Override PartName="/ppt/media/image11.png" ContentType="image/png"/>
  <Override PartName="/ppt/media/image8.jpeg" ContentType="image/jpeg"/>
  <Override PartName="/ppt/media/image36.png" ContentType="image/png"/>
  <Override PartName="/ppt/media/image64.png" ContentType="image/png"/>
  <Override PartName="/ppt/media/image9.png" ContentType="image/png"/>
  <Override PartName="/ppt/media/image62.png" ContentType="image/png"/>
  <Override PartName="/ppt/media/image7.png" ContentType="image/png"/>
  <Override PartName="/ppt/media/image2.png" ContentType="image/png"/>
  <Override PartName="/ppt/media/image1.png" ContentType="image/png"/>
  <Override PartName="/ppt/media/image3.png" ContentType="image/png"/>
  <Override PartName="/ppt/media/image4.png" ContentType="image/png"/>
  <Override PartName="/ppt/media/image60.png" ContentType="image/png"/>
  <Override PartName="/ppt/media/image5.png" ContentType="image/png"/>
  <Override PartName="/ppt/media/image61.png" ContentType="image/png"/>
  <Override PartName="/ppt/media/image6.png" ContentType="image/png"/>
  <Override PartName="/ppt/media/image23.jpeg" ContentType="image/jpe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0080625" cy="567055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85" name="CustomShape 2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rect l="0" t="0" r="r" b="b"/>
            <a:pathLst>
              <a:path w="21592" h="27942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7937"/>
                </a:lnTo>
                <a:cubicBezTo>
                  <a:pt x="0" y="27939"/>
                  <a:pt x="1" y="27941"/>
                  <a:pt x="3" y="27941"/>
                </a:cubicBezTo>
                <a:lnTo>
                  <a:pt x="21587" y="27941"/>
                </a:lnTo>
                <a:cubicBezTo>
                  <a:pt x="21589" y="27941"/>
                  <a:pt x="21591" y="27939"/>
                  <a:pt x="21591" y="27937"/>
                </a:cubicBezTo>
                <a:lnTo>
                  <a:pt x="21591" y="3"/>
                </a:lnTo>
                <a:cubicBezTo>
                  <a:pt x="21591" y="1"/>
                  <a:pt x="21589" y="0"/>
                  <a:pt x="21587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CustomShape 3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rect l="0" t="0" r="r" b="b"/>
            <a:pathLst>
              <a:path w="21592" h="27942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7937"/>
                </a:lnTo>
                <a:cubicBezTo>
                  <a:pt x="0" y="27939"/>
                  <a:pt x="1" y="27941"/>
                  <a:pt x="3" y="27941"/>
                </a:cubicBezTo>
                <a:lnTo>
                  <a:pt x="21587" y="27941"/>
                </a:lnTo>
                <a:cubicBezTo>
                  <a:pt x="21589" y="27941"/>
                  <a:pt x="21591" y="27939"/>
                  <a:pt x="21591" y="27937"/>
                </a:cubicBezTo>
                <a:lnTo>
                  <a:pt x="21591" y="3"/>
                </a:lnTo>
                <a:cubicBezTo>
                  <a:pt x="21591" y="1"/>
                  <a:pt x="21589" y="0"/>
                  <a:pt x="21587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CustomShape 4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rect l="0" t="0" r="r" b="b"/>
            <a:pathLst>
              <a:path w="21592" h="27942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7937"/>
                </a:lnTo>
                <a:cubicBezTo>
                  <a:pt x="0" y="27939"/>
                  <a:pt x="1" y="27941"/>
                  <a:pt x="3" y="27941"/>
                </a:cubicBezTo>
                <a:lnTo>
                  <a:pt x="21587" y="27941"/>
                </a:lnTo>
                <a:cubicBezTo>
                  <a:pt x="21589" y="27941"/>
                  <a:pt x="21591" y="27939"/>
                  <a:pt x="21591" y="27937"/>
                </a:cubicBezTo>
                <a:lnTo>
                  <a:pt x="21591" y="3"/>
                </a:lnTo>
                <a:cubicBezTo>
                  <a:pt x="21591" y="1"/>
                  <a:pt x="21589" y="0"/>
                  <a:pt x="21587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CustomShape 5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rect l="0" t="0" r="r" b="b"/>
            <a:pathLst>
              <a:path w="21592" h="27942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7937"/>
                </a:lnTo>
                <a:cubicBezTo>
                  <a:pt x="0" y="27939"/>
                  <a:pt x="1" y="27941"/>
                  <a:pt x="3" y="27941"/>
                </a:cubicBezTo>
                <a:lnTo>
                  <a:pt x="21587" y="27941"/>
                </a:lnTo>
                <a:cubicBezTo>
                  <a:pt x="21589" y="27941"/>
                  <a:pt x="21591" y="27939"/>
                  <a:pt x="21591" y="27937"/>
                </a:cubicBezTo>
                <a:lnTo>
                  <a:pt x="21591" y="3"/>
                </a:lnTo>
                <a:cubicBezTo>
                  <a:pt x="21591" y="1"/>
                  <a:pt x="21589" y="0"/>
                  <a:pt x="21587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CustomShape 6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rect l="0" t="0" r="r" b="b"/>
            <a:pathLst>
              <a:path w="21592" h="27942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lnTo>
                  <a:pt x="0" y="27937"/>
                </a:lnTo>
                <a:cubicBezTo>
                  <a:pt x="0" y="27939"/>
                  <a:pt x="1" y="27941"/>
                  <a:pt x="3" y="27941"/>
                </a:cubicBezTo>
                <a:lnTo>
                  <a:pt x="21587" y="27941"/>
                </a:lnTo>
                <a:cubicBezTo>
                  <a:pt x="21589" y="27941"/>
                  <a:pt x="21591" y="27939"/>
                  <a:pt x="21591" y="27937"/>
                </a:cubicBezTo>
                <a:lnTo>
                  <a:pt x="21591" y="3"/>
                </a:lnTo>
                <a:cubicBezTo>
                  <a:pt x="21591" y="1"/>
                  <a:pt x="21589" y="0"/>
                  <a:pt x="21587" y="0"/>
                </a:cubicBezTo>
                <a:lnTo>
                  <a:pt x="3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PlaceHolder 7"/>
          <p:cNvSpPr>
            <a:spLocks noGrp="1"/>
          </p:cNvSpPr>
          <p:nvPr>
            <p:ph type="sldImg"/>
          </p:nvPr>
        </p:nvSpPr>
        <p:spPr>
          <a:xfrm>
            <a:off x="1371600" y="763560"/>
            <a:ext cx="5021280" cy="3764160"/>
          </a:xfrm>
          <a:prstGeom prst="rect">
            <a:avLst/>
          </a:prstGeom>
        </p:spPr>
        <p:txBody>
          <a:bodyPr lIns="0" rIns="0" tIns="0" bIns="0" anchor="ctr"/>
          <a:p>
            <a:r>
              <a:rPr b="1" lang="es-ES" sz="3200" spc="-1" strike="noStrike">
                <a:solidFill>
                  <a:srgbClr val="ffffff"/>
                </a:solidFill>
                <a:latin typeface="Trebuchet MS"/>
              </a:rPr>
              <a:t>Pulse para desplazar la página</a:t>
            </a:r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91" name="PlaceHolder 8"/>
          <p:cNvSpPr>
            <a:spLocks noGrp="1"/>
          </p:cNvSpPr>
          <p:nvPr>
            <p:ph type="body"/>
          </p:nvPr>
        </p:nvSpPr>
        <p:spPr>
          <a:xfrm>
            <a:off x="777960" y="4776840"/>
            <a:ext cx="6208560" cy="4518000"/>
          </a:xfrm>
          <a:prstGeom prst="rect">
            <a:avLst/>
          </a:prstGeom>
        </p:spPr>
        <p:txBody>
          <a:bodyPr lIns="0" rIns="0" tIns="0" bIns="0"/>
          <a:p>
            <a:r>
              <a:rPr b="0" lang="es-ES" sz="1200" spc="-1" strike="noStrike">
                <a:solidFill>
                  <a:srgbClr val="000000"/>
                </a:solidFill>
                <a:latin typeface="Times New Roman"/>
              </a:rPr>
              <a:t>Pulse para editar el formato de las notas</a:t>
            </a:r>
            <a:endParaRPr b="0" lang="es-E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CustomShape 9"/>
          <p:cNvSpPr/>
          <p:nvPr/>
        </p:nvSpPr>
        <p:spPr>
          <a:xfrm>
            <a:off x="0" y="0"/>
            <a:ext cx="3373560" cy="503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CustomShape 10"/>
          <p:cNvSpPr/>
          <p:nvPr/>
        </p:nvSpPr>
        <p:spPr>
          <a:xfrm>
            <a:off x="4398840" y="0"/>
            <a:ext cx="3373560" cy="503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" name="CustomShape 11"/>
          <p:cNvSpPr/>
          <p:nvPr/>
        </p:nvSpPr>
        <p:spPr>
          <a:xfrm>
            <a:off x="0" y="9555120"/>
            <a:ext cx="3373560" cy="503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PlaceHolder 12"/>
          <p:cNvSpPr>
            <a:spLocks noGrp="1"/>
          </p:cNvSpPr>
          <p:nvPr>
            <p:ph type="sldNum"/>
          </p:nvPr>
        </p:nvSpPr>
        <p:spPr>
          <a:xfrm>
            <a:off x="4398480" y="9555120"/>
            <a:ext cx="3365640" cy="495360"/>
          </a:xfrm>
          <a:prstGeom prst="rect">
            <a:avLst/>
          </a:prstGeom>
        </p:spPr>
        <p:txBody>
          <a:bodyPr lIns="0" rIns="0" tIns="0" bIns="0" anchor="b"/>
          <a:p>
            <a:pPr algn="r">
              <a:lnSpc>
                <a:spcPct val="100000"/>
              </a:lnSpc>
            </a:pPr>
            <a:fld id="{07AD2185-69C4-4093-8D7E-C8CB2E55DA19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</a:t>
            </a:fld>
            <a:endParaRPr b="0" lang="es-E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CustomShape 1"/>
          <p:cNvSpPr/>
          <p:nvPr/>
        </p:nvSpPr>
        <p:spPr>
          <a:xfrm>
            <a:off x="4398840" y="9555120"/>
            <a:ext cx="3367080" cy="496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100000"/>
              </a:lnSpc>
            </a:pPr>
            <a:fld id="{CABFC6BF-0922-4BB0-8D65-6575343F8AF7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Tahoma"/>
              </a:rPr>
              <a:t>1</a:t>
            </a:fld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63" name="CustomShape 2"/>
          <p:cNvSpPr/>
          <p:nvPr/>
        </p:nvSpPr>
        <p:spPr>
          <a:xfrm>
            <a:off x="4398840" y="9555120"/>
            <a:ext cx="3373560" cy="503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100000"/>
              </a:lnSpc>
            </a:pPr>
            <a:fld id="{CA98ABBB-609C-4CB6-B313-BC8A4629D9EB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Tahoma"/>
              </a:rPr>
              <a:t>1</a:t>
            </a:fld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 type="sldImg"/>
          </p:nvPr>
        </p:nvSpPr>
        <p:spPr>
          <a:xfrm>
            <a:off x="0" y="763560"/>
            <a:ext cx="1440" cy="1440"/>
          </a:xfrm>
          <a:prstGeom prst="rect">
            <a:avLst/>
          </a:prstGeom>
        </p:spPr>
      </p:sp>
      <p:sp>
        <p:nvSpPr>
          <p:cNvPr id="265" name="CustomShape 4"/>
          <p:cNvSpPr/>
          <p:nvPr/>
        </p:nvSpPr>
        <p:spPr>
          <a:xfrm>
            <a:off x="777960" y="4776840"/>
            <a:ext cx="6216480" cy="4525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CustomShape 1"/>
          <p:cNvSpPr/>
          <p:nvPr/>
        </p:nvSpPr>
        <p:spPr>
          <a:xfrm>
            <a:off x="4398840" y="9555120"/>
            <a:ext cx="3367080" cy="496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100000"/>
              </a:lnSpc>
            </a:pPr>
            <a:fld id="{45D5D59D-528D-49F6-BD99-77C1448A23FA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Tahoma"/>
              </a:rPr>
              <a:t>1</a:t>
            </a:fld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 type="sldImg"/>
          </p:nvPr>
        </p:nvSpPr>
        <p:spPr>
          <a:xfrm>
            <a:off x="534960" y="763560"/>
            <a:ext cx="6702480" cy="3772080"/>
          </a:xfrm>
          <a:prstGeom prst="rect">
            <a:avLst/>
          </a:prstGeom>
        </p:spPr>
      </p:sp>
      <p:sp>
        <p:nvSpPr>
          <p:cNvPr id="268" name="CustomShape 3"/>
          <p:cNvSpPr/>
          <p:nvPr/>
        </p:nvSpPr>
        <p:spPr>
          <a:xfrm>
            <a:off x="777960" y="4776840"/>
            <a:ext cx="6218280" cy="4525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ustomShape 1"/>
          <p:cNvSpPr/>
          <p:nvPr/>
        </p:nvSpPr>
        <p:spPr>
          <a:xfrm>
            <a:off x="4398840" y="9555120"/>
            <a:ext cx="3367080" cy="496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100000"/>
              </a:lnSpc>
            </a:pPr>
            <a:fld id="{EC04DAB0-BAB7-41F3-8E71-992DF36A998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Tahoma"/>
              </a:rPr>
              <a:t>1</a:t>
            </a:fld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sldImg"/>
          </p:nvPr>
        </p:nvSpPr>
        <p:spPr>
          <a:xfrm>
            <a:off x="534960" y="763560"/>
            <a:ext cx="6702480" cy="3772080"/>
          </a:xfrm>
          <a:prstGeom prst="rect">
            <a:avLst/>
          </a:prstGeom>
        </p:spPr>
      </p:sp>
      <p:sp>
        <p:nvSpPr>
          <p:cNvPr id="271" name="CustomShape 3"/>
          <p:cNvSpPr/>
          <p:nvPr/>
        </p:nvSpPr>
        <p:spPr>
          <a:xfrm>
            <a:off x="777960" y="4776840"/>
            <a:ext cx="6218280" cy="4525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ustomShape 1"/>
          <p:cNvSpPr/>
          <p:nvPr/>
        </p:nvSpPr>
        <p:spPr>
          <a:xfrm>
            <a:off x="4398840" y="9555120"/>
            <a:ext cx="3367080" cy="496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100000"/>
              </a:lnSpc>
            </a:pPr>
            <a:fld id="{0347D326-5603-4D70-8834-263EE3AA1501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Tahoma"/>
              </a:rPr>
              <a:t>1</a:t>
            </a:fld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sldImg"/>
          </p:nvPr>
        </p:nvSpPr>
        <p:spPr>
          <a:xfrm>
            <a:off x="534960" y="763560"/>
            <a:ext cx="6702480" cy="3772080"/>
          </a:xfrm>
          <a:prstGeom prst="rect">
            <a:avLst/>
          </a:prstGeom>
        </p:spPr>
      </p:sp>
      <p:sp>
        <p:nvSpPr>
          <p:cNvPr id="274" name="CustomShape 3"/>
          <p:cNvSpPr/>
          <p:nvPr/>
        </p:nvSpPr>
        <p:spPr>
          <a:xfrm>
            <a:off x="777960" y="4776840"/>
            <a:ext cx="6218280" cy="4525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CustomShape 1"/>
          <p:cNvSpPr/>
          <p:nvPr/>
        </p:nvSpPr>
        <p:spPr>
          <a:xfrm>
            <a:off x="4398840" y="9555120"/>
            <a:ext cx="3367080" cy="496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100000"/>
              </a:lnSpc>
            </a:pPr>
            <a:fld id="{E3225E45-F234-41BA-81E8-6C74CB1D9778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Tahoma"/>
              </a:rPr>
              <a:t>1</a:t>
            </a:fld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6" name="CustomShape 2"/>
          <p:cNvSpPr/>
          <p:nvPr/>
        </p:nvSpPr>
        <p:spPr>
          <a:xfrm>
            <a:off x="4398840" y="9555120"/>
            <a:ext cx="3373560" cy="503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b"/>
          <a:p>
            <a:pPr algn="r">
              <a:lnSpc>
                <a:spcPct val="100000"/>
              </a:lnSpc>
            </a:pPr>
            <a:fld id="{49E78FE3-7C77-4504-B249-99C840A02BFD}" type="slidenum">
              <a:rPr b="0" lang="en-US" sz="1400" spc="-1" strike="noStrike">
                <a:solidFill>
                  <a:srgbClr val="000000"/>
                </a:solidFill>
                <a:latin typeface="Times New Roman"/>
                <a:ea typeface="Tahoma"/>
              </a:rPr>
              <a:t>1</a:t>
            </a:fld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 type="sldImg"/>
          </p:nvPr>
        </p:nvSpPr>
        <p:spPr>
          <a:xfrm>
            <a:off x="0" y="763560"/>
            <a:ext cx="1440" cy="1440"/>
          </a:xfrm>
          <a:prstGeom prst="rect">
            <a:avLst/>
          </a:prstGeom>
        </p:spPr>
      </p:sp>
      <p:sp>
        <p:nvSpPr>
          <p:cNvPr id="278" name="CustomShape 4"/>
          <p:cNvSpPr/>
          <p:nvPr/>
        </p:nvSpPr>
        <p:spPr>
          <a:xfrm>
            <a:off x="777960" y="4776840"/>
            <a:ext cx="6216480" cy="4525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49000" y="1463760"/>
            <a:ext cx="5203800" cy="327960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>
              <a:spcBef>
                <a:spcPts val="1412"/>
              </a:spcBef>
            </a:pPr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5203800" cy="32796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2539440" cy="32796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3215880" y="1463760"/>
            <a:ext cx="2539440" cy="32796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296640" y="333360"/>
            <a:ext cx="8631000" cy="434988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>
              <a:spcBef>
                <a:spcPts val="1412"/>
              </a:spcBef>
            </a:pPr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215880" y="1463760"/>
            <a:ext cx="2539440" cy="32796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49000" y="317700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2539440" cy="32796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215880" y="146376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215880" y="317700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215880" y="146376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49000" y="3177000"/>
            <a:ext cx="520380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520380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49000" y="3177000"/>
            <a:ext cx="520380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3215880" y="146376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49000" y="317700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3215880" y="317700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1675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2308680" y="1463760"/>
            <a:ext cx="1675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4068360" y="1463760"/>
            <a:ext cx="1675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549000" y="3177000"/>
            <a:ext cx="1675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2308680" y="3177000"/>
            <a:ext cx="1675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4068360" y="3177000"/>
            <a:ext cx="1675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549000" y="1463760"/>
            <a:ext cx="5203800" cy="327960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>
              <a:spcBef>
                <a:spcPts val="1412"/>
              </a:spcBef>
            </a:pPr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5203800" cy="32796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2539440" cy="32796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3215880" y="1463760"/>
            <a:ext cx="2539440" cy="32796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296640" y="333360"/>
            <a:ext cx="8631000" cy="4349880"/>
          </a:xfrm>
          <a:prstGeom prst="rect">
            <a:avLst/>
          </a:prstGeom>
        </p:spPr>
        <p:txBody>
          <a:bodyPr lIns="0" rIns="0" tIns="0" bIns="0" anchor="ctr"/>
          <a:p>
            <a:pPr marL="342720" indent="-342720" algn="ctr">
              <a:spcBef>
                <a:spcPts val="1412"/>
              </a:spcBef>
            </a:pPr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3215880" y="1463760"/>
            <a:ext cx="2539440" cy="32796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549000" y="317700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2539440" cy="32796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3215880" y="146376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3215880" y="317700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3215880" y="146376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549000" y="3177000"/>
            <a:ext cx="520380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520380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549000" y="3177000"/>
            <a:ext cx="520380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215880" y="146376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549000" y="317700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3215880" y="3177000"/>
            <a:ext cx="2539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1675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2308680" y="1463760"/>
            <a:ext cx="1675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068360" y="1463760"/>
            <a:ext cx="1675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549000" y="3177000"/>
            <a:ext cx="1675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2308680" y="3177000"/>
            <a:ext cx="1675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4068360" y="3177000"/>
            <a:ext cx="1675440" cy="15642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455640" y="216000"/>
            <a:ext cx="9064440" cy="938160"/>
          </a:xfrm>
          <a:prstGeom prst="rect">
            <a:avLst/>
          </a:prstGeom>
        </p:spPr>
        <p:txBody>
          <a:bodyPr lIns="0" rIns="0" tIns="0" bIns="0" anchor="ctr"/>
          <a:p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Pul</a:t>
            </a: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se </a:t>
            </a: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par</a:t>
            </a: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a </a:t>
            </a: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edi</a:t>
            </a: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tar </a:t>
            </a: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el </a:t>
            </a: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for</a:t>
            </a: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ma</a:t>
            </a: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to </a:t>
            </a: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del </a:t>
            </a: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tex</a:t>
            </a: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to </a:t>
            </a: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de </a:t>
            </a: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tít</a:t>
            </a: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ulo</a:t>
            </a:r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2920" y="1327320"/>
            <a:ext cx="9064440" cy="3279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342720" indent="-342720">
              <a:spcBef>
                <a:spcPts val="1060"/>
              </a:spcBef>
            </a:pPr>
            <a:r>
              <a:rPr b="0" lang="es-ES" sz="1600" spc="-1" strike="noStrike">
                <a:solidFill>
                  <a:srgbClr val="4d4f53"/>
                </a:solidFill>
                <a:latin typeface="Verdana"/>
              </a:rPr>
              <a:t>Pulse para editar el formato de esquema del texto</a:t>
            </a:r>
            <a:endParaRPr b="0" lang="es-ES" sz="1600" spc="-1" strike="noStrike">
              <a:solidFill>
                <a:srgbClr val="4d4f53"/>
              </a:solidFill>
              <a:latin typeface="Verdana"/>
            </a:endParaRPr>
          </a:p>
          <a:p>
            <a:pPr lvl="1" marL="342720" indent="-342720">
              <a:spcBef>
                <a:spcPts val="1060"/>
              </a:spcBef>
              <a:buClr>
                <a:srgbClr val="000000"/>
              </a:buClr>
              <a:buFont typeface="Times New Roman"/>
              <a:buChar char="–"/>
            </a:pPr>
            <a:r>
              <a:rPr b="0" lang="es-ES" sz="1600" spc="-1" strike="noStrike">
                <a:solidFill>
                  <a:srgbClr val="4d4f53"/>
                </a:solidFill>
                <a:latin typeface="Verdana"/>
              </a:rPr>
              <a:t>Segundo nivel del esquema</a:t>
            </a:r>
            <a:endParaRPr b="0" lang="es-ES" sz="1600" spc="-1" strike="noStrike">
              <a:solidFill>
                <a:srgbClr val="4d4f53"/>
              </a:solidFill>
              <a:latin typeface="Verdana"/>
            </a:endParaRPr>
          </a:p>
          <a:p>
            <a:pPr lvl="2" marL="342720" indent="-342720">
              <a:spcBef>
                <a:spcPts val="1060"/>
              </a:spcBef>
              <a:buClr>
                <a:srgbClr val="000000"/>
              </a:buClr>
              <a:buFont typeface="Times New Roman"/>
              <a:buChar char="•"/>
            </a:pPr>
            <a:r>
              <a:rPr b="0" lang="es-ES" sz="1600" spc="-1" strike="noStrike">
                <a:solidFill>
                  <a:srgbClr val="4d4f53"/>
                </a:solidFill>
                <a:latin typeface="Verdana"/>
              </a:rPr>
              <a:t>Tercer nivel del esquema</a:t>
            </a:r>
            <a:endParaRPr b="0" lang="es-ES" sz="1600" spc="-1" strike="noStrike">
              <a:solidFill>
                <a:srgbClr val="4d4f53"/>
              </a:solidFill>
              <a:latin typeface="Verdana"/>
            </a:endParaRPr>
          </a:p>
          <a:p>
            <a:pPr lvl="3" marL="342720" indent="-342720">
              <a:spcBef>
                <a:spcPts val="1060"/>
              </a:spcBef>
              <a:buClr>
                <a:srgbClr val="000000"/>
              </a:buClr>
              <a:buFont typeface="Times New Roman"/>
              <a:buChar char="–"/>
            </a:pPr>
            <a:r>
              <a:rPr b="0" lang="es-ES" sz="1600" spc="-1" strike="noStrike">
                <a:solidFill>
                  <a:srgbClr val="4d4f53"/>
                </a:solidFill>
                <a:latin typeface="Verdana"/>
              </a:rPr>
              <a:t>Cuarto nivel del esquema</a:t>
            </a:r>
            <a:endParaRPr b="0" lang="es-ES" sz="1600" spc="-1" strike="noStrike">
              <a:solidFill>
                <a:srgbClr val="4d4f53"/>
              </a:solidFill>
              <a:latin typeface="Verdana"/>
            </a:endParaRPr>
          </a:p>
          <a:p>
            <a:pPr lvl="4" marL="342720" indent="-342720">
              <a:spcBef>
                <a:spcPts val="1060"/>
              </a:spcBef>
              <a:buClr>
                <a:srgbClr val="000000"/>
              </a:buClr>
              <a:buFont typeface="Times New Roman"/>
              <a:buChar char="»"/>
            </a:pPr>
            <a:r>
              <a:rPr b="0" lang="es-ES" sz="1600" spc="-1" strike="noStrike">
                <a:solidFill>
                  <a:srgbClr val="4d4f53"/>
                </a:solidFill>
                <a:latin typeface="Verdana"/>
              </a:rPr>
              <a:t>Quinto nivel del esquema</a:t>
            </a:r>
            <a:endParaRPr b="0" lang="es-ES" sz="1600" spc="-1" strike="noStrike">
              <a:solidFill>
                <a:srgbClr val="4d4f53"/>
              </a:solidFill>
              <a:latin typeface="Verdana"/>
            </a:endParaRPr>
          </a:p>
          <a:p>
            <a:pPr lvl="5" marL="342720" indent="-342720">
              <a:spcBef>
                <a:spcPts val="1060"/>
              </a:spcBef>
              <a:buClr>
                <a:srgbClr val="000000"/>
              </a:buClr>
              <a:buFont typeface="Times New Roman"/>
              <a:buChar char="»"/>
            </a:pPr>
            <a:r>
              <a:rPr b="0" lang="es-ES" sz="1600" spc="-1" strike="noStrike">
                <a:solidFill>
                  <a:srgbClr val="4d4f53"/>
                </a:solidFill>
                <a:latin typeface="Verdana"/>
              </a:rPr>
              <a:t>Sexto nivel del esquema</a:t>
            </a:r>
            <a:endParaRPr b="0" lang="es-ES" sz="1600" spc="-1" strike="noStrike">
              <a:solidFill>
                <a:srgbClr val="4d4f53"/>
              </a:solidFill>
              <a:latin typeface="Verdana"/>
            </a:endParaRPr>
          </a:p>
          <a:p>
            <a:pPr lvl="6" marL="342720" indent="-342720">
              <a:spcBef>
                <a:spcPts val="1060"/>
              </a:spcBef>
              <a:buClr>
                <a:srgbClr val="000000"/>
              </a:buClr>
              <a:buFont typeface="Times New Roman"/>
              <a:buChar char="»"/>
            </a:pPr>
            <a:r>
              <a:rPr b="0" lang="es-ES" sz="1600" spc="-1" strike="noStrike">
                <a:solidFill>
                  <a:srgbClr val="4d4f53"/>
                </a:solidFill>
                <a:latin typeface="Verdana"/>
              </a:rPr>
              <a:t>Séptimo nivel del esquema</a:t>
            </a:r>
            <a:endParaRPr b="0" lang="es-ES" sz="1600" spc="-1" strike="noStrike">
              <a:solidFill>
                <a:srgbClr val="4d4f53"/>
              </a:solidFill>
              <a:latin typeface="Verdana"/>
            </a:endParaRPr>
          </a:p>
        </p:txBody>
      </p:sp>
      <p:sp>
        <p:nvSpPr>
          <p:cNvPr id="2" name="CustomShape 3"/>
          <p:cNvSpPr/>
          <p:nvPr/>
        </p:nvSpPr>
        <p:spPr>
          <a:xfrm>
            <a:off x="8504280" y="5486400"/>
            <a:ext cx="1366920" cy="184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r">
              <a:lnSpc>
                <a:spcPct val="100000"/>
              </a:lnSpc>
            </a:pP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 </a:t>
            </a:r>
            <a:fld id="{74104983-4B30-4627-A9E0-5DDDE404753B}" type="slidenum">
              <a:rPr b="1" lang="en-US" sz="800" spc="-1" strike="noStrike">
                <a:solidFill>
                  <a:srgbClr val="ffffff"/>
                </a:solidFill>
                <a:latin typeface="Verdana"/>
              </a:rPr>
              <a:t>&lt;número&gt;</a:t>
            </a:fld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/</a:t>
            </a: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1</a:t>
            </a: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5</a:t>
            </a:r>
            <a:endParaRPr b="0" lang="es-ES" sz="8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3" name="" descr=""/>
          <p:cNvPicPr/>
          <p:nvPr/>
        </p:nvPicPr>
        <p:blipFill>
          <a:blip r:embed="rId3"/>
          <a:stretch/>
        </p:blipFill>
        <p:spPr>
          <a:xfrm>
            <a:off x="8290080" y="-30240"/>
            <a:ext cx="1493640" cy="669960"/>
          </a:xfrm>
          <a:prstGeom prst="rect">
            <a:avLst/>
          </a:prstGeom>
          <a:ln>
            <a:noFill/>
          </a:ln>
        </p:spPr>
      </p:pic>
      <p:sp>
        <p:nvSpPr>
          <p:cNvPr id="4" name="CustomShape 4"/>
          <p:cNvSpPr/>
          <p:nvPr/>
        </p:nvSpPr>
        <p:spPr>
          <a:xfrm>
            <a:off x="182520" y="5486400"/>
            <a:ext cx="2057400" cy="184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30</a:t>
            </a:r>
            <a:r>
              <a:rPr b="1" lang="en-US" sz="800" spc="-1" strike="noStrike" baseline="30000">
                <a:solidFill>
                  <a:srgbClr val="ffffff"/>
                </a:solidFill>
                <a:latin typeface="Verdana"/>
              </a:rPr>
              <a:t>th</a:t>
            </a: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 April 2021</a:t>
            </a:r>
            <a:endParaRPr b="0" lang="es-ES" sz="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CustomShape 5"/>
          <p:cNvSpPr/>
          <p:nvPr/>
        </p:nvSpPr>
        <p:spPr>
          <a:xfrm>
            <a:off x="2852640" y="5486400"/>
            <a:ext cx="5194440" cy="184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ctr">
              <a:lnSpc>
                <a:spcPct val="100000"/>
              </a:lnSpc>
            </a:pP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EGU 2021: Session OS4.3 - Ocean Remote Sensing</a:t>
            </a:r>
            <a:endParaRPr b="0" lang="es-ES" sz="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96640" y="333360"/>
            <a:ext cx="8631000" cy="938160"/>
          </a:xfrm>
          <a:prstGeom prst="rect">
            <a:avLst/>
          </a:prstGeom>
        </p:spPr>
        <p:txBody>
          <a:bodyPr lIns="0" rIns="0" tIns="0" bIns="0" anchor="ctr"/>
          <a:p>
            <a:r>
              <a:rPr b="1" lang="es-ES" sz="3200" spc="-1" strike="noStrike">
                <a:solidFill>
                  <a:srgbClr val="ffffff"/>
                </a:solidFill>
                <a:latin typeface="Trebuchet MS"/>
              </a:rPr>
              <a:t>Pulse para editar el formato del texto </a:t>
            </a:r>
            <a:r>
              <a:rPr b="1" lang="es-ES" sz="3200" spc="-1" strike="noStrike">
                <a:solidFill>
                  <a:srgbClr val="ffffff"/>
                </a:solidFill>
                <a:latin typeface="Trebuchet MS"/>
              </a:rPr>
              <a:t>de título</a:t>
            </a:r>
            <a:endParaRPr b="1" lang="es-ES" sz="32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49000" y="1463760"/>
            <a:ext cx="5203800" cy="32796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pPr marL="342720" indent="-342720">
              <a:spcBef>
                <a:spcPts val="1412"/>
              </a:spcBef>
            </a:pP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Pulse para editar el formato de esquema del texto</a:t>
            </a:r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  <a:p>
            <a:pPr lvl="1" marL="742680" indent="-285480">
              <a:spcBef>
                <a:spcPts val="1412"/>
              </a:spcBef>
            </a:pP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Segundo nivel del esquema</a:t>
            </a:r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  <a:p>
            <a:pPr lvl="2" marL="1143000" indent="-228600">
              <a:spcBef>
                <a:spcPts val="1412"/>
              </a:spcBef>
              <a:buClr>
                <a:srgbClr val="000000"/>
              </a:buClr>
              <a:buFont typeface="Times New Roman"/>
              <a:buChar char="•"/>
            </a:pP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Tercer nivel del esquema</a:t>
            </a:r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  <a:p>
            <a:pPr lvl="3" marL="1600200" indent="-228600">
              <a:spcBef>
                <a:spcPts val="1412"/>
              </a:spcBef>
              <a:buClr>
                <a:srgbClr val="000000"/>
              </a:buClr>
              <a:buFont typeface="Times New Roman"/>
              <a:buChar char="–"/>
            </a:pP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Cuarto nivel del esquema</a:t>
            </a:r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  <a:p>
            <a:pPr lvl="4" marL="2057400" indent="-228600">
              <a:spcBef>
                <a:spcPts val="1412"/>
              </a:spcBef>
              <a:buClr>
                <a:srgbClr val="000000"/>
              </a:buClr>
              <a:buFont typeface="Times New Roman"/>
              <a:buChar char="»"/>
            </a:pP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Quinto nivel del esquema</a:t>
            </a:r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  <a:p>
            <a:pPr lvl="5" marL="2057400" indent="-228600">
              <a:spcBef>
                <a:spcPts val="1412"/>
              </a:spcBef>
              <a:buClr>
                <a:srgbClr val="000000"/>
              </a:buClr>
              <a:buFont typeface="Times New Roman"/>
              <a:buChar char="»"/>
            </a:pP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Sexto nivel del esquema</a:t>
            </a:r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  <a:p>
            <a:pPr lvl="6" marL="2057400" indent="-228600">
              <a:spcBef>
                <a:spcPts val="1412"/>
              </a:spcBef>
              <a:buClr>
                <a:srgbClr val="000000"/>
              </a:buClr>
              <a:buFont typeface="Times New Roman"/>
              <a:buChar char="»"/>
            </a:pPr>
            <a:r>
              <a:rPr b="1" lang="es-ES" sz="2400" spc="-1" strike="noStrike">
                <a:solidFill>
                  <a:srgbClr val="ffffff"/>
                </a:solidFill>
                <a:latin typeface="Trebuchet MS"/>
              </a:rPr>
              <a:t>Séptimo nivel del esquema</a:t>
            </a:r>
            <a:endParaRPr b="1" lang="es-ES" sz="2400" spc="-1" strike="noStrike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44" name="CustomShape 3"/>
          <p:cNvSpPr/>
          <p:nvPr/>
        </p:nvSpPr>
        <p:spPr>
          <a:xfrm>
            <a:off x="182520" y="5486400"/>
            <a:ext cx="2057400" cy="184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3</a:t>
            </a: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0</a:t>
            </a:r>
            <a:r>
              <a:rPr b="1" lang="en-US" sz="800" spc="-1" strike="noStrike" baseline="101000">
                <a:solidFill>
                  <a:srgbClr val="ffffff"/>
                </a:solidFill>
                <a:latin typeface="Verdana"/>
              </a:rPr>
              <a:t>t</a:t>
            </a:r>
            <a:r>
              <a:rPr b="1" lang="en-US" sz="800" spc="-1" strike="noStrike" baseline="101000">
                <a:solidFill>
                  <a:srgbClr val="ffffff"/>
                </a:solidFill>
                <a:latin typeface="Verdana"/>
              </a:rPr>
              <a:t>h</a:t>
            </a:r>
            <a:r>
              <a:rPr b="1" lang="en-US" sz="800" spc="-1" strike="noStrike" baseline="33000">
                <a:solidFill>
                  <a:srgbClr val="ffffff"/>
                </a:solidFill>
                <a:latin typeface="Verdana"/>
              </a:rPr>
              <a:t> </a:t>
            </a: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A</a:t>
            </a: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p</a:t>
            </a: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r</a:t>
            </a: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i</a:t>
            </a: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l</a:t>
            </a: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 </a:t>
            </a: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2</a:t>
            </a: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0</a:t>
            </a: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2</a:t>
            </a:r>
            <a:r>
              <a:rPr b="1" lang="en-US" sz="800" spc="-1" strike="noStrike">
                <a:solidFill>
                  <a:srgbClr val="ffffff"/>
                </a:solidFill>
                <a:latin typeface="Verdana"/>
              </a:rPr>
              <a:t>1</a:t>
            </a:r>
            <a:endParaRPr b="0" lang="es-ES" sz="8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45" name="" descr=""/>
          <p:cNvPicPr/>
          <p:nvPr/>
        </p:nvPicPr>
        <p:blipFill>
          <a:blip r:embed="rId3"/>
          <a:stretch/>
        </p:blipFill>
        <p:spPr>
          <a:xfrm>
            <a:off x="6126120" y="133200"/>
            <a:ext cx="3780000" cy="1695600"/>
          </a:xfrm>
          <a:prstGeom prst="rect">
            <a:avLst/>
          </a:prstGeom>
          <a:ln>
            <a:noFill/>
          </a:ln>
        </p:spPr>
      </p:pic>
      <p:sp>
        <p:nvSpPr>
          <p:cNvPr id="46" name="CustomShape 4"/>
          <p:cNvSpPr/>
          <p:nvPr/>
        </p:nvSpPr>
        <p:spPr>
          <a:xfrm>
            <a:off x="-171360" y="5424480"/>
            <a:ext cx="179280" cy="125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CustomShape 5"/>
          <p:cNvSpPr/>
          <p:nvPr/>
        </p:nvSpPr>
        <p:spPr>
          <a:xfrm>
            <a:off x="3564720" y="5486400"/>
            <a:ext cx="3489480" cy="178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s-ES" sz="800" spc="-1" strike="noStrike">
                <a:solidFill>
                  <a:srgbClr val="ffffff"/>
                </a:solidFill>
                <a:latin typeface="Verdana"/>
                <a:ea typeface="Verdana"/>
              </a:rPr>
              <a:t>EGU 2021: Session OS4.3 - Ocean Remote Sensing</a:t>
            </a:r>
            <a:endParaRPr b="0" lang="es-ES" sz="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e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slideLayout" Target="../slideLayouts/slideLayout13.xml"/><Relationship Id="rId8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23.jpeg"/><Relationship Id="rId4" Type="http://schemas.openxmlformats.org/officeDocument/2006/relationships/image" Target="../media/image24.png"/><Relationship Id="rId5" Type="http://schemas.openxmlformats.org/officeDocument/2006/relationships/hyperlink" Target="https://balticsalinity.argans.co.uk/" TargetMode="External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7" Type="http://schemas.openxmlformats.org/officeDocument/2006/relationships/image" Target="../media/image61.png"/><Relationship Id="rId8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7" Type="http://schemas.openxmlformats.org/officeDocument/2006/relationships/image" Target="../media/image68.png"/><Relationship Id="rId8" Type="http://schemas.openxmlformats.org/officeDocument/2006/relationships/image" Target="../media/image69.png"/><Relationship Id="rId9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70.png"/><Relationship Id="rId2" Type="http://schemas.openxmlformats.org/officeDocument/2006/relationships/hyperlink" Target="mailto:baltic@icm.csic.es" TargetMode="External"/><Relationship Id="rId3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71.png"/><Relationship Id="rId2" Type="http://schemas.openxmlformats.org/officeDocument/2006/relationships/image" Target="../media/image72.png"/><Relationship Id="rId3" Type="http://schemas.openxmlformats.org/officeDocument/2006/relationships/hyperlink" Target="mailto:baltic@icm.csic.es" TargetMode="External"/><Relationship Id="rId4" Type="http://schemas.openxmlformats.org/officeDocument/2006/relationships/image" Target="../media/image73.png"/><Relationship Id="rId5" Type="http://schemas.openxmlformats.org/officeDocument/2006/relationships/image" Target="../media/image74.jpeg"/><Relationship Id="rId6" Type="http://schemas.openxmlformats.org/officeDocument/2006/relationships/image" Target="../media/image75.png"/><Relationship Id="rId7" Type="http://schemas.openxmlformats.org/officeDocument/2006/relationships/image" Target="../media/image76.png"/><Relationship Id="rId8" Type="http://schemas.openxmlformats.org/officeDocument/2006/relationships/slideLayout" Target="../slideLayouts/slideLayout13.xml"/><Relationship Id="rId9" Type="http://schemas.openxmlformats.org/officeDocument/2006/relationships/notesSlide" Target="../notesSlides/notesSlide1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" descr=""/>
          <p:cNvPicPr/>
          <p:nvPr/>
        </p:nvPicPr>
        <p:blipFill>
          <a:blip r:embed="rId2"/>
          <a:stretch/>
        </p:blipFill>
        <p:spPr>
          <a:xfrm>
            <a:off x="49320" y="334800"/>
            <a:ext cx="8886600" cy="963720"/>
          </a:xfrm>
          <a:prstGeom prst="rect">
            <a:avLst/>
          </a:prstGeom>
          <a:ln>
            <a:noFill/>
          </a:ln>
        </p:spPr>
      </p:pic>
      <p:sp>
        <p:nvSpPr>
          <p:cNvPr id="97" name="CustomShape 1"/>
          <p:cNvSpPr/>
          <p:nvPr/>
        </p:nvSpPr>
        <p:spPr>
          <a:xfrm>
            <a:off x="251640" y="1954080"/>
            <a:ext cx="9217080" cy="1186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Trebuchet MS"/>
              </a:rPr>
              <a:t>First regional SMOS Sea Surface Salinity products over the Baltic Sea: </a:t>
            </a:r>
            <a:endParaRPr b="0" lang="es-ES" sz="2400" spc="-1" strike="noStrike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Trebuchet MS"/>
              </a:rPr>
              <a:t>Quality assessment and oceanographic added-value</a:t>
            </a:r>
            <a:endParaRPr b="0" lang="es-ES" sz="2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431640" y="3411360"/>
            <a:ext cx="9288720" cy="913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ES" sz="1800" spc="-1" strike="noStrike">
                <a:solidFill>
                  <a:srgbClr val="4d4f53"/>
                </a:solidFill>
                <a:latin typeface="Trebuchet MS"/>
                <a:ea typeface="Tahoma"/>
              </a:rPr>
              <a:t>V. González-Gambau</a:t>
            </a:r>
            <a:r>
              <a:rPr b="1" lang="es-ES" sz="1800" spc="-1" strike="noStrike" baseline="30000">
                <a:solidFill>
                  <a:srgbClr val="4d4f53"/>
                </a:solidFill>
                <a:latin typeface="Trebuchet MS"/>
                <a:ea typeface="Tahoma"/>
              </a:rPr>
              <a:t>(1)</a:t>
            </a:r>
            <a:r>
              <a:rPr b="1" lang="es-ES" sz="1800" spc="-1" strike="noStrike">
                <a:solidFill>
                  <a:srgbClr val="4d4f53"/>
                </a:solidFill>
                <a:latin typeface="Trebuchet MS"/>
                <a:ea typeface="Tahoma"/>
              </a:rPr>
              <a:t>, E. Olmedo</a:t>
            </a:r>
            <a:r>
              <a:rPr b="1" lang="es-ES" sz="1800" spc="-1" strike="noStrike" baseline="30000">
                <a:solidFill>
                  <a:srgbClr val="4d4f53"/>
                </a:solidFill>
                <a:latin typeface="Trebuchet MS"/>
                <a:ea typeface="Tahoma"/>
              </a:rPr>
              <a:t>(1)</a:t>
            </a:r>
            <a:r>
              <a:rPr b="1" lang="es-ES" sz="1800" spc="-1" strike="noStrike">
                <a:solidFill>
                  <a:srgbClr val="4d4f53"/>
                </a:solidFill>
                <a:latin typeface="Trebuchet MS"/>
                <a:ea typeface="Tahoma"/>
              </a:rPr>
              <a:t>, C. González-Haro</a:t>
            </a:r>
            <a:r>
              <a:rPr b="1" lang="es-ES" sz="1800" spc="-1" strike="noStrike" baseline="30000">
                <a:solidFill>
                  <a:srgbClr val="4d4f53"/>
                </a:solidFill>
                <a:latin typeface="Trebuchet MS"/>
                <a:ea typeface="Tahoma"/>
              </a:rPr>
              <a:t>(1)</a:t>
            </a:r>
            <a:r>
              <a:rPr b="1" lang="es-ES" sz="1800" spc="-1" strike="noStrike">
                <a:solidFill>
                  <a:srgbClr val="4d4f53"/>
                </a:solidFill>
                <a:latin typeface="Trebuchet MS"/>
                <a:ea typeface="Tahoma"/>
              </a:rPr>
              <a:t>, A. Turiel</a:t>
            </a:r>
            <a:r>
              <a:rPr b="1" lang="es-ES" sz="1800" spc="-1" strike="noStrike" baseline="30000">
                <a:solidFill>
                  <a:srgbClr val="4d4f53"/>
                </a:solidFill>
                <a:latin typeface="Trebuchet MS"/>
                <a:ea typeface="Tahoma"/>
              </a:rPr>
              <a:t>(1)</a:t>
            </a:r>
            <a:r>
              <a:rPr b="1" lang="es-ES" sz="1800" spc="-1" strike="noStrike">
                <a:solidFill>
                  <a:srgbClr val="4d4f53"/>
                </a:solidFill>
                <a:latin typeface="Trebuchet MS"/>
                <a:ea typeface="Tahoma"/>
              </a:rPr>
              <a:t>, </a:t>
            </a:r>
            <a:r>
              <a:rPr b="1" lang="es-ES" sz="1800" spc="-1" strike="noStrike">
                <a:solidFill>
                  <a:srgbClr val="4d4f53"/>
                </a:solidFill>
                <a:latin typeface="Trebuchet MS"/>
                <a:ea typeface="Tahoma"/>
              </a:rPr>
              <a:t>A. García</a:t>
            </a:r>
            <a:r>
              <a:rPr b="1" lang="es-ES" sz="1800" spc="-1" strike="noStrike" baseline="30000">
                <a:solidFill>
                  <a:srgbClr val="4d4f53"/>
                </a:solidFill>
                <a:latin typeface="Trebuchet MS"/>
                <a:ea typeface="Tahoma"/>
              </a:rPr>
              <a:t>(1)</a:t>
            </a:r>
            <a:r>
              <a:rPr b="1" lang="es-ES" sz="1800" spc="-1" strike="noStrike">
                <a:solidFill>
                  <a:srgbClr val="4d4f53"/>
                </a:solidFill>
                <a:latin typeface="Trebuchet MS"/>
              </a:rPr>
              <a:t>, J. Martínez</a:t>
            </a:r>
            <a:r>
              <a:rPr b="1" lang="es-ES" sz="1800" spc="-1" strike="noStrike" baseline="30000">
                <a:solidFill>
                  <a:srgbClr val="4d4f53"/>
                </a:solidFill>
                <a:latin typeface="Trebuchet MS"/>
              </a:rPr>
              <a:t>(1)</a:t>
            </a:r>
            <a:r>
              <a:rPr b="1" lang="es-ES" sz="1800" spc="-1" strike="noStrike">
                <a:solidFill>
                  <a:srgbClr val="4d4f53"/>
                </a:solidFill>
                <a:latin typeface="Trebuchet MS"/>
              </a:rPr>
              <a:t>, C. Gabarró</a:t>
            </a:r>
            <a:r>
              <a:rPr b="1" lang="es-ES" sz="1800" spc="-1" strike="noStrike" baseline="30000">
                <a:solidFill>
                  <a:srgbClr val="4d4f53"/>
                </a:solidFill>
                <a:latin typeface="Trebuchet MS"/>
              </a:rPr>
              <a:t>(1)</a:t>
            </a:r>
            <a:r>
              <a:rPr b="1" lang="es-ES" sz="1800" spc="-1" strike="noStrike">
                <a:solidFill>
                  <a:srgbClr val="4d4f53"/>
                </a:solidFill>
                <a:latin typeface="Trebuchet MS"/>
              </a:rPr>
              <a:t>,P. Alenius</a:t>
            </a:r>
            <a:r>
              <a:rPr b="1" lang="es-ES" sz="1800" spc="-1" strike="noStrike" baseline="30000">
                <a:solidFill>
                  <a:srgbClr val="4d4f53"/>
                </a:solidFill>
                <a:latin typeface="Trebuchet MS"/>
              </a:rPr>
              <a:t>(2)</a:t>
            </a:r>
            <a:r>
              <a:rPr b="1" lang="es-ES" sz="1800" spc="-1" strike="noStrike">
                <a:solidFill>
                  <a:srgbClr val="4d4f53"/>
                </a:solidFill>
                <a:latin typeface="Trebuchet MS"/>
              </a:rPr>
              <a:t>, L. Tuomi</a:t>
            </a:r>
            <a:r>
              <a:rPr b="1" lang="es-ES" sz="1800" spc="-1" strike="noStrike" baseline="30000">
                <a:solidFill>
                  <a:srgbClr val="4d4f53"/>
                </a:solidFill>
                <a:latin typeface="Trebuchet MS"/>
              </a:rPr>
              <a:t>(2)</a:t>
            </a:r>
            <a:r>
              <a:rPr b="1" lang="es-ES" sz="1800" spc="-1" strike="noStrike">
                <a:solidFill>
                  <a:srgbClr val="4d4f53"/>
                </a:solidFill>
                <a:latin typeface="Trebuchet MS"/>
              </a:rPr>
              <a:t>, </a:t>
            </a:r>
            <a:endParaRPr b="0" lang="es-ES" sz="1800" spc="-1" strike="noStrike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1" lang="es-ES" sz="1800" spc="-1" strike="noStrike">
                <a:solidFill>
                  <a:srgbClr val="4d4f53"/>
                </a:solidFill>
                <a:latin typeface="Trebuchet MS"/>
              </a:rPr>
              <a:t>P. Roiha</a:t>
            </a:r>
            <a:r>
              <a:rPr b="1" lang="es-ES" sz="1800" spc="-1" strike="noStrike" baseline="30000">
                <a:solidFill>
                  <a:srgbClr val="4d4f53"/>
                </a:solidFill>
                <a:latin typeface="Trebuchet MS"/>
              </a:rPr>
              <a:t>(2)</a:t>
            </a:r>
            <a:r>
              <a:rPr b="1" lang="es-ES" sz="1800" spc="-1" strike="noStrike">
                <a:solidFill>
                  <a:srgbClr val="4d4f53"/>
                </a:solidFill>
                <a:latin typeface="Trebuchet MS"/>
              </a:rPr>
              <a:t>, M. Arias</a:t>
            </a:r>
            <a:r>
              <a:rPr b="1" lang="es-ES" sz="1800" spc="-1" strike="noStrike" baseline="30000">
                <a:solidFill>
                  <a:srgbClr val="4d4f53"/>
                </a:solidFill>
                <a:latin typeface="Trebuchet MS"/>
              </a:rPr>
              <a:t>(3)</a:t>
            </a:r>
            <a:r>
              <a:rPr b="1" lang="es-ES" sz="1800" spc="-1" strike="noStrike">
                <a:solidFill>
                  <a:srgbClr val="4d4f53"/>
                </a:solidFill>
                <a:latin typeface="Trebuchet MS"/>
              </a:rPr>
              <a:t>, R. Catany</a:t>
            </a:r>
            <a:r>
              <a:rPr b="1" lang="es-ES" sz="1800" spc="-1" strike="noStrike" baseline="30000">
                <a:solidFill>
                  <a:srgbClr val="4d4f53"/>
                </a:solidFill>
                <a:latin typeface="Trebuchet MS"/>
              </a:rPr>
              <a:t>(3)</a:t>
            </a:r>
            <a:r>
              <a:rPr b="1" lang="es-ES" sz="1800" spc="-1" strike="noStrike">
                <a:solidFill>
                  <a:srgbClr val="4d4f53"/>
                </a:solidFill>
                <a:latin typeface="Trebuchet MS"/>
              </a:rPr>
              <a:t>, D. Fernández</a:t>
            </a:r>
            <a:r>
              <a:rPr b="1" lang="es-ES" sz="1800" spc="-1" strike="noStrike" baseline="30000">
                <a:solidFill>
                  <a:srgbClr val="4d4f53"/>
                </a:solidFill>
                <a:latin typeface="Trebuchet MS"/>
              </a:rPr>
              <a:t>(4) </a:t>
            </a:r>
            <a:r>
              <a:rPr b="1" lang="es-ES" sz="1800" spc="-1" strike="noStrike">
                <a:solidFill>
                  <a:srgbClr val="4d4f53"/>
                </a:solidFill>
                <a:latin typeface="Trebuchet MS"/>
              </a:rPr>
              <a:t>and R. Sabia</a:t>
            </a:r>
            <a:r>
              <a:rPr b="1" lang="es-ES" sz="1800" spc="-1" strike="noStrike" baseline="30000">
                <a:solidFill>
                  <a:srgbClr val="4d4f53"/>
                </a:solidFill>
                <a:latin typeface="Trebuchet MS"/>
              </a:rPr>
              <a:t>(4)</a:t>
            </a:r>
            <a:endParaRPr b="0" lang="es-ES" sz="1800" spc="-1" strike="noStrike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99" name="Group 3"/>
          <p:cNvGrpSpPr/>
          <p:nvPr/>
        </p:nvGrpSpPr>
        <p:grpSpPr>
          <a:xfrm>
            <a:off x="3816360" y="4521240"/>
            <a:ext cx="6046920" cy="904680"/>
            <a:chOff x="3816360" y="4521240"/>
            <a:chExt cx="6046920" cy="904680"/>
          </a:xfrm>
        </p:grpSpPr>
        <p:sp>
          <p:nvSpPr>
            <p:cNvPr id="100" name="CustomShape 4"/>
            <p:cNvSpPr/>
            <p:nvPr/>
          </p:nvSpPr>
          <p:spPr>
            <a:xfrm>
              <a:off x="3816360" y="4521240"/>
              <a:ext cx="5979960" cy="9046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101" name="" descr=""/>
            <p:cNvPicPr/>
            <p:nvPr/>
          </p:nvPicPr>
          <p:blipFill>
            <a:blip r:embed="rId3"/>
            <a:stretch/>
          </p:blipFill>
          <p:spPr>
            <a:xfrm>
              <a:off x="3949560" y="4605480"/>
              <a:ext cx="1262160" cy="7873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2" name="" descr=""/>
            <p:cNvPicPr/>
            <p:nvPr/>
          </p:nvPicPr>
          <p:blipFill>
            <a:blip r:embed="rId4"/>
            <a:stretch/>
          </p:blipFill>
          <p:spPr>
            <a:xfrm>
              <a:off x="5338800" y="4605480"/>
              <a:ext cx="1333440" cy="7873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3" name="" descr=""/>
            <p:cNvPicPr/>
            <p:nvPr/>
          </p:nvPicPr>
          <p:blipFill>
            <a:blip r:embed="rId5"/>
            <a:stretch/>
          </p:blipFill>
          <p:spPr>
            <a:xfrm>
              <a:off x="6759720" y="4605480"/>
              <a:ext cx="1307880" cy="78732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4" name="" descr=""/>
            <p:cNvPicPr/>
            <p:nvPr/>
          </p:nvPicPr>
          <p:blipFill>
            <a:blip r:embed="rId6"/>
            <a:stretch/>
          </p:blipFill>
          <p:spPr>
            <a:xfrm>
              <a:off x="8202600" y="4589640"/>
              <a:ext cx="1327320" cy="820440"/>
            </a:xfrm>
            <a:prstGeom prst="rect">
              <a:avLst/>
            </a:prstGeom>
            <a:ln>
              <a:noFill/>
            </a:ln>
          </p:spPr>
        </p:pic>
        <p:sp>
          <p:nvSpPr>
            <p:cNvPr id="105" name="CustomShape 5"/>
            <p:cNvSpPr/>
            <p:nvPr/>
          </p:nvSpPr>
          <p:spPr>
            <a:xfrm>
              <a:off x="5013360" y="4532400"/>
              <a:ext cx="530280" cy="30708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/>
            <a:p>
              <a:pPr>
                <a:lnSpc>
                  <a:spcPct val="100000"/>
                </a:lnSpc>
              </a:pPr>
              <a:r>
                <a:rPr b="0" lang="es-ES" sz="1400" spc="-1" strike="noStrike">
                  <a:solidFill>
                    <a:srgbClr val="000000"/>
                  </a:solidFill>
                  <a:latin typeface="Verdana"/>
                  <a:ea typeface="Verdana"/>
                </a:rPr>
                <a:t>(1)</a:t>
              </a:r>
              <a:endParaRPr b="0" lang="es-ES" sz="14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06" name="CustomShape 6"/>
            <p:cNvSpPr/>
            <p:nvPr/>
          </p:nvSpPr>
          <p:spPr>
            <a:xfrm>
              <a:off x="6275520" y="4532400"/>
              <a:ext cx="529920" cy="30708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/>
            <a:p>
              <a:pPr>
                <a:lnSpc>
                  <a:spcPct val="100000"/>
                </a:lnSpc>
              </a:pPr>
              <a:r>
                <a:rPr b="0" lang="es-ES" sz="1400" spc="-1" strike="noStrike">
                  <a:solidFill>
                    <a:srgbClr val="000000"/>
                  </a:solidFill>
                  <a:latin typeface="Verdana"/>
                  <a:ea typeface="Verdana"/>
                </a:rPr>
                <a:t>(2)</a:t>
              </a:r>
              <a:endParaRPr b="0" lang="es-ES" sz="14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07" name="CustomShape 7"/>
            <p:cNvSpPr/>
            <p:nvPr/>
          </p:nvSpPr>
          <p:spPr>
            <a:xfrm>
              <a:off x="7737480" y="4532400"/>
              <a:ext cx="530280" cy="30708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/>
            <a:p>
              <a:pPr>
                <a:lnSpc>
                  <a:spcPct val="100000"/>
                </a:lnSpc>
              </a:pPr>
              <a:r>
                <a:rPr b="0" lang="es-ES" sz="1400" spc="-1" strike="noStrike">
                  <a:solidFill>
                    <a:srgbClr val="000000"/>
                  </a:solidFill>
                  <a:latin typeface="Verdana"/>
                  <a:ea typeface="Verdana"/>
                </a:rPr>
                <a:t>(3)</a:t>
              </a:r>
              <a:endParaRPr b="0" lang="es-ES" sz="14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08" name="CustomShape 8"/>
            <p:cNvSpPr/>
            <p:nvPr/>
          </p:nvSpPr>
          <p:spPr>
            <a:xfrm>
              <a:off x="9333000" y="4532400"/>
              <a:ext cx="530280" cy="30708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/>
            <a:p>
              <a:pPr>
                <a:lnSpc>
                  <a:spcPct val="100000"/>
                </a:lnSpc>
              </a:pPr>
              <a:r>
                <a:rPr b="0" lang="es-ES" sz="1400" spc="-1" strike="noStrike">
                  <a:solidFill>
                    <a:srgbClr val="000000"/>
                  </a:solidFill>
                  <a:latin typeface="Verdana"/>
                  <a:ea typeface="Verdana"/>
                </a:rPr>
                <a:t>(4)</a:t>
              </a:r>
              <a:endParaRPr b="0" lang="es-ES" sz="1400" spc="-1" strike="noStrike">
                <a:solidFill>
                  <a:srgbClr val="ffffff"/>
                </a:solidFill>
                <a:latin typeface="Calibri"/>
              </a:endParaRPr>
            </a:p>
          </p:txBody>
        </p:sp>
      </p:grp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163440" y="-182520"/>
            <a:ext cx="9070920" cy="94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Understanding salinity dynamics through </a:t>
            </a:r>
            <a:br/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satellite-based measurements</a:t>
            </a:r>
            <a:endParaRPr b="0" lang="es-ES" sz="20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0" name="CustomShape 2"/>
          <p:cNvSpPr/>
          <p:nvPr/>
        </p:nvSpPr>
        <p:spPr>
          <a:xfrm>
            <a:off x="409680" y="1407240"/>
            <a:ext cx="5999040" cy="283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endParaRPr b="0" lang="es-ES" sz="18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Monitorization of long-term SSS changes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in the different sub-basins (determination of salinity annual trends).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</a:pP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Detection of frontal areas 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where SSS gradients are stronger (river run-offs, ice formation and melting processes, etc.).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</a:pP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Study of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inflow and outflow dynamics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through the determination of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anomalous salinity periods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.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</a:pP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Satellite-based SSS measurements can be used as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initial fields and validation data to numerical models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.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</a:pP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Analysis of the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circulation patterns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as derived from salinity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in the basin</a:t>
            </a:r>
            <a:r>
              <a:rPr b="0" lang="es-ES" sz="1400" spc="-1" strike="noStrike">
                <a:solidFill>
                  <a:srgbClr val="000000"/>
                </a:solidFill>
                <a:latin typeface="Verdana"/>
                <a:ea typeface="DejaVu Sans"/>
              </a:rPr>
              <a:t>.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11" name="" descr=""/>
          <p:cNvPicPr/>
          <p:nvPr/>
        </p:nvPicPr>
        <p:blipFill>
          <a:blip r:embed="rId2"/>
          <a:stretch/>
        </p:blipFill>
        <p:spPr>
          <a:xfrm>
            <a:off x="6681960" y="763560"/>
            <a:ext cx="2893680" cy="3592440"/>
          </a:xfrm>
          <a:prstGeom prst="rect">
            <a:avLst/>
          </a:prstGeom>
          <a:ln>
            <a:noFill/>
          </a:ln>
        </p:spPr>
      </p:pic>
      <p:pic>
        <p:nvPicPr>
          <p:cNvPr id="112" name="" descr=""/>
          <p:cNvPicPr/>
          <p:nvPr/>
        </p:nvPicPr>
        <p:blipFill>
          <a:blip r:embed="rId3"/>
          <a:stretch/>
        </p:blipFill>
        <p:spPr>
          <a:xfrm>
            <a:off x="7167240" y="4536000"/>
            <a:ext cx="2408400" cy="787320"/>
          </a:xfrm>
          <a:prstGeom prst="rect">
            <a:avLst/>
          </a:prstGeom>
          <a:ln>
            <a:noFill/>
          </a:ln>
        </p:spPr>
      </p:pic>
      <p:sp>
        <p:nvSpPr>
          <p:cNvPr id="113" name="TextShape 3"/>
          <p:cNvSpPr txBox="1"/>
          <p:nvPr/>
        </p:nvSpPr>
        <p:spPr>
          <a:xfrm>
            <a:off x="409680" y="800640"/>
            <a:ext cx="9783360" cy="639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/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Potential scientific applications identified a‐priori, linked to the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/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needs described by the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Baltic Earth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group: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163440" y="-182520"/>
            <a:ext cx="9070920" cy="94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L-band satellite SSS before Baltic+ Salinity</a:t>
            </a:r>
            <a:endParaRPr b="0" lang="es-ES" sz="20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5" name="CustomShape 2"/>
          <p:cNvSpPr/>
          <p:nvPr/>
        </p:nvSpPr>
        <p:spPr>
          <a:xfrm>
            <a:off x="406440" y="684360"/>
            <a:ext cx="9242280" cy="674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</a:pPr>
            <a:r>
              <a:rPr b="0" lang="es-ES" sz="1500" spc="-1" strike="noStrike">
                <a:solidFill>
                  <a:srgbClr val="4d4f53"/>
                </a:solidFill>
                <a:latin typeface="Verdana"/>
              </a:rPr>
              <a:t>Retrieving SSS over this region is a </a:t>
            </a:r>
            <a:r>
              <a:rPr b="1" lang="es-ES" sz="1500" spc="-1" strike="noStrike">
                <a:solidFill>
                  <a:srgbClr val="4d4f53"/>
                </a:solidFill>
                <a:latin typeface="Verdana"/>
              </a:rPr>
              <a:t>great challenge</a:t>
            </a:r>
            <a:r>
              <a:rPr b="0" lang="es-ES" sz="1500" spc="-1" strike="noStrike">
                <a:solidFill>
                  <a:srgbClr val="4d4f53"/>
                </a:solidFill>
                <a:latin typeface="Verdana"/>
              </a:rPr>
              <a:t> because of several technical issues </a:t>
            </a:r>
            <a:endParaRPr b="0" lang="es-ES" sz="1500" spc="-1" strike="noStrike">
              <a:solidFill>
                <a:srgbClr val="ffffff"/>
              </a:solidFill>
              <a:latin typeface="Calibri"/>
            </a:endParaRPr>
          </a:p>
          <a:p>
            <a:pPr lvl="1" marL="457200" indent="-284400">
              <a:lnSpc>
                <a:spcPct val="100000"/>
              </a:lnSpc>
              <a:spcBef>
                <a:spcPts val="1137"/>
              </a:spcBef>
              <a:spcAft>
                <a:spcPts val="1137"/>
              </a:spcAft>
            </a:pPr>
            <a:r>
              <a:rPr b="1" lang="es-ES" sz="1500" spc="-1" strike="noStrike">
                <a:solidFill>
                  <a:srgbClr val="4d4f53"/>
                </a:solidFill>
                <a:latin typeface="Verdana"/>
                <a:ea typeface="Tahoma"/>
              </a:rPr>
              <a:t>L-band </a:t>
            </a:r>
            <a:r>
              <a:rPr b="1" lang="es-ES" sz="1500" spc="-1" strike="noStrike">
                <a:solidFill>
                  <a:srgbClr val="4d4f53"/>
                </a:solidFill>
                <a:latin typeface="Verdana"/>
                <a:ea typeface="DejaVu Sans"/>
              </a:rPr>
              <a:t>SSS global products </a:t>
            </a:r>
            <a:r>
              <a:rPr b="0" lang="es-ES" sz="1500" spc="-1" strike="noStrike">
                <a:solidFill>
                  <a:srgbClr val="4d4f53"/>
                </a:solidFill>
                <a:latin typeface="Verdana"/>
                <a:ea typeface="DejaVu Sans"/>
              </a:rPr>
              <a:t>provided by 3 missions: Aquarius, SMOS and SMAP</a:t>
            </a:r>
            <a:br/>
            <a:br/>
            <a:br/>
            <a:br/>
            <a:br/>
            <a:br/>
            <a:br/>
            <a:br/>
            <a:br/>
            <a:br/>
            <a:br/>
            <a:br/>
            <a:r>
              <a:rPr b="0" lang="es-ES" sz="1600" spc="-1" strike="noStrike">
                <a:solidFill>
                  <a:srgbClr val="4d4f53"/>
                </a:solidFill>
                <a:latin typeface="Verdana"/>
                <a:ea typeface="DejaVu Sans"/>
              </a:rPr>
              <a:t> </a:t>
            </a:r>
            <a:endParaRPr b="0" lang="es-ES" sz="16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6" name="CustomShape 3"/>
          <p:cNvSpPr/>
          <p:nvPr/>
        </p:nvSpPr>
        <p:spPr>
          <a:xfrm>
            <a:off x="487440" y="5045040"/>
            <a:ext cx="9375840" cy="619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/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Aquarius: version 4.0 CAP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SMAP RSS: version 3.0, 40 km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SMAP JPL: version 4.2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SMOS LOCEAN: L3 debiased version 3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SMOS BEC: L3 debiased non-Bayesian, version 1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	</a:t>
            </a:r>
            <a:r>
              <a:rPr b="0" i="1" lang="es-ES" sz="1200" spc="-1" strike="noStrike">
                <a:solidFill>
                  <a:srgbClr val="000000"/>
                </a:solidFill>
                <a:latin typeface="Calibri"/>
                <a:ea typeface="DejaVu Sans"/>
              </a:rPr>
              <a:t>CCI+ Salinity product: version 01.7 </a:t>
            </a:r>
            <a:endParaRPr b="0" lang="es-ES" sz="1200" spc="-1" strike="noStrike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117" name="Group 4"/>
          <p:cNvGrpSpPr/>
          <p:nvPr/>
        </p:nvGrpSpPr>
        <p:grpSpPr>
          <a:xfrm>
            <a:off x="1639800" y="1379520"/>
            <a:ext cx="6772320" cy="2852640"/>
            <a:chOff x="1639800" y="1379520"/>
            <a:chExt cx="6772320" cy="2852640"/>
          </a:xfrm>
        </p:grpSpPr>
        <p:pic>
          <p:nvPicPr>
            <p:cNvPr id="118" name="" descr=""/>
            <p:cNvPicPr/>
            <p:nvPr/>
          </p:nvPicPr>
          <p:blipFill>
            <a:blip r:embed="rId2"/>
            <a:srcRect l="0" t="8000" r="0" b="4074"/>
            <a:stretch/>
          </p:blipFill>
          <p:spPr>
            <a:xfrm>
              <a:off x="6170760" y="2882880"/>
              <a:ext cx="2241360" cy="12891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9" name="" descr=""/>
            <p:cNvPicPr/>
            <p:nvPr/>
          </p:nvPicPr>
          <p:blipFill>
            <a:blip r:embed="rId3"/>
            <a:stretch/>
          </p:blipFill>
          <p:spPr>
            <a:xfrm>
              <a:off x="1712880" y="1379520"/>
              <a:ext cx="2228760" cy="14619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0" name="" descr=""/>
            <p:cNvPicPr/>
            <p:nvPr/>
          </p:nvPicPr>
          <p:blipFill>
            <a:blip r:embed="rId4"/>
            <a:stretch/>
          </p:blipFill>
          <p:spPr>
            <a:xfrm>
              <a:off x="3944880" y="1379520"/>
              <a:ext cx="2228760" cy="14619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1" name="" descr=""/>
            <p:cNvPicPr/>
            <p:nvPr/>
          </p:nvPicPr>
          <p:blipFill>
            <a:blip r:embed="rId5"/>
            <a:stretch/>
          </p:blipFill>
          <p:spPr>
            <a:xfrm>
              <a:off x="6176880" y="1379520"/>
              <a:ext cx="2235240" cy="14637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2" name="" descr=""/>
            <p:cNvPicPr/>
            <p:nvPr/>
          </p:nvPicPr>
          <p:blipFill>
            <a:blip r:embed="rId6"/>
            <a:stretch/>
          </p:blipFill>
          <p:spPr>
            <a:xfrm>
              <a:off x="1701720" y="2768760"/>
              <a:ext cx="2235240" cy="14634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3" name="" descr=""/>
            <p:cNvPicPr/>
            <p:nvPr/>
          </p:nvPicPr>
          <p:blipFill>
            <a:blip r:embed="rId7"/>
            <a:stretch/>
          </p:blipFill>
          <p:spPr>
            <a:xfrm>
              <a:off x="3940200" y="2770200"/>
              <a:ext cx="2228760" cy="14619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24" name="CustomShape 5"/>
            <p:cNvSpPr/>
            <p:nvPr/>
          </p:nvSpPr>
          <p:spPr>
            <a:xfrm>
              <a:off x="1639800" y="1521000"/>
              <a:ext cx="892440" cy="27144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338d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0" lang="es-ES" sz="1200" spc="-1" strike="noStrike">
                  <a:solidFill>
                    <a:srgbClr val="333333"/>
                  </a:solidFill>
                  <a:latin typeface="Verdana"/>
                  <a:ea typeface="DejaVu Sans"/>
                </a:rPr>
                <a:t>Aquarius</a:t>
              </a:r>
              <a:endParaRPr b="0" lang="es-ES" sz="12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25" name="CustomShape 6"/>
            <p:cNvSpPr/>
            <p:nvPr/>
          </p:nvSpPr>
          <p:spPr>
            <a:xfrm>
              <a:off x="3940200" y="1492200"/>
              <a:ext cx="1017720" cy="27144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338d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0" lang="es-ES" sz="1200" spc="-1" strike="noStrike">
                  <a:solidFill>
                    <a:srgbClr val="333333"/>
                  </a:solidFill>
                  <a:latin typeface="Verdana"/>
                  <a:ea typeface="DejaVu Sans"/>
                </a:rPr>
                <a:t>SMAP RSS</a:t>
              </a:r>
              <a:endParaRPr b="0" lang="es-ES" sz="12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26" name="CustomShape 7"/>
            <p:cNvSpPr/>
            <p:nvPr/>
          </p:nvSpPr>
          <p:spPr>
            <a:xfrm>
              <a:off x="6189840" y="1514520"/>
              <a:ext cx="917280" cy="27144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338d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0" lang="es-ES" sz="1200" spc="-1" strike="noStrike">
                  <a:solidFill>
                    <a:srgbClr val="333333"/>
                  </a:solidFill>
                  <a:latin typeface="Verdana"/>
                  <a:ea typeface="DejaVu Sans"/>
                </a:rPr>
                <a:t>SMAP JPL</a:t>
              </a:r>
              <a:endParaRPr b="0" lang="es-ES" sz="12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27" name="CustomShape 8"/>
            <p:cNvSpPr/>
            <p:nvPr/>
          </p:nvSpPr>
          <p:spPr>
            <a:xfrm>
              <a:off x="1639800" y="2933640"/>
              <a:ext cx="1276560" cy="27000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338d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0" lang="es-ES" sz="1200" spc="-1" strike="noStrike">
                  <a:solidFill>
                    <a:srgbClr val="333333"/>
                  </a:solidFill>
                  <a:latin typeface="Verdana"/>
                  <a:ea typeface="DejaVu Sans"/>
                </a:rPr>
                <a:t>SMOS CATDS</a:t>
              </a:r>
              <a:endParaRPr b="0" lang="es-ES" sz="12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28" name="CustomShape 9"/>
            <p:cNvSpPr/>
            <p:nvPr/>
          </p:nvSpPr>
          <p:spPr>
            <a:xfrm>
              <a:off x="3956040" y="2933640"/>
              <a:ext cx="1001880" cy="27000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338d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0" lang="es-ES" sz="1200" spc="-1" strike="noStrike">
                  <a:solidFill>
                    <a:srgbClr val="333333"/>
                  </a:solidFill>
                  <a:latin typeface="Verdana"/>
                  <a:ea typeface="DejaVu Sans"/>
                </a:rPr>
                <a:t>SMOS BEC</a:t>
              </a:r>
              <a:endParaRPr b="0" lang="es-ES" sz="1200" spc="-1" strike="noStrike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29" name="CustomShape 10"/>
            <p:cNvSpPr/>
            <p:nvPr/>
          </p:nvSpPr>
          <p:spPr>
            <a:xfrm>
              <a:off x="6195960" y="2924280"/>
              <a:ext cx="911160" cy="26964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338d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/>
            <a:p>
              <a:pPr>
                <a:lnSpc>
                  <a:spcPct val="100000"/>
                </a:lnSpc>
              </a:pPr>
              <a:r>
                <a:rPr b="0" lang="es-ES" sz="1200" spc="-1" strike="noStrike">
                  <a:solidFill>
                    <a:srgbClr val="333333"/>
                  </a:solidFill>
                  <a:latin typeface="Verdana"/>
                  <a:ea typeface="DejaVu Sans"/>
                </a:rPr>
                <a:t>CCI+SSS</a:t>
              </a:r>
              <a:endParaRPr b="0" lang="es-ES" sz="1200" spc="-1" strike="noStrike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130" name="CustomShape 11"/>
          <p:cNvSpPr/>
          <p:nvPr/>
        </p:nvSpPr>
        <p:spPr>
          <a:xfrm>
            <a:off x="1511640" y="4459320"/>
            <a:ext cx="7056360" cy="365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/>
            <a:r>
              <a:rPr b="0" lang="es-ES" sz="1800" spc="-1" strike="noStrike">
                <a:solidFill>
                  <a:srgbClr val="0000ff"/>
                </a:solidFill>
                <a:latin typeface="Calibri"/>
              </a:rPr>
              <a:t>There is a clear need for developing regional SSS products over Baltic Sea</a:t>
            </a:r>
            <a:endParaRPr b="0" lang="es-ES" sz="18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163440" y="-182520"/>
            <a:ext cx="9070920" cy="94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ITT Baltic+ Salinity Dynamics: Objectives</a:t>
            </a:r>
            <a:endParaRPr b="0" lang="es-ES" sz="20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431640" y="674640"/>
            <a:ext cx="9288720" cy="337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3333cc"/>
                </a:solidFill>
                <a:latin typeface="Verdana"/>
              </a:rPr>
              <a:t>ESA funded project </a:t>
            </a:r>
            <a:endParaRPr b="0" lang="es-ES" sz="16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33" name="" descr=""/>
          <p:cNvPicPr/>
          <p:nvPr/>
        </p:nvPicPr>
        <p:blipFill>
          <a:blip r:embed="rId2"/>
          <a:stretch/>
        </p:blipFill>
        <p:spPr>
          <a:xfrm>
            <a:off x="657360" y="2075040"/>
            <a:ext cx="1431720" cy="1015920"/>
          </a:xfrm>
          <a:prstGeom prst="rect">
            <a:avLst/>
          </a:prstGeom>
          <a:ln>
            <a:noFill/>
          </a:ln>
        </p:spPr>
      </p:pic>
      <p:pic>
        <p:nvPicPr>
          <p:cNvPr id="134" name="" descr=""/>
          <p:cNvPicPr/>
          <p:nvPr/>
        </p:nvPicPr>
        <p:blipFill>
          <a:blip r:embed="rId3"/>
          <a:stretch/>
        </p:blipFill>
        <p:spPr>
          <a:xfrm>
            <a:off x="657360" y="2997360"/>
            <a:ext cx="1431720" cy="909360"/>
          </a:xfrm>
          <a:prstGeom prst="rect">
            <a:avLst/>
          </a:prstGeom>
          <a:ln>
            <a:noFill/>
          </a:ln>
        </p:spPr>
      </p:pic>
      <p:pic>
        <p:nvPicPr>
          <p:cNvPr id="135" name="" descr=""/>
          <p:cNvPicPr/>
          <p:nvPr/>
        </p:nvPicPr>
        <p:blipFill>
          <a:blip r:embed="rId4"/>
          <a:stretch/>
        </p:blipFill>
        <p:spPr>
          <a:xfrm>
            <a:off x="587520" y="3952800"/>
            <a:ext cx="1495440" cy="990720"/>
          </a:xfrm>
          <a:prstGeom prst="rect">
            <a:avLst/>
          </a:prstGeom>
          <a:ln>
            <a:noFill/>
          </a:ln>
        </p:spPr>
      </p:pic>
      <p:sp>
        <p:nvSpPr>
          <p:cNvPr id="136" name="CustomShape 3"/>
          <p:cNvSpPr/>
          <p:nvPr/>
        </p:nvSpPr>
        <p:spPr>
          <a:xfrm>
            <a:off x="468360" y="1008000"/>
            <a:ext cx="3635280" cy="368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r>
              <a:rPr b="0" lang="es-ES" sz="1800" spc="-1" strike="noStrike">
                <a:solidFill>
                  <a:srgbClr val="0502ff"/>
                </a:solidFill>
                <a:latin typeface="Calibri"/>
                <a:hlinkClick r:id="rId5"/>
              </a:rPr>
              <a:t>https://balticsalinity.argans.co.uk</a:t>
            </a:r>
            <a:endParaRPr b="0" lang="es-ES" sz="18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37" name="" descr=""/>
          <p:cNvPicPr/>
          <p:nvPr/>
        </p:nvPicPr>
        <p:blipFill>
          <a:blip r:embed="rId6"/>
          <a:stretch/>
        </p:blipFill>
        <p:spPr>
          <a:xfrm>
            <a:off x="3959280" y="863640"/>
            <a:ext cx="5560920" cy="4248000"/>
          </a:xfrm>
          <a:prstGeom prst="rect">
            <a:avLst/>
          </a:prstGeom>
          <a:ln>
            <a:noFill/>
          </a:ln>
        </p:spPr>
      </p:pic>
      <p:pic>
        <p:nvPicPr>
          <p:cNvPr id="138" name="" descr=""/>
          <p:cNvPicPr/>
          <p:nvPr/>
        </p:nvPicPr>
        <p:blipFill>
          <a:blip r:embed="rId7"/>
          <a:stretch/>
        </p:blipFill>
        <p:spPr>
          <a:xfrm>
            <a:off x="5759280" y="2519280"/>
            <a:ext cx="1935360" cy="738360"/>
          </a:xfrm>
          <a:prstGeom prst="rect">
            <a:avLst/>
          </a:prstGeom>
          <a:ln>
            <a:noFill/>
          </a:ln>
        </p:spPr>
      </p:pic>
      <p:sp>
        <p:nvSpPr>
          <p:cNvPr id="139" name="CustomShape 4"/>
          <p:cNvSpPr/>
          <p:nvPr/>
        </p:nvSpPr>
        <p:spPr>
          <a:xfrm>
            <a:off x="552600" y="1623960"/>
            <a:ext cx="1765080" cy="290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</a:rPr>
              <a:t>Partners: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1"/>
          <p:cNvSpPr/>
          <p:nvPr/>
        </p:nvSpPr>
        <p:spPr>
          <a:xfrm>
            <a:off x="163440" y="-182520"/>
            <a:ext cx="9070920" cy="94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Challenges in retrieving SMOS SSS over Baltic (i)</a:t>
            </a:r>
            <a:endParaRPr b="0" lang="es-ES" sz="20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41" name="CustomShape 2"/>
          <p:cNvSpPr/>
          <p:nvPr/>
        </p:nvSpPr>
        <p:spPr>
          <a:xfrm>
            <a:off x="357120" y="749160"/>
            <a:ext cx="9291600" cy="858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573"/>
              </a:spcBef>
              <a:spcAft>
                <a:spcPts val="573"/>
              </a:spcAft>
            </a:pPr>
            <a:endParaRPr b="0" lang="es-ES" sz="1800" spc="-1" strike="noStrike">
              <a:solidFill>
                <a:srgbClr val="ffffff"/>
              </a:solidFill>
              <a:latin typeface="Calibri"/>
            </a:endParaRPr>
          </a:p>
          <a:p>
            <a:pPr lvl="1" marL="741240" indent="-284040">
              <a:lnSpc>
                <a:spcPct val="100000"/>
              </a:lnSpc>
              <a:spcBef>
                <a:spcPts val="573"/>
              </a:spcBef>
              <a:spcAft>
                <a:spcPts val="573"/>
              </a:spcAft>
            </a:pP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Systematic artificial increase of ocean TB close to land and ice edges, particularly crucial in semi-enclosed seas.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573"/>
              </a:spcBef>
              <a:spcAft>
                <a:spcPts val="573"/>
              </a:spcAft>
            </a:pP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42" name="CustomShape 3"/>
          <p:cNvSpPr/>
          <p:nvPr/>
        </p:nvSpPr>
        <p:spPr>
          <a:xfrm>
            <a:off x="673200" y="754200"/>
            <a:ext cx="6383160" cy="38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700" spc="-1" strike="noStrike">
                <a:solidFill>
                  <a:srgbClr val="00549f"/>
                </a:solidFill>
                <a:latin typeface="Verdana"/>
                <a:ea typeface="DejaVu Sans"/>
              </a:rPr>
              <a:t>Land-sea and ice-sea contamination</a:t>
            </a:r>
            <a:endParaRPr b="0" lang="es-ES" sz="1700" spc="-1" strike="noStrike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143" name="Group 4"/>
          <p:cNvGrpSpPr/>
          <p:nvPr/>
        </p:nvGrpSpPr>
        <p:grpSpPr>
          <a:xfrm>
            <a:off x="928800" y="1611360"/>
            <a:ext cx="8448480" cy="3814560"/>
            <a:chOff x="928800" y="1611360"/>
            <a:chExt cx="8448480" cy="3814560"/>
          </a:xfrm>
        </p:grpSpPr>
        <p:pic>
          <p:nvPicPr>
            <p:cNvPr id="144" name="" descr=""/>
            <p:cNvPicPr/>
            <p:nvPr/>
          </p:nvPicPr>
          <p:blipFill>
            <a:blip r:embed="rId2"/>
            <a:stretch/>
          </p:blipFill>
          <p:spPr>
            <a:xfrm>
              <a:off x="928800" y="2043000"/>
              <a:ext cx="5360760" cy="32403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5" name="" descr=""/>
            <p:cNvPicPr/>
            <p:nvPr/>
          </p:nvPicPr>
          <p:blipFill>
            <a:blip r:embed="rId3"/>
            <a:srcRect l="0" t="4282" r="757" b="0"/>
            <a:stretch/>
          </p:blipFill>
          <p:spPr>
            <a:xfrm>
              <a:off x="6337440" y="1611360"/>
              <a:ext cx="3039840" cy="29145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46" name="Line 5"/>
            <p:cNvSpPr/>
            <p:nvPr/>
          </p:nvSpPr>
          <p:spPr>
            <a:xfrm flipV="1">
              <a:off x="5256360" y="1969920"/>
              <a:ext cx="1798560" cy="64944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" name="Line 6"/>
            <p:cNvSpPr/>
            <p:nvPr/>
          </p:nvSpPr>
          <p:spPr>
            <a:xfrm>
              <a:off x="5256360" y="2835360"/>
              <a:ext cx="2014560" cy="122220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" name="CustomShape 7"/>
            <p:cNvSpPr/>
            <p:nvPr/>
          </p:nvSpPr>
          <p:spPr>
            <a:xfrm>
              <a:off x="6576840" y="4959360"/>
              <a:ext cx="2800440" cy="46656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/>
            <a:p>
              <a:pPr algn="r">
                <a:lnSpc>
                  <a:spcPct val="100000"/>
                </a:lnSpc>
              </a:pPr>
              <a:r>
                <a:rPr b="0" lang="es-ES" sz="1200" spc="-1" strike="noStrike">
                  <a:solidFill>
                    <a:srgbClr val="005780"/>
                  </a:solidFill>
                  <a:latin typeface="Verdana"/>
                  <a:ea typeface="DejaVu Sans"/>
                </a:rPr>
                <a:t>[Martin-Neira et al. RSE 2016]</a:t>
              </a:r>
              <a:endParaRPr b="0" lang="es-ES" sz="1200" spc="-1" strike="noStrike">
                <a:solidFill>
                  <a:srgbClr val="ffffff"/>
                </a:solidFill>
                <a:latin typeface="Calibri"/>
              </a:endParaRPr>
            </a:p>
            <a:p>
              <a:pPr algn="r">
                <a:lnSpc>
                  <a:spcPct val="100000"/>
                </a:lnSpc>
              </a:pPr>
              <a:r>
                <a:rPr b="0" lang="es-ES" sz="1200" spc="-1" strike="noStrike">
                  <a:solidFill>
                    <a:srgbClr val="005780"/>
                  </a:solidFill>
                  <a:latin typeface="Verdana"/>
                  <a:ea typeface="DejaVu Sans"/>
                </a:rPr>
                <a:t>[Corbella et al. GRSL 2015]</a:t>
              </a:r>
              <a:endParaRPr b="0" lang="es-ES" sz="1200" spc="-1" strike="noStrike">
                <a:solidFill>
                  <a:srgbClr val="ffffff"/>
                </a:solidFill>
                <a:latin typeface="Calibri"/>
              </a:endParaRPr>
            </a:p>
            <a:p>
              <a:pPr algn="r">
                <a:lnSpc>
                  <a:spcPct val="100000"/>
                </a:lnSpc>
              </a:pPr>
              <a:endParaRPr b="0" lang="es-ES" sz="1200" spc="-1" strike="noStrike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149" name="CustomShape 8"/>
          <p:cNvSpPr/>
          <p:nvPr/>
        </p:nvSpPr>
        <p:spPr>
          <a:xfrm>
            <a:off x="7201080" y="4552920"/>
            <a:ext cx="1439640" cy="261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360">
            <a:solidFill>
              <a:srgbClr val="595959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ctr">
              <a:lnSpc>
                <a:spcPct val="100000"/>
              </a:lnSpc>
            </a:pPr>
            <a:r>
              <a:rPr b="0" lang="es-ES" sz="1100" spc="-1" strike="noStrike">
                <a:solidFill>
                  <a:srgbClr val="595959"/>
                </a:solidFill>
                <a:latin typeface="Verdana"/>
              </a:rPr>
              <a:t>mean(TB-TBmod)</a:t>
            </a:r>
            <a:endParaRPr b="0" lang="es-ES" sz="11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163440" y="-182520"/>
            <a:ext cx="9070920" cy="94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Challenges in retrieving SMOS SSS over Baltic (ii)</a:t>
            </a:r>
            <a:endParaRPr b="0" lang="es-ES" sz="20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1" name="CustomShape 2"/>
          <p:cNvSpPr/>
          <p:nvPr/>
        </p:nvSpPr>
        <p:spPr>
          <a:xfrm>
            <a:off x="357120" y="749160"/>
            <a:ext cx="9291600" cy="858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573"/>
              </a:spcBef>
              <a:spcAft>
                <a:spcPts val="573"/>
              </a:spcAft>
            </a:pPr>
            <a:endParaRPr b="0" lang="es-ES" sz="1800" spc="-1" strike="noStrike">
              <a:solidFill>
                <a:srgbClr val="ffffff"/>
              </a:solidFill>
              <a:latin typeface="Calibri"/>
            </a:endParaRPr>
          </a:p>
          <a:p>
            <a:pPr lvl="1" marL="741240" indent="-284040">
              <a:lnSpc>
                <a:spcPct val="100000"/>
              </a:lnSpc>
              <a:spcBef>
                <a:spcPts val="573"/>
              </a:spcBef>
              <a:spcAft>
                <a:spcPts val="573"/>
              </a:spcAft>
            </a:pP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Artefacts corrupt entire TB images when strong RFI sources or the Sun alias are present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573"/>
              </a:spcBef>
              <a:spcAft>
                <a:spcPts val="573"/>
              </a:spcAft>
            </a:pP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2" name="CustomShape 3"/>
          <p:cNvSpPr/>
          <p:nvPr/>
        </p:nvSpPr>
        <p:spPr>
          <a:xfrm>
            <a:off x="673200" y="754200"/>
            <a:ext cx="6383160" cy="38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700" spc="-1" strike="noStrike">
                <a:solidFill>
                  <a:srgbClr val="00549f"/>
                </a:solidFill>
                <a:latin typeface="Verdana"/>
                <a:ea typeface="DejaVu Sans"/>
              </a:rPr>
              <a:t>Contamination by Radio-Frequency Interference sources</a:t>
            </a:r>
            <a:endParaRPr b="0" lang="es-ES" sz="17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53" name="" descr=""/>
          <p:cNvPicPr/>
          <p:nvPr/>
        </p:nvPicPr>
        <p:blipFill>
          <a:blip r:embed="rId2"/>
          <a:stretch/>
        </p:blipFill>
        <p:spPr>
          <a:xfrm>
            <a:off x="647640" y="1825560"/>
            <a:ext cx="4778280" cy="2881440"/>
          </a:xfrm>
          <a:prstGeom prst="rect">
            <a:avLst/>
          </a:prstGeom>
          <a:ln>
            <a:noFill/>
          </a:ln>
        </p:spPr>
      </p:pic>
      <p:pic>
        <p:nvPicPr>
          <p:cNvPr id="154" name="" descr=""/>
          <p:cNvPicPr/>
          <p:nvPr/>
        </p:nvPicPr>
        <p:blipFill>
          <a:blip r:embed="rId3"/>
          <a:srcRect l="0" t="5557" r="0" b="0"/>
          <a:stretch/>
        </p:blipFill>
        <p:spPr>
          <a:xfrm>
            <a:off x="5916600" y="1608120"/>
            <a:ext cx="3084480" cy="2897280"/>
          </a:xfrm>
          <a:prstGeom prst="rect">
            <a:avLst/>
          </a:prstGeom>
          <a:ln>
            <a:noFill/>
          </a:ln>
        </p:spPr>
      </p:pic>
      <p:sp>
        <p:nvSpPr>
          <p:cNvPr id="155" name="CustomShape 4"/>
          <p:cNvSpPr/>
          <p:nvPr/>
        </p:nvSpPr>
        <p:spPr>
          <a:xfrm>
            <a:off x="2106720" y="4815000"/>
            <a:ext cx="3365280" cy="468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200" spc="-1" strike="noStrike">
                <a:solidFill>
                  <a:srgbClr val="005780"/>
                </a:solidFill>
                <a:latin typeface="Verdana"/>
                <a:ea typeface="DejaVu Sans"/>
              </a:rPr>
              <a:t>Figure from [Oliva et al. RSE 2016]</a:t>
            </a:r>
            <a:endParaRPr b="0" lang="es-ES" sz="1200" spc="-1" strike="noStrike">
              <a:solidFill>
                <a:srgbClr val="ffffff"/>
              </a:solidFill>
              <a:latin typeface="Calibri"/>
            </a:endParaRPr>
          </a:p>
          <a:p>
            <a:pPr algn="r">
              <a:lnSpc>
                <a:spcPct val="100000"/>
              </a:lnSpc>
            </a:pPr>
            <a:r>
              <a:rPr b="0" lang="es-ES" sz="1200" spc="-1" strike="noStrike">
                <a:solidFill>
                  <a:srgbClr val="005780"/>
                </a:solidFill>
                <a:latin typeface="Verdana"/>
                <a:ea typeface="DejaVu Sans"/>
              </a:rPr>
              <a:t>[Martín-Neira et al. RSE 2016]</a:t>
            </a:r>
            <a:endParaRPr b="0" lang="es-ES" sz="1200" spc="-1" strike="noStrike">
              <a:solidFill>
                <a:srgbClr val="ffffff"/>
              </a:solidFill>
              <a:latin typeface="Calibri"/>
            </a:endParaRPr>
          </a:p>
          <a:p>
            <a:pPr algn="r">
              <a:lnSpc>
                <a:spcPct val="100000"/>
              </a:lnSpc>
            </a:pPr>
            <a:endParaRPr b="0" lang="es-ES" sz="12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6" name="CustomShape 5"/>
          <p:cNvSpPr/>
          <p:nvPr/>
        </p:nvSpPr>
        <p:spPr>
          <a:xfrm>
            <a:off x="5832360" y="4965840"/>
            <a:ext cx="4032360" cy="459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d0d0d"/>
                </a:solidFill>
                <a:latin typeface="Verdana"/>
              </a:rPr>
              <a:t>Map: June 2014</a:t>
            </a:r>
            <a:endParaRPr b="0" lang="es-ES" sz="1200" spc="-1" strike="noStrike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d0d0d"/>
                </a:solidFill>
                <a:latin typeface="Verdana"/>
              </a:rPr>
              <a:t>More intense RFI activity over Baltic: 2011-2013</a:t>
            </a:r>
            <a:endParaRPr b="0" lang="es-ES" sz="12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7" name="CustomShape 6"/>
          <p:cNvSpPr/>
          <p:nvPr/>
        </p:nvSpPr>
        <p:spPr>
          <a:xfrm>
            <a:off x="6769080" y="4552920"/>
            <a:ext cx="1440000" cy="261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360">
            <a:solidFill>
              <a:srgbClr val="595959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ctr">
              <a:lnSpc>
                <a:spcPct val="100000"/>
              </a:lnSpc>
            </a:pPr>
            <a:r>
              <a:rPr b="0" lang="es-ES" sz="1100" spc="-1" strike="noStrike">
                <a:solidFill>
                  <a:srgbClr val="595959"/>
                </a:solidFill>
                <a:latin typeface="Verdana"/>
              </a:rPr>
              <a:t>std(TB-TBmod)</a:t>
            </a:r>
            <a:endParaRPr b="0" lang="es-ES" sz="11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163440" y="-182520"/>
            <a:ext cx="9070920" cy="94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Challenges in retrieving SMOS SSS over Baltic (iii)</a:t>
            </a:r>
            <a:endParaRPr b="0" lang="es-ES" sz="20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9" name="CustomShape 2"/>
          <p:cNvSpPr/>
          <p:nvPr/>
        </p:nvSpPr>
        <p:spPr>
          <a:xfrm>
            <a:off x="357120" y="749160"/>
            <a:ext cx="9291600" cy="858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573"/>
              </a:spcBef>
              <a:spcAft>
                <a:spcPts val="573"/>
              </a:spcAft>
            </a:pPr>
            <a:endParaRPr b="0" lang="es-ES" sz="1800" spc="-1" strike="noStrike">
              <a:solidFill>
                <a:srgbClr val="ffffff"/>
              </a:solidFill>
              <a:latin typeface="Calibri"/>
            </a:endParaRPr>
          </a:p>
          <a:p>
            <a:pPr lvl="1" marL="741240" indent="-284040">
              <a:lnSpc>
                <a:spcPct val="100000"/>
              </a:lnSpc>
            </a:pP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Errors in the determination of SSS values are expected to be much more larger than at temperate oceans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lvl="1" marL="741240" indent="-284040">
              <a:lnSpc>
                <a:spcPct val="100000"/>
              </a:lnSpc>
            </a:pP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0" name="CustomShape 3"/>
          <p:cNvSpPr/>
          <p:nvPr/>
        </p:nvSpPr>
        <p:spPr>
          <a:xfrm>
            <a:off x="673200" y="754200"/>
            <a:ext cx="7967520" cy="387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700" spc="-1" strike="noStrike">
                <a:solidFill>
                  <a:srgbClr val="00549f"/>
                </a:solidFill>
                <a:latin typeface="Verdana"/>
                <a:ea typeface="DejaVu Sans"/>
              </a:rPr>
              <a:t> </a:t>
            </a:r>
            <a:r>
              <a:rPr b="0" lang="es-ES" sz="1700" spc="-1" strike="noStrike">
                <a:solidFill>
                  <a:srgbClr val="00549f"/>
                </a:solidFill>
                <a:latin typeface="Verdana"/>
                <a:ea typeface="DejaVu Sans"/>
              </a:rPr>
              <a:t>Low sensitivity of L-band TB to SSS at low SSS and SST ranges</a:t>
            </a:r>
            <a:endParaRPr b="0" lang="es-ES" sz="17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61" name="" descr=""/>
          <p:cNvPicPr/>
          <p:nvPr/>
        </p:nvPicPr>
        <p:blipFill>
          <a:blip r:embed="rId2"/>
          <a:srcRect l="0" t="0" r="51249" b="0"/>
          <a:stretch/>
        </p:blipFill>
        <p:spPr>
          <a:xfrm>
            <a:off x="1800360" y="2730600"/>
            <a:ext cx="3166920" cy="2527200"/>
          </a:xfrm>
          <a:prstGeom prst="rect">
            <a:avLst/>
          </a:prstGeom>
          <a:ln>
            <a:noFill/>
          </a:ln>
        </p:spPr>
      </p:pic>
      <p:sp>
        <p:nvSpPr>
          <p:cNvPr id="162" name="Line 4"/>
          <p:cNvSpPr/>
          <p:nvPr/>
        </p:nvSpPr>
        <p:spPr>
          <a:xfrm>
            <a:off x="3168720" y="2514600"/>
            <a:ext cx="1440" cy="2808360"/>
          </a:xfrm>
          <a:prstGeom prst="line">
            <a:avLst/>
          </a:prstGeom>
          <a:ln w="22320">
            <a:solidFill>
              <a:srgbClr val="ff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cxnSp>
        <p:nvCxnSpPr>
          <p:cNvPr id="163" name="Line 5"/>
          <p:cNvCxnSpPr/>
          <p:nvPr/>
        </p:nvCxnSpPr>
        <p:spPr>
          <a:xfrm>
            <a:off x="2448000" y="5393880"/>
            <a:ext cx="721440" cy="2520"/>
          </a:xfrm>
          <a:prstGeom prst="straightConnector1">
            <a:avLst/>
          </a:prstGeom>
          <a:ln w="19080">
            <a:solidFill>
              <a:srgbClr val="ff0000"/>
            </a:solidFill>
            <a:miter/>
            <a:headEnd len="med" type="triangle" w="med"/>
            <a:tailEnd len="med" type="triangle" w="med"/>
          </a:ln>
        </p:spPr>
      </p:cxnSp>
      <p:sp>
        <p:nvSpPr>
          <p:cNvPr id="164" name="CustomShape 6"/>
          <p:cNvSpPr/>
          <p:nvPr/>
        </p:nvSpPr>
        <p:spPr>
          <a:xfrm>
            <a:off x="673200" y="1617840"/>
            <a:ext cx="9118440" cy="387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700" spc="-1" strike="noStrike">
                <a:solidFill>
                  <a:srgbClr val="00549f"/>
                </a:solidFill>
                <a:latin typeface="Verdana"/>
                <a:ea typeface="DejaVu Sans"/>
              </a:rPr>
              <a:t> </a:t>
            </a:r>
            <a:r>
              <a:rPr b="0" lang="es-ES" sz="1700" spc="-1" strike="noStrike">
                <a:solidFill>
                  <a:srgbClr val="00549f"/>
                </a:solidFill>
                <a:latin typeface="Verdana"/>
                <a:ea typeface="DejaVu Sans"/>
              </a:rPr>
              <a:t>Assessment of available dielectric constant models for the low SSS &amp; SST</a:t>
            </a:r>
            <a:endParaRPr b="0" lang="es-ES" sz="1700" spc="-1" strike="noStrike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b="0" lang="es-ES" sz="1700" spc="-1" strike="noStrike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	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Problems at low SSS, models have been extrapolated with polynomials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5" name="CustomShape 7"/>
          <p:cNvSpPr/>
          <p:nvPr/>
        </p:nvSpPr>
        <p:spPr>
          <a:xfrm>
            <a:off x="3170160" y="2843280"/>
            <a:ext cx="2014560" cy="2728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000" spc="-1" strike="noStrike">
                <a:solidFill>
                  <a:srgbClr val="005780"/>
                </a:solidFill>
                <a:latin typeface="Verdana"/>
                <a:ea typeface="DejaVu Sans"/>
              </a:rPr>
              <a:t>[Yueh et al. TGRS 2001]</a:t>
            </a:r>
            <a:endParaRPr b="0" lang="es-ES" sz="10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66" name="" descr=""/>
          <p:cNvPicPr/>
          <p:nvPr/>
        </p:nvPicPr>
        <p:blipFill>
          <a:blip r:embed="rId3"/>
          <a:srcRect l="36388" t="29216" r="37885" b="30137"/>
          <a:stretch/>
        </p:blipFill>
        <p:spPr>
          <a:xfrm>
            <a:off x="5327640" y="2535120"/>
            <a:ext cx="2952720" cy="26244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163440" y="-182520"/>
            <a:ext cx="9070920" cy="94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Challenges in validating SMOS SSS over Baltic</a:t>
            </a:r>
            <a:endParaRPr b="0" lang="es-ES" sz="20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8" name="CustomShape 2"/>
          <p:cNvSpPr/>
          <p:nvPr/>
        </p:nvSpPr>
        <p:spPr>
          <a:xfrm>
            <a:off x="789120" y="1251000"/>
            <a:ext cx="8642160" cy="858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573"/>
              </a:spcBef>
              <a:spcAft>
                <a:spcPts val="573"/>
              </a:spcAft>
            </a:pPr>
            <a:endParaRPr b="0" lang="es-ES" sz="1800" spc="-1" strike="noStrike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573"/>
              </a:spcBef>
              <a:spcAft>
                <a:spcPts val="573"/>
              </a:spcAft>
            </a:pPr>
            <a:r>
              <a:rPr b="0" lang="es-ES" sz="1300" spc="-1" strike="noStrike">
                <a:solidFill>
                  <a:srgbClr val="4d4f53"/>
                </a:solidFill>
                <a:latin typeface="Verdana"/>
                <a:ea typeface="DejaVu Sans"/>
              </a:rPr>
              <a:t>Significant differences between surface (satellite) and sub-surface (in situ) salinity (seasonal variations in the surface, strong horizontal gradients, etc.)</a:t>
            </a:r>
            <a:endParaRPr b="0" lang="es-ES" sz="13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9" name="CustomShape 3"/>
          <p:cNvSpPr/>
          <p:nvPr/>
        </p:nvSpPr>
        <p:spPr>
          <a:xfrm>
            <a:off x="626760" y="755640"/>
            <a:ext cx="8299800" cy="1165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320" bIns="0"/>
          <a:p>
            <a:pPr marL="71280">
              <a:lnSpc>
                <a:spcPct val="98000"/>
              </a:lnSpc>
              <a:spcBef>
                <a:spcPts val="57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700" spc="-1" strike="noStrike">
                <a:solidFill>
                  <a:srgbClr val="00549f"/>
                </a:solidFill>
                <a:latin typeface="Verdana"/>
                <a:ea typeface="DejaVu Sans"/>
              </a:rPr>
              <a:t> </a:t>
            </a:r>
            <a:r>
              <a:rPr b="0" lang="en-GB" sz="1700" spc="-1" strike="noStrike">
                <a:solidFill>
                  <a:srgbClr val="00549f"/>
                </a:solidFill>
                <a:latin typeface="Verdana"/>
                <a:ea typeface="DejaVu Sans"/>
              </a:rPr>
              <a:t>Scarcity of in-situ SSS measurements</a:t>
            </a:r>
            <a:endParaRPr b="0" lang="es-ES" sz="1700" spc="-1" strike="noStrike">
              <a:solidFill>
                <a:srgbClr val="ffffff"/>
              </a:solidFill>
              <a:latin typeface="Calibri"/>
            </a:endParaRPr>
          </a:p>
          <a:p>
            <a:pPr marL="71280">
              <a:lnSpc>
                <a:spcPct val="98000"/>
              </a:lnSpc>
              <a:spcBef>
                <a:spcPts val="57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700" spc="-1" strike="noStrike">
                <a:solidFill>
                  <a:srgbClr val="00549f"/>
                </a:solidFill>
                <a:latin typeface="Verdana"/>
                <a:ea typeface="DejaVu Sans"/>
              </a:rPr>
              <a:t> </a:t>
            </a:r>
            <a:r>
              <a:rPr b="0" lang="en-GB" sz="1700" spc="-1" strike="noStrike">
                <a:solidFill>
                  <a:srgbClr val="00549f"/>
                </a:solidFill>
                <a:latin typeface="Verdana"/>
                <a:ea typeface="DejaVu Sans"/>
              </a:rPr>
              <a:t>Inhomogeneous spatial distribution and sampling of in-situ measurements</a:t>
            </a:r>
            <a:endParaRPr b="0" lang="es-ES" sz="1700" spc="-1" strike="noStrike">
              <a:solidFill>
                <a:srgbClr val="ffffff"/>
              </a:solidFill>
              <a:latin typeface="Calibri"/>
            </a:endParaRPr>
          </a:p>
          <a:p>
            <a:pPr marL="71280">
              <a:lnSpc>
                <a:spcPct val="98000"/>
              </a:lnSpc>
              <a:spcBef>
                <a:spcPts val="57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700" spc="-1" strike="noStrike">
                <a:solidFill>
                  <a:srgbClr val="00549f"/>
                </a:solidFill>
                <a:latin typeface="Verdana"/>
                <a:ea typeface="DejaVu Sans"/>
              </a:rPr>
              <a:t> </a:t>
            </a:r>
            <a:r>
              <a:rPr b="0" lang="en-GB" sz="1700" spc="-1" strike="noStrike">
                <a:solidFill>
                  <a:srgbClr val="00549f"/>
                </a:solidFill>
                <a:latin typeface="Verdana"/>
                <a:ea typeface="DejaVu Sans"/>
              </a:rPr>
              <a:t>Representativeness of satellite SSS versus in-situ measurements</a:t>
            </a:r>
            <a:endParaRPr b="0" lang="es-ES" sz="1700" spc="-1" strike="noStrike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98000"/>
              </a:lnSpc>
            </a:pPr>
            <a:endParaRPr b="0" lang="es-ES" sz="1700" spc="-1" strike="noStrike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170" name="Group 4"/>
          <p:cNvGrpSpPr/>
          <p:nvPr/>
        </p:nvGrpSpPr>
        <p:grpSpPr>
          <a:xfrm>
            <a:off x="1655640" y="2448000"/>
            <a:ext cx="2119320" cy="2660760"/>
            <a:chOff x="1655640" y="2448000"/>
            <a:chExt cx="2119320" cy="2660760"/>
          </a:xfrm>
        </p:grpSpPr>
        <p:pic>
          <p:nvPicPr>
            <p:cNvPr id="171" name="" descr=""/>
            <p:cNvPicPr/>
            <p:nvPr/>
          </p:nvPicPr>
          <p:blipFill>
            <a:blip r:embed="rId2"/>
            <a:srcRect l="0" t="10492" r="10726" b="5532"/>
            <a:stretch/>
          </p:blipFill>
          <p:spPr>
            <a:xfrm>
              <a:off x="1655640" y="2448000"/>
              <a:ext cx="2119320" cy="2373120"/>
            </a:xfrm>
            <a:prstGeom prst="rect">
              <a:avLst/>
            </a:prstGeom>
            <a:ln>
              <a:noFill/>
            </a:ln>
          </p:spPr>
        </p:pic>
        <p:sp>
          <p:nvSpPr>
            <p:cNvPr id="172" name="CustomShape 5"/>
            <p:cNvSpPr/>
            <p:nvPr/>
          </p:nvSpPr>
          <p:spPr>
            <a:xfrm>
              <a:off x="2104920" y="4832280"/>
              <a:ext cx="1131840" cy="27648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/>
            <a:p>
              <a:pPr>
                <a:lnSpc>
                  <a:spcPct val="100000"/>
                </a:lnSpc>
              </a:pPr>
              <a:r>
                <a:rPr b="0" lang="es-ES" sz="1200" spc="-1" strike="noStrike">
                  <a:solidFill>
                    <a:srgbClr val="3333cc"/>
                  </a:solidFill>
                  <a:latin typeface="Verdana"/>
                </a:rPr>
                <a:t>Argo floats</a:t>
              </a:r>
              <a:endParaRPr b="0" lang="es-ES" sz="1200" spc="-1" strike="noStrike">
                <a:solidFill>
                  <a:srgbClr val="ffffff"/>
                </a:solidFill>
                <a:latin typeface="Calibri"/>
              </a:endParaRPr>
            </a:p>
          </p:txBody>
        </p:sp>
      </p:grpSp>
      <p:grpSp>
        <p:nvGrpSpPr>
          <p:cNvPr id="173" name="Group 6"/>
          <p:cNvGrpSpPr/>
          <p:nvPr/>
        </p:nvGrpSpPr>
        <p:grpSpPr>
          <a:xfrm>
            <a:off x="6480000" y="2489040"/>
            <a:ext cx="1798920" cy="2838960"/>
            <a:chOff x="6480000" y="2489040"/>
            <a:chExt cx="1798920" cy="2838960"/>
          </a:xfrm>
        </p:grpSpPr>
        <p:pic>
          <p:nvPicPr>
            <p:cNvPr id="174" name="" descr=""/>
            <p:cNvPicPr/>
            <p:nvPr/>
          </p:nvPicPr>
          <p:blipFill>
            <a:blip r:embed="rId3"/>
            <a:stretch/>
          </p:blipFill>
          <p:spPr>
            <a:xfrm>
              <a:off x="6480000" y="2489040"/>
              <a:ext cx="1798920" cy="21672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75" name="CustomShape 7"/>
            <p:cNvSpPr/>
            <p:nvPr/>
          </p:nvSpPr>
          <p:spPr>
            <a:xfrm>
              <a:off x="6767640" y="4686480"/>
              <a:ext cx="1077840" cy="64152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/>
            <a:p>
              <a:pPr>
                <a:lnSpc>
                  <a:spcPct val="100000"/>
                </a:lnSpc>
              </a:pPr>
              <a:r>
                <a:rPr b="0" lang="es-ES" sz="1200" spc="-1" strike="noStrike">
                  <a:solidFill>
                    <a:srgbClr val="3333cc"/>
                  </a:solidFill>
                  <a:latin typeface="Verdana"/>
                </a:rPr>
                <a:t>Monitoring stations Helcom</a:t>
              </a:r>
              <a:endParaRPr b="0" lang="es-ES" sz="1200" spc="-1" strike="noStrike">
                <a:solidFill>
                  <a:srgbClr val="ffffff"/>
                </a:solidFill>
                <a:latin typeface="Calibri"/>
              </a:endParaRPr>
            </a:p>
          </p:txBody>
        </p:sp>
      </p:grpSp>
      <p:grpSp>
        <p:nvGrpSpPr>
          <p:cNvPr id="176" name="Group 8"/>
          <p:cNvGrpSpPr/>
          <p:nvPr/>
        </p:nvGrpSpPr>
        <p:grpSpPr>
          <a:xfrm>
            <a:off x="4138560" y="2484360"/>
            <a:ext cx="1835280" cy="2748240"/>
            <a:chOff x="4138560" y="2484360"/>
            <a:chExt cx="1835280" cy="2748240"/>
          </a:xfrm>
        </p:grpSpPr>
        <p:pic>
          <p:nvPicPr>
            <p:cNvPr id="177" name="" descr=""/>
            <p:cNvPicPr/>
            <p:nvPr/>
          </p:nvPicPr>
          <p:blipFill>
            <a:blip r:embed="rId4"/>
            <a:stretch/>
          </p:blipFill>
          <p:spPr>
            <a:xfrm>
              <a:off x="4138560" y="2484360"/>
              <a:ext cx="1835280" cy="2243160"/>
            </a:xfrm>
            <a:prstGeom prst="rect">
              <a:avLst/>
            </a:prstGeom>
            <a:ln>
              <a:noFill/>
            </a:ln>
          </p:spPr>
        </p:pic>
        <p:sp>
          <p:nvSpPr>
            <p:cNvPr id="178" name="CustomShape 9"/>
            <p:cNvSpPr/>
            <p:nvPr/>
          </p:nvSpPr>
          <p:spPr>
            <a:xfrm>
              <a:off x="4379760" y="4773600"/>
              <a:ext cx="1078200" cy="45900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6800" bIns="46800"/>
            <a:p>
              <a:pPr>
                <a:lnSpc>
                  <a:spcPct val="100000"/>
                </a:lnSpc>
              </a:pPr>
              <a:r>
                <a:rPr b="0" lang="es-ES" sz="1200" spc="-1" strike="noStrike">
                  <a:solidFill>
                    <a:srgbClr val="3333cc"/>
                  </a:solidFill>
                  <a:latin typeface="Verdana"/>
                </a:rPr>
                <a:t>FerryBox lines</a:t>
              </a:r>
              <a:endParaRPr b="0" lang="es-ES" sz="1200" spc="-1" strike="noStrike">
                <a:solidFill>
                  <a:srgbClr val="ffffff"/>
                </a:solidFill>
                <a:latin typeface="Calibri"/>
              </a:endParaRPr>
            </a:p>
          </p:txBody>
        </p:sp>
      </p:grpSp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163440" y="-182520"/>
            <a:ext cx="9070920" cy="94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ITT Baltic+ Salinity Dynamics: Scientific approach</a:t>
            </a:r>
            <a:endParaRPr b="0" lang="es-ES" sz="20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80" name="" descr=""/>
          <p:cNvPicPr/>
          <p:nvPr/>
        </p:nvPicPr>
        <p:blipFill>
          <a:blip r:embed="rId2"/>
          <a:stretch/>
        </p:blipFill>
        <p:spPr>
          <a:xfrm>
            <a:off x="431640" y="619560"/>
            <a:ext cx="9145800" cy="4375080"/>
          </a:xfrm>
          <a:prstGeom prst="rect">
            <a:avLst/>
          </a:prstGeom>
          <a:ln>
            <a:noFill/>
          </a:ln>
        </p:spPr>
      </p:pic>
      <p:pic>
        <p:nvPicPr>
          <p:cNvPr id="181" name="" descr=""/>
          <p:cNvPicPr/>
          <p:nvPr/>
        </p:nvPicPr>
        <p:blipFill>
          <a:blip r:embed="rId3"/>
          <a:stretch/>
        </p:blipFill>
        <p:spPr>
          <a:xfrm>
            <a:off x="7169040" y="2073240"/>
            <a:ext cx="2408400" cy="787320"/>
          </a:xfrm>
          <a:prstGeom prst="rect">
            <a:avLst/>
          </a:prstGeom>
          <a:ln>
            <a:noFill/>
          </a:ln>
        </p:spPr>
      </p:pic>
      <p:sp>
        <p:nvSpPr>
          <p:cNvPr id="182" name="Line 2"/>
          <p:cNvSpPr/>
          <p:nvPr/>
        </p:nvSpPr>
        <p:spPr>
          <a:xfrm flipH="1" flipV="1">
            <a:off x="4606560" y="1150920"/>
            <a:ext cx="2306520" cy="579600"/>
          </a:xfrm>
          <a:prstGeom prst="line">
            <a:avLst/>
          </a:prstGeom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3" name="Line 3"/>
          <p:cNvSpPr/>
          <p:nvPr/>
        </p:nvSpPr>
        <p:spPr>
          <a:xfrm flipH="1">
            <a:off x="6478200" y="2181240"/>
            <a:ext cx="506520" cy="1058760"/>
          </a:xfrm>
          <a:prstGeom prst="line">
            <a:avLst/>
          </a:prstGeom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84" name="" descr=""/>
          <p:cNvPicPr/>
          <p:nvPr/>
        </p:nvPicPr>
        <p:blipFill>
          <a:blip r:embed="rId4"/>
          <a:stretch/>
        </p:blipFill>
        <p:spPr>
          <a:xfrm>
            <a:off x="7199280" y="828720"/>
            <a:ext cx="1800360" cy="603360"/>
          </a:xfrm>
          <a:prstGeom prst="rect">
            <a:avLst/>
          </a:prstGeom>
          <a:ln>
            <a:noFill/>
          </a:ln>
        </p:spPr>
      </p:pic>
      <p:sp>
        <p:nvSpPr>
          <p:cNvPr id="185" name="Line 4"/>
          <p:cNvSpPr/>
          <p:nvPr/>
        </p:nvSpPr>
        <p:spPr>
          <a:xfrm flipH="1">
            <a:off x="6838560" y="2181240"/>
            <a:ext cx="219240" cy="1778040"/>
          </a:xfrm>
          <a:prstGeom prst="line">
            <a:avLst/>
          </a:prstGeom>
          <a:ln>
            <a:noFill/>
          </a:ln>
        </p:spPr>
        <p:style>
          <a:lnRef idx="0"/>
          <a:fillRef idx="0"/>
          <a:effectRef idx="0"/>
          <a:fontRef idx="minor"/>
        </p:style>
      </p:sp>
      <p:cxnSp>
        <p:nvCxnSpPr>
          <p:cNvPr id="186" name="Line 5"/>
          <p:cNvCxnSpPr/>
          <p:nvPr/>
        </p:nvCxnSpPr>
        <p:spPr>
          <a:xfrm flipH="1" flipV="1">
            <a:off x="4925520" y="1107720"/>
            <a:ext cx="2170800" cy="1099440"/>
          </a:xfrm>
          <a:prstGeom prst="straightConnector1">
            <a:avLst/>
          </a:prstGeom>
          <a:ln w="6480">
            <a:solidFill>
              <a:srgbClr val="009973"/>
            </a:solidFill>
            <a:miter/>
            <a:tailEnd len="med" type="triangle" w="med"/>
          </a:ln>
        </p:spPr>
      </p:cxnSp>
      <p:cxnSp>
        <p:nvCxnSpPr>
          <p:cNvPr id="187" name="Line 6"/>
          <p:cNvCxnSpPr/>
          <p:nvPr/>
        </p:nvCxnSpPr>
        <p:spPr>
          <a:xfrm flipH="1">
            <a:off x="6952680" y="2562120"/>
            <a:ext cx="138600" cy="170640"/>
          </a:xfrm>
          <a:prstGeom prst="straightConnector1">
            <a:avLst/>
          </a:prstGeom>
          <a:ln w="6480">
            <a:solidFill>
              <a:srgbClr val="009973"/>
            </a:solidFill>
            <a:miter/>
            <a:tailEnd len="med" type="triangle" w="med"/>
          </a:ln>
        </p:spPr>
      </p:cxnSp>
      <p:cxnSp>
        <p:nvCxnSpPr>
          <p:cNvPr id="188" name="Line 7"/>
          <p:cNvCxnSpPr/>
          <p:nvPr/>
        </p:nvCxnSpPr>
        <p:spPr>
          <a:xfrm flipH="1">
            <a:off x="6947640" y="2860560"/>
            <a:ext cx="251640" cy="745200"/>
          </a:xfrm>
          <a:prstGeom prst="straightConnector1">
            <a:avLst/>
          </a:prstGeom>
          <a:ln w="6480">
            <a:solidFill>
              <a:srgbClr val="009973"/>
            </a:solidFill>
            <a:miter/>
            <a:tailEnd len="med" type="triangle" w="med"/>
          </a:ln>
        </p:spPr>
      </p:cxnSp>
      <p:sp>
        <p:nvSpPr>
          <p:cNvPr id="189" name="CustomShape 8"/>
          <p:cNvSpPr/>
          <p:nvPr/>
        </p:nvSpPr>
        <p:spPr>
          <a:xfrm>
            <a:off x="7615080" y="1827360"/>
            <a:ext cx="1962360" cy="291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1" lang="es-ES" sz="1300" spc="-1" strike="noStrike">
                <a:solidFill>
                  <a:srgbClr val="595959"/>
                </a:solidFill>
                <a:latin typeface="Verdana"/>
              </a:rPr>
              <a:t>Collaboration</a:t>
            </a:r>
            <a:r>
              <a:rPr b="0" lang="es-ES" sz="1300" spc="-1" strike="noStrike">
                <a:solidFill>
                  <a:srgbClr val="595959"/>
                </a:solidFill>
                <a:latin typeface="Verdana"/>
              </a:rPr>
              <a:t> </a:t>
            </a:r>
            <a:r>
              <a:rPr b="1" lang="es-ES" sz="1300" spc="-1" strike="noStrike">
                <a:solidFill>
                  <a:srgbClr val="595959"/>
                </a:solidFill>
                <a:latin typeface="Verdana"/>
              </a:rPr>
              <a:t>with</a:t>
            </a:r>
            <a:endParaRPr b="0" lang="es-ES" sz="13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0" name="CustomShape 9"/>
          <p:cNvSpPr/>
          <p:nvPr/>
        </p:nvSpPr>
        <p:spPr>
          <a:xfrm>
            <a:off x="1132560" y="5112000"/>
            <a:ext cx="6427440" cy="261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1" lang="es-ES" sz="1100" spc="-1" strike="noStrike">
                <a:solidFill>
                  <a:srgbClr val="3333cc"/>
                </a:solidFill>
                <a:latin typeface="Verdana"/>
                <a:ea typeface="Tahoma"/>
              </a:rPr>
              <a:t>9-year </a:t>
            </a:r>
            <a:r>
              <a:rPr b="1" lang="es-ES" sz="1100" spc="-1" strike="noStrike">
                <a:solidFill>
                  <a:srgbClr val="3333cc"/>
                </a:solidFill>
                <a:latin typeface="Verdana"/>
              </a:rPr>
              <a:t>(2011-2019)</a:t>
            </a:r>
            <a:r>
              <a:rPr b="1" lang="es-ES" sz="1100" spc="-1" strike="noStrike">
                <a:solidFill>
                  <a:srgbClr val="3333cc"/>
                </a:solidFill>
                <a:latin typeface="Verdana"/>
              </a:rPr>
              <a:t> L3 (9-day, 0.25 deg) and L4 (daily, 0.05 deg) SSS products </a:t>
            </a:r>
            <a:endParaRPr b="0" lang="es-ES" sz="11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1" name="CustomShape 10"/>
          <p:cNvSpPr/>
          <p:nvPr/>
        </p:nvSpPr>
        <p:spPr>
          <a:xfrm>
            <a:off x="7056000" y="763560"/>
            <a:ext cx="1944000" cy="8204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2" name="CustomShape 11"/>
          <p:cNvSpPr/>
          <p:nvPr/>
        </p:nvSpPr>
        <p:spPr>
          <a:xfrm>
            <a:off x="936000" y="4994640"/>
            <a:ext cx="216000" cy="333360"/>
          </a:xfrm>
          <a:custGeom>
            <a:avLst/>
            <a:gdLst/>
            <a:ahLst/>
            <a:rect l="0" t="0" r="r" b="b"/>
            <a:pathLst>
              <a:path w="602" h="928">
                <a:moveTo>
                  <a:pt x="150" y="0"/>
                </a:moveTo>
                <a:lnTo>
                  <a:pt x="150" y="695"/>
                </a:lnTo>
                <a:lnTo>
                  <a:pt x="0" y="695"/>
                </a:lnTo>
                <a:lnTo>
                  <a:pt x="300" y="927"/>
                </a:lnTo>
                <a:lnTo>
                  <a:pt x="601" y="695"/>
                </a:lnTo>
                <a:lnTo>
                  <a:pt x="450" y="695"/>
                </a:lnTo>
                <a:lnTo>
                  <a:pt x="450" y="0"/>
                </a:lnTo>
                <a:lnTo>
                  <a:pt x="150" y="0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155520" y="-182520"/>
            <a:ext cx="9070920" cy="94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Exploratory research from L0 to L4 </a:t>
            </a:r>
            <a:endParaRPr b="0" lang="es-ES" sz="20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4" name="CustomShape 2"/>
          <p:cNvSpPr/>
          <p:nvPr/>
        </p:nvSpPr>
        <p:spPr>
          <a:xfrm>
            <a:off x="576360" y="647640"/>
            <a:ext cx="8567640" cy="4824360"/>
          </a:xfrm>
          <a:custGeom>
            <a:avLst/>
            <a:gdLst/>
            <a:ahLst/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25560">
            <a:solidFill>
              <a:srgbClr val="998a6e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95" name="" descr=""/>
          <p:cNvPicPr/>
          <p:nvPr/>
        </p:nvPicPr>
        <p:blipFill>
          <a:blip r:embed="rId2"/>
          <a:stretch/>
        </p:blipFill>
        <p:spPr>
          <a:xfrm>
            <a:off x="399960" y="592200"/>
            <a:ext cx="9320040" cy="4913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181800" y="72000"/>
            <a:ext cx="7162200" cy="395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Balti</a:t>
            </a: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c+ </a:t>
            </a: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L3 </a:t>
            </a: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and </a:t>
            </a: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L4 </a:t>
            </a: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SSS </a:t>
            </a: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prod</a:t>
            </a: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ucts</a:t>
            </a:r>
            <a:endParaRPr b="0" lang="es-ES" sz="20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7" name="TextShape 2"/>
          <p:cNvSpPr txBox="1"/>
          <p:nvPr/>
        </p:nvSpPr>
        <p:spPr>
          <a:xfrm>
            <a:off x="6264000" y="4459320"/>
            <a:ext cx="20160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s-ES" sz="1800" spc="-1" strike="noStrike">
                <a:solidFill>
                  <a:srgbClr val="000000"/>
                </a:solidFill>
                <a:latin typeface="Calibri"/>
              </a:rPr>
              <a:t>Baltic+ </a:t>
            </a:r>
            <a:r>
              <a:rPr b="0" lang="es-ES" sz="1800" spc="-1" strike="noStrike">
                <a:solidFill>
                  <a:srgbClr val="000000"/>
                </a:solidFill>
                <a:latin typeface="Calibri"/>
              </a:rPr>
              <a:t>L4 SSS </a:t>
            </a: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8" name="" descr=""/>
          <p:cNvPicPr/>
          <p:nvPr/>
        </p:nvPicPr>
        <p:blipFill>
          <a:blip r:embed="rId1"/>
          <a:srcRect l="0" t="12445" r="9379" b="8815"/>
          <a:stretch/>
        </p:blipFill>
        <p:spPr>
          <a:xfrm>
            <a:off x="5112000" y="1440000"/>
            <a:ext cx="4320000" cy="2764800"/>
          </a:xfrm>
          <a:prstGeom prst="rect">
            <a:avLst/>
          </a:prstGeom>
          <a:ln>
            <a:noFill/>
          </a:ln>
        </p:spPr>
      </p:pic>
      <p:sp>
        <p:nvSpPr>
          <p:cNvPr id="199" name="TextShape 3"/>
          <p:cNvSpPr txBox="1"/>
          <p:nvPr/>
        </p:nvSpPr>
        <p:spPr>
          <a:xfrm>
            <a:off x="1584000" y="4531320"/>
            <a:ext cx="20160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es-ES" sz="1800" spc="-1" strike="noStrike">
                <a:solidFill>
                  <a:srgbClr val="000000"/>
                </a:solidFill>
                <a:latin typeface="Calibri"/>
              </a:rPr>
              <a:t>Baltic+ L3 SSS </a:t>
            </a: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0" name="" descr=""/>
          <p:cNvPicPr/>
          <p:nvPr/>
        </p:nvPicPr>
        <p:blipFill>
          <a:blip r:embed="rId2"/>
          <a:srcRect l="1794" t="13718" r="7508" b="8815"/>
          <a:stretch/>
        </p:blipFill>
        <p:spPr>
          <a:xfrm>
            <a:off x="432000" y="1440000"/>
            <a:ext cx="4320000" cy="2718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ustomShape 1"/>
          <p:cNvSpPr/>
          <p:nvPr/>
        </p:nvSpPr>
        <p:spPr>
          <a:xfrm>
            <a:off x="158760" y="-182520"/>
            <a:ext cx="9070920" cy="94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Quality assessment of Baltic+ L3 SSS </a:t>
            </a:r>
            <a:endParaRPr b="0" lang="es-ES" sz="20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02" name="CustomShape 2"/>
          <p:cNvSpPr/>
          <p:nvPr/>
        </p:nvSpPr>
        <p:spPr>
          <a:xfrm>
            <a:off x="360360" y="576720"/>
            <a:ext cx="4679640" cy="577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/>
            <a:r>
              <a:rPr b="0" lang="es-ES" sz="1600" spc="-1" strike="noStrike">
                <a:solidFill>
                  <a:srgbClr val="000000"/>
                </a:solidFill>
                <a:latin typeface="Calibri"/>
              </a:rPr>
              <a:t>Ferrybox lines (stats per year, 0.25 deg. grid)</a:t>
            </a:r>
            <a:endParaRPr b="0" lang="es-ES" sz="16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03" name="CustomShape 3"/>
          <p:cNvSpPr/>
          <p:nvPr/>
        </p:nvSpPr>
        <p:spPr>
          <a:xfrm>
            <a:off x="503280" y="4824000"/>
            <a:ext cx="9360720" cy="546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1564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DejaVu Sans"/>
              </a:rPr>
              <a:t>Higher mean biases, reduced std, improved R in warm season than cold season</a:t>
            </a: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marL="215640" indent="-215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DejaVu Sans"/>
              </a:rPr>
              <a:t>Higher standard deviation values are located in cells closer to coast/ice edges, </a:t>
            </a: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DejaVu Sans"/>
              </a:rPr>
              <a:t>Arkona and Bornholm basins</a:t>
            </a: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04" name="" descr=""/>
          <p:cNvPicPr/>
          <p:nvPr/>
        </p:nvPicPr>
        <p:blipFill>
          <a:blip r:embed="rId2"/>
          <a:stretch/>
        </p:blipFill>
        <p:spPr>
          <a:xfrm>
            <a:off x="943920" y="973080"/>
            <a:ext cx="2692080" cy="1690920"/>
          </a:xfrm>
          <a:prstGeom prst="rect">
            <a:avLst/>
          </a:prstGeom>
          <a:ln>
            <a:noFill/>
          </a:ln>
        </p:spPr>
      </p:pic>
      <p:pic>
        <p:nvPicPr>
          <p:cNvPr id="205" name="" descr=""/>
          <p:cNvPicPr/>
          <p:nvPr/>
        </p:nvPicPr>
        <p:blipFill>
          <a:blip r:embed="rId3"/>
          <a:stretch/>
        </p:blipFill>
        <p:spPr>
          <a:xfrm>
            <a:off x="3668760" y="1009080"/>
            <a:ext cx="2700000" cy="1630800"/>
          </a:xfrm>
          <a:prstGeom prst="rect">
            <a:avLst/>
          </a:prstGeom>
          <a:ln>
            <a:noFill/>
          </a:ln>
        </p:spPr>
      </p:pic>
      <p:sp>
        <p:nvSpPr>
          <p:cNvPr id="206" name="CustomShape 4"/>
          <p:cNvSpPr/>
          <p:nvPr/>
        </p:nvSpPr>
        <p:spPr>
          <a:xfrm>
            <a:off x="396360" y="2700000"/>
            <a:ext cx="3995640" cy="577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/>
            <a:r>
              <a:rPr b="0" lang="es-ES" sz="1600" spc="-1" strike="noStrike">
                <a:solidFill>
                  <a:srgbClr val="000000"/>
                </a:solidFill>
                <a:latin typeface="Calibri"/>
              </a:rPr>
              <a:t>SeaDataNet (stats 9 years, </a:t>
            </a:r>
            <a:r>
              <a:rPr b="0" lang="es-ES" sz="1600" spc="-1" strike="noStrike">
                <a:solidFill>
                  <a:srgbClr val="000000"/>
                </a:solidFill>
                <a:latin typeface="Calibri"/>
              </a:rPr>
              <a:t>0.5 deg. grid)</a:t>
            </a:r>
            <a:endParaRPr b="0" lang="es-ES" sz="16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07" name="" descr=""/>
          <p:cNvPicPr/>
          <p:nvPr/>
        </p:nvPicPr>
        <p:blipFill>
          <a:blip r:embed="rId4"/>
          <a:stretch/>
        </p:blipFill>
        <p:spPr>
          <a:xfrm>
            <a:off x="6406560" y="1028520"/>
            <a:ext cx="2557440" cy="1641600"/>
          </a:xfrm>
          <a:prstGeom prst="rect">
            <a:avLst/>
          </a:prstGeom>
          <a:ln>
            <a:noFill/>
          </a:ln>
        </p:spPr>
      </p:pic>
      <p:pic>
        <p:nvPicPr>
          <p:cNvPr id="208" name="" descr=""/>
          <p:cNvPicPr/>
          <p:nvPr/>
        </p:nvPicPr>
        <p:blipFill>
          <a:blip r:embed="rId5"/>
          <a:stretch/>
        </p:blipFill>
        <p:spPr>
          <a:xfrm>
            <a:off x="936000" y="3085200"/>
            <a:ext cx="2700000" cy="1666800"/>
          </a:xfrm>
          <a:prstGeom prst="rect">
            <a:avLst/>
          </a:prstGeom>
          <a:ln>
            <a:noFill/>
          </a:ln>
        </p:spPr>
      </p:pic>
      <p:pic>
        <p:nvPicPr>
          <p:cNvPr id="209" name="" descr=""/>
          <p:cNvPicPr/>
          <p:nvPr/>
        </p:nvPicPr>
        <p:blipFill>
          <a:blip r:embed="rId6"/>
          <a:stretch/>
        </p:blipFill>
        <p:spPr>
          <a:xfrm>
            <a:off x="3672000" y="3096000"/>
            <a:ext cx="2700000" cy="1641600"/>
          </a:xfrm>
          <a:prstGeom prst="rect">
            <a:avLst/>
          </a:prstGeom>
          <a:ln>
            <a:noFill/>
          </a:ln>
        </p:spPr>
      </p:pic>
      <p:pic>
        <p:nvPicPr>
          <p:cNvPr id="210" name="" descr=""/>
          <p:cNvPicPr/>
          <p:nvPr/>
        </p:nvPicPr>
        <p:blipFill>
          <a:blip r:embed="rId7"/>
          <a:stretch/>
        </p:blipFill>
        <p:spPr>
          <a:xfrm>
            <a:off x="6408000" y="3099600"/>
            <a:ext cx="2700000" cy="1616400"/>
          </a:xfrm>
          <a:prstGeom prst="rect">
            <a:avLst/>
          </a:prstGeom>
          <a:ln>
            <a:noFill/>
          </a:ln>
        </p:spPr>
      </p:pic>
      <p:sp>
        <p:nvSpPr>
          <p:cNvPr id="211" name="TextShape 5"/>
          <p:cNvSpPr txBox="1"/>
          <p:nvPr/>
        </p:nvSpPr>
        <p:spPr>
          <a:xfrm>
            <a:off x="2232000" y="2088000"/>
            <a:ext cx="1008000" cy="28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200" spc="-1" strike="noStrike">
                <a:solidFill>
                  <a:srgbClr val="000000"/>
                </a:solidFill>
                <a:latin typeface="Calibri"/>
              </a:rPr>
              <a:t>Mode: -0.15</a:t>
            </a:r>
            <a:endParaRPr b="0" lang="es-E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2" name="TextShape 6"/>
          <p:cNvSpPr txBox="1"/>
          <p:nvPr/>
        </p:nvSpPr>
        <p:spPr>
          <a:xfrm>
            <a:off x="5040000" y="2088000"/>
            <a:ext cx="1008000" cy="28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200" spc="-1" strike="noStrike">
                <a:solidFill>
                  <a:srgbClr val="000000"/>
                </a:solidFill>
                <a:latin typeface="Calibri"/>
              </a:rPr>
              <a:t>Mode: 0.7</a:t>
            </a:r>
            <a:endParaRPr b="0" lang="es-E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3" name="TextShape 7"/>
          <p:cNvSpPr txBox="1"/>
          <p:nvPr/>
        </p:nvSpPr>
        <p:spPr>
          <a:xfrm>
            <a:off x="2340000" y="4176000"/>
            <a:ext cx="1008000" cy="28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200" spc="-1" strike="noStrike">
                <a:solidFill>
                  <a:srgbClr val="000000"/>
                </a:solidFill>
                <a:latin typeface="Calibri"/>
              </a:rPr>
              <a:t>Mode: -0.15</a:t>
            </a:r>
            <a:endParaRPr b="0" lang="es-E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4" name="TextShape 8"/>
          <p:cNvSpPr txBox="1"/>
          <p:nvPr/>
        </p:nvSpPr>
        <p:spPr>
          <a:xfrm>
            <a:off x="5112000" y="4176000"/>
            <a:ext cx="1008000" cy="28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200" spc="-1" strike="noStrike">
                <a:solidFill>
                  <a:srgbClr val="000000"/>
                </a:solidFill>
                <a:latin typeface="Calibri"/>
              </a:rPr>
              <a:t>Mode: 0.9</a:t>
            </a:r>
            <a:endParaRPr b="0" lang="es-E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CustomShape 1"/>
          <p:cNvSpPr/>
          <p:nvPr/>
        </p:nvSpPr>
        <p:spPr>
          <a:xfrm>
            <a:off x="158760" y="-182520"/>
            <a:ext cx="9070920" cy="94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s-ES" sz="2000" spc="-1" strike="noStrike">
                <a:solidFill>
                  <a:srgbClr val="ffffff"/>
                </a:solidFill>
                <a:latin typeface="Trebuchet MS"/>
              </a:rPr>
              <a:t>Quality assessment of Baltic+ L4 SSS product</a:t>
            </a:r>
            <a:endParaRPr b="0" lang="es-ES" sz="20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16" name="CustomShape 2"/>
          <p:cNvSpPr/>
          <p:nvPr/>
        </p:nvSpPr>
        <p:spPr>
          <a:xfrm>
            <a:off x="360360" y="576720"/>
            <a:ext cx="4679640" cy="577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/>
            <a:r>
              <a:rPr b="0" lang="es-ES" sz="1600" spc="-1" strike="noStrike">
                <a:solidFill>
                  <a:srgbClr val="000000"/>
                </a:solidFill>
                <a:latin typeface="Calibri"/>
              </a:rPr>
              <a:t>Ferrybox </a:t>
            </a:r>
            <a:r>
              <a:rPr b="0" lang="es-ES" sz="1600" spc="-1" strike="noStrike">
                <a:solidFill>
                  <a:srgbClr val="000000"/>
                </a:solidFill>
                <a:latin typeface="Calibri"/>
              </a:rPr>
              <a:t>lines (stats </a:t>
            </a:r>
            <a:r>
              <a:rPr b="0" lang="es-ES" sz="1600" spc="-1" strike="noStrike">
                <a:solidFill>
                  <a:srgbClr val="000000"/>
                </a:solidFill>
                <a:latin typeface="Calibri"/>
              </a:rPr>
              <a:t>per year, </a:t>
            </a:r>
            <a:r>
              <a:rPr b="0" lang="es-ES" sz="1600" spc="-1" strike="noStrike">
                <a:solidFill>
                  <a:srgbClr val="000000"/>
                </a:solidFill>
                <a:latin typeface="Calibri"/>
              </a:rPr>
              <a:t>0.25 deg. </a:t>
            </a:r>
            <a:r>
              <a:rPr b="0" lang="es-ES" sz="1600" spc="-1" strike="noStrike">
                <a:solidFill>
                  <a:srgbClr val="000000"/>
                </a:solidFill>
                <a:latin typeface="Calibri"/>
              </a:rPr>
              <a:t>grid)</a:t>
            </a:r>
            <a:endParaRPr b="0" lang="es-ES" sz="16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17" name="CustomShape 3"/>
          <p:cNvSpPr/>
          <p:nvPr/>
        </p:nvSpPr>
        <p:spPr>
          <a:xfrm>
            <a:off x="396360" y="2700000"/>
            <a:ext cx="3995640" cy="577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/>
            <a:r>
              <a:rPr b="0" lang="es-ES" sz="1600" spc="-1" strike="noStrike">
                <a:solidFill>
                  <a:srgbClr val="000000"/>
                </a:solidFill>
                <a:latin typeface="Calibri"/>
              </a:rPr>
              <a:t>SeaDataNet </a:t>
            </a:r>
            <a:r>
              <a:rPr b="0" lang="es-ES" sz="1600" spc="-1" strike="noStrike">
                <a:solidFill>
                  <a:srgbClr val="000000"/>
                </a:solidFill>
                <a:latin typeface="Calibri"/>
              </a:rPr>
              <a:t>(stats 9 </a:t>
            </a:r>
            <a:r>
              <a:rPr b="0" lang="es-ES" sz="1600" spc="-1" strike="noStrike">
                <a:solidFill>
                  <a:srgbClr val="000000"/>
                </a:solidFill>
                <a:latin typeface="Calibri"/>
              </a:rPr>
              <a:t>years, 0.5 </a:t>
            </a:r>
            <a:r>
              <a:rPr b="0" lang="es-ES" sz="1600" spc="-1" strike="noStrike">
                <a:solidFill>
                  <a:srgbClr val="000000"/>
                </a:solidFill>
                <a:latin typeface="Calibri"/>
              </a:rPr>
              <a:t>deg. grid)</a:t>
            </a:r>
            <a:endParaRPr b="0" lang="es-ES" sz="16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18" name="" descr=""/>
          <p:cNvPicPr/>
          <p:nvPr/>
        </p:nvPicPr>
        <p:blipFill>
          <a:blip r:embed="rId2"/>
          <a:stretch/>
        </p:blipFill>
        <p:spPr>
          <a:xfrm>
            <a:off x="943200" y="972000"/>
            <a:ext cx="2701800" cy="1762920"/>
          </a:xfrm>
          <a:prstGeom prst="rect">
            <a:avLst/>
          </a:prstGeom>
          <a:ln>
            <a:noFill/>
          </a:ln>
        </p:spPr>
      </p:pic>
      <p:pic>
        <p:nvPicPr>
          <p:cNvPr id="219" name="" descr=""/>
          <p:cNvPicPr/>
          <p:nvPr/>
        </p:nvPicPr>
        <p:blipFill>
          <a:blip r:embed="rId3"/>
          <a:stretch/>
        </p:blipFill>
        <p:spPr>
          <a:xfrm>
            <a:off x="3672000" y="1008000"/>
            <a:ext cx="2700000" cy="1702800"/>
          </a:xfrm>
          <a:prstGeom prst="rect">
            <a:avLst/>
          </a:prstGeom>
          <a:ln>
            <a:noFill/>
          </a:ln>
        </p:spPr>
      </p:pic>
      <p:pic>
        <p:nvPicPr>
          <p:cNvPr id="220" name="" descr=""/>
          <p:cNvPicPr/>
          <p:nvPr/>
        </p:nvPicPr>
        <p:blipFill>
          <a:blip r:embed="rId4"/>
          <a:stretch/>
        </p:blipFill>
        <p:spPr>
          <a:xfrm>
            <a:off x="936000" y="3085200"/>
            <a:ext cx="2700000" cy="1666800"/>
          </a:xfrm>
          <a:prstGeom prst="rect">
            <a:avLst/>
          </a:prstGeom>
          <a:ln>
            <a:noFill/>
          </a:ln>
        </p:spPr>
      </p:pic>
      <p:pic>
        <p:nvPicPr>
          <p:cNvPr id="221" name="" descr=""/>
          <p:cNvPicPr/>
          <p:nvPr/>
        </p:nvPicPr>
        <p:blipFill>
          <a:blip r:embed="rId5"/>
          <a:stretch/>
        </p:blipFill>
        <p:spPr>
          <a:xfrm>
            <a:off x="3672000" y="3132000"/>
            <a:ext cx="2700000" cy="1634400"/>
          </a:xfrm>
          <a:prstGeom prst="rect">
            <a:avLst/>
          </a:prstGeom>
          <a:ln>
            <a:noFill/>
          </a:ln>
        </p:spPr>
      </p:pic>
      <p:pic>
        <p:nvPicPr>
          <p:cNvPr id="222" name="" descr=""/>
          <p:cNvPicPr/>
          <p:nvPr/>
        </p:nvPicPr>
        <p:blipFill>
          <a:blip r:embed="rId6"/>
          <a:stretch/>
        </p:blipFill>
        <p:spPr>
          <a:xfrm>
            <a:off x="6408000" y="3132000"/>
            <a:ext cx="2700000" cy="1616400"/>
          </a:xfrm>
          <a:prstGeom prst="rect">
            <a:avLst/>
          </a:prstGeom>
          <a:ln>
            <a:noFill/>
          </a:ln>
        </p:spPr>
      </p:pic>
      <p:pic>
        <p:nvPicPr>
          <p:cNvPr id="223" name="" descr=""/>
          <p:cNvPicPr/>
          <p:nvPr/>
        </p:nvPicPr>
        <p:blipFill>
          <a:blip r:embed="rId7"/>
          <a:stretch/>
        </p:blipFill>
        <p:spPr>
          <a:xfrm>
            <a:off x="6408000" y="1029600"/>
            <a:ext cx="2556000" cy="1641600"/>
          </a:xfrm>
          <a:prstGeom prst="rect">
            <a:avLst/>
          </a:prstGeom>
          <a:ln>
            <a:noFill/>
          </a:ln>
        </p:spPr>
      </p:pic>
      <p:sp>
        <p:nvSpPr>
          <p:cNvPr id="224" name="CustomShape 4"/>
          <p:cNvSpPr/>
          <p:nvPr/>
        </p:nvSpPr>
        <p:spPr>
          <a:xfrm>
            <a:off x="504000" y="4788000"/>
            <a:ext cx="9863280" cy="601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DejaVu Sans"/>
              </a:rPr>
              <a:t>Standard deviations are very significantly reduced in </a:t>
            </a: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DejaVu Sans"/>
              </a:rPr>
              <a:t>all the basin with respect to the L3 product.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DejaVu Sans"/>
              </a:rPr>
              <a:t>Similar biases in both L3 and L4 products (as </a:t>
            </a:r>
            <a:r>
              <a:rPr b="0" lang="es-ES" sz="1400" spc="-1" strike="noStrike">
                <a:solidFill>
                  <a:srgbClr val="000000"/>
                </a:solidFill>
                <a:latin typeface="Arial"/>
                <a:ea typeface="DejaVu Sans"/>
              </a:rPr>
              <a:t>expected).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25" name="TextShape 5"/>
          <p:cNvSpPr txBox="1"/>
          <p:nvPr/>
        </p:nvSpPr>
        <p:spPr>
          <a:xfrm>
            <a:off x="2232000" y="2088000"/>
            <a:ext cx="1008000" cy="28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200" spc="-1" strike="noStrike">
                <a:solidFill>
                  <a:srgbClr val="000000"/>
                </a:solidFill>
                <a:latin typeface="Calibri"/>
              </a:rPr>
              <a:t>Mode: -0.25</a:t>
            </a:r>
            <a:endParaRPr b="0" lang="es-E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6" name="TextShape 6"/>
          <p:cNvSpPr txBox="1"/>
          <p:nvPr/>
        </p:nvSpPr>
        <p:spPr>
          <a:xfrm>
            <a:off x="4932000" y="2088000"/>
            <a:ext cx="1008000" cy="28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200" spc="-1" strike="noStrike">
                <a:solidFill>
                  <a:srgbClr val="000000"/>
                </a:solidFill>
                <a:latin typeface="Calibri"/>
              </a:rPr>
              <a:t>Mode: 0.38</a:t>
            </a:r>
            <a:endParaRPr b="0" lang="es-E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7" name="TextShape 7"/>
          <p:cNvSpPr txBox="1"/>
          <p:nvPr/>
        </p:nvSpPr>
        <p:spPr>
          <a:xfrm>
            <a:off x="5076000" y="4176000"/>
            <a:ext cx="1008000" cy="28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200" spc="-1" strike="noStrike">
                <a:solidFill>
                  <a:srgbClr val="000000"/>
                </a:solidFill>
                <a:latin typeface="Calibri"/>
              </a:rPr>
              <a:t>Mode: 0.47</a:t>
            </a:r>
            <a:endParaRPr b="0" lang="es-E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8" name="TextShape 8"/>
          <p:cNvSpPr txBox="1"/>
          <p:nvPr/>
        </p:nvSpPr>
        <p:spPr>
          <a:xfrm>
            <a:off x="2376000" y="4176000"/>
            <a:ext cx="1008000" cy="28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200" spc="-1" strike="noStrike">
                <a:solidFill>
                  <a:srgbClr val="000000"/>
                </a:solidFill>
                <a:latin typeface="Calibri"/>
              </a:rPr>
              <a:t>Mode: -0.25</a:t>
            </a:r>
            <a:endParaRPr b="0" lang="es-ES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ustomShape 1"/>
          <p:cNvSpPr/>
          <p:nvPr/>
        </p:nvSpPr>
        <p:spPr>
          <a:xfrm>
            <a:off x="160200" y="-182520"/>
            <a:ext cx="9071280" cy="94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s-ES" sz="1900" spc="-1" strike="noStrike">
                <a:solidFill>
                  <a:srgbClr val="ffffff"/>
                </a:solidFill>
                <a:latin typeface="Trebuchet MS"/>
              </a:rPr>
              <a:t>Baltic+ L3 and L4 SSS: Time-series vs in situ</a:t>
            </a:r>
            <a:endParaRPr b="0" lang="es-ES" sz="19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30" name="" descr=""/>
          <p:cNvPicPr/>
          <p:nvPr/>
        </p:nvPicPr>
        <p:blipFill>
          <a:blip r:embed="rId2"/>
          <a:srcRect l="6746" t="10508" r="9680" b="10735"/>
          <a:stretch/>
        </p:blipFill>
        <p:spPr>
          <a:xfrm>
            <a:off x="5040000" y="612000"/>
            <a:ext cx="4536000" cy="1899720"/>
          </a:xfrm>
          <a:prstGeom prst="rect">
            <a:avLst/>
          </a:prstGeom>
          <a:ln>
            <a:noFill/>
          </a:ln>
        </p:spPr>
      </p:pic>
      <p:pic>
        <p:nvPicPr>
          <p:cNvPr id="231" name="" descr=""/>
          <p:cNvPicPr/>
          <p:nvPr/>
        </p:nvPicPr>
        <p:blipFill>
          <a:blip r:embed="rId3"/>
          <a:srcRect l="7138" t="9642" r="9288" b="11601"/>
          <a:stretch/>
        </p:blipFill>
        <p:spPr>
          <a:xfrm>
            <a:off x="504000" y="583200"/>
            <a:ext cx="4536000" cy="1900800"/>
          </a:xfrm>
          <a:prstGeom prst="rect">
            <a:avLst/>
          </a:prstGeom>
          <a:ln>
            <a:noFill/>
          </a:ln>
        </p:spPr>
      </p:pic>
      <p:sp>
        <p:nvSpPr>
          <p:cNvPr id="232" name="TextShape 2"/>
          <p:cNvSpPr txBox="1"/>
          <p:nvPr/>
        </p:nvSpPr>
        <p:spPr>
          <a:xfrm>
            <a:off x="6984000" y="576000"/>
            <a:ext cx="9360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800" spc="-1" strike="noStrike">
                <a:solidFill>
                  <a:srgbClr val="02ff05"/>
                </a:solidFill>
                <a:latin typeface="Calibri"/>
              </a:rPr>
              <a:t>B</a:t>
            </a:r>
            <a:r>
              <a:rPr b="0" lang="es-ES" sz="1800" spc="-1" strike="noStrike">
                <a:solidFill>
                  <a:srgbClr val="02ff05"/>
                </a:solidFill>
                <a:latin typeface="Calibri"/>
              </a:rPr>
              <a:t>Y</a:t>
            </a:r>
            <a:r>
              <a:rPr b="0" lang="es-ES" sz="1800" spc="-1" strike="noStrike">
                <a:solidFill>
                  <a:srgbClr val="02ff05"/>
                </a:solidFill>
                <a:latin typeface="Calibri"/>
              </a:rPr>
              <a:t>1</a:t>
            </a:r>
            <a:r>
              <a:rPr b="0" lang="es-ES" sz="1800" spc="-1" strike="noStrike">
                <a:solidFill>
                  <a:srgbClr val="02ff05"/>
                </a:solidFill>
                <a:latin typeface="Calibri"/>
              </a:rPr>
              <a:t>5</a:t>
            </a:r>
            <a:endParaRPr b="0" lang="es-ES" sz="1800" spc="-1" strike="noStrike">
              <a:solidFill>
                <a:srgbClr val="02ff05"/>
              </a:solidFill>
              <a:latin typeface="Calibri"/>
            </a:endParaRPr>
          </a:p>
        </p:txBody>
      </p:sp>
      <p:sp>
        <p:nvSpPr>
          <p:cNvPr id="233" name="TextShape 3"/>
          <p:cNvSpPr txBox="1"/>
          <p:nvPr/>
        </p:nvSpPr>
        <p:spPr>
          <a:xfrm>
            <a:off x="4284000" y="1831680"/>
            <a:ext cx="9360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800" spc="-1" strike="noStrike">
                <a:solidFill>
                  <a:srgbClr val="02ff05"/>
                </a:solidFill>
                <a:latin typeface="Calibri"/>
              </a:rPr>
              <a:t>BY15</a:t>
            </a:r>
            <a:endParaRPr b="0" lang="es-ES" sz="1800" spc="-1" strike="noStrike">
              <a:solidFill>
                <a:srgbClr val="02ff05"/>
              </a:solidFill>
              <a:latin typeface="Calibri"/>
            </a:endParaRPr>
          </a:p>
        </p:txBody>
      </p:sp>
      <p:pic>
        <p:nvPicPr>
          <p:cNvPr id="234" name="" descr=""/>
          <p:cNvPicPr/>
          <p:nvPr/>
        </p:nvPicPr>
        <p:blipFill>
          <a:blip r:embed="rId4"/>
          <a:srcRect l="6532" t="9071" r="9181" b="12172"/>
          <a:stretch/>
        </p:blipFill>
        <p:spPr>
          <a:xfrm>
            <a:off x="468000" y="1620000"/>
            <a:ext cx="4572000" cy="1882800"/>
          </a:xfrm>
          <a:prstGeom prst="rect">
            <a:avLst/>
          </a:prstGeom>
          <a:ln>
            <a:noFill/>
          </a:ln>
        </p:spPr>
      </p:pic>
      <p:sp>
        <p:nvSpPr>
          <p:cNvPr id="235" name="TextShape 4"/>
          <p:cNvSpPr txBox="1"/>
          <p:nvPr/>
        </p:nvSpPr>
        <p:spPr>
          <a:xfrm>
            <a:off x="2448000" y="583200"/>
            <a:ext cx="9360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800" spc="-1" strike="noStrike">
                <a:solidFill>
                  <a:srgbClr val="02ff05"/>
                </a:solidFill>
                <a:latin typeface="Calibri"/>
              </a:rPr>
              <a:t>BY15</a:t>
            </a:r>
            <a:endParaRPr b="0" lang="es-ES" sz="1800" spc="-1" strike="noStrike">
              <a:solidFill>
                <a:srgbClr val="02ff05"/>
              </a:solidFill>
              <a:latin typeface="Calibri"/>
            </a:endParaRPr>
          </a:p>
        </p:txBody>
      </p:sp>
      <p:sp>
        <p:nvSpPr>
          <p:cNvPr id="236" name="TextShape 5"/>
          <p:cNvSpPr txBox="1"/>
          <p:nvPr/>
        </p:nvSpPr>
        <p:spPr>
          <a:xfrm>
            <a:off x="2448000" y="1663560"/>
            <a:ext cx="9360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800" spc="-1" strike="noStrike">
                <a:solidFill>
                  <a:srgbClr val="ff0605"/>
                </a:solidFill>
                <a:latin typeface="Calibri"/>
              </a:rPr>
              <a:t>LL17</a:t>
            </a:r>
            <a:endParaRPr b="0" lang="es-ES" sz="1800" spc="-1" strike="noStrike">
              <a:solidFill>
                <a:srgbClr val="ff0605"/>
              </a:solidFill>
              <a:latin typeface="Calibri"/>
            </a:endParaRPr>
          </a:p>
        </p:txBody>
      </p:sp>
      <p:pic>
        <p:nvPicPr>
          <p:cNvPr id="237" name="" descr=""/>
          <p:cNvPicPr/>
          <p:nvPr/>
        </p:nvPicPr>
        <p:blipFill>
          <a:blip r:embed="rId5"/>
          <a:srcRect l="6532" t="10676" r="9181" b="12172"/>
          <a:stretch/>
        </p:blipFill>
        <p:spPr>
          <a:xfrm>
            <a:off x="5040000" y="1656000"/>
            <a:ext cx="4536000" cy="1846800"/>
          </a:xfrm>
          <a:prstGeom prst="rect">
            <a:avLst/>
          </a:prstGeom>
          <a:ln>
            <a:noFill/>
          </a:ln>
        </p:spPr>
      </p:pic>
      <p:sp>
        <p:nvSpPr>
          <p:cNvPr id="238" name="TextShape 6"/>
          <p:cNvSpPr txBox="1"/>
          <p:nvPr/>
        </p:nvSpPr>
        <p:spPr>
          <a:xfrm>
            <a:off x="6984000" y="1615320"/>
            <a:ext cx="9360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800" spc="-1" strike="noStrike">
                <a:solidFill>
                  <a:srgbClr val="ff0605"/>
                </a:solidFill>
                <a:latin typeface="Calibri"/>
              </a:rPr>
              <a:t>LL1</a:t>
            </a:r>
            <a:r>
              <a:rPr b="0" lang="es-ES" sz="1800" spc="-1" strike="noStrike">
                <a:solidFill>
                  <a:srgbClr val="ff0605"/>
                </a:solidFill>
                <a:latin typeface="Calibri"/>
              </a:rPr>
              <a:t>7</a:t>
            </a:r>
            <a:endParaRPr b="0" lang="es-ES" sz="1800" spc="-1" strike="noStrike">
              <a:solidFill>
                <a:srgbClr val="ff0605"/>
              </a:solidFill>
              <a:latin typeface="Calibri"/>
            </a:endParaRPr>
          </a:p>
        </p:txBody>
      </p:sp>
      <p:sp>
        <p:nvSpPr>
          <p:cNvPr id="239" name="TextShape 7"/>
          <p:cNvSpPr txBox="1"/>
          <p:nvPr/>
        </p:nvSpPr>
        <p:spPr>
          <a:xfrm>
            <a:off x="6984000" y="2839320"/>
            <a:ext cx="9360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800" spc="-1" strike="noStrike">
                <a:solidFill>
                  <a:srgbClr val="0502ff"/>
                </a:solidFill>
                <a:latin typeface="Calibri"/>
              </a:rPr>
              <a:t>US5B</a:t>
            </a:r>
            <a:endParaRPr b="0" lang="es-ES" sz="1800" spc="-1" strike="noStrike">
              <a:solidFill>
                <a:srgbClr val="0502ff"/>
              </a:solidFill>
              <a:latin typeface="Calibri"/>
            </a:endParaRPr>
          </a:p>
        </p:txBody>
      </p:sp>
      <p:sp>
        <p:nvSpPr>
          <p:cNvPr id="240" name="TextShape 8"/>
          <p:cNvSpPr txBox="1"/>
          <p:nvPr/>
        </p:nvSpPr>
        <p:spPr>
          <a:xfrm>
            <a:off x="8856000" y="3812040"/>
            <a:ext cx="576000" cy="363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/>
            <a:r>
              <a:rPr b="1" lang="es-ES" sz="1800" spc="-1" strike="noStrike">
                <a:solidFill>
                  <a:srgbClr val="ff07fb"/>
                </a:solidFill>
                <a:latin typeface="Calibri"/>
              </a:rPr>
              <a:t>L4</a:t>
            </a:r>
            <a:endParaRPr b="1" lang="es-ES" sz="1800" spc="-1" strike="noStrike">
              <a:solidFill>
                <a:srgbClr val="ff07fb"/>
              </a:solidFill>
              <a:latin typeface="Calibri"/>
            </a:endParaRPr>
          </a:p>
        </p:txBody>
      </p:sp>
      <p:sp>
        <p:nvSpPr>
          <p:cNvPr id="241" name="TextShape 9"/>
          <p:cNvSpPr txBox="1"/>
          <p:nvPr/>
        </p:nvSpPr>
        <p:spPr>
          <a:xfrm>
            <a:off x="8712000" y="4032000"/>
            <a:ext cx="764280" cy="365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1" lang="es-ES" sz="1800" spc="-1" strike="noStrike">
                <a:solidFill>
                  <a:srgbClr val="000000"/>
                </a:solidFill>
                <a:latin typeface="Calibri"/>
              </a:rPr>
              <a:t>In situ</a:t>
            </a:r>
            <a:endParaRPr b="0" lang="es-E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42" name="TextShape 10"/>
          <p:cNvSpPr txBox="1"/>
          <p:nvPr/>
        </p:nvSpPr>
        <p:spPr>
          <a:xfrm>
            <a:off x="4140000" y="3840840"/>
            <a:ext cx="756000" cy="3639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/>
            <a:r>
              <a:rPr b="1" lang="es-ES" sz="1800" spc="-1" strike="noStrike">
                <a:solidFill>
                  <a:srgbClr val="2bfffa"/>
                </a:solidFill>
                <a:latin typeface="Calibri"/>
              </a:rPr>
              <a:t>L3</a:t>
            </a:r>
            <a:endParaRPr b="1" lang="es-ES" sz="1800" spc="-1" strike="noStrike">
              <a:solidFill>
                <a:srgbClr val="2bfffa"/>
              </a:solidFill>
              <a:latin typeface="Calibri"/>
            </a:endParaRPr>
          </a:p>
        </p:txBody>
      </p:sp>
      <p:sp>
        <p:nvSpPr>
          <p:cNvPr id="243" name="TextShape 11"/>
          <p:cNvSpPr txBox="1"/>
          <p:nvPr/>
        </p:nvSpPr>
        <p:spPr>
          <a:xfrm>
            <a:off x="4140000" y="4032000"/>
            <a:ext cx="764280" cy="365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r"/>
            <a:r>
              <a:rPr b="1" lang="es-ES" sz="1800" spc="-1" strike="noStrike">
                <a:solidFill>
                  <a:srgbClr val="000000"/>
                </a:solidFill>
                <a:latin typeface="Calibri"/>
              </a:rPr>
              <a:t>In </a:t>
            </a:r>
            <a:r>
              <a:rPr b="1" lang="es-ES" sz="1800" spc="-1" strike="noStrike">
                <a:solidFill>
                  <a:srgbClr val="000000"/>
                </a:solidFill>
                <a:latin typeface="Calibri"/>
              </a:rPr>
              <a:t>sit</a:t>
            </a:r>
            <a:r>
              <a:rPr b="1" lang="es-ES" sz="1800" spc="-1" strike="noStrike">
                <a:solidFill>
                  <a:srgbClr val="000000"/>
                </a:solidFill>
                <a:latin typeface="Calibri"/>
              </a:rPr>
              <a:t>u</a:t>
            </a:r>
            <a:endParaRPr b="0" lang="es-ES" sz="18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44" name="" descr=""/>
          <p:cNvPicPr/>
          <p:nvPr/>
        </p:nvPicPr>
        <p:blipFill>
          <a:blip r:embed="rId6"/>
          <a:srcRect l="6746" t="10508" r="9680" b="10735"/>
          <a:stretch/>
        </p:blipFill>
        <p:spPr>
          <a:xfrm>
            <a:off x="5040000" y="2707200"/>
            <a:ext cx="4536000" cy="1900800"/>
          </a:xfrm>
          <a:prstGeom prst="rect">
            <a:avLst/>
          </a:prstGeom>
          <a:ln>
            <a:noFill/>
          </a:ln>
        </p:spPr>
      </p:pic>
      <p:sp>
        <p:nvSpPr>
          <p:cNvPr id="245" name="TextShape 12"/>
          <p:cNvSpPr txBox="1"/>
          <p:nvPr/>
        </p:nvSpPr>
        <p:spPr>
          <a:xfrm>
            <a:off x="6948000" y="2772000"/>
            <a:ext cx="9360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800" spc="-1" strike="noStrike">
                <a:solidFill>
                  <a:srgbClr val="0502ff"/>
                </a:solidFill>
                <a:latin typeface="Calibri"/>
              </a:rPr>
              <a:t>US5B</a:t>
            </a:r>
            <a:endParaRPr b="0" lang="es-ES" sz="1800" spc="-1" strike="noStrike">
              <a:solidFill>
                <a:srgbClr val="0502ff"/>
              </a:solidFill>
              <a:latin typeface="Calibri"/>
            </a:endParaRPr>
          </a:p>
        </p:txBody>
      </p:sp>
      <p:pic>
        <p:nvPicPr>
          <p:cNvPr id="246" name="" descr=""/>
          <p:cNvPicPr/>
          <p:nvPr/>
        </p:nvPicPr>
        <p:blipFill>
          <a:blip r:embed="rId7"/>
          <a:srcRect l="6746" t="10508" r="9680" b="12339"/>
          <a:stretch/>
        </p:blipFill>
        <p:spPr>
          <a:xfrm>
            <a:off x="504000" y="2710800"/>
            <a:ext cx="4536000" cy="1861200"/>
          </a:xfrm>
          <a:prstGeom prst="rect">
            <a:avLst/>
          </a:prstGeom>
          <a:ln>
            <a:noFill/>
          </a:ln>
        </p:spPr>
      </p:pic>
      <p:sp>
        <p:nvSpPr>
          <p:cNvPr id="247" name="TextShape 13"/>
          <p:cNvSpPr txBox="1"/>
          <p:nvPr/>
        </p:nvSpPr>
        <p:spPr>
          <a:xfrm>
            <a:off x="2412000" y="2772360"/>
            <a:ext cx="93600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es-ES" sz="1800" spc="-1" strike="noStrike">
                <a:solidFill>
                  <a:srgbClr val="0502ff"/>
                </a:solidFill>
                <a:latin typeface="Calibri"/>
              </a:rPr>
              <a:t>US5B</a:t>
            </a:r>
            <a:endParaRPr b="0" lang="es-ES" sz="1800" spc="-1" strike="noStrike">
              <a:solidFill>
                <a:srgbClr val="0502ff"/>
              </a:solidFill>
              <a:latin typeface="Calibri"/>
            </a:endParaRPr>
          </a:p>
        </p:txBody>
      </p:sp>
      <p:pic>
        <p:nvPicPr>
          <p:cNvPr id="248" name="" descr=""/>
          <p:cNvPicPr/>
          <p:nvPr/>
        </p:nvPicPr>
        <p:blipFill>
          <a:blip r:embed="rId8"/>
          <a:srcRect l="7695" t="13086" r="7243" b="10278"/>
          <a:stretch/>
        </p:blipFill>
        <p:spPr>
          <a:xfrm>
            <a:off x="2562840" y="3754080"/>
            <a:ext cx="2520000" cy="1702800"/>
          </a:xfrm>
          <a:prstGeom prst="rect">
            <a:avLst/>
          </a:prstGeom>
          <a:ln>
            <a:noFill/>
          </a:ln>
        </p:spPr>
      </p:pic>
      <p:sp>
        <p:nvSpPr>
          <p:cNvPr id="249" name="CustomShape 14"/>
          <p:cNvSpPr/>
          <p:nvPr/>
        </p:nvSpPr>
        <p:spPr>
          <a:xfrm>
            <a:off x="8208360" y="3888000"/>
            <a:ext cx="1295640" cy="431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0" lang="es-ES" sz="1200" spc="-1" strike="noStrike">
                <a:solidFill>
                  <a:srgbClr val="ffffff"/>
                </a:solidFill>
                <a:latin typeface="Arial"/>
              </a:rPr>
              <a:t>In</a:t>
            </a:r>
            <a:r>
              <a:rPr b="1" lang="es-ES" sz="1200" spc="-1" strike="noStrike">
                <a:solidFill>
                  <a:srgbClr val="000000"/>
                </a:solidFill>
                <a:latin typeface="Arial"/>
              </a:rPr>
              <a:t>insitu</a:t>
            </a:r>
            <a:endParaRPr b="0" lang="es-ES" sz="1200" spc="-1" strike="noStrike">
              <a:solidFill>
                <a:srgbClr val="ffffff"/>
              </a:solidFill>
              <a:latin typeface="Calibri"/>
            </a:endParaRPr>
          </a:p>
          <a:p>
            <a:pPr algn="r">
              <a:lnSpc>
                <a:spcPct val="100000"/>
              </a:lnSpc>
            </a:pPr>
            <a:r>
              <a:rPr b="1" lang="es-ES" sz="1200" spc="-1" strike="noStrike">
                <a:solidFill>
                  <a:srgbClr val="ff07fb"/>
                </a:solidFill>
                <a:latin typeface="Arial"/>
              </a:rPr>
              <a:t>L4</a:t>
            </a:r>
            <a:endParaRPr b="0" lang="es-ES" sz="12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50" name="CustomShape 15"/>
          <p:cNvSpPr/>
          <p:nvPr/>
        </p:nvSpPr>
        <p:spPr>
          <a:xfrm>
            <a:off x="900360" y="3888000"/>
            <a:ext cx="1295640" cy="431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ES" sz="1200" spc="-1" strike="noStrike">
                <a:solidFill>
                  <a:srgbClr val="000000"/>
                </a:solidFill>
                <a:latin typeface="Arial"/>
              </a:rPr>
              <a:t>insitu</a:t>
            </a:r>
            <a:endParaRPr b="1" lang="es-ES" sz="1200" spc="-1" strike="noStrike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1" lang="es-ES" sz="1200" spc="-1" strike="noStrike">
                <a:solidFill>
                  <a:srgbClr val="2bfffa"/>
                </a:solidFill>
                <a:latin typeface="Arial"/>
              </a:rPr>
              <a:t>L3</a:t>
            </a:r>
            <a:endParaRPr b="1" lang="es-ES" sz="12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CustomShape 1"/>
          <p:cNvSpPr/>
          <p:nvPr/>
        </p:nvSpPr>
        <p:spPr>
          <a:xfrm>
            <a:off x="155520" y="-182520"/>
            <a:ext cx="9070920" cy="946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es-ES" sz="1900" spc="-1" strike="noStrike">
                <a:solidFill>
                  <a:srgbClr val="ffffff"/>
                </a:solidFill>
                <a:latin typeface="Trebuchet MS"/>
              </a:rPr>
              <a:t>Baltic+ Salinity Dynamics: Outlook</a:t>
            </a:r>
            <a:endParaRPr b="0" lang="es-ES" sz="19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52" name="CustomShape 2"/>
          <p:cNvSpPr/>
          <p:nvPr/>
        </p:nvSpPr>
        <p:spPr>
          <a:xfrm>
            <a:off x="792000" y="1008000"/>
            <a:ext cx="7056720" cy="365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3" name="CustomShape 3"/>
          <p:cNvSpPr/>
          <p:nvPr/>
        </p:nvSpPr>
        <p:spPr>
          <a:xfrm>
            <a:off x="576000" y="792000"/>
            <a:ext cx="8784000" cy="283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endParaRPr b="0" lang="es-ES" sz="18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Baltic+ L3 and L4 SSS products 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are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available 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for the users under request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(contact: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  <a:hlinkClick r:id="rId2"/>
              </a:rPr>
              <a:t>baltic@icm.csic.es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)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.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 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Baltic+ SSS products are currently the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best satellite-derived SSS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between the available products, highlighting the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improved spatial coverage and oceanographic resolution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. 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Errors in L3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SSS product are typically around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0.7-0.8 psu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. The L4 product has an improved spatio-temporal resolution (daily, 0.05 deg.) wrt L3.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Erros in L4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SSS product are typically around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0.4 psu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. 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</a:pP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 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L3 and L4 products show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good performance in the detection of gradients and a good coherence in structures.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  <a:p>
            <a:pPr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 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At this moment, 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the close collaboration with user communities 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will be very helpful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for identifying added-values/limitations 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of the products with the objective of</a:t>
            </a:r>
            <a:r>
              <a:rPr b="1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 potential exploitation of Baltic+ SSS products by the communities </a:t>
            </a:r>
            <a:r>
              <a:rPr b="0" lang="es-ES" sz="1400" spc="-1" strike="noStrike">
                <a:solidFill>
                  <a:srgbClr val="4d4f53"/>
                </a:solidFill>
                <a:latin typeface="Verdana"/>
                <a:ea typeface="DejaVu Sans"/>
              </a:rPr>
              <a:t>involved in the study of Baltic processes.</a:t>
            </a:r>
            <a:endParaRPr b="0" lang="es-ES" sz="14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" descr=""/>
          <p:cNvPicPr/>
          <p:nvPr/>
        </p:nvPicPr>
        <p:blipFill>
          <a:blip r:embed="rId2"/>
          <a:stretch/>
        </p:blipFill>
        <p:spPr>
          <a:xfrm>
            <a:off x="49320" y="334800"/>
            <a:ext cx="8886600" cy="963720"/>
          </a:xfrm>
          <a:prstGeom prst="rect">
            <a:avLst/>
          </a:prstGeom>
          <a:ln>
            <a:noFill/>
          </a:ln>
        </p:spPr>
      </p:pic>
      <p:sp>
        <p:nvSpPr>
          <p:cNvPr id="255" name="CustomShape 1"/>
          <p:cNvSpPr/>
          <p:nvPr/>
        </p:nvSpPr>
        <p:spPr>
          <a:xfrm>
            <a:off x="647640" y="3411360"/>
            <a:ext cx="8640720" cy="913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b="1" lang="es-ES" sz="1800" spc="-1" strike="noStrike">
                <a:solidFill>
                  <a:srgbClr val="4d4f53"/>
                </a:solidFill>
                <a:latin typeface="Trebuchet MS"/>
                <a:ea typeface="Tahoma"/>
              </a:rPr>
              <a:t>You can contact us at: </a:t>
            </a:r>
            <a:endParaRPr b="0" lang="es-ES" sz="1800" spc="-1" strike="noStrike">
              <a:solidFill>
                <a:srgbClr val="ffffff"/>
              </a:solidFill>
              <a:latin typeface="Calibri"/>
            </a:endParaRPr>
          </a:p>
          <a:p>
            <a:pPr algn="r">
              <a:lnSpc>
                <a:spcPct val="100000"/>
              </a:lnSpc>
            </a:pPr>
            <a:r>
              <a:rPr b="1" lang="es-ES" sz="1800" spc="-1" strike="noStrike">
                <a:solidFill>
                  <a:srgbClr val="0502ff"/>
                </a:solidFill>
                <a:latin typeface="Trebuchet MS"/>
                <a:ea typeface="Tahoma"/>
                <a:hlinkClick r:id="rId3"/>
              </a:rPr>
              <a:t>baltic@icm.csic.es</a:t>
            </a:r>
            <a:endParaRPr b="0" lang="es-ES" sz="1800" spc="-1" strike="noStrike">
              <a:solidFill>
                <a:srgbClr val="ffffff"/>
              </a:solidFill>
              <a:latin typeface="Calibri"/>
            </a:endParaRPr>
          </a:p>
          <a:p>
            <a:pPr algn="r">
              <a:lnSpc>
                <a:spcPct val="100000"/>
              </a:lnSpc>
            </a:pPr>
            <a:r>
              <a:rPr b="1" lang="es-ES" sz="1800" spc="-1" strike="noStrike">
                <a:solidFill>
                  <a:srgbClr val="0502ff"/>
                </a:solidFill>
                <a:latin typeface="Trebuchet MS"/>
                <a:ea typeface="Tahoma"/>
              </a:rPr>
              <a:t>vgonzalez@icm.csic.es</a:t>
            </a:r>
            <a:endParaRPr b="0" lang="es-ES" sz="18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56" name="CustomShape 2"/>
          <p:cNvSpPr/>
          <p:nvPr/>
        </p:nvSpPr>
        <p:spPr>
          <a:xfrm>
            <a:off x="3816360" y="4521240"/>
            <a:ext cx="5979960" cy="90468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257" name="" descr=""/>
          <p:cNvPicPr/>
          <p:nvPr/>
        </p:nvPicPr>
        <p:blipFill>
          <a:blip r:embed="rId4"/>
          <a:stretch/>
        </p:blipFill>
        <p:spPr>
          <a:xfrm>
            <a:off x="3949560" y="4605480"/>
            <a:ext cx="1262160" cy="787320"/>
          </a:xfrm>
          <a:prstGeom prst="rect">
            <a:avLst/>
          </a:prstGeom>
          <a:ln>
            <a:noFill/>
          </a:ln>
        </p:spPr>
      </p:pic>
      <p:pic>
        <p:nvPicPr>
          <p:cNvPr id="258" name="" descr=""/>
          <p:cNvPicPr/>
          <p:nvPr/>
        </p:nvPicPr>
        <p:blipFill>
          <a:blip r:embed="rId5"/>
          <a:stretch/>
        </p:blipFill>
        <p:spPr>
          <a:xfrm>
            <a:off x="5338800" y="4605480"/>
            <a:ext cx="1333440" cy="787320"/>
          </a:xfrm>
          <a:prstGeom prst="rect">
            <a:avLst/>
          </a:prstGeom>
          <a:ln>
            <a:noFill/>
          </a:ln>
        </p:spPr>
      </p:pic>
      <p:pic>
        <p:nvPicPr>
          <p:cNvPr id="259" name="" descr=""/>
          <p:cNvPicPr/>
          <p:nvPr/>
        </p:nvPicPr>
        <p:blipFill>
          <a:blip r:embed="rId6"/>
          <a:stretch/>
        </p:blipFill>
        <p:spPr>
          <a:xfrm>
            <a:off x="6759720" y="4605480"/>
            <a:ext cx="1307880" cy="787320"/>
          </a:xfrm>
          <a:prstGeom prst="rect">
            <a:avLst/>
          </a:prstGeom>
          <a:ln>
            <a:noFill/>
          </a:ln>
        </p:spPr>
      </p:pic>
      <p:pic>
        <p:nvPicPr>
          <p:cNvPr id="260" name="" descr=""/>
          <p:cNvPicPr/>
          <p:nvPr/>
        </p:nvPicPr>
        <p:blipFill>
          <a:blip r:embed="rId7"/>
          <a:stretch/>
        </p:blipFill>
        <p:spPr>
          <a:xfrm>
            <a:off x="8202600" y="4589640"/>
            <a:ext cx="1327320" cy="820440"/>
          </a:xfrm>
          <a:prstGeom prst="rect">
            <a:avLst/>
          </a:prstGeom>
          <a:ln>
            <a:noFill/>
          </a:ln>
        </p:spPr>
      </p:pic>
      <p:sp>
        <p:nvSpPr>
          <p:cNvPr id="261" name="CustomShape 3"/>
          <p:cNvSpPr/>
          <p:nvPr/>
        </p:nvSpPr>
        <p:spPr>
          <a:xfrm>
            <a:off x="216720" y="1992960"/>
            <a:ext cx="9217080" cy="1186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Trebuchet MS"/>
              </a:rPr>
              <a:t>First regional SMOS Sea Surface Salinity products over the Baltic Sea: </a:t>
            </a:r>
            <a:endParaRPr b="0" lang="es-ES" sz="2400" spc="-1" strike="noStrike">
              <a:solidFill>
                <a:srgbClr val="ffffff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1" lang="en-US" sz="2400" spc="-1" strike="noStrike">
                <a:solidFill>
                  <a:srgbClr val="ffffff"/>
                </a:solidFill>
                <a:latin typeface="Trebuchet MS"/>
              </a:rPr>
              <a:t>Quality assessment and oceanographic added-value</a:t>
            </a:r>
            <a:endParaRPr b="0" lang="es-ES" sz="2400" spc="-1" strike="noStrike">
              <a:solidFill>
                <a:srgbClr val="ffffff"/>
              </a:solidFill>
              <a:latin typeface="Calibri"/>
            </a:endParaRPr>
          </a:p>
        </p:txBody>
      </p:sp>
    </p:spTree>
  </p:cSld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4965</TotalTime>
  <Application>LibreOffice/6.0.7.3$Linux_X86_64 LibreOffice_project/00m0$Build-3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2019-02-21T20:59:30Z</dcterms:created>
  <dc:creator>justino</dc:creator>
  <dc:description/>
  <dc:language>es-ES</dc:language>
  <cp:lastModifiedBy/>
  <dcterms:modified xsi:type="dcterms:W3CDTF">2021-04-29T10:56:40Z</dcterms:modified>
  <cp:revision>217</cp:revision>
  <dc:subject/>
  <dc:title>Baltic+ Salinity</dc:title>
</cp:coreProperties>
</file>