
<file path=[Content_Types].xml><?xml version="1.0" encoding="utf-8"?>
<Types xmlns="http://schemas.openxmlformats.org/package/2006/content-types">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Default Extension="fntdata" ContentType="application/x-fontdata"/>
  <Override PartName="/ppt/tags/tag1.xml" ContentType="application/vnd.openxmlformats-officedocument.presentationml.tags+xml"/>
  <Override PartName="/ppt/slideLayouts/slideLayout1.xml" ContentType="application/vnd.openxmlformats-officedocument.presentationml.slideLayout+xml"/>
  <Override PartName="/ppt/theme/themeOverride1.xml" ContentType="application/vnd.openxmlformats-officedocument.themeOverride+xml"/>
  <Override PartName="/ppt/charts/chart13.xml" ContentType="application/vnd.openxmlformats-officedocument.drawingml.chart+xml"/>
  <Override PartName="/ppt/charts/chart14.xml" ContentType="application/vnd.openxmlformats-officedocument.drawingml.char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8.xml" ContentType="application/vnd.openxmlformats-officedocument.drawingml.chart+xml"/>
  <Override PartName="/ppt/charts/chart9.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ommentAuthors.xml" ContentType="application/vnd.openxmlformats-officedocument.presentationml.commentAuthors+xml"/>
  <Override PartName="/ppt/slideLayouts/slideLayout10.xml" ContentType="application/vnd.openxmlformats-officedocument.presentationml.slideLayout+xml"/>
  <Default Extension="vml" ContentType="application/vnd.openxmlformats-officedocument.vmlDrawing"/>
  <Default Extension="tiff" ContentType="image/tiff"/>
  <Override PartName="/ppt/charts/chart6.xml" ContentType="application/vnd.openxmlformats-officedocument.drawingml.chart+xml"/>
  <Override PartName="/ppt/charts/chart7.xml" ContentType="application/vnd.openxmlformats-officedocument.drawingml.chart+xml"/>
  <Override PartName="/ppt/charts/chart10.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Layouts/slideLayout7.xml" ContentType="application/vnd.openxmlformats-officedocument.presentationml.slideLayout+xml"/>
  <Default Extension="png" ContentType="image/png"/>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260" r:id="rId1"/>
  </p:sldMasterIdLst>
  <p:handoutMasterIdLst>
    <p:handoutMasterId r:id="rId3"/>
  </p:handoutMasterIdLst>
  <p:sldIdLst>
    <p:sldId id="256" r:id="rId2"/>
  </p:sldIdLst>
  <p:sldSz cx="43891200" cy="32918400"/>
  <p:notesSz cx="7010400" cy="9271000"/>
  <p:embeddedFontLst>
    <p:embeddedFont>
      <p:font typeface="Calibri" pitchFamily="34" charset="0"/>
      <p:regular r:id="rId4"/>
      <p:bold r:id="rId5"/>
      <p:italic r:id="rId6"/>
      <p:boldItalic r:id="rId7"/>
    </p:embeddedFont>
    <p:embeddedFont>
      <p:font typeface="Libre Baskerville" charset="0"/>
      <p:bold r:id="rId8"/>
    </p:embeddedFont>
    <p:embeddedFont>
      <p:font typeface="Montserrat Light" charset="0"/>
      <p:regular r:id="rId9"/>
    </p:embeddedFont>
  </p:embeddedFontLst>
  <p:custDataLst>
    <p:tags r:id="rId10"/>
  </p:custDataLst>
  <p:defaultTextStyle>
    <a:defPPr>
      <a:defRPr lang="en-US"/>
    </a:defPPr>
    <a:lvl1pPr algn="l" defTabSz="3756025" rtl="0" fontAlgn="base">
      <a:spcBef>
        <a:spcPct val="0"/>
      </a:spcBef>
      <a:spcAft>
        <a:spcPct val="0"/>
      </a:spcAft>
      <a:defRPr sz="7400" kern="1200">
        <a:solidFill>
          <a:schemeClr val="tx1"/>
        </a:solidFill>
        <a:latin typeface="Arial" charset="0"/>
        <a:ea typeface="+mn-ea"/>
        <a:cs typeface="Arial" charset="0"/>
      </a:defRPr>
    </a:lvl1pPr>
    <a:lvl2pPr marL="1878013" indent="-1420813" algn="l" defTabSz="3756025" rtl="0" fontAlgn="base">
      <a:spcBef>
        <a:spcPct val="0"/>
      </a:spcBef>
      <a:spcAft>
        <a:spcPct val="0"/>
      </a:spcAft>
      <a:defRPr sz="7400" kern="1200">
        <a:solidFill>
          <a:schemeClr val="tx1"/>
        </a:solidFill>
        <a:latin typeface="Arial" charset="0"/>
        <a:ea typeface="+mn-ea"/>
        <a:cs typeface="Arial" charset="0"/>
      </a:defRPr>
    </a:lvl2pPr>
    <a:lvl3pPr marL="3756025" indent="-2841625" algn="l" defTabSz="3756025" rtl="0" fontAlgn="base">
      <a:spcBef>
        <a:spcPct val="0"/>
      </a:spcBef>
      <a:spcAft>
        <a:spcPct val="0"/>
      </a:spcAft>
      <a:defRPr sz="7400" kern="1200">
        <a:solidFill>
          <a:schemeClr val="tx1"/>
        </a:solidFill>
        <a:latin typeface="Arial" charset="0"/>
        <a:ea typeface="+mn-ea"/>
        <a:cs typeface="Arial" charset="0"/>
      </a:defRPr>
    </a:lvl3pPr>
    <a:lvl4pPr marL="5634038" indent="-4262438" algn="l" defTabSz="3756025" rtl="0" fontAlgn="base">
      <a:spcBef>
        <a:spcPct val="0"/>
      </a:spcBef>
      <a:spcAft>
        <a:spcPct val="0"/>
      </a:spcAft>
      <a:defRPr sz="7400" kern="1200">
        <a:solidFill>
          <a:schemeClr val="tx1"/>
        </a:solidFill>
        <a:latin typeface="Arial" charset="0"/>
        <a:ea typeface="+mn-ea"/>
        <a:cs typeface="Arial" charset="0"/>
      </a:defRPr>
    </a:lvl4pPr>
    <a:lvl5pPr marL="7512050" indent="-5683250" algn="l" defTabSz="3756025" rtl="0" fontAlgn="base">
      <a:spcBef>
        <a:spcPct val="0"/>
      </a:spcBef>
      <a:spcAft>
        <a:spcPct val="0"/>
      </a:spcAft>
      <a:defRPr sz="7400" kern="1200">
        <a:solidFill>
          <a:schemeClr val="tx1"/>
        </a:solidFill>
        <a:latin typeface="Arial" charset="0"/>
        <a:ea typeface="+mn-ea"/>
        <a:cs typeface="Arial" charset="0"/>
      </a:defRPr>
    </a:lvl5pPr>
    <a:lvl6pPr marL="2286000" algn="l" defTabSz="914400" rtl="0" eaLnBrk="1" latinLnBrk="0" hangingPunct="1">
      <a:defRPr sz="7400" kern="1200">
        <a:solidFill>
          <a:schemeClr val="tx1"/>
        </a:solidFill>
        <a:latin typeface="Arial" charset="0"/>
        <a:ea typeface="+mn-ea"/>
        <a:cs typeface="Arial" charset="0"/>
      </a:defRPr>
    </a:lvl6pPr>
    <a:lvl7pPr marL="2743200" algn="l" defTabSz="914400" rtl="0" eaLnBrk="1" latinLnBrk="0" hangingPunct="1">
      <a:defRPr sz="7400" kern="1200">
        <a:solidFill>
          <a:schemeClr val="tx1"/>
        </a:solidFill>
        <a:latin typeface="Arial" charset="0"/>
        <a:ea typeface="+mn-ea"/>
        <a:cs typeface="Arial" charset="0"/>
      </a:defRPr>
    </a:lvl7pPr>
    <a:lvl8pPr marL="3200400" algn="l" defTabSz="914400" rtl="0" eaLnBrk="1" latinLnBrk="0" hangingPunct="1">
      <a:defRPr sz="7400" kern="1200">
        <a:solidFill>
          <a:schemeClr val="tx1"/>
        </a:solidFill>
        <a:latin typeface="Arial" charset="0"/>
        <a:ea typeface="+mn-ea"/>
        <a:cs typeface="Arial" charset="0"/>
      </a:defRPr>
    </a:lvl8pPr>
    <a:lvl9pPr marL="3657600" algn="l" defTabSz="914400" rtl="0" eaLnBrk="1" latinLnBrk="0" hangingPunct="1">
      <a:defRPr sz="7400"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A50021"/>
    <a:srgbClr val="FF0000"/>
    <a:srgbClr val="C01A71"/>
    <a:srgbClr val="D70377"/>
    <a:srgbClr val="1482A5"/>
    <a:srgbClr val="CDD204"/>
    <a:srgbClr val="A8DD6D"/>
    <a:srgbClr val="F4FA0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6949" autoAdjust="0"/>
    <p:restoredTop sz="94713" autoAdjust="0"/>
  </p:normalViewPr>
  <p:slideViewPr>
    <p:cSldViewPr snapToGrid="0">
      <p:cViewPr>
        <p:scale>
          <a:sx n="100" d="100"/>
          <a:sy n="100" d="100"/>
        </p:scale>
        <p:origin x="10956" y="48"/>
      </p:cViewPr>
      <p:guideLst>
        <p:guide orient="horz"/>
        <p:guide pos="1920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66" d="100"/>
          <a:sy n="66" d="100"/>
        </p:scale>
        <p:origin x="0" y="0"/>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viewProps" Target="viewProps.xml"/><Relationship Id="rId3" Type="http://schemas.openxmlformats.org/officeDocument/2006/relationships/handoutMaster" Target="handoutMasters/handoutMaster1.xml"/><Relationship Id="rId7" Type="http://schemas.openxmlformats.org/officeDocument/2006/relationships/font" Target="fonts/font4.fntdata"/><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commentAuthors" Target="commentAuthors.xml"/><Relationship Id="rId5" Type="http://schemas.openxmlformats.org/officeDocument/2006/relationships/font" Target="fonts/font2.fntdata"/><Relationship Id="rId15" Type="http://schemas.openxmlformats.org/officeDocument/2006/relationships/tableStyles" Target="tableStyles.xml"/><Relationship Id="rId10" Type="http://schemas.openxmlformats.org/officeDocument/2006/relationships/tags" Target="tags/tag1.xml"/><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D:\&#1055;&#1086;&#1074;&#1077;&#1088;&#1093;_&#1075;&#1088;%20&#1074;&#1086;&#1076;&#1080;_&#1054;&#1089;&#1072;&#1076;&#1095;&#1080;&#1081;\&#1044;&#1072;&#1085;&#1110;%20&#1087;&#1086;%20&#1089;&#1074;&#1077;&#1088;&#1076;&#1083;&#1086;&#1074;&#1080;&#1085;&#1072;&#1093;%20&#1043;&#1077;&#1086;&#1110;&#1085;&#1092;&#1086;&#1088;&#1084;\&#1055;.%20&#1041;&#1091;&#1075;\&#1056;&#1077;&#1078;&#1080;&#1084;%20&#1061;&#1052;&#1030;&#1051;&#1068;&#1053;&#1048;&#1050;%202009&#1088;\&#1061;&#1084;&#1110;&#1083;&#1100;&#1085;&#1080;&#1082;_&#1089;&#1074;&#8470;5_3\&#1061;&#1084;&#1110;&#1083;&#1100;&#1085;&#1080;&#1082;_&#1089;&#1074;%203_&#1088;&#1110;&#1095;&#1085;&#1110;_&#1082;&#1086;&#1088;&#1077;&#1083;&#1103;&#1094;_&#1030;&#1085;&#1092;_&#1090;&#1077;&#1084;&#1087;&#1077;&#1088;.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1050;&#1086;&#1085;&#1092;&#1077;&#1088;&#1077;&#1085;&#1094;\Viden'\&#1061;&#1084;&#1110;&#1083;&#1100;&#1085;&#1080;&#1082;_&#1089;&#1074;%205-5_&#1074;&#1080;&#1090;&#1088;&#1072;&#1090;&#1080;%20&#1084;&#1110;&#1089;&#1103;&#1095;_&#1088;&#1110;&#1095;&#1085;&#1110;_&#1082;&#1086;&#1088;&#1077;&#1083;.xls" TargetMode="External"/></Relationships>
</file>

<file path=ppt/charts/_rels/chart3.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D:\&#1050;&#1086;&#1085;&#1092;&#1077;&#1088;&#1077;&#1085;&#1094;\Viden'\&#1056;&#1077;&#1078;&#1080;&#1084;&#1086;&#1092;&#1086;&#1088;&#1084;%20&#1095;&#1080;&#1085;&#1085;&#1080;&#1082;&#1080;_76_2017.xls" TargetMode="External"/><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1" Type="http://schemas.openxmlformats.org/officeDocument/2006/relationships/oleObject" Target="file:///D:\&#1050;&#1086;&#1085;&#1092;&#1077;&#1088;&#1077;&#1085;&#1094;\Viden'\&#1041;&#1072;&#1075;&#1072;&#1090;&#1086;&#1088;&#1110;&#1095;&#1085;&#1110;%20&#1079;&#1085;&#1072;&#1095;%20&#1087;&#1086;%20&#1077;&#1090;&#1072;&#1087;&#1072;&#1093;.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Alex\Downloads\&#1061;&#1084;&#1110;&#1083;&#1100;&#1085;&#1080;&#1082;_&#1089;&#1074;%205-5_&#1074;&#1080;&#1090;&#1088;&#1072;&#1090;&#1080;%20&#1084;&#1110;&#1089;&#1103;&#1095;_&#1088;&#1110;&#1095;&#1085;&#1110;_&#1082;&#1086;&#1088;&#1077;&#1083;%20(1).xls"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Alex\Downloads\&#1041;&#1072;&#1075;&#1072;&#1090;&#1086;&#1088;&#1110;&#1095;&#1085;&#1110;%20&#1079;&#1085;&#1072;&#1095;%20&#1087;&#1086;%20&#1077;&#1090;&#1072;&#1087;&#1072;&#1093;.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D:\&#1050;&#1086;&#1085;&#1092;&#1077;&#1088;&#1077;&#1085;&#1094;\Viden'\&#1041;&#1072;&#1075;&#1072;&#1090;&#1086;&#1088;&#1110;&#1095;&#1085;&#1110;%20&#1079;&#1085;&#1072;&#1095;%20&#1087;&#1086;%20&#1077;&#1090;&#1072;&#1087;&#1072;&#1093;.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Alex\Downloads\&#1056;&#1110;&#1095;&#1085;&#1072;%20&#1110;&#1085;&#1092;&#1110;&#1083;&#1100;&#1090;&#1088;&#1072;&#1094;&#1110;&#1103;%20(1)%20(1).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D:\&#1055;&#1086;&#1074;&#1077;&#1088;&#1093;_&#1075;&#1088;%20&#1074;&#1086;&#1076;&#1080;_&#1054;&#1089;&#1072;&#1076;&#1095;&#1080;&#1081;\&#1044;&#1072;&#1085;&#1110;%20&#1087;&#1086;%20&#1089;&#1074;&#1077;&#1088;&#1076;&#1083;&#1086;&#1074;&#1080;&#1085;&#1072;&#1093;%20&#1043;&#1077;&#1086;&#1110;&#1085;&#1092;&#1086;&#1088;&#1084;\&#1055;.%20&#1041;&#1091;&#1075;\&#1056;&#1077;&#1078;&#1080;&#1084;%20&#1061;&#1052;&#1030;&#1051;&#1068;&#1053;&#1048;&#1050;%202009&#1088;\&#1061;&#1084;&#1110;&#1083;&#1100;&#1085;&#1080;&#1082;_&#1089;&#1074;&#8470;5_3\&#1061;&#1084;&#1110;&#1083;&#1100;&#1085;&#1080;&#1082;_&#1089;&#1074;%203_&#1088;&#1110;&#1095;&#1085;&#1110;_&#1082;&#1086;&#1088;&#1077;&#1083;&#1103;&#1094;_&#1030;&#1085;&#1092;_&#1090;&#1077;&#1084;&#1087;&#1077;&#1088;.xls"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D:\&#1055;&#1086;&#1074;&#1077;&#1088;&#1093;_&#1075;&#1088;%20&#1074;&#1086;&#1076;&#1080;_&#1054;&#1089;&#1072;&#1076;&#1095;&#1080;&#1081;\&#1044;&#1072;&#1085;&#1110;%20&#1087;&#1086;%20&#1089;&#1074;&#1077;&#1088;&#1076;&#1083;&#1086;&#1074;&#1080;&#1085;&#1072;&#1093;%20&#1043;&#1077;&#1086;&#1110;&#1085;&#1092;&#1086;&#1088;&#1084;\&#1055;.%20&#1041;&#1091;&#1075;\&#1056;&#1077;&#1078;&#1080;&#1084;%20&#1061;&#1052;&#1030;&#1051;&#1068;&#1053;&#1048;&#1050;%202009&#1088;\&#1057;&#1042;.&#8470;5\&#1061;&#1084;&#1110;&#1083;&#1100;&#1085;&#1080;&#1082;_&#1089;&#1074;%205-5_&#1074;&#1080;&#1090;&#1088;&#1072;&#1090;&#1080;%20&#1084;&#1110;&#1089;&#1103;&#1095;_&#1088;&#1110;&#1095;&#1085;&#1110;_&#1082;&#1086;&#1088;&#1077;&#1083;.xls"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Alex\Downloads\&#1056;&#1110;&#1095;&#1085;&#1072;%20&#1110;&#1085;&#1092;&#1110;&#1083;&#1100;&#1090;&#1088;&#1072;&#1094;&#1110;&#1103;%20(1)%20(1).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Alex\Downloads\&#1056;&#1110;&#1095;&#1085;&#1072;%20&#1110;&#1085;&#1092;&#1110;&#1083;&#1100;&#1090;&#1088;&#1072;&#1094;&#1110;&#1103;%20(1)%20(1).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Alex\Downloads\&#1056;&#1110;&#1095;&#1085;&#1072;%20&#1110;&#1085;&#1092;&#1110;&#1083;&#1100;&#1090;&#1088;&#1072;&#1094;&#1110;&#1103;%20(1)%20(1).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D:\&#1050;&#1086;&#1085;&#1092;&#1077;&#1088;&#1077;&#1085;&#1094;\Viden'\&#1057;&#1077;&#1079;&#1086;&#1085;%20&#1079;&#1084;%20&#1087;&#1086;&#1082;&#1072;&#1079;&#1085;&#1080;&#1082;_&#1110;&#1085;&#1092;&#1110;&#1083;&#1100;&#1090;&#1088;&#1072;&#1094;.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uk-UA"/>
  <c:chart>
    <c:plotArea>
      <c:layout>
        <c:manualLayout>
          <c:layoutTarget val="inner"/>
          <c:xMode val="edge"/>
          <c:yMode val="edge"/>
          <c:x val="9.5095914105627677E-2"/>
          <c:y val="2.6620370370370558E-2"/>
          <c:w val="0.87224320500083474"/>
          <c:h val="0.89719889180519241"/>
        </c:manualLayout>
      </c:layout>
      <c:scatterChart>
        <c:scatterStyle val="smoothMarker"/>
        <c:ser>
          <c:idx val="0"/>
          <c:order val="0"/>
          <c:tx>
            <c:strRef>
              <c:f>'місячні Q'!$U$3</c:f>
              <c:strCache>
                <c:ptCount val="1"/>
                <c:pt idx="0">
                  <c:v>1</c:v>
                </c:pt>
              </c:strCache>
            </c:strRef>
          </c:tx>
          <c:spPr>
            <a:ln>
              <a:prstDash val="sysDot"/>
            </a:ln>
          </c:spPr>
          <c:marker>
            <c:symbol val="diamond"/>
            <c:size val="5"/>
          </c:marker>
          <c:xVal>
            <c:numRef>
              <c:f>'місячні Q'!$T$4:$T$41</c:f>
              <c:numCache>
                <c:formatCode>General</c:formatCode>
                <c:ptCount val="38"/>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numCache>
            </c:numRef>
          </c:xVal>
          <c:yVal>
            <c:numRef>
              <c:f>'місячні Q'!$U$4:$U$41</c:f>
              <c:numCache>
                <c:formatCode>0.00</c:formatCode>
                <c:ptCount val="38"/>
                <c:pt idx="1">
                  <c:v>32.386512460656434</c:v>
                </c:pt>
                <c:pt idx="2" formatCode="General">
                  <c:v>30.950072444819511</c:v>
                </c:pt>
                <c:pt idx="3" formatCode="General">
                  <c:v>25.364014684438953</c:v>
                </c:pt>
                <c:pt idx="4" formatCode="General">
                  <c:v>27.441119205990219</c:v>
                </c:pt>
                <c:pt idx="5" formatCode="General">
                  <c:v>13.90374187610951</c:v>
                </c:pt>
                <c:pt idx="6" formatCode="General">
                  <c:v>17.308602411744289</c:v>
                </c:pt>
                <c:pt idx="7" formatCode="General">
                  <c:v>16.51647310209723</c:v>
                </c:pt>
                <c:pt idx="8" formatCode="General">
                  <c:v>39.346550034801112</c:v>
                </c:pt>
                <c:pt idx="9" formatCode="General">
                  <c:v>38.968097422623146</c:v>
                </c:pt>
                <c:pt idx="10" formatCode="General">
                  <c:v>20.841444303158127</c:v>
                </c:pt>
                <c:pt idx="11" formatCode="General">
                  <c:v>20.733898820870145</c:v>
                </c:pt>
                <c:pt idx="12" formatCode="General">
                  <c:v>18.244568393676431</c:v>
                </c:pt>
                <c:pt idx="13" formatCode="General">
                  <c:v>19.38777558372708</c:v>
                </c:pt>
                <c:pt idx="14" formatCode="General">
                  <c:v>21.373990533870707</c:v>
                </c:pt>
                <c:pt idx="15" formatCode="General">
                  <c:v>15.759988142822664</c:v>
                </c:pt>
                <c:pt idx="16" formatCode="General">
                  <c:v>14.479589188624455</c:v>
                </c:pt>
                <c:pt idx="17" formatCode="General">
                  <c:v>14.833492394378037</c:v>
                </c:pt>
                <c:pt idx="18" formatCode="General">
                  <c:v>19.741093929544739</c:v>
                </c:pt>
                <c:pt idx="19" formatCode="General">
                  <c:v>17.055589978762889</c:v>
                </c:pt>
                <c:pt idx="20" formatCode="General">
                  <c:v>19.609820127418821</c:v>
                </c:pt>
                <c:pt idx="21" formatCode="General">
                  <c:v>13.900593162248734</c:v>
                </c:pt>
                <c:pt idx="22" formatCode="General">
                  <c:v>12.280080404531319</c:v>
                </c:pt>
                <c:pt idx="23" formatCode="General">
                  <c:v>22.355668136225766</c:v>
                </c:pt>
                <c:pt idx="24" formatCode="General">
                  <c:v>25.213852393650935</c:v>
                </c:pt>
                <c:pt idx="25" formatCode="General">
                  <c:v>20.11619133554343</c:v>
                </c:pt>
                <c:pt idx="26" formatCode="General">
                  <c:v>17.36775370930161</c:v>
                </c:pt>
                <c:pt idx="27" formatCode="General">
                  <c:v>18.204602789477899</c:v>
                </c:pt>
                <c:pt idx="28" formatCode="General">
                  <c:v>16.638484470114275</c:v>
                </c:pt>
                <c:pt idx="29" formatCode="General">
                  <c:v>13.31982100586122</c:v>
                </c:pt>
                <c:pt idx="30">
                  <c:v>20.608292117007053</c:v>
                </c:pt>
                <c:pt idx="31" formatCode="0.000">
                  <c:v>22.560000000000002</c:v>
                </c:pt>
                <c:pt idx="32" formatCode="General">
                  <c:v>19.279999999999987</c:v>
                </c:pt>
                <c:pt idx="33" formatCode="General">
                  <c:v>16.530047916709869</c:v>
                </c:pt>
                <c:pt idx="34" formatCode="General">
                  <c:v>18.55</c:v>
                </c:pt>
                <c:pt idx="35" formatCode="General">
                  <c:v>25.919999999999987</c:v>
                </c:pt>
                <c:pt idx="36" formatCode="General">
                  <c:v>26.36</c:v>
                </c:pt>
                <c:pt idx="37" formatCode="General">
                  <c:v>24.479999999999986</c:v>
                </c:pt>
              </c:numCache>
            </c:numRef>
          </c:yVal>
          <c:smooth val="1"/>
          <c:extLst xmlns:c16r2="http://schemas.microsoft.com/office/drawing/2015/06/chart">
            <c:ext xmlns:c16="http://schemas.microsoft.com/office/drawing/2014/chart" uri="{C3380CC4-5D6E-409C-BE32-E72D297353CC}">
              <c16:uniqueId val="{00000000-4E88-428A-B017-81A3F31480D4}"/>
            </c:ext>
          </c:extLst>
        </c:ser>
        <c:ser>
          <c:idx val="1"/>
          <c:order val="1"/>
          <c:tx>
            <c:strRef>
              <c:f>'місячні Q'!$V$3</c:f>
              <c:strCache>
                <c:ptCount val="1"/>
                <c:pt idx="0">
                  <c:v>2</c:v>
                </c:pt>
              </c:strCache>
            </c:strRef>
          </c:tx>
          <c:spPr>
            <a:ln w="28575">
              <a:solidFill>
                <a:srgbClr val="C01A71"/>
              </a:solidFill>
            </a:ln>
          </c:spPr>
          <c:marker>
            <c:symbol val="square"/>
            <c:size val="4"/>
            <c:spPr>
              <a:solidFill>
                <a:srgbClr val="FF0000"/>
              </a:solidFill>
              <a:ln>
                <a:solidFill>
                  <a:srgbClr val="C01A71"/>
                </a:solidFill>
              </a:ln>
            </c:spPr>
          </c:marker>
          <c:xVal>
            <c:numRef>
              <c:f>'місячні Q'!$T$4:$T$41</c:f>
              <c:numCache>
                <c:formatCode>General</c:formatCode>
                <c:ptCount val="38"/>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numCache>
            </c:numRef>
          </c:xVal>
          <c:yVal>
            <c:numRef>
              <c:f>'місячні Q'!$V$4:$V$41</c:f>
              <c:numCache>
                <c:formatCode>General</c:formatCode>
                <c:ptCount val="38"/>
                <c:pt idx="0">
                  <c:v>26.602081142808721</c:v>
                </c:pt>
                <c:pt idx="1">
                  <c:v>36.998070716502063</c:v>
                </c:pt>
                <c:pt idx="2">
                  <c:v>33.855619884609226</c:v>
                </c:pt>
                <c:pt idx="3">
                  <c:v>35.514000489578876</c:v>
                </c:pt>
                <c:pt idx="4">
                  <c:v>32.518331087035151</c:v>
                </c:pt>
                <c:pt idx="5">
                  <c:v>32.824771834239868</c:v>
                </c:pt>
                <c:pt idx="6">
                  <c:v>29.833042042997189</c:v>
                </c:pt>
                <c:pt idx="7">
                  <c:v>24.724334997784126</c:v>
                </c:pt>
                <c:pt idx="8">
                  <c:v>38.231956000192909</c:v>
                </c:pt>
                <c:pt idx="9">
                  <c:v>40.17393091449155</c:v>
                </c:pt>
                <c:pt idx="10">
                  <c:v>24.993428997416608</c:v>
                </c:pt>
                <c:pt idx="11">
                  <c:v>19.315328302066149</c:v>
                </c:pt>
                <c:pt idx="12">
                  <c:v>20.883992281996612</c:v>
                </c:pt>
                <c:pt idx="13">
                  <c:v>21.794655235824681</c:v>
                </c:pt>
                <c:pt idx="14">
                  <c:v>18.450990058920379</c:v>
                </c:pt>
                <c:pt idx="15">
                  <c:v>17.641767886095927</c:v>
                </c:pt>
                <c:pt idx="16">
                  <c:v>14.611421635287183</c:v>
                </c:pt>
                <c:pt idx="17">
                  <c:v>19.967485556458243</c:v>
                </c:pt>
                <c:pt idx="18">
                  <c:v>11.910206668896254</c:v>
                </c:pt>
                <c:pt idx="19">
                  <c:v>13.779277755360788</c:v>
                </c:pt>
                <c:pt idx="20">
                  <c:v>16.095292099785809</c:v>
                </c:pt>
                <c:pt idx="21">
                  <c:v>16.98895444628759</c:v>
                </c:pt>
                <c:pt idx="22">
                  <c:v>17.519353326184131</c:v>
                </c:pt>
                <c:pt idx="23">
                  <c:v>14.073790102886552</c:v>
                </c:pt>
                <c:pt idx="24">
                  <c:v>22.464310338815881</c:v>
                </c:pt>
                <c:pt idx="25">
                  <c:v>11.785717752057753</c:v>
                </c:pt>
                <c:pt idx="26">
                  <c:v>5.2135806314108946</c:v>
                </c:pt>
                <c:pt idx="27">
                  <c:v>18.256670749322296</c:v>
                </c:pt>
                <c:pt idx="28">
                  <c:v>11.652827249555754</c:v>
                </c:pt>
                <c:pt idx="29">
                  <c:v>16.099347242805713</c:v>
                </c:pt>
                <c:pt idx="30">
                  <c:v>17.68</c:v>
                </c:pt>
                <c:pt idx="31" formatCode="0.00">
                  <c:v>15.16</c:v>
                </c:pt>
                <c:pt idx="32">
                  <c:v>17.760000000000002</c:v>
                </c:pt>
                <c:pt idx="33">
                  <c:v>12.751298734068721</c:v>
                </c:pt>
                <c:pt idx="34">
                  <c:v>21.05</c:v>
                </c:pt>
                <c:pt idx="35">
                  <c:v>25.330000000000005</c:v>
                </c:pt>
                <c:pt idx="36">
                  <c:v>24.230000000000004</c:v>
                </c:pt>
                <c:pt idx="37" formatCode="0.00">
                  <c:v>20.22</c:v>
                </c:pt>
              </c:numCache>
            </c:numRef>
          </c:yVal>
          <c:smooth val="1"/>
          <c:extLst xmlns:c16r2="http://schemas.microsoft.com/office/drawing/2015/06/chart">
            <c:ext xmlns:c16="http://schemas.microsoft.com/office/drawing/2014/chart" uri="{C3380CC4-5D6E-409C-BE32-E72D297353CC}">
              <c16:uniqueId val="{00000001-4E88-428A-B017-81A3F31480D4}"/>
            </c:ext>
          </c:extLst>
        </c:ser>
        <c:ser>
          <c:idx val="2"/>
          <c:order val="2"/>
          <c:tx>
            <c:strRef>
              <c:f>'місячні Q'!$W$3</c:f>
              <c:strCache>
                <c:ptCount val="1"/>
                <c:pt idx="0">
                  <c:v>3</c:v>
                </c:pt>
              </c:strCache>
            </c:strRef>
          </c:tx>
          <c:spPr>
            <a:ln>
              <a:solidFill>
                <a:schemeClr val="accent5">
                  <a:lumMod val="75000"/>
                </a:schemeClr>
              </a:solidFill>
            </a:ln>
          </c:spPr>
          <c:marker>
            <c:symbol val="triangle"/>
            <c:size val="6"/>
            <c:spPr>
              <a:solidFill>
                <a:schemeClr val="accent5">
                  <a:lumMod val="75000"/>
                </a:schemeClr>
              </a:solidFill>
            </c:spPr>
          </c:marker>
          <c:dLbls>
            <c:dLbl>
              <c:idx val="10"/>
              <c:layout>
                <c:manualLayout>
                  <c:x val="-9.384775808133472E-2"/>
                  <c:y val="-0.44907443861184071"/>
                </c:manualLayout>
              </c:layout>
              <c:tx>
                <c:rich>
                  <a:bodyPr/>
                  <a:lstStyle/>
                  <a:p>
                    <a:pPr>
                      <a:defRPr sz="1000" b="0" i="0" u="none" strike="noStrike" baseline="0">
                        <a:solidFill>
                          <a:srgbClr val="000000"/>
                        </a:solidFill>
                        <a:latin typeface="Times New Roman"/>
                        <a:ea typeface="Times New Roman"/>
                        <a:cs typeface="Times New Roman"/>
                      </a:defRPr>
                    </a:pPr>
                    <a:r>
                      <a:rPr lang="en-US"/>
                      <a:t>1988</a:t>
                    </a:r>
                  </a:p>
                </c:rich>
              </c:tx>
              <c:spPr/>
              <c:dLblPos val="r"/>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4E88-428A-B017-81A3F31480D4}"/>
                </c:ext>
              </c:extLst>
            </c:dLbl>
            <c:dLbl>
              <c:idx val="18"/>
              <c:layout>
                <c:manualLayout>
                  <c:x val="-5.5613486270420655E-2"/>
                  <c:y val="-0.29166703120443288"/>
                </c:manualLayout>
              </c:layout>
              <c:tx>
                <c:rich>
                  <a:bodyPr/>
                  <a:lstStyle/>
                  <a:p>
                    <a:pPr>
                      <a:defRPr sz="1000" b="0" i="0" u="none" strike="noStrike" baseline="0">
                        <a:solidFill>
                          <a:srgbClr val="000000"/>
                        </a:solidFill>
                        <a:latin typeface="Times New Roman"/>
                        <a:ea typeface="Times New Roman"/>
                        <a:cs typeface="Times New Roman"/>
                      </a:defRPr>
                    </a:pPr>
                    <a:r>
                      <a:rPr lang="en-US"/>
                      <a:t>1997</a:t>
                    </a:r>
                  </a:p>
                </c:rich>
              </c:tx>
              <c:spPr/>
              <c:dLblPos val="r"/>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4E88-428A-B017-81A3F31480D4}"/>
                </c:ext>
              </c:extLst>
            </c:dLbl>
            <c:dLbl>
              <c:idx val="25"/>
              <c:layout>
                <c:manualLayout>
                  <c:x val="-0.29718456725756409"/>
                  <c:y val="-6.0185185185185217E-2"/>
                </c:manualLayout>
              </c:layout>
              <c:tx>
                <c:rich>
                  <a:bodyPr/>
                  <a:lstStyle/>
                  <a:p>
                    <a:pPr>
                      <a:defRPr sz="1000" b="0" i="0" u="none" strike="noStrike" baseline="0">
                        <a:solidFill>
                          <a:srgbClr val="000000"/>
                        </a:solidFill>
                        <a:latin typeface="Times New Roman"/>
                        <a:ea typeface="Times New Roman"/>
                        <a:cs typeface="Times New Roman"/>
                      </a:defRPr>
                    </a:pPr>
                    <a:r>
                      <a:rPr lang="en-US"/>
                      <a:t>1993</a:t>
                    </a:r>
                  </a:p>
                </c:rich>
              </c:tx>
              <c:spPr/>
              <c:dLblPos val="r"/>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4E88-428A-B017-81A3F31480D4}"/>
                </c:ext>
              </c:extLst>
            </c:dLbl>
            <c:dLbl>
              <c:idx val="31"/>
              <c:layout>
                <c:manualLayout>
                  <c:x val="-5.2137643378519324E-2"/>
                  <c:y val="-6.4814814814815283E-2"/>
                </c:manualLayout>
              </c:layout>
              <c:tx>
                <c:rich>
                  <a:bodyPr/>
                  <a:lstStyle/>
                  <a:p>
                    <a:pPr>
                      <a:defRPr sz="1000" b="0" i="0" u="none" strike="noStrike" baseline="0">
                        <a:solidFill>
                          <a:srgbClr val="000000"/>
                        </a:solidFill>
                        <a:latin typeface="Times New Roman"/>
                        <a:ea typeface="Times New Roman"/>
                        <a:cs typeface="Times New Roman"/>
                      </a:defRPr>
                    </a:pPr>
                    <a:r>
                      <a:rPr lang="en-US"/>
                      <a:t>2010</a:t>
                    </a:r>
                  </a:p>
                </c:rich>
              </c:tx>
              <c:spPr/>
              <c:dLblPos val="r"/>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4E88-428A-B017-81A3F31480D4}"/>
                </c:ext>
              </c:extLst>
            </c:dLbl>
            <c:delete val="1"/>
            <c:spPr>
              <a:noFill/>
              <a:ln>
                <a:noFill/>
              </a:ln>
              <a:effectLst/>
            </c:spPr>
            <c:extLst xmlns:c16r2="http://schemas.microsoft.com/office/drawing/2015/06/chart">
              <c:ext xmlns:c15="http://schemas.microsoft.com/office/drawing/2012/chart" uri="{CE6537A1-D6FC-4f65-9D91-7224C49458BB}">
                <c15:showLeaderLines val="0"/>
              </c:ext>
            </c:extLst>
          </c:dLbls>
          <c:xVal>
            <c:numRef>
              <c:f>'місячні Q'!$T$4:$T$41</c:f>
              <c:numCache>
                <c:formatCode>General</c:formatCode>
                <c:ptCount val="38"/>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numCache>
            </c:numRef>
          </c:xVal>
          <c:yVal>
            <c:numRef>
              <c:f>'місячні Q'!$W$4:$W$41</c:f>
              <c:numCache>
                <c:formatCode>General</c:formatCode>
                <c:ptCount val="38"/>
                <c:pt idx="0" formatCode="0.00">
                  <c:v>37.252702514912009</c:v>
                </c:pt>
                <c:pt idx="1">
                  <c:v>36.009581386954601</c:v>
                </c:pt>
                <c:pt idx="2">
                  <c:v>31.509490607649401</c:v>
                </c:pt>
                <c:pt idx="3">
                  <c:v>27.312661402566611</c:v>
                </c:pt>
                <c:pt idx="4">
                  <c:v>16.245157185850108</c:v>
                </c:pt>
                <c:pt idx="5">
                  <c:v>28.80992201870232</c:v>
                </c:pt>
                <c:pt idx="6">
                  <c:v>21.891735606274288</c:v>
                </c:pt>
                <c:pt idx="7">
                  <c:v>42.790874911165062</c:v>
                </c:pt>
                <c:pt idx="8" formatCode="0.00">
                  <c:v>43.057566376892922</c:v>
                </c:pt>
                <c:pt idx="9" formatCode="0.0000">
                  <c:v>32.823808518487809</c:v>
                </c:pt>
                <c:pt idx="10">
                  <c:v>21.49219090017781</c:v>
                </c:pt>
                <c:pt idx="11">
                  <c:v>23.045448780691867</c:v>
                </c:pt>
                <c:pt idx="12">
                  <c:v>17.693709219454881</c:v>
                </c:pt>
                <c:pt idx="13">
                  <c:v>26.245685450671289</c:v>
                </c:pt>
                <c:pt idx="14">
                  <c:v>19.476797601783648</c:v>
                </c:pt>
                <c:pt idx="15">
                  <c:v>19.119795760173933</c:v>
                </c:pt>
                <c:pt idx="16">
                  <c:v>20.676485969533775</c:v>
                </c:pt>
                <c:pt idx="17">
                  <c:v>25.005925090521529</c:v>
                </c:pt>
                <c:pt idx="18">
                  <c:v>8.9484038281769518</c:v>
                </c:pt>
                <c:pt idx="19">
                  <c:v>21.149235592590326</c:v>
                </c:pt>
                <c:pt idx="20">
                  <c:v>18.47436202724613</c:v>
                </c:pt>
                <c:pt idx="21">
                  <c:v>13.898714403439865</c:v>
                </c:pt>
                <c:pt idx="22">
                  <c:v>16.520513503175284</c:v>
                </c:pt>
                <c:pt idx="23">
                  <c:v>25.237776022487665</c:v>
                </c:pt>
                <c:pt idx="24">
                  <c:v>32.136703743491928</c:v>
                </c:pt>
                <c:pt idx="25">
                  <c:v>26.136579362064811</c:v>
                </c:pt>
                <c:pt idx="26">
                  <c:v>19.450525238669801</c:v>
                </c:pt>
                <c:pt idx="27">
                  <c:v>27.045098766913007</c:v>
                </c:pt>
                <c:pt idx="28">
                  <c:v>21.708072983622589</c:v>
                </c:pt>
                <c:pt idx="29">
                  <c:v>16.628121694903786</c:v>
                </c:pt>
                <c:pt idx="30">
                  <c:v>27.43</c:v>
                </c:pt>
                <c:pt idx="31">
                  <c:v>27.34</c:v>
                </c:pt>
                <c:pt idx="32">
                  <c:v>19.47</c:v>
                </c:pt>
                <c:pt idx="33" formatCode="0.00">
                  <c:v>22.441748328646653</c:v>
                </c:pt>
                <c:pt idx="34">
                  <c:v>28.549999999999986</c:v>
                </c:pt>
                <c:pt idx="35">
                  <c:v>23.03</c:v>
                </c:pt>
                <c:pt idx="36">
                  <c:v>26.22</c:v>
                </c:pt>
                <c:pt idx="37">
                  <c:v>24.439999999999987</c:v>
                </c:pt>
              </c:numCache>
            </c:numRef>
          </c:yVal>
          <c:smooth val="1"/>
          <c:extLst xmlns:c16r2="http://schemas.microsoft.com/office/drawing/2015/06/chart">
            <c:ext xmlns:c16="http://schemas.microsoft.com/office/drawing/2014/chart" uri="{C3380CC4-5D6E-409C-BE32-E72D297353CC}">
              <c16:uniqueId val="{00000006-4E88-428A-B017-81A3F31480D4}"/>
            </c:ext>
          </c:extLst>
        </c:ser>
        <c:ser>
          <c:idx val="3"/>
          <c:order val="3"/>
          <c:tx>
            <c:strRef>
              <c:f>'місячні Q'!$X$3</c:f>
              <c:strCache>
                <c:ptCount val="1"/>
                <c:pt idx="0">
                  <c:v>4</c:v>
                </c:pt>
              </c:strCache>
            </c:strRef>
          </c:tx>
          <c:spPr>
            <a:ln>
              <a:solidFill>
                <a:srgbClr val="FFC000"/>
              </a:solidFill>
            </a:ln>
          </c:spPr>
          <c:marker>
            <c:symbol val="x"/>
            <c:size val="4"/>
            <c:spPr>
              <a:solidFill>
                <a:srgbClr val="FFC000"/>
              </a:solidFill>
              <a:ln>
                <a:solidFill>
                  <a:srgbClr val="CDD204"/>
                </a:solidFill>
              </a:ln>
            </c:spPr>
          </c:marker>
          <c:xVal>
            <c:numRef>
              <c:f>'місячні Q'!$T$4:$T$41</c:f>
              <c:numCache>
                <c:formatCode>General</c:formatCode>
                <c:ptCount val="38"/>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numCache>
            </c:numRef>
          </c:xVal>
          <c:yVal>
            <c:numRef>
              <c:f>'місячні Q'!$X$4:$X$41</c:f>
              <c:numCache>
                <c:formatCode>General</c:formatCode>
                <c:ptCount val="38"/>
                <c:pt idx="0">
                  <c:v>36.600884031516927</c:v>
                </c:pt>
                <c:pt idx="1">
                  <c:v>27.790895706910991</c:v>
                </c:pt>
                <c:pt idx="2">
                  <c:v>20.981548153490436</c:v>
                </c:pt>
                <c:pt idx="3">
                  <c:v>20.640432482200726</c:v>
                </c:pt>
                <c:pt idx="4">
                  <c:v>14.901594160934204</c:v>
                </c:pt>
                <c:pt idx="5">
                  <c:v>21.606616129485541</c:v>
                </c:pt>
                <c:pt idx="6">
                  <c:v>17.632397128424191</c:v>
                </c:pt>
                <c:pt idx="7">
                  <c:v>39.915411102139863</c:v>
                </c:pt>
                <c:pt idx="8">
                  <c:v>40.382215336573211</c:v>
                </c:pt>
                <c:pt idx="9">
                  <c:v>25.536633605074087</c:v>
                </c:pt>
                <c:pt idx="10">
                  <c:v>16.28986934661301</c:v>
                </c:pt>
                <c:pt idx="11">
                  <c:v>18.338814570936432</c:v>
                </c:pt>
                <c:pt idx="12">
                  <c:v>17.123400706329686</c:v>
                </c:pt>
                <c:pt idx="13">
                  <c:v>23.110723101650255</c:v>
                </c:pt>
                <c:pt idx="14">
                  <c:v>16.846377892328029</c:v>
                </c:pt>
                <c:pt idx="15">
                  <c:v>18.589683295123166</c:v>
                </c:pt>
                <c:pt idx="16">
                  <c:v>10.127422041746469</c:v>
                </c:pt>
                <c:pt idx="17">
                  <c:v>17.759880251713085</c:v>
                </c:pt>
                <c:pt idx="18">
                  <c:v>16.359615812320989</c:v>
                </c:pt>
                <c:pt idx="19">
                  <c:v>19.361689578514486</c:v>
                </c:pt>
                <c:pt idx="20">
                  <c:v>12.169342053900802</c:v>
                </c:pt>
                <c:pt idx="21">
                  <c:v>11.406901691293793</c:v>
                </c:pt>
                <c:pt idx="22">
                  <c:v>15.123933571995417</c:v>
                </c:pt>
                <c:pt idx="23">
                  <c:v>20.504325385206698</c:v>
                </c:pt>
                <c:pt idx="24">
                  <c:v>21.88586439123744</c:v>
                </c:pt>
                <c:pt idx="25">
                  <c:v>20.926204438222889</c:v>
                </c:pt>
                <c:pt idx="26">
                  <c:v>15.889551076250386</c:v>
                </c:pt>
                <c:pt idx="27">
                  <c:v>20.472687547076713</c:v>
                </c:pt>
                <c:pt idx="28">
                  <c:v>9.2379938715512413</c:v>
                </c:pt>
                <c:pt idx="29">
                  <c:v>20.03365453650801</c:v>
                </c:pt>
                <c:pt idx="30">
                  <c:v>20.68</c:v>
                </c:pt>
                <c:pt idx="31">
                  <c:v>16.630000000000031</c:v>
                </c:pt>
                <c:pt idx="32">
                  <c:v>20.64</c:v>
                </c:pt>
                <c:pt idx="33">
                  <c:v>17.93</c:v>
                </c:pt>
                <c:pt idx="34">
                  <c:v>26.93</c:v>
                </c:pt>
                <c:pt idx="35">
                  <c:v>24.95</c:v>
                </c:pt>
                <c:pt idx="36">
                  <c:v>21.35</c:v>
                </c:pt>
                <c:pt idx="37">
                  <c:v>21.509999999999987</c:v>
                </c:pt>
              </c:numCache>
            </c:numRef>
          </c:yVal>
          <c:smooth val="1"/>
          <c:extLst xmlns:c16r2="http://schemas.microsoft.com/office/drawing/2015/06/chart">
            <c:ext xmlns:c16="http://schemas.microsoft.com/office/drawing/2014/chart" uri="{C3380CC4-5D6E-409C-BE32-E72D297353CC}">
              <c16:uniqueId val="{00000007-4E88-428A-B017-81A3F31480D4}"/>
            </c:ext>
          </c:extLst>
        </c:ser>
        <c:axId val="47015424"/>
        <c:axId val="47016960"/>
      </c:scatterChart>
      <c:valAx>
        <c:axId val="47015424"/>
        <c:scaling>
          <c:orientation val="minMax"/>
          <c:max val="2019"/>
          <c:min val="1979"/>
        </c:scaling>
        <c:axPos val="b"/>
        <c:majorGridlines/>
        <c:minorGridlines>
          <c:spPr>
            <a:ln w="3175">
              <a:prstDash val="dash"/>
            </a:ln>
          </c:spPr>
        </c:minorGridlines>
        <c:numFmt formatCode="General" sourceLinked="1"/>
        <c:tickLblPos val="nextTo"/>
        <c:txPr>
          <a:bodyPr rot="0" vert="horz"/>
          <a:lstStyle/>
          <a:p>
            <a:pPr>
              <a:defRPr sz="1000" b="0" i="0" u="none" strike="noStrike" baseline="0">
                <a:solidFill>
                  <a:srgbClr val="000000"/>
                </a:solidFill>
                <a:latin typeface="Times New Roman"/>
                <a:ea typeface="Times New Roman"/>
                <a:cs typeface="Times New Roman"/>
              </a:defRPr>
            </a:pPr>
            <a:endParaRPr lang="uk-UA"/>
          </a:p>
        </c:txPr>
        <c:crossAx val="47016960"/>
        <c:crosses val="autoZero"/>
        <c:crossBetween val="midCat"/>
      </c:valAx>
      <c:valAx>
        <c:axId val="47016960"/>
        <c:scaling>
          <c:orientation val="minMax"/>
        </c:scaling>
        <c:axPos val="l"/>
        <c:majorGridlines/>
        <c:title>
          <c:tx>
            <c:rich>
              <a:bodyPr/>
              <a:lstStyle/>
              <a:p>
                <a:pPr>
                  <a:defRPr sz="1100" b="0" i="0" u="none" strike="noStrike" baseline="0">
                    <a:solidFill>
                      <a:srgbClr val="000000"/>
                    </a:solidFill>
                    <a:latin typeface="Calibri"/>
                    <a:ea typeface="Calibri"/>
                    <a:cs typeface="Calibri"/>
                  </a:defRPr>
                </a:pPr>
                <a:r>
                  <a:rPr lang="en-US" sz="1100" b="1" i="0" baseline="0" dirty="0"/>
                  <a:t>Groundwater runoff</a:t>
                </a:r>
                <a:r>
                  <a:rPr lang="uk-UA" sz="1100" b="1" i="0" baseline="0" dirty="0"/>
                  <a:t>, m</a:t>
                </a:r>
                <a:r>
                  <a:rPr lang="uk-UA" sz="1100" b="1" i="0" baseline="30000" dirty="0"/>
                  <a:t>3</a:t>
                </a:r>
                <a:r>
                  <a:rPr lang="uk-UA" sz="1100" b="1" i="0" baseline="0" dirty="0"/>
                  <a:t>/</a:t>
                </a:r>
                <a:r>
                  <a:rPr lang="en-US" sz="1100" b="1" i="0" baseline="0" dirty="0"/>
                  <a:t>season</a:t>
                </a:r>
                <a:r>
                  <a:rPr lang="uk-UA" sz="1100" b="1" i="0" baseline="0" dirty="0"/>
                  <a:t>/m</a:t>
                </a:r>
                <a:endParaRPr lang="ru-RU" sz="1100" b="1" i="0" baseline="0" dirty="0"/>
              </a:p>
            </c:rich>
          </c:tx>
          <c:layout>
            <c:manualLayout>
              <c:xMode val="edge"/>
              <c:yMode val="edge"/>
              <c:x val="1.4732965009208105E-2"/>
              <c:y val="7.142857142857148E-2"/>
            </c:manualLayout>
          </c:layout>
          <c:spPr>
            <a:solidFill>
              <a:schemeClr val="bg1"/>
            </a:solidFill>
          </c:spPr>
        </c:title>
        <c:numFmt formatCode="General" sourceLinked="1"/>
        <c:tickLblPos val="nextTo"/>
        <c:txPr>
          <a:bodyPr rot="0" vert="horz"/>
          <a:lstStyle/>
          <a:p>
            <a:pPr>
              <a:defRPr sz="1000" b="0" i="0" u="none" strike="noStrike" baseline="0">
                <a:solidFill>
                  <a:srgbClr val="000000"/>
                </a:solidFill>
                <a:latin typeface="Times New Roman"/>
                <a:ea typeface="Times New Roman"/>
                <a:cs typeface="Times New Roman"/>
              </a:defRPr>
            </a:pPr>
            <a:endParaRPr lang="uk-UA"/>
          </a:p>
        </c:txPr>
        <c:crossAx val="47015424"/>
        <c:crossesAt val="1979"/>
        <c:crossBetween val="midCat"/>
      </c:valAx>
      <c:spPr>
        <a:solidFill>
          <a:schemeClr val="bg1"/>
        </a:solidFill>
      </c:spPr>
    </c:plotArea>
    <c:legend>
      <c:legendPos val="r"/>
      <c:layout>
        <c:manualLayout>
          <c:xMode val="edge"/>
          <c:yMode val="edge"/>
          <c:x val="0.50856494215594905"/>
          <c:y val="2.7010061242344709E-2"/>
          <c:w val="0.10823774765380641"/>
          <c:h val="0.3348687664042031"/>
        </c:manualLayout>
      </c:layout>
      <c:spPr>
        <a:solidFill>
          <a:prstClr val="white"/>
        </a:solidFill>
      </c:spPr>
      <c:txPr>
        <a:bodyPr/>
        <a:lstStyle/>
        <a:p>
          <a:pPr>
            <a:defRPr sz="1050" b="0" i="0" u="none" strike="noStrike" baseline="0">
              <a:solidFill>
                <a:srgbClr val="000000"/>
              </a:solidFill>
              <a:latin typeface="Times New Roman"/>
              <a:ea typeface="Times New Roman"/>
              <a:cs typeface="Times New Roman"/>
            </a:defRPr>
          </a:pPr>
          <a:endParaRPr lang="uk-UA"/>
        </a:p>
      </c:txPr>
    </c:legend>
    <c:plotVisOnly val="1"/>
    <c:dispBlanksAs val="gap"/>
  </c:chart>
  <c:spPr>
    <a:ln>
      <a:noFill/>
    </a:ln>
  </c:spPr>
  <c:txPr>
    <a:bodyPr/>
    <a:lstStyle/>
    <a:p>
      <a:pPr>
        <a:defRPr sz="1000" b="0" i="0" u="none" strike="noStrike" baseline="0">
          <a:solidFill>
            <a:srgbClr val="000000"/>
          </a:solidFill>
          <a:latin typeface="Times New Roman"/>
          <a:ea typeface="Times New Roman"/>
          <a:cs typeface="Times New Roman"/>
        </a:defRPr>
      </a:pPr>
      <a:endParaRPr lang="uk-UA"/>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uk-UA"/>
  <c:chart>
    <c:plotArea>
      <c:layout>
        <c:manualLayout>
          <c:layoutTarget val="inner"/>
          <c:xMode val="edge"/>
          <c:yMode val="edge"/>
          <c:x val="8.8726514512080495E-2"/>
          <c:y val="2.4590164276153136E-2"/>
          <c:w val="0.8778705729959948"/>
          <c:h val="0.82786886396382264"/>
        </c:manualLayout>
      </c:layout>
      <c:scatterChart>
        <c:scatterStyle val="smoothMarker"/>
        <c:ser>
          <c:idx val="0"/>
          <c:order val="0"/>
          <c:tx>
            <c:strRef>
              <c:f>'місячні Q'!$Y$3</c:f>
              <c:strCache>
                <c:ptCount val="1"/>
                <c:pt idx="0">
                  <c:v>1</c:v>
                </c:pt>
              </c:strCache>
            </c:strRef>
          </c:tx>
          <c:spPr>
            <a:ln>
              <a:prstDash val="sysDot"/>
            </a:ln>
          </c:spPr>
          <c:marker>
            <c:symbol val="diamond"/>
            <c:size val="5"/>
          </c:marker>
          <c:xVal>
            <c:numRef>
              <c:f>'місячні Q'!$X$4:$X$41</c:f>
              <c:numCache>
                <c:formatCode>General</c:formatCode>
                <c:ptCount val="38"/>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numCache>
            </c:numRef>
          </c:xVal>
          <c:yVal>
            <c:numRef>
              <c:f>'місячні Q'!$Y$4:$Y$41</c:f>
              <c:numCache>
                <c:formatCode>0.00</c:formatCode>
                <c:ptCount val="38"/>
                <c:pt idx="1">
                  <c:v>9.0500000000000025</c:v>
                </c:pt>
                <c:pt idx="2" formatCode="General">
                  <c:v>21.369999999999987</c:v>
                </c:pt>
                <c:pt idx="3" formatCode="General">
                  <c:v>10.739999999999998</c:v>
                </c:pt>
                <c:pt idx="4" formatCode="General">
                  <c:v>7.2799999999999994</c:v>
                </c:pt>
                <c:pt idx="5" formatCode="General">
                  <c:v>5.54</c:v>
                </c:pt>
                <c:pt idx="6" formatCode="General">
                  <c:v>3.36</c:v>
                </c:pt>
                <c:pt idx="7" formatCode="General">
                  <c:v>11.19</c:v>
                </c:pt>
                <c:pt idx="8" formatCode="General">
                  <c:v>14.450000000000006</c:v>
                </c:pt>
                <c:pt idx="9" formatCode="General">
                  <c:v>15.510000000000002</c:v>
                </c:pt>
                <c:pt idx="10" formatCode="General">
                  <c:v>26.409999999999989</c:v>
                </c:pt>
                <c:pt idx="11" formatCode="General">
                  <c:v>31.37</c:v>
                </c:pt>
                <c:pt idx="12" formatCode="General">
                  <c:v>22.09</c:v>
                </c:pt>
                <c:pt idx="13" formatCode="General">
                  <c:v>21.830000000000005</c:v>
                </c:pt>
                <c:pt idx="14" formatCode="General">
                  <c:v>34.220000000000013</c:v>
                </c:pt>
                <c:pt idx="15" formatCode="General">
                  <c:v>20.23</c:v>
                </c:pt>
                <c:pt idx="16" formatCode="General">
                  <c:v>23.310000000000031</c:v>
                </c:pt>
                <c:pt idx="17" formatCode="General">
                  <c:v>39.33</c:v>
                </c:pt>
                <c:pt idx="18" formatCode="General">
                  <c:v>40.28</c:v>
                </c:pt>
                <c:pt idx="19" formatCode="General">
                  <c:v>30.87</c:v>
                </c:pt>
                <c:pt idx="20" formatCode="General">
                  <c:v>14.39</c:v>
                </c:pt>
                <c:pt idx="21" formatCode="General">
                  <c:v>8.620000000000001</c:v>
                </c:pt>
                <c:pt idx="22" formatCode="General">
                  <c:v>13.54</c:v>
                </c:pt>
                <c:pt idx="23" formatCode="General">
                  <c:v>10.32</c:v>
                </c:pt>
                <c:pt idx="24" formatCode="General">
                  <c:v>15.600000000000001</c:v>
                </c:pt>
                <c:pt idx="25" formatCode="General">
                  <c:v>26.75</c:v>
                </c:pt>
                <c:pt idx="26" formatCode="General">
                  <c:v>39.339999999999996</c:v>
                </c:pt>
                <c:pt idx="27" formatCode="General">
                  <c:v>40.75</c:v>
                </c:pt>
                <c:pt idx="28" formatCode="General">
                  <c:v>26.3</c:v>
                </c:pt>
                <c:pt idx="29" formatCode="General">
                  <c:v>11.410000000000002</c:v>
                </c:pt>
                <c:pt idx="30">
                  <c:v>26.47</c:v>
                </c:pt>
                <c:pt idx="31">
                  <c:v>24.959999999999987</c:v>
                </c:pt>
                <c:pt idx="32" formatCode="General">
                  <c:v>27.830000000000005</c:v>
                </c:pt>
                <c:pt idx="33" formatCode="General">
                  <c:v>22.32</c:v>
                </c:pt>
                <c:pt idx="34" formatCode="General">
                  <c:v>36.71</c:v>
                </c:pt>
                <c:pt idx="35" formatCode="General">
                  <c:v>32.050000000000004</c:v>
                </c:pt>
                <c:pt idx="36" formatCode="General">
                  <c:v>26.230000000000004</c:v>
                </c:pt>
                <c:pt idx="37" formatCode="General">
                  <c:v>30.830000000000005</c:v>
                </c:pt>
              </c:numCache>
            </c:numRef>
          </c:yVal>
          <c:smooth val="1"/>
          <c:extLst xmlns:c16r2="http://schemas.microsoft.com/office/drawing/2015/06/chart">
            <c:ext xmlns:c16="http://schemas.microsoft.com/office/drawing/2014/chart" uri="{C3380CC4-5D6E-409C-BE32-E72D297353CC}">
              <c16:uniqueId val="{00000000-20BD-41A0-A412-B46518971429}"/>
            </c:ext>
          </c:extLst>
        </c:ser>
        <c:ser>
          <c:idx val="1"/>
          <c:order val="1"/>
          <c:tx>
            <c:strRef>
              <c:f>'місячні Q'!$Z$3</c:f>
              <c:strCache>
                <c:ptCount val="1"/>
                <c:pt idx="0">
                  <c:v>2</c:v>
                </c:pt>
              </c:strCache>
            </c:strRef>
          </c:tx>
          <c:spPr>
            <a:ln w="25400">
              <a:solidFill>
                <a:srgbClr val="C01A71"/>
              </a:solidFill>
            </a:ln>
          </c:spPr>
          <c:marker>
            <c:symbol val="square"/>
            <c:size val="5"/>
            <c:spPr>
              <a:solidFill>
                <a:srgbClr val="FF0000"/>
              </a:solidFill>
              <a:ln>
                <a:solidFill>
                  <a:srgbClr val="C01A71"/>
                </a:solidFill>
              </a:ln>
            </c:spPr>
          </c:marker>
          <c:xVal>
            <c:numRef>
              <c:f>'місячні Q'!$X$4:$X$41</c:f>
              <c:numCache>
                <c:formatCode>General</c:formatCode>
                <c:ptCount val="38"/>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numCache>
            </c:numRef>
          </c:xVal>
          <c:yVal>
            <c:numRef>
              <c:f>'місячні Q'!$Z$4:$Z$41</c:f>
              <c:numCache>
                <c:formatCode>General</c:formatCode>
                <c:ptCount val="38"/>
                <c:pt idx="0">
                  <c:v>23.89</c:v>
                </c:pt>
                <c:pt idx="1">
                  <c:v>30.57</c:v>
                </c:pt>
                <c:pt idx="2">
                  <c:v>24.47</c:v>
                </c:pt>
                <c:pt idx="3">
                  <c:v>23.240000000000002</c:v>
                </c:pt>
                <c:pt idx="4">
                  <c:v>22.02</c:v>
                </c:pt>
                <c:pt idx="5">
                  <c:v>20.14</c:v>
                </c:pt>
                <c:pt idx="6">
                  <c:v>19.25</c:v>
                </c:pt>
                <c:pt idx="7">
                  <c:v>25.279999999999987</c:v>
                </c:pt>
                <c:pt idx="8">
                  <c:v>21.71</c:v>
                </c:pt>
                <c:pt idx="9">
                  <c:v>24.3</c:v>
                </c:pt>
                <c:pt idx="10">
                  <c:v>38.190000000000012</c:v>
                </c:pt>
                <c:pt idx="11">
                  <c:v>15.63</c:v>
                </c:pt>
                <c:pt idx="12">
                  <c:v>25.29</c:v>
                </c:pt>
                <c:pt idx="13">
                  <c:v>11.57</c:v>
                </c:pt>
                <c:pt idx="14">
                  <c:v>27.43</c:v>
                </c:pt>
                <c:pt idx="15">
                  <c:v>27.2</c:v>
                </c:pt>
                <c:pt idx="16">
                  <c:v>43.760000000000012</c:v>
                </c:pt>
                <c:pt idx="17">
                  <c:v>37.800000000000004</c:v>
                </c:pt>
                <c:pt idx="18">
                  <c:v>29.369999999999987</c:v>
                </c:pt>
                <c:pt idx="19">
                  <c:v>33.86</c:v>
                </c:pt>
                <c:pt idx="20">
                  <c:v>34.410000000000004</c:v>
                </c:pt>
                <c:pt idx="21">
                  <c:v>19.18</c:v>
                </c:pt>
                <c:pt idx="22">
                  <c:v>27.39</c:v>
                </c:pt>
                <c:pt idx="23">
                  <c:v>5.4300000000000024</c:v>
                </c:pt>
                <c:pt idx="24">
                  <c:v>26.740000000000002</c:v>
                </c:pt>
                <c:pt idx="25">
                  <c:v>40.78</c:v>
                </c:pt>
                <c:pt idx="26">
                  <c:v>28.259999999999987</c:v>
                </c:pt>
                <c:pt idx="27">
                  <c:v>33.6</c:v>
                </c:pt>
                <c:pt idx="28">
                  <c:v>15.370000000000006</c:v>
                </c:pt>
                <c:pt idx="29">
                  <c:v>23.49</c:v>
                </c:pt>
                <c:pt idx="30">
                  <c:v>27.25</c:v>
                </c:pt>
                <c:pt idx="31" formatCode="0.00">
                  <c:v>21.35</c:v>
                </c:pt>
                <c:pt idx="32">
                  <c:v>16.479999999999986</c:v>
                </c:pt>
                <c:pt idx="33">
                  <c:v>31.990000000000002</c:v>
                </c:pt>
                <c:pt idx="34">
                  <c:v>35.35</c:v>
                </c:pt>
                <c:pt idx="35">
                  <c:v>26.119999999999997</c:v>
                </c:pt>
                <c:pt idx="36">
                  <c:v>24.67</c:v>
                </c:pt>
                <c:pt idx="37" formatCode="0.00">
                  <c:v>26.71</c:v>
                </c:pt>
              </c:numCache>
            </c:numRef>
          </c:yVal>
          <c:smooth val="1"/>
          <c:extLst xmlns:c16r2="http://schemas.microsoft.com/office/drawing/2015/06/chart">
            <c:ext xmlns:c16="http://schemas.microsoft.com/office/drawing/2014/chart" uri="{C3380CC4-5D6E-409C-BE32-E72D297353CC}">
              <c16:uniqueId val="{00000001-20BD-41A0-A412-B46518971429}"/>
            </c:ext>
          </c:extLst>
        </c:ser>
        <c:ser>
          <c:idx val="2"/>
          <c:order val="2"/>
          <c:tx>
            <c:strRef>
              <c:f>'місячні Q'!$AA$3</c:f>
              <c:strCache>
                <c:ptCount val="1"/>
                <c:pt idx="0">
                  <c:v>3</c:v>
                </c:pt>
              </c:strCache>
            </c:strRef>
          </c:tx>
          <c:spPr>
            <a:ln>
              <a:solidFill>
                <a:schemeClr val="accent5">
                  <a:lumMod val="75000"/>
                </a:schemeClr>
              </a:solidFill>
            </a:ln>
          </c:spPr>
          <c:marker>
            <c:symbol val="triangle"/>
            <c:size val="6"/>
            <c:spPr>
              <a:solidFill>
                <a:schemeClr val="accent5">
                  <a:lumMod val="50000"/>
                </a:schemeClr>
              </a:solidFill>
            </c:spPr>
          </c:marker>
          <c:dLbls>
            <c:dLbl>
              <c:idx val="10"/>
              <c:layout>
                <c:manualLayout>
                  <c:x val="-0.2045146308869219"/>
                  <c:y val="-3.6180435862623192E-2"/>
                </c:manualLayout>
              </c:layout>
              <c:tx>
                <c:rich>
                  <a:bodyPr/>
                  <a:lstStyle/>
                  <a:p>
                    <a:pPr>
                      <a:defRPr sz="1000" b="0" i="0" u="none" strike="noStrike" baseline="0">
                        <a:solidFill>
                          <a:srgbClr val="000000"/>
                        </a:solidFill>
                        <a:latin typeface="Times New Roman"/>
                        <a:ea typeface="Times New Roman"/>
                        <a:cs typeface="Times New Roman"/>
                      </a:defRPr>
                    </a:pPr>
                    <a:r>
                      <a:rPr lang="en-US"/>
                      <a:t>1982</a:t>
                    </a:r>
                  </a:p>
                </c:rich>
              </c:tx>
              <c:spPr/>
              <c:dLblPos val="r"/>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20BD-41A0-A412-B46518971429}"/>
                </c:ext>
              </c:extLst>
            </c:dLbl>
            <c:dLbl>
              <c:idx val="18"/>
              <c:layout>
                <c:manualLayout>
                  <c:x val="-3.3134297266073656E-2"/>
                  <c:y val="-5.200865914222854E-2"/>
                </c:manualLayout>
              </c:layout>
              <c:tx>
                <c:rich>
                  <a:bodyPr/>
                  <a:lstStyle/>
                  <a:p>
                    <a:pPr>
                      <a:defRPr sz="1600" b="1" i="0" u="none" strike="noStrike" baseline="0">
                        <a:solidFill>
                          <a:srgbClr val="000000"/>
                        </a:solidFill>
                        <a:latin typeface="Times New Roman"/>
                        <a:ea typeface="Times New Roman"/>
                        <a:cs typeface="Times New Roman"/>
                      </a:defRPr>
                    </a:pPr>
                    <a:r>
                      <a:rPr lang="en-US" sz="1600" b="1"/>
                      <a:t>1998</a:t>
                    </a:r>
                  </a:p>
                </c:rich>
              </c:tx>
              <c:spPr/>
              <c:dLblPos val="r"/>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20BD-41A0-A412-B46518971429}"/>
                </c:ext>
              </c:extLst>
            </c:dLbl>
            <c:dLbl>
              <c:idx val="25"/>
              <c:layout>
                <c:manualLayout>
                  <c:x val="-0.33868459193975647"/>
                  <c:y val="0.19037020164609789"/>
                </c:manualLayout>
              </c:layout>
              <c:tx>
                <c:rich>
                  <a:bodyPr/>
                  <a:lstStyle/>
                  <a:p>
                    <a:pPr>
                      <a:defRPr sz="1000" b="0" i="0" u="none" strike="noStrike" baseline="0">
                        <a:solidFill>
                          <a:srgbClr val="000000"/>
                        </a:solidFill>
                        <a:latin typeface="Times New Roman"/>
                        <a:ea typeface="Times New Roman"/>
                        <a:cs typeface="Times New Roman"/>
                      </a:defRPr>
                    </a:pPr>
                    <a:r>
                      <a:rPr lang="en-US"/>
                      <a:t>1991</a:t>
                    </a:r>
                  </a:p>
                </c:rich>
              </c:tx>
              <c:spPr/>
              <c:dLblPos val="r"/>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20BD-41A0-A412-B46518971429}"/>
                </c:ext>
              </c:extLst>
            </c:dLbl>
            <c:dLbl>
              <c:idx val="31"/>
              <c:layout>
                <c:manualLayout>
                  <c:x val="-3.4845903058928616E-2"/>
                  <c:y val="-5.5703680852857547E-2"/>
                </c:manualLayout>
              </c:layout>
              <c:tx>
                <c:rich>
                  <a:bodyPr/>
                  <a:lstStyle/>
                  <a:p>
                    <a:pPr>
                      <a:defRPr sz="1000" b="0" i="0" u="none" strike="noStrike" baseline="0">
                        <a:solidFill>
                          <a:srgbClr val="000000"/>
                        </a:solidFill>
                        <a:latin typeface="Times New Roman"/>
                        <a:ea typeface="Times New Roman"/>
                        <a:cs typeface="Times New Roman"/>
                      </a:defRPr>
                    </a:pPr>
                    <a:r>
                      <a:rPr lang="en-US"/>
                      <a:t>2011</a:t>
                    </a:r>
                  </a:p>
                </c:rich>
              </c:tx>
              <c:spPr/>
              <c:dLblPos val="r"/>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20BD-41A0-A412-B46518971429}"/>
                </c:ext>
              </c:extLst>
            </c:dLbl>
            <c:delete val="1"/>
            <c:spPr>
              <a:noFill/>
              <a:ln>
                <a:noFill/>
              </a:ln>
              <a:effectLst/>
            </c:spPr>
            <c:extLst xmlns:c16r2="http://schemas.microsoft.com/office/drawing/2015/06/chart">
              <c:ext xmlns:c15="http://schemas.microsoft.com/office/drawing/2012/chart" uri="{CE6537A1-D6FC-4f65-9D91-7224C49458BB}">
                <c15:showLeaderLines val="0"/>
              </c:ext>
            </c:extLst>
          </c:dLbls>
          <c:xVal>
            <c:numRef>
              <c:f>'місячні Q'!$X$4:$X$41</c:f>
              <c:numCache>
                <c:formatCode>General</c:formatCode>
                <c:ptCount val="38"/>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numCache>
            </c:numRef>
          </c:xVal>
          <c:yVal>
            <c:numRef>
              <c:f>'місячні Q'!$AA$4:$AA$41</c:f>
              <c:numCache>
                <c:formatCode>General</c:formatCode>
                <c:ptCount val="38"/>
                <c:pt idx="0" formatCode="0.00">
                  <c:v>21.779999999999987</c:v>
                </c:pt>
                <c:pt idx="1">
                  <c:v>24.939999999999987</c:v>
                </c:pt>
                <c:pt idx="2">
                  <c:v>33.760000000000012</c:v>
                </c:pt>
                <c:pt idx="3">
                  <c:v>21.669999999999987</c:v>
                </c:pt>
                <c:pt idx="4">
                  <c:v>14.11</c:v>
                </c:pt>
                <c:pt idx="5">
                  <c:v>11.11</c:v>
                </c:pt>
                <c:pt idx="6">
                  <c:v>21.6</c:v>
                </c:pt>
                <c:pt idx="7">
                  <c:v>20.74</c:v>
                </c:pt>
                <c:pt idx="8" formatCode="0.00">
                  <c:v>32.77000000000001</c:v>
                </c:pt>
                <c:pt idx="9" formatCode="0.00">
                  <c:v>25.88</c:v>
                </c:pt>
                <c:pt idx="10">
                  <c:v>35.450000000000003</c:v>
                </c:pt>
                <c:pt idx="11">
                  <c:v>38.879999999999995</c:v>
                </c:pt>
                <c:pt idx="12">
                  <c:v>21.110000000000031</c:v>
                </c:pt>
                <c:pt idx="13">
                  <c:v>37.63000000000001</c:v>
                </c:pt>
                <c:pt idx="14">
                  <c:v>32.590000000000003</c:v>
                </c:pt>
                <c:pt idx="15">
                  <c:v>33.520000000000003</c:v>
                </c:pt>
                <c:pt idx="16">
                  <c:v>43.58</c:v>
                </c:pt>
                <c:pt idx="17">
                  <c:v>41.980000000000004</c:v>
                </c:pt>
                <c:pt idx="18">
                  <c:v>59.940000000000005</c:v>
                </c:pt>
                <c:pt idx="19">
                  <c:v>45.839999999999996</c:v>
                </c:pt>
                <c:pt idx="20">
                  <c:v>29.669999999999987</c:v>
                </c:pt>
                <c:pt idx="21">
                  <c:v>30.72</c:v>
                </c:pt>
                <c:pt idx="22">
                  <c:v>23.419999999999987</c:v>
                </c:pt>
                <c:pt idx="23">
                  <c:v>41.04</c:v>
                </c:pt>
                <c:pt idx="24">
                  <c:v>45.64</c:v>
                </c:pt>
                <c:pt idx="25">
                  <c:v>59.809999999999988</c:v>
                </c:pt>
                <c:pt idx="26">
                  <c:v>47.230000000000011</c:v>
                </c:pt>
                <c:pt idx="27">
                  <c:v>33.18</c:v>
                </c:pt>
                <c:pt idx="28">
                  <c:v>30.5</c:v>
                </c:pt>
                <c:pt idx="29">
                  <c:v>33.33</c:v>
                </c:pt>
                <c:pt idx="30">
                  <c:v>39.130000000000003</c:v>
                </c:pt>
                <c:pt idx="31">
                  <c:v>51.47</c:v>
                </c:pt>
                <c:pt idx="32">
                  <c:v>36.200000000000003</c:v>
                </c:pt>
                <c:pt idx="33" formatCode="0.00">
                  <c:v>43.15</c:v>
                </c:pt>
                <c:pt idx="34">
                  <c:v>60.65</c:v>
                </c:pt>
                <c:pt idx="35">
                  <c:v>17.5</c:v>
                </c:pt>
                <c:pt idx="36">
                  <c:v>25.560000000000002</c:v>
                </c:pt>
                <c:pt idx="37">
                  <c:v>28.2</c:v>
                </c:pt>
              </c:numCache>
            </c:numRef>
          </c:yVal>
          <c:smooth val="1"/>
          <c:extLst xmlns:c16r2="http://schemas.microsoft.com/office/drawing/2015/06/chart">
            <c:ext xmlns:c16="http://schemas.microsoft.com/office/drawing/2014/chart" uri="{C3380CC4-5D6E-409C-BE32-E72D297353CC}">
              <c16:uniqueId val="{00000006-20BD-41A0-A412-B46518971429}"/>
            </c:ext>
          </c:extLst>
        </c:ser>
        <c:ser>
          <c:idx val="3"/>
          <c:order val="3"/>
          <c:tx>
            <c:strRef>
              <c:f>'місячні Q'!$AB$3</c:f>
              <c:strCache>
                <c:ptCount val="1"/>
                <c:pt idx="0">
                  <c:v>4</c:v>
                </c:pt>
              </c:strCache>
            </c:strRef>
          </c:tx>
          <c:spPr>
            <a:ln>
              <a:solidFill>
                <a:srgbClr val="FFC000"/>
              </a:solidFill>
            </a:ln>
          </c:spPr>
          <c:marker>
            <c:symbol val="star"/>
            <c:size val="4"/>
            <c:spPr>
              <a:solidFill>
                <a:srgbClr val="F4FA06"/>
              </a:solidFill>
              <a:ln>
                <a:solidFill>
                  <a:srgbClr val="FFC000"/>
                </a:solidFill>
              </a:ln>
            </c:spPr>
          </c:marker>
          <c:xVal>
            <c:numRef>
              <c:f>'місячні Q'!$X$4:$X$41</c:f>
              <c:numCache>
                <c:formatCode>General</c:formatCode>
                <c:ptCount val="38"/>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numCache>
            </c:numRef>
          </c:xVal>
          <c:yVal>
            <c:numRef>
              <c:f>'місячні Q'!$AB$4:$AB$41</c:f>
              <c:numCache>
                <c:formatCode>General</c:formatCode>
                <c:ptCount val="38"/>
                <c:pt idx="0">
                  <c:v>13.28</c:v>
                </c:pt>
                <c:pt idx="1">
                  <c:v>12.49</c:v>
                </c:pt>
                <c:pt idx="2">
                  <c:v>14.450000000000006</c:v>
                </c:pt>
                <c:pt idx="3">
                  <c:v>9.9</c:v>
                </c:pt>
                <c:pt idx="4">
                  <c:v>9.02</c:v>
                </c:pt>
                <c:pt idx="5">
                  <c:v>5.1599999999999975</c:v>
                </c:pt>
                <c:pt idx="6">
                  <c:v>11.23</c:v>
                </c:pt>
                <c:pt idx="7">
                  <c:v>13.880000000000004</c:v>
                </c:pt>
                <c:pt idx="8">
                  <c:v>17.920000000000002</c:v>
                </c:pt>
                <c:pt idx="9">
                  <c:v>24.53</c:v>
                </c:pt>
                <c:pt idx="10">
                  <c:v>24.43</c:v>
                </c:pt>
                <c:pt idx="11">
                  <c:v>28.59</c:v>
                </c:pt>
                <c:pt idx="12">
                  <c:v>20.549999999999986</c:v>
                </c:pt>
                <c:pt idx="13">
                  <c:v>37.92</c:v>
                </c:pt>
                <c:pt idx="14">
                  <c:v>18.91</c:v>
                </c:pt>
                <c:pt idx="15">
                  <c:v>29.53</c:v>
                </c:pt>
                <c:pt idx="16">
                  <c:v>23.01</c:v>
                </c:pt>
                <c:pt idx="17">
                  <c:v>21.159999999999997</c:v>
                </c:pt>
                <c:pt idx="18">
                  <c:v>36.050000000000004</c:v>
                </c:pt>
                <c:pt idx="19">
                  <c:v>29.110000000000031</c:v>
                </c:pt>
                <c:pt idx="20">
                  <c:v>12.93</c:v>
                </c:pt>
                <c:pt idx="21">
                  <c:v>18.989999999999956</c:v>
                </c:pt>
                <c:pt idx="22">
                  <c:v>11.43</c:v>
                </c:pt>
                <c:pt idx="23">
                  <c:v>12.29</c:v>
                </c:pt>
                <c:pt idx="24">
                  <c:v>32.54</c:v>
                </c:pt>
                <c:pt idx="25">
                  <c:v>50.740000000000009</c:v>
                </c:pt>
                <c:pt idx="26">
                  <c:v>34.83</c:v>
                </c:pt>
                <c:pt idx="27">
                  <c:v>38.58</c:v>
                </c:pt>
                <c:pt idx="28">
                  <c:v>0.29000000000000026</c:v>
                </c:pt>
                <c:pt idx="29">
                  <c:v>35.65</c:v>
                </c:pt>
                <c:pt idx="30">
                  <c:v>25.71</c:v>
                </c:pt>
                <c:pt idx="31" formatCode="0.00">
                  <c:v>35</c:v>
                </c:pt>
                <c:pt idx="32">
                  <c:v>37.230000000000011</c:v>
                </c:pt>
                <c:pt idx="33">
                  <c:v>31.509999999999987</c:v>
                </c:pt>
                <c:pt idx="34">
                  <c:v>44.13</c:v>
                </c:pt>
                <c:pt idx="35">
                  <c:v>21.36</c:v>
                </c:pt>
                <c:pt idx="36">
                  <c:v>17.72</c:v>
                </c:pt>
                <c:pt idx="37">
                  <c:v>26.970000000000002</c:v>
                </c:pt>
              </c:numCache>
            </c:numRef>
          </c:yVal>
          <c:smooth val="1"/>
          <c:extLst xmlns:c16r2="http://schemas.microsoft.com/office/drawing/2015/06/chart">
            <c:ext xmlns:c16="http://schemas.microsoft.com/office/drawing/2014/chart" uri="{C3380CC4-5D6E-409C-BE32-E72D297353CC}">
              <c16:uniqueId val="{00000007-20BD-41A0-A412-B46518971429}"/>
            </c:ext>
          </c:extLst>
        </c:ser>
        <c:axId val="47139456"/>
        <c:axId val="47202688"/>
      </c:scatterChart>
      <c:valAx>
        <c:axId val="47139456"/>
        <c:scaling>
          <c:orientation val="minMax"/>
          <c:max val="2019"/>
          <c:min val="1979"/>
        </c:scaling>
        <c:axPos val="b"/>
        <c:majorGridlines/>
        <c:minorGridlines/>
        <c:numFmt formatCode="General" sourceLinked="1"/>
        <c:tickLblPos val="nextTo"/>
        <c:txPr>
          <a:bodyPr rot="0" vert="horz"/>
          <a:lstStyle/>
          <a:p>
            <a:pPr>
              <a:defRPr sz="1000" b="0" i="0" u="none" strike="noStrike" baseline="0">
                <a:solidFill>
                  <a:srgbClr val="000000"/>
                </a:solidFill>
                <a:latin typeface="Times New Roman"/>
                <a:ea typeface="Times New Roman"/>
                <a:cs typeface="Times New Roman"/>
              </a:defRPr>
            </a:pPr>
            <a:endParaRPr lang="uk-UA"/>
          </a:p>
        </c:txPr>
        <c:crossAx val="47202688"/>
        <c:crosses val="autoZero"/>
        <c:crossBetween val="midCat"/>
      </c:valAx>
      <c:valAx>
        <c:axId val="47202688"/>
        <c:scaling>
          <c:orientation val="minMax"/>
        </c:scaling>
        <c:axPos val="l"/>
        <c:majorGridlines/>
        <c:title>
          <c:tx>
            <c:rich>
              <a:bodyPr/>
              <a:lstStyle/>
              <a:p>
                <a:pPr>
                  <a:defRPr sz="1100" b="0" i="0" u="none" strike="noStrike" baseline="0">
                    <a:solidFill>
                      <a:srgbClr val="000000"/>
                    </a:solidFill>
                    <a:latin typeface="Calibri"/>
                    <a:ea typeface="Calibri"/>
                    <a:cs typeface="Calibri"/>
                  </a:defRPr>
                </a:pPr>
                <a:r>
                  <a:rPr lang="en-US" sz="1100" b="1" i="0" baseline="0" dirty="0"/>
                  <a:t>Groundwater runoff</a:t>
                </a:r>
                <a:r>
                  <a:rPr lang="uk-UA" sz="1100" b="1" i="0" baseline="0" dirty="0"/>
                  <a:t>, m</a:t>
                </a:r>
                <a:r>
                  <a:rPr lang="uk-UA" sz="1100" b="1" i="0" baseline="30000" dirty="0"/>
                  <a:t>3</a:t>
                </a:r>
                <a:r>
                  <a:rPr lang="uk-UA" sz="1100" b="1" i="0" baseline="0" dirty="0"/>
                  <a:t>/</a:t>
                </a:r>
                <a:r>
                  <a:rPr lang="en-US" sz="1100" b="1" i="0" baseline="0" dirty="0"/>
                  <a:t>season</a:t>
                </a:r>
                <a:r>
                  <a:rPr lang="uk-UA" sz="1100" b="1" i="0" baseline="0" dirty="0"/>
                  <a:t>/m</a:t>
                </a:r>
                <a:endParaRPr lang="ru-RU" sz="1100" b="1" i="0" baseline="0" dirty="0"/>
              </a:p>
            </c:rich>
          </c:tx>
          <c:layout>
            <c:manualLayout>
              <c:xMode val="edge"/>
              <c:yMode val="edge"/>
              <c:x val="1.051091483813898E-2"/>
              <c:y val="6.6420952700061417E-2"/>
            </c:manualLayout>
          </c:layout>
          <c:spPr>
            <a:solidFill>
              <a:prstClr val="white"/>
            </a:solidFill>
          </c:spPr>
        </c:title>
        <c:numFmt formatCode="General" sourceLinked="1"/>
        <c:tickLblPos val="nextTo"/>
        <c:txPr>
          <a:bodyPr rot="0" vert="horz"/>
          <a:lstStyle/>
          <a:p>
            <a:pPr>
              <a:defRPr sz="1000" b="0" i="0" u="none" strike="noStrike" baseline="0">
                <a:solidFill>
                  <a:srgbClr val="000000"/>
                </a:solidFill>
                <a:latin typeface="Times New Roman"/>
                <a:ea typeface="Times New Roman"/>
                <a:cs typeface="Times New Roman"/>
              </a:defRPr>
            </a:pPr>
            <a:endParaRPr lang="uk-UA"/>
          </a:p>
        </c:txPr>
        <c:crossAx val="47139456"/>
        <c:crossesAt val="1979"/>
        <c:crossBetween val="midCat"/>
      </c:valAx>
      <c:spPr>
        <a:solidFill>
          <a:prstClr val="white"/>
        </a:solidFill>
      </c:spPr>
    </c:plotArea>
    <c:legend>
      <c:legendPos val="r"/>
      <c:layout>
        <c:manualLayout>
          <c:xMode val="edge"/>
          <c:yMode val="edge"/>
          <c:x val="0.1788617208598294"/>
          <c:y val="3.4132737183999798E-2"/>
          <c:w val="0.10751908229634133"/>
          <c:h val="0.33056595384593401"/>
        </c:manualLayout>
      </c:layout>
      <c:spPr>
        <a:solidFill>
          <a:prstClr val="white"/>
        </a:solidFill>
      </c:spPr>
      <c:txPr>
        <a:bodyPr/>
        <a:lstStyle/>
        <a:p>
          <a:pPr>
            <a:defRPr sz="1050" b="0" i="0" u="none" strike="noStrike" baseline="0">
              <a:solidFill>
                <a:srgbClr val="000000"/>
              </a:solidFill>
              <a:latin typeface="Times New Roman"/>
              <a:ea typeface="Times New Roman"/>
              <a:cs typeface="Times New Roman"/>
            </a:defRPr>
          </a:pPr>
          <a:endParaRPr lang="uk-UA"/>
        </a:p>
      </c:txPr>
    </c:legend>
    <c:plotVisOnly val="1"/>
    <c:dispBlanksAs val="gap"/>
  </c:chart>
  <c:spPr>
    <a:ln>
      <a:noFill/>
    </a:ln>
  </c:spPr>
  <c:txPr>
    <a:bodyPr/>
    <a:lstStyle/>
    <a:p>
      <a:pPr>
        <a:defRPr sz="1000" b="0" i="0" u="none" strike="noStrike" baseline="0">
          <a:solidFill>
            <a:srgbClr val="000000"/>
          </a:solidFill>
          <a:latin typeface="Times New Roman"/>
          <a:ea typeface="Times New Roman"/>
          <a:cs typeface="Times New Roman"/>
        </a:defRPr>
      </a:pPr>
      <a:endParaRPr lang="uk-UA"/>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uk-UA"/>
  <c:clrMapOvr bg1="lt1" tx1="dk1" bg2="lt2" tx2="dk2" accent1="accent1" accent2="accent2" accent3="accent3" accent4="accent4" accent5="accent5" accent6="accent6" hlink="hlink" folHlink="folHlink"/>
  <c:chart>
    <c:plotArea>
      <c:layout>
        <c:manualLayout>
          <c:layoutTarget val="inner"/>
          <c:xMode val="edge"/>
          <c:yMode val="edge"/>
          <c:x val="9.8971941738424371E-2"/>
          <c:y val="4.5184123696998507E-2"/>
          <c:w val="0.80702062057665269"/>
          <c:h val="0.80191443679975161"/>
        </c:manualLayout>
      </c:layout>
      <c:barChart>
        <c:barDir val="col"/>
        <c:grouping val="clustered"/>
        <c:ser>
          <c:idx val="2"/>
          <c:order val="2"/>
          <c:tx>
            <c:strRef>
              <c:f>Лист1!$N$3</c:f>
              <c:strCache>
                <c:ptCount val="1"/>
                <c:pt idx="0">
                  <c:v>Precipitation, mm</c:v>
                </c:pt>
              </c:strCache>
            </c:strRef>
          </c:tx>
          <c:spPr>
            <a:ln>
              <a:solidFill>
                <a:schemeClr val="accent1"/>
              </a:solidFill>
            </a:ln>
          </c:spPr>
          <c:trendline>
            <c:name>trend Precipitation</c:name>
            <c:spPr>
              <a:ln w="25400">
                <a:solidFill>
                  <a:srgbClr val="92D050"/>
                </a:solidFill>
                <a:prstDash val="dash"/>
              </a:ln>
            </c:spPr>
            <c:trendlineType val="log"/>
          </c:trendline>
          <c:cat>
            <c:numRef>
              <c:f>Лист1!$L$4:$L$45</c:f>
              <c:numCache>
                <c:formatCode>General</c:formatCode>
                <c:ptCount val="42"/>
                <c:pt idx="0">
                  <c:v>1976</c:v>
                </c:pt>
                <c:pt idx="1">
                  <c:v>1977</c:v>
                </c:pt>
                <c:pt idx="2">
                  <c:v>1978</c:v>
                </c:pt>
                <c:pt idx="3">
                  <c:v>1979</c:v>
                </c:pt>
                <c:pt idx="4">
                  <c:v>1980</c:v>
                </c:pt>
                <c:pt idx="5">
                  <c:v>1981</c:v>
                </c:pt>
                <c:pt idx="6">
                  <c:v>1982</c:v>
                </c:pt>
                <c:pt idx="7">
                  <c:v>1983</c:v>
                </c:pt>
                <c:pt idx="8">
                  <c:v>1984</c:v>
                </c:pt>
                <c:pt idx="9">
                  <c:v>1985</c:v>
                </c:pt>
                <c:pt idx="10">
                  <c:v>1986</c:v>
                </c:pt>
                <c:pt idx="11">
                  <c:v>1987</c:v>
                </c:pt>
                <c:pt idx="12">
                  <c:v>1988</c:v>
                </c:pt>
                <c:pt idx="13">
                  <c:v>1989</c:v>
                </c:pt>
                <c:pt idx="14">
                  <c:v>1990</c:v>
                </c:pt>
                <c:pt idx="15">
                  <c:v>1991</c:v>
                </c:pt>
                <c:pt idx="16">
                  <c:v>1992</c:v>
                </c:pt>
                <c:pt idx="17">
                  <c:v>1993</c:v>
                </c:pt>
                <c:pt idx="18">
                  <c:v>1994</c:v>
                </c:pt>
                <c:pt idx="19">
                  <c:v>1995</c:v>
                </c:pt>
                <c:pt idx="20">
                  <c:v>1996</c:v>
                </c:pt>
                <c:pt idx="21">
                  <c:v>1997</c:v>
                </c:pt>
                <c:pt idx="22">
                  <c:v>1998</c:v>
                </c:pt>
                <c:pt idx="23">
                  <c:v>1999</c:v>
                </c:pt>
                <c:pt idx="24">
                  <c:v>2000</c:v>
                </c:pt>
                <c:pt idx="25">
                  <c:v>2001</c:v>
                </c:pt>
                <c:pt idx="26">
                  <c:v>2002</c:v>
                </c:pt>
                <c:pt idx="27">
                  <c:v>2003</c:v>
                </c:pt>
                <c:pt idx="28">
                  <c:v>2004</c:v>
                </c:pt>
                <c:pt idx="29">
                  <c:v>2005</c:v>
                </c:pt>
                <c:pt idx="30">
                  <c:v>2006</c:v>
                </c:pt>
                <c:pt idx="31">
                  <c:v>2007</c:v>
                </c:pt>
                <c:pt idx="32">
                  <c:v>2008</c:v>
                </c:pt>
                <c:pt idx="33">
                  <c:v>2009</c:v>
                </c:pt>
                <c:pt idx="34">
                  <c:v>2010</c:v>
                </c:pt>
                <c:pt idx="35">
                  <c:v>2011</c:v>
                </c:pt>
                <c:pt idx="36">
                  <c:v>2012</c:v>
                </c:pt>
                <c:pt idx="37">
                  <c:v>2013</c:v>
                </c:pt>
                <c:pt idx="38">
                  <c:v>2014</c:v>
                </c:pt>
                <c:pt idx="39">
                  <c:v>2015</c:v>
                </c:pt>
                <c:pt idx="40">
                  <c:v>2016</c:v>
                </c:pt>
                <c:pt idx="41">
                  <c:v>2017</c:v>
                </c:pt>
              </c:numCache>
            </c:numRef>
          </c:cat>
          <c:val>
            <c:numRef>
              <c:f>Лист1!$N$4:$N$45</c:f>
              <c:numCache>
                <c:formatCode>General</c:formatCode>
                <c:ptCount val="42"/>
                <c:pt idx="0">
                  <c:v>653.30000109225455</c:v>
                </c:pt>
                <c:pt idx="1">
                  <c:v>630.29999976605291</c:v>
                </c:pt>
                <c:pt idx="2">
                  <c:v>723.80000022053753</c:v>
                </c:pt>
                <c:pt idx="3">
                  <c:v>562.50000032037553</c:v>
                </c:pt>
                <c:pt idx="4">
                  <c:v>802.99999993294477</c:v>
                </c:pt>
                <c:pt idx="5">
                  <c:v>801.69999933242809</c:v>
                </c:pt>
                <c:pt idx="6">
                  <c:v>609.20000131428253</c:v>
                </c:pt>
                <c:pt idx="7">
                  <c:v>613.4000014141202</c:v>
                </c:pt>
                <c:pt idx="8">
                  <c:v>622.99999883770943</c:v>
                </c:pt>
                <c:pt idx="9">
                  <c:v>700.40000074356794</c:v>
                </c:pt>
                <c:pt idx="10">
                  <c:v>542.59999752789849</c:v>
                </c:pt>
                <c:pt idx="11">
                  <c:v>694.79999741166853</c:v>
                </c:pt>
                <c:pt idx="12">
                  <c:v>676.90000119060278</c:v>
                </c:pt>
                <c:pt idx="13">
                  <c:v>694.1000009626157</c:v>
                </c:pt>
                <c:pt idx="14">
                  <c:v>541.99999862909351</c:v>
                </c:pt>
                <c:pt idx="15">
                  <c:v>729.60000181943178</c:v>
                </c:pt>
                <c:pt idx="16">
                  <c:v>505.90000079572201</c:v>
                </c:pt>
                <c:pt idx="17">
                  <c:v>691.90000193566084</c:v>
                </c:pt>
                <c:pt idx="18">
                  <c:v>486.99999994039484</c:v>
                </c:pt>
                <c:pt idx="19">
                  <c:v>675.49999916553497</c:v>
                </c:pt>
                <c:pt idx="20">
                  <c:v>758.30000381171646</c:v>
                </c:pt>
                <c:pt idx="21">
                  <c:v>758.50000087916851</c:v>
                </c:pt>
                <c:pt idx="22">
                  <c:v>865.49999760091293</c:v>
                </c:pt>
                <c:pt idx="23">
                  <c:v>674.39999788254431</c:v>
                </c:pt>
                <c:pt idx="24">
                  <c:v>587.09999994933685</c:v>
                </c:pt>
                <c:pt idx="25">
                  <c:v>680.70000023394823</c:v>
                </c:pt>
                <c:pt idx="26">
                  <c:v>628.00000166147959</c:v>
                </c:pt>
                <c:pt idx="27">
                  <c:v>491.90000147372484</c:v>
                </c:pt>
                <c:pt idx="28">
                  <c:v>684.09999895095825</c:v>
                </c:pt>
                <c:pt idx="29">
                  <c:v>666.10000073909805</c:v>
                </c:pt>
                <c:pt idx="30">
                  <c:v>759.80000061541796</c:v>
                </c:pt>
                <c:pt idx="31">
                  <c:v>681.40000186860561</c:v>
                </c:pt>
                <c:pt idx="32">
                  <c:v>639.60000310093142</c:v>
                </c:pt>
                <c:pt idx="33">
                  <c:v>634.60000149905682</c:v>
                </c:pt>
                <c:pt idx="34">
                  <c:v>629.19999894499801</c:v>
                </c:pt>
                <c:pt idx="35">
                  <c:v>451.39999954402424</c:v>
                </c:pt>
                <c:pt idx="36">
                  <c:v>666.20000101625953</c:v>
                </c:pt>
                <c:pt idx="37">
                  <c:v>743.6999958232044</c:v>
                </c:pt>
                <c:pt idx="38">
                  <c:v>539.00000143051159</c:v>
                </c:pt>
                <c:pt idx="39">
                  <c:v>389.19999916106462</c:v>
                </c:pt>
                <c:pt idx="40">
                  <c:v>562.60000265389749</c:v>
                </c:pt>
                <c:pt idx="41">
                  <c:v>605.100001320243</c:v>
                </c:pt>
              </c:numCache>
            </c:numRef>
          </c:val>
          <c:extLst xmlns:c16r2="http://schemas.microsoft.com/office/drawing/2015/06/chart">
            <c:ext xmlns:c16="http://schemas.microsoft.com/office/drawing/2014/chart" uri="{C3380CC4-5D6E-409C-BE32-E72D297353CC}">
              <c16:uniqueId val="{00000001-A26A-4A96-BA70-80797E4FA8B1}"/>
            </c:ext>
          </c:extLst>
        </c:ser>
        <c:axId val="48389504"/>
        <c:axId val="48395392"/>
      </c:barChart>
      <c:lineChart>
        <c:grouping val="standard"/>
        <c:ser>
          <c:idx val="0"/>
          <c:order val="0"/>
          <c:tx>
            <c:strRef>
              <c:f>Лист1!$M$3</c:f>
              <c:strCache>
                <c:ptCount val="1"/>
                <c:pt idx="0">
                  <c:v>Average air temperature, °C</c:v>
                </c:pt>
              </c:strCache>
            </c:strRef>
          </c:tx>
          <c:spPr>
            <a:ln>
              <a:solidFill>
                <a:srgbClr val="F79646">
                  <a:lumMod val="75000"/>
                </a:srgbClr>
              </a:solidFill>
            </a:ln>
          </c:spPr>
          <c:marker>
            <c:symbol val="none"/>
          </c:marker>
          <c:trendline>
            <c:spPr>
              <a:ln w="19050">
                <a:solidFill>
                  <a:srgbClr val="4F81BD"/>
                </a:solidFill>
                <a:prstDash val="lgDashDot"/>
              </a:ln>
            </c:spPr>
            <c:trendlineType val="exp"/>
          </c:trendline>
          <c:trendline>
            <c:spPr>
              <a:ln w="28575">
                <a:solidFill>
                  <a:srgbClr val="E86106"/>
                </a:solidFill>
                <a:prstDash val="lgDash"/>
              </a:ln>
            </c:spPr>
            <c:trendlineType val="exp"/>
          </c:trendline>
          <c:cat>
            <c:numRef>
              <c:f>Лист1!$L$4:$L$45</c:f>
              <c:numCache>
                <c:formatCode>General</c:formatCode>
                <c:ptCount val="42"/>
                <c:pt idx="0">
                  <c:v>1976</c:v>
                </c:pt>
                <c:pt idx="1">
                  <c:v>1977</c:v>
                </c:pt>
                <c:pt idx="2">
                  <c:v>1978</c:v>
                </c:pt>
                <c:pt idx="3">
                  <c:v>1979</c:v>
                </c:pt>
                <c:pt idx="4">
                  <c:v>1980</c:v>
                </c:pt>
                <c:pt idx="5">
                  <c:v>1981</c:v>
                </c:pt>
                <c:pt idx="6">
                  <c:v>1982</c:v>
                </c:pt>
                <c:pt idx="7">
                  <c:v>1983</c:v>
                </c:pt>
                <c:pt idx="8">
                  <c:v>1984</c:v>
                </c:pt>
                <c:pt idx="9">
                  <c:v>1985</c:v>
                </c:pt>
                <c:pt idx="10">
                  <c:v>1986</c:v>
                </c:pt>
                <c:pt idx="11">
                  <c:v>1987</c:v>
                </c:pt>
                <c:pt idx="12">
                  <c:v>1988</c:v>
                </c:pt>
                <c:pt idx="13">
                  <c:v>1989</c:v>
                </c:pt>
                <c:pt idx="14">
                  <c:v>1990</c:v>
                </c:pt>
                <c:pt idx="15">
                  <c:v>1991</c:v>
                </c:pt>
                <c:pt idx="16">
                  <c:v>1992</c:v>
                </c:pt>
                <c:pt idx="17">
                  <c:v>1993</c:v>
                </c:pt>
                <c:pt idx="18">
                  <c:v>1994</c:v>
                </c:pt>
                <c:pt idx="19">
                  <c:v>1995</c:v>
                </c:pt>
                <c:pt idx="20">
                  <c:v>1996</c:v>
                </c:pt>
                <c:pt idx="21">
                  <c:v>1997</c:v>
                </c:pt>
                <c:pt idx="22">
                  <c:v>1998</c:v>
                </c:pt>
                <c:pt idx="23">
                  <c:v>1999</c:v>
                </c:pt>
                <c:pt idx="24">
                  <c:v>2000</c:v>
                </c:pt>
                <c:pt idx="25">
                  <c:v>2001</c:v>
                </c:pt>
                <c:pt idx="26">
                  <c:v>2002</c:v>
                </c:pt>
                <c:pt idx="27">
                  <c:v>2003</c:v>
                </c:pt>
                <c:pt idx="28">
                  <c:v>2004</c:v>
                </c:pt>
                <c:pt idx="29">
                  <c:v>2005</c:v>
                </c:pt>
                <c:pt idx="30">
                  <c:v>2006</c:v>
                </c:pt>
                <c:pt idx="31">
                  <c:v>2007</c:v>
                </c:pt>
                <c:pt idx="32">
                  <c:v>2008</c:v>
                </c:pt>
                <c:pt idx="33">
                  <c:v>2009</c:v>
                </c:pt>
                <c:pt idx="34">
                  <c:v>2010</c:v>
                </c:pt>
                <c:pt idx="35">
                  <c:v>2011</c:v>
                </c:pt>
                <c:pt idx="36">
                  <c:v>2012</c:v>
                </c:pt>
                <c:pt idx="37">
                  <c:v>2013</c:v>
                </c:pt>
                <c:pt idx="38">
                  <c:v>2014</c:v>
                </c:pt>
                <c:pt idx="39">
                  <c:v>2015</c:v>
                </c:pt>
                <c:pt idx="40">
                  <c:v>2016</c:v>
                </c:pt>
                <c:pt idx="41">
                  <c:v>2017</c:v>
                </c:pt>
              </c:numCache>
            </c:numRef>
          </c:cat>
          <c:val>
            <c:numRef>
              <c:f>Лист1!$M$4:$M$45</c:f>
              <c:numCache>
                <c:formatCode>0.0</c:formatCode>
                <c:ptCount val="42"/>
                <c:pt idx="0">
                  <c:v>5.9785867899724394</c:v>
                </c:pt>
                <c:pt idx="1">
                  <c:v>7.2524137560601725</c:v>
                </c:pt>
                <c:pt idx="2">
                  <c:v>6.4397887834549374</c:v>
                </c:pt>
                <c:pt idx="3">
                  <c:v>7.1426940216105095</c:v>
                </c:pt>
                <c:pt idx="4">
                  <c:v>5.6651712572814246</c:v>
                </c:pt>
                <c:pt idx="5">
                  <c:v>7.3881216370024241</c:v>
                </c:pt>
                <c:pt idx="6">
                  <c:v>7.7477571485741414</c:v>
                </c:pt>
                <c:pt idx="7">
                  <c:v>8.3722590265924222</c:v>
                </c:pt>
                <c:pt idx="8">
                  <c:v>7.0107556684856345</c:v>
                </c:pt>
                <c:pt idx="9">
                  <c:v>5.7338338509043485</c:v>
                </c:pt>
                <c:pt idx="10">
                  <c:v>7.0485495120986634</c:v>
                </c:pt>
                <c:pt idx="11">
                  <c:v>5.4337949609916434</c:v>
                </c:pt>
                <c:pt idx="12">
                  <c:v>6.9580731720403932</c:v>
                </c:pt>
                <c:pt idx="13">
                  <c:v>8.737471119971314</c:v>
                </c:pt>
                <c:pt idx="14">
                  <c:v>8.776357135137749</c:v>
                </c:pt>
                <c:pt idx="15">
                  <c:v>7.3447615195413682</c:v>
                </c:pt>
                <c:pt idx="16">
                  <c:v>7.855285242615877</c:v>
                </c:pt>
                <c:pt idx="17">
                  <c:v>6.970961103167423</c:v>
                </c:pt>
                <c:pt idx="18">
                  <c:v>8.3587535230104653</c:v>
                </c:pt>
                <c:pt idx="19">
                  <c:v>7.7483087745853494</c:v>
                </c:pt>
                <c:pt idx="20">
                  <c:v>6.4946834032580973</c:v>
                </c:pt>
                <c:pt idx="21">
                  <c:v>7.0507932580292945</c:v>
                </c:pt>
                <c:pt idx="22">
                  <c:v>7.6012824894031796</c:v>
                </c:pt>
                <c:pt idx="23">
                  <c:v>8.6731198945013706</c:v>
                </c:pt>
                <c:pt idx="24">
                  <c:v>8.8187694642665431</c:v>
                </c:pt>
                <c:pt idx="25">
                  <c:v>6.9065188983629815</c:v>
                </c:pt>
                <c:pt idx="26">
                  <c:v>8.5099868105600383</c:v>
                </c:pt>
                <c:pt idx="27">
                  <c:v>7.6343530781432625</c:v>
                </c:pt>
                <c:pt idx="28">
                  <c:v>7.8947961862433296</c:v>
                </c:pt>
                <c:pt idx="29">
                  <c:v>7.7691714683859265</c:v>
                </c:pt>
                <c:pt idx="30">
                  <c:v>7.5774236004933124</c:v>
                </c:pt>
                <c:pt idx="31">
                  <c:v>9.149821584575875</c:v>
                </c:pt>
                <c:pt idx="32">
                  <c:v>8.9753505855568978</c:v>
                </c:pt>
                <c:pt idx="33">
                  <c:v>8.6603175408515867</c:v>
                </c:pt>
                <c:pt idx="34">
                  <c:v>8.2987171990596931</c:v>
                </c:pt>
                <c:pt idx="35">
                  <c:v>8.3540533759075775</c:v>
                </c:pt>
                <c:pt idx="36">
                  <c:v>8.1918411350630471</c:v>
                </c:pt>
                <c:pt idx="37">
                  <c:v>8.6012786412871112</c:v>
                </c:pt>
                <c:pt idx="38">
                  <c:v>8.6644002843177645</c:v>
                </c:pt>
                <c:pt idx="39">
                  <c:v>9.773801279893414</c:v>
                </c:pt>
                <c:pt idx="40">
                  <c:v>9.0721757955637816</c:v>
                </c:pt>
                <c:pt idx="41">
                  <c:v>8.9479638803544219</c:v>
                </c:pt>
              </c:numCache>
            </c:numRef>
          </c:val>
          <c:extLst xmlns:c16r2="http://schemas.microsoft.com/office/drawing/2015/06/chart">
            <c:ext xmlns:c16="http://schemas.microsoft.com/office/drawing/2014/chart" uri="{C3380CC4-5D6E-409C-BE32-E72D297353CC}">
              <c16:uniqueId val="{00000004-A26A-4A96-BA70-80797E4FA8B1}"/>
            </c:ext>
          </c:extLst>
        </c:ser>
        <c:ser>
          <c:idx val="1"/>
          <c:order val="1"/>
          <c:tx>
            <c:strRef>
              <c:f>Лист1!$O$3</c:f>
              <c:strCache>
                <c:ptCount val="1"/>
                <c:pt idx="0">
                  <c:v>Southern Bug river discharges (the average monthly), m3/s</c:v>
                </c:pt>
              </c:strCache>
            </c:strRef>
          </c:tx>
          <c:spPr>
            <a:ln>
              <a:solidFill>
                <a:srgbClr val="4F81BD"/>
              </a:solidFill>
            </a:ln>
          </c:spPr>
          <c:marker>
            <c:symbol val="none"/>
          </c:marker>
          <c:trendline>
            <c:name>trend Discharges</c:name>
            <c:spPr>
              <a:ln w="38100">
                <a:solidFill>
                  <a:srgbClr val="4F81BD">
                    <a:lumMod val="75000"/>
                  </a:srgbClr>
                </a:solidFill>
                <a:prstDash val="dash"/>
              </a:ln>
            </c:spPr>
            <c:trendlineType val="exp"/>
          </c:trendline>
          <c:cat>
            <c:numRef>
              <c:f>Лист1!$L$4:$L$45</c:f>
              <c:numCache>
                <c:formatCode>General</c:formatCode>
                <c:ptCount val="42"/>
                <c:pt idx="0">
                  <c:v>1976</c:v>
                </c:pt>
                <c:pt idx="1">
                  <c:v>1977</c:v>
                </c:pt>
                <c:pt idx="2">
                  <c:v>1978</c:v>
                </c:pt>
                <c:pt idx="3">
                  <c:v>1979</c:v>
                </c:pt>
                <c:pt idx="4">
                  <c:v>1980</c:v>
                </c:pt>
                <c:pt idx="5">
                  <c:v>1981</c:v>
                </c:pt>
                <c:pt idx="6">
                  <c:v>1982</c:v>
                </c:pt>
                <c:pt idx="7">
                  <c:v>1983</c:v>
                </c:pt>
                <c:pt idx="8">
                  <c:v>1984</c:v>
                </c:pt>
                <c:pt idx="9">
                  <c:v>1985</c:v>
                </c:pt>
                <c:pt idx="10">
                  <c:v>1986</c:v>
                </c:pt>
                <c:pt idx="11">
                  <c:v>1987</c:v>
                </c:pt>
                <c:pt idx="12">
                  <c:v>1988</c:v>
                </c:pt>
                <c:pt idx="13">
                  <c:v>1989</c:v>
                </c:pt>
                <c:pt idx="14">
                  <c:v>1990</c:v>
                </c:pt>
                <c:pt idx="15">
                  <c:v>1991</c:v>
                </c:pt>
                <c:pt idx="16">
                  <c:v>1992</c:v>
                </c:pt>
                <c:pt idx="17">
                  <c:v>1993</c:v>
                </c:pt>
                <c:pt idx="18">
                  <c:v>1994</c:v>
                </c:pt>
                <c:pt idx="19">
                  <c:v>1995</c:v>
                </c:pt>
                <c:pt idx="20">
                  <c:v>1996</c:v>
                </c:pt>
                <c:pt idx="21">
                  <c:v>1997</c:v>
                </c:pt>
                <c:pt idx="22">
                  <c:v>1998</c:v>
                </c:pt>
                <c:pt idx="23">
                  <c:v>1999</c:v>
                </c:pt>
                <c:pt idx="24">
                  <c:v>2000</c:v>
                </c:pt>
                <c:pt idx="25">
                  <c:v>2001</c:v>
                </c:pt>
                <c:pt idx="26">
                  <c:v>2002</c:v>
                </c:pt>
                <c:pt idx="27">
                  <c:v>2003</c:v>
                </c:pt>
                <c:pt idx="28">
                  <c:v>2004</c:v>
                </c:pt>
                <c:pt idx="29">
                  <c:v>2005</c:v>
                </c:pt>
                <c:pt idx="30">
                  <c:v>2006</c:v>
                </c:pt>
                <c:pt idx="31">
                  <c:v>2007</c:v>
                </c:pt>
                <c:pt idx="32">
                  <c:v>2008</c:v>
                </c:pt>
                <c:pt idx="33">
                  <c:v>2009</c:v>
                </c:pt>
                <c:pt idx="34">
                  <c:v>2010</c:v>
                </c:pt>
                <c:pt idx="35">
                  <c:v>2011</c:v>
                </c:pt>
                <c:pt idx="36">
                  <c:v>2012</c:v>
                </c:pt>
                <c:pt idx="37">
                  <c:v>2013</c:v>
                </c:pt>
                <c:pt idx="38">
                  <c:v>2014</c:v>
                </c:pt>
                <c:pt idx="39">
                  <c:v>2015</c:v>
                </c:pt>
                <c:pt idx="40">
                  <c:v>2016</c:v>
                </c:pt>
                <c:pt idx="41">
                  <c:v>2017</c:v>
                </c:pt>
              </c:numCache>
            </c:numRef>
          </c:cat>
          <c:val>
            <c:numRef>
              <c:f>Лист1!$O$4:$O$45</c:f>
              <c:numCache>
                <c:formatCode>0.0</c:formatCode>
                <c:ptCount val="42"/>
                <c:pt idx="0">
                  <c:v>19.2</c:v>
                </c:pt>
                <c:pt idx="1">
                  <c:v>17.399999999999999</c:v>
                </c:pt>
                <c:pt idx="2">
                  <c:v>17.100000000000001</c:v>
                </c:pt>
                <c:pt idx="3">
                  <c:v>20.9</c:v>
                </c:pt>
                <c:pt idx="4">
                  <c:v>20.7</c:v>
                </c:pt>
                <c:pt idx="5">
                  <c:v>22</c:v>
                </c:pt>
                <c:pt idx="6">
                  <c:v>18.100000000000001</c:v>
                </c:pt>
                <c:pt idx="7">
                  <c:v>13.5</c:v>
                </c:pt>
                <c:pt idx="8">
                  <c:v>11.7</c:v>
                </c:pt>
                <c:pt idx="9">
                  <c:v>12.3</c:v>
                </c:pt>
                <c:pt idx="10">
                  <c:v>9.7900000000000009</c:v>
                </c:pt>
                <c:pt idx="11">
                  <c:v>10.5</c:v>
                </c:pt>
                <c:pt idx="12">
                  <c:v>14.5</c:v>
                </c:pt>
                <c:pt idx="13">
                  <c:v>12.3</c:v>
                </c:pt>
                <c:pt idx="14">
                  <c:v>7.1499999999999995</c:v>
                </c:pt>
                <c:pt idx="15">
                  <c:v>14.1</c:v>
                </c:pt>
                <c:pt idx="16">
                  <c:v>11.6</c:v>
                </c:pt>
                <c:pt idx="17">
                  <c:v>12.1</c:v>
                </c:pt>
                <c:pt idx="18">
                  <c:v>10.200000000000001</c:v>
                </c:pt>
                <c:pt idx="19">
                  <c:v>8.8600000000000048</c:v>
                </c:pt>
                <c:pt idx="20">
                  <c:v>19.100000000000001</c:v>
                </c:pt>
                <c:pt idx="21">
                  <c:v>14.4</c:v>
                </c:pt>
                <c:pt idx="22">
                  <c:v>21.3</c:v>
                </c:pt>
                <c:pt idx="23">
                  <c:v>22.8</c:v>
                </c:pt>
                <c:pt idx="24">
                  <c:v>16.899999999999999</c:v>
                </c:pt>
                <c:pt idx="25">
                  <c:v>19.2</c:v>
                </c:pt>
                <c:pt idx="26">
                  <c:v>15.2</c:v>
                </c:pt>
                <c:pt idx="27">
                  <c:v>15.7</c:v>
                </c:pt>
                <c:pt idx="28">
                  <c:v>8.07</c:v>
                </c:pt>
                <c:pt idx="29">
                  <c:v>14</c:v>
                </c:pt>
                <c:pt idx="30">
                  <c:v>19.5</c:v>
                </c:pt>
                <c:pt idx="31">
                  <c:v>13.3</c:v>
                </c:pt>
                <c:pt idx="32">
                  <c:v>17.7</c:v>
                </c:pt>
                <c:pt idx="33">
                  <c:v>13.2</c:v>
                </c:pt>
                <c:pt idx="34">
                  <c:v>13.7</c:v>
                </c:pt>
                <c:pt idx="35">
                  <c:v>10.9</c:v>
                </c:pt>
                <c:pt idx="36">
                  <c:v>9.0300000000000011</c:v>
                </c:pt>
                <c:pt idx="37">
                  <c:v>19.5</c:v>
                </c:pt>
                <c:pt idx="38">
                  <c:v>11</c:v>
                </c:pt>
                <c:pt idx="39">
                  <c:v>6.07</c:v>
                </c:pt>
                <c:pt idx="40">
                  <c:v>4.2538731615375118</c:v>
                </c:pt>
                <c:pt idx="41">
                  <c:v>5.6233333333333384</c:v>
                </c:pt>
              </c:numCache>
            </c:numRef>
          </c:val>
          <c:extLst xmlns:c16r2="http://schemas.microsoft.com/office/drawing/2015/06/chart">
            <c:ext xmlns:c16="http://schemas.microsoft.com/office/drawing/2014/chart" uri="{C3380CC4-5D6E-409C-BE32-E72D297353CC}">
              <c16:uniqueId val="{00000006-A26A-4A96-BA70-80797E4FA8B1}"/>
            </c:ext>
          </c:extLst>
        </c:ser>
        <c:marker val="1"/>
        <c:axId val="48386048"/>
        <c:axId val="48387584"/>
      </c:lineChart>
      <c:dateAx>
        <c:axId val="48386048"/>
        <c:scaling>
          <c:orientation val="minMax"/>
        </c:scaling>
        <c:axPos val="b"/>
        <c:numFmt formatCode="General" sourceLinked="0"/>
        <c:tickLblPos val="nextTo"/>
        <c:txPr>
          <a:bodyPr rot="-2700000" vert="horz"/>
          <a:lstStyle/>
          <a:p>
            <a:pPr>
              <a:defRPr sz="1100" b="0" i="0" u="none" strike="noStrike" baseline="0">
                <a:solidFill>
                  <a:srgbClr val="000000"/>
                </a:solidFill>
                <a:latin typeface="Times New Roman"/>
                <a:ea typeface="Times New Roman"/>
                <a:cs typeface="Times New Roman"/>
              </a:defRPr>
            </a:pPr>
            <a:endParaRPr lang="uk-UA"/>
          </a:p>
        </c:txPr>
        <c:crossAx val="48387584"/>
        <c:crosses val="autoZero"/>
        <c:lblOffset val="100"/>
        <c:baseTimeUnit val="days"/>
      </c:dateAx>
      <c:valAx>
        <c:axId val="48387584"/>
        <c:scaling>
          <c:orientation val="minMax"/>
        </c:scaling>
        <c:axPos val="l"/>
        <c:majorGridlines/>
        <c:title>
          <c:tx>
            <c:rich>
              <a:bodyPr/>
              <a:lstStyle/>
              <a:p>
                <a:pPr>
                  <a:defRPr sz="1000" b="1" i="0" u="none" strike="noStrike" baseline="0">
                    <a:solidFill>
                      <a:srgbClr val="000000"/>
                    </a:solidFill>
                    <a:latin typeface="Calibri"/>
                    <a:ea typeface="Calibri"/>
                    <a:cs typeface="Calibri"/>
                  </a:defRPr>
                </a:pPr>
                <a:r>
                  <a:rPr lang="en-US" sz="1400" b="1" i="0" strike="noStrike">
                    <a:solidFill>
                      <a:srgbClr val="000000"/>
                    </a:solidFill>
                    <a:latin typeface="Times New Roman"/>
                    <a:cs typeface="Times New Roman"/>
                  </a:rPr>
                  <a:t>Temperature </a:t>
                </a:r>
                <a:r>
                  <a:rPr lang="en-US" sz="1400" b="1" i="0" strike="noStrike" baseline="30000">
                    <a:solidFill>
                      <a:srgbClr val="000000"/>
                    </a:solidFill>
                    <a:latin typeface="Times New Roman"/>
                    <a:cs typeface="Times New Roman"/>
                  </a:rPr>
                  <a:t>o</a:t>
                </a:r>
                <a:r>
                  <a:rPr lang="en-US" sz="1400" b="1" i="0" strike="noStrike">
                    <a:solidFill>
                      <a:srgbClr val="000000"/>
                    </a:solidFill>
                    <a:latin typeface="Times New Roman"/>
                    <a:cs typeface="Times New Roman"/>
                  </a:rPr>
                  <a:t>C,Average discharge, m</a:t>
                </a:r>
                <a:r>
                  <a:rPr lang="ru-RU" sz="1400" b="1" i="0" strike="noStrike" baseline="30000">
                    <a:solidFill>
                      <a:srgbClr val="000000"/>
                    </a:solidFill>
                    <a:latin typeface="Times New Roman"/>
                    <a:cs typeface="Times New Roman"/>
                  </a:rPr>
                  <a:t>3</a:t>
                </a:r>
                <a:r>
                  <a:rPr lang="ru-RU" sz="1400" b="1" i="0" strike="noStrike">
                    <a:solidFill>
                      <a:srgbClr val="000000"/>
                    </a:solidFill>
                    <a:latin typeface="Times New Roman"/>
                    <a:cs typeface="Times New Roman"/>
                  </a:rPr>
                  <a:t>/</a:t>
                </a:r>
                <a:r>
                  <a:rPr lang="en-US" sz="1400" b="1" i="0" strike="noStrike">
                    <a:solidFill>
                      <a:srgbClr val="000000"/>
                    </a:solidFill>
                    <a:latin typeface="Times New Roman"/>
                    <a:cs typeface="Times New Roman"/>
                  </a:rPr>
                  <a:t>s</a:t>
                </a:r>
                <a:endParaRPr lang="ru-RU" sz="1400" b="1" i="0" strike="noStrike">
                  <a:solidFill>
                    <a:srgbClr val="000000"/>
                  </a:solidFill>
                  <a:latin typeface="Times New Roman"/>
                  <a:cs typeface="Times New Roman"/>
                </a:endParaRPr>
              </a:p>
            </c:rich>
          </c:tx>
          <c:layout>
            <c:manualLayout>
              <c:xMode val="edge"/>
              <c:yMode val="edge"/>
              <c:x val="8.4229054701495762E-4"/>
              <c:y val="0.18998859319264957"/>
            </c:manualLayout>
          </c:layout>
        </c:title>
        <c:numFmt formatCode="0.0" sourceLinked="1"/>
        <c:tickLblPos val="nextTo"/>
        <c:txPr>
          <a:bodyPr rot="0" vert="horz"/>
          <a:lstStyle/>
          <a:p>
            <a:pPr>
              <a:defRPr sz="1200" b="0" i="0" u="none" strike="noStrike" baseline="0">
                <a:solidFill>
                  <a:srgbClr val="000000"/>
                </a:solidFill>
                <a:latin typeface="Calibri"/>
                <a:ea typeface="Calibri"/>
                <a:cs typeface="Calibri"/>
              </a:defRPr>
            </a:pPr>
            <a:endParaRPr lang="uk-UA"/>
          </a:p>
        </c:txPr>
        <c:crossAx val="48386048"/>
        <c:crosses val="autoZero"/>
        <c:crossBetween val="between"/>
      </c:valAx>
      <c:catAx>
        <c:axId val="48389504"/>
        <c:scaling>
          <c:orientation val="minMax"/>
        </c:scaling>
        <c:delete val="1"/>
        <c:axPos val="b"/>
        <c:numFmt formatCode="General" sourceLinked="1"/>
        <c:tickLblPos val="none"/>
        <c:crossAx val="48395392"/>
        <c:crosses val="autoZero"/>
        <c:auto val="1"/>
        <c:lblAlgn val="ctr"/>
        <c:lblOffset val="100"/>
      </c:catAx>
      <c:valAx>
        <c:axId val="48395392"/>
        <c:scaling>
          <c:orientation val="minMax"/>
        </c:scaling>
        <c:axPos val="r"/>
        <c:title>
          <c:tx>
            <c:rich>
              <a:bodyPr/>
              <a:lstStyle/>
              <a:p>
                <a:pPr>
                  <a:defRPr sz="1400" b="1" i="0" u="none" strike="noStrike" baseline="0">
                    <a:solidFill>
                      <a:srgbClr val="000000"/>
                    </a:solidFill>
                    <a:latin typeface="Times New Roman"/>
                    <a:ea typeface="Times New Roman"/>
                    <a:cs typeface="Times New Roman"/>
                  </a:defRPr>
                </a:pPr>
                <a:r>
                  <a:rPr lang="en-US" b="1"/>
                  <a:t>Precipitation</a:t>
                </a:r>
                <a:r>
                  <a:rPr lang="ru-RU" b="1"/>
                  <a:t>, </a:t>
                </a:r>
                <a:r>
                  <a:rPr lang="en-US" b="1"/>
                  <a:t>mm</a:t>
                </a:r>
                <a:endParaRPr lang="ru-RU" b="1"/>
              </a:p>
            </c:rich>
          </c:tx>
          <c:layout>
            <c:manualLayout>
              <c:xMode val="edge"/>
              <c:yMode val="edge"/>
              <c:x val="0.96276970710900756"/>
              <c:y val="0.26237656613678051"/>
            </c:manualLayout>
          </c:layout>
        </c:title>
        <c:numFmt formatCode="General" sourceLinked="1"/>
        <c:tickLblPos val="nextTo"/>
        <c:txPr>
          <a:bodyPr rot="0" vert="horz"/>
          <a:lstStyle/>
          <a:p>
            <a:pPr>
              <a:defRPr sz="1200" b="0" i="0" u="none" strike="noStrike" baseline="0">
                <a:solidFill>
                  <a:srgbClr val="000000"/>
                </a:solidFill>
                <a:latin typeface="Calibri"/>
                <a:ea typeface="Calibri"/>
                <a:cs typeface="Calibri"/>
              </a:defRPr>
            </a:pPr>
            <a:endParaRPr lang="uk-UA"/>
          </a:p>
        </c:txPr>
        <c:crossAx val="48389504"/>
        <c:crosses val="max"/>
        <c:crossBetween val="between"/>
      </c:valAx>
    </c:plotArea>
    <c:legend>
      <c:legendPos val="r"/>
      <c:legendEntry>
        <c:idx val="0"/>
        <c:txPr>
          <a:bodyPr/>
          <a:lstStyle/>
          <a:p>
            <a:pPr>
              <a:defRPr sz="1000" b="0" i="0" u="none" strike="noStrike" baseline="0">
                <a:solidFill>
                  <a:srgbClr val="000000"/>
                </a:solidFill>
                <a:latin typeface="Calibri"/>
                <a:ea typeface="Calibri"/>
                <a:cs typeface="Calibri"/>
              </a:defRPr>
            </a:pPr>
            <a:endParaRPr lang="uk-UA"/>
          </a:p>
        </c:txPr>
      </c:legendEntry>
      <c:legendEntry>
        <c:idx val="1"/>
        <c:txPr>
          <a:bodyPr/>
          <a:lstStyle/>
          <a:p>
            <a:pPr>
              <a:defRPr sz="1000" b="0" i="0" u="none" strike="noStrike" baseline="0">
                <a:solidFill>
                  <a:srgbClr val="000000"/>
                </a:solidFill>
                <a:latin typeface="Calibri"/>
                <a:ea typeface="Calibri"/>
                <a:cs typeface="Calibri"/>
              </a:defRPr>
            </a:pPr>
            <a:endParaRPr lang="uk-UA"/>
          </a:p>
        </c:txPr>
      </c:legendEntry>
      <c:legendEntry>
        <c:idx val="2"/>
        <c:txPr>
          <a:bodyPr/>
          <a:lstStyle/>
          <a:p>
            <a:pPr>
              <a:defRPr sz="1000" b="0" i="0" u="none" strike="noStrike" baseline="0">
                <a:solidFill>
                  <a:srgbClr val="000000"/>
                </a:solidFill>
                <a:latin typeface="Calibri"/>
                <a:ea typeface="Calibri"/>
                <a:cs typeface="Calibri"/>
              </a:defRPr>
            </a:pPr>
            <a:endParaRPr lang="uk-UA"/>
          </a:p>
        </c:txPr>
      </c:legendEntry>
      <c:legendEntry>
        <c:idx val="3"/>
        <c:delete val="1"/>
      </c:legendEntry>
      <c:legendEntry>
        <c:idx val="4"/>
        <c:delete val="1"/>
      </c:legendEntry>
      <c:legendEntry>
        <c:idx val="5"/>
        <c:delete val="1"/>
      </c:legendEntry>
      <c:layout>
        <c:manualLayout>
          <c:xMode val="edge"/>
          <c:yMode val="edge"/>
          <c:x val="1.5202889917724526E-2"/>
          <c:y val="1.982318151856324E-4"/>
          <c:w val="0.87848383111046169"/>
          <c:h val="0.11230557568614262"/>
        </c:manualLayout>
      </c:layout>
      <c:spPr>
        <a:solidFill>
          <a:prstClr val="white"/>
        </a:solidFill>
      </c:spPr>
      <c:txPr>
        <a:bodyPr/>
        <a:lstStyle/>
        <a:p>
          <a:pPr>
            <a:defRPr sz="1000" b="0" i="0" u="none" strike="noStrike" baseline="0">
              <a:solidFill>
                <a:srgbClr val="000000"/>
              </a:solidFill>
              <a:latin typeface="Calibri"/>
              <a:ea typeface="Calibri"/>
              <a:cs typeface="Calibri"/>
            </a:defRPr>
          </a:pPr>
          <a:endParaRPr lang="uk-UA"/>
        </a:p>
      </c:txPr>
    </c:legend>
    <c:plotVisOnly val="1"/>
    <c:dispBlanksAs val="zero"/>
  </c:chart>
  <c:spPr>
    <a:solidFill>
      <a:prstClr val="white"/>
    </a:solidFill>
    <a:ln>
      <a:noFill/>
    </a:ln>
  </c:spPr>
  <c:txPr>
    <a:bodyPr/>
    <a:lstStyle/>
    <a:p>
      <a:pPr>
        <a:defRPr sz="1000" b="0" i="0" u="none" strike="noStrike" baseline="0">
          <a:solidFill>
            <a:srgbClr val="000000"/>
          </a:solidFill>
          <a:latin typeface="Calibri"/>
          <a:ea typeface="Calibri"/>
          <a:cs typeface="Calibri"/>
        </a:defRPr>
      </a:pPr>
      <a:endParaRPr lang="uk-UA"/>
    </a:p>
  </c:txPr>
  <c:externalData r:id="rId2"/>
  <c:userShapes r:id="rId3"/>
</c:chartSpace>
</file>

<file path=ppt/charts/chart4.xml><?xml version="1.0" encoding="utf-8"?>
<c:chartSpace xmlns:c="http://schemas.openxmlformats.org/drawingml/2006/chart" xmlns:a="http://schemas.openxmlformats.org/drawingml/2006/main" xmlns:r="http://schemas.openxmlformats.org/officeDocument/2006/relationships">
  <c:lang val="uk-UA"/>
  <c:chart>
    <c:title>
      <c:tx>
        <c:rich>
          <a:bodyPr/>
          <a:lstStyle/>
          <a:p>
            <a:pPr>
              <a:defRPr lang="uk-UA"/>
            </a:pPr>
            <a:r>
              <a:rPr lang="en-US"/>
              <a:t>infiltration</a:t>
            </a:r>
            <a:endParaRPr lang="ru-RU"/>
          </a:p>
        </c:rich>
      </c:tx>
    </c:title>
    <c:plotArea>
      <c:layout>
        <c:manualLayout>
          <c:layoutTarget val="inner"/>
          <c:xMode val="edge"/>
          <c:yMode val="edge"/>
          <c:x val="0.14841087115572549"/>
          <c:y val="0.18429467494385807"/>
          <c:w val="0.81585163696643248"/>
          <c:h val="0.74980792630806281"/>
        </c:manualLayout>
      </c:layout>
      <c:barChart>
        <c:barDir val="col"/>
        <c:grouping val="stacked"/>
        <c:ser>
          <c:idx val="0"/>
          <c:order val="0"/>
          <c:tx>
            <c:strRef>
              <c:f>Лист1!$AB$3</c:f>
              <c:strCache>
                <c:ptCount val="1"/>
                <c:pt idx="0">
                  <c:v>І</c:v>
                </c:pt>
              </c:strCache>
            </c:strRef>
          </c:tx>
          <c:spPr>
            <a:ln w="19050">
              <a:noFill/>
            </a:ln>
          </c:spPr>
          <c:dLbls>
            <c:dLbl>
              <c:idx val="1"/>
              <c:tx>
                <c:rich>
                  <a:bodyPr/>
                  <a:lstStyle/>
                  <a:p>
                    <a:r>
                      <a:rPr lang="en-US" sz="1600">
                        <a:solidFill>
                          <a:schemeClr val="bg1"/>
                        </a:solidFill>
                      </a:rPr>
                      <a:t>40</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4A6C-4695-A1E8-E4A1A1A67DDB}"/>
                </c:ext>
              </c:extLst>
            </c:dLbl>
            <c:dLbl>
              <c:idx val="3"/>
              <c:tx>
                <c:rich>
                  <a:bodyPr/>
                  <a:lstStyle/>
                  <a:p>
                    <a:r>
                      <a:rPr lang="en-US" sz="1600">
                        <a:solidFill>
                          <a:schemeClr val="bg1"/>
                        </a:solidFill>
                      </a:rPr>
                      <a:t>-10</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4A6C-4695-A1E8-E4A1A1A67DDB}"/>
                </c:ext>
              </c:extLst>
            </c:dLbl>
            <c:spPr>
              <a:noFill/>
              <a:ln>
                <a:noFill/>
              </a:ln>
              <a:effectLst/>
            </c:spPr>
            <c:txPr>
              <a:bodyPr/>
              <a:lstStyle/>
              <a:p>
                <a:pPr>
                  <a:defRPr lang="uk-UA" sz="1600">
                    <a:solidFill>
                      <a:schemeClr val="bg1"/>
                    </a:solidFill>
                  </a:defRPr>
                </a:pPr>
                <a:endParaRPr lang="uk-UA"/>
              </a:p>
            </c:txPr>
            <c:showVal val="1"/>
            <c:extLst xmlns:c16r2="http://schemas.microsoft.com/office/drawing/2015/06/chart">
              <c:ext xmlns:c15="http://schemas.microsoft.com/office/drawing/2012/chart" uri="{CE6537A1-D6FC-4f65-9D91-7224C49458BB}">
                <c15:showLeaderLines val="0"/>
              </c:ext>
            </c:extLst>
          </c:dLbls>
          <c:cat>
            <c:strRef>
              <c:f>'[Річна інфільтрація (1).xlsx]зима'!$B$4:$B$7</c:f>
              <c:strCache>
                <c:ptCount val="4"/>
                <c:pt idx="0">
                  <c:v>1980-89</c:v>
                </c:pt>
                <c:pt idx="1">
                  <c:v>1990-98</c:v>
                </c:pt>
                <c:pt idx="2">
                  <c:v>1999-2014</c:v>
                </c:pt>
                <c:pt idx="3">
                  <c:v>2015-17</c:v>
                </c:pt>
              </c:strCache>
            </c:strRef>
          </c:cat>
          <c:val>
            <c:numRef>
              <c:f>Лист1!$AB$4:$AB$7</c:f>
              <c:numCache>
                <c:formatCode>General</c:formatCode>
                <c:ptCount val="4"/>
                <c:pt idx="0">
                  <c:v>30.599999999999987</c:v>
                </c:pt>
                <c:pt idx="1">
                  <c:v>39.9</c:v>
                </c:pt>
                <c:pt idx="2">
                  <c:v>13.600000000000001</c:v>
                </c:pt>
                <c:pt idx="3">
                  <c:v>-10.100000000000001</c:v>
                </c:pt>
              </c:numCache>
            </c:numRef>
          </c:val>
          <c:extLst xmlns:c16r2="http://schemas.microsoft.com/office/drawing/2015/06/chart">
            <c:ext xmlns:c16="http://schemas.microsoft.com/office/drawing/2014/chart" uri="{C3380CC4-5D6E-409C-BE32-E72D297353CC}">
              <c16:uniqueId val="{00000000-856C-42CD-AFD6-326C603B920E}"/>
            </c:ext>
          </c:extLst>
        </c:ser>
        <c:overlap val="100"/>
        <c:axId val="48497408"/>
        <c:axId val="48498944"/>
      </c:barChart>
      <c:catAx>
        <c:axId val="48497408"/>
        <c:scaling>
          <c:orientation val="minMax"/>
        </c:scaling>
        <c:axPos val="b"/>
        <c:numFmt formatCode="General" sourceLinked="0"/>
        <c:tickLblPos val="nextTo"/>
        <c:txPr>
          <a:bodyPr/>
          <a:lstStyle/>
          <a:p>
            <a:pPr>
              <a:defRPr lang="uk-UA" sz="1200" b="1"/>
            </a:pPr>
            <a:endParaRPr lang="uk-UA"/>
          </a:p>
        </c:txPr>
        <c:crossAx val="48498944"/>
        <c:crosses val="autoZero"/>
        <c:auto val="1"/>
        <c:lblAlgn val="ctr"/>
        <c:lblOffset val="100"/>
      </c:catAx>
      <c:valAx>
        <c:axId val="48498944"/>
        <c:scaling>
          <c:orientation val="minMax"/>
        </c:scaling>
        <c:axPos val="l"/>
        <c:majorGridlines>
          <c:spPr>
            <a:ln w="6350">
              <a:prstDash val="sysDash"/>
            </a:ln>
          </c:spPr>
        </c:majorGridlines>
        <c:title>
          <c:tx>
            <c:rich>
              <a:bodyPr rot="-5400000" vert="horz"/>
              <a:lstStyle/>
              <a:p>
                <a:pPr>
                  <a:defRPr lang="uk-UA">
                    <a:solidFill>
                      <a:schemeClr val="accent1">
                        <a:lumMod val="75000"/>
                      </a:schemeClr>
                    </a:solidFill>
                  </a:defRPr>
                </a:pPr>
                <a:r>
                  <a:rPr lang="en-US">
                    <a:solidFill>
                      <a:schemeClr val="accent1">
                        <a:lumMod val="75000"/>
                      </a:schemeClr>
                    </a:solidFill>
                  </a:rPr>
                  <a:t>infiltration,</a:t>
                </a:r>
                <a:r>
                  <a:rPr lang="en-US" baseline="0">
                    <a:solidFill>
                      <a:schemeClr val="accent1">
                        <a:lumMod val="75000"/>
                      </a:schemeClr>
                    </a:solidFill>
                  </a:rPr>
                  <a:t> mm</a:t>
                </a:r>
                <a:endParaRPr lang="ru-RU">
                  <a:solidFill>
                    <a:schemeClr val="accent1">
                      <a:lumMod val="75000"/>
                    </a:schemeClr>
                  </a:solidFill>
                </a:endParaRPr>
              </a:p>
            </c:rich>
          </c:tx>
          <c:layout>
            <c:manualLayout>
              <c:xMode val="edge"/>
              <c:yMode val="edge"/>
              <c:x val="1.949317738791425E-2"/>
              <c:y val="0.32552669422069436"/>
            </c:manualLayout>
          </c:layout>
        </c:title>
        <c:numFmt formatCode="General" sourceLinked="1"/>
        <c:tickLblPos val="nextTo"/>
        <c:txPr>
          <a:bodyPr/>
          <a:lstStyle/>
          <a:p>
            <a:pPr>
              <a:defRPr lang="uk-UA" sz="1200"/>
            </a:pPr>
            <a:endParaRPr lang="uk-UA"/>
          </a:p>
        </c:txPr>
        <c:crossAx val="48497408"/>
        <c:crosses val="autoZero"/>
        <c:crossBetween val="between"/>
      </c:valAx>
    </c:plotArea>
    <c:plotVisOnly val="1"/>
    <c:dispBlanksAs val="gap"/>
  </c:chart>
  <c:spPr>
    <a:solidFill>
      <a:schemeClr val="bg1"/>
    </a:solidFill>
  </c:sp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uk-UA"/>
  <c:chart>
    <c:plotArea>
      <c:layout>
        <c:manualLayout>
          <c:layoutTarget val="inner"/>
          <c:xMode val="edge"/>
          <c:yMode val="edge"/>
          <c:x val="0.13414519051260348"/>
          <c:y val="2.9924066978258734E-2"/>
          <c:w val="0.82834388684443161"/>
          <c:h val="0.83800510898704506"/>
        </c:manualLayout>
      </c:layout>
      <c:scatterChart>
        <c:scatterStyle val="lineMarker"/>
        <c:ser>
          <c:idx val="1"/>
          <c:order val="0"/>
          <c:tx>
            <c:strRef>
              <c:f>Річні!$C$2</c:f>
              <c:strCache>
                <c:ptCount val="1"/>
                <c:pt idx="0">
                  <c:v>1</c:v>
                </c:pt>
              </c:strCache>
            </c:strRef>
          </c:tx>
          <c:spPr>
            <a:ln>
              <a:solidFill>
                <a:schemeClr val="accent2">
                  <a:lumMod val="75000"/>
                </a:schemeClr>
              </a:solidFill>
            </a:ln>
          </c:spPr>
          <c:marker>
            <c:symbol val="triangle"/>
            <c:size val="4"/>
          </c:marker>
          <c:dLbls>
            <c:dLbl>
              <c:idx val="8"/>
              <c:layout>
                <c:manualLayout>
                  <c:x val="-2.6109660574412569E-2"/>
                  <c:y val="-3.1194295900178293E-2"/>
                </c:manualLayout>
              </c:layout>
              <c:tx>
                <c:rich>
                  <a:bodyPr/>
                  <a:lstStyle/>
                  <a:p>
                    <a:pPr>
                      <a:defRPr sz="1000" b="0" i="0" u="none" strike="noStrike" baseline="0">
                        <a:solidFill>
                          <a:srgbClr val="000000"/>
                        </a:solidFill>
                        <a:latin typeface="Calibri"/>
                        <a:ea typeface="Calibri"/>
                        <a:cs typeface="Calibri"/>
                      </a:defRPr>
                    </a:pPr>
                    <a:r>
                      <a:rPr lang="en-US"/>
                      <a:t>1988</a:t>
                    </a:r>
                  </a:p>
                </c:rich>
              </c:tx>
              <c:spPr/>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0452-4BA7-A7E8-D8A244EFB69B}"/>
                </c:ext>
              </c:extLst>
            </c:dLbl>
            <c:delete val="1"/>
            <c:spPr>
              <a:noFill/>
              <a:ln>
                <a:noFill/>
              </a:ln>
              <a:effectLst/>
            </c:spPr>
            <c:extLst xmlns:c16r2="http://schemas.microsoft.com/office/drawing/2015/06/chart">
              <c:ext xmlns:c15="http://schemas.microsoft.com/office/drawing/2012/chart" uri="{CE6537A1-D6FC-4f65-9D91-7224C49458BB}">
                <c15:showLeaderLines val="0"/>
              </c:ext>
            </c:extLst>
          </c:dLbls>
          <c:trendline>
            <c:spPr>
              <a:ln>
                <a:solidFill>
                  <a:srgbClr val="C0504D">
                    <a:alpha val="83000"/>
                  </a:srgbClr>
                </a:solidFill>
              </a:ln>
            </c:spPr>
            <c:trendlineType val="poly"/>
            <c:order val="3"/>
          </c:trendline>
          <c:xVal>
            <c:numRef>
              <c:f>Річні!$B$5:$B$42</c:f>
              <c:numCache>
                <c:formatCode>General</c:formatCode>
                <c:ptCount val="38"/>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numCache>
            </c:numRef>
          </c:xVal>
          <c:yVal>
            <c:numRef>
              <c:f>Річні!$D$5:$D$42</c:f>
              <c:numCache>
                <c:formatCode>0.00</c:formatCode>
                <c:ptCount val="38"/>
                <c:pt idx="0">
                  <c:v>128.3809781451375</c:v>
                </c:pt>
                <c:pt idx="1">
                  <c:v>132.22507055947526</c:v>
                </c:pt>
                <c:pt idx="2">
                  <c:v>112.84979409722514</c:v>
                </c:pt>
                <c:pt idx="3">
                  <c:v>109.62791412203431</c:v>
                </c:pt>
                <c:pt idx="4">
                  <c:v>89.560937441602661</c:v>
                </c:pt>
                <c:pt idx="5">
                  <c:v>98.598184986198362</c:v>
                </c:pt>
                <c:pt idx="6">
                  <c:v>86.010114633153506</c:v>
                </c:pt>
                <c:pt idx="7">
                  <c:v>132.62848665439421</c:v>
                </c:pt>
                <c:pt idx="8">
                  <c:v>160.11369215721618</c:v>
                </c:pt>
                <c:pt idx="9">
                  <c:v>131.88130171570762</c:v>
                </c:pt>
                <c:pt idx="10">
                  <c:v>82.09715911809198</c:v>
                </c:pt>
                <c:pt idx="11">
                  <c:v>80.872322086642058</c:v>
                </c:pt>
                <c:pt idx="12">
                  <c:v>74.27</c:v>
                </c:pt>
                <c:pt idx="13">
                  <c:v>91.462097950631019</c:v>
                </c:pt>
                <c:pt idx="14">
                  <c:v>73.251932035016708</c:v>
                </c:pt>
                <c:pt idx="15">
                  <c:v>71.083201425038865</c:v>
                </c:pt>
                <c:pt idx="16">
                  <c:v>60.517951080771056</c:v>
                </c:pt>
                <c:pt idx="17">
                  <c:v>83.041631373124318</c:v>
                </c:pt>
                <c:pt idx="18">
                  <c:v>54.54</c:v>
                </c:pt>
                <c:pt idx="19">
                  <c:v>71.694626961493171</c:v>
                </c:pt>
                <c:pt idx="20">
                  <c:v>65.574534202676389</c:v>
                </c:pt>
                <c:pt idx="21">
                  <c:v>53.388473511797883</c:v>
                </c:pt>
                <c:pt idx="22">
                  <c:v>66.13029988228611</c:v>
                </c:pt>
                <c:pt idx="23">
                  <c:v>82.914257873694211</c:v>
                </c:pt>
                <c:pt idx="24">
                  <c:v>99.837963660422531</c:v>
                </c:pt>
                <c:pt idx="25">
                  <c:v>82.122459631417513</c:v>
                </c:pt>
                <c:pt idx="26">
                  <c:v>54.777443854685075</c:v>
                </c:pt>
                <c:pt idx="27">
                  <c:v>84.278062930423644</c:v>
                </c:pt>
                <c:pt idx="28">
                  <c:v>55.737054115362142</c:v>
                </c:pt>
                <c:pt idx="29">
                  <c:v>69.358977645861259</c:v>
                </c:pt>
                <c:pt idx="30">
                  <c:v>88.79</c:v>
                </c:pt>
                <c:pt idx="31">
                  <c:v>78.404669445929201</c:v>
                </c:pt>
                <c:pt idx="32">
                  <c:v>77.095071769513581</c:v>
                </c:pt>
                <c:pt idx="33">
                  <c:v>69.327881698615954</c:v>
                </c:pt>
                <c:pt idx="34">
                  <c:v>99.605064087895656</c:v>
                </c:pt>
                <c:pt idx="35">
                  <c:v>98.903596033419078</c:v>
                </c:pt>
                <c:pt idx="36">
                  <c:v>94.944601414740106</c:v>
                </c:pt>
                <c:pt idx="37">
                  <c:v>90.732796918255758</c:v>
                </c:pt>
              </c:numCache>
            </c:numRef>
          </c:yVal>
          <c:smooth val="1"/>
          <c:extLst xmlns:c16r2="http://schemas.microsoft.com/office/drawing/2015/06/chart">
            <c:ext xmlns:c16="http://schemas.microsoft.com/office/drawing/2014/chart" uri="{C3380CC4-5D6E-409C-BE32-E72D297353CC}">
              <c16:uniqueId val="{00000002-0452-4BA7-A7E8-D8A244EFB69B}"/>
            </c:ext>
          </c:extLst>
        </c:ser>
        <c:ser>
          <c:idx val="0"/>
          <c:order val="1"/>
          <c:tx>
            <c:strRef>
              <c:f>Річні!$D$2</c:f>
              <c:strCache>
                <c:ptCount val="1"/>
                <c:pt idx="0">
                  <c:v>2</c:v>
                </c:pt>
              </c:strCache>
            </c:strRef>
          </c:tx>
          <c:spPr>
            <a:ln w="28575">
              <a:solidFill>
                <a:schemeClr val="tx1"/>
              </a:solidFill>
              <a:bevel/>
            </a:ln>
          </c:spPr>
          <c:marker>
            <c:symbol val="diamond"/>
            <c:size val="4"/>
          </c:marker>
          <c:dPt>
            <c:idx val="2"/>
            <c:marker>
              <c:spPr>
                <a:solidFill>
                  <a:srgbClr val="FF0000"/>
                </a:solidFill>
              </c:spPr>
            </c:marker>
            <c:extLst xmlns:c16r2="http://schemas.microsoft.com/office/drawing/2015/06/chart">
              <c:ext xmlns:c16="http://schemas.microsoft.com/office/drawing/2014/chart" uri="{C3380CC4-5D6E-409C-BE32-E72D297353CC}">
                <c16:uniqueId val="{00000003-0452-4BA7-A7E8-D8A244EFB69B}"/>
              </c:ext>
            </c:extLst>
          </c:dPt>
          <c:dPt>
            <c:idx val="10"/>
            <c:marker>
              <c:spPr>
                <a:solidFill>
                  <a:srgbClr val="FF0000"/>
                </a:solidFill>
              </c:spPr>
            </c:marker>
            <c:extLst xmlns:c16r2="http://schemas.microsoft.com/office/drawing/2015/06/chart">
              <c:ext xmlns:c16="http://schemas.microsoft.com/office/drawing/2014/chart" uri="{C3380CC4-5D6E-409C-BE32-E72D297353CC}">
                <c16:uniqueId val="{00000004-0452-4BA7-A7E8-D8A244EFB69B}"/>
              </c:ext>
            </c:extLst>
          </c:dPt>
          <c:dPt>
            <c:idx val="17"/>
            <c:marker>
              <c:spPr>
                <a:solidFill>
                  <a:srgbClr val="FF0000"/>
                </a:solidFill>
              </c:spPr>
            </c:marker>
            <c:extLst xmlns:c16r2="http://schemas.microsoft.com/office/drawing/2015/06/chart">
              <c:ext xmlns:c16="http://schemas.microsoft.com/office/drawing/2014/chart" uri="{C3380CC4-5D6E-409C-BE32-E72D297353CC}">
                <c16:uniqueId val="{00000005-0452-4BA7-A7E8-D8A244EFB69B}"/>
              </c:ext>
            </c:extLst>
          </c:dPt>
          <c:dPt>
            <c:idx val="25"/>
            <c:marker>
              <c:spPr>
                <a:solidFill>
                  <a:srgbClr val="FF0000"/>
                </a:solidFill>
              </c:spPr>
            </c:marker>
            <c:extLst xmlns:c16r2="http://schemas.microsoft.com/office/drawing/2015/06/chart">
              <c:ext xmlns:c16="http://schemas.microsoft.com/office/drawing/2014/chart" uri="{C3380CC4-5D6E-409C-BE32-E72D297353CC}">
                <c16:uniqueId val="{00000006-0452-4BA7-A7E8-D8A244EFB69B}"/>
              </c:ext>
            </c:extLst>
          </c:dPt>
          <c:dPt>
            <c:idx val="34"/>
            <c:marker>
              <c:spPr>
                <a:solidFill>
                  <a:srgbClr val="FF0000"/>
                </a:solidFill>
              </c:spPr>
            </c:marker>
            <c:extLst xmlns:c16r2="http://schemas.microsoft.com/office/drawing/2015/06/chart">
              <c:ext xmlns:c16="http://schemas.microsoft.com/office/drawing/2014/chart" uri="{C3380CC4-5D6E-409C-BE32-E72D297353CC}">
                <c16:uniqueId val="{00000007-0452-4BA7-A7E8-D8A244EFB69B}"/>
              </c:ext>
            </c:extLst>
          </c:dPt>
          <c:dLbls>
            <c:dLbl>
              <c:idx val="0"/>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0452-4BA7-A7E8-D8A244EFB69B}"/>
                </c:ext>
              </c:extLst>
            </c:dLbl>
            <c:dLbl>
              <c:idx val="1"/>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0452-4BA7-A7E8-D8A244EFB69B}"/>
                </c:ext>
              </c:extLst>
            </c:dLbl>
            <c:dLbl>
              <c:idx val="2"/>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0452-4BA7-A7E8-D8A244EFB69B}"/>
                </c:ext>
              </c:extLst>
            </c:dLbl>
            <c:dLbl>
              <c:idx val="3"/>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0452-4BA7-A7E8-D8A244EFB69B}"/>
                </c:ext>
              </c:extLst>
            </c:dLbl>
            <c:dLbl>
              <c:idx val="4"/>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0452-4BA7-A7E8-D8A244EFB69B}"/>
                </c:ext>
              </c:extLst>
            </c:dLbl>
            <c:dLbl>
              <c:idx val="5"/>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C-0452-4BA7-A7E8-D8A244EFB69B}"/>
                </c:ext>
              </c:extLst>
            </c:dLbl>
            <c:dLbl>
              <c:idx val="6"/>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0452-4BA7-A7E8-D8A244EFB69B}"/>
                </c:ext>
              </c:extLst>
            </c:dLbl>
            <c:dLbl>
              <c:idx val="7"/>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E-0452-4BA7-A7E8-D8A244EFB69B}"/>
                </c:ext>
              </c:extLst>
            </c:dLbl>
            <c:dLbl>
              <c:idx val="8"/>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F-0452-4BA7-A7E8-D8A244EFB69B}"/>
                </c:ext>
              </c:extLst>
            </c:dLbl>
            <c:dLbl>
              <c:idx val="9"/>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0-0452-4BA7-A7E8-D8A244EFB69B}"/>
                </c:ext>
              </c:extLst>
            </c:dLbl>
            <c:dLbl>
              <c:idx val="10"/>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0452-4BA7-A7E8-D8A244EFB69B}"/>
                </c:ext>
              </c:extLst>
            </c:dLbl>
            <c:dLbl>
              <c:idx val="11"/>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1-0452-4BA7-A7E8-D8A244EFB69B}"/>
                </c:ext>
              </c:extLst>
            </c:dLbl>
            <c:dLbl>
              <c:idx val="12"/>
              <c:layout>
                <c:manualLayout>
                  <c:x val="-4.2305359675993505E-2"/>
                  <c:y val="7.3380633570536369E-2"/>
                </c:manualLayout>
              </c:layout>
              <c:tx>
                <c:rich>
                  <a:bodyPr/>
                  <a:lstStyle/>
                  <a:p>
                    <a:pPr>
                      <a:defRPr sz="1000" b="0" i="0" u="none" strike="noStrike" baseline="0">
                        <a:solidFill>
                          <a:srgbClr val="000000"/>
                        </a:solidFill>
                        <a:latin typeface="Calibri"/>
                        <a:ea typeface="Calibri"/>
                        <a:cs typeface="Calibri"/>
                      </a:defRPr>
                    </a:pPr>
                    <a:r>
                      <a:rPr lang="en-US"/>
                      <a:t>1992</a:t>
                    </a:r>
                  </a:p>
                </c:rich>
              </c:tx>
              <c:spPr/>
              <c:dLblPos val="r"/>
              <c:extLst xmlns:c16r2="http://schemas.microsoft.com/office/drawing/2015/06/chart">
                <c:ext xmlns:c15="http://schemas.microsoft.com/office/drawing/2012/chart" uri="{CE6537A1-D6FC-4f65-9D91-7224C49458BB}"/>
                <c:ext xmlns:c16="http://schemas.microsoft.com/office/drawing/2014/chart" uri="{C3380CC4-5D6E-409C-BE32-E72D297353CC}">
                  <c16:uniqueId val="{00000012-0452-4BA7-A7E8-D8A244EFB69B}"/>
                </c:ext>
              </c:extLst>
            </c:dLbl>
            <c:dLbl>
              <c:idx val="13"/>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3-0452-4BA7-A7E8-D8A244EFB69B}"/>
                </c:ext>
              </c:extLst>
            </c:dLbl>
            <c:dLbl>
              <c:idx val="14"/>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4-0452-4BA7-A7E8-D8A244EFB69B}"/>
                </c:ext>
              </c:extLst>
            </c:dLbl>
            <c:dLbl>
              <c:idx val="15"/>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5-0452-4BA7-A7E8-D8A244EFB69B}"/>
                </c:ext>
              </c:extLst>
            </c:dLbl>
            <c:dLbl>
              <c:idx val="16"/>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6-0452-4BA7-A7E8-D8A244EFB69B}"/>
                </c:ext>
              </c:extLst>
            </c:dLbl>
            <c:dLbl>
              <c:idx val="17"/>
              <c:layout>
                <c:manualLayout>
                  <c:x val="-3.5902153875674206E-2"/>
                  <c:y val="-8.6403287155950276E-2"/>
                </c:manualLayout>
              </c:layout>
              <c:tx>
                <c:rich>
                  <a:bodyPr/>
                  <a:lstStyle/>
                  <a:p>
                    <a:pPr>
                      <a:defRPr sz="1600" b="1" i="0" u="none" strike="noStrike" baseline="0">
                        <a:solidFill>
                          <a:srgbClr val="FF0000"/>
                        </a:solidFill>
                        <a:latin typeface="Calibri"/>
                        <a:ea typeface="Calibri"/>
                        <a:cs typeface="Calibri"/>
                      </a:defRPr>
                    </a:pPr>
                    <a:r>
                      <a:rPr lang="en-US" sz="1600" b="1">
                        <a:solidFill>
                          <a:srgbClr val="FF0000"/>
                        </a:solidFill>
                      </a:rPr>
                      <a:t>1998</a:t>
                    </a:r>
                  </a:p>
                </c:rich>
              </c:tx>
              <c:spPr/>
              <c:dLblPos val="r"/>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0452-4BA7-A7E8-D8A244EFB69B}"/>
                </c:ext>
              </c:extLst>
            </c:dLbl>
            <c:dLbl>
              <c:idx val="18"/>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7-0452-4BA7-A7E8-D8A244EFB69B}"/>
                </c:ext>
              </c:extLst>
            </c:dLbl>
            <c:dLbl>
              <c:idx val="19"/>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8-0452-4BA7-A7E8-D8A244EFB69B}"/>
                </c:ext>
              </c:extLst>
            </c:dLbl>
            <c:dLbl>
              <c:idx val="20"/>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9-0452-4BA7-A7E8-D8A244EFB69B}"/>
                </c:ext>
              </c:extLst>
            </c:dLbl>
            <c:dLbl>
              <c:idx val="21"/>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A-0452-4BA7-A7E8-D8A244EFB69B}"/>
                </c:ext>
              </c:extLst>
            </c:dLbl>
            <c:dLbl>
              <c:idx val="22"/>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B-0452-4BA7-A7E8-D8A244EFB69B}"/>
                </c:ext>
              </c:extLst>
            </c:dLbl>
            <c:dLbl>
              <c:idx val="23"/>
              <c:layout>
                <c:manualLayout>
                  <c:x val="-4.0324863112737537E-2"/>
                  <c:y val="4.6643016548065165E-2"/>
                </c:manualLayout>
              </c:layout>
              <c:spPr/>
              <c:txPr>
                <a:bodyPr/>
                <a:lstStyle/>
                <a:p>
                  <a:pPr>
                    <a:defRPr sz="1000" b="0" i="0" u="none" strike="noStrike" baseline="0">
                      <a:solidFill>
                        <a:srgbClr val="000000"/>
                      </a:solidFill>
                      <a:latin typeface="Calibri"/>
                      <a:ea typeface="Calibri"/>
                      <a:cs typeface="Calibri"/>
                    </a:defRPr>
                  </a:pPr>
                  <a:endParaRPr lang="uk-UA"/>
                </a:p>
              </c:txPr>
              <c:dLblPos val="r"/>
              <c:showCatNam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C-0452-4BA7-A7E8-D8A244EFB69B}"/>
                </c:ext>
              </c:extLst>
            </c:dLbl>
            <c:dLbl>
              <c:idx val="24"/>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D-0452-4BA7-A7E8-D8A244EFB69B}"/>
                </c:ext>
              </c:extLst>
            </c:dLbl>
            <c:dLbl>
              <c:idx val="25"/>
              <c:layout>
                <c:manualLayout>
                  <c:x val="-6.4461572585117005E-2"/>
                  <c:y val="-2.3148148148148147E-2"/>
                </c:manualLayout>
              </c:layout>
              <c:spPr/>
              <c:txPr>
                <a:bodyPr/>
                <a:lstStyle/>
                <a:p>
                  <a:pPr>
                    <a:defRPr sz="1000" b="0" i="0" u="none" strike="noStrike" baseline="0">
                      <a:solidFill>
                        <a:srgbClr val="000000"/>
                      </a:solidFill>
                      <a:latin typeface="Calibri"/>
                      <a:ea typeface="Calibri"/>
                      <a:cs typeface="Calibri"/>
                    </a:defRPr>
                  </a:pPr>
                  <a:endParaRPr lang="uk-UA"/>
                </a:p>
              </c:txPr>
              <c:dLblPos val="r"/>
              <c:showCatNam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0452-4BA7-A7E8-D8A244EFB69B}"/>
                </c:ext>
              </c:extLst>
            </c:dLbl>
            <c:dLbl>
              <c:idx val="26"/>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E-0452-4BA7-A7E8-D8A244EFB69B}"/>
                </c:ext>
              </c:extLst>
            </c:dLbl>
            <c:dLbl>
              <c:idx val="27"/>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F-0452-4BA7-A7E8-D8A244EFB69B}"/>
                </c:ext>
              </c:extLst>
            </c:dLbl>
            <c:dLbl>
              <c:idx val="28"/>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20-0452-4BA7-A7E8-D8A244EFB69B}"/>
                </c:ext>
              </c:extLst>
            </c:dLbl>
            <c:dLbl>
              <c:idx val="29"/>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21-0452-4BA7-A7E8-D8A244EFB69B}"/>
                </c:ext>
              </c:extLst>
            </c:dLbl>
            <c:dLbl>
              <c:idx val="30"/>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22-0452-4BA7-A7E8-D8A244EFB69B}"/>
                </c:ext>
              </c:extLst>
            </c:dLbl>
            <c:dLbl>
              <c:idx val="31"/>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23-0452-4BA7-A7E8-D8A244EFB69B}"/>
                </c:ext>
              </c:extLst>
            </c:dLbl>
            <c:dLbl>
              <c:idx val="32"/>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24-0452-4BA7-A7E8-D8A244EFB69B}"/>
                </c:ext>
              </c:extLst>
            </c:dLbl>
            <c:dLbl>
              <c:idx val="33"/>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25-0452-4BA7-A7E8-D8A244EFB69B}"/>
                </c:ext>
              </c:extLst>
            </c:dLbl>
            <c:dLbl>
              <c:idx val="34"/>
              <c:layout>
                <c:manualLayout>
                  <c:x val="-2.3306985794509381E-2"/>
                  <c:y val="-5.0926655001458154E-2"/>
                </c:manualLayout>
              </c:layout>
              <c:tx>
                <c:rich>
                  <a:bodyPr/>
                  <a:lstStyle/>
                  <a:p>
                    <a:pPr>
                      <a:defRPr sz="1000" b="0" i="0" u="none" strike="noStrike" baseline="0">
                        <a:solidFill>
                          <a:srgbClr val="000000"/>
                        </a:solidFill>
                        <a:latin typeface="Calibri"/>
                        <a:ea typeface="Calibri"/>
                        <a:cs typeface="Calibri"/>
                      </a:defRPr>
                    </a:pPr>
                    <a:r>
                      <a:rPr lang="en-US"/>
                      <a:t>2014</a:t>
                    </a:r>
                  </a:p>
                </c:rich>
              </c:tx>
              <c:spPr/>
              <c:dLblPos val="r"/>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0452-4BA7-A7E8-D8A244EFB69B}"/>
                </c:ext>
              </c:extLst>
            </c:dLbl>
            <c:dLbl>
              <c:idx val="35"/>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26-0452-4BA7-A7E8-D8A244EFB69B}"/>
                </c:ext>
              </c:extLst>
            </c:dLbl>
            <c:dLbl>
              <c:idx val="36"/>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27-0452-4BA7-A7E8-D8A244EFB69B}"/>
                </c:ext>
              </c:extLst>
            </c:dLbl>
            <c:dLbl>
              <c:idx val="37"/>
              <c:layout>
                <c:manualLayout>
                  <c:x val="-1.7406440382941684E-2"/>
                  <c:y val="-4.0106951871657782E-2"/>
                </c:manualLayout>
              </c:layout>
              <c:dLblPos val="r"/>
              <c:showCatNam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28-0452-4BA7-A7E8-D8A244EFB69B}"/>
                </c:ext>
              </c:extLst>
            </c:dLbl>
            <c:spPr>
              <a:noFill/>
              <a:ln w="25400">
                <a:noFill/>
              </a:ln>
            </c:spPr>
            <c:txPr>
              <a:bodyPr/>
              <a:lstStyle/>
              <a:p>
                <a:pPr>
                  <a:defRPr sz="1000" b="0" i="0" u="none" strike="noStrike" baseline="0">
                    <a:solidFill>
                      <a:srgbClr val="000000"/>
                    </a:solidFill>
                    <a:latin typeface="Calibri"/>
                    <a:ea typeface="Calibri"/>
                    <a:cs typeface="Calibri"/>
                  </a:defRPr>
                </a:pPr>
                <a:endParaRPr lang="uk-UA"/>
              </a:p>
            </c:txPr>
            <c:showCatName val="1"/>
            <c:extLst xmlns:c16r2="http://schemas.microsoft.com/office/drawing/2015/06/chart">
              <c:ext xmlns:c15="http://schemas.microsoft.com/office/drawing/2012/chart" uri="{CE6537A1-D6FC-4f65-9D91-7224C49458BB}">
                <c15:showLeaderLines val="0"/>
              </c:ext>
            </c:extLst>
          </c:dLbls>
          <c:trendline>
            <c:trendlineType val="poly"/>
            <c:order val="4"/>
          </c:trendline>
          <c:xVal>
            <c:numRef>
              <c:f>Річні!$B$5:$B$42</c:f>
              <c:numCache>
                <c:formatCode>General</c:formatCode>
                <c:ptCount val="38"/>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numCache>
            </c:numRef>
          </c:xVal>
          <c:yVal>
            <c:numRef>
              <c:f>Річні!$C$5:$C$42</c:f>
              <c:numCache>
                <c:formatCode>General</c:formatCode>
                <c:ptCount val="38"/>
                <c:pt idx="0">
                  <c:v>63.37</c:v>
                </c:pt>
                <c:pt idx="1">
                  <c:v>82.29</c:v>
                </c:pt>
                <c:pt idx="2">
                  <c:v>89.679999999999978</c:v>
                </c:pt>
                <c:pt idx="3">
                  <c:v>65.16</c:v>
                </c:pt>
                <c:pt idx="4">
                  <c:v>51.97</c:v>
                </c:pt>
                <c:pt idx="5">
                  <c:v>41.05</c:v>
                </c:pt>
                <c:pt idx="6">
                  <c:v>56.809999999999995</c:v>
                </c:pt>
                <c:pt idx="7">
                  <c:v>73.95</c:v>
                </c:pt>
                <c:pt idx="8">
                  <c:v>88.649999999999991</c:v>
                </c:pt>
                <c:pt idx="9">
                  <c:v>95.11999999999999</c:v>
                </c:pt>
                <c:pt idx="10">
                  <c:v>123.86</c:v>
                </c:pt>
                <c:pt idx="11">
                  <c:v>111.85</c:v>
                </c:pt>
                <c:pt idx="12">
                  <c:v>88.69</c:v>
                </c:pt>
                <c:pt idx="13">
                  <c:v>113.46000000000002</c:v>
                </c:pt>
                <c:pt idx="14">
                  <c:v>105.64999999999999</c:v>
                </c:pt>
                <c:pt idx="15">
                  <c:v>112.52</c:v>
                </c:pt>
                <c:pt idx="16">
                  <c:v>138.91999999999999</c:v>
                </c:pt>
                <c:pt idx="17">
                  <c:v>145.66</c:v>
                </c:pt>
                <c:pt idx="18">
                  <c:v>158.70999999999998</c:v>
                </c:pt>
                <c:pt idx="19">
                  <c:v>127.55</c:v>
                </c:pt>
                <c:pt idx="20">
                  <c:v>95.88</c:v>
                </c:pt>
                <c:pt idx="21">
                  <c:v>77.09</c:v>
                </c:pt>
                <c:pt idx="22">
                  <c:v>76.040000000000006</c:v>
                </c:pt>
                <c:pt idx="23">
                  <c:v>70.69</c:v>
                </c:pt>
                <c:pt idx="24">
                  <c:v>125.35</c:v>
                </c:pt>
                <c:pt idx="25">
                  <c:v>190.59</c:v>
                </c:pt>
                <c:pt idx="26">
                  <c:v>144.76999999999998</c:v>
                </c:pt>
                <c:pt idx="27">
                  <c:v>139.22</c:v>
                </c:pt>
                <c:pt idx="28">
                  <c:v>67.669999999999987</c:v>
                </c:pt>
                <c:pt idx="29">
                  <c:v>107.11999999999999</c:v>
                </c:pt>
                <c:pt idx="30">
                  <c:v>122.32</c:v>
                </c:pt>
                <c:pt idx="31">
                  <c:v>133.46</c:v>
                </c:pt>
                <c:pt idx="32">
                  <c:v>113.71000000000002</c:v>
                </c:pt>
                <c:pt idx="33">
                  <c:v>131.58000000000001</c:v>
                </c:pt>
                <c:pt idx="34">
                  <c:v>180.73</c:v>
                </c:pt>
                <c:pt idx="35">
                  <c:v>91.81</c:v>
                </c:pt>
                <c:pt idx="36">
                  <c:v>90.43</c:v>
                </c:pt>
                <c:pt idx="37">
                  <c:v>118.16</c:v>
                </c:pt>
              </c:numCache>
            </c:numRef>
          </c:yVal>
          <c:smooth val="1"/>
          <c:extLst xmlns:c16r2="http://schemas.microsoft.com/office/drawing/2015/06/chart">
            <c:ext xmlns:c16="http://schemas.microsoft.com/office/drawing/2014/chart" uri="{C3380CC4-5D6E-409C-BE32-E72D297353CC}">
              <c16:uniqueId val="{0000002A-0452-4BA7-A7E8-D8A244EFB69B}"/>
            </c:ext>
          </c:extLst>
        </c:ser>
        <c:ser>
          <c:idx val="3"/>
          <c:order val="2"/>
          <c:tx>
            <c:v>2</c:v>
          </c:tx>
          <c:spPr>
            <a:ln>
              <a:solidFill>
                <a:srgbClr val="FFC000"/>
              </a:solidFill>
            </a:ln>
          </c:spPr>
          <c:marker>
            <c:symbol val="none"/>
          </c:marker>
          <c:xVal>
            <c:numRef>
              <c:f>Річні!$B$5:$B$42</c:f>
              <c:numCache>
                <c:formatCode>General</c:formatCode>
                <c:ptCount val="38"/>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numCache>
            </c:numRef>
          </c:xVal>
          <c:yVal>
            <c:numRef>
              <c:f>Річні!$D$5:$D$42</c:f>
              <c:numCache>
                <c:formatCode>0.00</c:formatCode>
                <c:ptCount val="38"/>
                <c:pt idx="0">
                  <c:v>128.3809781451375</c:v>
                </c:pt>
                <c:pt idx="1">
                  <c:v>132.22507055947526</c:v>
                </c:pt>
                <c:pt idx="2">
                  <c:v>112.84979409722514</c:v>
                </c:pt>
                <c:pt idx="3">
                  <c:v>109.62791412203431</c:v>
                </c:pt>
                <c:pt idx="4">
                  <c:v>89.560937441602661</c:v>
                </c:pt>
                <c:pt idx="5">
                  <c:v>98.598184986198362</c:v>
                </c:pt>
                <c:pt idx="6">
                  <c:v>86.010114633153506</c:v>
                </c:pt>
                <c:pt idx="7">
                  <c:v>132.62848665439421</c:v>
                </c:pt>
                <c:pt idx="8">
                  <c:v>160.11369215721618</c:v>
                </c:pt>
                <c:pt idx="9">
                  <c:v>131.88130171570762</c:v>
                </c:pt>
                <c:pt idx="10">
                  <c:v>82.09715911809198</c:v>
                </c:pt>
                <c:pt idx="11">
                  <c:v>80.872322086642058</c:v>
                </c:pt>
                <c:pt idx="12">
                  <c:v>74.27</c:v>
                </c:pt>
                <c:pt idx="13">
                  <c:v>91.462097950631019</c:v>
                </c:pt>
                <c:pt idx="14">
                  <c:v>73.251932035016708</c:v>
                </c:pt>
                <c:pt idx="15">
                  <c:v>71.083201425038865</c:v>
                </c:pt>
                <c:pt idx="16">
                  <c:v>60.517951080771056</c:v>
                </c:pt>
                <c:pt idx="17">
                  <c:v>83.041631373124318</c:v>
                </c:pt>
                <c:pt idx="18">
                  <c:v>54.54</c:v>
                </c:pt>
                <c:pt idx="19">
                  <c:v>71.694626961493171</c:v>
                </c:pt>
                <c:pt idx="20">
                  <c:v>65.574534202676389</c:v>
                </c:pt>
                <c:pt idx="21">
                  <c:v>53.388473511797883</c:v>
                </c:pt>
                <c:pt idx="22">
                  <c:v>66.13029988228611</c:v>
                </c:pt>
                <c:pt idx="23">
                  <c:v>82.914257873694211</c:v>
                </c:pt>
                <c:pt idx="24">
                  <c:v>99.837963660422531</c:v>
                </c:pt>
                <c:pt idx="25">
                  <c:v>82.122459631417513</c:v>
                </c:pt>
                <c:pt idx="26">
                  <c:v>54.777443854685075</c:v>
                </c:pt>
                <c:pt idx="27">
                  <c:v>84.278062930423644</c:v>
                </c:pt>
                <c:pt idx="28">
                  <c:v>55.737054115362142</c:v>
                </c:pt>
                <c:pt idx="29">
                  <c:v>69.358977645861259</c:v>
                </c:pt>
                <c:pt idx="30">
                  <c:v>88.79</c:v>
                </c:pt>
                <c:pt idx="31">
                  <c:v>78.404669445929201</c:v>
                </c:pt>
                <c:pt idx="32">
                  <c:v>77.095071769513581</c:v>
                </c:pt>
                <c:pt idx="33">
                  <c:v>69.327881698615954</c:v>
                </c:pt>
                <c:pt idx="34">
                  <c:v>99.605064087895656</c:v>
                </c:pt>
                <c:pt idx="35">
                  <c:v>98.903596033419078</c:v>
                </c:pt>
                <c:pt idx="36">
                  <c:v>94.944601414740106</c:v>
                </c:pt>
                <c:pt idx="37">
                  <c:v>90.732796918255758</c:v>
                </c:pt>
              </c:numCache>
            </c:numRef>
          </c:yVal>
          <c:extLst xmlns:c16r2="http://schemas.microsoft.com/office/drawing/2015/06/chart">
            <c:ext xmlns:c16="http://schemas.microsoft.com/office/drawing/2014/chart" uri="{C3380CC4-5D6E-409C-BE32-E72D297353CC}">
              <c16:uniqueId val="{0000002B-0452-4BA7-A7E8-D8A244EFB69B}"/>
            </c:ext>
          </c:extLst>
        </c:ser>
        <c:ser>
          <c:idx val="2"/>
          <c:order val="3"/>
          <c:tx>
            <c:v>1</c:v>
          </c:tx>
          <c:spPr>
            <a:ln w="25400">
              <a:solidFill>
                <a:schemeClr val="tx1"/>
              </a:solidFill>
              <a:round/>
            </a:ln>
          </c:spPr>
          <c:marker>
            <c:symbol val="circle"/>
            <c:size val="5"/>
            <c:spPr>
              <a:noFill/>
            </c:spPr>
          </c:marker>
          <c:xVal>
            <c:numRef>
              <c:f>Річні!$B$5:$B$42</c:f>
              <c:numCache>
                <c:formatCode>General</c:formatCode>
                <c:ptCount val="38"/>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numCache>
            </c:numRef>
          </c:xVal>
          <c:yVal>
            <c:numRef>
              <c:f>Річні!$C$5:$C$42</c:f>
              <c:numCache>
                <c:formatCode>General</c:formatCode>
                <c:ptCount val="38"/>
                <c:pt idx="0">
                  <c:v>63.37</c:v>
                </c:pt>
                <c:pt idx="1">
                  <c:v>82.29</c:v>
                </c:pt>
                <c:pt idx="2">
                  <c:v>89.679999999999978</c:v>
                </c:pt>
                <c:pt idx="3">
                  <c:v>65.16</c:v>
                </c:pt>
                <c:pt idx="4">
                  <c:v>51.97</c:v>
                </c:pt>
                <c:pt idx="5">
                  <c:v>41.05</c:v>
                </c:pt>
                <c:pt idx="6">
                  <c:v>56.809999999999995</c:v>
                </c:pt>
                <c:pt idx="7">
                  <c:v>73.95</c:v>
                </c:pt>
                <c:pt idx="8">
                  <c:v>88.649999999999991</c:v>
                </c:pt>
                <c:pt idx="9">
                  <c:v>95.11999999999999</c:v>
                </c:pt>
                <c:pt idx="10">
                  <c:v>123.86</c:v>
                </c:pt>
                <c:pt idx="11">
                  <c:v>111.85</c:v>
                </c:pt>
                <c:pt idx="12">
                  <c:v>88.69</c:v>
                </c:pt>
                <c:pt idx="13">
                  <c:v>113.46000000000002</c:v>
                </c:pt>
                <c:pt idx="14">
                  <c:v>105.64999999999999</c:v>
                </c:pt>
                <c:pt idx="15">
                  <c:v>112.52</c:v>
                </c:pt>
                <c:pt idx="16">
                  <c:v>138.91999999999999</c:v>
                </c:pt>
                <c:pt idx="17">
                  <c:v>145.66</c:v>
                </c:pt>
                <c:pt idx="18">
                  <c:v>158.70999999999998</c:v>
                </c:pt>
                <c:pt idx="19">
                  <c:v>127.55</c:v>
                </c:pt>
                <c:pt idx="20">
                  <c:v>95.88</c:v>
                </c:pt>
                <c:pt idx="21">
                  <c:v>77.09</c:v>
                </c:pt>
                <c:pt idx="22">
                  <c:v>76.040000000000006</c:v>
                </c:pt>
                <c:pt idx="23">
                  <c:v>70.69</c:v>
                </c:pt>
                <c:pt idx="24">
                  <c:v>125.35</c:v>
                </c:pt>
                <c:pt idx="25">
                  <c:v>190.59</c:v>
                </c:pt>
                <c:pt idx="26">
                  <c:v>144.76999999999998</c:v>
                </c:pt>
                <c:pt idx="27">
                  <c:v>139.22</c:v>
                </c:pt>
                <c:pt idx="28">
                  <c:v>67.669999999999987</c:v>
                </c:pt>
                <c:pt idx="29">
                  <c:v>107.11999999999999</c:v>
                </c:pt>
                <c:pt idx="30">
                  <c:v>122.32</c:v>
                </c:pt>
                <c:pt idx="31">
                  <c:v>133.46</c:v>
                </c:pt>
                <c:pt idx="32">
                  <c:v>113.71000000000002</c:v>
                </c:pt>
                <c:pt idx="33">
                  <c:v>131.58000000000001</c:v>
                </c:pt>
                <c:pt idx="34">
                  <c:v>180.73</c:v>
                </c:pt>
                <c:pt idx="35">
                  <c:v>91.81</c:v>
                </c:pt>
                <c:pt idx="36">
                  <c:v>90.43</c:v>
                </c:pt>
                <c:pt idx="37">
                  <c:v>118.16</c:v>
                </c:pt>
              </c:numCache>
            </c:numRef>
          </c:yVal>
          <c:extLst xmlns:c16r2="http://schemas.microsoft.com/office/drawing/2015/06/chart">
            <c:ext xmlns:c16="http://schemas.microsoft.com/office/drawing/2014/chart" uri="{C3380CC4-5D6E-409C-BE32-E72D297353CC}">
              <c16:uniqueId val="{0000002C-0452-4BA7-A7E8-D8A244EFB69B}"/>
            </c:ext>
          </c:extLst>
        </c:ser>
        <c:axId val="48702976"/>
        <c:axId val="48704512"/>
      </c:scatterChart>
      <c:valAx>
        <c:axId val="48702976"/>
        <c:scaling>
          <c:orientation val="minMax"/>
          <c:min val="1979"/>
        </c:scaling>
        <c:axPos val="b"/>
        <c:majorGridlines>
          <c:spPr>
            <a:ln w="15875">
              <a:solidFill>
                <a:srgbClr val="8064A2">
                  <a:lumMod val="75000"/>
                  <a:alpha val="91000"/>
                </a:srgbClr>
              </a:solidFill>
            </a:ln>
          </c:spPr>
        </c:majorGridlines>
        <c:minorGridlines>
          <c:spPr>
            <a:ln w="3175">
              <a:solidFill>
                <a:schemeClr val="bg1">
                  <a:lumMod val="75000"/>
                </a:schemeClr>
              </a:solidFill>
              <a:prstDash val="sysDash"/>
            </a:ln>
          </c:spPr>
        </c:minorGridlines>
        <c:numFmt formatCode="General" sourceLinked="1"/>
        <c:tickLblPos val="low"/>
        <c:txPr>
          <a:bodyPr rot="0" vert="horz"/>
          <a:lstStyle/>
          <a:p>
            <a:pPr>
              <a:defRPr sz="1100" b="0" i="0" u="none" strike="noStrike" baseline="0">
                <a:solidFill>
                  <a:srgbClr val="000000"/>
                </a:solidFill>
                <a:latin typeface="Calibri"/>
                <a:ea typeface="Calibri"/>
                <a:cs typeface="Calibri"/>
              </a:defRPr>
            </a:pPr>
            <a:endParaRPr lang="uk-UA"/>
          </a:p>
        </c:txPr>
        <c:crossAx val="48704512"/>
        <c:crosses val="autoZero"/>
        <c:crossBetween val="midCat"/>
      </c:valAx>
      <c:valAx>
        <c:axId val="48704512"/>
        <c:scaling>
          <c:orientation val="minMax"/>
        </c:scaling>
        <c:axPos val="l"/>
        <c:majorGridlines/>
        <c:title>
          <c:tx>
            <c:rich>
              <a:bodyPr/>
              <a:lstStyle/>
              <a:p>
                <a:pPr>
                  <a:defRPr sz="1200" b="0" i="0" u="none" strike="noStrike" baseline="0">
                    <a:solidFill>
                      <a:srgbClr val="000000"/>
                    </a:solidFill>
                    <a:latin typeface="Calibri"/>
                    <a:ea typeface="Calibri"/>
                    <a:cs typeface="Calibri"/>
                  </a:defRPr>
                </a:pPr>
                <a:r>
                  <a:rPr lang="en-US" sz="1200" b="1" i="0" strike="noStrike">
                    <a:solidFill>
                      <a:srgbClr val="000000"/>
                    </a:solidFill>
                    <a:latin typeface="Calibri"/>
                  </a:rPr>
                  <a:t>Specific groundwater yield, m</a:t>
                </a:r>
                <a:r>
                  <a:rPr lang="en-US" sz="1200" b="1" i="0" strike="noStrike" baseline="30000">
                    <a:solidFill>
                      <a:srgbClr val="000000"/>
                    </a:solidFill>
                    <a:latin typeface="Calibri"/>
                  </a:rPr>
                  <a:t>2</a:t>
                </a:r>
                <a:r>
                  <a:rPr lang="en-US" sz="1200" b="1" i="0" strike="noStrike">
                    <a:solidFill>
                      <a:srgbClr val="000000"/>
                    </a:solidFill>
                    <a:latin typeface="Calibri"/>
                  </a:rPr>
                  <a:t>/year</a:t>
                </a:r>
              </a:p>
            </c:rich>
          </c:tx>
          <c:layout>
            <c:manualLayout>
              <c:xMode val="edge"/>
              <c:yMode val="edge"/>
              <c:x val="6.9020848562254709E-3"/>
              <c:y val="0.11749021011411009"/>
            </c:manualLayout>
          </c:layout>
        </c:title>
        <c:numFmt formatCode="0.00" sourceLinked="1"/>
        <c:tickLblPos val="nextTo"/>
        <c:txPr>
          <a:bodyPr rot="0" vert="horz"/>
          <a:lstStyle/>
          <a:p>
            <a:pPr>
              <a:defRPr sz="1050" b="0" i="0" u="none" strike="noStrike" baseline="0">
                <a:solidFill>
                  <a:srgbClr val="000000"/>
                </a:solidFill>
                <a:latin typeface="Calibri"/>
                <a:ea typeface="Calibri"/>
                <a:cs typeface="Calibri"/>
              </a:defRPr>
            </a:pPr>
            <a:endParaRPr lang="uk-UA"/>
          </a:p>
        </c:txPr>
        <c:crossAx val="48702976"/>
        <c:crosses val="autoZero"/>
        <c:crossBetween val="midCat"/>
      </c:valAx>
      <c:spPr>
        <a:solidFill>
          <a:schemeClr val="bg1"/>
        </a:solidFill>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14795491457823673"/>
          <c:y val="5.2584670231729129E-2"/>
          <c:w val="0.24543080939947803"/>
          <c:h val="0.15953654188948327"/>
        </c:manualLayout>
      </c:layout>
      <c:spPr>
        <a:solidFill>
          <a:schemeClr val="bg1"/>
        </a:solidFill>
      </c:spPr>
    </c:legend>
    <c:plotVisOnly val="1"/>
    <c:dispBlanksAs val="gap"/>
  </c:chart>
  <c:spPr>
    <a:ln>
      <a:noFill/>
    </a:ln>
  </c:spPr>
  <c:txPr>
    <a:bodyPr/>
    <a:lstStyle/>
    <a:p>
      <a:pPr>
        <a:defRPr sz="1000" b="0" i="0" u="none" strike="noStrike" baseline="0">
          <a:solidFill>
            <a:srgbClr val="000000"/>
          </a:solidFill>
          <a:latin typeface="Calibri"/>
          <a:ea typeface="Calibri"/>
          <a:cs typeface="Calibri"/>
        </a:defRPr>
      </a:pPr>
      <a:endParaRPr lang="uk-UA"/>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uk-UA"/>
  <c:chart>
    <c:plotArea>
      <c:layout>
        <c:manualLayout>
          <c:layoutTarget val="inner"/>
          <c:xMode val="edge"/>
          <c:yMode val="edge"/>
          <c:x val="0.1423636852527404"/>
          <c:y val="5.3830398472918164E-2"/>
          <c:w val="0.70589870791244413"/>
          <c:h val="0.78868661417322861"/>
        </c:manualLayout>
      </c:layout>
      <c:barChart>
        <c:barDir val="col"/>
        <c:grouping val="clustered"/>
        <c:ser>
          <c:idx val="1"/>
          <c:order val="0"/>
          <c:tx>
            <c:strRef>
              <c:f>Лист1!$AI$7</c:f>
              <c:strCache>
                <c:ptCount val="1"/>
                <c:pt idx="0">
                  <c:v>W</c:v>
                </c:pt>
              </c:strCache>
            </c:strRef>
          </c:tx>
          <c:spPr>
            <a:solidFill>
              <a:srgbClr val="7030A0"/>
            </a:solidFill>
          </c:spPr>
          <c:dLbls>
            <c:dLbl>
              <c:idx val="3"/>
              <c:layout>
                <c:manualLayout>
                  <c:x val="2.7260952570665946E-3"/>
                  <c:y val="0.12228103381170573"/>
                </c:manualLayout>
              </c:layout>
              <c:dLblPos val="ct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5562-4FF6-8825-5C98E148EC84}"/>
                </c:ext>
              </c:extLst>
            </c:dLbl>
            <c:spPr>
              <a:noFill/>
              <a:ln>
                <a:noFill/>
              </a:ln>
              <a:effectLst/>
            </c:spPr>
            <c:txPr>
              <a:bodyPr/>
              <a:lstStyle/>
              <a:p>
                <a:pPr>
                  <a:defRPr>
                    <a:solidFill>
                      <a:schemeClr val="bg1"/>
                    </a:solidFill>
                  </a:defRPr>
                </a:pPr>
                <a:endParaRPr lang="uk-UA"/>
              </a:p>
            </c:txPr>
            <c:dLblPos val="ctr"/>
            <c:showVal val="1"/>
            <c:extLst xmlns:c16r2="http://schemas.microsoft.com/office/drawing/2015/06/chart">
              <c:ext xmlns:c15="http://schemas.microsoft.com/office/drawing/2012/chart" uri="{CE6537A1-D6FC-4f65-9D91-7224C49458BB}">
                <c15:showLeaderLines val="0"/>
              </c:ext>
            </c:extLst>
          </c:dLbls>
          <c:cat>
            <c:strRef>
              <c:f>Лист1!$AG$8:$AG$11</c:f>
              <c:strCache>
                <c:ptCount val="4"/>
                <c:pt idx="0">
                  <c:v>1980-1989</c:v>
                </c:pt>
                <c:pt idx="1">
                  <c:v>1990-1998</c:v>
                </c:pt>
                <c:pt idx="2">
                  <c:v>1999-2014</c:v>
                </c:pt>
                <c:pt idx="3">
                  <c:v>2015-2017</c:v>
                </c:pt>
              </c:strCache>
            </c:strRef>
          </c:cat>
          <c:val>
            <c:numRef>
              <c:f>Лист1!$AI$8:$AI$11</c:f>
              <c:numCache>
                <c:formatCode>General</c:formatCode>
                <c:ptCount val="4"/>
                <c:pt idx="0">
                  <c:v>70.5</c:v>
                </c:pt>
                <c:pt idx="1">
                  <c:v>122.3</c:v>
                </c:pt>
                <c:pt idx="2">
                  <c:v>118.7</c:v>
                </c:pt>
                <c:pt idx="3">
                  <c:v>101.3</c:v>
                </c:pt>
              </c:numCache>
            </c:numRef>
          </c:val>
          <c:extLst xmlns:c16r2="http://schemas.microsoft.com/office/drawing/2015/06/chart">
            <c:ext xmlns:c16="http://schemas.microsoft.com/office/drawing/2014/chart" uri="{C3380CC4-5D6E-409C-BE32-E72D297353CC}">
              <c16:uniqueId val="{00000001-5562-4FF6-8825-5C98E148EC84}"/>
            </c:ext>
          </c:extLst>
        </c:ser>
        <c:axId val="48788992"/>
        <c:axId val="48790528"/>
      </c:barChart>
      <c:lineChart>
        <c:grouping val="standard"/>
        <c:ser>
          <c:idx val="2"/>
          <c:order val="1"/>
          <c:tx>
            <c:strRef>
              <c:f>Лист1!$AJ$7</c:f>
              <c:strCache>
                <c:ptCount val="1"/>
                <c:pt idx="0">
                  <c:v>Q</c:v>
                </c:pt>
              </c:strCache>
            </c:strRef>
          </c:tx>
          <c:spPr>
            <a:ln>
              <a:solidFill>
                <a:srgbClr val="00B0F0"/>
              </a:solidFill>
            </a:ln>
          </c:spPr>
          <c:marker>
            <c:symbol val="circle"/>
            <c:size val="7"/>
          </c:marker>
          <c:cat>
            <c:strRef>
              <c:f>Лист1!$AG$8:$AG$11</c:f>
              <c:strCache>
                <c:ptCount val="4"/>
                <c:pt idx="0">
                  <c:v>1980-1989</c:v>
                </c:pt>
                <c:pt idx="1">
                  <c:v>1990-1998</c:v>
                </c:pt>
                <c:pt idx="2">
                  <c:v>1999-2014</c:v>
                </c:pt>
                <c:pt idx="3">
                  <c:v>2015-2017</c:v>
                </c:pt>
              </c:strCache>
            </c:strRef>
          </c:cat>
          <c:val>
            <c:numRef>
              <c:f>Лист1!$AJ$8:$AJ$11</c:f>
              <c:numCache>
                <c:formatCode>0.0</c:formatCode>
                <c:ptCount val="4"/>
                <c:pt idx="0">
                  <c:v>14.025</c:v>
                </c:pt>
                <c:pt idx="1">
                  <c:v>13.185</c:v>
                </c:pt>
                <c:pt idx="2">
                  <c:v>14.975000000000009</c:v>
                </c:pt>
                <c:pt idx="3">
                  <c:v>5.354999999999996</c:v>
                </c:pt>
              </c:numCache>
            </c:numRef>
          </c:val>
          <c:extLst xmlns:c16r2="http://schemas.microsoft.com/office/drawing/2015/06/chart">
            <c:ext xmlns:c16="http://schemas.microsoft.com/office/drawing/2014/chart" uri="{C3380CC4-5D6E-409C-BE32-E72D297353CC}">
              <c16:uniqueId val="{00000002-5562-4FF6-8825-5C98E148EC84}"/>
            </c:ext>
          </c:extLst>
        </c:ser>
        <c:marker val="1"/>
        <c:axId val="48798720"/>
        <c:axId val="48796800"/>
      </c:lineChart>
      <c:catAx>
        <c:axId val="48788992"/>
        <c:scaling>
          <c:orientation val="minMax"/>
        </c:scaling>
        <c:axPos val="b"/>
        <c:numFmt formatCode="General" sourceLinked="0"/>
        <c:tickLblPos val="nextTo"/>
        <c:txPr>
          <a:bodyPr/>
          <a:lstStyle/>
          <a:p>
            <a:pPr>
              <a:defRPr lang="uk-UA"/>
            </a:pPr>
            <a:endParaRPr lang="uk-UA"/>
          </a:p>
        </c:txPr>
        <c:crossAx val="48790528"/>
        <c:crosses val="autoZero"/>
        <c:auto val="1"/>
        <c:lblAlgn val="ctr"/>
        <c:lblOffset val="100"/>
      </c:catAx>
      <c:valAx>
        <c:axId val="48790528"/>
        <c:scaling>
          <c:orientation val="minMax"/>
        </c:scaling>
        <c:axPos val="l"/>
        <c:majorGridlines/>
        <c:title>
          <c:tx>
            <c:rich>
              <a:bodyPr rot="-5400000" vert="horz"/>
              <a:lstStyle/>
              <a:p>
                <a:pPr>
                  <a:defRPr/>
                </a:pPr>
                <a:r>
                  <a:rPr lang="en-US" sz="1000" b="1" i="0" u="none" strike="noStrike" baseline="0"/>
                  <a:t>W</a:t>
                </a:r>
                <a:r>
                  <a:rPr lang="uk-UA" sz="1000" b="1" i="0" u="none" strike="noStrike" baseline="0"/>
                  <a:t> - </a:t>
                </a:r>
                <a:r>
                  <a:rPr lang="en-US" sz="1000" b="1" i="0" u="none" strike="noStrike" baseline="0"/>
                  <a:t>groundwater runoff</a:t>
                </a:r>
                <a:r>
                  <a:rPr lang="uk-UA" sz="1000" b="1" i="0" u="none" strike="noStrike" baseline="0"/>
                  <a:t>, m</a:t>
                </a:r>
                <a:r>
                  <a:rPr lang="uk-UA" sz="1000" b="1" i="0" u="none" strike="noStrike" baseline="30000"/>
                  <a:t>3</a:t>
                </a:r>
                <a:r>
                  <a:rPr lang="uk-UA" sz="1000" b="1" i="0" u="none" strike="noStrike" baseline="0"/>
                  <a:t>/month/m</a:t>
                </a:r>
                <a:endParaRPr lang="ru-RU"/>
              </a:p>
            </c:rich>
          </c:tx>
        </c:title>
        <c:numFmt formatCode="General" sourceLinked="1"/>
        <c:tickLblPos val="nextTo"/>
        <c:txPr>
          <a:bodyPr/>
          <a:lstStyle/>
          <a:p>
            <a:pPr>
              <a:defRPr lang="uk-UA" sz="1200"/>
            </a:pPr>
            <a:endParaRPr lang="uk-UA"/>
          </a:p>
        </c:txPr>
        <c:crossAx val="48788992"/>
        <c:crosses val="autoZero"/>
        <c:crossBetween val="between"/>
      </c:valAx>
      <c:valAx>
        <c:axId val="48796800"/>
        <c:scaling>
          <c:orientation val="minMax"/>
        </c:scaling>
        <c:axPos val="r"/>
        <c:title>
          <c:tx>
            <c:rich>
              <a:bodyPr rot="-5400000" vert="horz"/>
              <a:lstStyle/>
              <a:p>
                <a:pPr>
                  <a:defRPr/>
                </a:pPr>
                <a:r>
                  <a:rPr lang="en-US" sz="1000" b="1" i="0" u="none" strike="noStrike" baseline="0"/>
                  <a:t>riv</a:t>
                </a:r>
                <a:r>
                  <a:rPr lang="uk-UA" sz="1000" b="1" i="0" u="none" strike="noStrike" baseline="0"/>
                  <a:t>. </a:t>
                </a:r>
                <a:r>
                  <a:rPr lang="en-US" sz="1000" b="1" i="0" u="none" strike="noStrike" baseline="0"/>
                  <a:t>Southern Bug average discharges, m</a:t>
                </a:r>
                <a:r>
                  <a:rPr lang="uk-UA" sz="1000" b="1" i="0" u="none" strike="noStrike" baseline="30000"/>
                  <a:t>3</a:t>
                </a:r>
                <a:r>
                  <a:rPr lang="uk-UA" sz="1000" b="1" i="0" u="none" strike="noStrike" baseline="0"/>
                  <a:t>/</a:t>
                </a:r>
                <a:r>
                  <a:rPr lang="en-US" sz="1000" b="1" i="0" u="none" strike="noStrike" baseline="0"/>
                  <a:t>s</a:t>
                </a:r>
                <a:endParaRPr lang="ru-RU"/>
              </a:p>
            </c:rich>
          </c:tx>
        </c:title>
        <c:numFmt formatCode="0.0" sourceLinked="1"/>
        <c:tickLblPos val="nextTo"/>
        <c:txPr>
          <a:bodyPr/>
          <a:lstStyle/>
          <a:p>
            <a:pPr>
              <a:defRPr lang="uk-UA"/>
            </a:pPr>
            <a:endParaRPr lang="uk-UA"/>
          </a:p>
        </c:txPr>
        <c:crossAx val="48798720"/>
        <c:crosses val="max"/>
        <c:crossBetween val="between"/>
      </c:valAx>
      <c:catAx>
        <c:axId val="48798720"/>
        <c:scaling>
          <c:orientation val="minMax"/>
        </c:scaling>
        <c:delete val="1"/>
        <c:axPos val="b"/>
        <c:numFmt formatCode="General" sourceLinked="1"/>
        <c:tickLblPos val="none"/>
        <c:crossAx val="48796800"/>
        <c:crosses val="autoZero"/>
        <c:auto val="1"/>
        <c:lblAlgn val="ctr"/>
        <c:lblOffset val="100"/>
      </c:catAx>
    </c:plotArea>
    <c:legend>
      <c:legendPos val="r"/>
      <c:layout>
        <c:manualLayout>
          <c:xMode val="edge"/>
          <c:yMode val="edge"/>
          <c:x val="0.66571259679226058"/>
          <c:y val="4.8688713910761183E-2"/>
          <c:w val="0.1075488438271222"/>
          <c:h val="0.17534946313529023"/>
        </c:manualLayout>
      </c:layout>
      <c:spPr>
        <a:solidFill>
          <a:prstClr val="white"/>
        </a:solidFill>
      </c:spPr>
      <c:txPr>
        <a:bodyPr/>
        <a:lstStyle/>
        <a:p>
          <a:pPr>
            <a:defRPr lang="uk-UA" sz="1200"/>
          </a:pPr>
          <a:endParaRPr lang="uk-UA"/>
        </a:p>
      </c:txPr>
    </c:legend>
    <c:plotVisOnly val="1"/>
    <c:dispBlanksAs val="gap"/>
  </c:chart>
  <c:spPr>
    <a:solidFill>
      <a:prstClr val="white"/>
    </a:solidFill>
  </c:sp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uk-UA"/>
  <c:chart>
    <c:plotArea>
      <c:layout>
        <c:manualLayout>
          <c:layoutTarget val="inner"/>
          <c:xMode val="edge"/>
          <c:yMode val="edge"/>
          <c:x val="0.14512878963543091"/>
          <c:y val="5.3830398472918164E-2"/>
          <c:w val="0.71419402106051633"/>
          <c:h val="0.78868661417322861"/>
        </c:manualLayout>
      </c:layout>
      <c:barChart>
        <c:barDir val="col"/>
        <c:grouping val="clustered"/>
        <c:ser>
          <c:idx val="1"/>
          <c:order val="0"/>
          <c:tx>
            <c:strRef>
              <c:f>Лист1!$AF$3</c:f>
              <c:strCache>
                <c:ptCount val="1"/>
                <c:pt idx="0">
                  <c:v>Р</c:v>
                </c:pt>
              </c:strCache>
            </c:strRef>
          </c:tx>
          <c:spPr>
            <a:solidFill>
              <a:schemeClr val="accent6">
                <a:lumMod val="60000"/>
                <a:lumOff val="40000"/>
              </a:schemeClr>
            </a:solidFill>
            <a:ln>
              <a:solidFill>
                <a:schemeClr val="accent6">
                  <a:lumMod val="60000"/>
                  <a:lumOff val="40000"/>
                </a:schemeClr>
              </a:solidFill>
            </a:ln>
          </c:spPr>
          <c:cat>
            <c:strRef>
              <c:f>Лист1!$AG$8:$AG$11</c:f>
              <c:strCache>
                <c:ptCount val="4"/>
                <c:pt idx="0">
                  <c:v>1980-1989</c:v>
                </c:pt>
                <c:pt idx="1">
                  <c:v>1990-1998</c:v>
                </c:pt>
                <c:pt idx="2">
                  <c:v>1999-2014</c:v>
                </c:pt>
                <c:pt idx="3">
                  <c:v>2015-2017</c:v>
                </c:pt>
              </c:strCache>
            </c:strRef>
          </c:cat>
          <c:val>
            <c:numRef>
              <c:f>Лист1!$AF$4:$AF$7</c:f>
              <c:numCache>
                <c:formatCode>General</c:formatCode>
                <c:ptCount val="4"/>
                <c:pt idx="0">
                  <c:v>672.4</c:v>
                </c:pt>
                <c:pt idx="1">
                  <c:v>669</c:v>
                </c:pt>
                <c:pt idx="2">
                  <c:v>634.4</c:v>
                </c:pt>
                <c:pt idx="3">
                  <c:v>511.8</c:v>
                </c:pt>
              </c:numCache>
            </c:numRef>
          </c:val>
          <c:extLst xmlns:c16r2="http://schemas.microsoft.com/office/drawing/2015/06/chart">
            <c:ext xmlns:c16="http://schemas.microsoft.com/office/drawing/2014/chart" uri="{C3380CC4-5D6E-409C-BE32-E72D297353CC}">
              <c16:uniqueId val="{00000000-0085-4AEA-93EF-72768427FD24}"/>
            </c:ext>
          </c:extLst>
        </c:ser>
        <c:axId val="54966144"/>
        <c:axId val="54967680"/>
      </c:barChart>
      <c:lineChart>
        <c:grouping val="standard"/>
        <c:ser>
          <c:idx val="2"/>
          <c:order val="1"/>
          <c:tx>
            <c:strRef>
              <c:f>Лист1!$AA$3</c:f>
              <c:strCache>
                <c:ptCount val="1"/>
                <c:pt idx="0">
                  <c:v>Т</c:v>
                </c:pt>
              </c:strCache>
            </c:strRef>
          </c:tx>
          <c:spPr>
            <a:ln>
              <a:solidFill>
                <a:srgbClr val="FF0000"/>
              </a:solidFill>
            </a:ln>
          </c:spPr>
          <c:marker>
            <c:symbol val="circle"/>
            <c:size val="7"/>
            <c:spPr>
              <a:solidFill>
                <a:srgbClr val="FFC000"/>
              </a:solidFill>
            </c:spPr>
          </c:marker>
          <c:cat>
            <c:strRef>
              <c:f>Лист1!$AG$8:$AG$11</c:f>
              <c:strCache>
                <c:ptCount val="4"/>
                <c:pt idx="0">
                  <c:v>1980-1989</c:v>
                </c:pt>
                <c:pt idx="1">
                  <c:v>1990-1998</c:v>
                </c:pt>
                <c:pt idx="2">
                  <c:v>1999-2014</c:v>
                </c:pt>
                <c:pt idx="3">
                  <c:v>2015-2017</c:v>
                </c:pt>
              </c:strCache>
            </c:strRef>
          </c:cat>
          <c:val>
            <c:numRef>
              <c:f>Лист1!$AA$4:$AA$7</c:f>
              <c:numCache>
                <c:formatCode>0.0</c:formatCode>
                <c:ptCount val="4"/>
                <c:pt idx="0">
                  <c:v>7.1750000000000007</c:v>
                </c:pt>
                <c:pt idx="1">
                  <c:v>7.6099999999999985</c:v>
                </c:pt>
                <c:pt idx="2">
                  <c:v>8.3250000000000028</c:v>
                </c:pt>
                <c:pt idx="3">
                  <c:v>9.15</c:v>
                </c:pt>
              </c:numCache>
            </c:numRef>
          </c:val>
          <c:extLst xmlns:c16r2="http://schemas.microsoft.com/office/drawing/2015/06/chart">
            <c:ext xmlns:c16="http://schemas.microsoft.com/office/drawing/2014/chart" uri="{C3380CC4-5D6E-409C-BE32-E72D297353CC}">
              <c16:uniqueId val="{00000001-0085-4AEA-93EF-72768427FD24}"/>
            </c:ext>
          </c:extLst>
        </c:ser>
        <c:marker val="1"/>
        <c:axId val="54988160"/>
        <c:axId val="54986240"/>
      </c:lineChart>
      <c:catAx>
        <c:axId val="54966144"/>
        <c:scaling>
          <c:orientation val="minMax"/>
        </c:scaling>
        <c:axPos val="b"/>
        <c:numFmt formatCode="General" sourceLinked="0"/>
        <c:tickLblPos val="nextTo"/>
        <c:txPr>
          <a:bodyPr/>
          <a:lstStyle/>
          <a:p>
            <a:pPr>
              <a:defRPr lang="uk-UA" sz="1100"/>
            </a:pPr>
            <a:endParaRPr lang="uk-UA"/>
          </a:p>
        </c:txPr>
        <c:crossAx val="54967680"/>
        <c:crosses val="autoZero"/>
        <c:auto val="1"/>
        <c:lblAlgn val="ctr"/>
        <c:lblOffset val="100"/>
      </c:catAx>
      <c:valAx>
        <c:axId val="54967680"/>
        <c:scaling>
          <c:orientation val="minMax"/>
        </c:scaling>
        <c:axPos val="l"/>
        <c:majorGridlines/>
        <c:title>
          <c:tx>
            <c:rich>
              <a:bodyPr rot="-5400000" vert="horz"/>
              <a:lstStyle/>
              <a:p>
                <a:pPr>
                  <a:defRPr sz="1200"/>
                </a:pPr>
                <a:r>
                  <a:rPr lang="en-US" sz="1200" b="1" i="0" u="none" strike="noStrike" baseline="0"/>
                  <a:t>P</a:t>
                </a:r>
                <a:r>
                  <a:rPr lang="uk-UA" sz="1200" b="1" i="0" u="none" strike="noStrike" baseline="0"/>
                  <a:t> -</a:t>
                </a:r>
                <a:r>
                  <a:rPr lang="en-US" sz="1200" b="1" i="0" u="none" strike="noStrike" baseline="0"/>
                  <a:t> precipitation</a:t>
                </a:r>
                <a:r>
                  <a:rPr lang="uk-UA" sz="1200" b="1" i="0" u="none" strike="noStrike" baseline="0"/>
                  <a:t>, mm</a:t>
                </a:r>
                <a:endParaRPr lang="ru-RU" sz="1200"/>
              </a:p>
            </c:rich>
          </c:tx>
          <c:layout>
            <c:manualLayout>
              <c:xMode val="edge"/>
              <c:yMode val="edge"/>
              <c:x val="1.6023671035313901E-2"/>
              <c:y val="0.24578573132903841"/>
            </c:manualLayout>
          </c:layout>
        </c:title>
        <c:numFmt formatCode="General" sourceLinked="1"/>
        <c:tickLblPos val="nextTo"/>
        <c:txPr>
          <a:bodyPr/>
          <a:lstStyle/>
          <a:p>
            <a:pPr>
              <a:defRPr lang="uk-UA"/>
            </a:pPr>
            <a:endParaRPr lang="uk-UA"/>
          </a:p>
        </c:txPr>
        <c:crossAx val="54966144"/>
        <c:crosses val="autoZero"/>
        <c:crossBetween val="between"/>
      </c:valAx>
      <c:valAx>
        <c:axId val="54986240"/>
        <c:scaling>
          <c:orientation val="minMax"/>
        </c:scaling>
        <c:axPos val="r"/>
        <c:title>
          <c:tx>
            <c:rich>
              <a:bodyPr rot="-5400000" vert="horz"/>
              <a:lstStyle/>
              <a:p>
                <a:pPr>
                  <a:defRPr sz="1200"/>
                </a:pPr>
                <a:r>
                  <a:rPr lang="en-US" sz="1200" b="1" i="0" u="none" strike="noStrike" baseline="0"/>
                  <a:t>T -temperature, </a:t>
                </a:r>
                <a:r>
                  <a:rPr lang="en-US" sz="1200" b="1" i="0" u="none" strike="noStrike" baseline="30000"/>
                  <a:t>o</a:t>
                </a:r>
                <a:r>
                  <a:rPr lang="en-US" sz="1200" b="1" i="0" u="none" strike="noStrike" baseline="0"/>
                  <a:t>C</a:t>
                </a:r>
                <a:endParaRPr lang="ru-RU" sz="1200"/>
              </a:p>
            </c:rich>
          </c:tx>
        </c:title>
        <c:numFmt formatCode="0.0" sourceLinked="1"/>
        <c:tickLblPos val="nextTo"/>
        <c:txPr>
          <a:bodyPr/>
          <a:lstStyle/>
          <a:p>
            <a:pPr>
              <a:defRPr lang="uk-UA"/>
            </a:pPr>
            <a:endParaRPr lang="uk-UA"/>
          </a:p>
        </c:txPr>
        <c:crossAx val="54988160"/>
        <c:crosses val="max"/>
        <c:crossBetween val="between"/>
      </c:valAx>
      <c:catAx>
        <c:axId val="54988160"/>
        <c:scaling>
          <c:orientation val="minMax"/>
        </c:scaling>
        <c:delete val="1"/>
        <c:axPos val="b"/>
        <c:numFmt formatCode="General" sourceLinked="1"/>
        <c:tickLblPos val="none"/>
        <c:crossAx val="54986240"/>
        <c:crosses val="autoZero"/>
        <c:auto val="1"/>
        <c:lblAlgn val="ctr"/>
        <c:lblOffset val="100"/>
      </c:catAx>
    </c:plotArea>
    <c:legend>
      <c:legendPos val="r"/>
      <c:layout>
        <c:manualLayout>
          <c:xMode val="edge"/>
          <c:yMode val="edge"/>
          <c:x val="0.31177923580788458"/>
          <c:y val="3.4143259365306614E-2"/>
          <c:w val="0.25409937610971584"/>
          <c:h val="0.11716764495347189"/>
        </c:manualLayout>
      </c:layout>
      <c:spPr>
        <a:solidFill>
          <a:schemeClr val="bg1"/>
        </a:solidFill>
      </c:spPr>
      <c:txPr>
        <a:bodyPr/>
        <a:lstStyle/>
        <a:p>
          <a:pPr>
            <a:defRPr lang="uk-UA" sz="1200"/>
          </a:pPr>
          <a:endParaRPr lang="uk-UA"/>
        </a:p>
      </c:txPr>
    </c:legend>
    <c:plotVisOnly val="1"/>
    <c:dispBlanksAs val="gap"/>
  </c:chart>
  <c:spPr>
    <a:solidFill>
      <a:schemeClr val="bg1"/>
    </a:solidFill>
  </c:sp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lang val="uk-UA"/>
  <c:chart>
    <c:autoTitleDeleted val="1"/>
    <c:plotArea>
      <c:layout/>
      <c:barChart>
        <c:barDir val="col"/>
        <c:grouping val="stacked"/>
        <c:ser>
          <c:idx val="0"/>
          <c:order val="0"/>
          <c:tx>
            <c:strRef>
              <c:f>зима!$C$3</c:f>
              <c:strCache>
                <c:ptCount val="1"/>
                <c:pt idx="0">
                  <c:v>Р</c:v>
                </c:pt>
              </c:strCache>
            </c:strRef>
          </c:tx>
          <c:dLbls>
            <c:spPr>
              <a:noFill/>
              <a:ln>
                <a:noFill/>
              </a:ln>
              <a:effectLst/>
            </c:spPr>
            <c:txPr>
              <a:bodyPr/>
              <a:lstStyle/>
              <a:p>
                <a:pPr>
                  <a:defRPr lang="uk-UA" b="1">
                    <a:solidFill>
                      <a:schemeClr val="bg1"/>
                    </a:solidFill>
                  </a:defRPr>
                </a:pPr>
                <a:endParaRPr lang="uk-UA"/>
              </a:p>
            </c:txPr>
            <c:showVal val="1"/>
            <c:extLst xmlns:c16r2="http://schemas.microsoft.com/office/drawing/2015/06/chart">
              <c:ext xmlns:c15="http://schemas.microsoft.com/office/drawing/2012/chart" uri="{CE6537A1-D6FC-4f65-9D91-7224C49458BB}">
                <c15:showLeaderLines val="1"/>
              </c:ext>
            </c:extLst>
          </c:dLbls>
          <c:cat>
            <c:strRef>
              <c:f>зима!$B$4:$B$7</c:f>
              <c:strCache>
                <c:ptCount val="4"/>
                <c:pt idx="0">
                  <c:v>1980-89</c:v>
                </c:pt>
                <c:pt idx="1">
                  <c:v>1990-98</c:v>
                </c:pt>
                <c:pt idx="2">
                  <c:v>1999-2014</c:v>
                </c:pt>
                <c:pt idx="3">
                  <c:v>2015-17</c:v>
                </c:pt>
              </c:strCache>
            </c:strRef>
          </c:cat>
          <c:val>
            <c:numRef>
              <c:f>зима!$F$4:$F$7</c:f>
              <c:numCache>
                <c:formatCode>General</c:formatCode>
                <c:ptCount val="4"/>
                <c:pt idx="0">
                  <c:v>10.9</c:v>
                </c:pt>
                <c:pt idx="1">
                  <c:v>28.8</c:v>
                </c:pt>
                <c:pt idx="2">
                  <c:v>23.5</c:v>
                </c:pt>
                <c:pt idx="3">
                  <c:v>29.7</c:v>
                </c:pt>
              </c:numCache>
            </c:numRef>
          </c:val>
          <c:extLst xmlns:c16r2="http://schemas.microsoft.com/office/drawing/2015/06/chart">
            <c:ext xmlns:c16="http://schemas.microsoft.com/office/drawing/2014/chart" uri="{C3380CC4-5D6E-409C-BE32-E72D297353CC}">
              <c16:uniqueId val="{00000000-5DEA-41EC-BF27-1E427498A4DD}"/>
            </c:ext>
          </c:extLst>
        </c:ser>
        <c:overlap val="100"/>
        <c:axId val="55124352"/>
        <c:axId val="55126272"/>
      </c:barChart>
      <c:lineChart>
        <c:grouping val="stacked"/>
        <c:ser>
          <c:idx val="1"/>
          <c:order val="1"/>
          <c:tx>
            <c:strRef>
              <c:f>зима!$C$3</c:f>
              <c:strCache>
                <c:ptCount val="1"/>
                <c:pt idx="0">
                  <c:v>Р</c:v>
                </c:pt>
              </c:strCache>
            </c:strRef>
          </c:tx>
          <c:dLbls>
            <c:dLbl>
              <c:idx val="0"/>
              <c:layout>
                <c:manualLayout>
                  <c:x val="-1.4052838673412041E-2"/>
                  <c:y val="-2.7777777777777842E-2"/>
                </c:manualLayout>
              </c:layout>
              <c:tx>
                <c:rich>
                  <a:bodyPr/>
                  <a:lstStyle/>
                  <a:p>
                    <a:r>
                      <a:rPr lang="en-US"/>
                      <a:t>107,7 mm</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1ED0-4D62-9831-696A6315DD02}"/>
                </c:ext>
              </c:extLst>
            </c:dLbl>
            <c:dLbl>
              <c:idx val="1"/>
              <c:layout>
                <c:manualLayout>
                  <c:x val="-2.2484541877459283E-2"/>
                  <c:y val="-3.7037037037037056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1ED0-4D62-9831-696A6315DD02}"/>
                </c:ext>
              </c:extLst>
            </c:dLbl>
            <c:dLbl>
              <c:idx val="2"/>
              <c:layout>
                <c:manualLayout>
                  <c:x val="0"/>
                  <c:y val="-1.3888888888888911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1ED0-4D62-9831-696A6315DD02}"/>
                </c:ext>
              </c:extLst>
            </c:dLbl>
            <c:dLbl>
              <c:idx val="3"/>
              <c:layout>
                <c:manualLayout>
                  <c:x val="-8.4317032040473246E-3"/>
                  <c:y val="1.8518518518518538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1ED0-4D62-9831-696A6315DD02}"/>
                </c:ext>
              </c:extLst>
            </c:dLbl>
            <c:spPr>
              <a:noFill/>
              <a:ln>
                <a:noFill/>
              </a:ln>
              <a:effectLst/>
            </c:spPr>
            <c:txPr>
              <a:bodyPr/>
              <a:lstStyle/>
              <a:p>
                <a:pPr>
                  <a:defRPr lang="uk-UA"/>
                </a:pPr>
                <a:endParaRPr lang="uk-UA"/>
              </a:p>
            </c:txPr>
            <c:showVal val="1"/>
            <c:extLst xmlns:c16r2="http://schemas.microsoft.com/office/drawing/2015/06/chart">
              <c:ext xmlns:c15="http://schemas.microsoft.com/office/drawing/2012/chart" uri="{CE6537A1-D6FC-4f65-9D91-7224C49458BB}">
                <c15:showLeaderLines val="1"/>
              </c:ext>
            </c:extLst>
          </c:dLbls>
          <c:val>
            <c:numRef>
              <c:f>зима!$C$4:$C$7</c:f>
              <c:numCache>
                <c:formatCode>General</c:formatCode>
                <c:ptCount val="4"/>
                <c:pt idx="0">
                  <c:v>107.7</c:v>
                </c:pt>
                <c:pt idx="1">
                  <c:v>106.7</c:v>
                </c:pt>
                <c:pt idx="2">
                  <c:v>111</c:v>
                </c:pt>
                <c:pt idx="3">
                  <c:v>94.3</c:v>
                </c:pt>
              </c:numCache>
            </c:numRef>
          </c:val>
          <c:extLst xmlns:c16r2="http://schemas.microsoft.com/office/drawing/2015/06/chart">
            <c:ext xmlns:c16="http://schemas.microsoft.com/office/drawing/2014/chart" uri="{C3380CC4-5D6E-409C-BE32-E72D297353CC}">
              <c16:uniqueId val="{00000001-5DEA-41EC-BF27-1E427498A4DD}"/>
            </c:ext>
          </c:extLst>
        </c:ser>
        <c:marker val="1"/>
        <c:axId val="55124352"/>
        <c:axId val="55126272"/>
      </c:lineChart>
      <c:lineChart>
        <c:grouping val="stacked"/>
        <c:ser>
          <c:idx val="2"/>
          <c:order val="2"/>
          <c:tx>
            <c:strRef>
              <c:f>зима!$D$3</c:f>
              <c:strCache>
                <c:ptCount val="1"/>
                <c:pt idx="0">
                  <c:v>Т</c:v>
                </c:pt>
              </c:strCache>
            </c:strRef>
          </c:tx>
          <c:spPr>
            <a:ln w="34925">
              <a:solidFill>
                <a:srgbClr val="FFC000"/>
              </a:solidFill>
            </a:ln>
          </c:spPr>
          <c:marker>
            <c:spPr>
              <a:solidFill>
                <a:srgbClr val="FF0000"/>
              </a:solidFill>
            </c:spPr>
          </c:marker>
          <c:dLbls>
            <c:dLbl>
              <c:idx val="0"/>
              <c:layout>
                <c:manualLayout>
                  <c:x val="-6.1832490163012933E-2"/>
                  <c:y val="-5.5555555555555483E-2"/>
                </c:manualLayout>
              </c:layout>
              <c:tx>
                <c:rich>
                  <a:bodyPr/>
                  <a:lstStyle/>
                  <a:p>
                    <a:r>
                      <a:rPr lang="en-US" sz="1200"/>
                      <a:t>-3,8 </a:t>
                    </a:r>
                    <a:r>
                      <a:rPr lang="en-US" sz="1200" baseline="30000"/>
                      <a:t>o</a:t>
                    </a:r>
                    <a:r>
                      <a:rPr lang="en-US" sz="1200"/>
                      <a:t>C</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1ED0-4D62-9831-696A6315DD02}"/>
                </c:ext>
              </c:extLst>
            </c:dLbl>
            <c:dLbl>
              <c:idx val="1"/>
              <c:layout>
                <c:manualLayout>
                  <c:x val="-1.9673974142776843E-2"/>
                  <c:y val="-4.1666666666666664E-2"/>
                </c:manualLayout>
              </c:layout>
              <c:tx>
                <c:rich>
                  <a:bodyPr/>
                  <a:lstStyle/>
                  <a:p>
                    <a:pPr marL="0" marR="0" indent="0" algn="ctr" defTabSz="914400" rtl="0" eaLnBrk="1" fontAlgn="auto" latinLnBrk="0" hangingPunct="1">
                      <a:lnSpc>
                        <a:spcPct val="100000"/>
                      </a:lnSpc>
                      <a:spcBef>
                        <a:spcPts val="0"/>
                      </a:spcBef>
                      <a:spcAft>
                        <a:spcPts val="0"/>
                      </a:spcAft>
                      <a:buClrTx/>
                      <a:buSzTx/>
                      <a:buFontTx/>
                      <a:buNone/>
                      <a:tabLst/>
                      <a:defRPr lang="uk-UA" sz="1200" b="0" i="0" u="none" strike="noStrike" kern="1200" baseline="0">
                        <a:solidFill>
                          <a:sysClr val="windowText" lastClr="000000"/>
                        </a:solidFill>
                        <a:latin typeface="+mn-lt"/>
                        <a:ea typeface="+mn-ea"/>
                        <a:cs typeface="+mn-cs"/>
                      </a:defRPr>
                    </a:pPr>
                    <a:r>
                      <a:rPr lang="en-US" sz="1200"/>
                      <a:t>-2,6 </a:t>
                    </a:r>
                    <a:r>
                      <a:rPr lang="en-US" sz="1200" b="0" i="0" baseline="30000"/>
                      <a:t>o</a:t>
                    </a:r>
                    <a:r>
                      <a:rPr lang="en-US" sz="1200" b="0" i="0" baseline="0"/>
                      <a:t>C</a:t>
                    </a:r>
                  </a:p>
                  <a:p>
                    <a:pPr marL="0" marR="0" indent="0" algn="ctr" defTabSz="914400" rtl="0" eaLnBrk="1" fontAlgn="auto" latinLnBrk="0" hangingPunct="1">
                      <a:lnSpc>
                        <a:spcPct val="100000"/>
                      </a:lnSpc>
                      <a:spcBef>
                        <a:spcPts val="0"/>
                      </a:spcBef>
                      <a:spcAft>
                        <a:spcPts val="0"/>
                      </a:spcAft>
                      <a:buClrTx/>
                      <a:buSzTx/>
                      <a:buFontTx/>
                      <a:buNone/>
                      <a:tabLst/>
                      <a:defRPr lang="uk-UA" sz="1200" b="0" i="0" u="none" strike="noStrike" kern="1200" baseline="0">
                        <a:solidFill>
                          <a:sysClr val="windowText" lastClr="000000"/>
                        </a:solidFill>
                        <a:latin typeface="+mn-lt"/>
                        <a:ea typeface="+mn-ea"/>
                        <a:cs typeface="+mn-cs"/>
                      </a:defRPr>
                    </a:pPr>
                    <a:endParaRPr lang="en-US" sz="1200"/>
                  </a:p>
                </c:rich>
              </c:tx>
              <c:spPr>
                <a:noFill/>
                <a:ln>
                  <a:noFill/>
                </a:ln>
                <a:effectLst/>
              </c:sp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1ED0-4D62-9831-696A6315DD02}"/>
                </c:ext>
              </c:extLst>
            </c:dLbl>
            <c:dLbl>
              <c:idx val="2"/>
              <c:layout>
                <c:manualLayout>
                  <c:x val="5.621135469364812E-3"/>
                  <c:y val="-1.3888888888888911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1ED0-4D62-9831-696A6315DD02}"/>
                </c:ext>
              </c:extLst>
            </c:dLbl>
            <c:spPr>
              <a:noFill/>
              <a:ln>
                <a:noFill/>
              </a:ln>
              <a:effectLst/>
            </c:spPr>
            <c:txPr>
              <a:bodyPr/>
              <a:lstStyle/>
              <a:p>
                <a:pPr>
                  <a:defRPr lang="uk-UA" sz="1200"/>
                </a:pPr>
                <a:endParaRPr lang="uk-UA"/>
              </a:p>
            </c:txPr>
            <c:showVal val="1"/>
            <c:extLst xmlns:c16r2="http://schemas.microsoft.com/office/drawing/2015/06/chart">
              <c:ext xmlns:c15="http://schemas.microsoft.com/office/drawing/2012/chart" uri="{CE6537A1-D6FC-4f65-9D91-7224C49458BB}">
                <c15:showLeaderLines val="1"/>
              </c:ext>
            </c:extLst>
          </c:dLbls>
          <c:val>
            <c:numRef>
              <c:f>зима!$D$4:$D$7</c:f>
              <c:numCache>
                <c:formatCode>General</c:formatCode>
                <c:ptCount val="4"/>
                <c:pt idx="0">
                  <c:v>-3.8</c:v>
                </c:pt>
                <c:pt idx="1">
                  <c:v>-2.6</c:v>
                </c:pt>
                <c:pt idx="2">
                  <c:v>-3</c:v>
                </c:pt>
                <c:pt idx="3">
                  <c:v>-1.6</c:v>
                </c:pt>
              </c:numCache>
            </c:numRef>
          </c:val>
          <c:extLst xmlns:c16r2="http://schemas.microsoft.com/office/drawing/2015/06/chart">
            <c:ext xmlns:c16="http://schemas.microsoft.com/office/drawing/2014/chart" uri="{C3380CC4-5D6E-409C-BE32-E72D297353CC}">
              <c16:uniqueId val="{00000002-5DEA-41EC-BF27-1E427498A4DD}"/>
            </c:ext>
          </c:extLst>
        </c:ser>
        <c:marker val="1"/>
        <c:axId val="55163136"/>
        <c:axId val="55161216"/>
      </c:lineChart>
      <c:catAx>
        <c:axId val="55124352"/>
        <c:scaling>
          <c:orientation val="minMax"/>
        </c:scaling>
        <c:axPos val="b"/>
        <c:title>
          <c:tx>
            <c:rich>
              <a:bodyPr/>
              <a:lstStyle/>
              <a:p>
                <a:pPr>
                  <a:defRPr lang="uk-UA"/>
                </a:pPr>
                <a:r>
                  <a:rPr lang="en-US" sz="1200" b="1" i="0" baseline="0"/>
                  <a:t>W - Groundwater runoff to the river</a:t>
                </a:r>
                <a:r>
                  <a:rPr lang="uk-UA" sz="1200" b="1" i="0" baseline="0"/>
                  <a:t>, m</a:t>
                </a:r>
                <a:r>
                  <a:rPr lang="uk-UA" sz="1200" b="1" i="0" baseline="30000"/>
                  <a:t>3</a:t>
                </a:r>
                <a:r>
                  <a:rPr lang="uk-UA" sz="1200" b="1" i="0" baseline="0"/>
                  <a:t>/</a:t>
                </a:r>
                <a:r>
                  <a:rPr lang="en-US" sz="1200" b="1" i="0" baseline="0"/>
                  <a:t>season</a:t>
                </a:r>
                <a:r>
                  <a:rPr lang="uk-UA" sz="1200" b="1" i="0" baseline="0"/>
                  <a:t>/m</a:t>
                </a:r>
                <a:endParaRPr lang="en-US" sz="1200" b="1" i="0" baseline="0"/>
              </a:p>
            </c:rich>
          </c:tx>
        </c:title>
        <c:numFmt formatCode="General" sourceLinked="0"/>
        <c:tickLblPos val="nextTo"/>
        <c:txPr>
          <a:bodyPr/>
          <a:lstStyle/>
          <a:p>
            <a:pPr>
              <a:defRPr lang="uk-UA" sz="1200" b="1"/>
            </a:pPr>
            <a:endParaRPr lang="uk-UA"/>
          </a:p>
        </c:txPr>
        <c:crossAx val="55126272"/>
        <c:crosses val="autoZero"/>
        <c:auto val="1"/>
        <c:lblAlgn val="ctr"/>
        <c:lblOffset val="100"/>
      </c:catAx>
      <c:valAx>
        <c:axId val="55126272"/>
        <c:scaling>
          <c:orientation val="minMax"/>
        </c:scaling>
        <c:axPos val="l"/>
        <c:majorGridlines/>
        <c:title>
          <c:tx>
            <c:rich>
              <a:bodyPr/>
              <a:lstStyle/>
              <a:p>
                <a:pPr>
                  <a:defRPr lang="uk-UA" sz="1200"/>
                </a:pPr>
                <a:r>
                  <a:rPr lang="en-US" sz="1200"/>
                  <a:t>Precipitation,</a:t>
                </a:r>
                <a:r>
                  <a:rPr lang="en-US" sz="1200" baseline="0"/>
                  <a:t> mm</a:t>
                </a:r>
                <a:endParaRPr lang="uk-UA" sz="1200"/>
              </a:p>
            </c:rich>
          </c:tx>
        </c:title>
        <c:numFmt formatCode="General" sourceLinked="1"/>
        <c:tickLblPos val="nextTo"/>
        <c:txPr>
          <a:bodyPr/>
          <a:lstStyle/>
          <a:p>
            <a:pPr>
              <a:defRPr lang="uk-UA"/>
            </a:pPr>
            <a:endParaRPr lang="uk-UA"/>
          </a:p>
        </c:txPr>
        <c:crossAx val="55124352"/>
        <c:crosses val="autoZero"/>
        <c:crossBetween val="between"/>
      </c:valAx>
      <c:valAx>
        <c:axId val="55161216"/>
        <c:scaling>
          <c:orientation val="minMax"/>
        </c:scaling>
        <c:axPos val="r"/>
        <c:title>
          <c:tx>
            <c:rich>
              <a:bodyPr/>
              <a:lstStyle/>
              <a:p>
                <a:pPr>
                  <a:defRPr lang="uk-UA" sz="1200"/>
                </a:pPr>
                <a:r>
                  <a:rPr lang="en-US" sz="1200"/>
                  <a:t>Temperature</a:t>
                </a:r>
                <a:r>
                  <a:rPr lang="en-US" sz="1200" baseline="0"/>
                  <a:t>, C </a:t>
                </a:r>
                <a:r>
                  <a:rPr lang="en-US" sz="1200" baseline="0">
                    <a:latin typeface="Times New Roman" panose="02020603050405020304" pitchFamily="18" charset="0"/>
                    <a:cs typeface="Times New Roman" panose="02020603050405020304" pitchFamily="18" charset="0"/>
                  </a:rPr>
                  <a:t>°</a:t>
                </a:r>
                <a:endParaRPr lang="uk-UA" sz="1200"/>
              </a:p>
            </c:rich>
          </c:tx>
        </c:title>
        <c:numFmt formatCode="General" sourceLinked="1"/>
        <c:tickLblPos val="nextTo"/>
        <c:txPr>
          <a:bodyPr/>
          <a:lstStyle/>
          <a:p>
            <a:pPr>
              <a:defRPr lang="uk-UA"/>
            </a:pPr>
            <a:endParaRPr lang="uk-UA"/>
          </a:p>
        </c:txPr>
        <c:crossAx val="55163136"/>
        <c:crosses val="max"/>
        <c:crossBetween val="between"/>
      </c:valAx>
      <c:catAx>
        <c:axId val="55163136"/>
        <c:scaling>
          <c:orientation val="minMax"/>
        </c:scaling>
        <c:delete val="1"/>
        <c:axPos val="b"/>
        <c:tickLblPos val="none"/>
        <c:crossAx val="55161216"/>
        <c:crosses val="autoZero"/>
        <c:auto val="1"/>
        <c:lblAlgn val="ctr"/>
        <c:lblOffset val="100"/>
      </c:catAx>
    </c:plotArea>
    <c:plotVisOnly val="1"/>
    <c:dispBlanksAs val="zero"/>
  </c:chart>
  <c:spPr>
    <a:solidFill>
      <a:schemeClr val="bg1"/>
    </a:solidFill>
  </c:sp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date1904 val="1"/>
  <c:lang val="uk-UA"/>
  <c:chart>
    <c:plotArea>
      <c:layout>
        <c:manualLayout>
          <c:layoutTarget val="inner"/>
          <c:xMode val="edge"/>
          <c:yMode val="edge"/>
          <c:x val="0.11334746847427431"/>
          <c:y val="2.8252405949256338E-2"/>
          <c:w val="0.85225375313997664"/>
          <c:h val="0.89719889180519163"/>
        </c:manualLayout>
      </c:layout>
      <c:scatterChart>
        <c:scatterStyle val="smoothMarker"/>
        <c:ser>
          <c:idx val="0"/>
          <c:order val="0"/>
          <c:tx>
            <c:strRef>
              <c:f>'місячні Q'!$U$3</c:f>
              <c:strCache>
                <c:ptCount val="1"/>
                <c:pt idx="0">
                  <c:v>1</c:v>
                </c:pt>
              </c:strCache>
            </c:strRef>
          </c:tx>
          <c:spPr>
            <a:ln w="31750">
              <a:prstDash val="sysDot"/>
            </a:ln>
          </c:spPr>
          <c:marker>
            <c:symbol val="diamond"/>
            <c:size val="5"/>
          </c:marker>
          <c:trendline>
            <c:name>3</c:name>
            <c:spPr>
              <a:ln w="41275">
                <a:solidFill>
                  <a:srgbClr val="1482A5"/>
                </a:solidFill>
                <a:prstDash val="sysDash"/>
              </a:ln>
            </c:spPr>
            <c:trendlineType val="log"/>
          </c:trendline>
          <c:xVal>
            <c:numRef>
              <c:f>'місячні Q'!$T$5:$T$41</c:f>
              <c:numCache>
                <c:formatCode>General</c:formatCode>
                <c:ptCount val="37"/>
                <c:pt idx="0">
                  <c:v>1981</c:v>
                </c:pt>
                <c:pt idx="1">
                  <c:v>1982</c:v>
                </c:pt>
                <c:pt idx="2">
                  <c:v>1983</c:v>
                </c:pt>
                <c:pt idx="3">
                  <c:v>1984</c:v>
                </c:pt>
                <c:pt idx="4">
                  <c:v>1985</c:v>
                </c:pt>
                <c:pt idx="5">
                  <c:v>1986</c:v>
                </c:pt>
                <c:pt idx="6">
                  <c:v>1987</c:v>
                </c:pt>
                <c:pt idx="7">
                  <c:v>1988</c:v>
                </c:pt>
                <c:pt idx="8">
                  <c:v>1989</c:v>
                </c:pt>
                <c:pt idx="9">
                  <c:v>1990</c:v>
                </c:pt>
                <c:pt idx="10">
                  <c:v>1991</c:v>
                </c:pt>
                <c:pt idx="11">
                  <c:v>1992</c:v>
                </c:pt>
                <c:pt idx="12">
                  <c:v>1993</c:v>
                </c:pt>
                <c:pt idx="13">
                  <c:v>1994</c:v>
                </c:pt>
                <c:pt idx="14">
                  <c:v>1995</c:v>
                </c:pt>
                <c:pt idx="15">
                  <c:v>1996</c:v>
                </c:pt>
                <c:pt idx="16">
                  <c:v>1997</c:v>
                </c:pt>
                <c:pt idx="17">
                  <c:v>1998</c:v>
                </c:pt>
                <c:pt idx="18">
                  <c:v>1999</c:v>
                </c:pt>
                <c:pt idx="19">
                  <c:v>2000</c:v>
                </c:pt>
                <c:pt idx="20">
                  <c:v>2001</c:v>
                </c:pt>
                <c:pt idx="21">
                  <c:v>2002</c:v>
                </c:pt>
                <c:pt idx="22">
                  <c:v>2003</c:v>
                </c:pt>
                <c:pt idx="23">
                  <c:v>2004</c:v>
                </c:pt>
                <c:pt idx="24">
                  <c:v>2005</c:v>
                </c:pt>
                <c:pt idx="25">
                  <c:v>2006</c:v>
                </c:pt>
                <c:pt idx="26">
                  <c:v>2007</c:v>
                </c:pt>
                <c:pt idx="27">
                  <c:v>2008</c:v>
                </c:pt>
                <c:pt idx="28">
                  <c:v>2009</c:v>
                </c:pt>
                <c:pt idx="29">
                  <c:v>2010</c:v>
                </c:pt>
                <c:pt idx="30">
                  <c:v>2011</c:v>
                </c:pt>
                <c:pt idx="31">
                  <c:v>2012</c:v>
                </c:pt>
                <c:pt idx="32">
                  <c:v>2013</c:v>
                </c:pt>
                <c:pt idx="33">
                  <c:v>2014</c:v>
                </c:pt>
                <c:pt idx="34">
                  <c:v>2015</c:v>
                </c:pt>
                <c:pt idx="35">
                  <c:v>2016</c:v>
                </c:pt>
                <c:pt idx="36">
                  <c:v>2017</c:v>
                </c:pt>
              </c:numCache>
            </c:numRef>
          </c:xVal>
          <c:yVal>
            <c:numRef>
              <c:f>'місячні Q'!$U$5:$U$41</c:f>
              <c:numCache>
                <c:formatCode>General</c:formatCode>
                <c:ptCount val="37"/>
                <c:pt idx="0" formatCode="0.00">
                  <c:v>32.38651246065649</c:v>
                </c:pt>
                <c:pt idx="1">
                  <c:v>30.950072444819511</c:v>
                </c:pt>
                <c:pt idx="2">
                  <c:v>25.364014684438953</c:v>
                </c:pt>
                <c:pt idx="3">
                  <c:v>27.441119205990258</c:v>
                </c:pt>
                <c:pt idx="4">
                  <c:v>13.903741876109498</c:v>
                </c:pt>
                <c:pt idx="5">
                  <c:v>17.308602411744289</c:v>
                </c:pt>
                <c:pt idx="6">
                  <c:v>16.51647310209723</c:v>
                </c:pt>
                <c:pt idx="7">
                  <c:v>39.346550034801112</c:v>
                </c:pt>
                <c:pt idx="8">
                  <c:v>38.968097422623146</c:v>
                </c:pt>
                <c:pt idx="9">
                  <c:v>20.841444303158127</c:v>
                </c:pt>
                <c:pt idx="10">
                  <c:v>20.733898820870145</c:v>
                </c:pt>
                <c:pt idx="11">
                  <c:v>18.244568393676431</c:v>
                </c:pt>
                <c:pt idx="12">
                  <c:v>19.387775583727112</c:v>
                </c:pt>
                <c:pt idx="13">
                  <c:v>21.373990533870707</c:v>
                </c:pt>
                <c:pt idx="14">
                  <c:v>15.759988142822664</c:v>
                </c:pt>
                <c:pt idx="15">
                  <c:v>14.479589188624438</c:v>
                </c:pt>
                <c:pt idx="16">
                  <c:v>14.833492394378027</c:v>
                </c:pt>
                <c:pt idx="17">
                  <c:v>19.741093929544739</c:v>
                </c:pt>
                <c:pt idx="18">
                  <c:v>17.055589978762935</c:v>
                </c:pt>
                <c:pt idx="19">
                  <c:v>19.609820127418775</c:v>
                </c:pt>
                <c:pt idx="20">
                  <c:v>13.900593162248734</c:v>
                </c:pt>
                <c:pt idx="21">
                  <c:v>12.280080404531319</c:v>
                </c:pt>
                <c:pt idx="22">
                  <c:v>22.355668136225766</c:v>
                </c:pt>
                <c:pt idx="23">
                  <c:v>25.213852393650935</c:v>
                </c:pt>
                <c:pt idx="24">
                  <c:v>20.11619133554343</c:v>
                </c:pt>
                <c:pt idx="25">
                  <c:v>17.36775370930161</c:v>
                </c:pt>
                <c:pt idx="26">
                  <c:v>18.204602789477921</c:v>
                </c:pt>
                <c:pt idx="27">
                  <c:v>16.638484470114275</c:v>
                </c:pt>
                <c:pt idx="28">
                  <c:v>13.31982100586122</c:v>
                </c:pt>
                <c:pt idx="29" formatCode="0.00">
                  <c:v>20.608292117007053</c:v>
                </c:pt>
                <c:pt idx="30" formatCode="0.000">
                  <c:v>22.560000000000002</c:v>
                </c:pt>
                <c:pt idx="31">
                  <c:v>19.279999999999987</c:v>
                </c:pt>
                <c:pt idx="32">
                  <c:v>16.530047916709869</c:v>
                </c:pt>
                <c:pt idx="33">
                  <c:v>18.55</c:v>
                </c:pt>
                <c:pt idx="34">
                  <c:v>25.919999999999987</c:v>
                </c:pt>
                <c:pt idx="35">
                  <c:v>26.36</c:v>
                </c:pt>
                <c:pt idx="36">
                  <c:v>24.479999999999986</c:v>
                </c:pt>
              </c:numCache>
            </c:numRef>
          </c:yVal>
          <c:smooth val="1"/>
          <c:extLst xmlns:c16r2="http://schemas.microsoft.com/office/drawing/2015/06/chart">
            <c:ext xmlns:c16="http://schemas.microsoft.com/office/drawing/2014/chart" uri="{C3380CC4-5D6E-409C-BE32-E72D297353CC}">
              <c16:uniqueId val="{00000001-98E5-4F69-939F-49CA2A8BE2A4}"/>
            </c:ext>
          </c:extLst>
        </c:ser>
        <c:ser>
          <c:idx val="1"/>
          <c:order val="1"/>
          <c:tx>
            <c:strRef>
              <c:f>'місячні Q'!$V$3</c:f>
              <c:strCache>
                <c:ptCount val="1"/>
                <c:pt idx="0">
                  <c:v>2</c:v>
                </c:pt>
              </c:strCache>
            </c:strRef>
          </c:tx>
          <c:spPr>
            <a:ln w="25400">
              <a:solidFill>
                <a:srgbClr val="D70377"/>
              </a:solidFill>
            </a:ln>
          </c:spPr>
          <c:marker>
            <c:symbol val="square"/>
            <c:size val="5"/>
            <c:spPr>
              <a:solidFill>
                <a:srgbClr val="FF0000"/>
              </a:solidFill>
            </c:spPr>
          </c:marker>
          <c:dLbls>
            <c:dLbl>
              <c:idx val="17"/>
              <c:layout>
                <c:manualLayout>
                  <c:x val="-3.3020507473062219E-2"/>
                  <c:y val="-0.10648184601924758"/>
                </c:manualLayout>
              </c:layout>
              <c:tx>
                <c:rich>
                  <a:bodyPr/>
                  <a:lstStyle/>
                  <a:p>
                    <a:pPr>
                      <a:defRPr sz="1000" b="0" i="0" u="none" strike="noStrike" baseline="0">
                        <a:solidFill>
                          <a:srgbClr val="000000"/>
                        </a:solidFill>
                        <a:latin typeface="Calibri"/>
                        <a:ea typeface="Calibri"/>
                        <a:cs typeface="Calibri"/>
                      </a:defRPr>
                    </a:pPr>
                    <a:r>
                      <a:rPr lang="en-US"/>
                      <a:t>1997</a:t>
                    </a:r>
                  </a:p>
                </c:rich>
              </c:tx>
              <c:spPr/>
              <c:dLblPos val="r"/>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98E5-4F69-939F-49CA2A8BE2A4}"/>
                </c:ext>
              </c:extLst>
            </c:dLbl>
            <c:dLbl>
              <c:idx val="25"/>
              <c:layout>
                <c:manualLayout>
                  <c:x val="-1.0427489354287228E-2"/>
                  <c:y val="0.17261867266591677"/>
                </c:manualLayout>
              </c:layout>
              <c:tx>
                <c:rich>
                  <a:bodyPr/>
                  <a:lstStyle/>
                  <a:p>
                    <a:pPr>
                      <a:defRPr sz="1000" b="0" i="0" u="none" strike="noStrike" baseline="0">
                        <a:solidFill>
                          <a:srgbClr val="000000"/>
                        </a:solidFill>
                        <a:latin typeface="Calibri"/>
                        <a:ea typeface="Calibri"/>
                        <a:cs typeface="Calibri"/>
                      </a:defRPr>
                    </a:pPr>
                    <a:r>
                      <a:rPr lang="en-US"/>
                      <a:t>2006</a:t>
                    </a:r>
                  </a:p>
                </c:rich>
              </c:tx>
              <c:spPr/>
              <c:dLblPos val="r"/>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98E5-4F69-939F-49CA2A8BE2A4}"/>
                </c:ext>
              </c:extLst>
            </c:dLbl>
            <c:delete val="1"/>
            <c:spPr>
              <a:noFill/>
              <a:ln>
                <a:noFill/>
              </a:ln>
              <a:effectLst/>
            </c:spPr>
            <c:extLst xmlns:c16r2="http://schemas.microsoft.com/office/drawing/2015/06/chart">
              <c:ext xmlns:c15="http://schemas.microsoft.com/office/drawing/2012/chart" uri="{CE6537A1-D6FC-4f65-9D91-7224C49458BB}">
                <c15:showLeaderLines val="0"/>
              </c:ext>
            </c:extLst>
          </c:dLbls>
          <c:trendline>
            <c:name>4</c:name>
            <c:spPr>
              <a:ln w="22225">
                <a:solidFill>
                  <a:srgbClr val="C00000"/>
                </a:solidFill>
                <a:prstDash val="lgDashDot"/>
              </a:ln>
            </c:spPr>
            <c:trendlineType val="log"/>
          </c:trendline>
          <c:xVal>
            <c:numRef>
              <c:f>'місячні Q'!$T$4:$T$41</c:f>
              <c:numCache>
                <c:formatCode>General</c:formatCode>
                <c:ptCount val="38"/>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numCache>
            </c:numRef>
          </c:xVal>
          <c:yVal>
            <c:numRef>
              <c:f>'місячні Q'!$V$4:$V$41</c:f>
              <c:numCache>
                <c:formatCode>General</c:formatCode>
                <c:ptCount val="38"/>
                <c:pt idx="0">
                  <c:v>26.6020811428087</c:v>
                </c:pt>
                <c:pt idx="1">
                  <c:v>36.998070716502063</c:v>
                </c:pt>
                <c:pt idx="2">
                  <c:v>33.855619884609226</c:v>
                </c:pt>
                <c:pt idx="3">
                  <c:v>35.514000489578876</c:v>
                </c:pt>
                <c:pt idx="4">
                  <c:v>32.518331087035151</c:v>
                </c:pt>
                <c:pt idx="5">
                  <c:v>32.824771834239868</c:v>
                </c:pt>
                <c:pt idx="6">
                  <c:v>29.833042042997189</c:v>
                </c:pt>
                <c:pt idx="7">
                  <c:v>24.724334997784126</c:v>
                </c:pt>
                <c:pt idx="8">
                  <c:v>38.231956000192909</c:v>
                </c:pt>
                <c:pt idx="9">
                  <c:v>40.173930914491507</c:v>
                </c:pt>
                <c:pt idx="10">
                  <c:v>24.993428997416608</c:v>
                </c:pt>
                <c:pt idx="11">
                  <c:v>19.315328302066149</c:v>
                </c:pt>
                <c:pt idx="12">
                  <c:v>20.883992281996612</c:v>
                </c:pt>
                <c:pt idx="13">
                  <c:v>21.794655235824681</c:v>
                </c:pt>
                <c:pt idx="14">
                  <c:v>18.450990058920379</c:v>
                </c:pt>
                <c:pt idx="15">
                  <c:v>17.641767886095927</c:v>
                </c:pt>
                <c:pt idx="16">
                  <c:v>14.611421635287183</c:v>
                </c:pt>
                <c:pt idx="17">
                  <c:v>19.967485556458243</c:v>
                </c:pt>
                <c:pt idx="18">
                  <c:v>11.910206668896254</c:v>
                </c:pt>
                <c:pt idx="19">
                  <c:v>13.779277755360788</c:v>
                </c:pt>
                <c:pt idx="20">
                  <c:v>16.095292099785837</c:v>
                </c:pt>
                <c:pt idx="21">
                  <c:v>16.98895444628759</c:v>
                </c:pt>
                <c:pt idx="22">
                  <c:v>17.519353326184131</c:v>
                </c:pt>
                <c:pt idx="23">
                  <c:v>14.073790102886552</c:v>
                </c:pt>
                <c:pt idx="24">
                  <c:v>22.464310338815903</c:v>
                </c:pt>
                <c:pt idx="25">
                  <c:v>11.785717752057753</c:v>
                </c:pt>
                <c:pt idx="26">
                  <c:v>5.2135806314108946</c:v>
                </c:pt>
                <c:pt idx="27">
                  <c:v>18.256670749322318</c:v>
                </c:pt>
                <c:pt idx="28">
                  <c:v>11.652827249555754</c:v>
                </c:pt>
                <c:pt idx="29">
                  <c:v>16.099347242805745</c:v>
                </c:pt>
                <c:pt idx="30">
                  <c:v>17.68</c:v>
                </c:pt>
                <c:pt idx="31" formatCode="0.00">
                  <c:v>15.16</c:v>
                </c:pt>
                <c:pt idx="32">
                  <c:v>17.760000000000002</c:v>
                </c:pt>
                <c:pt idx="33">
                  <c:v>12.751298734068721</c:v>
                </c:pt>
                <c:pt idx="34">
                  <c:v>21.05</c:v>
                </c:pt>
                <c:pt idx="35">
                  <c:v>25.330000000000005</c:v>
                </c:pt>
                <c:pt idx="36">
                  <c:v>24.230000000000004</c:v>
                </c:pt>
                <c:pt idx="37" formatCode="0.00">
                  <c:v>20.22</c:v>
                </c:pt>
              </c:numCache>
            </c:numRef>
          </c:yVal>
          <c:smooth val="1"/>
          <c:extLst xmlns:c16r2="http://schemas.microsoft.com/office/drawing/2015/06/chart">
            <c:ext xmlns:c16="http://schemas.microsoft.com/office/drawing/2014/chart" uri="{C3380CC4-5D6E-409C-BE32-E72D297353CC}">
              <c16:uniqueId val="{00000005-98E5-4F69-939F-49CA2A8BE2A4}"/>
            </c:ext>
          </c:extLst>
        </c:ser>
        <c:axId val="55292288"/>
        <c:axId val="55293824"/>
      </c:scatterChart>
      <c:valAx>
        <c:axId val="55292288"/>
        <c:scaling>
          <c:orientation val="minMax"/>
          <c:max val="2019"/>
          <c:min val="1979"/>
        </c:scaling>
        <c:axPos val="b"/>
        <c:majorGridlines>
          <c:spPr>
            <a:ln>
              <a:solidFill>
                <a:prstClr val="white">
                  <a:lumMod val="85000"/>
                </a:prstClr>
              </a:solidFill>
            </a:ln>
          </c:spPr>
        </c:majorGridlines>
        <c:minorGridlines>
          <c:spPr>
            <a:ln w="3175">
              <a:prstDash val="sysDash"/>
            </a:ln>
          </c:spPr>
        </c:minorGridlines>
        <c:numFmt formatCode="General" sourceLinked="1"/>
        <c:tickLblPos val="nextTo"/>
        <c:txPr>
          <a:bodyPr rot="0" vert="horz"/>
          <a:lstStyle/>
          <a:p>
            <a:pPr>
              <a:defRPr sz="1000" b="0" i="0" u="none" strike="noStrike" baseline="0">
                <a:solidFill>
                  <a:srgbClr val="000000"/>
                </a:solidFill>
                <a:latin typeface="Calibri"/>
                <a:ea typeface="Calibri"/>
                <a:cs typeface="Calibri"/>
              </a:defRPr>
            </a:pPr>
            <a:endParaRPr lang="uk-UA"/>
          </a:p>
        </c:txPr>
        <c:crossAx val="55293824"/>
        <c:crosses val="autoZero"/>
        <c:crossBetween val="midCat"/>
      </c:valAx>
      <c:valAx>
        <c:axId val="55293824"/>
        <c:scaling>
          <c:orientation val="minMax"/>
        </c:scaling>
        <c:axPos val="l"/>
        <c:majorGridlines>
          <c:spPr>
            <a:ln>
              <a:solidFill>
                <a:schemeClr val="bg1">
                  <a:lumMod val="85000"/>
                </a:schemeClr>
              </a:solidFill>
            </a:ln>
          </c:spPr>
        </c:majorGridlines>
        <c:title>
          <c:tx>
            <c:rich>
              <a:bodyPr/>
              <a:lstStyle/>
              <a:p>
                <a:pPr>
                  <a:defRPr sz="1100" b="0" i="0" u="none" strike="noStrike" baseline="0">
                    <a:solidFill>
                      <a:srgbClr val="000000"/>
                    </a:solidFill>
                    <a:latin typeface="Calibri"/>
                    <a:ea typeface="Calibri"/>
                    <a:cs typeface="Calibri"/>
                  </a:defRPr>
                </a:pPr>
                <a:r>
                  <a:rPr lang="en-US" sz="1100" b="1" i="0" baseline="0" dirty="0"/>
                  <a:t>Groundwater runoff</a:t>
                </a:r>
                <a:r>
                  <a:rPr lang="uk-UA" sz="1100" b="1" i="0" baseline="0" dirty="0"/>
                  <a:t>, m</a:t>
                </a:r>
                <a:r>
                  <a:rPr lang="uk-UA" sz="1100" b="1" i="0" baseline="30000" dirty="0"/>
                  <a:t>3</a:t>
                </a:r>
                <a:r>
                  <a:rPr lang="uk-UA" sz="1100" b="1" i="0" baseline="0" dirty="0"/>
                  <a:t>/</a:t>
                </a:r>
                <a:r>
                  <a:rPr lang="en-US" sz="1100" b="1" i="0" baseline="0" dirty="0"/>
                  <a:t>season</a:t>
                </a:r>
                <a:r>
                  <a:rPr lang="uk-UA" sz="1100" b="1" i="0" baseline="0" dirty="0"/>
                  <a:t>/m</a:t>
                </a:r>
                <a:endParaRPr lang="ru-RU" sz="1100" b="1" i="0" baseline="0" dirty="0"/>
              </a:p>
            </c:rich>
          </c:tx>
          <c:layout>
            <c:manualLayout>
              <c:xMode val="edge"/>
              <c:yMode val="edge"/>
              <c:x val="1.844554599238807E-4"/>
              <c:y val="0.13398484763872601"/>
            </c:manualLayout>
          </c:layout>
        </c:title>
        <c:numFmt formatCode="0.00" sourceLinked="1"/>
        <c:tickLblPos val="nextTo"/>
        <c:txPr>
          <a:bodyPr rot="0" vert="horz"/>
          <a:lstStyle/>
          <a:p>
            <a:pPr>
              <a:defRPr sz="1000" b="0" i="0" u="none" strike="noStrike" baseline="0">
                <a:solidFill>
                  <a:srgbClr val="000000"/>
                </a:solidFill>
                <a:latin typeface="Calibri"/>
                <a:ea typeface="Calibri"/>
                <a:cs typeface="Calibri"/>
              </a:defRPr>
            </a:pPr>
            <a:endParaRPr lang="uk-UA"/>
          </a:p>
        </c:txPr>
        <c:crossAx val="55292288"/>
        <c:crossesAt val="1979"/>
        <c:crossBetween val="midCat"/>
      </c:valAx>
    </c:plotArea>
    <c:legend>
      <c:legendPos val="r"/>
      <c:layout>
        <c:manualLayout>
          <c:xMode val="edge"/>
          <c:yMode val="edge"/>
          <c:x val="0.4790203221485283"/>
          <c:y val="3.1639670041244856E-2"/>
          <c:w val="0.22120266605678435"/>
          <c:h val="0.20166779152605924"/>
        </c:manualLayout>
      </c:layout>
      <c:spPr>
        <a:solidFill>
          <a:schemeClr val="bg1"/>
        </a:solidFill>
      </c:spPr>
      <c:txPr>
        <a:bodyPr/>
        <a:lstStyle/>
        <a:p>
          <a:pPr>
            <a:defRPr sz="1200" b="0" i="0" u="none" strike="noStrike" baseline="0">
              <a:solidFill>
                <a:srgbClr val="000000"/>
              </a:solidFill>
              <a:latin typeface="Calibri"/>
              <a:ea typeface="Calibri"/>
              <a:cs typeface="Calibri"/>
            </a:defRPr>
          </a:pPr>
          <a:endParaRPr lang="uk-UA"/>
        </a:p>
      </c:txPr>
    </c:legend>
    <c:plotVisOnly val="1"/>
    <c:dispBlanksAs val="gap"/>
  </c:chart>
  <c:spPr>
    <a:solidFill>
      <a:schemeClr val="bg1"/>
    </a:solidFill>
    <a:ln>
      <a:noFill/>
    </a:ln>
  </c:spPr>
  <c:txPr>
    <a:bodyPr/>
    <a:lstStyle/>
    <a:p>
      <a:pPr>
        <a:defRPr sz="1000" b="0" i="0" u="none" strike="noStrike" baseline="0">
          <a:solidFill>
            <a:srgbClr val="000000"/>
          </a:solidFill>
          <a:latin typeface="Calibri"/>
          <a:ea typeface="Calibri"/>
          <a:cs typeface="Calibri"/>
        </a:defRPr>
      </a:pPr>
      <a:endParaRPr lang="uk-UA"/>
    </a:p>
  </c:tx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lang val="uk-UA"/>
  <c:chart>
    <c:plotArea>
      <c:layout>
        <c:manualLayout>
          <c:layoutTarget val="inner"/>
          <c:xMode val="edge"/>
          <c:yMode val="edge"/>
          <c:x val="0.11107453871144705"/>
          <c:y val="3.5132525532753998E-2"/>
          <c:w val="0.8552636333474587"/>
          <c:h val="0.80665868838934041"/>
        </c:manualLayout>
      </c:layout>
      <c:scatterChart>
        <c:scatterStyle val="smoothMarker"/>
        <c:ser>
          <c:idx val="0"/>
          <c:order val="0"/>
          <c:tx>
            <c:strRef>
              <c:f>'місячні Q'!$Y$3</c:f>
              <c:strCache>
                <c:ptCount val="1"/>
                <c:pt idx="0">
                  <c:v>1</c:v>
                </c:pt>
              </c:strCache>
            </c:strRef>
          </c:tx>
          <c:spPr>
            <a:ln w="31750">
              <a:prstDash val="sysDot"/>
            </a:ln>
          </c:spPr>
          <c:marker>
            <c:symbol val="diamond"/>
            <c:size val="5"/>
          </c:marker>
          <c:trendline>
            <c:name>winter</c:name>
            <c:spPr>
              <a:ln w="41275">
                <a:solidFill>
                  <a:srgbClr val="1482A5"/>
                </a:solidFill>
                <a:prstDash val="sysDash"/>
              </a:ln>
            </c:spPr>
            <c:trendlineType val="log"/>
            <c:dispEq val="1"/>
            <c:trendlineLbl>
              <c:layout>
                <c:manualLayout>
                  <c:x val="-0.43926676718601787"/>
                  <c:y val="0.40396210269954591"/>
                </c:manualLayout>
              </c:layout>
              <c:numFmt formatCode="General" sourceLinked="0"/>
            </c:trendlineLbl>
          </c:trendline>
          <c:xVal>
            <c:numRef>
              <c:f>'місячні Q'!$X$4:$X$41</c:f>
              <c:numCache>
                <c:formatCode>General</c:formatCode>
                <c:ptCount val="38"/>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numCache>
            </c:numRef>
          </c:xVal>
          <c:yVal>
            <c:numRef>
              <c:f>'місячні Q'!$Y$4:$Y$41</c:f>
              <c:numCache>
                <c:formatCode>0.00</c:formatCode>
                <c:ptCount val="38"/>
                <c:pt idx="1">
                  <c:v>9.0500000000000025</c:v>
                </c:pt>
                <c:pt idx="2" formatCode="General">
                  <c:v>21.369999999999987</c:v>
                </c:pt>
                <c:pt idx="3" formatCode="General">
                  <c:v>10.739999999999998</c:v>
                </c:pt>
                <c:pt idx="4" formatCode="General">
                  <c:v>7.2799999999999994</c:v>
                </c:pt>
                <c:pt idx="5" formatCode="General">
                  <c:v>5.54</c:v>
                </c:pt>
                <c:pt idx="6" formatCode="General">
                  <c:v>3.36</c:v>
                </c:pt>
                <c:pt idx="7" formatCode="General">
                  <c:v>11.19</c:v>
                </c:pt>
                <c:pt idx="8" formatCode="General">
                  <c:v>14.450000000000006</c:v>
                </c:pt>
                <c:pt idx="9" formatCode="General">
                  <c:v>15.510000000000002</c:v>
                </c:pt>
                <c:pt idx="10" formatCode="General">
                  <c:v>26.409999999999989</c:v>
                </c:pt>
                <c:pt idx="11" formatCode="General">
                  <c:v>31.37</c:v>
                </c:pt>
                <c:pt idx="12" formatCode="General">
                  <c:v>22.09</c:v>
                </c:pt>
                <c:pt idx="13" formatCode="General">
                  <c:v>21.830000000000005</c:v>
                </c:pt>
                <c:pt idx="14" formatCode="General">
                  <c:v>34.220000000000013</c:v>
                </c:pt>
                <c:pt idx="15" formatCode="General">
                  <c:v>20.23</c:v>
                </c:pt>
                <c:pt idx="16" formatCode="General">
                  <c:v>23.310000000000031</c:v>
                </c:pt>
                <c:pt idx="17" formatCode="General">
                  <c:v>39.33</c:v>
                </c:pt>
                <c:pt idx="18" formatCode="General">
                  <c:v>40.28</c:v>
                </c:pt>
                <c:pt idx="19" formatCode="General">
                  <c:v>30.87</c:v>
                </c:pt>
                <c:pt idx="20" formatCode="General">
                  <c:v>14.39</c:v>
                </c:pt>
                <c:pt idx="21" formatCode="General">
                  <c:v>8.620000000000001</c:v>
                </c:pt>
                <c:pt idx="22" formatCode="General">
                  <c:v>13.54</c:v>
                </c:pt>
                <c:pt idx="23" formatCode="General">
                  <c:v>10.32</c:v>
                </c:pt>
                <c:pt idx="24" formatCode="General">
                  <c:v>15.600000000000001</c:v>
                </c:pt>
                <c:pt idx="25" formatCode="General">
                  <c:v>26.75</c:v>
                </c:pt>
                <c:pt idx="26" formatCode="General">
                  <c:v>39.339999999999996</c:v>
                </c:pt>
                <c:pt idx="27" formatCode="General">
                  <c:v>40.75</c:v>
                </c:pt>
                <c:pt idx="28" formatCode="General">
                  <c:v>26.3</c:v>
                </c:pt>
                <c:pt idx="29" formatCode="General">
                  <c:v>11.410000000000002</c:v>
                </c:pt>
                <c:pt idx="30">
                  <c:v>26.47</c:v>
                </c:pt>
                <c:pt idx="31">
                  <c:v>24.959999999999987</c:v>
                </c:pt>
                <c:pt idx="32" formatCode="General">
                  <c:v>27.830000000000005</c:v>
                </c:pt>
                <c:pt idx="33" formatCode="General">
                  <c:v>22.32</c:v>
                </c:pt>
                <c:pt idx="34" formatCode="General">
                  <c:v>36.71</c:v>
                </c:pt>
                <c:pt idx="35" formatCode="General">
                  <c:v>32.050000000000004</c:v>
                </c:pt>
                <c:pt idx="36" formatCode="General">
                  <c:v>26.230000000000004</c:v>
                </c:pt>
                <c:pt idx="37" formatCode="General">
                  <c:v>30.830000000000005</c:v>
                </c:pt>
              </c:numCache>
            </c:numRef>
          </c:yVal>
          <c:smooth val="1"/>
          <c:extLst xmlns:c16r2="http://schemas.microsoft.com/office/drawing/2015/06/chart">
            <c:ext xmlns:c16="http://schemas.microsoft.com/office/drawing/2014/chart" uri="{C3380CC4-5D6E-409C-BE32-E72D297353CC}">
              <c16:uniqueId val="{00000001-94B3-4BDA-9D1C-A8A68FEF3DF7}"/>
            </c:ext>
          </c:extLst>
        </c:ser>
        <c:ser>
          <c:idx val="1"/>
          <c:order val="1"/>
          <c:tx>
            <c:strRef>
              <c:f>'місячні Q'!$Z$3</c:f>
              <c:strCache>
                <c:ptCount val="1"/>
                <c:pt idx="0">
                  <c:v>2</c:v>
                </c:pt>
              </c:strCache>
            </c:strRef>
          </c:tx>
          <c:spPr>
            <a:ln w="25400">
              <a:solidFill>
                <a:srgbClr val="C01A71"/>
              </a:solidFill>
            </a:ln>
          </c:spPr>
          <c:marker>
            <c:symbol val="square"/>
            <c:size val="5"/>
            <c:spPr>
              <a:solidFill>
                <a:srgbClr val="FF0000"/>
              </a:solidFill>
            </c:spPr>
          </c:marker>
          <c:dLbls>
            <c:dLbl>
              <c:idx val="17"/>
              <c:layout>
                <c:manualLayout>
                  <c:x val="-1.6332916145181477E-2"/>
                  <c:y val="-0.10648187001703159"/>
                </c:manualLayout>
              </c:layout>
              <c:tx>
                <c:rich>
                  <a:bodyPr/>
                  <a:lstStyle/>
                  <a:p>
                    <a:pPr>
                      <a:defRPr sz="1000" b="0" i="0" u="none" strike="noStrike" baseline="0">
                        <a:solidFill>
                          <a:srgbClr val="000000"/>
                        </a:solidFill>
                        <a:latin typeface="Calibri"/>
                        <a:ea typeface="Calibri"/>
                        <a:cs typeface="Calibri"/>
                      </a:defRPr>
                    </a:pPr>
                    <a:r>
                      <a:rPr lang="en-US"/>
                      <a:t>1997</a:t>
                    </a:r>
                  </a:p>
                </c:rich>
              </c:tx>
              <c:spPr/>
              <c:dLblPos val="r"/>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94B3-4BDA-9D1C-A8A68FEF3DF7}"/>
                </c:ext>
              </c:extLst>
            </c:dLbl>
            <c:dLbl>
              <c:idx val="25"/>
              <c:layout>
                <c:manualLayout>
                  <c:x val="-1.0427489354287228E-2"/>
                  <c:y val="0.14404724409448913"/>
                </c:manualLayout>
              </c:layout>
              <c:tx>
                <c:rich>
                  <a:bodyPr/>
                  <a:lstStyle/>
                  <a:p>
                    <a:pPr>
                      <a:defRPr sz="1000" b="0" i="0" u="none" strike="noStrike" baseline="0">
                        <a:solidFill>
                          <a:srgbClr val="000000"/>
                        </a:solidFill>
                        <a:latin typeface="Calibri"/>
                        <a:ea typeface="Calibri"/>
                        <a:cs typeface="Calibri"/>
                      </a:defRPr>
                    </a:pPr>
                    <a:r>
                      <a:rPr lang="en-US"/>
                      <a:t>2006</a:t>
                    </a:r>
                  </a:p>
                </c:rich>
              </c:tx>
              <c:spPr/>
              <c:dLblPos val="r"/>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94B3-4BDA-9D1C-A8A68FEF3DF7}"/>
                </c:ext>
              </c:extLst>
            </c:dLbl>
            <c:delete val="1"/>
            <c:spPr>
              <a:noFill/>
              <a:ln>
                <a:noFill/>
              </a:ln>
              <a:effectLst/>
            </c:spPr>
            <c:extLst xmlns:c16r2="http://schemas.microsoft.com/office/drawing/2015/06/chart">
              <c:ext xmlns:c15="http://schemas.microsoft.com/office/drawing/2012/chart" uri="{CE6537A1-D6FC-4f65-9D91-7224C49458BB}">
                <c15:showLeaderLines val="0"/>
              </c:ext>
            </c:extLst>
          </c:dLbls>
          <c:trendline>
            <c:name>spring</c:name>
            <c:spPr>
              <a:ln w="22225">
                <a:solidFill>
                  <a:srgbClr val="C00000"/>
                </a:solidFill>
                <a:prstDash val="lgDashDot"/>
              </a:ln>
            </c:spPr>
            <c:trendlineType val="log"/>
            <c:dispEq val="1"/>
            <c:trendlineLbl>
              <c:layout>
                <c:manualLayout>
                  <c:x val="-0.5859893665365562"/>
                  <c:y val="-0.14234731296885761"/>
                </c:manualLayout>
              </c:layout>
              <c:tx>
                <c:rich>
                  <a:bodyPr/>
                  <a:lstStyle/>
                  <a:p>
                    <a:pPr>
                      <a:defRPr sz="900" b="0" i="0" u="none" strike="noStrike" baseline="0">
                        <a:solidFill>
                          <a:srgbClr val="000000"/>
                        </a:solidFill>
                        <a:latin typeface="Arial"/>
                        <a:ea typeface="Arial"/>
                        <a:cs typeface="Arial"/>
                      </a:defRPr>
                    </a:pPr>
                    <a:r>
                      <a:rPr lang="en-GB"/>
                      <a:t>y = -1094ln(x) + 8340,</a:t>
                    </a:r>
                  </a:p>
                </c:rich>
              </c:tx>
              <c:numFmt formatCode="General" sourceLinked="0"/>
            </c:trendlineLbl>
          </c:trendline>
          <c:xVal>
            <c:numRef>
              <c:f>'місячні Q'!$X$4:$X$41</c:f>
              <c:numCache>
                <c:formatCode>General</c:formatCode>
                <c:ptCount val="38"/>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numCache>
            </c:numRef>
          </c:xVal>
          <c:yVal>
            <c:numRef>
              <c:f>'місячні Q'!$Z$4:$Z$41</c:f>
              <c:numCache>
                <c:formatCode>General</c:formatCode>
                <c:ptCount val="38"/>
                <c:pt idx="0">
                  <c:v>23.89</c:v>
                </c:pt>
                <c:pt idx="1">
                  <c:v>30.57</c:v>
                </c:pt>
                <c:pt idx="2">
                  <c:v>24.47</c:v>
                </c:pt>
                <c:pt idx="3">
                  <c:v>23.240000000000002</c:v>
                </c:pt>
                <c:pt idx="4">
                  <c:v>22.02</c:v>
                </c:pt>
                <c:pt idx="5">
                  <c:v>20.14</c:v>
                </c:pt>
                <c:pt idx="6">
                  <c:v>19.25</c:v>
                </c:pt>
                <c:pt idx="7">
                  <c:v>25.279999999999987</c:v>
                </c:pt>
                <c:pt idx="8">
                  <c:v>21.71</c:v>
                </c:pt>
                <c:pt idx="9">
                  <c:v>24.3</c:v>
                </c:pt>
                <c:pt idx="10">
                  <c:v>38.190000000000012</c:v>
                </c:pt>
                <c:pt idx="11">
                  <c:v>15.63</c:v>
                </c:pt>
                <c:pt idx="12">
                  <c:v>25.29</c:v>
                </c:pt>
                <c:pt idx="13">
                  <c:v>11.57</c:v>
                </c:pt>
                <c:pt idx="14">
                  <c:v>27.43</c:v>
                </c:pt>
                <c:pt idx="15">
                  <c:v>27.2</c:v>
                </c:pt>
                <c:pt idx="16">
                  <c:v>43.760000000000012</c:v>
                </c:pt>
                <c:pt idx="17">
                  <c:v>37.800000000000004</c:v>
                </c:pt>
                <c:pt idx="18">
                  <c:v>29.369999999999987</c:v>
                </c:pt>
                <c:pt idx="19">
                  <c:v>33.86</c:v>
                </c:pt>
                <c:pt idx="20">
                  <c:v>34.410000000000004</c:v>
                </c:pt>
                <c:pt idx="21">
                  <c:v>19.18</c:v>
                </c:pt>
                <c:pt idx="22">
                  <c:v>27.39</c:v>
                </c:pt>
                <c:pt idx="23">
                  <c:v>5.4300000000000024</c:v>
                </c:pt>
                <c:pt idx="24">
                  <c:v>26.740000000000002</c:v>
                </c:pt>
                <c:pt idx="25">
                  <c:v>40.78</c:v>
                </c:pt>
                <c:pt idx="26">
                  <c:v>28.259999999999987</c:v>
                </c:pt>
                <c:pt idx="27">
                  <c:v>33.6</c:v>
                </c:pt>
                <c:pt idx="28">
                  <c:v>15.370000000000006</c:v>
                </c:pt>
                <c:pt idx="29">
                  <c:v>23.49</c:v>
                </c:pt>
                <c:pt idx="30">
                  <c:v>27.25</c:v>
                </c:pt>
                <c:pt idx="31" formatCode="0.00">
                  <c:v>21.35</c:v>
                </c:pt>
                <c:pt idx="32">
                  <c:v>16.479999999999986</c:v>
                </c:pt>
                <c:pt idx="33">
                  <c:v>31.990000000000002</c:v>
                </c:pt>
                <c:pt idx="34">
                  <c:v>35.35</c:v>
                </c:pt>
                <c:pt idx="35">
                  <c:v>26.119999999999997</c:v>
                </c:pt>
                <c:pt idx="36">
                  <c:v>24.67</c:v>
                </c:pt>
                <c:pt idx="37" formatCode="0.00">
                  <c:v>26.71</c:v>
                </c:pt>
              </c:numCache>
            </c:numRef>
          </c:yVal>
          <c:smooth val="1"/>
          <c:extLst xmlns:c16r2="http://schemas.microsoft.com/office/drawing/2015/06/chart">
            <c:ext xmlns:c16="http://schemas.microsoft.com/office/drawing/2014/chart" uri="{C3380CC4-5D6E-409C-BE32-E72D297353CC}">
              <c16:uniqueId val="{00000005-94B3-4BDA-9D1C-A8A68FEF3DF7}"/>
            </c:ext>
          </c:extLst>
        </c:ser>
        <c:axId val="55356416"/>
        <c:axId val="55374592"/>
      </c:scatterChart>
      <c:valAx>
        <c:axId val="55356416"/>
        <c:scaling>
          <c:orientation val="minMax"/>
          <c:max val="2019"/>
          <c:min val="1979"/>
        </c:scaling>
        <c:axPos val="b"/>
        <c:majorGridlines>
          <c:spPr>
            <a:ln>
              <a:solidFill>
                <a:prstClr val="white">
                  <a:lumMod val="85000"/>
                </a:prstClr>
              </a:solidFill>
            </a:ln>
          </c:spPr>
        </c:majorGridlines>
        <c:minorGridlines>
          <c:spPr>
            <a:ln w="3175">
              <a:solidFill>
                <a:schemeClr val="bg1">
                  <a:lumMod val="85000"/>
                </a:schemeClr>
              </a:solidFill>
              <a:prstDash val="sysDash"/>
            </a:ln>
          </c:spPr>
        </c:minorGridlines>
        <c:numFmt formatCode="General" sourceLinked="1"/>
        <c:tickLblPos val="nextTo"/>
        <c:txPr>
          <a:bodyPr rot="0" vert="horz"/>
          <a:lstStyle/>
          <a:p>
            <a:pPr>
              <a:defRPr sz="1000" b="0" i="0" u="none" strike="noStrike" baseline="0">
                <a:solidFill>
                  <a:srgbClr val="000000"/>
                </a:solidFill>
                <a:latin typeface="Calibri"/>
                <a:ea typeface="Calibri"/>
                <a:cs typeface="Calibri"/>
              </a:defRPr>
            </a:pPr>
            <a:endParaRPr lang="uk-UA"/>
          </a:p>
        </c:txPr>
        <c:crossAx val="55374592"/>
        <c:crosses val="autoZero"/>
        <c:crossBetween val="midCat"/>
      </c:valAx>
      <c:valAx>
        <c:axId val="55374592"/>
        <c:scaling>
          <c:orientation val="minMax"/>
        </c:scaling>
        <c:axPos val="l"/>
        <c:majorGridlines>
          <c:spPr>
            <a:ln>
              <a:solidFill>
                <a:schemeClr val="bg1">
                  <a:lumMod val="85000"/>
                </a:schemeClr>
              </a:solidFill>
            </a:ln>
          </c:spPr>
        </c:majorGridlines>
        <c:title>
          <c:tx>
            <c:rich>
              <a:bodyPr/>
              <a:lstStyle/>
              <a:p>
                <a:pPr>
                  <a:defRPr sz="1100" b="0" i="0" u="none" strike="noStrike" baseline="0">
                    <a:solidFill>
                      <a:srgbClr val="000000"/>
                    </a:solidFill>
                    <a:latin typeface="Calibri"/>
                    <a:ea typeface="Calibri"/>
                    <a:cs typeface="Calibri"/>
                  </a:defRPr>
                </a:pPr>
                <a:r>
                  <a:rPr lang="en-US" sz="1100" b="1" i="0" u="none" strike="noStrike" baseline="0" dirty="0"/>
                  <a:t>Groundwater runoff  to the river</a:t>
                </a:r>
                <a:r>
                  <a:rPr lang="uk-UA" sz="1100" b="1" i="0" u="none" strike="noStrike" baseline="0" dirty="0"/>
                  <a:t>, m</a:t>
                </a:r>
                <a:r>
                  <a:rPr lang="uk-UA" sz="1100" b="1" i="0" u="none" strike="noStrike" baseline="30000" dirty="0"/>
                  <a:t>3</a:t>
                </a:r>
                <a:r>
                  <a:rPr lang="uk-UA" sz="1100" b="1" i="0" u="none" strike="noStrike" baseline="0" dirty="0"/>
                  <a:t>/</a:t>
                </a:r>
                <a:r>
                  <a:rPr lang="en-US" sz="1100" b="1" i="0" u="none" strike="noStrike" baseline="0" dirty="0"/>
                  <a:t>season</a:t>
                </a:r>
                <a:r>
                  <a:rPr lang="uk-UA" sz="1100" b="1" i="0" u="none" strike="noStrike" baseline="0" dirty="0"/>
                  <a:t>/m</a:t>
                </a:r>
                <a:endParaRPr lang="ru-RU" sz="1000" b="1" i="0" strike="noStrike" dirty="0">
                  <a:solidFill>
                    <a:srgbClr val="000000"/>
                  </a:solidFill>
                  <a:latin typeface="Calibri"/>
                </a:endParaRPr>
              </a:p>
            </c:rich>
          </c:tx>
          <c:layout>
            <c:manualLayout>
              <c:xMode val="edge"/>
              <c:yMode val="edge"/>
              <c:x val="4.2934245234364397E-4"/>
              <c:y val="0.13398497601592904"/>
            </c:manualLayout>
          </c:layout>
        </c:title>
        <c:numFmt formatCode="General" sourceLinked="1"/>
        <c:tickLblPos val="nextTo"/>
        <c:txPr>
          <a:bodyPr rot="0" vert="horz"/>
          <a:lstStyle/>
          <a:p>
            <a:pPr>
              <a:defRPr sz="1000" b="0" i="0" u="none" strike="noStrike" baseline="0">
                <a:solidFill>
                  <a:srgbClr val="000000"/>
                </a:solidFill>
                <a:latin typeface="Calibri"/>
                <a:ea typeface="Calibri"/>
                <a:cs typeface="Calibri"/>
              </a:defRPr>
            </a:pPr>
            <a:endParaRPr lang="uk-UA"/>
          </a:p>
        </c:txPr>
        <c:crossAx val="55356416"/>
        <c:crossesAt val="1979"/>
        <c:crossBetween val="midCat"/>
      </c:valAx>
    </c:plotArea>
    <c:legend>
      <c:legendPos val="r"/>
      <c:layout>
        <c:manualLayout>
          <c:xMode val="edge"/>
          <c:yMode val="edge"/>
          <c:x val="0.77888616457505022"/>
          <c:y val="0.62611008730291651"/>
          <c:w val="0.18571739592458789"/>
          <c:h val="0.24120399843636592"/>
        </c:manualLayout>
      </c:layout>
      <c:spPr>
        <a:solidFill>
          <a:schemeClr val="bg1"/>
        </a:solidFill>
      </c:spPr>
      <c:txPr>
        <a:bodyPr/>
        <a:lstStyle/>
        <a:p>
          <a:pPr>
            <a:defRPr sz="1100" b="0" i="0" u="none" strike="noStrike" baseline="0">
              <a:solidFill>
                <a:srgbClr val="000000"/>
              </a:solidFill>
              <a:latin typeface="Calibri"/>
              <a:ea typeface="Calibri"/>
              <a:cs typeface="Calibri"/>
            </a:defRPr>
          </a:pPr>
          <a:endParaRPr lang="uk-UA"/>
        </a:p>
      </c:txPr>
    </c:legend>
    <c:plotVisOnly val="1"/>
    <c:dispBlanksAs val="gap"/>
  </c:chart>
  <c:spPr>
    <a:solidFill>
      <a:prstClr val="white"/>
    </a:solidFill>
    <a:ln>
      <a:noFill/>
    </a:ln>
  </c:spPr>
  <c:txPr>
    <a:bodyPr/>
    <a:lstStyle/>
    <a:p>
      <a:pPr>
        <a:defRPr sz="1000" b="0" i="0" u="none" strike="noStrike" baseline="0">
          <a:solidFill>
            <a:srgbClr val="000000"/>
          </a:solidFill>
          <a:latin typeface="Calibri"/>
          <a:ea typeface="Calibri"/>
          <a:cs typeface="Calibri"/>
        </a:defRPr>
      </a:pPr>
      <a:endParaRPr lang="uk-UA"/>
    </a:p>
  </c:tx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lang val="uk-UA"/>
  <c:chart>
    <c:title>
      <c:tx>
        <c:rich>
          <a:bodyPr/>
          <a:lstStyle/>
          <a:p>
            <a:pPr>
              <a:defRPr lang="uk-UA"/>
            </a:pPr>
            <a:r>
              <a:rPr lang="en-US"/>
              <a:t>summer </a:t>
            </a:r>
            <a:r>
              <a:rPr lang="en-US" sz="1800" b="1" i="0" u="none" strike="noStrike" baseline="0"/>
              <a:t>infiltration</a:t>
            </a:r>
            <a:endParaRPr lang="ru-RU"/>
          </a:p>
        </c:rich>
      </c:tx>
      <c:layout>
        <c:manualLayout>
          <c:xMode val="edge"/>
          <c:yMode val="edge"/>
          <c:x val="0.29784538054559428"/>
          <c:y val="0.72271797169183083"/>
        </c:manualLayout>
      </c:layout>
    </c:title>
    <c:plotArea>
      <c:layout>
        <c:manualLayout>
          <c:layoutTarget val="inner"/>
          <c:xMode val="edge"/>
          <c:yMode val="edge"/>
          <c:x val="0.17147278177850381"/>
          <c:y val="0.10940233537427758"/>
          <c:w val="0.81986727545942661"/>
          <c:h val="0.80523663173754656"/>
        </c:manualLayout>
      </c:layout>
      <c:barChart>
        <c:barDir val="col"/>
        <c:grouping val="stacked"/>
        <c:ser>
          <c:idx val="0"/>
          <c:order val="0"/>
          <c:tx>
            <c:strRef>
              <c:f>Літо!$D$3</c:f>
              <c:strCache>
                <c:ptCount val="1"/>
                <c:pt idx="0">
                  <c:v>Р</c:v>
                </c:pt>
              </c:strCache>
            </c:strRef>
          </c:tx>
          <c:dLbls>
            <c:dLbl>
              <c:idx val="0"/>
              <c:spPr>
                <a:noFill/>
                <a:ln>
                  <a:noFill/>
                </a:ln>
                <a:effectLst/>
              </c:spPr>
              <c:txPr>
                <a:bodyPr/>
                <a:lstStyle/>
                <a:p>
                  <a:pPr>
                    <a:defRPr lang="uk-UA">
                      <a:solidFill>
                        <a:schemeClr val="bg1"/>
                      </a:solidFill>
                    </a:defRPr>
                  </a:pPr>
                  <a:endParaRPr lang="uk-UA"/>
                </a:p>
              </c:txPr>
            </c:dLbl>
            <c:dLbl>
              <c:idx val="1"/>
              <c:layout>
                <c:manualLayout>
                  <c:x val="-2.8058649473772772E-3"/>
                  <c:y val="-0.1673316794857819"/>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815F-47CD-8F16-1031BC79427D}"/>
                </c:ext>
              </c:extLst>
            </c:dLbl>
            <c:dLbl>
              <c:idx val="2"/>
              <c:layout>
                <c:manualLayout>
                  <c:x val="2.8058649473772772E-3"/>
                  <c:y val="-0.15046638740520449"/>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815F-47CD-8F16-1031BC79427D}"/>
                </c:ext>
              </c:extLst>
            </c:dLbl>
            <c:dLbl>
              <c:idx val="3"/>
              <c:spPr>
                <a:noFill/>
                <a:ln>
                  <a:noFill/>
                </a:ln>
                <a:effectLst/>
              </c:spPr>
              <c:txPr>
                <a:bodyPr/>
                <a:lstStyle/>
                <a:p>
                  <a:pPr>
                    <a:defRPr lang="uk-UA">
                      <a:solidFill>
                        <a:schemeClr val="bg1"/>
                      </a:solidFill>
                    </a:defRPr>
                  </a:pPr>
                  <a:endParaRPr lang="uk-UA"/>
                </a:p>
              </c:txPr>
            </c:dLbl>
            <c:spPr>
              <a:noFill/>
              <a:ln>
                <a:noFill/>
              </a:ln>
              <a:effectLst/>
            </c:spPr>
            <c:txPr>
              <a:bodyPr/>
              <a:lstStyle/>
              <a:p>
                <a:pPr>
                  <a:defRPr lang="uk-UA"/>
                </a:pPr>
                <a:endParaRPr lang="uk-UA"/>
              </a:p>
            </c:txPr>
            <c:showVal val="1"/>
            <c:extLst xmlns:c16r2="http://schemas.microsoft.com/office/drawing/2015/06/chart">
              <c:ext xmlns:c15="http://schemas.microsoft.com/office/drawing/2012/chart" uri="{CE6537A1-D6FC-4f65-9D91-7224C49458BB}">
                <c15:showLeaderLines val="1"/>
              </c:ext>
            </c:extLst>
          </c:dLbls>
          <c:cat>
            <c:strRef>
              <c:f>зима!$B$4:$B$7</c:f>
              <c:strCache>
                <c:ptCount val="4"/>
                <c:pt idx="0">
                  <c:v>1980-89</c:v>
                </c:pt>
                <c:pt idx="1">
                  <c:v>1990-98</c:v>
                </c:pt>
                <c:pt idx="2">
                  <c:v>1999-2014</c:v>
                </c:pt>
                <c:pt idx="3">
                  <c:v>2015-17</c:v>
                </c:pt>
              </c:strCache>
            </c:strRef>
          </c:cat>
          <c:val>
            <c:numRef>
              <c:f>Літо!$F$4:$F$7</c:f>
              <c:numCache>
                <c:formatCode>General</c:formatCode>
                <c:ptCount val="4"/>
                <c:pt idx="0">
                  <c:v>-53</c:v>
                </c:pt>
                <c:pt idx="1">
                  <c:v>-11.6</c:v>
                </c:pt>
                <c:pt idx="2">
                  <c:v>-14.7</c:v>
                </c:pt>
                <c:pt idx="3">
                  <c:v>-61.5</c:v>
                </c:pt>
              </c:numCache>
            </c:numRef>
          </c:val>
          <c:extLst xmlns:c16r2="http://schemas.microsoft.com/office/drawing/2015/06/chart">
            <c:ext xmlns:c16="http://schemas.microsoft.com/office/drawing/2014/chart" uri="{C3380CC4-5D6E-409C-BE32-E72D297353CC}">
              <c16:uniqueId val="{00000001-CF7B-4700-8528-11AD089B2409}"/>
            </c:ext>
          </c:extLst>
        </c:ser>
        <c:overlap val="100"/>
        <c:axId val="57288576"/>
        <c:axId val="57290112"/>
      </c:barChart>
      <c:catAx>
        <c:axId val="57288576"/>
        <c:scaling>
          <c:orientation val="minMax"/>
        </c:scaling>
        <c:axPos val="b"/>
        <c:numFmt formatCode="General" sourceLinked="0"/>
        <c:tickLblPos val="nextTo"/>
        <c:txPr>
          <a:bodyPr/>
          <a:lstStyle/>
          <a:p>
            <a:pPr>
              <a:defRPr lang="uk-UA" sz="1100" b="1"/>
            </a:pPr>
            <a:endParaRPr lang="uk-UA"/>
          </a:p>
        </c:txPr>
        <c:crossAx val="57290112"/>
        <c:crosses val="autoZero"/>
        <c:auto val="1"/>
        <c:lblAlgn val="ctr"/>
        <c:lblOffset val="100"/>
      </c:catAx>
      <c:valAx>
        <c:axId val="57290112"/>
        <c:scaling>
          <c:orientation val="minMax"/>
        </c:scaling>
        <c:axPos val="l"/>
        <c:majorGridlines/>
        <c:title>
          <c:tx>
            <c:rich>
              <a:bodyPr rot="-5400000" vert="horz"/>
              <a:lstStyle/>
              <a:p>
                <a:pPr>
                  <a:defRPr lang="uk-UA">
                    <a:solidFill>
                      <a:schemeClr val="accent1">
                        <a:lumMod val="75000"/>
                      </a:schemeClr>
                    </a:solidFill>
                  </a:defRPr>
                </a:pPr>
                <a:r>
                  <a:rPr lang="en-US" sz="1000" b="1" i="0" u="none" strike="noStrike" baseline="0"/>
                  <a:t>Infiltration</a:t>
                </a:r>
                <a:r>
                  <a:rPr lang="en-US">
                    <a:solidFill>
                      <a:schemeClr val="accent1">
                        <a:lumMod val="75000"/>
                      </a:schemeClr>
                    </a:solidFill>
                  </a:rPr>
                  <a:t>,</a:t>
                </a:r>
                <a:r>
                  <a:rPr lang="en-US" baseline="0">
                    <a:solidFill>
                      <a:schemeClr val="accent1">
                        <a:lumMod val="75000"/>
                      </a:schemeClr>
                    </a:solidFill>
                  </a:rPr>
                  <a:t> mm</a:t>
                </a:r>
                <a:endParaRPr lang="ru-RU">
                  <a:solidFill>
                    <a:schemeClr val="accent1">
                      <a:lumMod val="75000"/>
                    </a:schemeClr>
                  </a:solidFill>
                </a:endParaRPr>
              </a:p>
            </c:rich>
          </c:tx>
          <c:layout>
            <c:manualLayout>
              <c:xMode val="edge"/>
              <c:yMode val="edge"/>
              <c:x val="9.656698272542159E-3"/>
              <c:y val="0.24332162223997708"/>
            </c:manualLayout>
          </c:layout>
          <c:spPr>
            <a:solidFill>
              <a:prstClr val="white"/>
            </a:solidFill>
          </c:spPr>
        </c:title>
        <c:numFmt formatCode="General" sourceLinked="1"/>
        <c:tickLblPos val="nextTo"/>
        <c:txPr>
          <a:bodyPr/>
          <a:lstStyle/>
          <a:p>
            <a:pPr>
              <a:defRPr lang="uk-UA"/>
            </a:pPr>
            <a:endParaRPr lang="uk-UA"/>
          </a:p>
        </c:txPr>
        <c:crossAx val="57288576"/>
        <c:crosses val="autoZero"/>
        <c:crossBetween val="between"/>
      </c:valAx>
      <c:spPr>
        <a:solidFill>
          <a:prstClr val="white"/>
        </a:solidFill>
      </c:spPr>
    </c:plotArea>
    <c:plotVisOnly val="1"/>
    <c:dispBlanksAs val="gap"/>
  </c:chart>
  <c:externalData r:id="rId1"/>
</c:chartSpace>
</file>

<file path=ppt/charts/chart12.xml><?xml version="1.0" encoding="utf-8"?>
<c:chartSpace xmlns:c="http://schemas.openxmlformats.org/drawingml/2006/chart" xmlns:a="http://schemas.openxmlformats.org/drawingml/2006/main" xmlns:r="http://schemas.openxmlformats.org/officeDocument/2006/relationships">
  <c:lang val="uk-UA"/>
  <c:chart>
    <c:title>
      <c:tx>
        <c:rich>
          <a:bodyPr/>
          <a:lstStyle/>
          <a:p>
            <a:pPr>
              <a:defRPr lang="uk-UA"/>
            </a:pPr>
            <a:r>
              <a:rPr lang="en-US"/>
              <a:t>spring </a:t>
            </a:r>
            <a:r>
              <a:rPr lang="en-US" sz="1800" b="1" i="0" u="none" strike="noStrike" baseline="0"/>
              <a:t>infiltration</a:t>
            </a:r>
            <a:endParaRPr lang="ru-RU"/>
          </a:p>
        </c:rich>
      </c:tx>
      <c:layout>
        <c:manualLayout>
          <c:xMode val="edge"/>
          <c:yMode val="edge"/>
          <c:x val="0.27708324761465636"/>
          <c:y val="3.2288844338671787E-3"/>
        </c:manualLayout>
      </c:layout>
    </c:title>
    <c:plotArea>
      <c:layout>
        <c:manualLayout>
          <c:layoutTarget val="inner"/>
          <c:xMode val="edge"/>
          <c:yMode val="edge"/>
          <c:x val="0.14844979429332997"/>
          <c:y val="7.5509348337462048E-2"/>
          <c:w val="0.81516833577385306"/>
          <c:h val="0.80142360731716866"/>
        </c:manualLayout>
      </c:layout>
      <c:barChart>
        <c:barDir val="col"/>
        <c:grouping val="stacked"/>
        <c:ser>
          <c:idx val="0"/>
          <c:order val="0"/>
          <c:tx>
            <c:strRef>
              <c:f>весна!$E$3</c:f>
              <c:strCache>
                <c:ptCount val="1"/>
                <c:pt idx="0">
                  <c:v>Т</c:v>
                </c:pt>
              </c:strCache>
            </c:strRef>
          </c:tx>
          <c:dLbls>
            <c:spPr>
              <a:noFill/>
              <a:ln>
                <a:noFill/>
              </a:ln>
              <a:effectLst/>
            </c:spPr>
            <c:txPr>
              <a:bodyPr/>
              <a:lstStyle/>
              <a:p>
                <a:pPr>
                  <a:defRPr lang="uk-UA">
                    <a:solidFill>
                      <a:schemeClr val="bg1"/>
                    </a:solidFill>
                  </a:defRPr>
                </a:pPr>
                <a:endParaRPr lang="uk-UA"/>
              </a:p>
            </c:txPr>
            <c:showVal val="1"/>
            <c:extLst xmlns:c16r2="http://schemas.microsoft.com/office/drawing/2015/06/chart">
              <c:ext xmlns:c15="http://schemas.microsoft.com/office/drawing/2012/chart" uri="{CE6537A1-D6FC-4f65-9D91-7224C49458BB}">
                <c15:showLeaderLines val="1"/>
              </c:ext>
            </c:extLst>
          </c:dLbls>
          <c:cat>
            <c:strRef>
              <c:f>зима!$B$4:$B$7</c:f>
              <c:strCache>
                <c:ptCount val="4"/>
                <c:pt idx="0">
                  <c:v>1980-89</c:v>
                </c:pt>
                <c:pt idx="1">
                  <c:v>1990-98</c:v>
                </c:pt>
                <c:pt idx="2">
                  <c:v>1999-2014</c:v>
                </c:pt>
                <c:pt idx="3">
                  <c:v>2015-17</c:v>
                </c:pt>
              </c:strCache>
            </c:strRef>
          </c:cat>
          <c:val>
            <c:numRef>
              <c:f>весна!$F$4:$F$7</c:f>
              <c:numCache>
                <c:formatCode>General</c:formatCode>
                <c:ptCount val="4"/>
                <c:pt idx="0">
                  <c:v>66.599999999999994</c:v>
                </c:pt>
                <c:pt idx="1">
                  <c:v>60</c:v>
                </c:pt>
                <c:pt idx="2">
                  <c:v>37.800000000000004</c:v>
                </c:pt>
                <c:pt idx="3">
                  <c:v>-5</c:v>
                </c:pt>
              </c:numCache>
            </c:numRef>
          </c:val>
          <c:extLst xmlns:c16r2="http://schemas.microsoft.com/office/drawing/2015/06/chart">
            <c:ext xmlns:c16="http://schemas.microsoft.com/office/drawing/2014/chart" uri="{C3380CC4-5D6E-409C-BE32-E72D297353CC}">
              <c16:uniqueId val="{00000001-78B8-4419-8351-67A1EAAEA9C0}"/>
            </c:ext>
          </c:extLst>
        </c:ser>
        <c:overlap val="100"/>
        <c:axId val="57356288"/>
        <c:axId val="57357824"/>
      </c:barChart>
      <c:catAx>
        <c:axId val="57356288"/>
        <c:scaling>
          <c:orientation val="minMax"/>
        </c:scaling>
        <c:axPos val="b"/>
        <c:numFmt formatCode="General" sourceLinked="0"/>
        <c:tickLblPos val="nextTo"/>
        <c:txPr>
          <a:bodyPr/>
          <a:lstStyle/>
          <a:p>
            <a:pPr>
              <a:defRPr lang="uk-UA" sz="1100" b="1"/>
            </a:pPr>
            <a:endParaRPr lang="uk-UA"/>
          </a:p>
        </c:txPr>
        <c:crossAx val="57357824"/>
        <c:crosses val="autoZero"/>
        <c:auto val="1"/>
        <c:lblAlgn val="ctr"/>
        <c:lblOffset val="100"/>
      </c:catAx>
      <c:valAx>
        <c:axId val="57357824"/>
        <c:scaling>
          <c:orientation val="minMax"/>
        </c:scaling>
        <c:axPos val="l"/>
        <c:majorGridlines/>
        <c:title>
          <c:tx>
            <c:rich>
              <a:bodyPr rot="-5400000" vert="horz"/>
              <a:lstStyle/>
              <a:p>
                <a:pPr>
                  <a:defRPr lang="uk-UA">
                    <a:solidFill>
                      <a:schemeClr val="accent1">
                        <a:lumMod val="75000"/>
                      </a:schemeClr>
                    </a:solidFill>
                  </a:defRPr>
                </a:pPr>
                <a:r>
                  <a:rPr lang="en-US" sz="1000" b="1" i="0" u="none" strike="noStrike" baseline="0"/>
                  <a:t>Infiltration</a:t>
                </a:r>
                <a:r>
                  <a:rPr lang="en-US">
                    <a:solidFill>
                      <a:schemeClr val="accent1">
                        <a:lumMod val="75000"/>
                      </a:schemeClr>
                    </a:solidFill>
                  </a:rPr>
                  <a:t>,</a:t>
                </a:r>
                <a:r>
                  <a:rPr lang="en-US" baseline="0">
                    <a:solidFill>
                      <a:schemeClr val="accent1">
                        <a:lumMod val="75000"/>
                      </a:schemeClr>
                    </a:solidFill>
                  </a:rPr>
                  <a:t> mm</a:t>
                </a:r>
                <a:endParaRPr lang="ru-RU">
                  <a:solidFill>
                    <a:schemeClr val="accent1">
                      <a:lumMod val="75000"/>
                    </a:schemeClr>
                  </a:solidFill>
                </a:endParaRPr>
              </a:p>
            </c:rich>
          </c:tx>
          <c:spPr>
            <a:solidFill>
              <a:prstClr val="white"/>
            </a:solidFill>
          </c:spPr>
        </c:title>
        <c:numFmt formatCode="General" sourceLinked="1"/>
        <c:tickLblPos val="nextTo"/>
        <c:txPr>
          <a:bodyPr/>
          <a:lstStyle/>
          <a:p>
            <a:pPr>
              <a:defRPr lang="uk-UA"/>
            </a:pPr>
            <a:endParaRPr lang="uk-UA"/>
          </a:p>
        </c:txPr>
        <c:crossAx val="57356288"/>
        <c:crosses val="autoZero"/>
        <c:crossBetween val="between"/>
      </c:valAx>
      <c:spPr>
        <a:solidFill>
          <a:prstClr val="white"/>
        </a:solidFill>
      </c:spPr>
    </c:plotArea>
    <c:plotVisOnly val="1"/>
    <c:dispBlanksAs val="gap"/>
  </c:chart>
  <c:externalData r:id="rId1"/>
</c:chartSpace>
</file>

<file path=ppt/charts/chart13.xml><?xml version="1.0" encoding="utf-8"?>
<c:chartSpace xmlns:c="http://schemas.openxmlformats.org/drawingml/2006/chart" xmlns:a="http://schemas.openxmlformats.org/drawingml/2006/main" xmlns:r="http://schemas.openxmlformats.org/officeDocument/2006/relationships">
  <c:lang val="uk-UA"/>
  <c:chart>
    <c:title>
      <c:tx>
        <c:rich>
          <a:bodyPr/>
          <a:lstStyle/>
          <a:p>
            <a:pPr>
              <a:defRPr lang="uk-UA"/>
            </a:pPr>
            <a:r>
              <a:rPr lang="en-US"/>
              <a:t>autumn </a:t>
            </a:r>
            <a:r>
              <a:rPr lang="en-US" sz="1800" b="1" i="0" u="none" strike="noStrike" baseline="0"/>
              <a:t>infiltration</a:t>
            </a:r>
            <a:endParaRPr lang="ru-RU"/>
          </a:p>
        </c:rich>
      </c:tx>
      <c:layout>
        <c:manualLayout>
          <c:xMode val="edge"/>
          <c:yMode val="edge"/>
          <c:x val="0.17840031477714363"/>
          <c:y val="7.8880395271524018E-2"/>
        </c:manualLayout>
      </c:layout>
    </c:title>
    <c:plotArea>
      <c:layout>
        <c:manualLayout>
          <c:layoutTarget val="inner"/>
          <c:xMode val="edge"/>
          <c:yMode val="edge"/>
          <c:x val="0.15778842483371844"/>
          <c:y val="0.11205248030240585"/>
          <c:w val="0.78946953112038232"/>
          <c:h val="0.7718982914247039"/>
        </c:manualLayout>
      </c:layout>
      <c:barChart>
        <c:barDir val="col"/>
        <c:grouping val="stacked"/>
        <c:ser>
          <c:idx val="0"/>
          <c:order val="0"/>
          <c:tx>
            <c:strRef>
              <c:f>осінь!$B$3</c:f>
              <c:strCache>
                <c:ptCount val="1"/>
                <c:pt idx="0">
                  <c:v>Р</c:v>
                </c:pt>
              </c:strCache>
            </c:strRef>
          </c:tx>
          <c:dLbls>
            <c:spPr>
              <a:noFill/>
              <a:ln>
                <a:noFill/>
              </a:ln>
              <a:effectLst/>
            </c:spPr>
            <c:txPr>
              <a:bodyPr/>
              <a:lstStyle/>
              <a:p>
                <a:pPr>
                  <a:defRPr lang="uk-UA">
                    <a:solidFill>
                      <a:schemeClr val="bg1"/>
                    </a:solidFill>
                  </a:defRPr>
                </a:pPr>
                <a:endParaRPr lang="uk-UA"/>
              </a:p>
            </c:txPr>
            <c:showVal val="1"/>
            <c:extLst xmlns:c16r2="http://schemas.microsoft.com/office/drawing/2015/06/chart">
              <c:ext xmlns:c15="http://schemas.microsoft.com/office/drawing/2012/chart" uri="{CE6537A1-D6FC-4f65-9D91-7224C49458BB}">
                <c15:showLeaderLines val="1"/>
              </c:ext>
            </c:extLst>
          </c:dLbls>
          <c:cat>
            <c:strRef>
              <c:f>зима!$B$4:$B$7</c:f>
              <c:strCache>
                <c:ptCount val="4"/>
                <c:pt idx="0">
                  <c:v>1980-89</c:v>
                </c:pt>
                <c:pt idx="1">
                  <c:v>1990-98</c:v>
                </c:pt>
                <c:pt idx="2">
                  <c:v>1999-2014</c:v>
                </c:pt>
                <c:pt idx="3">
                  <c:v>2015-17</c:v>
                </c:pt>
              </c:strCache>
            </c:strRef>
          </c:cat>
          <c:val>
            <c:numRef>
              <c:f>осінь!$D$4:$D$7</c:f>
              <c:numCache>
                <c:formatCode>General</c:formatCode>
                <c:ptCount val="4"/>
                <c:pt idx="0">
                  <c:v>-32</c:v>
                </c:pt>
                <c:pt idx="1">
                  <c:v>4.5</c:v>
                </c:pt>
                <c:pt idx="2">
                  <c:v>-28.5</c:v>
                </c:pt>
                <c:pt idx="3">
                  <c:v>24.3</c:v>
                </c:pt>
              </c:numCache>
            </c:numRef>
          </c:val>
          <c:extLst xmlns:c16r2="http://schemas.microsoft.com/office/drawing/2015/06/chart">
            <c:ext xmlns:c16="http://schemas.microsoft.com/office/drawing/2014/chart" uri="{C3380CC4-5D6E-409C-BE32-E72D297353CC}">
              <c16:uniqueId val="{00000001-0D72-4886-905E-DE8BF4B64892}"/>
            </c:ext>
          </c:extLst>
        </c:ser>
        <c:overlap val="100"/>
        <c:axId val="57399168"/>
        <c:axId val="57400704"/>
      </c:barChart>
      <c:catAx>
        <c:axId val="57399168"/>
        <c:scaling>
          <c:orientation val="minMax"/>
        </c:scaling>
        <c:axPos val="b"/>
        <c:numFmt formatCode="General" sourceLinked="0"/>
        <c:tickLblPos val="nextTo"/>
        <c:txPr>
          <a:bodyPr/>
          <a:lstStyle/>
          <a:p>
            <a:pPr>
              <a:defRPr lang="uk-UA" sz="1050" b="1"/>
            </a:pPr>
            <a:endParaRPr lang="uk-UA"/>
          </a:p>
        </c:txPr>
        <c:crossAx val="57400704"/>
        <c:crosses val="autoZero"/>
        <c:auto val="1"/>
        <c:lblAlgn val="ctr"/>
        <c:lblOffset val="100"/>
      </c:catAx>
      <c:valAx>
        <c:axId val="57400704"/>
        <c:scaling>
          <c:orientation val="minMax"/>
        </c:scaling>
        <c:axPos val="l"/>
        <c:majorGridlines/>
        <c:title>
          <c:tx>
            <c:rich>
              <a:bodyPr rot="-5400000" vert="horz"/>
              <a:lstStyle/>
              <a:p>
                <a:pPr>
                  <a:defRPr lang="uk-UA">
                    <a:solidFill>
                      <a:schemeClr val="accent1">
                        <a:lumMod val="75000"/>
                      </a:schemeClr>
                    </a:solidFill>
                  </a:defRPr>
                </a:pPr>
                <a:r>
                  <a:rPr lang="en-US" sz="1000" b="1" i="0" u="none" strike="noStrike" baseline="0"/>
                  <a:t>Infiltration</a:t>
                </a:r>
                <a:r>
                  <a:rPr lang="en-US">
                    <a:solidFill>
                      <a:schemeClr val="accent1">
                        <a:lumMod val="75000"/>
                      </a:schemeClr>
                    </a:solidFill>
                  </a:rPr>
                  <a:t>,</a:t>
                </a:r>
                <a:r>
                  <a:rPr lang="en-US" baseline="0">
                    <a:solidFill>
                      <a:schemeClr val="accent1">
                        <a:lumMod val="75000"/>
                      </a:schemeClr>
                    </a:solidFill>
                  </a:rPr>
                  <a:t> mm</a:t>
                </a:r>
                <a:endParaRPr lang="ru-RU">
                  <a:solidFill>
                    <a:schemeClr val="accent1">
                      <a:lumMod val="75000"/>
                    </a:schemeClr>
                  </a:solidFill>
                </a:endParaRPr>
              </a:p>
            </c:rich>
          </c:tx>
          <c:layout>
            <c:manualLayout>
              <c:xMode val="edge"/>
              <c:yMode val="edge"/>
              <c:x val="0"/>
              <c:y val="0.2569489710534219"/>
            </c:manualLayout>
          </c:layout>
          <c:spPr>
            <a:solidFill>
              <a:prstClr val="white"/>
            </a:solidFill>
          </c:spPr>
        </c:title>
        <c:numFmt formatCode="General" sourceLinked="1"/>
        <c:tickLblPos val="nextTo"/>
        <c:txPr>
          <a:bodyPr/>
          <a:lstStyle/>
          <a:p>
            <a:pPr>
              <a:defRPr lang="uk-UA"/>
            </a:pPr>
            <a:endParaRPr lang="uk-UA"/>
          </a:p>
        </c:txPr>
        <c:crossAx val="57399168"/>
        <c:crosses val="autoZero"/>
        <c:crossBetween val="between"/>
      </c:valAx>
      <c:spPr>
        <a:solidFill>
          <a:prstClr val="white"/>
        </a:solidFill>
      </c:spPr>
    </c:plotArea>
    <c:plotVisOnly val="1"/>
    <c:dispBlanksAs val="gap"/>
  </c:chart>
  <c:externalData r:id="rId1"/>
</c:chartSpace>
</file>

<file path=ppt/charts/chart14.xml><?xml version="1.0" encoding="utf-8"?>
<c:chartSpace xmlns:c="http://schemas.openxmlformats.org/drawingml/2006/chart" xmlns:a="http://schemas.openxmlformats.org/drawingml/2006/main" xmlns:r="http://schemas.openxmlformats.org/officeDocument/2006/relationships">
  <c:lang val="uk-UA"/>
  <c:chart>
    <c:title>
      <c:tx>
        <c:rich>
          <a:bodyPr/>
          <a:lstStyle/>
          <a:p>
            <a:pPr>
              <a:defRPr lang="uk-UA"/>
            </a:pPr>
            <a:r>
              <a:rPr lang="en-US"/>
              <a:t>winter </a:t>
            </a:r>
            <a:r>
              <a:rPr lang="en-US" sz="1800" b="1" i="0" u="none" strike="noStrike" baseline="0"/>
              <a:t>infiltration</a:t>
            </a:r>
            <a:endParaRPr lang="ru-RU"/>
          </a:p>
        </c:rich>
      </c:tx>
      <c:layout>
        <c:manualLayout>
          <c:xMode val="edge"/>
          <c:yMode val="edge"/>
          <c:x val="0.4223665915506134"/>
          <c:y val="0.26296303234731233"/>
        </c:manualLayout>
      </c:layout>
    </c:title>
    <c:plotArea>
      <c:layout>
        <c:manualLayout>
          <c:layoutTarget val="inner"/>
          <c:xMode val="edge"/>
          <c:yMode val="edge"/>
          <c:x val="0.20045133134954596"/>
          <c:y val="0.23840453317899346"/>
          <c:w val="0.75922442361875087"/>
          <c:h val="0.69208231817639521"/>
        </c:manualLayout>
      </c:layout>
      <c:barChart>
        <c:barDir val="col"/>
        <c:grouping val="stacked"/>
        <c:ser>
          <c:idx val="0"/>
          <c:order val="0"/>
          <c:tx>
            <c:strRef>
              <c:f>зима!$C$3</c:f>
              <c:strCache>
                <c:ptCount val="1"/>
                <c:pt idx="0">
                  <c:v>Р</c:v>
                </c:pt>
              </c:strCache>
            </c:strRef>
          </c:tx>
          <c:spPr>
            <a:solidFill>
              <a:srgbClr val="05B8CB"/>
            </a:solidFill>
          </c:spPr>
          <c:dLbls>
            <c:dLbl>
              <c:idx val="1"/>
              <c:delete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50FE-43AF-ABF4-752BC6E624D9}"/>
                </c:ext>
              </c:extLst>
            </c:dLbl>
            <c:dLbl>
              <c:idx val="3"/>
              <c:tx>
                <c:rich>
                  <a:bodyPr/>
                  <a:lstStyle/>
                  <a:p>
                    <a:r>
                      <a:rPr lang="en-US"/>
                      <a:t>32</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00D8-4BCF-B001-6506877A284B}"/>
                </c:ext>
              </c:extLst>
            </c:dLbl>
            <c:spPr>
              <a:noFill/>
              <a:ln>
                <a:noFill/>
              </a:ln>
              <a:effectLst/>
            </c:spPr>
            <c:txPr>
              <a:bodyPr/>
              <a:lstStyle/>
              <a:p>
                <a:pPr>
                  <a:defRPr lang="uk-UA" b="1">
                    <a:solidFill>
                      <a:srgbClr val="FFFF00"/>
                    </a:solidFill>
                  </a:defRPr>
                </a:pPr>
                <a:endParaRPr lang="uk-UA"/>
              </a:p>
            </c:txPr>
            <c:showVal val="1"/>
            <c:extLst xmlns:c16r2="http://schemas.microsoft.com/office/drawing/2015/06/chart">
              <c:ext xmlns:c15="http://schemas.microsoft.com/office/drawing/2012/chart" uri="{CE6537A1-D6FC-4f65-9D91-7224C49458BB}">
                <c15:showLeaderLines val="1"/>
              </c:ext>
            </c:extLst>
          </c:dLbls>
          <c:cat>
            <c:strRef>
              <c:f>зима!$B$4:$B$7</c:f>
              <c:strCache>
                <c:ptCount val="4"/>
                <c:pt idx="0">
                  <c:v>1980-89</c:v>
                </c:pt>
                <c:pt idx="1">
                  <c:v>1990-98</c:v>
                </c:pt>
                <c:pt idx="2">
                  <c:v>1999-2014</c:v>
                </c:pt>
                <c:pt idx="3">
                  <c:v>2015-17</c:v>
                </c:pt>
              </c:strCache>
            </c:strRef>
          </c:cat>
          <c:val>
            <c:numRef>
              <c:f>зима!$E$4:$E$7</c:f>
              <c:numCache>
                <c:formatCode>General</c:formatCode>
                <c:ptCount val="4"/>
                <c:pt idx="0">
                  <c:v>49</c:v>
                </c:pt>
                <c:pt idx="1">
                  <c:v>-13</c:v>
                </c:pt>
                <c:pt idx="2">
                  <c:v>19</c:v>
                </c:pt>
                <c:pt idx="3">
                  <c:v>32.1</c:v>
                </c:pt>
              </c:numCache>
            </c:numRef>
          </c:val>
          <c:extLst xmlns:c16r2="http://schemas.microsoft.com/office/drawing/2015/06/chart">
            <c:ext xmlns:c16="http://schemas.microsoft.com/office/drawing/2014/chart" uri="{C3380CC4-5D6E-409C-BE32-E72D297353CC}">
              <c16:uniqueId val="{00000000-0BDB-4688-B216-7E55474832AF}"/>
            </c:ext>
          </c:extLst>
        </c:ser>
        <c:overlap val="100"/>
        <c:axId val="57566720"/>
        <c:axId val="57568256"/>
      </c:barChart>
      <c:catAx>
        <c:axId val="57566720"/>
        <c:scaling>
          <c:orientation val="minMax"/>
        </c:scaling>
        <c:axPos val="b"/>
        <c:numFmt formatCode="General" sourceLinked="0"/>
        <c:tickLblPos val="nextTo"/>
        <c:txPr>
          <a:bodyPr/>
          <a:lstStyle/>
          <a:p>
            <a:pPr>
              <a:defRPr lang="uk-UA" sz="1100" b="1"/>
            </a:pPr>
            <a:endParaRPr lang="uk-UA"/>
          </a:p>
        </c:txPr>
        <c:crossAx val="57568256"/>
        <c:crosses val="autoZero"/>
        <c:auto val="1"/>
        <c:lblAlgn val="ctr"/>
        <c:lblOffset val="100"/>
      </c:catAx>
      <c:valAx>
        <c:axId val="57568256"/>
        <c:scaling>
          <c:orientation val="minMax"/>
        </c:scaling>
        <c:axPos val="l"/>
        <c:majorGridlines/>
        <c:title>
          <c:tx>
            <c:rich>
              <a:bodyPr rot="-5400000" vert="horz"/>
              <a:lstStyle/>
              <a:p>
                <a:pPr>
                  <a:defRPr lang="uk-UA">
                    <a:solidFill>
                      <a:schemeClr val="accent1">
                        <a:lumMod val="75000"/>
                      </a:schemeClr>
                    </a:solidFill>
                  </a:defRPr>
                </a:pPr>
                <a:r>
                  <a:rPr lang="en-US" sz="1000" b="1" i="0" u="none" strike="noStrike" baseline="0"/>
                  <a:t>Infiltration</a:t>
                </a:r>
                <a:r>
                  <a:rPr lang="en-US">
                    <a:solidFill>
                      <a:schemeClr val="accent1">
                        <a:lumMod val="75000"/>
                      </a:schemeClr>
                    </a:solidFill>
                  </a:rPr>
                  <a:t>,</a:t>
                </a:r>
                <a:r>
                  <a:rPr lang="en-US" baseline="0">
                    <a:solidFill>
                      <a:schemeClr val="accent1">
                        <a:lumMod val="75000"/>
                      </a:schemeClr>
                    </a:solidFill>
                  </a:rPr>
                  <a:t> mm</a:t>
                </a:r>
                <a:endParaRPr lang="ru-RU">
                  <a:solidFill>
                    <a:schemeClr val="accent1">
                      <a:lumMod val="75000"/>
                    </a:schemeClr>
                  </a:solidFill>
                </a:endParaRPr>
              </a:p>
            </c:rich>
          </c:tx>
          <c:spPr>
            <a:solidFill>
              <a:prstClr val="white"/>
            </a:solidFill>
          </c:spPr>
        </c:title>
        <c:numFmt formatCode="General" sourceLinked="1"/>
        <c:tickLblPos val="nextTo"/>
        <c:txPr>
          <a:bodyPr/>
          <a:lstStyle/>
          <a:p>
            <a:pPr>
              <a:defRPr lang="uk-UA"/>
            </a:pPr>
            <a:endParaRPr lang="uk-UA"/>
          </a:p>
        </c:txPr>
        <c:crossAx val="57566720"/>
        <c:crosses val="autoZero"/>
        <c:crossBetween val="between"/>
      </c:valAx>
      <c:spPr>
        <a:solidFill>
          <a:schemeClr val="bg1"/>
        </a:solidFill>
      </c:spPr>
    </c:plotArea>
    <c:plotVisOnly val="1"/>
    <c:dispBlanksAs val="gap"/>
  </c:chart>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drawing1.xml><?xml version="1.0" encoding="utf-8"?>
<c:userShapes xmlns:c="http://schemas.openxmlformats.org/drawingml/2006/chart">
  <cdr:relSizeAnchor xmlns:cdr="http://schemas.openxmlformats.org/drawingml/2006/chartDrawing">
    <cdr:from>
      <cdr:x>0.40344</cdr:x>
      <cdr:y>0.09252</cdr:y>
    </cdr:from>
    <cdr:to>
      <cdr:x>0.42877</cdr:x>
      <cdr:y>0.14255</cdr:y>
    </cdr:to>
    <cdr:sp macro="" textlink="">
      <cdr:nvSpPr>
        <cdr:cNvPr id="6" name="TextBox 5"/>
        <cdr:cNvSpPr txBox="1"/>
      </cdr:nvSpPr>
      <cdr:spPr>
        <a:xfrm xmlns:a="http://schemas.openxmlformats.org/drawingml/2006/main">
          <a:off x="3873508" y="306269"/>
          <a:ext cx="243199" cy="16561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3550"/>
          </a:xfrm>
          <a:prstGeom prst="rect">
            <a:avLst/>
          </a:prstGeom>
        </p:spPr>
        <p:txBody>
          <a:bodyPr vert="horz" lIns="93031" tIns="46516" rIns="93031" bIns="46516" rtlCol="0"/>
          <a:lstStyle>
            <a:defPPr>
              <a:defRPr kern="1200" smtId="4294967295"/>
            </a:defPPr>
            <a:lvl1pPr algn="l" defTabSz="3756396"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970338" y="0"/>
            <a:ext cx="3038475" cy="463550"/>
          </a:xfrm>
          <a:prstGeom prst="rect">
            <a:avLst/>
          </a:prstGeom>
        </p:spPr>
        <p:txBody>
          <a:bodyPr vert="horz" lIns="93031" tIns="46516" rIns="93031" bIns="46516" rtlCol="0"/>
          <a:lstStyle>
            <a:defPPr>
              <a:defRPr kern="1200" smtId="4294967295"/>
            </a:defPPr>
            <a:lvl1pPr algn="r" defTabSz="3756396" fontAlgn="auto">
              <a:spcBef>
                <a:spcPts val="0"/>
              </a:spcBef>
              <a:spcAft>
                <a:spcPts val="0"/>
              </a:spcAft>
              <a:defRPr sz="1200" smtClean="0">
                <a:latin typeface="+mn-lt"/>
                <a:cs typeface="+mn-cs"/>
              </a:defRPr>
            </a:lvl1pPr>
          </a:lstStyle>
          <a:p>
            <a:pPr>
              <a:defRPr/>
            </a:pPr>
            <a:fld id="{AC6C77E1-2965-4435-914E-7501B17FD2CA}" type="datetimeFigureOut">
              <a:rPr lang="en-US"/>
              <a:pPr>
                <a:defRPr/>
              </a:pPr>
              <a:t>4/27/2021</a:t>
            </a:fld>
            <a:endParaRPr lang="en-US"/>
          </a:p>
        </p:txBody>
      </p:sp>
      <p:sp>
        <p:nvSpPr>
          <p:cNvPr id="4" name="Footer Placeholder 3"/>
          <p:cNvSpPr>
            <a:spLocks noGrp="1"/>
          </p:cNvSpPr>
          <p:nvPr>
            <p:ph type="ftr" sz="quarter" idx="2"/>
          </p:nvPr>
        </p:nvSpPr>
        <p:spPr>
          <a:xfrm>
            <a:off x="0" y="8805863"/>
            <a:ext cx="3038475" cy="463550"/>
          </a:xfrm>
          <a:prstGeom prst="rect">
            <a:avLst/>
          </a:prstGeom>
        </p:spPr>
        <p:txBody>
          <a:bodyPr vert="horz" lIns="93031" tIns="46516" rIns="93031" bIns="46516" rtlCol="0" anchor="b"/>
          <a:lstStyle>
            <a:defPPr>
              <a:defRPr kern="1200" smtId="4294967295"/>
            </a:defPPr>
            <a:lvl1pPr algn="l" defTabSz="3756396"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970338" y="8805863"/>
            <a:ext cx="3038475" cy="463550"/>
          </a:xfrm>
          <a:prstGeom prst="rect">
            <a:avLst/>
          </a:prstGeom>
        </p:spPr>
        <p:txBody>
          <a:bodyPr vert="horz" lIns="93031" tIns="46516" rIns="93031" bIns="46516" rtlCol="0" anchor="b"/>
          <a:lstStyle>
            <a:defPPr>
              <a:defRPr kern="1200" smtId="4294967295"/>
            </a:defPPr>
            <a:lvl1pPr algn="r" defTabSz="3756396" fontAlgn="auto">
              <a:spcBef>
                <a:spcPts val="0"/>
              </a:spcBef>
              <a:spcAft>
                <a:spcPts val="0"/>
              </a:spcAft>
              <a:defRPr sz="1200" smtClean="0">
                <a:latin typeface="+mn-lt"/>
                <a:cs typeface="+mn-cs"/>
              </a:defRPr>
            </a:lvl1pPr>
          </a:lstStyle>
          <a:p>
            <a:pPr>
              <a:defRPr/>
            </a:pPr>
            <a:fld id="{57F2E6DD-CAB4-49C0-82A2-1C45E5ECE76C}"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smtId="4294967295"/>
            </a:defPPr>
          </a:lstStyle>
          <a:p>
            <a:r>
              <a:rPr lang="en-US"/>
              <a:t>Click to edit Master title style</a:t>
            </a:r>
          </a:p>
        </p:txBody>
      </p:sp>
      <p:sp>
        <p:nvSpPr>
          <p:cNvPr id="3" name="Content Placeholder 2"/>
          <p:cNvSpPr>
            <a:spLocks noGrp="1"/>
          </p:cNvSpPr>
          <p:nvPr>
            <p:ph idx="1"/>
          </p:nvPr>
        </p:nvSpPr>
        <p:spPr/>
        <p:txBody>
          <a:bodyPr/>
          <a:lstStyle>
            <a:defPPr>
              <a:defRPr kern="1200" smtId="4294967295"/>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49266D2-C1CA-4B12-ACD3-4A7D64DFEAD2}" type="datetimeFigureOut">
              <a:rPr lang="en-US"/>
              <a:pPr>
                <a:defRPr/>
              </a:pPr>
              <a:t>4/27/2021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0123112-90A6-491E-9155-F7AC4FAA67F3}" type="slidenum">
              <a:rPr lang="en-US"/>
              <a:pPr>
                <a:defRPr/>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127"/>
            <a:ext cx="37307521" cy="6537960"/>
          </a:xfrm>
        </p:spPr>
        <p:txBody>
          <a:bodyPr anchor="t"/>
          <a:lstStyle>
            <a:defPPr>
              <a:defRPr kern="1200" smtId="4294967295"/>
            </a:defPPr>
            <a:lvl1pPr algn="l">
              <a:defRPr sz="16500" b="1" cap="all"/>
            </a:lvl1pPr>
          </a:lstStyle>
          <a:p>
            <a:r>
              <a:rPr lang="en-US"/>
              <a:t>Click to edit Master title style</a:t>
            </a:r>
          </a:p>
        </p:txBody>
      </p:sp>
      <p:sp>
        <p:nvSpPr>
          <p:cNvPr id="3" name="Text Placeholder 2"/>
          <p:cNvSpPr>
            <a:spLocks noGrp="1"/>
          </p:cNvSpPr>
          <p:nvPr>
            <p:ph type="body" idx="1"/>
          </p:nvPr>
        </p:nvSpPr>
        <p:spPr>
          <a:xfrm>
            <a:off x="3467102" y="13952224"/>
            <a:ext cx="37307521" cy="7200897"/>
          </a:xfrm>
        </p:spPr>
        <p:txBody>
          <a:bodyPr anchor="b"/>
          <a:lstStyle>
            <a:defPPr>
              <a:defRPr kern="1200" smtId="4294967295"/>
            </a:defPPr>
            <a:lvl1pPr marL="0" indent="0">
              <a:buNone/>
              <a:defRPr sz="8200">
                <a:solidFill>
                  <a:schemeClr val="tx1">
                    <a:tint val="75000"/>
                  </a:schemeClr>
                </a:solidFill>
              </a:defRPr>
            </a:lvl1pPr>
            <a:lvl2pPr marL="1880543" indent="0">
              <a:buNone/>
              <a:defRPr sz="7400">
                <a:solidFill>
                  <a:schemeClr val="tx1">
                    <a:tint val="75000"/>
                  </a:schemeClr>
                </a:solidFill>
              </a:defRPr>
            </a:lvl2pPr>
            <a:lvl3pPr marL="3761086" indent="0">
              <a:buNone/>
              <a:defRPr sz="6600">
                <a:solidFill>
                  <a:schemeClr val="tx1">
                    <a:tint val="75000"/>
                  </a:schemeClr>
                </a:solidFill>
              </a:defRPr>
            </a:lvl3pPr>
            <a:lvl4pPr marL="5641630" indent="0">
              <a:buNone/>
              <a:defRPr sz="5800">
                <a:solidFill>
                  <a:schemeClr val="tx1">
                    <a:tint val="75000"/>
                  </a:schemeClr>
                </a:solidFill>
              </a:defRPr>
            </a:lvl4pPr>
            <a:lvl5pPr marL="7522173" indent="0">
              <a:buNone/>
              <a:defRPr sz="5800">
                <a:solidFill>
                  <a:schemeClr val="tx1">
                    <a:tint val="75000"/>
                  </a:schemeClr>
                </a:solidFill>
              </a:defRPr>
            </a:lvl5pPr>
            <a:lvl6pPr marL="9402716" indent="0">
              <a:buNone/>
              <a:defRPr sz="5800">
                <a:solidFill>
                  <a:schemeClr val="tx1">
                    <a:tint val="75000"/>
                  </a:schemeClr>
                </a:solidFill>
              </a:defRPr>
            </a:lvl6pPr>
            <a:lvl7pPr marL="11283259" indent="0">
              <a:buNone/>
              <a:defRPr sz="5800">
                <a:solidFill>
                  <a:schemeClr val="tx1">
                    <a:tint val="75000"/>
                  </a:schemeClr>
                </a:solidFill>
              </a:defRPr>
            </a:lvl7pPr>
            <a:lvl8pPr marL="13163803" indent="0">
              <a:buNone/>
              <a:defRPr sz="5800">
                <a:solidFill>
                  <a:schemeClr val="tx1">
                    <a:tint val="75000"/>
                  </a:schemeClr>
                </a:solidFill>
              </a:defRPr>
            </a:lvl8pPr>
            <a:lvl9pPr marL="15044345" indent="0">
              <a:buNone/>
              <a:defRPr sz="58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9588040A-1F43-4D42-A33E-9EB0CBA0EF40}" type="datetimeFigureOut">
              <a:rPr lang="en-US"/>
              <a:pPr>
                <a:defRPr/>
              </a:pPr>
              <a:t>4/27/2021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AC70699-7799-4193-BB66-0DC90A21B579}" type="slidenum">
              <a:rPr lang="en-US"/>
              <a:pPr>
                <a:defRPr/>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smtId="4294967295"/>
            </a:defPPr>
          </a:lstStyle>
          <a:p>
            <a:r>
              <a:rPr lang="en-US"/>
              <a:t>Click to edit Master title style</a:t>
            </a:r>
          </a:p>
        </p:txBody>
      </p:sp>
      <p:sp>
        <p:nvSpPr>
          <p:cNvPr id="3" name="Content Placeholder 2"/>
          <p:cNvSpPr>
            <a:spLocks noGrp="1"/>
          </p:cNvSpPr>
          <p:nvPr>
            <p:ph sz="half" idx="1"/>
          </p:nvPr>
        </p:nvSpPr>
        <p:spPr>
          <a:xfrm>
            <a:off x="2194560" y="7680962"/>
            <a:ext cx="19385280" cy="21724623"/>
          </a:xfrm>
        </p:spPr>
        <p:txBody>
          <a:bodyPr/>
          <a:lstStyle>
            <a:defPPr>
              <a:defRPr kern="1200" smtId="4294967295"/>
            </a:defPPr>
            <a:lvl1pPr>
              <a:defRPr sz="11500"/>
            </a:lvl1pPr>
            <a:lvl2pPr>
              <a:defRPr sz="9900"/>
            </a:lvl2pPr>
            <a:lvl3pPr>
              <a:defRPr sz="8200"/>
            </a:lvl3pPr>
            <a:lvl4pPr>
              <a:defRPr sz="7400"/>
            </a:lvl4pPr>
            <a:lvl5pPr>
              <a:defRPr sz="7400"/>
            </a:lvl5pPr>
            <a:lvl6pPr>
              <a:defRPr sz="7400"/>
            </a:lvl6pPr>
            <a:lvl7pPr>
              <a:defRPr sz="7400"/>
            </a:lvl7pPr>
            <a:lvl8pPr>
              <a:defRPr sz="7400"/>
            </a:lvl8pPr>
            <a:lvl9pPr>
              <a:defRPr sz="7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311361" y="7680962"/>
            <a:ext cx="19385280" cy="21724623"/>
          </a:xfrm>
        </p:spPr>
        <p:txBody>
          <a:bodyPr/>
          <a:lstStyle>
            <a:defPPr>
              <a:defRPr kern="1200" smtId="4294967295"/>
            </a:defPPr>
            <a:lvl1pPr>
              <a:defRPr sz="11500"/>
            </a:lvl1pPr>
            <a:lvl2pPr>
              <a:defRPr sz="9900"/>
            </a:lvl2pPr>
            <a:lvl3pPr>
              <a:defRPr sz="8200"/>
            </a:lvl3pPr>
            <a:lvl4pPr>
              <a:defRPr sz="7400"/>
            </a:lvl4pPr>
            <a:lvl5pPr>
              <a:defRPr sz="7400"/>
            </a:lvl5pPr>
            <a:lvl6pPr>
              <a:defRPr sz="7400"/>
            </a:lvl6pPr>
            <a:lvl7pPr>
              <a:defRPr sz="7400"/>
            </a:lvl7pPr>
            <a:lvl8pPr>
              <a:defRPr sz="7400"/>
            </a:lvl8pPr>
            <a:lvl9pPr>
              <a:defRPr sz="7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F4D2B1F-94C0-4C63-B722-363488AEDC5B}" type="datetimeFigureOut">
              <a:rPr lang="en-US"/>
              <a:pPr>
                <a:defRPr/>
              </a:pPr>
              <a:t>4/27/2021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582A3CB-8091-4694-95B1-D6F3E7E47E87}" type="slidenum">
              <a:rPr lang="en-US"/>
              <a:pPr>
                <a:defRPr/>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smtId="4294967295"/>
            </a:defPPr>
            <a:lvl1pPr>
              <a:defRPr/>
            </a:lvl1pPr>
          </a:lstStyle>
          <a:p>
            <a:r>
              <a:rPr lang="en-US"/>
              <a:t>Click to edit Master title style</a:t>
            </a:r>
          </a:p>
        </p:txBody>
      </p:sp>
      <p:sp>
        <p:nvSpPr>
          <p:cNvPr id="3" name="Text Placeholder 2"/>
          <p:cNvSpPr>
            <a:spLocks noGrp="1"/>
          </p:cNvSpPr>
          <p:nvPr>
            <p:ph type="body" idx="1"/>
          </p:nvPr>
        </p:nvSpPr>
        <p:spPr>
          <a:xfrm>
            <a:off x="2194560" y="7368543"/>
            <a:ext cx="19392902" cy="3070857"/>
          </a:xfrm>
        </p:spPr>
        <p:txBody>
          <a:bodyPr anchor="b"/>
          <a:lstStyle>
            <a:defPPr>
              <a:defRPr kern="1200" smtId="4294967295"/>
            </a:defPPr>
            <a:lvl1pPr marL="0" indent="0">
              <a:buNone/>
              <a:defRPr sz="9900" b="1"/>
            </a:lvl1pPr>
            <a:lvl2pPr marL="1880543" indent="0">
              <a:buNone/>
              <a:defRPr sz="8200" b="1"/>
            </a:lvl2pPr>
            <a:lvl3pPr marL="3761086" indent="0">
              <a:buNone/>
              <a:defRPr sz="7400" b="1"/>
            </a:lvl3pPr>
            <a:lvl4pPr marL="5641630" indent="0">
              <a:buNone/>
              <a:defRPr sz="6600" b="1"/>
            </a:lvl4pPr>
            <a:lvl5pPr marL="7522173" indent="0">
              <a:buNone/>
              <a:defRPr sz="6600" b="1"/>
            </a:lvl5pPr>
            <a:lvl6pPr marL="9402716" indent="0">
              <a:buNone/>
              <a:defRPr sz="6600" b="1"/>
            </a:lvl6pPr>
            <a:lvl7pPr marL="11283259" indent="0">
              <a:buNone/>
              <a:defRPr sz="6600" b="1"/>
            </a:lvl7pPr>
            <a:lvl8pPr marL="13163803" indent="0">
              <a:buNone/>
              <a:defRPr sz="6600" b="1"/>
            </a:lvl8pPr>
            <a:lvl9pPr marL="15044345" indent="0">
              <a:buNone/>
              <a:defRPr sz="6600" b="1"/>
            </a:lvl9pPr>
          </a:lstStyle>
          <a:p>
            <a:pPr lvl="0"/>
            <a:r>
              <a:rPr lang="en-US"/>
              <a:t>Click to edit Master text styles</a:t>
            </a:r>
          </a:p>
        </p:txBody>
      </p:sp>
      <p:sp>
        <p:nvSpPr>
          <p:cNvPr id="4" name="Content Placeholder 3"/>
          <p:cNvSpPr>
            <a:spLocks noGrp="1"/>
          </p:cNvSpPr>
          <p:nvPr>
            <p:ph sz="half" idx="2"/>
          </p:nvPr>
        </p:nvSpPr>
        <p:spPr>
          <a:xfrm>
            <a:off x="2194560" y="10439400"/>
            <a:ext cx="19392902" cy="18966183"/>
          </a:xfrm>
        </p:spPr>
        <p:txBody>
          <a:bodyPr/>
          <a:lstStyle>
            <a:defPPr>
              <a:defRPr kern="1200" smtId="4294967295"/>
            </a:defPPr>
            <a:lvl1pPr>
              <a:defRPr sz="9900"/>
            </a:lvl1pPr>
            <a:lvl2pPr>
              <a:defRPr sz="8200"/>
            </a:lvl2pPr>
            <a:lvl3pPr>
              <a:defRPr sz="7400"/>
            </a:lvl3pPr>
            <a:lvl4pPr>
              <a:defRPr sz="6600"/>
            </a:lvl4pPr>
            <a:lvl5pPr>
              <a:defRPr sz="6600"/>
            </a:lvl5pPr>
            <a:lvl6pPr>
              <a:defRPr sz="6600"/>
            </a:lvl6pPr>
            <a:lvl7pPr>
              <a:defRPr sz="6600"/>
            </a:lvl7pPr>
            <a:lvl8pPr>
              <a:defRPr sz="6600"/>
            </a:lvl8pPr>
            <a:lvl9pPr>
              <a:defRPr sz="6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121" y="7368543"/>
            <a:ext cx="19400520" cy="3070857"/>
          </a:xfrm>
        </p:spPr>
        <p:txBody>
          <a:bodyPr anchor="b"/>
          <a:lstStyle>
            <a:defPPr>
              <a:defRPr kern="1200" smtId="4294967295"/>
            </a:defPPr>
            <a:lvl1pPr marL="0" indent="0">
              <a:buNone/>
              <a:defRPr sz="9900" b="1"/>
            </a:lvl1pPr>
            <a:lvl2pPr marL="1880543" indent="0">
              <a:buNone/>
              <a:defRPr sz="8200" b="1"/>
            </a:lvl2pPr>
            <a:lvl3pPr marL="3761086" indent="0">
              <a:buNone/>
              <a:defRPr sz="7400" b="1"/>
            </a:lvl3pPr>
            <a:lvl4pPr marL="5641630" indent="0">
              <a:buNone/>
              <a:defRPr sz="6600" b="1"/>
            </a:lvl4pPr>
            <a:lvl5pPr marL="7522173" indent="0">
              <a:buNone/>
              <a:defRPr sz="6600" b="1"/>
            </a:lvl5pPr>
            <a:lvl6pPr marL="9402716" indent="0">
              <a:buNone/>
              <a:defRPr sz="6600" b="1"/>
            </a:lvl6pPr>
            <a:lvl7pPr marL="11283259" indent="0">
              <a:buNone/>
              <a:defRPr sz="6600" b="1"/>
            </a:lvl7pPr>
            <a:lvl8pPr marL="13163803" indent="0">
              <a:buNone/>
              <a:defRPr sz="6600" b="1"/>
            </a:lvl8pPr>
            <a:lvl9pPr marL="15044345" indent="0">
              <a:buNone/>
              <a:defRPr sz="6600" b="1"/>
            </a:lvl9pPr>
          </a:lstStyle>
          <a:p>
            <a:pPr lvl="0"/>
            <a:r>
              <a:rPr lang="en-US"/>
              <a:t>Click to edit Master text styles</a:t>
            </a:r>
          </a:p>
        </p:txBody>
      </p:sp>
      <p:sp>
        <p:nvSpPr>
          <p:cNvPr id="6" name="Content Placeholder 5"/>
          <p:cNvSpPr>
            <a:spLocks noGrp="1"/>
          </p:cNvSpPr>
          <p:nvPr>
            <p:ph sz="quarter" idx="4"/>
          </p:nvPr>
        </p:nvSpPr>
        <p:spPr>
          <a:xfrm>
            <a:off x="22296121" y="10439400"/>
            <a:ext cx="19400520" cy="18966183"/>
          </a:xfrm>
        </p:spPr>
        <p:txBody>
          <a:bodyPr/>
          <a:lstStyle>
            <a:defPPr>
              <a:defRPr kern="1200" smtId="4294967295"/>
            </a:defPPr>
            <a:lvl1pPr>
              <a:defRPr sz="9900"/>
            </a:lvl1pPr>
            <a:lvl2pPr>
              <a:defRPr sz="8200"/>
            </a:lvl2pPr>
            <a:lvl3pPr>
              <a:defRPr sz="7400"/>
            </a:lvl3pPr>
            <a:lvl4pPr>
              <a:defRPr sz="6600"/>
            </a:lvl4pPr>
            <a:lvl5pPr>
              <a:defRPr sz="6600"/>
            </a:lvl5pPr>
            <a:lvl6pPr>
              <a:defRPr sz="6600"/>
            </a:lvl6pPr>
            <a:lvl7pPr>
              <a:defRPr sz="6600"/>
            </a:lvl7pPr>
            <a:lvl8pPr>
              <a:defRPr sz="6600"/>
            </a:lvl8pPr>
            <a:lvl9pPr>
              <a:defRPr sz="6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8CF6EE1C-B471-4BBB-911D-D907620295A3}" type="datetimeFigureOut">
              <a:rPr lang="en-US"/>
              <a:pPr>
                <a:defRPr/>
              </a:pPr>
              <a:t>4/27/2021</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56D1E488-1DA4-41FF-BC1F-F212639BA6B0}" type="slidenum">
              <a:rPr lang="en-US"/>
              <a:pPr>
                <a:defRPr/>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smtId="4294967295"/>
            </a:defP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5006D281-BCB5-4E60-9173-B967D042909F}" type="datetimeFigureOut">
              <a:rPr lang="en-US"/>
              <a:pPr>
                <a:defRPr/>
              </a:pPr>
              <a:t>4/27/2021</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7F7FADA4-692D-4798-BB64-20B510083967}" type="slidenum">
              <a:rPr lang="en-US"/>
              <a:pPr>
                <a:defRPr/>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BE698CB-07B1-43E5-98D0-8E93A3D3D03A}" type="datetimeFigureOut">
              <a:rPr lang="en-US"/>
              <a:pPr>
                <a:defRPr/>
              </a:pPr>
              <a:t>4/27/2021</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A85D80C5-17BB-47E1-862A-45384AD33D4D}" type="slidenum">
              <a:rPr lang="en-US"/>
              <a:pPr>
                <a:defRPr/>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7" y="1310640"/>
            <a:ext cx="14439902" cy="5577840"/>
          </a:xfrm>
        </p:spPr>
        <p:txBody>
          <a:bodyPr anchor="b"/>
          <a:lstStyle>
            <a:defPPr>
              <a:defRPr kern="1200" smtId="4294967295"/>
            </a:defPPr>
            <a:lvl1pPr algn="l">
              <a:defRPr sz="8200" b="1"/>
            </a:lvl1pPr>
          </a:lstStyle>
          <a:p>
            <a:r>
              <a:rPr lang="en-US"/>
              <a:t>Click to edit Master title style</a:t>
            </a:r>
          </a:p>
        </p:txBody>
      </p:sp>
      <p:sp>
        <p:nvSpPr>
          <p:cNvPr id="3" name="Content Placeholder 2"/>
          <p:cNvSpPr>
            <a:spLocks noGrp="1"/>
          </p:cNvSpPr>
          <p:nvPr>
            <p:ph idx="1"/>
          </p:nvPr>
        </p:nvSpPr>
        <p:spPr>
          <a:xfrm>
            <a:off x="17160239" y="1310641"/>
            <a:ext cx="24536400" cy="28094942"/>
          </a:xfrm>
        </p:spPr>
        <p:txBody>
          <a:bodyPr/>
          <a:lstStyle>
            <a:defPPr>
              <a:defRPr kern="1200" smtId="4294967295"/>
            </a:defPPr>
            <a:lvl1pPr>
              <a:defRPr sz="13200"/>
            </a:lvl1pPr>
            <a:lvl2pPr>
              <a:defRPr sz="11500"/>
            </a:lvl2pPr>
            <a:lvl3pPr>
              <a:defRPr sz="9900"/>
            </a:lvl3pPr>
            <a:lvl4pPr>
              <a:defRPr sz="8200"/>
            </a:lvl4pPr>
            <a:lvl5pPr>
              <a:defRPr sz="8200"/>
            </a:lvl5pPr>
            <a:lvl6pPr>
              <a:defRPr sz="8200"/>
            </a:lvl6pPr>
            <a:lvl7pPr>
              <a:defRPr sz="8200"/>
            </a:lvl7pPr>
            <a:lvl8pPr>
              <a:defRPr sz="8200"/>
            </a:lvl8pPr>
            <a:lvl9pPr>
              <a:defRPr sz="8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567" y="6888481"/>
            <a:ext cx="14439902" cy="22517103"/>
          </a:xfrm>
        </p:spPr>
        <p:txBody>
          <a:bodyPr/>
          <a:lstStyle>
            <a:defPPr>
              <a:defRPr kern="1200" smtId="4294967295"/>
            </a:defPPr>
            <a:lvl1pPr marL="0" indent="0">
              <a:buNone/>
              <a:defRPr sz="5800"/>
            </a:lvl1pPr>
            <a:lvl2pPr marL="1880543" indent="0">
              <a:buNone/>
              <a:defRPr sz="4900"/>
            </a:lvl2pPr>
            <a:lvl3pPr marL="3761086" indent="0">
              <a:buNone/>
              <a:defRPr sz="4100"/>
            </a:lvl3pPr>
            <a:lvl4pPr marL="5641630" indent="0">
              <a:buNone/>
              <a:defRPr sz="3700"/>
            </a:lvl4pPr>
            <a:lvl5pPr marL="7522173" indent="0">
              <a:buNone/>
              <a:defRPr sz="3700"/>
            </a:lvl5pPr>
            <a:lvl6pPr marL="9402716" indent="0">
              <a:buNone/>
              <a:defRPr sz="3700"/>
            </a:lvl6pPr>
            <a:lvl7pPr marL="11283259" indent="0">
              <a:buNone/>
              <a:defRPr sz="3700"/>
            </a:lvl7pPr>
            <a:lvl8pPr marL="13163803" indent="0">
              <a:buNone/>
              <a:defRPr sz="3700"/>
            </a:lvl8pPr>
            <a:lvl9pPr marL="15044345" indent="0">
              <a:buNone/>
              <a:defRPr sz="37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6165A1D-B320-4022-AD6F-420DCE09449C}" type="datetimeFigureOut">
              <a:rPr lang="en-US"/>
              <a:pPr>
                <a:defRPr/>
              </a:pPr>
              <a:t>4/27/2021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EC63087-DA0F-46D7-AEB4-DF80FD74B5AA}" type="slidenum">
              <a:rPr lang="en-US"/>
              <a:pPr>
                <a:defRPr/>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23042880"/>
            <a:ext cx="26334721" cy="2720343"/>
          </a:xfrm>
        </p:spPr>
        <p:txBody>
          <a:bodyPr anchor="b"/>
          <a:lstStyle>
            <a:defPPr>
              <a:defRPr kern="1200" smtId="4294967295"/>
            </a:defPPr>
            <a:lvl1pPr algn="l">
              <a:defRPr sz="8200" b="1"/>
            </a:lvl1pPr>
          </a:lstStyle>
          <a:p>
            <a:r>
              <a:rPr lang="en-US"/>
              <a:t>Click to edit Master title style</a:t>
            </a:r>
          </a:p>
        </p:txBody>
      </p:sp>
      <p:sp>
        <p:nvSpPr>
          <p:cNvPr id="3" name="Picture Placeholder 2"/>
          <p:cNvSpPr>
            <a:spLocks noGrp="1"/>
          </p:cNvSpPr>
          <p:nvPr>
            <p:ph type="pic" idx="1"/>
          </p:nvPr>
        </p:nvSpPr>
        <p:spPr>
          <a:xfrm>
            <a:off x="8602982" y="2941320"/>
            <a:ext cx="26334721" cy="19751039"/>
          </a:xfrm>
        </p:spPr>
        <p:txBody>
          <a:bodyPr rtlCol="0">
            <a:normAutofit/>
          </a:bodyPr>
          <a:lstStyle>
            <a:defPPr>
              <a:defRPr kern="1200" smtId="4294967295"/>
            </a:defPPr>
            <a:lvl1pPr marL="0" indent="0">
              <a:buNone/>
              <a:defRPr sz="13200"/>
            </a:lvl1pPr>
            <a:lvl2pPr marL="1880543" indent="0">
              <a:buNone/>
              <a:defRPr sz="11500"/>
            </a:lvl2pPr>
            <a:lvl3pPr marL="3761086" indent="0">
              <a:buNone/>
              <a:defRPr sz="9900"/>
            </a:lvl3pPr>
            <a:lvl4pPr marL="5641630" indent="0">
              <a:buNone/>
              <a:defRPr sz="8200"/>
            </a:lvl4pPr>
            <a:lvl5pPr marL="7522173" indent="0">
              <a:buNone/>
              <a:defRPr sz="8200"/>
            </a:lvl5pPr>
            <a:lvl6pPr marL="9402716" indent="0">
              <a:buNone/>
              <a:defRPr sz="8200"/>
            </a:lvl6pPr>
            <a:lvl7pPr marL="11283259" indent="0">
              <a:buNone/>
              <a:defRPr sz="8200"/>
            </a:lvl7pPr>
            <a:lvl8pPr marL="13163803" indent="0">
              <a:buNone/>
              <a:defRPr sz="8200"/>
            </a:lvl8pPr>
            <a:lvl9pPr marL="15044345" indent="0">
              <a:buNone/>
              <a:defRPr sz="8200"/>
            </a:lvl9pPr>
          </a:lstStyle>
          <a:p>
            <a:pPr lvl="0"/>
            <a:endParaRPr lang="en-US" noProof="0"/>
          </a:p>
        </p:txBody>
      </p:sp>
      <p:sp>
        <p:nvSpPr>
          <p:cNvPr id="4" name="Text Placeholder 3"/>
          <p:cNvSpPr>
            <a:spLocks noGrp="1"/>
          </p:cNvSpPr>
          <p:nvPr>
            <p:ph type="body" sz="half" idx="2"/>
          </p:nvPr>
        </p:nvSpPr>
        <p:spPr>
          <a:xfrm>
            <a:off x="8602982" y="25763223"/>
            <a:ext cx="26334721" cy="3863337"/>
          </a:xfrm>
        </p:spPr>
        <p:txBody>
          <a:bodyPr/>
          <a:lstStyle>
            <a:defPPr>
              <a:defRPr kern="1200" smtId="4294967295"/>
            </a:defPPr>
            <a:lvl1pPr marL="0" indent="0">
              <a:buNone/>
              <a:defRPr sz="5800"/>
            </a:lvl1pPr>
            <a:lvl2pPr marL="1880543" indent="0">
              <a:buNone/>
              <a:defRPr sz="4900"/>
            </a:lvl2pPr>
            <a:lvl3pPr marL="3761086" indent="0">
              <a:buNone/>
              <a:defRPr sz="4100"/>
            </a:lvl3pPr>
            <a:lvl4pPr marL="5641630" indent="0">
              <a:buNone/>
              <a:defRPr sz="3700"/>
            </a:lvl4pPr>
            <a:lvl5pPr marL="7522173" indent="0">
              <a:buNone/>
              <a:defRPr sz="3700"/>
            </a:lvl5pPr>
            <a:lvl6pPr marL="9402716" indent="0">
              <a:buNone/>
              <a:defRPr sz="3700"/>
            </a:lvl6pPr>
            <a:lvl7pPr marL="11283259" indent="0">
              <a:buNone/>
              <a:defRPr sz="3700"/>
            </a:lvl7pPr>
            <a:lvl8pPr marL="13163803" indent="0">
              <a:buNone/>
              <a:defRPr sz="3700"/>
            </a:lvl8pPr>
            <a:lvl9pPr marL="15044345" indent="0">
              <a:buNone/>
              <a:defRPr sz="37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BF67953F-08D1-4227-8DF0-ED431A14EA0F}" type="datetimeFigureOut">
              <a:rPr lang="en-US"/>
              <a:pPr>
                <a:defRPr/>
              </a:pPr>
              <a:t>4/27/2021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BD6EA8D-6403-46B0-A408-D4A8918579F5}" type="slidenum">
              <a:rPr lang="en-US"/>
              <a:pPr>
                <a:defRPr/>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smtId="4294967295"/>
            </a:defPPr>
          </a:lstStyle>
          <a:p>
            <a:r>
              <a:rPr lang="en-US"/>
              <a:t>Click to edit Master title style</a:t>
            </a:r>
          </a:p>
        </p:txBody>
      </p:sp>
      <p:sp>
        <p:nvSpPr>
          <p:cNvPr id="3" name="Vertical Text Placeholder 2"/>
          <p:cNvSpPr>
            <a:spLocks noGrp="1"/>
          </p:cNvSpPr>
          <p:nvPr>
            <p:ph type="body" orient="vert" idx="1"/>
          </p:nvPr>
        </p:nvSpPr>
        <p:spPr/>
        <p:txBody>
          <a:bodyPr vert="eaVert"/>
          <a:lstStyle>
            <a:defPPr>
              <a:defRPr kern="1200" smtId="4294967295"/>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4C40B95-5200-4D8F-AA87-18006C18D244}" type="datetimeFigureOut">
              <a:rPr lang="en-US"/>
              <a:pPr>
                <a:defRPr/>
              </a:pPr>
              <a:t>4/27/2021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B6024B4-5318-4BAF-AD6E-1BE873E3021E}" type="slidenum">
              <a:rPr lang="en-US"/>
              <a:pPr>
                <a:defRPr/>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121" y="1318264"/>
            <a:ext cx="9875520" cy="28087321"/>
          </a:xfrm>
        </p:spPr>
        <p:txBody>
          <a:bodyPr vert="eaVert"/>
          <a:lstStyle>
            <a:defPPr>
              <a:defRPr kern="1200" smtId="4294967295"/>
            </a:defPPr>
          </a:lstStyle>
          <a:p>
            <a:r>
              <a:rPr lang="en-US"/>
              <a:t>Click to edit Master title style</a:t>
            </a:r>
          </a:p>
        </p:txBody>
      </p:sp>
      <p:sp>
        <p:nvSpPr>
          <p:cNvPr id="3" name="Vertical Text Placeholder 2"/>
          <p:cNvSpPr>
            <a:spLocks noGrp="1"/>
          </p:cNvSpPr>
          <p:nvPr>
            <p:ph type="body" orient="vert" idx="1"/>
          </p:nvPr>
        </p:nvSpPr>
        <p:spPr>
          <a:xfrm>
            <a:off x="2194560" y="1318264"/>
            <a:ext cx="28895039" cy="28087321"/>
          </a:xfrm>
        </p:spPr>
        <p:txBody>
          <a:bodyPr vert="eaVert"/>
          <a:lstStyle>
            <a:defPPr>
              <a:defRPr kern="1200" smtId="4294967295"/>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038699E-ED3A-43B7-A02E-1D4D2F1E9858}" type="datetimeFigureOut">
              <a:rPr lang="en-US"/>
              <a:pPr>
                <a:defRPr/>
              </a:pPr>
              <a:t>4/27/2021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BAF3176-8507-4881-8E08-D31838E542A5}" type="slidenum">
              <a:rPr lang="en-US"/>
              <a:pPr>
                <a:defRPr/>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2193925" y="1317625"/>
            <a:ext cx="39503350" cy="5486400"/>
          </a:xfrm>
          <a:prstGeom prst="rect">
            <a:avLst/>
          </a:prstGeom>
          <a:noFill/>
          <a:ln w="9525">
            <a:noFill/>
            <a:miter lim="800000"/>
            <a:headEnd/>
            <a:tailEnd/>
          </a:ln>
        </p:spPr>
        <p:txBody>
          <a:bodyPr vert="horz" wrap="square" lIns="376108" tIns="188056" rIns="376108" bIns="188056"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2193925" y="7680325"/>
            <a:ext cx="39503350" cy="21724938"/>
          </a:xfrm>
          <a:prstGeom prst="rect">
            <a:avLst/>
          </a:prstGeom>
          <a:noFill/>
          <a:ln w="9525">
            <a:noFill/>
            <a:miter lim="800000"/>
            <a:headEnd/>
            <a:tailEnd/>
          </a:ln>
        </p:spPr>
        <p:txBody>
          <a:bodyPr vert="horz" wrap="square" lIns="376108" tIns="188056" rIns="376108" bIns="18805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2193925" y="30510163"/>
            <a:ext cx="10242550" cy="1752600"/>
          </a:xfrm>
          <a:prstGeom prst="rect">
            <a:avLst/>
          </a:prstGeom>
        </p:spPr>
        <p:txBody>
          <a:bodyPr vert="horz" lIns="376108" tIns="188056" rIns="376108" bIns="188056" rtlCol="0" anchor="ctr"/>
          <a:lstStyle>
            <a:defPPr>
              <a:defRPr kern="1200" smtId="4294967295"/>
            </a:defPPr>
            <a:lvl1pPr algn="l" defTabSz="3756396" fontAlgn="auto">
              <a:spcBef>
                <a:spcPts val="0"/>
              </a:spcBef>
              <a:spcAft>
                <a:spcPts val="0"/>
              </a:spcAft>
              <a:defRPr sz="4900" smtClean="0">
                <a:solidFill>
                  <a:schemeClr val="tx1">
                    <a:tint val="75000"/>
                  </a:schemeClr>
                </a:solidFill>
                <a:latin typeface="+mn-lt"/>
                <a:cs typeface="+mn-cs"/>
              </a:defRPr>
            </a:lvl1pPr>
          </a:lstStyle>
          <a:p>
            <a:pPr>
              <a:defRPr/>
            </a:pPr>
            <a:fld id="{573849B4-1966-49CC-83FA-4878DA5EDF61}" type="datetimeFigureOut">
              <a:rPr lang="en-US"/>
              <a:pPr>
                <a:defRPr/>
              </a:pPr>
              <a:t>4/27/2021</a:t>
            </a:fld>
            <a:endParaRPr lang="en-US"/>
          </a:p>
        </p:txBody>
      </p:sp>
      <p:sp>
        <p:nvSpPr>
          <p:cNvPr id="5" name="Footer Placeholder 4"/>
          <p:cNvSpPr>
            <a:spLocks noGrp="1"/>
          </p:cNvSpPr>
          <p:nvPr>
            <p:ph type="ftr" sz="quarter" idx="3"/>
          </p:nvPr>
        </p:nvSpPr>
        <p:spPr>
          <a:xfrm>
            <a:off x="14995525" y="30510163"/>
            <a:ext cx="13900150" cy="1752600"/>
          </a:xfrm>
          <a:prstGeom prst="rect">
            <a:avLst/>
          </a:prstGeom>
        </p:spPr>
        <p:txBody>
          <a:bodyPr vert="horz" lIns="376108" tIns="188056" rIns="376108" bIns="188056" rtlCol="0" anchor="ctr"/>
          <a:lstStyle>
            <a:defPPr>
              <a:defRPr kern="1200" smtId="4294967295"/>
            </a:defPPr>
            <a:lvl1pPr algn="ctr" defTabSz="3756396" fontAlgn="auto">
              <a:spcBef>
                <a:spcPts val="0"/>
              </a:spcBef>
              <a:spcAft>
                <a:spcPts val="0"/>
              </a:spcAft>
              <a:defRPr sz="49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31454725" y="30510163"/>
            <a:ext cx="10242550" cy="1752600"/>
          </a:xfrm>
          <a:prstGeom prst="rect">
            <a:avLst/>
          </a:prstGeom>
        </p:spPr>
        <p:txBody>
          <a:bodyPr vert="horz" lIns="376108" tIns="188056" rIns="376108" bIns="188056" rtlCol="0" anchor="ctr"/>
          <a:lstStyle>
            <a:defPPr>
              <a:defRPr kern="1200" smtId="4294967295"/>
            </a:defPPr>
            <a:lvl1pPr algn="r" defTabSz="3756396" fontAlgn="auto">
              <a:spcBef>
                <a:spcPts val="0"/>
              </a:spcBef>
              <a:spcAft>
                <a:spcPts val="0"/>
              </a:spcAft>
              <a:defRPr sz="4900" smtClean="0">
                <a:solidFill>
                  <a:schemeClr val="tx1">
                    <a:tint val="75000"/>
                  </a:schemeClr>
                </a:solidFill>
                <a:latin typeface="+mn-lt"/>
                <a:cs typeface="+mn-cs"/>
              </a:defRPr>
            </a:lvl1pPr>
          </a:lstStyle>
          <a:p>
            <a:pPr>
              <a:defRPr/>
            </a:pPr>
            <a:fld id="{7D75411B-0AF4-4877-B319-FF90CBA59B7A}" type="slidenum">
              <a:rPr lang="en-US"/>
              <a:pPr>
                <a:defRPr/>
              </a:pPr>
              <a:t>‹#›</a:t>
            </a:fld>
            <a:endParaRPr lang="en-US"/>
          </a:p>
        </p:txBody>
      </p:sp>
      <p:pic>
        <p:nvPicPr>
          <p:cNvPr id="1031" name="New picture"/>
          <p:cNvPicPr>
            <a:picLocks noChangeAspect="1" noChangeArrowheads="1"/>
          </p:cNvPicPr>
          <p:nvPr/>
        </p:nvPicPr>
        <p:blipFill>
          <a:blip r:embed="rId13"/>
          <a:srcRect/>
          <a:stretch>
            <a:fillRect/>
          </a:stretch>
        </p:blipFill>
        <p:spPr bwMode="auto">
          <a:xfrm>
            <a:off x="-6553200" y="11506200"/>
            <a:ext cx="4368800" cy="14274800"/>
          </a:xfrm>
          <a:prstGeom prst="rect">
            <a:avLst/>
          </a:prstGeom>
          <a:noFill/>
          <a:ln w="9525">
            <a:noFill/>
            <a:miter lim="800000"/>
            <a:headEnd/>
            <a:tailEnd/>
          </a:ln>
        </p:spPr>
      </p:pic>
      <p:pic>
        <p:nvPicPr>
          <p:cNvPr id="1032" name="New picture"/>
          <p:cNvPicPr>
            <a:picLocks noChangeAspect="1" noChangeArrowheads="1"/>
          </p:cNvPicPr>
          <p:nvPr/>
        </p:nvPicPr>
        <p:blipFill>
          <a:blip r:embed="rId14"/>
          <a:srcRect/>
          <a:stretch>
            <a:fillRect/>
          </a:stretch>
        </p:blipFill>
        <p:spPr bwMode="auto">
          <a:xfrm>
            <a:off x="46075600" y="11506200"/>
            <a:ext cx="4368800" cy="14274800"/>
          </a:xfrm>
          <a:prstGeom prst="rect">
            <a:avLst/>
          </a:prstGeom>
          <a:noFill/>
          <a:ln w="9525">
            <a:noFill/>
            <a:miter lim="800000"/>
            <a:headEnd/>
            <a:tailEnd/>
          </a:ln>
        </p:spPr>
      </p:pic>
      <p:pic>
        <p:nvPicPr>
          <p:cNvPr id="1033" name="New picture"/>
          <p:cNvPicPr>
            <a:picLocks noChangeAspect="1" noChangeArrowheads="1"/>
          </p:cNvPicPr>
          <p:nvPr/>
        </p:nvPicPr>
        <p:blipFill>
          <a:blip r:embed="rId15"/>
          <a:srcRect/>
          <a:stretch>
            <a:fillRect/>
          </a:stretch>
        </p:blipFill>
        <p:spPr bwMode="auto">
          <a:xfrm>
            <a:off x="6959600" y="33426400"/>
            <a:ext cx="29972000" cy="1549400"/>
          </a:xfrm>
          <a:prstGeom prst="rect">
            <a:avLst/>
          </a:prstGeom>
          <a:noFill/>
          <a:ln w="9525">
            <a:noFill/>
            <a:miter lim="800000"/>
            <a:headEnd/>
            <a:tailEnd/>
          </a:ln>
        </p:spPr>
      </p:pic>
      <p:sp>
        <p:nvSpPr>
          <p:cNvPr id="10" name="New shape"/>
          <p:cNvSpPr/>
          <p:nvPr/>
        </p:nvSpPr>
        <p:spPr>
          <a:xfrm>
            <a:off x="6959600" y="33997900"/>
            <a:ext cx="21945600" cy="127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3756396" fontAlgn="auto">
              <a:spcBef>
                <a:spcPts val="0"/>
              </a:spcBef>
              <a:spcAft>
                <a:spcPts val="0"/>
              </a:spcAft>
              <a:defRPr/>
            </a:pPr>
            <a:r>
              <a:rPr sz="4880">
                <a:solidFill>
                  <a:srgbClr val="808080"/>
                </a:solidFill>
              </a:rPr>
              <a:t>Template ID: hypotheticalocean  Size: 48x36</a:t>
            </a:r>
          </a:p>
        </p:txBody>
      </p:sp>
    </p:spTree>
  </p:cSld>
  <p:clrMap bg1="lt1" tx1="dk1" bg2="lt2" tx2="dk2" accent1="accent1" accent2="accent2" accent3="accent3" accent4="accent4" accent5="accent5" accent6="accent6" hlink="hlink" folHlink="folHlink"/>
  <p:sldLayoutIdLst>
    <p:sldLayoutId id="2147484272" r:id="rId1"/>
    <p:sldLayoutId id="2147484271" r:id="rId2"/>
    <p:sldLayoutId id="2147484270" r:id="rId3"/>
    <p:sldLayoutId id="2147484269" r:id="rId4"/>
    <p:sldLayoutId id="2147484268" r:id="rId5"/>
    <p:sldLayoutId id="2147484267" r:id="rId6"/>
    <p:sldLayoutId id="2147484266" r:id="rId7"/>
    <p:sldLayoutId id="2147484265" r:id="rId8"/>
    <p:sldLayoutId id="2147484264" r:id="rId9"/>
    <p:sldLayoutId id="2147484263" r:id="rId10"/>
    <p:sldLayoutId id="2147484262" r:id="rId11"/>
  </p:sldLayoutIdLst>
  <p:transition/>
  <p:txStyles>
    <p:titleStyle>
      <a:defPPr>
        <a:defRPr kern="1200" smtId="4294967295"/>
      </a:defPPr>
      <a:lvl1pPr algn="ctr" defTabSz="3760788" rtl="0" fontAlgn="base">
        <a:spcBef>
          <a:spcPct val="0"/>
        </a:spcBef>
        <a:spcAft>
          <a:spcPct val="0"/>
        </a:spcAft>
        <a:defRPr sz="18100" kern="1200">
          <a:solidFill>
            <a:schemeClr val="tx1"/>
          </a:solidFill>
          <a:latin typeface="+mj-lt"/>
          <a:ea typeface="+mj-ea"/>
          <a:cs typeface="+mj-cs"/>
        </a:defRPr>
      </a:lvl1pPr>
      <a:lvl2pPr algn="ctr" defTabSz="3760788" rtl="0" fontAlgn="base">
        <a:spcBef>
          <a:spcPct val="0"/>
        </a:spcBef>
        <a:spcAft>
          <a:spcPct val="0"/>
        </a:spcAft>
        <a:defRPr sz="18100">
          <a:solidFill>
            <a:schemeClr val="tx1"/>
          </a:solidFill>
          <a:latin typeface="Calibri" pitchFamily="34" charset="0"/>
          <a:cs typeface="Arial" charset="0"/>
        </a:defRPr>
      </a:lvl2pPr>
      <a:lvl3pPr algn="ctr" defTabSz="3760788" rtl="0" fontAlgn="base">
        <a:spcBef>
          <a:spcPct val="0"/>
        </a:spcBef>
        <a:spcAft>
          <a:spcPct val="0"/>
        </a:spcAft>
        <a:defRPr sz="18100">
          <a:solidFill>
            <a:schemeClr val="tx1"/>
          </a:solidFill>
          <a:latin typeface="Calibri" pitchFamily="34" charset="0"/>
          <a:cs typeface="Arial" charset="0"/>
        </a:defRPr>
      </a:lvl3pPr>
      <a:lvl4pPr algn="ctr" defTabSz="3760788" rtl="0" fontAlgn="base">
        <a:spcBef>
          <a:spcPct val="0"/>
        </a:spcBef>
        <a:spcAft>
          <a:spcPct val="0"/>
        </a:spcAft>
        <a:defRPr sz="18100">
          <a:solidFill>
            <a:schemeClr val="tx1"/>
          </a:solidFill>
          <a:latin typeface="Calibri" pitchFamily="34" charset="0"/>
          <a:cs typeface="Arial" charset="0"/>
        </a:defRPr>
      </a:lvl4pPr>
      <a:lvl5pPr algn="ctr" defTabSz="3760788" rtl="0" fontAlgn="base">
        <a:spcBef>
          <a:spcPct val="0"/>
        </a:spcBef>
        <a:spcAft>
          <a:spcPct val="0"/>
        </a:spcAft>
        <a:defRPr sz="18100">
          <a:solidFill>
            <a:schemeClr val="tx1"/>
          </a:solidFill>
          <a:latin typeface="Calibri" pitchFamily="34" charset="0"/>
          <a:cs typeface="Arial" charset="0"/>
        </a:defRPr>
      </a:lvl5pPr>
      <a:lvl6pPr marL="457200" algn="ctr" defTabSz="3760788" rtl="0" fontAlgn="base">
        <a:spcBef>
          <a:spcPct val="0"/>
        </a:spcBef>
        <a:spcAft>
          <a:spcPct val="0"/>
        </a:spcAft>
        <a:defRPr sz="18100">
          <a:solidFill>
            <a:schemeClr val="tx1"/>
          </a:solidFill>
          <a:latin typeface="Calibri" pitchFamily="34" charset="0"/>
          <a:cs typeface="Arial" charset="0"/>
        </a:defRPr>
      </a:lvl6pPr>
      <a:lvl7pPr marL="914400" algn="ctr" defTabSz="3760788" rtl="0" fontAlgn="base">
        <a:spcBef>
          <a:spcPct val="0"/>
        </a:spcBef>
        <a:spcAft>
          <a:spcPct val="0"/>
        </a:spcAft>
        <a:defRPr sz="18100">
          <a:solidFill>
            <a:schemeClr val="tx1"/>
          </a:solidFill>
          <a:latin typeface="Calibri" pitchFamily="34" charset="0"/>
          <a:cs typeface="Arial" charset="0"/>
        </a:defRPr>
      </a:lvl7pPr>
      <a:lvl8pPr marL="1371600" algn="ctr" defTabSz="3760788" rtl="0" fontAlgn="base">
        <a:spcBef>
          <a:spcPct val="0"/>
        </a:spcBef>
        <a:spcAft>
          <a:spcPct val="0"/>
        </a:spcAft>
        <a:defRPr sz="18100">
          <a:solidFill>
            <a:schemeClr val="tx1"/>
          </a:solidFill>
          <a:latin typeface="Calibri" pitchFamily="34" charset="0"/>
          <a:cs typeface="Arial" charset="0"/>
        </a:defRPr>
      </a:lvl8pPr>
      <a:lvl9pPr marL="1828800" algn="ctr" defTabSz="3760788" rtl="0" fontAlgn="base">
        <a:spcBef>
          <a:spcPct val="0"/>
        </a:spcBef>
        <a:spcAft>
          <a:spcPct val="0"/>
        </a:spcAft>
        <a:defRPr sz="18100">
          <a:solidFill>
            <a:schemeClr val="tx1"/>
          </a:solidFill>
          <a:latin typeface="Calibri" pitchFamily="34" charset="0"/>
          <a:cs typeface="Arial" charset="0"/>
        </a:defRPr>
      </a:lvl9pPr>
    </p:titleStyle>
    <p:bodyStyle>
      <a:defPPr>
        <a:defRPr kern="1200" smtId="4294967295"/>
      </a:defPPr>
      <a:lvl1pPr marL="1409700" indent="-1409700" algn="l" defTabSz="3760788" rtl="0" fontAlgn="base">
        <a:spcBef>
          <a:spcPct val="20000"/>
        </a:spcBef>
        <a:spcAft>
          <a:spcPct val="0"/>
        </a:spcAft>
        <a:buFont typeface="Arial" charset="0"/>
        <a:buChar char="•"/>
        <a:defRPr sz="13200" kern="1200">
          <a:solidFill>
            <a:schemeClr val="tx1"/>
          </a:solidFill>
          <a:latin typeface="+mn-lt"/>
          <a:ea typeface="+mn-ea"/>
          <a:cs typeface="+mn-cs"/>
        </a:defRPr>
      </a:lvl1pPr>
      <a:lvl2pPr marL="3054350" indent="-1174750" algn="l" defTabSz="3760788" rtl="0" fontAlgn="base">
        <a:spcBef>
          <a:spcPct val="20000"/>
        </a:spcBef>
        <a:spcAft>
          <a:spcPct val="0"/>
        </a:spcAft>
        <a:buFont typeface="Arial" charset="0"/>
        <a:buChar char="–"/>
        <a:defRPr sz="11500" kern="1200">
          <a:solidFill>
            <a:schemeClr val="tx1"/>
          </a:solidFill>
          <a:latin typeface="+mn-lt"/>
          <a:ea typeface="+mn-ea"/>
          <a:cs typeface="+mn-cs"/>
        </a:defRPr>
      </a:lvl2pPr>
      <a:lvl3pPr marL="4700588" indent="-939800" algn="l" defTabSz="3760788" rtl="0" fontAlgn="base">
        <a:spcBef>
          <a:spcPct val="20000"/>
        </a:spcBef>
        <a:spcAft>
          <a:spcPct val="0"/>
        </a:spcAft>
        <a:buFont typeface="Arial" charset="0"/>
        <a:buChar char="•"/>
        <a:defRPr sz="9900" kern="1200">
          <a:solidFill>
            <a:schemeClr val="tx1"/>
          </a:solidFill>
          <a:latin typeface="+mn-lt"/>
          <a:ea typeface="+mn-ea"/>
          <a:cs typeface="+mn-cs"/>
        </a:defRPr>
      </a:lvl3pPr>
      <a:lvl4pPr marL="6581775" indent="-939800" algn="l" defTabSz="3760788" rtl="0" fontAlgn="base">
        <a:spcBef>
          <a:spcPct val="20000"/>
        </a:spcBef>
        <a:spcAft>
          <a:spcPct val="0"/>
        </a:spcAft>
        <a:buFont typeface="Arial" charset="0"/>
        <a:buChar char="–"/>
        <a:defRPr sz="8200" kern="1200">
          <a:solidFill>
            <a:schemeClr val="tx1"/>
          </a:solidFill>
          <a:latin typeface="+mn-lt"/>
          <a:ea typeface="+mn-ea"/>
          <a:cs typeface="+mn-cs"/>
        </a:defRPr>
      </a:lvl4pPr>
      <a:lvl5pPr marL="8461375" indent="-939800" algn="l" defTabSz="3760788" rtl="0" fontAlgn="base">
        <a:spcBef>
          <a:spcPct val="20000"/>
        </a:spcBef>
        <a:spcAft>
          <a:spcPct val="0"/>
        </a:spcAft>
        <a:buFont typeface="Arial" charset="0"/>
        <a:buChar char="»"/>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p:bodyStyle>
    <p:otherStyle>
      <a:defPPr>
        <a:defRPr lang="en-US"/>
      </a:defPPr>
      <a:lvl1pPr marL="0" algn="l" defTabSz="3761086" rtl="0" eaLnBrk="1" latinLnBrk="0" hangingPunct="1">
        <a:defRPr sz="7400" kern="1200">
          <a:solidFill>
            <a:schemeClr val="tx1"/>
          </a:solidFill>
          <a:latin typeface="+mn-lt"/>
          <a:ea typeface="+mn-ea"/>
          <a:cs typeface="+mn-cs"/>
        </a:defRPr>
      </a:lvl1pPr>
      <a:lvl2pPr marL="1880543" algn="l" defTabSz="3761086" rtl="0" eaLnBrk="1" latinLnBrk="0" hangingPunct="1">
        <a:defRPr sz="7400" kern="1200">
          <a:solidFill>
            <a:schemeClr val="tx1"/>
          </a:solidFill>
          <a:latin typeface="+mn-lt"/>
          <a:ea typeface="+mn-ea"/>
          <a:cs typeface="+mn-cs"/>
        </a:defRPr>
      </a:lvl2pPr>
      <a:lvl3pPr marL="3761086" algn="l" defTabSz="3761086" rtl="0" eaLnBrk="1" latinLnBrk="0" hangingPunct="1">
        <a:defRPr sz="7400" kern="1200">
          <a:solidFill>
            <a:schemeClr val="tx1"/>
          </a:solidFill>
          <a:latin typeface="+mn-lt"/>
          <a:ea typeface="+mn-ea"/>
          <a:cs typeface="+mn-cs"/>
        </a:defRPr>
      </a:lvl3pPr>
      <a:lvl4pPr marL="5641630" algn="l" defTabSz="3761086" rtl="0" eaLnBrk="1" latinLnBrk="0" hangingPunct="1">
        <a:defRPr sz="7400" kern="1200">
          <a:solidFill>
            <a:schemeClr val="tx1"/>
          </a:solidFill>
          <a:latin typeface="+mn-lt"/>
          <a:ea typeface="+mn-ea"/>
          <a:cs typeface="+mn-cs"/>
        </a:defRPr>
      </a:lvl4pPr>
      <a:lvl5pPr marL="7522173" algn="l" defTabSz="3761086" rtl="0" eaLnBrk="1" latinLnBrk="0" hangingPunct="1">
        <a:defRPr sz="7400" kern="1200">
          <a:solidFill>
            <a:schemeClr val="tx1"/>
          </a:solidFill>
          <a:latin typeface="+mn-lt"/>
          <a:ea typeface="+mn-ea"/>
          <a:cs typeface="+mn-cs"/>
        </a:defRPr>
      </a:lvl5pPr>
      <a:lvl6pPr marL="9402716" algn="l" defTabSz="3761086" rtl="0" eaLnBrk="1" latinLnBrk="0" hangingPunct="1">
        <a:defRPr sz="7400" kern="1200">
          <a:solidFill>
            <a:schemeClr val="tx1"/>
          </a:solidFill>
          <a:latin typeface="+mn-lt"/>
          <a:ea typeface="+mn-ea"/>
          <a:cs typeface="+mn-cs"/>
        </a:defRPr>
      </a:lvl6pPr>
      <a:lvl7pPr marL="11283259" algn="l" defTabSz="3761086" rtl="0" eaLnBrk="1" latinLnBrk="0" hangingPunct="1">
        <a:defRPr sz="7400" kern="1200">
          <a:solidFill>
            <a:schemeClr val="tx1"/>
          </a:solidFill>
          <a:latin typeface="+mn-lt"/>
          <a:ea typeface="+mn-ea"/>
          <a:cs typeface="+mn-cs"/>
        </a:defRPr>
      </a:lvl7pPr>
      <a:lvl8pPr marL="13163803" algn="l" defTabSz="3761086" rtl="0" eaLnBrk="1" latinLnBrk="0" hangingPunct="1">
        <a:defRPr sz="7400" kern="1200">
          <a:solidFill>
            <a:schemeClr val="tx1"/>
          </a:solidFill>
          <a:latin typeface="+mn-lt"/>
          <a:ea typeface="+mn-ea"/>
          <a:cs typeface="+mn-cs"/>
        </a:defRPr>
      </a:lvl8pPr>
      <a:lvl9pPr marL="15044345" algn="l" defTabSz="3761086" rtl="0" eaLnBrk="1" latinLnBrk="0" hangingPunct="1">
        <a:defRPr sz="7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hart" Target="../charts/chart2.xml"/><Relationship Id="rId13" Type="http://schemas.openxmlformats.org/officeDocument/2006/relationships/image" Target="../media/image12.png"/><Relationship Id="rId18" Type="http://schemas.openxmlformats.org/officeDocument/2006/relationships/chart" Target="../charts/chart7.xml"/><Relationship Id="rId3" Type="http://schemas.openxmlformats.org/officeDocument/2006/relationships/image" Target="../media/image5.png"/><Relationship Id="rId21" Type="http://schemas.openxmlformats.org/officeDocument/2006/relationships/chart" Target="../charts/chart10.xml"/><Relationship Id="rId7" Type="http://schemas.openxmlformats.org/officeDocument/2006/relationships/chart" Target="../charts/chart1.xml"/><Relationship Id="rId12" Type="http://schemas.openxmlformats.org/officeDocument/2006/relationships/image" Target="../media/image11.jpeg"/><Relationship Id="rId17" Type="http://schemas.openxmlformats.org/officeDocument/2006/relationships/chart" Target="../charts/chart6.xml"/><Relationship Id="rId25" Type="http://schemas.openxmlformats.org/officeDocument/2006/relationships/chart" Target="../charts/chart14.xml"/><Relationship Id="rId2" Type="http://schemas.openxmlformats.org/officeDocument/2006/relationships/slideLayout" Target="../slideLayouts/slideLayout1.xml"/><Relationship Id="rId16" Type="http://schemas.openxmlformats.org/officeDocument/2006/relationships/chart" Target="../charts/chart5.xml"/><Relationship Id="rId20" Type="http://schemas.openxmlformats.org/officeDocument/2006/relationships/chart" Target="../charts/chart9.xml"/><Relationship Id="rId1" Type="http://schemas.openxmlformats.org/officeDocument/2006/relationships/vmlDrawing" Target="../drawings/vmlDrawing1.vml"/><Relationship Id="rId6" Type="http://schemas.openxmlformats.org/officeDocument/2006/relationships/image" Target="../media/image8.tiff"/><Relationship Id="rId11" Type="http://schemas.openxmlformats.org/officeDocument/2006/relationships/image" Target="../media/image10.png"/><Relationship Id="rId24" Type="http://schemas.openxmlformats.org/officeDocument/2006/relationships/chart" Target="../charts/chart13.xml"/><Relationship Id="rId5" Type="http://schemas.openxmlformats.org/officeDocument/2006/relationships/image" Target="../media/image7.tiff"/><Relationship Id="rId15" Type="http://schemas.openxmlformats.org/officeDocument/2006/relationships/chart" Target="../charts/chart4.xml"/><Relationship Id="rId23" Type="http://schemas.openxmlformats.org/officeDocument/2006/relationships/chart" Target="../charts/chart12.xml"/><Relationship Id="rId10" Type="http://schemas.openxmlformats.org/officeDocument/2006/relationships/image" Target="../media/image9.wmf"/><Relationship Id="rId19" Type="http://schemas.openxmlformats.org/officeDocument/2006/relationships/chart" Target="../charts/chart8.xml"/><Relationship Id="rId4" Type="http://schemas.openxmlformats.org/officeDocument/2006/relationships/image" Target="../media/image6.png"/><Relationship Id="rId9" Type="http://schemas.openxmlformats.org/officeDocument/2006/relationships/oleObject" Target="../embeddings/oleObject1.bin"/><Relationship Id="rId14" Type="http://schemas.openxmlformats.org/officeDocument/2006/relationships/chart" Target="../charts/chart3.xml"/><Relationship Id="rId22" Type="http://schemas.openxmlformats.org/officeDocument/2006/relationships/chart" Target="../charts/char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55" name="Group 2"/>
          <p:cNvGrpSpPr>
            <a:grpSpLocks/>
          </p:cNvGrpSpPr>
          <p:nvPr/>
        </p:nvGrpSpPr>
        <p:grpSpPr bwMode="auto">
          <a:xfrm>
            <a:off x="0" y="5732463"/>
            <a:ext cx="43891200" cy="27185937"/>
            <a:chOff x="2290466" y="5348654"/>
            <a:chExt cx="43976924" cy="27566991"/>
          </a:xfrm>
        </p:grpSpPr>
        <p:grpSp>
          <p:nvGrpSpPr>
            <p:cNvPr id="2113" name="Group 1"/>
            <p:cNvGrpSpPr>
              <a:grpSpLocks/>
            </p:cNvGrpSpPr>
            <p:nvPr/>
          </p:nvGrpSpPr>
          <p:grpSpPr bwMode="auto">
            <a:xfrm>
              <a:off x="2290466" y="5348654"/>
              <a:ext cx="43976924" cy="27566991"/>
              <a:chOff x="2290466" y="4369005"/>
              <a:chExt cx="43976924" cy="28574384"/>
            </a:xfrm>
          </p:grpSpPr>
          <p:sp>
            <p:nvSpPr>
              <p:cNvPr id="150" name="Flowchart: Document 34">
                <a:extLst>
                  <a:ext uri="{FF2B5EF4-FFF2-40B4-BE49-F238E27FC236}"/>
                </a:extLst>
              </p:cNvPr>
              <p:cNvSpPr/>
              <p:nvPr/>
            </p:nvSpPr>
            <p:spPr>
              <a:xfrm rot="10800000">
                <a:off x="2366815" y="4369005"/>
                <a:ext cx="41581480" cy="17977251"/>
              </a:xfrm>
              <a:prstGeom prst="flowChartDocument">
                <a:avLst/>
              </a:prstGeom>
              <a:solidFill>
                <a:srgbClr val="8CD23C"/>
              </a:solidFill>
              <a:ln>
                <a:solidFill>
                  <a:srgbClr val="BAE2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kern="1200" smtId="4294967295"/>
                </a:defPPr>
              </a:lstStyle>
              <a:p>
                <a:pPr algn="ctr" defTabSz="3756396" fontAlgn="auto">
                  <a:spcBef>
                    <a:spcPts val="0"/>
                  </a:spcBef>
                  <a:spcAft>
                    <a:spcPts val="0"/>
                  </a:spcAft>
                  <a:defRPr/>
                </a:pPr>
                <a:endParaRPr lang="en-US"/>
              </a:p>
            </p:txBody>
          </p:sp>
          <p:sp>
            <p:nvSpPr>
              <p:cNvPr id="151" name="Flowchart: Document 37">
                <a:extLst>
                  <a:ext uri="{FF2B5EF4-FFF2-40B4-BE49-F238E27FC236}"/>
                </a:extLst>
              </p:cNvPr>
              <p:cNvSpPr/>
              <p:nvPr/>
            </p:nvSpPr>
            <p:spPr>
              <a:xfrm rot="10800000">
                <a:off x="2366815" y="4729418"/>
                <a:ext cx="43900575" cy="17458323"/>
              </a:xfrm>
              <a:prstGeom prst="flowChartDocument">
                <a:avLst/>
              </a:prstGeom>
              <a:solidFill>
                <a:srgbClr val="235078"/>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kern="1200" smtId="4294967295"/>
                </a:defPPr>
              </a:lstStyle>
              <a:p>
                <a:pPr algn="ctr" defTabSz="3756396" fontAlgn="auto">
                  <a:spcBef>
                    <a:spcPts val="0"/>
                  </a:spcBef>
                  <a:spcAft>
                    <a:spcPts val="0"/>
                  </a:spcAft>
                  <a:defRPr/>
                </a:pPr>
                <a:endParaRPr lang="en-US"/>
              </a:p>
            </p:txBody>
          </p:sp>
          <p:sp>
            <p:nvSpPr>
              <p:cNvPr id="152" name="Flowchart: Document 70">
                <a:extLst>
                  <a:ext uri="{FF2B5EF4-FFF2-40B4-BE49-F238E27FC236}"/>
                </a:extLst>
              </p:cNvPr>
              <p:cNvSpPr/>
              <p:nvPr/>
            </p:nvSpPr>
            <p:spPr>
              <a:xfrm rot="10800000" flipH="1">
                <a:off x="2417714" y="5255019"/>
                <a:ext cx="41473319" cy="17671902"/>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dup0" fmla="*/ 0 w 21600"/>
                  <a:gd name="connsiteY0dup0" fmla="*/ 0 h 21495"/>
                  <a:gd name="connsiteX1dup0" fmla="*/ 21600 w 21600"/>
                  <a:gd name="connsiteY1dup0" fmla="*/ 0 h 21495"/>
                  <a:gd name="connsiteX2dup0" fmla="*/ 15601 w 21600"/>
                  <a:gd name="connsiteY2dup0" fmla="*/ 18514 h 21495"/>
                  <a:gd name="connsiteX3dup0" fmla="*/ 0 w 21600"/>
                  <a:gd name="connsiteY3dup0" fmla="*/ 20172 h 21495"/>
                  <a:gd name="connsiteX4dup0" fmla="*/ 0 w 21600"/>
                  <a:gd name="connsiteY4dup0" fmla="*/ 0 h 21495"/>
                  <a:gd name="connsiteX0dup0dup1" fmla="*/ 0 w 15601"/>
                  <a:gd name="connsiteY0dup0dup1" fmla="*/ 29 h 21524"/>
                  <a:gd name="connsiteX1dup0dup1" fmla="*/ 15591 w 15601"/>
                  <a:gd name="connsiteY1dup0dup1" fmla="*/ 0 h 21524"/>
                  <a:gd name="connsiteX2dup0dup1" fmla="*/ 15601 w 15601"/>
                  <a:gd name="connsiteY2dup0dup1" fmla="*/ 18543 h 21524"/>
                  <a:gd name="connsiteX3dup0dup1" fmla="*/ 0 w 15601"/>
                  <a:gd name="connsiteY3dup0dup1" fmla="*/ 20201 h 21524"/>
                  <a:gd name="connsiteX4dup0dup1" fmla="*/ 0 w 15601"/>
                  <a:gd name="connsiteY4dup0dup1" fmla="*/ 29 h 21524"/>
                  <a:gd name="connsiteX0dup0dup1dup2" fmla="*/ 0 w 15601"/>
                  <a:gd name="connsiteY0dup0dup1dup2" fmla="*/ 29 h 21278"/>
                  <a:gd name="connsiteX1dup0dup1dup2" fmla="*/ 15591 w 15601"/>
                  <a:gd name="connsiteY1dup0dup1dup2" fmla="*/ 0 h 21278"/>
                  <a:gd name="connsiteX2dup0dup1dup2" fmla="*/ 15601 w 15601"/>
                  <a:gd name="connsiteY2dup0dup1dup2" fmla="*/ 18543 h 21278"/>
                  <a:gd name="connsiteX3dup0dup1dup2" fmla="*/ 0 w 15601"/>
                  <a:gd name="connsiteY3dup0dup1dup2" fmla="*/ 20201 h 21278"/>
                  <a:gd name="connsiteX4dup0dup1dup2" fmla="*/ 0 w 15601"/>
                  <a:gd name="connsiteY4dup0dup1dup2" fmla="*/ 29 h 21278"/>
                  <a:gd name="connsiteX0dup0dup1dup2dup3" fmla="*/ 0 w 15601"/>
                  <a:gd name="connsiteY0dup0dup1dup2dup3" fmla="*/ 29 h 21156"/>
                  <a:gd name="connsiteX1dup0dup1dup2dup3" fmla="*/ 15591 w 15601"/>
                  <a:gd name="connsiteY1dup0dup1dup2dup3" fmla="*/ 0 h 21156"/>
                  <a:gd name="connsiteX2dup0dup1dup2dup3" fmla="*/ 15601 w 15601"/>
                  <a:gd name="connsiteY2dup0dup1dup2dup3" fmla="*/ 18543 h 21156"/>
                  <a:gd name="connsiteX3dup0dup1dup2dup3" fmla="*/ 0 w 15601"/>
                  <a:gd name="connsiteY3dup0dup1dup2dup3" fmla="*/ 20201 h 21156"/>
                  <a:gd name="connsiteX4dup0dup1dup2dup3" fmla="*/ 0 w 15601"/>
                  <a:gd name="connsiteY4dup0dup1dup2dup3" fmla="*/ 29 h 21156"/>
                  <a:gd name="connsiteX0dup0dup1dup2dup3dup4" fmla="*/ 0 w 15601"/>
                  <a:gd name="connsiteY0dup0dup1dup2dup3dup4" fmla="*/ 29 h 21172"/>
                  <a:gd name="connsiteX1dup0dup1dup2dup3dup4" fmla="*/ 15591 w 15601"/>
                  <a:gd name="connsiteY1dup0dup1dup2dup3dup4" fmla="*/ 0 h 21172"/>
                  <a:gd name="connsiteX2dup0dup1dup2dup3dup4" fmla="*/ 15601 w 15601"/>
                  <a:gd name="connsiteY2dup0dup1dup2dup3dup4" fmla="*/ 18543 h 21172"/>
                  <a:gd name="connsiteX3dup0dup1dup2dup3dup4" fmla="*/ 0 w 15601"/>
                  <a:gd name="connsiteY3dup0dup1dup2dup3dup4" fmla="*/ 20201 h 21172"/>
                  <a:gd name="connsiteX4dup0dup1dup2dup3dup4" fmla="*/ 0 w 15601"/>
                  <a:gd name="connsiteY4dup0dup1dup2dup3dup4" fmla="*/ 29 h 21172"/>
                  <a:gd name="connsiteX0dup0dup1dup2dup3dup4dup5" fmla="*/ 0 w 15601"/>
                  <a:gd name="connsiteY0dup0dup1dup2dup3dup4dup5" fmla="*/ 29 h 21294"/>
                  <a:gd name="connsiteX1dup0dup1dup2dup3dup4dup5" fmla="*/ 15591 w 15601"/>
                  <a:gd name="connsiteY1dup0dup1dup2dup3dup4dup5" fmla="*/ 0 h 21294"/>
                  <a:gd name="connsiteX2dup0dup1dup2dup3dup4dup5" fmla="*/ 15601 w 15601"/>
                  <a:gd name="connsiteY2dup0dup1dup2dup3dup4dup5" fmla="*/ 18543 h 21294"/>
                  <a:gd name="connsiteX3dup0dup1dup2dup3dup4dup5" fmla="*/ 0 w 15601"/>
                  <a:gd name="connsiteY3dup0dup1dup2dup3dup4dup5" fmla="*/ 20201 h 21294"/>
                  <a:gd name="connsiteX4dup0dup1dup2dup3dup4dup5" fmla="*/ 0 w 15601"/>
                  <a:gd name="connsiteY4dup0dup1dup2dup3dup4dup5" fmla="*/ 29 h 21294"/>
                  <a:gd name="connsiteX0dup0dup1dup2dup3dup4dup5dup6" fmla="*/ 0 w 15601"/>
                  <a:gd name="connsiteY0dup0dup1dup2dup3dup4dup5dup6" fmla="*/ 29 h 21270"/>
                  <a:gd name="connsiteX1dup0dup1dup2dup3dup4dup5dup6" fmla="*/ 15591 w 15601"/>
                  <a:gd name="connsiteY1dup0dup1dup2dup3dup4dup5dup6" fmla="*/ 0 h 21270"/>
                  <a:gd name="connsiteX2dup0dup1dup2dup3dup4dup5dup6" fmla="*/ 15601 w 15601"/>
                  <a:gd name="connsiteY2dup0dup1dup2dup3dup4dup5dup6" fmla="*/ 18543 h 21270"/>
                  <a:gd name="connsiteX3dup0dup1dup2dup3dup4dup5dup6" fmla="*/ 0 w 15601"/>
                  <a:gd name="connsiteY3dup0dup1dup2dup3dup4dup5dup6" fmla="*/ 20201 h 21270"/>
                  <a:gd name="connsiteX4dup0dup1dup2dup3dup4dup5dup6" fmla="*/ 0 w 15601"/>
                  <a:gd name="connsiteY4dup0dup1dup2dup3dup4dup5dup6" fmla="*/ 29 h 21270"/>
                  <a:gd name="connsiteX0dup0dup1dup2dup3dup4dup5dup6dup7" fmla="*/ 0 w 15601"/>
                  <a:gd name="connsiteY0dup0dup1dup2dup3dup4dup5dup6dup7" fmla="*/ 29 h 21322"/>
                  <a:gd name="connsiteX1dup0dup1dup2dup3dup4dup5dup6dup7" fmla="*/ 15591 w 15601"/>
                  <a:gd name="connsiteY1dup0dup1dup2dup3dup4dup5dup6dup7" fmla="*/ 0 h 21322"/>
                  <a:gd name="connsiteX2dup0dup1dup2dup3dup4dup5dup6dup7" fmla="*/ 15601 w 15601"/>
                  <a:gd name="connsiteY2dup0dup1dup2dup3dup4dup5dup6dup7" fmla="*/ 18863 h 21322"/>
                  <a:gd name="connsiteX3dup0dup1dup2dup3dup4dup5dup6dup7" fmla="*/ 0 w 15601"/>
                  <a:gd name="connsiteY3dup0dup1dup2dup3dup4dup5dup6dup7" fmla="*/ 20201 h 21322"/>
                  <a:gd name="connsiteX4dup0dup1dup2dup3dup4dup5dup6dup7" fmla="*/ 0 w 15601"/>
                  <a:gd name="connsiteY4dup0dup1dup2dup3dup4dup5dup6dup7" fmla="*/ 29 h 21322"/>
                  <a:gd name="connsiteX0dup0dup1dup2dup3dup4dup5dup6dup7dup8" fmla="*/ 0 w 15601"/>
                  <a:gd name="connsiteY0dup0dup1dup2dup3dup4dup5dup6dup7dup8" fmla="*/ 29 h 21347"/>
                  <a:gd name="connsiteX1dup0dup1dup2dup3dup4dup5dup6dup7dup8" fmla="*/ 15591 w 15601"/>
                  <a:gd name="connsiteY1dup0dup1dup2dup3dup4dup5dup6dup7dup8" fmla="*/ 0 h 21347"/>
                  <a:gd name="connsiteX2dup0dup1dup2dup3dup4dup5dup6dup7dup8" fmla="*/ 15601 w 15601"/>
                  <a:gd name="connsiteY2dup0dup1dup2dup3dup4dup5dup6dup7dup8" fmla="*/ 18863 h 21347"/>
                  <a:gd name="connsiteX3dup0dup1dup2dup3dup4dup5dup6dup7dup8" fmla="*/ 0 w 15601"/>
                  <a:gd name="connsiteY3dup0dup1dup2dup3dup4dup5dup6dup7dup8" fmla="*/ 20201 h 21347"/>
                  <a:gd name="connsiteX4dup0dup1dup2dup3dup4dup5dup6dup7dup8" fmla="*/ 0 w 15601"/>
                  <a:gd name="connsiteY4dup0dup1dup2dup3dup4dup5dup6dup7dup8" fmla="*/ 29 h 21347"/>
                  <a:gd name="connsiteX0dup0dup1dup2dup3dup4dup5dup6dup7dup8dup9" fmla="*/ 0 w 15601"/>
                  <a:gd name="connsiteY0dup0dup1dup2dup3dup4dup5dup6dup7dup8dup9" fmla="*/ 29 h 21222"/>
                  <a:gd name="connsiteX1dup0dup1dup2dup3dup4dup5dup6dup7dup8dup9" fmla="*/ 15591 w 15601"/>
                  <a:gd name="connsiteY1dup0dup1dup2dup3dup4dup5dup6dup7dup8dup9" fmla="*/ 0 h 21222"/>
                  <a:gd name="connsiteX2dup0dup1dup2dup3dup4dup5dup6dup7dup8dup9" fmla="*/ 15601 w 15601"/>
                  <a:gd name="connsiteY2dup0dup1dup2dup3dup4dup5dup6dup7dup8dup9" fmla="*/ 18863 h 21222"/>
                  <a:gd name="connsiteX3dup0dup1dup2dup3dup4dup5dup6dup7dup8dup9" fmla="*/ 0 w 15601"/>
                  <a:gd name="connsiteY3dup0dup1dup2dup3dup4dup5dup6dup7dup8dup9" fmla="*/ 20201 h 21222"/>
                  <a:gd name="connsiteX4dup0dup1dup2dup3dup4dup5dup6dup7dup8dup9" fmla="*/ 0 w 15601"/>
                  <a:gd name="connsiteY4dup0dup1dup2dup3dup4dup5dup6dup7dup8dup9" fmla="*/ 29 h 21222"/>
                  <a:gd name="connsiteX0dup0dup1dup2dup3dup4dup5dup6dup7dup8dup9dup10" fmla="*/ 0 w 15601"/>
                  <a:gd name="connsiteY0dup0dup1dup2dup3dup4dup5dup6dup7dup8dup9dup10" fmla="*/ 29 h 21210"/>
                  <a:gd name="connsiteX1dup0dup1dup2dup3dup4dup5dup6dup7dup8dup9dup10" fmla="*/ 15591 w 15601"/>
                  <a:gd name="connsiteY1dup0dup1dup2dup3dup4dup5dup6dup7dup8dup9dup10" fmla="*/ 0 h 21210"/>
                  <a:gd name="connsiteX2dup0dup1dup2dup3dup4dup5dup6dup7dup8dup9dup10" fmla="*/ 15601 w 15601"/>
                  <a:gd name="connsiteY2dup0dup1dup2dup3dup4dup5dup6dup7dup8dup9dup10" fmla="*/ 18863 h 21210"/>
                  <a:gd name="connsiteX3dup0dup1dup2dup3dup4dup5dup6dup7dup8dup9dup10" fmla="*/ 0 w 15601"/>
                  <a:gd name="connsiteY3dup0dup1dup2dup3dup4dup5dup6dup7dup8dup9dup10" fmla="*/ 20201 h 21210"/>
                  <a:gd name="connsiteX4dup0dup1dup2dup3dup4dup5dup6dup7dup8dup9dup10" fmla="*/ 0 w 15601"/>
                  <a:gd name="connsiteY4dup0dup1dup2dup3dup4dup5dup6dup7dup8dup9dup10" fmla="*/ 29 h 21210"/>
                  <a:gd name="connsiteX0dup0dup1dup2dup3dup4dup5dup6dup7dup8dup9dup10dup11" fmla="*/ 0 w 15601"/>
                  <a:gd name="connsiteY0dup0dup1dup2dup3dup4dup5dup6dup7dup8dup9dup10dup11" fmla="*/ 29 h 21275"/>
                  <a:gd name="connsiteX1dup0dup1dup2dup3dup4dup5dup6dup7dup8dup9dup10dup11" fmla="*/ 15591 w 15601"/>
                  <a:gd name="connsiteY1dup0dup1dup2dup3dup4dup5dup6dup7dup8dup9dup10dup11" fmla="*/ 0 h 21275"/>
                  <a:gd name="connsiteX2dup0dup1dup2dup3dup4dup5dup6dup7dup8dup9dup10dup11" fmla="*/ 15601 w 15601"/>
                  <a:gd name="connsiteY2dup0dup1dup2dup3dup4dup5dup6dup7dup8dup9dup10dup11" fmla="*/ 19241 h 21275"/>
                  <a:gd name="connsiteX3dup0dup1dup2dup3dup4dup5dup6dup7dup8dup9dup10dup11" fmla="*/ 0 w 15601"/>
                  <a:gd name="connsiteY3dup0dup1dup2dup3dup4dup5dup6dup7dup8dup9dup10dup11" fmla="*/ 20201 h 21275"/>
                  <a:gd name="connsiteX4dup0dup1dup2dup3dup4dup5dup6dup7dup8dup9dup10dup11" fmla="*/ 0 w 15601"/>
                  <a:gd name="connsiteY4dup0dup1dup2dup3dup4dup5dup6dup7dup8dup9dup10dup11" fmla="*/ 29 h 21275"/>
                  <a:gd name="connsiteX0dup0dup1dup2dup3dup4dup5dup6dup7dup8dup9dup10dup11dup12" fmla="*/ 0 w 15601"/>
                  <a:gd name="connsiteY0dup0dup1dup2dup3dup4dup5dup6dup7dup8dup9dup10dup11dup12" fmla="*/ 29 h 21467"/>
                  <a:gd name="connsiteX1dup0dup1dup2dup3dup4dup5dup6dup7dup8dup9dup10dup11dup12" fmla="*/ 15591 w 15601"/>
                  <a:gd name="connsiteY1dup0dup1dup2dup3dup4dup5dup6dup7dup8dup9dup10dup11dup12" fmla="*/ 0 h 21467"/>
                  <a:gd name="connsiteX2dup0dup1dup2dup3dup4dup5dup6dup7dup8dup9dup10dup11dup12" fmla="*/ 15601 w 15601"/>
                  <a:gd name="connsiteY2dup0dup1dup2dup3dup4dup5dup6dup7dup8dup9dup10dup11dup12" fmla="*/ 19241 h 21467"/>
                  <a:gd name="connsiteX3dup0dup1dup2dup3dup4dup5dup6dup7dup8dup9dup10dup11dup12" fmla="*/ 0 w 15601"/>
                  <a:gd name="connsiteY3dup0dup1dup2dup3dup4dup5dup6dup7dup8dup9dup10dup11dup12" fmla="*/ 20434 h 21467"/>
                  <a:gd name="connsiteX4dup0dup1dup2dup3dup4dup5dup6dup7dup8dup9dup10dup11dup12" fmla="*/ 0 w 15601"/>
                  <a:gd name="connsiteY4dup0dup1dup2dup3dup4dup5dup6dup7dup8dup9dup10dup11dup12" fmla="*/ 29 h 21467"/>
                  <a:gd name="connsiteX0dup0dup1dup2dup3dup4dup5dup6dup7dup8dup9dup10dup11dup12dup13" fmla="*/ 0 w 15601"/>
                  <a:gd name="connsiteY0dup0dup1dup2dup3dup4dup5dup6dup7dup8dup9dup10dup11dup12dup13" fmla="*/ 29 h 21343"/>
                  <a:gd name="connsiteX1dup0dup1dup2dup3dup4dup5dup6dup7dup8dup9dup10dup11dup12dup13" fmla="*/ 15591 w 15601"/>
                  <a:gd name="connsiteY1dup0dup1dup2dup3dup4dup5dup6dup7dup8dup9dup10dup11dup12dup13" fmla="*/ 0 h 21343"/>
                  <a:gd name="connsiteX2dup0dup1dup2dup3dup4dup5dup6dup7dup8dup9dup10dup11dup12dup13" fmla="*/ 15601 w 15601"/>
                  <a:gd name="connsiteY2dup0dup1dup2dup3dup4dup5dup6dup7dup8dup9dup10dup11dup12dup13" fmla="*/ 19241 h 21343"/>
                  <a:gd name="connsiteX3dup0dup1dup2dup3dup4dup5dup6dup7dup8dup9dup10dup11dup12dup13" fmla="*/ 0 w 15601"/>
                  <a:gd name="connsiteY3dup0dup1dup2dup3dup4dup5dup6dup7dup8dup9dup10dup11dup12dup13" fmla="*/ 20434 h 21343"/>
                  <a:gd name="connsiteX4dup0dup1dup2dup3dup4dup5dup6dup7dup8dup9dup10dup11dup12dup13" fmla="*/ 0 w 15601"/>
                  <a:gd name="connsiteY4dup0dup1dup2dup3dup4dup5dup6dup7dup8dup9dup10dup11dup12dup13" fmla="*/ 29 h 21343"/>
                  <a:gd name="connsiteX0dup0dup1dup2dup3dup4dup5dup6dup7dup8dup9dup10dup11dup12dup13dup14" fmla="*/ 0 w 15601"/>
                  <a:gd name="connsiteY0dup0dup1dup2dup3dup4dup5dup6dup7dup8dup9dup10dup11dup12dup13dup14" fmla="*/ 29 h 21351"/>
                  <a:gd name="connsiteX1dup0dup1dup2dup3dup4dup5dup6dup7dup8dup9dup10dup11dup12dup13dup14" fmla="*/ 15591 w 15601"/>
                  <a:gd name="connsiteY1dup0dup1dup2dup3dup4dup5dup6dup7dup8dup9dup10dup11dup12dup13dup14" fmla="*/ 0 h 21351"/>
                  <a:gd name="connsiteX2dup0dup1dup2dup3dup4dup5dup6dup7dup8dup9dup10dup11dup12dup13dup14" fmla="*/ 15601 w 15601"/>
                  <a:gd name="connsiteY2dup0dup1dup2dup3dup4dup5dup6dup7dup8dup9dup10dup11dup12dup13dup14" fmla="*/ 19241 h 21351"/>
                  <a:gd name="connsiteX3dup0dup1dup2dup3dup4dup5dup6dup7dup8dup9dup10dup11dup12dup13dup14" fmla="*/ 0 w 15601"/>
                  <a:gd name="connsiteY3dup0dup1dup2dup3dup4dup5dup6dup7dup8dup9dup10dup11dup12dup13dup14" fmla="*/ 20434 h 21351"/>
                  <a:gd name="connsiteX4dup0dup1dup2dup3dup4dup5dup6dup7dup8dup9dup10dup11dup12dup13dup14" fmla="*/ 0 w 15601"/>
                  <a:gd name="connsiteY4dup0dup1dup2dup3dup4dup5dup6dup7dup8dup9dup10dup11dup12dup13dup14" fmla="*/ 29 h 21351"/>
                </a:gdLst>
                <a:ahLst/>
                <a:cxnLst>
                  <a:cxn ang="0">
                    <a:pos x="connsiteX0dup0dup1dup2dup3dup4dup5dup6dup7dup8dup9dup10dup11dup12dup13dup14" y="connsiteY0dup0dup1dup2dup3dup4dup5dup6dup7dup8dup9dup10dup11dup12dup13dup14"/>
                  </a:cxn>
                  <a:cxn ang="0">
                    <a:pos x="connsiteX1dup0dup1dup2dup3dup4dup5dup6dup7dup8dup9dup10dup11dup12dup13dup14" y="connsiteY1dup0dup1dup2dup3dup4dup5dup6dup7dup8dup9dup10dup11dup12dup13dup14"/>
                  </a:cxn>
                  <a:cxn ang="0">
                    <a:pos x="connsiteX2dup0dup1dup2dup3dup4dup5dup6dup7dup8dup9dup10dup11dup12dup13dup14" y="connsiteY2dup0dup1dup2dup3dup4dup5dup6dup7dup8dup9dup10dup11dup12dup13dup14"/>
                  </a:cxn>
                  <a:cxn ang="0">
                    <a:pos x="connsiteX3dup0dup1dup2dup3dup4dup5dup6dup7dup8dup9dup10dup11dup12dup13dup14" y="connsiteY3dup0dup1dup2dup3dup4dup5dup6dup7dup8dup9dup10dup11dup12dup13dup14"/>
                  </a:cxn>
                  <a:cxn ang="0">
                    <a:pos x="connsiteX4dup0dup1dup2dup3dup4dup5dup6dup7dup8dup9dup10dup11dup12dup13dup14" y="connsiteY4dup0dup1dup2dup3dup4dup5dup6dup7dup8dup9dup10dup11dup12dup13dup14"/>
                  </a:cxn>
                </a:cxnLst>
                <a:rect l="l" t="t" r="r" b="b"/>
                <a:pathLst>
                  <a:path w="15601" h="21351">
                    <a:moveTo>
                      <a:pt x="0" y="29"/>
                    </a:moveTo>
                    <a:lnTo>
                      <a:pt x="15591" y="0"/>
                    </a:lnTo>
                    <a:cubicBezTo>
                      <a:pt x="15591" y="5774"/>
                      <a:pt x="15601" y="13467"/>
                      <a:pt x="15601" y="19241"/>
                    </a:cubicBezTo>
                    <a:cubicBezTo>
                      <a:pt x="10638" y="19328"/>
                      <a:pt x="7602" y="23020"/>
                      <a:pt x="0" y="20434"/>
                    </a:cubicBezTo>
                    <a:lnTo>
                      <a:pt x="0" y="29"/>
                    </a:lnTo>
                    <a:close/>
                  </a:path>
                </a:pathLst>
              </a:custGeom>
              <a:solidFill>
                <a:srgbClr val="235078"/>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kern="1200" smtId="4294967295"/>
                </a:defPPr>
              </a:lstStyle>
              <a:p>
                <a:pPr algn="ctr" defTabSz="3756396" fontAlgn="auto">
                  <a:spcBef>
                    <a:spcPts val="0"/>
                  </a:spcBef>
                  <a:spcAft>
                    <a:spcPts val="0"/>
                  </a:spcAft>
                  <a:defRPr/>
                </a:pPr>
                <a:r>
                  <a:rPr lang="en-US"/>
                  <a:t> </a:t>
                </a:r>
              </a:p>
            </p:txBody>
          </p:sp>
          <p:sp>
            <p:nvSpPr>
              <p:cNvPr id="153" name="Flowchart: Document 70">
                <a:extLst>
                  <a:ext uri="{FF2B5EF4-FFF2-40B4-BE49-F238E27FC236}"/>
                </a:extLst>
              </p:cNvPr>
              <p:cNvSpPr/>
              <p:nvPr/>
            </p:nvSpPr>
            <p:spPr>
              <a:xfrm rot="10800000" flipH="1">
                <a:off x="2290466" y="6186085"/>
                <a:ext cx="43976924" cy="26757304"/>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dup0" fmla="*/ 0 w 21600"/>
                  <a:gd name="connsiteY0dup0" fmla="*/ 0 h 21495"/>
                  <a:gd name="connsiteX1dup0" fmla="*/ 21600 w 21600"/>
                  <a:gd name="connsiteY1dup0" fmla="*/ 0 h 21495"/>
                  <a:gd name="connsiteX2dup0" fmla="*/ 15601 w 21600"/>
                  <a:gd name="connsiteY2dup0" fmla="*/ 18514 h 21495"/>
                  <a:gd name="connsiteX3dup0" fmla="*/ 0 w 21600"/>
                  <a:gd name="connsiteY3dup0" fmla="*/ 20172 h 21495"/>
                  <a:gd name="connsiteX4dup0" fmla="*/ 0 w 21600"/>
                  <a:gd name="connsiteY4dup0" fmla="*/ 0 h 21495"/>
                  <a:gd name="connsiteX0dup0dup1" fmla="*/ 0 w 15601"/>
                  <a:gd name="connsiteY0dup0dup1" fmla="*/ 29 h 21524"/>
                  <a:gd name="connsiteX1dup0dup1" fmla="*/ 15591 w 15601"/>
                  <a:gd name="connsiteY1dup0dup1" fmla="*/ 0 h 21524"/>
                  <a:gd name="connsiteX2dup0dup1" fmla="*/ 15601 w 15601"/>
                  <a:gd name="connsiteY2dup0dup1" fmla="*/ 18543 h 21524"/>
                  <a:gd name="connsiteX3dup0dup1" fmla="*/ 0 w 15601"/>
                  <a:gd name="connsiteY3dup0dup1" fmla="*/ 20201 h 21524"/>
                  <a:gd name="connsiteX4dup0dup1" fmla="*/ 0 w 15601"/>
                  <a:gd name="connsiteY4dup0dup1" fmla="*/ 29 h 21524"/>
                  <a:gd name="connsiteX0dup0dup1dup2" fmla="*/ 0 w 15601"/>
                  <a:gd name="connsiteY0dup0dup1dup2" fmla="*/ 29 h 21278"/>
                  <a:gd name="connsiteX1dup0dup1dup2" fmla="*/ 15591 w 15601"/>
                  <a:gd name="connsiteY1dup0dup1dup2" fmla="*/ 0 h 21278"/>
                  <a:gd name="connsiteX2dup0dup1dup2" fmla="*/ 15601 w 15601"/>
                  <a:gd name="connsiteY2dup0dup1dup2" fmla="*/ 18543 h 21278"/>
                  <a:gd name="connsiteX3dup0dup1dup2" fmla="*/ 0 w 15601"/>
                  <a:gd name="connsiteY3dup0dup1dup2" fmla="*/ 20201 h 21278"/>
                  <a:gd name="connsiteX4dup0dup1dup2" fmla="*/ 0 w 15601"/>
                  <a:gd name="connsiteY4dup0dup1dup2" fmla="*/ 29 h 21278"/>
                  <a:gd name="connsiteX0dup0dup1dup2dup3" fmla="*/ 0 w 15601"/>
                  <a:gd name="connsiteY0dup0dup1dup2dup3" fmla="*/ 29 h 21156"/>
                  <a:gd name="connsiteX1dup0dup1dup2dup3" fmla="*/ 15591 w 15601"/>
                  <a:gd name="connsiteY1dup0dup1dup2dup3" fmla="*/ 0 h 21156"/>
                  <a:gd name="connsiteX2dup0dup1dup2dup3" fmla="*/ 15601 w 15601"/>
                  <a:gd name="connsiteY2dup0dup1dup2dup3" fmla="*/ 18543 h 21156"/>
                  <a:gd name="connsiteX3dup0dup1dup2dup3" fmla="*/ 0 w 15601"/>
                  <a:gd name="connsiteY3dup0dup1dup2dup3" fmla="*/ 20201 h 21156"/>
                  <a:gd name="connsiteX4dup0dup1dup2dup3" fmla="*/ 0 w 15601"/>
                  <a:gd name="connsiteY4dup0dup1dup2dup3" fmla="*/ 29 h 21156"/>
                  <a:gd name="connsiteX0dup0dup1dup2dup3dup4" fmla="*/ 0 w 15601"/>
                  <a:gd name="connsiteY0dup0dup1dup2dup3dup4" fmla="*/ 29 h 21172"/>
                  <a:gd name="connsiteX1dup0dup1dup2dup3dup4" fmla="*/ 15591 w 15601"/>
                  <a:gd name="connsiteY1dup0dup1dup2dup3dup4" fmla="*/ 0 h 21172"/>
                  <a:gd name="connsiteX2dup0dup1dup2dup3dup4" fmla="*/ 15601 w 15601"/>
                  <a:gd name="connsiteY2dup0dup1dup2dup3dup4" fmla="*/ 18543 h 21172"/>
                  <a:gd name="connsiteX3dup0dup1dup2dup3dup4" fmla="*/ 0 w 15601"/>
                  <a:gd name="connsiteY3dup0dup1dup2dup3dup4" fmla="*/ 20201 h 21172"/>
                  <a:gd name="connsiteX4dup0dup1dup2dup3dup4" fmla="*/ 0 w 15601"/>
                  <a:gd name="connsiteY4dup0dup1dup2dup3dup4" fmla="*/ 29 h 21172"/>
                  <a:gd name="connsiteX0dup0dup1dup2dup3dup4dup5" fmla="*/ 0 w 15601"/>
                  <a:gd name="connsiteY0dup0dup1dup2dup3dup4dup5" fmla="*/ 29 h 21294"/>
                  <a:gd name="connsiteX1dup0dup1dup2dup3dup4dup5" fmla="*/ 15591 w 15601"/>
                  <a:gd name="connsiteY1dup0dup1dup2dup3dup4dup5" fmla="*/ 0 h 21294"/>
                  <a:gd name="connsiteX2dup0dup1dup2dup3dup4dup5" fmla="*/ 15601 w 15601"/>
                  <a:gd name="connsiteY2dup0dup1dup2dup3dup4dup5" fmla="*/ 18543 h 21294"/>
                  <a:gd name="connsiteX3dup0dup1dup2dup3dup4dup5" fmla="*/ 0 w 15601"/>
                  <a:gd name="connsiteY3dup0dup1dup2dup3dup4dup5" fmla="*/ 20201 h 21294"/>
                  <a:gd name="connsiteX4dup0dup1dup2dup3dup4dup5" fmla="*/ 0 w 15601"/>
                  <a:gd name="connsiteY4dup0dup1dup2dup3dup4dup5" fmla="*/ 29 h 21294"/>
                  <a:gd name="connsiteX0dup0dup1dup2dup3dup4dup5dup6" fmla="*/ 0 w 15601"/>
                  <a:gd name="connsiteY0dup0dup1dup2dup3dup4dup5dup6" fmla="*/ 29 h 21270"/>
                  <a:gd name="connsiteX1dup0dup1dup2dup3dup4dup5dup6" fmla="*/ 15591 w 15601"/>
                  <a:gd name="connsiteY1dup0dup1dup2dup3dup4dup5dup6" fmla="*/ 0 h 21270"/>
                  <a:gd name="connsiteX2dup0dup1dup2dup3dup4dup5dup6" fmla="*/ 15601 w 15601"/>
                  <a:gd name="connsiteY2dup0dup1dup2dup3dup4dup5dup6" fmla="*/ 18543 h 21270"/>
                  <a:gd name="connsiteX3dup0dup1dup2dup3dup4dup5dup6" fmla="*/ 0 w 15601"/>
                  <a:gd name="connsiteY3dup0dup1dup2dup3dup4dup5dup6" fmla="*/ 20201 h 21270"/>
                  <a:gd name="connsiteX4dup0dup1dup2dup3dup4dup5dup6" fmla="*/ 0 w 15601"/>
                  <a:gd name="connsiteY4dup0dup1dup2dup3dup4dup5dup6" fmla="*/ 29 h 21270"/>
                  <a:gd name="connsiteX0dup0dup1dup2dup3dup4dup5dup6dup7" fmla="*/ 0 w 15601"/>
                  <a:gd name="connsiteY0dup0dup1dup2dup3dup4dup5dup6dup7" fmla="*/ 29 h 21322"/>
                  <a:gd name="connsiteX1dup0dup1dup2dup3dup4dup5dup6dup7" fmla="*/ 15591 w 15601"/>
                  <a:gd name="connsiteY1dup0dup1dup2dup3dup4dup5dup6dup7" fmla="*/ 0 h 21322"/>
                  <a:gd name="connsiteX2dup0dup1dup2dup3dup4dup5dup6dup7" fmla="*/ 15601 w 15601"/>
                  <a:gd name="connsiteY2dup0dup1dup2dup3dup4dup5dup6dup7" fmla="*/ 18863 h 21322"/>
                  <a:gd name="connsiteX3dup0dup1dup2dup3dup4dup5dup6dup7" fmla="*/ 0 w 15601"/>
                  <a:gd name="connsiteY3dup0dup1dup2dup3dup4dup5dup6dup7" fmla="*/ 20201 h 21322"/>
                  <a:gd name="connsiteX4dup0dup1dup2dup3dup4dup5dup6dup7" fmla="*/ 0 w 15601"/>
                  <a:gd name="connsiteY4dup0dup1dup2dup3dup4dup5dup6dup7" fmla="*/ 29 h 21322"/>
                  <a:gd name="connsiteX0dup0dup1dup2dup3dup4dup5dup6dup7dup8" fmla="*/ 0 w 15601"/>
                  <a:gd name="connsiteY0dup0dup1dup2dup3dup4dup5dup6dup7dup8" fmla="*/ 29 h 21347"/>
                  <a:gd name="connsiteX1dup0dup1dup2dup3dup4dup5dup6dup7dup8" fmla="*/ 15591 w 15601"/>
                  <a:gd name="connsiteY1dup0dup1dup2dup3dup4dup5dup6dup7dup8" fmla="*/ 0 h 21347"/>
                  <a:gd name="connsiteX2dup0dup1dup2dup3dup4dup5dup6dup7dup8" fmla="*/ 15601 w 15601"/>
                  <a:gd name="connsiteY2dup0dup1dup2dup3dup4dup5dup6dup7dup8" fmla="*/ 18863 h 21347"/>
                  <a:gd name="connsiteX3dup0dup1dup2dup3dup4dup5dup6dup7dup8" fmla="*/ 0 w 15601"/>
                  <a:gd name="connsiteY3dup0dup1dup2dup3dup4dup5dup6dup7dup8" fmla="*/ 20201 h 21347"/>
                  <a:gd name="connsiteX4dup0dup1dup2dup3dup4dup5dup6dup7dup8" fmla="*/ 0 w 15601"/>
                  <a:gd name="connsiteY4dup0dup1dup2dup3dup4dup5dup6dup7dup8" fmla="*/ 29 h 21347"/>
                  <a:gd name="connsiteX0dup0dup1dup2dup3dup4dup5dup6dup7dup8dup9" fmla="*/ 0 w 15601"/>
                  <a:gd name="connsiteY0dup0dup1dup2dup3dup4dup5dup6dup7dup8dup9" fmla="*/ 29 h 21222"/>
                  <a:gd name="connsiteX1dup0dup1dup2dup3dup4dup5dup6dup7dup8dup9" fmla="*/ 15591 w 15601"/>
                  <a:gd name="connsiteY1dup0dup1dup2dup3dup4dup5dup6dup7dup8dup9" fmla="*/ 0 h 21222"/>
                  <a:gd name="connsiteX2dup0dup1dup2dup3dup4dup5dup6dup7dup8dup9" fmla="*/ 15601 w 15601"/>
                  <a:gd name="connsiteY2dup0dup1dup2dup3dup4dup5dup6dup7dup8dup9" fmla="*/ 18863 h 21222"/>
                  <a:gd name="connsiteX3dup0dup1dup2dup3dup4dup5dup6dup7dup8dup9" fmla="*/ 0 w 15601"/>
                  <a:gd name="connsiteY3dup0dup1dup2dup3dup4dup5dup6dup7dup8dup9" fmla="*/ 20201 h 21222"/>
                  <a:gd name="connsiteX4dup0dup1dup2dup3dup4dup5dup6dup7dup8dup9" fmla="*/ 0 w 15601"/>
                  <a:gd name="connsiteY4dup0dup1dup2dup3dup4dup5dup6dup7dup8dup9" fmla="*/ 29 h 21222"/>
                  <a:gd name="connsiteX0dup0dup1dup2dup3dup4dup5dup6dup7dup8dup9dup10" fmla="*/ 0 w 15601"/>
                  <a:gd name="connsiteY0dup0dup1dup2dup3dup4dup5dup6dup7dup8dup9dup10" fmla="*/ 29 h 21210"/>
                  <a:gd name="connsiteX1dup0dup1dup2dup3dup4dup5dup6dup7dup8dup9dup10" fmla="*/ 15591 w 15601"/>
                  <a:gd name="connsiteY1dup0dup1dup2dup3dup4dup5dup6dup7dup8dup9dup10" fmla="*/ 0 h 21210"/>
                  <a:gd name="connsiteX2dup0dup1dup2dup3dup4dup5dup6dup7dup8dup9dup10" fmla="*/ 15601 w 15601"/>
                  <a:gd name="connsiteY2dup0dup1dup2dup3dup4dup5dup6dup7dup8dup9dup10" fmla="*/ 18863 h 21210"/>
                  <a:gd name="connsiteX3dup0dup1dup2dup3dup4dup5dup6dup7dup8dup9dup10" fmla="*/ 0 w 15601"/>
                  <a:gd name="connsiteY3dup0dup1dup2dup3dup4dup5dup6dup7dup8dup9dup10" fmla="*/ 20201 h 21210"/>
                  <a:gd name="connsiteX4dup0dup1dup2dup3dup4dup5dup6dup7dup8dup9dup10" fmla="*/ 0 w 15601"/>
                  <a:gd name="connsiteY4dup0dup1dup2dup3dup4dup5dup6dup7dup8dup9dup10" fmla="*/ 29 h 21210"/>
                  <a:gd name="connsiteX0dup0dup1dup2dup3dup4dup5dup6dup7dup8dup9dup10dup11" fmla="*/ 0 w 15601"/>
                  <a:gd name="connsiteY0dup0dup1dup2dup3dup4dup5dup6dup7dup8dup9dup10dup11" fmla="*/ 29 h 21275"/>
                  <a:gd name="connsiteX1dup0dup1dup2dup3dup4dup5dup6dup7dup8dup9dup10dup11" fmla="*/ 15591 w 15601"/>
                  <a:gd name="connsiteY1dup0dup1dup2dup3dup4dup5dup6dup7dup8dup9dup10dup11" fmla="*/ 0 h 21275"/>
                  <a:gd name="connsiteX2dup0dup1dup2dup3dup4dup5dup6dup7dup8dup9dup10dup11" fmla="*/ 15601 w 15601"/>
                  <a:gd name="connsiteY2dup0dup1dup2dup3dup4dup5dup6dup7dup8dup9dup10dup11" fmla="*/ 19241 h 21275"/>
                  <a:gd name="connsiteX3dup0dup1dup2dup3dup4dup5dup6dup7dup8dup9dup10dup11" fmla="*/ 0 w 15601"/>
                  <a:gd name="connsiteY3dup0dup1dup2dup3dup4dup5dup6dup7dup8dup9dup10dup11" fmla="*/ 20201 h 21275"/>
                  <a:gd name="connsiteX4dup0dup1dup2dup3dup4dup5dup6dup7dup8dup9dup10dup11" fmla="*/ 0 w 15601"/>
                  <a:gd name="connsiteY4dup0dup1dup2dup3dup4dup5dup6dup7dup8dup9dup10dup11" fmla="*/ 29 h 21275"/>
                  <a:gd name="connsiteX0dup0dup1dup2dup3dup4dup5dup6dup7dup8dup9dup10dup11dup12" fmla="*/ 0 w 15601"/>
                  <a:gd name="connsiteY0dup0dup1dup2dup3dup4dup5dup6dup7dup8dup9dup10dup11dup12" fmla="*/ 29 h 21467"/>
                  <a:gd name="connsiteX1dup0dup1dup2dup3dup4dup5dup6dup7dup8dup9dup10dup11dup12" fmla="*/ 15591 w 15601"/>
                  <a:gd name="connsiteY1dup0dup1dup2dup3dup4dup5dup6dup7dup8dup9dup10dup11dup12" fmla="*/ 0 h 21467"/>
                  <a:gd name="connsiteX2dup0dup1dup2dup3dup4dup5dup6dup7dup8dup9dup10dup11dup12" fmla="*/ 15601 w 15601"/>
                  <a:gd name="connsiteY2dup0dup1dup2dup3dup4dup5dup6dup7dup8dup9dup10dup11dup12" fmla="*/ 19241 h 21467"/>
                  <a:gd name="connsiteX3dup0dup1dup2dup3dup4dup5dup6dup7dup8dup9dup10dup11dup12" fmla="*/ 0 w 15601"/>
                  <a:gd name="connsiteY3dup0dup1dup2dup3dup4dup5dup6dup7dup8dup9dup10dup11dup12" fmla="*/ 20434 h 21467"/>
                  <a:gd name="connsiteX4dup0dup1dup2dup3dup4dup5dup6dup7dup8dup9dup10dup11dup12" fmla="*/ 0 w 15601"/>
                  <a:gd name="connsiteY4dup0dup1dup2dup3dup4dup5dup6dup7dup8dup9dup10dup11dup12" fmla="*/ 29 h 21467"/>
                  <a:gd name="connsiteX0dup0dup1dup2dup3dup4dup5dup6dup7dup8dup9dup10dup11dup12dup13" fmla="*/ 0 w 15601"/>
                  <a:gd name="connsiteY0dup0dup1dup2dup3dup4dup5dup6dup7dup8dup9dup10dup11dup12dup13" fmla="*/ 29 h 21343"/>
                  <a:gd name="connsiteX1dup0dup1dup2dup3dup4dup5dup6dup7dup8dup9dup10dup11dup12dup13" fmla="*/ 15591 w 15601"/>
                  <a:gd name="connsiteY1dup0dup1dup2dup3dup4dup5dup6dup7dup8dup9dup10dup11dup12dup13" fmla="*/ 0 h 21343"/>
                  <a:gd name="connsiteX2dup0dup1dup2dup3dup4dup5dup6dup7dup8dup9dup10dup11dup12dup13" fmla="*/ 15601 w 15601"/>
                  <a:gd name="connsiteY2dup0dup1dup2dup3dup4dup5dup6dup7dup8dup9dup10dup11dup12dup13" fmla="*/ 19241 h 21343"/>
                  <a:gd name="connsiteX3dup0dup1dup2dup3dup4dup5dup6dup7dup8dup9dup10dup11dup12dup13" fmla="*/ 0 w 15601"/>
                  <a:gd name="connsiteY3dup0dup1dup2dup3dup4dup5dup6dup7dup8dup9dup10dup11dup12dup13" fmla="*/ 20434 h 21343"/>
                  <a:gd name="connsiteX4dup0dup1dup2dup3dup4dup5dup6dup7dup8dup9dup10dup11dup12dup13" fmla="*/ 0 w 15601"/>
                  <a:gd name="connsiteY4dup0dup1dup2dup3dup4dup5dup6dup7dup8dup9dup10dup11dup12dup13" fmla="*/ 29 h 21343"/>
                  <a:gd name="connsiteX0dup0dup1dup2dup3dup4dup5dup6dup7dup8dup9dup10dup11dup12dup13dup14" fmla="*/ 0 w 15601"/>
                  <a:gd name="connsiteY0dup0dup1dup2dup3dup4dup5dup6dup7dup8dup9dup10dup11dup12dup13dup14" fmla="*/ 29 h 21351"/>
                  <a:gd name="connsiteX1dup0dup1dup2dup3dup4dup5dup6dup7dup8dup9dup10dup11dup12dup13dup14" fmla="*/ 15591 w 15601"/>
                  <a:gd name="connsiteY1dup0dup1dup2dup3dup4dup5dup6dup7dup8dup9dup10dup11dup12dup13dup14" fmla="*/ 0 h 21351"/>
                  <a:gd name="connsiteX2dup0dup1dup2dup3dup4dup5dup6dup7dup8dup9dup10dup11dup12dup13dup14" fmla="*/ 15601 w 15601"/>
                  <a:gd name="connsiteY2dup0dup1dup2dup3dup4dup5dup6dup7dup8dup9dup10dup11dup12dup13dup14" fmla="*/ 19241 h 21351"/>
                  <a:gd name="connsiteX3dup0dup1dup2dup3dup4dup5dup6dup7dup8dup9dup10dup11dup12dup13dup14" fmla="*/ 0 w 15601"/>
                  <a:gd name="connsiteY3dup0dup1dup2dup3dup4dup5dup6dup7dup8dup9dup10dup11dup12dup13dup14" fmla="*/ 20434 h 21351"/>
                  <a:gd name="connsiteX4dup0dup1dup2dup3dup4dup5dup6dup7dup8dup9dup10dup11dup12dup13dup14" fmla="*/ 0 w 15601"/>
                  <a:gd name="connsiteY4dup0dup1dup2dup3dup4dup5dup6dup7dup8dup9dup10dup11dup12dup13dup14" fmla="*/ 29 h 21351"/>
                </a:gdLst>
                <a:ahLst/>
                <a:cxnLst>
                  <a:cxn ang="0">
                    <a:pos x="connsiteX0dup0dup1dup2dup3dup4dup5dup6dup7dup8dup9dup10dup11dup12dup13dup14" y="connsiteY0dup0dup1dup2dup3dup4dup5dup6dup7dup8dup9dup10dup11dup12dup13dup14"/>
                  </a:cxn>
                  <a:cxn ang="0">
                    <a:pos x="connsiteX1dup0dup1dup2dup3dup4dup5dup6dup7dup8dup9dup10dup11dup12dup13dup14" y="connsiteY1dup0dup1dup2dup3dup4dup5dup6dup7dup8dup9dup10dup11dup12dup13dup14"/>
                  </a:cxn>
                  <a:cxn ang="0">
                    <a:pos x="connsiteX2dup0dup1dup2dup3dup4dup5dup6dup7dup8dup9dup10dup11dup12dup13dup14" y="connsiteY2dup0dup1dup2dup3dup4dup5dup6dup7dup8dup9dup10dup11dup12dup13dup14"/>
                  </a:cxn>
                  <a:cxn ang="0">
                    <a:pos x="connsiteX3dup0dup1dup2dup3dup4dup5dup6dup7dup8dup9dup10dup11dup12dup13dup14" y="connsiteY3dup0dup1dup2dup3dup4dup5dup6dup7dup8dup9dup10dup11dup12dup13dup14"/>
                  </a:cxn>
                  <a:cxn ang="0">
                    <a:pos x="connsiteX4dup0dup1dup2dup3dup4dup5dup6dup7dup8dup9dup10dup11dup12dup13dup14" y="connsiteY4dup0dup1dup2dup3dup4dup5dup6dup7dup8dup9dup10dup11dup12dup13dup14"/>
                  </a:cxn>
                </a:cxnLst>
                <a:rect l="l" t="t" r="r" b="b"/>
                <a:pathLst>
                  <a:path w="15601" h="21351">
                    <a:moveTo>
                      <a:pt x="0" y="29"/>
                    </a:moveTo>
                    <a:lnTo>
                      <a:pt x="15591" y="0"/>
                    </a:lnTo>
                    <a:cubicBezTo>
                      <a:pt x="15591" y="5774"/>
                      <a:pt x="15601" y="13467"/>
                      <a:pt x="15601" y="19241"/>
                    </a:cubicBezTo>
                    <a:cubicBezTo>
                      <a:pt x="10638" y="19328"/>
                      <a:pt x="7602" y="23020"/>
                      <a:pt x="0" y="20434"/>
                    </a:cubicBezTo>
                    <a:lnTo>
                      <a:pt x="0" y="29"/>
                    </a:lnTo>
                    <a:close/>
                  </a:path>
                </a:pathLst>
              </a:custGeom>
              <a:gradFill flip="none" rotWithShape="1">
                <a:gsLst>
                  <a:gs pos="0">
                    <a:schemeClr val="bg1"/>
                  </a:gs>
                  <a:gs pos="100000">
                    <a:srgbClr val="D1F2F7"/>
                  </a:gs>
                </a:gsLst>
                <a:lin ang="2700000" scaled="1"/>
              </a:gra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kern="1200" smtId="4294967295"/>
                </a:defPPr>
              </a:lstStyle>
              <a:p>
                <a:pPr algn="ctr" defTabSz="3756396" fontAlgn="auto">
                  <a:spcBef>
                    <a:spcPts val="0"/>
                  </a:spcBef>
                  <a:spcAft>
                    <a:spcPts val="0"/>
                  </a:spcAft>
                  <a:defRPr/>
                </a:pPr>
                <a:r>
                  <a:rPr lang="en-US" dirty="0"/>
                  <a:t> </a:t>
                </a:r>
              </a:p>
            </p:txBody>
          </p:sp>
        </p:grpSp>
        <p:cxnSp>
          <p:nvCxnSpPr>
            <p:cNvPr id="149" name="Straight Connector 56">
              <a:extLst>
                <a:ext uri="{FF2B5EF4-FFF2-40B4-BE49-F238E27FC236}"/>
              </a:extLst>
            </p:cNvPr>
            <p:cNvCxnSpPr>
              <a:cxnSpLocks/>
              <a:stCxn id="153" idx="0"/>
              <a:endCxn id="153" idx="1"/>
            </p:cNvCxnSpPr>
            <p:nvPr/>
          </p:nvCxnSpPr>
          <p:spPr>
            <a:xfrm>
              <a:off x="2290466" y="32880230"/>
              <a:ext cx="43948293" cy="35415"/>
            </a:xfrm>
            <a:prstGeom prst="line">
              <a:avLst/>
            </a:prstGeom>
            <a:ln w="254000">
              <a:solidFill>
                <a:srgbClr val="92D050"/>
              </a:solidFill>
            </a:ln>
          </p:spPr>
          <p:style>
            <a:lnRef idx="1">
              <a:schemeClr val="accent1"/>
            </a:lnRef>
            <a:fillRef idx="0">
              <a:schemeClr val="accent1"/>
            </a:fillRef>
            <a:effectRef idx="0">
              <a:schemeClr val="accent1"/>
            </a:effectRef>
            <a:fontRef idx="minor">
              <a:schemeClr val="tx1"/>
            </a:fontRef>
          </p:style>
        </p:cxnSp>
      </p:grpSp>
      <p:sp>
        <p:nvSpPr>
          <p:cNvPr id="56" name="Rectangle 55"/>
          <p:cNvSpPr/>
          <p:nvPr/>
        </p:nvSpPr>
        <p:spPr>
          <a:xfrm>
            <a:off x="0" y="32238950"/>
            <a:ext cx="43891200" cy="393700"/>
          </a:xfrm>
          <a:prstGeom prst="rect">
            <a:avLst/>
          </a:prstGeom>
          <a:solidFill>
            <a:srgbClr val="23507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kern="1200" smtId="4294967295"/>
            </a:defPPr>
          </a:lstStyle>
          <a:p>
            <a:pPr algn="ctr" defTabSz="3756396" fontAlgn="auto">
              <a:spcBef>
                <a:spcPts val="0"/>
              </a:spcBef>
              <a:spcAft>
                <a:spcPts val="0"/>
              </a:spcAft>
              <a:defRPr/>
            </a:pPr>
            <a:endParaRPr lang="en-US"/>
          </a:p>
        </p:txBody>
      </p:sp>
      <p:sp>
        <p:nvSpPr>
          <p:cNvPr id="2057" name="Rectangle 10"/>
          <p:cNvSpPr>
            <a:spLocks noChangeArrowheads="1"/>
          </p:cNvSpPr>
          <p:nvPr/>
        </p:nvSpPr>
        <p:spPr bwMode="auto">
          <a:xfrm>
            <a:off x="933450" y="8672513"/>
            <a:ext cx="8743950" cy="1017587"/>
          </a:xfrm>
          <a:prstGeom prst="rect">
            <a:avLst/>
          </a:prstGeom>
          <a:solidFill>
            <a:srgbClr val="1482A5"/>
          </a:solidFill>
          <a:ln w="12700">
            <a:noFill/>
            <a:miter lim="800000"/>
            <a:headEnd/>
            <a:tailEnd/>
          </a:ln>
        </p:spPr>
        <p:txBody>
          <a:bodyPr wrap="none" lIns="137126" tIns="73152" rIns="137126" bIns="68563" anchor="ctr"/>
          <a:lstStyle/>
          <a:p>
            <a:pPr algn="ctr" defTabSz="4702175"/>
            <a:r>
              <a:rPr lang="en-US" sz="3600" b="1">
                <a:solidFill>
                  <a:schemeClr val="bg1"/>
                </a:solidFill>
                <a:latin typeface="Libre Baskerville"/>
              </a:rPr>
              <a:t>Introduction</a:t>
            </a:r>
          </a:p>
        </p:txBody>
      </p:sp>
      <p:sp>
        <p:nvSpPr>
          <p:cNvPr id="26" name="Text Placeholder 5">
            <a:extLst>
              <a:ext uri="{FF2B5EF4-FFF2-40B4-BE49-F238E27FC236}"/>
            </a:extLst>
          </p:cNvPr>
          <p:cNvSpPr txBox="1"/>
          <p:nvPr/>
        </p:nvSpPr>
        <p:spPr>
          <a:xfrm>
            <a:off x="896938" y="2566988"/>
            <a:ext cx="41929050" cy="2906712"/>
          </a:xfrm>
          <a:prstGeom prst="rect">
            <a:avLst/>
          </a:prstGeom>
        </p:spPr>
        <p:txBody>
          <a:bodyPr lIns="0" tIns="0" rIns="0" bIns="0">
            <a:spAutoFit/>
          </a:bodyPr>
          <a:lstStyle/>
          <a:p>
            <a:pPr algn="ctr" defTabSz="3760788">
              <a:spcBef>
                <a:spcPct val="20000"/>
              </a:spcBef>
              <a:buFont typeface="Arial" charset="0"/>
              <a:buNone/>
            </a:pPr>
            <a:r>
              <a:rPr lang="en-US" sz="7200" b="1" i="1">
                <a:solidFill>
                  <a:schemeClr val="tx2"/>
                </a:solidFill>
                <a:latin typeface="Franklin Gothic Heavy"/>
              </a:rPr>
              <a:t>Formation features of river ungerground runoff under global warming conditions</a:t>
            </a:r>
            <a:endParaRPr lang="uk-UA" sz="7200" b="1" i="1">
              <a:solidFill>
                <a:schemeClr val="tx2"/>
              </a:solidFill>
              <a:latin typeface="Franklin Gothic Heavy"/>
            </a:endParaRPr>
          </a:p>
          <a:p>
            <a:pPr algn="ctr" defTabSz="3760788">
              <a:buFont typeface="Arial" charset="0"/>
              <a:buNone/>
            </a:pPr>
            <a:r>
              <a:rPr lang="en-US" sz="4800">
                <a:solidFill>
                  <a:schemeClr val="tx2"/>
                </a:solidFill>
                <a:latin typeface="Calibri" pitchFamily="34" charset="0"/>
              </a:rPr>
              <a:t>Volodymyr  Osadchyi</a:t>
            </a:r>
            <a:r>
              <a:rPr lang="en-US" sz="5400">
                <a:solidFill>
                  <a:schemeClr val="tx2"/>
                </a:solidFill>
                <a:latin typeface="Calibri" pitchFamily="34" charset="0"/>
              </a:rPr>
              <a:t>, </a:t>
            </a:r>
            <a:r>
              <a:rPr lang="en-US" sz="4800">
                <a:solidFill>
                  <a:schemeClr val="tx2"/>
                </a:solidFill>
                <a:latin typeface="Calibri" pitchFamily="34" charset="0"/>
              </a:rPr>
              <a:t>Oleksiy Shevchenko and Anastasia Krasovs’ka</a:t>
            </a:r>
          </a:p>
          <a:p>
            <a:pPr algn="ctr" defTabSz="3760788">
              <a:spcBef>
                <a:spcPct val="20000"/>
              </a:spcBef>
              <a:buFont typeface="Arial" charset="0"/>
              <a:buNone/>
            </a:pPr>
            <a:r>
              <a:rPr lang="en-US" sz="5400">
                <a:solidFill>
                  <a:schemeClr val="tx2"/>
                </a:solidFill>
                <a:latin typeface="Calibri" pitchFamily="34" charset="0"/>
              </a:rPr>
              <a:t> Ukrainian Hydrometeorological Institute,  Kyiv, Ukraine (shevch62@gmail.com)</a:t>
            </a:r>
            <a:endParaRPr lang="en-US" sz="5400">
              <a:solidFill>
                <a:srgbClr val="235078"/>
              </a:solidFill>
              <a:latin typeface="Calibri" pitchFamily="34" charset="0"/>
            </a:endParaRPr>
          </a:p>
        </p:txBody>
      </p:sp>
      <p:sp>
        <p:nvSpPr>
          <p:cNvPr id="2059" name="Rectangle 10"/>
          <p:cNvSpPr>
            <a:spLocks noChangeArrowheads="1"/>
          </p:cNvSpPr>
          <p:nvPr/>
        </p:nvSpPr>
        <p:spPr bwMode="auto">
          <a:xfrm>
            <a:off x="29402088" y="24393525"/>
            <a:ext cx="13871575" cy="552450"/>
          </a:xfrm>
          <a:prstGeom prst="rect">
            <a:avLst/>
          </a:prstGeom>
          <a:solidFill>
            <a:srgbClr val="1482A5"/>
          </a:solidFill>
          <a:ln w="12700">
            <a:noFill/>
            <a:miter lim="800000"/>
            <a:headEnd/>
            <a:tailEnd/>
          </a:ln>
        </p:spPr>
        <p:txBody>
          <a:bodyPr wrap="none" lIns="137126" tIns="73152" rIns="137126" bIns="68563" anchor="ctr"/>
          <a:lstStyle/>
          <a:p>
            <a:pPr algn="ctr" defTabSz="4702175"/>
            <a:r>
              <a:rPr lang="en-US" sz="3600" b="1">
                <a:solidFill>
                  <a:schemeClr val="bg1"/>
                </a:solidFill>
                <a:latin typeface="Libre Baskerville"/>
              </a:rPr>
              <a:t>Conclusion</a:t>
            </a:r>
          </a:p>
        </p:txBody>
      </p:sp>
      <p:sp>
        <p:nvSpPr>
          <p:cNvPr id="43" name="TextBox 42">
            <a:extLst>
              <a:ext uri="{FF2B5EF4-FFF2-40B4-BE49-F238E27FC236}"/>
            </a:extLst>
          </p:cNvPr>
          <p:cNvSpPr txBox="1"/>
          <p:nvPr/>
        </p:nvSpPr>
        <p:spPr>
          <a:xfrm>
            <a:off x="842963" y="10217150"/>
            <a:ext cx="8958262" cy="7848600"/>
          </a:xfrm>
          <a:prstGeom prst="rect">
            <a:avLst/>
          </a:prstGeom>
          <a:noFill/>
        </p:spPr>
        <p:txBody>
          <a:bodyPr>
            <a:spAutoFit/>
          </a:bodyPr>
          <a:lstStyle/>
          <a:p>
            <a:pPr indent="712788" algn="just" defTabSz="806450"/>
            <a:r>
              <a:rPr lang="en-US" sz="2400">
                <a:latin typeface="Calibri" pitchFamily="34" charset="0"/>
              </a:rPr>
              <a:t>For the last 40 years, the temperature in the Forest-Steppe zone of Ukraine is steadily rising with an average intensity of 0.45-0.55 </a:t>
            </a:r>
            <a:r>
              <a:rPr lang="en-US" sz="2400" baseline="30000">
                <a:latin typeface="Calibri" pitchFamily="34" charset="0"/>
              </a:rPr>
              <a:t>о</a:t>
            </a:r>
            <a:r>
              <a:rPr lang="en-US" sz="2400">
                <a:latin typeface="Calibri" pitchFamily="34" charset="0"/>
              </a:rPr>
              <a:t>С/10 years. Groundwater table (GWT) and sometimes interlayer water table have dropped significantly. This raises the question of whether the decline in GWT for the last 6-8 years is reversible or the changes in GWT regimes are more drastic and irreversible.</a:t>
            </a:r>
          </a:p>
          <a:p>
            <a:pPr indent="712788" algn="just" defTabSz="806450"/>
            <a:endParaRPr lang="en-US" sz="2400">
              <a:latin typeface="Calibri" pitchFamily="34" charset="0"/>
              <a:ea typeface="Open Sans"/>
              <a:cs typeface="Open Sans"/>
            </a:endParaRPr>
          </a:p>
          <a:p>
            <a:pPr indent="712788" algn="just" defTabSz="806450"/>
            <a:r>
              <a:rPr lang="en-US" sz="2400" b="1">
                <a:latin typeface="Calibri" pitchFamily="34" charset="0"/>
                <a:ea typeface="Open Sans"/>
                <a:cs typeface="Open Sans"/>
              </a:rPr>
              <a:t>Objective</a:t>
            </a:r>
          </a:p>
          <a:p>
            <a:pPr indent="712788" algn="just" defTabSz="806450"/>
            <a:r>
              <a:rPr lang="en-US" sz="2400">
                <a:latin typeface="Calibri" pitchFamily="34" charset="0"/>
                <a:ea typeface="Open Sans"/>
                <a:cs typeface="Open Sans"/>
              </a:rPr>
              <a:t>	</a:t>
            </a:r>
            <a:r>
              <a:rPr lang="en-US" sz="2400">
                <a:latin typeface="Calibri" pitchFamily="34" charset="0"/>
              </a:rPr>
              <a:t>The work aims to identify patterns in seasonal and perennial changes in the components of groundwater supply, their runoff to rivers, as well as the degree of these changes dependence on temperature fluctuations and accumulated precipitation. To accomplish this purpose, we compare the changes in the groundwater infiltration supply in two sites with long-term average annual levels of 1.0-2.5 m and 3.0-4.5 m amid joint changes in temperature, precipitation, and river runoff.</a:t>
            </a:r>
            <a:endParaRPr lang="en-US" sz="2400">
              <a:latin typeface="Calibri" pitchFamily="34" charset="0"/>
              <a:ea typeface="Open Sans"/>
              <a:cs typeface="Open Sans"/>
            </a:endParaRPr>
          </a:p>
          <a:p>
            <a:pPr indent="712788" algn="just" defTabSz="806450"/>
            <a:endParaRPr lang="en-US" sz="2400">
              <a:latin typeface="Calibri" pitchFamily="34" charset="0"/>
              <a:ea typeface="Open Sans"/>
              <a:cs typeface="Open Sans"/>
            </a:endParaRPr>
          </a:p>
          <a:p>
            <a:pPr indent="712788" algn="just" defTabSz="806450"/>
            <a:r>
              <a:rPr lang="en-US" sz="2400" b="1">
                <a:latin typeface="Calibri" pitchFamily="34" charset="0"/>
                <a:ea typeface="Open Sans"/>
                <a:cs typeface="Open Sans"/>
              </a:rPr>
              <a:t>Object</a:t>
            </a:r>
            <a:r>
              <a:rPr lang="en-US" sz="2400">
                <a:latin typeface="Calibri" pitchFamily="34" charset="0"/>
                <a:ea typeface="Open Sans"/>
                <a:cs typeface="Open Sans"/>
              </a:rPr>
              <a:t> </a:t>
            </a:r>
          </a:p>
          <a:p>
            <a:pPr indent="712788" algn="just" defTabSz="806450"/>
            <a:r>
              <a:rPr lang="en-US" sz="2400">
                <a:latin typeface="Calibri" pitchFamily="34" charset="0"/>
                <a:ea typeface="Open Sans"/>
                <a:cs typeface="Open Sans"/>
              </a:rPr>
              <a:t>	</a:t>
            </a:r>
            <a:r>
              <a:rPr lang="en-US" sz="2400">
                <a:latin typeface="Calibri" pitchFamily="34" charset="0"/>
              </a:rPr>
              <a:t>The Southern Bug river basin with an area of 63 700 km</a:t>
            </a:r>
            <a:r>
              <a:rPr lang="en-US" sz="2400" baseline="30000">
                <a:latin typeface="Calibri" pitchFamily="34" charset="0"/>
              </a:rPr>
              <a:t>2</a:t>
            </a:r>
            <a:r>
              <a:rPr lang="en-US" sz="2400">
                <a:latin typeface="Calibri" pitchFamily="34" charset="0"/>
              </a:rPr>
              <a:t> was selected for research. The Southern Bug flows the Black sea and noticeably suffers from global warming.</a:t>
            </a:r>
            <a:endParaRPr lang="en-US" sz="2300">
              <a:latin typeface="Montserrat Light"/>
              <a:ea typeface="Open Sans"/>
              <a:cs typeface="Open Sans"/>
            </a:endParaRPr>
          </a:p>
        </p:txBody>
      </p:sp>
      <p:pic>
        <p:nvPicPr>
          <p:cNvPr id="2061" name="Graphic 5"/>
          <p:cNvPicPr>
            <a:picLocks noChangeAspect="1"/>
          </p:cNvPicPr>
          <p:nvPr/>
        </p:nvPicPr>
        <p:blipFill>
          <a:blip r:embed="rId3"/>
          <a:srcRect/>
          <a:stretch>
            <a:fillRect/>
          </a:stretch>
        </p:blipFill>
        <p:spPr bwMode="auto">
          <a:xfrm>
            <a:off x="8266113" y="330200"/>
            <a:ext cx="1800225" cy="1989138"/>
          </a:xfrm>
          <a:prstGeom prst="rect">
            <a:avLst/>
          </a:prstGeom>
          <a:noFill/>
          <a:ln w="9525">
            <a:noFill/>
            <a:miter lim="800000"/>
            <a:headEnd/>
            <a:tailEnd/>
          </a:ln>
        </p:spPr>
      </p:pic>
      <p:pic>
        <p:nvPicPr>
          <p:cNvPr id="2062" name="Graphic 4"/>
          <p:cNvPicPr>
            <a:picLocks noChangeAspect="1"/>
          </p:cNvPicPr>
          <p:nvPr/>
        </p:nvPicPr>
        <p:blipFill>
          <a:blip r:embed="rId4"/>
          <a:srcRect/>
          <a:stretch>
            <a:fillRect/>
          </a:stretch>
        </p:blipFill>
        <p:spPr bwMode="auto">
          <a:xfrm>
            <a:off x="1501775" y="139700"/>
            <a:ext cx="5892800" cy="2411413"/>
          </a:xfrm>
          <a:prstGeom prst="rect">
            <a:avLst/>
          </a:prstGeom>
          <a:noFill/>
          <a:ln w="9525">
            <a:noFill/>
            <a:miter lim="800000"/>
            <a:headEnd/>
            <a:tailEnd/>
          </a:ln>
        </p:spPr>
      </p:pic>
      <p:sp>
        <p:nvSpPr>
          <p:cNvPr id="2063" name="TextBox 78"/>
          <p:cNvSpPr txBox="1">
            <a:spLocks noChangeArrowheads="1"/>
          </p:cNvSpPr>
          <p:nvPr/>
        </p:nvSpPr>
        <p:spPr bwMode="auto">
          <a:xfrm>
            <a:off x="10344150" y="12952413"/>
            <a:ext cx="6427788" cy="1062037"/>
          </a:xfrm>
          <a:prstGeom prst="rect">
            <a:avLst/>
          </a:prstGeom>
          <a:noFill/>
          <a:ln w="9525">
            <a:noFill/>
            <a:miter lim="800000"/>
            <a:headEnd/>
            <a:tailEnd/>
          </a:ln>
        </p:spPr>
        <p:txBody>
          <a:bodyPr>
            <a:spAutoFit/>
          </a:bodyPr>
          <a:lstStyle/>
          <a:p>
            <a:pPr algn="just"/>
            <a:r>
              <a:rPr lang="en-US" sz="2100">
                <a:solidFill>
                  <a:srgbClr val="A50021"/>
                </a:solidFill>
                <a:latin typeface="Calibri" pitchFamily="34" charset="0"/>
                <a:ea typeface="Open Sans"/>
                <a:cs typeface="Open Sans"/>
              </a:rPr>
              <a:t>Fig.1. Chronological graphs of the </a:t>
            </a:r>
            <a:r>
              <a:rPr lang="en-US" sz="2100">
                <a:solidFill>
                  <a:srgbClr val="A50021"/>
                </a:solidFill>
                <a:latin typeface="Calibri" pitchFamily="34" charset="0"/>
              </a:rPr>
              <a:t>Specific groundwater yield to the </a:t>
            </a:r>
            <a:r>
              <a:rPr lang="en-US" sz="2100">
                <a:solidFill>
                  <a:srgbClr val="A50021"/>
                </a:solidFill>
                <a:latin typeface="Calibri" pitchFamily="34" charset="0"/>
                <a:ea typeface="Open Sans"/>
                <a:cs typeface="Open Sans"/>
              </a:rPr>
              <a:t>Southern Bug </a:t>
            </a:r>
            <a:r>
              <a:rPr lang="en-US" sz="2100">
                <a:solidFill>
                  <a:srgbClr val="A50021"/>
                </a:solidFill>
                <a:latin typeface="Calibri" pitchFamily="34" charset="0"/>
              </a:rPr>
              <a:t>river</a:t>
            </a:r>
            <a:r>
              <a:rPr lang="uk-UA" sz="2100">
                <a:solidFill>
                  <a:srgbClr val="A50021"/>
                </a:solidFill>
                <a:latin typeface="Calibri" pitchFamily="34" charset="0"/>
              </a:rPr>
              <a:t>, m</a:t>
            </a:r>
            <a:r>
              <a:rPr lang="uk-UA" sz="2100" baseline="30000">
                <a:solidFill>
                  <a:srgbClr val="A50021"/>
                </a:solidFill>
                <a:latin typeface="Calibri" pitchFamily="34" charset="0"/>
              </a:rPr>
              <a:t>3</a:t>
            </a:r>
            <a:r>
              <a:rPr lang="uk-UA" sz="2100">
                <a:solidFill>
                  <a:srgbClr val="A50021"/>
                </a:solidFill>
                <a:latin typeface="Calibri" pitchFamily="34" charset="0"/>
              </a:rPr>
              <a:t>/month/m</a:t>
            </a:r>
            <a:r>
              <a:rPr lang="en-US" sz="2100">
                <a:solidFill>
                  <a:srgbClr val="A50021"/>
                </a:solidFill>
                <a:latin typeface="Calibri" pitchFamily="34" charset="0"/>
              </a:rPr>
              <a:t> (</a:t>
            </a:r>
            <a:r>
              <a:rPr lang="en-US" sz="2100">
                <a:solidFill>
                  <a:srgbClr val="A50021"/>
                </a:solidFill>
                <a:latin typeface="Calibri" pitchFamily="34" charset="0"/>
                <a:ea typeface="Open Sans"/>
                <a:cs typeface="Open Sans"/>
              </a:rPr>
              <a:t>Khmilnyk -Vinnitsa region): 1 – GWT = 1,0-2,5;  2 – GWT = 3,0-4,</a:t>
            </a:r>
            <a:r>
              <a:rPr lang="uk-UA" sz="2100">
                <a:solidFill>
                  <a:srgbClr val="A50021"/>
                </a:solidFill>
                <a:latin typeface="Calibri" pitchFamily="34" charset="0"/>
                <a:ea typeface="Open Sans"/>
                <a:cs typeface="Open Sans"/>
              </a:rPr>
              <a:t>5</a:t>
            </a:r>
            <a:r>
              <a:rPr lang="en-US" sz="2100">
                <a:solidFill>
                  <a:srgbClr val="A50021"/>
                </a:solidFill>
                <a:latin typeface="Calibri" pitchFamily="34" charset="0"/>
                <a:ea typeface="Open Sans"/>
                <a:cs typeface="Open Sans"/>
              </a:rPr>
              <a:t> m</a:t>
            </a:r>
          </a:p>
        </p:txBody>
      </p:sp>
      <p:sp>
        <p:nvSpPr>
          <p:cNvPr id="2064" name="Rectangle 10"/>
          <p:cNvSpPr>
            <a:spLocks noChangeArrowheads="1"/>
          </p:cNvSpPr>
          <p:nvPr/>
        </p:nvSpPr>
        <p:spPr bwMode="auto">
          <a:xfrm>
            <a:off x="10344150" y="8640763"/>
            <a:ext cx="18364200" cy="1038225"/>
          </a:xfrm>
          <a:prstGeom prst="rect">
            <a:avLst/>
          </a:prstGeom>
          <a:solidFill>
            <a:srgbClr val="1482A5"/>
          </a:solidFill>
          <a:ln w="12700">
            <a:noFill/>
            <a:miter lim="800000"/>
            <a:headEnd/>
            <a:tailEnd/>
          </a:ln>
        </p:spPr>
        <p:txBody>
          <a:bodyPr wrap="none" lIns="137126" tIns="73152" rIns="137126" bIns="68563" anchor="ctr"/>
          <a:lstStyle/>
          <a:p>
            <a:pPr algn="ctr" defTabSz="4702175"/>
            <a:r>
              <a:rPr lang="en-US" sz="3600" b="1">
                <a:solidFill>
                  <a:schemeClr val="bg1"/>
                </a:solidFill>
                <a:latin typeface="Libre Baskerville"/>
              </a:rPr>
              <a:t>Results</a:t>
            </a:r>
          </a:p>
        </p:txBody>
      </p:sp>
      <p:sp>
        <p:nvSpPr>
          <p:cNvPr id="2065" name="Rectangle 10"/>
          <p:cNvSpPr>
            <a:spLocks noChangeArrowheads="1"/>
          </p:cNvSpPr>
          <p:nvPr/>
        </p:nvSpPr>
        <p:spPr bwMode="auto">
          <a:xfrm>
            <a:off x="29103638" y="8672513"/>
            <a:ext cx="14787562" cy="1017587"/>
          </a:xfrm>
          <a:prstGeom prst="rect">
            <a:avLst/>
          </a:prstGeom>
          <a:solidFill>
            <a:srgbClr val="1482A5"/>
          </a:solidFill>
          <a:ln w="12700">
            <a:noFill/>
            <a:miter lim="800000"/>
            <a:headEnd/>
            <a:tailEnd/>
          </a:ln>
        </p:spPr>
        <p:txBody>
          <a:bodyPr wrap="none" lIns="137126" tIns="73152" rIns="137126" bIns="68563" anchor="ctr"/>
          <a:lstStyle/>
          <a:p>
            <a:pPr algn="ctr" defTabSz="4702175"/>
            <a:r>
              <a:rPr lang="en-US" sz="3600" b="1">
                <a:solidFill>
                  <a:schemeClr val="bg1"/>
                </a:solidFill>
                <a:latin typeface="Libre Baskerville"/>
              </a:rPr>
              <a:t>Results</a:t>
            </a:r>
          </a:p>
        </p:txBody>
      </p:sp>
      <p:sp>
        <p:nvSpPr>
          <p:cNvPr id="2066" name="Прямоугольник 2"/>
          <p:cNvSpPr>
            <a:spLocks noChangeArrowheads="1"/>
          </p:cNvSpPr>
          <p:nvPr/>
        </p:nvSpPr>
        <p:spPr bwMode="auto">
          <a:xfrm>
            <a:off x="954088" y="21766213"/>
            <a:ext cx="8980487" cy="4894262"/>
          </a:xfrm>
          <a:prstGeom prst="rect">
            <a:avLst/>
          </a:prstGeom>
          <a:noFill/>
          <a:ln w="9525">
            <a:noFill/>
            <a:miter lim="800000"/>
            <a:headEnd/>
            <a:tailEnd/>
          </a:ln>
        </p:spPr>
        <p:txBody>
          <a:bodyPr>
            <a:spAutoFit/>
          </a:bodyPr>
          <a:lstStyle/>
          <a:p>
            <a:pPr algn="just"/>
            <a:r>
              <a:rPr lang="en-US" sz="2400" b="1">
                <a:latin typeface="Calibri" pitchFamily="34" charset="0"/>
              </a:rPr>
              <a:t>Methods</a:t>
            </a:r>
          </a:p>
          <a:p>
            <a:pPr algn="just"/>
            <a:r>
              <a:rPr lang="en-US" sz="2400">
                <a:latin typeface="Calibri" pitchFamily="34" charset="0"/>
              </a:rPr>
              <a:t>	As the main method for determining the groundwater flow to the river, we used the hydrodynamic method to analyze the underground and surface water regime according to stationary observations. To test the working hypothesis and determine the degree of connection between the GWT regime and climate change, we compared the cycles in the regime of groundwater levels and flows with the cycles of temperature and precipitation. As one of the perfect modern statistical methods, Wavelet analysis was chosen to identify the cyclicity in the data series of long-term observations of GWT and regime-forming factors (Grossmann &amp; Morlet 1984). The method of Fourier transforms was used to compare and verify the results, and multiple correlation analysis was used to rank the degree of factors’ influence.	</a:t>
            </a:r>
          </a:p>
        </p:txBody>
      </p:sp>
      <p:pic>
        <p:nvPicPr>
          <p:cNvPr id="2067" name="Рисунок 8"/>
          <p:cNvPicPr>
            <a:picLocks noChangeAspect="1"/>
          </p:cNvPicPr>
          <p:nvPr/>
        </p:nvPicPr>
        <p:blipFill>
          <a:blip r:embed="rId5"/>
          <a:srcRect/>
          <a:stretch>
            <a:fillRect/>
          </a:stretch>
        </p:blipFill>
        <p:spPr bwMode="auto">
          <a:xfrm>
            <a:off x="796925" y="18178463"/>
            <a:ext cx="4818063" cy="3409950"/>
          </a:xfrm>
          <a:prstGeom prst="rect">
            <a:avLst/>
          </a:prstGeom>
          <a:noFill/>
          <a:ln w="9525">
            <a:noFill/>
            <a:miter lim="800000"/>
            <a:headEnd/>
            <a:tailEnd/>
          </a:ln>
        </p:spPr>
      </p:pic>
      <p:sp>
        <p:nvSpPr>
          <p:cNvPr id="14" name="Стрелка: вправо 13">
            <a:extLst>
              <a:ext uri="{FF2B5EF4-FFF2-40B4-BE49-F238E27FC236}"/>
            </a:extLst>
          </p:cNvPr>
          <p:cNvSpPr/>
          <p:nvPr/>
        </p:nvSpPr>
        <p:spPr>
          <a:xfrm rot="5400000">
            <a:off x="2199482" y="18852356"/>
            <a:ext cx="652462" cy="288925"/>
          </a:xfrm>
          <a:prstGeom prst="rightArrow">
            <a:avLst>
              <a:gd name="adj1" fmla="val 50000"/>
              <a:gd name="adj2" fmla="val 128160"/>
            </a:avLst>
          </a:prstGeom>
          <a:solidFill>
            <a:srgbClr val="FFC000"/>
          </a:solid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756396" fontAlgn="auto">
              <a:spcBef>
                <a:spcPts val="0"/>
              </a:spcBef>
              <a:spcAft>
                <a:spcPts val="0"/>
              </a:spcAft>
              <a:defRPr/>
            </a:pPr>
            <a:endParaRPr lang="uk-UA"/>
          </a:p>
        </p:txBody>
      </p:sp>
      <p:sp>
        <p:nvSpPr>
          <p:cNvPr id="18" name="Прямоугольник 17">
            <a:extLst>
              <a:ext uri="{FF2B5EF4-FFF2-40B4-BE49-F238E27FC236}"/>
            </a:extLst>
          </p:cNvPr>
          <p:cNvSpPr/>
          <p:nvPr/>
        </p:nvSpPr>
        <p:spPr>
          <a:xfrm>
            <a:off x="29248100" y="24974550"/>
            <a:ext cx="14127163" cy="6962775"/>
          </a:xfrm>
          <a:prstGeom prst="rect">
            <a:avLst/>
          </a:prstGeom>
        </p:spPr>
        <p:txBody>
          <a:bodyPr>
            <a:spAutoFit/>
          </a:bodyPr>
          <a:lstStyle/>
          <a:p>
            <a:pPr indent="714375" algn="just" defTabSz="1636713"/>
            <a:r>
              <a:rPr lang="en-US" sz="2300">
                <a:latin typeface="Calibri" pitchFamily="34" charset="0"/>
              </a:rPr>
              <a:t>For the upper part of the catchment area of ​​the Southern Bug, we identified patterns of formation of groundwater flow into the river, which reflect the long-term growing impact of climate changes. Using two different methods, we proved a dominant influence of temperature on the amount of groundwater flow over other regime-forming factors. Since 1997, the cycles of temperature, infiltration supply, and groundwater flow have fully synchronized. After 1989, the temperature fluctuations include 10- and 11-year cycles, as well as non-typical 8-year cycles that correlate with solar cyclicity (11 and 5-6 years). It may be a signal of distinguishing the temperature as an independent factor that does not closely depend on solar activity but has an additional factor influencing it. </a:t>
            </a:r>
          </a:p>
          <a:p>
            <a:pPr indent="714375" algn="just" defTabSz="1636713"/>
            <a:r>
              <a:rPr lang="en-US" sz="2300">
                <a:latin typeface="Calibri" pitchFamily="34" charset="0"/>
              </a:rPr>
              <a:t>Infiltration supply is the main source of groundwater flow to rivers (correlation coefficient between them is 0.7-0.77). Over the last 30 years, winter infiltration groundwater supply at 3-4 m depths typical for the Forest-Steppe zone of Ukraine has gradually increased from negative values (1990-1998) to 32 mm on average in 2015-2017. Due to the "loss" of moisture in winter, low precipitation in spring (19 mm below normal), and an increase in temperature by 2.1 </a:t>
            </a:r>
            <a:r>
              <a:rPr lang="ru-RU" sz="2300" baseline="30000">
                <a:latin typeface="Calibri" pitchFamily="34" charset="0"/>
              </a:rPr>
              <a:t>о</a:t>
            </a:r>
            <a:r>
              <a:rPr lang="ru-RU" sz="2300">
                <a:latin typeface="Calibri" pitchFamily="34" charset="0"/>
              </a:rPr>
              <a:t>С</a:t>
            </a:r>
            <a:r>
              <a:rPr lang="en-US" sz="2300">
                <a:latin typeface="Calibri" pitchFamily="34" charset="0"/>
              </a:rPr>
              <a:t>, spring season infiltration supply in 2015-2017 for the first time became negative. A reduction of summer groundwater flow is the main threat to groundwater and surface water resources. An unprecedented decrease in infiltration supply in the summer of 2015-2017 (to -61.5 mm) was not only due to a decrease in precipitation (153 mm below normal) but also a lack of moisture in the spring. As a result, the GWT values in 2015-2019 were abnormally low in the larger part of the basin, except for the riparian zones within the Ukrainian fissure water body, where there was an inversion supply of groundwater by confined water. In 1999-2014, groundwater infiltration supply at 3.5 m depth decreased by 66% compared to 1990-1998, while groundwater flow decreased only by 3% that is associated with unloading of confined fissure water in the soil.</a:t>
            </a:r>
            <a:endParaRPr lang="en-US" sz="2300">
              <a:latin typeface="Montserrat Light"/>
            </a:endParaRPr>
          </a:p>
        </p:txBody>
      </p:sp>
      <p:sp>
        <p:nvSpPr>
          <p:cNvPr id="19" name="Прямоугольник 18">
            <a:extLst>
              <a:ext uri="{FF2B5EF4-FFF2-40B4-BE49-F238E27FC236}"/>
            </a:extLst>
          </p:cNvPr>
          <p:cNvSpPr/>
          <p:nvPr/>
        </p:nvSpPr>
        <p:spPr>
          <a:xfrm>
            <a:off x="1014413" y="27071638"/>
            <a:ext cx="8920162" cy="4524375"/>
          </a:xfrm>
          <a:prstGeom prst="rect">
            <a:avLst/>
          </a:prstGeom>
        </p:spPr>
        <p:txBody>
          <a:bodyPr>
            <a:spAutoFit/>
          </a:bodyPr>
          <a:lstStyle/>
          <a:p>
            <a:pPr algn="just" defTabSz="914400" fontAlgn="auto">
              <a:spcBef>
                <a:spcPts val="0"/>
              </a:spcBef>
              <a:spcAft>
                <a:spcPts val="0"/>
              </a:spcAft>
              <a:defRPr/>
            </a:pPr>
            <a:r>
              <a:rPr lang="en-US" sz="2400" b="1" dirty="0">
                <a:latin typeface="+mn-lt"/>
                <a:cs typeface="+mn-cs"/>
              </a:rPr>
              <a:t>Discussion of results </a:t>
            </a:r>
            <a:r>
              <a:rPr lang="en-US" sz="2400" dirty="0">
                <a:latin typeface="+mn-lt"/>
                <a:cs typeface="+mn-cs"/>
              </a:rPr>
              <a:t>	</a:t>
            </a:r>
            <a:endParaRPr lang="uk-UA" sz="2400" dirty="0">
              <a:latin typeface="+mn-lt"/>
              <a:cs typeface="+mn-cs"/>
            </a:endParaRPr>
          </a:p>
          <a:p>
            <a:pPr indent="623888" algn="just" defTabSz="914400" fontAlgn="auto">
              <a:spcBef>
                <a:spcPts val="0"/>
              </a:spcBef>
              <a:spcAft>
                <a:spcPts val="0"/>
              </a:spcAft>
              <a:defRPr/>
            </a:pPr>
            <a:r>
              <a:rPr lang="en-US" sz="2400" dirty="0">
                <a:latin typeface="+mn-lt"/>
                <a:cs typeface="+mn-cs"/>
              </a:rPr>
              <a:t>The analysis of the features of the groundwater flow to the Southern Bug River in Khmilnyk city includes two sites: the island area with flat relief and GWT = 1.0-2.5 m (site 1) and the left bank of the catchment with a slope towards the river and GWT = 2.7-4.5 m (site 2). Based on this analysis, we distinguish two major stages: (1) 1980-1998 - reduction of the groundwater flow in site 1 and its predominant growth in site 2 (Fig.1); (2) 1999-2017 - stabilization and a slight increase in groundwater flow in site 1 and high-amplitude fluctuations in groundwater flow with maxima in site 2. For both stages, we performed a multiple correlation analysis to find the dominant factors influencing the groundwater regime.</a:t>
            </a:r>
          </a:p>
        </p:txBody>
      </p:sp>
      <p:sp>
        <p:nvSpPr>
          <p:cNvPr id="2071" name="Прямоугольник 19"/>
          <p:cNvSpPr>
            <a:spLocks noChangeArrowheads="1"/>
          </p:cNvSpPr>
          <p:nvPr/>
        </p:nvSpPr>
        <p:spPr bwMode="auto">
          <a:xfrm>
            <a:off x="29684663" y="15806738"/>
            <a:ext cx="13277850" cy="769937"/>
          </a:xfrm>
          <a:prstGeom prst="rect">
            <a:avLst/>
          </a:prstGeom>
          <a:noFill/>
          <a:ln w="9525">
            <a:noFill/>
            <a:miter lim="800000"/>
            <a:headEnd/>
            <a:tailEnd/>
          </a:ln>
        </p:spPr>
        <p:txBody>
          <a:bodyPr>
            <a:spAutoFit/>
          </a:bodyPr>
          <a:lstStyle/>
          <a:p>
            <a:r>
              <a:rPr lang="en-US" sz="2200">
                <a:solidFill>
                  <a:srgbClr val="A50021"/>
                </a:solidFill>
                <a:latin typeface="Calibri" pitchFamily="34" charset="0"/>
              </a:rPr>
              <a:t>Fig. 8</a:t>
            </a:r>
            <a:r>
              <a:rPr lang="uk-UA" sz="2200">
                <a:solidFill>
                  <a:srgbClr val="A50021"/>
                </a:solidFill>
                <a:latin typeface="Calibri" pitchFamily="34" charset="0"/>
              </a:rPr>
              <a:t>. </a:t>
            </a:r>
            <a:r>
              <a:rPr lang="en-US" sz="2200">
                <a:solidFill>
                  <a:srgbClr val="A50021"/>
                </a:solidFill>
                <a:latin typeface="Calibri" pitchFamily="34" charset="0"/>
              </a:rPr>
              <a:t>Chronological graphs of seasonal changes in groundwater flow from 1980 to 2017 in the site with GWT = 1.0-2.5 m (a) and site with GWT = 2.5-4.5 m in Khmilnyk city: 1 - winter; 2 - spring; 3 - summer; 4 - autumn.</a:t>
            </a:r>
          </a:p>
        </p:txBody>
      </p:sp>
      <p:sp>
        <p:nvSpPr>
          <p:cNvPr id="2072" name="Прямоугольник 21"/>
          <p:cNvSpPr>
            <a:spLocks noChangeArrowheads="1"/>
          </p:cNvSpPr>
          <p:nvPr/>
        </p:nvSpPr>
        <p:spPr bwMode="auto">
          <a:xfrm>
            <a:off x="10352088" y="29494163"/>
            <a:ext cx="4540250" cy="2124075"/>
          </a:xfrm>
          <a:prstGeom prst="rect">
            <a:avLst/>
          </a:prstGeom>
          <a:noFill/>
          <a:ln w="9525">
            <a:noFill/>
            <a:miter lim="800000"/>
            <a:headEnd/>
            <a:tailEnd/>
          </a:ln>
        </p:spPr>
        <p:txBody>
          <a:bodyPr>
            <a:spAutoFit/>
          </a:bodyPr>
          <a:lstStyle/>
          <a:p>
            <a:r>
              <a:rPr lang="en-US" sz="2200" b="1">
                <a:solidFill>
                  <a:srgbClr val="C00000"/>
                </a:solidFill>
                <a:latin typeface="Calibri" pitchFamily="34" charset="0"/>
              </a:rPr>
              <a:t>Fig. 5.</a:t>
            </a:r>
            <a:r>
              <a:rPr lang="en-US" sz="2200">
                <a:solidFill>
                  <a:srgbClr val="C00000"/>
                </a:solidFill>
                <a:latin typeface="Calibri" pitchFamily="34" charset="0"/>
              </a:rPr>
              <a:t> Wavelet-periodogram, based on the results of the calculated data (1980-2016) of the underground runoff (m</a:t>
            </a:r>
            <a:r>
              <a:rPr lang="en-US" sz="2200" baseline="30000">
                <a:solidFill>
                  <a:srgbClr val="C00000"/>
                </a:solidFill>
                <a:latin typeface="Calibri" pitchFamily="34" charset="0"/>
              </a:rPr>
              <a:t>3</a:t>
            </a:r>
            <a:r>
              <a:rPr lang="en-US" sz="2200">
                <a:solidFill>
                  <a:srgbClr val="C00000"/>
                </a:solidFill>
                <a:latin typeface="Calibri" pitchFamily="34" charset="0"/>
              </a:rPr>
              <a:t>/month/m) to the Southern Bug River. Distance between spots corresponds to a half of the cycle.</a:t>
            </a:r>
          </a:p>
        </p:txBody>
      </p:sp>
      <p:sp>
        <p:nvSpPr>
          <p:cNvPr id="2073" name="Прямоугольник 22"/>
          <p:cNvSpPr>
            <a:spLocks noChangeArrowheads="1"/>
          </p:cNvSpPr>
          <p:nvPr/>
        </p:nvSpPr>
        <p:spPr bwMode="auto">
          <a:xfrm>
            <a:off x="15103475" y="29519563"/>
            <a:ext cx="3829050" cy="1784350"/>
          </a:xfrm>
          <a:prstGeom prst="rect">
            <a:avLst/>
          </a:prstGeom>
          <a:noFill/>
          <a:ln w="9525">
            <a:noFill/>
            <a:miter lim="800000"/>
            <a:headEnd/>
            <a:tailEnd/>
          </a:ln>
        </p:spPr>
        <p:txBody>
          <a:bodyPr>
            <a:spAutoFit/>
          </a:bodyPr>
          <a:lstStyle/>
          <a:p>
            <a:pPr defTabSz="962025"/>
            <a:r>
              <a:rPr lang="ru-RU" sz="2200" b="1">
                <a:solidFill>
                  <a:srgbClr val="C00000"/>
                </a:solidFill>
                <a:latin typeface="Calibri" pitchFamily="34" charset="0"/>
              </a:rPr>
              <a:t>Fig</a:t>
            </a:r>
            <a:r>
              <a:rPr lang="en-US" sz="2200" b="1">
                <a:solidFill>
                  <a:srgbClr val="C00000"/>
                </a:solidFill>
                <a:latin typeface="Calibri" pitchFamily="34" charset="0"/>
              </a:rPr>
              <a:t>. 6.</a:t>
            </a:r>
            <a:r>
              <a:rPr lang="ru-RU" sz="2200">
                <a:solidFill>
                  <a:srgbClr val="C00000"/>
                </a:solidFill>
                <a:latin typeface="Calibri" pitchFamily="34" charset="0"/>
              </a:rPr>
              <a:t>  </a:t>
            </a:r>
            <a:r>
              <a:rPr lang="en-US" sz="2200">
                <a:solidFill>
                  <a:srgbClr val="C00000"/>
                </a:solidFill>
                <a:latin typeface="Calibri" pitchFamily="34" charset="0"/>
              </a:rPr>
              <a:t>Wavelet-periodogram of long-term (1980-2016) observations of precipitation (monthly amount, mm) at the Khmilnyk weather station.</a:t>
            </a:r>
          </a:p>
        </p:txBody>
      </p:sp>
      <p:sp>
        <p:nvSpPr>
          <p:cNvPr id="2074" name="Прямоугольник 24"/>
          <p:cNvSpPr>
            <a:spLocks noChangeArrowheads="1"/>
          </p:cNvSpPr>
          <p:nvPr/>
        </p:nvSpPr>
        <p:spPr bwMode="auto">
          <a:xfrm>
            <a:off x="29337000" y="16648113"/>
            <a:ext cx="14065250" cy="2308225"/>
          </a:xfrm>
          <a:prstGeom prst="rect">
            <a:avLst/>
          </a:prstGeom>
          <a:noFill/>
          <a:ln w="9525">
            <a:noFill/>
            <a:miter lim="800000"/>
            <a:headEnd/>
            <a:tailEnd/>
          </a:ln>
        </p:spPr>
        <p:txBody>
          <a:bodyPr>
            <a:spAutoFit/>
          </a:bodyPr>
          <a:lstStyle/>
          <a:p>
            <a:pPr indent="533400" algn="just"/>
            <a:r>
              <a:rPr lang="en-US" sz="2400">
                <a:latin typeface="Calibri" pitchFamily="34" charset="0"/>
              </a:rPr>
              <a:t>Since 1997, winter groundwater flow has mostly prevailed over spring one (12 of 21 years) (Fig. 9). Precipitation of the spring season is the main source for the formation of summer groundwater flow. In turn, the summer groundwater flow makes up one third of the total annual groundwater runoff into the river. With GWT = 3.0-4.0 m, summer groundwater flow was almost always significantly higher than autumn one. However, they have converged since 2009. Furthermore, autumn groundwater flow sometimes overrides summer one due to an increase of infiltration supply in autumn and its decrease in summer (Fig. 10).                        </a:t>
            </a:r>
          </a:p>
        </p:txBody>
      </p:sp>
      <p:sp>
        <p:nvSpPr>
          <p:cNvPr id="2075" name="Прямоугольник 165"/>
          <p:cNvSpPr>
            <a:spLocks noChangeArrowheads="1"/>
          </p:cNvSpPr>
          <p:nvPr/>
        </p:nvSpPr>
        <p:spPr bwMode="auto">
          <a:xfrm>
            <a:off x="19051588" y="29379863"/>
            <a:ext cx="3546475" cy="2216150"/>
          </a:xfrm>
          <a:prstGeom prst="rect">
            <a:avLst/>
          </a:prstGeom>
          <a:noFill/>
          <a:ln w="9525">
            <a:noFill/>
            <a:miter lim="800000"/>
            <a:headEnd/>
            <a:tailEnd/>
          </a:ln>
        </p:spPr>
        <p:txBody>
          <a:bodyPr>
            <a:spAutoFit/>
          </a:bodyPr>
          <a:lstStyle/>
          <a:p>
            <a:r>
              <a:rPr lang="uk-UA" sz="2300" b="1">
                <a:solidFill>
                  <a:srgbClr val="C00000"/>
                </a:solidFill>
                <a:latin typeface="Calibri" pitchFamily="34" charset="0"/>
              </a:rPr>
              <a:t>Fig</a:t>
            </a:r>
            <a:r>
              <a:rPr lang="en-US" sz="2300" b="1">
                <a:solidFill>
                  <a:srgbClr val="C00000"/>
                </a:solidFill>
                <a:latin typeface="Calibri" pitchFamily="34" charset="0"/>
              </a:rPr>
              <a:t>.</a:t>
            </a:r>
            <a:r>
              <a:rPr lang="uk-UA" sz="2300" b="1">
                <a:solidFill>
                  <a:srgbClr val="C00000"/>
                </a:solidFill>
                <a:latin typeface="Calibri" pitchFamily="34" charset="0"/>
              </a:rPr>
              <a:t> </a:t>
            </a:r>
            <a:r>
              <a:rPr lang="en-US" sz="2300" b="1">
                <a:solidFill>
                  <a:srgbClr val="C00000"/>
                </a:solidFill>
                <a:latin typeface="Calibri" pitchFamily="34" charset="0"/>
              </a:rPr>
              <a:t>7.</a:t>
            </a:r>
            <a:r>
              <a:rPr lang="en-US" sz="2300">
                <a:solidFill>
                  <a:srgbClr val="C00000"/>
                </a:solidFill>
                <a:latin typeface="Calibri" pitchFamily="34" charset="0"/>
              </a:rPr>
              <a:t> Wavelet -</a:t>
            </a:r>
            <a:r>
              <a:rPr lang="en-US" sz="2200">
                <a:solidFill>
                  <a:srgbClr val="C00000"/>
                </a:solidFill>
                <a:latin typeface="Calibri" pitchFamily="34" charset="0"/>
              </a:rPr>
              <a:t>periodogram</a:t>
            </a:r>
            <a:r>
              <a:rPr lang="en-US" sz="2300">
                <a:solidFill>
                  <a:srgbClr val="C00000"/>
                </a:solidFill>
                <a:latin typeface="Calibri" pitchFamily="34" charset="0"/>
              </a:rPr>
              <a:t> of long-term (1980-2016) observations of temperature cyclicity (monthly amount) at the Khmilnyk city.</a:t>
            </a:r>
          </a:p>
        </p:txBody>
      </p:sp>
      <p:sp>
        <p:nvSpPr>
          <p:cNvPr id="2076" name="Прямоугольник 166"/>
          <p:cNvSpPr>
            <a:spLocks noChangeArrowheads="1"/>
          </p:cNvSpPr>
          <p:nvPr/>
        </p:nvSpPr>
        <p:spPr bwMode="auto">
          <a:xfrm>
            <a:off x="22821900" y="24888825"/>
            <a:ext cx="6038850" cy="6740525"/>
          </a:xfrm>
          <a:prstGeom prst="rect">
            <a:avLst/>
          </a:prstGeom>
          <a:noFill/>
          <a:ln w="9525">
            <a:noFill/>
            <a:miter lim="800000"/>
            <a:headEnd/>
            <a:tailEnd/>
          </a:ln>
        </p:spPr>
        <p:txBody>
          <a:bodyPr>
            <a:spAutoFit/>
          </a:bodyPr>
          <a:lstStyle/>
          <a:p>
            <a:pPr indent="544513" algn="just"/>
            <a:r>
              <a:rPr lang="en-US" sz="2400">
                <a:latin typeface="Calibri" pitchFamily="34" charset="0"/>
              </a:rPr>
              <a:t>The greatest impact of the temperature, among other factors, on groundwater flow (Fig. 2) is supplemented by the closest relationship of their cycles - about 8.0 years (Fig. 5-7), and </a:t>
            </a:r>
            <a:r>
              <a:rPr lang="en-US" sz="2400" i="1">
                <a:latin typeface="Calibri" pitchFamily="34" charset="0"/>
              </a:rPr>
              <a:t>since 1997 temperature and groundwater flow have been fully synchronized</a:t>
            </a:r>
            <a:r>
              <a:rPr lang="en-US" sz="2400">
                <a:latin typeface="Calibri" pitchFamily="34" charset="0"/>
              </a:rPr>
              <a:t>. In the Southern Bug runoff regime, which responds more quickly to changes in precipitation (Fig. 4), there are 11-year cycles traced back to 2004 and 5-year &amp; 6-year cycles from 2008. At the same time, we observe 5-year &amp; 6-year cycles for GWT of shallow (1.5-2.0 m) groundwater. 5-6-year cyclicity coincides with long low-water seasons and 7-8-year cyclicity - with high- and medium-water seasons. </a:t>
            </a:r>
            <a:r>
              <a:rPr lang="en-US" sz="2400" i="1">
                <a:latin typeface="Calibri" pitchFamily="34" charset="0"/>
              </a:rPr>
              <a:t>We track a 5-6-year cyclicity for groundwater infiltration supply with GWT = 3-4 m since 1997.</a:t>
            </a:r>
            <a:r>
              <a:rPr lang="en-US" sz="2400">
                <a:latin typeface="Calibri" pitchFamily="34" charset="0"/>
              </a:rPr>
              <a:t> </a:t>
            </a:r>
          </a:p>
        </p:txBody>
      </p:sp>
      <p:pic>
        <p:nvPicPr>
          <p:cNvPr id="2077" name="Рисунок 30"/>
          <p:cNvPicPr>
            <a:picLocks noChangeAspect="1"/>
          </p:cNvPicPr>
          <p:nvPr/>
        </p:nvPicPr>
        <p:blipFill>
          <a:blip r:embed="rId6"/>
          <a:srcRect/>
          <a:stretch>
            <a:fillRect/>
          </a:stretch>
        </p:blipFill>
        <p:spPr bwMode="auto">
          <a:xfrm>
            <a:off x="5378450" y="18043525"/>
            <a:ext cx="4773613" cy="3651250"/>
          </a:xfrm>
          <a:prstGeom prst="rect">
            <a:avLst/>
          </a:prstGeom>
          <a:noFill/>
          <a:ln w="9525">
            <a:noFill/>
            <a:miter lim="800000"/>
            <a:headEnd/>
            <a:tailEnd/>
          </a:ln>
        </p:spPr>
      </p:pic>
      <p:graphicFrame>
        <p:nvGraphicFramePr>
          <p:cNvPr id="47" name="Диаграмма 46"/>
          <p:cNvGraphicFramePr/>
          <p:nvPr/>
        </p:nvGraphicFramePr>
        <p:xfrm>
          <a:off x="29207952" y="13116233"/>
          <a:ext cx="6896100" cy="26670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48" name="Диаграмма 47"/>
          <p:cNvGraphicFramePr>
            <a:graphicFrameLocks/>
          </p:cNvGraphicFramePr>
          <p:nvPr/>
        </p:nvGraphicFramePr>
        <p:xfrm>
          <a:off x="36117110" y="13135283"/>
          <a:ext cx="7213652" cy="2686050"/>
        </p:xfrm>
        <a:graphic>
          <a:graphicData uri="http://schemas.openxmlformats.org/drawingml/2006/chart">
            <c:chart xmlns:c="http://schemas.openxmlformats.org/drawingml/2006/chart" xmlns:r="http://schemas.openxmlformats.org/officeDocument/2006/relationships" r:id="rId8"/>
          </a:graphicData>
        </a:graphic>
      </p:graphicFrame>
      <p:sp>
        <p:nvSpPr>
          <p:cNvPr id="2080" name="Прямоугольник 48"/>
          <p:cNvSpPr>
            <a:spLocks noChangeArrowheads="1"/>
          </p:cNvSpPr>
          <p:nvPr/>
        </p:nvSpPr>
        <p:spPr bwMode="auto">
          <a:xfrm>
            <a:off x="16973550" y="10128250"/>
            <a:ext cx="11818938" cy="2308225"/>
          </a:xfrm>
          <a:prstGeom prst="rect">
            <a:avLst/>
          </a:prstGeom>
          <a:noFill/>
          <a:ln w="9525">
            <a:noFill/>
            <a:miter lim="800000"/>
            <a:headEnd/>
            <a:tailEnd/>
          </a:ln>
        </p:spPr>
        <p:txBody>
          <a:bodyPr>
            <a:spAutoFit/>
          </a:bodyPr>
          <a:lstStyle/>
          <a:p>
            <a:pPr indent="623888" algn="just"/>
            <a:r>
              <a:rPr lang="en-US" sz="2400">
                <a:latin typeface="Calibri" pitchFamily="34" charset="0"/>
              </a:rPr>
              <a:t>Among other analyzed factors, the air temperature has the greatest influence on the amount of groundwater flow during the entire observation period. Herewith, the influence of temperature in </a:t>
            </a:r>
            <a:r>
              <a:rPr lang="en-US" sz="2400" b="1">
                <a:latin typeface="Calibri" pitchFamily="34" charset="0"/>
              </a:rPr>
              <a:t>1980-1998</a:t>
            </a:r>
            <a:r>
              <a:rPr lang="en-US" sz="2400">
                <a:latin typeface="Calibri" pitchFamily="34" charset="0"/>
              </a:rPr>
              <a:t> was less notable than in the second stage (Fig. 2). However, the increase in the long-term average annual winter temperature by 1.2 </a:t>
            </a:r>
            <a:r>
              <a:rPr lang="en-US" sz="2400" baseline="30000">
                <a:latin typeface="Calibri" pitchFamily="34" charset="0"/>
              </a:rPr>
              <a:t>о</a:t>
            </a:r>
            <a:r>
              <a:rPr lang="en-US" sz="2400">
                <a:latin typeface="Calibri" pitchFamily="34" charset="0"/>
              </a:rPr>
              <a:t>С from 1988 to 1998 (Fig. 3d) led to an increase in groundwater infiltration supply (Fig. 3a) due to winter thaws and an increase in groundwater flow (Fig. 3b).</a:t>
            </a:r>
          </a:p>
        </p:txBody>
      </p:sp>
      <p:sp>
        <p:nvSpPr>
          <p:cNvPr id="2081" name="Rectangle 2"/>
          <p:cNvSpPr>
            <a:spLocks noChangeArrowheads="1"/>
          </p:cNvSpPr>
          <p:nvPr/>
        </p:nvSpPr>
        <p:spPr bwMode="auto">
          <a:xfrm>
            <a:off x="0" y="0"/>
            <a:ext cx="43891200" cy="0"/>
          </a:xfrm>
          <a:prstGeom prst="rect">
            <a:avLst/>
          </a:prstGeom>
          <a:noFill/>
          <a:ln w="9525">
            <a:noFill/>
            <a:miter lim="800000"/>
            <a:headEnd/>
            <a:tailEnd/>
          </a:ln>
        </p:spPr>
        <p:txBody>
          <a:bodyPr wrap="none" anchor="ctr">
            <a:spAutoFit/>
          </a:bodyPr>
          <a:lstStyle/>
          <a:p>
            <a:endParaRPr lang="ru-RU">
              <a:latin typeface="Calibri" pitchFamily="34" charset="0"/>
            </a:endParaRPr>
          </a:p>
        </p:txBody>
      </p:sp>
      <p:graphicFrame>
        <p:nvGraphicFramePr>
          <p:cNvPr id="2054" name="Object 6"/>
          <p:cNvGraphicFramePr>
            <a:graphicFrameLocks noChangeAspect="1"/>
          </p:cNvGraphicFramePr>
          <p:nvPr/>
        </p:nvGraphicFramePr>
        <p:xfrm>
          <a:off x="16919575" y="12404725"/>
          <a:ext cx="4071938" cy="3273425"/>
        </p:xfrm>
        <a:graphic>
          <a:graphicData uri="http://schemas.openxmlformats.org/presentationml/2006/ole">
            <p:oleObj spid="_x0000_s2054" r:id="rId9" imgW="4418280" imgH="3309480" progId="">
              <p:embed/>
            </p:oleObj>
          </a:graphicData>
        </a:graphic>
      </p:graphicFrame>
      <p:pic>
        <p:nvPicPr>
          <p:cNvPr id="2082" name="Рисунок 36"/>
          <p:cNvPicPr>
            <a:picLocks noChangeAspect="1" noChangeArrowheads="1"/>
          </p:cNvPicPr>
          <p:nvPr/>
        </p:nvPicPr>
        <p:blipFill>
          <a:blip r:embed="rId10"/>
          <a:srcRect/>
          <a:stretch>
            <a:fillRect/>
          </a:stretch>
        </p:blipFill>
        <p:spPr bwMode="auto">
          <a:xfrm>
            <a:off x="20648613" y="12374563"/>
            <a:ext cx="4440237" cy="3303587"/>
          </a:xfrm>
          <a:prstGeom prst="rect">
            <a:avLst/>
          </a:prstGeom>
          <a:noFill/>
          <a:ln w="9525">
            <a:noFill/>
            <a:miter lim="800000"/>
            <a:headEnd/>
            <a:tailEnd/>
          </a:ln>
        </p:spPr>
      </p:pic>
      <p:sp>
        <p:nvSpPr>
          <p:cNvPr id="2083" name="Прямоугольник 49"/>
          <p:cNvSpPr>
            <a:spLocks noChangeArrowheads="1"/>
          </p:cNvSpPr>
          <p:nvPr/>
        </p:nvSpPr>
        <p:spPr bwMode="auto">
          <a:xfrm>
            <a:off x="10325100" y="19397663"/>
            <a:ext cx="12352338" cy="5632450"/>
          </a:xfrm>
          <a:prstGeom prst="rect">
            <a:avLst/>
          </a:prstGeom>
          <a:noFill/>
          <a:ln w="9525">
            <a:noFill/>
            <a:miter lim="800000"/>
            <a:headEnd/>
            <a:tailEnd/>
          </a:ln>
        </p:spPr>
        <p:txBody>
          <a:bodyPr>
            <a:spAutoFit/>
          </a:bodyPr>
          <a:lstStyle/>
          <a:p>
            <a:pPr indent="714375" algn="just"/>
            <a:r>
              <a:rPr lang="en-US" sz="2400">
                <a:latin typeface="Calibri" pitchFamily="34" charset="0"/>
              </a:rPr>
              <a:t>The strengthening of the influence of temperature in the second stage (Fig. 2b) is expressed in both the periodic promotion of groundwater supply and its unloading. The effect of warming is not only direct - due to snow melting and evaporation, but also indirect - due to a decrease in accumulated precipitation (Fig. 3c), lowering the water levels in rivers and an increase in gradients of filtration flux, and an increase in the porosity of the dry soil. Therefore, the negative effect of temperature rise did not extend to GWT for a long time. Groundwater flow and river runoff have been changing in opposite directions until 2014 (Fig. 3b, 4), as the regime-forming factors (temperature and precipitation) affect them differently (Fig. 3b, 3c, 4): an increase in temperature during the cold season leads to an increase in groundwater flow and decrease in river runoff during winter and spring. It is obvious that the groundwater flow increases due to partial interception of the surface runoff, particularly thawed spring runoff. The decrease in precipitation and the sharper rise in temperature and evaporation after 1998 led to a decrease in groundwater infiltration supply (Fig. 3a). As a result, the general groundwater flow trend began decreasing (Fig. 3b). The role of groundwater flow in the formation of river runoff gradually increased, and their trends took the same direction (Fig. 3b).</a:t>
            </a:r>
          </a:p>
        </p:txBody>
      </p:sp>
      <p:sp>
        <p:nvSpPr>
          <p:cNvPr id="2084" name="Прямоугольник 50"/>
          <p:cNvSpPr>
            <a:spLocks noChangeArrowheads="1"/>
          </p:cNvSpPr>
          <p:nvPr/>
        </p:nvSpPr>
        <p:spPr bwMode="auto">
          <a:xfrm>
            <a:off x="24347488" y="12325350"/>
            <a:ext cx="4516437" cy="3324225"/>
          </a:xfrm>
          <a:prstGeom prst="rect">
            <a:avLst/>
          </a:prstGeom>
          <a:solidFill>
            <a:srgbClr val="FFFFFF"/>
          </a:solidFill>
          <a:ln w="9525">
            <a:noFill/>
            <a:miter lim="800000"/>
            <a:headEnd/>
            <a:tailEnd/>
          </a:ln>
        </p:spPr>
        <p:txBody>
          <a:bodyPr>
            <a:spAutoFit/>
          </a:bodyPr>
          <a:lstStyle/>
          <a:p>
            <a:pPr algn="just"/>
            <a:r>
              <a:rPr lang="en-US" sz="2100">
                <a:solidFill>
                  <a:srgbClr val="A50021"/>
                </a:solidFill>
                <a:latin typeface="Calibri" pitchFamily="34" charset="0"/>
              </a:rPr>
              <a:t>Fig. </a:t>
            </a:r>
            <a:r>
              <a:rPr lang="uk-UA" sz="2100">
                <a:solidFill>
                  <a:srgbClr val="A50021"/>
                </a:solidFill>
                <a:latin typeface="Calibri" pitchFamily="34" charset="0"/>
              </a:rPr>
              <a:t>2</a:t>
            </a:r>
            <a:r>
              <a:rPr lang="en-US" sz="2100">
                <a:solidFill>
                  <a:srgbClr val="A50021"/>
                </a:solidFill>
                <a:latin typeface="Calibri" pitchFamily="34" charset="0"/>
              </a:rPr>
              <a:t>. Diagram of values of standardized weights, sorted by absolute value, which reveals the dependence of groundwater </a:t>
            </a:r>
            <a:r>
              <a:rPr lang="en-US" sz="2000">
                <a:solidFill>
                  <a:srgbClr val="A50021"/>
                </a:solidFill>
                <a:latin typeface="Calibri" pitchFamily="34" charset="0"/>
              </a:rPr>
              <a:t>flow</a:t>
            </a:r>
            <a:r>
              <a:rPr lang="en-US" sz="2100">
                <a:solidFill>
                  <a:srgbClr val="A50021"/>
                </a:solidFill>
                <a:latin typeface="Calibri" pitchFamily="34" charset="0"/>
              </a:rPr>
              <a:t> on temperature, average monthly river discharge and monthly precipitation for the period: </a:t>
            </a:r>
            <a:r>
              <a:rPr lang="en-US" sz="2100" i="1">
                <a:solidFill>
                  <a:srgbClr val="A50021"/>
                </a:solidFill>
                <a:latin typeface="Calibri" pitchFamily="34" charset="0"/>
              </a:rPr>
              <a:t>а</a:t>
            </a:r>
            <a:r>
              <a:rPr lang="en-US" sz="2100">
                <a:solidFill>
                  <a:srgbClr val="A50021"/>
                </a:solidFill>
                <a:latin typeface="Calibri" pitchFamily="34" charset="0"/>
              </a:rPr>
              <a:t>-1980-1989; </a:t>
            </a:r>
            <a:r>
              <a:rPr lang="en-US" sz="2100" i="1">
                <a:solidFill>
                  <a:srgbClr val="A50021"/>
                </a:solidFill>
                <a:latin typeface="Calibri" pitchFamily="34" charset="0"/>
              </a:rPr>
              <a:t>b</a:t>
            </a:r>
            <a:r>
              <a:rPr lang="en-US" sz="2100">
                <a:solidFill>
                  <a:srgbClr val="A50021"/>
                </a:solidFill>
                <a:latin typeface="Calibri" pitchFamily="34" charset="0"/>
              </a:rPr>
              <a:t> - 1999-2016. Red vertical line - limit of significant coefficients (factors). </a:t>
            </a:r>
          </a:p>
          <a:p>
            <a:pPr algn="just"/>
            <a:endParaRPr lang="ru-RU" sz="2100">
              <a:solidFill>
                <a:srgbClr val="A50021"/>
              </a:solidFill>
              <a:latin typeface="Calibri" pitchFamily="34" charset="0"/>
            </a:endParaRPr>
          </a:p>
        </p:txBody>
      </p:sp>
      <p:sp>
        <p:nvSpPr>
          <p:cNvPr id="2085" name="Прямоугольник 51"/>
          <p:cNvSpPr>
            <a:spLocks noChangeArrowheads="1"/>
          </p:cNvSpPr>
          <p:nvPr/>
        </p:nvSpPr>
        <p:spPr bwMode="auto">
          <a:xfrm>
            <a:off x="20110450" y="21088350"/>
            <a:ext cx="9080500" cy="460375"/>
          </a:xfrm>
          <a:prstGeom prst="rect">
            <a:avLst/>
          </a:prstGeom>
          <a:noFill/>
          <a:ln w="9525">
            <a:noFill/>
            <a:miter lim="800000"/>
            <a:headEnd/>
            <a:tailEnd/>
          </a:ln>
        </p:spPr>
        <p:txBody>
          <a:bodyPr>
            <a:spAutoFit/>
          </a:bodyPr>
          <a:lstStyle/>
          <a:p>
            <a:pPr algn="just"/>
            <a:endParaRPr lang="ru-RU" sz="2400">
              <a:latin typeface="Calibri" pitchFamily="34" charset="0"/>
            </a:endParaRPr>
          </a:p>
        </p:txBody>
      </p:sp>
      <p:sp>
        <p:nvSpPr>
          <p:cNvPr id="2086" name="Прямоугольник 52"/>
          <p:cNvSpPr>
            <a:spLocks noChangeArrowheads="1"/>
          </p:cNvSpPr>
          <p:nvPr/>
        </p:nvSpPr>
        <p:spPr bwMode="auto">
          <a:xfrm>
            <a:off x="29184600" y="10069513"/>
            <a:ext cx="14173200" cy="3048000"/>
          </a:xfrm>
          <a:prstGeom prst="rect">
            <a:avLst/>
          </a:prstGeom>
          <a:noFill/>
          <a:ln w="9525">
            <a:noFill/>
            <a:miter lim="800000"/>
            <a:headEnd/>
            <a:tailEnd/>
          </a:ln>
        </p:spPr>
        <p:txBody>
          <a:bodyPr>
            <a:spAutoFit/>
          </a:bodyPr>
          <a:lstStyle/>
          <a:p>
            <a:pPr indent="533400" algn="just" defTabSz="1155700"/>
            <a:r>
              <a:rPr lang="en-US" sz="2400">
                <a:latin typeface="Calibri" pitchFamily="34" charset="0"/>
              </a:rPr>
              <a:t>According to the ratio of seasonal groundwater flow (Fig. 8) and runoff from different sites, there are three stages: (1) 1980-1989 (1990) - the groundwater flow in both sites is characterized by minimal winter and autumn values, moderate summer values, and dominating spring values; the relative groundwater flow in site 2 with high GWT prevails; (2) 1990-1998 - groundwater flow in the site with low GWT continues increasing and prevailing, while groundwater flow in the site with high GWT (1.0-2.5 m) decreases to a long-term minimum; (3) 1999-2014 - a slow growth with low-amplitude fluctuations of groundwater flow in the site with GWT = 1.0-2.5 m; 2015-2019 - high-amplitude fluctuations of groundwater flow and GWT reaching long-term maxima in the site with GWT = 2.7-4.0 m and reduction of GWT and groundwater discharge.</a:t>
            </a:r>
          </a:p>
        </p:txBody>
      </p:sp>
      <p:pic>
        <p:nvPicPr>
          <p:cNvPr id="2087" name="Рисунок 54"/>
          <p:cNvPicPr>
            <a:picLocks noChangeAspect="1" noChangeArrowheads="1"/>
          </p:cNvPicPr>
          <p:nvPr/>
        </p:nvPicPr>
        <p:blipFill>
          <a:blip r:embed="rId11"/>
          <a:srcRect/>
          <a:stretch>
            <a:fillRect/>
          </a:stretch>
        </p:blipFill>
        <p:spPr bwMode="auto">
          <a:xfrm>
            <a:off x="10515600" y="25336500"/>
            <a:ext cx="3997325" cy="4038600"/>
          </a:xfrm>
          <a:prstGeom prst="rect">
            <a:avLst/>
          </a:prstGeom>
          <a:noFill/>
          <a:ln w="9525">
            <a:noFill/>
            <a:miter lim="800000"/>
            <a:headEnd/>
            <a:tailEnd/>
          </a:ln>
        </p:spPr>
      </p:pic>
      <p:pic>
        <p:nvPicPr>
          <p:cNvPr id="2088" name="Рисунок 56"/>
          <p:cNvPicPr>
            <a:picLocks noChangeAspect="1" noChangeArrowheads="1"/>
          </p:cNvPicPr>
          <p:nvPr/>
        </p:nvPicPr>
        <p:blipFill>
          <a:blip r:embed="rId12"/>
          <a:srcRect/>
          <a:stretch>
            <a:fillRect/>
          </a:stretch>
        </p:blipFill>
        <p:spPr bwMode="auto">
          <a:xfrm>
            <a:off x="14668500" y="25317450"/>
            <a:ext cx="3973513" cy="4060825"/>
          </a:xfrm>
          <a:prstGeom prst="rect">
            <a:avLst/>
          </a:prstGeom>
          <a:noFill/>
          <a:ln w="9525">
            <a:noFill/>
            <a:miter lim="800000"/>
            <a:headEnd/>
            <a:tailEnd/>
          </a:ln>
        </p:spPr>
      </p:pic>
      <p:pic>
        <p:nvPicPr>
          <p:cNvPr id="2089" name="Рисунок 57"/>
          <p:cNvPicPr>
            <a:picLocks noChangeAspect="1" noChangeArrowheads="1"/>
          </p:cNvPicPr>
          <p:nvPr/>
        </p:nvPicPr>
        <p:blipFill>
          <a:blip r:embed="rId13"/>
          <a:srcRect/>
          <a:stretch>
            <a:fillRect/>
          </a:stretch>
        </p:blipFill>
        <p:spPr bwMode="auto">
          <a:xfrm>
            <a:off x="18764250" y="25203150"/>
            <a:ext cx="3733800" cy="4103688"/>
          </a:xfrm>
          <a:prstGeom prst="rect">
            <a:avLst/>
          </a:prstGeom>
          <a:noFill/>
          <a:ln w="9525">
            <a:noFill/>
            <a:miter lim="800000"/>
            <a:headEnd/>
            <a:tailEnd/>
          </a:ln>
        </p:spPr>
      </p:pic>
      <p:graphicFrame>
        <p:nvGraphicFramePr>
          <p:cNvPr id="59" name="Диаграмма 58"/>
          <p:cNvGraphicFramePr>
            <a:graphicFrameLocks noGrp="1"/>
          </p:cNvGraphicFramePr>
          <p:nvPr/>
        </p:nvGraphicFramePr>
        <p:xfrm>
          <a:off x="22938174" y="19008213"/>
          <a:ext cx="9017280" cy="3699388"/>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62" name="Диаграмма 61"/>
          <p:cNvGraphicFramePr/>
          <p:nvPr/>
        </p:nvGraphicFramePr>
        <p:xfrm>
          <a:off x="10536094" y="15989562"/>
          <a:ext cx="3909060" cy="2539992"/>
        </p:xfrm>
        <a:graphic>
          <a:graphicData uri="http://schemas.openxmlformats.org/drawingml/2006/chart">
            <c:chart xmlns:c="http://schemas.openxmlformats.org/drawingml/2006/chart" xmlns:r="http://schemas.openxmlformats.org/officeDocument/2006/relationships" r:id="rId15"/>
          </a:graphicData>
        </a:graphic>
      </p:graphicFrame>
      <p:sp>
        <p:nvSpPr>
          <p:cNvPr id="2092" name="Прямоугольник 63"/>
          <p:cNvSpPr>
            <a:spLocks noChangeArrowheads="1"/>
          </p:cNvSpPr>
          <p:nvPr/>
        </p:nvSpPr>
        <p:spPr bwMode="auto">
          <a:xfrm>
            <a:off x="10399713" y="18562638"/>
            <a:ext cx="12723812" cy="769937"/>
          </a:xfrm>
          <a:prstGeom prst="rect">
            <a:avLst/>
          </a:prstGeom>
          <a:noFill/>
          <a:ln w="9525">
            <a:noFill/>
            <a:miter lim="800000"/>
            <a:headEnd/>
            <a:tailEnd/>
          </a:ln>
        </p:spPr>
        <p:txBody>
          <a:bodyPr>
            <a:spAutoFit/>
          </a:bodyPr>
          <a:lstStyle/>
          <a:p>
            <a:r>
              <a:rPr lang="en-US" sz="2200">
                <a:solidFill>
                  <a:srgbClr val="A50021"/>
                </a:solidFill>
                <a:latin typeface="Calibri" pitchFamily="34" charset="0"/>
              </a:rPr>
              <a:t>Fig.3. </a:t>
            </a:r>
            <a:r>
              <a:rPr lang="en-US" sz="2200" b="1">
                <a:solidFill>
                  <a:srgbClr val="A50021"/>
                </a:solidFill>
                <a:latin typeface="Calibri" pitchFamily="34" charset="0"/>
              </a:rPr>
              <a:t>Average annual </a:t>
            </a:r>
            <a:r>
              <a:rPr lang="en-US" sz="2200">
                <a:solidFill>
                  <a:srgbClr val="A50021"/>
                </a:solidFill>
                <a:latin typeface="Calibri" pitchFamily="34" charset="0"/>
              </a:rPr>
              <a:t>values ​​per stage for GWT =</a:t>
            </a:r>
            <a:r>
              <a:rPr lang="uk-UA" sz="2200">
                <a:solidFill>
                  <a:srgbClr val="A50021"/>
                </a:solidFill>
                <a:latin typeface="Calibri" pitchFamily="34" charset="0"/>
              </a:rPr>
              <a:t> </a:t>
            </a:r>
            <a:r>
              <a:rPr lang="en-US" sz="2200">
                <a:solidFill>
                  <a:srgbClr val="A50021"/>
                </a:solidFill>
                <a:latin typeface="Calibri" pitchFamily="34" charset="0"/>
              </a:rPr>
              <a:t>3.0-4.</a:t>
            </a:r>
            <a:r>
              <a:rPr lang="uk-UA" sz="2200">
                <a:solidFill>
                  <a:srgbClr val="A50021"/>
                </a:solidFill>
                <a:latin typeface="Calibri" pitchFamily="34" charset="0"/>
              </a:rPr>
              <a:t>5</a:t>
            </a:r>
            <a:r>
              <a:rPr lang="en-US" sz="2200">
                <a:solidFill>
                  <a:srgbClr val="A50021"/>
                </a:solidFill>
                <a:latin typeface="Calibri" pitchFamily="34" charset="0"/>
              </a:rPr>
              <a:t> m</a:t>
            </a:r>
            <a:r>
              <a:rPr lang="uk-UA" sz="2200">
                <a:solidFill>
                  <a:srgbClr val="A50021"/>
                </a:solidFill>
                <a:latin typeface="Calibri" pitchFamily="34" charset="0"/>
              </a:rPr>
              <a:t> (</a:t>
            </a:r>
            <a:r>
              <a:rPr lang="en-US" sz="2200">
                <a:solidFill>
                  <a:srgbClr val="A50021"/>
                </a:solidFill>
                <a:latin typeface="Calibri" pitchFamily="34" charset="0"/>
              </a:rPr>
              <a:t>a,b,c) and comparison of groundwater flow to the river with precipitation (P)</a:t>
            </a:r>
            <a:r>
              <a:rPr lang="en-US" sz="2200">
                <a:solidFill>
                  <a:srgbClr val="A50021"/>
                </a:solidFill>
                <a:latin typeface="Times New Roman" pitchFamily="18" charset="0"/>
                <a:cs typeface="Times New Roman" pitchFamily="18" charset="0"/>
              </a:rPr>
              <a:t> and</a:t>
            </a:r>
            <a:r>
              <a:rPr lang="en-US" sz="2200">
                <a:solidFill>
                  <a:srgbClr val="A50021"/>
                </a:solidFill>
                <a:latin typeface="Calibri" pitchFamily="34" charset="0"/>
              </a:rPr>
              <a:t>  t </a:t>
            </a:r>
            <a:r>
              <a:rPr lang="en-US" sz="2200">
                <a:solidFill>
                  <a:srgbClr val="A50021"/>
                </a:solidFill>
                <a:latin typeface="Times New Roman" pitchFamily="18" charset="0"/>
                <a:cs typeface="Times New Roman" pitchFamily="18" charset="0"/>
              </a:rPr>
              <a:t>°C for the </a:t>
            </a:r>
            <a:r>
              <a:rPr lang="en-US" sz="2200" b="1">
                <a:solidFill>
                  <a:srgbClr val="A50021"/>
                </a:solidFill>
                <a:latin typeface="Times New Roman" pitchFamily="18" charset="0"/>
                <a:cs typeface="Times New Roman" pitchFamily="18" charset="0"/>
              </a:rPr>
              <a:t>winter </a:t>
            </a:r>
            <a:r>
              <a:rPr lang="en-US" sz="2200">
                <a:solidFill>
                  <a:srgbClr val="A50021"/>
                </a:solidFill>
                <a:latin typeface="Times New Roman" pitchFamily="18" charset="0"/>
                <a:cs typeface="Times New Roman" pitchFamily="18" charset="0"/>
              </a:rPr>
              <a:t>season (d).</a:t>
            </a:r>
            <a:endParaRPr lang="ru-RU" sz="2200">
              <a:solidFill>
                <a:srgbClr val="A50021"/>
              </a:solidFill>
              <a:latin typeface="Calibri" pitchFamily="34" charset="0"/>
            </a:endParaRPr>
          </a:p>
        </p:txBody>
      </p:sp>
      <p:graphicFrame>
        <p:nvGraphicFramePr>
          <p:cNvPr id="66" name="Диаграмма 65"/>
          <p:cNvGraphicFramePr>
            <a:graphicFrameLocks/>
          </p:cNvGraphicFramePr>
          <p:nvPr/>
        </p:nvGraphicFramePr>
        <p:xfrm>
          <a:off x="10210800" y="9925051"/>
          <a:ext cx="6677025" cy="3190874"/>
        </p:xfrm>
        <a:graphic>
          <a:graphicData uri="http://schemas.openxmlformats.org/drawingml/2006/chart">
            <c:chart xmlns:c="http://schemas.openxmlformats.org/drawingml/2006/chart" xmlns:r="http://schemas.openxmlformats.org/officeDocument/2006/relationships" r:id="rId16"/>
          </a:graphicData>
        </a:graphic>
      </p:graphicFrame>
      <p:sp>
        <p:nvSpPr>
          <p:cNvPr id="2094" name="Прямоугольник 66"/>
          <p:cNvSpPr>
            <a:spLocks noChangeArrowheads="1"/>
          </p:cNvSpPr>
          <p:nvPr/>
        </p:nvSpPr>
        <p:spPr bwMode="auto">
          <a:xfrm>
            <a:off x="10244138" y="13963650"/>
            <a:ext cx="6672262" cy="2308225"/>
          </a:xfrm>
          <a:prstGeom prst="rect">
            <a:avLst/>
          </a:prstGeom>
          <a:noFill/>
          <a:ln w="9525">
            <a:noFill/>
            <a:miter lim="800000"/>
            <a:headEnd/>
            <a:tailEnd/>
          </a:ln>
        </p:spPr>
        <p:txBody>
          <a:bodyPr>
            <a:spAutoFit/>
          </a:bodyPr>
          <a:lstStyle/>
          <a:p>
            <a:pPr indent="266700" algn="just"/>
            <a:r>
              <a:rPr lang="en-US" sz="2400">
                <a:latin typeface="Calibri" pitchFamily="34" charset="0"/>
              </a:rPr>
              <a:t>At the stage of </a:t>
            </a:r>
            <a:r>
              <a:rPr lang="en-US" sz="2400" b="1">
                <a:latin typeface="Calibri" pitchFamily="34" charset="0"/>
              </a:rPr>
              <a:t>1999-2017</a:t>
            </a:r>
            <a:r>
              <a:rPr lang="en-US" sz="2400">
                <a:latin typeface="Calibri" pitchFamily="34" charset="0"/>
              </a:rPr>
              <a:t>, the weight coefficient of temperature influence on groundwater flow increased significantly, while the weight coefficient of the surface runoff (after the high-water season in the river) and precipitation influence fell drastically (Fig. 2b).</a:t>
            </a:r>
          </a:p>
        </p:txBody>
      </p:sp>
      <p:graphicFrame>
        <p:nvGraphicFramePr>
          <p:cNvPr id="68" name="Диаграмма 67"/>
          <p:cNvGraphicFramePr/>
          <p:nvPr/>
        </p:nvGraphicFramePr>
        <p:xfrm>
          <a:off x="14649450" y="15811500"/>
          <a:ext cx="4572000" cy="2700337"/>
        </p:xfrm>
        <a:graphic>
          <a:graphicData uri="http://schemas.openxmlformats.org/drawingml/2006/chart">
            <c:chart xmlns:c="http://schemas.openxmlformats.org/drawingml/2006/chart" xmlns:r="http://schemas.openxmlformats.org/officeDocument/2006/relationships" r:id="rId17"/>
          </a:graphicData>
        </a:graphic>
      </p:graphicFrame>
      <p:graphicFrame>
        <p:nvGraphicFramePr>
          <p:cNvPr id="69" name="Диаграмма 68"/>
          <p:cNvGraphicFramePr/>
          <p:nvPr/>
        </p:nvGraphicFramePr>
        <p:xfrm>
          <a:off x="19325273" y="15792449"/>
          <a:ext cx="4544378" cy="2724151"/>
        </p:xfrm>
        <a:graphic>
          <a:graphicData uri="http://schemas.openxmlformats.org/drawingml/2006/chart">
            <c:chart xmlns:c="http://schemas.openxmlformats.org/drawingml/2006/chart" xmlns:r="http://schemas.openxmlformats.org/officeDocument/2006/relationships" r:id="rId18"/>
          </a:graphicData>
        </a:graphic>
      </p:graphicFrame>
      <p:sp>
        <p:nvSpPr>
          <p:cNvPr id="2097" name="Прямоугольник 69"/>
          <p:cNvSpPr>
            <a:spLocks noChangeArrowheads="1"/>
          </p:cNvSpPr>
          <p:nvPr/>
        </p:nvSpPr>
        <p:spPr bwMode="auto">
          <a:xfrm>
            <a:off x="23075900" y="22844125"/>
            <a:ext cx="5403850" cy="1784350"/>
          </a:xfrm>
          <a:prstGeom prst="rect">
            <a:avLst/>
          </a:prstGeom>
          <a:noFill/>
          <a:ln w="9525">
            <a:noFill/>
            <a:miter lim="800000"/>
            <a:headEnd/>
            <a:tailEnd/>
          </a:ln>
        </p:spPr>
        <p:txBody>
          <a:bodyPr>
            <a:spAutoFit/>
          </a:bodyPr>
          <a:lstStyle/>
          <a:p>
            <a:pPr algn="just"/>
            <a:r>
              <a:rPr lang="en-US" sz="2200">
                <a:solidFill>
                  <a:srgbClr val="C00000"/>
                </a:solidFill>
                <a:latin typeface="Calibri" pitchFamily="34" charset="0"/>
              </a:rPr>
              <a:t>Fig. 4. </a:t>
            </a:r>
            <a:r>
              <a:rPr lang="en-US" sz="2200">
                <a:solidFill>
                  <a:srgbClr val="A50021"/>
                </a:solidFill>
                <a:latin typeface="Calibri" pitchFamily="34" charset="0"/>
              </a:rPr>
              <a:t>Multi-year dynamics of river runoff (the Southern Bug, stream gauge station Lelitka), annual accumulated precipitation, and average temperature from 1976 to 2017.</a:t>
            </a:r>
          </a:p>
        </p:txBody>
      </p:sp>
      <p:sp>
        <p:nvSpPr>
          <p:cNvPr id="2098" name="Прямоугольник 70"/>
          <p:cNvSpPr>
            <a:spLocks noChangeArrowheads="1"/>
          </p:cNvSpPr>
          <p:nvPr/>
        </p:nvSpPr>
        <p:spPr bwMode="auto">
          <a:xfrm>
            <a:off x="26300113" y="16600488"/>
            <a:ext cx="327025" cy="339725"/>
          </a:xfrm>
          <a:prstGeom prst="rect">
            <a:avLst/>
          </a:prstGeom>
          <a:noFill/>
          <a:ln w="9525">
            <a:noFill/>
            <a:miter lim="800000"/>
            <a:headEnd/>
            <a:tailEnd/>
          </a:ln>
        </p:spPr>
        <p:txBody>
          <a:bodyPr>
            <a:spAutoFit/>
          </a:bodyPr>
          <a:lstStyle/>
          <a:p>
            <a:r>
              <a:rPr lang="en-US" sz="1600" b="1">
                <a:latin typeface="Calibri" pitchFamily="34" charset="0"/>
              </a:rPr>
              <a:t>T</a:t>
            </a:r>
            <a:endParaRPr lang="uk-UA" sz="1600" b="1">
              <a:latin typeface="Calibri" pitchFamily="34" charset="0"/>
            </a:endParaRPr>
          </a:p>
        </p:txBody>
      </p:sp>
      <p:sp>
        <p:nvSpPr>
          <p:cNvPr id="2099" name="Прямоугольник 71"/>
          <p:cNvSpPr>
            <a:spLocks noChangeArrowheads="1"/>
          </p:cNvSpPr>
          <p:nvPr/>
        </p:nvSpPr>
        <p:spPr bwMode="auto">
          <a:xfrm>
            <a:off x="10418763" y="18149888"/>
            <a:ext cx="431800" cy="461962"/>
          </a:xfrm>
          <a:prstGeom prst="rect">
            <a:avLst/>
          </a:prstGeom>
          <a:noFill/>
          <a:ln w="9525">
            <a:noFill/>
            <a:miter lim="800000"/>
            <a:headEnd/>
            <a:tailEnd/>
          </a:ln>
        </p:spPr>
        <p:txBody>
          <a:bodyPr wrap="none">
            <a:spAutoFit/>
          </a:bodyPr>
          <a:lstStyle/>
          <a:p>
            <a:r>
              <a:rPr lang="en-US" sz="2400">
                <a:solidFill>
                  <a:srgbClr val="C00000"/>
                </a:solidFill>
                <a:latin typeface="Montserrat Light"/>
              </a:rPr>
              <a:t>a</a:t>
            </a:r>
            <a:r>
              <a:rPr lang="ru-RU" sz="2400">
                <a:latin typeface="Calibri" pitchFamily="34" charset="0"/>
              </a:rPr>
              <a:t> </a:t>
            </a:r>
            <a:endParaRPr lang="uk-UA" sz="2400">
              <a:latin typeface="Calibri" pitchFamily="34" charset="0"/>
            </a:endParaRPr>
          </a:p>
        </p:txBody>
      </p:sp>
      <p:sp>
        <p:nvSpPr>
          <p:cNvPr id="2100" name="Прямоугольник 72"/>
          <p:cNvSpPr>
            <a:spLocks noChangeArrowheads="1"/>
          </p:cNvSpPr>
          <p:nvPr/>
        </p:nvSpPr>
        <p:spPr bwMode="auto">
          <a:xfrm>
            <a:off x="14808200" y="18292763"/>
            <a:ext cx="392113" cy="461962"/>
          </a:xfrm>
          <a:prstGeom prst="rect">
            <a:avLst/>
          </a:prstGeom>
          <a:noFill/>
          <a:ln w="9525">
            <a:noFill/>
            <a:miter lim="800000"/>
            <a:headEnd/>
            <a:tailEnd/>
          </a:ln>
        </p:spPr>
        <p:txBody>
          <a:bodyPr wrap="none">
            <a:spAutoFit/>
          </a:bodyPr>
          <a:lstStyle/>
          <a:p>
            <a:r>
              <a:rPr lang="en-US" sz="2400">
                <a:solidFill>
                  <a:srgbClr val="C00000"/>
                </a:solidFill>
                <a:latin typeface="Montserrat Light"/>
              </a:rPr>
              <a:t>b</a:t>
            </a:r>
            <a:endParaRPr lang="uk-UA" sz="2400">
              <a:solidFill>
                <a:srgbClr val="C00000"/>
              </a:solidFill>
              <a:latin typeface="Calibri" pitchFamily="34" charset="0"/>
            </a:endParaRPr>
          </a:p>
        </p:txBody>
      </p:sp>
      <p:sp>
        <p:nvSpPr>
          <p:cNvPr id="2101" name="Прямоугольник 73"/>
          <p:cNvSpPr>
            <a:spLocks noChangeArrowheads="1"/>
          </p:cNvSpPr>
          <p:nvPr/>
        </p:nvSpPr>
        <p:spPr bwMode="auto">
          <a:xfrm>
            <a:off x="19570700" y="18273713"/>
            <a:ext cx="336550" cy="522287"/>
          </a:xfrm>
          <a:prstGeom prst="rect">
            <a:avLst/>
          </a:prstGeom>
          <a:noFill/>
          <a:ln w="9525">
            <a:noFill/>
            <a:miter lim="800000"/>
            <a:headEnd/>
            <a:tailEnd/>
          </a:ln>
        </p:spPr>
        <p:txBody>
          <a:bodyPr wrap="none">
            <a:spAutoFit/>
          </a:bodyPr>
          <a:lstStyle/>
          <a:p>
            <a:r>
              <a:rPr lang="en-US" sz="2800">
                <a:solidFill>
                  <a:srgbClr val="C00000"/>
                </a:solidFill>
                <a:latin typeface="Calibri" pitchFamily="34" charset="0"/>
              </a:rPr>
              <a:t>c</a:t>
            </a:r>
            <a:endParaRPr lang="uk-UA" sz="2800">
              <a:solidFill>
                <a:srgbClr val="C00000"/>
              </a:solidFill>
              <a:latin typeface="Calibri" pitchFamily="34" charset="0"/>
            </a:endParaRPr>
          </a:p>
        </p:txBody>
      </p:sp>
      <p:graphicFrame>
        <p:nvGraphicFramePr>
          <p:cNvPr id="65" name="Диаграмма 64"/>
          <p:cNvGraphicFramePr>
            <a:graphicFrameLocks/>
          </p:cNvGraphicFramePr>
          <p:nvPr/>
        </p:nvGraphicFramePr>
        <p:xfrm>
          <a:off x="23974424" y="15659100"/>
          <a:ext cx="4863465" cy="2903220"/>
        </p:xfrm>
        <a:graphic>
          <a:graphicData uri="http://schemas.openxmlformats.org/drawingml/2006/chart">
            <c:chart xmlns:c="http://schemas.openxmlformats.org/drawingml/2006/chart" xmlns:r="http://schemas.openxmlformats.org/officeDocument/2006/relationships" r:id="rId19"/>
          </a:graphicData>
        </a:graphic>
      </p:graphicFrame>
      <p:sp>
        <p:nvSpPr>
          <p:cNvPr id="2103" name="Прямоугольник 75"/>
          <p:cNvSpPr>
            <a:spLocks noChangeArrowheads="1"/>
          </p:cNvSpPr>
          <p:nvPr/>
        </p:nvSpPr>
        <p:spPr bwMode="auto">
          <a:xfrm>
            <a:off x="23995063" y="18243550"/>
            <a:ext cx="374650" cy="522288"/>
          </a:xfrm>
          <a:prstGeom prst="rect">
            <a:avLst/>
          </a:prstGeom>
          <a:noFill/>
          <a:ln w="9525">
            <a:noFill/>
            <a:miter lim="800000"/>
            <a:headEnd/>
            <a:tailEnd/>
          </a:ln>
        </p:spPr>
        <p:txBody>
          <a:bodyPr wrap="none">
            <a:spAutoFit/>
          </a:bodyPr>
          <a:lstStyle/>
          <a:p>
            <a:r>
              <a:rPr lang="en-US" sz="2800">
                <a:solidFill>
                  <a:srgbClr val="C00000"/>
                </a:solidFill>
                <a:latin typeface="Calibri" pitchFamily="34" charset="0"/>
              </a:rPr>
              <a:t>d</a:t>
            </a:r>
            <a:endParaRPr lang="uk-UA" sz="2800">
              <a:solidFill>
                <a:srgbClr val="C00000"/>
              </a:solidFill>
              <a:latin typeface="Calibri" pitchFamily="34" charset="0"/>
            </a:endParaRPr>
          </a:p>
        </p:txBody>
      </p:sp>
      <p:graphicFrame>
        <p:nvGraphicFramePr>
          <p:cNvPr id="77" name="Диаграмма 76"/>
          <p:cNvGraphicFramePr/>
          <p:nvPr/>
        </p:nvGraphicFramePr>
        <p:xfrm>
          <a:off x="31954849" y="18906186"/>
          <a:ext cx="5914707" cy="2793607"/>
        </p:xfrm>
        <a:graphic>
          <a:graphicData uri="http://schemas.openxmlformats.org/drawingml/2006/chart">
            <c:chart xmlns:c="http://schemas.openxmlformats.org/drawingml/2006/chart" xmlns:r="http://schemas.openxmlformats.org/officeDocument/2006/relationships" r:id="rId20"/>
          </a:graphicData>
        </a:graphic>
      </p:graphicFrame>
      <p:graphicFrame>
        <p:nvGraphicFramePr>
          <p:cNvPr id="78" name="Диаграмма 77"/>
          <p:cNvGraphicFramePr/>
          <p:nvPr/>
        </p:nvGraphicFramePr>
        <p:xfrm>
          <a:off x="37872137" y="18854669"/>
          <a:ext cx="5787390" cy="2864175"/>
        </p:xfrm>
        <a:graphic>
          <a:graphicData uri="http://schemas.openxmlformats.org/drawingml/2006/chart">
            <c:chart xmlns:c="http://schemas.openxmlformats.org/drawingml/2006/chart" xmlns:r="http://schemas.openxmlformats.org/officeDocument/2006/relationships" r:id="rId21"/>
          </a:graphicData>
        </a:graphic>
      </p:graphicFrame>
      <p:graphicFrame>
        <p:nvGraphicFramePr>
          <p:cNvPr id="80" name="Диаграмма 79"/>
          <p:cNvGraphicFramePr>
            <a:graphicFrameLocks/>
          </p:cNvGraphicFramePr>
          <p:nvPr/>
        </p:nvGraphicFramePr>
        <p:xfrm>
          <a:off x="36887861" y="22615302"/>
          <a:ext cx="3088161" cy="1717669"/>
        </p:xfrm>
        <a:graphic>
          <a:graphicData uri="http://schemas.openxmlformats.org/drawingml/2006/chart">
            <c:chart xmlns:c="http://schemas.openxmlformats.org/drawingml/2006/chart" xmlns:r="http://schemas.openxmlformats.org/officeDocument/2006/relationships" r:id="rId22"/>
          </a:graphicData>
        </a:graphic>
      </p:graphicFrame>
      <p:graphicFrame>
        <p:nvGraphicFramePr>
          <p:cNvPr id="81" name="Диаграмма 80"/>
          <p:cNvGraphicFramePr>
            <a:graphicFrameLocks/>
          </p:cNvGraphicFramePr>
          <p:nvPr/>
        </p:nvGraphicFramePr>
        <p:xfrm>
          <a:off x="33466414" y="22688550"/>
          <a:ext cx="3289889" cy="1711427"/>
        </p:xfrm>
        <a:graphic>
          <a:graphicData uri="http://schemas.openxmlformats.org/drawingml/2006/chart">
            <c:chart xmlns:c="http://schemas.openxmlformats.org/drawingml/2006/chart" xmlns:r="http://schemas.openxmlformats.org/officeDocument/2006/relationships" r:id="rId23"/>
          </a:graphicData>
        </a:graphic>
      </p:graphicFrame>
      <p:graphicFrame>
        <p:nvGraphicFramePr>
          <p:cNvPr id="82" name="Диаграмма 81"/>
          <p:cNvGraphicFramePr>
            <a:graphicFrameLocks/>
          </p:cNvGraphicFramePr>
          <p:nvPr/>
        </p:nvGraphicFramePr>
        <p:xfrm>
          <a:off x="40230290" y="22599471"/>
          <a:ext cx="2965452" cy="1751986"/>
        </p:xfrm>
        <a:graphic>
          <a:graphicData uri="http://schemas.openxmlformats.org/drawingml/2006/chart">
            <c:chart xmlns:c="http://schemas.openxmlformats.org/drawingml/2006/chart" xmlns:r="http://schemas.openxmlformats.org/officeDocument/2006/relationships" r:id="rId24"/>
          </a:graphicData>
        </a:graphic>
      </p:graphicFrame>
      <p:sp>
        <p:nvSpPr>
          <p:cNvPr id="75" name="Прямоугольник 74"/>
          <p:cNvSpPr/>
          <p:nvPr/>
        </p:nvSpPr>
        <p:spPr>
          <a:xfrm>
            <a:off x="6477000" y="17926050"/>
            <a:ext cx="1276350" cy="647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756396" fontAlgn="auto">
              <a:spcBef>
                <a:spcPts val="0"/>
              </a:spcBef>
              <a:spcAft>
                <a:spcPts val="0"/>
              </a:spcAft>
              <a:defRPr/>
            </a:pPr>
            <a:r>
              <a:rPr lang="en-US" sz="2000" b="1" dirty="0">
                <a:solidFill>
                  <a:srgbClr val="A50021"/>
                </a:solidFill>
              </a:rPr>
              <a:t>Khmilnyk</a:t>
            </a:r>
            <a:endParaRPr lang="ru-RU" sz="2000" b="1" dirty="0">
              <a:solidFill>
                <a:srgbClr val="A50021"/>
              </a:solidFill>
            </a:endParaRPr>
          </a:p>
        </p:txBody>
      </p:sp>
      <p:graphicFrame>
        <p:nvGraphicFramePr>
          <p:cNvPr id="84" name="Диаграмма 83"/>
          <p:cNvGraphicFramePr>
            <a:graphicFrameLocks/>
          </p:cNvGraphicFramePr>
          <p:nvPr/>
        </p:nvGraphicFramePr>
        <p:xfrm>
          <a:off x="29827470" y="22293330"/>
          <a:ext cx="3464417" cy="2028422"/>
        </p:xfrm>
        <a:graphic>
          <a:graphicData uri="http://schemas.openxmlformats.org/drawingml/2006/chart">
            <c:chart xmlns:c="http://schemas.openxmlformats.org/drawingml/2006/chart" xmlns:r="http://schemas.openxmlformats.org/officeDocument/2006/relationships" r:id="rId25"/>
          </a:graphicData>
        </a:graphic>
      </p:graphicFrame>
      <p:sp>
        <p:nvSpPr>
          <p:cNvPr id="2111" name="Прямоугольник 84"/>
          <p:cNvSpPr>
            <a:spLocks noChangeArrowheads="1"/>
          </p:cNvSpPr>
          <p:nvPr/>
        </p:nvSpPr>
        <p:spPr bwMode="auto">
          <a:xfrm>
            <a:off x="31900813" y="21661438"/>
            <a:ext cx="12171362" cy="431800"/>
          </a:xfrm>
          <a:prstGeom prst="rect">
            <a:avLst/>
          </a:prstGeom>
          <a:noFill/>
          <a:ln w="9525">
            <a:noFill/>
            <a:miter lim="800000"/>
            <a:headEnd/>
            <a:tailEnd/>
          </a:ln>
        </p:spPr>
        <p:txBody>
          <a:bodyPr>
            <a:spAutoFit/>
          </a:bodyPr>
          <a:lstStyle/>
          <a:p>
            <a:r>
              <a:rPr lang="en-US" sz="2100">
                <a:solidFill>
                  <a:srgbClr val="C00000"/>
                </a:solidFill>
                <a:latin typeface="Calibri" pitchFamily="34" charset="0"/>
              </a:rPr>
              <a:t>Fig. 9. The ratio of winter (1) and spring (2) groundwater flows with the corresponding logarithmic trends</a:t>
            </a:r>
            <a:endParaRPr lang="ru-RU" sz="2100">
              <a:solidFill>
                <a:srgbClr val="C00000"/>
              </a:solidFill>
              <a:latin typeface="Calibri" pitchFamily="34" charset="0"/>
            </a:endParaRPr>
          </a:p>
        </p:txBody>
      </p:sp>
      <p:sp>
        <p:nvSpPr>
          <p:cNvPr id="2112" name="Прямоугольник 85"/>
          <p:cNvSpPr>
            <a:spLocks noChangeArrowheads="1"/>
          </p:cNvSpPr>
          <p:nvPr/>
        </p:nvSpPr>
        <p:spPr bwMode="auto">
          <a:xfrm>
            <a:off x="32105600" y="22278975"/>
            <a:ext cx="12169775" cy="430213"/>
          </a:xfrm>
          <a:prstGeom prst="rect">
            <a:avLst/>
          </a:prstGeom>
          <a:noFill/>
          <a:ln w="9525">
            <a:noFill/>
            <a:miter lim="800000"/>
            <a:headEnd/>
            <a:tailEnd/>
          </a:ln>
        </p:spPr>
        <p:txBody>
          <a:bodyPr>
            <a:spAutoFit/>
          </a:bodyPr>
          <a:lstStyle/>
          <a:p>
            <a:r>
              <a:rPr lang="en-US" sz="2200">
                <a:solidFill>
                  <a:srgbClr val="C00000"/>
                </a:solidFill>
                <a:latin typeface="Calibri" pitchFamily="34" charset="0"/>
              </a:rPr>
              <a:t>Fig. 10. Changes in seasonal infiltration groundwater supply (GWT = 3.0-4.5 m) by stages</a:t>
            </a:r>
            <a:endParaRPr lang="ru-RU" sz="2200">
              <a:solidFill>
                <a:srgbClr val="C00000"/>
              </a:solidFill>
              <a:latin typeface="Calibri" pitchFamily="34" charset="0"/>
            </a:endParaRPr>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16.09.30"/>
  <p:tag name="AS_TITLE" val="Aspose.Slides for .NET 4.0"/>
  <p:tag name="AS_VERSION" val="16.9.0.0"/>
  <p:tag name="MAKESIGNSTEMPLATE" val="hypotheticalocean|09-2018"/>
</p:tagLst>
</file>

<file path=ppt/theme/theme1.xml><?xml version="1.0" encoding="utf-8"?>
<a:theme xmlns:a="http://schemas.openxmlformats.org/drawingml/2006/main" name="Office 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14054</TotalTime>
  <Words>1717</Words>
  <Application>Microsoft Office PowerPoint</Application>
  <PresentationFormat>Custom</PresentationFormat>
  <Paragraphs>44</Paragraphs>
  <Slides>1</Slides>
  <Notes>0</Notes>
  <HiddenSlides>0</HiddenSlides>
  <MMClips>0</MMClips>
  <ScaleCrop>false</ScaleCrop>
  <HeadingPairs>
    <vt:vector size="8" baseType="variant">
      <vt:variant>
        <vt:lpstr>Использованные шрифты</vt:lpstr>
      </vt:variant>
      <vt:variant>
        <vt:i4>8</vt:i4>
      </vt:variant>
      <vt:variant>
        <vt:lpstr>Шаблон оформления</vt:lpstr>
      </vt:variant>
      <vt:variant>
        <vt:i4>2</vt:i4>
      </vt:variant>
      <vt:variant>
        <vt:lpstr>Внедренные серверы OLE</vt:lpstr>
      </vt:variant>
      <vt:variant>
        <vt:i4>0</vt:i4>
      </vt:variant>
      <vt:variant>
        <vt:lpstr>Заголовки слайдов</vt:lpstr>
      </vt:variant>
      <vt:variant>
        <vt:i4>1</vt:i4>
      </vt:variant>
    </vt:vector>
  </HeadingPairs>
  <TitlesOfParts>
    <vt:vector size="11" baseType="lpstr">
      <vt:lpstr>Calibri</vt:lpstr>
      <vt:lpstr>Arial</vt:lpstr>
      <vt:lpstr>Libre Baskerville</vt:lpstr>
      <vt:lpstr>Franklin Gothic Heavy</vt:lpstr>
      <vt:lpstr>Open Sans</vt:lpstr>
      <vt:lpstr>Montserrat Light</vt:lpstr>
      <vt:lpstr>Times New Roman</vt:lpstr>
      <vt:lpstr>System</vt:lpstr>
      <vt:lpstr>Office Theme</vt:lpstr>
      <vt:lpstr>Office Theme</vt:lpstr>
      <vt:lpstr>Слайд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Sample research poster</dc:title>
  <dc:subject>Free Poster Presentation Example</dc:subject>
  <dc:creator>Graphicsland/MakeSigns.com</dc:creator>
  <cp:keywords>scientific, research, template, custom, poster, presentation, symposium, printing, powerpoint, create, design, example, sample, download</cp:keywords>
  <dc:description>Download our scientific poster templates at no cost to you and get one step closer to making a great research poster.</dc:description>
  <cp:lastModifiedBy>Осадчий</cp:lastModifiedBy>
  <cp:revision>190</cp:revision>
  <cp:lastPrinted>2011-01-21T18:13:44Z</cp:lastPrinted>
  <dcterms:modified xsi:type="dcterms:W3CDTF">2021-04-27T08:24:56Z</dcterms:modified>
  <cp:category>scientific poster powerpoint</cp:category>
</cp:coreProperties>
</file>