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9" r:id="rId2"/>
    <p:sldId id="265" r:id="rId3"/>
    <p:sldId id="268" r:id="rId4"/>
    <p:sldId id="264" r:id="rId5"/>
    <p:sldId id="270" r:id="rId6"/>
    <p:sldId id="267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F0"/>
    <a:srgbClr val="20FEE4"/>
    <a:srgbClr val="50ADE4"/>
    <a:srgbClr val="4498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4" autoAdjust="0"/>
  </p:normalViewPr>
  <p:slideViewPr>
    <p:cSldViewPr snapToGrid="0" snapToObjects="1">
      <p:cViewPr varScale="1">
        <p:scale>
          <a:sx n="120" d="100"/>
          <a:sy n="120" d="100"/>
        </p:scale>
        <p:origin x="134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92" d="100"/>
          <a:sy n="92" d="100"/>
        </p:scale>
        <p:origin x="373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cademia\PhD\Quarantine_Begins\Tables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Average rank over all variables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Tables!$P$5</c:f>
              <c:strCache>
                <c:ptCount val="1"/>
                <c:pt idx="0">
                  <c:v>Daily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Tables!$Q$4:$T$4</c:f>
              <c:strCache>
                <c:ptCount val="4"/>
                <c:pt idx="0">
                  <c:v>Xavier</c:v>
                </c:pt>
                <c:pt idx="1">
                  <c:v>ERA5-Land</c:v>
                </c:pt>
                <c:pt idx="2">
                  <c:v>GLDAS2.0</c:v>
                </c:pt>
                <c:pt idx="3">
                  <c:v>GLDAS2.1</c:v>
                </c:pt>
              </c:strCache>
            </c:strRef>
          </c:cat>
          <c:val>
            <c:numRef>
              <c:f>Tables!$Q$5:$T$5</c:f>
              <c:numCache>
                <c:formatCode>General</c:formatCode>
                <c:ptCount val="4"/>
                <c:pt idx="0">
                  <c:v>2.95</c:v>
                </c:pt>
                <c:pt idx="1">
                  <c:v>1.62</c:v>
                </c:pt>
                <c:pt idx="2">
                  <c:v>2.99</c:v>
                </c:pt>
                <c:pt idx="3">
                  <c:v>2.5099999999999998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BB-49CF-86F0-E18CE7C87DD1}"/>
            </c:ext>
          </c:extLst>
        </c:ser>
        <c:ser>
          <c:idx val="1"/>
          <c:order val="1"/>
          <c:tx>
            <c:strRef>
              <c:f>Tables!$P$6</c:f>
              <c:strCache>
                <c:ptCount val="1"/>
                <c:pt idx="0">
                  <c:v>Monthly</c:v>
                </c:pt>
              </c:strCache>
            </c:strRef>
          </c:tx>
          <c:spPr>
            <a:solidFill>
              <a:srgbClr val="20FEE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Tables!$Q$4:$T$4</c:f>
              <c:strCache>
                <c:ptCount val="4"/>
                <c:pt idx="0">
                  <c:v>Xavier</c:v>
                </c:pt>
                <c:pt idx="1">
                  <c:v>ERA5-Land</c:v>
                </c:pt>
                <c:pt idx="2">
                  <c:v>GLDAS2.0</c:v>
                </c:pt>
                <c:pt idx="3">
                  <c:v>GLDAS2.1</c:v>
                </c:pt>
              </c:strCache>
            </c:strRef>
          </c:cat>
          <c:val>
            <c:numRef>
              <c:f>Tables!$Q$6:$T$6</c:f>
              <c:numCache>
                <c:formatCode>General</c:formatCode>
                <c:ptCount val="4"/>
                <c:pt idx="0">
                  <c:v>2.62</c:v>
                </c:pt>
                <c:pt idx="1">
                  <c:v>2.04</c:v>
                </c:pt>
                <c:pt idx="2">
                  <c:v>2.82</c:v>
                </c:pt>
                <c:pt idx="3">
                  <c:v>2.56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BB-49CF-86F0-E18CE7C87D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90674672"/>
        <c:axId val="990682160"/>
      </c:barChart>
      <c:catAx>
        <c:axId val="99067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0682160"/>
        <c:crosses val="autoZero"/>
        <c:auto val="1"/>
        <c:lblAlgn val="ctr"/>
        <c:lblOffset val="100"/>
        <c:noMultiLvlLbl val="0"/>
      </c:catAx>
      <c:valAx>
        <c:axId val="99068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067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7F5B05-72DC-4FD0-99FB-AF4248052A73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D5049-49AA-4EFC-9AA2-228A38B254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6920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DA068F-7861-416A-8EEB-96FC49E5A58D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681BE-DB4C-44F7-945F-A274DA2F73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743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681BE-DB4C-44F7-945F-A274DA2F73C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645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681BE-DB4C-44F7-945F-A274DA2F73C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421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681BE-DB4C-44F7-945F-A274DA2F73C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623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681BE-DB4C-44F7-945F-A274DA2F73C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22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681BE-DB4C-44F7-945F-A274DA2F73C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99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50B7C2-F8A2-E64D-8419-ABC454F09069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876E3B-7931-0841-82A7-612815AB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960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50B7C2-F8A2-E64D-8419-ABC454F09069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876E3B-7931-0841-82A7-612815AB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134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50B7C2-F8A2-E64D-8419-ABC454F09069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876E3B-7931-0841-82A7-612815AB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29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50B7C2-F8A2-E64D-8419-ABC454F09069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876E3B-7931-0841-82A7-612815AB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825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50B7C2-F8A2-E64D-8419-ABC454F09069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876E3B-7931-0841-82A7-612815AB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9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50B7C2-F8A2-E64D-8419-ABC454F09069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876E3B-7931-0841-82A7-612815AB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0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50B7C2-F8A2-E64D-8419-ABC454F09069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876E3B-7931-0841-82A7-612815AB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2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50B7C2-F8A2-E64D-8419-ABC454F09069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876E3B-7931-0841-82A7-612815AB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53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50B7C2-F8A2-E64D-8419-ABC454F09069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876E3B-7931-0841-82A7-612815AB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04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50B7C2-F8A2-E64D-8419-ABC454F09069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876E3B-7931-0841-82A7-612815AB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84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50B7C2-F8A2-E64D-8419-ABC454F09069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876E3B-7931-0841-82A7-612815AB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011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744069" y="0"/>
            <a:ext cx="4105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641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10" Type="http://schemas.openxmlformats.org/officeDocument/2006/relationships/image" Target="../media/image8.pn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3.png"/><Relationship Id="rId11" Type="http://schemas.openxmlformats.org/officeDocument/2006/relationships/image" Target="../media/image8.png"/><Relationship Id="rId5" Type="http://schemas.openxmlformats.org/officeDocument/2006/relationships/image" Target="../media/image12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emf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ngall.com/temperature-png" TargetMode="External"/><Relationship Id="rId13" Type="http://schemas.openxmlformats.org/officeDocument/2006/relationships/hyperlink" Target="https://freesvg.org/air-humidity" TargetMode="External"/><Relationship Id="rId18" Type="http://schemas.openxmlformats.org/officeDocument/2006/relationships/image" Target="../media/image22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10.emf"/><Relationship Id="rId7" Type="http://schemas.openxmlformats.org/officeDocument/2006/relationships/image" Target="../media/image16.png"/><Relationship Id="rId12" Type="http://schemas.openxmlformats.org/officeDocument/2006/relationships/image" Target="../media/image19.png"/><Relationship Id="rId17" Type="http://schemas.openxmlformats.org/officeDocument/2006/relationships/hyperlink" Target="https://www.goodfreephotos.com/vector-images/cartoon-sun-vector-art.png.php" TargetMode="External"/><Relationship Id="rId2" Type="http://schemas.openxmlformats.org/officeDocument/2006/relationships/audio" Target="../media/media6.m4a"/><Relationship Id="rId16" Type="http://schemas.openxmlformats.org/officeDocument/2006/relationships/image" Target="../media/image21.png"/><Relationship Id="rId20" Type="http://schemas.openxmlformats.org/officeDocument/2006/relationships/image" Target="../media/image9.png"/><Relationship Id="rId1" Type="http://schemas.microsoft.com/office/2007/relationships/media" Target="../media/media6.m4a"/><Relationship Id="rId6" Type="http://schemas.openxmlformats.org/officeDocument/2006/relationships/hyperlink" Target="https://pixabay.com/en/raincloud-storm-weather-symbol-47580/" TargetMode="External"/><Relationship Id="rId11" Type="http://schemas.openxmlformats.org/officeDocument/2006/relationships/hyperlink" Target="https://svgsilh.com/image/1294818.html" TargetMode="External"/><Relationship Id="rId5" Type="http://schemas.openxmlformats.org/officeDocument/2006/relationships/image" Target="../media/image15.png"/><Relationship Id="rId15" Type="http://schemas.openxmlformats.org/officeDocument/2006/relationships/hyperlink" Target="http://www.pngall.com/wind-png" TargetMode="External"/><Relationship Id="rId23" Type="http://schemas.openxmlformats.org/officeDocument/2006/relationships/image" Target="../media/image8.png"/><Relationship Id="rId10" Type="http://schemas.openxmlformats.org/officeDocument/2006/relationships/image" Target="../media/image18.svg"/><Relationship Id="rId19" Type="http://schemas.openxmlformats.org/officeDocument/2006/relationships/image" Target="../media/image7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7.png"/><Relationship Id="rId14" Type="http://schemas.openxmlformats.org/officeDocument/2006/relationships/image" Target="../media/image20.png"/><Relationship Id="rId2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3.png"/><Relationship Id="rId11" Type="http://schemas.openxmlformats.org/officeDocument/2006/relationships/image" Target="../media/image8.png"/><Relationship Id="rId5" Type="http://schemas.openxmlformats.org/officeDocument/2006/relationships/chart" Target="../charts/chart1.xml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0920" y="4204517"/>
            <a:ext cx="88421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Evaluation of high-resolution meteorological global data products using flux tower observations across Brazil</a:t>
            </a:r>
            <a:endParaRPr lang="en-GB" sz="3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99" y="1406367"/>
            <a:ext cx="8308223" cy="252003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68164" y="138907"/>
            <a:ext cx="8145258" cy="1003670"/>
            <a:chOff x="397367" y="219436"/>
            <a:chExt cx="8145258" cy="100367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7367" y="256915"/>
              <a:ext cx="3147022" cy="966191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9280" y="219436"/>
              <a:ext cx="2873345" cy="719460"/>
            </a:xfrm>
            <a:prstGeom prst="rect">
              <a:avLst/>
            </a:prstGeom>
          </p:spPr>
        </p:pic>
      </p:grpSp>
      <p:pic>
        <p:nvPicPr>
          <p:cNvPr id="1028" name="Picture 4" descr="Brazil Physical Map">
            <a:extLst>
              <a:ext uri="{FF2B5EF4-FFF2-40B4-BE49-F238E27FC236}">
                <a16:creationId xmlns:a16="http://schemas.microsoft.com/office/drawing/2014/main" id="{129B30AA-96AA-4181-9A97-38F5B227B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054" y="1430256"/>
            <a:ext cx="2417946" cy="25200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tall tower in the middle of a forest&#10;&#10;Description automatically generated with low confidence">
            <a:extLst>
              <a:ext uri="{FF2B5EF4-FFF2-40B4-BE49-F238E27FC236}">
                <a16:creationId xmlns:a16="http://schemas.microsoft.com/office/drawing/2014/main" id="{3E2493D3-241E-493D-BA56-9DC1FB0E79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4004" y="1430256"/>
            <a:ext cx="2512962" cy="25200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6" descr="GESCO Study Abroad">
            <a:extLst>
              <a:ext uri="{FF2B5EF4-FFF2-40B4-BE49-F238E27FC236}">
                <a16:creationId xmlns:a16="http://schemas.microsoft.com/office/drawing/2014/main" id="{8287BB8A-2AE0-4534-AD49-A4DE153FF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193" y="6328971"/>
            <a:ext cx="1427526" cy="431232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63FA910-C5C7-4B3E-8B32-85CB7AB2ECDB}"/>
              </a:ext>
            </a:extLst>
          </p:cNvPr>
          <p:cNvSpPr txBox="1"/>
          <p:nvPr/>
        </p:nvSpPr>
        <p:spPr>
          <a:xfrm>
            <a:off x="-41921" y="6311186"/>
            <a:ext cx="72567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4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 Brown</a:t>
            </a:r>
            <a:r>
              <a:rPr lang="en-GB" sz="1400" b="0" i="0" u="none" strike="noStrike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Rafael Rosolem</a:t>
            </a:r>
            <a:r>
              <a:rPr lang="en-GB" sz="1400" b="0" i="0" u="none" strike="noStrike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Ross Woods</a:t>
            </a:r>
            <a:r>
              <a:rPr lang="en-GB" sz="1400" b="0" i="0" u="none" strike="noStrike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Humberto Rocha</a:t>
            </a:r>
            <a:r>
              <a:rPr lang="en-GB" sz="1400" b="0" i="0" u="none" strike="noStrike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Debora Roberti</a:t>
            </a:r>
            <a:r>
              <a:rPr lang="en-GB" sz="1400" b="0" i="0" u="none" strike="noStrike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E4EADD-D5D0-445A-95C1-6C64DBDB3BB7}"/>
              </a:ext>
            </a:extLst>
          </p:cNvPr>
          <p:cNvSpPr txBox="1"/>
          <p:nvPr/>
        </p:nvSpPr>
        <p:spPr>
          <a:xfrm>
            <a:off x="-52523" y="6575305"/>
            <a:ext cx="725671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100" b="0" i="0" u="none" strike="noStrike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100" b="0" i="0" u="none" strike="noStrik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Bristol, UK, </a:t>
            </a:r>
            <a:r>
              <a:rPr lang="en-GB" sz="1100" b="0" i="0" u="none" strike="noStrike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100" b="0" i="0" u="none" strike="noStrik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Universidade de Sao Paulo, Brazil, </a:t>
            </a:r>
            <a:r>
              <a:rPr lang="en-GB" sz="1100" b="0" i="0" u="none" strike="noStrike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100" b="0" i="0" u="none" strike="noStrike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Universidade Federal de Santa Maria, Brazil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8F4B384-75CF-4A9B-B524-8C8B37A126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8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19"/>
    </mc:Choice>
    <mc:Fallback xmlns="">
      <p:transition spd="slow" advTm="328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9F3B9-A00C-49D5-B07F-3374D50B2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B660B-604E-4D91-9FB1-CD1E3E2C1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933" y="1166018"/>
            <a:ext cx="8229600" cy="4525963"/>
          </a:xfrm>
        </p:spPr>
        <p:txBody>
          <a:bodyPr/>
          <a:lstStyle/>
          <a:p>
            <a:r>
              <a:rPr lang="en-GB" dirty="0"/>
              <a:t>What are the dominant sources of error?</a:t>
            </a:r>
          </a:p>
          <a:p>
            <a:endParaRPr lang="en-GB" dirty="0"/>
          </a:p>
          <a:p>
            <a:r>
              <a:rPr lang="en-GB" dirty="0"/>
              <a:t>How do these errors vary by location and time of year?</a:t>
            </a:r>
          </a:p>
          <a:p>
            <a:endParaRPr lang="en-GB" dirty="0"/>
          </a:p>
          <a:p>
            <a:r>
              <a:rPr lang="en-GB" dirty="0"/>
              <a:t>Which product is best for each variable?</a:t>
            </a:r>
          </a:p>
          <a:p>
            <a:endParaRPr lang="en-GB" dirty="0"/>
          </a:p>
          <a:p>
            <a:r>
              <a:rPr lang="en-GB" dirty="0"/>
              <a:t>Which product is best overall?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38CEBDC-4AA8-4B07-919D-8DFED65FDC2E}"/>
              </a:ext>
            </a:extLst>
          </p:cNvPr>
          <p:cNvGrpSpPr/>
          <p:nvPr/>
        </p:nvGrpSpPr>
        <p:grpSpPr>
          <a:xfrm>
            <a:off x="400968" y="5958804"/>
            <a:ext cx="8150849" cy="801399"/>
            <a:chOff x="400968" y="5958804"/>
            <a:chExt cx="8150849" cy="801399"/>
          </a:xfrm>
        </p:grpSpPr>
        <p:pic>
          <p:nvPicPr>
            <p:cNvPr id="4" name="Picture 6" descr="GESCO Study Abroad">
              <a:extLst>
                <a:ext uri="{FF2B5EF4-FFF2-40B4-BE49-F238E27FC236}">
                  <a16:creationId xmlns:a16="http://schemas.microsoft.com/office/drawing/2014/main" id="{A9050D99-CCE5-4C19-9732-960FCA320D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5788" y="6157420"/>
              <a:ext cx="1966029" cy="593905"/>
            </a:xfrm>
            <a:prstGeom prst="rect">
              <a:avLst/>
            </a:prstGeom>
            <a:noFill/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6CCA77A-41DB-43DE-9C11-F79FE6D67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0968" y="6166298"/>
              <a:ext cx="1818449" cy="59390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7B28E9B-B570-4CE0-973A-C8F6A9A249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9611" y="5958804"/>
              <a:ext cx="8140700" cy="381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D91875A-F478-4B30-BF28-B6986D536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778" y="6150652"/>
              <a:ext cx="2371910" cy="593905"/>
            </a:xfrm>
            <a:prstGeom prst="rect">
              <a:avLst/>
            </a:prstGeom>
          </p:spPr>
        </p:pic>
      </p:grp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0C6CD532-132B-425A-A370-CCF28F86D2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6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17"/>
    </mc:Choice>
    <mc:Fallback xmlns="">
      <p:transition spd="slow" advTm="511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B88DE4-1818-4CA7-BD6F-CD9CE937D927}"/>
              </a:ext>
            </a:extLst>
          </p:cNvPr>
          <p:cNvSpPr txBox="1"/>
          <p:nvPr/>
        </p:nvSpPr>
        <p:spPr>
          <a:xfrm>
            <a:off x="258691" y="267964"/>
            <a:ext cx="5662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1">
                    <a:lumMod val="75000"/>
                  </a:schemeClr>
                </a:solidFill>
              </a:rPr>
              <a:t>The Dominant Sources of Error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B7B276-82D8-49A2-956D-AD7D290EF0C9}"/>
              </a:ext>
            </a:extLst>
          </p:cNvPr>
          <p:cNvSpPr/>
          <p:nvPr/>
        </p:nvSpPr>
        <p:spPr>
          <a:xfrm>
            <a:off x="3116062" y="3154159"/>
            <a:ext cx="5637323" cy="2143178"/>
          </a:xfrm>
          <a:prstGeom prst="rect">
            <a:avLst/>
          </a:prstGeom>
          <a:solidFill>
            <a:srgbClr val="50A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4BE23FE-683E-47E9-821D-05B1693F960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732" y="3258462"/>
            <a:ext cx="5731510" cy="195135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EF9B4BE-0128-4BCF-B750-301586ACFB8B}"/>
              </a:ext>
            </a:extLst>
          </p:cNvPr>
          <p:cNvGrpSpPr/>
          <p:nvPr/>
        </p:nvGrpSpPr>
        <p:grpSpPr>
          <a:xfrm>
            <a:off x="390615" y="1855133"/>
            <a:ext cx="2427303" cy="3343637"/>
            <a:chOff x="454240" y="2075725"/>
            <a:chExt cx="2427303" cy="334363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C04C723-7E47-4387-9036-64BA1E4690E8}"/>
                </a:ext>
              </a:extLst>
            </p:cNvPr>
            <p:cNvGrpSpPr/>
            <p:nvPr/>
          </p:nvGrpSpPr>
          <p:grpSpPr>
            <a:xfrm>
              <a:off x="454240" y="2075725"/>
              <a:ext cx="532660" cy="3343637"/>
              <a:chOff x="454240" y="2075725"/>
              <a:chExt cx="532660" cy="3343637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58D2A13-5876-47C9-B547-8C908DB6834C}"/>
                  </a:ext>
                </a:extLst>
              </p:cNvPr>
              <p:cNvSpPr/>
              <p:nvPr/>
            </p:nvSpPr>
            <p:spPr>
              <a:xfrm>
                <a:off x="454240" y="3216178"/>
                <a:ext cx="532660" cy="106273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78636A4-57A4-4AC9-A328-B3FEB746992D}"/>
                  </a:ext>
                </a:extLst>
              </p:cNvPr>
              <p:cNvSpPr/>
              <p:nvPr/>
            </p:nvSpPr>
            <p:spPr>
              <a:xfrm>
                <a:off x="454240" y="2075725"/>
                <a:ext cx="532660" cy="106273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3968D7B-D1C9-4CD0-958C-5E8175DB21D1}"/>
                  </a:ext>
                </a:extLst>
              </p:cNvPr>
              <p:cNvSpPr/>
              <p:nvPr/>
            </p:nvSpPr>
            <p:spPr>
              <a:xfrm>
                <a:off x="454240" y="4356631"/>
                <a:ext cx="532660" cy="1062731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4A506AA-D914-4D25-8030-EACB7FFB9A79}"/>
                </a:ext>
              </a:extLst>
            </p:cNvPr>
            <p:cNvSpPr txBox="1"/>
            <p:nvPr/>
          </p:nvSpPr>
          <p:spPr>
            <a:xfrm>
              <a:off x="1221419" y="2403038"/>
              <a:ext cx="1660124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Variation</a:t>
              </a:r>
            </a:p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  <a:p>
              <a:r>
                <a:rPr lang="en-GB" dirty="0"/>
                <a:t>Systematic Bias</a:t>
              </a:r>
            </a:p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  <a:p>
              <a:r>
                <a:rPr lang="en-GB" dirty="0"/>
                <a:t>Correlation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C9AE26F-B22E-46A0-B046-451BA9AF380C}"/>
              </a:ext>
            </a:extLst>
          </p:cNvPr>
          <p:cNvSpPr txBox="1"/>
          <p:nvPr/>
        </p:nvSpPr>
        <p:spPr>
          <a:xfrm>
            <a:off x="409610" y="1283058"/>
            <a:ext cx="2408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Contribution to MSE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3C6F4447-9DD1-4B21-BA5D-DD20274C9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053883"/>
              </p:ext>
            </p:extLst>
          </p:nvPr>
        </p:nvGraphicFramePr>
        <p:xfrm>
          <a:off x="4040434" y="1782623"/>
          <a:ext cx="378857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4289">
                  <a:extLst>
                    <a:ext uri="{9D8B030D-6E8A-4147-A177-3AD203B41FA5}">
                      <a16:colId xmlns:a16="http://schemas.microsoft.com/office/drawing/2014/main" val="42223340"/>
                    </a:ext>
                  </a:extLst>
                </a:gridCol>
                <a:gridCol w="1894289">
                  <a:extLst>
                    <a:ext uri="{9D8B030D-6E8A-4147-A177-3AD203B41FA5}">
                      <a16:colId xmlns:a16="http://schemas.microsoft.com/office/drawing/2014/main" val="1423961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Monthly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022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Correlation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Bias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329372"/>
                  </a:ext>
                </a:extLst>
              </a:tr>
            </a:tbl>
          </a:graphicData>
        </a:graphic>
      </p:graphicFrame>
      <p:grpSp>
        <p:nvGrpSpPr>
          <p:cNvPr id="28" name="Group 27">
            <a:extLst>
              <a:ext uri="{FF2B5EF4-FFF2-40B4-BE49-F238E27FC236}">
                <a16:creationId xmlns:a16="http://schemas.microsoft.com/office/drawing/2014/main" id="{D3C29E1C-7DCA-4773-99D7-3DCB3E9F0435}"/>
              </a:ext>
            </a:extLst>
          </p:cNvPr>
          <p:cNvGrpSpPr/>
          <p:nvPr/>
        </p:nvGrpSpPr>
        <p:grpSpPr>
          <a:xfrm>
            <a:off x="400968" y="5958804"/>
            <a:ext cx="8150849" cy="801399"/>
            <a:chOff x="400968" y="5958804"/>
            <a:chExt cx="8150849" cy="801399"/>
          </a:xfrm>
        </p:grpSpPr>
        <p:pic>
          <p:nvPicPr>
            <p:cNvPr id="29" name="Picture 6" descr="GESCO Study Abroad">
              <a:extLst>
                <a:ext uri="{FF2B5EF4-FFF2-40B4-BE49-F238E27FC236}">
                  <a16:creationId xmlns:a16="http://schemas.microsoft.com/office/drawing/2014/main" id="{C913C2D0-68BA-40E3-942D-304ED9BE79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5788" y="6157420"/>
              <a:ext cx="1966029" cy="593905"/>
            </a:xfrm>
            <a:prstGeom prst="rect">
              <a:avLst/>
            </a:prstGeom>
            <a:noFill/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A458499-765A-4EC5-841D-DEE8DBFD2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0968" y="6166298"/>
              <a:ext cx="1818449" cy="59390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EC8282E-9D24-430B-B49C-3C6737E8D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9611" y="5958804"/>
              <a:ext cx="8140700" cy="3810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7A824357-3951-472A-B18D-249181A1B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778" y="6150652"/>
              <a:ext cx="2371910" cy="593905"/>
            </a:xfrm>
            <a:prstGeom prst="rect">
              <a:avLst/>
            </a:prstGeom>
          </p:spPr>
        </p:pic>
      </p:grp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B28152A7-3FA3-49C1-8C98-E1998DA856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7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217"/>
    </mc:Choice>
    <mc:Fallback xmlns="">
      <p:transition spd="slow" advTm="612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Map&#10;&#10;Description automatically generated">
            <a:extLst>
              <a:ext uri="{FF2B5EF4-FFF2-40B4-BE49-F238E27FC236}">
                <a16:creationId xmlns:a16="http://schemas.microsoft.com/office/drawing/2014/main" id="{DE204879-8CB3-4739-A949-5141B0C2135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79" y="838567"/>
            <a:ext cx="6965808" cy="4925921"/>
          </a:xfrm>
          <a:prstGeom prst="rect">
            <a:avLst/>
          </a:prstGeom>
        </p:spPr>
      </p:pic>
      <p:pic>
        <p:nvPicPr>
          <p:cNvPr id="4" name="Picture 3" descr="Diagram, map&#10;&#10;Description automatically generated">
            <a:extLst>
              <a:ext uri="{FF2B5EF4-FFF2-40B4-BE49-F238E27FC236}">
                <a16:creationId xmlns:a16="http://schemas.microsoft.com/office/drawing/2014/main" id="{2E3D55FE-5D9B-445C-A178-775D06FA936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667" t="11680" r="79435" b="18927"/>
          <a:stretch/>
        </p:blipFill>
        <p:spPr>
          <a:xfrm>
            <a:off x="1744579" y="1005493"/>
            <a:ext cx="323057" cy="479279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280C268-6434-4136-B830-570F693BAB31}"/>
              </a:ext>
            </a:extLst>
          </p:cNvPr>
          <p:cNvSpPr txBox="1"/>
          <p:nvPr/>
        </p:nvSpPr>
        <p:spPr>
          <a:xfrm>
            <a:off x="258693" y="266970"/>
            <a:ext cx="7861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1">
                    <a:lumMod val="75000"/>
                  </a:schemeClr>
                </a:solidFill>
              </a:rPr>
              <a:t>The Impact of Location and Season on Error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EF31613-F95C-4FE5-B8B6-F67078C8DE60}"/>
              </a:ext>
            </a:extLst>
          </p:cNvPr>
          <p:cNvGrpSpPr/>
          <p:nvPr/>
        </p:nvGrpSpPr>
        <p:grpSpPr>
          <a:xfrm>
            <a:off x="400968" y="5958804"/>
            <a:ext cx="8150849" cy="801399"/>
            <a:chOff x="400968" y="5958804"/>
            <a:chExt cx="8150849" cy="801399"/>
          </a:xfrm>
        </p:grpSpPr>
        <p:pic>
          <p:nvPicPr>
            <p:cNvPr id="24" name="Picture 6" descr="GESCO Study Abroad">
              <a:extLst>
                <a:ext uri="{FF2B5EF4-FFF2-40B4-BE49-F238E27FC236}">
                  <a16:creationId xmlns:a16="http://schemas.microsoft.com/office/drawing/2014/main" id="{75F7C268-1734-41E9-A86B-89C0E5411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5788" y="6157420"/>
              <a:ext cx="1966029" cy="593905"/>
            </a:xfrm>
            <a:prstGeom prst="rect">
              <a:avLst/>
            </a:prstGeom>
            <a:no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E9B70CC-C73D-4CDD-B520-94EC588F2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0968" y="6166298"/>
              <a:ext cx="1818449" cy="593905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F778B3D-0FA8-48FC-90D2-158179541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9611" y="5958804"/>
              <a:ext cx="8140700" cy="381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7E43496-B6AE-48BB-B34A-448E63A41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778" y="6150652"/>
              <a:ext cx="2371910" cy="593905"/>
            </a:xfrm>
            <a:prstGeom prst="rect">
              <a:avLst/>
            </a:prstGeom>
          </p:spPr>
        </p:pic>
      </p:grpSp>
      <p:pic>
        <p:nvPicPr>
          <p:cNvPr id="34" name="Picture 33" descr="Diagram, map&#10;&#10;Description automatically generated">
            <a:extLst>
              <a:ext uri="{FF2B5EF4-FFF2-40B4-BE49-F238E27FC236}">
                <a16:creationId xmlns:a16="http://schemas.microsoft.com/office/drawing/2014/main" id="{280E4C98-93F8-49DB-A0E8-747B002A2F2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667" t="78260" r="17251" b="18927"/>
          <a:stretch/>
        </p:blipFill>
        <p:spPr>
          <a:xfrm>
            <a:off x="1741512" y="5610726"/>
            <a:ext cx="5476898" cy="194330"/>
          </a:xfrm>
          <a:prstGeom prst="rect">
            <a:avLst/>
          </a:prstGeom>
        </p:spPr>
      </p:pic>
      <p:pic>
        <p:nvPicPr>
          <p:cNvPr id="37" name="Audio 36">
            <a:hlinkClick r:id="" action="ppaction://media"/>
            <a:extLst>
              <a:ext uri="{FF2B5EF4-FFF2-40B4-BE49-F238E27FC236}">
                <a16:creationId xmlns:a16="http://schemas.microsoft.com/office/drawing/2014/main" id="{7FF2D82B-9D0B-4EAE-9D20-49F4663C7D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56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30"/>
    </mc:Choice>
    <mc:Fallback xmlns="">
      <p:transition spd="slow" advTm="320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B280C268-6434-4136-B830-570F693BAB31}"/>
              </a:ext>
            </a:extLst>
          </p:cNvPr>
          <p:cNvSpPr txBox="1"/>
          <p:nvPr/>
        </p:nvSpPr>
        <p:spPr>
          <a:xfrm>
            <a:off x="258693" y="266970"/>
            <a:ext cx="7861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1">
                    <a:lumMod val="75000"/>
                  </a:schemeClr>
                </a:solidFill>
              </a:rPr>
              <a:t>The Impact of Location and Season on Error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EF31613-F95C-4FE5-B8B6-F67078C8DE60}"/>
              </a:ext>
            </a:extLst>
          </p:cNvPr>
          <p:cNvGrpSpPr/>
          <p:nvPr/>
        </p:nvGrpSpPr>
        <p:grpSpPr>
          <a:xfrm>
            <a:off x="400968" y="5958804"/>
            <a:ext cx="8150849" cy="801399"/>
            <a:chOff x="400968" y="5958804"/>
            <a:chExt cx="8150849" cy="801399"/>
          </a:xfrm>
        </p:grpSpPr>
        <p:pic>
          <p:nvPicPr>
            <p:cNvPr id="24" name="Picture 6" descr="GESCO Study Abroad">
              <a:extLst>
                <a:ext uri="{FF2B5EF4-FFF2-40B4-BE49-F238E27FC236}">
                  <a16:creationId xmlns:a16="http://schemas.microsoft.com/office/drawing/2014/main" id="{75F7C268-1734-41E9-A86B-89C0E5411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5788" y="6157420"/>
              <a:ext cx="1966029" cy="593905"/>
            </a:xfrm>
            <a:prstGeom prst="rect">
              <a:avLst/>
            </a:prstGeom>
            <a:noFill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E9B70CC-C73D-4CDD-B520-94EC588F2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0968" y="6166298"/>
              <a:ext cx="1818449" cy="593905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F778B3D-0FA8-48FC-90D2-158179541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9611" y="5958804"/>
              <a:ext cx="8140700" cy="381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7E43496-B6AE-48BB-B34A-448E63A41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778" y="6150652"/>
              <a:ext cx="2371910" cy="593905"/>
            </a:xfrm>
            <a:prstGeom prst="rect">
              <a:avLst/>
            </a:prstGeom>
          </p:spPr>
        </p:pic>
      </p:grpSp>
      <p:pic>
        <p:nvPicPr>
          <p:cNvPr id="28" name="Picture 27" descr="Chart&#10;&#10;Description automatically generated">
            <a:extLst>
              <a:ext uri="{FF2B5EF4-FFF2-40B4-BE49-F238E27FC236}">
                <a16:creationId xmlns:a16="http://schemas.microsoft.com/office/drawing/2014/main" id="{6DF9DA59-8C67-4B8F-B28B-48BCF579150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30"/>
          <a:stretch/>
        </p:blipFill>
        <p:spPr>
          <a:xfrm>
            <a:off x="654049" y="1003332"/>
            <a:ext cx="7527687" cy="628097"/>
          </a:xfrm>
          <a:prstGeom prst="rect">
            <a:avLst/>
          </a:prstGeom>
        </p:spPr>
      </p:pic>
      <p:pic>
        <p:nvPicPr>
          <p:cNvPr id="29" name="Picture 28" descr="Chart&#10;&#10;Description automatically generated">
            <a:extLst>
              <a:ext uri="{FF2B5EF4-FFF2-40B4-BE49-F238E27FC236}">
                <a16:creationId xmlns:a16="http://schemas.microsoft.com/office/drawing/2014/main" id="{C4376512-2385-4B03-85E6-19CFE1C9667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07" b="27100"/>
          <a:stretch/>
        </p:blipFill>
        <p:spPr>
          <a:xfrm>
            <a:off x="669723" y="1684639"/>
            <a:ext cx="7527691" cy="3887095"/>
          </a:xfrm>
          <a:prstGeom prst="rect">
            <a:avLst/>
          </a:prstGeom>
        </p:spPr>
      </p:pic>
      <p:pic>
        <p:nvPicPr>
          <p:cNvPr id="30" name="Picture 29" descr="Chart&#10;&#10;Description automatically generated">
            <a:extLst>
              <a:ext uri="{FF2B5EF4-FFF2-40B4-BE49-F238E27FC236}">
                <a16:creationId xmlns:a16="http://schemas.microsoft.com/office/drawing/2014/main" id="{7B57629D-2928-48B6-9419-362F11D5507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46"/>
          <a:stretch/>
        </p:blipFill>
        <p:spPr>
          <a:xfrm>
            <a:off x="645406" y="5574018"/>
            <a:ext cx="7527690" cy="37100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711708D-BBEB-481C-85C7-FAB14E41B1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8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360"/>
    </mc:Choice>
    <mc:Fallback xmlns="">
      <p:transition spd="slow" advTm="443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7B4715A-AC22-4817-A0B7-E5F4CA8C7B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427636"/>
              </p:ext>
            </p:extLst>
          </p:nvPr>
        </p:nvGraphicFramePr>
        <p:xfrm>
          <a:off x="388383" y="1155881"/>
          <a:ext cx="8140700" cy="4263397"/>
        </p:xfrm>
        <a:graphic>
          <a:graphicData uri="http://schemas.openxmlformats.org/drawingml/2006/table">
            <a:tbl>
              <a:tblPr/>
              <a:tblGrid>
                <a:gridCol w="2646249">
                  <a:extLst>
                    <a:ext uri="{9D8B030D-6E8A-4147-A177-3AD203B41FA5}">
                      <a16:colId xmlns:a16="http://schemas.microsoft.com/office/drawing/2014/main" val="871308564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3789282421"/>
                    </a:ext>
                  </a:extLst>
                </a:gridCol>
                <a:gridCol w="1597152">
                  <a:extLst>
                    <a:ext uri="{9D8B030D-6E8A-4147-A177-3AD203B41FA5}">
                      <a16:colId xmlns:a16="http://schemas.microsoft.com/office/drawing/2014/main" val="1665629846"/>
                    </a:ext>
                  </a:extLst>
                </a:gridCol>
                <a:gridCol w="1580819">
                  <a:extLst>
                    <a:ext uri="{9D8B030D-6E8A-4147-A177-3AD203B41FA5}">
                      <a16:colId xmlns:a16="http://schemas.microsoft.com/office/drawing/2014/main" val="2241871582"/>
                    </a:ext>
                  </a:extLst>
                </a:gridCol>
              </a:tblGrid>
              <a:tr h="310485">
                <a:tc>
                  <a:txBody>
                    <a:bodyPr/>
                    <a:lstStyle/>
                    <a:p>
                      <a:pPr algn="l" fontAlgn="b"/>
                      <a:endParaRPr lang="en-GB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Daily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Monthly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767678"/>
                  </a:ext>
                </a:extLst>
              </a:tr>
              <a:tr h="561976">
                <a:tc>
                  <a:txBody>
                    <a:bodyPr/>
                    <a:lstStyle/>
                    <a:p>
                      <a:pPr algn="l" fontAlgn="b"/>
                      <a:r>
                        <a:rPr lang="en-GB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Precipitation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MSWEPv2.2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Xavier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F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904533"/>
                  </a:ext>
                </a:extLst>
              </a:tr>
              <a:tr h="561976">
                <a:tc>
                  <a:txBody>
                    <a:bodyPr/>
                    <a:lstStyle/>
                    <a:p>
                      <a:pPr algn="l" fontAlgn="b"/>
                      <a:r>
                        <a:rPr lang="en-GB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 Temperature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ERA5-Land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ERA5-Land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F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069072"/>
                  </a:ext>
                </a:extLst>
              </a:tr>
              <a:tr h="561976">
                <a:tc>
                  <a:txBody>
                    <a:bodyPr/>
                    <a:lstStyle/>
                    <a:p>
                      <a:pPr algn="l" fontAlgn="b"/>
                      <a:r>
                        <a:rPr lang="en-GB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 Humidity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ERA5-Land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ERA5-Land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F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541418"/>
                  </a:ext>
                </a:extLst>
              </a:tr>
              <a:tr h="561976">
                <a:tc>
                  <a:txBody>
                    <a:bodyPr/>
                    <a:lstStyle/>
                    <a:p>
                      <a:pPr algn="l" fontAlgn="b"/>
                      <a:r>
                        <a:rPr lang="en-GB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 Pressure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ERA5-Land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ERA5-Land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F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990056"/>
                  </a:ext>
                </a:extLst>
              </a:tr>
              <a:tr h="561976">
                <a:tc>
                  <a:txBody>
                    <a:bodyPr/>
                    <a:lstStyle/>
                    <a:p>
                      <a:pPr algn="l" fontAlgn="b"/>
                      <a:r>
                        <a:rPr lang="en-GB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Shortwave Radiation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ERA5-Land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GLDAS2.0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F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551575"/>
                  </a:ext>
                </a:extLst>
              </a:tr>
              <a:tr h="561976">
                <a:tc>
                  <a:txBody>
                    <a:bodyPr/>
                    <a:lstStyle/>
                    <a:p>
                      <a:pPr algn="l" fontAlgn="b"/>
                      <a:r>
                        <a:rPr lang="en-GB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Longwave Radiation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ERA5-Land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ERA5-Land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F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563208"/>
                  </a:ext>
                </a:extLst>
              </a:tr>
              <a:tr h="561976">
                <a:tc>
                  <a:txBody>
                    <a:bodyPr/>
                    <a:lstStyle/>
                    <a:p>
                      <a:pPr algn="l" fontAlgn="b"/>
                      <a:r>
                        <a:rPr lang="en-GB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 Speed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ERA5-Land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Xavier</a:t>
                      </a: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F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1004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1B88DE4-1818-4CA7-BD6F-CD9CE937D927}"/>
              </a:ext>
            </a:extLst>
          </p:cNvPr>
          <p:cNvSpPr txBox="1"/>
          <p:nvPr/>
        </p:nvSpPr>
        <p:spPr>
          <a:xfrm>
            <a:off x="400968" y="239073"/>
            <a:ext cx="5414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1">
                    <a:lumMod val="75000"/>
                  </a:schemeClr>
                </a:solidFill>
              </a:rPr>
              <a:t>Best Product for each variable</a:t>
            </a:r>
          </a:p>
        </p:txBody>
      </p:sp>
      <p:pic>
        <p:nvPicPr>
          <p:cNvPr id="19" name="Picture 18" descr="Background pattern&#10;&#10;Description automatically generated">
            <a:extLst>
              <a:ext uri="{FF2B5EF4-FFF2-40B4-BE49-F238E27FC236}">
                <a16:creationId xmlns:a16="http://schemas.microsoft.com/office/drawing/2014/main" id="{DEF1C6C2-4559-4A2D-9AFB-2A0CC28807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873560" y="1494763"/>
            <a:ext cx="553222" cy="548650"/>
          </a:xfrm>
          <a:prstGeom prst="rect">
            <a:avLst/>
          </a:prstGeom>
        </p:spPr>
      </p:pic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525B6D57-F733-4E02-8726-0582A2962F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 rot="5400000">
            <a:off x="3772609" y="1975666"/>
            <a:ext cx="707761" cy="707761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814F2E9A-51C4-4567-A6FA-9D44482A01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3867491" y="3202141"/>
            <a:ext cx="498075" cy="498075"/>
          </a:xfrm>
          <a:prstGeom prst="rect">
            <a:avLst/>
          </a:prstGeom>
        </p:spPr>
      </p:pic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6FD45E33-7CB3-45BC-8E97-5F7B247A63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3873560" y="2563826"/>
            <a:ext cx="601394" cy="60139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42281C6-A95A-4E93-9554-AE4CFA74627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3616325" y="4765150"/>
            <a:ext cx="855096" cy="632962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BDDA6186-3F02-4474-ADB9-7CEB1611B844}"/>
              </a:ext>
            </a:extLst>
          </p:cNvPr>
          <p:cNvGrpSpPr/>
          <p:nvPr/>
        </p:nvGrpSpPr>
        <p:grpSpPr>
          <a:xfrm>
            <a:off x="3614823" y="3828492"/>
            <a:ext cx="890680" cy="809723"/>
            <a:chOff x="9613413" y="11664480"/>
            <a:chExt cx="3105706" cy="2932555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22D1641-6380-430F-B6EA-3B364278D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7"/>
                </a:ext>
              </a:extLst>
            </a:blip>
            <a:stretch>
              <a:fillRect/>
            </a:stretch>
          </p:blipFill>
          <p:spPr>
            <a:xfrm>
              <a:off x="10515600" y="11664480"/>
              <a:ext cx="2203519" cy="2203519"/>
            </a:xfrm>
            <a:prstGeom prst="rect">
              <a:avLst/>
            </a:prstGeom>
          </p:spPr>
        </p:pic>
        <p:pic>
          <p:nvPicPr>
            <p:cNvPr id="35" name="Picture 2" descr="Wavy, arrows, shaft, up, waves icon - Download on Iconfinder">
              <a:extLst>
                <a:ext uri="{FF2B5EF4-FFF2-40B4-BE49-F238E27FC236}">
                  <a16:creationId xmlns:a16="http://schemas.microsoft.com/office/drawing/2014/main" id="{72828CB1-E3C9-4E33-96FC-D5D841CDD4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913301">
              <a:off x="9831352" y="13029033"/>
              <a:ext cx="800351" cy="800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Wavy, arrows, shaft, up, waves icon - Download on Iconfinder">
              <a:extLst>
                <a:ext uri="{FF2B5EF4-FFF2-40B4-BE49-F238E27FC236}">
                  <a16:creationId xmlns:a16="http://schemas.microsoft.com/office/drawing/2014/main" id="{FA55F8C8-9FD1-44CA-B09B-10157231ACE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8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64"/>
            <a:stretch/>
          </p:blipFill>
          <p:spPr bwMode="auto">
            <a:xfrm rot="13913301">
              <a:off x="10109057" y="13410389"/>
              <a:ext cx="691002" cy="1682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771C4C4-D57D-426D-B87B-CDB15EFE5C01}"/>
              </a:ext>
            </a:extLst>
          </p:cNvPr>
          <p:cNvGrpSpPr/>
          <p:nvPr/>
        </p:nvGrpSpPr>
        <p:grpSpPr>
          <a:xfrm>
            <a:off x="400968" y="5958804"/>
            <a:ext cx="8150849" cy="801399"/>
            <a:chOff x="400968" y="5958804"/>
            <a:chExt cx="8150849" cy="801399"/>
          </a:xfrm>
        </p:grpSpPr>
        <p:pic>
          <p:nvPicPr>
            <p:cNvPr id="42" name="Picture 6" descr="GESCO Study Abroad">
              <a:extLst>
                <a:ext uri="{FF2B5EF4-FFF2-40B4-BE49-F238E27FC236}">
                  <a16:creationId xmlns:a16="http://schemas.microsoft.com/office/drawing/2014/main" id="{1D06A3C6-FBAE-434B-9440-1BC25AAC67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5788" y="6157420"/>
              <a:ext cx="1966029" cy="593905"/>
            </a:xfrm>
            <a:prstGeom prst="rect">
              <a:avLst/>
            </a:prstGeom>
            <a:noFill/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6E612788-D4BF-4047-B6A9-A718079D2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0968" y="6166298"/>
              <a:ext cx="1818449" cy="593905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CBBA2A03-E9FC-4CCF-AEBB-011B943D7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09611" y="5958804"/>
              <a:ext cx="8140700" cy="38100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12C32B0A-C882-4B1D-A9E1-82D9CB71D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778" y="6150652"/>
              <a:ext cx="2371910" cy="593905"/>
            </a:xfrm>
            <a:prstGeom prst="rect">
              <a:avLst/>
            </a:prstGeom>
          </p:spPr>
        </p:pic>
      </p:grp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BA03A1CB-B7F2-499B-A42C-2727D9EF4B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30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10"/>
    </mc:Choice>
    <mc:Fallback xmlns="">
      <p:transition spd="slow" advTm="401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B88DE4-1818-4CA7-BD6F-CD9CE937D927}"/>
              </a:ext>
            </a:extLst>
          </p:cNvPr>
          <p:cNvSpPr txBox="1"/>
          <p:nvPr/>
        </p:nvSpPr>
        <p:spPr>
          <a:xfrm>
            <a:off x="311337" y="685817"/>
            <a:ext cx="3816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1">
                    <a:lumMod val="75000"/>
                  </a:schemeClr>
                </a:solidFill>
              </a:rPr>
              <a:t>Best Overall Product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DB28076-AE5F-44BF-BCE0-DA269E0F29E6}"/>
              </a:ext>
            </a:extLst>
          </p:cNvPr>
          <p:cNvGrpSpPr/>
          <p:nvPr/>
        </p:nvGrpSpPr>
        <p:grpSpPr>
          <a:xfrm>
            <a:off x="3915624" y="2279672"/>
            <a:ext cx="4572000" cy="2743200"/>
            <a:chOff x="7376719" y="195045"/>
            <a:chExt cx="4572000" cy="2743200"/>
          </a:xfrm>
        </p:grpSpPr>
        <p:graphicFrame>
          <p:nvGraphicFramePr>
            <p:cNvPr id="23" name="Chart 22">
              <a:extLst>
                <a:ext uri="{FF2B5EF4-FFF2-40B4-BE49-F238E27FC236}">
                  <a16:creationId xmlns:a16="http://schemas.microsoft.com/office/drawing/2014/main" id="{2AC4D6A1-9E9E-47FC-B1F7-F7571192520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79140380"/>
                </p:ext>
              </p:extLst>
            </p:nvPr>
          </p:nvGraphicFramePr>
          <p:xfrm>
            <a:off x="7376719" y="195045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2FE9341-78C5-4BB6-B967-882C8EAD4643}"/>
                </a:ext>
              </a:extLst>
            </p:cNvPr>
            <p:cNvSpPr/>
            <p:nvPr/>
          </p:nvSpPr>
          <p:spPr>
            <a:xfrm>
              <a:off x="8935673" y="1166070"/>
              <a:ext cx="619387" cy="120801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2CEFBDF-51A8-4BB3-88FA-1D397638278C}"/>
                </a:ext>
              </a:extLst>
            </p:cNvPr>
            <p:cNvSpPr txBox="1"/>
            <p:nvPr/>
          </p:nvSpPr>
          <p:spPr>
            <a:xfrm>
              <a:off x="8822039" y="2383415"/>
              <a:ext cx="95862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rgbClr val="FF0000"/>
                  </a:solidFill>
                </a:rPr>
                <a:t>ERA5-Land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3E0594CE-FA68-4ED8-98EB-96FCD82164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628" y="2371772"/>
            <a:ext cx="3410145" cy="23247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71E8CB-91B1-424F-8204-11B5F8293178}"/>
              </a:ext>
            </a:extLst>
          </p:cNvPr>
          <p:cNvSpPr txBox="1"/>
          <p:nvPr/>
        </p:nvSpPr>
        <p:spPr>
          <a:xfrm>
            <a:off x="889350" y="2194098"/>
            <a:ext cx="190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Daily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8ADAC07-971C-477B-B105-3A8679E3ACA6}"/>
              </a:ext>
            </a:extLst>
          </p:cNvPr>
          <p:cNvGrpSpPr/>
          <p:nvPr/>
        </p:nvGrpSpPr>
        <p:grpSpPr>
          <a:xfrm>
            <a:off x="400968" y="5958804"/>
            <a:ext cx="8150849" cy="801399"/>
            <a:chOff x="400968" y="5958804"/>
            <a:chExt cx="8150849" cy="801399"/>
          </a:xfrm>
        </p:grpSpPr>
        <p:pic>
          <p:nvPicPr>
            <p:cNvPr id="28" name="Picture 6" descr="GESCO Study Abroad">
              <a:extLst>
                <a:ext uri="{FF2B5EF4-FFF2-40B4-BE49-F238E27FC236}">
                  <a16:creationId xmlns:a16="http://schemas.microsoft.com/office/drawing/2014/main" id="{1CBC1CEF-337D-492A-8739-2E7D901377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5788" y="6157420"/>
              <a:ext cx="1966029" cy="593905"/>
            </a:xfrm>
            <a:prstGeom prst="rect">
              <a:avLst/>
            </a:prstGeom>
            <a:noFill/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8AE9B61-938F-4DCF-96A4-8797BC4BE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0968" y="6166298"/>
              <a:ext cx="1818449" cy="593905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476457D-08E7-4363-9B9B-724E23E23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9611" y="5958804"/>
              <a:ext cx="8140700" cy="3810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E48C510F-7E77-4158-BC5A-C9CD6D584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778" y="6150652"/>
              <a:ext cx="2371910" cy="593905"/>
            </a:xfrm>
            <a:prstGeom prst="rect">
              <a:avLst/>
            </a:prstGeom>
          </p:spPr>
        </p:pic>
      </p:grp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E15A668C-6442-417F-9885-2E33765FDD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30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60"/>
    </mc:Choice>
    <mc:Fallback xmlns="">
      <p:transition spd="slow" advTm="509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13242</TotalTime>
  <Words>165</Words>
  <Application>Microsoft Office PowerPoint</Application>
  <PresentationFormat>On-screen Show (4:3)</PresentationFormat>
  <Paragraphs>61</Paragraphs>
  <Slides>7</Slides>
  <Notes>5</Notes>
  <HiddenSlides>0</HiddenSlides>
  <MMClips>7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Research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Exeter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Vine</dc:creator>
  <cp:lastModifiedBy>Jamie Brown</cp:lastModifiedBy>
  <cp:revision>55</cp:revision>
  <dcterms:created xsi:type="dcterms:W3CDTF">2016-02-12T15:52:23Z</dcterms:created>
  <dcterms:modified xsi:type="dcterms:W3CDTF">2021-04-23T10:24:01Z</dcterms:modified>
</cp:coreProperties>
</file>