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56" r:id="rId3"/>
    <p:sldId id="257" r:id="rId4"/>
    <p:sldId id="261"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D0B0"/>
    <a:srgbClr val="C1C7A1"/>
    <a:srgbClr val="B0B8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211" autoAdjust="0"/>
  </p:normalViewPr>
  <p:slideViewPr>
    <p:cSldViewPr snapToGrid="0">
      <p:cViewPr varScale="1">
        <p:scale>
          <a:sx n="79" d="100"/>
          <a:sy n="79" d="100"/>
        </p:scale>
        <p:origin x="821" y="72"/>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75609-4452-42A1-B5A4-F4A4E0C66C9E}" type="datetimeFigureOut">
              <a:rPr lang="en-GB" smtClean="0"/>
              <a:t>23/04/2021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B669A0-9342-49FD-9D01-B1E11CCD500F}" type="slidenum">
              <a:rPr lang="en-GB" smtClean="0"/>
              <a:t>‹#›</a:t>
            </a:fld>
            <a:endParaRPr lang="en-GB"/>
          </a:p>
        </p:txBody>
      </p:sp>
    </p:spTree>
    <p:extLst>
      <p:ext uri="{BB962C8B-B14F-4D97-AF65-F5344CB8AC3E}">
        <p14:creationId xmlns:p14="http://schemas.microsoft.com/office/powerpoint/2010/main" val="537750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669A0-9342-49FD-9D01-B1E11CCD500F}" type="slidenum">
              <a:rPr lang="en-GB" smtClean="0"/>
              <a:t>1</a:t>
            </a:fld>
            <a:endParaRPr lang="en-GB"/>
          </a:p>
        </p:txBody>
      </p:sp>
    </p:spTree>
    <p:extLst>
      <p:ext uri="{BB962C8B-B14F-4D97-AF65-F5344CB8AC3E}">
        <p14:creationId xmlns:p14="http://schemas.microsoft.com/office/powerpoint/2010/main" val="161034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0000"/>
                </a:solidFill>
                <a:effectLst/>
                <a:latin typeface="Calibri" panose="020F0502020204030204" pitchFamily="34" charset="0"/>
                <a:ea typeface="Calibri" panose="020F0502020204030204" pitchFamily="34" charset="0"/>
              </a:rPr>
              <a:t>Abstract: </a:t>
            </a:r>
            <a:r>
              <a:rPr lang="en-GB" sz="1200" b="0" dirty="0">
                <a:solidFill>
                  <a:srgbClr val="000000"/>
                </a:solidFill>
                <a:effectLst/>
                <a:latin typeface="Calibri" panose="020F0502020204030204" pitchFamily="34" charset="0"/>
                <a:ea typeface="Calibri" panose="020F0502020204030204" pitchFamily="34" charset="0"/>
              </a:rPr>
              <a:t>Redistribution via atmospheric circulation of evaporated water from the land surface is an important Earth system process: globally, evaporation from the Earth surface contributes significantly to terrestrial rainfall, either locally or remotely. In wet, tropical regions (e.g. the Congo basin), moisture recycling is largely driven by transpiration and interception loss from the dense forest cover, and it plays a crucial role in preserving regional ecosystem functioning. However, for semi-arid and arid regions, the research on the extent and significance of evaporation for moisture recycling is limited. Here, we investigate the contribution of the Sahel region to precipitation in the African continent. Furthermore, we evaluate the importance of vegetation for precipitation by examining the fraction of transpiration and interception loss over the Sahel that contributes to precipitation, locally and downwind. Simulated atmospheric moisture flows </a:t>
            </a:r>
            <a:r>
              <a:rPr lang="en-GB" sz="1200" b="0" dirty="0">
                <a:solidFill>
                  <a:srgbClr val="202124"/>
                </a:solidFill>
                <a:effectLst/>
                <a:latin typeface="Arial" panose="020B0604020202020204" pitchFamily="34" charset="0"/>
                <a:ea typeface="Times New Roman" panose="02020603050405020304" pitchFamily="18" charset="0"/>
              </a:rPr>
              <a:t>—</a:t>
            </a:r>
            <a:r>
              <a:rPr lang="en-GB" sz="1200" b="0" dirty="0">
                <a:solidFill>
                  <a:srgbClr val="000000"/>
                </a:solidFill>
                <a:effectLst/>
                <a:latin typeface="Calibri" panose="020F0502020204030204" pitchFamily="34" charset="0"/>
                <a:ea typeface="Calibri" panose="020F0502020204030204" pitchFamily="34" charset="0"/>
              </a:rPr>
              <a:t> illustrating the flow of water from evaporation to precipitation </a:t>
            </a:r>
            <a:r>
              <a:rPr lang="en-GB" sz="1200" b="0" dirty="0">
                <a:solidFill>
                  <a:srgbClr val="202124"/>
                </a:solidFill>
                <a:effectLst/>
                <a:latin typeface="Arial" panose="020B0604020202020204" pitchFamily="34" charset="0"/>
                <a:ea typeface="Times New Roman" panose="02020603050405020304" pitchFamily="18" charset="0"/>
              </a:rPr>
              <a:t>—</a:t>
            </a:r>
            <a:r>
              <a:rPr lang="en-GB" sz="1200" b="0" dirty="0">
                <a:solidFill>
                  <a:srgbClr val="000000"/>
                </a:solidFill>
                <a:effectLst/>
                <a:latin typeface="Calibri" panose="020F0502020204030204" pitchFamily="34" charset="0"/>
                <a:ea typeface="Calibri" panose="020F0502020204030204" pitchFamily="34" charset="0"/>
              </a:rPr>
              <a:t> are derived using the </a:t>
            </a:r>
            <a:r>
              <a:rPr lang="en-GB" sz="1200" b="0" dirty="0" err="1">
                <a:solidFill>
                  <a:srgbClr val="000000"/>
                </a:solidFill>
                <a:effectLst/>
                <a:latin typeface="Calibri" panose="020F0502020204030204" pitchFamily="34" charset="0"/>
                <a:ea typeface="Calibri" panose="020F0502020204030204" pitchFamily="34" charset="0"/>
              </a:rPr>
              <a:t>Lagrangian</a:t>
            </a:r>
            <a:r>
              <a:rPr lang="en-GB" sz="1200" b="0" dirty="0">
                <a:solidFill>
                  <a:srgbClr val="000000"/>
                </a:solidFill>
                <a:effectLst/>
                <a:latin typeface="Calibri" panose="020F0502020204030204" pitchFamily="34" charset="0"/>
                <a:ea typeface="Calibri" panose="020F0502020204030204" pitchFamily="34" charset="0"/>
              </a:rPr>
              <a:t> model FLEXPART on a 1-degree resolution, driven by ECMWF reanalysis data over 1980–2016. Preliminary results show (1) the temporal variability in the contribution of the region to precipitation in African drylands, </a:t>
            </a:r>
            <a:r>
              <a:rPr lang="en-GB" sz="1200" b="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0" dirty="0">
                <a:solidFill>
                  <a:srgbClr val="000000"/>
                </a:solidFill>
                <a:effectLst/>
                <a:latin typeface="Calibri" panose="020F0502020204030204" pitchFamily="34" charset="0"/>
                <a:ea typeface="Calibri" panose="020F0502020204030204" pitchFamily="34" charset="0"/>
              </a:rPr>
              <a:t>and (2) a significant contribution of local precipitation recycling. We conclude that the consideration of the naturally and anthropogenically-driven greening of the Sahel, as well as land use and land cover changes in the region, may have both</a:t>
            </a:r>
            <a:r>
              <a:rPr lang="en-GB" sz="1200" b="0" dirty="0">
                <a:effectLst/>
                <a:latin typeface="Calibri" panose="020F0502020204030204" pitchFamily="34" charset="0"/>
                <a:ea typeface="Calibri" panose="020F0502020204030204" pitchFamily="34" charset="0"/>
                <a:cs typeface="Times New Roman" panose="02020603050405020304" pitchFamily="18" charset="0"/>
              </a:rPr>
              <a:t> local and far-reaching impacts via the transport of moisture through the atmosphere.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p>
            <a:r>
              <a:rPr lang="en-GB" b="1" dirty="0"/>
              <a:t>Image: </a:t>
            </a:r>
            <a:r>
              <a:rPr lang="en-GB" b="0" dirty="0"/>
              <a:t>Screenshot from Google Earth near Zinder, Niger (5/2019). 13°47’55 N, 09°08’34 E</a:t>
            </a:r>
          </a:p>
          <a:p>
            <a:endParaRPr lang="en-GB" dirty="0"/>
          </a:p>
        </p:txBody>
      </p:sp>
      <p:sp>
        <p:nvSpPr>
          <p:cNvPr id="4" name="Slide Number Placeholder 3"/>
          <p:cNvSpPr>
            <a:spLocks noGrp="1"/>
          </p:cNvSpPr>
          <p:nvPr>
            <p:ph type="sldNum" sz="quarter" idx="5"/>
          </p:nvPr>
        </p:nvSpPr>
        <p:spPr/>
        <p:txBody>
          <a:bodyPr/>
          <a:lstStyle/>
          <a:p>
            <a:fld id="{87B669A0-9342-49FD-9D01-B1E11CCD500F}" type="slidenum">
              <a:rPr lang="en-GB" smtClean="0"/>
              <a:t>2</a:t>
            </a:fld>
            <a:endParaRPr lang="en-GB"/>
          </a:p>
        </p:txBody>
      </p:sp>
    </p:spTree>
    <p:extLst>
      <p:ext uri="{BB962C8B-B14F-4D97-AF65-F5344CB8AC3E}">
        <p14:creationId xmlns:p14="http://schemas.microsoft.com/office/powerpoint/2010/main" val="4029765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669A0-9342-49FD-9D01-B1E11CCD500F}" type="slidenum">
              <a:rPr lang="en-GB" smtClean="0"/>
              <a:t>3</a:t>
            </a:fld>
            <a:endParaRPr lang="en-GB"/>
          </a:p>
        </p:txBody>
      </p:sp>
    </p:spTree>
    <p:extLst>
      <p:ext uri="{BB962C8B-B14F-4D97-AF65-F5344CB8AC3E}">
        <p14:creationId xmlns:p14="http://schemas.microsoft.com/office/powerpoint/2010/main" val="1799334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669A0-9342-49FD-9D01-B1E11CCD500F}" type="slidenum">
              <a:rPr lang="en-GB" smtClean="0"/>
              <a:t>4</a:t>
            </a:fld>
            <a:endParaRPr lang="en-GB"/>
          </a:p>
        </p:txBody>
      </p:sp>
    </p:spTree>
    <p:extLst>
      <p:ext uri="{BB962C8B-B14F-4D97-AF65-F5344CB8AC3E}">
        <p14:creationId xmlns:p14="http://schemas.microsoft.com/office/powerpoint/2010/main" val="842501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669A0-9342-49FD-9D01-B1E11CCD500F}" type="slidenum">
              <a:rPr lang="en-GB" smtClean="0"/>
              <a:t>5</a:t>
            </a:fld>
            <a:endParaRPr lang="en-GB"/>
          </a:p>
        </p:txBody>
      </p:sp>
    </p:spTree>
    <p:extLst>
      <p:ext uri="{BB962C8B-B14F-4D97-AF65-F5344CB8AC3E}">
        <p14:creationId xmlns:p14="http://schemas.microsoft.com/office/powerpoint/2010/main" val="2460372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B669A0-9342-49FD-9D01-B1E11CCD500F}" type="slidenum">
              <a:rPr lang="en-GB" smtClean="0"/>
              <a:t>6</a:t>
            </a:fld>
            <a:endParaRPr lang="en-GB"/>
          </a:p>
        </p:txBody>
      </p:sp>
    </p:spTree>
    <p:extLst>
      <p:ext uri="{BB962C8B-B14F-4D97-AF65-F5344CB8AC3E}">
        <p14:creationId xmlns:p14="http://schemas.microsoft.com/office/powerpoint/2010/main" val="3998220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669A0-9342-49FD-9D01-B1E11CCD500F}" type="slidenum">
              <a:rPr lang="en-GB" smtClean="0"/>
              <a:t>7</a:t>
            </a:fld>
            <a:endParaRPr lang="en-GB"/>
          </a:p>
        </p:txBody>
      </p:sp>
    </p:spTree>
    <p:extLst>
      <p:ext uri="{BB962C8B-B14F-4D97-AF65-F5344CB8AC3E}">
        <p14:creationId xmlns:p14="http://schemas.microsoft.com/office/powerpoint/2010/main" val="2500151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9C647-BFF0-4AB0-8220-FFA1EE42F3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74ADDBC-AEAD-43BE-A04A-F6F07D09C0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63F1B9-214A-4714-B82D-8DED0455FC3F}"/>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5" name="Footer Placeholder 4">
            <a:extLst>
              <a:ext uri="{FF2B5EF4-FFF2-40B4-BE49-F238E27FC236}">
                <a16:creationId xmlns:a16="http://schemas.microsoft.com/office/drawing/2014/main" id="{65AA3796-ACDE-4F56-80DE-79AC1281EE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1A5E9-767B-4E64-A8E3-7573A37CB0C6}"/>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132378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9A1D-9DCC-416D-8169-B5E6FCA05C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451199-9075-4C41-A058-ECD5E784BA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D6B5D3-71F4-4F62-BCAD-8022A140DAB2}"/>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5" name="Footer Placeholder 4">
            <a:extLst>
              <a:ext uri="{FF2B5EF4-FFF2-40B4-BE49-F238E27FC236}">
                <a16:creationId xmlns:a16="http://schemas.microsoft.com/office/drawing/2014/main" id="{FBEA34D9-8005-491D-A00E-B6E8D81096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FD123B-9316-4B09-9C01-CDC4C8A3F2D5}"/>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2137519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9B30-993A-4009-93E1-AFF71C2B5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BAD9A01-2E12-4FE2-AFF8-18FBF02943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B569A5-5512-4927-AD01-19B3DFD408D2}"/>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5" name="Footer Placeholder 4">
            <a:extLst>
              <a:ext uri="{FF2B5EF4-FFF2-40B4-BE49-F238E27FC236}">
                <a16:creationId xmlns:a16="http://schemas.microsoft.com/office/drawing/2014/main" id="{35EAEA56-B7A3-432B-8430-255394D59C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BA3AE6-BFB1-4149-A66E-E597C8705167}"/>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340177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F7DF-B2F3-482A-BCFC-75894E78DC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E3C8E9-37D7-4C8D-936D-E26F1E55CC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020264-F31C-4C5D-BF93-F9A7F35DEF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B2BB3F2-CA94-4E4A-A3DA-3425A2E9335C}"/>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6" name="Footer Placeholder 5">
            <a:extLst>
              <a:ext uri="{FF2B5EF4-FFF2-40B4-BE49-F238E27FC236}">
                <a16:creationId xmlns:a16="http://schemas.microsoft.com/office/drawing/2014/main" id="{35444CF3-4761-4777-9138-D684FAD993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042333-3FE1-4A03-9C03-88973506D914}"/>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1555255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F3B3B-D1F9-4849-94B0-182BE9C89C8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614B56-52C0-4B2F-8FDC-E76B44517B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9749F8-B468-4F82-B1A3-47B991C27F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D0BE584-D6A3-474C-8170-DC3BBE1C94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8D587F-0512-434F-8E5A-8790580D77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F685EB8-DBE4-4E2B-BD0D-CFB6D434F50C}"/>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8" name="Footer Placeholder 7">
            <a:extLst>
              <a:ext uri="{FF2B5EF4-FFF2-40B4-BE49-F238E27FC236}">
                <a16:creationId xmlns:a16="http://schemas.microsoft.com/office/drawing/2014/main" id="{16A882B8-E509-4EC1-A6A4-02211D1495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86E71C1-12F1-4A22-BC5F-469C6336804F}"/>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2457181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C5DCF-8164-4313-85C9-24D82B47368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F28F827-478E-46F0-BB4B-908BC9BD61E2}"/>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4" name="Footer Placeholder 3">
            <a:extLst>
              <a:ext uri="{FF2B5EF4-FFF2-40B4-BE49-F238E27FC236}">
                <a16:creationId xmlns:a16="http://schemas.microsoft.com/office/drawing/2014/main" id="{08AD633F-36C4-470F-BB7B-8C7597E0C1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2DEE02A-646D-413B-842D-3B283FD557AB}"/>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3354073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BE3382-E540-4EDA-A816-6EF4079EF1A0}"/>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3" name="Footer Placeholder 2">
            <a:extLst>
              <a:ext uri="{FF2B5EF4-FFF2-40B4-BE49-F238E27FC236}">
                <a16:creationId xmlns:a16="http://schemas.microsoft.com/office/drawing/2014/main" id="{0094314E-0E68-4379-A26E-9F103D32A8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6C61F7-D269-4A9C-AFDB-EFB7DC99134D}"/>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2153831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65909-4C7A-4A86-B841-948A732A8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0AE9E00-9833-449C-A47C-C93C82C157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A898822-AA1C-4733-89B8-CD6A937160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4FAC9E-21FC-4891-A25B-78BD43109967}"/>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6" name="Footer Placeholder 5">
            <a:extLst>
              <a:ext uri="{FF2B5EF4-FFF2-40B4-BE49-F238E27FC236}">
                <a16:creationId xmlns:a16="http://schemas.microsoft.com/office/drawing/2014/main" id="{118FE489-E78C-4AE9-858E-4F7CA741E7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10B5E2-615E-4E11-BB82-AEBE47F63C67}"/>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3394801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03EAE-8280-43B7-9625-D88034EB00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BAD2B6-7335-4149-887A-C1950A288C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99137B-403D-47E3-9672-311DF9FB7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11CA5A-001E-4863-951F-355528067206}"/>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6" name="Footer Placeholder 5">
            <a:extLst>
              <a:ext uri="{FF2B5EF4-FFF2-40B4-BE49-F238E27FC236}">
                <a16:creationId xmlns:a16="http://schemas.microsoft.com/office/drawing/2014/main" id="{B5E633A2-6F62-43F5-93E0-3E33462942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B2E714-10E4-405B-9642-235B90D7CD6E}"/>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11292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157C-461C-47DC-BFCE-B94134B7AA7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FEF622-EB46-474D-82C1-8370BAA460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ABF27E-6036-4096-AF8E-132D6E4F3782}"/>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5" name="Footer Placeholder 4">
            <a:extLst>
              <a:ext uri="{FF2B5EF4-FFF2-40B4-BE49-F238E27FC236}">
                <a16:creationId xmlns:a16="http://schemas.microsoft.com/office/drawing/2014/main" id="{56E46B7B-C7E5-4F8B-B744-C0F2139EB1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61E469-DD50-45D3-B085-83E1042D0997}"/>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3714830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601F0D-C44C-4E77-B6FC-128C9F9B25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EF3AA3-0BDC-43CB-82FA-4E4B96D24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1617B4-1DC9-4B03-A7D9-061AEB11B781}"/>
              </a:ext>
            </a:extLst>
          </p:cNvPr>
          <p:cNvSpPr>
            <a:spLocks noGrp="1"/>
          </p:cNvSpPr>
          <p:nvPr>
            <p:ph type="dt" sz="half" idx="10"/>
          </p:nvPr>
        </p:nvSpPr>
        <p:spPr/>
        <p:txBody>
          <a:bodyPr/>
          <a:lstStyle/>
          <a:p>
            <a:fld id="{7C473EF5-99E7-46E3-83C5-27812DC59F22}" type="datetimeFigureOut">
              <a:rPr lang="en-GB" smtClean="0"/>
              <a:t>23/04/2021</a:t>
            </a:fld>
            <a:endParaRPr lang="en-GB"/>
          </a:p>
        </p:txBody>
      </p:sp>
      <p:sp>
        <p:nvSpPr>
          <p:cNvPr id="5" name="Footer Placeholder 4">
            <a:extLst>
              <a:ext uri="{FF2B5EF4-FFF2-40B4-BE49-F238E27FC236}">
                <a16:creationId xmlns:a16="http://schemas.microsoft.com/office/drawing/2014/main" id="{FC4B5293-A285-4CB3-AB99-8897457CD1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962273-99E8-4608-B196-EDF2AE503FB2}"/>
              </a:ext>
            </a:extLst>
          </p:cNvPr>
          <p:cNvSpPr>
            <a:spLocks noGrp="1"/>
          </p:cNvSpPr>
          <p:nvPr>
            <p:ph type="sldNum" sz="quarter" idx="12"/>
          </p:nvPr>
        </p:nvSpPr>
        <p:spPr/>
        <p:txBody>
          <a:bodyPr/>
          <a:lstStyle/>
          <a:p>
            <a:fld id="{8CEF5B4E-06DE-42C3-B73B-2CD8D052D20A}" type="slidenum">
              <a:rPr lang="en-GB" smtClean="0"/>
              <a:t>‹#›</a:t>
            </a:fld>
            <a:endParaRPr lang="en-GB"/>
          </a:p>
        </p:txBody>
      </p:sp>
    </p:spTree>
    <p:extLst>
      <p:ext uri="{BB962C8B-B14F-4D97-AF65-F5344CB8AC3E}">
        <p14:creationId xmlns:p14="http://schemas.microsoft.com/office/powerpoint/2010/main" val="18562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1695B3-2B80-4801-8C03-2F6CA4C6DF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1FBD25-F208-4E54-B818-90F9753C69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99E26B-4A53-45F7-ADC1-D3C5CED241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73EF5-99E7-46E3-83C5-27812DC59F22}" type="datetimeFigureOut">
              <a:rPr lang="en-GB" smtClean="0"/>
              <a:t>23/04/2021</a:t>
            </a:fld>
            <a:endParaRPr lang="en-GB"/>
          </a:p>
        </p:txBody>
      </p:sp>
      <p:sp>
        <p:nvSpPr>
          <p:cNvPr id="5" name="Footer Placeholder 4">
            <a:extLst>
              <a:ext uri="{FF2B5EF4-FFF2-40B4-BE49-F238E27FC236}">
                <a16:creationId xmlns:a16="http://schemas.microsoft.com/office/drawing/2014/main" id="{5BB634B2-C275-44A9-8441-E6F38DDD99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12A344F-8587-4952-8465-25C41806C5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EF5B4E-06DE-42C3-B73B-2CD8D052D20A}" type="slidenum">
              <a:rPr lang="en-GB" smtClean="0"/>
              <a:t>‹#›</a:t>
            </a:fld>
            <a:endParaRPr lang="en-GB"/>
          </a:p>
        </p:txBody>
      </p:sp>
    </p:spTree>
    <p:extLst>
      <p:ext uri="{BB962C8B-B14F-4D97-AF65-F5344CB8AC3E}">
        <p14:creationId xmlns:p14="http://schemas.microsoft.com/office/powerpoint/2010/main" val="3466753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descr="A picture containing text, accessory, chain, necklet&#10;&#10;Description automatically generated">
            <a:extLst>
              <a:ext uri="{FF2B5EF4-FFF2-40B4-BE49-F238E27FC236}">
                <a16:creationId xmlns:a16="http://schemas.microsoft.com/office/drawing/2014/main" id="{5F0D1012-118F-4EED-B4B5-5EEAC7C6B0A8}"/>
              </a:ext>
            </a:extLst>
          </p:cNvPr>
          <p:cNvPicPr>
            <a:picLocks noChangeAspect="1"/>
          </p:cNvPicPr>
          <p:nvPr/>
        </p:nvPicPr>
        <p:blipFill rotWithShape="1">
          <a:blip r:embed="rId3">
            <a:extLst>
              <a:ext uri="{28A0092B-C50C-407E-A947-70E740481C1C}">
                <a14:useLocalDpi xmlns:a14="http://schemas.microsoft.com/office/drawing/2010/main" val="0"/>
              </a:ext>
            </a:extLst>
          </a:blip>
          <a:srcRect t="12361" r="19090" b="11218"/>
          <a:stretch/>
        </p:blipFill>
        <p:spPr>
          <a:xfrm>
            <a:off x="6729987" y="667416"/>
            <a:ext cx="5233880" cy="3930669"/>
          </a:xfrm>
          <a:prstGeom prst="rect">
            <a:avLst/>
          </a:prstGeom>
        </p:spPr>
      </p:pic>
      <p:pic>
        <p:nvPicPr>
          <p:cNvPr id="8" name="Picture 7">
            <a:extLst>
              <a:ext uri="{FF2B5EF4-FFF2-40B4-BE49-F238E27FC236}">
                <a16:creationId xmlns:a16="http://schemas.microsoft.com/office/drawing/2014/main" id="{17276009-E224-4E20-B660-A766F5AA34AD}"/>
              </a:ext>
            </a:extLst>
          </p:cNvPr>
          <p:cNvPicPr>
            <a:picLocks noChangeAspect="1"/>
          </p:cNvPicPr>
          <p:nvPr/>
        </p:nvPicPr>
        <p:blipFill rotWithShape="1">
          <a:blip r:embed="rId4"/>
          <a:srcRect l="20125" t="31671" b="13594"/>
          <a:stretch/>
        </p:blipFill>
        <p:spPr>
          <a:xfrm>
            <a:off x="179074" y="107501"/>
            <a:ext cx="5964457" cy="1853200"/>
          </a:xfrm>
          <a:prstGeom prst="rect">
            <a:avLst/>
          </a:prstGeom>
        </p:spPr>
      </p:pic>
      <p:sp>
        <p:nvSpPr>
          <p:cNvPr id="10" name="TextBox 9">
            <a:extLst>
              <a:ext uri="{FF2B5EF4-FFF2-40B4-BE49-F238E27FC236}">
                <a16:creationId xmlns:a16="http://schemas.microsoft.com/office/drawing/2014/main" id="{FAC1321A-9D1F-4A9A-8B08-58E33837389E}"/>
              </a:ext>
            </a:extLst>
          </p:cNvPr>
          <p:cNvSpPr txBox="1"/>
          <p:nvPr/>
        </p:nvSpPr>
        <p:spPr>
          <a:xfrm>
            <a:off x="228133" y="107501"/>
            <a:ext cx="5867866" cy="830997"/>
          </a:xfrm>
          <a:prstGeom prst="rect">
            <a:avLst/>
          </a:prstGeom>
          <a:noFill/>
        </p:spPr>
        <p:txBody>
          <a:bodyPr wrap="square">
            <a:spAutoFit/>
          </a:bodyPr>
          <a:lstStyle/>
          <a:p>
            <a:pPr algn="ctr"/>
            <a:r>
              <a:rPr lang="en-GB" sz="2400" b="1" kern="0"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rPr>
              <a:t>Contribution of the Sahel region to precipitation over the African continent</a:t>
            </a:r>
            <a:endParaRPr lang="en-GB" sz="2400" dirty="0"/>
          </a:p>
        </p:txBody>
      </p:sp>
      <p:sp>
        <p:nvSpPr>
          <p:cNvPr id="12" name="TextBox 11">
            <a:extLst>
              <a:ext uri="{FF2B5EF4-FFF2-40B4-BE49-F238E27FC236}">
                <a16:creationId xmlns:a16="http://schemas.microsoft.com/office/drawing/2014/main" id="{19368533-F8DD-4F47-8E9A-E7FDA9A5C545}"/>
              </a:ext>
            </a:extLst>
          </p:cNvPr>
          <p:cNvSpPr txBox="1"/>
          <p:nvPr/>
        </p:nvSpPr>
        <p:spPr>
          <a:xfrm>
            <a:off x="228133" y="883483"/>
            <a:ext cx="5867866" cy="1077218"/>
          </a:xfrm>
          <a:prstGeom prst="rect">
            <a:avLst/>
          </a:prstGeom>
          <a:noFill/>
        </p:spPr>
        <p:txBody>
          <a:bodyPr wrap="square">
            <a:spAutoFit/>
          </a:bodyPr>
          <a:lstStyle/>
          <a:p>
            <a:pPr algn="ctr"/>
            <a:r>
              <a:rPr lang="en-GB" sz="1400" dirty="0">
                <a:solidFill>
                  <a:schemeClr val="bg1"/>
                </a:solidFill>
              </a:rPr>
              <a:t>te Wierik, S.A.</a:t>
            </a:r>
            <a:r>
              <a:rPr lang="en-GB" sz="1400" baseline="30000" dirty="0">
                <a:solidFill>
                  <a:schemeClr val="bg1"/>
                </a:solidFill>
              </a:rPr>
              <a:t>1.3,</a:t>
            </a:r>
            <a:r>
              <a:rPr lang="en-GB" sz="1400" dirty="0">
                <a:solidFill>
                  <a:schemeClr val="bg1"/>
                </a:solidFill>
              </a:rPr>
              <a:t> Keune, J.</a:t>
            </a:r>
            <a:r>
              <a:rPr lang="en-GB" sz="1400" baseline="30000" dirty="0">
                <a:solidFill>
                  <a:schemeClr val="bg1"/>
                </a:solidFill>
              </a:rPr>
              <a:t>2,</a:t>
            </a:r>
            <a:r>
              <a:rPr lang="en-GB" sz="1400" dirty="0">
                <a:solidFill>
                  <a:schemeClr val="bg1"/>
                </a:solidFill>
              </a:rPr>
              <a:t>  </a:t>
            </a:r>
            <a:r>
              <a:rPr lang="en-GB" sz="1400" dirty="0" err="1">
                <a:solidFill>
                  <a:schemeClr val="bg1"/>
                </a:solidFill>
              </a:rPr>
              <a:t>Miralles</a:t>
            </a:r>
            <a:r>
              <a:rPr lang="en-GB" sz="1400" dirty="0">
                <a:solidFill>
                  <a:schemeClr val="bg1"/>
                </a:solidFill>
              </a:rPr>
              <a:t>, D.G.</a:t>
            </a:r>
            <a:r>
              <a:rPr lang="en-GB" sz="1400" baseline="30000" dirty="0">
                <a:solidFill>
                  <a:schemeClr val="bg1"/>
                </a:solidFill>
              </a:rPr>
              <a:t>2,</a:t>
            </a:r>
            <a:r>
              <a:rPr lang="en-GB" sz="1400" dirty="0">
                <a:solidFill>
                  <a:schemeClr val="bg1"/>
                </a:solidFill>
              </a:rPr>
              <a:t> Cammeraat, L.H.</a:t>
            </a:r>
            <a:r>
              <a:rPr lang="en-GB" sz="1400" baseline="30000" dirty="0">
                <a:solidFill>
                  <a:schemeClr val="bg1"/>
                </a:solidFill>
              </a:rPr>
              <a:t>1,</a:t>
            </a:r>
            <a:r>
              <a:rPr lang="en-GB" sz="1400" dirty="0">
                <a:solidFill>
                  <a:schemeClr val="bg1"/>
                </a:solidFill>
              </a:rPr>
              <a:t> Artzy-Randrup, Y.A.</a:t>
            </a:r>
            <a:r>
              <a:rPr lang="en-GB" sz="1400" baseline="30000" dirty="0">
                <a:solidFill>
                  <a:schemeClr val="bg1"/>
                </a:solidFill>
              </a:rPr>
              <a:t>1</a:t>
            </a:r>
            <a:r>
              <a:rPr lang="en-GB" sz="1400" dirty="0">
                <a:solidFill>
                  <a:schemeClr val="bg1"/>
                </a:solidFill>
              </a:rPr>
              <a:t> and Gupta, J.</a:t>
            </a:r>
            <a:r>
              <a:rPr lang="en-GB" sz="1400" baseline="30000" dirty="0">
                <a:solidFill>
                  <a:schemeClr val="bg1"/>
                </a:solidFill>
              </a:rPr>
              <a:t>3</a:t>
            </a:r>
            <a:endParaRPr lang="en-GB" sz="1400" dirty="0">
              <a:solidFill>
                <a:schemeClr val="bg1"/>
              </a:solidFill>
            </a:endParaRPr>
          </a:p>
          <a:p>
            <a:pPr algn="ctr"/>
            <a:r>
              <a:rPr lang="en-GB" sz="1200" baseline="30000" dirty="0">
                <a:solidFill>
                  <a:schemeClr val="bg1"/>
                </a:solidFill>
              </a:rPr>
              <a:t>1 </a:t>
            </a:r>
            <a:r>
              <a:rPr lang="en-GB" sz="1200" dirty="0">
                <a:solidFill>
                  <a:schemeClr val="bg1"/>
                </a:solidFill>
              </a:rPr>
              <a:t>Institute for Biodiversity and Ecosystem Dynamics, University of Amsterdam, Amsterdam</a:t>
            </a:r>
          </a:p>
          <a:p>
            <a:pPr algn="ctr"/>
            <a:r>
              <a:rPr lang="en-GB" sz="1200" baseline="30000" dirty="0">
                <a:solidFill>
                  <a:schemeClr val="bg1"/>
                </a:solidFill>
              </a:rPr>
              <a:t>2</a:t>
            </a:r>
            <a:r>
              <a:rPr lang="en-GB" sz="1200" dirty="0">
                <a:solidFill>
                  <a:schemeClr val="bg1"/>
                </a:solidFill>
              </a:rPr>
              <a:t> Hydro-Climate Extremes Lab, Ghent University, Ghent, Belgium</a:t>
            </a:r>
          </a:p>
          <a:p>
            <a:pPr algn="ctr"/>
            <a:r>
              <a:rPr lang="en-GB" sz="1200" baseline="30000" dirty="0">
                <a:solidFill>
                  <a:schemeClr val="bg1"/>
                </a:solidFill>
              </a:rPr>
              <a:t>3</a:t>
            </a:r>
            <a:r>
              <a:rPr lang="en-GB" sz="1200" dirty="0">
                <a:solidFill>
                  <a:schemeClr val="bg1"/>
                </a:solidFill>
              </a:rPr>
              <a:t> Governance and Inclusive Development, University of Amsterdam, Amsterdam</a:t>
            </a:r>
          </a:p>
        </p:txBody>
      </p:sp>
      <p:sp>
        <p:nvSpPr>
          <p:cNvPr id="14" name="TextBox 13">
            <a:extLst>
              <a:ext uri="{FF2B5EF4-FFF2-40B4-BE49-F238E27FC236}">
                <a16:creationId xmlns:a16="http://schemas.microsoft.com/office/drawing/2014/main" id="{247080F3-CA42-4326-B716-705AD66AED96}"/>
              </a:ext>
            </a:extLst>
          </p:cNvPr>
          <p:cNvSpPr txBox="1"/>
          <p:nvPr/>
        </p:nvSpPr>
        <p:spPr>
          <a:xfrm>
            <a:off x="179073" y="1982799"/>
            <a:ext cx="5964458" cy="430887"/>
          </a:xfrm>
          <a:prstGeom prst="rect">
            <a:avLst/>
          </a:prstGeom>
          <a:noFill/>
        </p:spPr>
        <p:txBody>
          <a:bodyPr wrap="square">
            <a:spAutoFit/>
          </a:bodyPr>
          <a:lstStyle/>
          <a:p>
            <a:pPr algn="l"/>
            <a:r>
              <a:rPr lang="en-GB" sz="1100" b="1" dirty="0" err="1"/>
              <a:t>vEGU</a:t>
            </a:r>
            <a:r>
              <a:rPr lang="en-GB" sz="1100" b="1" dirty="0"/>
              <a:t> 2021 - HS5.1.3 Impacts of land use and land cover changes on hydrological processes and water management  - </a:t>
            </a:r>
            <a:r>
              <a:rPr lang="en-GB" sz="1050" b="1" dirty="0"/>
              <a:t>26 April 2021</a:t>
            </a:r>
          </a:p>
        </p:txBody>
      </p:sp>
      <p:sp>
        <p:nvSpPr>
          <p:cNvPr id="16" name="TextBox 15">
            <a:extLst>
              <a:ext uri="{FF2B5EF4-FFF2-40B4-BE49-F238E27FC236}">
                <a16:creationId xmlns:a16="http://schemas.microsoft.com/office/drawing/2014/main" id="{691FEF41-8E96-44C6-B965-7C9515C02D00}"/>
              </a:ext>
            </a:extLst>
          </p:cNvPr>
          <p:cNvSpPr txBox="1"/>
          <p:nvPr/>
        </p:nvSpPr>
        <p:spPr>
          <a:xfrm>
            <a:off x="168417" y="4192291"/>
            <a:ext cx="6098240" cy="369332"/>
          </a:xfrm>
          <a:prstGeom prst="rect">
            <a:avLst/>
          </a:prstGeom>
          <a:solidFill>
            <a:srgbClr val="CBD0B0"/>
          </a:solidFill>
        </p:spPr>
        <p:txBody>
          <a:bodyPr wrap="square">
            <a:spAutoFit/>
          </a:bodyPr>
          <a:lstStyle/>
          <a:p>
            <a:pPr algn="ctr"/>
            <a:r>
              <a:rPr lang="en-GB" b="1" dirty="0">
                <a:solidFill>
                  <a:schemeClr val="bg1"/>
                </a:solidFill>
              </a:rPr>
              <a:t>METHODS &amp; DATA</a:t>
            </a:r>
            <a:endParaRPr lang="en-GB" dirty="0">
              <a:solidFill>
                <a:schemeClr val="bg1"/>
              </a:solidFill>
            </a:endParaRPr>
          </a:p>
        </p:txBody>
      </p:sp>
      <p:sp>
        <p:nvSpPr>
          <p:cNvPr id="18" name="TextBox 17">
            <a:extLst>
              <a:ext uri="{FF2B5EF4-FFF2-40B4-BE49-F238E27FC236}">
                <a16:creationId xmlns:a16="http://schemas.microsoft.com/office/drawing/2014/main" id="{084CA871-3EDE-41A9-8FA7-B3842911D5B3}"/>
              </a:ext>
            </a:extLst>
          </p:cNvPr>
          <p:cNvSpPr txBox="1"/>
          <p:nvPr/>
        </p:nvSpPr>
        <p:spPr>
          <a:xfrm>
            <a:off x="305822" y="4659786"/>
            <a:ext cx="5946618" cy="2554545"/>
          </a:xfrm>
          <a:prstGeom prst="rect">
            <a:avLst/>
          </a:prstGeom>
          <a:noFill/>
        </p:spPr>
        <p:txBody>
          <a:bodyPr wrap="square">
            <a:spAutoFit/>
          </a:bodyPr>
          <a:lstStyle/>
          <a:p>
            <a:r>
              <a:rPr lang="en-GB" sz="1600" b="1" dirty="0"/>
              <a:t>Atmospheric moisture tracking over Africa</a:t>
            </a:r>
          </a:p>
          <a:p>
            <a:pPr marL="285750" indent="-285750">
              <a:buFont typeface="Arial" panose="020B0604020202020204" pitchFamily="34" charset="0"/>
              <a:buChar char="•"/>
            </a:pPr>
            <a:r>
              <a:rPr lang="en-GB" sz="1600" dirty="0" err="1"/>
              <a:t>Lagrangian</a:t>
            </a:r>
            <a:r>
              <a:rPr lang="en-GB" sz="1600" dirty="0"/>
              <a:t> moisture tracking model FLEXPART</a:t>
            </a:r>
          </a:p>
          <a:p>
            <a:pPr marL="742950" lvl="1" indent="-285750">
              <a:buFont typeface="Arial" panose="020B0604020202020204" pitchFamily="34" charset="0"/>
              <a:buChar char="•"/>
            </a:pPr>
            <a:r>
              <a:rPr lang="en-GB" sz="1600" dirty="0"/>
              <a:t>Driven by ECMWF reanalysis 1980-2016 (1°x1°)</a:t>
            </a:r>
          </a:p>
          <a:p>
            <a:pPr marL="742950" lvl="1" indent="-285750">
              <a:buFont typeface="Arial" panose="020B0604020202020204" pitchFamily="34" charset="0"/>
              <a:buChar char="•"/>
            </a:pPr>
            <a:r>
              <a:rPr lang="en-GB" sz="1600" dirty="0"/>
              <a:t>Bias-corrected precipitation (MSWEP) and evaporation (GLEAM &amp; OAFLUX)</a:t>
            </a:r>
          </a:p>
          <a:p>
            <a:pPr marL="285750" indent="-285750">
              <a:buFont typeface="Arial" panose="020B0604020202020204" pitchFamily="34" charset="0"/>
              <a:buChar char="•"/>
            </a:pPr>
            <a:r>
              <a:rPr lang="en-GB" sz="1600" b="1" dirty="0"/>
              <a:t>Output: </a:t>
            </a:r>
            <a:r>
              <a:rPr lang="en-GB" sz="1600" dirty="0"/>
              <a:t>monthly sources of rainfall for major African watersheds </a:t>
            </a:r>
          </a:p>
          <a:p>
            <a:r>
              <a:rPr lang="en-GB" sz="1600" b="1" dirty="0"/>
              <a:t>Contribution of vegetation </a:t>
            </a:r>
          </a:p>
          <a:p>
            <a:pPr marL="285750" indent="-285750">
              <a:buFont typeface="Arial" panose="020B0604020202020204" pitchFamily="34" charset="0"/>
              <a:buChar char="•"/>
            </a:pPr>
            <a:r>
              <a:rPr lang="en-GB" sz="1600" dirty="0"/>
              <a:t>GLEAM: monthly T/ET contribution to P</a:t>
            </a:r>
          </a:p>
          <a:p>
            <a:pPr marL="457200" lvl="1" indent="0">
              <a:buNone/>
            </a:pPr>
            <a:endParaRPr lang="en-GB" sz="1600" dirty="0"/>
          </a:p>
          <a:p>
            <a:endParaRPr lang="en-GB" sz="1600" dirty="0"/>
          </a:p>
        </p:txBody>
      </p:sp>
      <p:sp>
        <p:nvSpPr>
          <p:cNvPr id="20" name="Rectangle 19">
            <a:extLst>
              <a:ext uri="{FF2B5EF4-FFF2-40B4-BE49-F238E27FC236}">
                <a16:creationId xmlns:a16="http://schemas.microsoft.com/office/drawing/2014/main" id="{9B102EC6-5CDC-4327-8CAB-0945366EB85D}"/>
              </a:ext>
            </a:extLst>
          </p:cNvPr>
          <p:cNvSpPr/>
          <p:nvPr/>
        </p:nvSpPr>
        <p:spPr>
          <a:xfrm>
            <a:off x="6277315" y="107501"/>
            <a:ext cx="5735611" cy="469483"/>
          </a:xfrm>
          <a:prstGeom prst="rect">
            <a:avLst/>
          </a:prstGeom>
          <a:solidFill>
            <a:srgbClr val="CBD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RESULTS</a:t>
            </a:r>
          </a:p>
        </p:txBody>
      </p:sp>
      <p:pic>
        <p:nvPicPr>
          <p:cNvPr id="29" name="Picture 28" descr="Chart, line chart&#10;&#10;Description automatically generated">
            <a:extLst>
              <a:ext uri="{FF2B5EF4-FFF2-40B4-BE49-F238E27FC236}">
                <a16:creationId xmlns:a16="http://schemas.microsoft.com/office/drawing/2014/main" id="{2E6FF645-3FF7-4E50-AE6F-E88F6F604F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4308" y="4810328"/>
            <a:ext cx="2628619" cy="1940171"/>
          </a:xfrm>
          <a:prstGeom prst="rect">
            <a:avLst/>
          </a:prstGeom>
        </p:spPr>
      </p:pic>
      <p:pic>
        <p:nvPicPr>
          <p:cNvPr id="32" name="Picture 31" descr="Chart, line chart&#10;&#10;Description automatically generated">
            <a:extLst>
              <a:ext uri="{FF2B5EF4-FFF2-40B4-BE49-F238E27FC236}">
                <a16:creationId xmlns:a16="http://schemas.microsoft.com/office/drawing/2014/main" id="{89E79A1A-336B-4862-968C-D7297719F5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3592" y="4867348"/>
            <a:ext cx="2502854" cy="1877141"/>
          </a:xfrm>
          <a:prstGeom prst="rect">
            <a:avLst/>
          </a:prstGeom>
        </p:spPr>
      </p:pic>
      <p:sp>
        <p:nvSpPr>
          <p:cNvPr id="37" name="TextBox 36">
            <a:extLst>
              <a:ext uri="{FF2B5EF4-FFF2-40B4-BE49-F238E27FC236}">
                <a16:creationId xmlns:a16="http://schemas.microsoft.com/office/drawing/2014/main" id="{B754468A-852E-46ED-9FE4-00B9B6493AE4}"/>
              </a:ext>
            </a:extLst>
          </p:cNvPr>
          <p:cNvSpPr txBox="1"/>
          <p:nvPr/>
        </p:nvSpPr>
        <p:spPr>
          <a:xfrm rot="16200000">
            <a:off x="5697381" y="5531414"/>
            <a:ext cx="1877140" cy="646331"/>
          </a:xfrm>
          <a:prstGeom prst="rect">
            <a:avLst/>
          </a:prstGeom>
          <a:noFill/>
        </p:spPr>
        <p:txBody>
          <a:bodyPr wrap="square" rtlCol="0">
            <a:spAutoFit/>
          </a:bodyPr>
          <a:lstStyle/>
          <a:p>
            <a:r>
              <a:rPr lang="en-US" b="1" dirty="0"/>
              <a:t>Fraction  T/ET: Niger watershed</a:t>
            </a:r>
            <a:endParaRPr lang="en-GB" b="1" dirty="0"/>
          </a:p>
        </p:txBody>
      </p:sp>
      <p:pic>
        <p:nvPicPr>
          <p:cNvPr id="38" name="Picture 37">
            <a:extLst>
              <a:ext uri="{FF2B5EF4-FFF2-40B4-BE49-F238E27FC236}">
                <a16:creationId xmlns:a16="http://schemas.microsoft.com/office/drawing/2014/main" id="{D3D220F9-68ED-433A-A79A-9D9C43974915}"/>
              </a:ext>
            </a:extLst>
          </p:cNvPr>
          <p:cNvPicPr>
            <a:picLocks noChangeAspect="1"/>
          </p:cNvPicPr>
          <p:nvPr/>
        </p:nvPicPr>
        <p:blipFill rotWithShape="1">
          <a:blip r:embed="rId7"/>
          <a:srcRect l="38423" t="14000" r="19750" b="11564"/>
          <a:stretch/>
        </p:blipFill>
        <p:spPr>
          <a:xfrm>
            <a:off x="7167889" y="5994230"/>
            <a:ext cx="552426" cy="552979"/>
          </a:xfrm>
          <a:prstGeom prst="rect">
            <a:avLst/>
          </a:prstGeom>
        </p:spPr>
      </p:pic>
      <p:sp>
        <p:nvSpPr>
          <p:cNvPr id="44" name="TextBox 43">
            <a:extLst>
              <a:ext uri="{FF2B5EF4-FFF2-40B4-BE49-F238E27FC236}">
                <a16:creationId xmlns:a16="http://schemas.microsoft.com/office/drawing/2014/main" id="{EF144A0E-CF61-4D1E-BE08-92B85D467628}"/>
              </a:ext>
            </a:extLst>
          </p:cNvPr>
          <p:cNvSpPr txBox="1"/>
          <p:nvPr/>
        </p:nvSpPr>
        <p:spPr>
          <a:xfrm>
            <a:off x="257470" y="2563969"/>
            <a:ext cx="6118727" cy="1815882"/>
          </a:xfrm>
          <a:prstGeom prst="rect">
            <a:avLst/>
          </a:prstGeom>
          <a:noFill/>
        </p:spPr>
        <p:txBody>
          <a:bodyPr wrap="square">
            <a:spAutoFit/>
          </a:bodyPr>
          <a:lstStyle/>
          <a:p>
            <a:pPr marL="285750" indent="-285750">
              <a:buFont typeface="Arial" panose="020B0604020202020204" pitchFamily="34" charset="0"/>
              <a:buChar char="•"/>
            </a:pPr>
            <a:r>
              <a:rPr lang="en-GB" sz="1600" i="1" dirty="0"/>
              <a:t>Contributions of different moisture sources  over the African continent</a:t>
            </a:r>
          </a:p>
          <a:p>
            <a:pPr marL="285750" indent="-285750">
              <a:buFont typeface="Arial" panose="020B0604020202020204" pitchFamily="34" charset="0"/>
              <a:buChar char="•"/>
            </a:pPr>
            <a:r>
              <a:rPr lang="en-GB" sz="1600" i="1" dirty="0"/>
              <a:t>Understand the magnitude and importance of moisture recycling in semi-arid regions</a:t>
            </a:r>
          </a:p>
          <a:p>
            <a:pPr marL="285750" indent="-285750">
              <a:buFont typeface="Arial" panose="020B0604020202020204" pitchFamily="34" charset="0"/>
              <a:buChar char="•"/>
            </a:pPr>
            <a:r>
              <a:rPr lang="en-GB" sz="1600" i="1" dirty="0"/>
              <a:t>Evaluate the inter- and intra-annual role of vegetation for rainfall patterns</a:t>
            </a:r>
          </a:p>
          <a:p>
            <a:pPr marL="285750" indent="-285750">
              <a:buFont typeface="Arial" panose="020B0604020202020204" pitchFamily="34" charset="0"/>
              <a:buChar char="•"/>
            </a:pPr>
            <a:endParaRPr lang="en-GB" sz="1600" dirty="0"/>
          </a:p>
        </p:txBody>
      </p:sp>
      <p:sp>
        <p:nvSpPr>
          <p:cNvPr id="48" name="TextBox 47">
            <a:extLst>
              <a:ext uri="{FF2B5EF4-FFF2-40B4-BE49-F238E27FC236}">
                <a16:creationId xmlns:a16="http://schemas.microsoft.com/office/drawing/2014/main" id="{78614E9E-FCE1-4FBB-92CF-1AC823EBD8EB}"/>
              </a:ext>
            </a:extLst>
          </p:cNvPr>
          <p:cNvSpPr txBox="1"/>
          <p:nvPr/>
        </p:nvSpPr>
        <p:spPr>
          <a:xfrm>
            <a:off x="6387348" y="2748923"/>
            <a:ext cx="1941644" cy="2031325"/>
          </a:xfrm>
          <a:prstGeom prst="rect">
            <a:avLst/>
          </a:prstGeom>
          <a:solidFill>
            <a:srgbClr val="CBD0B0"/>
          </a:solidFill>
        </p:spPr>
        <p:txBody>
          <a:bodyPr wrap="square" rtlCol="0">
            <a:spAutoFit/>
          </a:bodyPr>
          <a:lstStyle/>
          <a:p>
            <a:r>
              <a:rPr lang="en-GB" sz="1400" b="1" dirty="0"/>
              <a:t>Rainfall over the Sahel:</a:t>
            </a:r>
          </a:p>
          <a:p>
            <a:pPr marL="285750" indent="-285750">
              <a:buFont typeface="Arial" panose="020B0604020202020204" pitchFamily="34" charset="0"/>
              <a:buChar char="•"/>
            </a:pPr>
            <a:r>
              <a:rPr lang="en-GB" sz="1400" b="1" dirty="0"/>
              <a:t>23.9% </a:t>
            </a:r>
            <a:r>
              <a:rPr lang="en-GB" sz="1400" dirty="0"/>
              <a:t>of wet-season moisture recycling</a:t>
            </a:r>
          </a:p>
          <a:p>
            <a:pPr marL="285750" indent="-285750">
              <a:buFont typeface="Arial" panose="020B0604020202020204" pitchFamily="34" charset="0"/>
              <a:buChar char="•"/>
            </a:pPr>
            <a:r>
              <a:rPr lang="en-GB" sz="1400" b="1" dirty="0">
                <a:solidFill>
                  <a:srgbClr val="000000"/>
                </a:solidFill>
                <a:latin typeface="Calibri" panose="020F0502020204030204" pitchFamily="34" charset="0"/>
              </a:rPr>
              <a:t>54,7% </a:t>
            </a:r>
            <a:r>
              <a:rPr lang="en-GB" sz="1400" dirty="0">
                <a:solidFill>
                  <a:srgbClr val="000000"/>
                </a:solidFill>
                <a:latin typeface="Calibri" panose="020F0502020204030204" pitchFamily="34" charset="0"/>
              </a:rPr>
              <a:t>of annual average P is vegetation regulated (transpiration)</a:t>
            </a:r>
            <a:endParaRPr lang="en-GB" sz="1400" dirty="0"/>
          </a:p>
        </p:txBody>
      </p:sp>
    </p:spTree>
    <p:extLst>
      <p:ext uri="{BB962C8B-B14F-4D97-AF65-F5344CB8AC3E}">
        <p14:creationId xmlns:p14="http://schemas.microsoft.com/office/powerpoint/2010/main" val="2306591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31B0AB-3B71-4F10-B000-983EFEDE942E}"/>
              </a:ext>
            </a:extLst>
          </p:cNvPr>
          <p:cNvPicPr>
            <a:picLocks noChangeAspect="1"/>
          </p:cNvPicPr>
          <p:nvPr/>
        </p:nvPicPr>
        <p:blipFill rotWithShape="1">
          <a:blip r:embed="rId3"/>
          <a:srcRect l="20125" t="31671" b="13594"/>
          <a:stretch/>
        </p:blipFill>
        <p:spPr>
          <a:xfrm>
            <a:off x="542145" y="484018"/>
            <a:ext cx="11107710" cy="4281591"/>
          </a:xfrm>
          <a:prstGeom prst="rect">
            <a:avLst/>
          </a:prstGeom>
        </p:spPr>
      </p:pic>
      <p:sp>
        <p:nvSpPr>
          <p:cNvPr id="2" name="Title 1">
            <a:extLst>
              <a:ext uri="{FF2B5EF4-FFF2-40B4-BE49-F238E27FC236}">
                <a16:creationId xmlns:a16="http://schemas.microsoft.com/office/drawing/2014/main" id="{25063F7C-1870-46FD-AB78-DC7D44F1A1AF}"/>
              </a:ext>
            </a:extLst>
          </p:cNvPr>
          <p:cNvSpPr>
            <a:spLocks noGrp="1"/>
          </p:cNvSpPr>
          <p:nvPr>
            <p:ph type="ctrTitle"/>
          </p:nvPr>
        </p:nvSpPr>
        <p:spPr/>
        <p:txBody>
          <a:bodyPr>
            <a:normAutofit/>
          </a:bodyPr>
          <a:lstStyle/>
          <a:p>
            <a:r>
              <a:rPr lang="en-GB" sz="4400" b="1" kern="0"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rPr>
              <a:t>Contribution of the Sahel region to precipitation over the African continent</a:t>
            </a:r>
            <a:endParaRPr lang="en-GB" sz="13800" dirty="0">
              <a:solidFill>
                <a:schemeClr val="bg1"/>
              </a:solidFill>
            </a:endParaRPr>
          </a:p>
        </p:txBody>
      </p:sp>
      <p:sp>
        <p:nvSpPr>
          <p:cNvPr id="3" name="Subtitle 2">
            <a:extLst>
              <a:ext uri="{FF2B5EF4-FFF2-40B4-BE49-F238E27FC236}">
                <a16:creationId xmlns:a16="http://schemas.microsoft.com/office/drawing/2014/main" id="{53A00CAF-E8E1-4EE3-A230-8A9AABE42611}"/>
              </a:ext>
            </a:extLst>
          </p:cNvPr>
          <p:cNvSpPr>
            <a:spLocks noGrp="1"/>
          </p:cNvSpPr>
          <p:nvPr>
            <p:ph type="subTitle" idx="1"/>
          </p:nvPr>
        </p:nvSpPr>
        <p:spPr>
          <a:xfrm>
            <a:off x="434965" y="4918009"/>
            <a:ext cx="11107710" cy="685514"/>
          </a:xfrm>
          <a:solidFill>
            <a:schemeClr val="bg1"/>
          </a:solidFill>
        </p:spPr>
        <p:txBody>
          <a:bodyPr>
            <a:normAutofit fontScale="70000" lnSpcReduction="20000"/>
          </a:bodyPr>
          <a:lstStyle/>
          <a:p>
            <a:pPr algn="l"/>
            <a:r>
              <a:rPr lang="en-GB" sz="2600" b="1" dirty="0" err="1"/>
              <a:t>vEGU</a:t>
            </a:r>
            <a:r>
              <a:rPr lang="en-GB" sz="2600" b="1" dirty="0"/>
              <a:t> 2021 - HS5.1.3 Impacts of land use and land cover changes on hydrological processes and water management </a:t>
            </a:r>
          </a:p>
          <a:p>
            <a:pPr algn="l"/>
            <a:r>
              <a:rPr lang="en-GB" sz="2300" b="1" dirty="0"/>
              <a:t>26 April 2021</a:t>
            </a:r>
          </a:p>
        </p:txBody>
      </p:sp>
      <p:sp>
        <p:nvSpPr>
          <p:cNvPr id="5" name="TextBox 4">
            <a:extLst>
              <a:ext uri="{FF2B5EF4-FFF2-40B4-BE49-F238E27FC236}">
                <a16:creationId xmlns:a16="http://schemas.microsoft.com/office/drawing/2014/main" id="{E7EDAEC0-DB1B-4EE8-9AB1-D626A96CD156}"/>
              </a:ext>
            </a:extLst>
          </p:cNvPr>
          <p:cNvSpPr txBox="1"/>
          <p:nvPr/>
        </p:nvSpPr>
        <p:spPr>
          <a:xfrm>
            <a:off x="419725" y="5607854"/>
            <a:ext cx="8888662" cy="984885"/>
          </a:xfrm>
          <a:prstGeom prst="rect">
            <a:avLst/>
          </a:prstGeom>
          <a:noFill/>
        </p:spPr>
        <p:txBody>
          <a:bodyPr wrap="square">
            <a:spAutoFit/>
          </a:bodyPr>
          <a:lstStyle/>
          <a:p>
            <a:r>
              <a:rPr lang="en-GB" sz="1600" dirty="0"/>
              <a:t>te Wierik, S.A.</a:t>
            </a:r>
            <a:r>
              <a:rPr lang="en-GB" sz="1600" baseline="30000" dirty="0"/>
              <a:t>1.3,</a:t>
            </a:r>
            <a:r>
              <a:rPr lang="en-GB" sz="1600" dirty="0"/>
              <a:t> Keune, J.</a:t>
            </a:r>
            <a:r>
              <a:rPr lang="en-GB" sz="1600" baseline="30000" dirty="0"/>
              <a:t>2,</a:t>
            </a:r>
            <a:r>
              <a:rPr lang="en-GB" sz="1600" dirty="0"/>
              <a:t>  </a:t>
            </a:r>
            <a:r>
              <a:rPr lang="en-GB" sz="1600" dirty="0" err="1"/>
              <a:t>Miralles</a:t>
            </a:r>
            <a:r>
              <a:rPr lang="en-GB" sz="1600" dirty="0"/>
              <a:t>, D.G.</a:t>
            </a:r>
            <a:r>
              <a:rPr lang="en-GB" sz="1600" baseline="30000" dirty="0"/>
              <a:t>2,</a:t>
            </a:r>
            <a:r>
              <a:rPr lang="en-GB" sz="1600" dirty="0"/>
              <a:t> Cammeraat, L.H.</a:t>
            </a:r>
            <a:r>
              <a:rPr lang="en-GB" sz="1600" baseline="30000" dirty="0"/>
              <a:t>1,</a:t>
            </a:r>
            <a:r>
              <a:rPr lang="en-GB" sz="1600" dirty="0"/>
              <a:t> Artzy-Randrup, Y.A.</a:t>
            </a:r>
            <a:r>
              <a:rPr lang="en-GB" sz="1600" baseline="30000" dirty="0"/>
              <a:t>1</a:t>
            </a:r>
            <a:r>
              <a:rPr lang="en-GB" sz="1600" dirty="0"/>
              <a:t> and Gupta, J.</a:t>
            </a:r>
            <a:r>
              <a:rPr lang="en-GB" sz="1600" baseline="30000" dirty="0"/>
              <a:t>3</a:t>
            </a:r>
            <a:endParaRPr lang="en-GB" sz="1600" dirty="0"/>
          </a:p>
          <a:p>
            <a:r>
              <a:rPr lang="en-GB" sz="1400" baseline="30000" dirty="0"/>
              <a:t>1 </a:t>
            </a:r>
            <a:r>
              <a:rPr lang="en-GB" sz="1400" dirty="0"/>
              <a:t>Institute for Biodiversity and Ecosystem Dynamics, University of Amsterdam, Amsterdam</a:t>
            </a:r>
          </a:p>
          <a:p>
            <a:r>
              <a:rPr lang="en-GB" sz="1400" baseline="30000" dirty="0"/>
              <a:t>2</a:t>
            </a:r>
            <a:r>
              <a:rPr lang="en-GB" sz="1400" dirty="0"/>
              <a:t> Hydro-Climate Extremes Lab, Ghent University, Ghent, Belgium</a:t>
            </a:r>
          </a:p>
          <a:p>
            <a:r>
              <a:rPr lang="en-GB" sz="1400" baseline="30000" dirty="0"/>
              <a:t>3</a:t>
            </a:r>
            <a:r>
              <a:rPr lang="en-GB" sz="1400" dirty="0"/>
              <a:t> Governance and Inclusive Development, University of Amsterdam, Amsterdam</a:t>
            </a:r>
          </a:p>
        </p:txBody>
      </p:sp>
    </p:spTree>
    <p:extLst>
      <p:ext uri="{BB962C8B-B14F-4D97-AF65-F5344CB8AC3E}">
        <p14:creationId xmlns:p14="http://schemas.microsoft.com/office/powerpoint/2010/main" val="3149947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ECA2-FCFF-4836-A9C5-60D91541191F}"/>
              </a:ext>
            </a:extLst>
          </p:cNvPr>
          <p:cNvSpPr>
            <a:spLocks noGrp="1"/>
          </p:cNvSpPr>
          <p:nvPr>
            <p:ph type="title"/>
          </p:nvPr>
        </p:nvSpPr>
        <p:spPr/>
        <p:txBody>
          <a:bodyPr/>
          <a:lstStyle/>
          <a:p>
            <a:r>
              <a:rPr lang="en-GB" b="1" dirty="0"/>
              <a:t>Methodology</a:t>
            </a:r>
          </a:p>
        </p:txBody>
      </p:sp>
      <p:sp>
        <p:nvSpPr>
          <p:cNvPr id="3" name="Content Placeholder 2">
            <a:extLst>
              <a:ext uri="{FF2B5EF4-FFF2-40B4-BE49-F238E27FC236}">
                <a16:creationId xmlns:a16="http://schemas.microsoft.com/office/drawing/2014/main" id="{4666DBF9-8183-4C5E-8603-3E3040EF8A55}"/>
              </a:ext>
            </a:extLst>
          </p:cNvPr>
          <p:cNvSpPr>
            <a:spLocks noGrp="1"/>
          </p:cNvSpPr>
          <p:nvPr>
            <p:ph idx="1"/>
          </p:nvPr>
        </p:nvSpPr>
        <p:spPr>
          <a:xfrm>
            <a:off x="676093" y="1900053"/>
            <a:ext cx="4893435" cy="4351338"/>
          </a:xfrm>
        </p:spPr>
        <p:txBody>
          <a:bodyPr>
            <a:normAutofit fontScale="92500" lnSpcReduction="10000"/>
          </a:bodyPr>
          <a:lstStyle/>
          <a:p>
            <a:r>
              <a:rPr lang="en-GB" b="1" dirty="0"/>
              <a:t>Atmospheric moisture tracking over Africa</a:t>
            </a:r>
          </a:p>
          <a:p>
            <a:pPr lvl="1"/>
            <a:r>
              <a:rPr lang="en-GB" dirty="0" err="1"/>
              <a:t>Lagrangian</a:t>
            </a:r>
            <a:r>
              <a:rPr lang="en-GB" dirty="0"/>
              <a:t> moisture tracking model FLEXPART</a:t>
            </a:r>
          </a:p>
          <a:p>
            <a:pPr lvl="2"/>
            <a:r>
              <a:rPr lang="en-GB" dirty="0"/>
              <a:t>Driven by ECMWF reanalysis 1980-2016 (1°x1°)</a:t>
            </a:r>
          </a:p>
          <a:p>
            <a:pPr lvl="2"/>
            <a:r>
              <a:rPr lang="en-GB" dirty="0"/>
              <a:t>Bias-corrected precipitation (MSWEP) and evaporation (GLEAM &amp; OAFLUX</a:t>
            </a:r>
          </a:p>
          <a:p>
            <a:pPr lvl="1"/>
            <a:r>
              <a:rPr lang="en-GB" b="1" dirty="0"/>
              <a:t>Output: </a:t>
            </a:r>
            <a:r>
              <a:rPr lang="en-GB" dirty="0"/>
              <a:t>monthly sources of rainfall for major African watersheds </a:t>
            </a:r>
          </a:p>
          <a:p>
            <a:r>
              <a:rPr lang="en-GB" b="1" dirty="0"/>
              <a:t>Contribution of vegetation </a:t>
            </a:r>
          </a:p>
          <a:p>
            <a:pPr lvl="1"/>
            <a:r>
              <a:rPr lang="en-GB" dirty="0"/>
              <a:t>GLEAM: monthly T/ET contribution to P</a:t>
            </a:r>
          </a:p>
          <a:p>
            <a:pPr marL="457200" lvl="1" indent="0">
              <a:buNone/>
            </a:pPr>
            <a:endParaRPr lang="en-GB" dirty="0"/>
          </a:p>
          <a:p>
            <a:endParaRPr lang="en-GB" dirty="0"/>
          </a:p>
        </p:txBody>
      </p:sp>
      <p:pic>
        <p:nvPicPr>
          <p:cNvPr id="6" name="Picture 5">
            <a:extLst>
              <a:ext uri="{FF2B5EF4-FFF2-40B4-BE49-F238E27FC236}">
                <a16:creationId xmlns:a16="http://schemas.microsoft.com/office/drawing/2014/main" id="{EA40AB61-A920-4A46-A466-D843F8B757BF}"/>
              </a:ext>
            </a:extLst>
          </p:cNvPr>
          <p:cNvPicPr>
            <a:picLocks noChangeAspect="1"/>
          </p:cNvPicPr>
          <p:nvPr/>
        </p:nvPicPr>
        <p:blipFill rotWithShape="1">
          <a:blip r:embed="rId3"/>
          <a:srcRect l="21591" t="29293" r="11591" b="8845"/>
          <a:stretch/>
        </p:blipFill>
        <p:spPr>
          <a:xfrm>
            <a:off x="5832765" y="2279606"/>
            <a:ext cx="6137563" cy="3196291"/>
          </a:xfrm>
          <a:prstGeom prst="rect">
            <a:avLst/>
          </a:prstGeom>
        </p:spPr>
      </p:pic>
    </p:spTree>
    <p:extLst>
      <p:ext uri="{BB962C8B-B14F-4D97-AF65-F5344CB8AC3E}">
        <p14:creationId xmlns:p14="http://schemas.microsoft.com/office/powerpoint/2010/main" val="2179206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95B9A-A500-4C64-9FDD-009A3100F40E}"/>
              </a:ext>
            </a:extLst>
          </p:cNvPr>
          <p:cNvSpPr>
            <a:spLocks noGrp="1"/>
          </p:cNvSpPr>
          <p:nvPr>
            <p:ph type="title"/>
          </p:nvPr>
        </p:nvSpPr>
        <p:spPr>
          <a:xfrm>
            <a:off x="838200" y="365125"/>
            <a:ext cx="4339975" cy="1325563"/>
          </a:xfrm>
        </p:spPr>
        <p:txBody>
          <a:bodyPr>
            <a:normAutofit/>
          </a:bodyPr>
          <a:lstStyle/>
          <a:p>
            <a:r>
              <a:rPr lang="en-GB" sz="4000" b="1" dirty="0"/>
              <a:t>Origin of rainfall over the Sahel</a:t>
            </a:r>
          </a:p>
        </p:txBody>
      </p:sp>
      <p:sp>
        <p:nvSpPr>
          <p:cNvPr id="3" name="Content Placeholder 2">
            <a:extLst>
              <a:ext uri="{FF2B5EF4-FFF2-40B4-BE49-F238E27FC236}">
                <a16:creationId xmlns:a16="http://schemas.microsoft.com/office/drawing/2014/main" id="{A6860CEE-B1F1-4BEA-A44E-FECBF9436B34}"/>
              </a:ext>
            </a:extLst>
          </p:cNvPr>
          <p:cNvSpPr>
            <a:spLocks noGrp="1"/>
          </p:cNvSpPr>
          <p:nvPr>
            <p:ph idx="1"/>
          </p:nvPr>
        </p:nvSpPr>
        <p:spPr>
          <a:xfrm>
            <a:off x="838200" y="2141537"/>
            <a:ext cx="5122762" cy="4351338"/>
          </a:xfrm>
        </p:spPr>
        <p:txBody>
          <a:bodyPr>
            <a:normAutofit/>
          </a:bodyPr>
          <a:lstStyle/>
          <a:p>
            <a:pPr marL="0" indent="0">
              <a:buNone/>
            </a:pPr>
            <a:r>
              <a:rPr lang="en-GB" sz="2400" b="1" dirty="0"/>
              <a:t>Precipitationshed (wet-season)</a:t>
            </a:r>
          </a:p>
          <a:p>
            <a:r>
              <a:rPr lang="en-GB" sz="2000" dirty="0"/>
              <a:t>Most of the precipitation in the wet-season originates from the terrestrial surface</a:t>
            </a:r>
          </a:p>
          <a:p>
            <a:pPr marL="0" indent="0">
              <a:buNone/>
            </a:pPr>
            <a:endParaRPr lang="en-GB" sz="2400" dirty="0"/>
          </a:p>
          <a:p>
            <a:pPr marL="0" indent="0">
              <a:buNone/>
            </a:pPr>
            <a:r>
              <a:rPr lang="en-GB" sz="2400" b="1" dirty="0"/>
              <a:t>Intra-annual contribution of different rainfall sources </a:t>
            </a:r>
          </a:p>
          <a:p>
            <a:r>
              <a:rPr lang="en-GB" sz="2000" dirty="0"/>
              <a:t>Evaporation from Sahel during the wet-season = 23.9% of the total rainfall</a:t>
            </a:r>
          </a:p>
        </p:txBody>
      </p:sp>
      <p:pic>
        <p:nvPicPr>
          <p:cNvPr id="16" name="Picture 15" descr="A picture containing diagram&#10;&#10;Description automatically generated">
            <a:extLst>
              <a:ext uri="{FF2B5EF4-FFF2-40B4-BE49-F238E27FC236}">
                <a16:creationId xmlns:a16="http://schemas.microsoft.com/office/drawing/2014/main" id="{C3CB674B-DFB7-486C-AA6F-33FE1F94AD1E}"/>
              </a:ext>
            </a:extLst>
          </p:cNvPr>
          <p:cNvPicPr>
            <a:picLocks noChangeAspect="1"/>
          </p:cNvPicPr>
          <p:nvPr/>
        </p:nvPicPr>
        <p:blipFill rotWithShape="1">
          <a:blip r:embed="rId3">
            <a:extLst>
              <a:ext uri="{28A0092B-C50C-407E-A947-70E740481C1C}">
                <a14:useLocalDpi xmlns:a14="http://schemas.microsoft.com/office/drawing/2010/main" val="0"/>
              </a:ext>
            </a:extLst>
          </a:blip>
          <a:srcRect t="78688" r="11820"/>
          <a:stretch/>
        </p:blipFill>
        <p:spPr>
          <a:xfrm>
            <a:off x="5527648" y="3060596"/>
            <a:ext cx="6205592" cy="668695"/>
          </a:xfrm>
          <a:prstGeom prst="rect">
            <a:avLst/>
          </a:prstGeom>
        </p:spPr>
      </p:pic>
      <p:pic>
        <p:nvPicPr>
          <p:cNvPr id="20" name="Picture 19" descr="Chart, line chart&#10;&#10;Description automatically generated">
            <a:extLst>
              <a:ext uri="{FF2B5EF4-FFF2-40B4-BE49-F238E27FC236}">
                <a16:creationId xmlns:a16="http://schemas.microsoft.com/office/drawing/2014/main" id="{C393F374-38DE-49FE-B361-4342713CF7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2373" y="3770510"/>
            <a:ext cx="4182346" cy="3087490"/>
          </a:xfrm>
          <a:prstGeom prst="rect">
            <a:avLst/>
          </a:prstGeom>
        </p:spPr>
      </p:pic>
      <p:pic>
        <p:nvPicPr>
          <p:cNvPr id="5" name="Picture 4" descr="Diagram&#10;&#10;Description automatically generated with low confidence">
            <a:extLst>
              <a:ext uri="{FF2B5EF4-FFF2-40B4-BE49-F238E27FC236}">
                <a16:creationId xmlns:a16="http://schemas.microsoft.com/office/drawing/2014/main" id="{F1DCF6F5-E584-47D9-B707-9B346684CCB8}"/>
              </a:ext>
            </a:extLst>
          </p:cNvPr>
          <p:cNvPicPr>
            <a:picLocks noChangeAspect="1"/>
          </p:cNvPicPr>
          <p:nvPr/>
        </p:nvPicPr>
        <p:blipFill rotWithShape="1">
          <a:blip r:embed="rId5">
            <a:extLst>
              <a:ext uri="{28A0092B-C50C-407E-A947-70E740481C1C}">
                <a14:useLocalDpi xmlns:a14="http://schemas.microsoft.com/office/drawing/2010/main" val="0"/>
              </a:ext>
            </a:extLst>
          </a:blip>
          <a:srcRect b="26231"/>
          <a:stretch/>
        </p:blipFill>
        <p:spPr>
          <a:xfrm>
            <a:off x="6384646" y="94128"/>
            <a:ext cx="5257800" cy="3042899"/>
          </a:xfrm>
          <a:prstGeom prst="rect">
            <a:avLst/>
          </a:prstGeom>
        </p:spPr>
      </p:pic>
      <p:pic>
        <p:nvPicPr>
          <p:cNvPr id="7" name="Picture 6" descr="Diagram&#10;&#10;Description automatically generated with low confidence">
            <a:extLst>
              <a:ext uri="{FF2B5EF4-FFF2-40B4-BE49-F238E27FC236}">
                <a16:creationId xmlns:a16="http://schemas.microsoft.com/office/drawing/2014/main" id="{3698B112-C002-410D-B4C9-229DFD4654CE}"/>
              </a:ext>
            </a:extLst>
          </p:cNvPr>
          <p:cNvPicPr>
            <a:picLocks noChangeAspect="1"/>
          </p:cNvPicPr>
          <p:nvPr/>
        </p:nvPicPr>
        <p:blipFill rotWithShape="1">
          <a:blip r:embed="rId5">
            <a:extLst>
              <a:ext uri="{28A0092B-C50C-407E-A947-70E740481C1C}">
                <a14:useLocalDpi xmlns:a14="http://schemas.microsoft.com/office/drawing/2010/main" val="0"/>
              </a:ext>
            </a:extLst>
          </a:blip>
          <a:srcRect b="26231"/>
          <a:stretch/>
        </p:blipFill>
        <p:spPr>
          <a:xfrm>
            <a:off x="6338926" y="169238"/>
            <a:ext cx="5257800" cy="3042899"/>
          </a:xfrm>
          <a:prstGeom prst="rect">
            <a:avLst/>
          </a:prstGeom>
        </p:spPr>
      </p:pic>
    </p:spTree>
    <p:extLst>
      <p:ext uri="{BB962C8B-B14F-4D97-AF65-F5344CB8AC3E}">
        <p14:creationId xmlns:p14="http://schemas.microsoft.com/office/powerpoint/2010/main" val="167000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EE9904-9A03-463D-9E67-5CDC26448A6B}"/>
              </a:ext>
            </a:extLst>
          </p:cNvPr>
          <p:cNvPicPr>
            <a:picLocks noChangeAspect="1"/>
          </p:cNvPicPr>
          <p:nvPr/>
        </p:nvPicPr>
        <p:blipFill rotWithShape="1">
          <a:blip r:embed="rId3">
            <a:extLst>
              <a:ext uri="{28A0092B-C50C-407E-A947-70E740481C1C}">
                <a14:useLocalDpi xmlns:a14="http://schemas.microsoft.com/office/drawing/2010/main" val="0"/>
              </a:ext>
            </a:extLst>
          </a:blip>
          <a:srcRect l="-1" r="19692" b="9736"/>
          <a:stretch/>
        </p:blipFill>
        <p:spPr>
          <a:xfrm>
            <a:off x="4536761" y="0"/>
            <a:ext cx="7712597" cy="6888815"/>
          </a:xfrm>
          <a:prstGeom prst="rect">
            <a:avLst/>
          </a:prstGeom>
        </p:spPr>
      </p:pic>
      <p:sp>
        <p:nvSpPr>
          <p:cNvPr id="6" name="Content Placeholder 2">
            <a:extLst>
              <a:ext uri="{FF2B5EF4-FFF2-40B4-BE49-F238E27FC236}">
                <a16:creationId xmlns:a16="http://schemas.microsoft.com/office/drawing/2014/main" id="{5166BF92-E54F-4494-B860-7B4A76415248}"/>
              </a:ext>
            </a:extLst>
          </p:cNvPr>
          <p:cNvSpPr txBox="1">
            <a:spLocks/>
          </p:cNvSpPr>
          <p:nvPr/>
        </p:nvSpPr>
        <p:spPr>
          <a:xfrm>
            <a:off x="1075765" y="2026932"/>
            <a:ext cx="38897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Some regions are for more than 50% dependent on terrestrial moisture</a:t>
            </a:r>
          </a:p>
          <a:p>
            <a:r>
              <a:rPr lang="en-GB" sz="2400" dirty="0"/>
              <a:t>Both very arid (Lake Chad) and very humid (Congo) regions</a:t>
            </a:r>
          </a:p>
          <a:p>
            <a:r>
              <a:rPr lang="en-GB" sz="2400" dirty="0"/>
              <a:t>Some regions are depending on Sahelian evaporation (e.g. Niger in some months up to 10%)</a:t>
            </a:r>
          </a:p>
        </p:txBody>
      </p:sp>
      <p:sp>
        <p:nvSpPr>
          <p:cNvPr id="2" name="Title 1">
            <a:extLst>
              <a:ext uri="{FF2B5EF4-FFF2-40B4-BE49-F238E27FC236}">
                <a16:creationId xmlns:a16="http://schemas.microsoft.com/office/drawing/2014/main" id="{78868BA5-8A55-4B75-8765-91D924AB75A4}"/>
              </a:ext>
            </a:extLst>
          </p:cNvPr>
          <p:cNvSpPr>
            <a:spLocks noGrp="1"/>
          </p:cNvSpPr>
          <p:nvPr>
            <p:ph type="title"/>
          </p:nvPr>
        </p:nvSpPr>
        <p:spPr>
          <a:xfrm>
            <a:off x="925782" y="318506"/>
            <a:ext cx="5589182" cy="1325563"/>
          </a:xfrm>
        </p:spPr>
        <p:txBody>
          <a:bodyPr>
            <a:normAutofit/>
          </a:bodyPr>
          <a:lstStyle/>
          <a:p>
            <a:r>
              <a:rPr lang="en-GB" sz="4000" b="1" dirty="0"/>
              <a:t>Origin of rainfall </a:t>
            </a:r>
            <a:br>
              <a:rPr lang="en-GB" sz="4000" b="1" dirty="0"/>
            </a:br>
            <a:r>
              <a:rPr lang="en-GB" sz="4000" b="1" dirty="0"/>
              <a:t>over Africa </a:t>
            </a:r>
          </a:p>
        </p:txBody>
      </p:sp>
    </p:spTree>
    <p:extLst>
      <p:ext uri="{BB962C8B-B14F-4D97-AF65-F5344CB8AC3E}">
        <p14:creationId xmlns:p14="http://schemas.microsoft.com/office/powerpoint/2010/main" val="1703153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EDD3776-718C-445E-A3A7-194FFEDE5AF4}"/>
              </a:ext>
            </a:extLst>
          </p:cNvPr>
          <p:cNvSpPr/>
          <p:nvPr/>
        </p:nvSpPr>
        <p:spPr>
          <a:xfrm>
            <a:off x="9131261" y="110866"/>
            <a:ext cx="3080182" cy="450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Interannual</a:t>
            </a:r>
            <a:endParaRPr lang="en-GB" b="1" dirty="0">
              <a:solidFill>
                <a:schemeClr val="tx1"/>
              </a:solidFill>
            </a:endParaRPr>
          </a:p>
        </p:txBody>
      </p:sp>
      <p:sp>
        <p:nvSpPr>
          <p:cNvPr id="2" name="Title 1">
            <a:extLst>
              <a:ext uri="{FF2B5EF4-FFF2-40B4-BE49-F238E27FC236}">
                <a16:creationId xmlns:a16="http://schemas.microsoft.com/office/drawing/2014/main" id="{C7B34ABF-44A3-4C58-B668-CE8D88D10470}"/>
              </a:ext>
            </a:extLst>
          </p:cNvPr>
          <p:cNvSpPr>
            <a:spLocks noGrp="1"/>
          </p:cNvSpPr>
          <p:nvPr>
            <p:ph type="title"/>
          </p:nvPr>
        </p:nvSpPr>
        <p:spPr>
          <a:xfrm>
            <a:off x="815051" y="411424"/>
            <a:ext cx="5015843" cy="1325563"/>
          </a:xfrm>
        </p:spPr>
        <p:txBody>
          <a:bodyPr>
            <a:normAutofit/>
          </a:bodyPr>
          <a:lstStyle/>
          <a:p>
            <a:r>
              <a:rPr lang="en-GB" sz="3600" b="1" dirty="0"/>
              <a:t>Contribution of vegetation </a:t>
            </a:r>
            <a:br>
              <a:rPr lang="en-GB" sz="3600" b="1" dirty="0"/>
            </a:br>
            <a:r>
              <a:rPr lang="en-GB" sz="3600" b="1" dirty="0"/>
              <a:t>to precipitation</a:t>
            </a:r>
          </a:p>
        </p:txBody>
      </p:sp>
      <p:sp>
        <p:nvSpPr>
          <p:cNvPr id="3" name="Content Placeholder 2">
            <a:extLst>
              <a:ext uri="{FF2B5EF4-FFF2-40B4-BE49-F238E27FC236}">
                <a16:creationId xmlns:a16="http://schemas.microsoft.com/office/drawing/2014/main" id="{BE91FC68-96AB-4318-95E4-797786096447}"/>
              </a:ext>
            </a:extLst>
          </p:cNvPr>
          <p:cNvSpPr>
            <a:spLocks noGrp="1"/>
          </p:cNvSpPr>
          <p:nvPr>
            <p:ph idx="1"/>
          </p:nvPr>
        </p:nvSpPr>
        <p:spPr>
          <a:xfrm>
            <a:off x="905334" y="1918222"/>
            <a:ext cx="3207198" cy="4351338"/>
          </a:xfrm>
        </p:spPr>
        <p:txBody>
          <a:bodyPr>
            <a:normAutofit fontScale="85000" lnSpcReduction="20000"/>
          </a:bodyPr>
          <a:lstStyle/>
          <a:p>
            <a:pPr marL="0" indent="0">
              <a:buNone/>
            </a:pPr>
            <a:r>
              <a:rPr lang="en-GB" sz="2600" b="1" dirty="0">
                <a:solidFill>
                  <a:srgbClr val="000000"/>
                </a:solidFill>
                <a:latin typeface="Calibri" panose="020F0502020204030204" pitchFamily="34" charset="0"/>
              </a:rPr>
              <a:t>Sahel: </a:t>
            </a:r>
          </a:p>
          <a:p>
            <a:r>
              <a:rPr lang="en-GB" sz="2600" dirty="0">
                <a:solidFill>
                  <a:srgbClr val="000000"/>
                </a:solidFill>
                <a:latin typeface="Calibri" panose="020F0502020204030204" pitchFamily="34" charset="0"/>
              </a:rPr>
              <a:t>54,7% of annual average precipitation is vegetation regulated (transpiration)</a:t>
            </a:r>
          </a:p>
          <a:p>
            <a:endParaRPr lang="en-GB" sz="2400" dirty="0">
              <a:solidFill>
                <a:srgbClr val="000000"/>
              </a:solidFill>
              <a:latin typeface="Calibri" panose="020F0502020204030204" pitchFamily="34" charset="0"/>
            </a:endParaRPr>
          </a:p>
          <a:p>
            <a:pPr marL="0" indent="0">
              <a:buNone/>
            </a:pPr>
            <a:r>
              <a:rPr lang="en-GB" sz="2400" b="1" dirty="0">
                <a:solidFill>
                  <a:srgbClr val="000000"/>
                </a:solidFill>
                <a:latin typeface="Calibri" panose="020F0502020204030204" pitchFamily="34" charset="0"/>
              </a:rPr>
              <a:t>Niger watershed:</a:t>
            </a:r>
          </a:p>
          <a:p>
            <a:r>
              <a:rPr lang="en-GB" sz="2600" dirty="0">
                <a:solidFill>
                  <a:srgbClr val="000000"/>
                </a:solidFill>
                <a:latin typeface="Calibri" panose="020F0502020204030204" pitchFamily="34" charset="0"/>
              </a:rPr>
              <a:t>40% of annual average precipitation is vegetation regulated (transpiration) </a:t>
            </a:r>
          </a:p>
          <a:p>
            <a:r>
              <a:rPr lang="en-GB" sz="2600" dirty="0">
                <a:solidFill>
                  <a:srgbClr val="000000"/>
                </a:solidFill>
                <a:latin typeface="Calibri" panose="020F0502020204030204" pitchFamily="34" charset="0"/>
              </a:rPr>
              <a:t>Increasing fraction of Sahelian transpiration contributing to precipitation (?)</a:t>
            </a:r>
          </a:p>
          <a:p>
            <a:pPr marL="0" indent="0">
              <a:buNone/>
            </a:pPr>
            <a:endParaRPr lang="en-GB" b="1" dirty="0">
              <a:solidFill>
                <a:srgbClr val="000000"/>
              </a:solidFill>
              <a:latin typeface="Calibri" panose="020F0502020204030204" pitchFamily="34" charset="0"/>
            </a:endParaRPr>
          </a:p>
          <a:p>
            <a:pPr marL="0" indent="0">
              <a:buNone/>
            </a:pPr>
            <a:endParaRPr lang="en-GB" dirty="0">
              <a:solidFill>
                <a:srgbClr val="000000"/>
              </a:solidFill>
              <a:latin typeface="Calibri" panose="020F0502020204030204" pitchFamily="34" charset="0"/>
            </a:endParaRPr>
          </a:p>
        </p:txBody>
      </p:sp>
      <p:pic>
        <p:nvPicPr>
          <p:cNvPr id="18" name="Picture 17" descr="Chart, line chart&#10;&#10;Description automatically generated">
            <a:extLst>
              <a:ext uri="{FF2B5EF4-FFF2-40B4-BE49-F238E27FC236}">
                <a16:creationId xmlns:a16="http://schemas.microsoft.com/office/drawing/2014/main" id="{96224859-3053-4D93-B0D8-930068D3E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5570" y="4796142"/>
            <a:ext cx="2736064" cy="2019475"/>
          </a:xfrm>
          <a:prstGeom prst="rect">
            <a:avLst/>
          </a:prstGeom>
        </p:spPr>
      </p:pic>
      <p:pic>
        <p:nvPicPr>
          <p:cNvPr id="22" name="Picture 21" descr="Chart, line chart&#10;&#10;Description automatically generated">
            <a:extLst>
              <a:ext uri="{FF2B5EF4-FFF2-40B4-BE49-F238E27FC236}">
                <a16:creationId xmlns:a16="http://schemas.microsoft.com/office/drawing/2014/main" id="{BE521A10-4E04-4843-B9E9-759BA3D12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3701" y="2659868"/>
            <a:ext cx="2878171" cy="2092566"/>
          </a:xfrm>
          <a:prstGeom prst="rect">
            <a:avLst/>
          </a:prstGeom>
        </p:spPr>
      </p:pic>
      <p:pic>
        <p:nvPicPr>
          <p:cNvPr id="24" name="Picture 23" descr="Chart, line chart&#10;&#10;Description automatically generated">
            <a:extLst>
              <a:ext uri="{FF2B5EF4-FFF2-40B4-BE49-F238E27FC236}">
                <a16:creationId xmlns:a16="http://schemas.microsoft.com/office/drawing/2014/main" id="{5D5C0C93-56DD-43C7-A4CA-BAD73379A9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7078" y="644405"/>
            <a:ext cx="2842826" cy="2016824"/>
          </a:xfrm>
          <a:prstGeom prst="rect">
            <a:avLst/>
          </a:prstGeom>
        </p:spPr>
      </p:pic>
      <p:pic>
        <p:nvPicPr>
          <p:cNvPr id="28" name="Picture 27" descr="Chart, line chart&#10;&#10;Description automatically generated">
            <a:extLst>
              <a:ext uri="{FF2B5EF4-FFF2-40B4-BE49-F238E27FC236}">
                <a16:creationId xmlns:a16="http://schemas.microsoft.com/office/drawing/2014/main" id="{DBBD67F0-E4A7-4287-B876-A31D9B4CEB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7896" y="4811885"/>
            <a:ext cx="2613365" cy="1960024"/>
          </a:xfrm>
          <a:prstGeom prst="rect">
            <a:avLst/>
          </a:prstGeom>
        </p:spPr>
      </p:pic>
      <p:pic>
        <p:nvPicPr>
          <p:cNvPr id="30" name="Picture 29" descr="Chart, line chart&#10;&#10;Description automatically generated">
            <a:extLst>
              <a:ext uri="{FF2B5EF4-FFF2-40B4-BE49-F238E27FC236}">
                <a16:creationId xmlns:a16="http://schemas.microsoft.com/office/drawing/2014/main" id="{CDE23F90-43A2-4A77-A8CA-E3276AF317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2921" y="2676549"/>
            <a:ext cx="2869954" cy="1986891"/>
          </a:xfrm>
          <a:prstGeom prst="rect">
            <a:avLst/>
          </a:prstGeom>
        </p:spPr>
      </p:pic>
      <p:pic>
        <p:nvPicPr>
          <p:cNvPr id="32" name="Picture 31" descr="Chart, line chart&#10;&#10;Description automatically generated">
            <a:extLst>
              <a:ext uri="{FF2B5EF4-FFF2-40B4-BE49-F238E27FC236}">
                <a16:creationId xmlns:a16="http://schemas.microsoft.com/office/drawing/2014/main" id="{D35B1877-FBCE-4DF5-A1B2-5586706470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3357" y="669161"/>
            <a:ext cx="2736064" cy="1875582"/>
          </a:xfrm>
          <a:prstGeom prst="rect">
            <a:avLst/>
          </a:prstGeom>
        </p:spPr>
      </p:pic>
      <p:sp>
        <p:nvSpPr>
          <p:cNvPr id="33" name="TextBox 32">
            <a:extLst>
              <a:ext uri="{FF2B5EF4-FFF2-40B4-BE49-F238E27FC236}">
                <a16:creationId xmlns:a16="http://schemas.microsoft.com/office/drawing/2014/main" id="{F0BBF8FD-CE9E-422F-8FCB-20AB5B02638F}"/>
              </a:ext>
            </a:extLst>
          </p:cNvPr>
          <p:cNvSpPr txBox="1"/>
          <p:nvPr/>
        </p:nvSpPr>
        <p:spPr>
          <a:xfrm>
            <a:off x="7180337" y="151384"/>
            <a:ext cx="1362104" cy="369332"/>
          </a:xfrm>
          <a:prstGeom prst="rect">
            <a:avLst/>
          </a:prstGeom>
          <a:noFill/>
        </p:spPr>
        <p:txBody>
          <a:bodyPr wrap="none" rtlCol="0">
            <a:spAutoFit/>
          </a:bodyPr>
          <a:lstStyle/>
          <a:p>
            <a:r>
              <a:rPr lang="en-US" b="1" dirty="0"/>
              <a:t>Intra-annual</a:t>
            </a:r>
            <a:endParaRPr lang="en-GB" b="1" dirty="0"/>
          </a:p>
        </p:txBody>
      </p:sp>
      <p:sp>
        <p:nvSpPr>
          <p:cNvPr id="34" name="TextBox 33">
            <a:extLst>
              <a:ext uri="{FF2B5EF4-FFF2-40B4-BE49-F238E27FC236}">
                <a16:creationId xmlns:a16="http://schemas.microsoft.com/office/drawing/2014/main" id="{70848D46-7852-4CAA-A2D1-F2B073CE2940}"/>
              </a:ext>
            </a:extLst>
          </p:cNvPr>
          <p:cNvSpPr txBox="1"/>
          <p:nvPr/>
        </p:nvSpPr>
        <p:spPr>
          <a:xfrm rot="16200000">
            <a:off x="5302467" y="1468150"/>
            <a:ext cx="1719317" cy="369332"/>
          </a:xfrm>
          <a:prstGeom prst="rect">
            <a:avLst/>
          </a:prstGeom>
          <a:noFill/>
        </p:spPr>
        <p:txBody>
          <a:bodyPr wrap="none" rtlCol="0">
            <a:spAutoFit/>
          </a:bodyPr>
          <a:lstStyle/>
          <a:p>
            <a:r>
              <a:rPr lang="en-US" b="1" dirty="0"/>
              <a:t>Terrestrial (mm)</a:t>
            </a:r>
            <a:endParaRPr lang="en-GB" b="1" dirty="0"/>
          </a:p>
        </p:txBody>
      </p:sp>
      <p:sp>
        <p:nvSpPr>
          <p:cNvPr id="35" name="TextBox 34">
            <a:extLst>
              <a:ext uri="{FF2B5EF4-FFF2-40B4-BE49-F238E27FC236}">
                <a16:creationId xmlns:a16="http://schemas.microsoft.com/office/drawing/2014/main" id="{1088AA8A-D1A0-44DC-9C05-1A47C205D976}"/>
              </a:ext>
            </a:extLst>
          </p:cNvPr>
          <p:cNvSpPr txBox="1"/>
          <p:nvPr/>
        </p:nvSpPr>
        <p:spPr>
          <a:xfrm rot="16200000">
            <a:off x="5524771" y="3523506"/>
            <a:ext cx="1274708" cy="369332"/>
          </a:xfrm>
          <a:prstGeom prst="rect">
            <a:avLst/>
          </a:prstGeom>
          <a:noFill/>
        </p:spPr>
        <p:txBody>
          <a:bodyPr wrap="none" rtlCol="0">
            <a:spAutoFit/>
          </a:bodyPr>
          <a:lstStyle/>
          <a:p>
            <a:r>
              <a:rPr lang="en-US" b="1" dirty="0"/>
              <a:t>Sahel (mm)</a:t>
            </a:r>
            <a:endParaRPr lang="en-GB" b="1" dirty="0"/>
          </a:p>
        </p:txBody>
      </p:sp>
      <p:sp>
        <p:nvSpPr>
          <p:cNvPr id="36" name="TextBox 35">
            <a:extLst>
              <a:ext uri="{FF2B5EF4-FFF2-40B4-BE49-F238E27FC236}">
                <a16:creationId xmlns:a16="http://schemas.microsoft.com/office/drawing/2014/main" id="{584DB4DB-FB4E-4465-BD9C-628357FEE654}"/>
              </a:ext>
            </a:extLst>
          </p:cNvPr>
          <p:cNvSpPr txBox="1"/>
          <p:nvPr/>
        </p:nvSpPr>
        <p:spPr>
          <a:xfrm rot="16200000">
            <a:off x="5450973" y="5621213"/>
            <a:ext cx="1491755" cy="369332"/>
          </a:xfrm>
          <a:prstGeom prst="rect">
            <a:avLst/>
          </a:prstGeom>
          <a:noFill/>
        </p:spPr>
        <p:txBody>
          <a:bodyPr wrap="none" rtlCol="0">
            <a:spAutoFit/>
          </a:bodyPr>
          <a:lstStyle/>
          <a:p>
            <a:r>
              <a:rPr lang="en-US" b="1" dirty="0"/>
              <a:t>Fraction  T/ET</a:t>
            </a:r>
            <a:endParaRPr lang="en-GB" b="1" dirty="0"/>
          </a:p>
        </p:txBody>
      </p:sp>
      <p:pic>
        <p:nvPicPr>
          <p:cNvPr id="40" name="Picture 39">
            <a:extLst>
              <a:ext uri="{FF2B5EF4-FFF2-40B4-BE49-F238E27FC236}">
                <a16:creationId xmlns:a16="http://schemas.microsoft.com/office/drawing/2014/main" id="{69E2CC81-3629-4509-B6B4-FD54D47F1A9F}"/>
              </a:ext>
            </a:extLst>
          </p:cNvPr>
          <p:cNvPicPr>
            <a:picLocks noChangeAspect="1"/>
          </p:cNvPicPr>
          <p:nvPr/>
        </p:nvPicPr>
        <p:blipFill rotWithShape="1">
          <a:blip r:embed="rId9"/>
          <a:srcRect l="38423" t="14000" r="19750" b="11564"/>
          <a:stretch/>
        </p:blipFill>
        <p:spPr>
          <a:xfrm>
            <a:off x="3975548" y="3032639"/>
            <a:ext cx="1273433" cy="1274709"/>
          </a:xfrm>
          <a:prstGeom prst="rect">
            <a:avLst/>
          </a:prstGeom>
        </p:spPr>
      </p:pic>
      <p:cxnSp>
        <p:nvCxnSpPr>
          <p:cNvPr id="51" name="Straight Connector 50">
            <a:extLst>
              <a:ext uri="{FF2B5EF4-FFF2-40B4-BE49-F238E27FC236}">
                <a16:creationId xmlns:a16="http://schemas.microsoft.com/office/drawing/2014/main" id="{3EE9E1BE-8CA9-4F85-86FC-92EB2B487D26}"/>
              </a:ext>
            </a:extLst>
          </p:cNvPr>
          <p:cNvCxnSpPr>
            <a:cxnSpLocks/>
          </p:cNvCxnSpPr>
          <p:nvPr/>
        </p:nvCxnSpPr>
        <p:spPr>
          <a:xfrm flipV="1">
            <a:off x="4841010" y="411424"/>
            <a:ext cx="1250408" cy="2536666"/>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507BEED5-7316-4A5F-9321-F4BF308B37E8}"/>
              </a:ext>
            </a:extLst>
          </p:cNvPr>
          <p:cNvCxnSpPr>
            <a:cxnSpLocks/>
          </p:cNvCxnSpPr>
          <p:nvPr/>
        </p:nvCxnSpPr>
        <p:spPr>
          <a:xfrm>
            <a:off x="4841010" y="4430075"/>
            <a:ext cx="1250408" cy="220221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76568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4977EB-2ED9-4035-AD8B-4A90F1B48676}"/>
              </a:ext>
            </a:extLst>
          </p:cNvPr>
          <p:cNvPicPr>
            <a:picLocks noChangeAspect="1"/>
          </p:cNvPicPr>
          <p:nvPr/>
        </p:nvPicPr>
        <p:blipFill rotWithShape="1">
          <a:blip r:embed="rId3"/>
          <a:srcRect l="40375" t="15778" r="13750" b="9930"/>
          <a:stretch/>
        </p:blipFill>
        <p:spPr>
          <a:xfrm>
            <a:off x="8155200" y="1585732"/>
            <a:ext cx="3800724" cy="3462206"/>
          </a:xfrm>
          <a:prstGeom prst="rect">
            <a:avLst/>
          </a:prstGeom>
        </p:spPr>
      </p:pic>
      <p:sp>
        <p:nvSpPr>
          <p:cNvPr id="2" name="Title 1">
            <a:extLst>
              <a:ext uri="{FF2B5EF4-FFF2-40B4-BE49-F238E27FC236}">
                <a16:creationId xmlns:a16="http://schemas.microsoft.com/office/drawing/2014/main" id="{FBFFA17D-CDE6-47F3-839F-17DF82B2C901}"/>
              </a:ext>
            </a:extLst>
          </p:cNvPr>
          <p:cNvSpPr>
            <a:spLocks noGrp="1"/>
          </p:cNvSpPr>
          <p:nvPr>
            <p:ph type="title"/>
          </p:nvPr>
        </p:nvSpPr>
        <p:spPr/>
        <p:txBody>
          <a:bodyPr/>
          <a:lstStyle/>
          <a:p>
            <a:r>
              <a:rPr lang="en-GB" b="1" dirty="0"/>
              <a:t>Conclusion &amp; outlooks</a:t>
            </a:r>
          </a:p>
        </p:txBody>
      </p:sp>
      <p:sp>
        <p:nvSpPr>
          <p:cNvPr id="3" name="Content Placeholder 2">
            <a:extLst>
              <a:ext uri="{FF2B5EF4-FFF2-40B4-BE49-F238E27FC236}">
                <a16:creationId xmlns:a16="http://schemas.microsoft.com/office/drawing/2014/main" id="{06425383-3B36-4C0E-BB66-A7CA7EB778EE}"/>
              </a:ext>
            </a:extLst>
          </p:cNvPr>
          <p:cNvSpPr>
            <a:spLocks noGrp="1"/>
          </p:cNvSpPr>
          <p:nvPr>
            <p:ph idx="1"/>
          </p:nvPr>
        </p:nvSpPr>
        <p:spPr>
          <a:xfrm>
            <a:off x="838200" y="1825625"/>
            <a:ext cx="6611471" cy="4351338"/>
          </a:xfrm>
        </p:spPr>
        <p:txBody>
          <a:bodyPr>
            <a:normAutofit lnSpcReduction="10000"/>
          </a:bodyPr>
          <a:lstStyle/>
          <a:p>
            <a:r>
              <a:rPr lang="en-GB" dirty="0"/>
              <a:t>Sahel is a sink rather than a source over Africa</a:t>
            </a:r>
          </a:p>
          <a:p>
            <a:pPr marL="457200" lvl="1" indent="0">
              <a:buNone/>
            </a:pPr>
            <a:r>
              <a:rPr lang="en-GB" dirty="0">
                <a:sym typeface="Wingdings" panose="05000000000000000000" pitchFamily="2" charset="2"/>
              </a:rPr>
              <a:t> </a:t>
            </a:r>
            <a:r>
              <a:rPr lang="en-GB" i="1" dirty="0"/>
              <a:t>How does it contribute to rainfall within the region?</a:t>
            </a:r>
          </a:p>
          <a:p>
            <a:pPr marL="457200" lvl="1" indent="0">
              <a:buNone/>
            </a:pPr>
            <a:endParaRPr lang="en-GB" dirty="0"/>
          </a:p>
          <a:p>
            <a:r>
              <a:rPr lang="en-GB" dirty="0"/>
              <a:t>A substantial part of the precipitation in the region is vegetation regulated</a:t>
            </a:r>
          </a:p>
          <a:p>
            <a:pPr lvl="1">
              <a:buFont typeface="Wingdings" panose="05000000000000000000" pitchFamily="2" charset="2"/>
              <a:buChar char="à"/>
            </a:pPr>
            <a:r>
              <a:rPr lang="en-GB" i="1" dirty="0"/>
              <a:t>How does vegetation and land cover change affect rainfall patterns?</a:t>
            </a:r>
          </a:p>
          <a:p>
            <a:pPr lvl="1">
              <a:buFont typeface="Wingdings" panose="05000000000000000000" pitchFamily="2" charset="2"/>
              <a:buChar char="à"/>
            </a:pPr>
            <a:endParaRPr lang="en-GB" i="1" dirty="0"/>
          </a:p>
          <a:p>
            <a:pPr marL="0" indent="0">
              <a:buNone/>
            </a:pPr>
            <a:r>
              <a:rPr lang="en-GB" dirty="0"/>
              <a:t> </a:t>
            </a:r>
          </a:p>
        </p:txBody>
      </p:sp>
    </p:spTree>
    <p:extLst>
      <p:ext uri="{BB962C8B-B14F-4D97-AF65-F5344CB8AC3E}">
        <p14:creationId xmlns:p14="http://schemas.microsoft.com/office/powerpoint/2010/main" val="3163553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2221</TotalTime>
  <Words>883</Words>
  <Application>Microsoft Office PowerPoint</Application>
  <PresentationFormat>Widescreen</PresentationFormat>
  <Paragraphs>78</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Wingdings</vt:lpstr>
      <vt:lpstr>Office Theme</vt:lpstr>
      <vt:lpstr>PowerPoint Presentation</vt:lpstr>
      <vt:lpstr>Contribution of the Sahel region to precipitation over the African continent</vt:lpstr>
      <vt:lpstr>Methodology</vt:lpstr>
      <vt:lpstr>Origin of rainfall over the Sahel</vt:lpstr>
      <vt:lpstr>Origin of rainfall  over Africa </vt:lpstr>
      <vt:lpstr>Contribution of vegetation  to precipitation</vt:lpstr>
      <vt:lpstr>Conclusion &amp; outlooks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Contribution of the Sahel region to precipitation over the African continent</dc:title>
  <dc:creator>Sofie te Wierik</dc:creator>
  <cp:lastModifiedBy>Sofie te Wierik</cp:lastModifiedBy>
  <cp:revision>59</cp:revision>
  <dcterms:created xsi:type="dcterms:W3CDTF">2021-04-20T08:26:25Z</dcterms:created>
  <dcterms:modified xsi:type="dcterms:W3CDTF">2021-04-23T13:34:31Z</dcterms:modified>
</cp:coreProperties>
</file>