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16" r:id="rId2"/>
    <p:sldId id="257" r:id="rId3"/>
    <p:sldId id="292" r:id="rId4"/>
    <p:sldId id="279" r:id="rId5"/>
    <p:sldId id="280" r:id="rId6"/>
    <p:sldId id="312" r:id="rId7"/>
    <p:sldId id="286" r:id="rId8"/>
    <p:sldId id="311" r:id="rId9"/>
    <p:sldId id="293" r:id="rId10"/>
    <p:sldId id="299" r:id="rId11"/>
    <p:sldId id="294" r:id="rId12"/>
    <p:sldId id="313" r:id="rId13"/>
    <p:sldId id="289" r:id="rId14"/>
    <p:sldId id="291" r:id="rId15"/>
    <p:sldId id="314" r:id="rId16"/>
    <p:sldId id="295" r:id="rId17"/>
    <p:sldId id="296" r:id="rId18"/>
    <p:sldId id="297" r:id="rId19"/>
    <p:sldId id="315" r:id="rId20"/>
    <p:sldId id="298" r:id="rId2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BC05"/>
    <a:srgbClr val="A12DAD"/>
    <a:srgbClr val="8B2BA5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33" autoAdjust="0"/>
    <p:restoredTop sz="95332" autoAdjust="0"/>
  </p:normalViewPr>
  <p:slideViewPr>
    <p:cSldViewPr snapToGrid="0">
      <p:cViewPr varScale="1">
        <p:scale>
          <a:sx n="99" d="100"/>
          <a:sy n="99" d="100"/>
        </p:scale>
        <p:origin x="25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A6EDA8-16D3-422A-B628-EC7BCE42D7F3}" type="datetimeFigureOut">
              <a:rPr lang="nl-NL" smtClean="0"/>
              <a:t>27-4-2021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E80002-E185-4E9A-AC68-3A6CC06F04B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112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B5478E-16F3-482A-82EB-17CF1F420A3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633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B27AB-30C4-489B-AA81-0DB2B44D7C1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834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B27AB-30C4-489B-AA81-0DB2B44D7C1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716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4950-7478-42BF-B968-F78FB04C2A10}" type="datetimeFigureOut">
              <a:rPr lang="nl-NL" smtClean="0"/>
              <a:t>27-4-2021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0547B-0896-412E-8D02-8680FC17740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1848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4950-7478-42BF-B968-F78FB04C2A10}" type="datetimeFigureOut">
              <a:rPr lang="nl-NL" smtClean="0"/>
              <a:t>27-4-2021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0547B-0896-412E-8D02-8680FC17740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9613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4950-7478-42BF-B968-F78FB04C2A10}" type="datetimeFigureOut">
              <a:rPr lang="nl-NL" smtClean="0"/>
              <a:t>27-4-2021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0547B-0896-412E-8D02-8680FC17740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124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11" y="5107521"/>
            <a:ext cx="11525331" cy="72547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ts val="3046"/>
              </a:lnSpc>
              <a:defRPr sz="276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77323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4950-7478-42BF-B968-F78FB04C2A10}" type="datetimeFigureOut">
              <a:rPr lang="nl-NL" smtClean="0"/>
              <a:t>27-4-2021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0547B-0896-412E-8D02-8680FC17740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9866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4950-7478-42BF-B968-F78FB04C2A10}" type="datetimeFigureOut">
              <a:rPr lang="nl-NL" smtClean="0"/>
              <a:t>27-4-2021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0547B-0896-412E-8D02-8680FC17740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5674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4950-7478-42BF-B968-F78FB04C2A10}" type="datetimeFigureOut">
              <a:rPr lang="nl-NL" smtClean="0"/>
              <a:t>27-4-2021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0547B-0896-412E-8D02-8680FC17740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4817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4950-7478-42BF-B968-F78FB04C2A10}" type="datetimeFigureOut">
              <a:rPr lang="nl-NL" smtClean="0"/>
              <a:t>27-4-2021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0547B-0896-412E-8D02-8680FC17740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2172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4950-7478-42BF-B968-F78FB04C2A10}" type="datetimeFigureOut">
              <a:rPr lang="nl-NL" smtClean="0"/>
              <a:t>27-4-2021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0547B-0896-412E-8D02-8680FC17740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6400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4950-7478-42BF-B968-F78FB04C2A10}" type="datetimeFigureOut">
              <a:rPr lang="nl-NL" smtClean="0"/>
              <a:t>27-4-2021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0547B-0896-412E-8D02-8680FC17740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2788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4950-7478-42BF-B968-F78FB04C2A10}" type="datetimeFigureOut">
              <a:rPr lang="nl-NL" smtClean="0"/>
              <a:t>27-4-2021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0547B-0896-412E-8D02-8680FC17740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4206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4950-7478-42BF-B968-F78FB04C2A10}" type="datetimeFigureOut">
              <a:rPr lang="nl-NL" smtClean="0"/>
              <a:t>27-4-2021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0547B-0896-412E-8D02-8680FC17740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4131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54950-7478-42BF-B968-F78FB04C2A10}" type="datetimeFigureOut">
              <a:rPr lang="nl-NL" smtClean="0"/>
              <a:t>27-4-2021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C0547B-0896-412E-8D02-8680FC17740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1861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3"/>
          <p:cNvSpPr txBox="1">
            <a:spLocks/>
          </p:cNvSpPr>
          <p:nvPr/>
        </p:nvSpPr>
        <p:spPr bwMode="auto">
          <a:xfrm>
            <a:off x="1529597" y="693579"/>
            <a:ext cx="8915185" cy="84945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8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Global temperature and hydroclimate in warmer climates of the past and future: the Last Interglacial versus greenhouse scenarios</a:t>
            </a:r>
            <a:endParaRPr lang="en-GB" sz="2000" dirty="0" smtClean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>
              <a:lnSpc>
                <a:spcPct val="100000"/>
              </a:lnSpc>
            </a:pPr>
            <a:r>
              <a:rPr lang="en-GB" sz="1400" b="1" dirty="0" smtClean="0">
                <a:solidFill>
                  <a:srgbClr val="0070C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Paolo Scussolini and many colleagues</a:t>
            </a:r>
            <a:endParaRPr lang="en-GB" sz="1600" b="1" dirty="0">
              <a:solidFill>
                <a:srgbClr val="0070C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5" name="Picture 3" descr="slide_head1_def.jpg"/>
          <p:cNvPicPr>
            <a:picLocks noChangeAspect="1"/>
          </p:cNvPicPr>
          <p:nvPr/>
        </p:nvPicPr>
        <p:blipFill>
          <a:blip r:embed="rId2" cstate="print"/>
          <a:srcRect r="51929"/>
          <a:stretch>
            <a:fillRect/>
          </a:stretch>
        </p:blipFill>
        <p:spPr bwMode="auto">
          <a:xfrm>
            <a:off x="1823292" y="29911"/>
            <a:ext cx="2635499" cy="643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391" y="0"/>
            <a:ext cx="2063931" cy="6262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25ACC0-27D8-4183-9EF0-539B648539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67" t="-4094" r="-2400" b="-3569"/>
          <a:stretch/>
        </p:blipFill>
        <p:spPr>
          <a:xfrm>
            <a:off x="7942945" y="29911"/>
            <a:ext cx="1018172" cy="570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C6FB1C7-1B95-4861-96BA-A16F51562E40}"/>
              </a:ext>
            </a:extLst>
          </p:cNvPr>
          <p:cNvGrpSpPr/>
          <p:nvPr/>
        </p:nvGrpSpPr>
        <p:grpSpPr>
          <a:xfrm>
            <a:off x="289868" y="2101364"/>
            <a:ext cx="3724810" cy="1957434"/>
            <a:chOff x="154586" y="1812306"/>
            <a:chExt cx="5409031" cy="279989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0A77BDD-C197-4D40-B34D-6651C73373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0509" t="26901" r="12408" b="26901"/>
            <a:stretch/>
          </p:blipFill>
          <p:spPr>
            <a:xfrm>
              <a:off x="154586" y="1812306"/>
              <a:ext cx="5409031" cy="246249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1D32581-A84D-45EE-9575-27A1A4D07F0C}"/>
                </a:ext>
              </a:extLst>
            </p:cNvPr>
            <p:cNvSpPr txBox="1"/>
            <p:nvPr/>
          </p:nvSpPr>
          <p:spPr>
            <a:xfrm>
              <a:off x="242403" y="4237995"/>
              <a:ext cx="4542186" cy="374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Otto-Bliesner et al. </a:t>
              </a:r>
              <a:r>
                <a:rPr lang="en-US" sz="1100" dirty="0" smtClean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2013</a:t>
              </a:r>
              <a:endParaRPr lang="en-NL" sz="11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24" y="4152945"/>
            <a:ext cx="3340094" cy="19977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D32581-A84D-45EE-9575-27A1A4D07F0C}"/>
              </a:ext>
            </a:extLst>
          </p:cNvPr>
          <p:cNvSpPr txBox="1"/>
          <p:nvPr/>
        </p:nvSpPr>
        <p:spPr>
          <a:xfrm>
            <a:off x="289869" y="6119188"/>
            <a:ext cx="29193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Scussolini </a:t>
            </a:r>
            <a:r>
              <a:rPr lang="en-US" sz="11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et al. </a:t>
            </a:r>
            <a:r>
              <a:rPr lang="en-US" sz="11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2019</a:t>
            </a:r>
            <a:endParaRPr lang="en-NL" sz="11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D32581-A84D-45EE-9575-27A1A4D07F0C}"/>
              </a:ext>
            </a:extLst>
          </p:cNvPr>
          <p:cNvSpPr txBox="1"/>
          <p:nvPr/>
        </p:nvSpPr>
        <p:spPr>
          <a:xfrm>
            <a:off x="4610611" y="2303116"/>
            <a:ext cx="22685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2</a:t>
            </a:r>
            <a:r>
              <a:rPr lang="en-US" sz="1400" b="1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) Let’s quantify</a:t>
            </a:r>
            <a:endParaRPr lang="en-NL" sz="1400" b="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D32581-A84D-45EE-9575-27A1A4D07F0C}"/>
              </a:ext>
            </a:extLst>
          </p:cNvPr>
          <p:cNvSpPr txBox="1"/>
          <p:nvPr/>
        </p:nvSpPr>
        <p:spPr>
          <a:xfrm>
            <a:off x="700194" y="1716935"/>
            <a:ext cx="22685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1) A partial analog?</a:t>
            </a:r>
            <a:endParaRPr lang="en-NL" sz="1400" b="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D32581-A84D-45EE-9575-27A1A4D07F0C}"/>
              </a:ext>
            </a:extLst>
          </p:cNvPr>
          <p:cNvSpPr txBox="1"/>
          <p:nvPr/>
        </p:nvSpPr>
        <p:spPr>
          <a:xfrm>
            <a:off x="8899505" y="1484796"/>
            <a:ext cx="2268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3) How well do these models perform?</a:t>
            </a:r>
            <a:endParaRPr lang="en-NL" sz="1400" b="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1D32581-A84D-45EE-9575-27A1A4D07F0C}"/>
              </a:ext>
            </a:extLst>
          </p:cNvPr>
          <p:cNvSpPr txBox="1"/>
          <p:nvPr/>
        </p:nvSpPr>
        <p:spPr>
          <a:xfrm>
            <a:off x="6507237" y="4324176"/>
            <a:ext cx="2511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4</a:t>
            </a:r>
            <a:r>
              <a:rPr lang="en-US" sz="1400" b="1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) When do futures meet the Last Interglacial?</a:t>
            </a:r>
            <a:endParaRPr lang="en-NL" sz="1400" b="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09EC1E-83AA-4DA2-9134-FB3549309654}"/>
              </a:ext>
            </a:extLst>
          </p:cNvPr>
          <p:cNvSpPr txBox="1"/>
          <p:nvPr/>
        </p:nvSpPr>
        <p:spPr>
          <a:xfrm>
            <a:off x="4151079" y="2571998"/>
            <a:ext cx="3187651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13 climate models performed both: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i="1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127k</a:t>
            </a:r>
            <a:r>
              <a:rPr lang="en-US" sz="14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 run (PMIP4)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ScenarioMIP runs (CMIP6):</a:t>
            </a:r>
            <a:endParaRPr lang="en-US" sz="14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r>
              <a:rPr lang="en-US" sz="14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      ssp126; ssp245; ssp370; ssp585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t="6359"/>
          <a:stretch/>
        </p:blipFill>
        <p:spPr>
          <a:xfrm>
            <a:off x="7723445" y="1990640"/>
            <a:ext cx="4398235" cy="219225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1D32581-A84D-45EE-9575-27A1A4D07F0C}"/>
              </a:ext>
            </a:extLst>
          </p:cNvPr>
          <p:cNvSpPr txBox="1"/>
          <p:nvPr/>
        </p:nvSpPr>
        <p:spPr>
          <a:xfrm>
            <a:off x="6303386" y="4804802"/>
            <a:ext cx="29193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JJA</a:t>
            </a:r>
            <a:r>
              <a:rPr lang="en-US" sz="1050" dirty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 temperature </a:t>
            </a:r>
            <a:r>
              <a:rPr lang="en-US" sz="1050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30-90°N</a:t>
            </a:r>
            <a:r>
              <a:rPr lang="en-US" sz="105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endParaRPr lang="en-NL" sz="105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4320073" y="4847396"/>
            <a:ext cx="6631168" cy="1930233"/>
            <a:chOff x="4320073" y="4847396"/>
            <a:chExt cx="6631168" cy="1930233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/>
            <a:srcRect l="51180" t="590" b="49722"/>
            <a:stretch/>
          </p:blipFill>
          <p:spPr>
            <a:xfrm>
              <a:off x="4548471" y="4999231"/>
              <a:ext cx="3178269" cy="1750297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8"/>
            <a:srcRect l="51180" t="50139" b="-1"/>
            <a:stretch/>
          </p:blipFill>
          <p:spPr>
            <a:xfrm>
              <a:off x="7714115" y="4988677"/>
              <a:ext cx="3237126" cy="1788952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4320073" y="4847396"/>
              <a:ext cx="485192" cy="219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307417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44033C9-0D94-49EF-8EF3-89BF61D724CC}"/>
              </a:ext>
            </a:extLst>
          </p:cNvPr>
          <p:cNvSpPr/>
          <p:nvPr/>
        </p:nvSpPr>
        <p:spPr>
          <a:xfrm>
            <a:off x="3424958" y="905265"/>
            <a:ext cx="51367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Ranking after performance vs re-analysis</a:t>
            </a:r>
          </a:p>
          <a:p>
            <a:pPr algn="ctr"/>
            <a:r>
              <a:rPr lang="en-US" sz="1600" b="1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TEMPERATURE</a:t>
            </a:r>
          </a:p>
          <a:p>
            <a:pPr algn="ctr"/>
            <a:r>
              <a:rPr lang="en-US" sz="1600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Euclidean distance </a:t>
            </a:r>
            <a:r>
              <a:rPr lang="en-US" sz="1600" dirty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between </a:t>
            </a:r>
            <a:r>
              <a:rPr lang="en-US" sz="1600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results of</a:t>
            </a:r>
          </a:p>
          <a:p>
            <a:pPr algn="ctr"/>
            <a:r>
              <a:rPr lang="en-US" sz="1600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historical simulation and ERA5 (1979-2014)</a:t>
            </a:r>
            <a:endParaRPr lang="en-US" sz="2000" dirty="0">
              <a:latin typeface="Malgun Gothic" panose="020B0503020000020004" pitchFamily="34" charset="-127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5208" y="2087107"/>
            <a:ext cx="2160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N Hem. JJA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 smtClean="0">
                <a:solidFill>
                  <a:srgbClr val="FF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IPSL-CM6A-LR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 smtClean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MPI-ESM1-2-LR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 smtClean="0">
                <a:solidFill>
                  <a:srgbClr val="0000FF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NorESM2-LM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 smtClean="0">
                <a:solidFill>
                  <a:schemeClr val="accent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NESM3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 smtClean="0">
                <a:solidFill>
                  <a:srgbClr val="A12DAD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CNRM-CM6-1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FGOALS-g3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INM-CM4-8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HadGEM3-GC31-LL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CESM2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MIROC-ES2L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ACCESS-ESM1-5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FGOALS-f3-L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GISS-E2-1-G</a:t>
            </a:r>
            <a:endParaRPr lang="nl-NL" sz="14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63564" y="2081208"/>
            <a:ext cx="2160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Global JJA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INM-CM4-8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MPI-ESM1-2-LR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GISS-E2-1-G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 smtClean="0">
                <a:solidFill>
                  <a:schemeClr val="accent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NESM3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HadGEM3-GC31-LL</a:t>
            </a:r>
            <a:endParaRPr lang="nl-NL" sz="1400" dirty="0" smtClean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342900" indent="-342900">
              <a:buFont typeface="+mj-lt"/>
              <a:buAutoNum type="arabicParenR"/>
            </a:pPr>
            <a:r>
              <a:rPr lang="nl-NL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CESM2</a:t>
            </a:r>
            <a:endParaRPr lang="nl-NL" sz="1400" dirty="0" smtClean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342900" indent="-342900">
              <a:buFont typeface="+mj-lt"/>
              <a:buAutoNum type="arabicParenR"/>
            </a:pPr>
            <a:r>
              <a:rPr lang="nl-NL" sz="1400" dirty="0" smtClean="0">
                <a:solidFill>
                  <a:srgbClr val="FF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IPSL-CM6A-LR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 smtClean="0">
                <a:solidFill>
                  <a:srgbClr val="0000FF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NorESM2-LM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FGOALS-f3-L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>
                <a:solidFill>
                  <a:srgbClr val="A12DAD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CNRM-CM6-1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FGOALS-g3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ACCESS-ESM1-5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MIROC-ES2L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695916" y="2081207"/>
            <a:ext cx="2160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N Hem. annual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MPI-ESM1-2-LR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FGOALS-g3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MIROC-ES2L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>
                <a:solidFill>
                  <a:srgbClr val="0000FF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NorESM2-LM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 smtClean="0">
                <a:solidFill>
                  <a:srgbClr val="FF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IPSL-CM6A-LR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 smtClean="0">
                <a:solidFill>
                  <a:schemeClr val="accent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NESM3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ACCESS-ESM1-5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INM-CM4-8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HadGEM3-GC31-LL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CESM2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>
                <a:solidFill>
                  <a:srgbClr val="A12DAD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CNRM-CM6-1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GISS-E2-1-G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FGOALS-f3-L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472407" y="2081209"/>
            <a:ext cx="2160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Global annual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MPI-ESM1-2-LR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GISS-E2-1-G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>
                <a:solidFill>
                  <a:schemeClr val="accent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NESM3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INM-CM4-8</a:t>
            </a:r>
            <a:endParaRPr lang="nl-NL" sz="14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342900" indent="-342900">
              <a:buFont typeface="+mj-lt"/>
              <a:buAutoNum type="arabicParenR"/>
            </a:pPr>
            <a:r>
              <a:rPr lang="nl-NL" sz="14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HadGEM3-GC31-LL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CESM2</a:t>
            </a:r>
            <a:endParaRPr lang="nl-NL" sz="1400" dirty="0" smtClean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342900" indent="-342900">
              <a:buFont typeface="+mj-lt"/>
              <a:buAutoNum type="arabicParenR"/>
            </a:pPr>
            <a:r>
              <a:rPr lang="nl-NL" sz="1400" dirty="0" smtClean="0">
                <a:solidFill>
                  <a:srgbClr val="FF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IPSL-CM6A-LR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FGOALS-g3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FGOALS-f3-L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>
                <a:solidFill>
                  <a:srgbClr val="A12DAD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CNRM-CM6-1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 smtClean="0">
                <a:solidFill>
                  <a:srgbClr val="0000FF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NorESM2-LM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ACCESS-ESM1-5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MIROC-ES2L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700" y="6546853"/>
            <a:ext cx="876300" cy="30670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44033C9-0D94-49EF-8EF3-89BF61D724CC}"/>
              </a:ext>
            </a:extLst>
          </p:cNvPr>
          <p:cNvSpPr/>
          <p:nvPr/>
        </p:nvSpPr>
        <p:spPr>
          <a:xfrm>
            <a:off x="1742614" y="5607929"/>
            <a:ext cx="1087206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Only MPI-ESM1-2-LR </a:t>
            </a:r>
            <a:r>
              <a:rPr lang="en-US" sz="1600" b="1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ranks consistently </a:t>
            </a:r>
            <a:r>
              <a:rPr lang="en-US" sz="1600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high across the four comparisons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Consistency across comparisons is limited for most models, except e.g. NorESM2-LM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Malgun Gothic" panose="020B0503020000020004" pitchFamily="34" charset="-127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969ACF-32FE-4AD9-A2DA-041CA99146DC}"/>
              </a:ext>
            </a:extLst>
          </p:cNvPr>
          <p:cNvSpPr txBox="1"/>
          <p:nvPr/>
        </p:nvSpPr>
        <p:spPr>
          <a:xfrm>
            <a:off x="5069270" y="94338"/>
            <a:ext cx="698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Models performance</a:t>
            </a:r>
            <a:endParaRPr lang="en-US" sz="20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7405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05208" y="2087107"/>
            <a:ext cx="2160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N Hem. JJA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MPI-ESM1-2-LR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>
                <a:solidFill>
                  <a:srgbClr val="A12DAD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CNRM-CM6-1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>
                <a:solidFill>
                  <a:srgbClr val="D5BC05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MIROC-ES2L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>
                <a:solidFill>
                  <a:srgbClr val="00B0F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CESM2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>
                <a:solidFill>
                  <a:schemeClr val="accent2">
                    <a:lumMod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INM-CM4-8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IPSL-CM6A-LR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HadGEM3-GC31-LL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GISS-E2-1-G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NESM3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NorESM2-LM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ACCESS-ESM1-5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FGOALS-g3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FGOALS-f3-L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63564" y="2081208"/>
            <a:ext cx="2160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Global JJA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GISS-E2-1-G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>
                <a:solidFill>
                  <a:srgbClr val="A12DAD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CNRM-CM6-1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>
                <a:solidFill>
                  <a:srgbClr val="00B0F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CESM2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NorESM2-LM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IPSL-CM6A-LR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MPI-ESM1-2-LR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NESM3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>
                <a:solidFill>
                  <a:schemeClr val="accent2">
                    <a:lumMod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INM-CM4-8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FGOALS-f3-L</a:t>
            </a:r>
            <a:endParaRPr lang="nl-NL" sz="14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342900" indent="-342900">
              <a:buFont typeface="+mj-lt"/>
              <a:buAutoNum type="arabicParenR"/>
            </a:pPr>
            <a:r>
              <a:rPr lang="nl-NL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FGOALS-g3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HadGEM3-GC31-LL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>
                <a:solidFill>
                  <a:srgbClr val="D5BC05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MIROC-ES2L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ACCESS-ESM1-5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695916" y="2081207"/>
            <a:ext cx="2160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N Hem. annual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IPSL-CM6A-LR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>
                <a:solidFill>
                  <a:srgbClr val="00B0F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CESM2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>
                <a:solidFill>
                  <a:schemeClr val="accent2">
                    <a:lumMod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INM-CM4-8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HadGEM3-GC31-LL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>
                <a:solidFill>
                  <a:srgbClr val="A12DAD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CNRM-CM6-1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>
                <a:solidFill>
                  <a:srgbClr val="D5BC05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MIROC-ES2L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 smtClean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MPI-ESM1-2-LR</a:t>
            </a:r>
            <a:endParaRPr lang="nl-NL" sz="1400" dirty="0">
              <a:solidFill>
                <a:srgbClr val="00B05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342900" indent="-342900">
              <a:buFont typeface="+mj-lt"/>
              <a:buAutoNum type="arabicParenR"/>
            </a:pPr>
            <a:r>
              <a:rPr lang="nl-NL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GISS-E2-1-G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FGOALS-f3-L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ACCESS-ESM1-5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FGOALS-g3</a:t>
            </a:r>
            <a:endParaRPr lang="nl-NL" sz="14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342900" indent="-342900">
              <a:buFont typeface="+mj-lt"/>
              <a:buAutoNum type="arabicParenR"/>
            </a:pPr>
            <a:r>
              <a:rPr lang="nl-NL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NESM3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NorESM2-LM</a:t>
            </a:r>
            <a:endParaRPr lang="nl-NL" sz="14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472407" y="2081209"/>
            <a:ext cx="2160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Global annual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>
                <a:solidFill>
                  <a:srgbClr val="A12DAD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CNRM-CM6-1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>
                <a:solidFill>
                  <a:srgbClr val="00B0F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CESM2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FGOALS-f3-L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NorESM2-LM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NESM3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GISS-E2-1-G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 smtClean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MPI-ESM1-2-LR</a:t>
            </a:r>
            <a:endParaRPr lang="nl-NL" sz="1400" dirty="0">
              <a:solidFill>
                <a:srgbClr val="00B05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342900" indent="-342900">
              <a:buFont typeface="+mj-lt"/>
              <a:buAutoNum type="arabicParenR"/>
            </a:pPr>
            <a:r>
              <a:rPr lang="nl-NL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FGOALS-g3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IPSL-CM6A-LR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 smtClean="0">
                <a:solidFill>
                  <a:schemeClr val="accent2">
                    <a:lumMod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INM-CM4-8</a:t>
            </a:r>
            <a:endParaRPr lang="nl-NL" sz="1400" dirty="0">
              <a:solidFill>
                <a:schemeClr val="accent2">
                  <a:lumMod val="50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342900" indent="-342900">
              <a:buFont typeface="+mj-lt"/>
              <a:buAutoNum type="arabicParenR"/>
            </a:pPr>
            <a:r>
              <a:rPr lang="nl-NL" sz="14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HadGEM3-GC31-LL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>
                <a:solidFill>
                  <a:srgbClr val="D5BC05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MIROC-ES2L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ACCESS-ESM1-5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700" y="6546853"/>
            <a:ext cx="876300" cy="30670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44033C9-0D94-49EF-8EF3-89BF61D724CC}"/>
              </a:ext>
            </a:extLst>
          </p:cNvPr>
          <p:cNvSpPr/>
          <p:nvPr/>
        </p:nvSpPr>
        <p:spPr>
          <a:xfrm>
            <a:off x="3424958" y="905265"/>
            <a:ext cx="51367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Ranking after performance vs re-analysis</a:t>
            </a:r>
          </a:p>
          <a:p>
            <a:pPr algn="ctr"/>
            <a:r>
              <a:rPr lang="en-US" sz="1600" b="1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PRECIPITATION</a:t>
            </a:r>
          </a:p>
          <a:p>
            <a:pPr algn="ctr"/>
            <a:r>
              <a:rPr lang="en-US" sz="1600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Euclidean distance </a:t>
            </a:r>
            <a:r>
              <a:rPr lang="en-US" sz="1600" dirty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between </a:t>
            </a:r>
            <a:r>
              <a:rPr lang="en-US" sz="1600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results of</a:t>
            </a:r>
          </a:p>
          <a:p>
            <a:pPr algn="ctr"/>
            <a:r>
              <a:rPr lang="en-US" sz="1600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historical simulation and ERA5 (1979-2014)</a:t>
            </a:r>
            <a:endParaRPr lang="en-US" sz="2000" dirty="0">
              <a:latin typeface="Malgun Gothic" panose="020B0503020000020004" pitchFamily="34" charset="-127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4033C9-0D94-49EF-8EF3-89BF61D724CC}"/>
              </a:ext>
            </a:extLst>
          </p:cNvPr>
          <p:cNvSpPr/>
          <p:nvPr/>
        </p:nvSpPr>
        <p:spPr>
          <a:xfrm>
            <a:off x="519193" y="5489568"/>
            <a:ext cx="114725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CNRM-CM6-1 and CESM2 rank relatively high across the four comparisons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Some models emerge as high ranking after </a:t>
            </a:r>
            <a:r>
              <a:rPr lang="en-US" sz="1600" b="1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both temperature and precipitation</a:t>
            </a:r>
            <a:r>
              <a:rPr lang="en-US" sz="1600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: MPI-ESM1-2-LR and CNRM-CM6-1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For the rest, </a:t>
            </a:r>
            <a:r>
              <a:rPr lang="en-US" sz="1600" b="1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performances after temperature and after precipitation are </a:t>
            </a:r>
            <a:r>
              <a:rPr lang="en-US" sz="1600" b="1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different</a:t>
            </a:r>
            <a:endParaRPr lang="en-US" sz="1600" b="1" dirty="0" smtClean="0">
              <a:latin typeface="Malgun Gothic" panose="020B0503020000020004" pitchFamily="34" charset="-127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969ACF-32FE-4AD9-A2DA-041CA99146DC}"/>
              </a:ext>
            </a:extLst>
          </p:cNvPr>
          <p:cNvSpPr txBox="1"/>
          <p:nvPr/>
        </p:nvSpPr>
        <p:spPr>
          <a:xfrm>
            <a:off x="5069270" y="94338"/>
            <a:ext cx="698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Models performance</a:t>
            </a:r>
            <a:endParaRPr lang="en-US" sz="20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3749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4571201" y="2509919"/>
            <a:ext cx="29609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N </a:t>
            </a:r>
            <a:r>
              <a:rPr lang="en-US" sz="1400" b="1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Hem. </a:t>
            </a:r>
            <a:r>
              <a:rPr lang="en-US" sz="1400" b="1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Annual precipitation</a:t>
            </a:r>
            <a:endParaRPr lang="en-US" sz="1400" b="1" dirty="0" smtClean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342900" indent="-342900">
              <a:buFont typeface="+mj-lt"/>
              <a:buAutoNum type="arabicParenR"/>
            </a:pPr>
            <a:r>
              <a:rPr lang="nl-NL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HadGEM3-GC31-LL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NorESM2-LM</a:t>
            </a:r>
            <a:endParaRPr lang="nl-NL" sz="14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342900" indent="-342900">
              <a:buFont typeface="+mj-lt"/>
              <a:buAutoNum type="arabicParenR"/>
            </a:pPr>
            <a:r>
              <a:rPr lang="nl-NL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CESM2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NESM3</a:t>
            </a:r>
          </a:p>
          <a:p>
            <a:pPr marL="342900" indent="-342900">
              <a:buFont typeface="+mj-lt"/>
              <a:buAutoNum type="arabicParenR"/>
            </a:pPr>
            <a:r>
              <a:rPr lang="nl-NL" sz="14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IPSL-CM6A-LR</a:t>
            </a:r>
            <a:endParaRPr lang="nl-NL" sz="14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342900" indent="-342900">
              <a:buFont typeface="+mj-lt"/>
              <a:buAutoNum type="arabicParenR"/>
            </a:pPr>
            <a:r>
              <a:rPr lang="nl-NL" sz="14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MPI-ESM1-2-LR</a:t>
            </a:r>
          </a:p>
          <a:p>
            <a:r>
              <a:rPr lang="en-US" sz="14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…</a:t>
            </a:r>
            <a:endParaRPr lang="nl-NL" sz="14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700" y="6546853"/>
            <a:ext cx="876300" cy="30670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4033C9-0D94-49EF-8EF3-89BF61D724CC}"/>
              </a:ext>
            </a:extLst>
          </p:cNvPr>
          <p:cNvSpPr/>
          <p:nvPr/>
        </p:nvSpPr>
        <p:spPr>
          <a:xfrm>
            <a:off x="2504748" y="1250210"/>
            <a:ext cx="73794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TO-DO</a:t>
            </a:r>
            <a:r>
              <a:rPr lang="en-US" sz="1600" b="1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: </a:t>
            </a:r>
            <a:r>
              <a:rPr lang="en-US" sz="1600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ranking vs proxies of LIG, and comparing the two ranking </a:t>
            </a:r>
            <a:r>
              <a:rPr lang="en-US" sz="1600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strategies</a:t>
            </a:r>
          </a:p>
          <a:p>
            <a:endParaRPr lang="en-US" sz="1600" b="1" dirty="0">
              <a:latin typeface="Malgun Gothic" panose="020B0503020000020004" pitchFamily="34" charset="-127"/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pPr algn="ctr"/>
            <a:r>
              <a:rPr lang="en-US" sz="1600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Preliminary ranking:</a:t>
            </a:r>
            <a:endParaRPr lang="en-US" sz="1600" dirty="0">
              <a:latin typeface="Malgun Gothic" panose="020B0503020000020004" pitchFamily="34" charset="-127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969ACF-32FE-4AD9-A2DA-041CA99146DC}"/>
              </a:ext>
            </a:extLst>
          </p:cNvPr>
          <p:cNvSpPr txBox="1"/>
          <p:nvPr/>
        </p:nvSpPr>
        <p:spPr>
          <a:xfrm>
            <a:off x="5069270" y="94338"/>
            <a:ext cx="698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Models performance</a:t>
            </a:r>
            <a:endParaRPr lang="en-US" sz="20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3323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3" t="8634" r="8769" b="5417"/>
          <a:stretch/>
        </p:blipFill>
        <p:spPr>
          <a:xfrm>
            <a:off x="-4009" y="418000"/>
            <a:ext cx="6753148" cy="394463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734594" y="3188873"/>
            <a:ext cx="852057" cy="1091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8" t="8639" r="8917" b="5562"/>
          <a:stretch/>
        </p:blipFill>
        <p:spPr>
          <a:xfrm>
            <a:off x="5394957" y="3091542"/>
            <a:ext cx="6827520" cy="376201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4033C9-0D94-49EF-8EF3-89BF61D724CC}"/>
              </a:ext>
            </a:extLst>
          </p:cNvPr>
          <p:cNvSpPr/>
          <p:nvPr/>
        </p:nvSpPr>
        <p:spPr>
          <a:xfrm>
            <a:off x="1240721" y="56627"/>
            <a:ext cx="48204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Global annual temp. </a:t>
            </a:r>
            <a:r>
              <a:rPr lang="en-US" sz="1400" b="1" dirty="0" smtClean="0">
                <a:solidFill>
                  <a:srgbClr val="FF0000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  <a:sym typeface="Wingdings" panose="05000000000000000000" pitchFamily="2" charset="2"/>
              </a:rPr>
              <a:t> NOT AN ANALOGUE</a:t>
            </a:r>
            <a:r>
              <a:rPr lang="en-US" sz="1400" b="1" dirty="0" smtClean="0">
                <a:solidFill>
                  <a:srgbClr val="FF0000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endParaRPr lang="en-US" b="1" dirty="0">
              <a:solidFill>
                <a:srgbClr val="FF0000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24" t="69031" r="11696" b="9071"/>
          <a:stretch/>
        </p:blipFill>
        <p:spPr>
          <a:xfrm>
            <a:off x="6840951" y="947962"/>
            <a:ext cx="879566" cy="152232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44033C9-0D94-49EF-8EF3-89BF61D724CC}"/>
              </a:ext>
            </a:extLst>
          </p:cNvPr>
          <p:cNvSpPr/>
          <p:nvPr/>
        </p:nvSpPr>
        <p:spPr>
          <a:xfrm>
            <a:off x="6757848" y="2736280"/>
            <a:ext cx="52961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Northern Hem. summer temp. </a:t>
            </a:r>
            <a:r>
              <a:rPr lang="en-US" sz="1400" b="1" dirty="0" smtClean="0">
                <a:solidFill>
                  <a:srgbClr val="FF0000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  <a:sym typeface="Wingdings" panose="05000000000000000000" pitchFamily="2" charset="2"/>
              </a:rPr>
              <a:t> YES AN ANALOGUE</a:t>
            </a:r>
            <a:r>
              <a:rPr lang="en-US" sz="1400" b="1" dirty="0" smtClean="0">
                <a:solidFill>
                  <a:srgbClr val="FF0000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endParaRPr lang="en-US" b="1" dirty="0">
              <a:solidFill>
                <a:srgbClr val="FF0000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278983" y="5675170"/>
            <a:ext cx="852057" cy="1091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700" y="6546853"/>
            <a:ext cx="876300" cy="30670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0969ACF-32FE-4AD9-A2DA-041CA99146DC}"/>
              </a:ext>
            </a:extLst>
          </p:cNvPr>
          <p:cNvSpPr txBox="1"/>
          <p:nvPr/>
        </p:nvSpPr>
        <p:spPr>
          <a:xfrm>
            <a:off x="5069270" y="94338"/>
            <a:ext cx="698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Analogy analysis</a:t>
            </a:r>
            <a:endParaRPr lang="en-US" sz="20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4033C9-0D94-49EF-8EF3-89BF61D724CC}"/>
              </a:ext>
            </a:extLst>
          </p:cNvPr>
          <p:cNvSpPr/>
          <p:nvPr/>
        </p:nvSpPr>
        <p:spPr>
          <a:xfrm>
            <a:off x="560720" y="4972549"/>
            <a:ext cx="4057776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LIG temp </a:t>
            </a:r>
            <a:r>
              <a:rPr lang="en-US" sz="1900" b="1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already surpassed </a:t>
            </a:r>
            <a:r>
              <a:rPr lang="en-US" sz="1900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at global, annual scale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LIG N.H. summer (JJA) temp </a:t>
            </a:r>
            <a:r>
              <a:rPr lang="en-US" sz="1900" b="1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still relevant for future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Especially in N.H. extra-tropics</a:t>
            </a:r>
            <a:endParaRPr lang="en-US" sz="1900" dirty="0">
              <a:latin typeface="Malgun Gothic" panose="020B0503020000020004" pitchFamily="34" charset="-127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4302035" y="4072549"/>
            <a:ext cx="0" cy="900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3944983" y="5286105"/>
            <a:ext cx="1271451" cy="77506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544033C9-0D94-49EF-8EF3-89BF61D724CC}"/>
              </a:ext>
            </a:extLst>
          </p:cNvPr>
          <p:cNvSpPr/>
          <p:nvPr/>
        </p:nvSpPr>
        <p:spPr>
          <a:xfrm>
            <a:off x="7280734" y="947962"/>
            <a:ext cx="51746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Then:</a:t>
            </a:r>
            <a:endParaRPr lang="en-US" sz="2000" dirty="0" smtClean="0">
              <a:latin typeface="Malgun Gothic" panose="020B0503020000020004" pitchFamily="34" charset="-127"/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Comparing LIG vs futures</a:t>
            </a:r>
            <a:endParaRPr lang="en-US" sz="2800" dirty="0">
              <a:latin typeface="Malgun Gothic" panose="020B0503020000020004" pitchFamily="34" charset="-127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96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9" t="4496" r="25701" b="7174"/>
          <a:stretch/>
        </p:blipFill>
        <p:spPr>
          <a:xfrm>
            <a:off x="6386315" y="1349092"/>
            <a:ext cx="5181607" cy="553382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734594" y="3188873"/>
            <a:ext cx="852057" cy="1091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278983" y="5675170"/>
            <a:ext cx="852057" cy="1091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700" y="6546853"/>
            <a:ext cx="876300" cy="3067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9" t="4496" r="25701" b="7174"/>
          <a:stretch/>
        </p:blipFill>
        <p:spPr>
          <a:xfrm>
            <a:off x="374470" y="1366849"/>
            <a:ext cx="5140124" cy="549064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44033C9-0D94-49EF-8EF3-89BF61D724CC}"/>
              </a:ext>
            </a:extLst>
          </p:cNvPr>
          <p:cNvSpPr/>
          <p:nvPr/>
        </p:nvSpPr>
        <p:spPr>
          <a:xfrm>
            <a:off x="1485009" y="1268356"/>
            <a:ext cx="3243741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IPSL-CM6-A-LR</a:t>
            </a:r>
            <a:endParaRPr lang="en-US" sz="1600" b="1" dirty="0">
              <a:solidFill>
                <a:srgbClr val="FF0000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44033C9-0D94-49EF-8EF3-89BF61D724CC}"/>
              </a:ext>
            </a:extLst>
          </p:cNvPr>
          <p:cNvSpPr/>
          <p:nvPr/>
        </p:nvSpPr>
        <p:spPr>
          <a:xfrm>
            <a:off x="7476109" y="1264818"/>
            <a:ext cx="3243741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MIROC-ES2L</a:t>
            </a:r>
            <a:endParaRPr lang="en-US" sz="1600" b="1" dirty="0">
              <a:solidFill>
                <a:srgbClr val="FF0000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969ACF-32FE-4AD9-A2DA-041CA99146DC}"/>
              </a:ext>
            </a:extLst>
          </p:cNvPr>
          <p:cNvSpPr txBox="1"/>
          <p:nvPr/>
        </p:nvSpPr>
        <p:spPr>
          <a:xfrm>
            <a:off x="9622970" y="94338"/>
            <a:ext cx="2431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Analogy analysis</a:t>
            </a:r>
            <a:endParaRPr lang="en-US" sz="20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44033C9-0D94-49EF-8EF3-89BF61D724CC}"/>
              </a:ext>
            </a:extLst>
          </p:cNvPr>
          <p:cNvSpPr/>
          <p:nvPr/>
        </p:nvSpPr>
        <p:spPr>
          <a:xfrm>
            <a:off x="1485009" y="138798"/>
            <a:ext cx="92348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Seasonal</a:t>
            </a:r>
            <a:r>
              <a:rPr lang="en-US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 temperature 30-90°N</a:t>
            </a:r>
          </a:p>
          <a:p>
            <a:pPr algn="ctr"/>
            <a:r>
              <a:rPr lang="en-US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Comparing values across 30-year </a:t>
            </a:r>
            <a:r>
              <a:rPr lang="en-US" dirty="0" err="1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climatologies</a:t>
            </a:r>
            <a:r>
              <a:rPr lang="en-US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, at 20-year steps </a:t>
            </a:r>
            <a:r>
              <a:rPr lang="en-US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(example: 2 models)</a:t>
            </a:r>
            <a:endParaRPr lang="en-US" dirty="0" smtClean="0">
              <a:latin typeface="Malgun Gothic" panose="020B0503020000020004" pitchFamily="34" charset="-127"/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In MIROC-ES2L LIG temp </a:t>
            </a:r>
            <a:r>
              <a:rPr lang="en-US" b="1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resemble this decade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In IPSL-CM6-A-LR, LIG JJAS values </a:t>
            </a:r>
            <a:r>
              <a:rPr lang="en-US" b="1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are not </a:t>
            </a:r>
            <a:r>
              <a:rPr lang="en-US" b="1" dirty="0" err="1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not</a:t>
            </a:r>
            <a:r>
              <a:rPr lang="en-US" b="1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 exceeded </a:t>
            </a:r>
            <a:r>
              <a:rPr lang="en-US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in scenario ssp126</a:t>
            </a:r>
            <a:endParaRPr lang="en-US" dirty="0">
              <a:latin typeface="Malgun Gothic" panose="020B0503020000020004" pitchFamily="34" charset="-127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38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92" y="4636"/>
            <a:ext cx="11290886" cy="685336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1278983" y="5675170"/>
            <a:ext cx="852057" cy="1091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700" y="6546853"/>
            <a:ext cx="876300" cy="3067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0969ACF-32FE-4AD9-A2DA-041CA99146DC}"/>
              </a:ext>
            </a:extLst>
          </p:cNvPr>
          <p:cNvSpPr txBox="1"/>
          <p:nvPr/>
        </p:nvSpPr>
        <p:spPr>
          <a:xfrm>
            <a:off x="9622970" y="94338"/>
            <a:ext cx="2431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Analogy analysis</a:t>
            </a:r>
            <a:endParaRPr lang="en-US" sz="20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44033C9-0D94-49EF-8EF3-89BF61D724CC}"/>
              </a:ext>
            </a:extLst>
          </p:cNvPr>
          <p:cNvSpPr/>
          <p:nvPr/>
        </p:nvSpPr>
        <p:spPr>
          <a:xfrm>
            <a:off x="7603450" y="5126506"/>
            <a:ext cx="45275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For consultation / curiosity</a:t>
            </a:r>
          </a:p>
          <a:p>
            <a:pPr algn="ctr"/>
            <a:r>
              <a:rPr lang="en-US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Temperature 30-90°N (over land only)</a:t>
            </a:r>
          </a:p>
          <a:p>
            <a:pPr algn="ctr"/>
            <a:r>
              <a:rPr lang="en-US" b="1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Much diversity </a:t>
            </a:r>
            <a:r>
              <a:rPr lang="en-US" b="1" dirty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across </a:t>
            </a:r>
            <a:r>
              <a:rPr lang="en-US" b="1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models!</a:t>
            </a:r>
            <a:endParaRPr lang="en-US" b="1" dirty="0" smtClean="0">
              <a:latin typeface="Malgun Gothic" panose="020B0503020000020004" pitchFamily="34" charset="-127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46" t="42010" r="45550" b="41626"/>
          <a:stretch/>
        </p:blipFill>
        <p:spPr>
          <a:xfrm>
            <a:off x="7101906" y="4783959"/>
            <a:ext cx="583817" cy="111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7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5734594" y="3188873"/>
            <a:ext cx="852057" cy="1091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Rectangle 15"/>
          <p:cNvSpPr/>
          <p:nvPr/>
        </p:nvSpPr>
        <p:spPr>
          <a:xfrm>
            <a:off x="11278983" y="5675170"/>
            <a:ext cx="852057" cy="1091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700" y="6546853"/>
            <a:ext cx="876300" cy="3067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6438"/>
          <a:stretch/>
        </p:blipFill>
        <p:spPr>
          <a:xfrm>
            <a:off x="638693" y="829589"/>
            <a:ext cx="11026315" cy="602406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44033C9-0D94-49EF-8EF3-89BF61D724CC}"/>
              </a:ext>
            </a:extLst>
          </p:cNvPr>
          <p:cNvSpPr/>
          <p:nvPr/>
        </p:nvSpPr>
        <p:spPr>
          <a:xfrm>
            <a:off x="1485009" y="193041"/>
            <a:ext cx="9234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JJA</a:t>
            </a:r>
            <a:r>
              <a:rPr lang="en-US" sz="1600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 temperature 30-90°N</a:t>
            </a:r>
            <a:endParaRPr lang="en-US" sz="1600" dirty="0">
              <a:latin typeface="Malgun Gothic" panose="020B0503020000020004" pitchFamily="34" charset="-127"/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pPr algn="ctr"/>
            <a:r>
              <a:rPr lang="en-US" sz="1600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Best future analog decade</a:t>
            </a:r>
            <a:endParaRPr lang="en-US" sz="1600" dirty="0">
              <a:latin typeface="Malgun Gothic" panose="020B0503020000020004" pitchFamily="34" charset="-127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969ACF-32FE-4AD9-A2DA-041CA99146DC}"/>
              </a:ext>
            </a:extLst>
          </p:cNvPr>
          <p:cNvSpPr txBox="1"/>
          <p:nvPr/>
        </p:nvSpPr>
        <p:spPr>
          <a:xfrm>
            <a:off x="9622970" y="94338"/>
            <a:ext cx="2431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Analogy analysis</a:t>
            </a:r>
            <a:endParaRPr lang="en-US" sz="20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4033C9-0D94-49EF-8EF3-89BF61D724CC}"/>
              </a:ext>
            </a:extLst>
          </p:cNvPr>
          <p:cNvSpPr/>
          <p:nvPr/>
        </p:nvSpPr>
        <p:spPr>
          <a:xfrm>
            <a:off x="233149" y="103435"/>
            <a:ext cx="92348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When do futures converge</a:t>
            </a:r>
          </a:p>
          <a:p>
            <a:r>
              <a:rPr lang="en-US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with LIG?</a:t>
            </a:r>
            <a:endParaRPr lang="en-US" dirty="0">
              <a:latin typeface="Malgun Gothic" panose="020B0503020000020004" pitchFamily="34" charset="-127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70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5734594" y="3188873"/>
            <a:ext cx="852057" cy="1091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Rectangle 15"/>
          <p:cNvSpPr/>
          <p:nvPr/>
        </p:nvSpPr>
        <p:spPr>
          <a:xfrm>
            <a:off x="11278983" y="5675170"/>
            <a:ext cx="852057" cy="1091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700" y="6546853"/>
            <a:ext cx="876300" cy="3067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969ACF-32FE-4AD9-A2DA-041CA99146DC}"/>
              </a:ext>
            </a:extLst>
          </p:cNvPr>
          <p:cNvSpPr txBox="1"/>
          <p:nvPr/>
        </p:nvSpPr>
        <p:spPr>
          <a:xfrm>
            <a:off x="9622970" y="94338"/>
            <a:ext cx="2431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Analogy analysis</a:t>
            </a:r>
            <a:endParaRPr lang="en-US" sz="20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44033C9-0D94-49EF-8EF3-89BF61D724CC}"/>
              </a:ext>
            </a:extLst>
          </p:cNvPr>
          <p:cNvSpPr/>
          <p:nvPr/>
        </p:nvSpPr>
        <p:spPr>
          <a:xfrm>
            <a:off x="1485009" y="193041"/>
            <a:ext cx="9234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JJAS</a:t>
            </a:r>
            <a:r>
              <a:rPr lang="en-US" sz="1600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 temperature 30-90°N</a:t>
            </a:r>
            <a:endParaRPr lang="en-US" sz="1600" dirty="0">
              <a:latin typeface="Malgun Gothic" panose="020B0503020000020004" pitchFamily="34" charset="-127"/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pPr algn="ctr"/>
            <a:r>
              <a:rPr lang="en-US" sz="1600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Best future analog decade</a:t>
            </a:r>
            <a:endParaRPr lang="en-US" sz="1600" dirty="0">
              <a:latin typeface="Malgun Gothic" panose="020B0503020000020004" pitchFamily="34" charset="-127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t="5653"/>
          <a:stretch/>
        </p:blipFill>
        <p:spPr>
          <a:xfrm>
            <a:off x="625125" y="820703"/>
            <a:ext cx="11079187" cy="59981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44033C9-0D94-49EF-8EF3-89BF61D724CC}"/>
              </a:ext>
            </a:extLst>
          </p:cNvPr>
          <p:cNvSpPr/>
          <p:nvPr/>
        </p:nvSpPr>
        <p:spPr>
          <a:xfrm>
            <a:off x="233149" y="103435"/>
            <a:ext cx="92348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When do futures converge</a:t>
            </a:r>
          </a:p>
          <a:p>
            <a:r>
              <a:rPr lang="en-US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with LIG?</a:t>
            </a:r>
            <a:endParaRPr lang="en-US" dirty="0">
              <a:latin typeface="Malgun Gothic" panose="020B0503020000020004" pitchFamily="34" charset="-127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27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5734594" y="3188873"/>
            <a:ext cx="852057" cy="1091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Rectangle 15"/>
          <p:cNvSpPr/>
          <p:nvPr/>
        </p:nvSpPr>
        <p:spPr>
          <a:xfrm>
            <a:off x="11278983" y="5675170"/>
            <a:ext cx="852057" cy="1091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700" y="6546853"/>
            <a:ext cx="876300" cy="3067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969ACF-32FE-4AD9-A2DA-041CA99146DC}"/>
              </a:ext>
            </a:extLst>
          </p:cNvPr>
          <p:cNvSpPr txBox="1"/>
          <p:nvPr/>
        </p:nvSpPr>
        <p:spPr>
          <a:xfrm>
            <a:off x="9622970" y="94338"/>
            <a:ext cx="2431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Analogy analysis</a:t>
            </a:r>
            <a:endParaRPr lang="en-US" sz="20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4033C9-0D94-49EF-8EF3-89BF61D724CC}"/>
              </a:ext>
            </a:extLst>
          </p:cNvPr>
          <p:cNvSpPr/>
          <p:nvPr/>
        </p:nvSpPr>
        <p:spPr>
          <a:xfrm>
            <a:off x="1485009" y="193041"/>
            <a:ext cx="9234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July</a:t>
            </a:r>
            <a:r>
              <a:rPr lang="en-US" sz="1600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 temperature 30-90°N</a:t>
            </a:r>
            <a:endParaRPr lang="en-US" sz="1600" dirty="0">
              <a:latin typeface="Malgun Gothic" panose="020B0503020000020004" pitchFamily="34" charset="-127"/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pPr algn="ctr"/>
            <a:r>
              <a:rPr lang="en-US" sz="1600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Best future analog decade</a:t>
            </a:r>
            <a:endParaRPr lang="en-US" sz="1600" dirty="0">
              <a:latin typeface="Malgun Gothic" panose="020B0503020000020004" pitchFamily="34" charset="-127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5433"/>
          <a:stretch/>
        </p:blipFill>
        <p:spPr>
          <a:xfrm>
            <a:off x="643071" y="812192"/>
            <a:ext cx="11061249" cy="60545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44033C9-0D94-49EF-8EF3-89BF61D724CC}"/>
              </a:ext>
            </a:extLst>
          </p:cNvPr>
          <p:cNvSpPr/>
          <p:nvPr/>
        </p:nvSpPr>
        <p:spPr>
          <a:xfrm>
            <a:off x="233149" y="103435"/>
            <a:ext cx="92348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When do futures converge</a:t>
            </a:r>
          </a:p>
          <a:p>
            <a:r>
              <a:rPr lang="en-US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with LIG?</a:t>
            </a:r>
            <a:endParaRPr lang="en-US" dirty="0">
              <a:latin typeface="Malgun Gothic" panose="020B0503020000020004" pitchFamily="34" charset="-127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13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5734594" y="3188873"/>
            <a:ext cx="852057" cy="1091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Rectangle 15"/>
          <p:cNvSpPr/>
          <p:nvPr/>
        </p:nvSpPr>
        <p:spPr>
          <a:xfrm>
            <a:off x="11278983" y="5675170"/>
            <a:ext cx="852057" cy="1091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700" y="6546853"/>
            <a:ext cx="876300" cy="30670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44033C9-0D94-49EF-8EF3-89BF61D724CC}"/>
              </a:ext>
            </a:extLst>
          </p:cNvPr>
          <p:cNvSpPr/>
          <p:nvPr/>
        </p:nvSpPr>
        <p:spPr>
          <a:xfrm>
            <a:off x="841829" y="1246927"/>
            <a:ext cx="46755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30-90°N</a:t>
            </a:r>
            <a:endParaRPr lang="en-US" b="1" dirty="0" smtClean="0">
              <a:latin typeface="Malgun Gothic" panose="020B0503020000020004" pitchFamily="34" charset="-127"/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pPr algn="ctr"/>
            <a:r>
              <a:rPr lang="en-US" b="1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JJA</a:t>
            </a:r>
            <a:r>
              <a:rPr lang="en-US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b="1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precipitation</a:t>
            </a:r>
            <a:endParaRPr lang="en-US" dirty="0">
              <a:latin typeface="Malgun Gothic" panose="020B0503020000020004" pitchFamily="34" charset="-127"/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pPr algn="ctr"/>
            <a:r>
              <a:rPr lang="en-US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Best future analog decade</a:t>
            </a:r>
            <a:endParaRPr lang="en-US" dirty="0">
              <a:latin typeface="Malgun Gothic" panose="020B0503020000020004" pitchFamily="34" charset="-127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969ACF-32FE-4AD9-A2DA-041CA99146DC}"/>
              </a:ext>
            </a:extLst>
          </p:cNvPr>
          <p:cNvSpPr txBox="1"/>
          <p:nvPr/>
        </p:nvSpPr>
        <p:spPr>
          <a:xfrm>
            <a:off x="9622970" y="94338"/>
            <a:ext cx="2431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Analogy analysis</a:t>
            </a:r>
            <a:endParaRPr lang="en-US" sz="20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655" y="2258978"/>
            <a:ext cx="5349914" cy="269670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44033C9-0D94-49EF-8EF3-89BF61D724CC}"/>
              </a:ext>
            </a:extLst>
          </p:cNvPr>
          <p:cNvSpPr/>
          <p:nvPr/>
        </p:nvSpPr>
        <p:spPr>
          <a:xfrm>
            <a:off x="6640133" y="1246927"/>
            <a:ext cx="46755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0-90°N</a:t>
            </a:r>
            <a:endParaRPr lang="en-US" dirty="0" smtClean="0">
              <a:latin typeface="Malgun Gothic" panose="020B0503020000020004" pitchFamily="34" charset="-127"/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pPr algn="ctr"/>
            <a:r>
              <a:rPr lang="en-US" b="1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JJA</a:t>
            </a:r>
            <a:r>
              <a:rPr lang="en-US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b="1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precipitation</a:t>
            </a:r>
            <a:endParaRPr lang="en-US" dirty="0">
              <a:latin typeface="Malgun Gothic" panose="020B0503020000020004" pitchFamily="34" charset="-127"/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pPr algn="ctr"/>
            <a:r>
              <a:rPr lang="en-US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Best </a:t>
            </a:r>
            <a:r>
              <a:rPr lang="en-US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future analog decade</a:t>
            </a:r>
            <a:endParaRPr lang="en-US" dirty="0">
              <a:latin typeface="Malgun Gothic" panose="020B0503020000020004" pitchFamily="34" charset="-127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7820" y="2258978"/>
            <a:ext cx="5360191" cy="276350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44033C9-0D94-49EF-8EF3-89BF61D724CC}"/>
              </a:ext>
            </a:extLst>
          </p:cNvPr>
          <p:cNvSpPr/>
          <p:nvPr/>
        </p:nvSpPr>
        <p:spPr>
          <a:xfrm>
            <a:off x="233149" y="103435"/>
            <a:ext cx="92348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When do futures converge</a:t>
            </a:r>
          </a:p>
          <a:p>
            <a:r>
              <a:rPr lang="en-US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with LIG?</a:t>
            </a:r>
            <a:endParaRPr lang="en-US" dirty="0">
              <a:latin typeface="Malgun Gothic" panose="020B0503020000020004" pitchFamily="34" charset="-127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4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5799" b="19837"/>
          <a:stretch/>
        </p:blipFill>
        <p:spPr>
          <a:xfrm>
            <a:off x="7747" y="-61993"/>
            <a:ext cx="12177583" cy="3888972"/>
          </a:xfrm>
          <a:prstGeom prst="rect">
            <a:avLst/>
          </a:prstGeom>
        </p:spPr>
      </p:pic>
      <p:pic>
        <p:nvPicPr>
          <p:cNvPr id="7172" name="Picture 14" descr="slide_head2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89040"/>
            <a:ext cx="12192000" cy="2937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Title 13"/>
          <p:cNvSpPr>
            <a:spLocks noGrp="1"/>
          </p:cNvSpPr>
          <p:nvPr>
            <p:ph type="title"/>
          </p:nvPr>
        </p:nvSpPr>
        <p:spPr bwMode="auto">
          <a:xfrm>
            <a:off x="961996" y="3896720"/>
            <a:ext cx="8915185" cy="669680"/>
          </a:xfrm>
          <a:noFill/>
          <a:ln>
            <a:miter lim="800000"/>
            <a:headEnd/>
            <a:tailEnd/>
          </a:ln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32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Global temperature and hydroclimate in warmer climates of the past and future: the Last Interglacial versus greenhouse scenarios</a:t>
            </a:r>
          </a:p>
        </p:txBody>
      </p:sp>
      <p:sp>
        <p:nvSpPr>
          <p:cNvPr id="7174" name="TextBox 15"/>
          <p:cNvSpPr txBox="1">
            <a:spLocks noChangeArrowheads="1"/>
          </p:cNvSpPr>
          <p:nvPr/>
        </p:nvSpPr>
        <p:spPr bwMode="auto">
          <a:xfrm>
            <a:off x="302761" y="5759932"/>
            <a:ext cx="11882569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700" b="1" dirty="0">
                <a:latin typeface="Malgun Gothic" panose="020B0503020000020004" pitchFamily="34" charset="-127"/>
                <a:ea typeface="Malgun Gothic" panose="020B0503020000020004" pitchFamily="34" charset="-127"/>
                <a:cs typeface="Arial" charset="0"/>
              </a:rPr>
              <a:t>Paolo Scussolini</a:t>
            </a:r>
            <a:r>
              <a:rPr lang="en-US" sz="1700" dirty="0">
                <a:latin typeface="Malgun Gothic" panose="020B0503020000020004" pitchFamily="34" charset="-127"/>
                <a:ea typeface="Malgun Gothic" panose="020B0503020000020004" pitchFamily="34" charset="-127"/>
                <a:cs typeface="Arial" charset="0"/>
              </a:rPr>
              <a:t>, Pepijn Bakker, Paolo De Luca, Dim Coumou, Joyce H.C. Bosmans, Gerrit Lohmann, Zoë Thomas, Chris S.M. Turney, Laurie Menviel, Takashi </a:t>
            </a:r>
            <a:r>
              <a:rPr lang="en-US" sz="1700" dirty="0" err="1">
                <a:latin typeface="Malgun Gothic" panose="020B0503020000020004" pitchFamily="34" charset="-127"/>
                <a:ea typeface="Malgun Gothic" panose="020B0503020000020004" pitchFamily="34" charset="-127"/>
                <a:cs typeface="Arial" charset="0"/>
              </a:rPr>
              <a:t>Obase</a:t>
            </a:r>
            <a:r>
              <a:rPr lang="en-US" sz="1700" dirty="0">
                <a:latin typeface="Malgun Gothic" panose="020B0503020000020004" pitchFamily="34" charset="-127"/>
                <a:ea typeface="Malgun Gothic" panose="020B0503020000020004" pitchFamily="34" charset="-127"/>
                <a:cs typeface="Arial" charset="0"/>
              </a:rPr>
              <a:t>, Ayako Abe-Ouchi, Pascale Braconnot, Bette L. Otto-Bliesner, Qiuzhen Yin, Matthias Prange, Chronis Tzedakis, Emilie Capron, Hans Renssen, Philip J. Ward, Jeroen J.C.H. Aerts</a:t>
            </a:r>
          </a:p>
        </p:txBody>
      </p:sp>
      <p:sp>
        <p:nvSpPr>
          <p:cNvPr id="7176" name="AutoShape 2" descr="http://www.perssupport.nl/apssite/binaries/content/gallery/afbeeldingen/persberichten/2010/10/15/deltares_enabling_rgbjpg"/>
          <p:cNvSpPr>
            <a:spLocks noChangeAspect="1" noChangeArrowheads="1"/>
          </p:cNvSpPr>
          <p:nvPr/>
        </p:nvSpPr>
        <p:spPr bwMode="auto">
          <a:xfrm>
            <a:off x="1582615" y="137746"/>
            <a:ext cx="281354" cy="281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 sz="1662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7177" name="AutoShape 4" descr="http://www.perssupport.nl/apssite/binaries/content/gallery/afbeeldingen/persberichten/2010/10/15/deltares_enabling_rgbjpg"/>
          <p:cNvSpPr>
            <a:spLocks noChangeAspect="1" noChangeArrowheads="1"/>
          </p:cNvSpPr>
          <p:nvPr/>
        </p:nvSpPr>
        <p:spPr bwMode="auto">
          <a:xfrm>
            <a:off x="1723292" y="278423"/>
            <a:ext cx="281354" cy="281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 sz="1662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7178" name="Picture 3" descr="slide_head1_def.jpg"/>
          <p:cNvPicPr>
            <a:picLocks noChangeAspect="1"/>
          </p:cNvPicPr>
          <p:nvPr/>
        </p:nvPicPr>
        <p:blipFill rotWithShape="1">
          <a:blip r:embed="rId5" cstate="print"/>
          <a:srcRect l="1350" t="14189" r="53359" b="17426"/>
          <a:stretch/>
        </p:blipFill>
        <p:spPr bwMode="auto">
          <a:xfrm>
            <a:off x="2882684" y="178230"/>
            <a:ext cx="3324387" cy="588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3" t="4438" r="5404" b="15989"/>
          <a:stretch/>
        </p:blipFill>
        <p:spPr>
          <a:xfrm>
            <a:off x="6276814" y="23247"/>
            <a:ext cx="2789695" cy="7516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25ACC0-27D8-4183-9EF0-539B648539C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67" t="-4094" r="-2400" b="-3569"/>
          <a:stretch/>
        </p:blipFill>
        <p:spPr>
          <a:xfrm>
            <a:off x="10128448" y="4182956"/>
            <a:ext cx="1800200" cy="10081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14542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3FC4CC7C-462B-4BCD-B720-BAD5459B113E}"/>
              </a:ext>
            </a:extLst>
          </p:cNvPr>
          <p:cNvSpPr txBox="1"/>
          <p:nvPr/>
        </p:nvSpPr>
        <p:spPr>
          <a:xfrm>
            <a:off x="395206" y="1023316"/>
            <a:ext cx="1152710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Model ranking methods yield different </a:t>
            </a:r>
            <a:r>
              <a:rPr lang="en-US" sz="20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LIG boreal summer temperature to be reached around 2080 (ssp126) or 2040 (ssp585)</a:t>
            </a:r>
            <a:endParaRPr lang="en-US" sz="20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 smtClean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r>
              <a:rPr lang="en-US" sz="2000" b="1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USE?</a:t>
            </a:r>
          </a:p>
          <a:p>
            <a:r>
              <a:rPr lang="en-US" sz="20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E.g., if working on impacts ssp245 on boreal extratropical (eco/hydrological)systems in summer</a:t>
            </a:r>
          </a:p>
          <a:p>
            <a:r>
              <a:rPr lang="en-US" sz="20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   it may be helpful to </a:t>
            </a:r>
            <a:r>
              <a:rPr lang="en-US" sz="2000" b="1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look </a:t>
            </a:r>
            <a:r>
              <a:rPr lang="en-US" sz="20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at </a:t>
            </a:r>
            <a:r>
              <a:rPr lang="en-US" sz="2000" b="1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proxies of the LIG</a:t>
            </a:r>
            <a:endParaRPr lang="en-US" sz="2000" b="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endParaRPr lang="en-US" sz="2000" b="1" dirty="0" smtClean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r>
              <a:rPr lang="en-US" sz="2000" b="1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TO </a:t>
            </a:r>
            <a:r>
              <a:rPr lang="en-US" sz="2000" b="1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DO:</a:t>
            </a:r>
          </a:p>
          <a:p>
            <a:r>
              <a:rPr lang="en-US" sz="20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    Rank model after performance vs proxies of temp and </a:t>
            </a:r>
            <a:r>
              <a:rPr lang="en-US" sz="20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precip – compare rankings</a:t>
            </a:r>
            <a:endParaRPr lang="en-US" sz="2000" dirty="0" smtClean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r>
              <a:rPr lang="en-US" sz="2000" b="1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    </a:t>
            </a:r>
            <a:endParaRPr lang="en-US" sz="20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endParaRPr lang="en-US" sz="2000" dirty="0" smtClean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59C07A-F3A8-4668-B5AE-251564C52FD1}"/>
              </a:ext>
            </a:extLst>
          </p:cNvPr>
          <p:cNvSpPr txBox="1"/>
          <p:nvPr/>
        </p:nvSpPr>
        <p:spPr>
          <a:xfrm>
            <a:off x="5030635" y="4549676"/>
            <a:ext cx="70234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Thank </a:t>
            </a:r>
            <a:r>
              <a:rPr lang="en-US" sz="3600" dirty="0" smtClean="0">
                <a:solidFill>
                  <a:srgbClr val="FF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you</a:t>
            </a:r>
            <a:endParaRPr lang="en-US" sz="3600" dirty="0" smtClean="0">
              <a:solidFill>
                <a:srgbClr val="FF000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endParaRPr lang="en-US" sz="3600" dirty="0">
              <a:solidFill>
                <a:srgbClr val="FF000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endParaRPr lang="en-US" sz="3600" dirty="0">
              <a:solidFill>
                <a:srgbClr val="FF000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algn="r"/>
            <a:r>
              <a:rPr lang="en-US" sz="3600" dirty="0">
                <a:solidFill>
                  <a:srgbClr val="FF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paolo.scussolini@vu.nl</a:t>
            </a:r>
            <a:endParaRPr lang="en-NL" sz="3600" dirty="0">
              <a:solidFill>
                <a:srgbClr val="FF000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3627CA1-0F2A-42C8-BC36-1076CF62A5F5}"/>
              </a:ext>
            </a:extLst>
          </p:cNvPr>
          <p:cNvGrpSpPr>
            <a:grpSpLocks noChangeAspect="1"/>
          </p:cNvGrpSpPr>
          <p:nvPr/>
        </p:nvGrpSpPr>
        <p:grpSpPr>
          <a:xfrm>
            <a:off x="47327" y="6093297"/>
            <a:ext cx="5461385" cy="792088"/>
            <a:chOff x="35496" y="6147212"/>
            <a:chExt cx="5089634" cy="738172"/>
          </a:xfrm>
        </p:grpSpPr>
        <p:pic>
          <p:nvPicPr>
            <p:cNvPr id="21" name="Picture 20" descr="slide_head1_def.jpg">
              <a:extLst>
                <a:ext uri="{FF2B5EF4-FFF2-40B4-BE49-F238E27FC236}">
                  <a16:creationId xmlns:a16="http://schemas.microsoft.com/office/drawing/2014/main" id="{04405FB5-7167-4FC2-964C-44F6C1D1A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rcRect r="51929"/>
            <a:stretch>
              <a:fillRect/>
            </a:stretch>
          </p:blipFill>
          <p:spPr bwMode="auto">
            <a:xfrm>
              <a:off x="35496" y="6147212"/>
              <a:ext cx="3024336" cy="738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F292A81-5522-4F62-BA17-998EF8F426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9832" y="6165304"/>
              <a:ext cx="2065298" cy="626629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0969ACF-32FE-4AD9-A2DA-041CA99146DC}"/>
              </a:ext>
            </a:extLst>
          </p:cNvPr>
          <p:cNvSpPr txBox="1"/>
          <p:nvPr/>
        </p:nvSpPr>
        <p:spPr>
          <a:xfrm>
            <a:off x="9622970" y="94338"/>
            <a:ext cx="2431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To conclude…</a:t>
            </a:r>
            <a:endParaRPr lang="en-US" sz="20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5357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700" y="6546853"/>
            <a:ext cx="876300" cy="3067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969ACF-32FE-4AD9-A2DA-041CA99146DC}"/>
              </a:ext>
            </a:extLst>
          </p:cNvPr>
          <p:cNvSpPr txBox="1"/>
          <p:nvPr/>
        </p:nvSpPr>
        <p:spPr>
          <a:xfrm>
            <a:off x="1553474" y="419442"/>
            <a:ext cx="91145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Scouring the earth’s past</a:t>
            </a:r>
          </a:p>
          <a:p>
            <a:pPr algn="ctr"/>
            <a:r>
              <a:rPr lang="en-US" sz="24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Searching for an analogue of the future</a:t>
            </a:r>
            <a:endParaRPr lang="en-US" sz="24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969ACF-32FE-4AD9-A2DA-041CA99146DC}"/>
              </a:ext>
            </a:extLst>
          </p:cNvPr>
          <p:cNvSpPr txBox="1"/>
          <p:nvPr/>
        </p:nvSpPr>
        <p:spPr>
          <a:xfrm>
            <a:off x="9919062" y="94338"/>
            <a:ext cx="2134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Motivation</a:t>
            </a:r>
            <a:endParaRPr lang="en-US" sz="20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268" y="1276619"/>
            <a:ext cx="12019859" cy="5307308"/>
            <a:chOff x="53268" y="1128570"/>
            <a:chExt cx="12019859" cy="53073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268" y="1128570"/>
              <a:ext cx="12019859" cy="504580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E1CA983-87E6-4CC8-AD12-6A7B85BE02D4}"/>
                </a:ext>
              </a:extLst>
            </p:cNvPr>
            <p:cNvSpPr txBox="1"/>
            <p:nvPr/>
          </p:nvSpPr>
          <p:spPr>
            <a:xfrm>
              <a:off x="9725906" y="6158879"/>
              <a:ext cx="21106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Burke </a:t>
              </a:r>
              <a:r>
                <a:rPr lang="en-US" sz="12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et al. </a:t>
              </a:r>
              <a:r>
                <a:rPr lang="en-US" sz="1200" dirty="0" smtClean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2018, PNAS</a:t>
              </a:r>
              <a:endParaRPr lang="en-NL" sz="14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2" name="Oval 1"/>
            <p:cNvSpPr/>
            <p:nvPr/>
          </p:nvSpPr>
          <p:spPr>
            <a:xfrm>
              <a:off x="6374674" y="2447109"/>
              <a:ext cx="592183" cy="268224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79843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7350A38-DF1B-4E62-AE4D-1C079101FCF5}"/>
              </a:ext>
            </a:extLst>
          </p:cNvPr>
          <p:cNvGrpSpPr/>
          <p:nvPr/>
        </p:nvGrpSpPr>
        <p:grpSpPr>
          <a:xfrm>
            <a:off x="160759" y="4104633"/>
            <a:ext cx="4016973" cy="2569956"/>
            <a:chOff x="7333399" y="3330613"/>
            <a:chExt cx="4248472" cy="29795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40FC7F8-2F4A-44E3-9083-D398B30DCB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395" t="13572" r="21707" b="9597"/>
            <a:stretch/>
          </p:blipFill>
          <p:spPr>
            <a:xfrm>
              <a:off x="7333399" y="3330613"/>
              <a:ext cx="4248472" cy="266495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E1CA983-87E6-4CC8-AD12-6A7B85BE02D4}"/>
                </a:ext>
              </a:extLst>
            </p:cNvPr>
            <p:cNvSpPr txBox="1"/>
            <p:nvPr/>
          </p:nvSpPr>
          <p:spPr>
            <a:xfrm>
              <a:off x="9252586" y="5988978"/>
              <a:ext cx="2232247" cy="321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McKay et al. 2011, GRL</a:t>
              </a:r>
              <a:endParaRPr lang="en-NL" sz="14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EC0E136-AB7D-4D27-9898-E2A348EB6A64}"/>
              </a:ext>
            </a:extLst>
          </p:cNvPr>
          <p:cNvGrpSpPr/>
          <p:nvPr/>
        </p:nvGrpSpPr>
        <p:grpSpPr>
          <a:xfrm>
            <a:off x="37261" y="1670001"/>
            <a:ext cx="4322376" cy="2355779"/>
            <a:chOff x="7333399" y="764704"/>
            <a:chExt cx="4523241" cy="255372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0B08614-8E59-4E66-820B-A6BCF3923C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1019" t="20601" r="12791" b="10276"/>
            <a:stretch/>
          </p:blipFill>
          <p:spPr>
            <a:xfrm>
              <a:off x="7333399" y="764704"/>
              <a:ext cx="4523241" cy="230832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E93C98A-BB83-4B79-8149-6E72D6CD1948}"/>
                </a:ext>
              </a:extLst>
            </p:cNvPr>
            <p:cNvSpPr txBox="1"/>
            <p:nvPr/>
          </p:nvSpPr>
          <p:spPr>
            <a:xfrm>
              <a:off x="8904312" y="3018151"/>
              <a:ext cx="2952328" cy="300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Turney and Jones 2010, JQS</a:t>
              </a:r>
              <a:endParaRPr lang="en-NL" sz="14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AA23306-69FE-4C0D-9772-8C888A22125A}"/>
              </a:ext>
            </a:extLst>
          </p:cNvPr>
          <p:cNvGrpSpPr/>
          <p:nvPr/>
        </p:nvGrpSpPr>
        <p:grpSpPr>
          <a:xfrm>
            <a:off x="4186469" y="4401632"/>
            <a:ext cx="4241132" cy="2415267"/>
            <a:chOff x="2795390" y="4205487"/>
            <a:chExt cx="4824536" cy="257058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11DCBA2-4C1A-4998-BAA5-84B91E2EF5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1100" t="26901" r="11019" b="23750"/>
            <a:stretch/>
          </p:blipFill>
          <p:spPr>
            <a:xfrm>
              <a:off x="2795390" y="4205487"/>
              <a:ext cx="4824536" cy="231380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5FFF7E0-3D54-42EC-A0D6-E5F4050D9E64}"/>
                </a:ext>
              </a:extLst>
            </p:cNvPr>
            <p:cNvSpPr txBox="1"/>
            <p:nvPr/>
          </p:nvSpPr>
          <p:spPr>
            <a:xfrm>
              <a:off x="4802429" y="6481258"/>
              <a:ext cx="2721906" cy="294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Hoffman et al. 2017, Science</a:t>
              </a:r>
              <a:endParaRPr lang="en-NL" sz="14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563C4F8-6019-4915-81A7-422C6605CB6F}"/>
              </a:ext>
            </a:extLst>
          </p:cNvPr>
          <p:cNvSpPr txBox="1"/>
          <p:nvPr/>
        </p:nvSpPr>
        <p:spPr>
          <a:xfrm>
            <a:off x="287750" y="294393"/>
            <a:ext cx="310931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The Last Interglacial (LIG; ~125 k years ago)</a:t>
            </a:r>
          </a:p>
          <a:p>
            <a:r>
              <a:rPr lang="en-US" sz="21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is interesting</a:t>
            </a:r>
            <a:endParaRPr lang="en-US" sz="21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C6FB1C7-1B95-4861-96BA-A16F51562E40}"/>
              </a:ext>
            </a:extLst>
          </p:cNvPr>
          <p:cNvGrpSpPr/>
          <p:nvPr/>
        </p:nvGrpSpPr>
        <p:grpSpPr>
          <a:xfrm>
            <a:off x="7881986" y="2096148"/>
            <a:ext cx="4301910" cy="2242422"/>
            <a:chOff x="154586" y="1812306"/>
            <a:chExt cx="5409031" cy="280581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0A77BDD-C197-4D40-B34D-6651C73373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0509" t="26901" r="12408" b="26901"/>
            <a:stretch/>
          </p:blipFill>
          <p:spPr>
            <a:xfrm>
              <a:off x="154586" y="1812306"/>
              <a:ext cx="5409031" cy="246249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1D32581-A84D-45EE-9575-27A1A4D07F0C}"/>
                </a:ext>
              </a:extLst>
            </p:cNvPr>
            <p:cNvSpPr txBox="1"/>
            <p:nvPr/>
          </p:nvSpPr>
          <p:spPr>
            <a:xfrm>
              <a:off x="242403" y="4271531"/>
              <a:ext cx="4542187" cy="3465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Otto-Bliesner et al. </a:t>
              </a:r>
              <a:r>
                <a:rPr lang="en-US" sz="1200" dirty="0" smtClean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2013, </a:t>
              </a:r>
              <a:r>
                <a:rPr lang="en-US" sz="1200" dirty="0" err="1" smtClean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Philos</a:t>
              </a:r>
              <a:r>
                <a:rPr lang="en-US" sz="1200" dirty="0" smtClean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 Trans R </a:t>
              </a:r>
              <a:r>
                <a:rPr lang="en-US" sz="1200" dirty="0" err="1" smtClean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Soc</a:t>
              </a:r>
              <a:endParaRPr lang="en-NL" sz="12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905413" y="4482987"/>
            <a:ext cx="4299880" cy="2095099"/>
            <a:chOff x="65" y="4606432"/>
            <a:chExt cx="4299880" cy="209509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l="6960" t="12333" r="18812"/>
            <a:stretch/>
          </p:blipFill>
          <p:spPr>
            <a:xfrm>
              <a:off x="65" y="4606432"/>
              <a:ext cx="3663617" cy="1858715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7"/>
            <a:srcRect l="83829" t="8267"/>
            <a:stretch/>
          </p:blipFill>
          <p:spPr>
            <a:xfrm>
              <a:off x="3663682" y="4919227"/>
              <a:ext cx="463997" cy="113067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5FFF7E0-3D54-42EC-A0D6-E5F4050D9E64}"/>
                </a:ext>
              </a:extLst>
            </p:cNvPr>
            <p:cNvSpPr txBox="1"/>
            <p:nvPr/>
          </p:nvSpPr>
          <p:spPr>
            <a:xfrm>
              <a:off x="1607164" y="6424532"/>
              <a:ext cx="23927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Turney </a:t>
              </a:r>
              <a:r>
                <a:rPr lang="en-US" sz="12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et al. </a:t>
              </a:r>
              <a:r>
                <a:rPr lang="en-US" sz="1200" dirty="0" smtClean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2020, ESSDD</a:t>
              </a:r>
              <a:endParaRPr lang="en-NL" sz="14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5FFF7E0-3D54-42EC-A0D6-E5F4050D9E64}"/>
                </a:ext>
              </a:extLst>
            </p:cNvPr>
            <p:cNvSpPr txBox="1"/>
            <p:nvPr/>
          </p:nvSpPr>
          <p:spPr>
            <a:xfrm rot="16200000">
              <a:off x="3768802" y="5367382"/>
              <a:ext cx="84684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800" dirty="0" smtClean="0">
                  <a:latin typeface="Arial" panose="020B0604020202020204" pitchFamily="34" charset="0"/>
                  <a:ea typeface="Malgun Gothic" panose="020B0503020000020004" pitchFamily="34" charset="-127"/>
                  <a:cs typeface="Arial" panose="020B0604020202020204" pitchFamily="34" charset="0"/>
                </a:rPr>
                <a:t>Δ</a:t>
              </a:r>
              <a:r>
                <a:rPr lang="en-US" sz="800" dirty="0" smtClean="0">
                  <a:latin typeface="Malgun Gothic" panose="020B0503020000020004" pitchFamily="34" charset="-127"/>
                  <a:ea typeface="Malgun Gothic" panose="020B0503020000020004" pitchFamily="34" charset="-127"/>
                  <a:cs typeface="Arial" panose="020B0604020202020204" pitchFamily="34" charset="0"/>
                </a:rPr>
                <a:t>SST (°C)</a:t>
              </a:r>
              <a:endParaRPr lang="en-NL" sz="900" dirty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endParaRP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700" y="6546853"/>
            <a:ext cx="876300" cy="30670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0969ACF-32FE-4AD9-A2DA-041CA99146DC}"/>
              </a:ext>
            </a:extLst>
          </p:cNvPr>
          <p:cNvSpPr txBox="1"/>
          <p:nvPr/>
        </p:nvSpPr>
        <p:spPr>
          <a:xfrm>
            <a:off x="9919062" y="94338"/>
            <a:ext cx="2134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Motivation</a:t>
            </a:r>
            <a:endParaRPr lang="en-US" sz="20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DC6E5F4-BB7C-483C-87F5-6E46D7E0B29F}"/>
              </a:ext>
            </a:extLst>
          </p:cNvPr>
          <p:cNvGrpSpPr/>
          <p:nvPr/>
        </p:nvGrpSpPr>
        <p:grpSpPr>
          <a:xfrm>
            <a:off x="4263443" y="24694"/>
            <a:ext cx="4071428" cy="2646064"/>
            <a:chOff x="3536626" y="1199295"/>
            <a:chExt cx="3677876" cy="265310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86FE7B8-94E5-40BA-9706-00CD87C6B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31350" t="27087" r="16925" b="11151"/>
            <a:stretch/>
          </p:blipFill>
          <p:spPr>
            <a:xfrm>
              <a:off x="3536626" y="1199295"/>
              <a:ext cx="3655248" cy="245501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248CA1A-258F-4328-A5C6-F0C7595AFBA7}"/>
                </a:ext>
              </a:extLst>
            </p:cNvPr>
            <p:cNvSpPr txBox="1"/>
            <p:nvPr/>
          </p:nvSpPr>
          <p:spPr>
            <a:xfrm>
              <a:off x="4492596" y="3574664"/>
              <a:ext cx="2721906" cy="277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Lunt et al. 2013, </a:t>
              </a:r>
              <a:r>
                <a:rPr lang="en-US" sz="1200" dirty="0" err="1" smtClean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Cli</a:t>
              </a:r>
              <a:r>
                <a:rPr lang="en-US" sz="1200" dirty="0" smtClean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 Past</a:t>
              </a:r>
              <a:endParaRPr lang="en-NL" sz="14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563C4F8-6019-4915-81A7-422C6605CB6F}"/>
              </a:ext>
            </a:extLst>
          </p:cNvPr>
          <p:cNvSpPr txBox="1"/>
          <p:nvPr/>
        </p:nvSpPr>
        <p:spPr>
          <a:xfrm>
            <a:off x="4459889" y="2783614"/>
            <a:ext cx="33523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Extensive proxy records indicate temperatures were higher than now, at least in the Northern </a:t>
            </a:r>
            <a:r>
              <a:rPr lang="en-US" sz="2000" dirty="0" err="1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Hemisph</a:t>
            </a:r>
            <a:r>
              <a:rPr lang="en-US" sz="20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.</a:t>
            </a:r>
            <a:endParaRPr lang="en-US" sz="20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1982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969ACF-32FE-4AD9-A2DA-041CA99146DC}"/>
              </a:ext>
            </a:extLst>
          </p:cNvPr>
          <p:cNvSpPr txBox="1"/>
          <p:nvPr/>
        </p:nvSpPr>
        <p:spPr>
          <a:xfrm>
            <a:off x="426720" y="986741"/>
            <a:ext cx="566927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Analogies</a:t>
            </a:r>
            <a:r>
              <a:rPr lang="en-US" sz="24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sz="24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with </a:t>
            </a:r>
            <a:r>
              <a:rPr lang="en-US" sz="24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futures</a:t>
            </a:r>
            <a:endParaRPr lang="en-US" sz="2400" dirty="0" smtClean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Northern Hemisphere temperature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Higher </a:t>
            </a:r>
            <a:r>
              <a:rPr lang="en-US" sz="20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sea </a:t>
            </a:r>
            <a:r>
              <a:rPr lang="en-US" sz="20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levels – reduced ice sheets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Weaker AMOC</a:t>
            </a:r>
            <a:r>
              <a:rPr lang="en-US" sz="20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?</a:t>
            </a:r>
            <a:endParaRPr lang="en-US" sz="2000" dirty="0" smtClean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Stronger boreal monsoons</a:t>
            </a:r>
            <a:endParaRPr lang="en-US" sz="2000" dirty="0" smtClean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Boreal</a:t>
            </a:r>
            <a:r>
              <a:rPr lang="en-US" sz="20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precipitation</a:t>
            </a:r>
            <a:r>
              <a:rPr lang="en-US" sz="20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A3F3B0-934F-4772-AD84-ECF5795321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0"/>
          <a:stretch/>
        </p:blipFill>
        <p:spPr>
          <a:xfrm>
            <a:off x="7916090" y="2782474"/>
            <a:ext cx="4249783" cy="27473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969ACF-32FE-4AD9-A2DA-041CA99146DC}"/>
              </a:ext>
            </a:extLst>
          </p:cNvPr>
          <p:cNvSpPr txBox="1"/>
          <p:nvPr/>
        </p:nvSpPr>
        <p:spPr>
          <a:xfrm>
            <a:off x="6174376" y="1022276"/>
            <a:ext cx="55734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Differences</a:t>
            </a:r>
            <a:r>
              <a:rPr lang="en-US" sz="24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 with </a:t>
            </a:r>
            <a:r>
              <a:rPr lang="en-US" sz="24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futures</a:t>
            </a:r>
            <a:endParaRPr lang="en-US" sz="24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Global temperature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Higher boreal summer insolation</a:t>
            </a:r>
            <a:endParaRPr lang="en-US" sz="2000" dirty="0" smtClean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[CO</a:t>
            </a:r>
            <a:r>
              <a:rPr lang="en-US" sz="2000" baseline="-250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2</a:t>
            </a:r>
            <a:r>
              <a:rPr lang="en-US" sz="20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] at 290 ppm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3" y="3861649"/>
            <a:ext cx="3777966" cy="225965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804684" y="3715284"/>
            <a:ext cx="3911110" cy="2781311"/>
            <a:chOff x="3395113" y="3213463"/>
            <a:chExt cx="3198837" cy="236063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t="9274" b="19165"/>
            <a:stretch/>
          </p:blipFill>
          <p:spPr>
            <a:xfrm>
              <a:off x="3395113" y="3213463"/>
              <a:ext cx="3192920" cy="178525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E1CA983-87E6-4CC8-AD12-6A7B85BE02D4}"/>
                </a:ext>
              </a:extLst>
            </p:cNvPr>
            <p:cNvSpPr txBox="1"/>
            <p:nvPr/>
          </p:nvSpPr>
          <p:spPr>
            <a:xfrm>
              <a:off x="4463175" y="5266319"/>
              <a:ext cx="21106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Burke </a:t>
              </a:r>
              <a:r>
                <a:rPr lang="en-US" sz="14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et al. </a:t>
              </a:r>
              <a:r>
                <a:rPr lang="en-US" sz="1400" dirty="0" smtClean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2021, ESD</a:t>
              </a:r>
              <a:endParaRPr lang="en-NL" sz="16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/>
            <a:srcRect t="87094"/>
            <a:stretch/>
          </p:blipFill>
          <p:spPr>
            <a:xfrm>
              <a:off x="3401030" y="4981295"/>
              <a:ext cx="3192920" cy="321981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0969ACF-32FE-4AD9-A2DA-041CA99146DC}"/>
              </a:ext>
            </a:extLst>
          </p:cNvPr>
          <p:cNvSpPr txBox="1"/>
          <p:nvPr/>
        </p:nvSpPr>
        <p:spPr>
          <a:xfrm>
            <a:off x="9919062" y="94338"/>
            <a:ext cx="2134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Motivation</a:t>
            </a:r>
            <a:endParaRPr lang="en-US" sz="20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1CA983-87E6-4CC8-AD12-6A7B85BE02D4}"/>
              </a:ext>
            </a:extLst>
          </p:cNvPr>
          <p:cNvSpPr txBox="1"/>
          <p:nvPr/>
        </p:nvSpPr>
        <p:spPr>
          <a:xfrm>
            <a:off x="452848" y="3425496"/>
            <a:ext cx="2934788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LIG minus pre-industrial</a:t>
            </a:r>
          </a:p>
          <a:p>
            <a:pPr algn="ctr"/>
            <a:r>
              <a:rPr lang="en-US" sz="11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Proxies (markers) and models (contours)</a:t>
            </a:r>
            <a:endParaRPr lang="en-NL" sz="11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1CA983-87E6-4CC8-AD12-6A7B85BE02D4}"/>
              </a:ext>
            </a:extLst>
          </p:cNvPr>
          <p:cNvSpPr txBox="1"/>
          <p:nvPr/>
        </p:nvSpPr>
        <p:spPr>
          <a:xfrm>
            <a:off x="4606562" y="3667250"/>
            <a:ext cx="238641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2081-2100 minus 1995-2014</a:t>
            </a:r>
            <a:endParaRPr lang="en-NL" sz="11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261359" y="2987405"/>
            <a:ext cx="1" cy="58686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387636" y="2972686"/>
            <a:ext cx="1071153" cy="60158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1D32581-A84D-45EE-9575-27A1A4D07F0C}"/>
              </a:ext>
            </a:extLst>
          </p:cNvPr>
          <p:cNvSpPr txBox="1"/>
          <p:nvPr/>
        </p:nvSpPr>
        <p:spPr>
          <a:xfrm>
            <a:off x="943028" y="6156709"/>
            <a:ext cx="2919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Scussolini </a:t>
            </a:r>
            <a:r>
              <a:rPr lang="en-US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et al. </a:t>
            </a:r>
            <a:r>
              <a:rPr lang="en-US" sz="14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2019, Sci. Adv.</a:t>
            </a:r>
            <a:endParaRPr lang="en-NL" sz="14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969ACF-32FE-4AD9-A2DA-041CA99146DC}"/>
              </a:ext>
            </a:extLst>
          </p:cNvPr>
          <p:cNvSpPr txBox="1"/>
          <p:nvPr/>
        </p:nvSpPr>
        <p:spPr>
          <a:xfrm>
            <a:off x="1396717" y="428151"/>
            <a:ext cx="9114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Last Interglacial as partial analog</a:t>
            </a:r>
            <a:endParaRPr lang="en-US" sz="24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0040981" y="2079861"/>
            <a:ext cx="0" cy="5936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183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700" y="6546853"/>
            <a:ext cx="876300" cy="30670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0969ACF-32FE-4AD9-A2DA-041CA99146DC}"/>
              </a:ext>
            </a:extLst>
          </p:cNvPr>
          <p:cNvSpPr txBox="1"/>
          <p:nvPr/>
        </p:nvSpPr>
        <p:spPr>
          <a:xfrm>
            <a:off x="644435" y="1390450"/>
            <a:ext cx="1128630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Unique merit </a:t>
            </a:r>
            <a:r>
              <a:rPr lang="en-US" sz="20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of LIG:</a:t>
            </a:r>
          </a:p>
          <a:p>
            <a:r>
              <a:rPr lang="en-US" sz="20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Compared to climates with higher temperatures and GHG (e.g., Eocene, Pliocene)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LIG is much more recent</a:t>
            </a:r>
          </a:p>
          <a:p>
            <a:r>
              <a:rPr lang="en-US" sz="2000" dirty="0">
                <a:latin typeface="Malgun Gothic" panose="020B0503020000020004" pitchFamily="34" charset="-127"/>
                <a:ea typeface="Malgun Gothic" panose="020B0503020000020004" pitchFamily="34" charset="-127"/>
                <a:sym typeface="Wingdings" panose="05000000000000000000" pitchFamily="2" charset="2"/>
              </a:rPr>
              <a:t>	</a:t>
            </a:r>
            <a:r>
              <a:rPr lang="en-US" sz="2000" dirty="0" smtClean="0">
                <a:latin typeface="Malgun Gothic" panose="020B0503020000020004" pitchFamily="34" charset="-127"/>
                <a:ea typeface="Malgun Gothic" panose="020B0503020000020004" pitchFamily="34" charset="-127"/>
                <a:sym typeface="Wingdings" panose="05000000000000000000" pitchFamily="2" charset="2"/>
              </a:rPr>
              <a:t> amount and accuracy of </a:t>
            </a:r>
            <a:r>
              <a:rPr lang="en-US" sz="2000" b="1" dirty="0" smtClean="0">
                <a:latin typeface="Malgun Gothic" panose="020B0503020000020004" pitchFamily="34" charset="-127"/>
                <a:ea typeface="Malgun Gothic" panose="020B0503020000020004" pitchFamily="34" charset="-127"/>
                <a:sym typeface="Wingdings" panose="05000000000000000000" pitchFamily="2" charset="2"/>
              </a:rPr>
              <a:t>information from proxies </a:t>
            </a:r>
            <a:r>
              <a:rPr lang="en-US" sz="2000" dirty="0" smtClean="0">
                <a:latin typeface="Malgun Gothic" panose="020B0503020000020004" pitchFamily="34" charset="-127"/>
                <a:ea typeface="Malgun Gothic" panose="020B0503020000020004" pitchFamily="34" charset="-127"/>
                <a:sym typeface="Wingdings" panose="05000000000000000000" pitchFamily="2" charset="2"/>
              </a:rPr>
              <a:t>are much higher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Malgun Gothic" panose="020B0503020000020004" pitchFamily="34" charset="-127"/>
                <a:ea typeface="Malgun Gothic" panose="020B0503020000020004" pitchFamily="34" charset="-127"/>
                <a:sym typeface="Wingdings" panose="05000000000000000000" pitchFamily="2" charset="2"/>
              </a:rPr>
              <a:t>LIG </a:t>
            </a:r>
            <a:r>
              <a:rPr lang="en-US" sz="2000" b="1" dirty="0" smtClean="0">
                <a:latin typeface="Malgun Gothic" panose="020B0503020000020004" pitchFamily="34" charset="-127"/>
                <a:ea typeface="Malgun Gothic" panose="020B0503020000020004" pitchFamily="34" charset="-127"/>
                <a:sym typeface="Wingdings" panose="05000000000000000000" pitchFamily="2" charset="2"/>
              </a:rPr>
              <a:t>land-ocean configuration same as at present</a:t>
            </a:r>
          </a:p>
          <a:p>
            <a:r>
              <a:rPr lang="en-US" sz="2000" dirty="0">
                <a:latin typeface="Malgun Gothic" panose="020B0503020000020004" pitchFamily="34" charset="-127"/>
                <a:ea typeface="Malgun Gothic" panose="020B0503020000020004" pitchFamily="34" charset="-127"/>
                <a:sym typeface="Wingdings" panose="05000000000000000000" pitchFamily="2" charset="2"/>
              </a:rPr>
              <a:t>	</a:t>
            </a:r>
            <a:r>
              <a:rPr lang="en-US" sz="2000" dirty="0" smtClean="0">
                <a:latin typeface="Malgun Gothic" panose="020B0503020000020004" pitchFamily="34" charset="-127"/>
                <a:ea typeface="Malgun Gothic" panose="020B0503020000020004" pitchFamily="34" charset="-127"/>
                <a:sym typeface="Wingdings" panose="05000000000000000000" pitchFamily="2" charset="2"/>
              </a:rPr>
              <a:t> ocean-atmosphere base dynamics not fundamentally altered</a:t>
            </a:r>
            <a:endParaRPr lang="en-US" sz="2000" dirty="0" smtClean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endParaRPr lang="en-US" sz="2000" dirty="0" smtClean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endParaRPr lang="en-US" sz="2000" dirty="0" smtClean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r>
              <a:rPr lang="en-US" sz="20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In fact, ~</a:t>
            </a:r>
            <a:r>
              <a:rPr lang="en-US" sz="2000" b="1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85% of LIG studies </a:t>
            </a:r>
            <a:r>
              <a:rPr lang="en-US" sz="20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of the last two decades mention </a:t>
            </a:r>
            <a:r>
              <a:rPr lang="en-US" sz="2000" b="1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LIG’s merit as partial analog </a:t>
            </a:r>
            <a:r>
              <a:rPr lang="en-US" sz="20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of the future (NB: non-rigorous review)</a:t>
            </a:r>
            <a:endParaRPr lang="en-US" sz="2000" dirty="0" smtClean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endParaRPr lang="en-US" sz="2000" dirty="0" smtClean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endParaRPr lang="en-US" sz="20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r>
              <a:rPr lang="en-US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Even a circumscribed analogy could be </a:t>
            </a:r>
            <a:r>
              <a:rPr lang="en-US" sz="20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valuable</a:t>
            </a:r>
            <a:r>
              <a:rPr lang="en-US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, as </a:t>
            </a:r>
            <a:r>
              <a:rPr lang="en-US" sz="20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future is highly </a:t>
            </a:r>
            <a:r>
              <a:rPr lang="en-US" sz="2000" b="1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uncertain</a:t>
            </a:r>
          </a:p>
          <a:p>
            <a:r>
              <a:rPr lang="en-US" sz="20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But we need to </a:t>
            </a:r>
            <a:r>
              <a:rPr lang="en-US" sz="2000" b="1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better define the validity of the analogy </a:t>
            </a:r>
            <a:endParaRPr lang="en-US" sz="2000" b="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0969ACF-32FE-4AD9-A2DA-041CA99146DC}"/>
              </a:ext>
            </a:extLst>
          </p:cNvPr>
          <p:cNvSpPr txBox="1"/>
          <p:nvPr/>
        </p:nvSpPr>
        <p:spPr>
          <a:xfrm>
            <a:off x="9919062" y="94338"/>
            <a:ext cx="2134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Motivation</a:t>
            </a:r>
            <a:endParaRPr lang="en-US" sz="20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3743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969ACF-32FE-4AD9-A2DA-041CA99146DC}"/>
              </a:ext>
            </a:extLst>
          </p:cNvPr>
          <p:cNvSpPr txBox="1"/>
          <p:nvPr/>
        </p:nvSpPr>
        <p:spPr>
          <a:xfrm>
            <a:off x="9919062" y="94338"/>
            <a:ext cx="2134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Set-up</a:t>
            </a:r>
            <a:endParaRPr lang="en-US" sz="20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700" y="6546853"/>
            <a:ext cx="876300" cy="3067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09EC1E-83AA-4DA2-9134-FB3549309654}"/>
              </a:ext>
            </a:extLst>
          </p:cNvPr>
          <p:cNvSpPr txBox="1"/>
          <p:nvPr/>
        </p:nvSpPr>
        <p:spPr>
          <a:xfrm>
            <a:off x="433494" y="1423801"/>
            <a:ext cx="5904656" cy="36009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Simulations</a:t>
            </a:r>
            <a:endParaRPr lang="en-US" sz="2800" b="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r>
              <a:rPr lang="en-US" sz="20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13 climate models performed both: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127k</a:t>
            </a:r>
            <a:r>
              <a:rPr lang="en-US" sz="20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 run (PMIP4)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Future scenarios runs </a:t>
            </a:r>
            <a:r>
              <a:rPr lang="en-US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(</a:t>
            </a:r>
            <a:r>
              <a:rPr lang="en-US" sz="20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ScenarioMIP)</a:t>
            </a:r>
            <a:endParaRPr lang="en-US" sz="2000" dirty="0" smtClean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lvl="1"/>
            <a:r>
              <a:rPr lang="en-US" sz="20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Shared Socioeconomic Pathways (SSP):</a:t>
            </a:r>
            <a:endParaRPr lang="en-US" sz="20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ssp126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ssp245</a:t>
            </a:r>
            <a:endParaRPr lang="en-US" sz="20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ssp370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ssp585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endParaRPr lang="en-US" sz="20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7269471"/>
              </p:ext>
            </p:extLst>
          </p:nvPr>
        </p:nvGraphicFramePr>
        <p:xfrm>
          <a:off x="6834347" y="1160538"/>
          <a:ext cx="4690359" cy="55256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14156">
                  <a:extLst>
                    <a:ext uri="{9D8B030D-6E8A-4147-A177-3AD203B41FA5}">
                      <a16:colId xmlns:a16="http://schemas.microsoft.com/office/drawing/2014/main" val="698805131"/>
                    </a:ext>
                  </a:extLst>
                </a:gridCol>
                <a:gridCol w="2276203">
                  <a:extLst>
                    <a:ext uri="{9D8B030D-6E8A-4147-A177-3AD203B41FA5}">
                      <a16:colId xmlns:a16="http://schemas.microsoft.com/office/drawing/2014/main" val="3695605367"/>
                    </a:ext>
                  </a:extLst>
                </a:gridCol>
              </a:tblGrid>
              <a:tr h="3798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Model</a:t>
                      </a:r>
                      <a:endParaRPr lang="nl-NL" sz="1800" b="1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Atm.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Resolution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lon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*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lat</a:t>
                      </a:r>
                      <a:endParaRPr lang="nl-NL" sz="1800" b="1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2213880"/>
                  </a:ext>
                </a:extLst>
              </a:tr>
              <a:tr h="3798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b="0">
                          <a:solidFill>
                            <a:schemeClr val="tx1"/>
                          </a:solidFill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ACCESS-ESM1-5</a:t>
                      </a:r>
                      <a:endParaRPr lang="nl-NL" sz="1800" b="0">
                        <a:solidFill>
                          <a:schemeClr val="tx1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0.94*1.24</a:t>
                      </a:r>
                      <a:endParaRPr lang="nl-NL" sz="1800" b="0">
                        <a:solidFill>
                          <a:schemeClr val="tx1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6329943"/>
                  </a:ext>
                </a:extLst>
              </a:tr>
              <a:tr h="3798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b="0">
                          <a:solidFill>
                            <a:schemeClr val="tx1"/>
                          </a:solidFill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CESM2</a:t>
                      </a:r>
                      <a:endParaRPr lang="nl-NL" sz="1800" b="0">
                        <a:solidFill>
                          <a:schemeClr val="tx1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1.25*0.94</a:t>
                      </a:r>
                      <a:endParaRPr lang="nl-NL" sz="1800" b="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6646530"/>
                  </a:ext>
                </a:extLst>
              </a:tr>
              <a:tr h="3798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b="0" dirty="0">
                          <a:solidFill>
                            <a:schemeClr val="tx1"/>
                          </a:solidFill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CNRM-CM6-1</a:t>
                      </a:r>
                      <a:endParaRPr lang="nl-NL" sz="1800" b="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1.41*1.41</a:t>
                      </a:r>
                      <a:endParaRPr lang="nl-NL" sz="1800" b="0">
                        <a:solidFill>
                          <a:schemeClr val="tx1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289654"/>
                  </a:ext>
                </a:extLst>
              </a:tr>
              <a:tr h="3798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b="0" dirty="0">
                          <a:solidFill>
                            <a:schemeClr val="tx1"/>
                          </a:solidFill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FGOALS-f3-L</a:t>
                      </a:r>
                      <a:endParaRPr lang="nl-NL" sz="1800" b="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1.25*1.00</a:t>
                      </a:r>
                      <a:endParaRPr lang="nl-NL" sz="1800" b="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6488537"/>
                  </a:ext>
                </a:extLst>
              </a:tr>
              <a:tr h="3798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b="0" dirty="0">
                          <a:solidFill>
                            <a:schemeClr val="tx1"/>
                          </a:solidFill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FGOALS-g3</a:t>
                      </a:r>
                      <a:endParaRPr lang="nl-NL" sz="1800" b="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2.00*2.25</a:t>
                      </a:r>
                      <a:endParaRPr lang="nl-NL" sz="1800" b="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1371266"/>
                  </a:ext>
                </a:extLst>
              </a:tr>
              <a:tr h="3798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GISS-E2-1-G</a:t>
                      </a:r>
                      <a:endParaRPr lang="nl-NL" sz="1800" b="0">
                        <a:solidFill>
                          <a:schemeClr val="tx1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2.50*2.00</a:t>
                      </a:r>
                      <a:endParaRPr lang="nl-NL" sz="1800" b="0">
                        <a:solidFill>
                          <a:schemeClr val="tx1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817073"/>
                  </a:ext>
                </a:extLst>
              </a:tr>
              <a:tr h="3798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HadGEM3-GC31-LL</a:t>
                      </a:r>
                      <a:endParaRPr lang="nl-NL" sz="1800" b="0">
                        <a:solidFill>
                          <a:schemeClr val="tx1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1.88*1.25</a:t>
                      </a:r>
                      <a:endParaRPr lang="nl-NL" sz="1800" b="0">
                        <a:solidFill>
                          <a:schemeClr val="tx1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7604174"/>
                  </a:ext>
                </a:extLst>
              </a:tr>
              <a:tr h="3798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INM-CM4-8</a:t>
                      </a:r>
                      <a:endParaRPr lang="nl-NL" sz="1800" b="0">
                        <a:solidFill>
                          <a:schemeClr val="tx1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2.00*1.50</a:t>
                      </a:r>
                      <a:endParaRPr lang="nl-NL" sz="1800" b="0">
                        <a:solidFill>
                          <a:schemeClr val="tx1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7314686"/>
                  </a:ext>
                </a:extLst>
              </a:tr>
              <a:tr h="3798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IPSL-CM6A-LR</a:t>
                      </a:r>
                      <a:endParaRPr lang="nl-NL" sz="1800" b="0">
                        <a:solidFill>
                          <a:schemeClr val="tx1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2.50*1.26</a:t>
                      </a:r>
                      <a:endParaRPr lang="nl-NL" sz="1800" b="0">
                        <a:solidFill>
                          <a:schemeClr val="tx1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4899745"/>
                  </a:ext>
                </a:extLst>
              </a:tr>
              <a:tr h="3798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MIROC-ES2L</a:t>
                      </a:r>
                      <a:endParaRPr lang="nl-NL" sz="1800" b="0">
                        <a:solidFill>
                          <a:schemeClr val="tx1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2.81*2.81</a:t>
                      </a:r>
                      <a:endParaRPr lang="nl-NL" sz="1800" b="0">
                        <a:solidFill>
                          <a:schemeClr val="tx1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6631472"/>
                  </a:ext>
                </a:extLst>
              </a:tr>
              <a:tr h="3798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MPI-ESM1-2-LR</a:t>
                      </a:r>
                      <a:endParaRPr lang="nl-NL" sz="1800" b="0">
                        <a:solidFill>
                          <a:schemeClr val="tx1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1.88*1.88</a:t>
                      </a:r>
                      <a:endParaRPr lang="nl-NL" sz="1800" b="0">
                        <a:solidFill>
                          <a:schemeClr val="tx1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2078601"/>
                  </a:ext>
                </a:extLst>
              </a:tr>
              <a:tr h="3798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NESM3</a:t>
                      </a:r>
                      <a:endParaRPr lang="nl-NL" sz="1800" b="0">
                        <a:solidFill>
                          <a:schemeClr val="tx1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1.88*1.88</a:t>
                      </a:r>
                      <a:endParaRPr lang="nl-NL" sz="1800" b="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0454229"/>
                  </a:ext>
                </a:extLst>
              </a:tr>
              <a:tr h="3798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b="0">
                          <a:solidFill>
                            <a:schemeClr val="tx1"/>
                          </a:solidFill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NorESM2-LM</a:t>
                      </a:r>
                      <a:endParaRPr lang="nl-NL" sz="1800" b="0">
                        <a:solidFill>
                          <a:schemeClr val="tx1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2.5*1.88</a:t>
                      </a:r>
                      <a:endParaRPr lang="nl-NL" sz="1800" b="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0810919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673532" y="458161"/>
            <a:ext cx="6331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We </a:t>
            </a:r>
            <a:r>
              <a:rPr lang="en-US" sz="2000" dirty="0" err="1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analyse</a:t>
            </a:r>
            <a:r>
              <a:rPr lang="en-US" sz="20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 results of CMIP6 models</a:t>
            </a:r>
            <a:endParaRPr lang="nl-NL" sz="20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0782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700" y="6546853"/>
            <a:ext cx="876300" cy="3067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700" y="6546853"/>
            <a:ext cx="876300" cy="3067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6890"/>
          <a:stretch/>
        </p:blipFill>
        <p:spPr>
          <a:xfrm>
            <a:off x="5192526" y="3361509"/>
            <a:ext cx="6979094" cy="330632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44033C9-0D94-49EF-8EF3-89BF61D724CC}"/>
              </a:ext>
            </a:extLst>
          </p:cNvPr>
          <p:cNvSpPr/>
          <p:nvPr/>
        </p:nvSpPr>
        <p:spPr>
          <a:xfrm>
            <a:off x="6932023" y="832290"/>
            <a:ext cx="51746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First:</a:t>
            </a:r>
          </a:p>
          <a:p>
            <a:pPr algn="ctr"/>
            <a:r>
              <a:rPr lang="en-US" sz="2000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How well do these models perform?</a:t>
            </a:r>
            <a:endParaRPr lang="en-US" sz="2800" dirty="0">
              <a:latin typeface="Malgun Gothic" panose="020B0503020000020004" pitchFamily="34" charset="-127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4033C9-0D94-49EF-8EF3-89BF61D724CC}"/>
              </a:ext>
            </a:extLst>
          </p:cNvPr>
          <p:cNvSpPr/>
          <p:nvPr/>
        </p:nvSpPr>
        <p:spPr>
          <a:xfrm>
            <a:off x="7495800" y="1823826"/>
            <a:ext cx="40470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Validation vs ERA5 reanalysis</a:t>
            </a:r>
            <a:endParaRPr lang="en-US" sz="2659" dirty="0">
              <a:latin typeface="Malgun Gothic" panose="020B0503020000020004" pitchFamily="34" charset="-127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44033C9-0D94-49EF-8EF3-89BF61D724CC}"/>
              </a:ext>
            </a:extLst>
          </p:cNvPr>
          <p:cNvSpPr/>
          <p:nvPr/>
        </p:nvSpPr>
        <p:spPr>
          <a:xfrm>
            <a:off x="7575053" y="2146961"/>
            <a:ext cx="40470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North Hemisphere - </a:t>
            </a:r>
            <a:r>
              <a:rPr lang="en-US" sz="1600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Summer</a:t>
            </a:r>
            <a:endParaRPr lang="en-US" sz="2000" dirty="0">
              <a:latin typeface="Malgun Gothic" panose="020B0503020000020004" pitchFamily="34" charset="-127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43838" y="3381903"/>
            <a:ext cx="775063" cy="1083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44033C9-0D94-49EF-8EF3-89BF61D724CC}"/>
              </a:ext>
            </a:extLst>
          </p:cNvPr>
          <p:cNvSpPr/>
          <p:nvPr/>
        </p:nvSpPr>
        <p:spPr>
          <a:xfrm>
            <a:off x="6828716" y="3053732"/>
            <a:ext cx="40470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Precipitation </a:t>
            </a:r>
            <a:endParaRPr lang="en-US" dirty="0">
              <a:latin typeface="Malgun Gothic" panose="020B0503020000020004" pitchFamily="34" charset="-127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969ACF-32FE-4AD9-A2DA-041CA99146DC}"/>
              </a:ext>
            </a:extLst>
          </p:cNvPr>
          <p:cNvSpPr txBox="1"/>
          <p:nvPr/>
        </p:nvSpPr>
        <p:spPr>
          <a:xfrm>
            <a:off x="5069270" y="94338"/>
            <a:ext cx="698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Models performance</a:t>
            </a:r>
            <a:endParaRPr lang="en-US" sz="20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5215"/>
          <a:stretch/>
        </p:blipFill>
        <p:spPr>
          <a:xfrm>
            <a:off x="63453" y="391887"/>
            <a:ext cx="6964361" cy="353519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4033C9-0D94-49EF-8EF3-89BF61D724CC}"/>
              </a:ext>
            </a:extLst>
          </p:cNvPr>
          <p:cNvSpPr/>
          <p:nvPr/>
        </p:nvSpPr>
        <p:spPr>
          <a:xfrm>
            <a:off x="1522087" y="84110"/>
            <a:ext cx="40470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Temperature </a:t>
            </a:r>
            <a:endParaRPr lang="en-US" dirty="0">
              <a:latin typeface="Malgun Gothic" panose="020B0503020000020004" pitchFamily="34" charset="-127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32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44033C9-0D94-49EF-8EF3-89BF61D724CC}"/>
              </a:ext>
            </a:extLst>
          </p:cNvPr>
          <p:cNvSpPr/>
          <p:nvPr/>
        </p:nvSpPr>
        <p:spPr>
          <a:xfrm>
            <a:off x="1828800" y="2185425"/>
            <a:ext cx="86226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Two strategies to assess models’ performance</a:t>
            </a:r>
          </a:p>
          <a:p>
            <a:pPr algn="ctr"/>
            <a:endParaRPr lang="en-US" sz="2000" b="1" dirty="0" smtClean="0">
              <a:latin typeface="Malgun Gothic" panose="020B0503020000020004" pitchFamily="34" charset="-127"/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pPr marL="342900" indent="-342900" algn="ctr">
              <a:buAutoNum type="arabicPeriod"/>
            </a:pPr>
            <a:r>
              <a:rPr lang="en-US" sz="2000" b="1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Versus climate re-analysis</a:t>
            </a:r>
          </a:p>
          <a:p>
            <a:pPr marL="457200" indent="-457200" algn="ctr">
              <a:buAutoNum type="arabicPeriod"/>
            </a:pPr>
            <a:r>
              <a:rPr lang="en-US" sz="2000" b="1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Versus proxies of the LIG</a:t>
            </a:r>
          </a:p>
          <a:p>
            <a:pPr marL="457200" indent="-457200" algn="ctr">
              <a:buAutoNum type="arabicPeriod"/>
            </a:pPr>
            <a:endParaRPr lang="en-US" sz="2000" b="1" dirty="0">
              <a:latin typeface="Malgun Gothic" panose="020B0503020000020004" pitchFamily="34" charset="-127"/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We want to see how rankings resulting from either strategy compare</a:t>
            </a:r>
            <a:endParaRPr lang="en-US" sz="2800" dirty="0">
              <a:latin typeface="Malgun Gothic" panose="020B0503020000020004" pitchFamily="34" charset="-127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700" y="6546853"/>
            <a:ext cx="876300" cy="3067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969ACF-32FE-4AD9-A2DA-041CA99146DC}"/>
              </a:ext>
            </a:extLst>
          </p:cNvPr>
          <p:cNvSpPr txBox="1"/>
          <p:nvPr/>
        </p:nvSpPr>
        <p:spPr>
          <a:xfrm>
            <a:off x="5069270" y="94338"/>
            <a:ext cx="698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Models performance</a:t>
            </a:r>
            <a:endParaRPr lang="en-US" sz="20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6938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2297</TotalTime>
  <Words>1095</Words>
  <Application>Microsoft Office PowerPoint</Application>
  <PresentationFormat>Widescreen</PresentationFormat>
  <Paragraphs>315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Malgun Gothic</vt:lpstr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Global temperature and hydroclimate in warmer climates of the past and future: the Last Interglacial versus greenhouse scenarios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Vrije Universiteit Amsterdam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Hydroclimate of the Last Interglacial from models and proxies – precipitation, river discharge, and floods</dc:title>
  <dc:creator>Scussolini, P.</dc:creator>
  <cp:lastModifiedBy>Scussolini, P.</cp:lastModifiedBy>
  <cp:revision>269</cp:revision>
  <dcterms:created xsi:type="dcterms:W3CDTF">2020-04-29T18:56:19Z</dcterms:created>
  <dcterms:modified xsi:type="dcterms:W3CDTF">2021-04-27T10:40:27Z</dcterms:modified>
</cp:coreProperties>
</file>