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8" r:id="rId2"/>
    <p:sldId id="272" r:id="rId3"/>
    <p:sldId id="265" r:id="rId4"/>
    <p:sldId id="257" r:id="rId5"/>
    <p:sldId id="267" r:id="rId6"/>
    <p:sldId id="276" r:id="rId7"/>
    <p:sldId id="269" r:id="rId8"/>
    <p:sldId id="266" r:id="rId9"/>
    <p:sldId id="264" r:id="rId10"/>
    <p:sldId id="281" r:id="rId11"/>
    <p:sldId id="280" r:id="rId12"/>
    <p:sldId id="270" r:id="rId13"/>
    <p:sldId id="271" r:id="rId14"/>
    <p:sldId id="273" r:id="rId15"/>
    <p:sldId id="282"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bel Caballero de Frutos" initials="ICdF" lastIdx="7" clrIdx="0">
    <p:extLst>
      <p:ext uri="{19B8F6BF-5375-455C-9EA6-DF929625EA0E}">
        <p15:presenceInfo xmlns:p15="http://schemas.microsoft.com/office/powerpoint/2012/main" userId="5a76708e00d2f7d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31B"/>
    <a:srgbClr val="081C27"/>
    <a:srgbClr val="1D4A59"/>
    <a:srgbClr val="050D15"/>
    <a:srgbClr val="082A75"/>
    <a:srgbClr val="6076A6"/>
    <a:srgbClr val="FFC000"/>
    <a:srgbClr val="97FFFF"/>
    <a:srgbClr val="262626"/>
    <a:srgbClr val="3947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94660"/>
  </p:normalViewPr>
  <p:slideViewPr>
    <p:cSldViewPr snapToGrid="0">
      <p:cViewPr varScale="1">
        <p:scale>
          <a:sx n="83" d="100"/>
          <a:sy n="83" d="100"/>
        </p:scale>
        <p:origin x="70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39CB0A-C1FD-415D-8526-5E2DD7FE2DEB}" type="datetimeFigureOut">
              <a:rPr lang="en-US" smtClean="0"/>
              <a:t>4/26/2021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41DAE7-A538-4B5E-95FA-C404ECB78C3B}" type="slidenum">
              <a:rPr lang="en-US" smtClean="0"/>
              <a:t>‹#›</a:t>
            </a:fld>
            <a:endParaRPr lang="en-US"/>
          </a:p>
        </p:txBody>
      </p:sp>
    </p:spTree>
    <p:extLst>
      <p:ext uri="{BB962C8B-B14F-4D97-AF65-F5344CB8AC3E}">
        <p14:creationId xmlns:p14="http://schemas.microsoft.com/office/powerpoint/2010/main" val="4129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41DAE7-A538-4B5E-95FA-C404ECB78C3B}" type="slidenum">
              <a:rPr lang="en-US" smtClean="0"/>
              <a:t>1</a:t>
            </a:fld>
            <a:endParaRPr lang="en-US"/>
          </a:p>
        </p:txBody>
      </p:sp>
    </p:spTree>
    <p:extLst>
      <p:ext uri="{BB962C8B-B14F-4D97-AF65-F5344CB8AC3E}">
        <p14:creationId xmlns:p14="http://schemas.microsoft.com/office/powerpoint/2010/main" val="3888099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1DAE7-A538-4B5E-95FA-C404ECB78C3B}" type="slidenum">
              <a:rPr lang="en-US" smtClean="0"/>
              <a:t>2</a:t>
            </a:fld>
            <a:endParaRPr lang="en-US"/>
          </a:p>
        </p:txBody>
      </p:sp>
    </p:spTree>
    <p:extLst>
      <p:ext uri="{BB962C8B-B14F-4D97-AF65-F5344CB8AC3E}">
        <p14:creationId xmlns:p14="http://schemas.microsoft.com/office/powerpoint/2010/main" val="1994223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FFA491-4AB1-48DE-86F0-11213AC93498}" type="slidenum">
              <a:rPr lang="en-US" smtClean="0"/>
              <a:t>3</a:t>
            </a:fld>
            <a:endParaRPr lang="en-US" dirty="0"/>
          </a:p>
        </p:txBody>
      </p:sp>
    </p:spTree>
    <p:extLst>
      <p:ext uri="{BB962C8B-B14F-4D97-AF65-F5344CB8AC3E}">
        <p14:creationId xmlns:p14="http://schemas.microsoft.com/office/powerpoint/2010/main" val="87353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FFA491-4AB1-48DE-86F0-11213AC93498}" type="slidenum">
              <a:rPr lang="en-US" smtClean="0"/>
              <a:t>5</a:t>
            </a:fld>
            <a:endParaRPr lang="en-US" dirty="0"/>
          </a:p>
        </p:txBody>
      </p:sp>
    </p:spTree>
    <p:extLst>
      <p:ext uri="{BB962C8B-B14F-4D97-AF65-F5344CB8AC3E}">
        <p14:creationId xmlns:p14="http://schemas.microsoft.com/office/powerpoint/2010/main" val="1320146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FFA491-4AB1-48DE-86F0-11213AC93498}" type="slidenum">
              <a:rPr lang="en-US" smtClean="0"/>
              <a:t>6</a:t>
            </a:fld>
            <a:endParaRPr lang="en-US" dirty="0"/>
          </a:p>
        </p:txBody>
      </p:sp>
    </p:spTree>
    <p:extLst>
      <p:ext uri="{BB962C8B-B14F-4D97-AF65-F5344CB8AC3E}">
        <p14:creationId xmlns:p14="http://schemas.microsoft.com/office/powerpoint/2010/main" val="2466119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41DAE7-A538-4B5E-95FA-C404ECB78C3B}" type="slidenum">
              <a:rPr lang="en-US" smtClean="0"/>
              <a:t>7</a:t>
            </a:fld>
            <a:endParaRPr lang="en-US"/>
          </a:p>
        </p:txBody>
      </p:sp>
    </p:spTree>
    <p:extLst>
      <p:ext uri="{BB962C8B-B14F-4D97-AF65-F5344CB8AC3E}">
        <p14:creationId xmlns:p14="http://schemas.microsoft.com/office/powerpoint/2010/main" val="3238455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68A4E4-8B2D-4548-8072-CC9E7718658E}"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346290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8A4E4-8B2D-4548-8072-CC9E7718658E}"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2927222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8A4E4-8B2D-4548-8072-CC9E7718658E}"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4276677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68A4E4-8B2D-4548-8072-CC9E7718658E}"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3649970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968A4E4-8B2D-4548-8072-CC9E7718658E}" type="datetimeFigureOut">
              <a:rPr lang="en-US" smtClean="0"/>
              <a:t>4/26/2021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1672977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68A4E4-8B2D-4548-8072-CC9E7718658E}"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121033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68A4E4-8B2D-4548-8072-CC9E7718658E}" type="datetimeFigureOut">
              <a:rPr lang="en-US" smtClean="0"/>
              <a:t>4/26/2021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161553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68A4E4-8B2D-4548-8072-CC9E7718658E}" type="datetimeFigureOut">
              <a:rPr lang="en-US" smtClean="0"/>
              <a:t>4/26/2021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318034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8A4E4-8B2D-4548-8072-CC9E7718658E}" type="datetimeFigureOut">
              <a:rPr lang="en-US" smtClean="0"/>
              <a:t>4/26/2021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728812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68A4E4-8B2D-4548-8072-CC9E7718658E}"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1411349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968A4E4-8B2D-4548-8072-CC9E7718658E}" type="datetimeFigureOut">
              <a:rPr lang="en-US" smtClean="0"/>
              <a:t>4/26/2021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7499FF-7D84-4BAD-ACA3-E48F9163FF26}" type="slidenum">
              <a:rPr lang="en-US" smtClean="0"/>
              <a:t>‹#›</a:t>
            </a:fld>
            <a:endParaRPr lang="en-US"/>
          </a:p>
        </p:txBody>
      </p:sp>
    </p:spTree>
    <p:extLst>
      <p:ext uri="{BB962C8B-B14F-4D97-AF65-F5344CB8AC3E}">
        <p14:creationId xmlns:p14="http://schemas.microsoft.com/office/powerpoint/2010/main" val="219367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8A4E4-8B2D-4548-8072-CC9E7718658E}" type="datetimeFigureOut">
              <a:rPr lang="en-US" smtClean="0"/>
              <a:t>4/26/2021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499FF-7D84-4BAD-ACA3-E48F9163FF26}" type="slidenum">
              <a:rPr lang="en-US" smtClean="0"/>
              <a:t>‹#›</a:t>
            </a:fld>
            <a:endParaRPr lang="en-US"/>
          </a:p>
        </p:txBody>
      </p:sp>
    </p:spTree>
    <p:extLst>
      <p:ext uri="{BB962C8B-B14F-4D97-AF65-F5344CB8AC3E}">
        <p14:creationId xmlns:p14="http://schemas.microsoft.com/office/powerpoint/2010/main" val="631801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180" y="0"/>
            <a:ext cx="12192000" cy="6858000"/>
          </a:xfrm>
          <a:prstGeom prst="rect">
            <a:avLst/>
          </a:prstGeom>
          <a:solidFill>
            <a:srgbClr val="081C27"/>
          </a:solidFill>
          <a:ln>
            <a:solidFill>
              <a:srgbClr val="142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rotWithShape="1">
          <a:blip r:embed="rId3">
            <a:extLst>
              <a:ext uri="{28A0092B-C50C-407E-A947-70E740481C1C}">
                <a14:useLocalDpi xmlns:a14="http://schemas.microsoft.com/office/drawing/2010/main" val="0"/>
              </a:ext>
            </a:extLst>
          </a:blip>
          <a:srcRect l="14509" t="7779" r="2198" b="7791"/>
          <a:stretch/>
        </p:blipFill>
        <p:spPr bwMode="auto">
          <a:xfrm>
            <a:off x="5236553" y="0"/>
            <a:ext cx="6955759" cy="685800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534620" y="3607712"/>
            <a:ext cx="4610657" cy="1938992"/>
          </a:xfrm>
          <a:prstGeom prst="rect">
            <a:avLst/>
          </a:prstGeom>
          <a:noFill/>
        </p:spPr>
        <p:txBody>
          <a:bodyPr wrap="square" rtlCol="0">
            <a:spAutoFit/>
          </a:bodyPr>
          <a:lstStyle/>
          <a:p>
            <a:pPr algn="r"/>
            <a:r>
              <a:rPr lang="it-IT" sz="2000" i="1" dirty="0" smtClean="0">
                <a:solidFill>
                  <a:schemeClr val="bg1"/>
                </a:solidFill>
                <a:latin typeface="+mj-lt"/>
              </a:rPr>
              <a:t>Masuma Chowdhury</a:t>
            </a:r>
          </a:p>
          <a:p>
            <a:pPr algn="r"/>
            <a:r>
              <a:rPr lang="it-IT" sz="2000" i="1" dirty="0" smtClean="0">
                <a:solidFill>
                  <a:schemeClr val="bg1"/>
                </a:solidFill>
                <a:latin typeface="+mj-lt"/>
              </a:rPr>
              <a:t>Cesar Vilas</a:t>
            </a:r>
          </a:p>
          <a:p>
            <a:pPr algn="r"/>
            <a:r>
              <a:rPr lang="it-IT" sz="2000" i="1" dirty="0" smtClean="0">
                <a:solidFill>
                  <a:schemeClr val="bg1"/>
                </a:solidFill>
                <a:latin typeface="+mj-lt"/>
              </a:rPr>
              <a:t>Stef VanBergeijk</a:t>
            </a:r>
          </a:p>
          <a:p>
            <a:pPr algn="r"/>
            <a:r>
              <a:rPr lang="it-IT" sz="2000" i="1" dirty="0">
                <a:solidFill>
                  <a:schemeClr val="bg1"/>
                </a:solidFill>
                <a:latin typeface="+mj-lt"/>
              </a:rPr>
              <a:t>Gabriel </a:t>
            </a:r>
            <a:r>
              <a:rPr lang="it-IT" sz="2000" i="1" dirty="0" smtClean="0">
                <a:solidFill>
                  <a:schemeClr val="bg1"/>
                </a:solidFill>
                <a:latin typeface="+mj-lt"/>
              </a:rPr>
              <a:t>Navarro</a:t>
            </a:r>
          </a:p>
          <a:p>
            <a:pPr algn="r"/>
            <a:r>
              <a:rPr lang="it-IT" sz="2000" i="1" dirty="0" smtClean="0">
                <a:solidFill>
                  <a:schemeClr val="bg1"/>
                </a:solidFill>
                <a:latin typeface="+mj-lt"/>
              </a:rPr>
              <a:t>Irene Laiz</a:t>
            </a:r>
          </a:p>
          <a:p>
            <a:pPr algn="r"/>
            <a:r>
              <a:rPr lang="it-IT" sz="2000" i="1" dirty="0" smtClean="0">
                <a:solidFill>
                  <a:schemeClr val="bg1"/>
                </a:solidFill>
                <a:latin typeface="+mj-lt"/>
              </a:rPr>
              <a:t>Isabel Caballero de Frutos</a:t>
            </a:r>
          </a:p>
        </p:txBody>
      </p:sp>
      <p:sp>
        <p:nvSpPr>
          <p:cNvPr id="2" name="Title 1"/>
          <p:cNvSpPr>
            <a:spLocks noGrp="1"/>
          </p:cNvSpPr>
          <p:nvPr>
            <p:ph type="ctrTitle"/>
          </p:nvPr>
        </p:nvSpPr>
        <p:spPr>
          <a:xfrm>
            <a:off x="443345" y="258618"/>
            <a:ext cx="4793208" cy="3485034"/>
          </a:xfrm>
        </p:spPr>
        <p:txBody>
          <a:bodyPr>
            <a:normAutofit/>
          </a:bodyPr>
          <a:lstStyle/>
          <a:p>
            <a:pPr algn="r"/>
            <a:r>
              <a:rPr lang="en-US" sz="3200" b="1" dirty="0">
                <a:solidFill>
                  <a:schemeClr val="bg1"/>
                </a:solidFill>
              </a:rPr>
              <a:t>Application of Sentinel-2A/B satellites to retrieve turbidity in the Guadalquivir estuary (Southern Spain)</a:t>
            </a:r>
            <a:r>
              <a:rPr lang="en-GB" sz="3200" b="1" dirty="0">
                <a:solidFill>
                  <a:schemeClr val="bg1"/>
                </a:solidFill>
              </a:rPr>
              <a:t/>
            </a:r>
            <a:br>
              <a:rPr lang="en-GB" sz="3200" b="1" dirty="0">
                <a:solidFill>
                  <a:schemeClr val="bg1"/>
                </a:solidFill>
              </a:rPr>
            </a:br>
            <a:endParaRPr lang="en-GB" sz="3200" b="1" dirty="0">
              <a:solidFill>
                <a:schemeClr val="bg1"/>
              </a:solidFill>
            </a:endParaRPr>
          </a:p>
        </p:txBody>
      </p:sp>
      <p:sp>
        <p:nvSpPr>
          <p:cNvPr id="6" name="TextBox 25">
            <a:extLst>
              <a:ext uri="{FF2B5EF4-FFF2-40B4-BE49-F238E27FC236}">
                <a16:creationId xmlns:a16="http://schemas.microsoft.com/office/drawing/2014/main" id="{D5941CDB-7801-43A5-BF82-948DB311A1C4}"/>
              </a:ext>
            </a:extLst>
          </p:cNvPr>
          <p:cNvSpPr txBox="1"/>
          <p:nvPr/>
        </p:nvSpPr>
        <p:spPr>
          <a:xfrm>
            <a:off x="5236553" y="6407740"/>
            <a:ext cx="1409653" cy="410882"/>
          </a:xfrm>
          <a:prstGeom prst="rect">
            <a:avLst/>
          </a:prstGeom>
          <a:noFill/>
        </p:spPr>
        <p:txBody>
          <a:bodyPr wrap="square" rtlCol="0">
            <a:spAutoFit/>
          </a:bodyPr>
          <a:lstStyle/>
          <a:p>
            <a:pPr marL="0" marR="0">
              <a:lnSpc>
                <a:spcPct val="115000"/>
              </a:lnSpc>
              <a:spcBef>
                <a:spcPts val="0"/>
              </a:spcBef>
              <a:spcAft>
                <a:spcPts val="0"/>
              </a:spcAft>
            </a:pPr>
            <a:r>
              <a:rPr lang="en-US" b="0" i="1" kern="1200" dirty="0" smtClean="0">
                <a:solidFill>
                  <a:srgbClr val="FFFFFF"/>
                </a:solidFill>
                <a:effectLst/>
                <a:latin typeface="Arial" panose="020B0604020202020204" pitchFamily="34" charset="0"/>
                <a:ea typeface="MS Mincho"/>
                <a:cs typeface="Times New Roman" panose="02020603050405020304" pitchFamily="18" charset="0"/>
              </a:rPr>
              <a:t>Sentinel-2 </a:t>
            </a:r>
            <a:endParaRPr lang="en-US" sz="3600" b="1" dirty="0">
              <a:solidFill>
                <a:srgbClr val="082A75"/>
              </a:solidFill>
              <a:effectLst/>
              <a:latin typeface="Calibri" panose="020F0502020204030204" pitchFamily="34" charset="0"/>
              <a:ea typeface="MS Mincho"/>
              <a:cs typeface="Times New Roman" panose="02020603050405020304" pitchFamily="18" charset="0"/>
            </a:endParaRPr>
          </a:p>
        </p:txBody>
      </p:sp>
      <p:pic>
        <p:nvPicPr>
          <p:cNvPr id="7" name="Picture 6" descr="ICMAN – CSIC | Instituto de Ciencias Marinas de Andalucí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991" y="6482072"/>
            <a:ext cx="1380490" cy="336550"/>
          </a:xfrm>
          <a:prstGeom prst="rect">
            <a:avLst/>
          </a:prstGeom>
          <a:noFill/>
          <a:ln>
            <a:noFill/>
          </a:ln>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3214" y="6473048"/>
            <a:ext cx="502661" cy="305641"/>
          </a:xfrm>
          <a:prstGeom prst="rect">
            <a:avLst/>
          </a:prstGeom>
          <a:noFill/>
          <a:ln>
            <a:noFill/>
          </a:ln>
        </p:spPr>
      </p:pic>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4217" y="6043084"/>
            <a:ext cx="618408" cy="709463"/>
          </a:xfrm>
          <a:prstGeom prst="rect">
            <a:avLst/>
          </a:prstGeom>
          <a:noFill/>
          <a:ln>
            <a:noFill/>
          </a:ln>
        </p:spPr>
      </p:pic>
      <p:pic>
        <p:nvPicPr>
          <p:cNvPr id="1026" name="Picture 2" descr="Archivo:Logotipo del CSIC.svg - Wikipedia, la enciclopedia lib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94746" y="6482072"/>
            <a:ext cx="1141000" cy="27990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31422" y="6435448"/>
            <a:ext cx="2739340" cy="369332"/>
          </a:xfrm>
          <a:prstGeom prst="rect">
            <a:avLst/>
          </a:prstGeom>
        </p:spPr>
        <p:txBody>
          <a:bodyPr wrap="none">
            <a:spAutoFit/>
          </a:bodyPr>
          <a:lstStyle/>
          <a:p>
            <a:r>
              <a:rPr lang="it-IT" i="1" dirty="0" smtClean="0">
                <a:solidFill>
                  <a:schemeClr val="bg1"/>
                </a:solidFill>
              </a:rPr>
              <a:t>Date: 28th </a:t>
            </a:r>
            <a:r>
              <a:rPr lang="it-IT" i="1" dirty="0" smtClean="0">
                <a:solidFill>
                  <a:schemeClr val="bg1"/>
                </a:solidFill>
              </a:rPr>
              <a:t>December, 2019</a:t>
            </a:r>
            <a:endParaRPr lang="en-GB" dirty="0"/>
          </a:p>
        </p:txBody>
      </p:sp>
      <p:sp>
        <p:nvSpPr>
          <p:cNvPr id="11" name="Rectangle 10"/>
          <p:cNvSpPr/>
          <p:nvPr/>
        </p:nvSpPr>
        <p:spPr>
          <a:xfrm>
            <a:off x="10601231" y="6635016"/>
            <a:ext cx="1345240" cy="253916"/>
          </a:xfrm>
          <a:prstGeom prst="rect">
            <a:avLst/>
          </a:prstGeom>
        </p:spPr>
        <p:txBody>
          <a:bodyPr wrap="none">
            <a:spAutoFit/>
          </a:bodyPr>
          <a:lstStyle/>
          <a:p>
            <a:r>
              <a:rPr lang="en-GB" sz="1050" dirty="0">
                <a:solidFill>
                  <a:schemeClr val="bg1"/>
                </a:solidFill>
                <a:latin typeface="Century Gothic" panose="020B0502020202020204" pitchFamily="34" charset="0"/>
              </a:rPr>
              <a:t>CC BY 4.0 License</a:t>
            </a:r>
          </a:p>
        </p:txBody>
      </p:sp>
    </p:spTree>
    <p:extLst>
      <p:ext uri="{BB962C8B-B14F-4D97-AF65-F5344CB8AC3E}">
        <p14:creationId xmlns:p14="http://schemas.microsoft.com/office/powerpoint/2010/main" val="4101456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3683"/>
          <a:stretch/>
        </p:blipFill>
        <p:spPr>
          <a:xfrm>
            <a:off x="8936" y="1088533"/>
            <a:ext cx="12183064" cy="576023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28" name="Rectangle 27"/>
          <p:cNvSpPr/>
          <p:nvPr/>
        </p:nvSpPr>
        <p:spPr>
          <a:xfrm>
            <a:off x="-267640" y="655566"/>
            <a:ext cx="4848907" cy="461665"/>
          </a:xfrm>
          <a:prstGeom prst="rect">
            <a:avLst/>
          </a:prstGeom>
        </p:spPr>
        <p:txBody>
          <a:bodyPr wrap="square">
            <a:spAutoFit/>
          </a:bodyPr>
          <a:lstStyle/>
          <a:p>
            <a:pPr algn="ctr"/>
            <a:r>
              <a:rPr lang="it-IT" sz="2400" b="1" dirty="0">
                <a:latin typeface="Century Gothic" panose="020B0502020202020204" pitchFamily="34" charset="0"/>
              </a:rPr>
              <a:t>Turbidity </a:t>
            </a:r>
            <a:r>
              <a:rPr lang="it-IT" sz="2400" b="1" dirty="0" smtClean="0">
                <a:latin typeface="Century Gothic" panose="020B0502020202020204" pitchFamily="34" charset="0"/>
              </a:rPr>
              <a:t>algorithm</a:t>
            </a:r>
            <a:r>
              <a:rPr lang="en-GB" sz="2400" b="1" dirty="0" smtClean="0">
                <a:latin typeface="Century Gothic" panose="020B0502020202020204" pitchFamily="34" charset="0"/>
              </a:rPr>
              <a:t>_Rrs_740</a:t>
            </a:r>
            <a:endParaRPr lang="it-IT" sz="2400" b="1" dirty="0">
              <a:latin typeface="Century Gothic" panose="020B0502020202020204" pitchFamily="34" charset="0"/>
            </a:endParaRPr>
          </a:p>
        </p:txBody>
      </p:sp>
      <p:sp>
        <p:nvSpPr>
          <p:cNvPr id="30"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31" name="Straight Connector 30">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3557150" y="3202677"/>
            <a:ext cx="230909" cy="369332"/>
          </a:xfrm>
          <a:prstGeom prst="rect">
            <a:avLst/>
          </a:prstGeom>
          <a:noFill/>
        </p:spPr>
        <p:txBody>
          <a:bodyPr wrap="square" rtlCol="0">
            <a:spAutoFit/>
          </a:bodyPr>
          <a:lstStyle/>
          <a:p>
            <a:r>
              <a:rPr lang="en-GB" b="1" dirty="0" smtClean="0">
                <a:solidFill>
                  <a:srgbClr val="FFC000"/>
                </a:solidFill>
                <a:latin typeface="Century Gothic" panose="020B0502020202020204" pitchFamily="34" charset="0"/>
              </a:rPr>
              <a:t>B</a:t>
            </a:r>
            <a:endParaRPr lang="en-GB" b="1" dirty="0">
              <a:solidFill>
                <a:srgbClr val="FFC000"/>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08" y="1104283"/>
            <a:ext cx="4369404" cy="27215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08" y="3813403"/>
            <a:ext cx="4369404" cy="63720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08" y="4458579"/>
            <a:ext cx="6354618" cy="2221938"/>
          </a:xfrm>
          <a:prstGeom prst="rect">
            <a:avLst/>
          </a:prstGeom>
        </p:spPr>
      </p:pic>
      <p:cxnSp>
        <p:nvCxnSpPr>
          <p:cNvPr id="5" name="Straight Connector 4"/>
          <p:cNvCxnSpPr/>
          <p:nvPr/>
        </p:nvCxnSpPr>
        <p:spPr>
          <a:xfrm flipV="1">
            <a:off x="1524000" y="2715491"/>
            <a:ext cx="840509" cy="397164"/>
          </a:xfrm>
          <a:prstGeom prst="line">
            <a:avLst/>
          </a:prstGeom>
          <a:ln w="19050">
            <a:solidFill>
              <a:srgbClr val="011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7584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2" t="3851"/>
          <a:stretch/>
        </p:blipFill>
        <p:spPr>
          <a:xfrm>
            <a:off x="-18936" y="1089891"/>
            <a:ext cx="12229871" cy="576810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28" name="Rectangle 27"/>
          <p:cNvSpPr/>
          <p:nvPr/>
        </p:nvSpPr>
        <p:spPr>
          <a:xfrm>
            <a:off x="-267640" y="655566"/>
            <a:ext cx="4848907" cy="461665"/>
          </a:xfrm>
          <a:prstGeom prst="rect">
            <a:avLst/>
          </a:prstGeom>
        </p:spPr>
        <p:txBody>
          <a:bodyPr wrap="square">
            <a:spAutoFit/>
          </a:bodyPr>
          <a:lstStyle/>
          <a:p>
            <a:pPr algn="ctr"/>
            <a:r>
              <a:rPr lang="it-IT" sz="2400" b="1" dirty="0">
                <a:latin typeface="Century Gothic" panose="020B0502020202020204" pitchFamily="34" charset="0"/>
              </a:rPr>
              <a:t>Turbidity </a:t>
            </a:r>
            <a:r>
              <a:rPr lang="it-IT" sz="2400" b="1" dirty="0" smtClean="0">
                <a:latin typeface="Century Gothic" panose="020B0502020202020204" pitchFamily="34" charset="0"/>
              </a:rPr>
              <a:t>algorithm</a:t>
            </a:r>
            <a:r>
              <a:rPr lang="en-GB" sz="2400" b="1" dirty="0" smtClean="0">
                <a:latin typeface="Century Gothic" panose="020B0502020202020204" pitchFamily="34" charset="0"/>
              </a:rPr>
              <a:t>_Rrs_740</a:t>
            </a:r>
            <a:endParaRPr lang="it-IT" sz="2400" b="1" dirty="0">
              <a:latin typeface="Century Gothic" panose="020B0502020202020204" pitchFamily="34" charset="0"/>
            </a:endParaRPr>
          </a:p>
        </p:txBody>
      </p:sp>
      <p:sp>
        <p:nvSpPr>
          <p:cNvPr id="30"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31" name="Straight Connector 30">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3557150" y="3202677"/>
            <a:ext cx="230909" cy="369332"/>
          </a:xfrm>
          <a:prstGeom prst="rect">
            <a:avLst/>
          </a:prstGeom>
          <a:noFill/>
        </p:spPr>
        <p:txBody>
          <a:bodyPr wrap="square" rtlCol="0">
            <a:spAutoFit/>
          </a:bodyPr>
          <a:lstStyle/>
          <a:p>
            <a:r>
              <a:rPr lang="en-GB" b="1" dirty="0" smtClean="0">
                <a:solidFill>
                  <a:srgbClr val="FFC000"/>
                </a:solidFill>
                <a:latin typeface="Century Gothic" panose="020B0502020202020204" pitchFamily="34" charset="0"/>
              </a:rPr>
              <a:t>B</a:t>
            </a:r>
            <a:endParaRPr lang="en-GB" b="1" dirty="0">
              <a:solidFill>
                <a:srgbClr val="FFC000"/>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6" y="1104283"/>
            <a:ext cx="4369404" cy="272153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36" y="3813403"/>
            <a:ext cx="4369404" cy="63720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7" y="4458579"/>
            <a:ext cx="6308435" cy="2205790"/>
          </a:xfrm>
          <a:prstGeom prst="rect">
            <a:avLst/>
          </a:prstGeom>
        </p:spPr>
      </p:pic>
      <p:cxnSp>
        <p:nvCxnSpPr>
          <p:cNvPr id="19" name="Straight Connector 18"/>
          <p:cNvCxnSpPr/>
          <p:nvPr/>
        </p:nvCxnSpPr>
        <p:spPr>
          <a:xfrm flipV="1">
            <a:off x="1348509" y="2659365"/>
            <a:ext cx="808304" cy="273051"/>
          </a:xfrm>
          <a:prstGeom prst="line">
            <a:avLst/>
          </a:prstGeom>
          <a:ln w="19050">
            <a:solidFill>
              <a:srgbClr val="0113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80878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1450109"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13" name="Title 1">
            <a:extLst>
              <a:ext uri="{FF2B5EF4-FFF2-40B4-BE49-F238E27FC236}">
                <a16:creationId xmlns:a16="http://schemas.microsoft.com/office/drawing/2014/main" id="{53974022-22B1-45ED-BC09-6E7E5E83A592}"/>
              </a:ext>
            </a:extLst>
          </p:cNvPr>
          <p:cNvSpPr txBox="1">
            <a:spLocks/>
          </p:cNvSpPr>
          <p:nvPr/>
        </p:nvSpPr>
        <p:spPr>
          <a:xfrm>
            <a:off x="68545" y="2057399"/>
            <a:ext cx="2810221" cy="2810221"/>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2800" b="1" dirty="0">
              <a:solidFill>
                <a:schemeClr val="bg1"/>
              </a:solidFill>
              <a:latin typeface="Century Gothic" panose="020B0502020202020204" pitchFamily="34" charset="0"/>
            </a:endParaRPr>
          </a:p>
        </p:txBody>
      </p:sp>
      <p:sp>
        <p:nvSpPr>
          <p:cNvPr id="2" name="Rectangle 1"/>
          <p:cNvSpPr/>
          <p:nvPr/>
        </p:nvSpPr>
        <p:spPr>
          <a:xfrm>
            <a:off x="3576641" y="2591655"/>
            <a:ext cx="6435578" cy="1938992"/>
          </a:xfrm>
          <a:prstGeom prst="rect">
            <a:avLst/>
          </a:prstGeom>
        </p:spPr>
        <p:txBody>
          <a:bodyPr wrap="square">
            <a:spAutoFit/>
          </a:bodyPr>
          <a:lstStyle/>
          <a:p>
            <a:pPr marL="285750" indent="-285750">
              <a:lnSpc>
                <a:spcPct val="200000"/>
              </a:lnSpc>
              <a:buFont typeface="Arial" panose="020B0604020202020204" pitchFamily="34" charset="0"/>
              <a:buChar char="•"/>
            </a:pPr>
            <a:r>
              <a:rPr lang="it-IT" sz="2000" dirty="0" smtClean="0">
                <a:latin typeface="Century Gothic" panose="020B0502020202020204" pitchFamily="34" charset="0"/>
                <a:ea typeface="Verdana" panose="020B0604030504040204" pitchFamily="34" charset="0"/>
              </a:rPr>
              <a:t>Validation processing is ongoing..</a:t>
            </a:r>
          </a:p>
          <a:p>
            <a:pPr marL="285750" indent="-285750">
              <a:lnSpc>
                <a:spcPct val="200000"/>
              </a:lnSpc>
              <a:buFont typeface="Arial" panose="020B0604020202020204" pitchFamily="34" charset="0"/>
              <a:buChar char="•"/>
            </a:pPr>
            <a:r>
              <a:rPr lang="it-IT" sz="2000" dirty="0" smtClean="0">
                <a:latin typeface="Century Gothic" panose="020B0502020202020204" pitchFamily="34" charset="0"/>
                <a:ea typeface="Verdana" panose="020B0604030504040204" pitchFamily="34" charset="0"/>
              </a:rPr>
              <a:t>Next validation field campaign will be carried out on mid May, 2021</a:t>
            </a:r>
            <a:endParaRPr lang="en-US" sz="20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4" y="2018233"/>
            <a:ext cx="2990152" cy="2990152"/>
          </a:xfrm>
          <a:prstGeom prst="rect">
            <a:avLst/>
          </a:prstGeom>
        </p:spPr>
      </p:pic>
      <p:sp>
        <p:nvSpPr>
          <p:cNvPr id="15" name="Rectangle 14"/>
          <p:cNvSpPr/>
          <p:nvPr/>
        </p:nvSpPr>
        <p:spPr>
          <a:xfrm>
            <a:off x="569512" y="3244333"/>
            <a:ext cx="1959191" cy="523220"/>
          </a:xfrm>
          <a:prstGeom prst="rect">
            <a:avLst/>
          </a:prstGeom>
        </p:spPr>
        <p:txBody>
          <a:bodyPr wrap="none">
            <a:spAutoFit/>
          </a:bodyPr>
          <a:lstStyle/>
          <a:p>
            <a:pPr algn="ctr"/>
            <a:r>
              <a:rPr lang="it-IT" sz="2800" b="1" dirty="0">
                <a:solidFill>
                  <a:schemeClr val="bg1"/>
                </a:solidFill>
                <a:latin typeface="Century Gothic" panose="020B0502020202020204" pitchFamily="34" charset="0"/>
              </a:rPr>
              <a:t>Validation</a:t>
            </a:r>
          </a:p>
        </p:txBody>
      </p:sp>
      <p:sp>
        <p:nvSpPr>
          <p:cNvPr id="16"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17" name="Straight Connector 16">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08196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1551709"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13" name="Title 1">
            <a:extLst>
              <a:ext uri="{FF2B5EF4-FFF2-40B4-BE49-F238E27FC236}">
                <a16:creationId xmlns:a16="http://schemas.microsoft.com/office/drawing/2014/main" id="{53974022-22B1-45ED-BC09-6E7E5E83A592}"/>
              </a:ext>
            </a:extLst>
          </p:cNvPr>
          <p:cNvSpPr txBox="1">
            <a:spLocks/>
          </p:cNvSpPr>
          <p:nvPr/>
        </p:nvSpPr>
        <p:spPr>
          <a:xfrm>
            <a:off x="68545" y="2057399"/>
            <a:ext cx="2951746" cy="295174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2800" b="1" dirty="0">
              <a:solidFill>
                <a:schemeClr val="bg1"/>
              </a:solidFill>
              <a:latin typeface="Century Gothic" panose="020B0502020202020204" pitchFamily="34" charset="0"/>
            </a:endParaRPr>
          </a:p>
        </p:txBody>
      </p:sp>
      <p:sp>
        <p:nvSpPr>
          <p:cNvPr id="2" name="Rectangle 1"/>
          <p:cNvSpPr/>
          <p:nvPr/>
        </p:nvSpPr>
        <p:spPr>
          <a:xfrm>
            <a:off x="3181201" y="1190637"/>
            <a:ext cx="8449104" cy="4955203"/>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en-US" sz="1600" dirty="0">
                <a:latin typeface="Century Gothic" panose="020B0502020202020204" pitchFamily="34" charset="0"/>
              </a:rPr>
              <a:t>The atmospheric correction assessment of this study suggests </a:t>
            </a:r>
            <a:r>
              <a:rPr lang="en-US" sz="1600" dirty="0" smtClean="0">
                <a:latin typeface="Century Gothic" panose="020B0502020202020204" pitchFamily="34" charset="0"/>
              </a:rPr>
              <a:t>that ACOLITE </a:t>
            </a:r>
            <a:r>
              <a:rPr lang="en-US" sz="1600" dirty="0">
                <a:latin typeface="Century Gothic" panose="020B0502020202020204" pitchFamily="34" charset="0"/>
              </a:rPr>
              <a:t>DSF along with </a:t>
            </a:r>
            <a:r>
              <a:rPr lang="en-US" sz="1600" dirty="0" smtClean="0">
                <a:latin typeface="Century Gothic" panose="020B0502020202020204" pitchFamily="34" charset="0"/>
              </a:rPr>
              <a:t>‘Glint’ </a:t>
            </a:r>
            <a:r>
              <a:rPr lang="en-US" sz="1600" dirty="0">
                <a:latin typeface="Century Gothic" panose="020B0502020202020204" pitchFamily="34" charset="0"/>
              </a:rPr>
              <a:t>correction is more reliable than without </a:t>
            </a:r>
            <a:r>
              <a:rPr lang="en-US" sz="1600" dirty="0" smtClean="0">
                <a:latin typeface="Century Gothic" panose="020B0502020202020204" pitchFamily="34" charset="0"/>
              </a:rPr>
              <a:t>‘Glint’ </a:t>
            </a:r>
            <a:r>
              <a:rPr lang="en-US" sz="1600" dirty="0">
                <a:latin typeface="Century Gothic" panose="020B0502020202020204" pitchFamily="34" charset="0"/>
              </a:rPr>
              <a:t>correction, especially for this study region where sun glint is a major problem during </a:t>
            </a:r>
            <a:r>
              <a:rPr lang="en-US" sz="1600" dirty="0" smtClean="0">
                <a:latin typeface="Century Gothic" panose="020B0502020202020204" pitchFamily="34" charset="0"/>
              </a:rPr>
              <a:t>summertime, affecting most </a:t>
            </a:r>
            <a:r>
              <a:rPr lang="en-US" sz="1600" dirty="0">
                <a:latin typeface="Century Gothic" panose="020B0502020202020204" pitchFamily="34" charset="0"/>
              </a:rPr>
              <a:t>of the </a:t>
            </a:r>
            <a:r>
              <a:rPr lang="en-US" sz="1600" dirty="0" smtClean="0">
                <a:latin typeface="Century Gothic" panose="020B0502020202020204" pitchFamily="34" charset="0"/>
              </a:rPr>
              <a:t>Sentinel-2 satellite </a:t>
            </a:r>
            <a:r>
              <a:rPr lang="en-US" sz="1600" dirty="0">
                <a:latin typeface="Century Gothic" panose="020B0502020202020204" pitchFamily="34" charset="0"/>
              </a:rPr>
              <a:t>scenes.  </a:t>
            </a:r>
            <a:endParaRPr lang="en-US" sz="1600" dirty="0" smtClean="0">
              <a:latin typeface="Century Gothic" panose="020B0502020202020204" pitchFamily="34" charset="0"/>
            </a:endParaRPr>
          </a:p>
          <a:p>
            <a:pPr marL="285750" indent="-285750" algn="just">
              <a:buFont typeface="Wingdings" panose="05000000000000000000" pitchFamily="2" charset="2"/>
              <a:buChar char="ü"/>
            </a:pPr>
            <a:endParaRPr lang="en-US" sz="1600" b="1" dirty="0">
              <a:latin typeface="Century Gothic" panose="020B0502020202020204" pitchFamily="34" charset="0"/>
            </a:endParaRPr>
          </a:p>
          <a:p>
            <a:pPr marL="285750" indent="-285750" algn="just">
              <a:lnSpc>
                <a:spcPct val="150000"/>
              </a:lnSpc>
              <a:buFont typeface="Wingdings" panose="05000000000000000000" pitchFamily="2" charset="2"/>
              <a:buChar char="ü"/>
            </a:pPr>
            <a:r>
              <a:rPr lang="it-IT" sz="1600" dirty="0" smtClean="0">
                <a:latin typeface="Century Gothic" panose="020B0502020202020204" pitchFamily="34" charset="0"/>
              </a:rPr>
              <a:t>So far, among the four turbidity algorithms, the Rrs 740 nm algorithm is the best suited one, however, we need to wait until our next field campign in oder to validate this algorithm. </a:t>
            </a:r>
          </a:p>
          <a:p>
            <a:pPr marL="285750" indent="-285750" algn="just">
              <a:lnSpc>
                <a:spcPct val="150000"/>
              </a:lnSpc>
              <a:buFont typeface="Wingdings" panose="05000000000000000000" pitchFamily="2" charset="2"/>
              <a:buChar char="ü"/>
            </a:pPr>
            <a:endParaRPr lang="it-IT" sz="1600" dirty="0" smtClean="0">
              <a:latin typeface="Century Gothic" panose="020B0502020202020204" pitchFamily="34" charset="0"/>
            </a:endParaRPr>
          </a:p>
          <a:p>
            <a:pPr marL="285750" indent="-285750" algn="just">
              <a:lnSpc>
                <a:spcPct val="150000"/>
              </a:lnSpc>
              <a:buFont typeface="Wingdings" panose="05000000000000000000" pitchFamily="2" charset="2"/>
              <a:buChar char="ü"/>
            </a:pPr>
            <a:r>
              <a:rPr lang="it-IT" sz="1600" dirty="0" smtClean="0">
                <a:latin typeface="Century Gothic" panose="020B0502020202020204" pitchFamily="34" charset="0"/>
              </a:rPr>
              <a:t>This algorithm will be a key to understand the turbidity level in the Guadalquivir river &amp; therefore, will support the scientists, policy makers and the statkeholders for ensuring sustainable coastal management of the estuary, its adjacent coastal areas and its resources.</a:t>
            </a:r>
            <a:endParaRPr lang="en-US" sz="1600" dirty="0">
              <a:latin typeface="Century Gothic" panose="020B0502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8" y="2011218"/>
            <a:ext cx="3165643" cy="3165643"/>
          </a:xfrm>
          <a:prstGeom prst="rect">
            <a:avLst/>
          </a:prstGeom>
        </p:spPr>
      </p:pic>
      <p:sp>
        <p:nvSpPr>
          <p:cNvPr id="10" name="Rectangle 9"/>
          <p:cNvSpPr/>
          <p:nvPr/>
        </p:nvSpPr>
        <p:spPr>
          <a:xfrm>
            <a:off x="385930" y="3244334"/>
            <a:ext cx="2287807" cy="523220"/>
          </a:xfrm>
          <a:prstGeom prst="rect">
            <a:avLst/>
          </a:prstGeom>
        </p:spPr>
        <p:txBody>
          <a:bodyPr wrap="none">
            <a:spAutoFit/>
          </a:bodyPr>
          <a:lstStyle/>
          <a:p>
            <a:pPr algn="ctr"/>
            <a:r>
              <a:rPr lang="it-IT" sz="2800" b="1" dirty="0" smtClean="0">
                <a:solidFill>
                  <a:schemeClr val="bg1"/>
                </a:solidFill>
                <a:latin typeface="Century Gothic" panose="020B0502020202020204" pitchFamily="34" charset="0"/>
              </a:rPr>
              <a:t>Conclusions</a:t>
            </a:r>
            <a:endParaRPr lang="it-IT" sz="2800" b="1" dirty="0">
              <a:solidFill>
                <a:schemeClr val="bg1"/>
              </a:solidFill>
              <a:latin typeface="Century Gothic" panose="020B0502020202020204" pitchFamily="34" charset="0"/>
            </a:endParaRPr>
          </a:p>
        </p:txBody>
      </p:sp>
      <p:sp>
        <p:nvSpPr>
          <p:cNvPr id="14"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15" name="Straight Connector 14">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445561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1551709"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13" name="Title 1">
            <a:extLst>
              <a:ext uri="{FF2B5EF4-FFF2-40B4-BE49-F238E27FC236}">
                <a16:creationId xmlns:a16="http://schemas.microsoft.com/office/drawing/2014/main" id="{53974022-22B1-45ED-BC09-6E7E5E83A592}"/>
              </a:ext>
            </a:extLst>
          </p:cNvPr>
          <p:cNvSpPr txBox="1">
            <a:spLocks/>
          </p:cNvSpPr>
          <p:nvPr/>
        </p:nvSpPr>
        <p:spPr>
          <a:xfrm>
            <a:off x="68545" y="2057399"/>
            <a:ext cx="2951746" cy="295174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2800" b="1" dirty="0">
              <a:solidFill>
                <a:schemeClr val="bg1"/>
              </a:solidFill>
              <a:latin typeface="Century Gothic" panose="020B0502020202020204" pitchFamily="34" charset="0"/>
            </a:endParaRPr>
          </a:p>
        </p:txBody>
      </p:sp>
      <p:sp>
        <p:nvSpPr>
          <p:cNvPr id="2" name="Rectangle 1"/>
          <p:cNvSpPr/>
          <p:nvPr/>
        </p:nvSpPr>
        <p:spPr>
          <a:xfrm>
            <a:off x="2914650" y="1755394"/>
            <a:ext cx="8449104" cy="3677289"/>
          </a:xfrm>
          <a:prstGeom prst="rect">
            <a:avLst/>
          </a:prstGeom>
        </p:spPr>
        <p:txBody>
          <a:bodyPr wrap="square">
            <a:spAutoFit/>
          </a:bodyPr>
          <a:lstStyle/>
          <a:p>
            <a:pPr marL="742950" lvl="1" indent="-285750">
              <a:lnSpc>
                <a:spcPct val="250000"/>
              </a:lnSpc>
              <a:buFont typeface="Wingdings" panose="05000000000000000000" pitchFamily="2" charset="2"/>
              <a:buChar char="Ø"/>
            </a:pPr>
            <a:r>
              <a:rPr lang="en-US" sz="1600" dirty="0" smtClean="0">
                <a:latin typeface="Century Gothic" panose="020B0502020202020204" pitchFamily="34" charset="0"/>
              </a:rPr>
              <a:t>Masuma Chowdhury - </a:t>
            </a:r>
            <a:r>
              <a:rPr lang="en-US" sz="1600" i="1" dirty="0" smtClean="0">
                <a:latin typeface="Century Gothic" panose="020B0502020202020204" pitchFamily="34" charset="0"/>
              </a:rPr>
              <a:t>masuma.chowdhury@alum.uca.es</a:t>
            </a:r>
            <a:r>
              <a:rPr lang="en-US" sz="1600" dirty="0" smtClean="0">
                <a:latin typeface="Century Gothic" panose="020B0502020202020204" pitchFamily="34" charset="0"/>
              </a:rPr>
              <a:t> </a:t>
            </a:r>
          </a:p>
          <a:p>
            <a:pPr marL="742950" lvl="1" indent="-285750">
              <a:lnSpc>
                <a:spcPct val="250000"/>
              </a:lnSpc>
              <a:buFont typeface="Wingdings" panose="05000000000000000000" pitchFamily="2" charset="2"/>
              <a:buChar char="Ø"/>
            </a:pPr>
            <a:r>
              <a:rPr lang="en-US" sz="1600" dirty="0" smtClean="0">
                <a:latin typeface="Century Gothic" panose="020B0502020202020204" pitchFamily="34" charset="0"/>
              </a:rPr>
              <a:t>César Vilas - </a:t>
            </a:r>
            <a:r>
              <a:rPr lang="en-US" sz="1600" i="1" dirty="0" smtClean="0">
                <a:latin typeface="Century Gothic" panose="020B0502020202020204" pitchFamily="34" charset="0"/>
              </a:rPr>
              <a:t>cesar.vilas@juntadeandalucia.es</a:t>
            </a:r>
            <a:endParaRPr lang="en-US" sz="1600" dirty="0" smtClean="0">
              <a:latin typeface="Century Gothic" panose="020B0502020202020204" pitchFamily="34" charset="0"/>
            </a:endParaRPr>
          </a:p>
          <a:p>
            <a:pPr marL="742950" lvl="1" indent="-285750">
              <a:lnSpc>
                <a:spcPct val="250000"/>
              </a:lnSpc>
              <a:buFont typeface="Wingdings" panose="05000000000000000000" pitchFamily="2" charset="2"/>
              <a:buChar char="Ø"/>
            </a:pPr>
            <a:r>
              <a:rPr lang="en-US" sz="1600" dirty="0" smtClean="0">
                <a:latin typeface="Century Gothic" panose="020B0502020202020204" pitchFamily="34" charset="0"/>
              </a:rPr>
              <a:t>Stef </a:t>
            </a:r>
            <a:r>
              <a:rPr lang="en-US" sz="1600" dirty="0" err="1" smtClean="0">
                <a:latin typeface="Century Gothic" panose="020B0502020202020204" pitchFamily="34" charset="0"/>
              </a:rPr>
              <a:t>VanBergeijk</a:t>
            </a:r>
            <a:r>
              <a:rPr lang="en-US" sz="1600" dirty="0" smtClean="0">
                <a:latin typeface="Century Gothic" panose="020B0502020202020204" pitchFamily="34" charset="0"/>
              </a:rPr>
              <a:t> - </a:t>
            </a:r>
            <a:r>
              <a:rPr lang="en-US" sz="1600" i="1" dirty="0" smtClean="0">
                <a:latin typeface="Century Gothic" panose="020B0502020202020204" pitchFamily="34" charset="0"/>
              </a:rPr>
              <a:t>stefaniea@juntadeandalucia.es</a:t>
            </a:r>
            <a:endParaRPr lang="en-US" sz="1600" dirty="0" smtClean="0">
              <a:latin typeface="Century Gothic" panose="020B0502020202020204" pitchFamily="34" charset="0"/>
            </a:endParaRPr>
          </a:p>
          <a:p>
            <a:pPr marL="742950" lvl="1" indent="-285750">
              <a:lnSpc>
                <a:spcPct val="250000"/>
              </a:lnSpc>
              <a:buFont typeface="Wingdings" panose="05000000000000000000" pitchFamily="2" charset="2"/>
              <a:buChar char="Ø"/>
            </a:pPr>
            <a:r>
              <a:rPr lang="en-US" sz="1600" dirty="0" smtClean="0">
                <a:latin typeface="Century Gothic" panose="020B0502020202020204" pitchFamily="34" charset="0"/>
              </a:rPr>
              <a:t>Gabriel Navarro - </a:t>
            </a:r>
            <a:r>
              <a:rPr lang="en-US" sz="1600" i="1" dirty="0" smtClean="0">
                <a:latin typeface="Century Gothic" panose="020B0502020202020204" pitchFamily="34" charset="0"/>
              </a:rPr>
              <a:t>gabriel.navarro@icman.csic.es</a:t>
            </a:r>
            <a:endParaRPr lang="en-US" sz="1600" baseline="30000" dirty="0" smtClean="0">
              <a:latin typeface="Century Gothic" panose="020B0502020202020204" pitchFamily="34" charset="0"/>
            </a:endParaRPr>
          </a:p>
          <a:p>
            <a:pPr marL="742950" lvl="1" indent="-285750">
              <a:lnSpc>
                <a:spcPct val="250000"/>
              </a:lnSpc>
              <a:buFont typeface="Wingdings" panose="05000000000000000000" pitchFamily="2" charset="2"/>
              <a:buChar char="Ø"/>
            </a:pPr>
            <a:r>
              <a:rPr lang="en-US" sz="1600" dirty="0" smtClean="0">
                <a:latin typeface="Century Gothic" panose="020B0502020202020204" pitchFamily="34" charset="0"/>
              </a:rPr>
              <a:t>Irene Laiz - </a:t>
            </a:r>
            <a:r>
              <a:rPr lang="en-US" sz="1600" i="1" dirty="0" smtClean="0">
                <a:latin typeface="Century Gothic" panose="020B0502020202020204" pitchFamily="34" charset="0"/>
              </a:rPr>
              <a:t>irene.laiz@uca.es</a:t>
            </a:r>
            <a:endParaRPr lang="en-US" sz="1600" baseline="30000" dirty="0" smtClean="0">
              <a:latin typeface="Century Gothic" panose="020B0502020202020204" pitchFamily="34" charset="0"/>
            </a:endParaRPr>
          </a:p>
          <a:p>
            <a:pPr marL="742950" lvl="1" indent="-285750">
              <a:lnSpc>
                <a:spcPct val="250000"/>
              </a:lnSpc>
              <a:buFont typeface="Wingdings" panose="05000000000000000000" pitchFamily="2" charset="2"/>
              <a:buChar char="Ø"/>
            </a:pPr>
            <a:r>
              <a:rPr lang="en-US" sz="1600" dirty="0" smtClean="0">
                <a:latin typeface="Century Gothic" panose="020B0502020202020204" pitchFamily="34" charset="0"/>
              </a:rPr>
              <a:t>Isabel Caballero - </a:t>
            </a:r>
            <a:r>
              <a:rPr lang="en-US" sz="1600" i="1" dirty="0" smtClean="0">
                <a:latin typeface="Century Gothic" panose="020B0502020202020204" pitchFamily="34" charset="0"/>
              </a:rPr>
              <a:t>isabel.caballero@icman.csic.es</a:t>
            </a:r>
            <a:endParaRPr lang="en-US" sz="1600" dirty="0">
              <a:latin typeface="Century Gothic" panose="020B0502020202020204" pitchFamily="34" charset="0"/>
            </a:endParaRPr>
          </a:p>
        </p:txBody>
      </p:sp>
      <p:pic>
        <p:nvPicPr>
          <p:cNvPr id="9" name="Picture 8" descr="ICMAN – CSIC | Instituto de Ciencias Marinas de Andalucí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4026" y="3818008"/>
            <a:ext cx="1380490" cy="336550"/>
          </a:xfrm>
          <a:prstGeom prst="rect">
            <a:avLst/>
          </a:prstGeom>
          <a:noFill/>
          <a:ln>
            <a:noFill/>
          </a:ln>
        </p:spPr>
      </p:pic>
      <p:pic>
        <p:nvPicPr>
          <p:cNvPr id="10"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7992" y="2665418"/>
            <a:ext cx="552450" cy="335915"/>
          </a:xfrm>
          <a:prstGeom prst="rect">
            <a:avLst/>
          </a:prstGeom>
          <a:noFill/>
          <a:ln>
            <a:noFill/>
          </a:ln>
        </p:spPr>
      </p:pic>
      <p:pic>
        <p:nvPicPr>
          <p:cNvPr id="11" name="Picture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7021" y="1601867"/>
            <a:ext cx="597052" cy="706851"/>
          </a:xfrm>
          <a:prstGeom prst="rect">
            <a:avLst/>
          </a:prstGeom>
          <a:noFill/>
          <a:ln>
            <a:noFill/>
          </a:ln>
        </p:spPr>
      </p:pic>
      <p:pic>
        <p:nvPicPr>
          <p:cNvPr id="14" name="Picture 1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41712" y="4175053"/>
            <a:ext cx="597052" cy="706851"/>
          </a:xfrm>
          <a:prstGeom prst="rect">
            <a:avLst/>
          </a:prstGeom>
          <a:noFill/>
          <a:ln>
            <a:noFill/>
          </a:ln>
        </p:spPr>
      </p:pic>
      <p:pic>
        <p:nvPicPr>
          <p:cNvPr id="15" name="Picture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99522" y="3211259"/>
            <a:ext cx="552450" cy="335915"/>
          </a:xfrm>
          <a:prstGeom prst="rect">
            <a:avLst/>
          </a:prstGeom>
          <a:noFill/>
          <a:ln>
            <a:noFill/>
          </a:ln>
        </p:spPr>
      </p:pic>
      <p:pic>
        <p:nvPicPr>
          <p:cNvPr id="16" name="Picture 15" descr="ICMAN – CSIC | Instituto de Ciencias Marinas de Andalucí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06000" y="5032142"/>
            <a:ext cx="1380490" cy="336550"/>
          </a:xfrm>
          <a:prstGeom prst="rect">
            <a:avLst/>
          </a:prstGeom>
          <a:noFill/>
          <a:ln>
            <a:no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88" y="2011218"/>
            <a:ext cx="3165643" cy="3165643"/>
          </a:xfrm>
          <a:prstGeom prst="rect">
            <a:avLst/>
          </a:prstGeom>
        </p:spPr>
      </p:pic>
      <p:sp>
        <p:nvSpPr>
          <p:cNvPr id="18" name="Rectangle 17"/>
          <p:cNvSpPr/>
          <p:nvPr/>
        </p:nvSpPr>
        <p:spPr>
          <a:xfrm>
            <a:off x="698673" y="3051453"/>
            <a:ext cx="1691489" cy="954107"/>
          </a:xfrm>
          <a:prstGeom prst="rect">
            <a:avLst/>
          </a:prstGeom>
        </p:spPr>
        <p:txBody>
          <a:bodyPr wrap="none">
            <a:spAutoFit/>
          </a:bodyPr>
          <a:lstStyle/>
          <a:p>
            <a:pPr algn="ctr"/>
            <a:r>
              <a:rPr lang="it-IT" sz="2800" b="1" dirty="0">
                <a:solidFill>
                  <a:schemeClr val="bg1"/>
                </a:solidFill>
                <a:latin typeface="Century Gothic" panose="020B0502020202020204" pitchFamily="34" charset="0"/>
                <a:ea typeface="Verdana" panose="020B0604030504040204" pitchFamily="34" charset="0"/>
              </a:rPr>
              <a:t>Contact </a:t>
            </a:r>
            <a:endParaRPr lang="it-IT" sz="2800" b="1" dirty="0" smtClean="0">
              <a:solidFill>
                <a:schemeClr val="bg1"/>
              </a:solidFill>
              <a:latin typeface="Century Gothic" panose="020B0502020202020204" pitchFamily="34" charset="0"/>
              <a:ea typeface="Verdana" panose="020B0604030504040204" pitchFamily="34" charset="0"/>
            </a:endParaRPr>
          </a:p>
          <a:p>
            <a:pPr algn="ctr"/>
            <a:r>
              <a:rPr lang="it-IT" sz="2800" b="1" dirty="0" smtClean="0">
                <a:solidFill>
                  <a:schemeClr val="bg1"/>
                </a:solidFill>
                <a:latin typeface="Century Gothic" panose="020B0502020202020204" pitchFamily="34" charset="0"/>
                <a:ea typeface="Verdana" panose="020B0604030504040204" pitchFamily="34" charset="0"/>
              </a:rPr>
              <a:t>Details</a:t>
            </a:r>
            <a:endParaRPr lang="it-IT" sz="2800" b="1" dirty="0">
              <a:solidFill>
                <a:schemeClr val="bg1"/>
              </a:solidFill>
              <a:latin typeface="Century Gothic" panose="020B0502020202020204" pitchFamily="34" charset="0"/>
            </a:endParaRPr>
          </a:p>
        </p:txBody>
      </p:sp>
      <p:sp>
        <p:nvSpPr>
          <p:cNvPr id="19"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20" name="Straight Connector 19">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916651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1551709"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13" name="Title 1">
            <a:extLst>
              <a:ext uri="{FF2B5EF4-FFF2-40B4-BE49-F238E27FC236}">
                <a16:creationId xmlns:a16="http://schemas.microsoft.com/office/drawing/2014/main" id="{53974022-22B1-45ED-BC09-6E7E5E83A592}"/>
              </a:ext>
            </a:extLst>
          </p:cNvPr>
          <p:cNvSpPr txBox="1">
            <a:spLocks/>
          </p:cNvSpPr>
          <p:nvPr/>
        </p:nvSpPr>
        <p:spPr>
          <a:xfrm>
            <a:off x="68545" y="2057399"/>
            <a:ext cx="2951746" cy="295174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2800" b="1" dirty="0">
              <a:solidFill>
                <a:schemeClr val="bg1"/>
              </a:solidFill>
              <a:latin typeface="Century Gothic" panose="020B0502020202020204"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8" y="2011218"/>
            <a:ext cx="3165643" cy="3165643"/>
          </a:xfrm>
          <a:prstGeom prst="rect">
            <a:avLst/>
          </a:prstGeom>
        </p:spPr>
      </p:pic>
      <p:sp>
        <p:nvSpPr>
          <p:cNvPr id="18" name="Rectangle 17"/>
          <p:cNvSpPr/>
          <p:nvPr/>
        </p:nvSpPr>
        <p:spPr>
          <a:xfrm>
            <a:off x="-42639" y="3302439"/>
            <a:ext cx="3188693" cy="461665"/>
          </a:xfrm>
          <a:prstGeom prst="rect">
            <a:avLst/>
          </a:prstGeom>
        </p:spPr>
        <p:txBody>
          <a:bodyPr wrap="none">
            <a:spAutoFit/>
          </a:bodyPr>
          <a:lstStyle/>
          <a:p>
            <a:pPr algn="just">
              <a:spcBef>
                <a:spcPts val="600"/>
              </a:spcBef>
              <a:spcAft>
                <a:spcPts val="600"/>
              </a:spcAft>
            </a:pPr>
            <a:r>
              <a:rPr lang="en-US" sz="2400" b="1" dirty="0">
                <a:solidFill>
                  <a:schemeClr val="bg1"/>
                </a:solidFill>
                <a:latin typeface="Century Gothic" panose="020B0502020202020204" pitchFamily="34" charset="0"/>
                <a:ea typeface="MS Mincho"/>
                <a:cs typeface="Times New Roman" panose="02020603050405020304" pitchFamily="18" charset="0"/>
              </a:rPr>
              <a:t>Acknowledgements</a:t>
            </a:r>
          </a:p>
        </p:txBody>
      </p:sp>
      <p:sp>
        <p:nvSpPr>
          <p:cNvPr id="19"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20" name="Straight Connector 19">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3477676" y="2508417"/>
            <a:ext cx="7827633" cy="3416320"/>
          </a:xfrm>
          <a:prstGeom prst="rect">
            <a:avLst/>
          </a:prstGeom>
        </p:spPr>
        <p:txBody>
          <a:bodyPr wrap="square">
            <a:spAutoFit/>
          </a:bodyPr>
          <a:lstStyle/>
          <a:p>
            <a:pPr algn="ctr">
              <a:lnSpc>
                <a:spcPct val="150000"/>
              </a:lnSpc>
            </a:pPr>
            <a:r>
              <a:rPr lang="it-IT" sz="1600" dirty="0" smtClean="0">
                <a:latin typeface="Century Gothic" panose="020B0502020202020204" pitchFamily="34" charset="0"/>
                <a:ea typeface="MS Mincho"/>
                <a:cs typeface="Times New Roman" panose="02020603050405020304" pitchFamily="18" charset="0"/>
              </a:rPr>
              <a:t>This study has been done as an internship work for the Erasmus Mundus Joint Masters Degree on Water and Coastal Managemet (WACOMA</a:t>
            </a:r>
            <a:r>
              <a:rPr lang="en-US" sz="1600" dirty="0">
                <a:latin typeface="Century Gothic" panose="020B0502020202020204" pitchFamily="34" charset="0"/>
              </a:rPr>
              <a:t> Project586596-EPP-1-2017-1-IT-EPPKA1-JMD-MOB</a:t>
            </a:r>
            <a:r>
              <a:rPr lang="en-US" sz="1600" dirty="0" smtClean="0">
                <a:latin typeface="Century Gothic" panose="020B0502020202020204" pitchFamily="34" charset="0"/>
              </a:rPr>
              <a:t>), in association with </a:t>
            </a:r>
            <a:r>
              <a:rPr lang="en-US" sz="1600" dirty="0">
                <a:latin typeface="Century Gothic" panose="020B0502020202020204" pitchFamily="34" charset="0"/>
              </a:rPr>
              <a:t>ICMAN-CSIC (Sen2Coast Project: RTI2018-098784-J-100) and IFAPA (Research Project PP.FEM.PPA201700.5</a:t>
            </a:r>
            <a:r>
              <a:rPr lang="en-US" sz="1600" dirty="0" smtClean="0">
                <a:latin typeface="Century Gothic" panose="020B0502020202020204" pitchFamily="34" charset="0"/>
              </a:rPr>
              <a:t>) under </a:t>
            </a:r>
            <a:r>
              <a:rPr lang="en-US" sz="1600" dirty="0">
                <a:latin typeface="Century Gothic" panose="020B0502020202020204" pitchFamily="34" charset="0"/>
              </a:rPr>
              <a:t>the umbrella of ‘</a:t>
            </a:r>
            <a:r>
              <a:rPr lang="en-GB" sz="1600" dirty="0">
                <a:solidFill>
                  <a:srgbClr val="201F1E"/>
                </a:solidFill>
                <a:latin typeface="Century Gothic" panose="020B0502020202020204" pitchFamily="34" charset="0"/>
              </a:rPr>
              <a:t>Blue Growth Associate Unit </a:t>
            </a:r>
            <a:r>
              <a:rPr lang="en-GB" sz="1600" dirty="0" smtClean="0">
                <a:solidFill>
                  <a:srgbClr val="201F1E"/>
                </a:solidFill>
                <a:latin typeface="Century Gothic" panose="020B0502020202020204" pitchFamily="34" charset="0"/>
              </a:rPr>
              <a:t>CSIC-IFAPA</a:t>
            </a:r>
            <a:r>
              <a:rPr lang="en-US" sz="1600" dirty="0">
                <a:latin typeface="Century Gothic" panose="020B0502020202020204" pitchFamily="34" charset="0"/>
              </a:rPr>
              <a:t>.</a:t>
            </a:r>
            <a:r>
              <a:rPr lang="it-IT" sz="1600" dirty="0" smtClean="0">
                <a:latin typeface="Century Gothic" panose="020B0502020202020204" pitchFamily="34" charset="0"/>
                <a:ea typeface="MS Mincho"/>
                <a:cs typeface="Times New Roman" panose="02020603050405020304" pitchFamily="18" charset="0"/>
              </a:rPr>
              <a:t> </a:t>
            </a:r>
          </a:p>
          <a:p>
            <a:pPr algn="ctr">
              <a:lnSpc>
                <a:spcPct val="150000"/>
              </a:lnSpc>
            </a:pPr>
            <a:endParaRPr lang="it-IT" sz="1600" dirty="0">
              <a:latin typeface="Century Gothic" panose="020B0502020202020204" pitchFamily="34" charset="0"/>
              <a:cs typeface="Times New Roman" panose="02020603050405020304" pitchFamily="18" charset="0"/>
            </a:endParaRPr>
          </a:p>
          <a:p>
            <a:pPr algn="ctr">
              <a:lnSpc>
                <a:spcPct val="150000"/>
              </a:lnSpc>
            </a:pPr>
            <a:endParaRPr lang="it-IT" sz="1600" dirty="0" smtClean="0">
              <a:latin typeface="Century Gothic" panose="020B0502020202020204" pitchFamily="34" charset="0"/>
              <a:cs typeface="Times New Roman" panose="02020603050405020304" pitchFamily="18" charset="0"/>
            </a:endParaRPr>
          </a:p>
          <a:p>
            <a:pPr algn="ctr">
              <a:lnSpc>
                <a:spcPct val="150000"/>
              </a:lnSpc>
            </a:pPr>
            <a:endParaRPr lang="it-IT" sz="1600"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19599698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6" descr="045">
            <a:extLst>
              <a:ext uri="{FF2B5EF4-FFF2-40B4-BE49-F238E27FC236}">
                <a16:creationId xmlns:a16="http://schemas.microsoft.com/office/drawing/2014/main" id="{36B74539-4F75-3C4E-9EB3-FA985691D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709" y="690669"/>
            <a:ext cx="10640292" cy="6158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a:xfrm>
            <a:off x="-1" y="0"/>
            <a:ext cx="1551709"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18" name="Rectangle 17"/>
          <p:cNvSpPr/>
          <p:nvPr/>
        </p:nvSpPr>
        <p:spPr>
          <a:xfrm>
            <a:off x="10085185" y="6326342"/>
            <a:ext cx="1978427" cy="523220"/>
          </a:xfrm>
          <a:prstGeom prst="rect">
            <a:avLst/>
          </a:prstGeom>
        </p:spPr>
        <p:txBody>
          <a:bodyPr wrap="none">
            <a:spAutoFit/>
          </a:bodyPr>
          <a:lstStyle/>
          <a:p>
            <a:pPr algn="ctr"/>
            <a:r>
              <a:rPr lang="it-IT" sz="2800" b="1" dirty="0" smtClean="0">
                <a:solidFill>
                  <a:schemeClr val="bg1"/>
                </a:solidFill>
                <a:latin typeface="Century Gothic" panose="020B0502020202020204" pitchFamily="34" charset="0"/>
                <a:ea typeface="Verdana" panose="020B0604030504040204" pitchFamily="34" charset="0"/>
              </a:rPr>
              <a:t>Thank You</a:t>
            </a:r>
            <a:endParaRPr lang="it-IT" sz="2800" b="1" dirty="0">
              <a:solidFill>
                <a:schemeClr val="bg1"/>
              </a:solidFill>
              <a:latin typeface="Century Gothic" panose="020B0502020202020204" pitchFamily="34" charset="0"/>
            </a:endParaRPr>
          </a:p>
        </p:txBody>
      </p:sp>
      <p:sp>
        <p:nvSpPr>
          <p:cNvPr id="19"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20" name="Straight Connector 19">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696141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1551709"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13" name="Title 1">
            <a:extLst>
              <a:ext uri="{FF2B5EF4-FFF2-40B4-BE49-F238E27FC236}">
                <a16:creationId xmlns:a16="http://schemas.microsoft.com/office/drawing/2014/main" id="{53974022-22B1-45ED-BC09-6E7E5E83A592}"/>
              </a:ext>
            </a:extLst>
          </p:cNvPr>
          <p:cNvSpPr txBox="1">
            <a:spLocks/>
          </p:cNvSpPr>
          <p:nvPr/>
        </p:nvSpPr>
        <p:spPr>
          <a:xfrm>
            <a:off x="68545" y="2057399"/>
            <a:ext cx="2951746" cy="2951746"/>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2800" b="1" dirty="0">
              <a:solidFill>
                <a:schemeClr val="bg1"/>
              </a:solidFill>
              <a:latin typeface="Century Gothic" panose="020B0502020202020204" pitchFamily="34" charset="0"/>
            </a:endParaRPr>
          </a:p>
        </p:txBody>
      </p:sp>
      <p:sp>
        <p:nvSpPr>
          <p:cNvPr id="2" name="Rectangle 1"/>
          <p:cNvSpPr/>
          <p:nvPr/>
        </p:nvSpPr>
        <p:spPr>
          <a:xfrm>
            <a:off x="3380003" y="1157939"/>
            <a:ext cx="8449104" cy="5016758"/>
          </a:xfrm>
          <a:prstGeom prst="rect">
            <a:avLst/>
          </a:prstGeom>
        </p:spPr>
        <p:txBody>
          <a:bodyPr wrap="square">
            <a:spAutoFit/>
          </a:bodyPr>
          <a:lstStyle/>
          <a:p>
            <a:pPr marL="742950" lvl="1" indent="-285750">
              <a:lnSpc>
                <a:spcPct val="250000"/>
              </a:lnSpc>
              <a:buFont typeface="Wingdings" panose="05000000000000000000" pitchFamily="2" charset="2"/>
              <a:buChar char="§"/>
            </a:pPr>
            <a:r>
              <a:rPr lang="en-US" sz="1600" dirty="0" smtClean="0">
                <a:latin typeface="Century Gothic" panose="020B0502020202020204" pitchFamily="34" charset="0"/>
              </a:rPr>
              <a:t>A glance at the Guadalquivir </a:t>
            </a:r>
            <a:r>
              <a:rPr lang="en-US" sz="1600" dirty="0">
                <a:latin typeface="Century Gothic" panose="020B0502020202020204" pitchFamily="34" charset="0"/>
              </a:rPr>
              <a:t>River and Sentinel-2 </a:t>
            </a:r>
            <a:r>
              <a:rPr lang="en-US" sz="1600" dirty="0" smtClean="0">
                <a:latin typeface="Century Gothic" panose="020B0502020202020204" pitchFamily="34" charset="0"/>
              </a:rPr>
              <a:t>satellites</a:t>
            </a:r>
          </a:p>
          <a:p>
            <a:pPr marL="742950" lvl="1" indent="-285750">
              <a:lnSpc>
                <a:spcPct val="250000"/>
              </a:lnSpc>
              <a:buFont typeface="Wingdings" panose="05000000000000000000" pitchFamily="2" charset="2"/>
              <a:buChar char="§"/>
            </a:pPr>
            <a:r>
              <a:rPr lang="it-IT" sz="1600" dirty="0" smtClean="0">
                <a:latin typeface="Century Gothic" panose="020B0502020202020204" pitchFamily="34" charset="0"/>
              </a:rPr>
              <a:t>In-situ Data and Sampling stations</a:t>
            </a:r>
            <a:endParaRPr lang="en-US" sz="1600" dirty="0" smtClean="0">
              <a:latin typeface="Century Gothic" panose="020B0502020202020204" pitchFamily="34" charset="0"/>
            </a:endParaRPr>
          </a:p>
          <a:p>
            <a:pPr marL="742950" lvl="1" indent="-285750">
              <a:lnSpc>
                <a:spcPct val="250000"/>
              </a:lnSpc>
              <a:buFont typeface="Wingdings" panose="05000000000000000000" pitchFamily="2" charset="2"/>
              <a:buChar char="§"/>
            </a:pPr>
            <a:r>
              <a:rPr lang="en-US" sz="1600" dirty="0" smtClean="0">
                <a:latin typeface="Century Gothic" panose="020B0502020202020204" pitchFamily="34" charset="0"/>
              </a:rPr>
              <a:t>ACOLITE atmospheric correction analysis</a:t>
            </a:r>
          </a:p>
          <a:p>
            <a:pPr marL="742950" lvl="1" indent="-285750">
              <a:lnSpc>
                <a:spcPct val="250000"/>
              </a:lnSpc>
              <a:buFont typeface="Wingdings" panose="05000000000000000000" pitchFamily="2" charset="2"/>
              <a:buChar char="§"/>
            </a:pPr>
            <a:r>
              <a:rPr lang="en-US" sz="1600" dirty="0" smtClean="0">
                <a:latin typeface="Century Gothic" panose="020B0502020202020204" pitchFamily="34" charset="0"/>
              </a:rPr>
              <a:t>Spectral feature analysis from low to high turbidity levels</a:t>
            </a:r>
          </a:p>
          <a:p>
            <a:pPr marL="742950" lvl="1" indent="-285750">
              <a:lnSpc>
                <a:spcPct val="250000"/>
              </a:lnSpc>
              <a:buFont typeface="Wingdings" panose="05000000000000000000" pitchFamily="2" charset="2"/>
              <a:buChar char="§"/>
            </a:pPr>
            <a:r>
              <a:rPr lang="en-US" sz="1600" dirty="0" smtClean="0">
                <a:latin typeface="Century Gothic" panose="020B0502020202020204" pitchFamily="34" charset="0"/>
              </a:rPr>
              <a:t>Turbidity models calibration &amp; validation</a:t>
            </a:r>
          </a:p>
          <a:p>
            <a:pPr marL="742950" lvl="1" indent="-285750">
              <a:lnSpc>
                <a:spcPct val="250000"/>
              </a:lnSpc>
              <a:buFont typeface="Wingdings" panose="05000000000000000000" pitchFamily="2" charset="2"/>
              <a:buChar char="§"/>
            </a:pPr>
            <a:r>
              <a:rPr lang="en-US" sz="1600" dirty="0" smtClean="0">
                <a:latin typeface="Century Gothic" panose="020B0502020202020204" pitchFamily="34" charset="0"/>
              </a:rPr>
              <a:t>Conclusions</a:t>
            </a:r>
          </a:p>
          <a:p>
            <a:pPr marL="742950" lvl="1" indent="-285750">
              <a:lnSpc>
                <a:spcPct val="250000"/>
              </a:lnSpc>
              <a:buFont typeface="Wingdings" panose="05000000000000000000" pitchFamily="2" charset="2"/>
              <a:buChar char="§"/>
            </a:pPr>
            <a:r>
              <a:rPr lang="it-IT" sz="1600" dirty="0" smtClean="0">
                <a:latin typeface="Century Gothic" panose="020B0502020202020204" pitchFamily="34" charset="0"/>
              </a:rPr>
              <a:t>Contact details</a:t>
            </a:r>
          </a:p>
          <a:p>
            <a:pPr marL="742950" lvl="1" indent="-285750">
              <a:lnSpc>
                <a:spcPct val="250000"/>
              </a:lnSpc>
              <a:buFont typeface="Wingdings" panose="05000000000000000000" pitchFamily="2" charset="2"/>
              <a:buChar char="§"/>
            </a:pPr>
            <a:r>
              <a:rPr lang="it-IT" sz="1600" dirty="0" smtClean="0">
                <a:latin typeface="Century Gothic" panose="020B0502020202020204" pitchFamily="34" charset="0"/>
              </a:rPr>
              <a:t>Acknowledgement</a:t>
            </a:r>
            <a:endParaRPr lang="en-US" sz="1600" dirty="0">
              <a:latin typeface="Century Gothic" panose="020B0502020202020204" pitchFamily="34"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88" y="2011218"/>
            <a:ext cx="3165643" cy="3165643"/>
          </a:xfrm>
          <a:prstGeom prst="rect">
            <a:avLst/>
          </a:prstGeom>
        </p:spPr>
      </p:pic>
      <p:sp>
        <p:nvSpPr>
          <p:cNvPr id="18" name="Rectangle 17"/>
          <p:cNvSpPr/>
          <p:nvPr/>
        </p:nvSpPr>
        <p:spPr>
          <a:xfrm>
            <a:off x="762455" y="2840774"/>
            <a:ext cx="1563925" cy="1384995"/>
          </a:xfrm>
          <a:prstGeom prst="rect">
            <a:avLst/>
          </a:prstGeom>
        </p:spPr>
        <p:txBody>
          <a:bodyPr wrap="square">
            <a:spAutoFit/>
          </a:bodyPr>
          <a:lstStyle/>
          <a:p>
            <a:pPr algn="ctr"/>
            <a:r>
              <a:rPr lang="it-IT" sz="2800" b="1" dirty="0" smtClean="0">
                <a:solidFill>
                  <a:schemeClr val="bg1"/>
                </a:solidFill>
                <a:latin typeface="Century Gothic" panose="020B0502020202020204" pitchFamily="34" charset="0"/>
                <a:ea typeface="Verdana" panose="020B0604030504040204" pitchFamily="34" charset="0"/>
              </a:rPr>
              <a:t>Table </a:t>
            </a:r>
          </a:p>
          <a:p>
            <a:pPr algn="ctr"/>
            <a:r>
              <a:rPr lang="it-IT" sz="2800" b="1" dirty="0" smtClean="0">
                <a:solidFill>
                  <a:schemeClr val="bg1"/>
                </a:solidFill>
                <a:latin typeface="Century Gothic" panose="020B0502020202020204" pitchFamily="34" charset="0"/>
                <a:ea typeface="Verdana" panose="020B0604030504040204" pitchFamily="34" charset="0"/>
              </a:rPr>
              <a:t>of content</a:t>
            </a:r>
            <a:endParaRPr lang="it-IT" sz="2800" b="1" dirty="0">
              <a:solidFill>
                <a:schemeClr val="bg1"/>
              </a:solidFill>
              <a:latin typeface="Century Gothic" panose="020B0502020202020204" pitchFamily="34" charset="0"/>
            </a:endParaRPr>
          </a:p>
        </p:txBody>
      </p:sp>
      <p:sp>
        <p:nvSpPr>
          <p:cNvPr id="19"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20" name="Straight Connector 19">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2288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solidFill>
          <a:ln>
            <a:solidFill>
              <a:srgbClr val="142F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dirty="0">
              <a:solidFill>
                <a:schemeClr val="bg1"/>
              </a:solidFill>
              <a:latin typeface="Century Gothic" panose="020B0502020202020204" pitchFamily="34" charset="0"/>
            </a:endParaRPr>
          </a:p>
        </p:txBody>
      </p:sp>
      <p:pic>
        <p:nvPicPr>
          <p:cNvPr id="1026" name="Picture 2" descr="Image result for the guadalquivir river">
            <a:extLst>
              <a:ext uri="{FF2B5EF4-FFF2-40B4-BE49-F238E27FC236}">
                <a16:creationId xmlns:a16="http://schemas.microsoft.com/office/drawing/2014/main" id="{A4CD3EF7-5E64-4FCD-97E2-6DD9A08F96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75" b="25160"/>
          <a:stretch/>
        </p:blipFill>
        <p:spPr bwMode="auto">
          <a:xfrm>
            <a:off x="20" y="-4440"/>
            <a:ext cx="12191980" cy="3710603"/>
          </a:xfrm>
          <a:custGeom>
            <a:avLst/>
            <a:gdLst>
              <a:gd name="connsiteX0" fmla="*/ 0 w 12192000"/>
              <a:gd name="connsiteY0" fmla="*/ 0 h 3692092"/>
              <a:gd name="connsiteX1" fmla="*/ 12192000 w 12192000"/>
              <a:gd name="connsiteY1" fmla="*/ 0 h 3692092"/>
              <a:gd name="connsiteX2" fmla="*/ 12192000 w 12192000"/>
              <a:gd name="connsiteY2" fmla="*/ 3504824 h 3692092"/>
              <a:gd name="connsiteX3" fmla="*/ 12024691 w 12192000"/>
              <a:gd name="connsiteY3" fmla="*/ 3517794 h 3692092"/>
              <a:gd name="connsiteX4" fmla="*/ 160485 w 12192000"/>
              <a:gd name="connsiteY4" fmla="*/ 3663863 h 3692092"/>
              <a:gd name="connsiteX5" fmla="*/ 0 w 12192000"/>
              <a:gd name="connsiteY5" fmla="*/ 3692092 h 369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2F9B1B4-4910-4B58-AE00-71EDBF6AB804}"/>
              </a:ext>
            </a:extLst>
          </p:cNvPr>
          <p:cNvSpPr>
            <a:spLocks noGrp="1"/>
          </p:cNvSpPr>
          <p:nvPr>
            <p:ph idx="1"/>
          </p:nvPr>
        </p:nvSpPr>
        <p:spPr>
          <a:xfrm>
            <a:off x="0" y="3812876"/>
            <a:ext cx="11914909" cy="2985205"/>
          </a:xfrm>
        </p:spPr>
        <p:txBody>
          <a:bodyPr anchor="ctr">
            <a:noAutofit/>
          </a:bodyPr>
          <a:lstStyle/>
          <a:p>
            <a:pPr lvl="1" algn="just"/>
            <a:r>
              <a:rPr lang="it-IT" sz="1600" dirty="0" smtClean="0">
                <a:solidFill>
                  <a:schemeClr val="bg1"/>
                </a:solidFill>
                <a:latin typeface="Century Gothic" panose="020B0502020202020204" pitchFamily="34" charset="0"/>
              </a:rPr>
              <a:t>The major watercourse located in the Southwest Spain</a:t>
            </a:r>
            <a:r>
              <a:rPr lang="it-IT" sz="1600" dirty="0">
                <a:solidFill>
                  <a:schemeClr val="bg1"/>
                </a:solidFill>
                <a:latin typeface="Century Gothic" panose="020B0502020202020204" pitchFamily="34" charset="0"/>
              </a:rPr>
              <a:t>, </a:t>
            </a:r>
            <a:r>
              <a:rPr lang="it-IT" sz="1600" dirty="0" smtClean="0">
                <a:solidFill>
                  <a:schemeClr val="bg1"/>
                </a:solidFill>
                <a:latin typeface="Century Gothic" panose="020B0502020202020204" pitchFamily="34" charset="0"/>
              </a:rPr>
              <a:t>crosses </a:t>
            </a:r>
            <a:r>
              <a:rPr lang="it-IT" sz="1600" dirty="0">
                <a:solidFill>
                  <a:schemeClr val="bg1"/>
                </a:solidFill>
                <a:latin typeface="Century Gothic" panose="020B0502020202020204" pitchFamily="34" charset="0"/>
              </a:rPr>
              <a:t>the whole region of Andalusia and ends into the Gulf of Cadiz, in the Atlantic Ocean</a:t>
            </a:r>
            <a:r>
              <a:rPr lang="it-IT" sz="1600" dirty="0" smtClean="0">
                <a:solidFill>
                  <a:schemeClr val="bg1"/>
                </a:solidFill>
                <a:latin typeface="Century Gothic" panose="020B0502020202020204" pitchFamily="34" charset="0"/>
              </a:rPr>
              <a:t>.</a:t>
            </a:r>
          </a:p>
          <a:p>
            <a:pPr lvl="1" algn="just"/>
            <a:r>
              <a:rPr lang="it-IT" sz="1600" dirty="0">
                <a:solidFill>
                  <a:schemeClr val="bg1"/>
                </a:solidFill>
                <a:latin typeface="Century Gothic" panose="020B0502020202020204" pitchFamily="34" charset="0"/>
              </a:rPr>
              <a:t>M</a:t>
            </a:r>
            <a:r>
              <a:rPr lang="it-IT" sz="1600" dirty="0" smtClean="0">
                <a:solidFill>
                  <a:schemeClr val="bg1"/>
                </a:solidFill>
                <a:latin typeface="Century Gothic" panose="020B0502020202020204" pitchFamily="34" charset="0"/>
              </a:rPr>
              <a:t>ain source of freshwater inputs and nutrients to the estuary &amp; the adjacent Gulf of Cadiz shelf, thereby regulating the high biological productivity of the basin.</a:t>
            </a:r>
            <a:endParaRPr lang="it-IT" sz="1600" dirty="0">
              <a:solidFill>
                <a:schemeClr val="bg1"/>
              </a:solidFill>
              <a:latin typeface="Century Gothic" panose="020B0502020202020204" pitchFamily="34" charset="0"/>
            </a:endParaRPr>
          </a:p>
          <a:p>
            <a:pPr lvl="1" algn="just"/>
            <a:r>
              <a:rPr lang="it-IT" sz="1600" dirty="0" smtClean="0">
                <a:solidFill>
                  <a:schemeClr val="bg1"/>
                </a:solidFill>
                <a:latin typeface="Century Gothic" panose="020B0502020202020204" pitchFamily="34" charset="0"/>
              </a:rPr>
              <a:t>Occasionally experiences high discharge episodes laden with high sediment concentrations, resulting in negative effects on water quality and clarity, productivity of the aquatic ecosystems, as well as human consumption, recreation and manufacturing.</a:t>
            </a:r>
          </a:p>
          <a:p>
            <a:pPr lvl="1" algn="just"/>
            <a:r>
              <a:rPr lang="it-IT" sz="1600" dirty="0" smtClean="0">
                <a:solidFill>
                  <a:schemeClr val="bg1"/>
                </a:solidFill>
                <a:latin typeface="Century Gothic" panose="020B0502020202020204" pitchFamily="34" charset="0"/>
              </a:rPr>
              <a:t>Several prolonged turbid episodes originated hypoxia and inhibition of phytoplankton growth in the adjacent coastal region are endeavoring the policy-managers &amp; stakeholders.</a:t>
            </a:r>
          </a:p>
          <a:p>
            <a:pPr lvl="1" algn="just"/>
            <a:r>
              <a:rPr lang="it-IT" sz="1600" dirty="0" smtClean="0">
                <a:solidFill>
                  <a:schemeClr val="bg1"/>
                </a:solidFill>
                <a:latin typeface="Century Gothic" panose="020B0502020202020204" pitchFamily="34" charset="0"/>
              </a:rPr>
              <a:t>Therefore, examining the turbidity level is required to assist the challenging coastal management &amp; water quality monitoring.</a:t>
            </a:r>
          </a:p>
          <a:p>
            <a:pPr lvl="1" algn="just"/>
            <a:endParaRPr lang="it-IT" sz="1600"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7B8A37BA-89F7-434F-9CCB-E6B98BF0D299}"/>
              </a:ext>
            </a:extLst>
          </p:cNvPr>
          <p:cNvSpPr txBox="1"/>
          <p:nvPr/>
        </p:nvSpPr>
        <p:spPr>
          <a:xfrm>
            <a:off x="10522756" y="3146957"/>
            <a:ext cx="1669244" cy="307777"/>
          </a:xfrm>
          <a:prstGeom prst="rect">
            <a:avLst/>
          </a:prstGeom>
          <a:noFill/>
        </p:spPr>
        <p:txBody>
          <a:bodyPr wrap="square" rtlCol="0">
            <a:spAutoFit/>
          </a:bodyPr>
          <a:lstStyle/>
          <a:p>
            <a:r>
              <a:rPr lang="it-IT" sz="1400" dirty="0">
                <a:latin typeface="Century Gothic" panose="020B0502020202020204" pitchFamily="34" charset="0"/>
              </a:rPr>
              <a:t>Source: Google</a:t>
            </a:r>
            <a:endParaRPr lang="en-US" sz="1400" dirty="0">
              <a:latin typeface="Century Gothic" panose="020B0502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12" name="Rectangle 11"/>
          <p:cNvSpPr/>
          <p:nvPr/>
        </p:nvSpPr>
        <p:spPr>
          <a:xfrm>
            <a:off x="4734509" y="6521082"/>
            <a:ext cx="7457491" cy="276999"/>
          </a:xfrm>
          <a:prstGeom prst="rect">
            <a:avLst/>
          </a:prstGeom>
        </p:spPr>
        <p:txBody>
          <a:bodyPr wrap="none">
            <a:spAutoFit/>
          </a:bodyPr>
          <a:lstStyle/>
          <a:p>
            <a:r>
              <a:rPr lang="en-US" sz="1200" dirty="0" smtClean="0">
                <a:solidFill>
                  <a:schemeClr val="bg1"/>
                </a:solidFill>
                <a:latin typeface="Century Gothic" panose="020B0502020202020204" pitchFamily="34" charset="0"/>
                <a:ea typeface="Calibri" panose="020F0502020204030204" pitchFamily="34" charset="0"/>
              </a:rPr>
              <a:t>Source: Navarro et al., (2012); </a:t>
            </a:r>
            <a:r>
              <a:rPr lang="en-US" sz="1200" dirty="0" err="1" smtClean="0">
                <a:solidFill>
                  <a:schemeClr val="bg1"/>
                </a:solidFill>
                <a:latin typeface="Century Gothic" panose="020B0502020202020204" pitchFamily="34" charset="0"/>
                <a:ea typeface="Calibri" panose="020F0502020204030204" pitchFamily="34" charset="0"/>
              </a:rPr>
              <a:t>Losada</a:t>
            </a:r>
            <a:r>
              <a:rPr lang="en-US" sz="1200" dirty="0" smtClean="0">
                <a:solidFill>
                  <a:schemeClr val="bg1"/>
                </a:solidFill>
                <a:latin typeface="Century Gothic" panose="020B0502020202020204" pitchFamily="34" charset="0"/>
                <a:ea typeface="Calibri" panose="020F0502020204030204" pitchFamily="34" charset="0"/>
              </a:rPr>
              <a:t> </a:t>
            </a:r>
            <a:r>
              <a:rPr lang="en-US" sz="1200" dirty="0">
                <a:solidFill>
                  <a:schemeClr val="bg1"/>
                </a:solidFill>
                <a:latin typeface="Century Gothic" panose="020B0502020202020204" pitchFamily="34" charset="0"/>
                <a:ea typeface="Calibri" panose="020F0502020204030204" pitchFamily="34" charset="0"/>
              </a:rPr>
              <a:t>et al., </a:t>
            </a:r>
            <a:r>
              <a:rPr lang="en-US" sz="1200" dirty="0" smtClean="0">
                <a:solidFill>
                  <a:schemeClr val="bg1"/>
                </a:solidFill>
                <a:latin typeface="Century Gothic" panose="020B0502020202020204" pitchFamily="34" charset="0"/>
                <a:ea typeface="Calibri" panose="020F0502020204030204" pitchFamily="34" charset="0"/>
              </a:rPr>
              <a:t>(2017); </a:t>
            </a:r>
            <a:r>
              <a:rPr lang="en-US" sz="1200" dirty="0" smtClean="0">
                <a:solidFill>
                  <a:schemeClr val="bg1"/>
                </a:solidFill>
                <a:latin typeface="Century Gothic" panose="020B0502020202020204" pitchFamily="34" charset="0"/>
              </a:rPr>
              <a:t>Caballero </a:t>
            </a:r>
            <a:r>
              <a:rPr lang="en-US" sz="1200" dirty="0">
                <a:solidFill>
                  <a:schemeClr val="bg1"/>
                </a:solidFill>
                <a:latin typeface="Century Gothic" panose="020B0502020202020204" pitchFamily="34" charset="0"/>
              </a:rPr>
              <a:t>et al., </a:t>
            </a:r>
            <a:r>
              <a:rPr lang="en-US" sz="1200" dirty="0" smtClean="0">
                <a:solidFill>
                  <a:schemeClr val="bg1"/>
                </a:solidFill>
                <a:latin typeface="Century Gothic" panose="020B0502020202020204" pitchFamily="34" charset="0"/>
              </a:rPr>
              <a:t>(2018); &amp; </a:t>
            </a:r>
            <a:r>
              <a:rPr lang="en-US" sz="1200" dirty="0" err="1" smtClean="0">
                <a:solidFill>
                  <a:schemeClr val="bg1"/>
                </a:solidFill>
                <a:latin typeface="Century Gothic" panose="020B0502020202020204" pitchFamily="34" charset="0"/>
              </a:rPr>
              <a:t>Denizli</a:t>
            </a:r>
            <a:r>
              <a:rPr lang="en-US" sz="1200" dirty="0" smtClean="0">
                <a:solidFill>
                  <a:schemeClr val="bg1"/>
                </a:solidFill>
                <a:latin typeface="Century Gothic" panose="020B0502020202020204" pitchFamily="34" charset="0"/>
              </a:rPr>
              <a:t> et al., (2018)</a:t>
            </a:r>
            <a:endParaRPr lang="en-US" sz="1200" dirty="0">
              <a:solidFill>
                <a:schemeClr val="bg1"/>
              </a:solidFill>
              <a:latin typeface="Century Gothic" panose="020B0502020202020204" pitchFamily="34" charset="0"/>
            </a:endParaRPr>
          </a:p>
        </p:txBody>
      </p:sp>
      <p:sp>
        <p:nvSpPr>
          <p:cNvPr id="14" name="Rectangle 13"/>
          <p:cNvSpPr/>
          <p:nvPr/>
        </p:nvSpPr>
        <p:spPr>
          <a:xfrm>
            <a:off x="0" y="0"/>
            <a:ext cx="5774338" cy="461665"/>
          </a:xfrm>
          <a:prstGeom prst="rect">
            <a:avLst/>
          </a:prstGeom>
        </p:spPr>
        <p:txBody>
          <a:bodyPr wrap="none">
            <a:spAutoFit/>
          </a:bodyPr>
          <a:lstStyle/>
          <a:p>
            <a:r>
              <a:rPr lang="it-IT" sz="2400" b="1" dirty="0" smtClean="0">
                <a:latin typeface="Century Gothic" panose="020B0502020202020204" pitchFamily="34" charset="0"/>
              </a:rPr>
              <a:t>The Guadalquivir River at a glance.....</a:t>
            </a:r>
            <a:endParaRPr lang="it-IT" sz="2400" b="1" dirty="0">
              <a:latin typeface="Century Gothic" panose="020B0502020202020204" pitchFamily="34" charset="0"/>
            </a:endParaRPr>
          </a:p>
        </p:txBody>
      </p:sp>
    </p:spTree>
    <p:extLst>
      <p:ext uri="{BB962C8B-B14F-4D97-AF65-F5344CB8AC3E}">
        <p14:creationId xmlns:p14="http://schemas.microsoft.com/office/powerpoint/2010/main" val="2002149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ntinel-2">
            <a:hlinkClick r:id="" action="ppaction://media"/>
            <a:extLst>
              <a:ext uri="{FF2B5EF4-FFF2-40B4-BE49-F238E27FC236}">
                <a16:creationId xmlns:a16="http://schemas.microsoft.com/office/drawing/2014/main" id="{A0F61FF2-B3BE-4276-91F1-0F1A6208A9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5586"/>
            <a:ext cx="12192000" cy="696358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9" name="TextBox 1"/>
          <p:cNvSpPr txBox="1">
            <a:spLocks noChangeArrowheads="1"/>
          </p:cNvSpPr>
          <p:nvPr/>
        </p:nvSpPr>
        <p:spPr bwMode="auto">
          <a:xfrm>
            <a:off x="3220748" y="-919"/>
            <a:ext cx="7179397"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a:solidFill>
                  <a:schemeClr val="tx1"/>
                </a:solidFill>
                <a:latin typeface="Verdana" panose="020B0604030504040204" pitchFamily="34" charset="0"/>
              </a:defRPr>
            </a:lvl3pPr>
            <a:lvl4pPr marL="1600200" indent="-228600">
              <a:spcBef>
                <a:spcPct val="20000"/>
              </a:spcBef>
              <a:buChar char="–"/>
              <a:defRPr sz="1600">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nSpc>
                <a:spcPct val="150000"/>
              </a:lnSpc>
              <a:spcBef>
                <a:spcPct val="0"/>
              </a:spcBef>
              <a:buFontTx/>
              <a:buNone/>
            </a:pPr>
            <a:r>
              <a:rPr lang="it-IT" altLang="en-US" b="1" dirty="0" smtClean="0">
                <a:solidFill>
                  <a:schemeClr val="bg1"/>
                </a:solidFill>
                <a:latin typeface="Century Gothic" panose="020B0502020202020204" pitchFamily="34" charset="0"/>
              </a:rPr>
              <a:t>Copernicus Sentinel-2A/B at a glance.....</a:t>
            </a:r>
          </a:p>
        </p:txBody>
      </p:sp>
      <p:sp>
        <p:nvSpPr>
          <p:cNvPr id="10" name="Rectangle 9"/>
          <p:cNvSpPr/>
          <p:nvPr/>
        </p:nvSpPr>
        <p:spPr>
          <a:xfrm>
            <a:off x="-424872" y="1466100"/>
            <a:ext cx="5155492" cy="2169825"/>
          </a:xfrm>
          <a:prstGeom prst="rect">
            <a:avLst/>
          </a:prstGeom>
        </p:spPr>
        <p:txBody>
          <a:bodyPr wrap="square">
            <a:spAutoFit/>
          </a:bodyPr>
          <a:lstStyle/>
          <a:p>
            <a:pPr marL="1085850" lvl="1" indent="-342900">
              <a:lnSpc>
                <a:spcPct val="150000"/>
              </a:lnSpc>
              <a:spcBef>
                <a:spcPct val="0"/>
              </a:spcBef>
              <a:buFont typeface="Wingdings" panose="05000000000000000000" pitchFamily="2" charset="2"/>
              <a:buChar char="Ø"/>
            </a:pPr>
            <a:r>
              <a:rPr lang="it-IT" altLang="en-US" dirty="0" smtClean="0">
                <a:solidFill>
                  <a:schemeClr val="bg1"/>
                </a:solidFill>
                <a:latin typeface="Century Gothic" panose="020B0502020202020204" pitchFamily="34" charset="0"/>
              </a:rPr>
              <a:t>Two polar orbiting identical satellites </a:t>
            </a:r>
          </a:p>
          <a:p>
            <a:pPr marL="1085850" lvl="1" indent="-342900">
              <a:lnSpc>
                <a:spcPct val="150000"/>
              </a:lnSpc>
              <a:spcBef>
                <a:spcPct val="0"/>
              </a:spcBef>
              <a:buFont typeface="Wingdings" panose="05000000000000000000" pitchFamily="2" charset="2"/>
              <a:buChar char="Ø"/>
            </a:pPr>
            <a:r>
              <a:rPr lang="it-IT" altLang="en-US" dirty="0" smtClean="0">
                <a:solidFill>
                  <a:schemeClr val="bg1"/>
                </a:solidFill>
                <a:latin typeface="Century Gothic" panose="020B0502020202020204" pitchFamily="34" charset="0"/>
              </a:rPr>
              <a:t>High spatial resolution at 10m, 20m &amp; 60m.</a:t>
            </a:r>
          </a:p>
          <a:p>
            <a:pPr marL="1085850" lvl="1" indent="-342900">
              <a:lnSpc>
                <a:spcPct val="150000"/>
              </a:lnSpc>
              <a:spcBef>
                <a:spcPct val="0"/>
              </a:spcBef>
              <a:buFont typeface="Wingdings" panose="05000000000000000000" pitchFamily="2" charset="2"/>
              <a:buChar char="Ø"/>
            </a:pPr>
            <a:r>
              <a:rPr lang="it-IT" altLang="en-US" dirty="0" smtClean="0">
                <a:solidFill>
                  <a:schemeClr val="bg1"/>
                </a:solidFill>
                <a:latin typeface="Century Gothic" panose="020B0502020202020204" pitchFamily="34" charset="0"/>
              </a:rPr>
              <a:t>High revist time (5 days at equator)</a:t>
            </a:r>
          </a:p>
        </p:txBody>
      </p:sp>
      <p:sp>
        <p:nvSpPr>
          <p:cNvPr id="11" name="Rectangle 10"/>
          <p:cNvSpPr/>
          <p:nvPr/>
        </p:nvSpPr>
        <p:spPr>
          <a:xfrm>
            <a:off x="-129310" y="6352704"/>
            <a:ext cx="3121893" cy="307777"/>
          </a:xfrm>
          <a:prstGeom prst="rect">
            <a:avLst/>
          </a:prstGeom>
        </p:spPr>
        <p:txBody>
          <a:bodyPr wrap="square">
            <a:spAutoFit/>
          </a:bodyPr>
          <a:lstStyle/>
          <a:p>
            <a:pPr marL="285750">
              <a:spcBef>
                <a:spcPct val="0"/>
              </a:spcBef>
            </a:pPr>
            <a:r>
              <a:rPr lang="it-IT" altLang="en-US" sz="1400" dirty="0" smtClean="0">
                <a:solidFill>
                  <a:schemeClr val="bg1"/>
                </a:solidFill>
                <a:latin typeface="Century Gothic" panose="020B0502020202020204" pitchFamily="34" charset="0"/>
              </a:rPr>
              <a:t>Source: Sentinel2_infographic </a:t>
            </a:r>
            <a:endParaRPr lang="en-US" altLang="en-US" sz="1400" dirty="0">
              <a:solidFill>
                <a:schemeClr val="bg1"/>
              </a:solidFill>
              <a:latin typeface="Century Gothic" panose="020B0502020202020204" pitchFamily="34" charset="0"/>
            </a:endParaRPr>
          </a:p>
        </p:txBody>
      </p:sp>
      <p:sp>
        <p:nvSpPr>
          <p:cNvPr id="2" name="Rectangle 1"/>
          <p:cNvSpPr/>
          <p:nvPr/>
        </p:nvSpPr>
        <p:spPr>
          <a:xfrm>
            <a:off x="-424872" y="4528043"/>
            <a:ext cx="6096000" cy="923330"/>
          </a:xfrm>
          <a:prstGeom prst="rect">
            <a:avLst/>
          </a:prstGeom>
        </p:spPr>
        <p:txBody>
          <a:bodyPr>
            <a:spAutoFit/>
          </a:bodyPr>
          <a:lstStyle/>
          <a:p>
            <a:pPr marL="1085850" lvl="1" indent="-342900">
              <a:lnSpc>
                <a:spcPct val="150000"/>
              </a:lnSpc>
              <a:spcBef>
                <a:spcPct val="0"/>
              </a:spcBef>
              <a:buFont typeface="Wingdings" panose="05000000000000000000" pitchFamily="2" charset="2"/>
              <a:buChar char="Ø"/>
            </a:pPr>
            <a:r>
              <a:rPr lang="it-IT" altLang="en-US" dirty="0">
                <a:solidFill>
                  <a:schemeClr val="bg1"/>
                </a:solidFill>
                <a:latin typeface="Century Gothic" panose="020B0502020202020204" pitchFamily="34" charset="0"/>
              </a:rPr>
              <a:t>Highly prominsing for coastal and inland water quality monitoring</a:t>
            </a:r>
          </a:p>
        </p:txBody>
      </p:sp>
    </p:spTree>
    <p:extLst>
      <p:ext uri="{BB962C8B-B14F-4D97-AF65-F5344CB8AC3E}">
        <p14:creationId xmlns:p14="http://schemas.microsoft.com/office/powerpoint/2010/main" val="92113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757082"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74022-22B1-45ED-BC09-6E7E5E83A592}"/>
              </a:ext>
            </a:extLst>
          </p:cNvPr>
          <p:cNvSpPr>
            <a:spLocks noGrp="1"/>
          </p:cNvSpPr>
          <p:nvPr>
            <p:ph type="title"/>
          </p:nvPr>
        </p:nvSpPr>
        <p:spPr>
          <a:xfrm>
            <a:off x="385482" y="2009386"/>
            <a:ext cx="2743200" cy="2743200"/>
          </a:xfrm>
          <a:prstGeom prst="ellipse">
            <a:avLst/>
          </a:prstGeom>
          <a:solidFill>
            <a:srgbClr val="262626"/>
          </a:solidFill>
          <a:ln w="174625" cmpd="thinThick">
            <a:solidFill>
              <a:srgbClr val="262626"/>
            </a:solidFill>
          </a:ln>
        </p:spPr>
        <p:txBody>
          <a:bodyPr>
            <a:normAutofit/>
          </a:bodyPr>
          <a:lstStyle/>
          <a:p>
            <a:pPr algn="ctr"/>
            <a:endParaRPr lang="it-IT" sz="2800" b="1" dirty="0">
              <a:solidFill>
                <a:schemeClr val="bg1"/>
              </a:solidFill>
              <a:latin typeface="Century Gothic" panose="020B0502020202020204" pitchFamily="34" charset="0"/>
            </a:endParaRPr>
          </a:p>
        </p:txBody>
      </p:sp>
      <p:sp>
        <p:nvSpPr>
          <p:cNvPr id="6" name="Rectangle 5"/>
          <p:cNvSpPr/>
          <p:nvPr/>
        </p:nvSpPr>
        <p:spPr>
          <a:xfrm>
            <a:off x="3658399" y="1220466"/>
            <a:ext cx="8348873" cy="2862322"/>
          </a:xfrm>
          <a:prstGeom prst="rect">
            <a:avLst/>
          </a:prstGeom>
        </p:spPr>
        <p:txBody>
          <a:bodyPr wrap="square">
            <a:spAutoFit/>
          </a:bodyPr>
          <a:lstStyle/>
          <a:p>
            <a:pPr>
              <a:lnSpc>
                <a:spcPct val="200000"/>
              </a:lnSpc>
            </a:pPr>
            <a:r>
              <a:rPr lang="en-GB" sz="2400" b="1" dirty="0" smtClean="0">
                <a:latin typeface="Century Gothic" panose="020B0502020202020204" pitchFamily="34" charset="0"/>
              </a:rPr>
              <a:t>Study period: </a:t>
            </a:r>
            <a:r>
              <a:rPr lang="en-GB" dirty="0" smtClean="0">
                <a:latin typeface="Century Gothic" panose="020B0502020202020204" pitchFamily="34" charset="0"/>
              </a:rPr>
              <a:t>Nov 2017 to Present time</a:t>
            </a:r>
          </a:p>
          <a:p>
            <a:pPr>
              <a:lnSpc>
                <a:spcPct val="200000"/>
              </a:lnSpc>
            </a:pPr>
            <a:endParaRPr lang="en-GB" dirty="0" smtClean="0">
              <a:latin typeface="Century Gothic" panose="020B0502020202020204" pitchFamily="34" charset="0"/>
            </a:endParaRPr>
          </a:p>
          <a:p>
            <a:pPr>
              <a:lnSpc>
                <a:spcPct val="200000"/>
              </a:lnSpc>
            </a:pPr>
            <a:r>
              <a:rPr lang="en-GB" sz="2400" b="1" dirty="0" smtClean="0">
                <a:latin typeface="Century Gothic" panose="020B0502020202020204" pitchFamily="34" charset="0"/>
              </a:rPr>
              <a:t>Satellite data: </a:t>
            </a:r>
            <a:r>
              <a:rPr lang="en-GB" dirty="0" smtClean="0">
                <a:latin typeface="Century Gothic" panose="020B0502020202020204" pitchFamily="34" charset="0"/>
              </a:rPr>
              <a:t>Sentinel-2A/B</a:t>
            </a:r>
          </a:p>
          <a:p>
            <a:pPr>
              <a:lnSpc>
                <a:spcPct val="200000"/>
              </a:lnSpc>
            </a:pPr>
            <a:r>
              <a:rPr lang="en-GB" sz="2400" b="1" dirty="0" smtClean="0">
                <a:latin typeface="Century Gothic" panose="020B0502020202020204" pitchFamily="34" charset="0"/>
              </a:rPr>
              <a:t>In-situ data: </a:t>
            </a:r>
            <a:r>
              <a:rPr lang="en-US" dirty="0" err="1" smtClean="0">
                <a:latin typeface="Century Gothic" panose="020B0502020202020204" pitchFamily="34" charset="0"/>
              </a:rPr>
              <a:t>Instituto</a:t>
            </a:r>
            <a:r>
              <a:rPr lang="en-US" dirty="0" smtClean="0">
                <a:latin typeface="Century Gothic" panose="020B0502020202020204" pitchFamily="34" charset="0"/>
              </a:rPr>
              <a:t> de </a:t>
            </a:r>
            <a:r>
              <a:rPr lang="en-US" dirty="0" err="1" smtClean="0">
                <a:latin typeface="Century Gothic" panose="020B0502020202020204" pitchFamily="34" charset="0"/>
              </a:rPr>
              <a:t>Investigacion</a:t>
            </a:r>
            <a:r>
              <a:rPr lang="en-US" dirty="0" smtClean="0">
                <a:latin typeface="Century Gothic" panose="020B0502020202020204" pitchFamily="34" charset="0"/>
              </a:rPr>
              <a:t> y </a:t>
            </a:r>
            <a:r>
              <a:rPr lang="en-US" dirty="0" err="1" smtClean="0">
                <a:latin typeface="Century Gothic" panose="020B0502020202020204" pitchFamily="34" charset="0"/>
              </a:rPr>
              <a:t>Formacion</a:t>
            </a:r>
            <a:r>
              <a:rPr lang="en-US" dirty="0" smtClean="0">
                <a:latin typeface="Century Gothic" panose="020B0502020202020204" pitchFamily="34" charset="0"/>
              </a:rPr>
              <a:t> </a:t>
            </a:r>
            <a:r>
              <a:rPr lang="en-US" dirty="0" err="1" smtClean="0">
                <a:latin typeface="Century Gothic" panose="020B0502020202020204" pitchFamily="34" charset="0"/>
              </a:rPr>
              <a:t>Agraria</a:t>
            </a:r>
            <a:r>
              <a:rPr lang="en-US" dirty="0" smtClean="0">
                <a:latin typeface="Century Gothic" panose="020B0502020202020204" pitchFamily="34" charset="0"/>
              </a:rPr>
              <a:t> y </a:t>
            </a:r>
          </a:p>
        </p:txBody>
      </p:sp>
      <p:sp>
        <p:nvSpPr>
          <p:cNvPr id="11" name="Rectangle 10"/>
          <p:cNvSpPr/>
          <p:nvPr/>
        </p:nvSpPr>
        <p:spPr>
          <a:xfrm>
            <a:off x="5508767" y="3803256"/>
            <a:ext cx="2114681" cy="559064"/>
          </a:xfrm>
          <a:prstGeom prst="rect">
            <a:avLst/>
          </a:prstGeom>
        </p:spPr>
        <p:txBody>
          <a:bodyPr wrap="none">
            <a:spAutoFit/>
          </a:bodyPr>
          <a:lstStyle/>
          <a:p>
            <a:pPr>
              <a:lnSpc>
                <a:spcPct val="200000"/>
              </a:lnSpc>
            </a:pPr>
            <a:r>
              <a:rPr lang="en-US" dirty="0" err="1" smtClean="0">
                <a:latin typeface="Century Gothic" panose="020B0502020202020204" pitchFamily="34" charset="0"/>
              </a:rPr>
              <a:t>Pesquera</a:t>
            </a:r>
            <a:r>
              <a:rPr lang="en-US" dirty="0" smtClean="0">
                <a:latin typeface="Century Gothic" panose="020B0502020202020204" pitchFamily="34" charset="0"/>
              </a:rPr>
              <a:t> (IFAPA)</a:t>
            </a:r>
            <a:endParaRPr lang="en-GB" dirty="0" smtClean="0">
              <a:latin typeface="Century Gothic" panose="020B0502020202020204" pitchFamily="34" charset="0"/>
            </a:endParaRPr>
          </a:p>
        </p:txBody>
      </p:sp>
      <p:sp>
        <p:nvSpPr>
          <p:cNvPr id="12" name="Rectangle 11"/>
          <p:cNvSpPr/>
          <p:nvPr/>
        </p:nvSpPr>
        <p:spPr>
          <a:xfrm>
            <a:off x="3658399" y="4474301"/>
            <a:ext cx="7342110" cy="2492990"/>
          </a:xfrm>
          <a:prstGeom prst="rect">
            <a:avLst/>
          </a:prstGeom>
        </p:spPr>
        <p:txBody>
          <a:bodyPr wrap="square">
            <a:spAutoFit/>
          </a:bodyPr>
          <a:lstStyle/>
          <a:p>
            <a:pPr>
              <a:lnSpc>
                <a:spcPct val="200000"/>
              </a:lnSpc>
            </a:pPr>
            <a:r>
              <a:rPr lang="en-GB" sz="2400" b="1" dirty="0" smtClean="0">
                <a:latin typeface="Century Gothic" panose="020B0502020202020204" pitchFamily="34" charset="0"/>
              </a:rPr>
              <a:t>Sampling area: </a:t>
            </a:r>
            <a:r>
              <a:rPr lang="en-GB" dirty="0" smtClean="0">
                <a:latin typeface="Century Gothic" panose="020B0502020202020204" pitchFamily="34" charset="0"/>
              </a:rPr>
              <a:t>→ </a:t>
            </a:r>
            <a:r>
              <a:rPr lang="en-GB" dirty="0" err="1" smtClean="0">
                <a:latin typeface="Century Gothic" panose="020B0502020202020204" pitchFamily="34" charset="0"/>
              </a:rPr>
              <a:t>Tarfia</a:t>
            </a:r>
            <a:endParaRPr lang="en-GB" dirty="0" smtClean="0">
              <a:latin typeface="Century Gothic" panose="020B0502020202020204" pitchFamily="34" charset="0"/>
            </a:endParaRPr>
          </a:p>
          <a:p>
            <a:pPr lvl="5">
              <a:lnSpc>
                <a:spcPct val="200000"/>
              </a:lnSpc>
            </a:pPr>
            <a:r>
              <a:rPr lang="en-GB" dirty="0" smtClean="0">
                <a:latin typeface="Century Gothic" panose="020B0502020202020204" pitchFamily="34" charset="0"/>
              </a:rPr>
              <a:t>→ Bonanza</a:t>
            </a:r>
          </a:p>
          <a:p>
            <a:pPr lvl="5">
              <a:lnSpc>
                <a:spcPct val="200000"/>
              </a:lnSpc>
            </a:pPr>
            <a:r>
              <a:rPr lang="en-GB" dirty="0" smtClean="0">
                <a:latin typeface="Century Gothic" panose="020B0502020202020204" pitchFamily="34" charset="0"/>
              </a:rPr>
              <a:t>→ Transit between </a:t>
            </a:r>
            <a:r>
              <a:rPr lang="en-GB" dirty="0" err="1" smtClean="0">
                <a:latin typeface="Century Gothic" panose="020B0502020202020204" pitchFamily="34" charset="0"/>
              </a:rPr>
              <a:t>Tarfia</a:t>
            </a:r>
            <a:r>
              <a:rPr lang="en-GB" dirty="0" smtClean="0">
                <a:latin typeface="Century Gothic" panose="020B0502020202020204" pitchFamily="34" charset="0"/>
              </a:rPr>
              <a:t> and Bonanza</a:t>
            </a:r>
          </a:p>
          <a:p>
            <a:pPr>
              <a:lnSpc>
                <a:spcPct val="200000"/>
              </a:lnSpc>
            </a:pPr>
            <a:endParaRPr lang="en-GB" dirty="0" smtClean="0">
              <a:latin typeface="Century Gothic" panose="020B0502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32" y="1962850"/>
            <a:ext cx="2932299" cy="2932299"/>
          </a:xfrm>
          <a:prstGeom prst="rect">
            <a:avLst/>
          </a:prstGeom>
        </p:spPr>
      </p:pic>
      <p:sp>
        <p:nvSpPr>
          <p:cNvPr id="7" name="Rectangle 6"/>
          <p:cNvSpPr/>
          <p:nvPr/>
        </p:nvSpPr>
        <p:spPr>
          <a:xfrm>
            <a:off x="1247967" y="3119376"/>
            <a:ext cx="1018227" cy="523220"/>
          </a:xfrm>
          <a:prstGeom prst="rect">
            <a:avLst/>
          </a:prstGeom>
        </p:spPr>
        <p:txBody>
          <a:bodyPr wrap="none">
            <a:spAutoFit/>
          </a:bodyPr>
          <a:lstStyle/>
          <a:p>
            <a:r>
              <a:rPr lang="it-IT" sz="2800" b="1" dirty="0">
                <a:solidFill>
                  <a:schemeClr val="bg1"/>
                </a:solidFill>
                <a:latin typeface="Century Gothic" panose="020B0502020202020204" pitchFamily="34" charset="0"/>
              </a:rPr>
              <a:t>Data</a:t>
            </a:r>
            <a:endParaRPr lang="en-US" sz="2800" dirty="0"/>
          </a:p>
        </p:txBody>
      </p:sp>
      <p:sp>
        <p:nvSpPr>
          <p:cNvPr id="15"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16" name="Straight Connector 15">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14" name="Rectangle 13"/>
          <p:cNvSpPr/>
          <p:nvPr/>
        </p:nvSpPr>
        <p:spPr>
          <a:xfrm>
            <a:off x="5690444" y="1854068"/>
            <a:ext cx="4984057" cy="923330"/>
          </a:xfrm>
          <a:prstGeom prst="rect">
            <a:avLst/>
          </a:prstGeom>
        </p:spPr>
        <p:txBody>
          <a:bodyPr wrap="none">
            <a:spAutoFit/>
          </a:bodyPr>
          <a:lstStyle/>
          <a:p>
            <a:pPr>
              <a:lnSpc>
                <a:spcPct val="150000"/>
              </a:lnSpc>
            </a:pPr>
            <a:r>
              <a:rPr lang="en-US" i="1" dirty="0" smtClean="0">
                <a:latin typeface="Century Gothic" panose="020B0502020202020204" pitchFamily="34" charset="0"/>
              </a:rPr>
              <a:t>Model calibration: </a:t>
            </a:r>
            <a:r>
              <a:rPr lang="en-US" dirty="0" smtClean="0">
                <a:latin typeface="Century Gothic" panose="020B0502020202020204" pitchFamily="34" charset="0"/>
              </a:rPr>
              <a:t>Nov 2017 to Oct 2020</a:t>
            </a:r>
          </a:p>
          <a:p>
            <a:pPr>
              <a:lnSpc>
                <a:spcPct val="150000"/>
              </a:lnSpc>
            </a:pPr>
            <a:r>
              <a:rPr lang="en-US" i="1" dirty="0" smtClean="0">
                <a:latin typeface="Century Gothic" panose="020B0502020202020204" pitchFamily="34" charset="0"/>
              </a:rPr>
              <a:t>Model validation: </a:t>
            </a:r>
            <a:r>
              <a:rPr lang="en-US" dirty="0" smtClean="0">
                <a:latin typeface="Century Gothic" panose="020B0502020202020204" pitchFamily="34" charset="0"/>
              </a:rPr>
              <a:t>Nov 2020 to present time</a:t>
            </a:r>
            <a:endParaRPr lang="en-GB" dirty="0" smtClean="0">
              <a:latin typeface="Century Gothic" panose="020B0502020202020204" pitchFamily="34" charset="0"/>
            </a:endParaRPr>
          </a:p>
        </p:txBody>
      </p:sp>
    </p:spTree>
    <p:extLst>
      <p:ext uri="{BB962C8B-B14F-4D97-AF65-F5344CB8AC3E}">
        <p14:creationId xmlns:p14="http://schemas.microsoft.com/office/powerpoint/2010/main" val="2543052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4A011E9D-1C53-C048-A455-1B3CD2BA04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29" t="7356" r="2002" b="5478"/>
          <a:stretch>
            <a:fillRect/>
          </a:stretch>
        </p:blipFill>
        <p:spPr bwMode="auto">
          <a:xfrm>
            <a:off x="830171" y="0"/>
            <a:ext cx="113604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0"/>
            <a:ext cx="1662545"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Callout 21">
            <a:extLst>
              <a:ext uri="{FF2B5EF4-FFF2-40B4-BE49-F238E27FC236}">
                <a16:creationId xmlns:a16="http://schemas.microsoft.com/office/drawing/2014/main" id="{93C4719B-BA28-B94C-BBED-C3284AC24988}"/>
              </a:ext>
            </a:extLst>
          </p:cNvPr>
          <p:cNvSpPr/>
          <p:nvPr/>
        </p:nvSpPr>
        <p:spPr bwMode="auto">
          <a:xfrm>
            <a:off x="9626711" y="2688915"/>
            <a:ext cx="807053" cy="608184"/>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lnSpc>
                <a:spcPct val="93000"/>
              </a:lnSpc>
              <a:buClr>
                <a:srgbClr val="000000"/>
              </a:buClr>
              <a:buSzPct val="100000"/>
              <a:buFont typeface="Times New Roman" panose="02020603050405020304" pitchFamily="18" charset="0"/>
              <a:buNone/>
              <a:defRPr/>
            </a:pPr>
            <a:r>
              <a:rPr lang="en-US" sz="998" dirty="0" err="1">
                <a:solidFill>
                  <a:schemeClr val="tx1"/>
                </a:solidFill>
              </a:rPr>
              <a:t>Tarfia</a:t>
            </a:r>
            <a:endParaRPr lang="en-US" sz="998" dirty="0">
              <a:solidFill>
                <a:schemeClr val="tx1"/>
              </a:solidFill>
            </a:endParaRPr>
          </a:p>
        </p:txBody>
      </p:sp>
      <p:sp>
        <p:nvSpPr>
          <p:cNvPr id="23" name="Down Arrow Callout 22">
            <a:extLst>
              <a:ext uri="{FF2B5EF4-FFF2-40B4-BE49-F238E27FC236}">
                <a16:creationId xmlns:a16="http://schemas.microsoft.com/office/drawing/2014/main" id="{6D118D46-97A8-4547-8907-A7C1E8048797}"/>
              </a:ext>
            </a:extLst>
          </p:cNvPr>
          <p:cNvSpPr/>
          <p:nvPr/>
        </p:nvSpPr>
        <p:spPr bwMode="auto">
          <a:xfrm>
            <a:off x="7954822" y="3367517"/>
            <a:ext cx="973095" cy="608185"/>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a:lnSpc>
                <a:spcPct val="93000"/>
              </a:lnSpc>
              <a:buClr>
                <a:srgbClr val="000000"/>
              </a:buClr>
              <a:buSzPct val="100000"/>
              <a:buFont typeface="Times New Roman" panose="02020603050405020304" pitchFamily="18" charset="0"/>
              <a:buNone/>
              <a:defRPr/>
            </a:pPr>
            <a:r>
              <a:rPr lang="en-US" sz="998" dirty="0">
                <a:solidFill>
                  <a:schemeClr val="tx1"/>
                </a:solidFill>
              </a:rPr>
              <a:t>Bonanza</a:t>
            </a:r>
          </a:p>
        </p:txBody>
      </p:sp>
      <p:pic>
        <p:nvPicPr>
          <p:cNvPr id="24" name="Picture 23"/>
          <p:cNvPicPr/>
          <p:nvPr/>
        </p:nvPicPr>
        <p:blipFill>
          <a:blip r:embed="rId4">
            <a:extLst>
              <a:ext uri="{28A0092B-C50C-407E-A947-70E740481C1C}">
                <a14:useLocalDpi xmlns:a14="http://schemas.microsoft.com/office/drawing/2010/main" val="0"/>
              </a:ext>
            </a:extLst>
          </a:blip>
          <a:stretch>
            <a:fillRect/>
          </a:stretch>
        </p:blipFill>
        <p:spPr>
          <a:xfrm>
            <a:off x="9146853" y="0"/>
            <a:ext cx="3043812" cy="2312861"/>
          </a:xfrm>
          <a:prstGeom prst="rect">
            <a:avLst/>
          </a:prstGeom>
        </p:spPr>
      </p:pic>
      <p:sp>
        <p:nvSpPr>
          <p:cNvPr id="15" name="Rectangle 14"/>
          <p:cNvSpPr/>
          <p:nvPr/>
        </p:nvSpPr>
        <p:spPr>
          <a:xfrm>
            <a:off x="3818038" y="97909"/>
            <a:ext cx="5030397" cy="954107"/>
          </a:xfrm>
          <a:prstGeom prst="rect">
            <a:avLst/>
          </a:prstGeom>
        </p:spPr>
        <p:txBody>
          <a:bodyPr wrap="square">
            <a:spAutoFit/>
          </a:bodyPr>
          <a:lstStyle/>
          <a:p>
            <a:pPr algn="ctr"/>
            <a:r>
              <a:rPr lang="it-IT" sz="2800" b="1" dirty="0" smtClean="0">
                <a:solidFill>
                  <a:srgbClr val="FFFF00"/>
                </a:solidFill>
                <a:latin typeface="Century Gothic" panose="020B0502020202020204" pitchFamily="34" charset="0"/>
              </a:rPr>
              <a:t>Field Survey &amp; Sampling Stations</a:t>
            </a:r>
            <a:endParaRPr lang="en-US" sz="2800" dirty="0">
              <a:solidFill>
                <a:srgbClr val="FFFF00"/>
              </a:solidFill>
            </a:endParaRPr>
          </a:p>
        </p:txBody>
      </p:sp>
      <p:pic>
        <p:nvPicPr>
          <p:cNvPr id="34" name="Picture 8">
            <a:extLst>
              <a:ext uri="{FF2B5EF4-FFF2-40B4-BE49-F238E27FC236}">
                <a16:creationId xmlns:a16="http://schemas.microsoft.com/office/drawing/2014/main" id="{0F0E38EB-65EB-3443-8B52-159CBA4B2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86"/>
          <a:stretch>
            <a:fillRect/>
          </a:stretch>
        </p:blipFill>
        <p:spPr bwMode="auto">
          <a:xfrm>
            <a:off x="9347581" y="4606795"/>
            <a:ext cx="2844419" cy="225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
            <a:extLst>
              <a:ext uri="{FF2B5EF4-FFF2-40B4-BE49-F238E27FC236}">
                <a16:creationId xmlns:a16="http://schemas.microsoft.com/office/drawing/2014/main" id="{4F8647F9-3833-BC42-A1A2-820788F789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086" y="-11471"/>
            <a:ext cx="3193069" cy="239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1">
            <a:extLst>
              <a:ext uri="{FF2B5EF4-FFF2-40B4-BE49-F238E27FC236}">
                <a16:creationId xmlns:a16="http://schemas.microsoft.com/office/drawing/2014/main" id="{DF285E47-21C5-D945-ABAB-A1B9385E424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6258"/>
          <a:stretch/>
        </p:blipFill>
        <p:spPr bwMode="auto">
          <a:xfrm>
            <a:off x="0" y="2373746"/>
            <a:ext cx="3205155" cy="1545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8"/>
          <a:srcRect l="232" t="762" r="508" b="1000"/>
          <a:stretch/>
        </p:blipFill>
        <p:spPr>
          <a:xfrm>
            <a:off x="10200" y="3937862"/>
            <a:ext cx="5125219" cy="2929373"/>
          </a:xfrm>
          <a:prstGeom prst="rect">
            <a:avLst/>
          </a:prstGeom>
        </p:spPr>
      </p:pic>
      <p:sp>
        <p:nvSpPr>
          <p:cNvPr id="38" name="Rectángulo 1">
            <a:extLst>
              <a:ext uri="{FF2B5EF4-FFF2-40B4-BE49-F238E27FC236}">
                <a16:creationId xmlns:a16="http://schemas.microsoft.com/office/drawing/2014/main" id="{2C1A7F78-E3E2-4E14-ADEC-0C887BBA7081}"/>
              </a:ext>
            </a:extLst>
          </p:cNvPr>
          <p:cNvSpPr/>
          <p:nvPr/>
        </p:nvSpPr>
        <p:spPr>
          <a:xfrm>
            <a:off x="11120400" y="670465"/>
            <a:ext cx="137160" cy="128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529072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sp>
        <p:nvSpPr>
          <p:cNvPr id="2" name="Rectangle 1"/>
          <p:cNvSpPr/>
          <p:nvPr/>
        </p:nvSpPr>
        <p:spPr>
          <a:xfrm>
            <a:off x="3215250" y="610071"/>
            <a:ext cx="6853383" cy="646331"/>
          </a:xfrm>
          <a:prstGeom prst="rect">
            <a:avLst/>
          </a:prstGeom>
        </p:spPr>
        <p:txBody>
          <a:bodyPr wrap="square">
            <a:spAutoFit/>
          </a:bodyPr>
          <a:lstStyle/>
          <a:p>
            <a:pPr>
              <a:lnSpc>
                <a:spcPct val="150000"/>
              </a:lnSpc>
              <a:spcAft>
                <a:spcPts val="800"/>
              </a:spcAft>
            </a:pPr>
            <a:r>
              <a:rPr lang="en-US" sz="2400" b="1" dirty="0" smtClean="0">
                <a:effectLst/>
                <a:latin typeface="Century Gothic" panose="020B0502020202020204" pitchFamily="34" charset="0"/>
                <a:ea typeface="Calibri" panose="020F0502020204030204" pitchFamily="34" charset="0"/>
                <a:cs typeface="Times New Roman" panose="02020603050405020304" pitchFamily="18" charset="0"/>
              </a:rPr>
              <a:t>ACOLITE atmospheric correction analysis</a:t>
            </a:r>
            <a:endParaRPr lang="en-US" sz="2000" b="1"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6" name="Picture 25"/>
          <p:cNvPicPr/>
          <p:nvPr/>
        </p:nvPicPr>
        <p:blipFill rotWithShape="1">
          <a:blip r:embed="rId4" cstate="print">
            <a:extLst>
              <a:ext uri="{28A0092B-C50C-407E-A947-70E740481C1C}">
                <a14:useLocalDpi xmlns:a14="http://schemas.microsoft.com/office/drawing/2010/main" val="0"/>
              </a:ext>
            </a:extLst>
          </a:blip>
          <a:srcRect l="3632" t="5268" r="3302" b="41163"/>
          <a:stretch/>
        </p:blipFill>
        <p:spPr bwMode="auto">
          <a:xfrm>
            <a:off x="4497653" y="4603396"/>
            <a:ext cx="7629693" cy="2136095"/>
          </a:xfrm>
          <a:prstGeom prst="rect">
            <a:avLst/>
          </a:prstGeom>
          <a:ln w="3175">
            <a:solidFill>
              <a:schemeClr val="bg2">
                <a:lumMod val="10000"/>
              </a:schemeClr>
            </a:solidFill>
          </a:ln>
          <a:extLst>
            <a:ext uri="{53640926-AAD7-44D8-BBD7-CCE9431645EC}">
              <a14:shadowObscured xmlns:a14="http://schemas.microsoft.com/office/drawing/2010/main"/>
            </a:ext>
          </a:extLst>
        </p:spPr>
      </p:pic>
      <p:sp>
        <p:nvSpPr>
          <p:cNvPr id="4" name="Rectangle 3"/>
          <p:cNvSpPr/>
          <p:nvPr/>
        </p:nvSpPr>
        <p:spPr>
          <a:xfrm>
            <a:off x="8901358" y="1486925"/>
            <a:ext cx="3225988" cy="2677656"/>
          </a:xfrm>
          <a:prstGeom prst="rect">
            <a:avLst/>
          </a:prstGeom>
        </p:spPr>
        <p:txBody>
          <a:bodyPr wrap="square">
            <a:spAutoFit/>
          </a:bodyPr>
          <a:lstStyle/>
          <a:p>
            <a:pPr algn="just"/>
            <a:r>
              <a:rPr lang="en-US" sz="1400" dirty="0" smtClean="0">
                <a:solidFill>
                  <a:srgbClr val="082A75"/>
                </a:solidFill>
                <a:latin typeface="Century Gothic" panose="020B0502020202020204" pitchFamily="34" charset="0"/>
                <a:ea typeface="MS Mincho"/>
              </a:rPr>
              <a:t>RGB </a:t>
            </a:r>
            <a:r>
              <a:rPr lang="en-US" sz="1400" dirty="0">
                <a:solidFill>
                  <a:srgbClr val="082A75"/>
                </a:solidFill>
                <a:latin typeface="Century Gothic" panose="020B0502020202020204" pitchFamily="34" charset="0"/>
                <a:ea typeface="MS Mincho"/>
              </a:rPr>
              <a:t>composites from </a:t>
            </a:r>
            <a:r>
              <a:rPr lang="en-US" sz="1400" dirty="0" smtClean="0">
                <a:solidFill>
                  <a:srgbClr val="082A75"/>
                </a:solidFill>
                <a:latin typeface="Century Gothic" panose="020B0502020202020204" pitchFamily="34" charset="0"/>
                <a:ea typeface="MS Mincho"/>
              </a:rPr>
              <a:t>Sentinel-2 </a:t>
            </a:r>
            <a:r>
              <a:rPr lang="en-US" sz="1400" dirty="0">
                <a:solidFill>
                  <a:srgbClr val="082A75"/>
                </a:solidFill>
                <a:latin typeface="Century Gothic" panose="020B0502020202020204" pitchFamily="34" charset="0"/>
                <a:ea typeface="MS Mincho"/>
              </a:rPr>
              <a:t>image covering Guadalquivir River estuary (Spain) </a:t>
            </a:r>
            <a:r>
              <a:rPr lang="it-IT" sz="1400" dirty="0" smtClean="0">
                <a:solidFill>
                  <a:srgbClr val="082A75"/>
                </a:solidFill>
                <a:latin typeface="Century Gothic" panose="020B0502020202020204" pitchFamily="34" charset="0"/>
                <a:ea typeface="MS Mincho"/>
              </a:rPr>
              <a:t>(Fig. A-C</a:t>
            </a:r>
            <a:r>
              <a:rPr lang="it-IT" sz="1400" dirty="0">
                <a:solidFill>
                  <a:srgbClr val="082A75"/>
                </a:solidFill>
                <a:latin typeface="Century Gothic" panose="020B0502020202020204" pitchFamily="34" charset="0"/>
                <a:ea typeface="MS Mincho"/>
              </a:rPr>
              <a:t>)</a:t>
            </a:r>
            <a:r>
              <a:rPr lang="en-US" sz="1400" dirty="0">
                <a:solidFill>
                  <a:srgbClr val="082A75"/>
                </a:solidFill>
                <a:latin typeface="Century Gothic" panose="020B0502020202020204" pitchFamily="34" charset="0"/>
                <a:ea typeface="MS Mincho"/>
              </a:rPr>
              <a:t>. Surface reflectance </a:t>
            </a:r>
            <a:r>
              <a:rPr lang="en-US" sz="1400" dirty="0" smtClean="0">
                <a:solidFill>
                  <a:srgbClr val="082A75"/>
                </a:solidFill>
                <a:latin typeface="Century Gothic" panose="020B0502020202020204" pitchFamily="34" charset="0"/>
                <a:ea typeface="MS Mincho"/>
              </a:rPr>
              <a:t>at </a:t>
            </a:r>
            <a:r>
              <a:rPr lang="en-US" sz="1400" dirty="0">
                <a:solidFill>
                  <a:srgbClr val="082A75"/>
                </a:solidFill>
                <a:latin typeface="Century Gothic" panose="020B0502020202020204" pitchFamily="34" charset="0"/>
                <a:ea typeface="MS Mincho"/>
              </a:rPr>
              <a:t>TOA </a:t>
            </a:r>
            <a:r>
              <a:rPr lang="en-US" sz="1400" dirty="0" smtClean="0">
                <a:solidFill>
                  <a:srgbClr val="082A75"/>
                </a:solidFill>
                <a:latin typeface="Century Gothic" panose="020B0502020202020204" pitchFamily="34" charset="0"/>
                <a:ea typeface="MS Mincho"/>
              </a:rPr>
              <a:t>level (Fig. A</a:t>
            </a:r>
            <a:r>
              <a:rPr lang="en-US" sz="1400" dirty="0">
                <a:solidFill>
                  <a:srgbClr val="082A75"/>
                </a:solidFill>
                <a:latin typeface="Century Gothic" panose="020B0502020202020204" pitchFamily="34" charset="0"/>
                <a:ea typeface="MS Mincho"/>
              </a:rPr>
              <a:t>), atmospheric correction using standard DSF without </a:t>
            </a:r>
            <a:r>
              <a:rPr lang="en-US" sz="1400" dirty="0" smtClean="0">
                <a:solidFill>
                  <a:srgbClr val="082A75"/>
                </a:solidFill>
                <a:latin typeface="Century Gothic" panose="020B0502020202020204" pitchFamily="34" charset="0"/>
                <a:ea typeface="MS Mincho"/>
              </a:rPr>
              <a:t>glint (Fig B</a:t>
            </a:r>
            <a:r>
              <a:rPr lang="en-US" sz="1400" dirty="0">
                <a:solidFill>
                  <a:srgbClr val="082A75"/>
                </a:solidFill>
                <a:latin typeface="Century Gothic" panose="020B0502020202020204" pitchFamily="34" charset="0"/>
                <a:ea typeface="MS Mincho"/>
              </a:rPr>
              <a:t>) and with </a:t>
            </a:r>
            <a:r>
              <a:rPr lang="en-US" sz="1400" dirty="0" smtClean="0">
                <a:solidFill>
                  <a:srgbClr val="082A75"/>
                </a:solidFill>
                <a:latin typeface="Century Gothic" panose="020B0502020202020204" pitchFamily="34" charset="0"/>
                <a:ea typeface="MS Mincho"/>
              </a:rPr>
              <a:t>glint (Fig. C</a:t>
            </a:r>
            <a:r>
              <a:rPr lang="en-US" sz="1400" dirty="0">
                <a:solidFill>
                  <a:srgbClr val="082A75"/>
                </a:solidFill>
                <a:latin typeface="Century Gothic" panose="020B0502020202020204" pitchFamily="34" charset="0"/>
                <a:ea typeface="MS Mincho"/>
              </a:rPr>
              <a:t>) </a:t>
            </a:r>
            <a:r>
              <a:rPr lang="en-US" sz="1400" dirty="0" smtClean="0">
                <a:solidFill>
                  <a:srgbClr val="082A75"/>
                </a:solidFill>
                <a:latin typeface="Century Gothic" panose="020B0502020202020204" pitchFamily="34" charset="0"/>
                <a:ea typeface="MS Mincho"/>
              </a:rPr>
              <a:t>correction</a:t>
            </a:r>
            <a:r>
              <a:rPr lang="en-US" sz="1400" dirty="0">
                <a:solidFill>
                  <a:srgbClr val="082A75"/>
                </a:solidFill>
                <a:latin typeface="Century Gothic" panose="020B0502020202020204" pitchFamily="34" charset="0"/>
                <a:ea typeface="MS Mincho"/>
              </a:rPr>
              <a:t>. </a:t>
            </a:r>
            <a:r>
              <a:rPr lang="en-US" sz="1400" dirty="0" smtClean="0">
                <a:solidFill>
                  <a:srgbClr val="082A75"/>
                </a:solidFill>
                <a:latin typeface="Century Gothic" panose="020B0502020202020204" pitchFamily="34" charset="0"/>
                <a:ea typeface="MS Mincho"/>
              </a:rPr>
              <a:t>Fig. D-H represent the </a:t>
            </a:r>
            <a:r>
              <a:rPr lang="en-US" sz="1400" dirty="0">
                <a:solidFill>
                  <a:srgbClr val="082A75"/>
                </a:solidFill>
                <a:latin typeface="Century Gothic" panose="020B0502020202020204" pitchFamily="34" charset="0"/>
                <a:ea typeface="MS Mincho"/>
              </a:rPr>
              <a:t>reflectance band at the wavelength of 665, 704, 740, 783 and 865 nm respectively with </a:t>
            </a:r>
            <a:r>
              <a:rPr lang="en-US" sz="1400" dirty="0" smtClean="0">
                <a:solidFill>
                  <a:srgbClr val="082A75"/>
                </a:solidFill>
                <a:latin typeface="Century Gothic" panose="020B0502020202020204" pitchFamily="34" charset="0"/>
                <a:ea typeface="MS Mincho"/>
              </a:rPr>
              <a:t>DSF + glint </a:t>
            </a:r>
            <a:r>
              <a:rPr lang="en-US" sz="1400" dirty="0">
                <a:solidFill>
                  <a:srgbClr val="082A75"/>
                </a:solidFill>
                <a:latin typeface="Century Gothic" panose="020B0502020202020204" pitchFamily="34" charset="0"/>
                <a:ea typeface="MS Mincho"/>
              </a:rPr>
              <a:t>correction</a:t>
            </a:r>
            <a:r>
              <a:rPr lang="en-US" sz="1400" dirty="0" smtClean="0">
                <a:solidFill>
                  <a:srgbClr val="082A75"/>
                </a:solidFill>
                <a:latin typeface="Century Gothic" panose="020B0502020202020204" pitchFamily="34" charset="0"/>
                <a:ea typeface="MS Mincho"/>
              </a:rPr>
              <a:t>.</a:t>
            </a:r>
            <a:endParaRPr lang="en-US" sz="1400" dirty="0">
              <a:solidFill>
                <a:srgbClr val="082A75"/>
              </a:solidFill>
              <a:latin typeface="Century Gothic" panose="020B0502020202020204" pitchFamily="34" charset="0"/>
            </a:endParaRPr>
          </a:p>
        </p:txBody>
      </p:sp>
      <p:sp>
        <p:nvSpPr>
          <p:cNvPr id="27" name="Rectangle 26"/>
          <p:cNvSpPr/>
          <p:nvPr/>
        </p:nvSpPr>
        <p:spPr>
          <a:xfrm>
            <a:off x="88105" y="4753213"/>
            <a:ext cx="3554255" cy="1836460"/>
          </a:xfrm>
          <a:prstGeom prst="rect">
            <a:avLst/>
          </a:prstGeom>
        </p:spPr>
        <p:txBody>
          <a:bodyPr wrap="square">
            <a:spAutoFit/>
          </a:bodyPr>
          <a:lstStyle/>
          <a:p>
            <a:pPr algn="r"/>
            <a:r>
              <a:rPr lang="en-US" sz="1400" dirty="0" smtClean="0">
                <a:solidFill>
                  <a:srgbClr val="082A75"/>
                </a:solidFill>
                <a:latin typeface="Century Gothic" panose="020B0502020202020204" pitchFamily="34" charset="0"/>
                <a:ea typeface="MS Mincho"/>
                <a:cs typeface="Times New Roman" panose="02020603050405020304" pitchFamily="18" charset="0"/>
              </a:rPr>
              <a:t>Spectra </a:t>
            </a:r>
            <a:r>
              <a:rPr lang="en-US" sz="1400" dirty="0">
                <a:solidFill>
                  <a:srgbClr val="082A75"/>
                </a:solidFill>
                <a:latin typeface="Century Gothic" panose="020B0502020202020204" pitchFamily="34" charset="0"/>
                <a:ea typeface="MS Mincho"/>
                <a:cs typeface="Times New Roman" panose="02020603050405020304" pitchFamily="18" charset="0"/>
              </a:rPr>
              <a:t>extracted </a:t>
            </a:r>
            <a:r>
              <a:rPr lang="en-US" sz="1400" dirty="0" smtClean="0">
                <a:solidFill>
                  <a:srgbClr val="082A75"/>
                </a:solidFill>
                <a:latin typeface="Century Gothic" panose="020B0502020202020204" pitchFamily="34" charset="0"/>
                <a:ea typeface="MS Mincho"/>
                <a:cs typeface="Times New Roman" panose="02020603050405020304" pitchFamily="18" charset="0"/>
              </a:rPr>
              <a:t>from the above Fig A-C. Fig I represents spectra before </a:t>
            </a:r>
            <a:r>
              <a:rPr lang="en-US" sz="1400" dirty="0">
                <a:solidFill>
                  <a:srgbClr val="082A75"/>
                </a:solidFill>
                <a:latin typeface="Century Gothic" panose="020B0502020202020204" pitchFamily="34" charset="0"/>
                <a:ea typeface="MS Mincho"/>
                <a:cs typeface="Times New Roman" panose="02020603050405020304" pitchFamily="18" charset="0"/>
              </a:rPr>
              <a:t>(TOA) and after (BOA with DSF + </a:t>
            </a:r>
            <a:r>
              <a:rPr lang="en-US" sz="1400" dirty="0" smtClean="0">
                <a:solidFill>
                  <a:srgbClr val="082A75"/>
                </a:solidFill>
                <a:latin typeface="Century Gothic" panose="020B0502020202020204" pitchFamily="34" charset="0"/>
                <a:ea typeface="MS Mincho"/>
                <a:cs typeface="Times New Roman" panose="02020603050405020304" pitchFamily="18" charset="0"/>
              </a:rPr>
              <a:t>Glint) </a:t>
            </a:r>
            <a:r>
              <a:rPr lang="en-US" sz="1400" dirty="0">
                <a:solidFill>
                  <a:srgbClr val="082A75"/>
                </a:solidFill>
                <a:latin typeface="Century Gothic" panose="020B0502020202020204" pitchFamily="34" charset="0"/>
                <a:ea typeface="MS Mincho"/>
                <a:cs typeface="Times New Roman" panose="02020603050405020304" pitchFamily="18" charset="0"/>
              </a:rPr>
              <a:t>atmospheric </a:t>
            </a:r>
            <a:r>
              <a:rPr lang="en-US" sz="1400" dirty="0" smtClean="0">
                <a:solidFill>
                  <a:srgbClr val="082A75"/>
                </a:solidFill>
                <a:latin typeface="Century Gothic" panose="020B0502020202020204" pitchFamily="34" charset="0"/>
                <a:ea typeface="MS Mincho"/>
                <a:cs typeface="Times New Roman" panose="02020603050405020304" pitchFamily="18" charset="0"/>
              </a:rPr>
              <a:t>correction. Fig. J &amp; K represent a zoom in </a:t>
            </a:r>
            <a:r>
              <a:rPr lang="en-US" sz="1400" dirty="0">
                <a:solidFill>
                  <a:srgbClr val="082A75"/>
                </a:solidFill>
                <a:latin typeface="Century Gothic" panose="020B0502020202020204" pitchFamily="34" charset="0"/>
                <a:ea typeface="MS Mincho"/>
                <a:cs typeface="Times New Roman" panose="02020603050405020304" pitchFamily="18" charset="0"/>
              </a:rPr>
              <a:t>the </a:t>
            </a:r>
            <a:r>
              <a:rPr lang="en-US" sz="1400" dirty="0" smtClean="0">
                <a:solidFill>
                  <a:srgbClr val="082A75"/>
                </a:solidFill>
                <a:latin typeface="Century Gothic" panose="020B0502020202020204" pitchFamily="34" charset="0"/>
                <a:ea typeface="MS Mincho"/>
                <a:cs typeface="Times New Roman" panose="02020603050405020304" pitchFamily="18" charset="0"/>
              </a:rPr>
              <a:t>atmospherically corrected spectra at </a:t>
            </a:r>
            <a:r>
              <a:rPr lang="en-US" sz="1400" dirty="0">
                <a:solidFill>
                  <a:srgbClr val="082A75"/>
                </a:solidFill>
                <a:latin typeface="Century Gothic" panose="020B0502020202020204" pitchFamily="34" charset="0"/>
                <a:ea typeface="MS Mincho"/>
                <a:cs typeface="Times New Roman" panose="02020603050405020304" pitchFamily="18" charset="0"/>
              </a:rPr>
              <a:t>the </a:t>
            </a:r>
            <a:r>
              <a:rPr lang="en-US" sz="1400" dirty="0" smtClean="0">
                <a:solidFill>
                  <a:srgbClr val="082A75"/>
                </a:solidFill>
                <a:latin typeface="Century Gothic" panose="020B0502020202020204" pitchFamily="34" charset="0"/>
                <a:ea typeface="MS Mincho"/>
                <a:cs typeface="Times New Roman" panose="02020603050405020304" pitchFamily="18" charset="0"/>
              </a:rPr>
              <a:t>BOA level without glint and </a:t>
            </a:r>
            <a:r>
              <a:rPr lang="en-US" sz="1400" dirty="0">
                <a:solidFill>
                  <a:srgbClr val="082A75"/>
                </a:solidFill>
                <a:latin typeface="Century Gothic" panose="020B0502020202020204" pitchFamily="34" charset="0"/>
                <a:ea typeface="MS Mincho"/>
                <a:cs typeface="Times New Roman" panose="02020603050405020304" pitchFamily="18" charset="0"/>
              </a:rPr>
              <a:t>with </a:t>
            </a:r>
            <a:r>
              <a:rPr lang="en-US" sz="1400" dirty="0" smtClean="0">
                <a:solidFill>
                  <a:srgbClr val="082A75"/>
                </a:solidFill>
                <a:latin typeface="Century Gothic" panose="020B0502020202020204" pitchFamily="34" charset="0"/>
                <a:ea typeface="MS Mincho"/>
                <a:cs typeface="Times New Roman" panose="02020603050405020304" pitchFamily="18" charset="0"/>
              </a:rPr>
              <a:t>glint correction respectively.</a:t>
            </a:r>
            <a:endParaRPr lang="en-US" sz="1600" dirty="0">
              <a:solidFill>
                <a:srgbClr val="082A75"/>
              </a:solidFill>
              <a:effectLst/>
              <a:latin typeface="Century Gothic" panose="020B0502020202020204" pitchFamily="34" charset="0"/>
              <a:ea typeface="MS Mincho"/>
              <a:cs typeface="Times New Roman" panose="02020603050405020304" pitchFamily="18" charset="0"/>
            </a:endParaRPr>
          </a:p>
        </p:txBody>
      </p:sp>
      <p:cxnSp>
        <p:nvCxnSpPr>
          <p:cNvPr id="29" name="Straight Arrow Connector 28"/>
          <p:cNvCxnSpPr>
            <a:stCxn id="9" idx="3"/>
          </p:cNvCxnSpPr>
          <p:nvPr/>
        </p:nvCxnSpPr>
        <p:spPr>
          <a:xfrm flipV="1">
            <a:off x="8146473" y="2911312"/>
            <a:ext cx="754885"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6" idx="1"/>
          </p:cNvCxnSpPr>
          <p:nvPr/>
        </p:nvCxnSpPr>
        <p:spPr>
          <a:xfrm flipH="1" flipV="1">
            <a:off x="3642360" y="5671443"/>
            <a:ext cx="855293"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434108" y="1266924"/>
            <a:ext cx="7712365" cy="3288777"/>
            <a:chOff x="434108" y="1266924"/>
            <a:chExt cx="7712365" cy="3288777"/>
          </a:xfrm>
        </p:grpSpPr>
        <p:grpSp>
          <p:nvGrpSpPr>
            <p:cNvPr id="3" name="Group 2"/>
            <p:cNvGrpSpPr/>
            <p:nvPr/>
          </p:nvGrpSpPr>
          <p:grpSpPr>
            <a:xfrm>
              <a:off x="434108" y="1266924"/>
              <a:ext cx="7712365" cy="3288777"/>
              <a:chOff x="2941320" y="2083753"/>
              <a:chExt cx="6309360" cy="2690495"/>
            </a:xfrm>
          </p:grpSpPr>
          <p:pic>
            <p:nvPicPr>
              <p:cNvPr id="9" name="Picture 8"/>
              <p:cNvPicPr/>
              <p:nvPr/>
            </p:nvPicPr>
            <p:blipFill>
              <a:blip r:embed="rId5">
                <a:extLst>
                  <a:ext uri="{28A0092B-C50C-407E-A947-70E740481C1C}">
                    <a14:useLocalDpi xmlns:a14="http://schemas.microsoft.com/office/drawing/2010/main" val="0"/>
                  </a:ext>
                </a:extLst>
              </a:blip>
              <a:srcRect/>
              <a:stretch>
                <a:fillRect/>
              </a:stretch>
            </p:blipFill>
            <p:spPr bwMode="auto">
              <a:xfrm>
                <a:off x="2941320" y="2083753"/>
                <a:ext cx="6309360" cy="2690495"/>
              </a:xfrm>
              <a:prstGeom prst="rect">
                <a:avLst/>
              </a:prstGeom>
              <a:noFill/>
              <a:ln>
                <a:solidFill>
                  <a:schemeClr val="tx1"/>
                </a:solidFill>
              </a:ln>
            </p:spPr>
          </p:pic>
          <p:grpSp>
            <p:nvGrpSpPr>
              <p:cNvPr id="11" name="Group 10"/>
              <p:cNvGrpSpPr/>
              <p:nvPr/>
            </p:nvGrpSpPr>
            <p:grpSpPr>
              <a:xfrm>
                <a:off x="6297295" y="2317433"/>
                <a:ext cx="501649" cy="913129"/>
                <a:chOff x="-86690" y="5851"/>
                <a:chExt cx="502187" cy="913608"/>
              </a:xfrm>
            </p:grpSpPr>
            <p:sp>
              <p:nvSpPr>
                <p:cNvPr id="22" name="Oval 21"/>
                <p:cNvSpPr/>
                <p:nvPr/>
              </p:nvSpPr>
              <p:spPr>
                <a:xfrm>
                  <a:off x="369778" y="873740"/>
                  <a:ext cx="45719" cy="457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Oval 22"/>
                <p:cNvSpPr/>
                <p:nvPr/>
              </p:nvSpPr>
              <p:spPr>
                <a:xfrm>
                  <a:off x="-86690" y="579729"/>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Oval 23"/>
                <p:cNvSpPr/>
                <p:nvPr/>
              </p:nvSpPr>
              <p:spPr>
                <a:xfrm>
                  <a:off x="87936" y="129541"/>
                  <a:ext cx="45719" cy="45719"/>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p:cNvSpPr/>
                <p:nvPr/>
              </p:nvSpPr>
              <p:spPr>
                <a:xfrm>
                  <a:off x="-1950" y="5851"/>
                  <a:ext cx="45719" cy="45719"/>
                </a:xfrm>
                <a:prstGeom prst="ellipse">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2" name="Group 11"/>
              <p:cNvGrpSpPr/>
              <p:nvPr/>
            </p:nvGrpSpPr>
            <p:grpSpPr>
              <a:xfrm>
                <a:off x="3096261" y="2326958"/>
                <a:ext cx="557526" cy="932183"/>
                <a:chOff x="-149260" y="-4484"/>
                <a:chExt cx="558039" cy="933081"/>
              </a:xfrm>
            </p:grpSpPr>
            <p:sp>
              <p:nvSpPr>
                <p:cNvPr id="18" name="Oval 17"/>
                <p:cNvSpPr/>
                <p:nvPr/>
              </p:nvSpPr>
              <p:spPr>
                <a:xfrm>
                  <a:off x="363060" y="882878"/>
                  <a:ext cx="45719" cy="457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Oval 18"/>
                <p:cNvSpPr/>
                <p:nvPr/>
              </p:nvSpPr>
              <p:spPr>
                <a:xfrm>
                  <a:off x="-149260" y="539033"/>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Oval 19"/>
                <p:cNvSpPr/>
                <p:nvPr/>
              </p:nvSpPr>
              <p:spPr>
                <a:xfrm>
                  <a:off x="62750" y="129962"/>
                  <a:ext cx="45719" cy="45719"/>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Oval 20"/>
                <p:cNvSpPr/>
                <p:nvPr/>
              </p:nvSpPr>
              <p:spPr>
                <a:xfrm>
                  <a:off x="-31378" y="-4484"/>
                  <a:ext cx="45719" cy="45719"/>
                </a:xfrm>
                <a:prstGeom prst="ellipse">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13" name="Group 12"/>
              <p:cNvGrpSpPr/>
              <p:nvPr/>
            </p:nvGrpSpPr>
            <p:grpSpPr>
              <a:xfrm>
                <a:off x="4708522" y="2321241"/>
                <a:ext cx="508005" cy="911218"/>
                <a:chOff x="-268019" y="329617"/>
                <a:chExt cx="508038" cy="911655"/>
              </a:xfrm>
            </p:grpSpPr>
            <p:sp>
              <p:nvSpPr>
                <p:cNvPr id="14" name="Oval 13"/>
                <p:cNvSpPr/>
                <p:nvPr/>
              </p:nvSpPr>
              <p:spPr>
                <a:xfrm>
                  <a:off x="194300" y="1195553"/>
                  <a:ext cx="45719" cy="45719"/>
                </a:xfrm>
                <a:prstGeom prst="ellipse">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Oval 14"/>
                <p:cNvSpPr/>
                <p:nvPr/>
              </p:nvSpPr>
              <p:spPr>
                <a:xfrm>
                  <a:off x="-268019" y="89942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p:cNvSpPr/>
                <p:nvPr/>
              </p:nvSpPr>
              <p:spPr>
                <a:xfrm>
                  <a:off x="-80788" y="465009"/>
                  <a:ext cx="45719" cy="45719"/>
                </a:xfrm>
                <a:prstGeom prst="ellipse">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Oval 16"/>
                <p:cNvSpPr/>
                <p:nvPr/>
              </p:nvSpPr>
              <p:spPr>
                <a:xfrm>
                  <a:off x="-185228" y="329617"/>
                  <a:ext cx="45719" cy="45719"/>
                </a:xfrm>
                <a:prstGeom prst="ellipse">
                  <a:avLst/>
                </a:prstGeom>
                <a:solidFill>
                  <a:srgbClr val="0070C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35" name="Rectangle 34"/>
            <p:cNvSpPr/>
            <p:nvPr/>
          </p:nvSpPr>
          <p:spPr>
            <a:xfrm>
              <a:off x="795383" y="1377557"/>
              <a:ext cx="449162" cy="369332"/>
            </a:xfrm>
            <a:prstGeom prst="rect">
              <a:avLst/>
            </a:prstGeom>
          </p:spPr>
          <p:txBody>
            <a:bodyPr wrap="none">
              <a:spAutoFit/>
            </a:bodyPr>
            <a:lstStyle/>
            <a:p>
              <a:r>
                <a:rPr lang="en-US" b="1" dirty="0">
                  <a:solidFill>
                    <a:srgbClr val="0070C0"/>
                  </a:solidFill>
                  <a:latin typeface="Century Gothic" panose="020B0502020202020204" pitchFamily="34" charset="0"/>
                  <a:ea typeface="MS Mincho"/>
                </a:rPr>
                <a:t>P1</a:t>
              </a:r>
              <a:endParaRPr lang="en-US" b="1" dirty="0">
                <a:solidFill>
                  <a:srgbClr val="0070C0"/>
                </a:solidFill>
              </a:endParaRPr>
            </a:p>
          </p:txBody>
        </p:sp>
        <p:sp>
          <p:nvSpPr>
            <p:cNvPr id="36" name="Rectangle 35"/>
            <p:cNvSpPr/>
            <p:nvPr/>
          </p:nvSpPr>
          <p:spPr>
            <a:xfrm>
              <a:off x="882419" y="1672856"/>
              <a:ext cx="444352" cy="369332"/>
            </a:xfrm>
            <a:prstGeom prst="rect">
              <a:avLst/>
            </a:prstGeom>
          </p:spPr>
          <p:txBody>
            <a:bodyPr wrap="none">
              <a:spAutoFit/>
            </a:bodyPr>
            <a:lstStyle/>
            <a:p>
              <a:r>
                <a:rPr lang="en-US" b="1" dirty="0" smtClean="0">
                  <a:solidFill>
                    <a:srgbClr val="00B050"/>
                  </a:solidFill>
                  <a:latin typeface="Century Gothic" panose="020B0502020202020204" pitchFamily="34" charset="0"/>
                  <a:ea typeface="MS Mincho"/>
                </a:rPr>
                <a:t>P2</a:t>
              </a:r>
              <a:endParaRPr lang="en-US" b="1" dirty="0">
                <a:solidFill>
                  <a:srgbClr val="00B050"/>
                </a:solidFill>
              </a:endParaRPr>
            </a:p>
          </p:txBody>
        </p:sp>
        <p:sp>
          <p:nvSpPr>
            <p:cNvPr id="37" name="Rectangle 36"/>
            <p:cNvSpPr/>
            <p:nvPr/>
          </p:nvSpPr>
          <p:spPr>
            <a:xfrm>
              <a:off x="1331581" y="2519015"/>
              <a:ext cx="449162" cy="369332"/>
            </a:xfrm>
            <a:prstGeom prst="rect">
              <a:avLst/>
            </a:prstGeom>
          </p:spPr>
          <p:txBody>
            <a:bodyPr wrap="none">
              <a:spAutoFit/>
            </a:bodyPr>
            <a:lstStyle/>
            <a:p>
              <a:r>
                <a:rPr lang="en-US" b="1" dirty="0">
                  <a:solidFill>
                    <a:srgbClr val="FFFF00"/>
                  </a:solidFill>
                  <a:latin typeface="Century Gothic" panose="020B0502020202020204" pitchFamily="34" charset="0"/>
                  <a:ea typeface="MS Mincho"/>
                </a:rPr>
                <a:t>P4</a:t>
              </a:r>
              <a:endParaRPr lang="en-US" b="1" dirty="0">
                <a:solidFill>
                  <a:srgbClr val="FFFF00"/>
                </a:solidFill>
                <a:latin typeface="Century Gothic" panose="020B0502020202020204" pitchFamily="34" charset="0"/>
              </a:endParaRPr>
            </a:p>
          </p:txBody>
        </p:sp>
        <p:sp>
          <p:nvSpPr>
            <p:cNvPr id="38" name="Rectangle 37"/>
            <p:cNvSpPr/>
            <p:nvPr/>
          </p:nvSpPr>
          <p:spPr>
            <a:xfrm>
              <a:off x="651420" y="2106653"/>
              <a:ext cx="449162" cy="369332"/>
            </a:xfrm>
            <a:prstGeom prst="rect">
              <a:avLst/>
            </a:prstGeom>
          </p:spPr>
          <p:txBody>
            <a:bodyPr wrap="none">
              <a:spAutoFit/>
            </a:bodyPr>
            <a:lstStyle/>
            <a:p>
              <a:r>
                <a:rPr lang="en-US" b="1" dirty="0">
                  <a:solidFill>
                    <a:srgbClr val="FF0000"/>
                  </a:solidFill>
                  <a:latin typeface="Century Gothic" panose="020B0502020202020204" pitchFamily="34" charset="0"/>
                  <a:ea typeface="MS Mincho"/>
                </a:rPr>
                <a:t>P3</a:t>
              </a:r>
              <a:endParaRPr lang="en-US" b="1" dirty="0">
                <a:solidFill>
                  <a:srgbClr val="FF0000"/>
                </a:solidFill>
                <a:latin typeface="Century Gothic" panose="020B0502020202020204" pitchFamily="34" charset="0"/>
              </a:endParaRPr>
            </a:p>
          </p:txBody>
        </p:sp>
      </p:grpSp>
      <p:sp>
        <p:nvSpPr>
          <p:cNvPr id="42"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43" name="Straight Connector 42">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5643418" y="4867564"/>
            <a:ext cx="230909" cy="276999"/>
          </a:xfrm>
          <a:prstGeom prst="rect">
            <a:avLst/>
          </a:prstGeom>
          <a:noFill/>
        </p:spPr>
        <p:txBody>
          <a:bodyPr wrap="square" rtlCol="0">
            <a:spAutoFit/>
          </a:bodyPr>
          <a:lstStyle/>
          <a:p>
            <a:r>
              <a:rPr lang="en-GB" sz="1200" b="1" dirty="0" smtClean="0">
                <a:latin typeface="Century Gothic" panose="020B0502020202020204" pitchFamily="34" charset="0"/>
              </a:rPr>
              <a:t>I</a:t>
            </a:r>
            <a:endParaRPr lang="en-GB" sz="1200" b="1" dirty="0">
              <a:latin typeface="Century Gothic" panose="020B0502020202020204" pitchFamily="34" charset="0"/>
            </a:endParaRPr>
          </a:p>
        </p:txBody>
      </p:sp>
      <p:sp>
        <p:nvSpPr>
          <p:cNvPr id="39" name="TextBox 38"/>
          <p:cNvSpPr txBox="1"/>
          <p:nvPr/>
        </p:nvSpPr>
        <p:spPr>
          <a:xfrm>
            <a:off x="8408460" y="4867564"/>
            <a:ext cx="230909" cy="276999"/>
          </a:xfrm>
          <a:prstGeom prst="rect">
            <a:avLst/>
          </a:prstGeom>
          <a:noFill/>
        </p:spPr>
        <p:txBody>
          <a:bodyPr wrap="square" rtlCol="0">
            <a:spAutoFit/>
          </a:bodyPr>
          <a:lstStyle/>
          <a:p>
            <a:r>
              <a:rPr lang="en-GB" sz="1200" b="1" dirty="0">
                <a:latin typeface="Century Gothic" panose="020B0502020202020204" pitchFamily="34" charset="0"/>
              </a:rPr>
              <a:t>J</a:t>
            </a:r>
          </a:p>
        </p:txBody>
      </p:sp>
      <p:sp>
        <p:nvSpPr>
          <p:cNvPr id="40" name="TextBox 39"/>
          <p:cNvSpPr txBox="1"/>
          <p:nvPr/>
        </p:nvSpPr>
        <p:spPr>
          <a:xfrm>
            <a:off x="10905647" y="4867564"/>
            <a:ext cx="230909" cy="276999"/>
          </a:xfrm>
          <a:prstGeom prst="rect">
            <a:avLst/>
          </a:prstGeom>
          <a:noFill/>
        </p:spPr>
        <p:txBody>
          <a:bodyPr wrap="square" rtlCol="0">
            <a:spAutoFit/>
          </a:bodyPr>
          <a:lstStyle/>
          <a:p>
            <a:r>
              <a:rPr lang="en-GB" sz="1200" b="1" dirty="0" smtClean="0">
                <a:latin typeface="Century Gothic" panose="020B0502020202020204" pitchFamily="34" charset="0"/>
              </a:rPr>
              <a:t>K</a:t>
            </a:r>
            <a:endParaRPr lang="en-GB" sz="1200" b="1" dirty="0">
              <a:latin typeface="Century Gothic" panose="020B0502020202020204" pitchFamily="34" charset="0"/>
            </a:endParaRPr>
          </a:p>
        </p:txBody>
      </p:sp>
    </p:spTree>
    <p:extLst>
      <p:ext uri="{BB962C8B-B14F-4D97-AF65-F5344CB8AC3E}">
        <p14:creationId xmlns:p14="http://schemas.microsoft.com/office/powerpoint/2010/main" val="157687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376218"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grpSp>
        <p:nvGrpSpPr>
          <p:cNvPr id="14" name="Group 13"/>
          <p:cNvGrpSpPr/>
          <p:nvPr/>
        </p:nvGrpSpPr>
        <p:grpSpPr>
          <a:xfrm>
            <a:off x="3101435" y="1625208"/>
            <a:ext cx="8800640" cy="3952730"/>
            <a:chOff x="3489642" y="2258378"/>
            <a:chExt cx="5212715" cy="2341245"/>
          </a:xfrm>
        </p:grpSpPr>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3489642" y="2258378"/>
              <a:ext cx="5212715" cy="2341245"/>
            </a:xfrm>
            <a:prstGeom prst="rect">
              <a:avLst/>
            </a:prstGeom>
            <a:noFill/>
          </p:spPr>
        </p:pic>
        <p:grpSp>
          <p:nvGrpSpPr>
            <p:cNvPr id="9" name="Group 8"/>
            <p:cNvGrpSpPr/>
            <p:nvPr/>
          </p:nvGrpSpPr>
          <p:grpSpPr>
            <a:xfrm>
              <a:off x="3654744" y="2934020"/>
              <a:ext cx="731517" cy="1233807"/>
              <a:chOff x="-471217" y="519088"/>
              <a:chExt cx="732735" cy="1234511"/>
            </a:xfrm>
          </p:grpSpPr>
          <p:sp>
            <p:nvSpPr>
              <p:cNvPr id="10" name="Oval 9"/>
              <p:cNvSpPr/>
              <p:nvPr/>
            </p:nvSpPr>
            <p:spPr>
              <a:xfrm>
                <a:off x="215799" y="1707880"/>
                <a:ext cx="45719" cy="45719"/>
              </a:xfrm>
              <a:prstGeom prst="ellipse">
                <a:avLst/>
              </a:prstGeom>
              <a:solidFill>
                <a:srgbClr val="92D050"/>
              </a:solid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p:cNvSpPr/>
              <p:nvPr/>
            </p:nvSpPr>
            <p:spPr>
              <a:xfrm>
                <a:off x="-471217" y="1450152"/>
                <a:ext cx="45719" cy="45719"/>
              </a:xfrm>
              <a:prstGeom prst="ellipse">
                <a:avLst/>
              </a:prstGeom>
              <a:solidFill>
                <a:srgbClr val="2006BA"/>
              </a:solidFill>
              <a:ln w="6350">
                <a:solidFill>
                  <a:srgbClr val="2006B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p:cNvSpPr/>
              <p:nvPr/>
            </p:nvSpPr>
            <p:spPr>
              <a:xfrm>
                <a:off x="-14273" y="519088"/>
                <a:ext cx="45719" cy="45719"/>
              </a:xfrm>
              <a:prstGeom prst="ellipse">
                <a:avLst/>
              </a:prstGeom>
              <a:solidFill>
                <a:srgbClr val="00FFFF"/>
              </a:solidFill>
              <a:ln w="31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p:cNvSpPr/>
              <p:nvPr/>
            </p:nvSpPr>
            <p:spPr>
              <a:xfrm>
                <a:off x="-126934" y="642586"/>
                <a:ext cx="45719" cy="45719"/>
              </a:xfrm>
              <a:prstGeom prst="ellipse">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6" name="Title 1">
            <a:extLst>
              <a:ext uri="{FF2B5EF4-FFF2-40B4-BE49-F238E27FC236}">
                <a16:creationId xmlns:a16="http://schemas.microsoft.com/office/drawing/2014/main" id="{53974022-22B1-45ED-BC09-6E7E5E83A592}"/>
              </a:ext>
            </a:extLst>
          </p:cNvPr>
          <p:cNvSpPr txBox="1">
            <a:spLocks/>
          </p:cNvSpPr>
          <p:nvPr/>
        </p:nvSpPr>
        <p:spPr>
          <a:xfrm>
            <a:off x="68546" y="2057400"/>
            <a:ext cx="2616200" cy="2616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2800" b="1" dirty="0">
              <a:solidFill>
                <a:schemeClr val="bg1"/>
              </a:solidFill>
              <a:latin typeface="Century Gothic" panose="020B0502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52" y="2018233"/>
            <a:ext cx="2808975" cy="2808975"/>
          </a:xfrm>
          <a:prstGeom prst="rect">
            <a:avLst/>
          </a:prstGeom>
        </p:spPr>
      </p:pic>
      <p:sp>
        <p:nvSpPr>
          <p:cNvPr id="21" name="Rectangle 20"/>
          <p:cNvSpPr/>
          <p:nvPr/>
        </p:nvSpPr>
        <p:spPr>
          <a:xfrm>
            <a:off x="281709" y="2804468"/>
            <a:ext cx="2189018" cy="954107"/>
          </a:xfrm>
          <a:prstGeom prst="rect">
            <a:avLst/>
          </a:prstGeom>
        </p:spPr>
        <p:txBody>
          <a:bodyPr wrap="square">
            <a:spAutoFit/>
          </a:bodyPr>
          <a:lstStyle/>
          <a:p>
            <a:pPr algn="ctr"/>
            <a:r>
              <a:rPr lang="it-IT" sz="2800" b="1" dirty="0">
                <a:solidFill>
                  <a:schemeClr val="bg1"/>
                </a:solidFill>
                <a:latin typeface="Century Gothic" panose="020B0502020202020204" pitchFamily="34" charset="0"/>
              </a:rPr>
              <a:t>Spectral </a:t>
            </a:r>
          </a:p>
          <a:p>
            <a:pPr algn="ctr"/>
            <a:r>
              <a:rPr lang="it-IT" sz="2800" b="1" dirty="0">
                <a:solidFill>
                  <a:schemeClr val="bg1"/>
                </a:solidFill>
                <a:latin typeface="Century Gothic" panose="020B0502020202020204" pitchFamily="34" charset="0"/>
              </a:rPr>
              <a:t>features</a:t>
            </a:r>
          </a:p>
        </p:txBody>
      </p:sp>
      <p:sp>
        <p:nvSpPr>
          <p:cNvPr id="22" name="TextBox 21"/>
          <p:cNvSpPr txBox="1"/>
          <p:nvPr/>
        </p:nvSpPr>
        <p:spPr>
          <a:xfrm>
            <a:off x="3759200" y="5727862"/>
            <a:ext cx="8432800" cy="646331"/>
          </a:xfrm>
          <a:prstGeom prst="rect">
            <a:avLst/>
          </a:prstGeom>
          <a:noFill/>
        </p:spPr>
        <p:txBody>
          <a:bodyPr wrap="square" rtlCol="0">
            <a:spAutoFit/>
          </a:bodyPr>
          <a:lstStyle/>
          <a:p>
            <a:r>
              <a:rPr lang="en-US" b="1" dirty="0" smtClean="0">
                <a:solidFill>
                  <a:srgbClr val="0070C0"/>
                </a:solidFill>
              </a:rPr>
              <a:t>√ Offshore clear water region                             </a:t>
            </a:r>
            <a:r>
              <a:rPr lang="en-US" b="1" dirty="0" smtClean="0">
                <a:solidFill>
                  <a:srgbClr val="92D050"/>
                </a:solidFill>
              </a:rPr>
              <a:t>√ Low levels of turbidity</a:t>
            </a:r>
          </a:p>
          <a:p>
            <a:r>
              <a:rPr lang="en-US" b="1" dirty="0" smtClean="0">
                <a:solidFill>
                  <a:srgbClr val="FF0000"/>
                </a:solidFill>
              </a:rPr>
              <a:t>√ Medium levels of turbidity                              </a:t>
            </a:r>
            <a:r>
              <a:rPr lang="en-US" b="1" dirty="0" smtClean="0">
                <a:solidFill>
                  <a:srgbClr val="97FFFF"/>
                </a:solidFill>
              </a:rPr>
              <a:t>√ High levels of turbidity</a:t>
            </a:r>
          </a:p>
        </p:txBody>
      </p:sp>
      <p:sp>
        <p:nvSpPr>
          <p:cNvPr id="23"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24" name="Straight Connector 23">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03888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878767" y="834894"/>
            <a:ext cx="4581576" cy="2839114"/>
          </a:xfrm>
          <a:prstGeom prst="rect">
            <a:avLst/>
          </a:prstGeom>
        </p:spPr>
      </p:pic>
      <p:sp>
        <p:nvSpPr>
          <p:cNvPr id="12" name="Rectangle 11"/>
          <p:cNvSpPr/>
          <p:nvPr/>
        </p:nvSpPr>
        <p:spPr>
          <a:xfrm>
            <a:off x="0" y="0"/>
            <a:ext cx="1376218" cy="6858000"/>
          </a:xfrm>
          <a:prstGeom prst="rect">
            <a:avLst/>
          </a:prstGeom>
          <a:solidFill>
            <a:srgbClr val="0B2D3A"/>
          </a:solidFill>
          <a:ln>
            <a:solidFill>
              <a:srgbClr val="394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5508" y="-105585"/>
            <a:ext cx="1656492" cy="934538"/>
          </a:xfrm>
          <a:prstGeom prst="rect">
            <a:avLst/>
          </a:prstGeom>
        </p:spPr>
      </p:pic>
      <p:pic>
        <p:nvPicPr>
          <p:cNvPr id="9" name="Picture 8"/>
          <p:cNvPicPr>
            <a:picLocks noChangeAspect="1"/>
          </p:cNvPicPr>
          <p:nvPr/>
        </p:nvPicPr>
        <p:blipFill>
          <a:blip r:embed="rId4"/>
          <a:stretch>
            <a:fillRect/>
          </a:stretch>
        </p:blipFill>
        <p:spPr>
          <a:xfrm>
            <a:off x="7527364" y="828953"/>
            <a:ext cx="4518260" cy="2845055"/>
          </a:xfrm>
          <a:prstGeom prst="rect">
            <a:avLst/>
          </a:prstGeom>
        </p:spPr>
      </p:pic>
      <p:pic>
        <p:nvPicPr>
          <p:cNvPr id="10" name="Picture 9"/>
          <p:cNvPicPr>
            <a:picLocks noChangeAspect="1"/>
          </p:cNvPicPr>
          <p:nvPr/>
        </p:nvPicPr>
        <p:blipFill>
          <a:blip r:embed="rId5"/>
          <a:stretch>
            <a:fillRect/>
          </a:stretch>
        </p:blipFill>
        <p:spPr>
          <a:xfrm>
            <a:off x="2878767" y="3765338"/>
            <a:ext cx="4581576" cy="2842339"/>
          </a:xfrm>
          <a:prstGeom prst="rect">
            <a:avLst/>
          </a:prstGeom>
          <a:ln w="38100">
            <a:solidFill>
              <a:srgbClr val="FF0000"/>
            </a:solidFill>
          </a:ln>
        </p:spPr>
      </p:pic>
      <p:pic>
        <p:nvPicPr>
          <p:cNvPr id="11" name="Picture 10"/>
          <p:cNvPicPr>
            <a:picLocks noChangeAspect="1"/>
          </p:cNvPicPr>
          <p:nvPr/>
        </p:nvPicPr>
        <p:blipFill>
          <a:blip r:embed="rId6"/>
          <a:stretch>
            <a:fillRect/>
          </a:stretch>
        </p:blipFill>
        <p:spPr>
          <a:xfrm>
            <a:off x="7525465" y="3765338"/>
            <a:ext cx="4520159" cy="2845055"/>
          </a:xfrm>
          <a:prstGeom prst="rect">
            <a:avLst/>
          </a:prstGeom>
        </p:spPr>
      </p:pic>
      <p:sp>
        <p:nvSpPr>
          <p:cNvPr id="13" name="Title 1">
            <a:extLst>
              <a:ext uri="{FF2B5EF4-FFF2-40B4-BE49-F238E27FC236}">
                <a16:creationId xmlns:a16="http://schemas.microsoft.com/office/drawing/2014/main" id="{53974022-22B1-45ED-BC09-6E7E5E83A592}"/>
              </a:ext>
            </a:extLst>
          </p:cNvPr>
          <p:cNvSpPr txBox="1">
            <a:spLocks/>
          </p:cNvSpPr>
          <p:nvPr/>
        </p:nvSpPr>
        <p:spPr>
          <a:xfrm>
            <a:off x="68546" y="2057400"/>
            <a:ext cx="2616200" cy="2616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sz="2800" b="1" dirty="0">
              <a:solidFill>
                <a:schemeClr val="bg1"/>
              </a:solidFill>
              <a:latin typeface="Century Gothic" panose="020B0502020202020204" pitchFamily="34" charset="0"/>
            </a:endParaRP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52" y="2018233"/>
            <a:ext cx="2808975" cy="2808975"/>
          </a:xfrm>
          <a:prstGeom prst="rect">
            <a:avLst/>
          </a:prstGeom>
        </p:spPr>
      </p:pic>
      <p:sp>
        <p:nvSpPr>
          <p:cNvPr id="28" name="Rectangle 27"/>
          <p:cNvSpPr/>
          <p:nvPr/>
        </p:nvSpPr>
        <p:spPr>
          <a:xfrm>
            <a:off x="-154562" y="2864124"/>
            <a:ext cx="3069636" cy="954107"/>
          </a:xfrm>
          <a:prstGeom prst="rect">
            <a:avLst/>
          </a:prstGeom>
        </p:spPr>
        <p:txBody>
          <a:bodyPr wrap="square">
            <a:spAutoFit/>
          </a:bodyPr>
          <a:lstStyle/>
          <a:p>
            <a:pPr algn="ctr"/>
            <a:r>
              <a:rPr lang="it-IT" sz="2800" b="1" dirty="0">
                <a:solidFill>
                  <a:schemeClr val="bg1"/>
                </a:solidFill>
                <a:latin typeface="Century Gothic" panose="020B0502020202020204" pitchFamily="34" charset="0"/>
              </a:rPr>
              <a:t>Turbidity </a:t>
            </a:r>
          </a:p>
          <a:p>
            <a:pPr algn="ctr"/>
            <a:r>
              <a:rPr lang="it-IT" sz="2800" b="1" dirty="0">
                <a:solidFill>
                  <a:schemeClr val="bg1"/>
                </a:solidFill>
                <a:latin typeface="Century Gothic" panose="020B0502020202020204" pitchFamily="34" charset="0"/>
              </a:rPr>
              <a:t>models</a:t>
            </a:r>
          </a:p>
        </p:txBody>
      </p:sp>
      <p:sp>
        <p:nvSpPr>
          <p:cNvPr id="30" name="Title 1">
            <a:extLst>
              <a:ext uri="{FF2B5EF4-FFF2-40B4-BE49-F238E27FC236}">
                <a16:creationId xmlns:a16="http://schemas.microsoft.com/office/drawing/2014/main" id="{FE308EAC-205C-4E4F-8C94-274D0E1B47D9}"/>
              </a:ext>
            </a:extLst>
          </p:cNvPr>
          <p:cNvSpPr txBox="1">
            <a:spLocks/>
          </p:cNvSpPr>
          <p:nvPr/>
        </p:nvSpPr>
        <p:spPr>
          <a:xfrm>
            <a:off x="88105" y="361684"/>
            <a:ext cx="10515600" cy="328986"/>
          </a:xfrm>
          <a:prstGeom prst="rect">
            <a:avLst/>
          </a:prstGeom>
          <a:ln w="38100">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1400" b="1" dirty="0" smtClean="0">
                <a:solidFill>
                  <a:srgbClr val="FFC000"/>
                </a:solidFill>
                <a:latin typeface="Century Gothic" panose="020B0502020202020204" pitchFamily="34" charset="0"/>
                <a:ea typeface="Verdana" panose="020B0604030504040204" pitchFamily="34" charset="0"/>
              </a:rPr>
              <a:t>vEGU General Assembly 2021: Gather Online, 19-30 April 2021</a:t>
            </a:r>
            <a:endParaRPr lang="en-US" sz="1400" b="1" dirty="0">
              <a:solidFill>
                <a:srgbClr val="FFC000"/>
              </a:solidFill>
              <a:latin typeface="Century Gothic" panose="020B0502020202020204" pitchFamily="34" charset="0"/>
              <a:ea typeface="Verdana" panose="020B0604030504040204" pitchFamily="34" charset="0"/>
            </a:endParaRPr>
          </a:p>
        </p:txBody>
      </p:sp>
      <p:cxnSp>
        <p:nvCxnSpPr>
          <p:cNvPr id="31" name="Straight Connector 30">
            <a:extLst>
              <a:ext uri="{FF2B5EF4-FFF2-40B4-BE49-F238E27FC236}">
                <a16:creationId xmlns:a16="http://schemas.microsoft.com/office/drawing/2014/main" id="{CBCCB57F-9032-4537-BB5E-167BA6E6B049}"/>
              </a:ext>
            </a:extLst>
          </p:cNvPr>
          <p:cNvCxnSpPr>
            <a:cxnSpLocks/>
          </p:cNvCxnSpPr>
          <p:nvPr/>
        </p:nvCxnSpPr>
        <p:spPr>
          <a:xfrm>
            <a:off x="0" y="690670"/>
            <a:ext cx="12192000" cy="0"/>
          </a:xfrm>
          <a:prstGeom prst="line">
            <a:avLst/>
          </a:prstGeom>
          <a:ln w="28575">
            <a:solidFill>
              <a:srgbClr val="FFC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0516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TotalTime>
  <Words>907</Words>
  <Application>Microsoft Office PowerPoint</Application>
  <PresentationFormat>Widescreen</PresentationFormat>
  <Paragraphs>107</Paragraphs>
  <Slides>16</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Calibri Light</vt:lpstr>
      <vt:lpstr>Century Gothic</vt:lpstr>
      <vt:lpstr>MS Mincho</vt:lpstr>
      <vt:lpstr>Times New Roman</vt:lpstr>
      <vt:lpstr>Verdana</vt:lpstr>
      <vt:lpstr>Wingdings</vt:lpstr>
      <vt:lpstr>Office Theme</vt:lpstr>
      <vt:lpstr>Application of Sentinel-2A/B satellites to retrieve turbidity in the Guadalquivir estuary (Southern Spain)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Sentinel-2A/B satellites to retrieve turbidity in the Guadalquivir estuary (Southern Spain)</dc:title>
  <dc:creator>Masuma Chowdhury - masuma.chowdhury2@studio.unibo.it</dc:creator>
  <cp:lastModifiedBy>masuma</cp:lastModifiedBy>
  <cp:revision>85</cp:revision>
  <dcterms:created xsi:type="dcterms:W3CDTF">2021-04-09T17:49:10Z</dcterms:created>
  <dcterms:modified xsi:type="dcterms:W3CDTF">2021-04-26T17:17:40Z</dcterms:modified>
</cp:coreProperties>
</file>