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0" autoAdjust="0"/>
    <p:restoredTop sz="94660"/>
  </p:normalViewPr>
  <p:slideViewPr>
    <p:cSldViewPr snapToGrid="0">
      <p:cViewPr varScale="1">
        <p:scale>
          <a:sx n="127" d="100"/>
          <a:sy n="127" d="100"/>
        </p:scale>
        <p:origin x="31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272639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4270991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1056049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62207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11368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653087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2188295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2198654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3571924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3467331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4075678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C98EC-D241-4123-A7AB-0CD9E48A8753}" type="datetimeFigureOut">
              <a:rPr lang="zh-CN" altLang="en-US" smtClean="0"/>
              <a:t>2021/4/23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37CF0-98C4-4267-8705-ACA3BCB71770}" type="slidenum">
              <a:rPr lang="zh-CN" altLang="en-US" smtClean="0"/>
              <a:t>‹#›</a:t>
            </a:fld>
            <a:endParaRPr lang="zh-CN" altLang="en-US"/>
          </a:p>
        </p:txBody>
      </p:sp>
    </p:spTree>
    <p:extLst>
      <p:ext uri="{BB962C8B-B14F-4D97-AF65-F5344CB8AC3E}">
        <p14:creationId xmlns:p14="http://schemas.microsoft.com/office/powerpoint/2010/main" val="2450422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9474" y="3329909"/>
            <a:ext cx="2325078" cy="1301036"/>
          </a:xfrm>
          <a:prstGeom prst="rect">
            <a:avLst/>
          </a:prstGeom>
        </p:spPr>
      </p:pic>
      <p:sp>
        <p:nvSpPr>
          <p:cNvPr id="12" name="Rectangle 2">
            <a:extLst>
              <a:ext uri="{FF2B5EF4-FFF2-40B4-BE49-F238E27FC236}">
                <a16:creationId xmlns:a16="http://schemas.microsoft.com/office/drawing/2014/main" id="{D1F3DE89-BE91-4604-828C-63851CB93278}"/>
              </a:ext>
            </a:extLst>
          </p:cNvPr>
          <p:cNvSpPr>
            <a:spLocks noChangeArrowheads="1"/>
          </p:cNvSpPr>
          <p:nvPr/>
        </p:nvSpPr>
        <p:spPr bwMode="gray">
          <a:xfrm>
            <a:off x="0" y="418320"/>
            <a:ext cx="12192000" cy="51948"/>
          </a:xfrm>
          <a:prstGeom prst="rect">
            <a:avLst/>
          </a:prstGeom>
          <a:gradFill rotWithShape="0">
            <a:gsLst>
              <a:gs pos="0">
                <a:srgbClr val="0000FF"/>
              </a:gs>
              <a:gs pos="100000">
                <a:srgbClr val="00FF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latin typeface="Arial" panose="020B0604020202020204" pitchFamily="34" charset="0"/>
              <a:ea typeface="黑体" panose="02010609060101010101" pitchFamily="49" charset="-122"/>
            </a:endParaRPr>
          </a:p>
        </p:txBody>
      </p:sp>
      <p:sp>
        <p:nvSpPr>
          <p:cNvPr id="13" name="矩形 21">
            <a:extLst>
              <a:ext uri="{FF2B5EF4-FFF2-40B4-BE49-F238E27FC236}">
                <a16:creationId xmlns:a16="http://schemas.microsoft.com/office/drawing/2014/main" id="{7F8983E9-2B3D-46C8-8AED-2FF2E1E89B9E}"/>
              </a:ext>
            </a:extLst>
          </p:cNvPr>
          <p:cNvSpPr/>
          <p:nvPr/>
        </p:nvSpPr>
        <p:spPr>
          <a:xfrm>
            <a:off x="827340" y="25251"/>
            <a:ext cx="10989425" cy="430887"/>
          </a:xfrm>
          <a:prstGeom prst="rect">
            <a:avLst/>
          </a:prstGeom>
          <a:noFill/>
          <a:ln w="9525">
            <a:noFill/>
          </a:ln>
        </p:spPr>
        <p:txBody>
          <a:bodyPr wrap="square" anchor="t">
            <a:spAutoFit/>
          </a:bodyPr>
          <a:lstStyle/>
          <a:p>
            <a:pPr algn="ctr"/>
            <a:r>
              <a:rPr lang="en-US" altLang="zh-CN" sz="11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Determination of oil charge timing in the Ordovician carbonate reservoir of the </a:t>
            </a:r>
            <a:r>
              <a:rPr lang="en-US" altLang="zh-CN" sz="1100" b="1" dirty="0" err="1"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Tahe</a:t>
            </a:r>
            <a:r>
              <a:rPr lang="en-US" altLang="zh-CN" sz="11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 Oilfield, </a:t>
            </a:r>
            <a:r>
              <a:rPr lang="en-US" altLang="zh-CN" sz="1100" b="1" dirty="0" err="1"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Tarim</a:t>
            </a:r>
            <a:r>
              <a:rPr lang="en-US" altLang="zh-CN" sz="11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 Basin, NW China</a:t>
            </a:r>
          </a:p>
          <a:p>
            <a:pPr algn="ctr"/>
            <a:r>
              <a:rPr lang="en-US" altLang="zh-CN" sz="1100" b="1" dirty="0" err="1"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Jiaxu</a:t>
            </a:r>
            <a:r>
              <a:rPr lang="en-US" altLang="zh-CN" sz="11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 </a:t>
            </a:r>
            <a:r>
              <a:rPr lang="en-US" altLang="zh-CN" sz="11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C</a:t>
            </a:r>
            <a:r>
              <a:rPr lang="en-US" altLang="zh-CN" sz="11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hen </a:t>
            </a:r>
            <a:r>
              <a:rPr lang="en-US" altLang="zh-CN" sz="11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and </a:t>
            </a:r>
            <a:r>
              <a:rPr lang="en-US" altLang="zh-CN" sz="1100" b="1" dirty="0" err="1"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Xiaowen</a:t>
            </a:r>
            <a:r>
              <a:rPr lang="en-US" altLang="zh-CN" sz="1100" b="1" dirty="0"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 </a:t>
            </a:r>
            <a:r>
              <a:rPr lang="en-US" altLang="zh-CN" sz="1100" b="1" dirty="0" err="1" smtClean="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rPr>
              <a:t>Guo</a:t>
            </a:r>
            <a:endParaRPr lang="zh-CN" altLang="en-US" sz="11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微软雅黑" panose="020B0503020204020204" pitchFamily="34" charset="-122"/>
            </a:endParaRPr>
          </a:p>
        </p:txBody>
      </p:sp>
      <p:sp>
        <p:nvSpPr>
          <p:cNvPr id="3" name="文本框 2"/>
          <p:cNvSpPr txBox="1"/>
          <p:nvPr/>
        </p:nvSpPr>
        <p:spPr>
          <a:xfrm>
            <a:off x="206125" y="826620"/>
            <a:ext cx="3704433" cy="1200329"/>
          </a:xfrm>
          <a:prstGeom prst="rect">
            <a:avLst/>
          </a:prstGeom>
          <a:noFill/>
        </p:spPr>
        <p:txBody>
          <a:bodyPr wrap="square" rtlCol="0">
            <a:spAutoFit/>
          </a:bodyPr>
          <a:lstStyle/>
          <a:p>
            <a:pPr algn="just"/>
            <a:r>
              <a:rPr lang="en-US" altLang="zh-CN" sz="900" dirty="0" smtClean="0">
                <a:latin typeface="Times New Roman" panose="02020603050405020304" pitchFamily="18" charset="0"/>
                <a:cs typeface="Times New Roman" panose="02020603050405020304" pitchFamily="18" charset="0"/>
              </a:rPr>
              <a:t>        Determining </a:t>
            </a:r>
            <a:r>
              <a:rPr lang="en-US" altLang="zh-CN" sz="900" dirty="0">
                <a:latin typeface="Times New Roman" panose="02020603050405020304" pitchFamily="18" charset="0"/>
                <a:cs typeface="Times New Roman" panose="02020603050405020304" pitchFamily="18" charset="0"/>
              </a:rPr>
              <a:t>the timings of oil charge in sedimentary basins are essential to understand the evolutionary histories of petroleum systems, especially in sedimentary basins with complicated tectonic evolution and thermal histories. The Ordovician carbonate reservoir in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which is located in the northern </a:t>
            </a:r>
            <a:r>
              <a:rPr lang="en-US" altLang="zh-CN" sz="900" dirty="0" err="1">
                <a:latin typeface="Times New Roman" panose="02020603050405020304" pitchFamily="18" charset="0"/>
                <a:cs typeface="Times New Roman" panose="02020603050405020304" pitchFamily="18" charset="0"/>
              </a:rPr>
              <a:t>Tarim</a:t>
            </a:r>
            <a:r>
              <a:rPr lang="en-US" altLang="zh-CN" sz="900" dirty="0">
                <a:latin typeface="Times New Roman" panose="02020603050405020304" pitchFamily="18" charset="0"/>
                <a:cs typeface="Times New Roman" panose="02020603050405020304" pitchFamily="18" charset="0"/>
              </a:rPr>
              <a:t> Basin, comprises the largest marine reservoirs in China with reserves up to 3.2×10</a:t>
            </a:r>
            <a:r>
              <a:rPr lang="en-US" altLang="zh-CN" sz="900" baseline="30000" dirty="0">
                <a:latin typeface="Times New Roman" panose="02020603050405020304" pitchFamily="18" charset="0"/>
                <a:cs typeface="Times New Roman" panose="02020603050405020304" pitchFamily="18" charset="0"/>
              </a:rPr>
              <a:t>8</a:t>
            </a:r>
            <a:r>
              <a:rPr lang="en-US" altLang="zh-CN" sz="900" dirty="0">
                <a:latin typeface="Times New Roman" panose="02020603050405020304" pitchFamily="18" charset="0"/>
                <a:cs typeface="Times New Roman" panose="02020603050405020304" pitchFamily="18" charset="0"/>
              </a:rPr>
              <a:t> t. Previous estimates for the ages of oil charge in the Ordovician reservoir of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a:t>
            </a:r>
            <a:r>
              <a:rPr lang="en-US" altLang="zh-CN" sz="900" dirty="0" smtClean="0">
                <a:latin typeface="Times New Roman" panose="02020603050405020304" pitchFamily="18" charset="0"/>
                <a:cs typeface="Times New Roman" panose="02020603050405020304" pitchFamily="18" charset="0"/>
              </a:rPr>
              <a:t>are </a:t>
            </a:r>
            <a:r>
              <a:rPr lang="en-US" altLang="zh-CN" sz="900" dirty="0">
                <a:latin typeface="Times New Roman" panose="02020603050405020304" pitchFamily="18" charset="0"/>
                <a:cs typeface="Times New Roman" panose="02020603050405020304" pitchFamily="18" charset="0"/>
              </a:rPr>
              <a:t>still in </a:t>
            </a:r>
            <a:r>
              <a:rPr lang="en-US" altLang="zh-CN" sz="900" dirty="0" smtClean="0">
                <a:latin typeface="Times New Roman" panose="02020603050405020304" pitchFamily="18" charset="0"/>
                <a:cs typeface="Times New Roman" panose="02020603050405020304" pitchFamily="18" charset="0"/>
              </a:rPr>
              <a:t>dispute.</a:t>
            </a:r>
            <a:endParaRPr lang="zh-CN" altLang="en-US" sz="900" dirty="0">
              <a:latin typeface="Times New Roman" panose="02020603050405020304" pitchFamily="18" charset="0"/>
              <a:cs typeface="Times New Roman" panose="02020603050405020304" pitchFamily="18" charset="0"/>
            </a:endParaRPr>
          </a:p>
        </p:txBody>
      </p:sp>
      <p:sp>
        <p:nvSpPr>
          <p:cNvPr id="18" name="文本框 17"/>
          <p:cNvSpPr txBox="1"/>
          <p:nvPr/>
        </p:nvSpPr>
        <p:spPr>
          <a:xfrm>
            <a:off x="203082" y="2344042"/>
            <a:ext cx="3707475" cy="507831"/>
          </a:xfrm>
          <a:prstGeom prst="rect">
            <a:avLst/>
          </a:prstGeom>
          <a:noFill/>
        </p:spPr>
        <p:txBody>
          <a:bodyPr wrap="square" rtlCol="0">
            <a:spAutoFit/>
          </a:bodyPr>
          <a:lstStyle/>
          <a:p>
            <a:pPr algn="just"/>
            <a:r>
              <a:rPr lang="en-US" altLang="zh-CN" sz="900" dirty="0">
                <a:latin typeface="Times New Roman" panose="02020603050405020304" pitchFamily="18" charset="0"/>
                <a:cs typeface="Times New Roman" panose="02020603050405020304" pitchFamily="18" charset="0"/>
              </a:rPr>
              <a:t>        This study aims to determine the timings of oil charge in the Ordovician carbonate reservoir in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a:t>
            </a:r>
            <a:r>
              <a:rPr lang="en-US" altLang="zh-CN" sz="900" dirty="0" err="1">
                <a:latin typeface="Times New Roman" panose="02020603050405020304" pitchFamily="18" charset="0"/>
                <a:cs typeface="Times New Roman" panose="02020603050405020304" pitchFamily="18" charset="0"/>
              </a:rPr>
              <a:t>Tarim</a:t>
            </a:r>
            <a:r>
              <a:rPr lang="en-US" altLang="zh-CN" sz="900" dirty="0">
                <a:latin typeface="Times New Roman" panose="02020603050405020304" pitchFamily="18" charset="0"/>
                <a:cs typeface="Times New Roman" panose="02020603050405020304" pitchFamily="18" charset="0"/>
              </a:rPr>
              <a:t> Basin, which basin is subjected to multiple phases of tectonic deformations and oil </a:t>
            </a:r>
            <a:r>
              <a:rPr lang="en-US" altLang="zh-CN" sz="900" dirty="0" smtClean="0">
                <a:latin typeface="Times New Roman" panose="02020603050405020304" pitchFamily="18" charset="0"/>
                <a:cs typeface="Times New Roman" panose="02020603050405020304" pitchFamily="18" charset="0"/>
              </a:rPr>
              <a:t>charge.</a:t>
            </a:r>
            <a:endParaRPr lang="zh-CN" altLang="en-US" sz="900" dirty="0">
              <a:latin typeface="Times New Roman" panose="02020603050405020304" pitchFamily="18" charset="0"/>
              <a:cs typeface="Times New Roman" panose="02020603050405020304" pitchFamily="18" charset="0"/>
            </a:endParaRPr>
          </a:p>
        </p:txBody>
      </p:sp>
      <p:sp>
        <p:nvSpPr>
          <p:cNvPr id="23" name="文本框 22"/>
          <p:cNvSpPr txBox="1"/>
          <p:nvPr/>
        </p:nvSpPr>
        <p:spPr>
          <a:xfrm>
            <a:off x="203083" y="3240412"/>
            <a:ext cx="1386391" cy="1892826"/>
          </a:xfrm>
          <a:prstGeom prst="rect">
            <a:avLst/>
          </a:prstGeom>
          <a:noFill/>
        </p:spPr>
        <p:txBody>
          <a:bodyPr wrap="square" rtlCol="0">
            <a:spAutoFit/>
          </a:bodyPr>
          <a:lstStyle/>
          <a:p>
            <a:pPr algn="just"/>
            <a:r>
              <a:rPr lang="en-US" altLang="zh-CN" sz="900" dirty="0" smtClean="0">
                <a:latin typeface="Times New Roman" panose="02020603050405020304" pitchFamily="18" charset="0"/>
                <a:cs typeface="Times New Roman" panose="02020603050405020304" pitchFamily="18" charset="0"/>
              </a:rPr>
              <a:t>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which covers an area of 2.4×10</a:t>
            </a:r>
            <a:r>
              <a:rPr lang="en-US" altLang="zh-CN" sz="900" baseline="30000" dirty="0">
                <a:latin typeface="Times New Roman" panose="02020603050405020304" pitchFamily="18" charset="0"/>
                <a:cs typeface="Times New Roman" panose="02020603050405020304" pitchFamily="18" charset="0"/>
              </a:rPr>
              <a:t>3</a:t>
            </a:r>
            <a:r>
              <a:rPr lang="en-US" altLang="zh-CN" sz="900" dirty="0">
                <a:latin typeface="Times New Roman" panose="02020603050405020304" pitchFamily="18" charset="0"/>
                <a:cs typeface="Times New Roman" panose="02020603050405020304" pitchFamily="18" charset="0"/>
              </a:rPr>
              <a:t> Km</a:t>
            </a:r>
            <a:r>
              <a:rPr lang="en-US" altLang="zh-CN" sz="900" baseline="30000" dirty="0">
                <a:latin typeface="Times New Roman" panose="02020603050405020304" pitchFamily="18" charset="0"/>
                <a:cs typeface="Times New Roman" panose="02020603050405020304" pitchFamily="18" charset="0"/>
              </a:rPr>
              <a:t>2</a:t>
            </a:r>
            <a:r>
              <a:rPr lang="en-US" altLang="zh-CN" sz="900" dirty="0">
                <a:latin typeface="Times New Roman" panose="02020603050405020304" pitchFamily="18" charset="0"/>
                <a:cs typeface="Times New Roman" panose="02020603050405020304" pitchFamily="18" charset="0"/>
              </a:rPr>
              <a:t>, is located in the northern </a:t>
            </a:r>
            <a:r>
              <a:rPr lang="en-US" altLang="zh-CN" sz="900" dirty="0" err="1">
                <a:latin typeface="Times New Roman" panose="02020603050405020304" pitchFamily="18" charset="0"/>
                <a:cs typeface="Times New Roman" panose="02020603050405020304" pitchFamily="18" charset="0"/>
              </a:rPr>
              <a:t>Tarim</a:t>
            </a:r>
            <a:r>
              <a:rPr lang="en-US" altLang="zh-CN" sz="900" dirty="0">
                <a:latin typeface="Times New Roman" panose="02020603050405020304" pitchFamily="18" charset="0"/>
                <a:cs typeface="Times New Roman" panose="02020603050405020304" pitchFamily="18" charset="0"/>
              </a:rPr>
              <a:t> </a:t>
            </a:r>
            <a:r>
              <a:rPr lang="en-US" altLang="zh-CN" sz="900" dirty="0" smtClean="0">
                <a:latin typeface="Times New Roman" panose="02020603050405020304" pitchFamily="18" charset="0"/>
                <a:cs typeface="Times New Roman" panose="02020603050405020304" pitchFamily="18" charset="0"/>
              </a:rPr>
              <a:t>Basin (Fig. 1). </a:t>
            </a:r>
            <a:r>
              <a:rPr lang="en-US" altLang="zh-CN" sz="900" dirty="0">
                <a:latin typeface="Times New Roman" panose="02020603050405020304" pitchFamily="18" charset="0"/>
                <a:cs typeface="Times New Roman" panose="02020603050405020304" pitchFamily="18" charset="0"/>
              </a:rPr>
              <a:t>Crude oil has been discovered from the Ordovician carbonate reservoirs, Carboniferous sandstone reservoirs, and Triassic sandstone reservoirs, among which the Ordovician carbonate reservoir is the </a:t>
            </a:r>
            <a:r>
              <a:rPr lang="en-US" altLang="zh-CN" sz="900" dirty="0" smtClean="0">
                <a:latin typeface="Times New Roman" panose="02020603050405020304" pitchFamily="18" charset="0"/>
                <a:cs typeface="Times New Roman" panose="02020603050405020304" pitchFamily="18" charset="0"/>
              </a:rPr>
              <a:t>largest</a:t>
            </a:r>
            <a:endParaRPr lang="zh-CN" altLang="en-US" sz="900" dirty="0">
              <a:latin typeface="Times New Roman" panose="02020603050405020304" pitchFamily="18" charset="0"/>
              <a:cs typeface="Times New Roman" panose="02020603050405020304" pitchFamily="18" charset="0"/>
            </a:endParaRPr>
          </a:p>
        </p:txBody>
      </p:sp>
      <p:sp>
        <p:nvSpPr>
          <p:cNvPr id="24" name="矩形 23"/>
          <p:cNvSpPr/>
          <p:nvPr/>
        </p:nvSpPr>
        <p:spPr>
          <a:xfrm>
            <a:off x="1225268" y="2952288"/>
            <a:ext cx="1525517"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Geological settings</a:t>
            </a:r>
            <a:endParaRPr lang="zh-CN" altLang="en-US" sz="1100" b="1" dirty="0">
              <a:latin typeface="Times New Roman" pitchFamily="18" charset="0"/>
              <a:cs typeface="Times New Roman" pitchFamily="18" charset="0"/>
            </a:endParaRPr>
          </a:p>
        </p:txBody>
      </p:sp>
      <p:sp>
        <p:nvSpPr>
          <p:cNvPr id="30" name="矩形 29"/>
          <p:cNvSpPr/>
          <p:nvPr/>
        </p:nvSpPr>
        <p:spPr>
          <a:xfrm>
            <a:off x="1443924" y="573599"/>
            <a:ext cx="1088206"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Introduction</a:t>
            </a:r>
            <a:endParaRPr lang="zh-CN" altLang="en-US" sz="1100" b="1" dirty="0">
              <a:latin typeface="Times New Roman" pitchFamily="18" charset="0"/>
              <a:cs typeface="Times New Roman" pitchFamily="18" charset="0"/>
            </a:endParaRPr>
          </a:p>
        </p:txBody>
      </p:sp>
      <p:sp>
        <p:nvSpPr>
          <p:cNvPr id="31" name="矩形 30"/>
          <p:cNvSpPr/>
          <p:nvPr/>
        </p:nvSpPr>
        <p:spPr>
          <a:xfrm>
            <a:off x="1589474" y="2081699"/>
            <a:ext cx="797107"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Objective</a:t>
            </a:r>
            <a:endParaRPr lang="zh-CN" altLang="en-US" sz="1100" b="1" dirty="0">
              <a:latin typeface="Times New Roman" pitchFamily="18" charset="0"/>
              <a:cs typeface="Times New Roman" pitchFamily="18" charset="0"/>
            </a:endParaRPr>
          </a:p>
        </p:txBody>
      </p:sp>
      <p:sp>
        <p:nvSpPr>
          <p:cNvPr id="32" name="文本框 31"/>
          <p:cNvSpPr txBox="1"/>
          <p:nvPr/>
        </p:nvSpPr>
        <p:spPr>
          <a:xfrm>
            <a:off x="1589474" y="4666048"/>
            <a:ext cx="2077651" cy="307777"/>
          </a:xfrm>
          <a:prstGeom prst="rect">
            <a:avLst/>
          </a:prstGeom>
          <a:noFill/>
        </p:spPr>
        <p:txBody>
          <a:bodyPr wrap="square" rtlCol="0">
            <a:spAutoFit/>
          </a:bodyPr>
          <a:lstStyle/>
          <a:p>
            <a:pPr algn="ctr"/>
            <a:r>
              <a:rPr lang="en-US" altLang="zh-CN" sz="700" dirty="0" smtClean="0">
                <a:latin typeface="Times New Roman" panose="02020603050405020304" pitchFamily="18" charset="0"/>
                <a:cs typeface="Times New Roman" panose="02020603050405020304" pitchFamily="18" charset="0"/>
              </a:rPr>
              <a:t>Fig. 1 Sample locations used in the study from the </a:t>
            </a:r>
            <a:r>
              <a:rPr lang="en-US" altLang="zh-CN" sz="700" dirty="0" err="1" smtClean="0">
                <a:latin typeface="Times New Roman" panose="02020603050405020304" pitchFamily="18" charset="0"/>
                <a:cs typeface="Times New Roman" panose="02020603050405020304" pitchFamily="18" charset="0"/>
              </a:rPr>
              <a:t>Tahe</a:t>
            </a:r>
            <a:r>
              <a:rPr lang="en-US" altLang="zh-CN" sz="700" dirty="0" smtClean="0">
                <a:latin typeface="Times New Roman" panose="02020603050405020304" pitchFamily="18" charset="0"/>
                <a:cs typeface="Times New Roman" panose="02020603050405020304" pitchFamily="18" charset="0"/>
              </a:rPr>
              <a:t> Oilfield, </a:t>
            </a:r>
            <a:r>
              <a:rPr lang="en-US" altLang="zh-CN" sz="700" dirty="0" err="1" smtClean="0">
                <a:latin typeface="Times New Roman" panose="02020603050405020304" pitchFamily="18" charset="0"/>
                <a:cs typeface="Times New Roman" panose="02020603050405020304" pitchFamily="18" charset="0"/>
              </a:rPr>
              <a:t>Tarim</a:t>
            </a:r>
            <a:r>
              <a:rPr lang="en-US" altLang="zh-CN" sz="700" dirty="0" smtClean="0">
                <a:latin typeface="Times New Roman" panose="02020603050405020304" pitchFamily="18" charset="0"/>
                <a:cs typeface="Times New Roman" panose="02020603050405020304" pitchFamily="18" charset="0"/>
              </a:rPr>
              <a:t> Basin.</a:t>
            </a:r>
            <a:endParaRPr lang="zh-CN" altLang="en-US" sz="700" dirty="0">
              <a:latin typeface="Times New Roman" panose="02020603050405020304" pitchFamily="18" charset="0"/>
              <a:cs typeface="Times New Roman" panose="02020603050405020304" pitchFamily="18" charset="0"/>
            </a:endParaRPr>
          </a:p>
        </p:txBody>
      </p:sp>
      <p:pic>
        <p:nvPicPr>
          <p:cNvPr id="38" name="图片 37"/>
          <p:cNvPicPr>
            <a:picLocks noChangeAspect="1"/>
          </p:cNvPicPr>
          <p:nvPr/>
        </p:nvPicPr>
        <p:blipFill>
          <a:blip r:embed="rId3"/>
          <a:stretch>
            <a:fillRect/>
          </a:stretch>
        </p:blipFill>
        <p:spPr>
          <a:xfrm>
            <a:off x="6015683" y="817773"/>
            <a:ext cx="1660607" cy="1368446"/>
          </a:xfrm>
          <a:prstGeom prst="rect">
            <a:avLst/>
          </a:prstGeom>
        </p:spPr>
      </p:pic>
      <p:pic>
        <p:nvPicPr>
          <p:cNvPr id="39" name="图片 38"/>
          <p:cNvPicPr>
            <a:picLocks noChangeAspect="1"/>
          </p:cNvPicPr>
          <p:nvPr/>
        </p:nvPicPr>
        <p:blipFill>
          <a:blip r:embed="rId4"/>
          <a:stretch>
            <a:fillRect/>
          </a:stretch>
        </p:blipFill>
        <p:spPr>
          <a:xfrm>
            <a:off x="4327856" y="2325858"/>
            <a:ext cx="3358820" cy="944798"/>
          </a:xfrm>
          <a:prstGeom prst="rect">
            <a:avLst/>
          </a:prstGeom>
        </p:spPr>
      </p:pic>
      <p:pic>
        <p:nvPicPr>
          <p:cNvPr id="41" name="图片 40"/>
          <p:cNvPicPr>
            <a:picLocks noChangeAspect="1"/>
          </p:cNvPicPr>
          <p:nvPr/>
        </p:nvPicPr>
        <p:blipFill>
          <a:blip r:embed="rId5"/>
          <a:stretch>
            <a:fillRect/>
          </a:stretch>
        </p:blipFill>
        <p:spPr>
          <a:xfrm>
            <a:off x="4203309" y="3403002"/>
            <a:ext cx="3750269" cy="941723"/>
          </a:xfrm>
          <a:prstGeom prst="rect">
            <a:avLst/>
          </a:prstGeom>
        </p:spPr>
      </p:pic>
      <p:grpSp>
        <p:nvGrpSpPr>
          <p:cNvPr id="61" name="组合 60"/>
          <p:cNvGrpSpPr/>
          <p:nvPr/>
        </p:nvGrpSpPr>
        <p:grpSpPr>
          <a:xfrm>
            <a:off x="4413978" y="5899483"/>
            <a:ext cx="3362420" cy="692532"/>
            <a:chOff x="7229211" y="3436626"/>
            <a:chExt cx="3362420" cy="692532"/>
          </a:xfrm>
        </p:grpSpPr>
        <p:pic>
          <p:nvPicPr>
            <p:cNvPr id="60" name="图片 59"/>
            <p:cNvPicPr>
              <a:picLocks noChangeAspect="1"/>
            </p:cNvPicPr>
            <p:nvPr/>
          </p:nvPicPr>
          <p:blipFill rotWithShape="1">
            <a:blip r:embed="rId6"/>
            <a:srcRect t="50130"/>
            <a:stretch/>
          </p:blipFill>
          <p:spPr>
            <a:xfrm>
              <a:off x="8893677" y="3438975"/>
              <a:ext cx="1697954" cy="690183"/>
            </a:xfrm>
            <a:prstGeom prst="rect">
              <a:avLst/>
            </a:prstGeom>
          </p:spPr>
        </p:pic>
        <p:pic>
          <p:nvPicPr>
            <p:cNvPr id="42" name="图片 41"/>
            <p:cNvPicPr>
              <a:picLocks noChangeAspect="1"/>
            </p:cNvPicPr>
            <p:nvPr/>
          </p:nvPicPr>
          <p:blipFill rotWithShape="1">
            <a:blip r:embed="rId6"/>
            <a:srcRect b="49972"/>
            <a:stretch/>
          </p:blipFill>
          <p:spPr>
            <a:xfrm>
              <a:off x="7229211" y="3436626"/>
              <a:ext cx="1697954" cy="692364"/>
            </a:xfrm>
            <a:prstGeom prst="rect">
              <a:avLst/>
            </a:prstGeom>
          </p:spPr>
        </p:pic>
      </p:grpSp>
      <p:pic>
        <p:nvPicPr>
          <p:cNvPr id="43" name="图片 42"/>
          <p:cNvPicPr>
            <a:picLocks noChangeAspect="1"/>
          </p:cNvPicPr>
          <p:nvPr/>
        </p:nvPicPr>
        <p:blipFill>
          <a:blip r:embed="rId7"/>
          <a:stretch>
            <a:fillRect/>
          </a:stretch>
        </p:blipFill>
        <p:spPr>
          <a:xfrm>
            <a:off x="8407538" y="1048437"/>
            <a:ext cx="3214038" cy="924137"/>
          </a:xfrm>
          <a:prstGeom prst="rect">
            <a:avLst/>
          </a:prstGeom>
        </p:spPr>
      </p:pic>
      <p:sp>
        <p:nvSpPr>
          <p:cNvPr id="44" name="矩形 43"/>
          <p:cNvSpPr/>
          <p:nvPr/>
        </p:nvSpPr>
        <p:spPr>
          <a:xfrm>
            <a:off x="5230837" y="572458"/>
            <a:ext cx="1560645"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Phases of calcite veins</a:t>
            </a:r>
            <a:endParaRPr lang="zh-CN" altLang="en-US" sz="1100" b="1" dirty="0">
              <a:latin typeface="Times New Roman" pitchFamily="18" charset="0"/>
              <a:cs typeface="Times New Roman" pitchFamily="18" charset="0"/>
            </a:endParaRPr>
          </a:p>
        </p:txBody>
      </p:sp>
      <p:sp>
        <p:nvSpPr>
          <p:cNvPr id="45" name="文本框 44"/>
          <p:cNvSpPr txBox="1"/>
          <p:nvPr/>
        </p:nvSpPr>
        <p:spPr>
          <a:xfrm>
            <a:off x="4098209" y="828557"/>
            <a:ext cx="1954055" cy="646331"/>
          </a:xfrm>
          <a:prstGeom prst="rect">
            <a:avLst/>
          </a:prstGeom>
          <a:noFill/>
        </p:spPr>
        <p:txBody>
          <a:bodyPr wrap="square" rtlCol="0">
            <a:spAutoFit/>
          </a:bodyPr>
          <a:lstStyle/>
          <a:p>
            <a:pPr marL="171450" indent="-171450" algn="just">
              <a:buFont typeface="Wingdings" panose="05000000000000000000" pitchFamily="2" charset="2"/>
              <a:buChar char="Ø"/>
            </a:pPr>
            <a:r>
              <a:rPr lang="en-US" altLang="zh-CN" sz="900" dirty="0" smtClean="0">
                <a:latin typeface="Times New Roman" panose="02020603050405020304" pitchFamily="18" charset="0"/>
                <a:cs typeface="Times New Roman" panose="02020603050405020304" pitchFamily="18" charset="0"/>
              </a:rPr>
              <a:t>Phase I calcite shows uniform dull CL color (Fig. 2).</a:t>
            </a:r>
            <a:endParaRPr lang="en-US" altLang="zh-CN" sz="9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Phase </a:t>
            </a:r>
            <a:r>
              <a:rPr lang="en-US" altLang="zh-CN" sz="900" dirty="0" smtClean="0">
                <a:latin typeface="Times New Roman" panose="02020603050405020304" pitchFamily="18" charset="0"/>
                <a:cs typeface="Times New Roman" panose="02020603050405020304" pitchFamily="18" charset="0"/>
              </a:rPr>
              <a:t>II </a:t>
            </a:r>
            <a:r>
              <a:rPr lang="en-US" altLang="zh-CN" sz="900" dirty="0">
                <a:latin typeface="Times New Roman" panose="02020603050405020304" pitchFamily="18" charset="0"/>
                <a:cs typeface="Times New Roman" panose="02020603050405020304" pitchFamily="18" charset="0"/>
              </a:rPr>
              <a:t>calcite shows uniform </a:t>
            </a:r>
            <a:r>
              <a:rPr lang="en-US" altLang="zh-CN" sz="900" dirty="0" smtClean="0">
                <a:latin typeface="Times New Roman" panose="02020603050405020304" pitchFamily="18" charset="0"/>
                <a:cs typeface="Times New Roman" panose="02020603050405020304" pitchFamily="18" charset="0"/>
              </a:rPr>
              <a:t>bright CL </a:t>
            </a:r>
            <a:r>
              <a:rPr lang="en-US" altLang="zh-CN" sz="900" dirty="0">
                <a:latin typeface="Times New Roman" panose="02020603050405020304" pitchFamily="18" charset="0"/>
                <a:cs typeface="Times New Roman" panose="02020603050405020304" pitchFamily="18" charset="0"/>
              </a:rPr>
              <a:t>color.</a:t>
            </a:r>
          </a:p>
        </p:txBody>
      </p:sp>
      <p:sp>
        <p:nvSpPr>
          <p:cNvPr id="46" name="文本框 45"/>
          <p:cNvSpPr txBox="1"/>
          <p:nvPr/>
        </p:nvSpPr>
        <p:spPr>
          <a:xfrm>
            <a:off x="4873959" y="2158866"/>
            <a:ext cx="2902440" cy="200055"/>
          </a:xfrm>
          <a:prstGeom prst="rect">
            <a:avLst/>
          </a:prstGeom>
          <a:noFill/>
        </p:spPr>
        <p:txBody>
          <a:bodyPr wrap="square" rtlCol="0">
            <a:spAutoFit/>
          </a:bodyPr>
          <a:lstStyle/>
          <a:p>
            <a:r>
              <a:rPr lang="en-US" altLang="zh-CN" sz="700" dirty="0" smtClean="0">
                <a:latin typeface="Times New Roman" panose="02020603050405020304" pitchFamily="18" charset="0"/>
                <a:cs typeface="Times New Roman" panose="02020603050405020304" pitchFamily="18" charset="0"/>
              </a:rPr>
              <a:t>Fig. 2 Transmitted light (TL) and CL photomicrographs of the calcite veins.</a:t>
            </a:r>
            <a:endParaRPr lang="zh-CN" altLang="en-US" sz="700" dirty="0">
              <a:latin typeface="Times New Roman" panose="02020603050405020304" pitchFamily="18" charset="0"/>
              <a:cs typeface="Times New Roman" panose="02020603050405020304" pitchFamily="18" charset="0"/>
            </a:endParaRPr>
          </a:p>
        </p:txBody>
      </p:sp>
      <p:sp>
        <p:nvSpPr>
          <p:cNvPr id="47" name="文本框 46"/>
          <p:cNvSpPr txBox="1"/>
          <p:nvPr/>
        </p:nvSpPr>
        <p:spPr>
          <a:xfrm>
            <a:off x="4887653" y="3211523"/>
            <a:ext cx="2336095" cy="200055"/>
          </a:xfrm>
          <a:prstGeom prst="rect">
            <a:avLst/>
          </a:prstGeom>
          <a:noFill/>
        </p:spPr>
        <p:txBody>
          <a:bodyPr wrap="square" rtlCol="0">
            <a:spAutoFit/>
          </a:bodyPr>
          <a:lstStyle/>
          <a:p>
            <a:r>
              <a:rPr lang="en-US" altLang="zh-CN" sz="700" dirty="0" smtClean="0">
                <a:latin typeface="Times New Roman" panose="02020603050405020304" pitchFamily="18" charset="0"/>
                <a:cs typeface="Times New Roman" panose="02020603050405020304" pitchFamily="18" charset="0"/>
              </a:rPr>
              <a:t>Fig. 3 REE distribution patterns of calcite with two phases.</a:t>
            </a:r>
            <a:endParaRPr lang="zh-CN" altLang="en-US" sz="700" dirty="0">
              <a:latin typeface="Times New Roman" panose="02020603050405020304" pitchFamily="18" charset="0"/>
              <a:cs typeface="Times New Roman" panose="02020603050405020304" pitchFamily="18" charset="0"/>
            </a:endParaRPr>
          </a:p>
        </p:txBody>
      </p:sp>
      <p:sp>
        <p:nvSpPr>
          <p:cNvPr id="48" name="文本框 47"/>
          <p:cNvSpPr txBox="1"/>
          <p:nvPr/>
        </p:nvSpPr>
        <p:spPr>
          <a:xfrm>
            <a:off x="4832694" y="4299085"/>
            <a:ext cx="2526611" cy="200055"/>
          </a:xfrm>
          <a:prstGeom prst="rect">
            <a:avLst/>
          </a:prstGeom>
          <a:noFill/>
        </p:spPr>
        <p:txBody>
          <a:bodyPr wrap="square" rtlCol="0">
            <a:spAutoFit/>
          </a:bodyPr>
          <a:lstStyle/>
          <a:p>
            <a:r>
              <a:rPr lang="en-US" altLang="zh-CN" sz="700" dirty="0" smtClean="0">
                <a:latin typeface="Times New Roman" panose="02020603050405020304" pitchFamily="18" charset="0"/>
                <a:cs typeface="Times New Roman" panose="02020603050405020304" pitchFamily="18" charset="0"/>
              </a:rPr>
              <a:t>Fig. 4 The C, O, and </a:t>
            </a:r>
            <a:r>
              <a:rPr lang="en-US" altLang="zh-CN" sz="700" dirty="0" err="1" smtClean="0">
                <a:latin typeface="Times New Roman" panose="02020603050405020304" pitchFamily="18" charset="0"/>
                <a:cs typeface="Times New Roman" panose="02020603050405020304" pitchFamily="18" charset="0"/>
              </a:rPr>
              <a:t>Sr</a:t>
            </a:r>
            <a:r>
              <a:rPr lang="en-US" altLang="zh-CN" sz="700" dirty="0" smtClean="0">
                <a:latin typeface="Times New Roman" panose="02020603050405020304" pitchFamily="18" charset="0"/>
                <a:cs typeface="Times New Roman" panose="02020603050405020304" pitchFamily="18" charset="0"/>
              </a:rPr>
              <a:t> isotope composition of the calcite veins.</a:t>
            </a:r>
            <a:endParaRPr lang="zh-CN" altLang="en-US" sz="700" dirty="0">
              <a:latin typeface="Times New Roman" panose="02020603050405020304" pitchFamily="18" charset="0"/>
              <a:cs typeface="Times New Roman" panose="02020603050405020304" pitchFamily="18" charset="0"/>
            </a:endParaRPr>
          </a:p>
        </p:txBody>
      </p:sp>
      <p:sp>
        <p:nvSpPr>
          <p:cNvPr id="49" name="文本框 48"/>
          <p:cNvSpPr txBox="1"/>
          <p:nvPr/>
        </p:nvSpPr>
        <p:spPr>
          <a:xfrm>
            <a:off x="4077674" y="1409096"/>
            <a:ext cx="1974591" cy="784830"/>
          </a:xfrm>
          <a:prstGeom prst="rect">
            <a:avLst/>
          </a:prstGeom>
          <a:noFill/>
        </p:spPr>
        <p:txBody>
          <a:bodyPr wrap="square" rtlCol="0">
            <a:spAutoFit/>
          </a:bodyPr>
          <a:lstStyle/>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Phase I calcite </a:t>
            </a:r>
            <a:r>
              <a:rPr lang="en-US" altLang="zh-CN" sz="900" dirty="0" smtClean="0">
                <a:latin typeface="Times New Roman" panose="02020603050405020304" pitchFamily="18" charset="0"/>
                <a:cs typeface="Times New Roman" panose="02020603050405020304" pitchFamily="18" charset="0"/>
              </a:rPr>
              <a:t>exhibits </a:t>
            </a:r>
            <a:r>
              <a:rPr lang="en-US" altLang="zh-CN" sz="900" dirty="0">
                <a:latin typeface="Times New Roman" panose="02020603050405020304" pitchFamily="18" charset="0"/>
                <a:cs typeface="Times New Roman" panose="02020603050405020304" pitchFamily="18" charset="0"/>
              </a:rPr>
              <a:t>minor to moderate negative Ce </a:t>
            </a:r>
            <a:r>
              <a:rPr lang="en-US" altLang="zh-CN" sz="900" dirty="0" smtClean="0">
                <a:latin typeface="Times New Roman" panose="02020603050405020304" pitchFamily="18" charset="0"/>
                <a:cs typeface="Times New Roman" panose="02020603050405020304" pitchFamily="18" charset="0"/>
              </a:rPr>
              <a:t>anomalies (</a:t>
            </a:r>
            <a:r>
              <a:rPr lang="en-US" altLang="zh-CN" sz="900" dirty="0">
                <a:latin typeface="Times New Roman" panose="02020603050405020304" pitchFamily="18" charset="0"/>
                <a:cs typeface="Times New Roman" panose="02020603050405020304" pitchFamily="18" charset="0"/>
              </a:rPr>
              <a:t>Fig</a:t>
            </a:r>
            <a:r>
              <a:rPr lang="en-US" altLang="zh-CN" sz="900" dirty="0" smtClean="0">
                <a:latin typeface="Times New Roman" panose="02020603050405020304" pitchFamily="18" charset="0"/>
                <a:cs typeface="Times New Roman" panose="02020603050405020304" pitchFamily="18" charset="0"/>
              </a:rPr>
              <a:t>. 3).</a:t>
            </a:r>
            <a:endParaRPr lang="en-US" altLang="zh-CN" sz="900" dirty="0">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phase II calcite </a:t>
            </a:r>
            <a:r>
              <a:rPr lang="en-US" altLang="zh-CN" sz="900" dirty="0" smtClean="0">
                <a:latin typeface="Times New Roman" panose="02020603050405020304" pitchFamily="18" charset="0"/>
                <a:cs typeface="Times New Roman" panose="02020603050405020304" pitchFamily="18" charset="0"/>
              </a:rPr>
              <a:t>displays </a:t>
            </a:r>
            <a:r>
              <a:rPr lang="en-US" altLang="zh-CN" sz="900" dirty="0">
                <a:latin typeface="Times New Roman" panose="02020603050405020304" pitchFamily="18" charset="0"/>
                <a:cs typeface="Times New Roman" panose="02020603050405020304" pitchFamily="18" charset="0"/>
              </a:rPr>
              <a:t>minor negative Ce anomalies.</a:t>
            </a:r>
          </a:p>
        </p:txBody>
      </p:sp>
      <p:sp>
        <p:nvSpPr>
          <p:cNvPr id="50" name="文本框 49"/>
          <p:cNvSpPr txBox="1"/>
          <p:nvPr/>
        </p:nvSpPr>
        <p:spPr>
          <a:xfrm>
            <a:off x="4224338" y="4462050"/>
            <a:ext cx="3746012" cy="507831"/>
          </a:xfrm>
          <a:prstGeom prst="rect">
            <a:avLst/>
          </a:prstGeom>
          <a:noFill/>
        </p:spPr>
        <p:txBody>
          <a:bodyPr wrap="square" rtlCol="0">
            <a:spAutoFit/>
          </a:bodyPr>
          <a:lstStyle/>
          <a:p>
            <a:pPr algn="just"/>
            <a:r>
              <a:rPr lang="en-US" altLang="zh-CN" sz="900" dirty="0">
                <a:latin typeface="Times New Roman" panose="02020603050405020304" pitchFamily="18" charset="0"/>
                <a:cs typeface="Times New Roman" panose="02020603050405020304" pitchFamily="18" charset="0"/>
              </a:rPr>
              <a:t>The C, O, and </a:t>
            </a:r>
            <a:r>
              <a:rPr lang="en-US" altLang="zh-CN" sz="900" dirty="0" err="1">
                <a:latin typeface="Times New Roman" panose="02020603050405020304" pitchFamily="18" charset="0"/>
                <a:cs typeface="Times New Roman" panose="02020603050405020304" pitchFamily="18" charset="0"/>
              </a:rPr>
              <a:t>Sr</a:t>
            </a:r>
            <a:r>
              <a:rPr lang="en-US" altLang="zh-CN" sz="900" dirty="0">
                <a:latin typeface="Times New Roman" panose="02020603050405020304" pitchFamily="18" charset="0"/>
                <a:cs typeface="Times New Roman" panose="02020603050405020304" pitchFamily="18" charset="0"/>
              </a:rPr>
              <a:t> isotope determinations revealed that phase I calcite exhibited wider ranges of δ</a:t>
            </a:r>
            <a:r>
              <a:rPr lang="en-US" altLang="zh-CN" sz="900" baseline="30000" dirty="0">
                <a:latin typeface="Times New Roman" panose="02020603050405020304" pitchFamily="18" charset="0"/>
                <a:cs typeface="Times New Roman" panose="02020603050405020304" pitchFamily="18" charset="0"/>
              </a:rPr>
              <a:t>13</a:t>
            </a:r>
            <a:r>
              <a:rPr lang="en-US" altLang="zh-CN" sz="900" dirty="0">
                <a:latin typeface="Times New Roman" panose="02020603050405020304" pitchFamily="18" charset="0"/>
                <a:cs typeface="Times New Roman" panose="02020603050405020304" pitchFamily="18" charset="0"/>
              </a:rPr>
              <a:t>C, higher δ</a:t>
            </a:r>
            <a:r>
              <a:rPr lang="en-US" altLang="zh-CN" sz="900" baseline="30000" dirty="0">
                <a:latin typeface="Times New Roman" panose="02020603050405020304" pitchFamily="18" charset="0"/>
                <a:cs typeface="Times New Roman" panose="02020603050405020304" pitchFamily="18" charset="0"/>
              </a:rPr>
              <a:t>18</a:t>
            </a:r>
            <a:r>
              <a:rPr lang="en-US" altLang="zh-CN" sz="900" dirty="0">
                <a:latin typeface="Times New Roman" panose="02020603050405020304" pitchFamily="18" charset="0"/>
                <a:cs typeface="Times New Roman" panose="02020603050405020304" pitchFamily="18" charset="0"/>
              </a:rPr>
              <a:t>O, and lower </a:t>
            </a:r>
            <a:r>
              <a:rPr lang="en-US" altLang="zh-CN" sz="900" baseline="30000" dirty="0">
                <a:latin typeface="Times New Roman" panose="02020603050405020304" pitchFamily="18" charset="0"/>
                <a:cs typeface="Times New Roman" panose="02020603050405020304" pitchFamily="18" charset="0"/>
              </a:rPr>
              <a:t>87</a:t>
            </a:r>
            <a:r>
              <a:rPr lang="en-US" altLang="zh-CN" sz="900" dirty="0">
                <a:latin typeface="Times New Roman" panose="02020603050405020304" pitchFamily="18" charset="0"/>
                <a:cs typeface="Times New Roman" panose="02020603050405020304" pitchFamily="18" charset="0"/>
              </a:rPr>
              <a:t>Sr/</a:t>
            </a:r>
            <a:r>
              <a:rPr lang="en-US" altLang="zh-CN" sz="900" baseline="30000" dirty="0">
                <a:latin typeface="Times New Roman" panose="02020603050405020304" pitchFamily="18" charset="0"/>
                <a:cs typeface="Times New Roman" panose="02020603050405020304" pitchFamily="18" charset="0"/>
              </a:rPr>
              <a:t>86</a:t>
            </a:r>
            <a:r>
              <a:rPr lang="en-US" altLang="zh-CN" sz="900" dirty="0">
                <a:latin typeface="Times New Roman" panose="02020603050405020304" pitchFamily="18" charset="0"/>
                <a:cs typeface="Times New Roman" panose="02020603050405020304" pitchFamily="18" charset="0"/>
              </a:rPr>
              <a:t>Sr values compared to phase II </a:t>
            </a:r>
            <a:r>
              <a:rPr lang="en-US" altLang="zh-CN" sz="900" dirty="0" smtClean="0">
                <a:latin typeface="Times New Roman" panose="02020603050405020304" pitchFamily="18" charset="0"/>
                <a:cs typeface="Times New Roman" panose="02020603050405020304" pitchFamily="18" charset="0"/>
              </a:rPr>
              <a:t>calcite (Fig. 4).</a:t>
            </a:r>
            <a:endParaRPr lang="en-US" altLang="zh-CN" sz="900" dirty="0">
              <a:latin typeface="Times New Roman" panose="02020603050405020304" pitchFamily="18" charset="0"/>
              <a:cs typeface="Times New Roman" panose="02020603050405020304" pitchFamily="18" charset="0"/>
            </a:endParaRPr>
          </a:p>
        </p:txBody>
      </p:sp>
      <p:pic>
        <p:nvPicPr>
          <p:cNvPr id="51" name="图片 50"/>
          <p:cNvPicPr>
            <a:picLocks noChangeAspect="1"/>
          </p:cNvPicPr>
          <p:nvPr/>
        </p:nvPicPr>
        <p:blipFill>
          <a:blip r:embed="rId8"/>
          <a:stretch>
            <a:fillRect/>
          </a:stretch>
        </p:blipFill>
        <p:spPr>
          <a:xfrm>
            <a:off x="8654694" y="3395183"/>
            <a:ext cx="2862237" cy="1821919"/>
          </a:xfrm>
          <a:prstGeom prst="rect">
            <a:avLst/>
          </a:prstGeom>
        </p:spPr>
      </p:pic>
      <p:sp>
        <p:nvSpPr>
          <p:cNvPr id="52" name="文本框 51"/>
          <p:cNvSpPr txBox="1"/>
          <p:nvPr/>
        </p:nvSpPr>
        <p:spPr>
          <a:xfrm>
            <a:off x="4224338" y="5243574"/>
            <a:ext cx="3746012" cy="646331"/>
          </a:xfrm>
          <a:prstGeom prst="rect">
            <a:avLst/>
          </a:prstGeom>
          <a:noFill/>
        </p:spPr>
        <p:txBody>
          <a:bodyPr wrap="square" rtlCol="0">
            <a:spAutoFit/>
          </a:bodyPr>
          <a:lstStyle/>
          <a:p>
            <a:pPr algn="just"/>
            <a:r>
              <a:rPr lang="en-US" altLang="zh-CN" sz="900" dirty="0">
                <a:latin typeface="Times New Roman" panose="02020603050405020304" pitchFamily="18" charset="0"/>
                <a:cs typeface="Times New Roman" panose="02020603050405020304" pitchFamily="18" charset="0"/>
              </a:rPr>
              <a:t>        Most oil inclusions were comprised of two phases with a gas bubble at room temperature in the calcite samples from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(Figs. </a:t>
            </a:r>
            <a:r>
              <a:rPr lang="en-US" altLang="zh-CN" sz="900" dirty="0" smtClean="0">
                <a:latin typeface="Times New Roman" panose="02020603050405020304" pitchFamily="18" charset="0"/>
                <a:cs typeface="Times New Roman" panose="02020603050405020304" pitchFamily="18" charset="0"/>
              </a:rPr>
              <a:t>5). </a:t>
            </a:r>
            <a:r>
              <a:rPr lang="en-US" altLang="zh-CN" sz="900" dirty="0">
                <a:latin typeface="Times New Roman" panose="02020603050405020304" pitchFamily="18" charset="0"/>
                <a:cs typeface="Times New Roman" panose="02020603050405020304" pitchFamily="18" charset="0"/>
              </a:rPr>
              <a:t>Oil inclusions with yellow fluorescence color were considered as primary oil inclusions, which were elongate in the direction of growth of the </a:t>
            </a:r>
            <a:r>
              <a:rPr lang="en-US" altLang="zh-CN" sz="900" dirty="0" smtClean="0">
                <a:latin typeface="Times New Roman" panose="02020603050405020304" pitchFamily="18" charset="0"/>
                <a:cs typeface="Times New Roman" panose="02020603050405020304" pitchFamily="18" charset="0"/>
              </a:rPr>
              <a:t>crystal.</a:t>
            </a:r>
            <a:endParaRPr lang="zh-CN" altLang="en-US" sz="900" dirty="0">
              <a:latin typeface="Times New Roman" panose="02020603050405020304" pitchFamily="18" charset="0"/>
              <a:cs typeface="Times New Roman" panose="02020603050405020304" pitchFamily="18" charset="0"/>
            </a:endParaRPr>
          </a:p>
        </p:txBody>
      </p:sp>
      <p:sp>
        <p:nvSpPr>
          <p:cNvPr id="53" name="矩形 52"/>
          <p:cNvSpPr/>
          <p:nvPr/>
        </p:nvSpPr>
        <p:spPr>
          <a:xfrm>
            <a:off x="5282462" y="5006727"/>
            <a:ext cx="1449608"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Timings of oil charge</a:t>
            </a:r>
            <a:endParaRPr lang="zh-CN" altLang="en-US" sz="1100" b="1" dirty="0">
              <a:latin typeface="Times New Roman" pitchFamily="18" charset="0"/>
              <a:cs typeface="Times New Roman" pitchFamily="18" charset="0"/>
            </a:endParaRPr>
          </a:p>
        </p:txBody>
      </p:sp>
      <p:sp>
        <p:nvSpPr>
          <p:cNvPr id="55" name="矩形 54"/>
          <p:cNvSpPr/>
          <p:nvPr/>
        </p:nvSpPr>
        <p:spPr>
          <a:xfrm>
            <a:off x="1589472" y="5773671"/>
            <a:ext cx="797107"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Methods</a:t>
            </a:r>
            <a:endParaRPr lang="zh-CN" altLang="en-US" sz="1100" b="1" dirty="0">
              <a:latin typeface="Times New Roman" pitchFamily="18" charset="0"/>
              <a:cs typeface="Times New Roman" pitchFamily="18" charset="0"/>
            </a:endParaRPr>
          </a:p>
        </p:txBody>
      </p:sp>
      <p:sp>
        <p:nvSpPr>
          <p:cNvPr id="56" name="文本框 55"/>
          <p:cNvSpPr txBox="1"/>
          <p:nvPr/>
        </p:nvSpPr>
        <p:spPr>
          <a:xfrm>
            <a:off x="203082" y="6026692"/>
            <a:ext cx="3704433" cy="784830"/>
          </a:xfrm>
          <a:prstGeom prst="rect">
            <a:avLst/>
          </a:prstGeom>
          <a:noFill/>
        </p:spPr>
        <p:txBody>
          <a:bodyPr wrap="square" rtlCol="0">
            <a:spAutoFit/>
          </a:bodyPr>
          <a:lstStyle/>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The phases of calcite veins were systematically investigated by calcite </a:t>
            </a:r>
            <a:r>
              <a:rPr lang="en-US" altLang="zh-CN" sz="900" dirty="0" err="1">
                <a:latin typeface="Times New Roman" panose="02020603050405020304" pitchFamily="18" charset="0"/>
                <a:cs typeface="Times New Roman" panose="02020603050405020304" pitchFamily="18" charset="0"/>
              </a:rPr>
              <a:t>cathodoluminescence</a:t>
            </a:r>
            <a:r>
              <a:rPr lang="en-US" altLang="zh-CN" sz="900" dirty="0">
                <a:latin typeface="Times New Roman" panose="02020603050405020304" pitchFamily="18" charset="0"/>
                <a:cs typeface="Times New Roman" panose="02020603050405020304" pitchFamily="18" charset="0"/>
              </a:rPr>
              <a:t> </a:t>
            </a:r>
            <a:r>
              <a:rPr lang="en-US" altLang="zh-CN" sz="900" dirty="0" smtClean="0">
                <a:latin typeface="Times New Roman" panose="02020603050405020304" pitchFamily="18" charset="0"/>
                <a:cs typeface="Times New Roman" panose="02020603050405020304" pitchFamily="18" charset="0"/>
              </a:rPr>
              <a:t>(CL) observation</a:t>
            </a:r>
            <a:r>
              <a:rPr lang="en-US" altLang="zh-CN" sz="900" dirty="0">
                <a:latin typeface="Times New Roman" panose="02020603050405020304" pitchFamily="18" charset="0"/>
                <a:cs typeface="Times New Roman" panose="02020603050405020304" pitchFamily="18" charset="0"/>
              </a:rPr>
              <a:t>, in situ rare earth </a:t>
            </a:r>
            <a:r>
              <a:rPr lang="en-US" altLang="zh-CN" sz="900" dirty="0" smtClean="0">
                <a:latin typeface="Times New Roman" panose="02020603050405020304" pitchFamily="18" charset="0"/>
                <a:cs typeface="Times New Roman" panose="02020603050405020304" pitchFamily="18" charset="0"/>
              </a:rPr>
              <a:t>elements (REE), </a:t>
            </a:r>
            <a:r>
              <a:rPr lang="en-US" altLang="zh-CN" sz="900" dirty="0">
                <a:latin typeface="Times New Roman" panose="02020603050405020304" pitchFamily="18" charset="0"/>
                <a:cs typeface="Times New Roman" panose="02020603050405020304" pitchFamily="18" charset="0"/>
              </a:rPr>
              <a:t>and C, O, and </a:t>
            </a:r>
            <a:r>
              <a:rPr lang="en-US" altLang="zh-CN" sz="900" dirty="0" err="1">
                <a:latin typeface="Times New Roman" panose="02020603050405020304" pitchFamily="18" charset="0"/>
                <a:cs typeface="Times New Roman" panose="02020603050405020304" pitchFamily="18" charset="0"/>
              </a:rPr>
              <a:t>Sr</a:t>
            </a:r>
            <a:r>
              <a:rPr lang="en-US" altLang="zh-CN" sz="900" dirty="0">
                <a:latin typeface="Times New Roman" panose="02020603050405020304" pitchFamily="18" charset="0"/>
                <a:cs typeface="Times New Roman" panose="02020603050405020304" pitchFamily="18" charset="0"/>
              </a:rPr>
              <a:t> isotope analyses. </a:t>
            </a:r>
          </a:p>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Fluid inclusion analysis on some samples was performed to identify oil charge history</a:t>
            </a:r>
            <a:r>
              <a:rPr lang="en-US" altLang="zh-CN" sz="900" dirty="0" smtClean="0">
                <a:latin typeface="Times New Roman" panose="02020603050405020304" pitchFamily="18" charset="0"/>
                <a:cs typeface="Times New Roman" panose="02020603050405020304" pitchFamily="18" charset="0"/>
              </a:rPr>
              <a:t>.</a:t>
            </a:r>
            <a:endParaRPr lang="zh-CN" altLang="en-US" sz="900" dirty="0">
              <a:latin typeface="Times New Roman" panose="02020603050405020304" pitchFamily="18" charset="0"/>
              <a:cs typeface="Times New Roman" panose="02020603050405020304" pitchFamily="18" charset="0"/>
            </a:endParaRPr>
          </a:p>
        </p:txBody>
      </p:sp>
      <p:sp>
        <p:nvSpPr>
          <p:cNvPr id="57" name="矩形 56"/>
          <p:cNvSpPr/>
          <p:nvPr/>
        </p:nvSpPr>
        <p:spPr>
          <a:xfrm>
            <a:off x="203082" y="5033933"/>
            <a:ext cx="3711470" cy="646331"/>
          </a:xfrm>
          <a:prstGeom prst="rect">
            <a:avLst/>
          </a:prstGeom>
        </p:spPr>
        <p:txBody>
          <a:bodyPr wrap="square">
            <a:spAutoFit/>
          </a:bodyPr>
          <a:lstStyle/>
          <a:p>
            <a:pPr algn="just"/>
            <a:r>
              <a:rPr lang="en-US" altLang="zh-CN" sz="900" dirty="0">
                <a:latin typeface="Times New Roman" panose="02020603050405020304" pitchFamily="18" charset="0"/>
                <a:cs typeface="Times New Roman" panose="02020603050405020304" pitchFamily="18" charset="0"/>
              </a:rPr>
              <a:t>marine reservoirs in China with proved in-place reserves up to </a:t>
            </a:r>
            <a:r>
              <a:rPr lang="en-US" altLang="zh-CN" sz="900" dirty="0" smtClean="0">
                <a:latin typeface="Times New Roman" panose="02020603050405020304" pitchFamily="18" charset="0"/>
                <a:cs typeface="Times New Roman" panose="02020603050405020304" pitchFamily="18" charset="0"/>
              </a:rPr>
              <a:t>3.2×10</a:t>
            </a:r>
            <a:r>
              <a:rPr lang="en-US" altLang="zh-CN" sz="900" baseline="30000" dirty="0" smtClean="0">
                <a:latin typeface="Times New Roman" panose="02020603050405020304" pitchFamily="18" charset="0"/>
                <a:cs typeface="Times New Roman" panose="02020603050405020304" pitchFamily="18" charset="0"/>
              </a:rPr>
              <a:t>8 </a:t>
            </a:r>
            <a:r>
              <a:rPr lang="en-US" altLang="zh-CN" sz="900" dirty="0" smtClean="0">
                <a:latin typeface="Times New Roman" panose="02020603050405020304" pitchFamily="18" charset="0"/>
                <a:cs typeface="Times New Roman" panose="02020603050405020304" pitchFamily="18" charset="0"/>
              </a:rPr>
              <a:t>t</a:t>
            </a:r>
            <a:r>
              <a:rPr lang="en-US" altLang="zh-CN" sz="900" dirty="0">
                <a:latin typeface="Times New Roman" panose="02020603050405020304" pitchFamily="18" charset="0"/>
                <a:cs typeface="Times New Roman" panose="02020603050405020304" pitchFamily="18" charset="0"/>
              </a:rPr>
              <a:t>. During the Caledonian and Hercynian periods,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is subjected to multiple uplifts and denudations, which results in absence of upper Ordovician, Silurian, and Devonian strata. </a:t>
            </a:r>
            <a:endParaRPr lang="zh-CN" altLang="en-US" sz="900" dirty="0">
              <a:latin typeface="Times New Roman" panose="02020603050405020304" pitchFamily="18" charset="0"/>
              <a:cs typeface="Times New Roman" panose="02020603050405020304" pitchFamily="18" charset="0"/>
            </a:endParaRPr>
          </a:p>
        </p:txBody>
      </p:sp>
      <p:sp>
        <p:nvSpPr>
          <p:cNvPr id="62" name="文本框 61"/>
          <p:cNvSpPr txBox="1"/>
          <p:nvPr/>
        </p:nvSpPr>
        <p:spPr>
          <a:xfrm>
            <a:off x="4717356" y="6598132"/>
            <a:ext cx="2722173" cy="200055"/>
          </a:xfrm>
          <a:prstGeom prst="rect">
            <a:avLst/>
          </a:prstGeom>
          <a:noFill/>
        </p:spPr>
        <p:txBody>
          <a:bodyPr wrap="square" rtlCol="0">
            <a:spAutoFit/>
          </a:bodyPr>
          <a:lstStyle/>
          <a:p>
            <a:r>
              <a:rPr lang="en-US" altLang="zh-CN" sz="700" dirty="0" smtClean="0">
                <a:latin typeface="Times New Roman" panose="02020603050405020304" pitchFamily="18" charset="0"/>
                <a:cs typeface="Times New Roman" panose="02020603050405020304" pitchFamily="18" charset="0"/>
              </a:rPr>
              <a:t>Fig. 5 TL and ultraviolet light photographs of two phases of oil charge.</a:t>
            </a:r>
            <a:endParaRPr lang="zh-CN" altLang="en-US" sz="700" dirty="0">
              <a:latin typeface="Times New Roman" panose="02020603050405020304" pitchFamily="18" charset="0"/>
              <a:cs typeface="Times New Roman" panose="02020603050405020304" pitchFamily="18" charset="0"/>
            </a:endParaRPr>
          </a:p>
        </p:txBody>
      </p:sp>
      <p:sp>
        <p:nvSpPr>
          <p:cNvPr id="63" name="文本框 62"/>
          <p:cNvSpPr txBox="1"/>
          <p:nvPr/>
        </p:nvSpPr>
        <p:spPr>
          <a:xfrm>
            <a:off x="8251308" y="5680264"/>
            <a:ext cx="3587638" cy="1061829"/>
          </a:xfrm>
          <a:prstGeom prst="rect">
            <a:avLst/>
          </a:prstGeom>
          <a:noFill/>
        </p:spPr>
        <p:txBody>
          <a:bodyPr wrap="square" rtlCol="0">
            <a:spAutoFit/>
          </a:bodyPr>
          <a:lstStyle/>
          <a:p>
            <a:pPr marL="171450" indent="-171450" algn="just">
              <a:buFont typeface="Wingdings" panose="05000000000000000000" pitchFamily="2" charset="2"/>
              <a:buChar char="Ø"/>
            </a:pPr>
            <a:r>
              <a:rPr lang="en-US" altLang="zh-CN" sz="900" dirty="0">
                <a:latin typeface="Times New Roman" panose="02020603050405020304" pitchFamily="18" charset="0"/>
                <a:cs typeface="Times New Roman" panose="02020603050405020304" pitchFamily="18" charset="0"/>
              </a:rPr>
              <a:t>The differences in </a:t>
            </a:r>
            <a:r>
              <a:rPr lang="en-US" altLang="zh-CN" sz="900" dirty="0" smtClean="0">
                <a:latin typeface="Times New Roman" panose="02020603050405020304" pitchFamily="18" charset="0"/>
                <a:cs typeface="Times New Roman" panose="02020603050405020304" pitchFamily="18" charset="0"/>
              </a:rPr>
              <a:t>CL color, Ce </a:t>
            </a:r>
            <a:r>
              <a:rPr lang="en-US" altLang="zh-CN" sz="900" dirty="0">
                <a:latin typeface="Times New Roman" panose="02020603050405020304" pitchFamily="18" charset="0"/>
                <a:cs typeface="Times New Roman" panose="02020603050405020304" pitchFamily="18" charset="0"/>
              </a:rPr>
              <a:t>anomaly, δ</a:t>
            </a:r>
            <a:r>
              <a:rPr lang="en-US" altLang="zh-CN" sz="900" baseline="30000" dirty="0">
                <a:latin typeface="Times New Roman" panose="02020603050405020304" pitchFamily="18" charset="0"/>
                <a:cs typeface="Times New Roman" panose="02020603050405020304" pitchFamily="18" charset="0"/>
              </a:rPr>
              <a:t>18</a:t>
            </a:r>
            <a:r>
              <a:rPr lang="en-US" altLang="zh-CN" sz="900" dirty="0">
                <a:latin typeface="Times New Roman" panose="02020603050405020304" pitchFamily="18" charset="0"/>
                <a:cs typeface="Times New Roman" panose="02020603050405020304" pitchFamily="18" charset="0"/>
              </a:rPr>
              <a:t>O, and </a:t>
            </a:r>
            <a:r>
              <a:rPr lang="en-US" altLang="zh-CN" sz="900" baseline="30000" dirty="0">
                <a:latin typeface="Times New Roman" panose="02020603050405020304" pitchFamily="18" charset="0"/>
                <a:cs typeface="Times New Roman" panose="02020603050405020304" pitchFamily="18" charset="0"/>
              </a:rPr>
              <a:t>87</a:t>
            </a:r>
            <a:r>
              <a:rPr lang="en-US" altLang="zh-CN" sz="900" dirty="0">
                <a:latin typeface="Times New Roman" panose="02020603050405020304" pitchFamily="18" charset="0"/>
                <a:cs typeface="Times New Roman" panose="02020603050405020304" pitchFamily="18" charset="0"/>
              </a:rPr>
              <a:t>Sr/</a:t>
            </a:r>
            <a:r>
              <a:rPr lang="en-US" altLang="zh-CN" sz="900" baseline="30000" dirty="0">
                <a:latin typeface="Times New Roman" panose="02020603050405020304" pitchFamily="18" charset="0"/>
                <a:cs typeface="Times New Roman" panose="02020603050405020304" pitchFamily="18" charset="0"/>
              </a:rPr>
              <a:t>86</a:t>
            </a:r>
            <a:r>
              <a:rPr lang="en-US" altLang="zh-CN" sz="900" dirty="0">
                <a:latin typeface="Times New Roman" panose="02020603050405020304" pitchFamily="18" charset="0"/>
                <a:cs typeface="Times New Roman" panose="02020603050405020304" pitchFamily="18" charset="0"/>
              </a:rPr>
              <a:t>Sr values of calcite </a:t>
            </a:r>
            <a:r>
              <a:rPr lang="en-US" altLang="zh-CN" sz="900" dirty="0" smtClean="0">
                <a:latin typeface="Times New Roman" panose="02020603050405020304" pitchFamily="18" charset="0"/>
                <a:cs typeface="Times New Roman" panose="02020603050405020304" pitchFamily="18" charset="0"/>
              </a:rPr>
              <a:t>indicate two phases of calcite veins.</a:t>
            </a:r>
          </a:p>
          <a:p>
            <a:pPr marL="171450" indent="-171450" algn="just">
              <a:buFont typeface="Wingdings" panose="05000000000000000000" pitchFamily="2" charset="2"/>
              <a:buChar char="Ø"/>
            </a:pPr>
            <a:r>
              <a:rPr lang="en-US" altLang="zh-CN" sz="900" dirty="0" smtClean="0">
                <a:latin typeface="Times New Roman" panose="02020603050405020304" pitchFamily="18" charset="0"/>
                <a:cs typeface="Times New Roman" panose="02020603050405020304" pitchFamily="18" charset="0"/>
              </a:rPr>
              <a:t>Primary oil inclusions with yellow fluorescence color occur in the two phases of calcite veins, indicating two phases of oil charge with yellow fluorescence.</a:t>
            </a:r>
          </a:p>
          <a:p>
            <a:pPr marL="171450" indent="-171450" algn="just">
              <a:buFont typeface="Wingdings" panose="05000000000000000000" pitchFamily="2" charset="2"/>
              <a:buChar char="Ø"/>
            </a:pPr>
            <a:r>
              <a:rPr lang="en-US" altLang="zh-CN" sz="900" dirty="0" smtClean="0">
                <a:latin typeface="Times New Roman" panose="02020603050405020304" pitchFamily="18" charset="0"/>
                <a:cs typeface="Times New Roman" panose="02020603050405020304" pitchFamily="18" charset="0"/>
              </a:rPr>
              <a:t>The timings of phase I oil charge </a:t>
            </a:r>
            <a:r>
              <a:rPr lang="en-US" altLang="zh-CN" sz="900" dirty="0">
                <a:latin typeface="Times New Roman" panose="02020603050405020304" pitchFamily="18" charset="0"/>
                <a:cs typeface="Times New Roman" panose="02020603050405020304" pitchFamily="18" charset="0"/>
              </a:rPr>
              <a:t>was 336–312 </a:t>
            </a:r>
            <a:r>
              <a:rPr lang="en-US" altLang="zh-CN" sz="900" dirty="0" smtClean="0">
                <a:latin typeface="Times New Roman" panose="02020603050405020304" pitchFamily="18" charset="0"/>
                <a:cs typeface="Times New Roman" panose="02020603050405020304" pitchFamily="18" charset="0"/>
              </a:rPr>
              <a:t>Ma, and the timings of phase II oil charge was 237–217 Ma.</a:t>
            </a:r>
            <a:endParaRPr lang="zh-CN" altLang="en-US" sz="900" dirty="0">
              <a:latin typeface="Times New Roman" panose="02020603050405020304" pitchFamily="18" charset="0"/>
              <a:cs typeface="Times New Roman" panose="02020603050405020304" pitchFamily="18" charset="0"/>
            </a:endParaRPr>
          </a:p>
        </p:txBody>
      </p:sp>
      <p:sp>
        <p:nvSpPr>
          <p:cNvPr id="64" name="矩形 63"/>
          <p:cNvSpPr/>
          <p:nvPr/>
        </p:nvSpPr>
        <p:spPr>
          <a:xfrm>
            <a:off x="9581341" y="5427243"/>
            <a:ext cx="1088206" cy="253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smtClean="0">
                <a:latin typeface="Times New Roman" pitchFamily="18" charset="0"/>
                <a:cs typeface="Times New Roman" pitchFamily="18" charset="0"/>
              </a:rPr>
              <a:t>Conclusions</a:t>
            </a:r>
            <a:endParaRPr lang="zh-CN" altLang="en-US" sz="1100" b="1" dirty="0">
              <a:latin typeface="Times New Roman" pitchFamily="18" charset="0"/>
              <a:cs typeface="Times New Roman" pitchFamily="18" charset="0"/>
            </a:endParaRPr>
          </a:p>
        </p:txBody>
      </p:sp>
      <p:sp>
        <p:nvSpPr>
          <p:cNvPr id="66" name="文本框 65"/>
          <p:cNvSpPr txBox="1"/>
          <p:nvPr/>
        </p:nvSpPr>
        <p:spPr>
          <a:xfrm>
            <a:off x="8204187" y="564145"/>
            <a:ext cx="3609819" cy="507831"/>
          </a:xfrm>
          <a:prstGeom prst="rect">
            <a:avLst/>
          </a:prstGeom>
          <a:noFill/>
        </p:spPr>
        <p:txBody>
          <a:bodyPr wrap="square" rtlCol="0">
            <a:spAutoFit/>
          </a:bodyPr>
          <a:lstStyle/>
          <a:p>
            <a:pPr algn="just"/>
            <a:r>
              <a:rPr lang="en-US" altLang="zh-CN" sz="900" dirty="0">
                <a:latin typeface="Times New Roman" panose="02020603050405020304" pitchFamily="18" charset="0"/>
                <a:cs typeface="Times New Roman" panose="02020603050405020304" pitchFamily="18" charset="0"/>
              </a:rPr>
              <a:t>        Homogenization temperatures of the aqueous inclusions, which coexisted with primary oil inclusions, ranged from 63.5 to 146.3 °C in phase I calcite and 75.1 to 148.5°C in phase II calcite, </a:t>
            </a:r>
            <a:r>
              <a:rPr lang="en-US" altLang="zh-CN" sz="900" dirty="0" smtClean="0">
                <a:latin typeface="Times New Roman" panose="02020603050405020304" pitchFamily="18" charset="0"/>
                <a:cs typeface="Times New Roman" panose="02020603050405020304" pitchFamily="18" charset="0"/>
              </a:rPr>
              <a:t>respectively (Fig. 6).</a:t>
            </a:r>
            <a:endParaRPr lang="zh-CN" altLang="en-US" sz="900" dirty="0">
              <a:latin typeface="Times New Roman" panose="02020603050405020304" pitchFamily="18" charset="0"/>
              <a:cs typeface="Times New Roman" panose="02020603050405020304" pitchFamily="18" charset="0"/>
            </a:endParaRPr>
          </a:p>
        </p:txBody>
      </p:sp>
      <p:sp>
        <p:nvSpPr>
          <p:cNvPr id="67" name="文本框 66"/>
          <p:cNvSpPr txBox="1"/>
          <p:nvPr/>
        </p:nvSpPr>
        <p:spPr>
          <a:xfrm>
            <a:off x="8539642" y="1936896"/>
            <a:ext cx="3050305" cy="307777"/>
          </a:xfrm>
          <a:prstGeom prst="rect">
            <a:avLst/>
          </a:prstGeom>
          <a:noFill/>
        </p:spPr>
        <p:txBody>
          <a:bodyPr wrap="square" rtlCol="0">
            <a:spAutoFit/>
          </a:bodyPr>
          <a:lstStyle/>
          <a:p>
            <a:pPr algn="ctr"/>
            <a:r>
              <a:rPr lang="en-US" altLang="zh-CN" sz="700" dirty="0" smtClean="0">
                <a:latin typeface="Times New Roman" panose="02020603050405020304" pitchFamily="18" charset="0"/>
                <a:cs typeface="Times New Roman" panose="02020603050405020304" pitchFamily="18" charset="0"/>
              </a:rPr>
              <a:t>Fig. 6 Histograms of homogenization temperatures for the aqueous inclusions that are coeval with primary oil inclusions in the calcite samples.</a:t>
            </a:r>
            <a:endParaRPr lang="zh-CN" altLang="en-US" sz="700" dirty="0">
              <a:latin typeface="Times New Roman" panose="02020603050405020304" pitchFamily="18" charset="0"/>
              <a:cs typeface="Times New Roman" panose="02020603050405020304" pitchFamily="18" charset="0"/>
            </a:endParaRPr>
          </a:p>
        </p:txBody>
      </p:sp>
      <p:sp>
        <p:nvSpPr>
          <p:cNvPr id="68" name="文本框 67"/>
          <p:cNvSpPr txBox="1"/>
          <p:nvPr/>
        </p:nvSpPr>
        <p:spPr>
          <a:xfrm>
            <a:off x="8238751" y="2211421"/>
            <a:ext cx="3587638" cy="1200329"/>
          </a:xfrm>
          <a:prstGeom prst="rect">
            <a:avLst/>
          </a:prstGeom>
          <a:noFill/>
        </p:spPr>
        <p:txBody>
          <a:bodyPr wrap="square" rtlCol="0">
            <a:spAutoFit/>
          </a:bodyPr>
          <a:lstStyle/>
          <a:p>
            <a:pPr algn="just"/>
            <a:r>
              <a:rPr lang="en-US" altLang="zh-CN" sz="900" dirty="0">
                <a:latin typeface="Times New Roman" panose="02020603050405020304" pitchFamily="18" charset="0"/>
                <a:cs typeface="Times New Roman" panose="02020603050405020304" pitchFamily="18" charset="0"/>
              </a:rPr>
              <a:t>        Two phases of calcite veins containing primary oil inclusions indicated two phases of oil charge in the Ordovician reservoirs in the </a:t>
            </a:r>
            <a:r>
              <a:rPr lang="en-US" altLang="zh-CN" sz="900" dirty="0" err="1">
                <a:latin typeface="Times New Roman" panose="02020603050405020304" pitchFamily="18" charset="0"/>
                <a:cs typeface="Times New Roman" panose="02020603050405020304" pitchFamily="18" charset="0"/>
              </a:rPr>
              <a:t>Tahe</a:t>
            </a:r>
            <a:r>
              <a:rPr lang="en-US" altLang="zh-CN" sz="900" dirty="0">
                <a:latin typeface="Times New Roman" panose="02020603050405020304" pitchFamily="18" charset="0"/>
                <a:cs typeface="Times New Roman" panose="02020603050405020304" pitchFamily="18" charset="0"/>
              </a:rPr>
              <a:t> Oilfield. </a:t>
            </a:r>
            <a:r>
              <a:rPr lang="en-US" altLang="zh-CN" sz="900" dirty="0" smtClean="0">
                <a:latin typeface="Times New Roman" panose="02020603050405020304" pitchFamily="18" charset="0"/>
                <a:cs typeface="Times New Roman" panose="02020603050405020304" pitchFamily="18" charset="0"/>
              </a:rPr>
              <a:t>In </a:t>
            </a:r>
            <a:r>
              <a:rPr lang="en-US" altLang="zh-CN" sz="900" dirty="0">
                <a:latin typeface="Times New Roman" panose="02020603050405020304" pitchFamily="18" charset="0"/>
                <a:cs typeface="Times New Roman" panose="02020603050405020304" pitchFamily="18" charset="0"/>
              </a:rPr>
              <a:t>our study, the smallest homogenization temperature of aqueous inclusions that were </a:t>
            </a:r>
            <a:r>
              <a:rPr lang="en-US" altLang="zh-CN" sz="900" dirty="0" err="1">
                <a:latin typeface="Times New Roman" panose="02020603050405020304" pitchFamily="18" charset="0"/>
                <a:cs typeface="Times New Roman" panose="02020603050405020304" pitchFamily="18" charset="0"/>
              </a:rPr>
              <a:t>paragenetic</a:t>
            </a:r>
            <a:r>
              <a:rPr lang="en-US" altLang="zh-CN" sz="900" dirty="0">
                <a:latin typeface="Times New Roman" panose="02020603050405020304" pitchFamily="18" charset="0"/>
                <a:cs typeface="Times New Roman" panose="02020603050405020304" pitchFamily="18" charset="0"/>
              </a:rPr>
              <a:t> with oil inclusions was used to identify timings of oil charge, combining the burial and geothermal histories. </a:t>
            </a:r>
            <a:r>
              <a:rPr lang="en-US" altLang="zh-CN" sz="900" dirty="0" smtClean="0">
                <a:latin typeface="Times New Roman" panose="02020603050405020304" pitchFamily="18" charset="0"/>
                <a:cs typeface="Times New Roman" panose="02020603050405020304" pitchFamily="18" charset="0"/>
              </a:rPr>
              <a:t>The </a:t>
            </a:r>
            <a:r>
              <a:rPr lang="en-US" altLang="zh-CN" sz="900" dirty="0">
                <a:latin typeface="Times New Roman" panose="02020603050405020304" pitchFamily="18" charset="0"/>
                <a:cs typeface="Times New Roman" panose="02020603050405020304" pitchFamily="18" charset="0"/>
              </a:rPr>
              <a:t>timings of phase I oil charge could be inferred as </a:t>
            </a:r>
            <a:r>
              <a:rPr lang="en-US" altLang="zh-CN" sz="900" dirty="0" smtClean="0">
                <a:latin typeface="Times New Roman" panose="02020603050405020304" pitchFamily="18" charset="0"/>
                <a:cs typeface="Times New Roman" panose="02020603050405020304" pitchFamily="18" charset="0"/>
              </a:rPr>
              <a:t>336–312 Ma, and the timings of </a:t>
            </a:r>
            <a:r>
              <a:rPr lang="en-US" altLang="zh-CN" sz="900" dirty="0">
                <a:latin typeface="Times New Roman" panose="02020603050405020304" pitchFamily="18" charset="0"/>
                <a:cs typeface="Times New Roman" panose="02020603050405020304" pitchFamily="18" charset="0"/>
              </a:rPr>
              <a:t>phase II oil charge can be inferred as </a:t>
            </a:r>
            <a:r>
              <a:rPr lang="en-US" altLang="zh-CN" sz="900" dirty="0" smtClean="0">
                <a:latin typeface="Times New Roman" panose="02020603050405020304" pitchFamily="18" charset="0"/>
                <a:cs typeface="Times New Roman" panose="02020603050405020304" pitchFamily="18" charset="0"/>
              </a:rPr>
              <a:t>237–217 </a:t>
            </a:r>
            <a:r>
              <a:rPr lang="en-US" altLang="zh-CN" sz="900" dirty="0">
                <a:latin typeface="Times New Roman" panose="02020603050405020304" pitchFamily="18" charset="0"/>
                <a:cs typeface="Times New Roman" panose="02020603050405020304" pitchFamily="18" charset="0"/>
              </a:rPr>
              <a:t>Ma by the fluid inclusion </a:t>
            </a:r>
            <a:r>
              <a:rPr lang="en-US" altLang="zh-CN" sz="900" dirty="0" smtClean="0">
                <a:latin typeface="Times New Roman" panose="02020603050405020304" pitchFamily="18" charset="0"/>
                <a:cs typeface="Times New Roman" panose="02020603050405020304" pitchFamily="18" charset="0"/>
              </a:rPr>
              <a:t>method (Fig. 7).</a:t>
            </a:r>
            <a:endParaRPr lang="zh-CN" altLang="en-US" sz="900" dirty="0">
              <a:latin typeface="Times New Roman" panose="02020603050405020304" pitchFamily="18" charset="0"/>
              <a:cs typeface="Times New Roman" panose="02020603050405020304" pitchFamily="18" charset="0"/>
            </a:endParaRPr>
          </a:p>
        </p:txBody>
      </p:sp>
      <p:sp>
        <p:nvSpPr>
          <p:cNvPr id="69" name="文本框 68"/>
          <p:cNvSpPr txBox="1"/>
          <p:nvPr/>
        </p:nvSpPr>
        <p:spPr>
          <a:xfrm>
            <a:off x="8635954" y="5135990"/>
            <a:ext cx="3050305" cy="200055"/>
          </a:xfrm>
          <a:prstGeom prst="rect">
            <a:avLst/>
          </a:prstGeom>
          <a:noFill/>
        </p:spPr>
        <p:txBody>
          <a:bodyPr wrap="square" rtlCol="0">
            <a:spAutoFit/>
          </a:bodyPr>
          <a:lstStyle/>
          <a:p>
            <a:pPr algn="ctr"/>
            <a:r>
              <a:rPr lang="en-US" altLang="zh-CN" sz="700" dirty="0" smtClean="0">
                <a:latin typeface="Times New Roman" panose="02020603050405020304" pitchFamily="18" charset="0"/>
                <a:cs typeface="Times New Roman" panose="02020603050405020304" pitchFamily="18" charset="0"/>
              </a:rPr>
              <a:t>Fig. 7 Timings of oil charge determined by fluid inclusion analysis.</a:t>
            </a:r>
            <a:endParaRPr lang="zh-CN" altLang="en-US" sz="700"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9"/>
          <a:stretch>
            <a:fillRect/>
          </a:stretch>
        </p:blipFill>
        <p:spPr>
          <a:xfrm>
            <a:off x="167574" y="39306"/>
            <a:ext cx="1276350" cy="356117"/>
          </a:xfrm>
          <a:prstGeom prst="rect">
            <a:avLst/>
          </a:prstGeom>
        </p:spPr>
      </p:pic>
      <p:pic>
        <p:nvPicPr>
          <p:cNvPr id="59" name="图片 58"/>
          <p:cNvPicPr>
            <a:picLocks noChangeAspect="1"/>
          </p:cNvPicPr>
          <p:nvPr/>
        </p:nvPicPr>
        <p:blipFill>
          <a:blip r:embed="rId9"/>
          <a:stretch>
            <a:fillRect/>
          </a:stretch>
        </p:blipFill>
        <p:spPr>
          <a:xfrm>
            <a:off x="10728033" y="43902"/>
            <a:ext cx="1276350" cy="356117"/>
          </a:xfrm>
          <a:prstGeom prst="rect">
            <a:avLst/>
          </a:prstGeom>
        </p:spPr>
      </p:pic>
    </p:spTree>
    <p:extLst>
      <p:ext uri="{BB962C8B-B14F-4D97-AF65-F5344CB8AC3E}">
        <p14:creationId xmlns:p14="http://schemas.microsoft.com/office/powerpoint/2010/main" val="202206929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TotalTime>
  <Words>769</Words>
  <Application>Microsoft Office PowerPoint</Application>
  <PresentationFormat>宽屏</PresentationFormat>
  <Paragraphs>33</Paragraphs>
  <Slides>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等线</vt:lpstr>
      <vt:lpstr>等线 Light</vt:lpstr>
      <vt:lpstr>黑体</vt:lpstr>
      <vt:lpstr>微软雅黑</vt:lpstr>
      <vt:lpstr>Arial</vt:lpstr>
      <vt:lpstr>Times New Roman</vt:lpstr>
      <vt:lpstr>Wingdings</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陈家旭</dc:creator>
  <cp:lastModifiedBy>陈家旭</cp:lastModifiedBy>
  <cp:revision>33</cp:revision>
  <dcterms:created xsi:type="dcterms:W3CDTF">2021-03-20T13:53:20Z</dcterms:created>
  <dcterms:modified xsi:type="dcterms:W3CDTF">2021-04-23T08:27:40Z</dcterms:modified>
</cp:coreProperties>
</file>