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7" r:id="rId2"/>
    <p:sldId id="258" r:id="rId3"/>
    <p:sldId id="261" r:id="rId4"/>
    <p:sldId id="262" r:id="rId5"/>
    <p:sldId id="287" r:id="rId6"/>
    <p:sldId id="263" r:id="rId7"/>
    <p:sldId id="288" r:id="rId8"/>
    <p:sldId id="264" r:id="rId9"/>
    <p:sldId id="289" r:id="rId10"/>
    <p:sldId id="265" r:id="rId11"/>
    <p:sldId id="266" r:id="rId12"/>
    <p:sldId id="267" r:id="rId13"/>
    <p:sldId id="269" r:id="rId14"/>
    <p:sldId id="270" r:id="rId15"/>
    <p:sldId id="271" r:id="rId16"/>
    <p:sldId id="272" r:id="rId17"/>
    <p:sldId id="273" r:id="rId18"/>
    <p:sldId id="274" r:id="rId19"/>
    <p:sldId id="275" r:id="rId20"/>
    <p:sldId id="276" r:id="rId21"/>
    <p:sldId id="279" r:id="rId22"/>
    <p:sldId id="277" r:id="rId23"/>
    <p:sldId id="278" r:id="rId24"/>
    <p:sldId id="268" r:id="rId25"/>
    <p:sldId id="280" r:id="rId26"/>
    <p:sldId id="281" r:id="rId27"/>
    <p:sldId id="282" r:id="rId28"/>
    <p:sldId id="283" r:id="rId29"/>
    <p:sldId id="284" r:id="rId30"/>
    <p:sldId id="285" r:id="rId31"/>
  </p:sldIdLst>
  <p:sldSz cx="12204700" cy="687705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p15:clr>
            <a:srgbClr val="A4A3A4"/>
          </p15:clr>
        </p15:guide>
        <p15:guide id="2" pos="38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C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014" autoAdjust="0"/>
  </p:normalViewPr>
  <p:slideViewPr>
    <p:cSldViewPr>
      <p:cViewPr varScale="1">
        <p:scale>
          <a:sx n="80" d="100"/>
          <a:sy n="80" d="100"/>
        </p:scale>
        <p:origin x="754" y="62"/>
      </p:cViewPr>
      <p:guideLst>
        <p:guide orient="horz" pos="2166"/>
        <p:guide pos="3844"/>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8E5DB1-B86A-4D48-B666-73629BD01EEE}" type="datetimeFigureOut">
              <a:rPr lang="it-IT" smtClean="0"/>
              <a:pPr/>
              <a:t>21/04/2021</a:t>
            </a:fld>
            <a:endParaRPr lang="it-IT"/>
          </a:p>
        </p:txBody>
      </p:sp>
      <p:sp>
        <p:nvSpPr>
          <p:cNvPr id="4" name="Segnaposto immagine diapositiva 3"/>
          <p:cNvSpPr>
            <a:spLocks noGrp="1" noRot="1" noChangeAspect="1"/>
          </p:cNvSpPr>
          <p:nvPr>
            <p:ph type="sldImg" idx="2"/>
          </p:nvPr>
        </p:nvSpPr>
        <p:spPr>
          <a:xfrm>
            <a:off x="387350" y="685800"/>
            <a:ext cx="60833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F82211-43C0-4FBA-ADC5-219EC24C56EE}"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4</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5</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6</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7</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Guarda</a:t>
            </a:r>
            <a:r>
              <a:rPr lang="it-IT" baseline="0" dirty="0"/>
              <a:t> se mettere un’altra  slide  di </a:t>
            </a:r>
            <a:r>
              <a:rPr lang="it-IT" baseline="0" dirty="0" err="1"/>
              <a:t>frirele</a:t>
            </a:r>
            <a:r>
              <a:rPr lang="it-IT" baseline="0" dirty="0"/>
              <a:t> su permafrost </a:t>
            </a:r>
            <a:r>
              <a:rPr lang="it-IT" baseline="0" dirty="0" err="1"/>
              <a:t>melting</a:t>
            </a:r>
            <a:r>
              <a:rPr lang="it-IT" baseline="0" dirty="0"/>
              <a:t>  fai un’altra slide  </a:t>
            </a:r>
            <a:r>
              <a:rPr lang="it-IT" baseline="0" dirty="0" err="1"/>
              <a:t>triggering</a:t>
            </a:r>
            <a:r>
              <a:rPr lang="it-IT" baseline="0" dirty="0"/>
              <a:t> e altro</a:t>
            </a:r>
          </a:p>
          <a:p>
            <a:r>
              <a:rPr lang="it-IT" baseline="0" dirty="0"/>
              <a:t>Distacco no crollo o cedimento </a:t>
            </a:r>
          </a:p>
        </p:txBody>
      </p:sp>
      <p:sp>
        <p:nvSpPr>
          <p:cNvPr id="4" name="Segnaposto numero diapositiva 3"/>
          <p:cNvSpPr>
            <a:spLocks noGrp="1"/>
          </p:cNvSpPr>
          <p:nvPr>
            <p:ph type="sldNum" sz="quarter" idx="10"/>
          </p:nvPr>
        </p:nvSpPr>
        <p:spPr/>
        <p:txBody>
          <a:bodyPr/>
          <a:lstStyle/>
          <a:p>
            <a:fld id="{7AF82211-43C0-4FBA-ADC5-219EC24C56EE}" type="slidenum">
              <a:rPr lang="it-IT" smtClean="0"/>
              <a:pPr/>
              <a:t>8</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Guarda</a:t>
            </a:r>
            <a:r>
              <a:rPr lang="it-IT" baseline="0" dirty="0"/>
              <a:t> se mettere un’altra  slide  di </a:t>
            </a:r>
            <a:r>
              <a:rPr lang="it-IT" baseline="0" dirty="0" err="1"/>
              <a:t>frirele</a:t>
            </a:r>
            <a:r>
              <a:rPr lang="it-IT" baseline="0" dirty="0"/>
              <a:t> su permafrost </a:t>
            </a:r>
            <a:r>
              <a:rPr lang="it-IT" baseline="0" dirty="0" err="1"/>
              <a:t>melting</a:t>
            </a:r>
            <a:r>
              <a:rPr lang="it-IT" baseline="0" dirty="0"/>
              <a:t>  fai un’altra slide  </a:t>
            </a:r>
            <a:r>
              <a:rPr lang="it-IT" baseline="0" dirty="0" err="1"/>
              <a:t>triggering</a:t>
            </a:r>
            <a:r>
              <a:rPr lang="it-IT" baseline="0" dirty="0"/>
              <a:t> e altro</a:t>
            </a:r>
          </a:p>
          <a:p>
            <a:r>
              <a:rPr lang="it-IT" baseline="0" dirty="0"/>
              <a:t>Distacco no crollo o cedimento </a:t>
            </a:r>
          </a:p>
        </p:txBody>
      </p:sp>
      <p:sp>
        <p:nvSpPr>
          <p:cNvPr id="4" name="Segnaposto numero diapositiva 3"/>
          <p:cNvSpPr>
            <a:spLocks noGrp="1"/>
          </p:cNvSpPr>
          <p:nvPr>
            <p:ph type="sldNum" sz="quarter" idx="10"/>
          </p:nvPr>
        </p:nvSpPr>
        <p:spPr/>
        <p:txBody>
          <a:bodyPr/>
          <a:lstStyle/>
          <a:p>
            <a:fld id="{7AF82211-43C0-4FBA-ADC5-219EC24C56EE}" type="slidenum">
              <a:rPr lang="it-IT" smtClean="0"/>
              <a:pPr/>
              <a:t>9</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10</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11</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12</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13</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14</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15</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a:t>Rock </a:t>
            </a:r>
            <a:r>
              <a:rPr lang="it-IT" dirty="0" err="1"/>
              <a:t>avalanche</a:t>
            </a:r>
            <a:r>
              <a:rPr lang="it-IT" baseline="0" dirty="0"/>
              <a:t>, minimo un 1Mm3 necessitano </a:t>
            </a:r>
            <a:r>
              <a:rPr lang="it-IT" baseline="0" dirty="0" err="1"/>
              <a:t>pe</a:t>
            </a:r>
            <a:r>
              <a:rPr lang="it-IT" baseline="0" dirty="0"/>
              <a:t> </a:t>
            </a:r>
            <a:r>
              <a:rPr lang="it-IT" baseline="0" dirty="0" err="1"/>
              <a:t>rla</a:t>
            </a:r>
            <a:r>
              <a:rPr lang="it-IT" baseline="0" dirty="0"/>
              <a:t> mobilizzazione di svincoli cinematica ad elevata persistenza, nella maggior parte faglie </a:t>
            </a:r>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16</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17</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18</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19</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20</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21</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22</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23</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24</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25</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26</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27</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28</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29</a:t>
            </a:fld>
            <a:endParaRPr 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AF82211-43C0-4FBA-ADC5-219EC24C56EE}" type="slidenum">
              <a:rPr lang="it-IT" smtClean="0"/>
              <a:pPr/>
              <a:t>30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5354" y="2136345"/>
            <a:ext cx="10373995" cy="1474109"/>
          </a:xfrm>
        </p:spPr>
        <p:txBody>
          <a:bodyPr/>
          <a:lstStyle/>
          <a:p>
            <a:r>
              <a:rPr lang="it-IT"/>
              <a:t>Fare clic per modificare lo stile del titolo</a:t>
            </a:r>
          </a:p>
        </p:txBody>
      </p:sp>
      <p:sp>
        <p:nvSpPr>
          <p:cNvPr id="3" name="Sottotitolo 2"/>
          <p:cNvSpPr>
            <a:spLocks noGrp="1"/>
          </p:cNvSpPr>
          <p:nvPr>
            <p:ph type="subTitle" idx="1"/>
          </p:nvPr>
        </p:nvSpPr>
        <p:spPr>
          <a:xfrm>
            <a:off x="1830705" y="3896995"/>
            <a:ext cx="8543290" cy="175746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33EA06E-2DD6-488B-A669-D933A28A996E}" type="datetime1">
              <a:rPr lang="it-IT" smtClean="0"/>
              <a:pPr/>
              <a:t>21/04/2021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4D701A7-35F3-422C-BF60-424D322A6550}" type="datetime1">
              <a:rPr lang="it-IT" smtClean="0"/>
              <a:pPr/>
              <a:t>21/04/2021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4087" y="4419143"/>
            <a:ext cx="10373995" cy="1365858"/>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964087" y="2914787"/>
            <a:ext cx="10373995" cy="150435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C5B1B6A6-C6B7-4572-A1C0-1444A8D466D6}" type="datetime1">
              <a:rPr lang="it-IT" smtClean="0"/>
              <a:pPr/>
              <a:t>21/04/2021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10235" y="1604646"/>
            <a:ext cx="5390409" cy="453853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204057" y="1604646"/>
            <a:ext cx="5390409" cy="453853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D22470CA-1B6F-4B71-BEF6-58E728D98112}" type="datetime1">
              <a:rPr lang="it-IT" smtClean="0"/>
              <a:pPr/>
              <a:t>21/04/2021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610236" y="1539377"/>
            <a:ext cx="5392529" cy="64154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610236" y="2180916"/>
            <a:ext cx="5392529" cy="396226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9821" y="1539377"/>
            <a:ext cx="5394647" cy="64154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99821" y="2180916"/>
            <a:ext cx="5394647" cy="396226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9B4FB97-FB3B-4EBB-A4D4-620C5ED9F12E}" type="datetime1">
              <a:rPr lang="it-IT" smtClean="0"/>
              <a:pPr/>
              <a:t>21/04/2021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7F6E6808-7C7D-4AE4-87A3-5DB73113FDC8}" type="datetime1">
              <a:rPr lang="it-IT" smtClean="0"/>
              <a:pPr/>
              <a:t>21/04/2021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4389068-E205-408E-8C45-DC432671F73F}" type="datetime1">
              <a:rPr lang="it-IT" smtClean="0"/>
              <a:pPr/>
              <a:t>21/04/2021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10237" y="273808"/>
            <a:ext cx="4015262" cy="1165279"/>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4771699" y="273811"/>
            <a:ext cx="6822766" cy="586937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10237" y="1439090"/>
            <a:ext cx="4015262" cy="470409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0F267543-59B5-44BC-B725-3AE379159720}" type="datetime1">
              <a:rPr lang="it-IT" smtClean="0"/>
              <a:pPr/>
              <a:t>21/04/2021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92207" y="4813935"/>
            <a:ext cx="7322820" cy="568313"/>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2392207" y="614477"/>
            <a:ext cx="7322820" cy="41262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2392207" y="5382249"/>
            <a:ext cx="7322820" cy="8070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95D80448-13B0-472D-96DC-18F30261E658}" type="datetime1">
              <a:rPr lang="it-IT" smtClean="0"/>
              <a:pPr/>
              <a:t>21/04/2021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B0315DF-EB0D-45C2-8CE8-635D6276E6BA}" type="datetime1">
              <a:rPr lang="it-IT" smtClean="0"/>
              <a:pPr/>
              <a:t>21/04/2021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48407" y="275401"/>
            <a:ext cx="2746058" cy="586778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10236" y="275401"/>
            <a:ext cx="8034761" cy="586778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6E464E7-D9E0-4909-ABAF-2B98D1BF535F}" type="datetime1">
              <a:rPr lang="it-IT" smtClean="0"/>
              <a:pPr/>
              <a:t>21/04/2021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00F0EAA-152F-4472-BB62-DD2B2B20131C}"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10235" y="275402"/>
            <a:ext cx="10984230" cy="1146175"/>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610235" y="1604646"/>
            <a:ext cx="10984230" cy="4538535"/>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10236" y="6374007"/>
            <a:ext cx="2847763" cy="366140"/>
          </a:xfrm>
          <a:prstGeom prst="rect">
            <a:avLst/>
          </a:prstGeom>
        </p:spPr>
        <p:txBody>
          <a:bodyPr vert="horz" lIns="91440" tIns="45720" rIns="91440" bIns="45720" rtlCol="0" anchor="ctr"/>
          <a:lstStyle>
            <a:lvl1pPr algn="l">
              <a:defRPr sz="1200">
                <a:solidFill>
                  <a:schemeClr val="tx1">
                    <a:tint val="75000"/>
                  </a:schemeClr>
                </a:solidFill>
              </a:defRPr>
            </a:lvl1pPr>
          </a:lstStyle>
          <a:p>
            <a:fld id="{6BD43F21-06E6-4F65-8DAD-C48EA9B1AB30}" type="datetime1">
              <a:rPr lang="it-IT" smtClean="0"/>
              <a:pPr/>
              <a:t>21/04/2021</a:t>
            </a:fld>
            <a:endParaRPr lang="it-IT"/>
          </a:p>
        </p:txBody>
      </p:sp>
      <p:sp>
        <p:nvSpPr>
          <p:cNvPr id="5" name="Segnaposto piè di pagina 4"/>
          <p:cNvSpPr>
            <a:spLocks noGrp="1"/>
          </p:cNvSpPr>
          <p:nvPr>
            <p:ph type="ftr" sz="quarter" idx="3"/>
          </p:nvPr>
        </p:nvSpPr>
        <p:spPr>
          <a:xfrm>
            <a:off x="4169939" y="6374007"/>
            <a:ext cx="3864822" cy="36614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746703" y="6374007"/>
            <a:ext cx="2847763" cy="366140"/>
          </a:xfrm>
          <a:prstGeom prst="rect">
            <a:avLst/>
          </a:prstGeom>
        </p:spPr>
        <p:txBody>
          <a:bodyPr vert="horz" lIns="91440" tIns="45720" rIns="91440" bIns="45720" rtlCol="0" anchor="ctr"/>
          <a:lstStyle>
            <a:lvl1pPr algn="r">
              <a:defRPr sz="1200">
                <a:solidFill>
                  <a:schemeClr val="tx1">
                    <a:tint val="75000"/>
                  </a:schemeClr>
                </a:solidFill>
              </a:defRPr>
            </a:lvl1pPr>
          </a:lstStyle>
          <a:p>
            <a:fld id="{000F0EAA-152F-4472-BB62-DD2B2B20131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hyperlink" Target="mailto:fllncl@unife.i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6.png"/><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E92005FD-2F3E-44C9-B491-95DCCE27DA1A}"/>
              </a:ext>
            </a:extLst>
          </p:cNvPr>
          <p:cNvPicPr>
            <a:picLocks noChangeAspect="1"/>
          </p:cNvPicPr>
          <p:nvPr/>
        </p:nvPicPr>
        <p:blipFill>
          <a:blip r:embed="rId2" cstate="print"/>
          <a:stretch>
            <a:fillRect/>
          </a:stretch>
        </p:blipFill>
        <p:spPr>
          <a:xfrm>
            <a:off x="8542676" y="355958"/>
            <a:ext cx="3301533" cy="882291"/>
          </a:xfrm>
          <a:prstGeom prst="rect">
            <a:avLst/>
          </a:prstGeom>
        </p:spPr>
      </p:pic>
      <p:pic>
        <p:nvPicPr>
          <p:cNvPr id="5" name="Immagine 4" descr="sfu geotech logo.jpg"/>
          <p:cNvPicPr>
            <a:picLocks noChangeAspect="1"/>
          </p:cNvPicPr>
          <p:nvPr/>
        </p:nvPicPr>
        <p:blipFill>
          <a:blip r:embed="rId3"/>
          <a:stretch>
            <a:fillRect/>
          </a:stretch>
        </p:blipFill>
        <p:spPr>
          <a:xfrm>
            <a:off x="197693" y="380689"/>
            <a:ext cx="4771527" cy="838511"/>
          </a:xfrm>
          <a:prstGeom prst="rect">
            <a:avLst/>
          </a:prstGeom>
        </p:spPr>
      </p:pic>
      <p:sp>
        <p:nvSpPr>
          <p:cNvPr id="6" name="CasellaDiTesto 5"/>
          <p:cNvSpPr txBox="1"/>
          <p:nvPr/>
        </p:nvSpPr>
        <p:spPr>
          <a:xfrm>
            <a:off x="2280417" y="3044369"/>
            <a:ext cx="7643866" cy="1846659"/>
          </a:xfrm>
          <a:prstGeom prst="rect">
            <a:avLst/>
          </a:prstGeom>
          <a:noFill/>
        </p:spPr>
        <p:txBody>
          <a:bodyPr wrap="square" rtlCol="0">
            <a:spAutoFit/>
          </a:bodyPr>
          <a:lstStyle/>
          <a:p>
            <a:pPr algn="ctr"/>
            <a:r>
              <a:rPr lang="en-CA" sz="3200" b="1" i="1" dirty="0"/>
              <a:t>“Characterising the kinematics of the Joffre Peak landslides using a combined numerical modeling -remote sensing approach.”</a:t>
            </a:r>
            <a:endParaRPr lang="it-IT" sz="3200" b="1" dirty="0"/>
          </a:p>
          <a:p>
            <a:pPr algn="ctr"/>
            <a:endParaRPr lang="it-IT" dirty="0"/>
          </a:p>
        </p:txBody>
      </p:sp>
      <p:sp>
        <p:nvSpPr>
          <p:cNvPr id="12" name="Rectangle 3">
            <a:extLst>
              <a:ext uri="{FF2B5EF4-FFF2-40B4-BE49-F238E27FC236}">
                <a16:creationId xmlns:a16="http://schemas.microsoft.com/office/drawing/2014/main" id="{720A9B43-AD3A-46BB-934F-775D4FA9C6C9}"/>
              </a:ext>
            </a:extLst>
          </p:cNvPr>
          <p:cNvSpPr>
            <a:spLocks noChangeArrowheads="1"/>
          </p:cNvSpPr>
          <p:nvPr/>
        </p:nvSpPr>
        <p:spPr bwMode="auto">
          <a:xfrm rot="10800000" flipV="1">
            <a:off x="2717974" y="4759739"/>
            <a:ext cx="7240996" cy="204671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600" i="0" u="none" strike="noStrike" cap="none" normalizeH="0" baseline="0" dirty="0">
                <a:ln>
                  <a:noFill/>
                </a:ln>
                <a:solidFill>
                  <a:schemeClr val="tx1"/>
                </a:solidFill>
                <a:effectLst/>
                <a:latin typeface="Open Sans"/>
              </a:rPr>
              <a:t>Nicola Fullin</a:t>
            </a:r>
            <a:r>
              <a:rPr kumimoji="0" lang="it-IT" altLang="it-IT" sz="1600" i="0" u="none" strike="noStrike" cap="none" normalizeH="0" baseline="30000" dirty="0">
                <a:ln>
                  <a:noFill/>
                </a:ln>
                <a:solidFill>
                  <a:schemeClr val="tx1"/>
                </a:solidFill>
                <a:effectLst/>
                <a:latin typeface="Open Sans"/>
              </a:rPr>
              <a:t>1</a:t>
            </a:r>
            <a:r>
              <a:rPr kumimoji="0" lang="it-IT" altLang="it-IT" sz="1600" i="0" u="none" strike="noStrike" cap="none" normalizeH="0" baseline="0" dirty="0">
                <a:ln>
                  <a:noFill/>
                </a:ln>
                <a:solidFill>
                  <a:schemeClr val="tx1"/>
                </a:solidFill>
                <a:effectLst/>
                <a:latin typeface="Open Sans"/>
              </a:rPr>
              <a:t>, Monica Ghirotti</a:t>
            </a:r>
            <a:r>
              <a:rPr kumimoji="0" lang="it-IT" altLang="it-IT" sz="1600" i="0" u="none" strike="noStrike" cap="none" normalizeH="0" baseline="30000" dirty="0">
                <a:ln>
                  <a:noFill/>
                </a:ln>
                <a:solidFill>
                  <a:schemeClr val="tx1"/>
                </a:solidFill>
                <a:effectLst/>
                <a:latin typeface="Open Sans"/>
              </a:rPr>
              <a:t>1</a:t>
            </a:r>
            <a:r>
              <a:rPr kumimoji="0" lang="it-IT" altLang="it-IT" sz="1600" i="0" u="none" strike="noStrike" cap="none" normalizeH="0" baseline="0" dirty="0">
                <a:ln>
                  <a:noFill/>
                </a:ln>
                <a:solidFill>
                  <a:schemeClr val="tx1"/>
                </a:solidFill>
                <a:effectLst/>
                <a:latin typeface="Open Sans"/>
              </a:rPr>
              <a:t>, Davide Donati</a:t>
            </a:r>
            <a:r>
              <a:rPr kumimoji="0" lang="it-IT" altLang="it-IT" sz="1600" i="0" u="none" strike="noStrike" cap="none" normalizeH="0" baseline="30000" dirty="0">
                <a:ln>
                  <a:noFill/>
                </a:ln>
                <a:solidFill>
                  <a:schemeClr val="tx1"/>
                </a:solidFill>
                <a:effectLst/>
                <a:latin typeface="Open Sans"/>
              </a:rPr>
              <a:t>2</a:t>
            </a:r>
            <a:r>
              <a:rPr kumimoji="0" lang="it-IT" altLang="it-IT" sz="1600" i="0" u="none" strike="noStrike" cap="none" normalizeH="0" baseline="0" dirty="0">
                <a:ln>
                  <a:noFill/>
                </a:ln>
                <a:solidFill>
                  <a:schemeClr val="tx1"/>
                </a:solidFill>
                <a:effectLst/>
                <a:latin typeface="Open Sans"/>
              </a:rPr>
              <a:t>, and Doug Stead</a:t>
            </a:r>
            <a:r>
              <a:rPr lang="it-IT" altLang="it-IT" sz="1600" baseline="30000" dirty="0">
                <a:latin typeface="Open Sans"/>
              </a:rPr>
              <a:t>3</a:t>
            </a:r>
            <a:endParaRPr kumimoji="0" lang="it-IT" altLang="it-IT" sz="160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600" i="0" u="none" strike="noStrike" cap="none" normalizeH="0" baseline="30000" dirty="0">
                <a:ln>
                  <a:noFill/>
                </a:ln>
                <a:solidFill>
                  <a:schemeClr val="tx1"/>
                </a:solidFill>
                <a:effectLst/>
                <a:latin typeface="Open Sans"/>
              </a:rPr>
              <a:t>1</a:t>
            </a:r>
            <a:r>
              <a:rPr kumimoji="0" lang="it-IT" altLang="it-IT" sz="1600" i="0" u="none" strike="noStrike" cap="none" normalizeH="0" baseline="0" dirty="0">
                <a:ln>
                  <a:noFill/>
                </a:ln>
                <a:solidFill>
                  <a:schemeClr val="tx1"/>
                </a:solidFill>
                <a:effectLst/>
                <a:latin typeface="Open Sans"/>
              </a:rPr>
              <a:t>Dipartimento di Fisica e Scienze della Terra, Università di Ferrara, 44122, Ferrara, </a:t>
            </a:r>
            <a:r>
              <a:rPr kumimoji="0" lang="it-IT" altLang="it-IT" sz="1600" i="0" u="none" strike="noStrike" cap="none" normalizeH="0" baseline="0" dirty="0" err="1">
                <a:ln>
                  <a:noFill/>
                </a:ln>
                <a:solidFill>
                  <a:schemeClr val="tx1"/>
                </a:solidFill>
                <a:effectLst/>
                <a:latin typeface="Open Sans"/>
              </a:rPr>
              <a:t>Italy</a:t>
            </a:r>
            <a:r>
              <a:rPr kumimoji="0" lang="it-IT" altLang="it-IT" sz="1600" i="0" u="none" strike="noStrike" cap="none" normalizeH="0" baseline="0" dirty="0">
                <a:ln>
                  <a:noFill/>
                </a:ln>
                <a:solidFill>
                  <a:schemeClr val="tx1"/>
                </a:solidFill>
                <a:effectLst/>
                <a:latin typeface="Open Sans"/>
              </a:rPr>
              <a:t>. </a:t>
            </a:r>
            <a:r>
              <a:rPr kumimoji="0" lang="it-IT" altLang="it-IT" sz="1600" i="0" u="none" strike="noStrike" cap="none" normalizeH="0" baseline="0" dirty="0">
                <a:ln>
                  <a:noFill/>
                </a:ln>
                <a:solidFill>
                  <a:schemeClr val="tx1"/>
                </a:solidFill>
                <a:effectLst/>
                <a:latin typeface="Open Sans"/>
                <a:hlinkClick r:id="rId4"/>
              </a:rPr>
              <a:t>fllncl@unife.it</a:t>
            </a:r>
            <a:endParaRPr kumimoji="0" lang="it-IT" altLang="it-IT" sz="1600" i="0" u="none" strike="noStrike" cap="none" normalizeH="0" baseline="0" dirty="0">
              <a:ln>
                <a:noFill/>
              </a:ln>
              <a:solidFill>
                <a:schemeClr val="tx1"/>
              </a:solidFill>
              <a:effectLst/>
              <a:latin typeface="Open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600" i="0" u="none" strike="noStrike" cap="none" normalizeH="0" baseline="30000" dirty="0">
                <a:ln>
                  <a:noFill/>
                </a:ln>
                <a:solidFill>
                  <a:schemeClr val="tx1"/>
                </a:solidFill>
                <a:effectLst/>
                <a:latin typeface="Open Sans"/>
              </a:rPr>
              <a:t>2</a:t>
            </a:r>
            <a:r>
              <a:rPr lang="it-IT" sz="1600" dirty="0">
                <a:latin typeface="Open Sans"/>
              </a:rPr>
              <a:t>Dipartimento di Ingegneria Civile, Chimica, Ambientale e dei Materiali - Università di Bologna, Viale del Risorgimento, 2, 40136 Bologna BO</a:t>
            </a:r>
          </a:p>
          <a:p>
            <a:pPr marL="0" marR="0" lvl="0" indent="0" algn="l" defTabSz="914400" rtl="0" eaLnBrk="0" fontAlgn="base" latinLnBrk="0" hangingPunct="0">
              <a:lnSpc>
                <a:spcPct val="100000"/>
              </a:lnSpc>
              <a:spcBef>
                <a:spcPct val="0"/>
              </a:spcBef>
              <a:spcAft>
                <a:spcPct val="0"/>
              </a:spcAft>
              <a:buClrTx/>
              <a:buSzTx/>
              <a:buFontTx/>
              <a:buChar char="•"/>
              <a:tabLst/>
            </a:pPr>
            <a:r>
              <a:rPr lang="it-IT" altLang="it-IT" sz="1600" baseline="30000" dirty="0">
                <a:latin typeface="Open Sans"/>
              </a:rPr>
              <a:t>3</a:t>
            </a:r>
            <a:r>
              <a:rPr kumimoji="0" lang="it-IT" altLang="it-IT" sz="1600" i="0" u="none" strike="noStrike" cap="none" normalizeH="0" baseline="0" dirty="0">
                <a:ln>
                  <a:noFill/>
                </a:ln>
                <a:solidFill>
                  <a:schemeClr val="tx1"/>
                </a:solidFill>
                <a:effectLst/>
                <a:latin typeface="Open Sans"/>
              </a:rPr>
              <a:t>Department of Earth Sciences, Simon Fraser University, </a:t>
            </a:r>
            <a:r>
              <a:rPr kumimoji="0" lang="it-IT" altLang="it-IT" sz="1600" i="0" u="none" strike="noStrike" cap="none" normalizeH="0" baseline="0" dirty="0" err="1">
                <a:ln>
                  <a:noFill/>
                </a:ln>
                <a:solidFill>
                  <a:schemeClr val="tx1"/>
                </a:solidFill>
                <a:effectLst/>
                <a:latin typeface="Open Sans"/>
              </a:rPr>
              <a:t>Burnaby</a:t>
            </a:r>
            <a:r>
              <a:rPr kumimoji="0" lang="it-IT" altLang="it-IT" sz="1600" i="0" u="none" strike="noStrike" cap="none" normalizeH="0" baseline="0" dirty="0">
                <a:ln>
                  <a:noFill/>
                </a:ln>
                <a:solidFill>
                  <a:schemeClr val="tx1"/>
                </a:solidFill>
                <a:effectLst/>
                <a:latin typeface="Open Sans"/>
              </a:rPr>
              <a:t>, BC V5A 1S6, Canada.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pic>
        <p:nvPicPr>
          <p:cNvPr id="14" name="Immagine 13">
            <a:extLst>
              <a:ext uri="{FF2B5EF4-FFF2-40B4-BE49-F238E27FC236}">
                <a16:creationId xmlns:a16="http://schemas.microsoft.com/office/drawing/2014/main" id="{CCA13047-C228-4133-A4C6-8B960E608C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714" y="1822050"/>
            <a:ext cx="4160520" cy="1112520"/>
          </a:xfrm>
          <a:prstGeom prst="rect">
            <a:avLst/>
          </a:prstGeom>
        </p:spPr>
      </p:pic>
      <p:pic>
        <p:nvPicPr>
          <p:cNvPr id="16" name="Immagine 15">
            <a:extLst>
              <a:ext uri="{FF2B5EF4-FFF2-40B4-BE49-F238E27FC236}">
                <a16:creationId xmlns:a16="http://schemas.microsoft.com/office/drawing/2014/main" id="{9F679DAD-8BFD-4B9C-98CD-4996C14A91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94238" y="2084940"/>
            <a:ext cx="5829300" cy="586740"/>
          </a:xfrm>
          <a:prstGeom prst="rect">
            <a:avLst/>
          </a:prstGeom>
        </p:spPr>
      </p:pic>
      <p:pic>
        <p:nvPicPr>
          <p:cNvPr id="3" name="Immagine 2" descr="Immagine che contiene testo&#10;&#10;Descrizione generata automaticamente">
            <a:extLst>
              <a:ext uri="{FF2B5EF4-FFF2-40B4-BE49-F238E27FC236}">
                <a16:creationId xmlns:a16="http://schemas.microsoft.com/office/drawing/2014/main" id="{3C745385-C77B-4F0D-B177-1548C98F4A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1575" y="50135"/>
            <a:ext cx="2057400" cy="151167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2661306" cy="769441"/>
          </a:xfrm>
          <a:prstGeom prst="rect">
            <a:avLst/>
          </a:prstGeom>
          <a:noFill/>
        </p:spPr>
        <p:txBody>
          <a:bodyPr wrap="none" rtlCol="0">
            <a:spAutoFit/>
          </a:bodyPr>
          <a:lstStyle/>
          <a:p>
            <a:r>
              <a:rPr lang="it-IT" sz="4400" b="1" dirty="0">
                <a:latin typeface="Cambria" pitchFamily="18" charset="0"/>
                <a:ea typeface="Cambria" pitchFamily="18" charset="0"/>
              </a:rPr>
              <a:t>OUTLINE </a:t>
            </a:r>
          </a:p>
        </p:txBody>
      </p:sp>
      <p:sp>
        <p:nvSpPr>
          <p:cNvPr id="20" name="CasellaDiTesto 19"/>
          <p:cNvSpPr txBox="1"/>
          <p:nvPr/>
        </p:nvSpPr>
        <p:spPr>
          <a:xfrm>
            <a:off x="11745952" y="6367483"/>
            <a:ext cx="276038" cy="307777"/>
          </a:xfrm>
          <a:prstGeom prst="rect">
            <a:avLst/>
          </a:prstGeom>
          <a:noFill/>
        </p:spPr>
        <p:txBody>
          <a:bodyPr wrap="none" rtlCol="0">
            <a:spAutoFit/>
          </a:bodyPr>
          <a:lstStyle/>
          <a:p>
            <a:r>
              <a:rPr lang="it-IT" sz="1400" b="1" dirty="0">
                <a:solidFill>
                  <a:schemeClr val="bg1"/>
                </a:solidFill>
              </a:rPr>
              <a:t>2</a:t>
            </a:r>
          </a:p>
        </p:txBody>
      </p:sp>
      <p:sp>
        <p:nvSpPr>
          <p:cNvPr id="22" name="CasellaDiTesto 21"/>
          <p:cNvSpPr txBox="1"/>
          <p:nvPr/>
        </p:nvSpPr>
        <p:spPr>
          <a:xfrm>
            <a:off x="387310" y="1295385"/>
            <a:ext cx="7500990" cy="3785652"/>
          </a:xfrm>
          <a:prstGeom prst="rect">
            <a:avLst/>
          </a:prstGeom>
          <a:noFill/>
        </p:spPr>
        <p:txBody>
          <a:bodyPr wrap="square" rtlCol="0">
            <a:spAutoFit/>
          </a:bodyPr>
          <a:lstStyle/>
          <a:p>
            <a:pPr>
              <a:buSzPct val="100000"/>
              <a:buFont typeface="Arial" pitchFamily="34" charset="0"/>
              <a:buChar char="•"/>
            </a:pPr>
            <a:r>
              <a:rPr lang="it-IT" sz="3600" dirty="0"/>
              <a:t>AIM OF THE WORK</a:t>
            </a:r>
          </a:p>
          <a:p>
            <a:pPr>
              <a:buSzPct val="100000"/>
              <a:buFont typeface="Arial" pitchFamily="34" charset="0"/>
              <a:buChar char="•"/>
            </a:pPr>
            <a:r>
              <a:rPr lang="it-IT" sz="3600" dirty="0"/>
              <a:t>SETTINGS </a:t>
            </a:r>
          </a:p>
          <a:p>
            <a:pPr>
              <a:buSzPct val="100000"/>
              <a:buFont typeface="Arial" pitchFamily="34" charset="0"/>
              <a:buChar char="•"/>
            </a:pPr>
            <a:r>
              <a:rPr lang="it-IT" sz="3600" dirty="0"/>
              <a:t>3D RECONSTRUCTION</a:t>
            </a:r>
          </a:p>
          <a:p>
            <a:pPr>
              <a:buSzPct val="100000"/>
              <a:buFont typeface="Arial" pitchFamily="34" charset="0"/>
              <a:buChar char="•"/>
            </a:pPr>
            <a:r>
              <a:rPr lang="it-IT" sz="3600" dirty="0"/>
              <a:t>SLOPE CHARACTERIZATION</a:t>
            </a:r>
          </a:p>
          <a:p>
            <a:pPr>
              <a:buSzPct val="100000"/>
              <a:buFont typeface="Arial" pitchFamily="34" charset="0"/>
              <a:buChar char="•"/>
            </a:pPr>
            <a:r>
              <a:rPr lang="it-IT" sz="3600" dirty="0"/>
              <a:t>NUMERICAL MODELING</a:t>
            </a:r>
          </a:p>
          <a:p>
            <a:pPr>
              <a:buSzPct val="100000"/>
              <a:buFont typeface="Arial" pitchFamily="34" charset="0"/>
              <a:buChar char="•"/>
            </a:pPr>
            <a:r>
              <a:rPr lang="it-IT" sz="3600" dirty="0"/>
              <a:t>CONCLUSIONS AND FUTURE WORKS</a:t>
            </a:r>
          </a:p>
          <a:p>
            <a:pPr>
              <a:buFont typeface="Arial" pitchFamily="34" charset="0"/>
              <a:buChar char="•"/>
            </a:pPr>
            <a:endParaRPr lang="it-IT" sz="2400" dirty="0"/>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5201039" cy="769441"/>
          </a:xfrm>
          <a:prstGeom prst="rect">
            <a:avLst/>
          </a:prstGeom>
          <a:noFill/>
        </p:spPr>
        <p:txBody>
          <a:bodyPr wrap="none" rtlCol="0">
            <a:spAutoFit/>
          </a:bodyPr>
          <a:lstStyle/>
          <a:p>
            <a:r>
              <a:rPr lang="it-IT" sz="4400" b="1" dirty="0">
                <a:latin typeface="Cambria" pitchFamily="18" charset="0"/>
                <a:ea typeface="Cambria" pitchFamily="18" charset="0"/>
              </a:rPr>
              <a:t>AIM OF THE WORK </a:t>
            </a:r>
          </a:p>
        </p:txBody>
      </p:sp>
      <p:sp>
        <p:nvSpPr>
          <p:cNvPr id="20" name="CasellaDiTesto 19"/>
          <p:cNvSpPr txBox="1"/>
          <p:nvPr/>
        </p:nvSpPr>
        <p:spPr>
          <a:xfrm>
            <a:off x="11745952" y="6367483"/>
            <a:ext cx="276038" cy="307777"/>
          </a:xfrm>
          <a:prstGeom prst="rect">
            <a:avLst/>
          </a:prstGeom>
          <a:noFill/>
        </p:spPr>
        <p:txBody>
          <a:bodyPr wrap="none" rtlCol="0">
            <a:spAutoFit/>
          </a:bodyPr>
          <a:lstStyle/>
          <a:p>
            <a:r>
              <a:rPr lang="it-IT" sz="1400" b="1" dirty="0">
                <a:solidFill>
                  <a:schemeClr val="bg1"/>
                </a:solidFill>
              </a:rPr>
              <a:t>3</a:t>
            </a:r>
          </a:p>
        </p:txBody>
      </p:sp>
      <p:sp>
        <p:nvSpPr>
          <p:cNvPr id="22" name="CasellaDiTesto 21"/>
          <p:cNvSpPr txBox="1"/>
          <p:nvPr/>
        </p:nvSpPr>
        <p:spPr>
          <a:xfrm>
            <a:off x="172996" y="1438261"/>
            <a:ext cx="10144196" cy="3785652"/>
          </a:xfrm>
          <a:prstGeom prst="rect">
            <a:avLst/>
          </a:prstGeom>
          <a:noFill/>
        </p:spPr>
        <p:txBody>
          <a:bodyPr wrap="square" rtlCol="0">
            <a:spAutoFit/>
          </a:bodyPr>
          <a:lstStyle/>
          <a:p>
            <a:r>
              <a:rPr lang="it-IT" sz="2400" dirty="0"/>
              <a:t>IN THIS WORK IT WAS STUDIED THE EVOLUTION OF TWO LANDSLIDES HAPPENED ON 13</a:t>
            </a:r>
            <a:r>
              <a:rPr lang="en-US" sz="2400" baseline="30000" dirty="0" err="1"/>
              <a:t>th</a:t>
            </a:r>
            <a:r>
              <a:rPr lang="it-IT" sz="2400" dirty="0"/>
              <a:t> MAY AND ON 16</a:t>
            </a:r>
            <a:r>
              <a:rPr lang="en-US" sz="2400" baseline="30000" dirty="0" err="1"/>
              <a:t>th</a:t>
            </a:r>
            <a:r>
              <a:rPr lang="it-IT" sz="2400" dirty="0"/>
              <a:t> MAY 2019 FROM JOFFRE PEAK (</a:t>
            </a:r>
            <a:r>
              <a:rPr lang="it-IT" sz="2400" dirty="0" err="1"/>
              <a:t>B.C.</a:t>
            </a:r>
            <a:r>
              <a:rPr lang="it-IT" sz="2400" dirty="0"/>
              <a:t> CANADA)  FOCUSING ON:</a:t>
            </a:r>
          </a:p>
          <a:p>
            <a:endParaRPr lang="it-IT" sz="2400" dirty="0"/>
          </a:p>
          <a:p>
            <a:pPr marL="457200" indent="-457200">
              <a:buAutoNum type="arabicParenR"/>
            </a:pPr>
            <a:r>
              <a:rPr lang="it-IT" sz="2400" dirty="0"/>
              <a:t>GEOMECHANICAL CHARACTERIZATION OF THE SLOPE</a:t>
            </a:r>
          </a:p>
          <a:p>
            <a:pPr marL="457200" indent="-457200">
              <a:buAutoNum type="arabicParenR"/>
            </a:pPr>
            <a:endParaRPr lang="it-IT" sz="2400" dirty="0"/>
          </a:p>
          <a:p>
            <a:pPr marL="457200" indent="-457200">
              <a:buAutoNum type="arabicParenR"/>
            </a:pPr>
            <a:r>
              <a:rPr lang="it-IT" sz="2400" dirty="0"/>
              <a:t>KINEMATIC ANALYSIS </a:t>
            </a:r>
          </a:p>
          <a:p>
            <a:pPr marL="457200" indent="-457200"/>
            <a:endParaRPr lang="it-IT" sz="2400" dirty="0"/>
          </a:p>
          <a:p>
            <a:pPr marL="457200" indent="-457200"/>
            <a:r>
              <a:rPr lang="it-IT" sz="2400" dirty="0"/>
              <a:t>ALL THESE ANALYSIS WERE PERFORMED USING REMOTE SENSING DATA AND POSSIBLE RESULTS WERE INVESTIGATED  UTILIZING NUMERICAL MODELING.</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p:cNvGrpSpPr/>
          <p:nvPr/>
        </p:nvGrpSpPr>
        <p:grpSpPr>
          <a:xfrm>
            <a:off x="3530582" y="295253"/>
            <a:ext cx="6318408" cy="5655744"/>
            <a:chOff x="3530582" y="295253"/>
            <a:chExt cx="6318408" cy="5655744"/>
          </a:xfrm>
        </p:grpSpPr>
        <p:pic>
          <p:nvPicPr>
            <p:cNvPr id="13" name="Picture 4"/>
            <p:cNvPicPr/>
            <p:nvPr/>
          </p:nvPicPr>
          <p:blipFill>
            <a:blip r:embed="rId3">
              <a:extLst>
                <a:ext uri="{28A0092B-C50C-407E-A947-70E740481C1C}">
                  <a14:useLocalDpi xmlns:a14="http://schemas.microsoft.com/office/drawing/2010/main" val="0"/>
                </a:ext>
              </a:extLst>
            </a:blip>
            <a:stretch>
              <a:fillRect/>
            </a:stretch>
          </p:blipFill>
          <p:spPr>
            <a:xfrm>
              <a:off x="3530582" y="295253"/>
              <a:ext cx="6295806" cy="5222102"/>
            </a:xfrm>
            <a:prstGeom prst="rect">
              <a:avLst/>
            </a:prstGeom>
          </p:spPr>
        </p:pic>
        <p:sp>
          <p:nvSpPr>
            <p:cNvPr id="21" name="CasellaDiTesto 20"/>
            <p:cNvSpPr txBox="1"/>
            <p:nvPr/>
          </p:nvSpPr>
          <p:spPr>
            <a:xfrm>
              <a:off x="8102614" y="5581665"/>
              <a:ext cx="1746376" cy="369332"/>
            </a:xfrm>
            <a:prstGeom prst="rect">
              <a:avLst/>
            </a:prstGeom>
            <a:noFill/>
          </p:spPr>
          <p:txBody>
            <a:bodyPr wrap="none" rtlCol="0">
              <a:spAutoFit/>
            </a:bodyPr>
            <a:lstStyle/>
            <a:p>
              <a:r>
                <a:rPr lang="it-IT" i="1" dirty="0" err="1"/>
                <a:t>Friele</a:t>
              </a:r>
              <a:r>
                <a:rPr lang="it-IT" i="1" dirty="0"/>
                <a:t> </a:t>
              </a:r>
              <a:r>
                <a:rPr lang="it-IT" i="1" dirty="0" err="1"/>
                <a:t>et</a:t>
              </a:r>
              <a:r>
                <a:rPr lang="it-IT" i="1" dirty="0"/>
                <a:t> al. 2020</a:t>
              </a:r>
            </a:p>
          </p:txBody>
        </p:sp>
      </p:grpSp>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4"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2882520" cy="769441"/>
          </a:xfrm>
          <a:prstGeom prst="rect">
            <a:avLst/>
          </a:prstGeom>
          <a:noFill/>
        </p:spPr>
        <p:txBody>
          <a:bodyPr wrap="none" rtlCol="0">
            <a:spAutoFit/>
          </a:bodyPr>
          <a:lstStyle/>
          <a:p>
            <a:r>
              <a:rPr lang="it-IT" sz="4400" b="1" dirty="0">
                <a:latin typeface="Cambria" pitchFamily="18" charset="0"/>
                <a:ea typeface="Cambria" pitchFamily="18" charset="0"/>
              </a:rPr>
              <a:t>SETTINGS </a:t>
            </a:r>
          </a:p>
        </p:txBody>
      </p:sp>
      <p:sp>
        <p:nvSpPr>
          <p:cNvPr id="20" name="CasellaDiTesto 19"/>
          <p:cNvSpPr txBox="1"/>
          <p:nvPr/>
        </p:nvSpPr>
        <p:spPr>
          <a:xfrm>
            <a:off x="11745952" y="6367483"/>
            <a:ext cx="276038" cy="307777"/>
          </a:xfrm>
          <a:prstGeom prst="rect">
            <a:avLst/>
          </a:prstGeom>
          <a:noFill/>
        </p:spPr>
        <p:txBody>
          <a:bodyPr wrap="none" rtlCol="0">
            <a:spAutoFit/>
          </a:bodyPr>
          <a:lstStyle/>
          <a:p>
            <a:r>
              <a:rPr lang="it-IT" sz="1400" b="1" dirty="0">
                <a:solidFill>
                  <a:schemeClr val="bg1"/>
                </a:solidFill>
              </a:rPr>
              <a:t>4</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17" name="CasellaDiTesto 16"/>
          <p:cNvSpPr txBox="1"/>
          <p:nvPr/>
        </p:nvSpPr>
        <p:spPr>
          <a:xfrm>
            <a:off x="387310" y="1509699"/>
            <a:ext cx="2601888" cy="3785652"/>
          </a:xfrm>
          <a:prstGeom prst="rect">
            <a:avLst/>
          </a:prstGeom>
          <a:noFill/>
        </p:spPr>
        <p:txBody>
          <a:bodyPr wrap="square" rtlCol="0">
            <a:spAutoFit/>
          </a:bodyPr>
          <a:lstStyle/>
          <a:p>
            <a:pPr algn="ctr"/>
            <a:r>
              <a:rPr lang="en-US" sz="2400" dirty="0"/>
              <a:t>Joffre Peak is located in southern British Columbia, along the Coast Mountain Belt (Canada)</a:t>
            </a:r>
          </a:p>
          <a:p>
            <a:pPr algn="ctr"/>
            <a:r>
              <a:rPr lang="en-US" sz="2400" dirty="0"/>
              <a:t>Between the cities of Pemberton and Lillooet.</a:t>
            </a:r>
          </a:p>
          <a:p>
            <a:pPr algn="ct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2882520" cy="769441"/>
          </a:xfrm>
          <a:prstGeom prst="rect">
            <a:avLst/>
          </a:prstGeom>
          <a:noFill/>
        </p:spPr>
        <p:txBody>
          <a:bodyPr wrap="none" rtlCol="0">
            <a:spAutoFit/>
          </a:bodyPr>
          <a:lstStyle/>
          <a:p>
            <a:r>
              <a:rPr lang="it-IT" sz="4400" b="1" dirty="0">
                <a:latin typeface="Cambria" pitchFamily="18" charset="0"/>
                <a:ea typeface="Cambria" pitchFamily="18" charset="0"/>
              </a:rPr>
              <a:t>SETTINGS </a:t>
            </a:r>
          </a:p>
        </p:txBody>
      </p:sp>
      <p:sp>
        <p:nvSpPr>
          <p:cNvPr id="20" name="CasellaDiTesto 19"/>
          <p:cNvSpPr txBox="1"/>
          <p:nvPr/>
        </p:nvSpPr>
        <p:spPr>
          <a:xfrm>
            <a:off x="11745952" y="6367483"/>
            <a:ext cx="276038" cy="307777"/>
          </a:xfrm>
          <a:prstGeom prst="rect">
            <a:avLst/>
          </a:prstGeom>
          <a:noFill/>
        </p:spPr>
        <p:txBody>
          <a:bodyPr wrap="none" rtlCol="0">
            <a:spAutoFit/>
          </a:bodyPr>
          <a:lstStyle/>
          <a:p>
            <a:r>
              <a:rPr lang="it-IT" sz="1400" b="1" dirty="0">
                <a:solidFill>
                  <a:schemeClr val="bg1"/>
                </a:solidFill>
              </a:rPr>
              <a:t>5</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17" name="CasellaDiTesto 16"/>
          <p:cNvSpPr txBox="1"/>
          <p:nvPr/>
        </p:nvSpPr>
        <p:spPr>
          <a:xfrm>
            <a:off x="387310" y="1366823"/>
            <a:ext cx="3214710" cy="4154984"/>
          </a:xfrm>
          <a:prstGeom prst="rect">
            <a:avLst/>
          </a:prstGeom>
          <a:noFill/>
        </p:spPr>
        <p:txBody>
          <a:bodyPr wrap="square" rtlCol="0">
            <a:spAutoFit/>
          </a:bodyPr>
          <a:lstStyle/>
          <a:p>
            <a:pPr algn="ctr"/>
            <a:r>
              <a:rPr lang="en-US" sz="2400" dirty="0"/>
              <a:t>Both landslides after the detachment developed as rock avalanche and eventually they transformed in debris flow first and debris flood in the end. </a:t>
            </a:r>
            <a:r>
              <a:rPr lang="en-US" sz="2400" i="1" dirty="0"/>
              <a:t>In </a:t>
            </a:r>
            <a:r>
              <a:rPr lang="en-US" sz="2400" i="1" dirty="0" err="1"/>
              <a:t>toto</a:t>
            </a:r>
            <a:r>
              <a:rPr lang="en-US" sz="2400" i="1" dirty="0"/>
              <a:t> </a:t>
            </a:r>
            <a:r>
              <a:rPr lang="en-US" sz="2400" dirty="0"/>
              <a:t>both can be classified as  complex movements.</a:t>
            </a:r>
          </a:p>
          <a:p>
            <a:pPr algn="ctr"/>
            <a:r>
              <a:rPr lang="en-US" sz="2400" dirty="0"/>
              <a:t>Total volume involved</a:t>
            </a:r>
          </a:p>
          <a:p>
            <a:pPr algn="ctr"/>
            <a:r>
              <a:rPr lang="en-US" sz="2400" dirty="0"/>
              <a:t>estimated is 5,3 Mm</a:t>
            </a:r>
            <a:r>
              <a:rPr lang="en-US" sz="2400" baseline="30000" dirty="0"/>
              <a:t> 3</a:t>
            </a:r>
            <a:r>
              <a:rPr lang="en-US" sz="2400" dirty="0"/>
              <a:t> .</a:t>
            </a:r>
          </a:p>
        </p:txBody>
      </p:sp>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0648" y="152377"/>
            <a:ext cx="4385970" cy="5868443"/>
          </a:xfrm>
          <a:prstGeom prst="rect">
            <a:avLst/>
          </a:prstGeom>
        </p:spPr>
      </p:pic>
      <p:sp>
        <p:nvSpPr>
          <p:cNvPr id="24" name="Rettangolo 23"/>
          <p:cNvSpPr/>
          <p:nvPr/>
        </p:nvSpPr>
        <p:spPr>
          <a:xfrm>
            <a:off x="8745556" y="3509963"/>
            <a:ext cx="1214370" cy="923330"/>
          </a:xfrm>
          <a:prstGeom prst="rect">
            <a:avLst/>
          </a:prstGeom>
        </p:spPr>
        <p:txBody>
          <a:bodyPr wrap="none">
            <a:spAutoFit/>
          </a:bodyPr>
          <a:lstStyle/>
          <a:p>
            <a:pPr algn="ctr"/>
            <a:r>
              <a:rPr lang="it-IT" i="1" dirty="0" err="1"/>
              <a:t>Friele</a:t>
            </a:r>
            <a:r>
              <a:rPr lang="it-IT" i="1" dirty="0"/>
              <a:t> </a:t>
            </a:r>
            <a:r>
              <a:rPr lang="it-IT" i="1" dirty="0" err="1"/>
              <a:t>et</a:t>
            </a:r>
            <a:r>
              <a:rPr lang="it-IT" i="1" dirty="0"/>
              <a:t> al.</a:t>
            </a:r>
          </a:p>
          <a:p>
            <a:pPr algn="ctr"/>
            <a:r>
              <a:rPr lang="it-IT" i="1" dirty="0"/>
              <a:t>2020 </a:t>
            </a:r>
          </a:p>
          <a:p>
            <a:pPr algn="ctr"/>
            <a:r>
              <a:rPr lang="it-IT" i="1" dirty="0" err="1"/>
              <a:t>modified</a:t>
            </a:r>
            <a:endParaRPr lang="it-IT" dirty="0"/>
          </a:p>
        </p:txBody>
      </p:sp>
      <p:sp>
        <p:nvSpPr>
          <p:cNvPr id="25" name="Figura a mano libera 24"/>
          <p:cNvSpPr/>
          <p:nvPr/>
        </p:nvSpPr>
        <p:spPr>
          <a:xfrm>
            <a:off x="6808206" y="782576"/>
            <a:ext cx="363571" cy="241898"/>
          </a:xfrm>
          <a:custGeom>
            <a:avLst/>
            <a:gdLst>
              <a:gd name="connsiteX0" fmla="*/ 4527 w 363571"/>
              <a:gd name="connsiteY0" fmla="*/ 177091 h 241898"/>
              <a:gd name="connsiteX1" fmla="*/ 0 w 363571"/>
              <a:gd name="connsiteY1" fmla="*/ 163511 h 241898"/>
              <a:gd name="connsiteX2" fmla="*/ 13580 w 363571"/>
              <a:gd name="connsiteY2" fmla="*/ 136351 h 241898"/>
              <a:gd name="connsiteX3" fmla="*/ 18107 w 363571"/>
              <a:gd name="connsiteY3" fmla="*/ 95610 h 241898"/>
              <a:gd name="connsiteX4" fmla="*/ 22634 w 363571"/>
              <a:gd name="connsiteY4" fmla="*/ 72976 h 241898"/>
              <a:gd name="connsiteX5" fmla="*/ 36214 w 363571"/>
              <a:gd name="connsiteY5" fmla="*/ 68450 h 241898"/>
              <a:gd name="connsiteX6" fmla="*/ 45267 w 363571"/>
              <a:gd name="connsiteY6" fmla="*/ 59396 h 241898"/>
              <a:gd name="connsiteX7" fmla="*/ 58847 w 363571"/>
              <a:gd name="connsiteY7" fmla="*/ 18656 h 241898"/>
              <a:gd name="connsiteX8" fmla="*/ 63374 w 363571"/>
              <a:gd name="connsiteY8" fmla="*/ 5075 h 241898"/>
              <a:gd name="connsiteX9" fmla="*/ 76954 w 363571"/>
              <a:gd name="connsiteY9" fmla="*/ 549 h 241898"/>
              <a:gd name="connsiteX10" fmla="*/ 117695 w 363571"/>
              <a:gd name="connsiteY10" fmla="*/ 5075 h 241898"/>
              <a:gd name="connsiteX11" fmla="*/ 122222 w 363571"/>
              <a:gd name="connsiteY11" fmla="*/ 18656 h 241898"/>
              <a:gd name="connsiteX12" fmla="*/ 131275 w 363571"/>
              <a:gd name="connsiteY12" fmla="*/ 32236 h 241898"/>
              <a:gd name="connsiteX13" fmla="*/ 135802 w 363571"/>
              <a:gd name="connsiteY13" fmla="*/ 45816 h 241898"/>
              <a:gd name="connsiteX14" fmla="*/ 153909 w 363571"/>
              <a:gd name="connsiteY14" fmla="*/ 63923 h 241898"/>
              <a:gd name="connsiteX15" fmla="*/ 172016 w 363571"/>
              <a:gd name="connsiteY15" fmla="*/ 86557 h 241898"/>
              <a:gd name="connsiteX16" fmla="*/ 185596 w 363571"/>
              <a:gd name="connsiteY16" fmla="*/ 91083 h 241898"/>
              <a:gd name="connsiteX17" fmla="*/ 190123 w 363571"/>
              <a:gd name="connsiteY17" fmla="*/ 104664 h 241898"/>
              <a:gd name="connsiteX18" fmla="*/ 199176 w 363571"/>
              <a:gd name="connsiteY18" fmla="*/ 118244 h 241898"/>
              <a:gd name="connsiteX19" fmla="*/ 208230 w 363571"/>
              <a:gd name="connsiteY19" fmla="*/ 168038 h 241898"/>
              <a:gd name="connsiteX20" fmla="*/ 217283 w 363571"/>
              <a:gd name="connsiteY20" fmla="*/ 181618 h 241898"/>
              <a:gd name="connsiteX21" fmla="*/ 248970 w 363571"/>
              <a:gd name="connsiteY21" fmla="*/ 172565 h 241898"/>
              <a:gd name="connsiteX22" fmla="*/ 276131 w 363571"/>
              <a:gd name="connsiteY22" fmla="*/ 154458 h 241898"/>
              <a:gd name="connsiteX23" fmla="*/ 303291 w 363571"/>
              <a:gd name="connsiteY23" fmla="*/ 149931 h 241898"/>
              <a:gd name="connsiteX24" fmla="*/ 325925 w 363571"/>
              <a:gd name="connsiteY24" fmla="*/ 154458 h 241898"/>
              <a:gd name="connsiteX25" fmla="*/ 330451 w 363571"/>
              <a:gd name="connsiteY25" fmla="*/ 181618 h 241898"/>
              <a:gd name="connsiteX26" fmla="*/ 339505 w 363571"/>
              <a:gd name="connsiteY26" fmla="*/ 195198 h 241898"/>
              <a:gd name="connsiteX27" fmla="*/ 348558 w 363571"/>
              <a:gd name="connsiteY27" fmla="*/ 226885 h 241898"/>
              <a:gd name="connsiteX28" fmla="*/ 362139 w 363571"/>
              <a:gd name="connsiteY28" fmla="*/ 235939 h 241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3571" h="241898">
                <a:moveTo>
                  <a:pt x="4527" y="177091"/>
                </a:moveTo>
                <a:cubicBezTo>
                  <a:pt x="3018" y="172564"/>
                  <a:pt x="0" y="168283"/>
                  <a:pt x="0" y="163511"/>
                </a:cubicBezTo>
                <a:cubicBezTo>
                  <a:pt x="0" y="154141"/>
                  <a:pt x="9003" y="143216"/>
                  <a:pt x="13580" y="136351"/>
                </a:cubicBezTo>
                <a:cubicBezTo>
                  <a:pt x="15089" y="122771"/>
                  <a:pt x="16175" y="109137"/>
                  <a:pt x="18107" y="95610"/>
                </a:cubicBezTo>
                <a:cubicBezTo>
                  <a:pt x="19195" y="87993"/>
                  <a:pt x="18366" y="79378"/>
                  <a:pt x="22634" y="72976"/>
                </a:cubicBezTo>
                <a:cubicBezTo>
                  <a:pt x="25281" y="69006"/>
                  <a:pt x="31687" y="69959"/>
                  <a:pt x="36214" y="68450"/>
                </a:cubicBezTo>
                <a:cubicBezTo>
                  <a:pt x="39232" y="65432"/>
                  <a:pt x="43358" y="63213"/>
                  <a:pt x="45267" y="59396"/>
                </a:cubicBezTo>
                <a:cubicBezTo>
                  <a:pt x="45275" y="59380"/>
                  <a:pt x="56581" y="25455"/>
                  <a:pt x="58847" y="18656"/>
                </a:cubicBezTo>
                <a:cubicBezTo>
                  <a:pt x="60356" y="14129"/>
                  <a:pt x="58847" y="6584"/>
                  <a:pt x="63374" y="5075"/>
                </a:cubicBezTo>
                <a:lnTo>
                  <a:pt x="76954" y="549"/>
                </a:lnTo>
                <a:cubicBezTo>
                  <a:pt x="90534" y="2058"/>
                  <a:pt x="105008" y="0"/>
                  <a:pt x="117695" y="5075"/>
                </a:cubicBezTo>
                <a:cubicBezTo>
                  <a:pt x="122126" y="6847"/>
                  <a:pt x="120088" y="14388"/>
                  <a:pt x="122222" y="18656"/>
                </a:cubicBezTo>
                <a:cubicBezTo>
                  <a:pt x="124655" y="23522"/>
                  <a:pt x="128842" y="27370"/>
                  <a:pt x="131275" y="32236"/>
                </a:cubicBezTo>
                <a:cubicBezTo>
                  <a:pt x="133409" y="36504"/>
                  <a:pt x="133029" y="41933"/>
                  <a:pt x="135802" y="45816"/>
                </a:cubicBezTo>
                <a:cubicBezTo>
                  <a:pt x="140763" y="52762"/>
                  <a:pt x="149174" y="56821"/>
                  <a:pt x="153909" y="63923"/>
                </a:cubicBezTo>
                <a:cubicBezTo>
                  <a:pt x="158021" y="70092"/>
                  <a:pt x="164849" y="82257"/>
                  <a:pt x="172016" y="86557"/>
                </a:cubicBezTo>
                <a:cubicBezTo>
                  <a:pt x="176108" y="89012"/>
                  <a:pt x="181069" y="89574"/>
                  <a:pt x="185596" y="91083"/>
                </a:cubicBezTo>
                <a:cubicBezTo>
                  <a:pt x="187105" y="95610"/>
                  <a:pt x="187989" y="100396"/>
                  <a:pt x="190123" y="104664"/>
                </a:cubicBezTo>
                <a:cubicBezTo>
                  <a:pt x="192556" y="109530"/>
                  <a:pt x="197266" y="113150"/>
                  <a:pt x="199176" y="118244"/>
                </a:cubicBezTo>
                <a:cubicBezTo>
                  <a:pt x="204911" y="133537"/>
                  <a:pt x="203145" y="152781"/>
                  <a:pt x="208230" y="168038"/>
                </a:cubicBezTo>
                <a:cubicBezTo>
                  <a:pt x="209950" y="173199"/>
                  <a:pt x="214265" y="177091"/>
                  <a:pt x="217283" y="181618"/>
                </a:cubicBezTo>
                <a:cubicBezTo>
                  <a:pt x="221540" y="180554"/>
                  <a:pt x="243660" y="175515"/>
                  <a:pt x="248970" y="172565"/>
                </a:cubicBezTo>
                <a:cubicBezTo>
                  <a:pt x="258482" y="167281"/>
                  <a:pt x="265398" y="156247"/>
                  <a:pt x="276131" y="154458"/>
                </a:cubicBezTo>
                <a:lnTo>
                  <a:pt x="303291" y="149931"/>
                </a:lnTo>
                <a:cubicBezTo>
                  <a:pt x="310836" y="151440"/>
                  <a:pt x="320918" y="148616"/>
                  <a:pt x="325925" y="154458"/>
                </a:cubicBezTo>
                <a:cubicBezTo>
                  <a:pt x="331898" y="161427"/>
                  <a:pt x="327549" y="172911"/>
                  <a:pt x="330451" y="181618"/>
                </a:cubicBezTo>
                <a:cubicBezTo>
                  <a:pt x="332171" y="186779"/>
                  <a:pt x="336487" y="190671"/>
                  <a:pt x="339505" y="195198"/>
                </a:cubicBezTo>
                <a:cubicBezTo>
                  <a:pt x="339543" y="195352"/>
                  <a:pt x="346395" y="224722"/>
                  <a:pt x="348558" y="226885"/>
                </a:cubicBezTo>
                <a:cubicBezTo>
                  <a:pt x="363571" y="241898"/>
                  <a:pt x="362139" y="223475"/>
                  <a:pt x="362139" y="235939"/>
                </a:cubicBezTo>
              </a:path>
            </a:pathLst>
          </a:cu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cxnSp>
        <p:nvCxnSpPr>
          <p:cNvPr id="27" name="Connettore 2 26"/>
          <p:cNvCxnSpPr/>
          <p:nvPr/>
        </p:nvCxnSpPr>
        <p:spPr>
          <a:xfrm>
            <a:off x="6816730" y="581005"/>
            <a:ext cx="35719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8" name="CasellaDiTesto 27"/>
          <p:cNvSpPr txBox="1"/>
          <p:nvPr/>
        </p:nvSpPr>
        <p:spPr>
          <a:xfrm>
            <a:off x="7102482" y="438129"/>
            <a:ext cx="571504" cy="276999"/>
          </a:xfrm>
          <a:prstGeom prst="rect">
            <a:avLst/>
          </a:prstGeom>
          <a:noFill/>
        </p:spPr>
        <p:txBody>
          <a:bodyPr wrap="square" rtlCol="0">
            <a:spAutoFit/>
          </a:bodyPr>
          <a:lstStyle/>
          <a:p>
            <a:r>
              <a:rPr lang="it-IT" sz="1200" dirty="0"/>
              <a:t>300m</a:t>
            </a:r>
          </a:p>
        </p:txBody>
      </p:sp>
      <p:sp>
        <p:nvSpPr>
          <p:cNvPr id="29" name="Figura a mano libera 28"/>
          <p:cNvSpPr/>
          <p:nvPr/>
        </p:nvSpPr>
        <p:spPr>
          <a:xfrm>
            <a:off x="6260471" y="2177358"/>
            <a:ext cx="402879" cy="271604"/>
          </a:xfrm>
          <a:custGeom>
            <a:avLst/>
            <a:gdLst>
              <a:gd name="connsiteX0" fmla="*/ 104115 w 402879"/>
              <a:gd name="connsiteY0" fmla="*/ 13581 h 271604"/>
              <a:gd name="connsiteX1" fmla="*/ 67901 w 402879"/>
              <a:gd name="connsiteY1" fmla="*/ 31688 h 271604"/>
              <a:gd name="connsiteX2" fmla="*/ 54321 w 402879"/>
              <a:gd name="connsiteY2" fmla="*/ 54321 h 271604"/>
              <a:gd name="connsiteX3" fmla="*/ 49794 w 402879"/>
              <a:gd name="connsiteY3" fmla="*/ 67901 h 271604"/>
              <a:gd name="connsiteX4" fmla="*/ 31687 w 402879"/>
              <a:gd name="connsiteY4" fmla="*/ 86008 h 271604"/>
              <a:gd name="connsiteX5" fmla="*/ 22634 w 402879"/>
              <a:gd name="connsiteY5" fmla="*/ 95062 h 271604"/>
              <a:gd name="connsiteX6" fmla="*/ 13580 w 402879"/>
              <a:gd name="connsiteY6" fmla="*/ 104115 h 271604"/>
              <a:gd name="connsiteX7" fmla="*/ 4527 w 402879"/>
              <a:gd name="connsiteY7" fmla="*/ 131276 h 271604"/>
              <a:gd name="connsiteX8" fmla="*/ 0 w 402879"/>
              <a:gd name="connsiteY8" fmla="*/ 144856 h 271604"/>
              <a:gd name="connsiteX9" fmla="*/ 4527 w 402879"/>
              <a:gd name="connsiteY9" fmla="*/ 221810 h 271604"/>
              <a:gd name="connsiteX10" fmla="*/ 9054 w 402879"/>
              <a:gd name="connsiteY10" fmla="*/ 244444 h 271604"/>
              <a:gd name="connsiteX11" fmla="*/ 22634 w 402879"/>
              <a:gd name="connsiteY11" fmla="*/ 253497 h 271604"/>
              <a:gd name="connsiteX12" fmla="*/ 40741 w 402879"/>
              <a:gd name="connsiteY12" fmla="*/ 271604 h 271604"/>
              <a:gd name="connsiteX13" fmla="*/ 86008 w 402879"/>
              <a:gd name="connsiteY13" fmla="*/ 262551 h 271604"/>
              <a:gd name="connsiteX14" fmla="*/ 108642 w 402879"/>
              <a:gd name="connsiteY14" fmla="*/ 239917 h 271604"/>
              <a:gd name="connsiteX15" fmla="*/ 122222 w 402879"/>
              <a:gd name="connsiteY15" fmla="*/ 230864 h 271604"/>
              <a:gd name="connsiteX16" fmla="*/ 144856 w 402879"/>
              <a:gd name="connsiteY16" fmla="*/ 212757 h 271604"/>
              <a:gd name="connsiteX17" fmla="*/ 185596 w 402879"/>
              <a:gd name="connsiteY17" fmla="*/ 190123 h 271604"/>
              <a:gd name="connsiteX18" fmla="*/ 226337 w 402879"/>
              <a:gd name="connsiteY18" fmla="*/ 149383 h 271604"/>
              <a:gd name="connsiteX19" fmla="*/ 235390 w 402879"/>
              <a:gd name="connsiteY19" fmla="*/ 140329 h 271604"/>
              <a:gd name="connsiteX20" fmla="*/ 248971 w 402879"/>
              <a:gd name="connsiteY20" fmla="*/ 135802 h 271604"/>
              <a:gd name="connsiteX21" fmla="*/ 258024 w 402879"/>
              <a:gd name="connsiteY21" fmla="*/ 122222 h 271604"/>
              <a:gd name="connsiteX22" fmla="*/ 271604 w 402879"/>
              <a:gd name="connsiteY22" fmla="*/ 113169 h 271604"/>
              <a:gd name="connsiteX23" fmla="*/ 280658 w 402879"/>
              <a:gd name="connsiteY23" fmla="*/ 104115 h 271604"/>
              <a:gd name="connsiteX24" fmla="*/ 285184 w 402879"/>
              <a:gd name="connsiteY24" fmla="*/ 90535 h 271604"/>
              <a:gd name="connsiteX25" fmla="*/ 303291 w 402879"/>
              <a:gd name="connsiteY25" fmla="*/ 72428 h 271604"/>
              <a:gd name="connsiteX26" fmla="*/ 330452 w 402879"/>
              <a:gd name="connsiteY26" fmla="*/ 58848 h 271604"/>
              <a:gd name="connsiteX27" fmla="*/ 348559 w 402879"/>
              <a:gd name="connsiteY27" fmla="*/ 40741 h 271604"/>
              <a:gd name="connsiteX28" fmla="*/ 357612 w 402879"/>
              <a:gd name="connsiteY28" fmla="*/ 27161 h 271604"/>
              <a:gd name="connsiteX29" fmla="*/ 384773 w 402879"/>
              <a:gd name="connsiteY29" fmla="*/ 13581 h 271604"/>
              <a:gd name="connsiteX30" fmla="*/ 402879 w 402879"/>
              <a:gd name="connsiteY30" fmla="*/ 0 h 271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2879" h="271604">
                <a:moveTo>
                  <a:pt x="104115" y="13581"/>
                </a:moveTo>
                <a:cubicBezTo>
                  <a:pt x="72906" y="23984"/>
                  <a:pt x="83703" y="15886"/>
                  <a:pt x="67901" y="31688"/>
                </a:cubicBezTo>
                <a:cubicBezTo>
                  <a:pt x="55082" y="70152"/>
                  <a:pt x="72960" y="23259"/>
                  <a:pt x="54321" y="54321"/>
                </a:cubicBezTo>
                <a:cubicBezTo>
                  <a:pt x="51866" y="58412"/>
                  <a:pt x="52567" y="64018"/>
                  <a:pt x="49794" y="67901"/>
                </a:cubicBezTo>
                <a:cubicBezTo>
                  <a:pt x="44833" y="74847"/>
                  <a:pt x="37723" y="79972"/>
                  <a:pt x="31687" y="86008"/>
                </a:cubicBezTo>
                <a:lnTo>
                  <a:pt x="22634" y="95062"/>
                </a:lnTo>
                <a:lnTo>
                  <a:pt x="13580" y="104115"/>
                </a:lnTo>
                <a:lnTo>
                  <a:pt x="4527" y="131276"/>
                </a:lnTo>
                <a:lnTo>
                  <a:pt x="0" y="144856"/>
                </a:lnTo>
                <a:cubicBezTo>
                  <a:pt x="1509" y="170507"/>
                  <a:pt x="2200" y="196220"/>
                  <a:pt x="4527" y="221810"/>
                </a:cubicBezTo>
                <a:cubicBezTo>
                  <a:pt x="5224" y="229472"/>
                  <a:pt x="5237" y="237764"/>
                  <a:pt x="9054" y="244444"/>
                </a:cubicBezTo>
                <a:cubicBezTo>
                  <a:pt x="11753" y="249168"/>
                  <a:pt x="18503" y="249957"/>
                  <a:pt x="22634" y="253497"/>
                </a:cubicBezTo>
                <a:cubicBezTo>
                  <a:pt x="29115" y="259052"/>
                  <a:pt x="40741" y="271604"/>
                  <a:pt x="40741" y="271604"/>
                </a:cubicBezTo>
                <a:cubicBezTo>
                  <a:pt x="40783" y="271598"/>
                  <a:pt x="78571" y="268129"/>
                  <a:pt x="86008" y="262551"/>
                </a:cubicBezTo>
                <a:cubicBezTo>
                  <a:pt x="94544" y="256149"/>
                  <a:pt x="99764" y="245835"/>
                  <a:pt x="108642" y="239917"/>
                </a:cubicBezTo>
                <a:cubicBezTo>
                  <a:pt x="113169" y="236899"/>
                  <a:pt x="117974" y="234263"/>
                  <a:pt x="122222" y="230864"/>
                </a:cubicBezTo>
                <a:cubicBezTo>
                  <a:pt x="136258" y="219635"/>
                  <a:pt x="126277" y="222046"/>
                  <a:pt x="144856" y="212757"/>
                </a:cubicBezTo>
                <a:cubicBezTo>
                  <a:pt x="167624" y="201373"/>
                  <a:pt x="157053" y="218666"/>
                  <a:pt x="185596" y="190123"/>
                </a:cubicBezTo>
                <a:lnTo>
                  <a:pt x="226337" y="149383"/>
                </a:lnTo>
                <a:cubicBezTo>
                  <a:pt x="229355" y="146365"/>
                  <a:pt x="231341" y="141679"/>
                  <a:pt x="235390" y="140329"/>
                </a:cubicBezTo>
                <a:lnTo>
                  <a:pt x="248971" y="135802"/>
                </a:lnTo>
                <a:cubicBezTo>
                  <a:pt x="251989" y="131275"/>
                  <a:pt x="254177" y="126069"/>
                  <a:pt x="258024" y="122222"/>
                </a:cubicBezTo>
                <a:cubicBezTo>
                  <a:pt x="261871" y="118375"/>
                  <a:pt x="267356" y="116568"/>
                  <a:pt x="271604" y="113169"/>
                </a:cubicBezTo>
                <a:cubicBezTo>
                  <a:pt x="274937" y="110503"/>
                  <a:pt x="277640" y="107133"/>
                  <a:pt x="280658" y="104115"/>
                </a:cubicBezTo>
                <a:cubicBezTo>
                  <a:pt x="282167" y="99588"/>
                  <a:pt x="282411" y="94418"/>
                  <a:pt x="285184" y="90535"/>
                </a:cubicBezTo>
                <a:cubicBezTo>
                  <a:pt x="290145" y="83589"/>
                  <a:pt x="295193" y="75127"/>
                  <a:pt x="303291" y="72428"/>
                </a:cubicBezTo>
                <a:cubicBezTo>
                  <a:pt x="316435" y="68047"/>
                  <a:pt x="319284" y="68420"/>
                  <a:pt x="330452" y="58848"/>
                </a:cubicBezTo>
                <a:cubicBezTo>
                  <a:pt x="336933" y="53293"/>
                  <a:pt x="343824" y="47843"/>
                  <a:pt x="348559" y="40741"/>
                </a:cubicBezTo>
                <a:cubicBezTo>
                  <a:pt x="351577" y="36214"/>
                  <a:pt x="353765" y="31008"/>
                  <a:pt x="357612" y="27161"/>
                </a:cubicBezTo>
                <a:cubicBezTo>
                  <a:pt x="366389" y="18384"/>
                  <a:pt x="373726" y="17263"/>
                  <a:pt x="384773" y="13581"/>
                </a:cubicBezTo>
                <a:cubicBezTo>
                  <a:pt x="396212" y="2141"/>
                  <a:pt x="390009" y="6436"/>
                  <a:pt x="402879" y="0"/>
                </a:cubicBezTo>
              </a:path>
            </a:pathLst>
          </a:cu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0" name="CasellaDiTesto 29"/>
          <p:cNvSpPr txBox="1"/>
          <p:nvPr/>
        </p:nvSpPr>
        <p:spPr>
          <a:xfrm rot="19270907">
            <a:off x="6253855" y="2248550"/>
            <a:ext cx="620683" cy="246221"/>
          </a:xfrm>
          <a:prstGeom prst="rect">
            <a:avLst/>
          </a:prstGeom>
          <a:noFill/>
        </p:spPr>
        <p:txBody>
          <a:bodyPr wrap="none" rtlCol="0">
            <a:spAutoFit/>
          </a:bodyPr>
          <a:lstStyle/>
          <a:p>
            <a:r>
              <a:rPr lang="it-IT" sz="1000" dirty="0" err="1">
                <a:solidFill>
                  <a:schemeClr val="bg1"/>
                </a:solidFill>
              </a:rPr>
              <a:t>moraine</a:t>
            </a:r>
            <a:endParaRPr lang="it-IT" sz="1000" dirty="0">
              <a:solidFill>
                <a:schemeClr val="bg1"/>
              </a:solidFill>
            </a:endParaRPr>
          </a:p>
        </p:txBody>
      </p:sp>
      <p:cxnSp>
        <p:nvCxnSpPr>
          <p:cNvPr id="32" name="Connettore 1 31"/>
          <p:cNvCxnSpPr/>
          <p:nvPr/>
        </p:nvCxnSpPr>
        <p:spPr>
          <a:xfrm>
            <a:off x="5030780" y="3224211"/>
            <a:ext cx="785818" cy="1428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CasellaDiTesto 32"/>
          <p:cNvSpPr txBox="1"/>
          <p:nvPr/>
        </p:nvSpPr>
        <p:spPr>
          <a:xfrm>
            <a:off x="5602284" y="3367087"/>
            <a:ext cx="1386918" cy="400110"/>
          </a:xfrm>
          <a:prstGeom prst="rect">
            <a:avLst/>
          </a:prstGeom>
          <a:noFill/>
        </p:spPr>
        <p:txBody>
          <a:bodyPr wrap="none" rtlCol="0">
            <a:spAutoFit/>
          </a:bodyPr>
          <a:lstStyle/>
          <a:p>
            <a:pPr algn="ctr"/>
            <a:r>
              <a:rPr lang="it-IT" sz="1000" dirty="0" err="1">
                <a:solidFill>
                  <a:schemeClr val="bg1"/>
                </a:solidFill>
              </a:rPr>
              <a:t>Avalanche</a:t>
            </a:r>
            <a:r>
              <a:rPr lang="it-IT" sz="1000" dirty="0">
                <a:solidFill>
                  <a:schemeClr val="bg1"/>
                </a:solidFill>
              </a:rPr>
              <a:t>/</a:t>
            </a:r>
            <a:r>
              <a:rPr lang="it-IT" sz="1000" dirty="0" err="1">
                <a:solidFill>
                  <a:schemeClr val="bg1"/>
                </a:solidFill>
              </a:rPr>
              <a:t>Debris</a:t>
            </a:r>
            <a:r>
              <a:rPr lang="it-IT" sz="1000" dirty="0">
                <a:solidFill>
                  <a:schemeClr val="bg1"/>
                </a:solidFill>
              </a:rPr>
              <a:t> flow </a:t>
            </a:r>
          </a:p>
          <a:p>
            <a:pPr algn="ctr"/>
            <a:r>
              <a:rPr lang="it-IT" sz="1000" dirty="0" err="1">
                <a:solidFill>
                  <a:schemeClr val="bg1"/>
                </a:solidFill>
              </a:rPr>
              <a:t>transition</a:t>
            </a:r>
            <a:endParaRPr lang="it-IT" sz="1000" dirty="0">
              <a:solidFill>
                <a:schemeClr val="bg1"/>
              </a:solidFill>
            </a:endParaRPr>
          </a:p>
        </p:txBody>
      </p:sp>
      <p:cxnSp>
        <p:nvCxnSpPr>
          <p:cNvPr id="34" name="Connettore 1 33"/>
          <p:cNvCxnSpPr/>
          <p:nvPr/>
        </p:nvCxnSpPr>
        <p:spPr>
          <a:xfrm>
            <a:off x="5030780" y="5010161"/>
            <a:ext cx="642942" cy="7143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CasellaDiTesto 34"/>
          <p:cNvSpPr txBox="1"/>
          <p:nvPr/>
        </p:nvSpPr>
        <p:spPr>
          <a:xfrm>
            <a:off x="3744896" y="4724409"/>
            <a:ext cx="1857388" cy="400110"/>
          </a:xfrm>
          <a:prstGeom prst="rect">
            <a:avLst/>
          </a:prstGeom>
          <a:noFill/>
        </p:spPr>
        <p:txBody>
          <a:bodyPr wrap="square" rtlCol="0">
            <a:spAutoFit/>
          </a:bodyPr>
          <a:lstStyle/>
          <a:p>
            <a:pPr algn="ctr"/>
            <a:r>
              <a:rPr lang="it-IT" sz="1000" dirty="0" err="1">
                <a:solidFill>
                  <a:schemeClr val="bg1"/>
                </a:solidFill>
              </a:rPr>
              <a:t>Debris</a:t>
            </a:r>
            <a:r>
              <a:rPr lang="it-IT" sz="1000" dirty="0">
                <a:solidFill>
                  <a:schemeClr val="bg1"/>
                </a:solidFill>
              </a:rPr>
              <a:t> flow/</a:t>
            </a:r>
            <a:r>
              <a:rPr lang="it-IT" sz="1000" dirty="0" err="1">
                <a:solidFill>
                  <a:schemeClr val="bg1"/>
                </a:solidFill>
              </a:rPr>
              <a:t>Debris</a:t>
            </a:r>
            <a:r>
              <a:rPr lang="it-IT" sz="1000" dirty="0">
                <a:solidFill>
                  <a:schemeClr val="bg1"/>
                </a:solidFill>
              </a:rPr>
              <a:t> </a:t>
            </a:r>
            <a:r>
              <a:rPr lang="it-IT" sz="1000" dirty="0" err="1">
                <a:solidFill>
                  <a:schemeClr val="bg1"/>
                </a:solidFill>
              </a:rPr>
              <a:t>flood</a:t>
            </a:r>
            <a:endParaRPr lang="it-IT" sz="1000" dirty="0">
              <a:solidFill>
                <a:schemeClr val="bg1"/>
              </a:solidFill>
            </a:endParaRPr>
          </a:p>
          <a:p>
            <a:pPr algn="ctr"/>
            <a:r>
              <a:rPr lang="it-IT" sz="1000" dirty="0" err="1">
                <a:solidFill>
                  <a:schemeClr val="bg1"/>
                </a:solidFill>
              </a:rPr>
              <a:t>transition</a:t>
            </a:r>
            <a:endParaRPr lang="it-IT" sz="1000" dirty="0">
              <a:solidFill>
                <a:schemeClr val="bg1"/>
              </a:solidFill>
            </a:endParaRPr>
          </a:p>
        </p:txBody>
      </p:sp>
      <p:sp>
        <p:nvSpPr>
          <p:cNvPr id="38" name="Rettangolo 37"/>
          <p:cNvSpPr/>
          <p:nvPr/>
        </p:nvSpPr>
        <p:spPr>
          <a:xfrm>
            <a:off x="5387970" y="5295913"/>
            <a:ext cx="2357454" cy="246221"/>
          </a:xfrm>
          <a:prstGeom prst="rect">
            <a:avLst/>
          </a:prstGeom>
        </p:spPr>
        <p:txBody>
          <a:bodyPr wrap="square">
            <a:spAutoFit/>
          </a:bodyPr>
          <a:lstStyle/>
          <a:p>
            <a:pPr algn="ctr"/>
            <a:r>
              <a:rPr lang="it-IT" sz="1000" dirty="0">
                <a:solidFill>
                  <a:schemeClr val="bg1"/>
                </a:solidFill>
              </a:rPr>
              <a:t>2,7 km </a:t>
            </a:r>
            <a:r>
              <a:rPr lang="it-IT" sz="1000" dirty="0" err="1">
                <a:solidFill>
                  <a:schemeClr val="bg1"/>
                </a:solidFill>
              </a:rPr>
              <a:t>from</a:t>
            </a:r>
            <a:r>
              <a:rPr lang="it-IT" sz="1000" dirty="0">
                <a:solidFill>
                  <a:schemeClr val="bg1"/>
                </a:solidFill>
              </a:rPr>
              <a:t> the crown</a:t>
            </a:r>
          </a:p>
        </p:txBody>
      </p:sp>
      <p:cxnSp>
        <p:nvCxnSpPr>
          <p:cNvPr id="40" name="Connettore 1 39"/>
          <p:cNvCxnSpPr/>
          <p:nvPr/>
        </p:nvCxnSpPr>
        <p:spPr>
          <a:xfrm>
            <a:off x="5673722" y="5081599"/>
            <a:ext cx="571504" cy="2143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2882520" cy="769441"/>
          </a:xfrm>
          <a:prstGeom prst="rect">
            <a:avLst/>
          </a:prstGeom>
          <a:noFill/>
        </p:spPr>
        <p:txBody>
          <a:bodyPr wrap="none" rtlCol="0">
            <a:spAutoFit/>
          </a:bodyPr>
          <a:lstStyle/>
          <a:p>
            <a:r>
              <a:rPr lang="it-IT" sz="4400" b="1" dirty="0">
                <a:latin typeface="Cambria" pitchFamily="18" charset="0"/>
                <a:ea typeface="Cambria" pitchFamily="18" charset="0"/>
              </a:rPr>
              <a:t>SETTINGS </a:t>
            </a:r>
          </a:p>
        </p:txBody>
      </p:sp>
      <p:sp>
        <p:nvSpPr>
          <p:cNvPr id="20" name="CasellaDiTesto 19"/>
          <p:cNvSpPr txBox="1"/>
          <p:nvPr/>
        </p:nvSpPr>
        <p:spPr>
          <a:xfrm>
            <a:off x="11745952" y="6367483"/>
            <a:ext cx="276038" cy="307777"/>
          </a:xfrm>
          <a:prstGeom prst="rect">
            <a:avLst/>
          </a:prstGeom>
          <a:noFill/>
        </p:spPr>
        <p:txBody>
          <a:bodyPr wrap="none" rtlCol="0">
            <a:spAutoFit/>
          </a:bodyPr>
          <a:lstStyle/>
          <a:p>
            <a:r>
              <a:rPr lang="it-IT" sz="1400" b="1" dirty="0">
                <a:solidFill>
                  <a:schemeClr val="bg1"/>
                </a:solidFill>
              </a:rPr>
              <a:t>6</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3" name="Immagine 12" descr="carta geologica.jpg"/>
          <p:cNvPicPr>
            <a:picLocks noChangeAspect="1"/>
          </p:cNvPicPr>
          <p:nvPr/>
        </p:nvPicPr>
        <p:blipFill>
          <a:blip r:embed="rId4"/>
          <a:stretch>
            <a:fillRect/>
          </a:stretch>
        </p:blipFill>
        <p:spPr>
          <a:xfrm>
            <a:off x="3173391" y="0"/>
            <a:ext cx="5820483" cy="6110392"/>
          </a:xfrm>
          <a:prstGeom prst="rect">
            <a:avLst/>
          </a:prstGeom>
        </p:spPr>
      </p:pic>
      <p:pic>
        <p:nvPicPr>
          <p:cNvPr id="15" name="Immagine 14" descr="sezione geologica.jpg"/>
          <p:cNvPicPr>
            <a:picLocks noChangeAspect="1"/>
          </p:cNvPicPr>
          <p:nvPr/>
        </p:nvPicPr>
        <p:blipFill>
          <a:blip r:embed="rId5"/>
          <a:stretch>
            <a:fillRect/>
          </a:stretch>
        </p:blipFill>
        <p:spPr>
          <a:xfrm>
            <a:off x="3673458" y="4081467"/>
            <a:ext cx="6640199" cy="2055962"/>
          </a:xfrm>
          <a:prstGeom prst="rect">
            <a:avLst/>
          </a:prstGeom>
        </p:spPr>
      </p:pic>
      <p:sp>
        <p:nvSpPr>
          <p:cNvPr id="17" name="CasellaDiTesto 16"/>
          <p:cNvSpPr txBox="1"/>
          <p:nvPr/>
        </p:nvSpPr>
        <p:spPr>
          <a:xfrm>
            <a:off x="8531242" y="509567"/>
            <a:ext cx="1809534" cy="369332"/>
          </a:xfrm>
          <a:prstGeom prst="rect">
            <a:avLst/>
          </a:prstGeom>
          <a:noFill/>
        </p:spPr>
        <p:txBody>
          <a:bodyPr wrap="none" rtlCol="0">
            <a:spAutoFit/>
          </a:bodyPr>
          <a:lstStyle/>
          <a:p>
            <a:r>
              <a:rPr lang="it-IT" i="1" dirty="0" err="1"/>
              <a:t>Bustin</a:t>
            </a:r>
            <a:r>
              <a:rPr lang="it-IT" i="1" dirty="0"/>
              <a:t> </a:t>
            </a:r>
            <a:r>
              <a:rPr lang="it-IT" i="1" dirty="0" err="1"/>
              <a:t>et</a:t>
            </a:r>
            <a:r>
              <a:rPr lang="it-IT" i="1" dirty="0"/>
              <a:t> al. 2013</a:t>
            </a:r>
          </a:p>
        </p:txBody>
      </p:sp>
      <p:sp>
        <p:nvSpPr>
          <p:cNvPr id="21" name="Stella a 5 punte 20"/>
          <p:cNvSpPr/>
          <p:nvPr/>
        </p:nvSpPr>
        <p:spPr>
          <a:xfrm>
            <a:off x="5959474" y="2867021"/>
            <a:ext cx="285752" cy="214314"/>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Freccia in giù 21"/>
          <p:cNvSpPr/>
          <p:nvPr/>
        </p:nvSpPr>
        <p:spPr>
          <a:xfrm>
            <a:off x="7745424" y="4081467"/>
            <a:ext cx="214314"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CasellaDiTesto 23"/>
          <p:cNvSpPr txBox="1"/>
          <p:nvPr/>
        </p:nvSpPr>
        <p:spPr>
          <a:xfrm>
            <a:off x="0" y="1223947"/>
            <a:ext cx="3459144" cy="4154984"/>
          </a:xfrm>
          <a:prstGeom prst="rect">
            <a:avLst/>
          </a:prstGeom>
          <a:noFill/>
        </p:spPr>
        <p:txBody>
          <a:bodyPr wrap="square" rtlCol="0">
            <a:spAutoFit/>
          </a:bodyPr>
          <a:lstStyle/>
          <a:p>
            <a:r>
              <a:rPr lang="it-IT" sz="2400" dirty="0" err="1"/>
              <a:t>mKg=</a:t>
            </a:r>
            <a:r>
              <a:rPr lang="it-IT" sz="2400" dirty="0"/>
              <a:t> </a:t>
            </a:r>
            <a:r>
              <a:rPr lang="it-IT" sz="2400" dirty="0" err="1"/>
              <a:t>Plutonic</a:t>
            </a:r>
            <a:r>
              <a:rPr lang="it-IT" sz="2400" dirty="0"/>
              <a:t> rock         (diorite) 110-90 Ma.</a:t>
            </a:r>
          </a:p>
          <a:p>
            <a:endParaRPr lang="it-IT" sz="2400" dirty="0"/>
          </a:p>
          <a:p>
            <a:r>
              <a:rPr lang="it-IT" sz="2400" dirty="0" err="1"/>
              <a:t>CD=</a:t>
            </a:r>
            <a:r>
              <a:rPr lang="it-IT" sz="2400" dirty="0"/>
              <a:t> </a:t>
            </a:r>
            <a:r>
              <a:rPr lang="it-IT" sz="2400" dirty="0" err="1"/>
              <a:t>Cadwallader</a:t>
            </a:r>
            <a:r>
              <a:rPr lang="it-IT" sz="2400" dirty="0"/>
              <a:t> </a:t>
            </a:r>
            <a:r>
              <a:rPr lang="it-IT" sz="2400" dirty="0" err="1"/>
              <a:t>Terrane</a:t>
            </a:r>
            <a:r>
              <a:rPr lang="it-IT" sz="2400" dirty="0"/>
              <a:t>;</a:t>
            </a:r>
            <a:r>
              <a:rPr lang="it-IT" sz="2400" dirty="0" err="1"/>
              <a:t>ophiolite</a:t>
            </a:r>
            <a:r>
              <a:rPr lang="it-IT" sz="2400" dirty="0"/>
              <a:t> + </a:t>
            </a:r>
            <a:r>
              <a:rPr lang="it-IT" sz="2400" dirty="0" err="1"/>
              <a:t>volcanic</a:t>
            </a:r>
            <a:r>
              <a:rPr lang="it-IT" sz="2400" dirty="0"/>
              <a:t> and </a:t>
            </a:r>
            <a:r>
              <a:rPr lang="it-IT" sz="2400" dirty="0" err="1"/>
              <a:t>sedimentary</a:t>
            </a:r>
            <a:r>
              <a:rPr lang="it-IT" sz="2400" dirty="0"/>
              <a:t> </a:t>
            </a:r>
            <a:r>
              <a:rPr lang="it-IT" sz="2400" dirty="0" err="1"/>
              <a:t>arc</a:t>
            </a:r>
            <a:r>
              <a:rPr lang="it-IT" sz="2400" dirty="0"/>
              <a:t> </a:t>
            </a:r>
            <a:r>
              <a:rPr lang="it-IT" sz="2400" dirty="0" err="1"/>
              <a:t>related</a:t>
            </a:r>
            <a:r>
              <a:rPr lang="it-IT" sz="2400" dirty="0"/>
              <a:t> </a:t>
            </a:r>
            <a:r>
              <a:rPr lang="it-IT" sz="2400" dirty="0" err="1"/>
              <a:t>rocks</a:t>
            </a:r>
            <a:r>
              <a:rPr lang="it-IT" sz="2400" dirty="0"/>
              <a:t>.</a:t>
            </a:r>
          </a:p>
          <a:p>
            <a:endParaRPr lang="it-IT" sz="2400" dirty="0"/>
          </a:p>
          <a:p>
            <a:r>
              <a:rPr lang="it-IT" sz="2400" dirty="0" err="1"/>
              <a:t>OCF=Owl</a:t>
            </a:r>
            <a:r>
              <a:rPr lang="it-IT" sz="2400" dirty="0"/>
              <a:t> Creek fault</a:t>
            </a:r>
          </a:p>
          <a:p>
            <a:endParaRPr lang="it-IT" sz="2400" dirty="0"/>
          </a:p>
          <a:p>
            <a:r>
              <a:rPr lang="it-IT" sz="2400" dirty="0" err="1"/>
              <a:t>BF=</a:t>
            </a:r>
            <a:r>
              <a:rPr lang="it-IT" sz="2400" dirty="0"/>
              <a:t> </a:t>
            </a:r>
            <a:r>
              <a:rPr lang="it-IT" sz="2400" dirty="0" err="1"/>
              <a:t>Birken</a:t>
            </a:r>
            <a:r>
              <a:rPr lang="it-IT" sz="2400" dirty="0"/>
              <a:t> fault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1000" fill="hold"/>
                                        <p:tgtEl>
                                          <p:spTgt spid="22"/>
                                        </p:tgtEl>
                                        <p:attrNameLst>
                                          <p:attrName>ppt_w</p:attrName>
                                        </p:attrNameLst>
                                      </p:cBhvr>
                                      <p:tavLst>
                                        <p:tav tm="0">
                                          <p:val>
                                            <p:strVal val="#ppt_w*0.70"/>
                                          </p:val>
                                        </p:tav>
                                        <p:tav tm="100000">
                                          <p:val>
                                            <p:strVal val="#ppt_w"/>
                                          </p:val>
                                        </p:tav>
                                      </p:tavLst>
                                    </p:anim>
                                    <p:anim calcmode="lin" valueType="num">
                                      <p:cBhvr>
                                        <p:cTn id="13" dur="1000" fill="hold"/>
                                        <p:tgtEl>
                                          <p:spTgt spid="22"/>
                                        </p:tgtEl>
                                        <p:attrNameLst>
                                          <p:attrName>ppt_h</p:attrName>
                                        </p:attrNameLst>
                                      </p:cBhvr>
                                      <p:tavLst>
                                        <p:tav tm="0">
                                          <p:val>
                                            <p:strVal val="#ppt_h"/>
                                          </p:val>
                                        </p:tav>
                                        <p:tav tm="100000">
                                          <p:val>
                                            <p:strVal val="#ppt_h"/>
                                          </p:val>
                                        </p:tav>
                                      </p:tavLst>
                                    </p:anim>
                                    <p:animEffect transition="in" filter="fade">
                                      <p:cBhvr>
                                        <p:cTn id="14"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2882520" cy="769441"/>
          </a:xfrm>
          <a:prstGeom prst="rect">
            <a:avLst/>
          </a:prstGeom>
          <a:noFill/>
        </p:spPr>
        <p:txBody>
          <a:bodyPr wrap="none" rtlCol="0">
            <a:spAutoFit/>
          </a:bodyPr>
          <a:lstStyle/>
          <a:p>
            <a:r>
              <a:rPr lang="it-IT" sz="4400" b="1" dirty="0">
                <a:latin typeface="Cambria" pitchFamily="18" charset="0"/>
                <a:ea typeface="Cambria" pitchFamily="18" charset="0"/>
              </a:rPr>
              <a:t>SETTINGS </a:t>
            </a:r>
          </a:p>
        </p:txBody>
      </p:sp>
      <p:sp>
        <p:nvSpPr>
          <p:cNvPr id="20" name="CasellaDiTesto 19"/>
          <p:cNvSpPr txBox="1"/>
          <p:nvPr/>
        </p:nvSpPr>
        <p:spPr>
          <a:xfrm>
            <a:off x="11745952" y="6367483"/>
            <a:ext cx="276038" cy="307777"/>
          </a:xfrm>
          <a:prstGeom prst="rect">
            <a:avLst/>
          </a:prstGeom>
          <a:noFill/>
        </p:spPr>
        <p:txBody>
          <a:bodyPr wrap="none" rtlCol="0">
            <a:spAutoFit/>
          </a:bodyPr>
          <a:lstStyle/>
          <a:p>
            <a:r>
              <a:rPr lang="it-IT" sz="1400" b="1" dirty="0">
                <a:solidFill>
                  <a:schemeClr val="bg1"/>
                </a:solidFill>
              </a:rPr>
              <a:t>7</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17" name="CasellaDiTesto 16"/>
          <p:cNvSpPr txBox="1"/>
          <p:nvPr/>
        </p:nvSpPr>
        <p:spPr>
          <a:xfrm>
            <a:off x="8674118" y="723881"/>
            <a:ext cx="1228221" cy="646331"/>
          </a:xfrm>
          <a:prstGeom prst="rect">
            <a:avLst/>
          </a:prstGeom>
          <a:noFill/>
        </p:spPr>
        <p:txBody>
          <a:bodyPr wrap="none" rtlCol="0">
            <a:spAutoFit/>
          </a:bodyPr>
          <a:lstStyle/>
          <a:p>
            <a:r>
              <a:rPr lang="it-IT" i="1" dirty="0"/>
              <a:t> </a:t>
            </a:r>
            <a:r>
              <a:rPr lang="it-IT" i="1" dirty="0" err="1"/>
              <a:t>Menounos</a:t>
            </a:r>
            <a:endParaRPr lang="it-IT" i="1" dirty="0"/>
          </a:p>
          <a:p>
            <a:r>
              <a:rPr lang="it-IT" i="1" dirty="0" err="1"/>
              <a:t>et</a:t>
            </a:r>
            <a:r>
              <a:rPr lang="it-IT" i="1" dirty="0"/>
              <a:t> al. 2009 </a:t>
            </a:r>
          </a:p>
        </p:txBody>
      </p:sp>
      <p:pic>
        <p:nvPicPr>
          <p:cNvPr id="25" name="Picture 30"/>
          <p:cNvPicPr/>
          <p:nvPr/>
        </p:nvPicPr>
        <p:blipFill>
          <a:blip r:embed="rId4">
            <a:extLst>
              <a:ext uri="{28A0092B-C50C-407E-A947-70E740481C1C}">
                <a14:useLocalDpi xmlns:a14="http://schemas.microsoft.com/office/drawing/2010/main" val="0"/>
              </a:ext>
            </a:extLst>
          </a:blip>
          <a:srcRect/>
          <a:stretch>
            <a:fillRect/>
          </a:stretch>
        </p:blipFill>
        <p:spPr bwMode="auto">
          <a:xfrm>
            <a:off x="4816466" y="223815"/>
            <a:ext cx="3339422" cy="5711483"/>
          </a:xfrm>
          <a:prstGeom prst="rect">
            <a:avLst/>
          </a:prstGeom>
          <a:noFill/>
          <a:ln>
            <a:noFill/>
          </a:ln>
        </p:spPr>
      </p:pic>
      <p:sp>
        <p:nvSpPr>
          <p:cNvPr id="26" name="CasellaDiTesto 25"/>
          <p:cNvSpPr txBox="1"/>
          <p:nvPr/>
        </p:nvSpPr>
        <p:spPr>
          <a:xfrm>
            <a:off x="387310" y="1509699"/>
            <a:ext cx="3857652" cy="3785652"/>
          </a:xfrm>
          <a:prstGeom prst="rect">
            <a:avLst/>
          </a:prstGeom>
          <a:noFill/>
        </p:spPr>
        <p:txBody>
          <a:bodyPr wrap="square" rtlCol="0">
            <a:spAutoFit/>
          </a:bodyPr>
          <a:lstStyle/>
          <a:p>
            <a:r>
              <a:rPr lang="en-US" sz="2400" dirty="0"/>
              <a:t>The last </a:t>
            </a:r>
            <a:r>
              <a:rPr lang="en-US" sz="2400" dirty="0" err="1"/>
              <a:t>glaciation</a:t>
            </a:r>
            <a:r>
              <a:rPr lang="en-US" sz="2400" dirty="0"/>
              <a:t>, referred to as Fraser </a:t>
            </a:r>
            <a:r>
              <a:rPr lang="en-US" sz="2400" dirty="0" err="1"/>
              <a:t>glaciation</a:t>
            </a:r>
            <a:r>
              <a:rPr lang="en-US" sz="2400" dirty="0"/>
              <a:t> (</a:t>
            </a:r>
            <a:r>
              <a:rPr lang="en-US" sz="2400" dirty="0" err="1"/>
              <a:t>Wurm</a:t>
            </a:r>
            <a:r>
              <a:rPr lang="en-US" sz="2400" dirty="0"/>
              <a:t> in the Alps), reached its peak 18,000 year BP .The Cordilleran Ice Sheet reached a thickness of 2 km.</a:t>
            </a:r>
          </a:p>
          <a:p>
            <a:endParaRPr lang="en-US" sz="2400" dirty="0"/>
          </a:p>
          <a:p>
            <a:r>
              <a:rPr lang="en-US" sz="2400" dirty="0"/>
              <a:t>In the area object of this study are present many glacial morphologies .</a:t>
            </a:r>
            <a:endParaRPr lang="it-IT" sz="2400" dirty="0"/>
          </a:p>
        </p:txBody>
      </p:sp>
      <p:pic>
        <p:nvPicPr>
          <p:cNvPr id="27" name="Picture 11"/>
          <p:cNvPicPr/>
          <p:nvPr/>
        </p:nvPicPr>
        <p:blipFill>
          <a:blip r:embed="rId5">
            <a:extLst>
              <a:ext uri="{28A0092B-C50C-407E-A947-70E740481C1C}">
                <a14:useLocalDpi xmlns:a14="http://schemas.microsoft.com/office/drawing/2010/main" val="0"/>
              </a:ext>
            </a:extLst>
          </a:blip>
          <a:srcRect/>
          <a:stretch>
            <a:fillRect/>
          </a:stretch>
        </p:blipFill>
        <p:spPr bwMode="auto">
          <a:xfrm>
            <a:off x="4316400" y="1509699"/>
            <a:ext cx="5765800" cy="385000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strVal val="#ppt_w*0.70"/>
                                          </p:val>
                                        </p:tav>
                                        <p:tav tm="100000">
                                          <p:val>
                                            <p:strVal val="#ppt_w"/>
                                          </p:val>
                                        </p:tav>
                                      </p:tavLst>
                                    </p:anim>
                                    <p:anim calcmode="lin" valueType="num">
                                      <p:cBhvr>
                                        <p:cTn id="8" dur="1000" fill="hold"/>
                                        <p:tgtEl>
                                          <p:spTgt spid="27"/>
                                        </p:tgtEl>
                                        <p:attrNameLst>
                                          <p:attrName>ppt_h</p:attrName>
                                        </p:attrNameLst>
                                      </p:cBhvr>
                                      <p:tavLst>
                                        <p:tav tm="0">
                                          <p:val>
                                            <p:strVal val="#ppt_h"/>
                                          </p:val>
                                        </p:tav>
                                        <p:tav tm="100000">
                                          <p:val>
                                            <p:strVal val="#ppt_h"/>
                                          </p:val>
                                        </p:tav>
                                      </p:tavLst>
                                    </p:anim>
                                    <p:animEffect transition="in" filter="fade">
                                      <p:cBhvr>
                                        <p:cTn id="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2757486" cy="769441"/>
          </a:xfrm>
          <a:prstGeom prst="rect">
            <a:avLst/>
          </a:prstGeom>
          <a:noFill/>
        </p:spPr>
        <p:txBody>
          <a:bodyPr wrap="none" rtlCol="0">
            <a:spAutoFit/>
          </a:bodyPr>
          <a:lstStyle/>
          <a:p>
            <a:r>
              <a:rPr lang="it-IT" sz="4400" b="1" dirty="0">
                <a:latin typeface="Cambria" pitchFamily="18" charset="0"/>
                <a:ea typeface="Cambria" pitchFamily="18" charset="0"/>
              </a:rPr>
              <a:t>SETTINGS</a:t>
            </a:r>
          </a:p>
        </p:txBody>
      </p:sp>
      <p:sp>
        <p:nvSpPr>
          <p:cNvPr id="20" name="CasellaDiTesto 19"/>
          <p:cNvSpPr txBox="1"/>
          <p:nvPr/>
        </p:nvSpPr>
        <p:spPr>
          <a:xfrm>
            <a:off x="11745952" y="6367483"/>
            <a:ext cx="276038" cy="307777"/>
          </a:xfrm>
          <a:prstGeom prst="rect">
            <a:avLst/>
          </a:prstGeom>
          <a:noFill/>
        </p:spPr>
        <p:txBody>
          <a:bodyPr wrap="none" rtlCol="0">
            <a:spAutoFit/>
          </a:bodyPr>
          <a:lstStyle/>
          <a:p>
            <a:r>
              <a:rPr lang="it-IT" sz="1400" b="1" dirty="0">
                <a:solidFill>
                  <a:schemeClr val="bg1"/>
                </a:solidFill>
              </a:rPr>
              <a:t>8</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3" name="Picture 35"/>
          <p:cNvPicPr/>
          <p:nvPr/>
        </p:nvPicPr>
        <p:blipFill>
          <a:blip r:embed="rId4">
            <a:extLst>
              <a:ext uri="{28A0092B-C50C-407E-A947-70E740481C1C}">
                <a14:useLocalDpi xmlns:a14="http://schemas.microsoft.com/office/drawing/2010/main" val="0"/>
              </a:ext>
            </a:extLst>
          </a:blip>
          <a:stretch>
            <a:fillRect/>
          </a:stretch>
        </p:blipFill>
        <p:spPr>
          <a:xfrm>
            <a:off x="3173391" y="68833"/>
            <a:ext cx="6229915" cy="6034670"/>
          </a:xfrm>
          <a:prstGeom prst="rect">
            <a:avLst/>
          </a:prstGeom>
        </p:spPr>
      </p:pic>
      <p:sp>
        <p:nvSpPr>
          <p:cNvPr id="15" name="CasellaDiTesto 14"/>
          <p:cNvSpPr txBox="1"/>
          <p:nvPr/>
        </p:nvSpPr>
        <p:spPr>
          <a:xfrm>
            <a:off x="9531374" y="2224079"/>
            <a:ext cx="707245" cy="923330"/>
          </a:xfrm>
          <a:prstGeom prst="rect">
            <a:avLst/>
          </a:prstGeom>
          <a:noFill/>
        </p:spPr>
        <p:txBody>
          <a:bodyPr wrap="none" rtlCol="0">
            <a:spAutoFit/>
          </a:bodyPr>
          <a:lstStyle/>
          <a:p>
            <a:pPr algn="ctr"/>
            <a:r>
              <a:rPr lang="it-IT" i="1" dirty="0" err="1"/>
              <a:t>Friele</a:t>
            </a:r>
            <a:endParaRPr lang="it-IT" i="1" dirty="0"/>
          </a:p>
          <a:p>
            <a:pPr algn="ctr"/>
            <a:r>
              <a:rPr lang="it-IT" i="1" dirty="0" err="1"/>
              <a:t>et</a:t>
            </a:r>
            <a:r>
              <a:rPr lang="it-IT" i="1" dirty="0"/>
              <a:t> al.</a:t>
            </a:r>
          </a:p>
          <a:p>
            <a:pPr algn="ctr"/>
            <a:r>
              <a:rPr lang="it-IT" i="1" dirty="0"/>
              <a:t>2020</a:t>
            </a:r>
          </a:p>
        </p:txBody>
      </p:sp>
      <p:sp>
        <p:nvSpPr>
          <p:cNvPr id="17" name="CasellaDiTesto 16"/>
          <p:cNvSpPr txBox="1"/>
          <p:nvPr/>
        </p:nvSpPr>
        <p:spPr>
          <a:xfrm>
            <a:off x="0" y="1009633"/>
            <a:ext cx="3173392" cy="5170646"/>
          </a:xfrm>
          <a:prstGeom prst="rect">
            <a:avLst/>
          </a:prstGeom>
          <a:noFill/>
        </p:spPr>
        <p:txBody>
          <a:bodyPr wrap="square" rtlCol="0">
            <a:spAutoFit/>
          </a:bodyPr>
          <a:lstStyle/>
          <a:p>
            <a:pPr marL="342900" indent="-342900">
              <a:buAutoNum type="alphaLcParenR"/>
            </a:pPr>
            <a:r>
              <a:rPr lang="en-US" sz="2200" dirty="0"/>
              <a:t>Photograph of Joffre peak taken on May 1</a:t>
            </a:r>
            <a:r>
              <a:rPr lang="en-US" sz="2200" baseline="30000" dirty="0"/>
              <a:t>th</a:t>
            </a:r>
            <a:r>
              <a:rPr lang="en-US" sz="2200" dirty="0"/>
              <a:t> 2017. </a:t>
            </a:r>
          </a:p>
          <a:p>
            <a:pPr marL="342900" indent="-342900"/>
            <a:r>
              <a:rPr lang="en-US" sz="2200" dirty="0"/>
              <a:t>b) Photograph of Joffre Peak taken on May 6</a:t>
            </a:r>
            <a:r>
              <a:rPr lang="en-US" sz="2200" baseline="30000" dirty="0"/>
              <a:t>th</a:t>
            </a:r>
            <a:r>
              <a:rPr lang="en-US" sz="2200" dirty="0"/>
              <a:t>2019 showing  first signs of ongoing instability.</a:t>
            </a:r>
          </a:p>
          <a:p>
            <a:pPr marL="342900" indent="-342900"/>
            <a:r>
              <a:rPr lang="en-US" sz="2200" dirty="0"/>
              <a:t> c) Delimited by red lines the first event on May 13</a:t>
            </a:r>
            <a:r>
              <a:rPr lang="en-US" sz="2200" baseline="30000" dirty="0"/>
              <a:t>th</a:t>
            </a:r>
            <a:r>
              <a:rPr lang="en-US" sz="2200" dirty="0"/>
              <a:t>2019. </a:t>
            </a:r>
          </a:p>
          <a:p>
            <a:pPr marL="342900" indent="-342900"/>
            <a:r>
              <a:rPr lang="en-US" sz="2200" dirty="0"/>
              <a:t>d) The following collapse of the adjacent part of the slope on May 16</a:t>
            </a:r>
            <a:r>
              <a:rPr lang="en-US" sz="2200" baseline="30000" dirty="0"/>
              <a:t> </a:t>
            </a:r>
            <a:r>
              <a:rPr lang="en-US" sz="2200" baseline="30000" dirty="0" err="1"/>
              <a:t>th</a:t>
            </a:r>
            <a:r>
              <a:rPr lang="en-US" sz="2200" dirty="0"/>
              <a:t> 2019 </a:t>
            </a:r>
            <a:endParaRPr lang="it-IT" sz="2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2757486" cy="769441"/>
          </a:xfrm>
          <a:prstGeom prst="rect">
            <a:avLst/>
          </a:prstGeom>
          <a:noFill/>
        </p:spPr>
        <p:txBody>
          <a:bodyPr wrap="none" rtlCol="0">
            <a:spAutoFit/>
          </a:bodyPr>
          <a:lstStyle/>
          <a:p>
            <a:r>
              <a:rPr lang="it-IT" sz="4400" b="1" dirty="0">
                <a:latin typeface="Cambria" pitchFamily="18" charset="0"/>
                <a:ea typeface="Cambria" pitchFamily="18" charset="0"/>
              </a:rPr>
              <a:t>SETTINGS</a:t>
            </a:r>
          </a:p>
        </p:txBody>
      </p:sp>
      <p:sp>
        <p:nvSpPr>
          <p:cNvPr id="20" name="CasellaDiTesto 19"/>
          <p:cNvSpPr txBox="1"/>
          <p:nvPr/>
        </p:nvSpPr>
        <p:spPr>
          <a:xfrm>
            <a:off x="11745952" y="6367483"/>
            <a:ext cx="276038" cy="307777"/>
          </a:xfrm>
          <a:prstGeom prst="rect">
            <a:avLst/>
          </a:prstGeom>
          <a:noFill/>
        </p:spPr>
        <p:txBody>
          <a:bodyPr wrap="none" rtlCol="0">
            <a:spAutoFit/>
          </a:bodyPr>
          <a:lstStyle/>
          <a:p>
            <a:r>
              <a:rPr lang="it-IT" sz="1400" b="1" dirty="0">
                <a:solidFill>
                  <a:schemeClr val="bg1"/>
                </a:solidFill>
              </a:rPr>
              <a:t>9</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15" name="CasellaDiTesto 14"/>
          <p:cNvSpPr txBox="1"/>
          <p:nvPr/>
        </p:nvSpPr>
        <p:spPr>
          <a:xfrm>
            <a:off x="7102482" y="5367351"/>
            <a:ext cx="2357454" cy="369332"/>
          </a:xfrm>
          <a:prstGeom prst="rect">
            <a:avLst/>
          </a:prstGeom>
          <a:noFill/>
        </p:spPr>
        <p:txBody>
          <a:bodyPr wrap="square" rtlCol="0">
            <a:spAutoFit/>
          </a:bodyPr>
          <a:lstStyle/>
          <a:p>
            <a:pPr algn="ctr"/>
            <a:r>
              <a:rPr lang="it-IT" i="1" dirty="0" err="1"/>
              <a:t>Friele</a:t>
            </a:r>
            <a:r>
              <a:rPr lang="it-IT" i="1" dirty="0"/>
              <a:t> </a:t>
            </a:r>
            <a:r>
              <a:rPr lang="it-IT" i="1" dirty="0" err="1"/>
              <a:t>et</a:t>
            </a:r>
            <a:r>
              <a:rPr lang="it-IT" i="1" dirty="0"/>
              <a:t> al. 2020</a:t>
            </a:r>
          </a:p>
        </p:txBody>
      </p:sp>
      <p:sp>
        <p:nvSpPr>
          <p:cNvPr id="21" name="CasellaDiTesto 20"/>
          <p:cNvSpPr txBox="1"/>
          <p:nvPr/>
        </p:nvSpPr>
        <p:spPr>
          <a:xfrm>
            <a:off x="172996" y="1581137"/>
            <a:ext cx="3143272" cy="3693319"/>
          </a:xfrm>
          <a:prstGeom prst="rect">
            <a:avLst/>
          </a:prstGeom>
          <a:noFill/>
        </p:spPr>
        <p:txBody>
          <a:bodyPr wrap="square" rtlCol="0">
            <a:spAutoFit/>
          </a:bodyPr>
          <a:lstStyle/>
          <a:p>
            <a:r>
              <a:rPr lang="it-IT" sz="2200" dirty="0"/>
              <a:t>IT WAS HYPOTIZED (FRIELE ET AL. 2020) THAT THE MAIN DRIVE WHOM CAUSED THE TRIGGERING OF THE LANDSLIDES WAS PORE PRESSURE DUE TO </a:t>
            </a:r>
            <a:r>
              <a:rPr lang="it-IT" sz="2200" b="1" dirty="0"/>
              <a:t>PERMAFROST MELTING </a:t>
            </a:r>
            <a:r>
              <a:rPr lang="it-IT" sz="2200" dirty="0"/>
              <a:t>FOR AN UNUSUAL WARM SPRING.</a:t>
            </a:r>
          </a:p>
          <a:p>
            <a:endParaRPr lang="it-IT" dirty="0"/>
          </a:p>
          <a:p>
            <a:endParaRPr lang="it-IT" dirty="0"/>
          </a:p>
        </p:txBody>
      </p:sp>
      <p:pic>
        <p:nvPicPr>
          <p:cNvPr id="22" name="Immagine 21" descr="PERMAFROST MELTING.jpg"/>
          <p:cNvPicPr>
            <a:picLocks noChangeAspect="1"/>
          </p:cNvPicPr>
          <p:nvPr/>
        </p:nvPicPr>
        <p:blipFill>
          <a:blip r:embed="rId4"/>
          <a:stretch>
            <a:fillRect/>
          </a:stretch>
        </p:blipFill>
        <p:spPr>
          <a:xfrm>
            <a:off x="3387705" y="1026943"/>
            <a:ext cx="6844697" cy="4067754"/>
          </a:xfrm>
          <a:prstGeom prst="rect">
            <a:avLst/>
          </a:prstGeom>
        </p:spPr>
      </p:pic>
      <p:pic>
        <p:nvPicPr>
          <p:cNvPr id="24" name="Immagine 23" descr="TEMPERATURE INCREASING+ SNOW MELTING.jpg"/>
          <p:cNvPicPr>
            <a:picLocks noChangeAspect="1"/>
          </p:cNvPicPr>
          <p:nvPr/>
        </p:nvPicPr>
        <p:blipFill>
          <a:blip r:embed="rId5"/>
          <a:stretch>
            <a:fillRect/>
          </a:stretch>
        </p:blipFill>
        <p:spPr>
          <a:xfrm>
            <a:off x="3244830" y="866757"/>
            <a:ext cx="7079511" cy="42538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strVal val="#ppt_w*0.70"/>
                                          </p:val>
                                        </p:tav>
                                        <p:tav tm="100000">
                                          <p:val>
                                            <p:strVal val="#ppt_w"/>
                                          </p:val>
                                        </p:tav>
                                      </p:tavLst>
                                    </p:anim>
                                    <p:anim calcmode="lin" valueType="num">
                                      <p:cBhvr>
                                        <p:cTn id="8" dur="1000" fill="hold"/>
                                        <p:tgtEl>
                                          <p:spTgt spid="24"/>
                                        </p:tgtEl>
                                        <p:attrNameLst>
                                          <p:attrName>ppt_h</p:attrName>
                                        </p:attrNameLst>
                                      </p:cBhvr>
                                      <p:tavLst>
                                        <p:tav tm="0">
                                          <p:val>
                                            <p:strVal val="#ppt_h"/>
                                          </p:val>
                                        </p:tav>
                                        <p:tav tm="100000">
                                          <p:val>
                                            <p:strVal val="#ppt_h"/>
                                          </p:val>
                                        </p:tav>
                                      </p:tavLst>
                                    </p:anim>
                                    <p:animEffect transition="in" filter="fade">
                                      <p:cBhvr>
                                        <p:cTn id="9"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5990166" cy="769441"/>
          </a:xfrm>
          <a:prstGeom prst="rect">
            <a:avLst/>
          </a:prstGeom>
          <a:noFill/>
        </p:spPr>
        <p:txBody>
          <a:bodyPr wrap="none" rtlCol="0">
            <a:spAutoFit/>
          </a:bodyPr>
          <a:lstStyle/>
          <a:p>
            <a:r>
              <a:rPr lang="it-IT" sz="4400" b="1" dirty="0">
                <a:latin typeface="Cambria" pitchFamily="18" charset="0"/>
                <a:ea typeface="Cambria" pitchFamily="18" charset="0"/>
              </a:rPr>
              <a:t>3D RECONSTRUCTION </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10</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15" name="CasellaDiTesto 14"/>
          <p:cNvSpPr txBox="1"/>
          <p:nvPr/>
        </p:nvSpPr>
        <p:spPr>
          <a:xfrm>
            <a:off x="172996" y="1223947"/>
            <a:ext cx="3786214" cy="4678204"/>
          </a:xfrm>
          <a:prstGeom prst="rect">
            <a:avLst/>
          </a:prstGeom>
          <a:noFill/>
        </p:spPr>
        <p:txBody>
          <a:bodyPr wrap="square" rtlCol="0">
            <a:spAutoFit/>
          </a:bodyPr>
          <a:lstStyle/>
          <a:p>
            <a:r>
              <a:rPr lang="it-IT" sz="2000" dirty="0"/>
              <a:t>3 DIFFERENT MODELS WERE RECREATED FOR DIFFERENT GOALS:</a:t>
            </a:r>
          </a:p>
          <a:p>
            <a:endParaRPr lang="it-IT" sz="2000" dirty="0"/>
          </a:p>
          <a:p>
            <a:r>
              <a:rPr lang="it-IT" sz="2000" dirty="0"/>
              <a:t>1 POST-LANDSLIDE:</a:t>
            </a:r>
          </a:p>
          <a:p>
            <a:r>
              <a:rPr lang="it-IT" sz="2000" dirty="0"/>
              <a:t>USED FOR GEOMECHANICAL</a:t>
            </a:r>
          </a:p>
          <a:p>
            <a:r>
              <a:rPr lang="it-IT" sz="2000" dirty="0"/>
              <a:t>CHARACTERIZATION</a:t>
            </a:r>
          </a:p>
          <a:p>
            <a:endParaRPr lang="it-IT" sz="2000" dirty="0"/>
          </a:p>
          <a:p>
            <a:r>
              <a:rPr lang="it-IT" sz="2000" dirty="0"/>
              <a:t>2 PRE-LANDSLIDE:</a:t>
            </a:r>
          </a:p>
          <a:p>
            <a:r>
              <a:rPr lang="it-IT" sz="2000" dirty="0"/>
              <a:t>1 </a:t>
            </a:r>
            <a:r>
              <a:rPr lang="it-IT" sz="2000" dirty="0" err="1"/>
              <a:t>H.R.</a:t>
            </a:r>
            <a:r>
              <a:rPr lang="it-IT" sz="2000" dirty="0"/>
              <a:t> IN ORDER TO OBTAIN AN</a:t>
            </a:r>
          </a:p>
          <a:p>
            <a:r>
              <a:rPr lang="it-IT" sz="2000" dirty="0"/>
              <a:t>ACCURATE SECTION</a:t>
            </a:r>
          </a:p>
          <a:p>
            <a:r>
              <a:rPr lang="it-IT" sz="2000" dirty="0"/>
              <a:t>1 </a:t>
            </a:r>
            <a:r>
              <a:rPr lang="it-IT" sz="2000" dirty="0" err="1"/>
              <a:t>L.R.</a:t>
            </a:r>
            <a:r>
              <a:rPr lang="it-IT" sz="2000" dirty="0"/>
              <a:t> FOR USE IT AS BASE FOR  NUMERICAL MODELING</a:t>
            </a:r>
          </a:p>
          <a:p>
            <a:endParaRPr lang="it-IT" sz="2000" dirty="0"/>
          </a:p>
          <a:p>
            <a:endParaRPr lang="it-IT" dirty="0"/>
          </a:p>
        </p:txBody>
      </p:sp>
      <p:sp>
        <p:nvSpPr>
          <p:cNvPr id="21" name="Rettangolo 20"/>
          <p:cNvSpPr/>
          <p:nvPr/>
        </p:nvSpPr>
        <p:spPr>
          <a:xfrm>
            <a:off x="5673722" y="1152509"/>
            <a:ext cx="2786082"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solidFill>
                  <a:schemeClr val="bg1"/>
                </a:solidFill>
              </a:rPr>
              <a:t>POST-LANDSLIDE</a:t>
            </a:r>
          </a:p>
        </p:txBody>
      </p:sp>
      <p:sp>
        <p:nvSpPr>
          <p:cNvPr id="24" name="Freccia in giù 23"/>
          <p:cNvSpPr/>
          <p:nvPr/>
        </p:nvSpPr>
        <p:spPr>
          <a:xfrm>
            <a:off x="6888168" y="1938327"/>
            <a:ext cx="357190"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5" name="Picture 8"/>
          <p:cNvPicPr/>
          <p:nvPr/>
        </p:nvPicPr>
        <p:blipFill>
          <a:blip r:embed="rId4">
            <a:extLst>
              <a:ext uri="{28A0092B-C50C-407E-A947-70E740481C1C}">
                <a14:useLocalDpi xmlns:a14="http://schemas.microsoft.com/office/drawing/2010/main" val="0"/>
              </a:ext>
            </a:extLst>
          </a:blip>
          <a:stretch>
            <a:fillRect/>
          </a:stretch>
        </p:blipFill>
        <p:spPr>
          <a:xfrm>
            <a:off x="4030648" y="2438393"/>
            <a:ext cx="6124528" cy="2665364"/>
          </a:xfrm>
          <a:prstGeom prst="rect">
            <a:avLst/>
          </a:prstGeom>
        </p:spPr>
      </p:pic>
      <p:sp>
        <p:nvSpPr>
          <p:cNvPr id="26" name="CasellaDiTesto 25"/>
          <p:cNvSpPr txBox="1"/>
          <p:nvPr/>
        </p:nvSpPr>
        <p:spPr>
          <a:xfrm>
            <a:off x="3673458" y="5081599"/>
            <a:ext cx="6786610" cy="1200329"/>
          </a:xfrm>
          <a:prstGeom prst="rect">
            <a:avLst/>
          </a:prstGeom>
          <a:noFill/>
        </p:spPr>
        <p:txBody>
          <a:bodyPr wrap="square" rtlCol="0">
            <a:spAutoFit/>
          </a:bodyPr>
          <a:lstStyle/>
          <a:p>
            <a:pPr algn="ctr"/>
            <a:r>
              <a:rPr lang="it-IT" i="1" dirty="0" err="1"/>
              <a:t>Model</a:t>
            </a:r>
            <a:r>
              <a:rPr lang="it-IT" i="1" dirty="0"/>
              <a:t> </a:t>
            </a:r>
            <a:r>
              <a:rPr lang="it-IT" i="1" dirty="0" err="1"/>
              <a:t>obtained</a:t>
            </a:r>
            <a:r>
              <a:rPr lang="it-IT" i="1" dirty="0"/>
              <a:t> </a:t>
            </a:r>
            <a:r>
              <a:rPr lang="it-IT" i="1" dirty="0" err="1"/>
              <a:t>from</a:t>
            </a:r>
            <a:r>
              <a:rPr lang="it-IT" i="1" dirty="0"/>
              <a:t> </a:t>
            </a:r>
            <a:r>
              <a:rPr lang="it-IT" i="1" dirty="0" err="1"/>
              <a:t>photos</a:t>
            </a:r>
            <a:r>
              <a:rPr lang="it-IT" i="1" dirty="0"/>
              <a:t> </a:t>
            </a:r>
            <a:r>
              <a:rPr lang="it-IT" i="1" dirty="0" err="1"/>
              <a:t>collected</a:t>
            </a:r>
            <a:r>
              <a:rPr lang="it-IT" i="1" dirty="0"/>
              <a:t> </a:t>
            </a:r>
            <a:r>
              <a:rPr lang="it-IT" i="1" dirty="0" err="1"/>
              <a:t>during</a:t>
            </a:r>
            <a:r>
              <a:rPr lang="it-IT" i="1" dirty="0"/>
              <a:t> </a:t>
            </a:r>
            <a:r>
              <a:rPr lang="it-IT" i="1" dirty="0" err="1"/>
              <a:t>helicopter</a:t>
            </a:r>
            <a:r>
              <a:rPr lang="it-IT" i="1" dirty="0"/>
              <a:t> </a:t>
            </a:r>
            <a:r>
              <a:rPr lang="it-IT" i="1" dirty="0" err="1"/>
              <a:t>survey</a:t>
            </a:r>
            <a:r>
              <a:rPr lang="it-IT" i="1" dirty="0"/>
              <a:t> and </a:t>
            </a:r>
            <a:r>
              <a:rPr lang="it-IT" i="1" dirty="0" err="1"/>
              <a:t>subsequent</a:t>
            </a:r>
            <a:r>
              <a:rPr lang="it-IT" i="1" dirty="0"/>
              <a:t>  </a:t>
            </a:r>
            <a:r>
              <a:rPr lang="it-IT" i="1" dirty="0" err="1"/>
              <a:t>SfM</a:t>
            </a:r>
            <a:r>
              <a:rPr lang="it-IT" i="1" dirty="0"/>
              <a:t> </a:t>
            </a:r>
            <a:r>
              <a:rPr lang="it-IT" i="1" dirty="0" err="1"/>
              <a:t>reconstruction</a:t>
            </a:r>
            <a:r>
              <a:rPr lang="it-IT" i="1" dirty="0"/>
              <a:t> on the  software </a:t>
            </a:r>
            <a:r>
              <a:rPr lang="it-IT" i="1" dirty="0" err="1"/>
              <a:t>Metashape</a:t>
            </a:r>
            <a:r>
              <a:rPr lang="it-IT" i="1" dirty="0"/>
              <a:t> (</a:t>
            </a:r>
            <a:r>
              <a:rPr lang="it-IT" i="1" dirty="0" err="1"/>
              <a:t>Agisoft</a:t>
            </a:r>
            <a:r>
              <a:rPr lang="it-IT" i="1" dirty="0"/>
              <a:t>,2019)</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5990166" cy="769441"/>
          </a:xfrm>
          <a:prstGeom prst="rect">
            <a:avLst/>
          </a:prstGeom>
          <a:noFill/>
        </p:spPr>
        <p:txBody>
          <a:bodyPr wrap="none" rtlCol="0">
            <a:spAutoFit/>
          </a:bodyPr>
          <a:lstStyle/>
          <a:p>
            <a:r>
              <a:rPr lang="it-IT" sz="4400" b="1" dirty="0">
                <a:latin typeface="Cambria" pitchFamily="18" charset="0"/>
                <a:ea typeface="Cambria" pitchFamily="18" charset="0"/>
              </a:rPr>
              <a:t>3D RECONSTRUCTION </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11</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15" name="Rettangolo 14"/>
          <p:cNvSpPr/>
          <p:nvPr/>
        </p:nvSpPr>
        <p:spPr>
          <a:xfrm>
            <a:off x="4173524" y="1152509"/>
            <a:ext cx="2786082"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a:t>PRE-LANDSLIDE</a:t>
            </a:r>
          </a:p>
        </p:txBody>
      </p:sp>
      <p:sp>
        <p:nvSpPr>
          <p:cNvPr id="24" name="CasellaDiTesto 23"/>
          <p:cNvSpPr txBox="1"/>
          <p:nvPr/>
        </p:nvSpPr>
        <p:spPr>
          <a:xfrm>
            <a:off x="0" y="4724409"/>
            <a:ext cx="4143404" cy="369332"/>
          </a:xfrm>
          <a:prstGeom prst="rect">
            <a:avLst/>
          </a:prstGeom>
          <a:noFill/>
        </p:spPr>
        <p:txBody>
          <a:bodyPr wrap="square" rtlCol="0">
            <a:spAutoFit/>
          </a:bodyPr>
          <a:lstStyle/>
          <a:p>
            <a:r>
              <a:rPr lang="it-IT" dirty="0"/>
              <a:t>  </a:t>
            </a:r>
          </a:p>
        </p:txBody>
      </p:sp>
      <p:pic>
        <p:nvPicPr>
          <p:cNvPr id="25" name="Picture 25"/>
          <p:cNvPicPr/>
          <p:nvPr/>
        </p:nvPicPr>
        <p:blipFill>
          <a:blip r:embed="rId4">
            <a:extLst>
              <a:ext uri="{28A0092B-C50C-407E-A947-70E740481C1C}">
                <a14:useLocalDpi xmlns:a14="http://schemas.microsoft.com/office/drawing/2010/main" val="0"/>
              </a:ext>
            </a:extLst>
          </a:blip>
          <a:stretch>
            <a:fillRect/>
          </a:stretch>
        </p:blipFill>
        <p:spPr>
          <a:xfrm>
            <a:off x="54363" y="2438393"/>
            <a:ext cx="5747015" cy="1983482"/>
          </a:xfrm>
          <a:prstGeom prst="rect">
            <a:avLst/>
          </a:prstGeom>
        </p:spPr>
      </p:pic>
      <p:pic>
        <p:nvPicPr>
          <p:cNvPr id="26" name="Picture 26"/>
          <p:cNvPicPr/>
          <p:nvPr/>
        </p:nvPicPr>
        <p:blipFill>
          <a:blip r:embed="rId5" cstate="print">
            <a:extLst>
              <a:ext uri="{28A0092B-C50C-407E-A947-70E740481C1C}">
                <a14:useLocalDpi xmlns:a14="http://schemas.microsoft.com/office/drawing/2010/main" val="0"/>
              </a:ext>
            </a:extLst>
          </a:blip>
          <a:stretch>
            <a:fillRect/>
          </a:stretch>
        </p:blipFill>
        <p:spPr>
          <a:xfrm>
            <a:off x="6061685" y="2366955"/>
            <a:ext cx="4237269" cy="2136806"/>
          </a:xfrm>
          <a:prstGeom prst="rect">
            <a:avLst/>
          </a:prstGeom>
        </p:spPr>
      </p:pic>
      <p:sp>
        <p:nvSpPr>
          <p:cNvPr id="27" name="Freccia in giù 26"/>
          <p:cNvSpPr/>
          <p:nvPr/>
        </p:nvSpPr>
        <p:spPr>
          <a:xfrm rot="1919006">
            <a:off x="3581841" y="1827773"/>
            <a:ext cx="571504" cy="6270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Freccia in giù 27"/>
          <p:cNvSpPr/>
          <p:nvPr/>
        </p:nvSpPr>
        <p:spPr>
          <a:xfrm rot="19271423">
            <a:off x="7021589" y="1762446"/>
            <a:ext cx="571504" cy="6270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CasellaDiTesto 28"/>
          <p:cNvSpPr txBox="1"/>
          <p:nvPr/>
        </p:nvSpPr>
        <p:spPr>
          <a:xfrm>
            <a:off x="172996" y="4510095"/>
            <a:ext cx="5143908" cy="1015663"/>
          </a:xfrm>
          <a:prstGeom prst="rect">
            <a:avLst/>
          </a:prstGeom>
          <a:noFill/>
        </p:spPr>
        <p:txBody>
          <a:bodyPr wrap="none" rtlCol="0">
            <a:spAutoFit/>
          </a:bodyPr>
          <a:lstStyle/>
          <a:p>
            <a:pPr algn="ctr"/>
            <a:r>
              <a:rPr lang="it-IT" sz="2000" i="1" dirty="0" err="1"/>
              <a:t>Model</a:t>
            </a:r>
            <a:r>
              <a:rPr lang="it-IT" sz="2000" i="1" dirty="0"/>
              <a:t> </a:t>
            </a:r>
            <a:r>
              <a:rPr lang="it-IT" sz="2000" i="1" dirty="0" err="1"/>
              <a:t>obtained</a:t>
            </a:r>
            <a:r>
              <a:rPr lang="it-IT" sz="2000" i="1" dirty="0"/>
              <a:t> </a:t>
            </a:r>
            <a:r>
              <a:rPr lang="it-IT" sz="2000" i="1" dirty="0" err="1"/>
              <a:t>with</a:t>
            </a:r>
            <a:r>
              <a:rPr lang="it-IT" sz="2000" i="1" dirty="0"/>
              <a:t> </a:t>
            </a:r>
            <a:r>
              <a:rPr lang="it-IT" sz="2000" i="1" dirty="0" err="1"/>
              <a:t>SfM</a:t>
            </a:r>
            <a:r>
              <a:rPr lang="it-IT" sz="2000" i="1" dirty="0"/>
              <a:t> </a:t>
            </a:r>
            <a:r>
              <a:rPr lang="it-IT" sz="2000" i="1" dirty="0" err="1"/>
              <a:t>methodology</a:t>
            </a:r>
            <a:r>
              <a:rPr lang="it-IT" sz="2000" i="1" dirty="0"/>
              <a:t> </a:t>
            </a:r>
            <a:r>
              <a:rPr lang="it-IT" sz="2000" i="1" dirty="0" err="1"/>
              <a:t>starting</a:t>
            </a:r>
            <a:endParaRPr lang="it-IT" sz="2000" i="1" dirty="0"/>
          </a:p>
          <a:p>
            <a:pPr algn="ctr"/>
            <a:r>
              <a:rPr lang="it-IT" sz="2000" i="1" dirty="0" err="1"/>
              <a:t>from</a:t>
            </a:r>
            <a:r>
              <a:rPr lang="it-IT" sz="2000" i="1" dirty="0"/>
              <a:t> 4 </a:t>
            </a:r>
            <a:r>
              <a:rPr lang="it-IT" sz="2000" i="1" dirty="0" err="1"/>
              <a:t>aerial</a:t>
            </a:r>
            <a:r>
              <a:rPr lang="it-IT" sz="2000" i="1" dirty="0"/>
              <a:t> </a:t>
            </a:r>
            <a:r>
              <a:rPr lang="it-IT" sz="2000" i="1" dirty="0" err="1"/>
              <a:t>photographs</a:t>
            </a:r>
            <a:endParaRPr lang="it-IT" sz="2000" i="1" dirty="0"/>
          </a:p>
          <a:p>
            <a:pPr algn="ctr"/>
            <a:r>
              <a:rPr lang="it-IT" sz="2000" i="1" dirty="0"/>
              <a:t>HIGH RESOLUTION</a:t>
            </a:r>
          </a:p>
        </p:txBody>
      </p:sp>
      <p:sp>
        <p:nvSpPr>
          <p:cNvPr id="31" name="CasellaDiTesto 30"/>
          <p:cNvSpPr txBox="1"/>
          <p:nvPr/>
        </p:nvSpPr>
        <p:spPr>
          <a:xfrm>
            <a:off x="6745292" y="4510095"/>
            <a:ext cx="2966325" cy="646331"/>
          </a:xfrm>
          <a:prstGeom prst="rect">
            <a:avLst/>
          </a:prstGeom>
          <a:noFill/>
        </p:spPr>
        <p:txBody>
          <a:bodyPr wrap="none" rtlCol="0">
            <a:spAutoFit/>
          </a:bodyPr>
          <a:lstStyle/>
          <a:p>
            <a:pPr algn="ctr"/>
            <a:r>
              <a:rPr lang="it-IT" i="1" dirty="0" err="1"/>
              <a:t>Model</a:t>
            </a:r>
            <a:r>
              <a:rPr lang="it-IT" i="1" dirty="0"/>
              <a:t> </a:t>
            </a:r>
            <a:r>
              <a:rPr lang="it-IT" i="1" dirty="0" err="1"/>
              <a:t>obtained</a:t>
            </a:r>
            <a:r>
              <a:rPr lang="it-IT" i="1" dirty="0"/>
              <a:t> </a:t>
            </a:r>
            <a:r>
              <a:rPr lang="it-IT" i="1" dirty="0" err="1"/>
              <a:t>from</a:t>
            </a:r>
            <a:r>
              <a:rPr lang="it-IT" i="1" dirty="0"/>
              <a:t> a DEM  </a:t>
            </a:r>
          </a:p>
          <a:p>
            <a:pPr algn="ctr"/>
            <a:r>
              <a:rPr lang="it-IT" i="1" dirty="0"/>
              <a:t>LOW RESOLUTION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12</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3" name="Picture 2"/>
          <p:cNvPicPr/>
          <p:nvPr/>
        </p:nvPicPr>
        <p:blipFill>
          <a:blip r:embed="rId4">
            <a:extLst>
              <a:ext uri="{28A0092B-C50C-407E-A947-70E740481C1C}">
                <a14:useLocalDpi xmlns:a14="http://schemas.microsoft.com/office/drawing/2010/main" val="0"/>
              </a:ext>
            </a:extLst>
          </a:blip>
          <a:stretch>
            <a:fillRect/>
          </a:stretch>
        </p:blipFill>
        <p:spPr>
          <a:xfrm>
            <a:off x="2769863" y="1152509"/>
            <a:ext cx="7460421" cy="4388482"/>
          </a:xfrm>
          <a:prstGeom prst="rect">
            <a:avLst/>
          </a:prstGeom>
        </p:spPr>
      </p:pic>
      <p:sp>
        <p:nvSpPr>
          <p:cNvPr id="15" name="CasellaDiTesto 14"/>
          <p:cNvSpPr txBox="1"/>
          <p:nvPr/>
        </p:nvSpPr>
        <p:spPr>
          <a:xfrm>
            <a:off x="0" y="1366823"/>
            <a:ext cx="2849370" cy="4524315"/>
          </a:xfrm>
          <a:prstGeom prst="rect">
            <a:avLst/>
          </a:prstGeom>
          <a:noFill/>
        </p:spPr>
        <p:txBody>
          <a:bodyPr wrap="none" rtlCol="0">
            <a:spAutoFit/>
          </a:bodyPr>
          <a:lstStyle/>
          <a:p>
            <a:r>
              <a:rPr lang="it-IT" dirty="0"/>
              <a:t>DISCONTINUITIES MAPPING </a:t>
            </a:r>
          </a:p>
          <a:p>
            <a:r>
              <a:rPr lang="it-IT" dirty="0"/>
              <a:t>WAS PERFORMED AT 3 </a:t>
            </a:r>
          </a:p>
          <a:p>
            <a:r>
              <a:rPr lang="it-IT" dirty="0"/>
              <a:t>DIFFERENTS SCALE:</a:t>
            </a:r>
          </a:p>
          <a:p>
            <a:endParaRPr lang="it-IT" dirty="0"/>
          </a:p>
          <a:p>
            <a:pPr marL="342900" indent="-342900">
              <a:buAutoNum type="arabicParenR"/>
            </a:pPr>
            <a:r>
              <a:rPr lang="it-IT" dirty="0"/>
              <a:t>LINEAMENT ANALYSIS</a:t>
            </a:r>
          </a:p>
          <a:p>
            <a:pPr marL="342900" indent="-342900">
              <a:buAutoNum type="arabicParenR"/>
            </a:pPr>
            <a:endParaRPr lang="it-IT" dirty="0"/>
          </a:p>
          <a:p>
            <a:pPr marL="342900" indent="-342900">
              <a:buAutoNum type="arabicParenR"/>
            </a:pPr>
            <a:r>
              <a:rPr lang="it-IT" dirty="0"/>
              <a:t>SLOPE SCALE ANALYSIS </a:t>
            </a:r>
          </a:p>
          <a:p>
            <a:pPr marL="342900" indent="-342900"/>
            <a:r>
              <a:rPr lang="it-IT" dirty="0"/>
              <a:t>      (RED RECTANGLE)</a:t>
            </a:r>
          </a:p>
          <a:p>
            <a:pPr marL="342900" indent="-342900"/>
            <a:r>
              <a:rPr lang="it-IT" dirty="0"/>
              <a:t>       D&gt;50m</a:t>
            </a:r>
          </a:p>
          <a:p>
            <a:pPr marL="342900" indent="-342900"/>
            <a:endParaRPr lang="it-IT" dirty="0"/>
          </a:p>
          <a:p>
            <a:pPr marL="342900" indent="-342900"/>
            <a:r>
              <a:rPr lang="it-IT" dirty="0"/>
              <a:t>3)  SMALL SCALE ANALYSIS</a:t>
            </a:r>
          </a:p>
          <a:p>
            <a:pPr marL="342900" indent="-342900"/>
            <a:r>
              <a:rPr lang="it-IT" dirty="0"/>
              <a:t>      (WINDOWS 1,2)</a:t>
            </a:r>
          </a:p>
          <a:p>
            <a:pPr marL="342900" indent="-342900"/>
            <a:r>
              <a:rPr lang="it-IT" dirty="0"/>
              <a:t>      D&lt;50m</a:t>
            </a:r>
          </a:p>
          <a:p>
            <a:pPr marL="342900" indent="-342900"/>
            <a:endParaRPr lang="it-IT" dirty="0"/>
          </a:p>
          <a:p>
            <a:pPr marL="342900" indent="-342900"/>
            <a:endParaRPr lang="it-IT" dirty="0"/>
          </a:p>
          <a:p>
            <a:pPr marL="342900" indent="-342900"/>
            <a:endParaRPr lang="it-IT" dirty="0"/>
          </a:p>
        </p:txBody>
      </p:sp>
      <p:sp>
        <p:nvSpPr>
          <p:cNvPr id="17" name="CasellaDiTesto 16"/>
          <p:cNvSpPr txBox="1"/>
          <p:nvPr/>
        </p:nvSpPr>
        <p:spPr>
          <a:xfrm>
            <a:off x="2959078" y="5653103"/>
            <a:ext cx="6963701" cy="369332"/>
          </a:xfrm>
          <a:prstGeom prst="rect">
            <a:avLst/>
          </a:prstGeom>
          <a:noFill/>
        </p:spPr>
        <p:txBody>
          <a:bodyPr wrap="none" rtlCol="0">
            <a:spAutoFit/>
          </a:bodyPr>
          <a:lstStyle/>
          <a:p>
            <a:r>
              <a:rPr lang="it-IT" i="1" dirty="0" err="1"/>
              <a:t>Screenshot</a:t>
            </a:r>
            <a:r>
              <a:rPr lang="it-IT" i="1" dirty="0"/>
              <a:t> </a:t>
            </a:r>
            <a:r>
              <a:rPr lang="it-IT" i="1" dirty="0" err="1"/>
              <a:t>from</a:t>
            </a:r>
            <a:r>
              <a:rPr lang="it-IT" i="1" dirty="0"/>
              <a:t> Google </a:t>
            </a:r>
            <a:r>
              <a:rPr lang="it-IT" i="1" dirty="0" err="1"/>
              <a:t>Earth</a:t>
            </a:r>
            <a:r>
              <a:rPr lang="it-IT" i="1" dirty="0"/>
              <a:t>; </a:t>
            </a:r>
            <a:r>
              <a:rPr lang="it-IT" i="1" dirty="0" err="1"/>
              <a:t>every</a:t>
            </a:r>
            <a:r>
              <a:rPr lang="it-IT" i="1" dirty="0"/>
              <a:t> </a:t>
            </a:r>
            <a:r>
              <a:rPr lang="it-IT" i="1" dirty="0" err="1"/>
              <a:t>window</a:t>
            </a:r>
            <a:r>
              <a:rPr lang="it-IT" i="1" dirty="0"/>
              <a:t>  misure </a:t>
            </a:r>
            <a:r>
              <a:rPr lang="it-IT" i="1" dirty="0" err="1"/>
              <a:t>almost</a:t>
            </a:r>
            <a:r>
              <a:rPr lang="it-IT" i="1" dirty="0"/>
              <a:t> 150x150m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13</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3" name="Picture 21"/>
          <p:cNvPicPr/>
          <p:nvPr/>
        </p:nvPicPr>
        <p:blipFill>
          <a:blip r:embed="rId4">
            <a:extLst>
              <a:ext uri="{28A0092B-C50C-407E-A947-70E740481C1C}">
                <a14:useLocalDpi xmlns:a14="http://schemas.microsoft.com/office/drawing/2010/main" val="0"/>
              </a:ext>
            </a:extLst>
          </a:blip>
          <a:stretch>
            <a:fillRect/>
          </a:stretch>
        </p:blipFill>
        <p:spPr>
          <a:xfrm>
            <a:off x="3602020" y="1009633"/>
            <a:ext cx="6346347" cy="4644834"/>
          </a:xfrm>
          <a:prstGeom prst="rect">
            <a:avLst/>
          </a:prstGeom>
        </p:spPr>
      </p:pic>
      <p:sp>
        <p:nvSpPr>
          <p:cNvPr id="15" name="Rettangolo 14"/>
          <p:cNvSpPr/>
          <p:nvPr/>
        </p:nvSpPr>
        <p:spPr>
          <a:xfrm>
            <a:off x="458748" y="1366823"/>
            <a:ext cx="2786082" cy="50006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LINEAMENT ANALYSIS</a:t>
            </a:r>
          </a:p>
        </p:txBody>
      </p:sp>
      <p:sp>
        <p:nvSpPr>
          <p:cNvPr id="21" name="CasellaDiTesto 20"/>
          <p:cNvSpPr txBox="1"/>
          <p:nvPr/>
        </p:nvSpPr>
        <p:spPr>
          <a:xfrm>
            <a:off x="244434" y="2295517"/>
            <a:ext cx="3101954" cy="2585323"/>
          </a:xfrm>
          <a:prstGeom prst="rect">
            <a:avLst/>
          </a:prstGeom>
          <a:noFill/>
        </p:spPr>
        <p:txBody>
          <a:bodyPr wrap="square" rtlCol="0">
            <a:spAutoFit/>
          </a:bodyPr>
          <a:lstStyle/>
          <a:p>
            <a:r>
              <a:rPr lang="it-IT" dirty="0"/>
              <a:t>THIS ANALYSIS WAS PERFORMED</a:t>
            </a:r>
          </a:p>
          <a:p>
            <a:r>
              <a:rPr lang="it-IT" dirty="0"/>
              <a:t>IN </a:t>
            </a:r>
            <a:r>
              <a:rPr lang="it-IT" dirty="0" err="1"/>
              <a:t>ArcGIS</a:t>
            </a:r>
            <a:r>
              <a:rPr lang="it-IT" dirty="0"/>
              <a:t> (</a:t>
            </a:r>
            <a:r>
              <a:rPr lang="it-IT" dirty="0" err="1"/>
              <a:t>Esri</a:t>
            </a:r>
            <a:r>
              <a:rPr lang="it-IT" dirty="0"/>
              <a:t>,2014) ON A </a:t>
            </a:r>
          </a:p>
          <a:p>
            <a:r>
              <a:rPr lang="it-IT" dirty="0"/>
              <a:t>HILLSHADE BASE OBTAINED FROM A DEM WITH A CELL SIZE OF 15,9 </a:t>
            </a:r>
            <a:r>
              <a:rPr lang="it-IT" dirty="0" err="1"/>
              <a:t>CM</a:t>
            </a:r>
            <a:r>
              <a:rPr lang="it-IT" dirty="0"/>
              <a:t>, </a:t>
            </a:r>
          </a:p>
          <a:p>
            <a:r>
              <a:rPr lang="it-IT" dirty="0"/>
              <a:t>DRAWING ON ALL</a:t>
            </a:r>
          </a:p>
          <a:p>
            <a:r>
              <a:rPr lang="it-IT" dirty="0"/>
              <a:t>THE VISIBLE LINEAMENTS </a:t>
            </a:r>
          </a:p>
          <a:p>
            <a:r>
              <a:rPr lang="it-IT" dirty="0"/>
              <a:t>IN THE MAP.</a:t>
            </a:r>
          </a:p>
        </p:txBody>
      </p:sp>
      <p:sp>
        <p:nvSpPr>
          <p:cNvPr id="22" name="CasellaDiTesto 21"/>
          <p:cNvSpPr txBox="1"/>
          <p:nvPr/>
        </p:nvSpPr>
        <p:spPr>
          <a:xfrm>
            <a:off x="4673590" y="5724541"/>
            <a:ext cx="3722494" cy="369332"/>
          </a:xfrm>
          <a:prstGeom prst="rect">
            <a:avLst/>
          </a:prstGeom>
          <a:noFill/>
        </p:spPr>
        <p:txBody>
          <a:bodyPr wrap="none" rtlCol="0">
            <a:spAutoFit/>
          </a:bodyPr>
          <a:lstStyle/>
          <a:p>
            <a:r>
              <a:rPr lang="it-IT" i="1" dirty="0" err="1"/>
              <a:t>Screenshot</a:t>
            </a:r>
            <a:r>
              <a:rPr lang="it-IT" i="1" dirty="0"/>
              <a:t> </a:t>
            </a:r>
            <a:r>
              <a:rPr lang="it-IT" i="1" dirty="0" err="1"/>
              <a:t>of</a:t>
            </a:r>
            <a:r>
              <a:rPr lang="it-IT" i="1" dirty="0"/>
              <a:t> the </a:t>
            </a:r>
            <a:r>
              <a:rPr lang="it-IT" i="1" dirty="0" err="1"/>
              <a:t>Hillshade</a:t>
            </a:r>
            <a:r>
              <a:rPr lang="it-IT" i="1" dirty="0"/>
              <a:t> on </a:t>
            </a:r>
            <a:r>
              <a:rPr lang="it-IT" i="1" dirty="0" err="1"/>
              <a:t>ArcGIS</a:t>
            </a:r>
            <a:endParaRPr lang="it-IT"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14</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3" name="Picture 16"/>
          <p:cNvPicPr/>
          <p:nvPr/>
        </p:nvPicPr>
        <p:blipFill>
          <a:blip r:embed="rId4" cstate="print">
            <a:extLst>
              <a:ext uri="{28A0092B-C50C-407E-A947-70E740481C1C}">
                <a14:useLocalDpi xmlns:a14="http://schemas.microsoft.com/office/drawing/2010/main" val="0"/>
              </a:ext>
            </a:extLst>
          </a:blip>
          <a:stretch>
            <a:fillRect/>
          </a:stretch>
        </p:blipFill>
        <p:spPr>
          <a:xfrm>
            <a:off x="4173524" y="1009633"/>
            <a:ext cx="5324467" cy="4578257"/>
          </a:xfrm>
          <a:prstGeom prst="rect">
            <a:avLst/>
          </a:prstGeom>
        </p:spPr>
      </p:pic>
      <p:sp>
        <p:nvSpPr>
          <p:cNvPr id="15" name="Rettangolo 14"/>
          <p:cNvSpPr/>
          <p:nvPr/>
        </p:nvSpPr>
        <p:spPr>
          <a:xfrm>
            <a:off x="458748" y="1223947"/>
            <a:ext cx="2786082" cy="50006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SLOPE AND SMALL SCALE  ANALYSIS</a:t>
            </a:r>
          </a:p>
        </p:txBody>
      </p:sp>
      <p:sp>
        <p:nvSpPr>
          <p:cNvPr id="17" name="CasellaDiTesto 16"/>
          <p:cNvSpPr txBox="1"/>
          <p:nvPr/>
        </p:nvSpPr>
        <p:spPr>
          <a:xfrm>
            <a:off x="387310" y="2224079"/>
            <a:ext cx="3214710" cy="2585323"/>
          </a:xfrm>
          <a:prstGeom prst="rect">
            <a:avLst/>
          </a:prstGeom>
          <a:noFill/>
        </p:spPr>
        <p:txBody>
          <a:bodyPr wrap="square" rtlCol="0">
            <a:spAutoFit/>
          </a:bodyPr>
          <a:lstStyle/>
          <a:p>
            <a:r>
              <a:rPr lang="it-IT" dirty="0"/>
              <a:t>THIS CHARACTERIZATION WAS CONDUCTED  DRAWING MANY PLANES FOR EACH DISCONTINUITIES IN THE SOFTWARE CLOUDCOMPARE (2.10alpha (2016)),</a:t>
            </a:r>
          </a:p>
          <a:p>
            <a:r>
              <a:rPr lang="it-IT" dirty="0"/>
              <a:t>USING AS BASE THE</a:t>
            </a:r>
          </a:p>
          <a:p>
            <a:r>
              <a:rPr lang="it-IT" dirty="0"/>
              <a:t>POST-LANDSLIDE MODEL AND MANY CUTTINGS OF IT.</a:t>
            </a:r>
          </a:p>
        </p:txBody>
      </p:sp>
      <p:sp>
        <p:nvSpPr>
          <p:cNvPr id="21" name="CasellaDiTesto 20"/>
          <p:cNvSpPr txBox="1"/>
          <p:nvPr/>
        </p:nvSpPr>
        <p:spPr>
          <a:xfrm>
            <a:off x="4816466" y="5653103"/>
            <a:ext cx="4399538" cy="369332"/>
          </a:xfrm>
          <a:prstGeom prst="rect">
            <a:avLst/>
          </a:prstGeom>
          <a:noFill/>
        </p:spPr>
        <p:txBody>
          <a:bodyPr wrap="none" rtlCol="0">
            <a:spAutoFit/>
          </a:bodyPr>
          <a:lstStyle/>
          <a:p>
            <a:r>
              <a:rPr lang="it-IT" i="1" dirty="0" err="1"/>
              <a:t>Screenshot</a:t>
            </a:r>
            <a:r>
              <a:rPr lang="it-IT" i="1" dirty="0"/>
              <a:t> </a:t>
            </a:r>
            <a:r>
              <a:rPr lang="it-IT" i="1" dirty="0" err="1"/>
              <a:t>from</a:t>
            </a:r>
            <a:r>
              <a:rPr lang="it-IT" i="1" dirty="0"/>
              <a:t> </a:t>
            </a:r>
            <a:r>
              <a:rPr lang="it-IT" i="1" dirty="0" err="1"/>
              <a:t>CloudCompare</a:t>
            </a:r>
            <a:r>
              <a:rPr lang="it-IT" i="1" dirty="0"/>
              <a:t> </a:t>
            </a:r>
            <a:r>
              <a:rPr lang="it-IT" i="1" dirty="0" err="1"/>
              <a:t>of</a:t>
            </a:r>
            <a:r>
              <a:rPr lang="it-IT" i="1" dirty="0"/>
              <a:t> </a:t>
            </a:r>
            <a:r>
              <a:rPr lang="it-IT" i="1" dirty="0" err="1"/>
              <a:t>window</a:t>
            </a:r>
            <a:r>
              <a:rPr lang="it-IT" i="1" dirty="0"/>
              <a:t>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15</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22" name="Immagine 21" descr="l1.jpg"/>
          <p:cNvPicPr>
            <a:picLocks noChangeAspect="1"/>
          </p:cNvPicPr>
          <p:nvPr/>
        </p:nvPicPr>
        <p:blipFill>
          <a:blip r:embed="rId4"/>
          <a:stretch>
            <a:fillRect/>
          </a:stretch>
        </p:blipFill>
        <p:spPr>
          <a:xfrm>
            <a:off x="0" y="2224079"/>
            <a:ext cx="3039775" cy="3032001"/>
          </a:xfrm>
          <a:prstGeom prst="rect">
            <a:avLst/>
          </a:prstGeom>
        </p:spPr>
      </p:pic>
      <p:pic>
        <p:nvPicPr>
          <p:cNvPr id="24" name="Immagine 23" descr="l2.jpg"/>
          <p:cNvPicPr>
            <a:picLocks noChangeAspect="1"/>
          </p:cNvPicPr>
          <p:nvPr/>
        </p:nvPicPr>
        <p:blipFill>
          <a:blip r:embed="rId5"/>
          <a:stretch>
            <a:fillRect/>
          </a:stretch>
        </p:blipFill>
        <p:spPr>
          <a:xfrm>
            <a:off x="3602020" y="2224079"/>
            <a:ext cx="3045071" cy="3052703"/>
          </a:xfrm>
          <a:prstGeom prst="rect">
            <a:avLst/>
          </a:prstGeom>
        </p:spPr>
      </p:pic>
      <p:pic>
        <p:nvPicPr>
          <p:cNvPr id="25" name="Immagine 24" descr="l3.jpg"/>
          <p:cNvPicPr>
            <a:picLocks noChangeAspect="1"/>
          </p:cNvPicPr>
          <p:nvPr/>
        </p:nvPicPr>
        <p:blipFill>
          <a:blip r:embed="rId6"/>
          <a:stretch>
            <a:fillRect/>
          </a:stretch>
        </p:blipFill>
        <p:spPr>
          <a:xfrm>
            <a:off x="7102483" y="2224080"/>
            <a:ext cx="2983214" cy="2960615"/>
          </a:xfrm>
          <a:prstGeom prst="rect">
            <a:avLst/>
          </a:prstGeom>
        </p:spPr>
      </p:pic>
      <p:pic>
        <p:nvPicPr>
          <p:cNvPr id="26" name="Immagine 25" descr="l1.jpg"/>
          <p:cNvPicPr>
            <a:picLocks noChangeAspect="1"/>
          </p:cNvPicPr>
          <p:nvPr/>
        </p:nvPicPr>
        <p:blipFill>
          <a:blip r:embed="rId4"/>
          <a:stretch>
            <a:fillRect/>
          </a:stretch>
        </p:blipFill>
        <p:spPr>
          <a:xfrm>
            <a:off x="0" y="2224079"/>
            <a:ext cx="3039775" cy="3032001"/>
          </a:xfrm>
          <a:prstGeom prst="rect">
            <a:avLst/>
          </a:prstGeom>
        </p:spPr>
      </p:pic>
      <p:sp>
        <p:nvSpPr>
          <p:cNvPr id="33" name="Rettangolo 32"/>
          <p:cNvSpPr/>
          <p:nvPr/>
        </p:nvSpPr>
        <p:spPr>
          <a:xfrm>
            <a:off x="387310" y="1152509"/>
            <a:ext cx="307183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RESULTS OF ROSETTE PLOTS</a:t>
            </a:r>
          </a:p>
          <a:p>
            <a:pPr algn="ctr"/>
            <a:r>
              <a:rPr lang="it-IT" dirty="0"/>
              <a:t>FROM DIPS (</a:t>
            </a:r>
            <a:r>
              <a:rPr lang="it-IT" dirty="0" err="1"/>
              <a:t>Rocscience</a:t>
            </a:r>
            <a:r>
              <a:rPr lang="it-IT" dirty="0"/>
              <a:t>)</a:t>
            </a:r>
          </a:p>
        </p:txBody>
      </p:sp>
      <p:sp>
        <p:nvSpPr>
          <p:cNvPr id="34" name="Freccia a destra 33"/>
          <p:cNvSpPr/>
          <p:nvPr/>
        </p:nvSpPr>
        <p:spPr>
          <a:xfrm>
            <a:off x="3673458" y="1223947"/>
            <a:ext cx="1428760"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CasellaDiTesto 35"/>
          <p:cNvSpPr txBox="1"/>
          <p:nvPr/>
        </p:nvSpPr>
        <p:spPr>
          <a:xfrm>
            <a:off x="5245094" y="1223947"/>
            <a:ext cx="5072098" cy="923330"/>
          </a:xfrm>
          <a:prstGeom prst="rect">
            <a:avLst/>
          </a:prstGeom>
          <a:noFill/>
        </p:spPr>
        <p:txBody>
          <a:bodyPr wrap="square" rtlCol="0">
            <a:spAutoFit/>
          </a:bodyPr>
          <a:lstStyle/>
          <a:p>
            <a:r>
              <a:rPr lang="it-IT" b="1" dirty="0"/>
              <a:t>TWO  MAIN LINEAMENTS: L1=  strike N 30°/40° E</a:t>
            </a:r>
          </a:p>
          <a:p>
            <a:r>
              <a:rPr lang="it-IT" b="1" dirty="0"/>
              <a:t>                                                L2=  strike N 130°/140° E  </a:t>
            </a:r>
          </a:p>
          <a:p>
            <a:r>
              <a:rPr lang="it-IT" dirty="0"/>
              <a:t>                                                </a:t>
            </a:r>
          </a:p>
        </p:txBody>
      </p:sp>
      <p:sp>
        <p:nvSpPr>
          <p:cNvPr id="37" name="CasellaDiTesto 36"/>
          <p:cNvSpPr txBox="1"/>
          <p:nvPr/>
        </p:nvSpPr>
        <p:spPr>
          <a:xfrm>
            <a:off x="530186" y="5295913"/>
            <a:ext cx="2072042" cy="369332"/>
          </a:xfrm>
          <a:prstGeom prst="rect">
            <a:avLst/>
          </a:prstGeom>
          <a:noFill/>
        </p:spPr>
        <p:txBody>
          <a:bodyPr wrap="none" rtlCol="0">
            <a:spAutoFit/>
          </a:bodyPr>
          <a:lstStyle/>
          <a:p>
            <a:r>
              <a:rPr lang="it-IT" dirty="0"/>
              <a:t>LARGE LINEAMENTS</a:t>
            </a:r>
          </a:p>
        </p:txBody>
      </p:sp>
      <p:sp>
        <p:nvSpPr>
          <p:cNvPr id="38" name="CasellaDiTesto 37"/>
          <p:cNvSpPr txBox="1"/>
          <p:nvPr/>
        </p:nvSpPr>
        <p:spPr>
          <a:xfrm>
            <a:off x="4459276" y="5295913"/>
            <a:ext cx="1391471" cy="369332"/>
          </a:xfrm>
          <a:prstGeom prst="rect">
            <a:avLst/>
          </a:prstGeom>
          <a:noFill/>
        </p:spPr>
        <p:txBody>
          <a:bodyPr wrap="none" rtlCol="0">
            <a:spAutoFit/>
          </a:bodyPr>
          <a:lstStyle/>
          <a:p>
            <a:r>
              <a:rPr lang="it-IT" dirty="0"/>
              <a:t>SLOPE SCALE</a:t>
            </a:r>
          </a:p>
        </p:txBody>
      </p:sp>
      <p:sp>
        <p:nvSpPr>
          <p:cNvPr id="39" name="CasellaDiTesto 38"/>
          <p:cNvSpPr txBox="1"/>
          <p:nvPr/>
        </p:nvSpPr>
        <p:spPr>
          <a:xfrm>
            <a:off x="7959738" y="5224475"/>
            <a:ext cx="1441420" cy="369332"/>
          </a:xfrm>
          <a:prstGeom prst="rect">
            <a:avLst/>
          </a:prstGeom>
          <a:noFill/>
        </p:spPr>
        <p:txBody>
          <a:bodyPr wrap="none" rtlCol="0">
            <a:spAutoFit/>
          </a:bodyPr>
          <a:lstStyle/>
          <a:p>
            <a:r>
              <a:rPr lang="it-IT" dirty="0"/>
              <a:t>SMALL SCALE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16</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3" name="Picture 27"/>
          <p:cNvPicPr/>
          <p:nvPr/>
        </p:nvPicPr>
        <p:blipFill>
          <a:blip r:embed="rId4">
            <a:extLst>
              <a:ext uri="{28A0092B-C50C-407E-A947-70E740481C1C}">
                <a14:useLocalDpi xmlns:a14="http://schemas.microsoft.com/office/drawing/2010/main" val="0"/>
              </a:ext>
            </a:extLst>
          </a:blip>
          <a:stretch>
            <a:fillRect/>
          </a:stretch>
        </p:blipFill>
        <p:spPr>
          <a:xfrm>
            <a:off x="2173260" y="1081071"/>
            <a:ext cx="7476558" cy="4620894"/>
          </a:xfrm>
          <a:prstGeom prst="rect">
            <a:avLst/>
          </a:prstGeom>
        </p:spPr>
      </p:pic>
      <p:sp>
        <p:nvSpPr>
          <p:cNvPr id="15" name="Rettangolo 14"/>
          <p:cNvSpPr/>
          <p:nvPr/>
        </p:nvSpPr>
        <p:spPr>
          <a:xfrm>
            <a:off x="172996" y="1795451"/>
            <a:ext cx="1714512" cy="150019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CORRELATION </a:t>
            </a:r>
          </a:p>
          <a:p>
            <a:pPr algn="ctr"/>
            <a:r>
              <a:rPr lang="it-IT" dirty="0"/>
              <a:t>BETWEEN RESULTS AND</a:t>
            </a:r>
          </a:p>
          <a:p>
            <a:pPr algn="ctr"/>
            <a:r>
              <a:rPr lang="it-IT" dirty="0"/>
              <a:t>EVIDENCE</a:t>
            </a:r>
          </a:p>
        </p:txBody>
      </p:sp>
      <p:sp>
        <p:nvSpPr>
          <p:cNvPr id="21" name="Rettangolo 20"/>
          <p:cNvSpPr/>
          <p:nvPr/>
        </p:nvSpPr>
        <p:spPr>
          <a:xfrm rot="18907748">
            <a:off x="5558058" y="1499017"/>
            <a:ext cx="994168" cy="1500198"/>
          </a:xfrm>
          <a:prstGeom prst="rect">
            <a:avLst/>
          </a:prstGeom>
          <a:noFill/>
          <a:ln w="63500">
            <a:solidFill>
              <a:srgbClr val="37C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Picture 28"/>
          <p:cNvPicPr/>
          <p:nvPr/>
        </p:nvPicPr>
        <p:blipFill>
          <a:blip r:embed="rId5">
            <a:extLst>
              <a:ext uri="{28A0092B-C50C-407E-A947-70E740481C1C}">
                <a14:useLocalDpi xmlns:a14="http://schemas.microsoft.com/office/drawing/2010/main" val="0"/>
              </a:ext>
            </a:extLst>
          </a:blip>
          <a:stretch>
            <a:fillRect/>
          </a:stretch>
        </p:blipFill>
        <p:spPr>
          <a:xfrm>
            <a:off x="3244830" y="938195"/>
            <a:ext cx="6185773" cy="5152756"/>
          </a:xfrm>
          <a:prstGeom prst="rect">
            <a:avLst/>
          </a:prstGeom>
        </p:spPr>
      </p:pic>
      <p:sp>
        <p:nvSpPr>
          <p:cNvPr id="22" name="CasellaDiTesto 21"/>
          <p:cNvSpPr txBox="1"/>
          <p:nvPr/>
        </p:nvSpPr>
        <p:spPr>
          <a:xfrm>
            <a:off x="0" y="4795847"/>
            <a:ext cx="3444276" cy="923330"/>
          </a:xfrm>
          <a:prstGeom prst="rect">
            <a:avLst/>
          </a:prstGeom>
          <a:solidFill>
            <a:schemeClr val="bg1"/>
          </a:solidFill>
        </p:spPr>
        <p:txBody>
          <a:bodyPr wrap="none" rtlCol="0">
            <a:spAutoFit/>
          </a:bodyPr>
          <a:lstStyle/>
          <a:p>
            <a:pPr algn="ctr"/>
            <a:r>
              <a:rPr lang="it-IT" dirty="0"/>
              <a:t>MOST OF THE ROCK AVALANCHES</a:t>
            </a:r>
          </a:p>
          <a:p>
            <a:pPr algn="ctr"/>
            <a:r>
              <a:rPr lang="it-IT" dirty="0"/>
              <a:t>DETACH FROM HIGH PERSISTENCE </a:t>
            </a:r>
          </a:p>
          <a:p>
            <a:pPr algn="ctr"/>
            <a:r>
              <a:rPr lang="it-IT" dirty="0"/>
              <a:t>REGIONAL DISCONTINUITIES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strVal val="#ppt_w*0.70"/>
                                          </p:val>
                                        </p:tav>
                                        <p:tav tm="100000">
                                          <p:val>
                                            <p:strVal val="#ppt_w"/>
                                          </p:val>
                                        </p:tav>
                                      </p:tavLst>
                                    </p:anim>
                                    <p:anim calcmode="lin" valueType="num">
                                      <p:cBhvr>
                                        <p:cTn id="8" dur="1000" fill="hold"/>
                                        <p:tgtEl>
                                          <p:spTgt spid="21"/>
                                        </p:tgtEl>
                                        <p:attrNameLst>
                                          <p:attrName>ppt_h</p:attrName>
                                        </p:attrNameLst>
                                      </p:cBhvr>
                                      <p:tavLst>
                                        <p:tav tm="0">
                                          <p:val>
                                            <p:strVal val="#ppt_h"/>
                                          </p:val>
                                        </p:tav>
                                        <p:tav tm="100000">
                                          <p:val>
                                            <p:strVal val="#ppt_h"/>
                                          </p:val>
                                        </p:tav>
                                      </p:tavLst>
                                    </p:anim>
                                    <p:animEffect transition="in" filter="fade">
                                      <p:cBhvr>
                                        <p:cTn id="9" dur="10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1000" fill="hold"/>
                                        <p:tgtEl>
                                          <p:spTgt spid="17"/>
                                        </p:tgtEl>
                                        <p:attrNameLst>
                                          <p:attrName>ppt_w</p:attrName>
                                        </p:attrNameLst>
                                      </p:cBhvr>
                                      <p:tavLst>
                                        <p:tav tm="0">
                                          <p:val>
                                            <p:strVal val="#ppt_w*0.70"/>
                                          </p:val>
                                        </p:tav>
                                        <p:tav tm="100000">
                                          <p:val>
                                            <p:strVal val="#ppt_w"/>
                                          </p:val>
                                        </p:tav>
                                      </p:tavLst>
                                    </p:anim>
                                    <p:anim calcmode="lin" valueType="num">
                                      <p:cBhvr>
                                        <p:cTn id="15" dur="1000" fill="hold"/>
                                        <p:tgtEl>
                                          <p:spTgt spid="17"/>
                                        </p:tgtEl>
                                        <p:attrNameLst>
                                          <p:attrName>ppt_h</p:attrName>
                                        </p:attrNameLst>
                                      </p:cBhvr>
                                      <p:tavLst>
                                        <p:tav tm="0">
                                          <p:val>
                                            <p:strVal val="#ppt_h"/>
                                          </p:val>
                                        </p:tav>
                                        <p:tav tm="100000">
                                          <p:val>
                                            <p:strVal val="#ppt_h"/>
                                          </p:val>
                                        </p:tav>
                                      </p:tavLst>
                                    </p:anim>
                                    <p:animEffect transition="in" filter="fade">
                                      <p:cBhvr>
                                        <p:cTn id="16" dur="1000"/>
                                        <p:tgtEl>
                                          <p:spTgt spid="17"/>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ox(in)">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17</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3" name="Picture 40"/>
          <p:cNvPicPr/>
          <p:nvPr/>
        </p:nvPicPr>
        <p:blipFill>
          <a:blip r:embed="rId4" cstate="print">
            <a:extLst>
              <a:ext uri="{28A0092B-C50C-407E-A947-70E740481C1C}">
                <a14:useLocalDpi xmlns:a14="http://schemas.microsoft.com/office/drawing/2010/main" val="0"/>
              </a:ext>
            </a:extLst>
          </a:blip>
          <a:stretch>
            <a:fillRect/>
          </a:stretch>
        </p:blipFill>
        <p:spPr>
          <a:xfrm>
            <a:off x="2601888" y="1081071"/>
            <a:ext cx="7759963" cy="4191067"/>
          </a:xfrm>
          <a:prstGeom prst="rect">
            <a:avLst/>
          </a:prstGeom>
        </p:spPr>
      </p:pic>
      <p:sp>
        <p:nvSpPr>
          <p:cNvPr id="21" name="Rettangolo 20"/>
          <p:cNvSpPr/>
          <p:nvPr/>
        </p:nvSpPr>
        <p:spPr>
          <a:xfrm>
            <a:off x="387310" y="1152509"/>
            <a:ext cx="2500330" cy="78581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SLOPE SCALE RESULTS</a:t>
            </a:r>
          </a:p>
          <a:p>
            <a:pPr algn="ctr"/>
            <a:r>
              <a:rPr lang="it-IT" dirty="0"/>
              <a:t>FROM DIPS</a:t>
            </a:r>
          </a:p>
        </p:txBody>
      </p:sp>
      <p:graphicFrame>
        <p:nvGraphicFramePr>
          <p:cNvPr id="22" name="Tabella 21"/>
          <p:cNvGraphicFramePr>
            <a:graphicFrameLocks noGrp="1"/>
          </p:cNvGraphicFramePr>
          <p:nvPr/>
        </p:nvGraphicFramePr>
        <p:xfrm>
          <a:off x="315872" y="4224343"/>
          <a:ext cx="2928958" cy="1496762"/>
        </p:xfrm>
        <a:graphic>
          <a:graphicData uri="http://schemas.openxmlformats.org/drawingml/2006/table">
            <a:tbl>
              <a:tblPr/>
              <a:tblGrid>
                <a:gridCol w="976102">
                  <a:extLst>
                    <a:ext uri="{9D8B030D-6E8A-4147-A177-3AD203B41FA5}">
                      <a16:colId xmlns:a16="http://schemas.microsoft.com/office/drawing/2014/main" val="20000"/>
                    </a:ext>
                  </a:extLst>
                </a:gridCol>
                <a:gridCol w="976428">
                  <a:extLst>
                    <a:ext uri="{9D8B030D-6E8A-4147-A177-3AD203B41FA5}">
                      <a16:colId xmlns:a16="http://schemas.microsoft.com/office/drawing/2014/main" val="20001"/>
                    </a:ext>
                  </a:extLst>
                </a:gridCol>
                <a:gridCol w="976428">
                  <a:extLst>
                    <a:ext uri="{9D8B030D-6E8A-4147-A177-3AD203B41FA5}">
                      <a16:colId xmlns:a16="http://schemas.microsoft.com/office/drawing/2014/main" val="20002"/>
                    </a:ext>
                  </a:extLst>
                </a:gridCol>
              </a:tblGrid>
              <a:tr h="134474">
                <a:tc>
                  <a:txBody>
                    <a:bodyPr/>
                    <a:lstStyle/>
                    <a:p>
                      <a:pPr algn="just">
                        <a:lnSpc>
                          <a:spcPct val="107000"/>
                        </a:lnSpc>
                        <a:spcAft>
                          <a:spcPts val="0"/>
                        </a:spcAft>
                      </a:pPr>
                      <a:r>
                        <a:rPr lang="en-US" sz="1200" dirty="0">
                          <a:latin typeface="Arial"/>
                          <a:ea typeface="Times New Roman"/>
                          <a:cs typeface="Times New Roman"/>
                        </a:rPr>
                        <a:t>SET NUMBER</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DIP DIRECTION</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dirty="0">
                          <a:latin typeface="Arial"/>
                          <a:ea typeface="Times New Roman"/>
                          <a:cs typeface="Times New Roman"/>
                        </a:rPr>
                        <a:t>DIP (°)</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34474">
                <a:tc>
                  <a:txBody>
                    <a:bodyPr/>
                    <a:lstStyle/>
                    <a:p>
                      <a:pPr algn="just">
                        <a:lnSpc>
                          <a:spcPct val="107000"/>
                        </a:lnSpc>
                        <a:spcAft>
                          <a:spcPts val="0"/>
                        </a:spcAft>
                      </a:pPr>
                      <a:r>
                        <a:rPr lang="en-US" sz="1200">
                          <a:latin typeface="Arial"/>
                          <a:ea typeface="Times New Roman"/>
                          <a:cs typeface="Times New Roman"/>
                        </a:rPr>
                        <a:t>D1</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115°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83°</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4474">
                <a:tc>
                  <a:txBody>
                    <a:bodyPr/>
                    <a:lstStyle/>
                    <a:p>
                      <a:pPr algn="just">
                        <a:lnSpc>
                          <a:spcPct val="107000"/>
                        </a:lnSpc>
                        <a:spcAft>
                          <a:spcPts val="0"/>
                        </a:spcAft>
                      </a:pPr>
                      <a:r>
                        <a:rPr lang="en-US" sz="1200">
                          <a:latin typeface="Arial"/>
                          <a:ea typeface="Times New Roman"/>
                          <a:cs typeface="Times New Roman"/>
                        </a:rPr>
                        <a:t>D2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263°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35°</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4474">
                <a:tc>
                  <a:txBody>
                    <a:bodyPr/>
                    <a:lstStyle/>
                    <a:p>
                      <a:pPr algn="just">
                        <a:lnSpc>
                          <a:spcPct val="107000"/>
                        </a:lnSpc>
                        <a:spcAft>
                          <a:spcPts val="0"/>
                        </a:spcAft>
                      </a:pPr>
                      <a:r>
                        <a:rPr lang="en-US" sz="1200">
                          <a:latin typeface="Arial"/>
                          <a:ea typeface="Times New Roman"/>
                          <a:cs typeface="Times New Roman"/>
                        </a:rPr>
                        <a:t>D3</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113°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48°</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4474">
                <a:tc>
                  <a:txBody>
                    <a:bodyPr/>
                    <a:lstStyle/>
                    <a:p>
                      <a:pPr algn="just">
                        <a:lnSpc>
                          <a:spcPct val="107000"/>
                        </a:lnSpc>
                        <a:spcAft>
                          <a:spcPts val="0"/>
                        </a:spcAft>
                      </a:pPr>
                      <a:r>
                        <a:rPr lang="en-US" sz="1200">
                          <a:latin typeface="Arial"/>
                          <a:ea typeface="Times New Roman"/>
                          <a:cs typeface="Times New Roman"/>
                        </a:rPr>
                        <a:t>D4</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184°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42°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34474">
                <a:tc>
                  <a:txBody>
                    <a:bodyPr/>
                    <a:lstStyle/>
                    <a:p>
                      <a:pPr algn="just">
                        <a:lnSpc>
                          <a:spcPct val="107000"/>
                        </a:lnSpc>
                        <a:spcAft>
                          <a:spcPts val="0"/>
                        </a:spcAft>
                      </a:pPr>
                      <a:r>
                        <a:rPr lang="en-US" sz="1200">
                          <a:latin typeface="Arial"/>
                          <a:ea typeface="Times New Roman"/>
                          <a:cs typeface="Times New Roman"/>
                        </a:rPr>
                        <a:t>D5</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071°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38°</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34474">
                <a:tc>
                  <a:txBody>
                    <a:bodyPr/>
                    <a:lstStyle/>
                    <a:p>
                      <a:pPr algn="just">
                        <a:lnSpc>
                          <a:spcPct val="107000"/>
                        </a:lnSpc>
                        <a:spcAft>
                          <a:spcPts val="0"/>
                        </a:spcAft>
                      </a:pPr>
                      <a:r>
                        <a:rPr lang="en-US" sz="1200">
                          <a:latin typeface="Arial"/>
                          <a:ea typeface="Times New Roman"/>
                          <a:cs typeface="Times New Roman"/>
                        </a:rPr>
                        <a:t>D6</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002°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dirty="0">
                          <a:latin typeface="Arial"/>
                          <a:ea typeface="Times New Roman"/>
                          <a:cs typeface="Times New Roman"/>
                        </a:rPr>
                        <a:t>17°</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18</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15" name="Rettangolo 14"/>
          <p:cNvSpPr/>
          <p:nvPr/>
        </p:nvSpPr>
        <p:spPr>
          <a:xfrm>
            <a:off x="315872" y="1152509"/>
            <a:ext cx="2428892" cy="78581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SMALL SCALE RESULTS</a:t>
            </a:r>
          </a:p>
          <a:p>
            <a:pPr algn="ctr"/>
            <a:r>
              <a:rPr lang="it-IT" dirty="0"/>
              <a:t>FROM DIPS</a:t>
            </a:r>
          </a:p>
        </p:txBody>
      </p:sp>
      <p:pic>
        <p:nvPicPr>
          <p:cNvPr id="17" name="Picture 41"/>
          <p:cNvPicPr/>
          <p:nvPr/>
        </p:nvPicPr>
        <p:blipFill>
          <a:blip r:embed="rId4" cstate="print">
            <a:extLst>
              <a:ext uri="{28A0092B-C50C-407E-A947-70E740481C1C}">
                <a14:useLocalDpi xmlns:a14="http://schemas.microsoft.com/office/drawing/2010/main" val="0"/>
              </a:ext>
            </a:extLst>
          </a:blip>
          <a:stretch>
            <a:fillRect/>
          </a:stretch>
        </p:blipFill>
        <p:spPr>
          <a:xfrm>
            <a:off x="2887640" y="1295385"/>
            <a:ext cx="7381875" cy="3986866"/>
          </a:xfrm>
          <a:prstGeom prst="rect">
            <a:avLst/>
          </a:prstGeom>
        </p:spPr>
      </p:pic>
      <p:graphicFrame>
        <p:nvGraphicFramePr>
          <p:cNvPr id="21" name="Tabella 20"/>
          <p:cNvGraphicFramePr>
            <a:graphicFrameLocks noGrp="1"/>
          </p:cNvGraphicFramePr>
          <p:nvPr/>
        </p:nvGraphicFramePr>
        <p:xfrm>
          <a:off x="172996" y="4224343"/>
          <a:ext cx="3000396" cy="1519790"/>
        </p:xfrm>
        <a:graphic>
          <a:graphicData uri="http://schemas.openxmlformats.org/drawingml/2006/table">
            <a:tbl>
              <a:tblPr/>
              <a:tblGrid>
                <a:gridCol w="999910">
                  <a:extLst>
                    <a:ext uri="{9D8B030D-6E8A-4147-A177-3AD203B41FA5}">
                      <a16:colId xmlns:a16="http://schemas.microsoft.com/office/drawing/2014/main" val="20000"/>
                    </a:ext>
                  </a:extLst>
                </a:gridCol>
                <a:gridCol w="1000243">
                  <a:extLst>
                    <a:ext uri="{9D8B030D-6E8A-4147-A177-3AD203B41FA5}">
                      <a16:colId xmlns:a16="http://schemas.microsoft.com/office/drawing/2014/main" val="20001"/>
                    </a:ext>
                  </a:extLst>
                </a:gridCol>
                <a:gridCol w="1000243">
                  <a:extLst>
                    <a:ext uri="{9D8B030D-6E8A-4147-A177-3AD203B41FA5}">
                      <a16:colId xmlns:a16="http://schemas.microsoft.com/office/drawing/2014/main" val="20002"/>
                    </a:ext>
                  </a:extLst>
                </a:gridCol>
              </a:tblGrid>
              <a:tr h="189703">
                <a:tc>
                  <a:txBody>
                    <a:bodyPr/>
                    <a:lstStyle/>
                    <a:p>
                      <a:pPr algn="just">
                        <a:lnSpc>
                          <a:spcPct val="107000"/>
                        </a:lnSpc>
                        <a:spcAft>
                          <a:spcPts val="0"/>
                        </a:spcAft>
                      </a:pPr>
                      <a:r>
                        <a:rPr lang="en-US" sz="1200" dirty="0">
                          <a:latin typeface="Arial"/>
                          <a:ea typeface="Times New Roman"/>
                          <a:cs typeface="Times New Roman"/>
                        </a:rPr>
                        <a:t>SET NUMBER</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DIP DIRECTION </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DIP (°)</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9703">
                <a:tc>
                  <a:txBody>
                    <a:bodyPr/>
                    <a:lstStyle/>
                    <a:p>
                      <a:pPr algn="just">
                        <a:lnSpc>
                          <a:spcPct val="107000"/>
                        </a:lnSpc>
                        <a:spcAft>
                          <a:spcPts val="0"/>
                        </a:spcAft>
                      </a:pPr>
                      <a:r>
                        <a:rPr lang="en-US" sz="1200">
                          <a:latin typeface="Arial"/>
                          <a:ea typeface="Times New Roman"/>
                          <a:cs typeface="Times New Roman"/>
                        </a:rPr>
                        <a:t>D1</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129°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77°</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9703">
                <a:tc>
                  <a:txBody>
                    <a:bodyPr/>
                    <a:lstStyle/>
                    <a:p>
                      <a:pPr algn="just">
                        <a:lnSpc>
                          <a:spcPct val="107000"/>
                        </a:lnSpc>
                        <a:spcAft>
                          <a:spcPts val="0"/>
                        </a:spcAft>
                      </a:pPr>
                      <a:r>
                        <a:rPr lang="en-US" sz="1200">
                          <a:latin typeface="Arial"/>
                          <a:ea typeface="Times New Roman"/>
                          <a:cs typeface="Times New Roman"/>
                        </a:rPr>
                        <a:t>D2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253°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dirty="0">
                          <a:latin typeface="Arial"/>
                          <a:ea typeface="Times New Roman"/>
                          <a:cs typeface="Times New Roman"/>
                        </a:rPr>
                        <a:t>48°</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9703">
                <a:tc>
                  <a:txBody>
                    <a:bodyPr/>
                    <a:lstStyle/>
                    <a:p>
                      <a:pPr algn="just">
                        <a:lnSpc>
                          <a:spcPct val="107000"/>
                        </a:lnSpc>
                        <a:spcAft>
                          <a:spcPts val="0"/>
                        </a:spcAft>
                      </a:pPr>
                      <a:r>
                        <a:rPr lang="en-US" sz="1200">
                          <a:latin typeface="Arial"/>
                          <a:ea typeface="Times New Roman"/>
                          <a:cs typeface="Times New Roman"/>
                        </a:rPr>
                        <a:t>D3</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225°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89°</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9703">
                <a:tc>
                  <a:txBody>
                    <a:bodyPr/>
                    <a:lstStyle/>
                    <a:p>
                      <a:pPr algn="just">
                        <a:lnSpc>
                          <a:spcPct val="107000"/>
                        </a:lnSpc>
                        <a:spcAft>
                          <a:spcPts val="0"/>
                        </a:spcAft>
                      </a:pPr>
                      <a:r>
                        <a:rPr lang="en-US" sz="1200">
                          <a:latin typeface="Arial"/>
                          <a:ea typeface="Times New Roman"/>
                          <a:cs typeface="Times New Roman"/>
                        </a:rPr>
                        <a:t>D4</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103°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40°</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89703">
                <a:tc>
                  <a:txBody>
                    <a:bodyPr/>
                    <a:lstStyle/>
                    <a:p>
                      <a:pPr algn="just">
                        <a:lnSpc>
                          <a:spcPct val="107000"/>
                        </a:lnSpc>
                        <a:spcAft>
                          <a:spcPts val="0"/>
                        </a:spcAft>
                      </a:pPr>
                      <a:r>
                        <a:rPr lang="en-US" sz="1200">
                          <a:latin typeface="Arial"/>
                          <a:ea typeface="Times New Roman"/>
                          <a:cs typeface="Times New Roman"/>
                        </a:rPr>
                        <a:t>D5</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174°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57°</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9703">
                <a:tc>
                  <a:txBody>
                    <a:bodyPr/>
                    <a:lstStyle/>
                    <a:p>
                      <a:pPr algn="just">
                        <a:lnSpc>
                          <a:spcPct val="107000"/>
                        </a:lnSpc>
                        <a:spcAft>
                          <a:spcPts val="0"/>
                        </a:spcAft>
                      </a:pPr>
                      <a:r>
                        <a:rPr lang="en-US" sz="1200">
                          <a:latin typeface="Arial"/>
                          <a:ea typeface="Times New Roman"/>
                          <a:cs typeface="Times New Roman"/>
                        </a:rPr>
                        <a:t>D6</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N 036° 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dirty="0">
                          <a:latin typeface="Arial"/>
                          <a:ea typeface="Times New Roman"/>
                          <a:cs typeface="Times New Roman"/>
                        </a:rPr>
                        <a:t>37°</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19</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3" name="Picture 29"/>
          <p:cNvPicPr/>
          <p:nvPr/>
        </p:nvPicPr>
        <p:blipFill>
          <a:blip r:embed="rId4">
            <a:extLst>
              <a:ext uri="{28A0092B-C50C-407E-A947-70E740481C1C}">
                <a14:useLocalDpi xmlns:a14="http://schemas.microsoft.com/office/drawing/2010/main" val="0"/>
              </a:ext>
            </a:extLst>
          </a:blip>
          <a:stretch>
            <a:fillRect/>
          </a:stretch>
        </p:blipFill>
        <p:spPr>
          <a:xfrm>
            <a:off x="2673326" y="1152509"/>
            <a:ext cx="6902501" cy="4560164"/>
          </a:xfrm>
          <a:prstGeom prst="rect">
            <a:avLst/>
          </a:prstGeom>
        </p:spPr>
      </p:pic>
      <p:sp>
        <p:nvSpPr>
          <p:cNvPr id="15" name="Rettangolo 14"/>
          <p:cNvSpPr/>
          <p:nvPr/>
        </p:nvSpPr>
        <p:spPr>
          <a:xfrm>
            <a:off x="172996" y="1795451"/>
            <a:ext cx="2286016" cy="1200329"/>
          </a:xfrm>
          <a:prstGeom prst="rect">
            <a:avLst/>
          </a:prstGeom>
          <a:solidFill>
            <a:srgbClr val="FF0000"/>
          </a:solidFill>
          <a:ln>
            <a:solidFill>
              <a:srgbClr val="FF0000"/>
            </a:solidFill>
          </a:ln>
        </p:spPr>
        <p:txBody>
          <a:bodyPr wrap="square">
            <a:spAutoFit/>
          </a:bodyPr>
          <a:lstStyle/>
          <a:p>
            <a:pPr algn="ctr"/>
            <a:r>
              <a:rPr lang="it-IT" dirty="0">
                <a:solidFill>
                  <a:schemeClr val="bg1"/>
                </a:solidFill>
              </a:rPr>
              <a:t>CORRELATION </a:t>
            </a:r>
          </a:p>
          <a:p>
            <a:pPr algn="ctr"/>
            <a:r>
              <a:rPr lang="it-IT" dirty="0">
                <a:solidFill>
                  <a:schemeClr val="bg1"/>
                </a:solidFill>
              </a:rPr>
              <a:t>BETWEEN RESULTS AND</a:t>
            </a:r>
          </a:p>
          <a:p>
            <a:pPr algn="ctr"/>
            <a:r>
              <a:rPr lang="it-IT" dirty="0">
                <a:solidFill>
                  <a:schemeClr val="bg1"/>
                </a:solidFill>
              </a:rPr>
              <a:t>EVIDENCE</a:t>
            </a:r>
          </a:p>
        </p:txBody>
      </p:sp>
      <p:pic>
        <p:nvPicPr>
          <p:cNvPr id="17" name="Picture 30"/>
          <p:cNvPicPr/>
          <p:nvPr/>
        </p:nvPicPr>
        <p:blipFill>
          <a:blip r:embed="rId5">
            <a:extLst>
              <a:ext uri="{28A0092B-C50C-407E-A947-70E740481C1C}">
                <a14:useLocalDpi xmlns:a14="http://schemas.microsoft.com/office/drawing/2010/main" val="0"/>
              </a:ext>
            </a:extLst>
          </a:blip>
          <a:stretch>
            <a:fillRect/>
          </a:stretch>
        </p:blipFill>
        <p:spPr>
          <a:xfrm>
            <a:off x="2673326" y="1081071"/>
            <a:ext cx="6989289" cy="46282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20</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21" name="Rettangolo 20"/>
          <p:cNvSpPr/>
          <p:nvPr/>
        </p:nvSpPr>
        <p:spPr>
          <a:xfrm>
            <a:off x="172996" y="1152509"/>
            <a:ext cx="2357454" cy="64294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KINEMATIC ANALYSIS</a:t>
            </a:r>
          </a:p>
        </p:txBody>
      </p:sp>
      <p:pic>
        <p:nvPicPr>
          <p:cNvPr id="22" name="Picture 47"/>
          <p:cNvPicPr/>
          <p:nvPr/>
        </p:nvPicPr>
        <p:blipFill>
          <a:blip r:embed="rId4">
            <a:extLst>
              <a:ext uri="{28A0092B-C50C-407E-A947-70E740481C1C}">
                <a14:useLocalDpi xmlns:a14="http://schemas.microsoft.com/office/drawing/2010/main" val="0"/>
              </a:ext>
            </a:extLst>
          </a:blip>
          <a:stretch>
            <a:fillRect/>
          </a:stretch>
        </p:blipFill>
        <p:spPr>
          <a:xfrm>
            <a:off x="2661622" y="1152509"/>
            <a:ext cx="7595823" cy="2682512"/>
          </a:xfrm>
          <a:prstGeom prst="rect">
            <a:avLst/>
          </a:prstGeom>
        </p:spPr>
      </p:pic>
      <p:sp>
        <p:nvSpPr>
          <p:cNvPr id="24" name="CasellaDiTesto 23"/>
          <p:cNvSpPr txBox="1"/>
          <p:nvPr/>
        </p:nvSpPr>
        <p:spPr>
          <a:xfrm>
            <a:off x="0" y="2081203"/>
            <a:ext cx="2601888" cy="2862322"/>
          </a:xfrm>
          <a:prstGeom prst="rect">
            <a:avLst/>
          </a:prstGeom>
          <a:noFill/>
        </p:spPr>
        <p:txBody>
          <a:bodyPr wrap="square" rtlCol="0">
            <a:spAutoFit/>
          </a:bodyPr>
          <a:lstStyle/>
          <a:p>
            <a:r>
              <a:rPr lang="it-IT" sz="2000" dirty="0"/>
              <a:t>THIS ANALYSIS WAS</a:t>
            </a:r>
          </a:p>
          <a:p>
            <a:r>
              <a:rPr lang="it-IT" sz="2000" dirty="0"/>
              <a:t>PERFORMED CONSIDERING</a:t>
            </a:r>
          </a:p>
          <a:p>
            <a:r>
              <a:rPr lang="it-IT" sz="2000" dirty="0"/>
              <a:t>TWO DIFFERENT SLOPE CONFIGURATION DUE TO THE EVOLUTION</a:t>
            </a:r>
          </a:p>
          <a:p>
            <a:r>
              <a:rPr lang="it-IT" sz="2000" dirty="0"/>
              <a:t> OF THE LANDSLIDES</a:t>
            </a:r>
          </a:p>
          <a:p>
            <a:r>
              <a:rPr lang="it-IT" sz="2000" dirty="0"/>
              <a:t>FOR EVERY KINEMATISM.</a:t>
            </a:r>
          </a:p>
        </p:txBody>
      </p:sp>
      <p:sp>
        <p:nvSpPr>
          <p:cNvPr id="27" name="CasellaDiTesto 26"/>
          <p:cNvSpPr txBox="1"/>
          <p:nvPr/>
        </p:nvSpPr>
        <p:spPr>
          <a:xfrm>
            <a:off x="2601888" y="4010029"/>
            <a:ext cx="7000924" cy="2031325"/>
          </a:xfrm>
          <a:prstGeom prst="rect">
            <a:avLst/>
          </a:prstGeom>
          <a:noFill/>
        </p:spPr>
        <p:txBody>
          <a:bodyPr wrap="square" rtlCol="0">
            <a:spAutoFit/>
          </a:bodyPr>
          <a:lstStyle/>
          <a:p>
            <a:pPr marL="342900" indent="-342900">
              <a:buAutoNum type="alphaLcParenR"/>
            </a:pPr>
            <a:r>
              <a:rPr lang="en-US" i="1" dirty="0"/>
              <a:t>Joffre peak before the landslide (photo by Sharon Bader) b) The </a:t>
            </a:r>
            <a:r>
              <a:rPr lang="en-US" i="1" dirty="0" err="1"/>
              <a:t>Joffe</a:t>
            </a:r>
            <a:r>
              <a:rPr lang="en-US" i="1" dirty="0"/>
              <a:t> Peak landslide on May 13</a:t>
            </a:r>
            <a:r>
              <a:rPr lang="en-US" i="1" baseline="30000" dirty="0"/>
              <a:t>th</a:t>
            </a:r>
            <a:r>
              <a:rPr lang="en-US" i="1" dirty="0"/>
              <a:t> 2019; it is possible to see how after the first event the configuration of the slope change dramatically (with the red line it is underline the limit between the two landslide), for this reason It was decided to undertake two different kinematics analysis (photograph from </a:t>
            </a:r>
            <a:r>
              <a:rPr lang="en-US" i="1" dirty="0" err="1"/>
              <a:t>Geohazard</a:t>
            </a:r>
            <a:r>
              <a:rPr lang="en-US" i="1" dirty="0"/>
              <a:t> report taken on May 13</a:t>
            </a:r>
            <a:r>
              <a:rPr lang="en-US" i="1" baseline="30000" dirty="0"/>
              <a:t>th</a:t>
            </a:r>
            <a:r>
              <a:rPr lang="en-US" i="1" dirty="0"/>
              <a:t> 2019 by Pierre </a:t>
            </a:r>
            <a:r>
              <a:rPr lang="en-US" i="1" dirty="0" err="1"/>
              <a:t>Friele</a:t>
            </a:r>
            <a:r>
              <a:rPr lang="en-US" i="1" dirty="0"/>
              <a:t>).</a:t>
            </a:r>
            <a:endParaRPr lang="it-IT" i="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Immagine 30" descr="S1.jpg"/>
          <p:cNvPicPr>
            <a:picLocks noChangeAspect="1"/>
          </p:cNvPicPr>
          <p:nvPr/>
        </p:nvPicPr>
        <p:blipFill>
          <a:blip r:embed="rId3"/>
          <a:stretch>
            <a:fillRect/>
          </a:stretch>
        </p:blipFill>
        <p:spPr>
          <a:xfrm>
            <a:off x="-1" y="1248099"/>
            <a:ext cx="3497943" cy="3480712"/>
          </a:xfrm>
          <a:prstGeom prst="rect">
            <a:avLst/>
          </a:prstGeom>
        </p:spPr>
      </p:pic>
      <p:pic>
        <p:nvPicPr>
          <p:cNvPr id="33" name="Immagine 32" descr="S2.jpg"/>
          <p:cNvPicPr>
            <a:picLocks noChangeAspect="1"/>
          </p:cNvPicPr>
          <p:nvPr/>
        </p:nvPicPr>
        <p:blipFill>
          <a:blip r:embed="rId4"/>
          <a:stretch>
            <a:fillRect/>
          </a:stretch>
        </p:blipFill>
        <p:spPr>
          <a:xfrm>
            <a:off x="6523502" y="1146629"/>
            <a:ext cx="3630433" cy="3604315"/>
          </a:xfrm>
          <a:prstGeom prst="rect">
            <a:avLst/>
          </a:prstGeom>
        </p:spPr>
      </p:pic>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5"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21</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26" name="Rettangolo 25"/>
          <p:cNvSpPr/>
          <p:nvPr/>
        </p:nvSpPr>
        <p:spPr>
          <a:xfrm>
            <a:off x="3887772" y="2652707"/>
            <a:ext cx="2357454"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FIRST EVENT: </a:t>
            </a:r>
          </a:p>
          <a:p>
            <a:pPr algn="ctr"/>
            <a:r>
              <a:rPr lang="it-IT" dirty="0"/>
              <a:t>PLANAR SLIDING</a:t>
            </a:r>
          </a:p>
        </p:txBody>
      </p:sp>
      <p:sp>
        <p:nvSpPr>
          <p:cNvPr id="28" name="CasellaDiTesto 27"/>
          <p:cNvSpPr txBox="1"/>
          <p:nvPr/>
        </p:nvSpPr>
        <p:spPr>
          <a:xfrm>
            <a:off x="2744764" y="1152509"/>
            <a:ext cx="1391471" cy="646331"/>
          </a:xfrm>
          <a:prstGeom prst="rect">
            <a:avLst/>
          </a:prstGeom>
          <a:noFill/>
        </p:spPr>
        <p:txBody>
          <a:bodyPr wrap="square" rtlCol="0">
            <a:spAutoFit/>
          </a:bodyPr>
          <a:lstStyle/>
          <a:p>
            <a:pPr algn="ctr"/>
            <a:r>
              <a:rPr lang="it-IT" dirty="0"/>
              <a:t>SLOPE SCALE</a:t>
            </a:r>
          </a:p>
          <a:p>
            <a:pPr algn="ctr"/>
            <a:r>
              <a:rPr lang="it-IT" dirty="0"/>
              <a:t>D &gt;50M</a:t>
            </a:r>
          </a:p>
        </p:txBody>
      </p:sp>
      <p:sp>
        <p:nvSpPr>
          <p:cNvPr id="29" name="Rettangolo 28"/>
          <p:cNvSpPr/>
          <p:nvPr/>
        </p:nvSpPr>
        <p:spPr>
          <a:xfrm>
            <a:off x="4959342" y="1223947"/>
            <a:ext cx="2693985" cy="646331"/>
          </a:xfrm>
          <a:prstGeom prst="rect">
            <a:avLst/>
          </a:prstGeom>
        </p:spPr>
        <p:txBody>
          <a:bodyPr wrap="square">
            <a:spAutoFit/>
          </a:bodyPr>
          <a:lstStyle/>
          <a:p>
            <a:pPr algn="ctr"/>
            <a:r>
              <a:rPr lang="it-IT" dirty="0"/>
              <a:t>SMALL SCALE</a:t>
            </a:r>
          </a:p>
          <a:p>
            <a:pPr algn="ctr"/>
            <a:r>
              <a:rPr lang="it-IT" dirty="0"/>
              <a:t>D &lt;50M</a:t>
            </a:r>
          </a:p>
        </p:txBody>
      </p:sp>
      <p:pic>
        <p:nvPicPr>
          <p:cNvPr id="30" name="Immagine 29" descr="P1.jpg"/>
          <p:cNvPicPr>
            <a:picLocks noChangeAspect="1"/>
          </p:cNvPicPr>
          <p:nvPr/>
        </p:nvPicPr>
        <p:blipFill>
          <a:blip r:embed="rId6"/>
          <a:stretch>
            <a:fillRect/>
          </a:stretch>
        </p:blipFill>
        <p:spPr>
          <a:xfrm>
            <a:off x="673062" y="4795847"/>
            <a:ext cx="2549497" cy="1213067"/>
          </a:xfrm>
          <a:prstGeom prst="rect">
            <a:avLst/>
          </a:prstGeom>
        </p:spPr>
      </p:pic>
      <p:pic>
        <p:nvPicPr>
          <p:cNvPr id="32" name="Immagine 31" descr="P2.jpg"/>
          <p:cNvPicPr>
            <a:picLocks noChangeAspect="1"/>
          </p:cNvPicPr>
          <p:nvPr/>
        </p:nvPicPr>
        <p:blipFill>
          <a:blip r:embed="rId7"/>
          <a:stretch>
            <a:fillRect/>
          </a:stretch>
        </p:blipFill>
        <p:spPr>
          <a:xfrm>
            <a:off x="7031044" y="4795847"/>
            <a:ext cx="2605977" cy="122385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22</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24" name="Immagine 23" descr="S4.jpg"/>
          <p:cNvPicPr>
            <a:picLocks noChangeAspect="1"/>
          </p:cNvPicPr>
          <p:nvPr/>
        </p:nvPicPr>
        <p:blipFill>
          <a:blip r:embed="rId4"/>
          <a:stretch>
            <a:fillRect/>
          </a:stretch>
        </p:blipFill>
        <p:spPr>
          <a:xfrm>
            <a:off x="6602416" y="1194431"/>
            <a:ext cx="3601127" cy="3658592"/>
          </a:xfrm>
          <a:prstGeom prst="rect">
            <a:avLst/>
          </a:prstGeom>
        </p:spPr>
      </p:pic>
      <p:pic>
        <p:nvPicPr>
          <p:cNvPr id="26" name="Immagine 25" descr="S3.jpg"/>
          <p:cNvPicPr>
            <a:picLocks noChangeAspect="1"/>
          </p:cNvPicPr>
          <p:nvPr/>
        </p:nvPicPr>
        <p:blipFill>
          <a:blip r:embed="rId5"/>
          <a:stretch>
            <a:fillRect/>
          </a:stretch>
        </p:blipFill>
        <p:spPr>
          <a:xfrm>
            <a:off x="0" y="1152509"/>
            <a:ext cx="3686629" cy="3706084"/>
          </a:xfrm>
          <a:prstGeom prst="rect">
            <a:avLst/>
          </a:prstGeom>
        </p:spPr>
      </p:pic>
      <p:pic>
        <p:nvPicPr>
          <p:cNvPr id="29" name="Immagine 28" descr="P4.jpg"/>
          <p:cNvPicPr>
            <a:picLocks noChangeAspect="1"/>
          </p:cNvPicPr>
          <p:nvPr/>
        </p:nvPicPr>
        <p:blipFill>
          <a:blip r:embed="rId6"/>
          <a:stretch>
            <a:fillRect/>
          </a:stretch>
        </p:blipFill>
        <p:spPr>
          <a:xfrm>
            <a:off x="6530978" y="4867285"/>
            <a:ext cx="3146127" cy="1118623"/>
          </a:xfrm>
          <a:prstGeom prst="rect">
            <a:avLst/>
          </a:prstGeom>
        </p:spPr>
      </p:pic>
      <p:pic>
        <p:nvPicPr>
          <p:cNvPr id="30" name="Immagine 29" descr="P3.jpg"/>
          <p:cNvPicPr>
            <a:picLocks noChangeAspect="1"/>
          </p:cNvPicPr>
          <p:nvPr/>
        </p:nvPicPr>
        <p:blipFill>
          <a:blip r:embed="rId7"/>
          <a:stretch>
            <a:fillRect/>
          </a:stretch>
        </p:blipFill>
        <p:spPr>
          <a:xfrm>
            <a:off x="744500" y="4867285"/>
            <a:ext cx="3200400" cy="1143000"/>
          </a:xfrm>
          <a:prstGeom prst="rect">
            <a:avLst/>
          </a:prstGeom>
        </p:spPr>
      </p:pic>
      <p:sp>
        <p:nvSpPr>
          <p:cNvPr id="31" name="Rettangolo 30"/>
          <p:cNvSpPr/>
          <p:nvPr/>
        </p:nvSpPr>
        <p:spPr>
          <a:xfrm>
            <a:off x="3816334" y="2438393"/>
            <a:ext cx="2714644" cy="714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FIRST VS SECOND EVENT:</a:t>
            </a:r>
          </a:p>
          <a:p>
            <a:pPr algn="ctr"/>
            <a:r>
              <a:rPr lang="it-IT" dirty="0"/>
              <a:t>WEDGE SLIDING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7348037" cy="769441"/>
          </a:xfrm>
          <a:prstGeom prst="rect">
            <a:avLst/>
          </a:prstGeom>
          <a:noFill/>
        </p:spPr>
        <p:txBody>
          <a:bodyPr wrap="none" rtlCol="0">
            <a:spAutoFit/>
          </a:bodyPr>
          <a:lstStyle/>
          <a:p>
            <a:r>
              <a:rPr lang="it-IT" sz="4400" b="1" dirty="0">
                <a:latin typeface="Cambria" pitchFamily="18" charset="0"/>
                <a:ea typeface="Cambria" pitchFamily="18" charset="0"/>
              </a:rPr>
              <a:t>SLOPE CHARACTERIZATION</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23</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24" name="Picture 50"/>
          <p:cNvPicPr/>
          <p:nvPr/>
        </p:nvPicPr>
        <p:blipFill>
          <a:blip r:embed="rId4">
            <a:extLst>
              <a:ext uri="{28A0092B-C50C-407E-A947-70E740481C1C}">
                <a14:useLocalDpi xmlns:a14="http://schemas.microsoft.com/office/drawing/2010/main" val="0"/>
              </a:ext>
            </a:extLst>
          </a:blip>
          <a:stretch>
            <a:fillRect/>
          </a:stretch>
        </p:blipFill>
        <p:spPr>
          <a:xfrm>
            <a:off x="0" y="2081203"/>
            <a:ext cx="6269831" cy="4037025"/>
          </a:xfrm>
          <a:prstGeom prst="rect">
            <a:avLst/>
          </a:prstGeom>
        </p:spPr>
      </p:pic>
      <p:pic>
        <p:nvPicPr>
          <p:cNvPr id="22" name="Picture 49"/>
          <p:cNvPicPr/>
          <p:nvPr/>
        </p:nvPicPr>
        <p:blipFill>
          <a:blip r:embed="rId5">
            <a:extLst>
              <a:ext uri="{28A0092B-C50C-407E-A947-70E740481C1C}">
                <a14:useLocalDpi xmlns:a14="http://schemas.microsoft.com/office/drawing/2010/main" val="0"/>
              </a:ext>
            </a:extLst>
          </a:blip>
          <a:stretch>
            <a:fillRect/>
          </a:stretch>
        </p:blipFill>
        <p:spPr>
          <a:xfrm>
            <a:off x="6173788" y="1009633"/>
            <a:ext cx="3373768" cy="5051632"/>
          </a:xfrm>
          <a:prstGeom prst="rect">
            <a:avLst/>
          </a:prstGeom>
        </p:spPr>
      </p:pic>
      <p:sp>
        <p:nvSpPr>
          <p:cNvPr id="26" name="Rettangolo 25"/>
          <p:cNvSpPr/>
          <p:nvPr/>
        </p:nvSpPr>
        <p:spPr>
          <a:xfrm>
            <a:off x="887376" y="1223947"/>
            <a:ext cx="4500594"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POSSIBLE RESULTS AND EVIDENCES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6300123" cy="769441"/>
          </a:xfrm>
          <a:prstGeom prst="rect">
            <a:avLst/>
          </a:prstGeom>
          <a:noFill/>
        </p:spPr>
        <p:txBody>
          <a:bodyPr wrap="none" rtlCol="0">
            <a:spAutoFit/>
          </a:bodyPr>
          <a:lstStyle/>
          <a:p>
            <a:r>
              <a:rPr lang="it-IT" sz="4400" b="1" dirty="0">
                <a:latin typeface="Cambria" pitchFamily="18" charset="0"/>
                <a:ea typeface="Cambria" pitchFamily="18" charset="0"/>
              </a:rPr>
              <a:t>NUMERICAL MODELING</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24</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15" name="CasellaDiTesto 14"/>
          <p:cNvSpPr txBox="1"/>
          <p:nvPr/>
        </p:nvSpPr>
        <p:spPr>
          <a:xfrm>
            <a:off x="172996" y="1223947"/>
            <a:ext cx="10072758" cy="4062651"/>
          </a:xfrm>
          <a:prstGeom prst="rect">
            <a:avLst/>
          </a:prstGeom>
          <a:noFill/>
        </p:spPr>
        <p:txBody>
          <a:bodyPr wrap="square" rtlCol="0">
            <a:spAutoFit/>
          </a:bodyPr>
          <a:lstStyle/>
          <a:p>
            <a:r>
              <a:rPr lang="it-IT" sz="2400" dirty="0"/>
              <a:t>CONSIDERING THAT THESE LANDSLIDES DETACHED CLEARLY CONTROLLED BY DISCONTINUITIES , IT WAS DECIDED  TO USE A DISTINCT ELEMENT CODE , 3DEC (ITASCA), TO STUDY BETTER THE EVOLUTION OF THE PROCESSES .</a:t>
            </a:r>
          </a:p>
          <a:p>
            <a:r>
              <a:rPr lang="it-IT" sz="2400" dirty="0"/>
              <a:t> IN PARTICULAR IT WAS FOLLOWED THIS PATH:</a:t>
            </a:r>
          </a:p>
          <a:p>
            <a:endParaRPr lang="it-IT" sz="2400" dirty="0"/>
          </a:p>
          <a:p>
            <a:pPr marL="342900" indent="-342900">
              <a:buAutoNum type="arabicParenR"/>
            </a:pPr>
            <a:r>
              <a:rPr lang="it-IT" sz="2400" dirty="0"/>
              <a:t>RECONSTRUCTION OF THE GEOMETRY </a:t>
            </a:r>
          </a:p>
          <a:p>
            <a:pPr marL="342900" indent="-342900">
              <a:buAutoNum type="arabicParenR"/>
            </a:pPr>
            <a:endParaRPr lang="it-IT" sz="2400" dirty="0"/>
          </a:p>
          <a:p>
            <a:pPr marL="342900" indent="-342900">
              <a:buAutoNum type="arabicParenR"/>
            </a:pPr>
            <a:r>
              <a:rPr lang="it-IT" sz="2400" dirty="0"/>
              <a:t>VALIDATION OF THE GEOMETRY</a:t>
            </a:r>
          </a:p>
          <a:p>
            <a:pPr marL="342900" indent="-342900">
              <a:buAutoNum type="arabicParenR"/>
            </a:pPr>
            <a:endParaRPr lang="it-IT" sz="2400" dirty="0"/>
          </a:p>
          <a:p>
            <a:pPr marL="342900" indent="-342900">
              <a:buAutoNum type="arabicParenR"/>
            </a:pPr>
            <a:r>
              <a:rPr lang="it-IT" sz="2400" dirty="0"/>
              <a:t>DESCRIPTION OF THE RESULTS</a:t>
            </a:r>
          </a:p>
          <a:p>
            <a:pPr marL="342900" indent="-342900">
              <a:buAutoNum type="arabicParenR"/>
            </a:pP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6300123" cy="769441"/>
          </a:xfrm>
          <a:prstGeom prst="rect">
            <a:avLst/>
          </a:prstGeom>
          <a:noFill/>
        </p:spPr>
        <p:txBody>
          <a:bodyPr wrap="none" rtlCol="0">
            <a:spAutoFit/>
          </a:bodyPr>
          <a:lstStyle/>
          <a:p>
            <a:r>
              <a:rPr lang="it-IT" sz="4400" b="1" dirty="0">
                <a:latin typeface="Cambria" pitchFamily="18" charset="0"/>
                <a:ea typeface="Cambria" pitchFamily="18" charset="0"/>
              </a:rPr>
              <a:t>NUMERICAL MODELING</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25</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pic>
        <p:nvPicPr>
          <p:cNvPr id="17" name="Picture 68"/>
          <p:cNvPicPr/>
          <p:nvPr/>
        </p:nvPicPr>
        <p:blipFill>
          <a:blip r:embed="rId4">
            <a:extLst>
              <a:ext uri="{28A0092B-C50C-407E-A947-70E740481C1C}">
                <a14:useLocalDpi xmlns:a14="http://schemas.microsoft.com/office/drawing/2010/main" val="0"/>
              </a:ext>
            </a:extLst>
          </a:blip>
          <a:stretch>
            <a:fillRect/>
          </a:stretch>
        </p:blipFill>
        <p:spPr>
          <a:xfrm>
            <a:off x="3244830" y="938195"/>
            <a:ext cx="7119562" cy="4218910"/>
          </a:xfrm>
          <a:prstGeom prst="rect">
            <a:avLst/>
          </a:prstGeom>
        </p:spPr>
      </p:pic>
      <p:sp>
        <p:nvSpPr>
          <p:cNvPr id="21" name="Rettangolo 20"/>
          <p:cNvSpPr/>
          <p:nvPr/>
        </p:nvSpPr>
        <p:spPr>
          <a:xfrm>
            <a:off x="458748" y="1152509"/>
            <a:ext cx="2643206"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GEOMETRY RECONSTRUCTION</a:t>
            </a:r>
          </a:p>
        </p:txBody>
      </p:sp>
      <p:sp>
        <p:nvSpPr>
          <p:cNvPr id="24" name="CasellaDiTesto 23"/>
          <p:cNvSpPr txBox="1"/>
          <p:nvPr/>
        </p:nvSpPr>
        <p:spPr>
          <a:xfrm>
            <a:off x="0" y="1938327"/>
            <a:ext cx="3673458" cy="4247317"/>
          </a:xfrm>
          <a:prstGeom prst="rect">
            <a:avLst/>
          </a:prstGeom>
          <a:noFill/>
        </p:spPr>
        <p:txBody>
          <a:bodyPr wrap="square" rtlCol="0">
            <a:spAutoFit/>
          </a:bodyPr>
          <a:lstStyle/>
          <a:p>
            <a:r>
              <a:rPr lang="it-IT" dirty="0"/>
              <a:t>STARTING FROM THE LOW </a:t>
            </a:r>
          </a:p>
          <a:p>
            <a:r>
              <a:rPr lang="it-IT" dirty="0"/>
              <a:t>RESOLUTION MODEL, </a:t>
            </a:r>
          </a:p>
          <a:p>
            <a:r>
              <a:rPr lang="it-IT" dirty="0"/>
              <a:t>DISCONTINUITIES WERE ADDED</a:t>
            </a:r>
          </a:p>
          <a:p>
            <a:r>
              <a:rPr lang="it-IT" dirty="0"/>
              <a:t>IMPLEMENTING COORDINATES </a:t>
            </a:r>
          </a:p>
          <a:p>
            <a:r>
              <a:rPr lang="it-IT" dirty="0"/>
              <a:t>FROM CLOUDCOMPARE.</a:t>
            </a:r>
          </a:p>
          <a:p>
            <a:endParaRPr lang="it-IT" dirty="0"/>
          </a:p>
          <a:p>
            <a:r>
              <a:rPr lang="it-IT" dirty="0"/>
              <a:t>IN PARTICOLAR THESE DISCONTINUITIES WERE ADDED:</a:t>
            </a:r>
          </a:p>
          <a:p>
            <a:endParaRPr lang="it-IT" dirty="0"/>
          </a:p>
          <a:p>
            <a:pPr lvl="0"/>
            <a:r>
              <a:rPr lang="en-US" b="1" dirty="0"/>
              <a:t>N 135°E/75° (lateral release)</a:t>
            </a:r>
          </a:p>
          <a:p>
            <a:pPr lvl="0"/>
            <a:endParaRPr lang="it-IT" b="1" dirty="0"/>
          </a:p>
          <a:p>
            <a:pPr lvl="0"/>
            <a:r>
              <a:rPr lang="en-US" b="1" dirty="0"/>
              <a:t>N 50°E/ 71° (rear release)</a:t>
            </a:r>
          </a:p>
          <a:p>
            <a:pPr lvl="0"/>
            <a:endParaRPr lang="it-IT" b="1" dirty="0"/>
          </a:p>
          <a:p>
            <a:pPr lvl="0"/>
            <a:r>
              <a:rPr lang="en-US" b="1" dirty="0"/>
              <a:t>N 2°E/ 23° (basal surface)   </a:t>
            </a:r>
            <a:endParaRPr lang="it-IT" b="1" dirty="0"/>
          </a:p>
          <a:p>
            <a:endParaRPr lang="it-IT" dirty="0"/>
          </a:p>
        </p:txBody>
      </p:sp>
      <p:sp>
        <p:nvSpPr>
          <p:cNvPr id="25" name="CasellaDiTesto 24"/>
          <p:cNvSpPr txBox="1"/>
          <p:nvPr/>
        </p:nvSpPr>
        <p:spPr>
          <a:xfrm>
            <a:off x="3673458" y="5224475"/>
            <a:ext cx="6553845" cy="646331"/>
          </a:xfrm>
          <a:prstGeom prst="rect">
            <a:avLst/>
          </a:prstGeom>
          <a:noFill/>
        </p:spPr>
        <p:txBody>
          <a:bodyPr wrap="none" rtlCol="0">
            <a:spAutoFit/>
          </a:bodyPr>
          <a:lstStyle/>
          <a:p>
            <a:pPr algn="ctr"/>
            <a:r>
              <a:rPr lang="it-IT" i="1" dirty="0" err="1"/>
              <a:t>Screenshot</a:t>
            </a:r>
            <a:r>
              <a:rPr lang="it-IT" i="1" dirty="0"/>
              <a:t> </a:t>
            </a:r>
            <a:r>
              <a:rPr lang="it-IT" i="1" dirty="0" err="1"/>
              <a:t>from</a:t>
            </a:r>
            <a:r>
              <a:rPr lang="it-IT" i="1" dirty="0"/>
              <a:t> 3DEC </a:t>
            </a:r>
            <a:r>
              <a:rPr lang="it-IT" i="1" dirty="0" err="1"/>
              <a:t>where</a:t>
            </a:r>
            <a:r>
              <a:rPr lang="it-IT" i="1" dirty="0"/>
              <a:t> </a:t>
            </a:r>
            <a:r>
              <a:rPr lang="it-IT" i="1" dirty="0" err="1"/>
              <a:t>it</a:t>
            </a:r>
            <a:r>
              <a:rPr lang="it-IT" i="1" dirty="0"/>
              <a:t> </a:t>
            </a:r>
            <a:r>
              <a:rPr lang="it-IT" i="1" dirty="0" err="1"/>
              <a:t>is</a:t>
            </a:r>
            <a:r>
              <a:rPr lang="it-IT" i="1" dirty="0"/>
              <a:t> </a:t>
            </a:r>
            <a:r>
              <a:rPr lang="it-IT" i="1" dirty="0" err="1"/>
              <a:t>shown</a:t>
            </a:r>
            <a:r>
              <a:rPr lang="it-IT" i="1" dirty="0"/>
              <a:t> the nomenclature </a:t>
            </a:r>
            <a:r>
              <a:rPr lang="it-IT" i="1" dirty="0" err="1"/>
              <a:t>adopted</a:t>
            </a:r>
            <a:endParaRPr lang="it-IT" i="1" dirty="0"/>
          </a:p>
          <a:p>
            <a:pPr algn="ctr"/>
            <a:r>
              <a:rPr lang="it-IT" i="1" dirty="0" err="1"/>
              <a:t>to</a:t>
            </a:r>
            <a:r>
              <a:rPr lang="it-IT" i="1" dirty="0"/>
              <a:t> </a:t>
            </a:r>
            <a:r>
              <a:rPr lang="it-IT" i="1" dirty="0" err="1"/>
              <a:t>classify</a:t>
            </a:r>
            <a:r>
              <a:rPr lang="it-IT" i="1" dirty="0"/>
              <a:t> the </a:t>
            </a:r>
            <a:r>
              <a:rPr lang="it-IT" i="1" dirty="0" err="1"/>
              <a:t>two</a:t>
            </a:r>
            <a:r>
              <a:rPr lang="it-IT" i="1" dirty="0"/>
              <a:t> </a:t>
            </a:r>
            <a:r>
              <a:rPr lang="it-IT" i="1" dirty="0" err="1"/>
              <a:t>different</a:t>
            </a:r>
            <a:r>
              <a:rPr lang="it-IT" i="1" dirty="0"/>
              <a:t> </a:t>
            </a:r>
            <a:r>
              <a:rPr lang="it-IT" i="1" dirty="0" err="1"/>
              <a:t>events</a:t>
            </a:r>
            <a:r>
              <a:rPr lang="it-IT" i="1" dirty="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6300123" cy="769441"/>
          </a:xfrm>
          <a:prstGeom prst="rect">
            <a:avLst/>
          </a:prstGeom>
          <a:noFill/>
        </p:spPr>
        <p:txBody>
          <a:bodyPr wrap="none" rtlCol="0">
            <a:spAutoFit/>
          </a:bodyPr>
          <a:lstStyle/>
          <a:p>
            <a:r>
              <a:rPr lang="it-IT" sz="4400" b="1" dirty="0">
                <a:latin typeface="Cambria" pitchFamily="18" charset="0"/>
                <a:ea typeface="Cambria" pitchFamily="18" charset="0"/>
              </a:rPr>
              <a:t>NUMERICAL MODELING</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26</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21" name="Rettangolo 20"/>
          <p:cNvSpPr/>
          <p:nvPr/>
        </p:nvSpPr>
        <p:spPr>
          <a:xfrm>
            <a:off x="458748" y="1152509"/>
            <a:ext cx="2643206"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GEOMETRY VALIDATION</a:t>
            </a:r>
          </a:p>
        </p:txBody>
      </p:sp>
      <p:sp>
        <p:nvSpPr>
          <p:cNvPr id="24" name="CasellaDiTesto 23"/>
          <p:cNvSpPr txBox="1"/>
          <p:nvPr/>
        </p:nvSpPr>
        <p:spPr>
          <a:xfrm>
            <a:off x="0" y="1938327"/>
            <a:ext cx="3673458" cy="646331"/>
          </a:xfrm>
          <a:prstGeom prst="rect">
            <a:avLst/>
          </a:prstGeom>
          <a:noFill/>
        </p:spPr>
        <p:txBody>
          <a:bodyPr wrap="square" rtlCol="0">
            <a:spAutoFit/>
          </a:bodyPr>
          <a:lstStyle/>
          <a:p>
            <a:r>
              <a:rPr lang="en-US" b="1" dirty="0"/>
              <a:t> </a:t>
            </a:r>
            <a:endParaRPr lang="it-IT" b="1" dirty="0"/>
          </a:p>
          <a:p>
            <a:endParaRPr lang="it-IT" dirty="0"/>
          </a:p>
        </p:txBody>
      </p:sp>
      <p:sp>
        <p:nvSpPr>
          <p:cNvPr id="15" name="CasellaDiTesto 14"/>
          <p:cNvSpPr txBox="1"/>
          <p:nvPr/>
        </p:nvSpPr>
        <p:spPr>
          <a:xfrm>
            <a:off x="172996" y="2009765"/>
            <a:ext cx="3214710" cy="3970318"/>
          </a:xfrm>
          <a:prstGeom prst="rect">
            <a:avLst/>
          </a:prstGeom>
          <a:noFill/>
        </p:spPr>
        <p:txBody>
          <a:bodyPr wrap="square" rtlCol="0">
            <a:spAutoFit/>
          </a:bodyPr>
          <a:lstStyle/>
          <a:p>
            <a:r>
              <a:rPr lang="it-IT" dirty="0"/>
              <a:t>IN ORDER TO VALIDATE  THE </a:t>
            </a:r>
          </a:p>
          <a:p>
            <a:r>
              <a:rPr lang="it-IT" dirty="0"/>
              <a:t>GEOMETRY OBTAINED IT WAS</a:t>
            </a:r>
          </a:p>
          <a:p>
            <a:r>
              <a:rPr lang="it-IT" dirty="0"/>
              <a:t>CALCOLATED ON 3DEC THE </a:t>
            </a:r>
          </a:p>
          <a:p>
            <a:r>
              <a:rPr lang="it-IT" dirty="0"/>
              <a:t>SUMMA OF BLOCKS  OF “BLOCK 1”AND “BLOCK 2” OBTAINING A </a:t>
            </a:r>
          </a:p>
          <a:p>
            <a:r>
              <a:rPr lang="it-IT" dirty="0"/>
              <a:t>VALUE OF 6,3 Mm</a:t>
            </a:r>
            <a:r>
              <a:rPr lang="en-US" baseline="30000" dirty="0"/>
              <a:t>3</a:t>
            </a:r>
            <a:r>
              <a:rPr lang="en-US" dirty="0"/>
              <a:t>,CONSIDERED</a:t>
            </a:r>
          </a:p>
          <a:p>
            <a:r>
              <a:rPr lang="en-US" dirty="0"/>
              <a:t>ACCEPTABLE IN CONFRONT OF </a:t>
            </a:r>
          </a:p>
          <a:p>
            <a:r>
              <a:rPr lang="en-US" dirty="0"/>
              <a:t>LITERATURE ( 5,3 </a:t>
            </a:r>
            <a:r>
              <a:rPr lang="it-IT" dirty="0"/>
              <a:t>Mm</a:t>
            </a:r>
            <a:r>
              <a:rPr lang="en-US" baseline="30000" dirty="0"/>
              <a:t>3 </a:t>
            </a:r>
            <a:r>
              <a:rPr lang="en-US" dirty="0"/>
              <a:t> </a:t>
            </a:r>
            <a:r>
              <a:rPr lang="en-US" dirty="0" err="1"/>
              <a:t>Friele</a:t>
            </a:r>
            <a:r>
              <a:rPr lang="en-US" dirty="0"/>
              <a:t> et al.2020).</a:t>
            </a:r>
          </a:p>
          <a:p>
            <a:r>
              <a:rPr lang="en-US" dirty="0"/>
              <a:t>FURTHERMORE 3 DIFFERENT PROFILE WERE COMPARETED, OBTAINING GOOD SIMILARITY BETWEEN THEM.</a:t>
            </a:r>
            <a:endParaRPr lang="it-IT" dirty="0"/>
          </a:p>
          <a:p>
            <a:endParaRPr lang="it-IT" dirty="0"/>
          </a:p>
        </p:txBody>
      </p:sp>
      <p:pic>
        <p:nvPicPr>
          <p:cNvPr id="22" name="Picture 72"/>
          <p:cNvPicPr/>
          <p:nvPr/>
        </p:nvPicPr>
        <p:blipFill>
          <a:blip r:embed="rId4">
            <a:extLst>
              <a:ext uri="{28A0092B-C50C-407E-A947-70E740481C1C}">
                <a14:useLocalDpi xmlns:a14="http://schemas.microsoft.com/office/drawing/2010/main" val="0"/>
              </a:ext>
            </a:extLst>
          </a:blip>
          <a:stretch>
            <a:fillRect/>
          </a:stretch>
        </p:blipFill>
        <p:spPr>
          <a:xfrm>
            <a:off x="3959210" y="938195"/>
            <a:ext cx="5797550" cy="4670451"/>
          </a:xfrm>
          <a:prstGeom prst="rect">
            <a:avLst/>
          </a:prstGeom>
        </p:spPr>
      </p:pic>
      <p:pic>
        <p:nvPicPr>
          <p:cNvPr id="25" name="Picture 51"/>
          <p:cNvPicPr/>
          <p:nvPr/>
        </p:nvPicPr>
        <p:blipFill>
          <a:blip r:embed="rId5">
            <a:extLst>
              <a:ext uri="{28A0092B-C50C-407E-A947-70E740481C1C}">
                <a14:useLocalDpi xmlns:a14="http://schemas.microsoft.com/office/drawing/2010/main" val="0"/>
              </a:ext>
            </a:extLst>
          </a:blip>
          <a:stretch>
            <a:fillRect/>
          </a:stretch>
        </p:blipFill>
        <p:spPr>
          <a:xfrm>
            <a:off x="3744896" y="1223947"/>
            <a:ext cx="6157218" cy="4000528"/>
          </a:xfrm>
          <a:prstGeom prst="rect">
            <a:avLst/>
          </a:prstGeom>
        </p:spPr>
      </p:pic>
      <p:sp>
        <p:nvSpPr>
          <p:cNvPr id="26" name="CasellaDiTesto 25"/>
          <p:cNvSpPr txBox="1"/>
          <p:nvPr/>
        </p:nvSpPr>
        <p:spPr>
          <a:xfrm>
            <a:off x="3530582" y="5724541"/>
            <a:ext cx="6328014" cy="369332"/>
          </a:xfrm>
          <a:prstGeom prst="rect">
            <a:avLst/>
          </a:prstGeom>
          <a:noFill/>
        </p:spPr>
        <p:txBody>
          <a:bodyPr wrap="none" rtlCol="0">
            <a:spAutoFit/>
          </a:bodyPr>
          <a:lstStyle/>
          <a:p>
            <a:r>
              <a:rPr lang="it-IT" i="1" dirty="0" err="1"/>
              <a:t>Screenshot</a:t>
            </a:r>
            <a:r>
              <a:rPr lang="it-IT" i="1" dirty="0"/>
              <a:t> </a:t>
            </a:r>
            <a:r>
              <a:rPr lang="it-IT" i="1" dirty="0" err="1"/>
              <a:t>of</a:t>
            </a:r>
            <a:r>
              <a:rPr lang="it-IT" i="1" dirty="0"/>
              <a:t> the </a:t>
            </a:r>
            <a:r>
              <a:rPr lang="it-IT" i="1" dirty="0" err="1"/>
              <a:t>hillshade</a:t>
            </a:r>
            <a:r>
              <a:rPr lang="it-IT" i="1" dirty="0"/>
              <a:t> </a:t>
            </a:r>
            <a:r>
              <a:rPr lang="it-IT" i="1" dirty="0" err="1"/>
              <a:t>where</a:t>
            </a:r>
            <a:r>
              <a:rPr lang="it-IT" i="1" dirty="0"/>
              <a:t> </a:t>
            </a:r>
            <a:r>
              <a:rPr lang="it-IT" i="1" dirty="0" err="1"/>
              <a:t>it</a:t>
            </a:r>
            <a:r>
              <a:rPr lang="it-IT" i="1" dirty="0"/>
              <a:t> </a:t>
            </a:r>
            <a:r>
              <a:rPr lang="it-IT" i="1" dirty="0" err="1"/>
              <a:t>is</a:t>
            </a:r>
            <a:r>
              <a:rPr lang="it-IT" i="1" dirty="0"/>
              <a:t> </a:t>
            </a:r>
            <a:r>
              <a:rPr lang="it-IT" i="1" dirty="0" err="1"/>
              <a:t>shown</a:t>
            </a:r>
            <a:r>
              <a:rPr lang="it-IT" i="1" dirty="0"/>
              <a:t> the trace </a:t>
            </a:r>
            <a:r>
              <a:rPr lang="it-IT" i="1" dirty="0" err="1"/>
              <a:t>of</a:t>
            </a:r>
            <a:r>
              <a:rPr lang="it-IT" i="1" dirty="0"/>
              <a:t> </a:t>
            </a:r>
            <a:r>
              <a:rPr lang="it-IT" i="1" dirty="0" err="1"/>
              <a:t>profiles</a:t>
            </a:r>
            <a:endParaRPr lang="it-IT"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strVal val="#ppt_w*0.70"/>
                                          </p:val>
                                        </p:tav>
                                        <p:tav tm="100000">
                                          <p:val>
                                            <p:strVal val="#ppt_w"/>
                                          </p:val>
                                        </p:tav>
                                      </p:tavLst>
                                    </p:anim>
                                    <p:anim calcmode="lin" valueType="num">
                                      <p:cBhvr>
                                        <p:cTn id="8" dur="1000" fill="hold"/>
                                        <p:tgtEl>
                                          <p:spTgt spid="25"/>
                                        </p:tgtEl>
                                        <p:attrNameLst>
                                          <p:attrName>ppt_h</p:attrName>
                                        </p:attrNameLst>
                                      </p:cBhvr>
                                      <p:tavLst>
                                        <p:tav tm="0">
                                          <p:val>
                                            <p:strVal val="#ppt_h"/>
                                          </p:val>
                                        </p:tav>
                                        <p:tav tm="100000">
                                          <p:val>
                                            <p:strVal val="#ppt_h"/>
                                          </p:val>
                                        </p:tav>
                                      </p:tavLst>
                                    </p:anim>
                                    <p:animEffect transition="in" filter="fade">
                                      <p:cBhvr>
                                        <p:cTn id="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6300123" cy="769441"/>
          </a:xfrm>
          <a:prstGeom prst="rect">
            <a:avLst/>
          </a:prstGeom>
          <a:noFill/>
        </p:spPr>
        <p:txBody>
          <a:bodyPr wrap="none" rtlCol="0">
            <a:spAutoFit/>
          </a:bodyPr>
          <a:lstStyle/>
          <a:p>
            <a:r>
              <a:rPr lang="it-IT" sz="4400" b="1" dirty="0">
                <a:latin typeface="Cambria" pitchFamily="18" charset="0"/>
                <a:ea typeface="Cambria" pitchFamily="18" charset="0"/>
              </a:rPr>
              <a:t>NUMERICAL MODELING</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27</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21" name="Rettangolo 20"/>
          <p:cNvSpPr/>
          <p:nvPr/>
        </p:nvSpPr>
        <p:spPr>
          <a:xfrm>
            <a:off x="458748" y="1152509"/>
            <a:ext cx="2643206" cy="57150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DESCRIPTION OF RESULTS</a:t>
            </a:r>
          </a:p>
        </p:txBody>
      </p:sp>
      <p:sp>
        <p:nvSpPr>
          <p:cNvPr id="24" name="CasellaDiTesto 23"/>
          <p:cNvSpPr txBox="1"/>
          <p:nvPr/>
        </p:nvSpPr>
        <p:spPr>
          <a:xfrm>
            <a:off x="0" y="1938327"/>
            <a:ext cx="3673458" cy="646331"/>
          </a:xfrm>
          <a:prstGeom prst="rect">
            <a:avLst/>
          </a:prstGeom>
          <a:noFill/>
        </p:spPr>
        <p:txBody>
          <a:bodyPr wrap="square" rtlCol="0">
            <a:spAutoFit/>
          </a:bodyPr>
          <a:lstStyle/>
          <a:p>
            <a:r>
              <a:rPr lang="en-US" b="1" dirty="0"/>
              <a:t> </a:t>
            </a:r>
            <a:endParaRPr lang="it-IT" b="1" dirty="0"/>
          </a:p>
          <a:p>
            <a:endParaRPr lang="it-IT" dirty="0"/>
          </a:p>
        </p:txBody>
      </p:sp>
      <p:pic>
        <p:nvPicPr>
          <p:cNvPr id="27" name="Picture 73"/>
          <p:cNvPicPr/>
          <p:nvPr/>
        </p:nvPicPr>
        <p:blipFill>
          <a:blip r:embed="rId4">
            <a:extLst>
              <a:ext uri="{28A0092B-C50C-407E-A947-70E740481C1C}">
                <a14:useLocalDpi xmlns:a14="http://schemas.microsoft.com/office/drawing/2010/main" val="0"/>
              </a:ext>
            </a:extLst>
          </a:blip>
          <a:stretch>
            <a:fillRect/>
          </a:stretch>
        </p:blipFill>
        <p:spPr>
          <a:xfrm>
            <a:off x="4324673" y="1009632"/>
            <a:ext cx="5868653" cy="4288081"/>
          </a:xfrm>
          <a:prstGeom prst="rect">
            <a:avLst/>
          </a:prstGeom>
        </p:spPr>
      </p:pic>
      <p:sp>
        <p:nvSpPr>
          <p:cNvPr id="28" name="CasellaDiTesto 27"/>
          <p:cNvSpPr txBox="1"/>
          <p:nvPr/>
        </p:nvSpPr>
        <p:spPr>
          <a:xfrm>
            <a:off x="0" y="1795451"/>
            <a:ext cx="4244962" cy="3139321"/>
          </a:xfrm>
          <a:prstGeom prst="rect">
            <a:avLst/>
          </a:prstGeom>
          <a:noFill/>
        </p:spPr>
        <p:txBody>
          <a:bodyPr wrap="square" rtlCol="0">
            <a:spAutoFit/>
          </a:bodyPr>
          <a:lstStyle/>
          <a:p>
            <a:r>
              <a:rPr lang="en-US" dirty="0"/>
              <a:t>THE FIRST SIMULATION RESULT  SHOWS</a:t>
            </a:r>
          </a:p>
          <a:p>
            <a:r>
              <a:rPr lang="en-US" dirty="0"/>
              <a:t>THAT THE FAILURE OCCURRED IN A SINGLE</a:t>
            </a:r>
          </a:p>
          <a:p>
            <a:r>
              <a:rPr lang="en-US" dirty="0"/>
              <a:t>EVENT, INSTEAD OF TWO STAGES AS IN REALITY, SO TWO DIFFERENT HYPHOTESIS WERE UNDERTAKEN: </a:t>
            </a:r>
          </a:p>
          <a:p>
            <a:endParaRPr lang="en-US" dirty="0"/>
          </a:p>
          <a:p>
            <a:r>
              <a:rPr lang="en-US" dirty="0"/>
              <a:t>SCENARIO 1 (DIFFERENT AMOUNT OF ROCK BRIDGES)</a:t>
            </a:r>
          </a:p>
          <a:p>
            <a:endParaRPr lang="en-US" dirty="0"/>
          </a:p>
          <a:p>
            <a:r>
              <a:rPr lang="en-US" dirty="0"/>
              <a:t>SCENARIO 2 (DIFFERENT GEOMETRY OF BASAL SURFACE)</a:t>
            </a:r>
          </a:p>
        </p:txBody>
      </p:sp>
      <p:graphicFrame>
        <p:nvGraphicFramePr>
          <p:cNvPr id="29" name="Tabella 28"/>
          <p:cNvGraphicFramePr>
            <a:graphicFrameLocks noGrp="1"/>
          </p:cNvGraphicFramePr>
          <p:nvPr/>
        </p:nvGraphicFramePr>
        <p:xfrm>
          <a:off x="172996" y="5081599"/>
          <a:ext cx="5483266" cy="929325"/>
        </p:xfrm>
        <a:graphic>
          <a:graphicData uri="http://schemas.openxmlformats.org/drawingml/2006/table">
            <a:tbl>
              <a:tblPr/>
              <a:tblGrid>
                <a:gridCol w="1827350">
                  <a:extLst>
                    <a:ext uri="{9D8B030D-6E8A-4147-A177-3AD203B41FA5}">
                      <a16:colId xmlns:a16="http://schemas.microsoft.com/office/drawing/2014/main" val="20000"/>
                    </a:ext>
                  </a:extLst>
                </a:gridCol>
                <a:gridCol w="1827958">
                  <a:extLst>
                    <a:ext uri="{9D8B030D-6E8A-4147-A177-3AD203B41FA5}">
                      <a16:colId xmlns:a16="http://schemas.microsoft.com/office/drawing/2014/main" val="20001"/>
                    </a:ext>
                  </a:extLst>
                </a:gridCol>
                <a:gridCol w="1827958">
                  <a:extLst>
                    <a:ext uri="{9D8B030D-6E8A-4147-A177-3AD203B41FA5}">
                      <a16:colId xmlns:a16="http://schemas.microsoft.com/office/drawing/2014/main" val="20002"/>
                    </a:ext>
                  </a:extLst>
                </a:gridCol>
              </a:tblGrid>
              <a:tr h="181419">
                <a:tc>
                  <a:txBody>
                    <a:bodyPr/>
                    <a:lstStyle/>
                    <a:p>
                      <a:pPr algn="just">
                        <a:lnSpc>
                          <a:spcPct val="107000"/>
                        </a:lnSpc>
                        <a:spcAft>
                          <a:spcPts val="0"/>
                        </a:spcAft>
                      </a:pPr>
                      <a:r>
                        <a:rPr lang="en-US" sz="1200">
                          <a:latin typeface="Arial"/>
                          <a:ea typeface="Times New Roman"/>
                          <a:cs typeface="Times New Roman"/>
                        </a:rPr>
                        <a:t>Parameters</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Basal surface “block 1”</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Basal surface “block 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1419">
                <a:tc>
                  <a:txBody>
                    <a:bodyPr/>
                    <a:lstStyle/>
                    <a:p>
                      <a:pPr algn="just">
                        <a:lnSpc>
                          <a:spcPct val="107000"/>
                        </a:lnSpc>
                        <a:spcAft>
                          <a:spcPts val="0"/>
                        </a:spcAft>
                      </a:pPr>
                      <a:r>
                        <a:rPr lang="en-US" sz="1200">
                          <a:latin typeface="Arial"/>
                          <a:ea typeface="Times New Roman"/>
                          <a:cs typeface="Times New Roman"/>
                        </a:rPr>
                        <a:t>JKN</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1e8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1e8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1419">
                <a:tc>
                  <a:txBody>
                    <a:bodyPr/>
                    <a:lstStyle/>
                    <a:p>
                      <a:pPr algn="just">
                        <a:lnSpc>
                          <a:spcPct val="107000"/>
                        </a:lnSpc>
                        <a:spcAft>
                          <a:spcPts val="0"/>
                        </a:spcAft>
                      </a:pPr>
                      <a:r>
                        <a:rPr lang="en-US" sz="1200">
                          <a:latin typeface="Arial"/>
                          <a:ea typeface="Times New Roman"/>
                          <a:cs typeface="Times New Roman"/>
                        </a:rPr>
                        <a:t>JKS</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1e7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1e7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1419">
                <a:tc>
                  <a:txBody>
                    <a:bodyPr/>
                    <a:lstStyle/>
                    <a:p>
                      <a:pPr algn="just">
                        <a:lnSpc>
                          <a:spcPct val="107000"/>
                        </a:lnSpc>
                        <a:spcAft>
                          <a:spcPts val="0"/>
                        </a:spcAft>
                      </a:pPr>
                      <a:r>
                        <a:rPr lang="en-US" sz="1050">
                          <a:solidFill>
                            <a:srgbClr val="202122"/>
                          </a:solidFill>
                          <a:latin typeface="Arial"/>
                          <a:ea typeface="Times New Roman"/>
                          <a:cs typeface="Times New Roman"/>
                        </a:rPr>
                        <a:t>Φ</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1419">
                <a:tc>
                  <a:txBody>
                    <a:bodyPr/>
                    <a:lstStyle/>
                    <a:p>
                      <a:pPr algn="just">
                        <a:lnSpc>
                          <a:spcPct val="107000"/>
                        </a:lnSpc>
                        <a:spcAft>
                          <a:spcPts val="0"/>
                        </a:spcAft>
                      </a:pPr>
                      <a:r>
                        <a:rPr lang="en-US" sz="1200">
                          <a:latin typeface="Arial"/>
                          <a:ea typeface="Times New Roman"/>
                          <a:cs typeface="Times New Roman"/>
                        </a:rPr>
                        <a:t>c</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0</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dirty="0">
                          <a:latin typeface="Arial"/>
                          <a:ea typeface="Times New Roman"/>
                          <a:cs typeface="Times New Roman"/>
                        </a:rPr>
                        <a:t>0</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0" name="CasellaDiTesto 29"/>
          <p:cNvSpPr txBox="1"/>
          <p:nvPr/>
        </p:nvSpPr>
        <p:spPr>
          <a:xfrm>
            <a:off x="5888036" y="5367351"/>
            <a:ext cx="4345613" cy="369332"/>
          </a:xfrm>
          <a:prstGeom prst="rect">
            <a:avLst/>
          </a:prstGeom>
          <a:noFill/>
        </p:spPr>
        <p:txBody>
          <a:bodyPr wrap="none" rtlCol="0">
            <a:spAutoFit/>
          </a:bodyPr>
          <a:lstStyle/>
          <a:p>
            <a:r>
              <a:rPr lang="it-IT" i="1" dirty="0" err="1"/>
              <a:t>Screenshot</a:t>
            </a:r>
            <a:r>
              <a:rPr lang="it-IT" i="1" dirty="0"/>
              <a:t> </a:t>
            </a:r>
            <a:r>
              <a:rPr lang="it-IT" i="1" dirty="0" err="1"/>
              <a:t>from</a:t>
            </a:r>
            <a:r>
              <a:rPr lang="it-IT" i="1" dirty="0"/>
              <a:t> 3DEC </a:t>
            </a:r>
            <a:r>
              <a:rPr lang="it-IT" i="1" dirty="0" err="1"/>
              <a:t>of</a:t>
            </a:r>
            <a:r>
              <a:rPr lang="it-IT" i="1" dirty="0"/>
              <a:t> the first </a:t>
            </a:r>
            <a:r>
              <a:rPr lang="it-IT" i="1" dirty="0" err="1"/>
              <a:t>simulation</a:t>
            </a:r>
            <a:endParaRPr lang="it-IT" i="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6300123" cy="769441"/>
          </a:xfrm>
          <a:prstGeom prst="rect">
            <a:avLst/>
          </a:prstGeom>
          <a:noFill/>
        </p:spPr>
        <p:txBody>
          <a:bodyPr wrap="none" rtlCol="0">
            <a:spAutoFit/>
          </a:bodyPr>
          <a:lstStyle/>
          <a:p>
            <a:r>
              <a:rPr lang="it-IT" sz="4400" b="1" dirty="0">
                <a:latin typeface="Cambria" pitchFamily="18" charset="0"/>
                <a:ea typeface="Cambria" pitchFamily="18" charset="0"/>
              </a:rPr>
              <a:t>NUMERICAL MODELING</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28</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21" name="Rettangolo 20"/>
          <p:cNvSpPr/>
          <p:nvPr/>
        </p:nvSpPr>
        <p:spPr>
          <a:xfrm>
            <a:off x="673062" y="1152509"/>
            <a:ext cx="2000264" cy="92869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SCENARIO 1:</a:t>
            </a:r>
          </a:p>
          <a:p>
            <a:pPr algn="ctr"/>
            <a:r>
              <a:rPr lang="it-IT" dirty="0"/>
              <a:t>ROCK BRIDGES</a:t>
            </a:r>
          </a:p>
          <a:p>
            <a:pPr algn="ctr"/>
            <a:r>
              <a:rPr lang="it-IT" dirty="0"/>
              <a:t>UNDER BLOCK 2</a:t>
            </a:r>
          </a:p>
        </p:txBody>
      </p:sp>
      <p:sp>
        <p:nvSpPr>
          <p:cNvPr id="24" name="CasellaDiTesto 23"/>
          <p:cNvSpPr txBox="1"/>
          <p:nvPr/>
        </p:nvSpPr>
        <p:spPr>
          <a:xfrm>
            <a:off x="0" y="1938327"/>
            <a:ext cx="3673458" cy="646331"/>
          </a:xfrm>
          <a:prstGeom prst="rect">
            <a:avLst/>
          </a:prstGeom>
          <a:noFill/>
        </p:spPr>
        <p:txBody>
          <a:bodyPr wrap="square" rtlCol="0">
            <a:spAutoFit/>
          </a:bodyPr>
          <a:lstStyle/>
          <a:p>
            <a:r>
              <a:rPr lang="en-US" b="1" dirty="0"/>
              <a:t> </a:t>
            </a:r>
            <a:endParaRPr lang="it-IT" b="1" dirty="0"/>
          </a:p>
          <a:p>
            <a:endParaRPr lang="it-IT" dirty="0"/>
          </a:p>
        </p:txBody>
      </p:sp>
      <p:pic>
        <p:nvPicPr>
          <p:cNvPr id="22" name="Picture 37"/>
          <p:cNvPicPr/>
          <p:nvPr/>
        </p:nvPicPr>
        <p:blipFill>
          <a:blip r:embed="rId4">
            <a:extLst>
              <a:ext uri="{28A0092B-C50C-407E-A947-70E740481C1C}">
                <a14:useLocalDpi xmlns:a14="http://schemas.microsoft.com/office/drawing/2010/main" val="0"/>
              </a:ext>
            </a:extLst>
          </a:blip>
          <a:stretch>
            <a:fillRect/>
          </a:stretch>
        </p:blipFill>
        <p:spPr>
          <a:xfrm>
            <a:off x="244434" y="2652707"/>
            <a:ext cx="4368800" cy="3196028"/>
          </a:xfrm>
          <a:prstGeom prst="rect">
            <a:avLst/>
          </a:prstGeom>
        </p:spPr>
      </p:pic>
      <p:pic>
        <p:nvPicPr>
          <p:cNvPr id="25" name="Picture 44"/>
          <p:cNvPicPr/>
          <p:nvPr/>
        </p:nvPicPr>
        <p:blipFill>
          <a:blip r:embed="rId5">
            <a:extLst>
              <a:ext uri="{28A0092B-C50C-407E-A947-70E740481C1C}">
                <a14:useLocalDpi xmlns:a14="http://schemas.microsoft.com/office/drawing/2010/main" val="0"/>
              </a:ext>
            </a:extLst>
          </a:blip>
          <a:stretch>
            <a:fillRect/>
          </a:stretch>
        </p:blipFill>
        <p:spPr>
          <a:xfrm>
            <a:off x="5245094" y="2581269"/>
            <a:ext cx="4521887" cy="3313571"/>
          </a:xfrm>
          <a:prstGeom prst="rect">
            <a:avLst/>
          </a:prstGeom>
        </p:spPr>
      </p:pic>
      <p:graphicFrame>
        <p:nvGraphicFramePr>
          <p:cNvPr id="26" name="Tabella 25"/>
          <p:cNvGraphicFramePr>
            <a:graphicFrameLocks noGrp="1"/>
          </p:cNvGraphicFramePr>
          <p:nvPr/>
        </p:nvGraphicFramePr>
        <p:xfrm>
          <a:off x="3673458" y="1152509"/>
          <a:ext cx="5727700" cy="929325"/>
        </p:xfrm>
        <a:graphic>
          <a:graphicData uri="http://schemas.openxmlformats.org/drawingml/2006/table">
            <a:tbl>
              <a:tblPr/>
              <a:tblGrid>
                <a:gridCol w="1908810">
                  <a:extLst>
                    <a:ext uri="{9D8B030D-6E8A-4147-A177-3AD203B41FA5}">
                      <a16:colId xmlns:a16="http://schemas.microsoft.com/office/drawing/2014/main" val="20000"/>
                    </a:ext>
                  </a:extLst>
                </a:gridCol>
                <a:gridCol w="1909445">
                  <a:extLst>
                    <a:ext uri="{9D8B030D-6E8A-4147-A177-3AD203B41FA5}">
                      <a16:colId xmlns:a16="http://schemas.microsoft.com/office/drawing/2014/main" val="20001"/>
                    </a:ext>
                  </a:extLst>
                </a:gridCol>
                <a:gridCol w="1909445">
                  <a:extLst>
                    <a:ext uri="{9D8B030D-6E8A-4147-A177-3AD203B41FA5}">
                      <a16:colId xmlns:a16="http://schemas.microsoft.com/office/drawing/2014/main" val="20002"/>
                    </a:ext>
                  </a:extLst>
                </a:gridCol>
              </a:tblGrid>
              <a:tr h="0">
                <a:tc>
                  <a:txBody>
                    <a:bodyPr/>
                    <a:lstStyle/>
                    <a:p>
                      <a:pPr algn="just">
                        <a:lnSpc>
                          <a:spcPct val="107000"/>
                        </a:lnSpc>
                        <a:spcAft>
                          <a:spcPts val="0"/>
                        </a:spcAft>
                      </a:pPr>
                      <a:r>
                        <a:rPr lang="en-US" sz="1200">
                          <a:latin typeface="Arial"/>
                          <a:ea typeface="Times New Roman"/>
                          <a:cs typeface="Times New Roman"/>
                        </a:rPr>
                        <a:t>Parameters</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Basal surface “block 1”</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Basal surface “block 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a:lnSpc>
                          <a:spcPct val="107000"/>
                        </a:lnSpc>
                        <a:spcAft>
                          <a:spcPts val="0"/>
                        </a:spcAft>
                      </a:pPr>
                      <a:r>
                        <a:rPr lang="en-US" sz="1200">
                          <a:latin typeface="Arial"/>
                          <a:ea typeface="Times New Roman"/>
                          <a:cs typeface="Times New Roman"/>
                        </a:rPr>
                        <a:t>JKN</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1e8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1e8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a:lnSpc>
                          <a:spcPct val="107000"/>
                        </a:lnSpc>
                        <a:spcAft>
                          <a:spcPts val="0"/>
                        </a:spcAft>
                      </a:pPr>
                      <a:r>
                        <a:rPr lang="en-US" sz="1200">
                          <a:latin typeface="Arial"/>
                          <a:ea typeface="Times New Roman"/>
                          <a:cs typeface="Times New Roman"/>
                        </a:rPr>
                        <a:t>JKS</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1e7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1e7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just">
                        <a:lnSpc>
                          <a:spcPct val="107000"/>
                        </a:lnSpc>
                        <a:spcAft>
                          <a:spcPts val="0"/>
                        </a:spcAft>
                      </a:pPr>
                      <a:r>
                        <a:rPr lang="en-US" sz="1050">
                          <a:solidFill>
                            <a:srgbClr val="202122"/>
                          </a:solidFill>
                          <a:latin typeface="Arial"/>
                          <a:ea typeface="Times New Roman"/>
                          <a:cs typeface="Times New Roman"/>
                        </a:rPr>
                        <a:t>Φ (at failure)</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just">
                        <a:lnSpc>
                          <a:spcPct val="107000"/>
                        </a:lnSpc>
                        <a:spcAft>
                          <a:spcPts val="0"/>
                        </a:spcAft>
                      </a:pPr>
                      <a:r>
                        <a:rPr lang="en-US" sz="1200">
                          <a:latin typeface="Arial"/>
                          <a:ea typeface="Times New Roman"/>
                          <a:cs typeface="Times New Roman"/>
                        </a:rPr>
                        <a:t>c</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0</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dirty="0">
                          <a:latin typeface="Arial"/>
                          <a:ea typeface="Times New Roman"/>
                          <a:cs typeface="Times New Roman"/>
                        </a:rPr>
                        <a:t>1e6 Pa</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6300123" cy="769441"/>
          </a:xfrm>
          <a:prstGeom prst="rect">
            <a:avLst/>
          </a:prstGeom>
          <a:noFill/>
        </p:spPr>
        <p:txBody>
          <a:bodyPr wrap="none" rtlCol="0">
            <a:spAutoFit/>
          </a:bodyPr>
          <a:lstStyle/>
          <a:p>
            <a:r>
              <a:rPr lang="it-IT" sz="4400" b="1" dirty="0">
                <a:latin typeface="Cambria" pitchFamily="18" charset="0"/>
                <a:ea typeface="Cambria" pitchFamily="18" charset="0"/>
              </a:rPr>
              <a:t>NUMERICAL MODELING</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29</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solidFill>
              </a:rPr>
              <a:t>NUMERICAL MODELING</a:t>
            </a:r>
          </a:p>
          <a:p>
            <a:pPr algn="ctr"/>
            <a:endParaRPr lang="it-IT" sz="1400" dirty="0">
              <a:solidFill>
                <a:schemeClr val="bg1">
                  <a:lumMod val="50000"/>
                </a:schemeClr>
              </a:solidFill>
            </a:endParaRPr>
          </a:p>
          <a:p>
            <a:pPr algn="ctr"/>
            <a:r>
              <a:rPr lang="it-IT" sz="1400" dirty="0">
                <a:solidFill>
                  <a:schemeClr val="bg1">
                    <a:lumMod val="50000"/>
                  </a:schemeClr>
                </a:solidFill>
              </a:rPr>
              <a:t>CONCLUSIONS AND FUTURE WORKS</a:t>
            </a:r>
          </a:p>
        </p:txBody>
      </p:sp>
      <p:sp>
        <p:nvSpPr>
          <p:cNvPr id="21" name="Rettangolo 20"/>
          <p:cNvSpPr/>
          <p:nvPr/>
        </p:nvSpPr>
        <p:spPr>
          <a:xfrm>
            <a:off x="673062" y="1152509"/>
            <a:ext cx="2000264" cy="92869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SCENARIO 2:</a:t>
            </a:r>
          </a:p>
          <a:p>
            <a:pPr algn="ctr"/>
            <a:r>
              <a:rPr lang="it-IT" dirty="0"/>
              <a:t>DIFFERENT BASAL GEOMETRY</a:t>
            </a:r>
          </a:p>
        </p:txBody>
      </p:sp>
      <p:sp>
        <p:nvSpPr>
          <p:cNvPr id="24" name="CasellaDiTesto 23"/>
          <p:cNvSpPr txBox="1"/>
          <p:nvPr/>
        </p:nvSpPr>
        <p:spPr>
          <a:xfrm>
            <a:off x="0" y="1938327"/>
            <a:ext cx="3673458" cy="646331"/>
          </a:xfrm>
          <a:prstGeom prst="rect">
            <a:avLst/>
          </a:prstGeom>
          <a:noFill/>
        </p:spPr>
        <p:txBody>
          <a:bodyPr wrap="square" rtlCol="0">
            <a:spAutoFit/>
          </a:bodyPr>
          <a:lstStyle/>
          <a:p>
            <a:r>
              <a:rPr lang="en-US" b="1" dirty="0"/>
              <a:t> </a:t>
            </a:r>
            <a:endParaRPr lang="it-IT" b="1" dirty="0"/>
          </a:p>
          <a:p>
            <a:endParaRPr lang="it-IT" dirty="0"/>
          </a:p>
        </p:txBody>
      </p:sp>
      <p:graphicFrame>
        <p:nvGraphicFramePr>
          <p:cNvPr id="17" name="Tabella 16"/>
          <p:cNvGraphicFramePr>
            <a:graphicFrameLocks noGrp="1"/>
          </p:cNvGraphicFramePr>
          <p:nvPr/>
        </p:nvGraphicFramePr>
        <p:xfrm>
          <a:off x="4030648" y="1081071"/>
          <a:ext cx="5727700" cy="929325"/>
        </p:xfrm>
        <a:graphic>
          <a:graphicData uri="http://schemas.openxmlformats.org/drawingml/2006/table">
            <a:tbl>
              <a:tblPr/>
              <a:tblGrid>
                <a:gridCol w="1908810">
                  <a:extLst>
                    <a:ext uri="{9D8B030D-6E8A-4147-A177-3AD203B41FA5}">
                      <a16:colId xmlns:a16="http://schemas.microsoft.com/office/drawing/2014/main" val="20000"/>
                    </a:ext>
                  </a:extLst>
                </a:gridCol>
                <a:gridCol w="1909445">
                  <a:extLst>
                    <a:ext uri="{9D8B030D-6E8A-4147-A177-3AD203B41FA5}">
                      <a16:colId xmlns:a16="http://schemas.microsoft.com/office/drawing/2014/main" val="20001"/>
                    </a:ext>
                  </a:extLst>
                </a:gridCol>
                <a:gridCol w="1909445">
                  <a:extLst>
                    <a:ext uri="{9D8B030D-6E8A-4147-A177-3AD203B41FA5}">
                      <a16:colId xmlns:a16="http://schemas.microsoft.com/office/drawing/2014/main" val="20002"/>
                    </a:ext>
                  </a:extLst>
                </a:gridCol>
              </a:tblGrid>
              <a:tr h="0">
                <a:tc>
                  <a:txBody>
                    <a:bodyPr/>
                    <a:lstStyle/>
                    <a:p>
                      <a:pPr algn="just">
                        <a:lnSpc>
                          <a:spcPct val="107000"/>
                        </a:lnSpc>
                        <a:spcAft>
                          <a:spcPts val="0"/>
                        </a:spcAft>
                      </a:pPr>
                      <a:r>
                        <a:rPr lang="en-US" sz="1200">
                          <a:latin typeface="Arial"/>
                          <a:ea typeface="Times New Roman"/>
                          <a:cs typeface="Times New Roman"/>
                        </a:rPr>
                        <a:t>Parameters</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Basal surface “block 1”</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Basal surface “block 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a:lnSpc>
                          <a:spcPct val="107000"/>
                        </a:lnSpc>
                        <a:spcAft>
                          <a:spcPts val="0"/>
                        </a:spcAft>
                      </a:pPr>
                      <a:r>
                        <a:rPr lang="en-US" sz="1200">
                          <a:latin typeface="Arial"/>
                          <a:ea typeface="Times New Roman"/>
                          <a:cs typeface="Times New Roman"/>
                        </a:rPr>
                        <a:t>JKN</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1e8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1e8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a:lnSpc>
                          <a:spcPct val="107000"/>
                        </a:lnSpc>
                        <a:spcAft>
                          <a:spcPts val="0"/>
                        </a:spcAft>
                      </a:pPr>
                      <a:r>
                        <a:rPr lang="en-US" sz="1200">
                          <a:latin typeface="Arial"/>
                          <a:ea typeface="Times New Roman"/>
                          <a:cs typeface="Times New Roman"/>
                        </a:rPr>
                        <a:t>JKS</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1e7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1e7 Pa/m</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just">
                        <a:lnSpc>
                          <a:spcPct val="107000"/>
                        </a:lnSpc>
                        <a:spcAft>
                          <a:spcPts val="0"/>
                        </a:spcAft>
                      </a:pPr>
                      <a:r>
                        <a:rPr lang="en-US" sz="1050">
                          <a:solidFill>
                            <a:srgbClr val="202122"/>
                          </a:solidFill>
                          <a:latin typeface="Arial"/>
                          <a:ea typeface="Times New Roman"/>
                          <a:cs typeface="Times New Roman"/>
                        </a:rPr>
                        <a:t>Φ</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12°</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just">
                        <a:lnSpc>
                          <a:spcPct val="107000"/>
                        </a:lnSpc>
                        <a:spcAft>
                          <a:spcPts val="0"/>
                        </a:spcAft>
                      </a:pPr>
                      <a:r>
                        <a:rPr lang="en-US" sz="1200">
                          <a:latin typeface="Arial"/>
                          <a:ea typeface="Times New Roman"/>
                          <a:cs typeface="Times New Roman"/>
                        </a:rPr>
                        <a:t>c</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a:latin typeface="Arial"/>
                          <a:ea typeface="Times New Roman"/>
                          <a:cs typeface="Times New Roman"/>
                        </a:rPr>
                        <a:t>0</a:t>
                      </a:r>
                      <a:endParaRPr lang="it-IT" sz="110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dirty="0">
                          <a:latin typeface="Arial"/>
                          <a:ea typeface="Times New Roman"/>
                          <a:cs typeface="Times New Roman"/>
                        </a:rPr>
                        <a:t>0</a:t>
                      </a:r>
                      <a:endParaRPr lang="it-IT" sz="11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27" name="Picture 34"/>
          <p:cNvPicPr/>
          <p:nvPr/>
        </p:nvPicPr>
        <p:blipFill>
          <a:blip r:embed="rId4">
            <a:extLst>
              <a:ext uri="{28A0092B-C50C-407E-A947-70E740481C1C}">
                <a14:useLocalDpi xmlns:a14="http://schemas.microsoft.com/office/drawing/2010/main" val="0"/>
              </a:ext>
            </a:extLst>
          </a:blip>
          <a:stretch>
            <a:fillRect/>
          </a:stretch>
        </p:blipFill>
        <p:spPr>
          <a:xfrm>
            <a:off x="673062" y="2295517"/>
            <a:ext cx="5359434" cy="3590402"/>
          </a:xfrm>
          <a:prstGeom prst="rect">
            <a:avLst/>
          </a:prstGeom>
        </p:spPr>
      </p:pic>
      <p:sp>
        <p:nvSpPr>
          <p:cNvPr id="28" name="CasellaDiTesto 27"/>
          <p:cNvSpPr txBox="1"/>
          <p:nvPr/>
        </p:nvSpPr>
        <p:spPr>
          <a:xfrm>
            <a:off x="6602416" y="3009897"/>
            <a:ext cx="2824941" cy="2031325"/>
          </a:xfrm>
          <a:prstGeom prst="rect">
            <a:avLst/>
          </a:prstGeom>
          <a:noFill/>
        </p:spPr>
        <p:txBody>
          <a:bodyPr wrap="none" rtlCol="0">
            <a:spAutoFit/>
          </a:bodyPr>
          <a:lstStyle/>
          <a:p>
            <a:r>
              <a:rPr lang="it-IT" dirty="0"/>
              <a:t>BASAL SURFACE OBTAINED </a:t>
            </a:r>
          </a:p>
          <a:p>
            <a:r>
              <a:rPr lang="it-IT" dirty="0"/>
              <a:t>COMBINED TOGETHER TWO</a:t>
            </a:r>
          </a:p>
          <a:p>
            <a:r>
              <a:rPr lang="it-IT" dirty="0"/>
              <a:t>DIFFERENT SETS:</a:t>
            </a:r>
          </a:p>
          <a:p>
            <a:endParaRPr lang="it-IT" dirty="0"/>
          </a:p>
          <a:p>
            <a:r>
              <a:rPr lang="it-IT" b="1" dirty="0"/>
              <a:t>D 6 LS + D 2</a:t>
            </a:r>
          </a:p>
          <a:p>
            <a:endParaRPr lang="it-IT" dirty="0"/>
          </a:p>
          <a:p>
            <a:endParaRPr lang="it-IT" dirty="0"/>
          </a:p>
        </p:txBody>
      </p:sp>
      <p:pic>
        <p:nvPicPr>
          <p:cNvPr id="29" name="Picture 45"/>
          <p:cNvPicPr/>
          <p:nvPr/>
        </p:nvPicPr>
        <p:blipFill>
          <a:blip r:embed="rId5">
            <a:extLst>
              <a:ext uri="{28A0092B-C50C-407E-A947-70E740481C1C}">
                <a14:useLocalDpi xmlns:a14="http://schemas.microsoft.com/office/drawing/2010/main" val="0"/>
              </a:ext>
            </a:extLst>
          </a:blip>
          <a:stretch>
            <a:fillRect/>
          </a:stretch>
        </p:blipFill>
        <p:spPr>
          <a:xfrm>
            <a:off x="172997" y="2368705"/>
            <a:ext cx="4907004" cy="3074151"/>
          </a:xfrm>
          <a:prstGeom prst="rect">
            <a:avLst/>
          </a:prstGeom>
        </p:spPr>
      </p:pic>
      <p:pic>
        <p:nvPicPr>
          <p:cNvPr id="30" name="Picture 46"/>
          <p:cNvPicPr/>
          <p:nvPr/>
        </p:nvPicPr>
        <p:blipFill>
          <a:blip r:embed="rId6">
            <a:extLst>
              <a:ext uri="{28A0092B-C50C-407E-A947-70E740481C1C}">
                <a14:useLocalDpi xmlns:a14="http://schemas.microsoft.com/office/drawing/2010/main" val="0"/>
              </a:ext>
            </a:extLst>
          </a:blip>
          <a:stretch>
            <a:fillRect/>
          </a:stretch>
        </p:blipFill>
        <p:spPr>
          <a:xfrm>
            <a:off x="5245094" y="2366955"/>
            <a:ext cx="5023731" cy="31205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strVal val="#ppt_w*0.70"/>
                                          </p:val>
                                        </p:tav>
                                        <p:tav tm="100000">
                                          <p:val>
                                            <p:strVal val="#ppt_w"/>
                                          </p:val>
                                        </p:tav>
                                      </p:tavLst>
                                    </p:anim>
                                    <p:anim calcmode="lin" valueType="num">
                                      <p:cBhvr>
                                        <p:cTn id="8" dur="1000" fill="hold"/>
                                        <p:tgtEl>
                                          <p:spTgt spid="29"/>
                                        </p:tgtEl>
                                        <p:attrNameLst>
                                          <p:attrName>ppt_h</p:attrName>
                                        </p:attrNameLst>
                                      </p:cBhvr>
                                      <p:tavLst>
                                        <p:tav tm="0">
                                          <p:val>
                                            <p:strVal val="#ppt_h"/>
                                          </p:val>
                                        </p:tav>
                                        <p:tav tm="100000">
                                          <p:val>
                                            <p:strVal val="#ppt_h"/>
                                          </p:val>
                                        </p:tav>
                                      </p:tavLst>
                                    </p:anim>
                                    <p:animEffect transition="in" filter="fade">
                                      <p:cBhvr>
                                        <p:cTn id="9" dur="1000"/>
                                        <p:tgtEl>
                                          <p:spTgt spid="2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1000" fill="hold"/>
                                        <p:tgtEl>
                                          <p:spTgt spid="30"/>
                                        </p:tgtEl>
                                        <p:attrNameLst>
                                          <p:attrName>ppt_w</p:attrName>
                                        </p:attrNameLst>
                                      </p:cBhvr>
                                      <p:tavLst>
                                        <p:tav tm="0">
                                          <p:val>
                                            <p:strVal val="#ppt_w*0.70"/>
                                          </p:val>
                                        </p:tav>
                                        <p:tav tm="100000">
                                          <p:val>
                                            <p:strVal val="#ppt_w"/>
                                          </p:val>
                                        </p:tav>
                                      </p:tavLst>
                                    </p:anim>
                                    <p:anim calcmode="lin" valueType="num">
                                      <p:cBhvr>
                                        <p:cTn id="15" dur="1000" fill="hold"/>
                                        <p:tgtEl>
                                          <p:spTgt spid="30"/>
                                        </p:tgtEl>
                                        <p:attrNameLst>
                                          <p:attrName>ppt_h</p:attrName>
                                        </p:attrNameLst>
                                      </p:cBhvr>
                                      <p:tavLst>
                                        <p:tav tm="0">
                                          <p:val>
                                            <p:strVal val="#ppt_h"/>
                                          </p:val>
                                        </p:tav>
                                        <p:tav tm="100000">
                                          <p:val>
                                            <p:strVal val="#ppt_h"/>
                                          </p:val>
                                        </p:tav>
                                      </p:tavLst>
                                    </p:anim>
                                    <p:animEffect transition="in" filter="fade">
                                      <p:cBhvr>
                                        <p:cTn id="16"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10388630" y="0"/>
            <a:ext cx="1816070" cy="61531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Triangolo rettangolo 10"/>
          <p:cNvSpPr/>
          <p:nvPr/>
        </p:nvSpPr>
        <p:spPr>
          <a:xfrm flipH="1">
            <a:off x="9602812" y="5438789"/>
            <a:ext cx="785818" cy="714380"/>
          </a:xfrm>
          <a:prstGeom prst="r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p:cNvSpPr/>
          <p:nvPr/>
        </p:nvSpPr>
        <p:spPr>
          <a:xfrm>
            <a:off x="0" y="6153169"/>
            <a:ext cx="12204700" cy="723881"/>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dirty="0"/>
          </a:p>
        </p:txBody>
      </p:sp>
      <p:pic>
        <p:nvPicPr>
          <p:cNvPr id="14" name="Immagine 13">
            <a:extLst>
              <a:ext uri="{FF2B5EF4-FFF2-40B4-BE49-F238E27FC236}">
                <a16:creationId xmlns:a16="http://schemas.microsoft.com/office/drawing/2014/main" id="{3D0A9E84-9A25-4416-9D1F-26D70C03620C}"/>
              </a:ext>
            </a:extLst>
          </p:cNvPr>
          <p:cNvPicPr>
            <a:picLocks noChangeAspect="1"/>
          </p:cNvPicPr>
          <p:nvPr/>
        </p:nvPicPr>
        <p:blipFill>
          <a:blip r:embed="rId3" cstate="print"/>
          <a:stretch>
            <a:fillRect/>
          </a:stretch>
        </p:blipFill>
        <p:spPr>
          <a:xfrm>
            <a:off x="10602944" y="152377"/>
            <a:ext cx="1500198" cy="410475"/>
          </a:xfrm>
          <a:prstGeom prst="rect">
            <a:avLst/>
          </a:prstGeom>
        </p:spPr>
      </p:pic>
      <p:sp>
        <p:nvSpPr>
          <p:cNvPr id="16" name="Rettangolo 15"/>
          <p:cNvSpPr/>
          <p:nvPr/>
        </p:nvSpPr>
        <p:spPr>
          <a:xfrm>
            <a:off x="10531506" y="6224607"/>
            <a:ext cx="766557" cy="369332"/>
          </a:xfrm>
          <a:prstGeom prst="rect">
            <a:avLst/>
          </a:prstGeom>
        </p:spPr>
        <p:txBody>
          <a:bodyPr wrap="none">
            <a:spAutoFit/>
          </a:bodyPr>
          <a:lstStyle/>
          <a:p>
            <a:pPr lvl="0"/>
            <a:r>
              <a:rPr lang="it-IT" b="1" dirty="0">
                <a:solidFill>
                  <a:schemeClr val="bg1"/>
                </a:solidFill>
              </a:rPr>
              <a:t>UNIFE</a:t>
            </a:r>
          </a:p>
        </p:txBody>
      </p:sp>
      <p:sp>
        <p:nvSpPr>
          <p:cNvPr id="18" name="CasellaDiTesto 17"/>
          <p:cNvSpPr txBox="1"/>
          <p:nvPr/>
        </p:nvSpPr>
        <p:spPr>
          <a:xfrm>
            <a:off x="315872" y="6296045"/>
            <a:ext cx="9346020" cy="307777"/>
          </a:xfrm>
          <a:prstGeom prst="rect">
            <a:avLst/>
          </a:prstGeom>
          <a:noFill/>
        </p:spPr>
        <p:txBody>
          <a:bodyPr wrap="none" rtlCol="0">
            <a:spAutoFit/>
          </a:bodyPr>
          <a:lstStyle/>
          <a:p>
            <a:r>
              <a:rPr lang="en-CA" sz="1400" b="1" i="1" dirty="0">
                <a:solidFill>
                  <a:schemeClr val="bg1"/>
                </a:solidFill>
              </a:rPr>
              <a:t>Characterising the kinematics of the Joffre Peak landslides using a combined numerical modeling -remote sensing approach</a:t>
            </a:r>
            <a:endParaRPr lang="it-IT" dirty="0"/>
          </a:p>
        </p:txBody>
      </p:sp>
      <p:sp>
        <p:nvSpPr>
          <p:cNvPr id="19" name="CasellaDiTesto 18"/>
          <p:cNvSpPr txBox="1"/>
          <p:nvPr/>
        </p:nvSpPr>
        <p:spPr>
          <a:xfrm>
            <a:off x="387310" y="295253"/>
            <a:ext cx="9579738" cy="769441"/>
          </a:xfrm>
          <a:prstGeom prst="rect">
            <a:avLst/>
          </a:prstGeom>
          <a:noFill/>
        </p:spPr>
        <p:txBody>
          <a:bodyPr wrap="none" rtlCol="0">
            <a:spAutoFit/>
          </a:bodyPr>
          <a:lstStyle/>
          <a:p>
            <a:r>
              <a:rPr lang="it-IT" sz="4400" b="1" dirty="0">
                <a:latin typeface="Cambria" pitchFamily="18" charset="0"/>
                <a:ea typeface="Cambria" pitchFamily="18" charset="0"/>
              </a:rPr>
              <a:t>CONCLUSIONS AND FUTURE WORKS </a:t>
            </a:r>
          </a:p>
        </p:txBody>
      </p:sp>
      <p:sp>
        <p:nvSpPr>
          <p:cNvPr id="20" name="CasellaDiTesto 19"/>
          <p:cNvSpPr txBox="1"/>
          <p:nvPr/>
        </p:nvSpPr>
        <p:spPr>
          <a:xfrm>
            <a:off x="11745952" y="6367483"/>
            <a:ext cx="367408" cy="307777"/>
          </a:xfrm>
          <a:prstGeom prst="rect">
            <a:avLst/>
          </a:prstGeom>
          <a:noFill/>
        </p:spPr>
        <p:txBody>
          <a:bodyPr wrap="none" rtlCol="0">
            <a:spAutoFit/>
          </a:bodyPr>
          <a:lstStyle/>
          <a:p>
            <a:r>
              <a:rPr lang="it-IT" sz="1400" b="1" dirty="0">
                <a:solidFill>
                  <a:schemeClr val="bg1"/>
                </a:solidFill>
              </a:rPr>
              <a:t>30</a:t>
            </a:r>
          </a:p>
        </p:txBody>
      </p:sp>
      <p:sp>
        <p:nvSpPr>
          <p:cNvPr id="22" name="CasellaDiTesto 21"/>
          <p:cNvSpPr txBox="1"/>
          <p:nvPr/>
        </p:nvSpPr>
        <p:spPr>
          <a:xfrm>
            <a:off x="0" y="1152509"/>
            <a:ext cx="10317192" cy="1569660"/>
          </a:xfrm>
          <a:prstGeom prst="rect">
            <a:avLst/>
          </a:prstGeom>
          <a:noFill/>
        </p:spPr>
        <p:txBody>
          <a:bodyPr wrap="square" rtlCol="0">
            <a:spAutoFit/>
          </a:bodyPr>
          <a:lstStyle/>
          <a:p>
            <a:pPr>
              <a:buFont typeface="Arial" pitchFamily="34" charset="0"/>
              <a:buChar char="•"/>
            </a:pPr>
            <a:r>
              <a:rPr lang="it-IT" sz="2400" dirty="0"/>
              <a:t>THE SETS THAT CONTROLLED THE INSTABILITY WERE RECOGNIZED .</a:t>
            </a:r>
          </a:p>
          <a:p>
            <a:pPr>
              <a:buFont typeface="Arial" pitchFamily="34" charset="0"/>
              <a:buChar char="•"/>
            </a:pPr>
            <a:r>
              <a:rPr lang="it-IT" sz="2400" dirty="0"/>
              <a:t> USING NUMERICAL MODELING IT WAS POSSIBLE HYPOTIZE THAT THE FIRST EVENT COLLAPSED AS PLANAR SLIDING AND THE SECOND AS A WEDGE SLIDING.</a:t>
            </a:r>
          </a:p>
          <a:p>
            <a:pPr>
              <a:buFont typeface="Arial" pitchFamily="34" charset="0"/>
              <a:buChar char="•"/>
            </a:pPr>
            <a:r>
              <a:rPr lang="it-IT" sz="2400" dirty="0"/>
              <a:t>THE BLOCK 1 PLAYED AS A KEY BLOCK FOR THE SECOND ONE. </a:t>
            </a:r>
          </a:p>
        </p:txBody>
      </p:sp>
      <p:sp>
        <p:nvSpPr>
          <p:cNvPr id="23" name="CasellaDiTesto 22"/>
          <p:cNvSpPr txBox="1"/>
          <p:nvPr/>
        </p:nvSpPr>
        <p:spPr>
          <a:xfrm>
            <a:off x="10388630" y="1295385"/>
            <a:ext cx="1816070" cy="3108543"/>
          </a:xfrm>
          <a:prstGeom prst="rect">
            <a:avLst/>
          </a:prstGeom>
          <a:noFill/>
        </p:spPr>
        <p:txBody>
          <a:bodyPr wrap="square" rtlCol="0">
            <a:spAutoFit/>
          </a:bodyPr>
          <a:lstStyle/>
          <a:p>
            <a:pPr algn="ctr"/>
            <a:r>
              <a:rPr lang="it-IT" sz="1400" dirty="0">
                <a:solidFill>
                  <a:schemeClr val="bg1">
                    <a:lumMod val="50000"/>
                  </a:schemeClr>
                </a:solidFill>
              </a:rPr>
              <a:t>AIM OF THE WORK</a:t>
            </a:r>
          </a:p>
          <a:p>
            <a:pPr algn="ctr"/>
            <a:endParaRPr lang="it-IT" sz="1400" dirty="0">
              <a:solidFill>
                <a:schemeClr val="bg1">
                  <a:lumMod val="50000"/>
                </a:schemeClr>
              </a:solidFill>
            </a:endParaRPr>
          </a:p>
          <a:p>
            <a:pPr algn="ctr"/>
            <a:r>
              <a:rPr lang="it-IT" sz="1400" dirty="0">
                <a:solidFill>
                  <a:schemeClr val="bg1">
                    <a:lumMod val="50000"/>
                  </a:schemeClr>
                </a:solidFill>
              </a:rPr>
              <a:t>SETTINGS</a:t>
            </a:r>
          </a:p>
          <a:p>
            <a:pPr algn="ctr"/>
            <a:endParaRPr lang="it-IT" sz="1400" dirty="0">
              <a:solidFill>
                <a:schemeClr val="bg1">
                  <a:lumMod val="50000"/>
                </a:schemeClr>
              </a:solidFill>
            </a:endParaRPr>
          </a:p>
          <a:p>
            <a:pPr algn="ctr"/>
            <a:r>
              <a:rPr lang="it-IT" sz="1400" dirty="0">
                <a:solidFill>
                  <a:schemeClr val="bg1">
                    <a:lumMod val="50000"/>
                  </a:schemeClr>
                </a:solidFill>
              </a:rPr>
              <a:t>3D RECONSTRUCTION</a:t>
            </a:r>
          </a:p>
          <a:p>
            <a:pPr algn="ctr"/>
            <a:endParaRPr lang="it-IT" sz="1400" dirty="0">
              <a:solidFill>
                <a:schemeClr val="bg1">
                  <a:lumMod val="50000"/>
                </a:schemeClr>
              </a:solidFill>
            </a:endParaRPr>
          </a:p>
          <a:p>
            <a:pPr algn="ctr"/>
            <a:r>
              <a:rPr lang="it-IT" sz="1400" dirty="0">
                <a:solidFill>
                  <a:schemeClr val="bg1">
                    <a:lumMod val="50000"/>
                  </a:schemeClr>
                </a:solidFill>
              </a:rPr>
              <a:t>SLOPE CHARACTERIZATION</a:t>
            </a:r>
          </a:p>
          <a:p>
            <a:pPr algn="ctr"/>
            <a:endParaRPr lang="it-IT" sz="1400" dirty="0">
              <a:solidFill>
                <a:schemeClr val="bg1">
                  <a:lumMod val="50000"/>
                </a:schemeClr>
              </a:solidFill>
            </a:endParaRPr>
          </a:p>
          <a:p>
            <a:pPr algn="ctr"/>
            <a:r>
              <a:rPr lang="it-IT" sz="1400" dirty="0">
                <a:solidFill>
                  <a:schemeClr val="bg1">
                    <a:lumMod val="50000"/>
                  </a:schemeClr>
                </a:solidFill>
              </a:rPr>
              <a:t>NUMERICAL MODELING</a:t>
            </a:r>
          </a:p>
          <a:p>
            <a:pPr algn="ctr"/>
            <a:endParaRPr lang="it-IT" sz="1400" dirty="0">
              <a:solidFill>
                <a:schemeClr val="bg1">
                  <a:lumMod val="50000"/>
                </a:schemeClr>
              </a:solidFill>
            </a:endParaRPr>
          </a:p>
          <a:p>
            <a:pPr algn="ctr"/>
            <a:r>
              <a:rPr lang="it-IT" sz="1400" dirty="0">
                <a:solidFill>
                  <a:schemeClr val="bg1"/>
                </a:solidFill>
              </a:rPr>
              <a:t>CONCLUSIONS AND FUTURE WORKS</a:t>
            </a:r>
          </a:p>
        </p:txBody>
      </p:sp>
      <p:sp>
        <p:nvSpPr>
          <p:cNvPr id="15" name="CasellaDiTesto 14"/>
          <p:cNvSpPr txBox="1"/>
          <p:nvPr/>
        </p:nvSpPr>
        <p:spPr>
          <a:xfrm>
            <a:off x="2744764" y="2938459"/>
            <a:ext cx="4829271" cy="523220"/>
          </a:xfrm>
          <a:prstGeom prst="rect">
            <a:avLst/>
          </a:prstGeom>
          <a:noFill/>
        </p:spPr>
        <p:txBody>
          <a:bodyPr wrap="none" rtlCol="0">
            <a:spAutoFit/>
          </a:bodyPr>
          <a:lstStyle/>
          <a:p>
            <a:r>
              <a:rPr lang="it-IT" sz="2800" b="1" dirty="0"/>
              <a:t>NEXT STEPS IN FUTURE WORKS</a:t>
            </a:r>
          </a:p>
        </p:txBody>
      </p:sp>
      <p:sp>
        <p:nvSpPr>
          <p:cNvPr id="17" name="CasellaDiTesto 16"/>
          <p:cNvSpPr txBox="1"/>
          <p:nvPr/>
        </p:nvSpPr>
        <p:spPr>
          <a:xfrm>
            <a:off x="0" y="3724277"/>
            <a:ext cx="9772740" cy="1938992"/>
          </a:xfrm>
          <a:prstGeom prst="rect">
            <a:avLst/>
          </a:prstGeom>
          <a:noFill/>
        </p:spPr>
        <p:txBody>
          <a:bodyPr wrap="none" rtlCol="0">
            <a:spAutoFit/>
          </a:bodyPr>
          <a:lstStyle/>
          <a:p>
            <a:pPr>
              <a:buFont typeface="Arial" pitchFamily="34" charset="0"/>
              <a:buChar char="•"/>
            </a:pPr>
            <a:r>
              <a:rPr lang="it-IT" sz="2400" dirty="0"/>
              <a:t>CONSIDER PORE PRESSURE AND SLOPE WEAKENING IN MODELING STAGE.</a:t>
            </a:r>
          </a:p>
          <a:p>
            <a:pPr>
              <a:buFont typeface="Arial" pitchFamily="34" charset="0"/>
              <a:buChar char="•"/>
            </a:pPr>
            <a:r>
              <a:rPr lang="it-IT" sz="2400" dirty="0"/>
              <a:t>DETERMINE THE KIND OF DISCONTINUITIES (JOINT/FAULT).</a:t>
            </a:r>
          </a:p>
          <a:p>
            <a:pPr>
              <a:buFont typeface="Arial" pitchFamily="34" charset="0"/>
              <a:buChar char="•"/>
            </a:pPr>
            <a:r>
              <a:rPr lang="it-IT" sz="2400" dirty="0"/>
              <a:t>USING FEM/FDEM CODE TO GIVE AN APPROPRIATE VALUE OF COHESION IN </a:t>
            </a:r>
          </a:p>
          <a:p>
            <a:r>
              <a:rPr lang="it-IT" sz="2400" dirty="0"/>
              <a:t>ORDER TO SIMULATE BETTER ROCK BRIDGES.</a:t>
            </a:r>
          </a:p>
          <a:p>
            <a:pPr>
              <a:buFont typeface="Arial" pitchFamily="34" charset="0"/>
              <a:buChar char="•"/>
            </a:pPr>
            <a:r>
              <a:rPr lang="it-IT" sz="2400" dirty="0"/>
              <a:t>ADDITIONAL DATA COLLECTION UNDER BETTER CLIMATIC </a:t>
            </a:r>
            <a:r>
              <a:rPr lang="it-IT" sz="2400"/>
              <a:t>CONDITIONS.</a:t>
            </a:r>
            <a:endParaRPr lang="it-IT" sz="2400"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12403</TotalTime>
  <Words>2624</Words>
  <Application>Microsoft Office PowerPoint</Application>
  <PresentationFormat>Personalizzato</PresentationFormat>
  <Paragraphs>762</Paragraphs>
  <Slides>30</Slides>
  <Notes>29</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30</vt:i4>
      </vt:variant>
    </vt:vector>
  </HeadingPairs>
  <TitlesOfParts>
    <vt:vector size="35" baseType="lpstr">
      <vt:lpstr>Arial</vt:lpstr>
      <vt:lpstr>Calibri</vt:lpstr>
      <vt:lpstr>Cambria</vt:lpstr>
      <vt:lpstr>Open Sans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nicola</dc:creator>
  <cp:lastModifiedBy>Nicola Fullin</cp:lastModifiedBy>
  <cp:revision>59</cp:revision>
  <dcterms:created xsi:type="dcterms:W3CDTF">2020-06-28T14:34:15Z</dcterms:created>
  <dcterms:modified xsi:type="dcterms:W3CDTF">2021-04-21T13:34:50Z</dcterms:modified>
</cp:coreProperties>
</file>