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746" r:id="rId1"/>
  </p:sldMasterIdLst>
  <p:notesMasterIdLst>
    <p:notesMasterId r:id="rId11"/>
  </p:notesMasterIdLst>
  <p:sldIdLst>
    <p:sldId id="257" r:id="rId2"/>
    <p:sldId id="259" r:id="rId3"/>
    <p:sldId id="260" r:id="rId4"/>
    <p:sldId id="262" r:id="rId5"/>
    <p:sldId id="263" r:id="rId6"/>
    <p:sldId id="264" r:id="rId7"/>
    <p:sldId id="265" r:id="rId8"/>
    <p:sldId id="258"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900" autoAdjust="0"/>
    <p:restoredTop sz="94660"/>
  </p:normalViewPr>
  <p:slideViewPr>
    <p:cSldViewPr snapToGrid="0">
      <p:cViewPr varScale="1">
        <p:scale>
          <a:sx n="122" d="100"/>
          <a:sy n="122" d="100"/>
        </p:scale>
        <p:origin x="496" y="20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D9E9CD-F19F-4255-9513-586B18ADB507}" type="datetimeFigureOut">
              <a:rPr lang="en-US" smtClean="0"/>
              <a:t>4/26/21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125DCD-EB03-4484-8A89-6C3E252F247F}" type="slidenum">
              <a:rPr lang="en-US" smtClean="0"/>
              <a:t>‹#›</a:t>
            </a:fld>
            <a:endParaRPr lang="en-US"/>
          </a:p>
        </p:txBody>
      </p:sp>
    </p:spTree>
    <p:extLst>
      <p:ext uri="{BB962C8B-B14F-4D97-AF65-F5344CB8AC3E}">
        <p14:creationId xmlns:p14="http://schemas.microsoft.com/office/powerpoint/2010/main" val="4293013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Arial" panose="020B0604020202020204" pitchFamily="34" charset="0"/>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E2C044E4-CBBF-4264-9DC1-129F82892FCE}" type="datetime1">
              <a:rPr lang="en-US" smtClean="0"/>
              <a:t>4/26/21</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83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Black" panose="020B0A04020102020204"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FEB318FB-5B87-412B-A4EB-3B4633F31C6D}" type="datetime1">
              <a:rPr lang="en-US" smtClean="0"/>
              <a:t>4/26/21</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92670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Arial"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55D0C9DB-0C1D-40AC-8A61-083145363757}" type="datetime1">
              <a:rPr lang="en-US" smtClean="0"/>
              <a:t>4/26/21</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4162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CC7044D0-D848-4632-99F9-E27951F405D5}" type="datetime1">
              <a:rPr lang="en-US" smtClean="0"/>
              <a:t>4/26/21</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666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47E5CBCB-F319-4CA7-B4F7-74CDFAB41045}" type="datetime1">
              <a:rPr lang="en-US" smtClean="0"/>
              <a:t>4/26/21</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94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E05E9AFE-FDA9-4338-BB04-F9628864A97B}" type="datetime1">
              <a:rPr lang="en-US" smtClean="0"/>
              <a:t>4/26/21</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186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B7222215-41A3-43CB-9224-070C453E0EAC}" type="datetime1">
              <a:rPr lang="en-US" smtClean="0"/>
              <a:t>4/26/21</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142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1E4DABC3-F9D1-49B9-96CC-3933782C2D21}" type="datetime1">
              <a:rPr lang="en-US" smtClean="0"/>
              <a:t>4/26/21</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33282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6071F255-C4BB-4085-A97E-4BBBA1279754}" type="datetime1">
              <a:rPr lang="en-US" smtClean="0"/>
              <a:t>4/26/21</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26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9CF624EF-3DA0-4AF7-A267-0F32FCDB362C}" type="datetime1">
              <a:rPr lang="en-US" smtClean="0"/>
              <a:t>4/26/21</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7226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84F0AE17-C7DC-4F23-954E-5A64F8EEDE56}" type="datetime1">
              <a:rPr lang="en-US" smtClean="0"/>
              <a:t>4/26/21</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182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latin typeface="Arial" panose="020B0604020202020204" pitchFamily="34" charset="0"/>
              </a:defRPr>
            </a:lvl1pPr>
          </a:lstStyle>
          <a:p>
            <a:fld id="{CC0A4F05-DDF6-454C-83ED-9F6A431E2F40}" type="datetime1">
              <a:rPr lang="en-US" smtClean="0"/>
              <a:pPr/>
              <a:t>4/26/21</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latin typeface="Arial" panose="020B0604020202020204" pitchFamily="34" charset="0"/>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latin typeface="Arial" panose="020B0604020202020204" pitchFamily="34" charset="0"/>
              </a:defRPr>
            </a:lvl1pPr>
          </a:lstStyle>
          <a:p>
            <a:fld id="{3A98EE3D-8CD1-4C3F-BD1C-C98C9596463C}" type="slidenum">
              <a:rPr lang="en-US" smtClean="0"/>
              <a:pPr/>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p:hf hdr="0" ftr="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Arial Black" panose="020B0A04020102020204" pitchFamily="34" charset="0"/>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Arial" panose="020B0604020202020204" pitchFamily="34" charset="0"/>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Arial" panose="020B0604020202020204" pitchFamily="34" charset="0"/>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Arial" panose="020B0604020202020204" pitchFamily="34" charset="0"/>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Arial" panose="020B0604020202020204" pitchFamily="34" charset="0"/>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Arial" panose="020B0604020202020204" pitchFamily="34" charset="0"/>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mailto:shiyi.li@ifu.baug.ethz.ch"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7.png"/><Relationship Id="rId2" Type="http://schemas.openxmlformats.org/officeDocument/2006/relationships/slide" Target="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slide" Target="slide7.xml"/><Relationship Id="rId4" Type="http://schemas.openxmlformats.org/officeDocument/2006/relationships/slide" Target="slide4.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slide" Target="slide7.xml"/><Relationship Id="rId5" Type="http://schemas.openxmlformats.org/officeDocument/2006/relationships/slide" Target="slide4.xml"/><Relationship Id="rId4" Type="http://schemas.openxmlformats.org/officeDocument/2006/relationships/slide" Target="slide3.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10.png"/><Relationship Id="rId2" Type="http://schemas.openxmlformats.org/officeDocument/2006/relationships/slide" Target="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slide" Target="slide7.xml"/><Relationship Id="rId4" Type="http://schemas.openxmlformats.org/officeDocument/2006/relationships/slide" Target="slide4.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slide" Target="slide7.xml"/><Relationship Id="rId4" Type="http://schemas.openxmlformats.org/officeDocument/2006/relationships/slide" Target="slide4.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7.xml"/><Relationship Id="rId5" Type="http://schemas.openxmlformats.org/officeDocument/2006/relationships/slide" Target="slide7.xml"/><Relationship Id="rId4" Type="http://schemas.openxmlformats.org/officeDocument/2006/relationships/slide" Target="slide4.xml"/></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7.xml"/><Relationship Id="rId5" Type="http://schemas.openxmlformats.org/officeDocument/2006/relationships/slide" Target="slide7.xml"/><Relationship Id="rId4" Type="http://schemas.openxmlformats.org/officeDocument/2006/relationships/slide" Target="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0.png"/><Relationship Id="rId7" Type="http://schemas.openxmlformats.org/officeDocument/2006/relationships/slide" Target="slide2.xml"/><Relationship Id="rId2" Type="http://schemas.openxmlformats.org/officeDocument/2006/relationships/image" Target="../media/image12.png"/><Relationship Id="rId1" Type="http://schemas.openxmlformats.org/officeDocument/2006/relationships/slideLayout" Target="../slideLayouts/slideLayout4.xml"/><Relationship Id="rId6" Type="http://schemas.openxmlformats.org/officeDocument/2006/relationships/slide" Target="slide7.xml"/><Relationship Id="rId5" Type="http://schemas.openxmlformats.org/officeDocument/2006/relationships/slide" Target="slide4.xml"/><Relationship Id="rId4" Type="http://schemas.openxmlformats.org/officeDocument/2006/relationships/slide" Target="slide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a:extLst>
              <a:ext uri="{FF2B5EF4-FFF2-40B4-BE49-F238E27FC236}">
                <a16:creationId xmlns:a16="http://schemas.microsoft.com/office/drawing/2014/main" id="{78FD68DA-43BA-4508-8DE2-BA9BB7B2FA5B}"/>
              </a:ext>
            </a:extLst>
          </p:cNvPr>
          <p:cNvSpPr>
            <a:spLocks noGrp="1"/>
          </p:cNvSpPr>
          <p:nvPr>
            <p:ph type="ctrTitle"/>
          </p:nvPr>
        </p:nvSpPr>
        <p:spPr>
          <a:xfrm>
            <a:off x="5289753" y="342253"/>
            <a:ext cx="6504539" cy="3945428"/>
          </a:xfrm>
        </p:spPr>
        <p:txBody>
          <a:bodyPr>
            <a:noAutofit/>
          </a:bodyPr>
          <a:lstStyle/>
          <a:p>
            <a:r>
              <a:rPr lang="en-US" sz="3200" dirty="0">
                <a:ln w="0"/>
                <a:effectLst>
                  <a:outerShdw blurRad="38100" dist="19050" dir="2700000" algn="tl" rotWithShape="0">
                    <a:schemeClr val="dk1">
                      <a:alpha val="40000"/>
                    </a:schemeClr>
                  </a:outerShdw>
                </a:effectLst>
              </a:rPr>
              <a:t>Recent </a:t>
            </a:r>
            <a:r>
              <a:rPr lang="en-001" sz="3200" dirty="0">
                <a:ln w="0"/>
                <a:effectLst>
                  <a:outerShdw blurRad="38100" dist="19050" dir="2700000" algn="tl" rotWithShape="0">
                    <a:schemeClr val="dk1">
                      <a:alpha val="40000"/>
                    </a:schemeClr>
                  </a:outerShdw>
                </a:effectLst>
              </a:rPr>
              <a:t>S</a:t>
            </a:r>
            <a:r>
              <a:rPr lang="en-US" sz="3200" dirty="0">
                <a:ln w="0"/>
                <a:effectLst>
                  <a:outerShdw blurRad="38100" dist="19050" dir="2700000" algn="tl" rotWithShape="0">
                    <a:schemeClr val="dk1">
                      <a:alpha val="40000"/>
                    </a:schemeClr>
                  </a:outerShdw>
                </a:effectLst>
              </a:rPr>
              <a:t>urge of the South </a:t>
            </a:r>
            <a:r>
              <a:rPr lang="en-US" sz="3200" dirty="0" err="1">
                <a:ln w="0"/>
                <a:effectLst>
                  <a:outerShdw blurRad="38100" dist="19050" dir="2700000" algn="tl" rotWithShape="0">
                    <a:schemeClr val="dk1">
                      <a:alpha val="40000"/>
                    </a:schemeClr>
                  </a:outerShdw>
                </a:effectLst>
              </a:rPr>
              <a:t>Rimo</a:t>
            </a:r>
            <a:r>
              <a:rPr lang="en-US" sz="3200" dirty="0">
                <a:ln w="0"/>
                <a:effectLst>
                  <a:outerShdw blurRad="38100" dist="19050" dir="2700000" algn="tl" rotWithShape="0">
                    <a:schemeClr val="dk1">
                      <a:alpha val="40000"/>
                    </a:schemeClr>
                  </a:outerShdw>
                </a:effectLst>
              </a:rPr>
              <a:t> Glacier, Karakoram: </a:t>
            </a:r>
            <a:br>
              <a:rPr lang="en-US" sz="3600" dirty="0">
                <a:ln w="0"/>
                <a:effectLst>
                  <a:outerShdw blurRad="38100" dist="19050" dir="2700000" algn="tl" rotWithShape="0">
                    <a:schemeClr val="dk1">
                      <a:alpha val="40000"/>
                    </a:schemeClr>
                  </a:outerShdw>
                </a:effectLst>
              </a:rPr>
            </a:br>
            <a:r>
              <a:rPr lang="en-US" sz="3200" dirty="0">
                <a:ln w="0"/>
                <a:effectLst>
                  <a:outerShdw blurRad="38100" dist="19050" dir="2700000" algn="tl" rotWithShape="0">
                    <a:schemeClr val="dk1">
                      <a:alpha val="40000"/>
                    </a:schemeClr>
                  </a:outerShdw>
                </a:effectLst>
              </a:rPr>
              <a:t>Dynamics Characterization using SAR data</a:t>
            </a:r>
            <a:endParaRPr lang="en-US" sz="3200" dirty="0"/>
          </a:p>
        </p:txBody>
      </p:sp>
      <p:pic>
        <p:nvPicPr>
          <p:cNvPr id="5" name="Picture 4">
            <a:extLst>
              <a:ext uri="{FF2B5EF4-FFF2-40B4-BE49-F238E27FC236}">
                <a16:creationId xmlns:a16="http://schemas.microsoft.com/office/drawing/2014/main" id="{282CF6DD-7FE8-4063-9551-1B7BBCE92ABE}"/>
              </a:ext>
            </a:extLst>
          </p:cNvPr>
          <p:cNvPicPr>
            <a:picLocks noChangeAspect="1"/>
          </p:cNvPicPr>
          <p:nvPr/>
        </p:nvPicPr>
        <p:blipFill rotWithShape="1">
          <a:blip r:embed="rId2">
            <a:extLst>
              <a:ext uri="{28A0092B-C50C-407E-A947-70E740481C1C}">
                <a14:useLocalDpi xmlns:a14="http://schemas.microsoft.com/office/drawing/2010/main" val="0"/>
              </a:ext>
            </a:extLst>
          </a:blip>
          <a:srcRect l="36667" r="27920"/>
          <a:stretch/>
        </p:blipFill>
        <p:spPr>
          <a:xfrm>
            <a:off x="-14670" y="2"/>
            <a:ext cx="4792044" cy="6857998"/>
          </a:xfrm>
          <a:prstGeom prst="rect">
            <a:avLst/>
          </a:prstGeom>
        </p:spPr>
      </p:pic>
      <p:cxnSp>
        <p:nvCxnSpPr>
          <p:cNvPr id="24" name="Straight Connector 23">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913916" y="6574814"/>
            <a:ext cx="950901" cy="246221"/>
          </a:xfrm>
          <a:prstGeom prst="rect">
            <a:avLst/>
          </a:prstGeom>
          <a:solidFill>
            <a:schemeClr val="bg1"/>
          </a:solidFill>
        </p:spPr>
        <p:txBody>
          <a:bodyPr wrap="none" rtlCol="0">
            <a:spAutoFit/>
          </a:bodyPr>
          <a:lstStyle/>
          <a:p>
            <a:r>
              <a:rPr lang="en-001" sz="1000" dirty="0">
                <a:latin typeface="Arial" panose="020B0604020202020204" pitchFamily="34" charset="0"/>
              </a:rPr>
              <a:t>©Sentinelhub</a:t>
            </a:r>
            <a:endParaRPr lang="en-US" sz="1000" dirty="0">
              <a:latin typeface="Arial" panose="020B0604020202020204" pitchFamily="34" charset="0"/>
            </a:endParaRPr>
          </a:p>
        </p:txBody>
      </p:sp>
      <p:pic>
        <p:nvPicPr>
          <p:cNvPr id="8" name="Picture 2" descr="Z:\aa-Unterlagen\Logos\Logo EO_72dp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7754" y="6362130"/>
            <a:ext cx="1740783" cy="3481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Q:\Publications\Conference_Talks\SGSM2011\ETH_logo.png"/>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410001" y="6364773"/>
            <a:ext cx="1270268" cy="34287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24356" y="6348784"/>
            <a:ext cx="969936" cy="339478"/>
          </a:xfrm>
          <a:prstGeom prst="rect">
            <a:avLst/>
          </a:prstGeom>
        </p:spPr>
      </p:pic>
      <p:sp>
        <p:nvSpPr>
          <p:cNvPr id="4" name="TextBox 3">
            <a:extLst>
              <a:ext uri="{FF2B5EF4-FFF2-40B4-BE49-F238E27FC236}">
                <a16:creationId xmlns:a16="http://schemas.microsoft.com/office/drawing/2014/main" id="{F541D79A-37EF-4B44-919E-100DE17F6602}"/>
              </a:ext>
            </a:extLst>
          </p:cNvPr>
          <p:cNvSpPr txBox="1"/>
          <p:nvPr/>
        </p:nvSpPr>
        <p:spPr>
          <a:xfrm>
            <a:off x="6933235" y="5781554"/>
            <a:ext cx="184731" cy="369332"/>
          </a:xfrm>
          <a:prstGeom prst="rect">
            <a:avLst/>
          </a:prstGeom>
          <a:noFill/>
        </p:spPr>
        <p:txBody>
          <a:bodyPr wrap="none" rtlCol="0">
            <a:spAutoFit/>
          </a:bodyPr>
          <a:lstStyle/>
          <a:p>
            <a:endParaRPr lang="en-US" dirty="0">
              <a:latin typeface="Arial" panose="020B0604020202020204" pitchFamily="34" charset="0"/>
            </a:endParaRPr>
          </a:p>
        </p:txBody>
      </p:sp>
      <p:sp>
        <p:nvSpPr>
          <p:cNvPr id="6" name="TextBox 5">
            <a:extLst>
              <a:ext uri="{FF2B5EF4-FFF2-40B4-BE49-F238E27FC236}">
                <a16:creationId xmlns:a16="http://schemas.microsoft.com/office/drawing/2014/main" id="{CFCD2322-67E4-704C-811E-0210BD87B11A}"/>
              </a:ext>
            </a:extLst>
          </p:cNvPr>
          <p:cNvSpPr txBox="1"/>
          <p:nvPr/>
        </p:nvSpPr>
        <p:spPr>
          <a:xfrm>
            <a:off x="5427754" y="4637164"/>
            <a:ext cx="6309203" cy="1415772"/>
          </a:xfrm>
          <a:prstGeom prst="rect">
            <a:avLst/>
          </a:prstGeom>
          <a:noFill/>
        </p:spPr>
        <p:txBody>
          <a:bodyPr wrap="square" rtlCol="0">
            <a:spAutoFit/>
          </a:bodyPr>
          <a:lstStyle/>
          <a:p>
            <a:pPr>
              <a:spcBef>
                <a:spcPts val="600"/>
              </a:spcBef>
            </a:pPr>
            <a:r>
              <a:rPr lang="en-US" dirty="0"/>
              <a:t>Shiyi Li</a:t>
            </a:r>
            <a:r>
              <a:rPr lang="en-US" baseline="30000" dirty="0"/>
              <a:t>1</a:t>
            </a:r>
            <a:r>
              <a:rPr lang="en-US" dirty="0"/>
              <a:t>, Philipp Bernhard</a:t>
            </a:r>
            <a:r>
              <a:rPr lang="en-US" baseline="30000" dirty="0"/>
              <a:t>1</a:t>
            </a:r>
            <a:r>
              <a:rPr lang="en-US" dirty="0"/>
              <a:t>, Irena Hajnsek</a:t>
            </a:r>
            <a:r>
              <a:rPr lang="en-US" baseline="30000" dirty="0"/>
              <a:t>1,2</a:t>
            </a:r>
            <a:r>
              <a:rPr lang="en-US" dirty="0"/>
              <a:t>, and Silvan Leinss</a:t>
            </a:r>
            <a:r>
              <a:rPr lang="en-US" baseline="30000" dirty="0"/>
              <a:t>1</a:t>
            </a:r>
          </a:p>
          <a:p>
            <a:pPr marL="223838" indent="-223838">
              <a:spcBef>
                <a:spcPts val="600"/>
              </a:spcBef>
              <a:buAutoNum type="arabicPeriod"/>
            </a:pPr>
            <a:r>
              <a:rPr lang="en-US" sz="1200" dirty="0"/>
              <a:t>Earth Observation and Remote Sensing, Institute of Environmental Engineering, ETH Zurich</a:t>
            </a:r>
          </a:p>
          <a:p>
            <a:pPr marL="223838" indent="-223838">
              <a:spcBef>
                <a:spcPts val="600"/>
              </a:spcBef>
              <a:buAutoNum type="arabicPeriod"/>
            </a:pPr>
            <a:r>
              <a:rPr lang="en-US" sz="1200" dirty="0"/>
              <a:t>German Aerospace Center (DLR) E.V. Microwaves and Radar Institute, </a:t>
            </a:r>
            <a:r>
              <a:rPr lang="en-US" sz="1200" dirty="0" err="1"/>
              <a:t>Wessling</a:t>
            </a:r>
            <a:r>
              <a:rPr lang="en-US" sz="1200" dirty="0"/>
              <a:t>, Germany</a:t>
            </a:r>
          </a:p>
          <a:p>
            <a:pPr>
              <a:spcBef>
                <a:spcPts val="600"/>
              </a:spcBef>
            </a:pPr>
            <a:r>
              <a:rPr lang="en-US" sz="1200" dirty="0"/>
              <a:t>Contact: </a:t>
            </a:r>
            <a:r>
              <a:rPr lang="en-US" sz="1200" dirty="0">
                <a:hlinkClick r:id="rId6"/>
              </a:rPr>
              <a:t>shiyi.li@ifu.baug.ethz.ch</a:t>
            </a:r>
            <a:r>
              <a:rPr lang="en-US" sz="1200" dirty="0"/>
              <a:t> </a:t>
            </a:r>
          </a:p>
          <a:p>
            <a:pPr marL="223838" indent="-223838">
              <a:spcBef>
                <a:spcPts val="600"/>
              </a:spcBef>
              <a:buAutoNum type="arabicPeriod"/>
            </a:pPr>
            <a:endParaRPr lang="en-US" sz="1200" dirty="0"/>
          </a:p>
        </p:txBody>
      </p:sp>
      <p:pic>
        <p:nvPicPr>
          <p:cNvPr id="14" name="Picture 13">
            <a:extLst>
              <a:ext uri="{FF2B5EF4-FFF2-40B4-BE49-F238E27FC236}">
                <a16:creationId xmlns:a16="http://schemas.microsoft.com/office/drawing/2014/main" id="{B8415E12-D20E-1D41-B307-E68BFAAE1AE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033476" y="169738"/>
            <a:ext cx="1760816" cy="466883"/>
          </a:xfrm>
          <a:prstGeom prst="rect">
            <a:avLst/>
          </a:prstGeom>
        </p:spPr>
      </p:pic>
    </p:spTree>
    <p:extLst>
      <p:ext uri="{BB962C8B-B14F-4D97-AF65-F5344CB8AC3E}">
        <p14:creationId xmlns:p14="http://schemas.microsoft.com/office/powerpoint/2010/main" val="404373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4DC909A-6722-43AF-83D5-15699D09C27D}" type="datetime1">
              <a:rPr lang="en-US" smtClean="0"/>
              <a:t>4/26/21</a:t>
            </a:fld>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2</a:t>
            </a:fld>
            <a:endParaRPr lang="en-US" dirty="0"/>
          </a:p>
        </p:txBody>
      </p:sp>
      <p:sp>
        <p:nvSpPr>
          <p:cNvPr id="6" name="Action Button: Home 5">
            <a:hlinkClick r:id="" action="ppaction://hlinkshowjump?jump=firstslide" highlightClick="1"/>
          </p:cNvPr>
          <p:cNvSpPr/>
          <p:nvPr/>
        </p:nvSpPr>
        <p:spPr>
          <a:xfrm>
            <a:off x="11413592" y="286603"/>
            <a:ext cx="360000" cy="3600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7" name="Action Button: Forward or Next 6">
            <a:hlinkClick r:id="" action="ppaction://hlinkshowjump?jump=nextslide" highlightClick="1"/>
          </p:cNvPr>
          <p:cNvSpPr/>
          <p:nvPr/>
        </p:nvSpPr>
        <p:spPr>
          <a:xfrm>
            <a:off x="10914292" y="286603"/>
            <a:ext cx="360000" cy="3600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8" name="Action Button: Back or Previous 7">
            <a:hlinkClick r:id="" action="ppaction://hlinkshowjump?jump=previousslide" highlightClick="1"/>
          </p:cNvPr>
          <p:cNvSpPr/>
          <p:nvPr/>
        </p:nvSpPr>
        <p:spPr>
          <a:xfrm>
            <a:off x="10414994" y="286603"/>
            <a:ext cx="360000" cy="360000"/>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9" name="Rectangle 8">
            <a:hlinkClick r:id="rId2" action="ppaction://hlinksldjump"/>
          </p:cNvPr>
          <p:cNvSpPr/>
          <p:nvPr/>
        </p:nvSpPr>
        <p:spPr>
          <a:xfrm>
            <a:off x="497802" y="282855"/>
            <a:ext cx="2340000" cy="36000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Introduction</a:t>
            </a:r>
          </a:p>
        </p:txBody>
      </p:sp>
      <p:sp>
        <p:nvSpPr>
          <p:cNvPr id="10" name="Rectangle 9">
            <a:hlinkClick r:id="rId3" action="ppaction://hlinksldjump"/>
          </p:cNvPr>
          <p:cNvSpPr/>
          <p:nvPr/>
        </p:nvSpPr>
        <p:spPr>
          <a:xfrm>
            <a:off x="2977100"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Data &amp; Methods</a:t>
            </a:r>
          </a:p>
        </p:txBody>
      </p:sp>
      <p:sp>
        <p:nvSpPr>
          <p:cNvPr id="11" name="Rectangle 10">
            <a:hlinkClick r:id="rId4" action="ppaction://hlinksldjump"/>
          </p:cNvPr>
          <p:cNvSpPr/>
          <p:nvPr/>
        </p:nvSpPr>
        <p:spPr>
          <a:xfrm>
            <a:off x="5456398" y="282856"/>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Results &amp; Discussion</a:t>
            </a:r>
          </a:p>
        </p:txBody>
      </p:sp>
      <p:sp>
        <p:nvSpPr>
          <p:cNvPr id="12" name="Rectangle 11">
            <a:hlinkClick r:id="rId5" action="ppaction://hlinksldjump"/>
          </p:cNvPr>
          <p:cNvSpPr/>
          <p:nvPr/>
        </p:nvSpPr>
        <p:spPr>
          <a:xfrm>
            <a:off x="7935696" y="282854"/>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Conclusion</a:t>
            </a:r>
          </a:p>
        </p:txBody>
      </p:sp>
      <p:pic>
        <p:nvPicPr>
          <p:cNvPr id="15" name="Picture 14"/>
          <p:cNvPicPr>
            <a:picLocks noChangeAspect="1"/>
          </p:cNvPicPr>
          <p:nvPr/>
        </p:nvPicPr>
        <p:blipFill rotWithShape="1">
          <a:blip r:embed="rId6"/>
          <a:srcRect l="353" t="714" r="696" b="702"/>
          <a:stretch/>
        </p:blipFill>
        <p:spPr>
          <a:xfrm>
            <a:off x="497804" y="2180439"/>
            <a:ext cx="4846792" cy="3329883"/>
          </a:xfrm>
          <a:prstGeom prst="rect">
            <a:avLst/>
          </a:prstGeom>
        </p:spPr>
      </p:pic>
      <p:sp>
        <p:nvSpPr>
          <p:cNvPr id="16" name="Rectangle 15"/>
          <p:cNvSpPr/>
          <p:nvPr/>
        </p:nvSpPr>
        <p:spPr>
          <a:xfrm>
            <a:off x="497803" y="986289"/>
            <a:ext cx="11275789" cy="938719"/>
          </a:xfrm>
          <a:prstGeom prst="rect">
            <a:avLst/>
          </a:prstGeom>
        </p:spPr>
        <p:style>
          <a:lnRef idx="1">
            <a:schemeClr val="accent1"/>
          </a:lnRef>
          <a:fillRef idx="0">
            <a:schemeClr val="accent1"/>
          </a:fillRef>
          <a:effectRef idx="0">
            <a:schemeClr val="accent1"/>
          </a:effectRef>
          <a:fontRef idx="minor">
            <a:schemeClr val="tx1"/>
          </a:fontRef>
        </p:style>
        <p:txBody>
          <a:bodyPr wrap="square">
            <a:spAutoFit/>
          </a:bodyPr>
          <a:lstStyle/>
          <a:p>
            <a:pPr>
              <a:spcBef>
                <a:spcPts val="600"/>
              </a:spcBef>
            </a:pPr>
            <a:r>
              <a:rPr lang="en-US" altLang="zh-CN" b="1" dirty="0">
                <a:latin typeface="Arial" panose="020B0604020202020204" pitchFamily="34" charset="0"/>
              </a:rPr>
              <a:t>Objectives</a:t>
            </a:r>
            <a:r>
              <a:rPr lang="zh-CN" altLang="en-US" sz="1600" dirty="0">
                <a:latin typeface="Arial" panose="020B0604020202020204" pitchFamily="34" charset="0"/>
              </a:rPr>
              <a:t>：</a:t>
            </a:r>
            <a:endParaRPr lang="en-US" altLang="zh-CN" sz="1600" dirty="0">
              <a:latin typeface="Arial" panose="020B0604020202020204" pitchFamily="34" charset="0"/>
            </a:endParaRPr>
          </a:p>
          <a:p>
            <a:pPr>
              <a:spcBef>
                <a:spcPts val="600"/>
              </a:spcBef>
            </a:pPr>
            <a:r>
              <a:rPr lang="en-US" sz="1600" dirty="0">
                <a:latin typeface="Arial" panose="020B0604020202020204" pitchFamily="34" charset="0"/>
              </a:rPr>
              <a:t>To characterize the surge dynamics of the South </a:t>
            </a:r>
            <a:r>
              <a:rPr lang="en-US" sz="1600" dirty="0" err="1">
                <a:latin typeface="Arial" panose="020B0604020202020204" pitchFamily="34" charset="0"/>
              </a:rPr>
              <a:t>Rimo</a:t>
            </a:r>
            <a:r>
              <a:rPr lang="en-US" sz="1600" dirty="0">
                <a:latin typeface="Arial" panose="020B0604020202020204" pitchFamily="34" charset="0"/>
              </a:rPr>
              <a:t> Glacier in the Karakoram range</a:t>
            </a:r>
            <a:r>
              <a:rPr lang="en-001" altLang="zh-CN" sz="1600" dirty="0">
                <a:latin typeface="Arial" panose="020B0604020202020204" pitchFamily="34" charset="0"/>
              </a:rPr>
              <a:t>,</a:t>
            </a:r>
            <a:r>
              <a:rPr lang="zh-CN" altLang="en-US" sz="1600" dirty="0">
                <a:latin typeface="Arial" panose="020B0604020202020204" pitchFamily="34" charset="0"/>
              </a:rPr>
              <a:t> </a:t>
            </a:r>
            <a:r>
              <a:rPr lang="en-US" sz="1600" dirty="0">
                <a:latin typeface="Arial" panose="020B0604020202020204" pitchFamily="34" charset="0"/>
              </a:rPr>
              <a:t>including the topographic change and the velocity evolution of the glacier</a:t>
            </a:r>
            <a:r>
              <a:rPr lang="en-001" sz="1600" dirty="0">
                <a:latin typeface="Arial" panose="020B0604020202020204" pitchFamily="34" charset="0"/>
              </a:rPr>
              <a:t>, </a:t>
            </a:r>
            <a:r>
              <a:rPr lang="en-US" sz="1600" dirty="0">
                <a:latin typeface="Arial" panose="020B0604020202020204" pitchFamily="34" charset="0"/>
              </a:rPr>
              <a:t>using </a:t>
            </a:r>
            <a:r>
              <a:rPr lang="en-001" sz="1600" dirty="0">
                <a:latin typeface="Arial" panose="020B0604020202020204" pitchFamily="34" charset="0"/>
              </a:rPr>
              <a:t>the </a:t>
            </a:r>
            <a:r>
              <a:rPr lang="en-US" sz="1600" dirty="0">
                <a:latin typeface="Arial" panose="020B0604020202020204" pitchFamily="34" charset="0"/>
              </a:rPr>
              <a:t>S</a:t>
            </a:r>
            <a:r>
              <a:rPr lang="en-001" sz="1600" dirty="0">
                <a:latin typeface="Arial" panose="020B0604020202020204" pitchFamily="34" charset="0"/>
              </a:rPr>
              <a:t>ynthetic </a:t>
            </a:r>
            <a:r>
              <a:rPr lang="en-US" sz="1600" dirty="0">
                <a:latin typeface="Arial" panose="020B0604020202020204" pitchFamily="34" charset="0"/>
              </a:rPr>
              <a:t>A</a:t>
            </a:r>
            <a:r>
              <a:rPr lang="en-001" sz="1600" dirty="0">
                <a:latin typeface="Arial" panose="020B0604020202020204" pitchFamily="34" charset="0"/>
              </a:rPr>
              <a:t>perture </a:t>
            </a:r>
            <a:r>
              <a:rPr lang="en-US" sz="1600" dirty="0">
                <a:latin typeface="Arial" panose="020B0604020202020204" pitchFamily="34" charset="0"/>
              </a:rPr>
              <a:t>R</a:t>
            </a:r>
            <a:r>
              <a:rPr lang="en-001" sz="1600" dirty="0">
                <a:latin typeface="Arial" panose="020B0604020202020204" pitchFamily="34" charset="0"/>
              </a:rPr>
              <a:t>adar</a:t>
            </a:r>
            <a:r>
              <a:rPr lang="en-US" sz="1600" dirty="0">
                <a:latin typeface="Arial" panose="020B0604020202020204" pitchFamily="34" charset="0"/>
              </a:rPr>
              <a:t> data</a:t>
            </a:r>
            <a:r>
              <a:rPr lang="en-001" sz="1600" dirty="0">
                <a:latin typeface="Arial" panose="020B0604020202020204" pitchFamily="34" charset="0"/>
              </a:rPr>
              <a:t>.</a:t>
            </a:r>
            <a:endParaRPr lang="en-US" sz="1600" dirty="0">
              <a:latin typeface="Arial" panose="020B0604020202020204" pitchFamily="34" charset="0"/>
            </a:endParaRPr>
          </a:p>
        </p:txBody>
      </p:sp>
      <p:sp>
        <p:nvSpPr>
          <p:cNvPr id="17" name="TextBox 16"/>
          <p:cNvSpPr txBox="1"/>
          <p:nvPr/>
        </p:nvSpPr>
        <p:spPr>
          <a:xfrm>
            <a:off x="5651409" y="2174893"/>
            <a:ext cx="6122184" cy="738664"/>
          </a:xfrm>
          <a:prstGeom prst="rect">
            <a:avLst/>
          </a:prstGeom>
          <a:noFill/>
        </p:spPr>
        <p:txBody>
          <a:bodyPr wrap="square" rtlCol="0">
            <a:spAutoFit/>
          </a:bodyPr>
          <a:lstStyle>
            <a:defPPr>
              <a:defRPr lang="en-US"/>
            </a:defPPr>
            <a:lvl1pPr>
              <a:defRPr sz="1400"/>
            </a:lvl1pPr>
          </a:lstStyle>
          <a:p>
            <a:r>
              <a:rPr lang="en-US" b="1" dirty="0">
                <a:latin typeface="Arial" panose="020B0604020202020204" pitchFamily="34" charset="0"/>
                <a:cs typeface="Arial" panose="020B0604020202020204" pitchFamily="34" charset="0"/>
              </a:rPr>
              <a:t>Glacier Surge</a:t>
            </a:r>
            <a:r>
              <a:rPr lang="en-US" dirty="0">
                <a:latin typeface="Arial" panose="020B0604020202020204" pitchFamily="34" charset="0"/>
                <a:cs typeface="Arial" panose="020B0604020202020204" pitchFamily="34" charset="0"/>
              </a:rPr>
              <a:t>: Abnormal glacier movements triggered by flow instabilities. Glacier flow oscillates quasi-periodically between long quiescent phases and abrupt active surge phases.</a:t>
            </a:r>
          </a:p>
        </p:txBody>
      </p:sp>
      <p:sp>
        <p:nvSpPr>
          <p:cNvPr id="18" name="Rectangle 17"/>
          <p:cNvSpPr/>
          <p:nvPr/>
        </p:nvSpPr>
        <p:spPr>
          <a:xfrm>
            <a:off x="555709" y="5618425"/>
            <a:ext cx="4730981" cy="738664"/>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The </a:t>
            </a:r>
            <a:r>
              <a:rPr lang="en-US" sz="1400" dirty="0" err="1">
                <a:latin typeface="Arial" panose="020B0604020202020204" pitchFamily="34" charset="0"/>
                <a:cs typeface="Arial" panose="020B0604020202020204" pitchFamily="34" charset="0"/>
              </a:rPr>
              <a:t>Rimo</a:t>
            </a:r>
            <a:r>
              <a:rPr lang="en-US" sz="1400" dirty="0">
                <a:latin typeface="Arial" panose="020B0604020202020204" pitchFamily="34" charset="0"/>
                <a:cs typeface="Arial" panose="020B0604020202020204" pitchFamily="34" charset="0"/>
              </a:rPr>
              <a:t> Glacier Group is a large glacier system in the Karakoram, and is composed of three limbs. Recently, a surge event is observed for the South </a:t>
            </a:r>
            <a:r>
              <a:rPr lang="en-US" sz="1400" dirty="0" err="1">
                <a:latin typeface="Arial" panose="020B0604020202020204" pitchFamily="34" charset="0"/>
                <a:cs typeface="Arial" panose="020B0604020202020204" pitchFamily="34" charset="0"/>
              </a:rPr>
              <a:t>Rimo</a:t>
            </a:r>
            <a:r>
              <a:rPr lang="en-US" sz="1400" dirty="0">
                <a:latin typeface="Arial" panose="020B0604020202020204" pitchFamily="34" charset="0"/>
                <a:cs typeface="Arial" panose="020B0604020202020204" pitchFamily="34" charset="0"/>
              </a:rPr>
              <a:t>. </a:t>
            </a:r>
          </a:p>
        </p:txBody>
      </p:sp>
      <p:pic>
        <p:nvPicPr>
          <p:cNvPr id="19" name="Picture 18"/>
          <p:cNvPicPr>
            <a:picLocks noChangeAspect="1"/>
          </p:cNvPicPr>
          <p:nvPr/>
        </p:nvPicPr>
        <p:blipFill>
          <a:blip r:embed="rId7"/>
          <a:stretch>
            <a:fillRect/>
          </a:stretch>
        </p:blipFill>
        <p:spPr>
          <a:xfrm>
            <a:off x="5617903" y="3173922"/>
            <a:ext cx="3477549" cy="3012551"/>
          </a:xfrm>
          <a:prstGeom prst="rect">
            <a:avLst/>
          </a:prstGeom>
        </p:spPr>
      </p:pic>
      <p:sp>
        <p:nvSpPr>
          <p:cNvPr id="20" name="TextBox 19"/>
          <p:cNvSpPr txBox="1"/>
          <p:nvPr/>
        </p:nvSpPr>
        <p:spPr>
          <a:xfrm>
            <a:off x="9210071" y="3341369"/>
            <a:ext cx="2563521" cy="2677656"/>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The surge of South </a:t>
            </a:r>
            <a:r>
              <a:rPr lang="en-US" sz="1400" dirty="0" err="1">
                <a:latin typeface="Arial" panose="020B0604020202020204" pitchFamily="34" charset="0"/>
                <a:cs typeface="Arial" panose="020B0604020202020204" pitchFamily="34" charset="0"/>
              </a:rPr>
              <a:t>Rimo</a:t>
            </a:r>
            <a:r>
              <a:rPr lang="en-US" sz="1400" dirty="0">
                <a:latin typeface="Arial" panose="020B0604020202020204" pitchFamily="34" charset="0"/>
                <a:cs typeface="Arial" panose="020B0604020202020204" pitchFamily="34" charset="0"/>
              </a:rPr>
              <a:t> started in mid 2018 and ended in early 2020. Typical morphological features of surging, such as looped moraines and terminus advancement, can be identified from the Sentinel-2 images. A glacier lake was formed before the surge termination and disappeared when the surge was stopped.</a:t>
            </a:r>
          </a:p>
        </p:txBody>
      </p:sp>
      <p:cxnSp>
        <p:nvCxnSpPr>
          <p:cNvPr id="22" name="Straight Connector 21"/>
          <p:cNvCxnSpPr/>
          <p:nvPr/>
        </p:nvCxnSpPr>
        <p:spPr>
          <a:xfrm flipH="1">
            <a:off x="5574417" y="3039873"/>
            <a:ext cx="6199175" cy="12667"/>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5498395" y="2172942"/>
            <a:ext cx="4890" cy="3998725"/>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6772428" y="5618425"/>
            <a:ext cx="237270" cy="23454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8068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222215-41A3-43CB-9224-070C453E0EAC}" type="datetime1">
              <a:rPr lang="en-US" smtClean="0"/>
              <a:t>4/26/21</a:t>
            </a:fld>
            <a:endParaRPr lang="en-US" dirty="0"/>
          </a:p>
        </p:txBody>
      </p:sp>
      <p:sp>
        <p:nvSpPr>
          <p:cNvPr id="3" name="Slide Number Placeholder 2"/>
          <p:cNvSpPr>
            <a:spLocks noGrp="1"/>
          </p:cNvSpPr>
          <p:nvPr>
            <p:ph type="sldNum" sz="quarter" idx="12"/>
          </p:nvPr>
        </p:nvSpPr>
        <p:spPr/>
        <p:txBody>
          <a:bodyPr/>
          <a:lstStyle/>
          <a:p>
            <a:fld id="{3A98EE3D-8CD1-4C3F-BD1C-C98C9596463C}" type="slidenum">
              <a:rPr lang="en-US" smtClean="0"/>
              <a:t>3</a:t>
            </a:fld>
            <a:endParaRPr lang="en-US" dirty="0"/>
          </a:p>
        </p:txBody>
      </p:sp>
      <p:sp>
        <p:nvSpPr>
          <p:cNvPr id="12" name="Rectangle 11"/>
          <p:cNvSpPr/>
          <p:nvPr/>
        </p:nvSpPr>
        <p:spPr>
          <a:xfrm>
            <a:off x="497802" y="3951343"/>
            <a:ext cx="3300904" cy="369332"/>
          </a:xfrm>
          <a:prstGeom prst="rect">
            <a:avLst/>
          </a:prstGeom>
        </p:spPr>
        <p:txBody>
          <a:bodyPr wrap="none">
            <a:spAutoFit/>
          </a:bodyPr>
          <a:lstStyle/>
          <a:p>
            <a:r>
              <a:rPr lang="en-001" b="1" dirty="0">
                <a:latin typeface="Arial" panose="020B0604020202020204" pitchFamily="34" charset="0"/>
              </a:rPr>
              <a:t>2. </a:t>
            </a:r>
            <a:r>
              <a:rPr lang="en-US" b="1" dirty="0">
                <a:latin typeface="Arial" panose="020B0604020202020204" pitchFamily="34" charset="0"/>
              </a:rPr>
              <a:t>Surface velocity evolution</a:t>
            </a:r>
          </a:p>
        </p:txBody>
      </p:sp>
      <p:sp>
        <p:nvSpPr>
          <p:cNvPr id="13" name="Rectangle 12"/>
          <p:cNvSpPr/>
          <p:nvPr/>
        </p:nvSpPr>
        <p:spPr>
          <a:xfrm>
            <a:off x="497802" y="1810279"/>
            <a:ext cx="7990958" cy="2031325"/>
          </a:xfrm>
          <a:prstGeom prst="rect">
            <a:avLst/>
          </a:prstGeom>
        </p:spPr>
        <p:txBody>
          <a:bodyPr wrap="square">
            <a:spAutoFit/>
          </a:bodyPr>
          <a:lstStyle/>
          <a:p>
            <a:r>
              <a:rPr lang="en-US" dirty="0">
                <a:latin typeface="Arial" panose="020B0604020202020204" pitchFamily="34" charset="0"/>
                <a:cs typeface="Arial" panose="020B0604020202020204" pitchFamily="34" charset="0"/>
              </a:rPr>
              <a:t>We examined the topographic change of the South </a:t>
            </a:r>
            <a:r>
              <a:rPr lang="en-US" dirty="0" err="1">
                <a:latin typeface="Arial" panose="020B0604020202020204" pitchFamily="34" charset="0"/>
                <a:cs typeface="Arial" panose="020B0604020202020204" pitchFamily="34" charset="0"/>
              </a:rPr>
              <a:t>Rimo</a:t>
            </a:r>
            <a:r>
              <a:rPr lang="en-00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with digital elevation models (DEMs) generated from</a:t>
            </a:r>
            <a:r>
              <a:rPr lang="en-00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TanDEM</a:t>
            </a:r>
            <a:r>
              <a:rPr lang="en-US" dirty="0">
                <a:latin typeface="Arial" panose="020B0604020202020204" pitchFamily="34" charset="0"/>
                <a:cs typeface="Arial" panose="020B0604020202020204" pitchFamily="34" charset="0"/>
              </a:rPr>
              <a:t>-X </a:t>
            </a:r>
            <a:r>
              <a:rPr lang="en-US" dirty="0" err="1">
                <a:latin typeface="Arial" panose="020B0604020202020204" pitchFamily="34" charset="0"/>
                <a:cs typeface="Arial" panose="020B0604020202020204" pitchFamily="34" charset="0"/>
              </a:rPr>
              <a:t>CoSSC</a:t>
            </a:r>
            <a:r>
              <a:rPr lang="en-US" dirty="0">
                <a:latin typeface="Arial" panose="020B0604020202020204" pitchFamily="34" charset="0"/>
                <a:cs typeface="Arial" panose="020B0604020202020204" pitchFamily="34" charset="0"/>
              </a:rPr>
              <a:t> data acquired between 2011-07-15 and</a:t>
            </a:r>
            <a:r>
              <a:rPr lang="en-00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2017-02-07.</a:t>
            </a:r>
            <a:r>
              <a:rPr lang="en-00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Acquisition parameters of the </a:t>
            </a:r>
            <a:r>
              <a:rPr lang="en-US" dirty="0" err="1">
                <a:latin typeface="Arial" panose="020B0604020202020204" pitchFamily="34" charset="0"/>
                <a:cs typeface="Arial" panose="020B0604020202020204" pitchFamily="34" charset="0"/>
              </a:rPr>
              <a:t>TanDEM</a:t>
            </a:r>
            <a:r>
              <a:rPr lang="en-US" dirty="0">
                <a:latin typeface="Arial" panose="020B0604020202020204" pitchFamily="34" charset="0"/>
                <a:cs typeface="Arial" panose="020B0604020202020204" pitchFamily="34" charset="0"/>
              </a:rPr>
              <a:t>-X data </a:t>
            </a:r>
            <a:r>
              <a:rPr lang="en-001" dirty="0">
                <a:latin typeface="Arial" panose="020B0604020202020204" pitchFamily="34" charset="0"/>
                <a:cs typeface="Arial" panose="020B0604020202020204" pitchFamily="34" charset="0"/>
              </a:rPr>
              <a:t>can be found in the appendix. </a:t>
            </a:r>
            <a:r>
              <a:rPr lang="en-US" dirty="0">
                <a:latin typeface="Arial" panose="020B0604020202020204" pitchFamily="34" charset="0"/>
                <a:cs typeface="Arial" panose="020B0604020202020204" pitchFamily="34" charset="0"/>
              </a:rPr>
              <a:t>The processing chain for the DEM generation</a:t>
            </a:r>
            <a:r>
              <a:rPr lang="en-001" dirty="0">
                <a:latin typeface="Arial" panose="020B0604020202020204" pitchFamily="34" charset="0"/>
                <a:cs typeface="Arial" panose="020B0604020202020204" pitchFamily="34" charset="0"/>
              </a:rPr>
              <a:t> is shown in </a:t>
            </a:r>
            <a:r>
              <a:rPr lang="en-001">
                <a:latin typeface="Arial" panose="020B0604020202020204" pitchFamily="34" charset="0"/>
                <a:cs typeface="Arial" panose="020B0604020202020204" pitchFamily="34" charset="0"/>
              </a:rPr>
              <a:t>the right</a:t>
            </a:r>
            <a:r>
              <a:rPr lang="en-001" dirty="0">
                <a:latin typeface="Arial" panose="020B0604020202020204" pitchFamily="34" charset="0"/>
                <a:cs typeface="Arial" panose="020B0604020202020204" pitchFamily="34" charset="0"/>
              </a:rPr>
              <a:t>. We used the </a:t>
            </a:r>
            <a:r>
              <a:rPr lang="en-US" dirty="0">
                <a:latin typeface="Arial" panose="020B0604020202020204" pitchFamily="34" charset="0"/>
                <a:cs typeface="Arial" panose="020B0604020202020204" pitchFamily="34" charset="0"/>
              </a:rPr>
              <a:t>GAMMA software</a:t>
            </a:r>
            <a:r>
              <a:rPr lang="en-001" dirty="0">
                <a:latin typeface="Arial" panose="020B0604020202020204" pitchFamily="34" charset="0"/>
                <a:cs typeface="Arial" panose="020B0604020202020204" pitchFamily="34" charset="0"/>
              </a:rPr>
              <a:t> in the data processing, and the </a:t>
            </a:r>
            <a:r>
              <a:rPr lang="en-US" dirty="0">
                <a:latin typeface="Arial" panose="020B0604020202020204" pitchFamily="34" charset="0"/>
                <a:cs typeface="Arial" panose="020B0604020202020204" pitchFamily="34" charset="0"/>
              </a:rPr>
              <a:t>ALOS 30m DEM as an external DEM. </a:t>
            </a:r>
            <a:endParaRPr lang="en-001"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2"/>
          <a:stretch>
            <a:fillRect/>
          </a:stretch>
        </p:blipFill>
        <p:spPr>
          <a:xfrm>
            <a:off x="8488761" y="1228468"/>
            <a:ext cx="3284832" cy="2722876"/>
          </a:xfrm>
          <a:prstGeom prst="rect">
            <a:avLst/>
          </a:prstGeom>
        </p:spPr>
      </p:pic>
      <p:sp>
        <p:nvSpPr>
          <p:cNvPr id="18" name="Rectangle 17"/>
          <p:cNvSpPr/>
          <p:nvPr/>
        </p:nvSpPr>
        <p:spPr>
          <a:xfrm>
            <a:off x="497802" y="1062499"/>
            <a:ext cx="4942379" cy="369332"/>
          </a:xfrm>
          <a:prstGeom prst="rect">
            <a:avLst/>
          </a:prstGeom>
        </p:spPr>
        <p:txBody>
          <a:bodyPr wrap="none">
            <a:spAutoFit/>
          </a:bodyPr>
          <a:lstStyle/>
          <a:p>
            <a:r>
              <a:rPr lang="en-001" b="1" dirty="0">
                <a:latin typeface="Arial" panose="020B0604020202020204" pitchFamily="34" charset="0"/>
              </a:rPr>
              <a:t>1. </a:t>
            </a:r>
            <a:r>
              <a:rPr lang="en-US" b="1" dirty="0">
                <a:latin typeface="Arial" panose="020B0604020202020204" pitchFamily="34" charset="0"/>
              </a:rPr>
              <a:t>DEM generation and topographic change</a:t>
            </a:r>
          </a:p>
        </p:txBody>
      </p:sp>
      <p:sp>
        <p:nvSpPr>
          <p:cNvPr id="20" name="Rectangle 19"/>
          <p:cNvSpPr/>
          <p:nvPr/>
        </p:nvSpPr>
        <p:spPr>
          <a:xfrm>
            <a:off x="497802" y="4540153"/>
            <a:ext cx="11275790" cy="1477328"/>
          </a:xfrm>
          <a:prstGeom prst="rect">
            <a:avLst/>
          </a:prstGeom>
        </p:spPr>
        <p:txBody>
          <a:bodyPr wrap="square">
            <a:spAutoFit/>
          </a:bodyPr>
          <a:lstStyle/>
          <a:p>
            <a:r>
              <a:rPr lang="en-US" dirty="0">
                <a:latin typeface="Arial" panose="020B0604020202020204" pitchFamily="34" charset="0"/>
                <a:cs typeface="Arial" panose="020B0604020202020204" pitchFamily="34" charset="0"/>
              </a:rPr>
              <a:t>To determine the surface velocity evolution of the South </a:t>
            </a:r>
            <a:r>
              <a:rPr lang="en-US" dirty="0" err="1">
                <a:latin typeface="Arial" panose="020B0604020202020204" pitchFamily="34" charset="0"/>
                <a:cs typeface="Arial" panose="020B0604020202020204" pitchFamily="34" charset="0"/>
              </a:rPr>
              <a:t>Rimo</a:t>
            </a:r>
            <a:r>
              <a:rPr lang="en-00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we downloaded a time-series of </a:t>
            </a:r>
            <a:r>
              <a:rPr lang="en-001" dirty="0">
                <a:latin typeface="Arial" panose="020B0604020202020204" pitchFamily="34" charset="0"/>
                <a:cs typeface="Arial" panose="020B0604020202020204" pitchFamily="34" charset="0"/>
              </a:rPr>
              <a:t>162 </a:t>
            </a:r>
            <a:r>
              <a:rPr lang="en-US" dirty="0">
                <a:latin typeface="Arial" panose="020B0604020202020204" pitchFamily="34" charset="0"/>
                <a:cs typeface="Arial" panose="020B0604020202020204" pitchFamily="34" charset="0"/>
              </a:rPr>
              <a:t>Sentinel-1 Interferometric Width Swath images (orbit 129</a:t>
            </a:r>
            <a:r>
              <a:rPr lang="en-00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asc</a:t>
            </a:r>
            <a:r>
              <a:rPr lang="en-US" dirty="0">
                <a:latin typeface="Arial" panose="020B0604020202020204" pitchFamily="34" charset="0"/>
                <a:cs typeface="Arial" panose="020B0604020202020204" pitchFamily="34" charset="0"/>
              </a:rPr>
              <a:t>, VV</a:t>
            </a:r>
            <a:r>
              <a:rPr lang="en-001" dirty="0">
                <a:latin typeface="Arial" panose="020B0604020202020204" pitchFamily="34" charset="0"/>
                <a:cs typeface="Arial" panose="020B0604020202020204" pitchFamily="34" charset="0"/>
              </a:rPr>
              <a:t>, 10m resolution</a:t>
            </a:r>
            <a:r>
              <a:rPr lang="en-US" dirty="0">
                <a:latin typeface="Arial" panose="020B0604020202020204" pitchFamily="34" charset="0"/>
                <a:cs typeface="Arial" panose="020B0604020202020204" pitchFamily="34" charset="0"/>
              </a:rPr>
              <a:t>) using the Google Earth Engine and applied incoherent intensity offset tracking</a:t>
            </a:r>
            <a:r>
              <a:rPr lang="en-US" baseline="30000" dirty="0">
                <a:latin typeface="Arial" panose="020B0604020202020204" pitchFamily="34" charset="0"/>
                <a:cs typeface="Arial" panose="020B0604020202020204" pitchFamily="34" charset="0"/>
              </a:rPr>
              <a:t>[</a:t>
            </a:r>
            <a:r>
              <a:rPr lang="en-001" baseline="30000" dirty="0">
                <a:latin typeface="Arial" panose="020B0604020202020204" pitchFamily="34" charset="0"/>
                <a:cs typeface="Arial" panose="020B0604020202020204" pitchFamily="34" charset="0"/>
              </a:rPr>
              <a:t>1</a:t>
            </a:r>
            <a:r>
              <a:rPr lang="en-US" baseline="30000" dirty="0">
                <a:latin typeface="Arial" panose="020B0604020202020204" pitchFamily="34" charset="0"/>
                <a:cs typeface="Arial" panose="020B0604020202020204" pitchFamily="34" charset="0"/>
              </a:rPr>
              <a:t>]</a:t>
            </a:r>
            <a:r>
              <a:rPr lang="en-001" baseline="30000"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with a patch size of 128×128</a:t>
            </a:r>
            <a:r>
              <a:rPr lang="en-00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pixels, a patch spacing of 32 × 32 pixels, and temporal intervals between 12 and 48 days. Offset tracking was applied</a:t>
            </a:r>
            <a:r>
              <a:rPr lang="en-00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on the backscatter intensity in dB with a high-pass filter of</a:t>
            </a:r>
            <a:r>
              <a:rPr lang="en-00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96 × 96 pixels to avoid locking to topographic features.</a:t>
            </a:r>
          </a:p>
        </p:txBody>
      </p:sp>
      <p:sp>
        <p:nvSpPr>
          <p:cNvPr id="21" name="Rectangle 20"/>
          <p:cNvSpPr/>
          <p:nvPr/>
        </p:nvSpPr>
        <p:spPr>
          <a:xfrm>
            <a:off x="497802" y="6437124"/>
            <a:ext cx="9340555" cy="400110"/>
          </a:xfrm>
          <a:prstGeom prst="rect">
            <a:avLst/>
          </a:prstGeom>
        </p:spPr>
        <p:txBody>
          <a:bodyPr wrap="square">
            <a:spAutoFit/>
          </a:bodyPr>
          <a:lstStyle/>
          <a:p>
            <a:r>
              <a:rPr lang="en-001" sz="1000" dirty="0">
                <a:solidFill>
                  <a:schemeClr val="bg1"/>
                </a:solidFill>
                <a:latin typeface="Arial" panose="020B0604020202020204" pitchFamily="34" charset="0"/>
              </a:rPr>
              <a:t>[1] </a:t>
            </a:r>
            <a:r>
              <a:rPr lang="en-US" sz="1000" dirty="0">
                <a:solidFill>
                  <a:schemeClr val="bg1"/>
                </a:solidFill>
                <a:latin typeface="Arial" panose="020B0604020202020204" pitchFamily="34" charset="0"/>
              </a:rPr>
              <a:t>T. </a:t>
            </a:r>
            <a:r>
              <a:rPr lang="en-US" sz="1000" dirty="0" err="1">
                <a:solidFill>
                  <a:schemeClr val="bg1"/>
                </a:solidFill>
                <a:latin typeface="Arial" panose="020B0604020202020204" pitchFamily="34" charset="0"/>
              </a:rPr>
              <a:t>Strozzi</a:t>
            </a:r>
            <a:r>
              <a:rPr lang="en-US" sz="1000" dirty="0">
                <a:solidFill>
                  <a:schemeClr val="bg1"/>
                </a:solidFill>
                <a:latin typeface="Arial" panose="020B0604020202020204" pitchFamily="34" charset="0"/>
              </a:rPr>
              <a:t>, A. Luckman, T. Murray, U. </a:t>
            </a:r>
            <a:r>
              <a:rPr lang="en-US" sz="1000" dirty="0" err="1">
                <a:solidFill>
                  <a:schemeClr val="bg1"/>
                </a:solidFill>
                <a:latin typeface="Arial" panose="020B0604020202020204" pitchFamily="34" charset="0"/>
              </a:rPr>
              <a:t>Wegmuller</a:t>
            </a:r>
            <a:r>
              <a:rPr lang="en-US" sz="1000" dirty="0">
                <a:solidFill>
                  <a:schemeClr val="bg1"/>
                </a:solidFill>
                <a:latin typeface="Arial" panose="020B0604020202020204" pitchFamily="34" charset="0"/>
              </a:rPr>
              <a:t>, and C. L. ¨ Werner, “Glacier motion estimation using SAR offset-tracking procedures,” IEEE Trans. </a:t>
            </a:r>
            <a:r>
              <a:rPr lang="en-US" sz="1000" dirty="0" err="1">
                <a:solidFill>
                  <a:schemeClr val="bg1"/>
                </a:solidFill>
                <a:latin typeface="Arial" panose="020B0604020202020204" pitchFamily="34" charset="0"/>
              </a:rPr>
              <a:t>Geosci</a:t>
            </a:r>
            <a:r>
              <a:rPr lang="en-US" sz="1000" dirty="0">
                <a:solidFill>
                  <a:schemeClr val="bg1"/>
                </a:solidFill>
                <a:latin typeface="Arial" panose="020B0604020202020204" pitchFamily="34" charset="0"/>
              </a:rPr>
              <a:t>. Remote Sens., vol. 40, no. 11, pp. 2384–2391, 11 2002</a:t>
            </a:r>
          </a:p>
        </p:txBody>
      </p:sp>
      <p:sp>
        <p:nvSpPr>
          <p:cNvPr id="17" name="Action Button: Home 16">
            <a:hlinkClick r:id="" action="ppaction://hlinkshowjump?jump=firstslide" highlightClick="1"/>
          </p:cNvPr>
          <p:cNvSpPr/>
          <p:nvPr/>
        </p:nvSpPr>
        <p:spPr>
          <a:xfrm>
            <a:off x="11413592" y="286603"/>
            <a:ext cx="360000" cy="3600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9" name="Action Button: Forward or Next 18">
            <a:hlinkClick r:id="" action="ppaction://hlinkshowjump?jump=nextslide" highlightClick="1"/>
          </p:cNvPr>
          <p:cNvSpPr/>
          <p:nvPr/>
        </p:nvSpPr>
        <p:spPr>
          <a:xfrm>
            <a:off x="10914292" y="286603"/>
            <a:ext cx="360000" cy="3600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2" name="Action Button: Back or Previous 21">
            <a:hlinkClick r:id="" action="ppaction://hlinkshowjump?jump=previousslide" highlightClick="1"/>
          </p:cNvPr>
          <p:cNvSpPr/>
          <p:nvPr/>
        </p:nvSpPr>
        <p:spPr>
          <a:xfrm>
            <a:off x="10414994" y="286603"/>
            <a:ext cx="360000" cy="360000"/>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3" name="Rectangle 22">
            <a:hlinkClick r:id="rId3" action="ppaction://hlinksldjump"/>
          </p:cNvPr>
          <p:cNvSpPr/>
          <p:nvPr/>
        </p:nvSpPr>
        <p:spPr>
          <a:xfrm>
            <a:off x="497802"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Introduction</a:t>
            </a:r>
          </a:p>
        </p:txBody>
      </p:sp>
      <p:sp>
        <p:nvSpPr>
          <p:cNvPr id="24" name="Rectangle 23">
            <a:hlinkClick r:id="rId4" action="ppaction://hlinksldjump"/>
          </p:cNvPr>
          <p:cNvSpPr/>
          <p:nvPr/>
        </p:nvSpPr>
        <p:spPr>
          <a:xfrm>
            <a:off x="2977100" y="282855"/>
            <a:ext cx="2340000" cy="36000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Data &amp; Methods</a:t>
            </a:r>
          </a:p>
        </p:txBody>
      </p:sp>
      <p:sp>
        <p:nvSpPr>
          <p:cNvPr id="25" name="Rectangle 24">
            <a:hlinkClick r:id="rId5" action="ppaction://hlinksldjump"/>
          </p:cNvPr>
          <p:cNvSpPr/>
          <p:nvPr/>
        </p:nvSpPr>
        <p:spPr>
          <a:xfrm>
            <a:off x="5456398" y="282856"/>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Results &amp; Discussion</a:t>
            </a:r>
          </a:p>
        </p:txBody>
      </p:sp>
      <p:sp>
        <p:nvSpPr>
          <p:cNvPr id="26" name="Rectangle 25">
            <a:hlinkClick r:id="rId6" action="ppaction://hlinksldjump"/>
          </p:cNvPr>
          <p:cNvSpPr/>
          <p:nvPr/>
        </p:nvSpPr>
        <p:spPr>
          <a:xfrm>
            <a:off x="7935696" y="282854"/>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Conclusion</a:t>
            </a:r>
          </a:p>
        </p:txBody>
      </p:sp>
    </p:spTree>
    <p:extLst>
      <p:ext uri="{BB962C8B-B14F-4D97-AF65-F5344CB8AC3E}">
        <p14:creationId xmlns:p14="http://schemas.microsoft.com/office/powerpoint/2010/main" val="1457619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222215-41A3-43CB-9224-070C453E0EAC}" type="datetime1">
              <a:rPr lang="en-US" smtClean="0"/>
              <a:t>4/26/21</a:t>
            </a:fld>
            <a:endParaRPr lang="en-US" dirty="0"/>
          </a:p>
        </p:txBody>
      </p:sp>
      <p:sp>
        <p:nvSpPr>
          <p:cNvPr id="3" name="Slide Number Placeholder 2"/>
          <p:cNvSpPr>
            <a:spLocks noGrp="1"/>
          </p:cNvSpPr>
          <p:nvPr>
            <p:ph type="sldNum" sz="quarter" idx="12"/>
          </p:nvPr>
        </p:nvSpPr>
        <p:spPr/>
        <p:txBody>
          <a:bodyPr/>
          <a:lstStyle/>
          <a:p>
            <a:fld id="{3A98EE3D-8CD1-4C3F-BD1C-C98C9596463C}" type="slidenum">
              <a:rPr lang="en-US" smtClean="0"/>
              <a:t>4</a:t>
            </a:fld>
            <a:endParaRPr lang="en-US" dirty="0"/>
          </a:p>
        </p:txBody>
      </p:sp>
      <p:sp>
        <p:nvSpPr>
          <p:cNvPr id="15" name="Rectangle 14">
            <a:extLst>
              <a:ext uri="{FF2B5EF4-FFF2-40B4-BE49-F238E27FC236}">
                <a16:creationId xmlns:a16="http://schemas.microsoft.com/office/drawing/2014/main" id="{514B22A3-5BEB-5D40-806B-0AD420C442DA}"/>
              </a:ext>
            </a:extLst>
          </p:cNvPr>
          <p:cNvSpPr/>
          <p:nvPr/>
        </p:nvSpPr>
        <p:spPr>
          <a:xfrm>
            <a:off x="497802" y="961221"/>
            <a:ext cx="2437399" cy="369332"/>
          </a:xfrm>
          <a:prstGeom prst="rect">
            <a:avLst/>
          </a:prstGeom>
        </p:spPr>
        <p:txBody>
          <a:bodyPr wrap="none">
            <a:spAutoFit/>
          </a:bodyPr>
          <a:lstStyle/>
          <a:p>
            <a:r>
              <a:rPr lang="en-GB" b="1" dirty="0">
                <a:latin typeface="Arial" panose="020B0604020202020204" pitchFamily="34" charset="0"/>
              </a:rPr>
              <a:t>Topographic change</a:t>
            </a:r>
            <a:endParaRPr lang="en-US" b="1" dirty="0"/>
          </a:p>
        </p:txBody>
      </p:sp>
      <p:sp>
        <p:nvSpPr>
          <p:cNvPr id="16" name="Rectangle 15">
            <a:extLst>
              <a:ext uri="{FF2B5EF4-FFF2-40B4-BE49-F238E27FC236}">
                <a16:creationId xmlns:a16="http://schemas.microsoft.com/office/drawing/2014/main" id="{5F13AC70-8391-6E41-A101-82AFAAF2745D}"/>
              </a:ext>
            </a:extLst>
          </p:cNvPr>
          <p:cNvSpPr/>
          <p:nvPr/>
        </p:nvSpPr>
        <p:spPr>
          <a:xfrm>
            <a:off x="7050993" y="1145887"/>
            <a:ext cx="4798732" cy="1015663"/>
          </a:xfrm>
          <a:prstGeom prst="rect">
            <a:avLst/>
          </a:prstGeom>
        </p:spPr>
        <p:txBody>
          <a:bodyPr wrap="square">
            <a:spAutoFit/>
          </a:bodyPr>
          <a:lstStyle/>
          <a:p>
            <a:r>
              <a:rPr lang="en-GB" sz="1200" dirty="0">
                <a:latin typeface="Arial" panose="020B0604020202020204" pitchFamily="34" charset="0"/>
              </a:rPr>
              <a:t>Using the DEM of 2011-07-15 as a reference, we obtained six elevation difference maps shown in the left. Transects of elevation change along the central flowline are shown in the right. Six reference points S0–S5 roughly divides the central flow line into five parts of equal length.</a:t>
            </a:r>
            <a:endParaRPr lang="en-US" sz="1200" dirty="0"/>
          </a:p>
        </p:txBody>
      </p:sp>
      <p:sp>
        <p:nvSpPr>
          <p:cNvPr id="17" name="Rectangle 16">
            <a:extLst>
              <a:ext uri="{FF2B5EF4-FFF2-40B4-BE49-F238E27FC236}">
                <a16:creationId xmlns:a16="http://schemas.microsoft.com/office/drawing/2014/main" id="{5030C770-7238-2D47-AEB8-961B139FD58A}"/>
              </a:ext>
            </a:extLst>
          </p:cNvPr>
          <p:cNvSpPr/>
          <p:nvPr/>
        </p:nvSpPr>
        <p:spPr>
          <a:xfrm>
            <a:off x="7050993" y="2250487"/>
            <a:ext cx="4798732" cy="3170099"/>
          </a:xfrm>
          <a:prstGeom prst="rect">
            <a:avLst/>
          </a:prstGeom>
        </p:spPr>
        <p:txBody>
          <a:bodyPr wrap="square">
            <a:spAutoFit/>
          </a:bodyPr>
          <a:lstStyle/>
          <a:p>
            <a:pPr marL="285750" indent="-285750">
              <a:spcBef>
                <a:spcPts val="600"/>
              </a:spcBef>
              <a:buFont typeface="Arial" panose="020B0604020202020204" pitchFamily="34" charset="0"/>
              <a:buChar char="•"/>
            </a:pPr>
            <a:r>
              <a:rPr lang="en-GB" sz="1200" dirty="0">
                <a:latin typeface="Arial" panose="020B0604020202020204" pitchFamily="34" charset="0"/>
              </a:rPr>
              <a:t>July 2011 - January 2012: the middle stream of the glacier (around S1 to S3) shows only limited elevation increase. </a:t>
            </a:r>
          </a:p>
          <a:p>
            <a:pPr marL="285750" indent="-285750">
              <a:spcBef>
                <a:spcPts val="600"/>
              </a:spcBef>
              <a:buFont typeface="Arial" panose="020B0604020202020204" pitchFamily="34" charset="0"/>
              <a:buChar char="•"/>
            </a:pPr>
            <a:r>
              <a:rPr lang="en-GB" sz="1200" dirty="0">
                <a:latin typeface="Arial" panose="020B0604020202020204" pitchFamily="34" charset="0"/>
              </a:rPr>
              <a:t>Since 2013, a bulge started to build aroundS3 and gained about 8.20 m in height. Elevation loss around S4 indicates a negative mass balance possibly due to insufficient ice supply from the upstream bulge. In 2013, the elevation decreased around S1 but the bulge (S3) grew about 3 meter higher. </a:t>
            </a:r>
          </a:p>
          <a:p>
            <a:pPr marL="285750" indent="-285750">
              <a:spcBef>
                <a:spcPts val="600"/>
              </a:spcBef>
              <a:buFont typeface="Arial" panose="020B0604020202020204" pitchFamily="34" charset="0"/>
              <a:buChar char="•"/>
            </a:pPr>
            <a:r>
              <a:rPr lang="en-GB" sz="1200" dirty="0">
                <a:latin typeface="Arial" panose="020B0604020202020204" pitchFamily="34" charset="0"/>
              </a:rPr>
              <a:t>In the winter of 2013 - 2014: the height of the bulge, and the drop height between the middle stream (S1 to S3) and downstream (around S4) was stable. </a:t>
            </a:r>
          </a:p>
          <a:p>
            <a:pPr marL="285750" indent="-285750">
              <a:spcBef>
                <a:spcPts val="600"/>
              </a:spcBef>
              <a:buFont typeface="Arial" panose="020B0604020202020204" pitchFamily="34" charset="0"/>
              <a:buChar char="•"/>
            </a:pPr>
            <a:r>
              <a:rPr lang="en-GB" sz="1200" dirty="0">
                <a:latin typeface="Arial" panose="020B0604020202020204" pitchFamily="34" charset="0"/>
              </a:rPr>
              <a:t>In the winter 2016/2017,the bulge developed a height of almost 30 meters relative to 2011, and spanned to a wider range along the flow line.</a:t>
            </a:r>
          </a:p>
          <a:p>
            <a:pPr marL="285750" indent="-285750">
              <a:spcBef>
                <a:spcPts val="600"/>
              </a:spcBef>
              <a:buFont typeface="Arial" panose="020B0604020202020204" pitchFamily="34" charset="0"/>
              <a:buChar char="•"/>
            </a:pPr>
            <a:r>
              <a:rPr lang="en-GB" sz="1200" dirty="0">
                <a:latin typeface="Arial" panose="020B0604020202020204" pitchFamily="34" charset="0"/>
              </a:rPr>
              <a:t>During 2013–2017, the average rate of elevation gain at the bulge peak is approximately 4.8 m/yr.</a:t>
            </a:r>
            <a:endParaRPr lang="en-US" sz="1200" dirty="0"/>
          </a:p>
        </p:txBody>
      </p:sp>
      <p:sp>
        <p:nvSpPr>
          <p:cNvPr id="18" name="Rectangle 17">
            <a:extLst>
              <a:ext uri="{FF2B5EF4-FFF2-40B4-BE49-F238E27FC236}">
                <a16:creationId xmlns:a16="http://schemas.microsoft.com/office/drawing/2014/main" id="{134F3C4A-8106-5E4C-81F2-D23049225A05}"/>
              </a:ext>
            </a:extLst>
          </p:cNvPr>
          <p:cNvSpPr/>
          <p:nvPr/>
        </p:nvSpPr>
        <p:spPr>
          <a:xfrm>
            <a:off x="7050993" y="5591540"/>
            <a:ext cx="4798732" cy="64633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GB" sz="1200" dirty="0">
                <a:latin typeface="Arial" panose="020B0604020202020204" pitchFamily="34" charset="0"/>
              </a:rPr>
              <a:t>In general, the DEM differences clearly showed the thickening in a reservoir area and the thinning in a receiving area during the quiescent phase, which is a classical pattern for surge-type glaciers.</a:t>
            </a:r>
            <a:endParaRPr lang="en-US" sz="1200" dirty="0"/>
          </a:p>
        </p:txBody>
      </p:sp>
      <p:sp>
        <p:nvSpPr>
          <p:cNvPr id="19" name="Action Button: Home 18">
            <a:hlinkClick r:id="" action="ppaction://hlinkshowjump?jump=firstslide" highlightClick="1"/>
          </p:cNvPr>
          <p:cNvSpPr/>
          <p:nvPr/>
        </p:nvSpPr>
        <p:spPr>
          <a:xfrm>
            <a:off x="11413592" y="286603"/>
            <a:ext cx="360000" cy="3600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0" name="Action Button: Forward or Next 19">
            <a:hlinkClick r:id="" action="ppaction://hlinkshowjump?jump=nextslide" highlightClick="1"/>
          </p:cNvPr>
          <p:cNvSpPr/>
          <p:nvPr/>
        </p:nvSpPr>
        <p:spPr>
          <a:xfrm>
            <a:off x="10914292" y="286603"/>
            <a:ext cx="360000" cy="3600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1" name="Action Button: Back or Previous 20">
            <a:hlinkClick r:id="" action="ppaction://hlinkshowjump?jump=previousslide" highlightClick="1"/>
          </p:cNvPr>
          <p:cNvSpPr/>
          <p:nvPr/>
        </p:nvSpPr>
        <p:spPr>
          <a:xfrm>
            <a:off x="10414994" y="286603"/>
            <a:ext cx="360000" cy="360000"/>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2" name="Rectangle 21">
            <a:hlinkClick r:id="rId2" action="ppaction://hlinksldjump"/>
          </p:cNvPr>
          <p:cNvSpPr/>
          <p:nvPr/>
        </p:nvSpPr>
        <p:spPr>
          <a:xfrm>
            <a:off x="497802"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Introduction</a:t>
            </a:r>
          </a:p>
        </p:txBody>
      </p:sp>
      <p:sp>
        <p:nvSpPr>
          <p:cNvPr id="23" name="Rectangle 22">
            <a:hlinkClick r:id="rId3" action="ppaction://hlinksldjump"/>
          </p:cNvPr>
          <p:cNvSpPr/>
          <p:nvPr/>
        </p:nvSpPr>
        <p:spPr>
          <a:xfrm>
            <a:off x="2977100"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Data &amp; Methods</a:t>
            </a:r>
          </a:p>
        </p:txBody>
      </p:sp>
      <p:sp>
        <p:nvSpPr>
          <p:cNvPr id="24" name="Rectangle 23">
            <a:hlinkClick r:id="rId4" action="ppaction://hlinksldjump"/>
          </p:cNvPr>
          <p:cNvSpPr/>
          <p:nvPr/>
        </p:nvSpPr>
        <p:spPr>
          <a:xfrm>
            <a:off x="5456398" y="282856"/>
            <a:ext cx="2340000" cy="36000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Results &amp; Discussion</a:t>
            </a:r>
          </a:p>
        </p:txBody>
      </p:sp>
      <p:sp>
        <p:nvSpPr>
          <p:cNvPr id="25" name="Rectangle 24">
            <a:hlinkClick r:id="rId5" action="ppaction://hlinksldjump"/>
          </p:cNvPr>
          <p:cNvSpPr/>
          <p:nvPr/>
        </p:nvSpPr>
        <p:spPr>
          <a:xfrm>
            <a:off x="7935696" y="282854"/>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Conclusion</a:t>
            </a:r>
          </a:p>
        </p:txBody>
      </p:sp>
      <p:pic>
        <p:nvPicPr>
          <p:cNvPr id="11" name="Picture 10"/>
          <p:cNvPicPr>
            <a:picLocks noChangeAspect="1"/>
          </p:cNvPicPr>
          <p:nvPr/>
        </p:nvPicPr>
        <p:blipFill rotWithShape="1">
          <a:blip r:embed="rId6"/>
          <a:srcRect l="848" t="774" r="919" b="794"/>
          <a:stretch/>
        </p:blipFill>
        <p:spPr>
          <a:xfrm>
            <a:off x="497802" y="1684215"/>
            <a:ext cx="2872154" cy="4489939"/>
          </a:xfrm>
          <a:prstGeom prst="rect">
            <a:avLst/>
          </a:prstGeom>
        </p:spPr>
      </p:pic>
      <p:pic>
        <p:nvPicPr>
          <p:cNvPr id="13" name="Picture 12"/>
          <p:cNvPicPr>
            <a:picLocks noChangeAspect="1"/>
          </p:cNvPicPr>
          <p:nvPr/>
        </p:nvPicPr>
        <p:blipFill rotWithShape="1">
          <a:blip r:embed="rId7"/>
          <a:srcRect l="1515" t="531"/>
          <a:stretch/>
        </p:blipFill>
        <p:spPr>
          <a:xfrm>
            <a:off x="3438768" y="1684215"/>
            <a:ext cx="3260207" cy="4489939"/>
          </a:xfrm>
          <a:prstGeom prst="rect">
            <a:avLst/>
          </a:prstGeom>
        </p:spPr>
      </p:pic>
    </p:spTree>
    <p:extLst>
      <p:ext uri="{BB962C8B-B14F-4D97-AF65-F5344CB8AC3E}">
        <p14:creationId xmlns:p14="http://schemas.microsoft.com/office/powerpoint/2010/main" val="4221687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67177B-4C11-784F-B3BC-98E1B04B66A8}"/>
              </a:ext>
            </a:extLst>
          </p:cNvPr>
          <p:cNvSpPr>
            <a:spLocks noGrp="1"/>
          </p:cNvSpPr>
          <p:nvPr>
            <p:ph type="dt" sz="half" idx="10"/>
          </p:nvPr>
        </p:nvSpPr>
        <p:spPr/>
        <p:txBody>
          <a:bodyPr/>
          <a:lstStyle/>
          <a:p>
            <a:fld id="{B7222215-41A3-43CB-9224-070C453E0EAC}" type="datetime1">
              <a:rPr lang="en-US" smtClean="0"/>
              <a:t>4/26/21</a:t>
            </a:fld>
            <a:endParaRPr lang="en-US" dirty="0"/>
          </a:p>
        </p:txBody>
      </p:sp>
      <p:sp>
        <p:nvSpPr>
          <p:cNvPr id="3" name="Slide Number Placeholder 2">
            <a:extLst>
              <a:ext uri="{FF2B5EF4-FFF2-40B4-BE49-F238E27FC236}">
                <a16:creationId xmlns:a16="http://schemas.microsoft.com/office/drawing/2014/main" id="{B3AAF852-1618-8D4C-986B-0AC5847547BC}"/>
              </a:ext>
            </a:extLst>
          </p:cNvPr>
          <p:cNvSpPr>
            <a:spLocks noGrp="1"/>
          </p:cNvSpPr>
          <p:nvPr>
            <p:ph type="sldNum" sz="quarter" idx="12"/>
          </p:nvPr>
        </p:nvSpPr>
        <p:spPr/>
        <p:txBody>
          <a:bodyPr/>
          <a:lstStyle/>
          <a:p>
            <a:fld id="{3A98EE3D-8CD1-4C3F-BD1C-C98C9596463C}" type="slidenum">
              <a:rPr lang="en-US" smtClean="0"/>
              <a:t>5</a:t>
            </a:fld>
            <a:endParaRPr lang="en-US" dirty="0"/>
          </a:p>
        </p:txBody>
      </p:sp>
      <p:sp>
        <p:nvSpPr>
          <p:cNvPr id="13" name="Rectangle 12">
            <a:extLst>
              <a:ext uri="{FF2B5EF4-FFF2-40B4-BE49-F238E27FC236}">
                <a16:creationId xmlns:a16="http://schemas.microsoft.com/office/drawing/2014/main" id="{7E2E2205-B8DB-E249-AADA-D10E0FD3DCD1}"/>
              </a:ext>
            </a:extLst>
          </p:cNvPr>
          <p:cNvSpPr/>
          <p:nvPr/>
        </p:nvSpPr>
        <p:spPr>
          <a:xfrm>
            <a:off x="438396" y="1884348"/>
            <a:ext cx="7199647" cy="4401205"/>
          </a:xfrm>
          <a:prstGeom prst="rect">
            <a:avLst/>
          </a:prstGeom>
        </p:spPr>
        <p:txBody>
          <a:bodyPr wrap="square">
            <a:spAutoFit/>
          </a:bodyPr>
          <a:lstStyle/>
          <a:p>
            <a:r>
              <a:rPr lang="en-GB" sz="1400" dirty="0">
                <a:latin typeface="Arial" panose="020B0604020202020204" pitchFamily="34" charset="0"/>
              </a:rPr>
              <a:t>The evolution of surface velocities at three representative areas are shown in the right figure. The three areas are chosen to illustrate the velocity change close to the glacier tongue (a), at the bulge (b) and on the upstream tributary (c).</a:t>
            </a:r>
          </a:p>
          <a:p>
            <a:endParaRPr lang="en-GB" sz="1400" dirty="0">
              <a:latin typeface="Arial" panose="020B0604020202020204" pitchFamily="34" charset="0"/>
            </a:endParaRPr>
          </a:p>
          <a:p>
            <a:r>
              <a:rPr lang="en-GB" sz="1400" b="1" dirty="0">
                <a:latin typeface="Arial" panose="020B0604020202020204" pitchFamily="34" charset="0"/>
              </a:rPr>
              <a:t>Glacier tongue</a:t>
            </a:r>
            <a:r>
              <a:rPr lang="en-GB" sz="1400" dirty="0">
                <a:latin typeface="Arial" panose="020B0604020202020204" pitchFamily="34" charset="0"/>
              </a:rPr>
              <a:t>: the surface velocity remained low during the quiescent phase until early 2019 when the surge was initiated and transported downstream. A peak velocity of about 10 m/day was reached in the mid of 2019 at the glacier tongue, which is three magnitudes higher than the velocity in quiescent phase. </a:t>
            </a:r>
          </a:p>
          <a:p>
            <a:endParaRPr lang="en-GB" sz="1400" dirty="0">
              <a:latin typeface="Arial" panose="020B0604020202020204" pitchFamily="34" charset="0"/>
            </a:endParaRPr>
          </a:p>
          <a:p>
            <a:r>
              <a:rPr lang="en-GB" sz="1400" b="1" dirty="0">
                <a:latin typeface="Arial" panose="020B0604020202020204" pitchFamily="34" charset="0"/>
              </a:rPr>
              <a:t>At the bulge</a:t>
            </a:r>
            <a:r>
              <a:rPr lang="en-GB" sz="1400" dirty="0">
                <a:latin typeface="Arial" panose="020B0604020202020204" pitchFamily="34" charset="0"/>
              </a:rPr>
              <a:t>: the velocity profile behaved as a step function with three dramatic jumps in summer 2016, 2017, and 2018. After 2018, the velocity kept increasing and finally triggered the dynamic instability and the surge. </a:t>
            </a:r>
          </a:p>
          <a:p>
            <a:endParaRPr lang="en-GB" sz="1400" dirty="0">
              <a:latin typeface="Arial" panose="020B0604020202020204" pitchFamily="34" charset="0"/>
            </a:endParaRPr>
          </a:p>
          <a:p>
            <a:r>
              <a:rPr lang="en-GB" sz="1400" b="1" dirty="0">
                <a:latin typeface="Arial" panose="020B0604020202020204" pitchFamily="34" charset="0"/>
              </a:rPr>
              <a:t>On the upstream tributary southwards to S2</a:t>
            </a:r>
            <a:r>
              <a:rPr lang="en-GB" sz="1400" dirty="0">
                <a:latin typeface="Arial" panose="020B0604020202020204" pitchFamily="34" charset="0"/>
              </a:rPr>
              <a:t>: the velocity was maintained in a range between 0.1 m/day and 1 m/day, and the fluctuations show obvious seasonal fluctuations. Sentinel-1 and -2 images showed formation of a super-glacial lake in late July 2019 and 2020 and its size extended to the maximum around August 2020. Lake formation was in parallel to maximum velocity in 2019, and to a little bump in the velocity profile in 2020. In September 2020, the lake quickly drained and velocities dropped to the pre-surge level, suggesting that the surge has stopped.</a:t>
            </a:r>
            <a:endParaRPr lang="en-US" sz="1400" dirty="0"/>
          </a:p>
        </p:txBody>
      </p:sp>
      <p:sp>
        <p:nvSpPr>
          <p:cNvPr id="14" name="Rectangle 13">
            <a:extLst>
              <a:ext uri="{FF2B5EF4-FFF2-40B4-BE49-F238E27FC236}">
                <a16:creationId xmlns:a16="http://schemas.microsoft.com/office/drawing/2014/main" id="{0C95C337-6F44-F34F-BD15-B4B4205CD731}"/>
              </a:ext>
            </a:extLst>
          </p:cNvPr>
          <p:cNvSpPr/>
          <p:nvPr/>
        </p:nvSpPr>
        <p:spPr>
          <a:xfrm>
            <a:off x="497802" y="1078936"/>
            <a:ext cx="3044423" cy="369332"/>
          </a:xfrm>
          <a:prstGeom prst="rect">
            <a:avLst/>
          </a:prstGeom>
        </p:spPr>
        <p:txBody>
          <a:bodyPr wrap="none">
            <a:spAutoFit/>
          </a:bodyPr>
          <a:lstStyle/>
          <a:p>
            <a:r>
              <a:rPr lang="en-GB" b="1" dirty="0">
                <a:latin typeface="Arial" panose="020B0604020202020204" pitchFamily="34" charset="0"/>
              </a:rPr>
              <a:t>Surface velocity evolution</a:t>
            </a:r>
            <a:endParaRPr lang="en-US" b="1" dirty="0"/>
          </a:p>
        </p:txBody>
      </p:sp>
      <p:sp>
        <p:nvSpPr>
          <p:cNvPr id="15" name="Action Button: Home 14">
            <a:hlinkClick r:id="" action="ppaction://hlinkshowjump?jump=firstslide" highlightClick="1"/>
          </p:cNvPr>
          <p:cNvSpPr/>
          <p:nvPr/>
        </p:nvSpPr>
        <p:spPr>
          <a:xfrm>
            <a:off x="11413592" y="286603"/>
            <a:ext cx="360000" cy="3600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6" name="Action Button: Forward or Next 15">
            <a:hlinkClick r:id="" action="ppaction://hlinkshowjump?jump=nextslide" highlightClick="1"/>
          </p:cNvPr>
          <p:cNvSpPr/>
          <p:nvPr/>
        </p:nvSpPr>
        <p:spPr>
          <a:xfrm>
            <a:off x="10914292" y="286603"/>
            <a:ext cx="360000" cy="3600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7" name="Action Button: Back or Previous 16">
            <a:hlinkClick r:id="" action="ppaction://hlinkshowjump?jump=previousslide" highlightClick="1"/>
          </p:cNvPr>
          <p:cNvSpPr/>
          <p:nvPr/>
        </p:nvSpPr>
        <p:spPr>
          <a:xfrm>
            <a:off x="10414994" y="286603"/>
            <a:ext cx="360000" cy="360000"/>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8" name="Rectangle 17">
            <a:hlinkClick r:id="rId2" action="ppaction://hlinksldjump"/>
          </p:cNvPr>
          <p:cNvSpPr/>
          <p:nvPr/>
        </p:nvSpPr>
        <p:spPr>
          <a:xfrm>
            <a:off x="497802"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Introduction</a:t>
            </a:r>
          </a:p>
        </p:txBody>
      </p:sp>
      <p:sp>
        <p:nvSpPr>
          <p:cNvPr id="19" name="Rectangle 18">
            <a:hlinkClick r:id="rId3" action="ppaction://hlinksldjump"/>
          </p:cNvPr>
          <p:cNvSpPr/>
          <p:nvPr/>
        </p:nvSpPr>
        <p:spPr>
          <a:xfrm>
            <a:off x="2977100"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Data &amp; Methods</a:t>
            </a:r>
          </a:p>
        </p:txBody>
      </p:sp>
      <p:sp>
        <p:nvSpPr>
          <p:cNvPr id="20" name="Rectangle 19">
            <a:hlinkClick r:id="rId4" action="ppaction://hlinksldjump"/>
          </p:cNvPr>
          <p:cNvSpPr/>
          <p:nvPr/>
        </p:nvSpPr>
        <p:spPr>
          <a:xfrm>
            <a:off x="5456398" y="282856"/>
            <a:ext cx="2340000" cy="36000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Results &amp; Discussion</a:t>
            </a:r>
          </a:p>
        </p:txBody>
      </p:sp>
      <p:sp>
        <p:nvSpPr>
          <p:cNvPr id="21" name="Rectangle 20">
            <a:hlinkClick r:id="rId5" action="ppaction://hlinksldjump"/>
          </p:cNvPr>
          <p:cNvSpPr/>
          <p:nvPr/>
        </p:nvSpPr>
        <p:spPr>
          <a:xfrm>
            <a:off x="7935696" y="282854"/>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Conclusion</a:t>
            </a:r>
          </a:p>
        </p:txBody>
      </p:sp>
      <p:pic>
        <p:nvPicPr>
          <p:cNvPr id="22" name="Picture 21"/>
          <p:cNvPicPr>
            <a:picLocks noChangeAspect="1"/>
          </p:cNvPicPr>
          <p:nvPr/>
        </p:nvPicPr>
        <p:blipFill rotWithShape="1">
          <a:blip r:embed="rId6"/>
          <a:srcRect t="970" b="255"/>
          <a:stretch/>
        </p:blipFill>
        <p:spPr>
          <a:xfrm>
            <a:off x="7842738" y="987772"/>
            <a:ext cx="3930854" cy="5297781"/>
          </a:xfrm>
          <a:prstGeom prst="rect">
            <a:avLst/>
          </a:prstGeom>
        </p:spPr>
      </p:pic>
    </p:spTree>
    <p:extLst>
      <p:ext uri="{BB962C8B-B14F-4D97-AF65-F5344CB8AC3E}">
        <p14:creationId xmlns:p14="http://schemas.microsoft.com/office/powerpoint/2010/main" val="2599845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A0ECBB-C218-854B-A255-3B5A6E44DA2C}"/>
              </a:ext>
            </a:extLst>
          </p:cNvPr>
          <p:cNvSpPr>
            <a:spLocks noGrp="1"/>
          </p:cNvSpPr>
          <p:nvPr>
            <p:ph type="dt" sz="half" idx="10"/>
          </p:nvPr>
        </p:nvSpPr>
        <p:spPr/>
        <p:txBody>
          <a:bodyPr/>
          <a:lstStyle/>
          <a:p>
            <a:fld id="{B7222215-41A3-43CB-9224-070C453E0EAC}" type="datetime1">
              <a:rPr lang="en-US" smtClean="0"/>
              <a:t>4/26/21</a:t>
            </a:fld>
            <a:endParaRPr lang="en-US" dirty="0"/>
          </a:p>
        </p:txBody>
      </p:sp>
      <p:sp>
        <p:nvSpPr>
          <p:cNvPr id="3" name="Slide Number Placeholder 2">
            <a:extLst>
              <a:ext uri="{FF2B5EF4-FFF2-40B4-BE49-F238E27FC236}">
                <a16:creationId xmlns:a16="http://schemas.microsoft.com/office/drawing/2014/main" id="{166466CF-DE7E-6443-A764-10DF22D6E848}"/>
              </a:ext>
            </a:extLst>
          </p:cNvPr>
          <p:cNvSpPr>
            <a:spLocks noGrp="1"/>
          </p:cNvSpPr>
          <p:nvPr>
            <p:ph type="sldNum" sz="quarter" idx="12"/>
          </p:nvPr>
        </p:nvSpPr>
        <p:spPr/>
        <p:txBody>
          <a:bodyPr/>
          <a:lstStyle/>
          <a:p>
            <a:fld id="{3A98EE3D-8CD1-4C3F-BD1C-C98C9596463C}" type="slidenum">
              <a:rPr lang="en-US" smtClean="0"/>
              <a:t>6</a:t>
            </a:fld>
            <a:endParaRPr lang="en-US" dirty="0"/>
          </a:p>
        </p:txBody>
      </p:sp>
      <p:sp>
        <p:nvSpPr>
          <p:cNvPr id="11" name="Rectangle 10">
            <a:extLst>
              <a:ext uri="{FF2B5EF4-FFF2-40B4-BE49-F238E27FC236}">
                <a16:creationId xmlns:a16="http://schemas.microsoft.com/office/drawing/2014/main" id="{EF621D08-F3C3-5C4C-89B5-5919AF3FC108}"/>
              </a:ext>
            </a:extLst>
          </p:cNvPr>
          <p:cNvSpPr/>
          <p:nvPr/>
        </p:nvSpPr>
        <p:spPr>
          <a:xfrm>
            <a:off x="497802" y="1048275"/>
            <a:ext cx="3685689" cy="369332"/>
          </a:xfrm>
          <a:prstGeom prst="rect">
            <a:avLst/>
          </a:prstGeom>
        </p:spPr>
        <p:txBody>
          <a:bodyPr wrap="none">
            <a:spAutoFit/>
          </a:bodyPr>
          <a:lstStyle/>
          <a:p>
            <a:r>
              <a:rPr lang="en-GB" b="1" dirty="0">
                <a:latin typeface="Arial" panose="020B0604020202020204" pitchFamily="34" charset="0"/>
              </a:rPr>
              <a:t>Trigger mechanism of the surge</a:t>
            </a:r>
            <a:endParaRPr lang="en-US" b="1" dirty="0"/>
          </a:p>
        </p:txBody>
      </p:sp>
      <p:sp>
        <p:nvSpPr>
          <p:cNvPr id="12" name="TextBox 11">
            <a:extLst>
              <a:ext uri="{FF2B5EF4-FFF2-40B4-BE49-F238E27FC236}">
                <a16:creationId xmlns:a16="http://schemas.microsoft.com/office/drawing/2014/main" id="{D99319C5-D90C-6948-99A9-7FBE5B2D9AA2}"/>
              </a:ext>
            </a:extLst>
          </p:cNvPr>
          <p:cNvSpPr txBox="1"/>
          <p:nvPr/>
        </p:nvSpPr>
        <p:spPr>
          <a:xfrm>
            <a:off x="885603" y="1887432"/>
            <a:ext cx="4680000" cy="1477328"/>
          </a:xfrm>
          <a:prstGeom prst="rect">
            <a:avLst/>
          </a:prstGeom>
          <a:ln/>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b="1" dirty="0"/>
              <a:t>Thermal Switch Theory</a:t>
            </a:r>
          </a:p>
          <a:p>
            <a:r>
              <a:rPr lang="en-GB" dirty="0"/>
              <a:t>The change of basal thermal temperature drives the in-stability of the glacier, and the surge can initiate and terminate at varying times of the year</a:t>
            </a:r>
            <a:endParaRPr lang="en-US" dirty="0"/>
          </a:p>
        </p:txBody>
      </p:sp>
      <p:sp>
        <p:nvSpPr>
          <p:cNvPr id="13" name="Rectangle 12">
            <a:extLst>
              <a:ext uri="{FF2B5EF4-FFF2-40B4-BE49-F238E27FC236}">
                <a16:creationId xmlns:a16="http://schemas.microsoft.com/office/drawing/2014/main" id="{5F4D047A-0C5F-474E-BA63-911E4DBF1C8C}"/>
              </a:ext>
            </a:extLst>
          </p:cNvPr>
          <p:cNvSpPr/>
          <p:nvPr/>
        </p:nvSpPr>
        <p:spPr>
          <a:xfrm>
            <a:off x="6626398" y="1888760"/>
            <a:ext cx="4680000" cy="1476000"/>
          </a:xfrm>
          <a:prstGeom prst="rect">
            <a:avLst/>
          </a:prstGeom>
          <a:ln/>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GB" b="1" dirty="0">
                <a:solidFill>
                  <a:schemeClr val="lt1"/>
                </a:solidFill>
              </a:rPr>
              <a:t>Hydrological Switch Theory</a:t>
            </a:r>
          </a:p>
          <a:p>
            <a:pPr algn="ctr"/>
            <a:r>
              <a:rPr lang="en-GB" dirty="0"/>
              <a:t>T</a:t>
            </a:r>
            <a:r>
              <a:rPr lang="en-GB" dirty="0">
                <a:solidFill>
                  <a:schemeClr val="lt1"/>
                </a:solidFill>
              </a:rPr>
              <a:t>he flow instability is controlled by the basal drainage system and the pore water pressure. The surge usually initiates during winter and terminates in summer.</a:t>
            </a:r>
            <a:endParaRPr lang="en-US" dirty="0">
              <a:solidFill>
                <a:schemeClr val="lt1"/>
              </a:solidFill>
            </a:endParaRPr>
          </a:p>
        </p:txBody>
      </p:sp>
      <p:sp>
        <p:nvSpPr>
          <p:cNvPr id="14" name="Rectangle 13">
            <a:extLst>
              <a:ext uri="{FF2B5EF4-FFF2-40B4-BE49-F238E27FC236}">
                <a16:creationId xmlns:a16="http://schemas.microsoft.com/office/drawing/2014/main" id="{171F8F13-CA09-4B4D-8357-8712E1D0AF29}"/>
              </a:ext>
            </a:extLst>
          </p:cNvPr>
          <p:cNvSpPr/>
          <p:nvPr/>
        </p:nvSpPr>
        <p:spPr>
          <a:xfrm>
            <a:off x="2583305" y="4051121"/>
            <a:ext cx="7025390" cy="1477328"/>
          </a:xfrm>
          <a:prstGeom prst="rect">
            <a:avLst/>
          </a:prstGeom>
          <a:ln/>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GB" b="1" dirty="0"/>
              <a:t>Surge of South Rimo</a:t>
            </a:r>
          </a:p>
          <a:p>
            <a:pPr algn="ctr"/>
            <a:r>
              <a:rPr lang="en-GB" dirty="0">
                <a:solidFill>
                  <a:schemeClr val="lt1"/>
                </a:solidFill>
              </a:rPr>
              <a:t>The velocity time-series show clear seasonal trends, and the drop of surface velocity after the surge is coincident with the drainage of the super-glacial lake. Both suggest that the surge is hydrologically regulated rather than thermally regulated.</a:t>
            </a:r>
            <a:endParaRPr lang="en-US" dirty="0">
              <a:solidFill>
                <a:schemeClr val="lt1"/>
              </a:solidFill>
            </a:endParaRPr>
          </a:p>
        </p:txBody>
      </p:sp>
      <p:sp>
        <p:nvSpPr>
          <p:cNvPr id="15" name="TextBox 14">
            <a:extLst>
              <a:ext uri="{FF2B5EF4-FFF2-40B4-BE49-F238E27FC236}">
                <a16:creationId xmlns:a16="http://schemas.microsoft.com/office/drawing/2014/main" id="{442FE225-4FED-5340-B8C0-CABF4F813CBF}"/>
              </a:ext>
            </a:extLst>
          </p:cNvPr>
          <p:cNvSpPr txBox="1"/>
          <p:nvPr/>
        </p:nvSpPr>
        <p:spPr>
          <a:xfrm>
            <a:off x="5860198" y="2437547"/>
            <a:ext cx="471604" cy="369332"/>
          </a:xfrm>
          <a:prstGeom prst="rect">
            <a:avLst/>
          </a:prstGeom>
          <a:noFill/>
        </p:spPr>
        <p:txBody>
          <a:bodyPr wrap="none" rtlCol="0">
            <a:spAutoFit/>
          </a:bodyPr>
          <a:lstStyle/>
          <a:p>
            <a:r>
              <a:rPr lang="en-US" dirty="0"/>
              <a:t>OR</a:t>
            </a:r>
          </a:p>
        </p:txBody>
      </p:sp>
      <p:sp>
        <p:nvSpPr>
          <p:cNvPr id="23" name="Action Button: Home 22">
            <a:hlinkClick r:id="" action="ppaction://hlinkshowjump?jump=firstslide" highlightClick="1"/>
          </p:cNvPr>
          <p:cNvSpPr/>
          <p:nvPr/>
        </p:nvSpPr>
        <p:spPr>
          <a:xfrm>
            <a:off x="11413592" y="286603"/>
            <a:ext cx="360000" cy="3600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4" name="Action Button: Forward or Next 23">
            <a:hlinkClick r:id="" action="ppaction://hlinkshowjump?jump=nextslide" highlightClick="1"/>
          </p:cNvPr>
          <p:cNvSpPr/>
          <p:nvPr/>
        </p:nvSpPr>
        <p:spPr>
          <a:xfrm>
            <a:off x="10914292" y="286603"/>
            <a:ext cx="360000" cy="3600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5" name="Action Button: Back or Previous 24">
            <a:hlinkClick r:id="" action="ppaction://hlinkshowjump?jump=previousslide" highlightClick="1"/>
          </p:cNvPr>
          <p:cNvSpPr/>
          <p:nvPr/>
        </p:nvSpPr>
        <p:spPr>
          <a:xfrm>
            <a:off x="10414994" y="286603"/>
            <a:ext cx="360000" cy="360000"/>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6" name="Rectangle 25">
            <a:hlinkClick r:id="rId2" action="ppaction://hlinksldjump"/>
          </p:cNvPr>
          <p:cNvSpPr/>
          <p:nvPr/>
        </p:nvSpPr>
        <p:spPr>
          <a:xfrm>
            <a:off x="497802"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Introduction</a:t>
            </a:r>
          </a:p>
        </p:txBody>
      </p:sp>
      <p:sp>
        <p:nvSpPr>
          <p:cNvPr id="27" name="Rectangle 26">
            <a:hlinkClick r:id="rId3" action="ppaction://hlinksldjump"/>
          </p:cNvPr>
          <p:cNvSpPr/>
          <p:nvPr/>
        </p:nvSpPr>
        <p:spPr>
          <a:xfrm>
            <a:off x="2977100"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Data &amp; Methods</a:t>
            </a:r>
          </a:p>
        </p:txBody>
      </p:sp>
      <p:sp>
        <p:nvSpPr>
          <p:cNvPr id="28" name="Rectangle 27">
            <a:hlinkClick r:id="rId4" action="ppaction://hlinksldjump"/>
          </p:cNvPr>
          <p:cNvSpPr/>
          <p:nvPr/>
        </p:nvSpPr>
        <p:spPr>
          <a:xfrm>
            <a:off x="5456398" y="282856"/>
            <a:ext cx="2340000" cy="36000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Results &amp; Discussion</a:t>
            </a:r>
          </a:p>
        </p:txBody>
      </p:sp>
      <p:sp>
        <p:nvSpPr>
          <p:cNvPr id="29" name="Rectangle 28">
            <a:hlinkClick r:id="rId5" action="ppaction://hlinksldjump"/>
          </p:cNvPr>
          <p:cNvSpPr/>
          <p:nvPr/>
        </p:nvSpPr>
        <p:spPr>
          <a:xfrm>
            <a:off x="7935696" y="282854"/>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Conclusion</a:t>
            </a:r>
          </a:p>
        </p:txBody>
      </p:sp>
    </p:spTree>
    <p:extLst>
      <p:ext uri="{BB962C8B-B14F-4D97-AF65-F5344CB8AC3E}">
        <p14:creationId xmlns:p14="http://schemas.microsoft.com/office/powerpoint/2010/main" val="3797994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A5BD4B-A722-824F-8616-DCA88CE3386F}"/>
              </a:ext>
            </a:extLst>
          </p:cNvPr>
          <p:cNvSpPr>
            <a:spLocks noGrp="1"/>
          </p:cNvSpPr>
          <p:nvPr>
            <p:ph type="dt" sz="half" idx="10"/>
          </p:nvPr>
        </p:nvSpPr>
        <p:spPr/>
        <p:txBody>
          <a:bodyPr/>
          <a:lstStyle/>
          <a:p>
            <a:fld id="{B7222215-41A3-43CB-9224-070C453E0EAC}" type="datetime1">
              <a:rPr lang="en-US" smtClean="0"/>
              <a:t>4/26/21</a:t>
            </a:fld>
            <a:endParaRPr lang="en-US" dirty="0"/>
          </a:p>
        </p:txBody>
      </p:sp>
      <p:sp>
        <p:nvSpPr>
          <p:cNvPr id="3" name="Slide Number Placeholder 2">
            <a:extLst>
              <a:ext uri="{FF2B5EF4-FFF2-40B4-BE49-F238E27FC236}">
                <a16:creationId xmlns:a16="http://schemas.microsoft.com/office/drawing/2014/main" id="{DB9C0C5A-3170-074A-A5EF-E25867300A3C}"/>
              </a:ext>
            </a:extLst>
          </p:cNvPr>
          <p:cNvSpPr>
            <a:spLocks noGrp="1"/>
          </p:cNvSpPr>
          <p:nvPr>
            <p:ph type="sldNum" sz="quarter" idx="12"/>
          </p:nvPr>
        </p:nvSpPr>
        <p:spPr/>
        <p:txBody>
          <a:bodyPr/>
          <a:lstStyle/>
          <a:p>
            <a:fld id="{3A98EE3D-8CD1-4C3F-BD1C-C98C9596463C}" type="slidenum">
              <a:rPr lang="en-US" smtClean="0"/>
              <a:t>7</a:t>
            </a:fld>
            <a:endParaRPr lang="en-US" dirty="0"/>
          </a:p>
        </p:txBody>
      </p:sp>
      <p:sp>
        <p:nvSpPr>
          <p:cNvPr id="11" name="Rectangle 10">
            <a:extLst>
              <a:ext uri="{FF2B5EF4-FFF2-40B4-BE49-F238E27FC236}">
                <a16:creationId xmlns:a16="http://schemas.microsoft.com/office/drawing/2014/main" id="{03459013-C692-614C-92E5-1BBD1F7E63F3}"/>
              </a:ext>
            </a:extLst>
          </p:cNvPr>
          <p:cNvSpPr/>
          <p:nvPr/>
        </p:nvSpPr>
        <p:spPr>
          <a:xfrm>
            <a:off x="497802" y="2120949"/>
            <a:ext cx="11275790" cy="2616101"/>
          </a:xfrm>
          <a:prstGeom prst="rect">
            <a:avLst/>
          </a:prstGeom>
        </p:spPr>
        <p:txBody>
          <a:bodyPr wrap="square">
            <a:spAutoFit/>
          </a:bodyPr>
          <a:lstStyle/>
          <a:p>
            <a:pPr marL="285750" indent="-285750">
              <a:spcBef>
                <a:spcPts val="600"/>
              </a:spcBef>
              <a:buFont typeface="Arial" panose="020B0604020202020204" pitchFamily="34" charset="0"/>
              <a:buChar char="•"/>
            </a:pPr>
            <a:r>
              <a:rPr lang="en-GB" dirty="0">
                <a:latin typeface="Arial" panose="020B0604020202020204" pitchFamily="34" charset="0"/>
              </a:rPr>
              <a:t>We characterized the dynamics of the recent surge of South Rimo in 2018–2020. </a:t>
            </a:r>
          </a:p>
          <a:p>
            <a:pPr marL="285750" indent="-285750">
              <a:spcBef>
                <a:spcPts val="600"/>
              </a:spcBef>
              <a:buFont typeface="Arial" panose="020B0604020202020204" pitchFamily="34" charset="0"/>
              <a:buChar char="•"/>
            </a:pPr>
            <a:r>
              <a:rPr lang="en-GB" dirty="0">
                <a:latin typeface="Arial" panose="020B0604020202020204" pitchFamily="34" charset="0"/>
              </a:rPr>
              <a:t>The glacier began accumulating height since 2013, which is 5 years before the surge. </a:t>
            </a:r>
          </a:p>
          <a:p>
            <a:pPr marL="285750" indent="-285750">
              <a:spcBef>
                <a:spcPts val="600"/>
              </a:spcBef>
              <a:buFont typeface="Arial" panose="020B0604020202020204" pitchFamily="34" charset="0"/>
              <a:buChar char="•"/>
            </a:pPr>
            <a:r>
              <a:rPr lang="en-GB" dirty="0">
                <a:latin typeface="Arial" panose="020B0604020202020204" pitchFamily="34" charset="0"/>
              </a:rPr>
              <a:t>The bulge that built up in the reservoir region grew with an approximate average rate of 4.8 m/yr. The increasing height of the bulge finally triggered dynamic instabilities and initiated the surge. </a:t>
            </a:r>
          </a:p>
          <a:p>
            <a:pPr marL="285750" indent="-285750">
              <a:spcBef>
                <a:spcPts val="600"/>
              </a:spcBef>
              <a:buFont typeface="Arial" panose="020B0604020202020204" pitchFamily="34" charset="0"/>
              <a:buChar char="•"/>
            </a:pPr>
            <a:r>
              <a:rPr lang="en-GB" dirty="0">
                <a:latin typeface="Arial" panose="020B0604020202020204" pitchFamily="34" charset="0"/>
              </a:rPr>
              <a:t>During the surge, the maximum velocity of the surge front is about 10 m/day. Velocity time-series show clear seasonal patterns with summer speed-up, and the terminate of the surge is coincident with the drainage of the super-glacial lake. </a:t>
            </a:r>
          </a:p>
          <a:p>
            <a:pPr marL="285750" indent="-285750">
              <a:spcBef>
                <a:spcPts val="600"/>
              </a:spcBef>
              <a:buFont typeface="Arial" panose="020B0604020202020204" pitchFamily="34" charset="0"/>
              <a:buChar char="•"/>
            </a:pPr>
            <a:r>
              <a:rPr lang="en-GB" dirty="0">
                <a:latin typeface="Arial" panose="020B0604020202020204" pitchFamily="34" charset="0"/>
              </a:rPr>
              <a:t>Our findings indicates that the surge is most likely triggered by the change of hydrological conditions.</a:t>
            </a:r>
            <a:endParaRPr lang="en-US" dirty="0"/>
          </a:p>
        </p:txBody>
      </p:sp>
      <p:sp>
        <p:nvSpPr>
          <p:cNvPr id="12" name="Action Button: Home 11">
            <a:hlinkClick r:id="" action="ppaction://hlinkshowjump?jump=firstslide" highlightClick="1"/>
          </p:cNvPr>
          <p:cNvSpPr/>
          <p:nvPr/>
        </p:nvSpPr>
        <p:spPr>
          <a:xfrm>
            <a:off x="11413592" y="286603"/>
            <a:ext cx="360000" cy="3600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3" name="Action Button: Forward or Next 12">
            <a:hlinkClick r:id="" action="ppaction://hlinkshowjump?jump=nextslide" highlightClick="1"/>
          </p:cNvPr>
          <p:cNvSpPr/>
          <p:nvPr/>
        </p:nvSpPr>
        <p:spPr>
          <a:xfrm>
            <a:off x="10914292" y="286603"/>
            <a:ext cx="360000" cy="3600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4" name="Action Button: Back or Previous 13">
            <a:hlinkClick r:id="" action="ppaction://hlinkshowjump?jump=previousslide" highlightClick="1"/>
          </p:cNvPr>
          <p:cNvSpPr/>
          <p:nvPr/>
        </p:nvSpPr>
        <p:spPr>
          <a:xfrm>
            <a:off x="10414994" y="286603"/>
            <a:ext cx="360000" cy="360000"/>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5" name="Rectangle 14">
            <a:hlinkClick r:id="rId2" action="ppaction://hlinksldjump"/>
          </p:cNvPr>
          <p:cNvSpPr/>
          <p:nvPr/>
        </p:nvSpPr>
        <p:spPr>
          <a:xfrm>
            <a:off x="497802"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Introduction</a:t>
            </a:r>
          </a:p>
        </p:txBody>
      </p:sp>
      <p:sp>
        <p:nvSpPr>
          <p:cNvPr id="16" name="Rectangle 15">
            <a:hlinkClick r:id="rId3" action="ppaction://hlinksldjump"/>
          </p:cNvPr>
          <p:cNvSpPr/>
          <p:nvPr/>
        </p:nvSpPr>
        <p:spPr>
          <a:xfrm>
            <a:off x="2977100"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Data &amp; Methods</a:t>
            </a:r>
          </a:p>
        </p:txBody>
      </p:sp>
      <p:sp>
        <p:nvSpPr>
          <p:cNvPr id="17" name="Rectangle 16">
            <a:hlinkClick r:id="rId4" action="ppaction://hlinksldjump"/>
          </p:cNvPr>
          <p:cNvSpPr/>
          <p:nvPr/>
        </p:nvSpPr>
        <p:spPr>
          <a:xfrm>
            <a:off x="5456398" y="282856"/>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Results &amp; Discussion</a:t>
            </a:r>
          </a:p>
        </p:txBody>
      </p:sp>
      <p:sp>
        <p:nvSpPr>
          <p:cNvPr id="18" name="Rectangle 17">
            <a:hlinkClick r:id="rId5" action="ppaction://hlinksldjump"/>
          </p:cNvPr>
          <p:cNvSpPr/>
          <p:nvPr/>
        </p:nvSpPr>
        <p:spPr>
          <a:xfrm>
            <a:off x="7935696" y="282854"/>
            <a:ext cx="2340000" cy="36000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Conclusion</a:t>
            </a:r>
          </a:p>
        </p:txBody>
      </p:sp>
    </p:spTree>
    <p:extLst>
      <p:ext uri="{BB962C8B-B14F-4D97-AF65-F5344CB8AC3E}">
        <p14:creationId xmlns:p14="http://schemas.microsoft.com/office/powerpoint/2010/main" val="1732181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 name="Rectangle 46">
            <a:extLst>
              <a:ext uri="{FF2B5EF4-FFF2-40B4-BE49-F238E27FC236}">
                <a16:creationId xmlns:a16="http://schemas.microsoft.com/office/drawing/2014/main" id="{FBDCECDC-EEE3-4128-AA5E-82A8C0879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1097280" y="758952"/>
            <a:ext cx="10058400" cy="3892168"/>
          </a:xfrm>
        </p:spPr>
        <p:txBody>
          <a:bodyPr anchor="ctr">
            <a:normAutofit/>
          </a:bodyPr>
          <a:lstStyle/>
          <a:p>
            <a:pPr lvl="0"/>
            <a:r>
              <a:rPr lang="en-US" sz="7200" i="1" dirty="0">
                <a:solidFill>
                  <a:srgbClr val="FFFFFF"/>
                </a:solidFill>
              </a:rPr>
              <a:t>Thank you!</a:t>
            </a:r>
          </a:p>
        </p:txBody>
      </p:sp>
      <p:sp>
        <p:nvSpPr>
          <p:cNvPr id="49" name="Rectangle 48">
            <a:extLst>
              <a:ext uri="{FF2B5EF4-FFF2-40B4-BE49-F238E27FC236}">
                <a16:creationId xmlns:a16="http://schemas.microsoft.com/office/drawing/2014/main" id="{4260EDE0-989C-4E16-AF94-F652294D82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17146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001" dirty="0"/>
              <a:t>Appendix</a:t>
            </a:r>
            <a:endParaRPr lang="en-US" dirty="0"/>
          </a:p>
        </p:txBody>
      </p:sp>
      <p:sp>
        <p:nvSpPr>
          <p:cNvPr id="5" name="Date Placeholder 4"/>
          <p:cNvSpPr>
            <a:spLocks noGrp="1"/>
          </p:cNvSpPr>
          <p:nvPr>
            <p:ph type="dt" sz="half" idx="10"/>
          </p:nvPr>
        </p:nvSpPr>
        <p:spPr/>
        <p:txBody>
          <a:bodyPr/>
          <a:lstStyle/>
          <a:p>
            <a:fld id="{CC7044D0-D848-4632-99F9-E27951F405D5}" type="datetime1">
              <a:rPr lang="en-US" smtClean="0"/>
              <a:t>4/26/21</a:t>
            </a:fld>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9</a:t>
            </a:fld>
            <a:endParaRPr lang="en-US" dirty="0"/>
          </a:p>
        </p:txBody>
      </p:sp>
      <p:pic>
        <p:nvPicPr>
          <p:cNvPr id="7" name="Content Placeholder 6"/>
          <p:cNvPicPr>
            <a:picLocks noGrp="1" noChangeAspect="1"/>
          </p:cNvPicPr>
          <p:nvPr>
            <p:ph sz="half" idx="1"/>
          </p:nvPr>
        </p:nvPicPr>
        <p:blipFill rotWithShape="1">
          <a:blip r:embed="rId2"/>
          <a:srcRect t="2250" b="-1"/>
          <a:stretch/>
        </p:blipFill>
        <p:spPr>
          <a:xfrm>
            <a:off x="3674558" y="2896171"/>
            <a:ext cx="4842883" cy="2178379"/>
          </a:xfrm>
          <a:prstGeom prst="rect">
            <a:avLst/>
          </a:prstGeom>
        </p:spPr>
      </p:pic>
      <mc:AlternateContent xmlns:mc="http://schemas.openxmlformats.org/markup-compatibility/2006" xmlns:a14="http://schemas.microsoft.com/office/drawing/2010/main">
        <mc:Choice Requires="a14">
          <p:sp>
            <p:nvSpPr>
              <p:cNvPr id="8" name="Rectangle 7"/>
              <p:cNvSpPr/>
              <p:nvPr/>
            </p:nvSpPr>
            <p:spPr>
              <a:xfrm>
                <a:off x="1097279" y="2162877"/>
                <a:ext cx="10058399" cy="307777"/>
              </a:xfrm>
              <a:prstGeom prst="rect">
                <a:avLst/>
              </a:prstGeom>
            </p:spPr>
            <p:txBody>
              <a:bodyPr wrap="square">
                <a:spAutoFit/>
              </a:bodyPr>
              <a:lstStyle/>
              <a:p>
                <a:r>
                  <a:rPr lang="en-US" sz="1400" dirty="0">
                    <a:latin typeface="Arial" panose="020B0604020202020204" pitchFamily="34" charset="0"/>
                    <a:cs typeface="Arial" panose="020B0604020202020204" pitchFamily="34" charset="0"/>
                  </a:rPr>
                  <a:t>Acquisition parameters of the </a:t>
                </a:r>
                <a:r>
                  <a:rPr lang="en-US" sz="1400" dirty="0" err="1">
                    <a:latin typeface="Arial" panose="020B0604020202020204" pitchFamily="34" charset="0"/>
                    <a:cs typeface="Arial" panose="020B0604020202020204" pitchFamily="34" charset="0"/>
                  </a:rPr>
                  <a:t>TanDEM</a:t>
                </a:r>
                <a:r>
                  <a:rPr lang="en-US" sz="1400" dirty="0">
                    <a:latin typeface="Arial" panose="020B0604020202020204" pitchFamily="34" charset="0"/>
                    <a:cs typeface="Arial" panose="020B0604020202020204" pitchFamily="34" charset="0"/>
                  </a:rPr>
                  <a:t>-X data </a:t>
                </a:r>
                <a:r>
                  <a:rPr lang="en-001" sz="1400" dirty="0">
                    <a:latin typeface="Arial" panose="020B0604020202020204" pitchFamily="34" charset="0"/>
                    <a:cs typeface="Arial" panose="020B0604020202020204" pitchFamily="34" charset="0"/>
                  </a:rPr>
                  <a:t>is shown in the upper right (</a:t>
                </a:r>
                <a14:m>
                  <m:oMath xmlns:m="http://schemas.openxmlformats.org/officeDocument/2006/math">
                    <m:sSub>
                      <m:sSubPr>
                        <m:ctrlPr>
                          <a:rPr lang="en-US" sz="1400" i="1">
                            <a:latin typeface="Cambria Math" panose="02040503050406030204" pitchFamily="18" charset="0"/>
                          </a:rPr>
                        </m:ctrlPr>
                      </m:sSubPr>
                      <m:e>
                        <m:r>
                          <a:rPr lang="en-001" sz="1400" i="1">
                            <a:latin typeface="Cambria Math" panose="02040503050406030204" pitchFamily="18" charset="0"/>
                          </a:rPr>
                          <m:t>𝐵</m:t>
                        </m:r>
                      </m:e>
                      <m:sub>
                        <m:r>
                          <m:rPr>
                            <m:sty m:val="p"/>
                          </m:rPr>
                          <a:rPr lang="en-001" sz="1400">
                            <a:latin typeface="Cambria Math" panose="02040503050406030204" pitchFamily="18" charset="0"/>
                          </a:rPr>
                          <m:t>eff</m:t>
                        </m:r>
                      </m:sub>
                    </m:sSub>
                  </m:oMath>
                </a14:m>
                <a:r>
                  <a:rPr lang="en-US" sz="1400" dirty="0">
                    <a:latin typeface="Arial" panose="020B0604020202020204" pitchFamily="34" charset="0"/>
                    <a:cs typeface="Arial" panose="020B0604020202020204" pitchFamily="34" charset="0"/>
                  </a:rPr>
                  <a:t>: effective baseline, </a:t>
                </a:r>
                <a14:m>
                  <m:oMath xmlns:m="http://schemas.openxmlformats.org/officeDocument/2006/math">
                    <m:sSub>
                      <m:sSubPr>
                        <m:ctrlPr>
                          <a:rPr lang="en-001" sz="1400" i="1" dirty="0">
                            <a:latin typeface="Cambria Math" panose="02040503050406030204" pitchFamily="18" charset="0"/>
                          </a:rPr>
                        </m:ctrlPr>
                      </m:sSubPr>
                      <m:e>
                        <m:r>
                          <a:rPr lang="en-US" sz="1400" i="1" dirty="0">
                            <a:latin typeface="Cambria Math" panose="02040503050406030204" pitchFamily="18" charset="0"/>
                          </a:rPr>
                          <m:t>𝐻</m:t>
                        </m:r>
                      </m:e>
                      <m:sub>
                        <m:r>
                          <m:rPr>
                            <m:sty m:val="p"/>
                          </m:rPr>
                          <a:rPr lang="en-US" sz="1400" dirty="0">
                            <a:latin typeface="Cambria Math" panose="02040503050406030204" pitchFamily="18" charset="0"/>
                          </a:rPr>
                          <m:t>a</m:t>
                        </m:r>
                      </m:sub>
                    </m:sSub>
                  </m:oMath>
                </a14:m>
                <a:r>
                  <a:rPr lang="en-US" sz="1400" dirty="0">
                    <a:latin typeface="Arial" panose="020B0604020202020204" pitchFamily="34" charset="0"/>
                    <a:cs typeface="Arial" panose="020B0604020202020204" pitchFamily="34" charset="0"/>
                  </a:rPr>
                  <a:t>: height of ambiguity</a:t>
                </a:r>
                <a:r>
                  <a:rPr lang="en-001" sz="1400" dirty="0">
                    <a:latin typeface="Arial" panose="020B0604020202020204" pitchFamily="34" charset="0"/>
                    <a:cs typeface="Arial" panose="020B0604020202020204" pitchFamily="34" charset="0"/>
                  </a:rPr>
                  <a:t>). </a:t>
                </a:r>
                <a:endParaRPr lang="en-US" sz="1400" dirty="0">
                  <a:latin typeface="Arial" panose="020B0604020202020204" pitchFamily="34"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1097279" y="2162877"/>
                <a:ext cx="10058399" cy="307777"/>
              </a:xfrm>
              <a:prstGeom prst="rect">
                <a:avLst/>
              </a:prstGeom>
              <a:blipFill>
                <a:blip r:embed="rId3"/>
                <a:stretch>
                  <a:fillRect l="-252" t="-4000" b="-20000"/>
                </a:stretch>
              </a:blipFill>
            </p:spPr>
            <p:txBody>
              <a:bodyPr/>
              <a:lstStyle/>
              <a:p>
                <a:r>
                  <a:rPr lang="en-US">
                    <a:noFill/>
                  </a:rPr>
                  <a:t> </a:t>
                </a:r>
              </a:p>
            </p:txBody>
          </p:sp>
        </mc:Fallback>
      </mc:AlternateContent>
      <p:sp>
        <p:nvSpPr>
          <p:cNvPr id="9" name="Action Button: Home 8">
            <a:hlinkClick r:id="" action="ppaction://hlinkshowjump?jump=firstslide" highlightClick="1"/>
            <a:extLst>
              <a:ext uri="{FF2B5EF4-FFF2-40B4-BE49-F238E27FC236}">
                <a16:creationId xmlns:a16="http://schemas.microsoft.com/office/drawing/2014/main" id="{8C5D8DCF-4114-3044-AC08-15E0626AE579}"/>
              </a:ext>
            </a:extLst>
          </p:cNvPr>
          <p:cNvSpPr/>
          <p:nvPr/>
        </p:nvSpPr>
        <p:spPr>
          <a:xfrm>
            <a:off x="11413592" y="286603"/>
            <a:ext cx="360000" cy="3600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Action Button: Forward or Next 4">
            <a:hlinkClick r:id="" action="ppaction://hlinkshowjump?jump=nextslide" highlightClick="1"/>
            <a:extLst>
              <a:ext uri="{FF2B5EF4-FFF2-40B4-BE49-F238E27FC236}">
                <a16:creationId xmlns:a16="http://schemas.microsoft.com/office/drawing/2014/main" id="{7CE1AA6F-07A6-FF4C-9615-E2E720C45646}"/>
              </a:ext>
            </a:extLst>
          </p:cNvPr>
          <p:cNvSpPr/>
          <p:nvPr/>
        </p:nvSpPr>
        <p:spPr>
          <a:xfrm>
            <a:off x="10914292" y="286603"/>
            <a:ext cx="360000" cy="3600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1" name="Action Button: Back or Previous 10">
            <a:hlinkClick r:id="" action="ppaction://hlinkshowjump?jump=previousslide" highlightClick="1"/>
            <a:extLst>
              <a:ext uri="{FF2B5EF4-FFF2-40B4-BE49-F238E27FC236}">
                <a16:creationId xmlns:a16="http://schemas.microsoft.com/office/drawing/2014/main" id="{60ECDE86-6675-6341-8093-178C4EB33AD4}"/>
              </a:ext>
            </a:extLst>
          </p:cNvPr>
          <p:cNvSpPr/>
          <p:nvPr/>
        </p:nvSpPr>
        <p:spPr>
          <a:xfrm>
            <a:off x="10414994" y="286603"/>
            <a:ext cx="360000" cy="360000"/>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2" name="Rectangle 11">
            <a:hlinkClick r:id="rId4" action="ppaction://hlinksldjump"/>
            <a:extLst>
              <a:ext uri="{FF2B5EF4-FFF2-40B4-BE49-F238E27FC236}">
                <a16:creationId xmlns:a16="http://schemas.microsoft.com/office/drawing/2014/main" id="{AD3BE3E9-CBB5-7848-AEE3-4AE2FA14150C}"/>
              </a:ext>
            </a:extLst>
          </p:cNvPr>
          <p:cNvSpPr/>
          <p:nvPr/>
        </p:nvSpPr>
        <p:spPr>
          <a:xfrm>
            <a:off x="2977100"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Data &amp; Methods</a:t>
            </a:r>
          </a:p>
        </p:txBody>
      </p:sp>
      <p:sp>
        <p:nvSpPr>
          <p:cNvPr id="13" name="Rectangle 12">
            <a:hlinkClick r:id="rId5" action="ppaction://hlinksldjump"/>
            <a:extLst>
              <a:ext uri="{FF2B5EF4-FFF2-40B4-BE49-F238E27FC236}">
                <a16:creationId xmlns:a16="http://schemas.microsoft.com/office/drawing/2014/main" id="{16B10324-026D-C54C-A323-FB9DF97DAB39}"/>
              </a:ext>
            </a:extLst>
          </p:cNvPr>
          <p:cNvSpPr/>
          <p:nvPr/>
        </p:nvSpPr>
        <p:spPr>
          <a:xfrm>
            <a:off x="5456398" y="282856"/>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Results &amp; Discussion</a:t>
            </a:r>
          </a:p>
        </p:txBody>
      </p:sp>
      <p:sp>
        <p:nvSpPr>
          <p:cNvPr id="14" name="Rectangle 13">
            <a:hlinkClick r:id="rId6" action="ppaction://hlinksldjump"/>
            <a:extLst>
              <a:ext uri="{FF2B5EF4-FFF2-40B4-BE49-F238E27FC236}">
                <a16:creationId xmlns:a16="http://schemas.microsoft.com/office/drawing/2014/main" id="{19D054EC-69C4-864D-BEB1-A3E4DBA2D285}"/>
              </a:ext>
            </a:extLst>
          </p:cNvPr>
          <p:cNvSpPr/>
          <p:nvPr/>
        </p:nvSpPr>
        <p:spPr>
          <a:xfrm>
            <a:off x="7935696" y="282854"/>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Arial" panose="020B0604020202020204" pitchFamily="34" charset="0"/>
              </a:rPr>
              <a:t>Conclusion</a:t>
            </a:r>
            <a:endParaRPr lang="en-US" dirty="0">
              <a:latin typeface="Arial" panose="020B0604020202020204" pitchFamily="34" charset="0"/>
            </a:endParaRPr>
          </a:p>
        </p:txBody>
      </p:sp>
      <p:sp>
        <p:nvSpPr>
          <p:cNvPr id="15" name="Rectangle 14">
            <a:hlinkClick r:id="rId7" action="ppaction://hlinksldjump"/>
            <a:extLst>
              <a:ext uri="{FF2B5EF4-FFF2-40B4-BE49-F238E27FC236}">
                <a16:creationId xmlns:a16="http://schemas.microsoft.com/office/drawing/2014/main" id="{98363BA7-834D-3140-AC77-8BDDBDB1B834}"/>
              </a:ext>
            </a:extLst>
          </p:cNvPr>
          <p:cNvSpPr/>
          <p:nvPr/>
        </p:nvSpPr>
        <p:spPr>
          <a:xfrm>
            <a:off x="497802" y="282855"/>
            <a:ext cx="2340000" cy="360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rial" panose="020B0604020202020204" pitchFamily="34" charset="0"/>
              </a:rPr>
              <a:t>Introduction</a:t>
            </a:r>
          </a:p>
        </p:txBody>
      </p:sp>
    </p:spTree>
    <p:extLst>
      <p:ext uri="{BB962C8B-B14F-4D97-AF65-F5344CB8AC3E}">
        <p14:creationId xmlns:p14="http://schemas.microsoft.com/office/powerpoint/2010/main" val="1637931505"/>
      </p:ext>
    </p:extLst>
  </p:cSld>
  <p:clrMapOvr>
    <a:masterClrMapping/>
  </p:clrMapOvr>
</p:sld>
</file>

<file path=ppt/theme/theme1.xml><?xml version="1.0" encoding="utf-8"?>
<a:theme xmlns:a="http://schemas.openxmlformats.org/drawingml/2006/main" name="1_RetrospectVTI">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WO.pptx" id="{769520F8-BFE5-4C8C-A7AA-375C025A91CE}" vid="{AEAFD717-D3C8-4034-8F7E-D5220B0CCEB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Urban monochrome</Template>
  <TotalTime>0</TotalTime>
  <Words>1315</Words>
  <Application>Microsoft Macintosh PowerPoint</Application>
  <PresentationFormat>Widescreen</PresentationFormat>
  <Paragraphs>90</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Arial Black</vt:lpstr>
      <vt:lpstr>Calibri</vt:lpstr>
      <vt:lpstr>Cambria Math</vt:lpstr>
      <vt:lpstr>Franklin Gothic Book</vt:lpstr>
      <vt:lpstr>1_RetrospectVTI</vt:lpstr>
      <vt:lpstr>Recent Surge of the South Rimo Glacier, Karakoram:  Dynamics Characterization using SAR data</vt:lpstr>
      <vt:lpstr>PowerPoint Presentation</vt:lpstr>
      <vt:lpstr>PowerPoint Presentation</vt:lpstr>
      <vt:lpstr>PowerPoint Presentation</vt:lpstr>
      <vt:lpstr>PowerPoint Presentation</vt:lpstr>
      <vt:lpstr>PowerPoint Presentation</vt:lpstr>
      <vt:lpstr>PowerPoint Presentation</vt:lpstr>
      <vt:lpstr>Thank you!</vt:lpstr>
      <vt:lpstr>Appendix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2021-04-20T14:00:01Z</dcterms:created>
  <dcterms:modified xsi:type="dcterms:W3CDTF">2021-04-26T09:11:02Z</dcterms:modified>
</cp:coreProperties>
</file>