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BF6BE-E769-4322-B074-CCB60D9F5F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66F755-F1B4-4470-8135-5974D608C3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4A816C-EEAF-4F22-9335-CCDE6DB0E7A9}"/>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5" name="Footer Placeholder 4">
            <a:extLst>
              <a:ext uri="{FF2B5EF4-FFF2-40B4-BE49-F238E27FC236}">
                <a16:creationId xmlns:a16="http://schemas.microsoft.com/office/drawing/2014/main" id="{E689D2FB-C4C1-4C3F-8941-FE4A834BDB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62CEA6-FBB3-4F86-9296-81DCE329A99C}"/>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3942815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97D3B-211B-466D-B466-C4B1F8ADC6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8BE8B6-68F2-4DF0-AA76-0D01559D5E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9FB18A-666A-4EE8-81BB-BE91DBE113F9}"/>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5" name="Footer Placeholder 4">
            <a:extLst>
              <a:ext uri="{FF2B5EF4-FFF2-40B4-BE49-F238E27FC236}">
                <a16:creationId xmlns:a16="http://schemas.microsoft.com/office/drawing/2014/main" id="{1F34FF3F-3A0F-4760-B80C-BE8F3EAE5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26F58-FC10-4E53-9726-2135697B21C1}"/>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42842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BD82E-7853-4CD4-B223-872D9C0379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7E54B1-4994-4A5C-946B-93034747EB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78B59E-786B-4286-90AF-6D831ED343AC}"/>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5" name="Footer Placeholder 4">
            <a:extLst>
              <a:ext uri="{FF2B5EF4-FFF2-40B4-BE49-F238E27FC236}">
                <a16:creationId xmlns:a16="http://schemas.microsoft.com/office/drawing/2014/main" id="{DA2C82C1-93D6-489A-91CC-AD5E745D6F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246147-1DBE-4A65-B05A-34B53E75627C}"/>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24259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002E-DE73-4ABB-8AD4-583D1E88C5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B14652-1ACD-4C60-9BFB-95EFA1E2DA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C094A2-98EF-47B1-B40C-6A954EF3EE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8A79D8-C6CE-4804-AFC9-4B0D904100C8}"/>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6" name="Footer Placeholder 5">
            <a:extLst>
              <a:ext uri="{FF2B5EF4-FFF2-40B4-BE49-F238E27FC236}">
                <a16:creationId xmlns:a16="http://schemas.microsoft.com/office/drawing/2014/main" id="{EF112DB2-B0E0-42D6-ABF8-174A98077A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7C565D-634A-4CF9-BC22-6194F475E3A7}"/>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2479114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79EBC-7DEB-4665-96B4-1FEEDA585B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59ECF7-5111-4491-9165-7D8DD7D883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1B7E99-5346-490D-B3A6-EAB0B90551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CE2787-6185-4645-8424-0A22AB9AEF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140D2B-D086-40EC-9B7E-E1CA625D7D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C3F0ED-B221-4AC3-9E29-080490FCCA44}"/>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8" name="Footer Placeholder 7">
            <a:extLst>
              <a:ext uri="{FF2B5EF4-FFF2-40B4-BE49-F238E27FC236}">
                <a16:creationId xmlns:a16="http://schemas.microsoft.com/office/drawing/2014/main" id="{57657E8B-6E19-4FE1-9B6A-2463A2526F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91A324-B926-4E1B-AA76-1EFEB60452EF}"/>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2032643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88B9B-4DFF-4F13-9E43-536EEC10D8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972311-BB40-44E9-B6D6-B8D5FB751D84}"/>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4" name="Footer Placeholder 3">
            <a:extLst>
              <a:ext uri="{FF2B5EF4-FFF2-40B4-BE49-F238E27FC236}">
                <a16:creationId xmlns:a16="http://schemas.microsoft.com/office/drawing/2014/main" id="{A8A84233-150A-48BB-9766-8103E3D1BA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5CA619-7DC2-4628-B866-5BC6350E0995}"/>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3453816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9943E8-A8CB-4EC0-81A1-5886143CA76D}"/>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3" name="Footer Placeholder 2">
            <a:extLst>
              <a:ext uri="{FF2B5EF4-FFF2-40B4-BE49-F238E27FC236}">
                <a16:creationId xmlns:a16="http://schemas.microsoft.com/office/drawing/2014/main" id="{03FED878-A513-46A1-B3F4-0F761EDF3A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F88ED4-8C57-4CA9-A04C-6DD4B11241C5}"/>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132740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5DDBB-12DB-4E8A-91AB-7ABE9E8EB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0BC184-BB27-4542-966D-7B5B536B3E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E5031-EE61-4E2C-ACC7-3368200288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30364D-D341-4DBC-B17F-2CAF9690A3FF}"/>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6" name="Footer Placeholder 5">
            <a:extLst>
              <a:ext uri="{FF2B5EF4-FFF2-40B4-BE49-F238E27FC236}">
                <a16:creationId xmlns:a16="http://schemas.microsoft.com/office/drawing/2014/main" id="{9ACB8EBB-EF9C-47EE-A706-D242E2D527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9E34E6-4D9B-4676-AF58-4CD22FA62692}"/>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2555085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575A5-5FD8-4769-B441-92FE93734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ABFD06-9E19-4E63-AD2E-97F92FCCDB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0966C6-DF1D-4F53-BBD4-13AD55996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9EFA26-777F-4126-A2A6-ADF871F916EB}"/>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6" name="Footer Placeholder 5">
            <a:extLst>
              <a:ext uri="{FF2B5EF4-FFF2-40B4-BE49-F238E27FC236}">
                <a16:creationId xmlns:a16="http://schemas.microsoft.com/office/drawing/2014/main" id="{0DBD69E5-005A-49C4-804F-6A02E30F20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BD3345-E5B6-4105-B531-47C45371FC51}"/>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3821588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70E34-8A5B-4076-B6BF-903E400655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01F52D-5C91-4DB7-9F5C-7DC02DFDD0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50B713-4459-4410-B39D-6544EBFF02D0}"/>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5" name="Footer Placeholder 4">
            <a:extLst>
              <a:ext uri="{FF2B5EF4-FFF2-40B4-BE49-F238E27FC236}">
                <a16:creationId xmlns:a16="http://schemas.microsoft.com/office/drawing/2014/main" id="{A5FDC423-83AC-4396-BC35-136846F29F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4C88A3-2131-4356-A424-D43895217B9D}"/>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2676140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3B5A4-F290-43EC-920E-9BAB70FC43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9F7F4C-30C0-466C-A903-5167E18F54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68ED8-5F82-439E-8AD5-3FB0795F4E80}"/>
              </a:ext>
            </a:extLst>
          </p:cNvPr>
          <p:cNvSpPr>
            <a:spLocks noGrp="1"/>
          </p:cNvSpPr>
          <p:nvPr>
            <p:ph type="dt" sz="half" idx="10"/>
          </p:nvPr>
        </p:nvSpPr>
        <p:spPr/>
        <p:txBody>
          <a:bodyPr/>
          <a:lstStyle/>
          <a:p>
            <a:fld id="{2BEAC3A8-1692-447D-858E-62EB804C17B6}" type="datetimeFigureOut">
              <a:rPr lang="en-US" smtClean="0"/>
              <a:t>4/19/2021</a:t>
            </a:fld>
            <a:endParaRPr lang="en-US"/>
          </a:p>
        </p:txBody>
      </p:sp>
      <p:sp>
        <p:nvSpPr>
          <p:cNvPr id="5" name="Footer Placeholder 4">
            <a:extLst>
              <a:ext uri="{FF2B5EF4-FFF2-40B4-BE49-F238E27FC236}">
                <a16:creationId xmlns:a16="http://schemas.microsoft.com/office/drawing/2014/main" id="{E62E7C33-E288-4D67-B265-3EE6260BD3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6AD423-7008-481B-9423-E272F7D251A0}"/>
              </a:ext>
            </a:extLst>
          </p:cNvPr>
          <p:cNvSpPr>
            <a:spLocks noGrp="1"/>
          </p:cNvSpPr>
          <p:nvPr>
            <p:ph type="sldNum" sz="quarter" idx="12"/>
          </p:nvPr>
        </p:nvSpPr>
        <p:spPr/>
        <p:txBody>
          <a:bodyPr/>
          <a:lstStyle/>
          <a:p>
            <a:fld id="{B680C53B-0F77-489E-A411-4278DF9590BD}" type="slidenum">
              <a:rPr lang="en-US" smtClean="0"/>
              <a:t>‹#›</a:t>
            </a:fld>
            <a:endParaRPr lang="en-US"/>
          </a:p>
        </p:txBody>
      </p:sp>
    </p:spTree>
    <p:extLst>
      <p:ext uri="{BB962C8B-B14F-4D97-AF65-F5344CB8AC3E}">
        <p14:creationId xmlns:p14="http://schemas.microsoft.com/office/powerpoint/2010/main" val="1186270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1C2C3C-D01A-4929-8CF9-B7DE9420A3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0803DC-A1D5-4B3D-95D2-961ABEF0E1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DCC7A9-BA5B-4B3B-89DE-CF66833ACC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AC3A8-1692-447D-858E-62EB804C17B6}" type="datetimeFigureOut">
              <a:rPr lang="en-US" smtClean="0"/>
              <a:t>4/19/2021</a:t>
            </a:fld>
            <a:endParaRPr lang="en-US"/>
          </a:p>
        </p:txBody>
      </p:sp>
      <p:sp>
        <p:nvSpPr>
          <p:cNvPr id="5" name="Footer Placeholder 4">
            <a:extLst>
              <a:ext uri="{FF2B5EF4-FFF2-40B4-BE49-F238E27FC236}">
                <a16:creationId xmlns:a16="http://schemas.microsoft.com/office/drawing/2014/main" id="{BCEC3C9A-833F-492B-8299-73F8A9C612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0F9970-7EEB-4FD3-A9B8-20B396B3E1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80C53B-0F77-489E-A411-4278DF9590BD}" type="slidenum">
              <a:rPr lang="en-US" smtClean="0"/>
              <a:t>‹#›</a:t>
            </a:fld>
            <a:endParaRPr lang="en-US"/>
          </a:p>
        </p:txBody>
      </p:sp>
    </p:spTree>
    <p:extLst>
      <p:ext uri="{BB962C8B-B14F-4D97-AF65-F5344CB8AC3E}">
        <p14:creationId xmlns:p14="http://schemas.microsoft.com/office/powerpoint/2010/main" val="1194976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tif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062B184-A48D-4001-9486-831CA6FD8994}"/>
              </a:ext>
            </a:extLst>
          </p:cNvPr>
          <p:cNvPicPr>
            <a:picLocks noChangeAspect="1"/>
          </p:cNvPicPr>
          <p:nvPr/>
        </p:nvPicPr>
        <p:blipFill rotWithShape="1">
          <a:blip r:embed="rId2"/>
          <a:srcRect l="6354" t="65057" r="14110"/>
          <a:stretch/>
        </p:blipFill>
        <p:spPr>
          <a:xfrm>
            <a:off x="6181064" y="6010410"/>
            <a:ext cx="4913127" cy="752973"/>
          </a:xfrm>
          <a:prstGeom prst="rect">
            <a:avLst/>
          </a:prstGeom>
        </p:spPr>
      </p:pic>
      <p:sp>
        <p:nvSpPr>
          <p:cNvPr id="7" name="Subtitle 6">
            <a:extLst>
              <a:ext uri="{FF2B5EF4-FFF2-40B4-BE49-F238E27FC236}">
                <a16:creationId xmlns:a16="http://schemas.microsoft.com/office/drawing/2014/main" id="{1DBF6BCC-4715-45F6-BD1F-AAEDC57EDA4F}"/>
              </a:ext>
            </a:extLst>
          </p:cNvPr>
          <p:cNvSpPr>
            <a:spLocks noGrp="1"/>
          </p:cNvSpPr>
          <p:nvPr>
            <p:ph type="subTitle" idx="1"/>
          </p:nvPr>
        </p:nvSpPr>
        <p:spPr>
          <a:xfrm>
            <a:off x="-1" y="919658"/>
            <a:ext cx="7268902" cy="622919"/>
          </a:xfrm>
        </p:spPr>
        <p:txBody>
          <a:bodyPr>
            <a:normAutofit/>
          </a:bodyPr>
          <a:lstStyle/>
          <a:p>
            <a:pPr algn="l"/>
            <a:r>
              <a:rPr lang="en-GB" sz="1050" dirty="0">
                <a:effectLst/>
                <a:latin typeface="Calibri" panose="020F0502020204030204" pitchFamily="34" charset="0"/>
                <a:ea typeface="Calibri" panose="020F0502020204030204" pitchFamily="34" charset="0"/>
                <a:cs typeface="Times New Roman" panose="02020603050405020304" pitchFamily="18" charset="0"/>
              </a:rPr>
              <a:t>1 Department of Physical Geography and </a:t>
            </a:r>
            <a:r>
              <a:rPr lang="en-GB" sz="1050" dirty="0" err="1">
                <a:effectLst/>
                <a:latin typeface="Calibri" panose="020F0502020204030204" pitchFamily="34" charset="0"/>
                <a:ea typeface="Calibri" panose="020F0502020204030204" pitchFamily="34" charset="0"/>
                <a:cs typeface="Times New Roman" panose="02020603050405020304" pitchFamily="18" charset="0"/>
              </a:rPr>
              <a:t>Geoecology</a:t>
            </a:r>
            <a:r>
              <a:rPr lang="en-GB" sz="1050" dirty="0">
                <a:effectLst/>
                <a:latin typeface="Calibri" panose="020F0502020204030204" pitchFamily="34" charset="0"/>
                <a:ea typeface="Calibri" panose="020F0502020204030204" pitchFamily="34" charset="0"/>
                <a:cs typeface="Times New Roman" panose="02020603050405020304" pitchFamily="18" charset="0"/>
              </a:rPr>
              <a:t>, Faculty of Science, Charles University, </a:t>
            </a:r>
            <a:r>
              <a:rPr lang="en-GB" sz="1050" dirty="0" err="1">
                <a:effectLst/>
                <a:latin typeface="Calibri" panose="020F0502020204030204" pitchFamily="34" charset="0"/>
                <a:ea typeface="Calibri" panose="020F0502020204030204" pitchFamily="34" charset="0"/>
                <a:cs typeface="Times New Roman" panose="02020603050405020304" pitchFamily="18" charset="0"/>
              </a:rPr>
              <a:t>Albertov</a:t>
            </a:r>
            <a:r>
              <a:rPr lang="en-GB" sz="1050" dirty="0">
                <a:effectLst/>
                <a:latin typeface="Calibri" panose="020F0502020204030204" pitchFamily="34" charset="0"/>
                <a:ea typeface="Calibri" panose="020F0502020204030204" pitchFamily="34" charset="0"/>
                <a:cs typeface="Times New Roman" panose="02020603050405020304" pitchFamily="18" charset="0"/>
              </a:rPr>
              <a:t> 6, 128 43 Prague 2, Czechia</a:t>
            </a:r>
            <a:r>
              <a:rPr lang="en-US" sz="1050" dirty="0">
                <a:latin typeface="Calibri" panose="020F0502020204030204" pitchFamily="34" charset="0"/>
                <a:ea typeface="Calibri" panose="020F0502020204030204" pitchFamily="34" charset="0"/>
                <a:cs typeface="Times New Roman" panose="02020603050405020304" pitchFamily="18" charset="0"/>
              </a:rPr>
              <a:t>          </a:t>
            </a:r>
            <a:r>
              <a:rPr lang="en-GB" sz="1050" dirty="0">
                <a:effectLst/>
                <a:latin typeface="Calibri" panose="020F0502020204030204" pitchFamily="34" charset="0"/>
                <a:ea typeface="Calibri" panose="020F0502020204030204" pitchFamily="34" charset="0"/>
                <a:cs typeface="Times New Roman" panose="02020603050405020304" pitchFamily="18" charset="0"/>
              </a:rPr>
              <a:t>2 Department of Physical Geography, Stockholm University, SE-106 91 Stockholm, Sweden</a:t>
            </a:r>
            <a:br>
              <a:rPr lang="en-US" sz="1050" dirty="0">
                <a:effectLst/>
                <a:latin typeface="Calibri" panose="020F0502020204030204" pitchFamily="34" charset="0"/>
                <a:ea typeface="Calibri" panose="020F0502020204030204" pitchFamily="34" charset="0"/>
                <a:cs typeface="Times New Roman" panose="02020603050405020304" pitchFamily="18" charset="0"/>
              </a:rPr>
            </a:br>
            <a:endParaRPr lang="en-US" sz="1050" dirty="0"/>
          </a:p>
        </p:txBody>
      </p:sp>
      <p:pic>
        <p:nvPicPr>
          <p:cNvPr id="9" name="Picture 8" descr="Text, letter&#10;&#10;Description automatically generated">
            <a:extLst>
              <a:ext uri="{FF2B5EF4-FFF2-40B4-BE49-F238E27FC236}">
                <a16:creationId xmlns:a16="http://schemas.microsoft.com/office/drawing/2014/main" id="{744A7C4F-2231-448A-8572-35B8FC3E2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8901" y="319419"/>
            <a:ext cx="4923099" cy="1094151"/>
          </a:xfrm>
          <a:prstGeom prst="rect">
            <a:avLst/>
          </a:prstGeom>
        </p:spPr>
      </p:pic>
      <p:sp>
        <p:nvSpPr>
          <p:cNvPr id="6" name="Title 5">
            <a:extLst>
              <a:ext uri="{FF2B5EF4-FFF2-40B4-BE49-F238E27FC236}">
                <a16:creationId xmlns:a16="http://schemas.microsoft.com/office/drawing/2014/main" id="{69CDA9C1-0861-4738-A811-9E5F3DCE0A18}"/>
              </a:ext>
            </a:extLst>
          </p:cNvPr>
          <p:cNvSpPr>
            <a:spLocks noGrp="1"/>
          </p:cNvSpPr>
          <p:nvPr>
            <p:ph type="ctrTitle"/>
          </p:nvPr>
        </p:nvSpPr>
        <p:spPr>
          <a:xfrm>
            <a:off x="0" y="-32061"/>
            <a:ext cx="7659149" cy="1812544"/>
          </a:xfrm>
        </p:spPr>
        <p:txBody>
          <a:bodyPr>
            <a:normAutofit fontScale="90000"/>
          </a:bodyPr>
          <a:lstStyle/>
          <a:p>
            <a:pPr marL="0" marR="0">
              <a:lnSpc>
                <a:spcPct val="115000"/>
              </a:lnSpc>
              <a:spcBef>
                <a:spcPts val="0"/>
              </a:spcBef>
              <a:spcAft>
                <a:spcPts val="1000"/>
              </a:spcAft>
            </a:pPr>
            <a:r>
              <a:rPr lang="en-GB" sz="1800" b="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Geochemical transformation of forested catchments following bark beetle infestation: </a:t>
            </a:r>
            <a:br>
              <a:rPr lang="en-GB" sz="1800" b="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1800" b="1"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Evidence from EC hysteresis during rainfall-runoff events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400" dirty="0">
                <a:effectLst/>
                <a:latin typeface="Calibri" panose="020F0502020204030204" pitchFamily="34" charset="0"/>
                <a:ea typeface="Calibri" panose="020F0502020204030204" pitchFamily="34" charset="0"/>
                <a:cs typeface="Times New Roman" panose="02020603050405020304" pitchFamily="18" charset="0"/>
              </a:rPr>
              <a:t>Ye Su</a:t>
            </a:r>
            <a:r>
              <a:rPr lang="en-US" sz="14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400" dirty="0">
                <a:effectLst/>
                <a:latin typeface="Calibri" panose="020F0502020204030204" pitchFamily="34" charset="0"/>
                <a:ea typeface="Calibri" panose="020F0502020204030204" pitchFamily="34" charset="0"/>
                <a:cs typeface="Times New Roman" panose="02020603050405020304" pitchFamily="18" charset="0"/>
              </a:rPr>
              <a:t>, Jakub Langhammer</a:t>
            </a:r>
            <a:r>
              <a:rPr lang="en-US" sz="14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400" dirty="0">
                <a:effectLst/>
                <a:latin typeface="Calibri" panose="020F0502020204030204" pitchFamily="34" charset="0"/>
                <a:ea typeface="Calibri" panose="020F0502020204030204" pitchFamily="34" charset="0"/>
                <a:cs typeface="Times New Roman" panose="02020603050405020304" pitchFamily="18" charset="0"/>
              </a:rPr>
              <a:t>, Jerker Jarsjö</a:t>
            </a:r>
            <a:r>
              <a:rPr lang="en-US" sz="1400" baseline="30000" dirty="0">
                <a:effectLst/>
                <a:latin typeface="Calibri" panose="020F0502020204030204" pitchFamily="34" charset="0"/>
                <a:ea typeface="Calibri" panose="020F0502020204030204" pitchFamily="34" charset="0"/>
                <a:cs typeface="Times New Roman" panose="02020603050405020304" pitchFamily="18" charset="0"/>
              </a:rPr>
              <a:t>2</a:t>
            </a:r>
            <a:br>
              <a:rPr lang="en-US" sz="1800"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16" name="TextBox 15">
            <a:extLst>
              <a:ext uri="{FF2B5EF4-FFF2-40B4-BE49-F238E27FC236}">
                <a16:creationId xmlns:a16="http://schemas.microsoft.com/office/drawing/2014/main" id="{8D89793A-9708-4E9C-80BD-71465F5B7AA7}"/>
              </a:ext>
            </a:extLst>
          </p:cNvPr>
          <p:cNvSpPr txBox="1"/>
          <p:nvPr/>
        </p:nvSpPr>
        <p:spPr>
          <a:xfrm>
            <a:off x="3030279" y="1457515"/>
            <a:ext cx="8990789" cy="760978"/>
          </a:xfrm>
          <a:prstGeom prst="rect">
            <a:avLst/>
          </a:prstGeom>
          <a:solidFill>
            <a:schemeClr val="bg2"/>
          </a:solidFill>
        </p:spPr>
        <p:txBody>
          <a:bodyPr wrap="square">
            <a:spAutoFit/>
          </a:bodyPr>
          <a:lstStyle/>
          <a:p>
            <a:pPr marL="0" marR="0" algn="just">
              <a:lnSpc>
                <a:spcPct val="150000"/>
              </a:lnSpc>
              <a:spcBef>
                <a:spcPts val="0"/>
              </a:spcBef>
              <a:spcAft>
                <a:spcPts val="10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Forest disturbance resulting from bark beetle infestation is becoming a widespread phenomenon due to climate </a:t>
            </a:r>
            <a:r>
              <a:rPr lang="en-US" altLang="zh-CN" sz="1000" dirty="0">
                <a:effectLst/>
                <a:latin typeface="Calibri" panose="020F0502020204030204" pitchFamily="34" charset="0"/>
                <a:ea typeface="Calibri" panose="020F0502020204030204" pitchFamily="34" charset="0"/>
                <a:cs typeface="Times New Roman" panose="02020603050405020304" pitchFamily="18" charset="0"/>
              </a:rPr>
              <a:t>change</a:t>
            </a:r>
            <a:r>
              <a:rPr lang="en-GB" sz="1000" dirty="0">
                <a:effectLst/>
                <a:latin typeface="Calibri" panose="020F0502020204030204" pitchFamily="34" charset="0"/>
                <a:ea typeface="Calibri" panose="020F0502020204030204" pitchFamily="34" charset="0"/>
                <a:cs typeface="Times New Roman" panose="02020603050405020304" pitchFamily="18" charset="0"/>
              </a:rPr>
              <a:t>. Such disturbance could result in alterations of streamflow and stream geochemistry. </a:t>
            </a:r>
            <a:r>
              <a:rPr lang="en-GB" sz="1000" dirty="0">
                <a:latin typeface="Calibri" panose="020F0502020204030204" pitchFamily="34" charset="0"/>
                <a:ea typeface="Calibri" panose="020F0502020204030204" pitchFamily="34" charset="0"/>
                <a:cs typeface="Times New Roman" panose="02020603050405020304" pitchFamily="18" charset="0"/>
              </a:rPr>
              <a:t>We</a:t>
            </a:r>
            <a:r>
              <a:rPr lang="en-GB" sz="1000" dirty="0">
                <a:effectLst/>
                <a:latin typeface="Calibri" panose="020F0502020204030204" pitchFamily="34" charset="0"/>
                <a:ea typeface="Calibri" panose="020F0502020204030204" pitchFamily="34" charset="0"/>
                <a:cs typeface="Times New Roman" panose="02020603050405020304" pitchFamily="18" charset="0"/>
              </a:rPr>
              <a:t> found that these changes developed relatively rapidly after infestation and have long-lasting (decadal-scale) effects, and event-scale dynamics of in-stream electric conductivity (EC) – discharge (Q) relations were </a:t>
            </a:r>
            <a:r>
              <a:rPr lang="en-GB" sz="1000" dirty="0">
                <a:latin typeface="Calibri" panose="020F0502020204030204" pitchFamily="34" charset="0"/>
                <a:ea typeface="Calibri" panose="020F0502020204030204" pitchFamily="34" charset="0"/>
                <a:cs typeface="Times New Roman" panose="02020603050405020304" pitchFamily="18" charset="0"/>
              </a:rPr>
              <a:t> </a:t>
            </a:r>
            <a:r>
              <a:rPr lang="en-GB" sz="1000" dirty="0">
                <a:effectLst/>
                <a:latin typeface="Calibri" panose="020F0502020204030204" pitchFamily="34" charset="0"/>
                <a:ea typeface="Calibri" panose="020F0502020204030204" pitchFamily="34" charset="0"/>
                <a:cs typeface="Times New Roman" panose="02020603050405020304" pitchFamily="18" charset="0"/>
              </a:rPr>
              <a:t>considerable, impacting even the annual average EC-values.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 name="Picture 19">
            <a:extLst>
              <a:ext uri="{FF2B5EF4-FFF2-40B4-BE49-F238E27FC236}">
                <a16:creationId xmlns:a16="http://schemas.microsoft.com/office/drawing/2014/main" id="{841E0C6C-AEF4-45BE-BCA5-280F801BCEF3}"/>
              </a:ext>
            </a:extLst>
          </p:cNvPr>
          <p:cNvPicPr>
            <a:picLocks noChangeAspect="1"/>
          </p:cNvPicPr>
          <p:nvPr/>
        </p:nvPicPr>
        <p:blipFill>
          <a:blip r:embed="rId4"/>
          <a:stretch>
            <a:fillRect/>
          </a:stretch>
        </p:blipFill>
        <p:spPr>
          <a:xfrm>
            <a:off x="2980986" y="2369998"/>
            <a:ext cx="4297792" cy="3326091"/>
          </a:xfrm>
          <a:prstGeom prst="rect">
            <a:avLst/>
          </a:prstGeom>
        </p:spPr>
      </p:pic>
      <p:pic>
        <p:nvPicPr>
          <p:cNvPr id="21" name="Picture 20">
            <a:extLst>
              <a:ext uri="{FF2B5EF4-FFF2-40B4-BE49-F238E27FC236}">
                <a16:creationId xmlns:a16="http://schemas.microsoft.com/office/drawing/2014/main" id="{61526F29-64EC-4DC8-B67D-88064BCA0E00}"/>
              </a:ext>
            </a:extLst>
          </p:cNvPr>
          <p:cNvPicPr>
            <a:picLocks noChangeAspect="1"/>
          </p:cNvPicPr>
          <p:nvPr/>
        </p:nvPicPr>
        <p:blipFill>
          <a:blip r:embed="rId5"/>
          <a:stretch>
            <a:fillRect/>
          </a:stretch>
        </p:blipFill>
        <p:spPr>
          <a:xfrm>
            <a:off x="74431" y="5753153"/>
            <a:ext cx="6239540" cy="1000565"/>
          </a:xfrm>
          <a:prstGeom prst="rect">
            <a:avLst/>
          </a:prstGeom>
        </p:spPr>
      </p:pic>
      <p:sp>
        <p:nvSpPr>
          <p:cNvPr id="23" name="TextBox 22">
            <a:extLst>
              <a:ext uri="{FF2B5EF4-FFF2-40B4-BE49-F238E27FC236}">
                <a16:creationId xmlns:a16="http://schemas.microsoft.com/office/drawing/2014/main" id="{EDB16DCB-3B19-49BA-8BC0-E72F80967D57}"/>
              </a:ext>
            </a:extLst>
          </p:cNvPr>
          <p:cNvSpPr txBox="1"/>
          <p:nvPr/>
        </p:nvSpPr>
        <p:spPr>
          <a:xfrm>
            <a:off x="473616" y="5892225"/>
            <a:ext cx="11327504" cy="230832"/>
          </a:xfrm>
          <a:prstGeom prst="rect">
            <a:avLst/>
          </a:prstGeom>
          <a:noFill/>
        </p:spPr>
        <p:txBody>
          <a:bodyPr wrap="square" rtlCol="0">
            <a:spAutoFit/>
          </a:bodyPr>
          <a:lstStyle/>
          <a:p>
            <a:r>
              <a:rPr lang="en-US" sz="900" dirty="0"/>
              <a:t>2009         2010             2011                             2012                       2013                              2014                                             2015                              2016                                                  2017                       2018                                   2019                           2010              </a:t>
            </a:r>
            <a:endParaRPr lang="cs-CZ" sz="900" dirty="0"/>
          </a:p>
        </p:txBody>
      </p:sp>
      <p:pic>
        <p:nvPicPr>
          <p:cNvPr id="25" name="Picture 24">
            <a:extLst>
              <a:ext uri="{FF2B5EF4-FFF2-40B4-BE49-F238E27FC236}">
                <a16:creationId xmlns:a16="http://schemas.microsoft.com/office/drawing/2014/main" id="{C3C3B534-84AB-4F13-9FD0-B626172F3FB7}"/>
              </a:ext>
            </a:extLst>
          </p:cNvPr>
          <p:cNvPicPr>
            <a:picLocks noChangeAspect="1"/>
          </p:cNvPicPr>
          <p:nvPr/>
        </p:nvPicPr>
        <p:blipFill>
          <a:blip r:embed="rId6"/>
          <a:stretch>
            <a:fillRect/>
          </a:stretch>
        </p:blipFill>
        <p:spPr>
          <a:xfrm>
            <a:off x="7102122" y="4653695"/>
            <a:ext cx="3109461" cy="1083296"/>
          </a:xfrm>
          <a:prstGeom prst="rect">
            <a:avLst/>
          </a:prstGeom>
        </p:spPr>
      </p:pic>
      <p:sp>
        <p:nvSpPr>
          <p:cNvPr id="27" name="TextBox 26">
            <a:extLst>
              <a:ext uri="{FF2B5EF4-FFF2-40B4-BE49-F238E27FC236}">
                <a16:creationId xmlns:a16="http://schemas.microsoft.com/office/drawing/2014/main" id="{B80C6EF5-0D41-4659-A466-09ED63C6F0A1}"/>
              </a:ext>
            </a:extLst>
          </p:cNvPr>
          <p:cNvSpPr txBox="1"/>
          <p:nvPr/>
        </p:nvSpPr>
        <p:spPr>
          <a:xfrm>
            <a:off x="7090878" y="2421742"/>
            <a:ext cx="4930190" cy="2092881"/>
          </a:xfrm>
          <a:prstGeom prst="rect">
            <a:avLst/>
          </a:prstGeom>
          <a:solidFill>
            <a:schemeClr val="accent1">
              <a:lumMod val="20000"/>
              <a:lumOff val="80000"/>
            </a:schemeClr>
          </a:solidFill>
        </p:spPr>
        <p:txBody>
          <a:bodyPr wrap="square">
            <a:spAutoFit/>
          </a:bodyPr>
          <a:lstStyle/>
          <a:p>
            <a:r>
              <a:rPr lang="en-GB" sz="1000" dirty="0">
                <a:effectLst/>
                <a:latin typeface="Calibri" panose="020F0502020204030204" pitchFamily="34" charset="0"/>
                <a:ea typeface="Calibri" panose="020F0502020204030204" pitchFamily="34" charset="0"/>
                <a:cs typeface="Times New Roman" panose="02020603050405020304" pitchFamily="18" charset="0"/>
              </a:rPr>
              <a:t>In this study, therefore, all rainfall-induced runoff events occurring during 10 years were identified and their distinct EC-Q relations were evaluated. Results showed that after infestation the EC-Q hysteresis loops at the event-scale shifted from positive to negative relationships, implying changes in the subsurface chemical composition and runoff patterns. Specifically, healthy forest systems required event flows to mobilize substances in the soil and groundwater systems as the groundwater level rose into the relatively conductive, shallow part of the soil profile during an event. Such flush-driven systems were known for their release of large fractions of total annual in-stream substance loads showing a positive EC-Q relationship. By contrast, after infestation-induced tree mortality, the mobilization and downward percolation of nutrients and carbon from litter and decomposing needles may be considerable even during moderate rain and infiltration events. When the system is flooded under event conditions, substance-enriched soil water and groundwater may be mixed with and diluted by low-salinity event water, leading to a negative EC-Q relationships.  </a:t>
            </a:r>
            <a:endParaRPr lang="en-US" sz="1000" dirty="0"/>
          </a:p>
        </p:txBody>
      </p:sp>
      <p:pic>
        <p:nvPicPr>
          <p:cNvPr id="28" name="Picture 27">
            <a:extLst>
              <a:ext uri="{FF2B5EF4-FFF2-40B4-BE49-F238E27FC236}">
                <a16:creationId xmlns:a16="http://schemas.microsoft.com/office/drawing/2014/main" id="{E72948D8-D387-40AF-B515-4E4DBFBA02F1}"/>
              </a:ext>
            </a:extLst>
          </p:cNvPr>
          <p:cNvPicPr>
            <a:picLocks noChangeAspect="1"/>
          </p:cNvPicPr>
          <p:nvPr/>
        </p:nvPicPr>
        <p:blipFill rotWithShape="1">
          <a:blip r:embed="rId2"/>
          <a:srcRect l="18103" t="65057" r="70036"/>
          <a:stretch/>
        </p:blipFill>
        <p:spPr>
          <a:xfrm>
            <a:off x="11080562" y="6010410"/>
            <a:ext cx="720558" cy="752974"/>
          </a:xfrm>
          <a:prstGeom prst="rect">
            <a:avLst/>
          </a:prstGeom>
        </p:spPr>
      </p:pic>
      <p:pic>
        <p:nvPicPr>
          <p:cNvPr id="30" name="Picture 29" descr="Map&#10;&#10;Description automatically generated">
            <a:extLst>
              <a:ext uri="{FF2B5EF4-FFF2-40B4-BE49-F238E27FC236}">
                <a16:creationId xmlns:a16="http://schemas.microsoft.com/office/drawing/2014/main" id="{F3F86F18-EBC5-466B-B9B4-ED285D1915B6}"/>
              </a:ext>
            </a:extLst>
          </p:cNvPr>
          <p:cNvPicPr>
            <a:picLocks noChangeAspect="1"/>
          </p:cNvPicPr>
          <p:nvPr/>
        </p:nvPicPr>
        <p:blipFill rotWithShape="1">
          <a:blip r:embed="rId7">
            <a:extLst>
              <a:ext uri="{28A0092B-C50C-407E-A947-70E740481C1C}">
                <a14:useLocalDpi xmlns:a14="http://schemas.microsoft.com/office/drawing/2010/main" val="0"/>
              </a:ext>
            </a:extLst>
          </a:blip>
          <a:srcRect l="9786" t="6914" r="12643" b="56961"/>
          <a:stretch/>
        </p:blipFill>
        <p:spPr>
          <a:xfrm rot="5400000">
            <a:off x="-614033" y="2084519"/>
            <a:ext cx="4349058" cy="2939565"/>
          </a:xfrm>
          <a:prstGeom prst="rect">
            <a:avLst/>
          </a:prstGeom>
        </p:spPr>
      </p:pic>
      <p:pic>
        <p:nvPicPr>
          <p:cNvPr id="3" name="Obrázek 2">
            <a:extLst>
              <a:ext uri="{FF2B5EF4-FFF2-40B4-BE49-F238E27FC236}">
                <a16:creationId xmlns:a16="http://schemas.microsoft.com/office/drawing/2014/main" id="{403CA1C6-D1DA-45C2-817C-8F36711DA6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63743" y="4807687"/>
            <a:ext cx="834006" cy="834006"/>
          </a:xfrm>
          <a:prstGeom prst="rect">
            <a:avLst/>
          </a:prstGeom>
        </p:spPr>
      </p:pic>
    </p:spTree>
    <p:extLst>
      <p:ext uri="{BB962C8B-B14F-4D97-AF65-F5344CB8AC3E}">
        <p14:creationId xmlns:p14="http://schemas.microsoft.com/office/powerpoint/2010/main" val="1207108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331</Words>
  <Application>Microsoft Office PowerPoint</Application>
  <PresentationFormat>Widescreen</PresentationFormat>
  <Paragraphs>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Geochemical transformation of forested catchments following bark beetle infestation:  Evidence from EC hysteresis during rainfall-runoff events Ye Su1, Jakub Langhammer1, Jerker Jarsjö2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Geochemical transformation of forested catchments following bark beetle infestation:  Evidence from EC hysteresis during rainfall-runoff events Ye Su1, Jakub Langhammer1, Jerker Jarsjö2, Wei Shao3</dc:title>
  <dc:creator>Ye Su</dc:creator>
  <cp:lastModifiedBy>Ye Su</cp:lastModifiedBy>
  <cp:revision>12</cp:revision>
  <dcterms:created xsi:type="dcterms:W3CDTF">2021-04-19T09:32:07Z</dcterms:created>
  <dcterms:modified xsi:type="dcterms:W3CDTF">2021-04-19T12:26:55Z</dcterms:modified>
</cp:coreProperties>
</file>