
<file path=[Content_Types].xml><?xml version="1.0" encoding="utf-8"?>
<Types xmlns="http://schemas.openxmlformats.org/package/2006/content-types">
  <Default Extension="(null)" ContentType="image/x-emf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5"/>
  </p:sldMasterIdLst>
  <p:notesMasterIdLst>
    <p:notesMasterId r:id="rId21"/>
  </p:notesMasterIdLst>
  <p:handoutMasterIdLst>
    <p:handoutMasterId r:id="rId22"/>
  </p:handoutMasterIdLst>
  <p:sldIdLst>
    <p:sldId id="257" r:id="rId6"/>
    <p:sldId id="258" r:id="rId7"/>
    <p:sldId id="267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8" r:id="rId17"/>
    <p:sldId id="269" r:id="rId18"/>
    <p:sldId id="271" r:id="rId19"/>
    <p:sldId id="270" r:id="rId20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E696B"/>
    <a:srgbClr val="2F528F"/>
    <a:srgbClr val="17BECF"/>
    <a:srgbClr val="336CA8"/>
    <a:srgbClr val="2754A2"/>
    <a:srgbClr val="00579C"/>
    <a:srgbClr val="00589E"/>
    <a:srgbClr val="EF6A6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3184" autoAdjust="0"/>
  </p:normalViewPr>
  <p:slideViewPr>
    <p:cSldViewPr snapToGrid="0" snapToObjects="1">
      <p:cViewPr>
        <p:scale>
          <a:sx n="100" d="100"/>
          <a:sy n="100" d="100"/>
        </p:scale>
        <p:origin x="990" y="222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napToObjects="1">
      <p:cViewPr varScale="1">
        <p:scale>
          <a:sx n="127" d="100"/>
          <a:sy n="127" d="100"/>
        </p:scale>
        <p:origin x="4304" y="1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viewProps" Target="viewProps.xml"/><Relationship Id="rId5" Type="http://schemas.openxmlformats.org/officeDocument/2006/relationships/slideMaster" Target="slideMasters/slideMaster1.xml"/><Relationship Id="rId15" Type="http://schemas.openxmlformats.org/officeDocument/2006/relationships/slide" Target="slides/slide10.xml"/><Relationship Id="rId23" Type="http://schemas.openxmlformats.org/officeDocument/2006/relationships/presProps" Target="presProp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customXml" Target="../customXml/item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538CE3CE-7885-5440-B7D2-D1C38EEABC28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AEAEB30-D659-F04F-8BCA-7E5755820EA8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1860766-B385-064C-89E0-D696CB68EF1E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4C23E2-02F7-644F-99F5-08AC3BA5EA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536748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AC332E-8893-FE4E-9A25-93BB30EFA0DA}" type="datetimeFigureOut">
              <a:rPr lang="en-US" smtClean="0"/>
              <a:t>4/25/2021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17A1DD-B70C-B048-99CA-ED85422872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75077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17A1DD-B70C-B048-99CA-ED854228726D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513172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FIGURE TO CORRECT!!</a:t>
            </a:r>
            <a:endParaRPr lang="en-C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B17A1DD-B70C-B048-99CA-ED854228726D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918798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sz="1200" dirty="0"/>
              <a:t>On 1850-2010:</a:t>
            </a:r>
          </a:p>
          <a:p>
            <a:r>
              <a:rPr lang="fr-FR" sz="1200" dirty="0"/>
              <a:t>OSCAR 3.1: </a:t>
            </a:r>
            <a:r>
              <a:rPr lang="fr-FR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 ± 42 </a:t>
            </a:r>
            <a:r>
              <a:rPr lang="fr-FR" sz="12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PgC</a:t>
            </a:r>
            <a:endParaRPr lang="fr-FR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fr-FR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GCB 2020: -5 ± 90 </a:t>
            </a:r>
            <a:r>
              <a:rPr lang="fr-FR" sz="12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PgC</a:t>
            </a:r>
            <a:endParaRPr lang="fr-FR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en-CH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B17A1DD-B70C-B048-99CA-ED854228726D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15961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7.emf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id="{C0FB13B4-4775-4053-913C-537D75D956C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196166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62712" y="1122363"/>
            <a:ext cx="9659112" cy="2387600"/>
          </a:xfrm>
          <a:prstGeom prst="rect">
            <a:avLst/>
          </a:prstGeo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62712" y="3712464"/>
            <a:ext cx="8196072" cy="1545336"/>
          </a:xfrm>
        </p:spPr>
        <p:txBody>
          <a:bodyPr/>
          <a:lstStyle>
            <a:lvl1pPr marL="0" indent="0" algn="l">
              <a:lnSpc>
                <a:spcPct val="110000"/>
              </a:lnSpc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FC5C03-3F87-0740-8183-695B10F501A5}" type="datetimeFigureOut">
              <a:rPr lang="en-US" smtClean="0"/>
              <a:t>4/25/2021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B0777-827F-8D42-90B1-61394C340E65}" type="slidenum">
              <a:rPr lang="en-US" smtClean="0"/>
              <a:t>‹#›</a:t>
            </a:fld>
            <a:endParaRPr lang="en-US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13D0272A-EBA9-4B7B-A259-F6B18F1BC8B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5396524"/>
            <a:ext cx="12192000" cy="1461477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3E432C23-CFC4-DC44-9D7B-0DCBE41B179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9832062" y="309563"/>
            <a:ext cx="2086125" cy="5987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84896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2712" y="658179"/>
            <a:ext cx="9610344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62712" y="3675065"/>
            <a:ext cx="9195816" cy="1500187"/>
          </a:xfrm>
        </p:spPr>
        <p:txBody>
          <a:bodyPr/>
          <a:lstStyle>
            <a:lvl1pPr marL="0" indent="0">
              <a:lnSpc>
                <a:spcPct val="110000"/>
              </a:lnSpc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FC5C03-3F87-0740-8183-695B10F501A5}" type="datetimeFigureOut">
              <a:rPr lang="en-US" smtClean="0"/>
              <a:t>4/25/2021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B0777-827F-8D42-90B1-61394C340E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37186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FC5C03-3F87-0740-8183-695B10F501A5}" type="datetimeFigureOut">
              <a:rPr lang="en-US" smtClean="0"/>
              <a:t>4/25/2021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B0777-827F-8D42-90B1-61394C340E65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8F46396B-BD90-784C-8FFE-EBB3D07763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2712" y="365127"/>
            <a:ext cx="10991088" cy="1198498"/>
          </a:xfrm>
          <a:prstGeom prst="rect">
            <a:avLst/>
          </a:prstGeo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397AD2AC-979A-0344-8551-A78B382E67A6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362712" y="1761617"/>
            <a:ext cx="8171688" cy="4351338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buNone/>
              <a:defRPr sz="1600"/>
            </a:lvl1pPr>
          </a:lstStyle>
          <a:p>
            <a:pPr lvl="0"/>
            <a:r>
              <a:rPr lang="en-US" dirty="0"/>
              <a:t>Enter text here</a:t>
            </a:r>
          </a:p>
        </p:txBody>
      </p:sp>
    </p:spTree>
    <p:extLst>
      <p:ext uri="{BB962C8B-B14F-4D97-AF65-F5344CB8AC3E}">
        <p14:creationId xmlns:p14="http://schemas.microsoft.com/office/powerpoint/2010/main" val="25741980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2712" y="365127"/>
            <a:ext cx="10991088" cy="1198498"/>
          </a:xfrm>
          <a:prstGeom prst="rect">
            <a:avLst/>
          </a:prstGeo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 hasCustomPrompt="1"/>
          </p:nvPr>
        </p:nvSpPr>
        <p:spPr>
          <a:xfrm>
            <a:off x="362712" y="1761617"/>
            <a:ext cx="5574792" cy="4351338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buNone/>
              <a:defRPr sz="1600"/>
            </a:lvl1pPr>
          </a:lstStyle>
          <a:p>
            <a:pPr lvl="0"/>
            <a:r>
              <a:rPr lang="en-US" dirty="0"/>
              <a:t>Enter text here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FC5C03-3F87-0740-8183-695B10F501A5}" type="datetimeFigureOut">
              <a:rPr lang="en-US" smtClean="0"/>
              <a:t>4/25/2021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B0777-827F-8D42-90B1-61394C340E65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F6C397A8-4C6E-3540-A9FF-B8B3F768B7BB}"/>
              </a:ext>
            </a:extLst>
          </p:cNvPr>
          <p:cNvSpPr>
            <a:spLocks noGrp="1"/>
          </p:cNvSpPr>
          <p:nvPr>
            <p:ph sz="half" idx="13" hasCustomPrompt="1"/>
          </p:nvPr>
        </p:nvSpPr>
        <p:spPr>
          <a:xfrm>
            <a:off x="6254496" y="1761617"/>
            <a:ext cx="5574792" cy="4351338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buNone/>
              <a:defRPr sz="1600"/>
            </a:lvl1pPr>
          </a:lstStyle>
          <a:p>
            <a:pPr lvl="0"/>
            <a:r>
              <a:rPr lang="en-US" dirty="0"/>
              <a:t>Enter text here</a:t>
            </a:r>
          </a:p>
        </p:txBody>
      </p:sp>
    </p:spTree>
    <p:extLst>
      <p:ext uri="{BB962C8B-B14F-4D97-AF65-F5344CB8AC3E}">
        <p14:creationId xmlns:p14="http://schemas.microsoft.com/office/powerpoint/2010/main" val="32502787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2712" y="365127"/>
            <a:ext cx="10991088" cy="1198498"/>
          </a:xfrm>
          <a:prstGeom prst="rect">
            <a:avLst/>
          </a:prstGeo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 hasCustomPrompt="1"/>
          </p:nvPr>
        </p:nvSpPr>
        <p:spPr>
          <a:xfrm>
            <a:off x="362712" y="1761617"/>
            <a:ext cx="3675889" cy="4351338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buNone/>
              <a:defRPr sz="1600"/>
            </a:lvl1pPr>
          </a:lstStyle>
          <a:p>
            <a:pPr lvl="0"/>
            <a:r>
              <a:rPr lang="en-US" dirty="0"/>
              <a:t>Enter text here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FC5C03-3F87-0740-8183-695B10F501A5}" type="datetimeFigureOut">
              <a:rPr lang="en-US" smtClean="0"/>
              <a:t>4/25/2021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B0777-827F-8D42-90B1-61394C340E65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CA1345C7-1E5A-5D47-B21E-CC22DE822A72}"/>
              </a:ext>
            </a:extLst>
          </p:cNvPr>
          <p:cNvSpPr>
            <a:spLocks noGrp="1"/>
          </p:cNvSpPr>
          <p:nvPr>
            <p:ph sz="half" idx="13" hasCustomPrompt="1"/>
          </p:nvPr>
        </p:nvSpPr>
        <p:spPr>
          <a:xfrm>
            <a:off x="4258056" y="1761617"/>
            <a:ext cx="3675889" cy="4351338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buNone/>
              <a:defRPr sz="1600"/>
            </a:lvl1pPr>
          </a:lstStyle>
          <a:p>
            <a:pPr lvl="0"/>
            <a:r>
              <a:rPr lang="en-US" dirty="0"/>
              <a:t>Enter text here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1782DDE3-B15D-5C47-980A-E974C39F852B}"/>
              </a:ext>
            </a:extLst>
          </p:cNvPr>
          <p:cNvSpPr>
            <a:spLocks noGrp="1"/>
          </p:cNvSpPr>
          <p:nvPr>
            <p:ph sz="half" idx="14" hasCustomPrompt="1"/>
          </p:nvPr>
        </p:nvSpPr>
        <p:spPr>
          <a:xfrm>
            <a:off x="8153400" y="1784319"/>
            <a:ext cx="3675889" cy="4351338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buNone/>
              <a:defRPr sz="1600"/>
            </a:lvl1pPr>
          </a:lstStyle>
          <a:p>
            <a:pPr lvl="0"/>
            <a:r>
              <a:rPr lang="en-US" dirty="0"/>
              <a:t>Enter text here</a:t>
            </a:r>
          </a:p>
        </p:txBody>
      </p:sp>
    </p:spTree>
    <p:extLst>
      <p:ext uri="{BB962C8B-B14F-4D97-AF65-F5344CB8AC3E}">
        <p14:creationId xmlns:p14="http://schemas.microsoft.com/office/powerpoint/2010/main" val="24222575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62712" y="1681163"/>
            <a:ext cx="5634864" cy="823912"/>
          </a:xfrm>
        </p:spPr>
        <p:txBody>
          <a:bodyPr anchor="b"/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76" y="1681163"/>
            <a:ext cx="5620512" cy="823912"/>
          </a:xfrm>
        </p:spPr>
        <p:txBody>
          <a:bodyPr anchor="b"/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FC5C03-3F87-0740-8183-695B10F501A5}" type="datetimeFigureOut">
              <a:rPr lang="en-US" smtClean="0"/>
              <a:t>4/25/2021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B0777-827F-8D42-90B1-61394C340E65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A22BEFAE-1CA8-3D42-9FE8-259F2F4B7EB2}"/>
              </a:ext>
            </a:extLst>
          </p:cNvPr>
          <p:cNvSpPr>
            <a:spLocks noGrp="1"/>
          </p:cNvSpPr>
          <p:nvPr>
            <p:ph sz="half" idx="13" hasCustomPrompt="1"/>
          </p:nvPr>
        </p:nvSpPr>
        <p:spPr>
          <a:xfrm>
            <a:off x="362712" y="2660904"/>
            <a:ext cx="5574792" cy="3452051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buNone/>
              <a:defRPr sz="1600"/>
            </a:lvl1pPr>
          </a:lstStyle>
          <a:p>
            <a:pPr lvl="0"/>
            <a:r>
              <a:rPr lang="en-US" dirty="0"/>
              <a:t>Enter text here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B833EADF-0DCB-FF42-8ACF-2E14F284BCDA}"/>
              </a:ext>
            </a:extLst>
          </p:cNvPr>
          <p:cNvSpPr>
            <a:spLocks noGrp="1"/>
          </p:cNvSpPr>
          <p:nvPr>
            <p:ph sz="half" idx="14" hasCustomPrompt="1"/>
          </p:nvPr>
        </p:nvSpPr>
        <p:spPr>
          <a:xfrm>
            <a:off x="6254496" y="2660904"/>
            <a:ext cx="5574792" cy="3452051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buNone/>
              <a:defRPr sz="1600"/>
            </a:lvl1pPr>
          </a:lstStyle>
          <a:p>
            <a:pPr lvl="0"/>
            <a:r>
              <a:rPr lang="en-US" dirty="0"/>
              <a:t>Enter text here</a:t>
            </a: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1A223357-BF2B-1446-9B75-489DB9B4E9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2712" y="365127"/>
            <a:ext cx="10991088" cy="1198498"/>
          </a:xfrm>
          <a:prstGeom prst="rect">
            <a:avLst/>
          </a:prstGeo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631193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2712" y="2532255"/>
            <a:ext cx="10515600" cy="1325563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0579C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FC5C03-3F87-0740-8183-695B10F501A5}" type="datetimeFigureOut">
              <a:rPr lang="en-US" smtClean="0"/>
              <a:t>4/25/2021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B0777-827F-8D42-90B1-61394C340E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32694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FC5C03-3F87-0740-8183-695B10F501A5}" type="datetimeFigureOut">
              <a:rPr lang="en-US" smtClean="0"/>
              <a:t>4/25/2021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B0777-827F-8D42-90B1-61394C340E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73656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text and ho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28033" y="987427"/>
            <a:ext cx="6949439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FC5C03-3F87-0740-8183-695B10F501A5}" type="datetimeFigureOut">
              <a:rPr lang="en-US" smtClean="0"/>
              <a:t>4/25/2021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B0777-827F-8D42-90B1-61394C340E65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20FED4CC-B694-4F4C-8AC8-7D4040DFB2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4904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3">
            <a:extLst>
              <a:ext uri="{FF2B5EF4-FFF2-40B4-BE49-F238E27FC236}">
                <a16:creationId xmlns:a16="http://schemas.microsoft.com/office/drawing/2014/main" id="{BB4412EC-2A2F-F34F-AFA3-D552E85C92D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74904" y="2194560"/>
            <a:ext cx="3932237" cy="3674428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556005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text and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4904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706113" y="987427"/>
            <a:ext cx="7485887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FC5C03-3F87-0740-8183-695B10F501A5}" type="datetimeFigureOut">
              <a:rPr lang="en-US" smtClean="0"/>
              <a:t>4/25/2021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B0777-827F-8D42-90B1-61394C340E65}" type="slidenum">
              <a:rPr lang="en-US" smtClean="0"/>
              <a:t>‹#›</a:t>
            </a:fld>
            <a:endParaRPr lang="en-US"/>
          </a:p>
        </p:txBody>
      </p:sp>
      <p:sp>
        <p:nvSpPr>
          <p:cNvPr id="9" name="Text Placeholder 3">
            <a:extLst>
              <a:ext uri="{FF2B5EF4-FFF2-40B4-BE49-F238E27FC236}">
                <a16:creationId xmlns:a16="http://schemas.microsoft.com/office/drawing/2014/main" id="{A95EF8D4-5B50-564A-8E71-ACB42B8E14D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74904" y="2194560"/>
            <a:ext cx="3932237" cy="3674428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526064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FC5C03-3F87-0740-8183-695B10F501A5}" type="datetimeFigureOut">
              <a:rPr lang="en-US" smtClean="0"/>
              <a:t>4/25/2021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B0777-827F-8D42-90B1-61394C340E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984774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FC5C03-3F87-0740-8183-695B10F501A5}" type="datetimeFigureOut">
              <a:rPr lang="en-US" smtClean="0"/>
              <a:t>4/25/2021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B0777-827F-8D42-90B1-61394C340E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7432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4.emf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(null)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65760" y="1825625"/>
            <a:ext cx="10655808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62712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chemeClr val="tx1">
                    <a:tint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fld id="{09FC5C03-3F87-0740-8183-695B10F501A5}" type="datetimeFigureOut">
              <a:rPr lang="en-US" smtClean="0"/>
              <a:pPr/>
              <a:t>4/25/2021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086088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>
                    <a:tint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fld id="{838B0777-827F-8D42-90B1-61394C340E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Title Placeholder 6">
            <a:extLst>
              <a:ext uri="{FF2B5EF4-FFF2-40B4-BE49-F238E27FC236}">
                <a16:creationId xmlns:a16="http://schemas.microsoft.com/office/drawing/2014/main" id="{A2480010-F678-B344-A032-37DB46F816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2712" y="365126"/>
            <a:ext cx="10658856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EA1752F-D51E-0D41-BBC4-900B799480C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364992" y="6356351"/>
            <a:ext cx="546201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800">
                <a:solidFill>
                  <a:schemeClr val="tx1">
                    <a:tint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endParaRPr lang="en-US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0D827EF0-AFE4-C747-9A5E-7A066B02234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-1" r="77661" b="-5127"/>
          <a:stretch/>
        </p:blipFill>
        <p:spPr>
          <a:xfrm>
            <a:off x="11396400" y="163109"/>
            <a:ext cx="411168" cy="405302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64DEB544-1A36-D141-A1B5-86E1E45B07C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-1" r="77661" b="-5127"/>
          <a:stretch/>
        </p:blipFill>
        <p:spPr>
          <a:xfrm>
            <a:off x="11396400" y="163905"/>
            <a:ext cx="411168" cy="405302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B120ED6A-9B85-4407-9D45-1136FF687F8B}"/>
              </a:ext>
            </a:extLst>
          </p:cNvPr>
          <p:cNvPicPr>
            <a:picLocks noChangeAspect="1"/>
          </p:cNvPicPr>
          <p:nvPr userDrawn="1"/>
        </p:nvPicPr>
        <p:blipFill>
          <a:blip r:embed="rId15"/>
          <a:stretch>
            <a:fillRect/>
          </a:stretch>
        </p:blipFill>
        <p:spPr>
          <a:xfrm>
            <a:off x="7627520" y="3464"/>
            <a:ext cx="4564481" cy="6854537"/>
          </a:xfrm>
          <a:prstGeom prst="rect">
            <a:avLst/>
          </a:prstGeom>
        </p:spPr>
      </p:pic>
      <p:pic>
        <p:nvPicPr>
          <p:cNvPr id="5" name="Picture 4" descr="A close up of a logo&#10;&#10;Description generated with very high confidence">
            <a:extLst>
              <a:ext uri="{FF2B5EF4-FFF2-40B4-BE49-F238E27FC236}">
                <a16:creationId xmlns:a16="http://schemas.microsoft.com/office/drawing/2014/main" id="{A1E07DA8-F1F3-4A5A-BC63-BCDC6C459C20}"/>
              </a:ext>
            </a:extLst>
          </p:cNvPr>
          <p:cNvPicPr>
            <a:picLocks noChangeAspect="1"/>
          </p:cNvPicPr>
          <p:nvPr userDrawn="1"/>
        </p:nvPicPr>
        <p:blipFill>
          <a:blip r:embed="rId16"/>
          <a:stretch>
            <a:fillRect/>
          </a:stretch>
        </p:blipFill>
        <p:spPr>
          <a:xfrm>
            <a:off x="0" y="0"/>
            <a:ext cx="10289448" cy="68580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6963FD1B-2945-9D4A-B758-A8D99159B6D1}"/>
              </a:ext>
            </a:extLst>
          </p:cNvPr>
          <p:cNvPicPr>
            <a:picLocks noChangeAspect="1"/>
          </p:cNvPicPr>
          <p:nvPr userDrawn="1"/>
        </p:nvPicPr>
        <p:blipFill>
          <a:blip r:embed="rId17"/>
          <a:stretch>
            <a:fillRect/>
          </a:stretch>
        </p:blipFill>
        <p:spPr>
          <a:xfrm>
            <a:off x="11411558" y="161471"/>
            <a:ext cx="459381" cy="6533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75433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2" r:id="rId3"/>
    <p:sldLayoutId id="2147483664" r:id="rId4"/>
    <p:sldLayoutId id="2147483672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rgbClr val="00579C"/>
          </a:solidFill>
          <a:latin typeface="Tahoma" panose="020B0604030504040204" pitchFamily="34" charset="0"/>
          <a:ea typeface="Tahoma" panose="020B0604030504040204" pitchFamily="34" charset="0"/>
          <a:cs typeface="Tahoma" panose="020B060403050404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Tahoma" panose="020B0604030504040204" pitchFamily="34" charset="0"/>
          <a:ea typeface="Tahoma" panose="020B0604030504040204" pitchFamily="34" charset="0"/>
          <a:cs typeface="Tahoma" panose="020B060403050404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b="1" kern="1200">
          <a:solidFill>
            <a:srgbClr val="00579C"/>
          </a:solidFill>
          <a:latin typeface="Tahoma" panose="020B0604030504040204" pitchFamily="34" charset="0"/>
          <a:ea typeface="Tahoma" panose="020B0604030504040204" pitchFamily="34" charset="0"/>
          <a:cs typeface="Tahoma" panose="020B060403050404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Tahoma" panose="020B0604030504040204" pitchFamily="34" charset="0"/>
          <a:ea typeface="Tahoma" panose="020B0604030504040204" pitchFamily="34" charset="0"/>
          <a:cs typeface="Tahoma" panose="020B060403050404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Tahoma" panose="020B0604030504040204" pitchFamily="34" charset="0"/>
          <a:ea typeface="Tahoma" panose="020B0604030504040204" pitchFamily="34" charset="0"/>
          <a:cs typeface="Tahoma" panose="020B060403050404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Tahoma" panose="020B0604030504040204" pitchFamily="34" charset="0"/>
          <a:ea typeface="Tahoma" panose="020B0604030504040204" pitchFamily="34" charset="0"/>
          <a:cs typeface="Tahoma" panose="020B060403050404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github.com/tgasser/OSCAR" TargetMode="Externa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4.xml"/><Relationship Id="rId6" Type="http://schemas.openxmlformats.org/officeDocument/2006/relationships/hyperlink" Target="http://doi.org/10.1002/essoar.10504793.1" TargetMode="External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emf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emf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emf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emf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7">
            <a:extLst>
              <a:ext uri="{FF2B5EF4-FFF2-40B4-BE49-F238E27FC236}">
                <a16:creationId xmlns:a16="http://schemas.microsoft.com/office/drawing/2014/main" id="{C71C2647-33C5-4154-94A9-0CA040A8CF56}"/>
              </a:ext>
            </a:extLst>
          </p:cNvPr>
          <p:cNvSpPr txBox="1">
            <a:spLocks/>
          </p:cNvSpPr>
          <p:nvPr/>
        </p:nvSpPr>
        <p:spPr>
          <a:xfrm>
            <a:off x="272033" y="1323896"/>
            <a:ext cx="11665501" cy="206862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rgbClr val="00579C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algn="ctr"/>
            <a:r>
              <a:rPr lang="en-US" sz="3800" b="1" dirty="0"/>
              <a:t>Showcasing the compact Earth system model</a:t>
            </a:r>
          </a:p>
          <a:p>
            <a:pPr algn="ctr"/>
            <a:r>
              <a:rPr lang="en-US" sz="3800" b="1" dirty="0"/>
              <a:t>OSCAR v3.1 with CMIP6 simulations</a:t>
            </a:r>
            <a:endParaRPr lang="en-US" sz="3800" dirty="0"/>
          </a:p>
        </p:txBody>
      </p:sp>
      <p:sp>
        <p:nvSpPr>
          <p:cNvPr id="3" name="Subtitle 8">
            <a:extLst>
              <a:ext uri="{FF2B5EF4-FFF2-40B4-BE49-F238E27FC236}">
                <a16:creationId xmlns:a16="http://schemas.microsoft.com/office/drawing/2014/main" id="{B4D62BBE-17BD-4655-AA16-7D1D86790CAF}"/>
              </a:ext>
            </a:extLst>
          </p:cNvPr>
          <p:cNvSpPr txBox="1">
            <a:spLocks/>
          </p:cNvSpPr>
          <p:nvPr/>
        </p:nvSpPr>
        <p:spPr>
          <a:xfrm>
            <a:off x="272033" y="3712464"/>
            <a:ext cx="7694095" cy="153065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11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b="1" kern="1200">
                <a:solidFill>
                  <a:srgbClr val="00579C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 dirty="0"/>
              <a:t>Yann Quilcaille</a:t>
            </a:r>
            <a:r>
              <a:rPr lang="en-US" dirty="0"/>
              <a:t>, Thomas Gasser</a:t>
            </a:r>
          </a:p>
          <a:p>
            <a:r>
              <a:rPr lang="en-US" sz="1400" dirty="0">
                <a:solidFill>
                  <a:schemeClr val="bg1">
                    <a:lumMod val="65000"/>
                  </a:schemeClr>
                </a:solidFill>
              </a:rPr>
              <a:t>yann.quilcaille@env.ethz.ch</a:t>
            </a:r>
          </a:p>
          <a:p>
            <a:r>
              <a:rPr lang="en-US" sz="1400" dirty="0">
                <a:solidFill>
                  <a:schemeClr val="bg1">
                    <a:lumMod val="65000"/>
                  </a:schemeClr>
                </a:solidFill>
              </a:rPr>
              <a:t>gasser@iiasa.ac.at</a:t>
            </a:r>
          </a:p>
        </p:txBody>
      </p:sp>
      <p:sp>
        <p:nvSpPr>
          <p:cNvPr id="4" name="Subtitle 2">
            <a:extLst>
              <a:ext uri="{FF2B5EF4-FFF2-40B4-BE49-F238E27FC236}">
                <a16:creationId xmlns:a16="http://schemas.microsoft.com/office/drawing/2014/main" id="{9802A293-E4DD-4AB0-B0DB-EE63F418429B}"/>
              </a:ext>
            </a:extLst>
          </p:cNvPr>
          <p:cNvSpPr txBox="1">
            <a:spLocks/>
          </p:cNvSpPr>
          <p:nvPr/>
        </p:nvSpPr>
        <p:spPr>
          <a:xfrm>
            <a:off x="7552809" y="5522359"/>
            <a:ext cx="4384725" cy="110351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indent="0" algn="l" defTabSz="914400" rtl="0" eaLnBrk="1" latinLnBrk="0" hangingPunct="1">
              <a:lnSpc>
                <a:spcPct val="11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en-US" sz="2400" kern="1200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Courier New" panose="02070309020205020404" pitchFamily="49" charset="0"/>
              <a:buNone/>
              <a:defRPr sz="2000" b="0" kern="120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" pitchFamily="2" charset="2"/>
              <a:buNone/>
              <a:defRPr sz="1800" kern="120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Courier New" panose="02070309020205020404" pitchFamily="49" charset="0"/>
              <a:buNone/>
              <a:defRPr sz="1600" kern="120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GB" sz="1200" noProof="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EGU2021, 26 Apr 2021</a:t>
            </a:r>
          </a:p>
          <a:p>
            <a:pPr algn="r"/>
            <a:r>
              <a:rPr lang="en-GB" sz="12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EGU21-15630 in session CL5.2.1</a:t>
            </a:r>
            <a:endParaRPr lang="en-GB" sz="1200" noProof="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25998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12D1FF-44C2-4E3B-8E73-9263F6E818F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-417432" y="1537208"/>
            <a:ext cx="12345284" cy="1679602"/>
          </a:xfrm>
        </p:spPr>
        <p:txBody>
          <a:bodyPr>
            <a:normAutofit/>
          </a:bodyPr>
          <a:lstStyle/>
          <a:p>
            <a:pPr marL="971550" lvl="1" indent="-285750" algn="just">
              <a:spcBef>
                <a:spcPts val="1200"/>
              </a:spcBef>
            </a:pPr>
            <a:r>
              <a:rPr lang="en-GB" sz="1600" dirty="0">
                <a:solidFill>
                  <a:srgbClr val="2F528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OSCAR</a:t>
            </a:r>
            <a:r>
              <a:rPr lang="en-GB" sz="1600" b="0" dirty="0">
                <a:solidFill>
                  <a:schemeClr val="tx1"/>
                </a:solidFill>
              </a:rPr>
              <a:t>: Reduced-form Earth system model, whose modules are calibrated to emulate the behaviour of complex models</a:t>
            </a:r>
          </a:p>
          <a:p>
            <a:pPr marL="971550" lvl="1" indent="-285750" algn="just">
              <a:spcBef>
                <a:spcPts val="1200"/>
              </a:spcBef>
            </a:pPr>
            <a:r>
              <a:rPr lang="fr-FR" sz="1600" b="0" dirty="0">
                <a:solidFill>
                  <a:schemeClr val="tx1"/>
                </a:solidFill>
              </a:rPr>
              <a:t>Code (python) open-source at: </a:t>
            </a:r>
            <a:r>
              <a:rPr lang="en-US" sz="1600" b="0" dirty="0">
                <a:solidFill>
                  <a:schemeClr val="tx1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https://github.com/tgasser/OSCAR</a:t>
            </a:r>
            <a:endParaRPr lang="en-US" sz="1600" b="0" dirty="0">
              <a:solidFill>
                <a:schemeClr val="tx1"/>
              </a:solidFill>
            </a:endParaRPr>
          </a:p>
          <a:p>
            <a:pPr marL="971550" lvl="1" indent="-285750" algn="just">
              <a:spcBef>
                <a:spcPts val="1200"/>
              </a:spcBef>
            </a:pPr>
            <a:r>
              <a:rPr lang="en-US" sz="1600" b="0" dirty="0">
                <a:solidFill>
                  <a:schemeClr val="tx1"/>
                </a:solidFill>
              </a:rPr>
              <a:t>Developing philosophy: starting simple, and then increase the number of processes and interactions</a:t>
            </a:r>
          </a:p>
        </p:txBody>
      </p:sp>
      <p:grpSp>
        <p:nvGrpSpPr>
          <p:cNvPr id="29" name="Group 28">
            <a:extLst>
              <a:ext uri="{FF2B5EF4-FFF2-40B4-BE49-F238E27FC236}">
                <a16:creationId xmlns:a16="http://schemas.microsoft.com/office/drawing/2014/main" id="{A8D4755C-6531-494B-93E0-098B0144CC30}"/>
              </a:ext>
            </a:extLst>
          </p:cNvPr>
          <p:cNvGrpSpPr/>
          <p:nvPr/>
        </p:nvGrpSpPr>
        <p:grpSpPr>
          <a:xfrm>
            <a:off x="285226" y="34597"/>
            <a:ext cx="9170788" cy="1255925"/>
            <a:chOff x="285226" y="134054"/>
            <a:chExt cx="9170788" cy="1255925"/>
          </a:xfrm>
        </p:grpSpPr>
        <p:sp>
          <p:nvSpPr>
            <p:cNvPr id="5" name="Arrow: Right 4">
              <a:extLst>
                <a:ext uri="{FF2B5EF4-FFF2-40B4-BE49-F238E27FC236}">
                  <a16:creationId xmlns:a16="http://schemas.microsoft.com/office/drawing/2014/main" id="{B22EC041-44CF-491C-98F4-67D8D0FA87DB}"/>
                </a:ext>
              </a:extLst>
            </p:cNvPr>
            <p:cNvSpPr/>
            <p:nvPr/>
          </p:nvSpPr>
          <p:spPr>
            <a:xfrm>
              <a:off x="285226" y="134054"/>
              <a:ext cx="9034265" cy="528506"/>
            </a:xfrm>
            <a:prstGeom prst="rightArrow">
              <a:avLst/>
            </a:prstGeom>
            <a:gradFill flip="none" rotWithShape="1">
              <a:gsLst>
                <a:gs pos="100000">
                  <a:schemeClr val="accent3">
                    <a:lumMod val="75000"/>
                  </a:schemeClr>
                </a:gs>
                <a:gs pos="49000">
                  <a:schemeClr val="accent2"/>
                </a:gs>
                <a:gs pos="0">
                  <a:srgbClr val="2754A2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H"/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AECED4CF-4B5B-44CF-A23C-DCF262F16080}"/>
                </a:ext>
              </a:extLst>
            </p:cNvPr>
            <p:cNvSpPr txBox="1"/>
            <p:nvPr/>
          </p:nvSpPr>
          <p:spPr>
            <a:xfrm rot="1833406">
              <a:off x="348206" y="866260"/>
              <a:ext cx="123142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1400" b="1" u="sng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OSCAR v3.1</a:t>
              </a:r>
              <a:endParaRPr lang="en-CH" sz="1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C28D6DC1-3397-4D1C-B4CA-0C25C0FA813E}"/>
                </a:ext>
              </a:extLst>
            </p:cNvPr>
            <p:cNvSpPr txBox="1"/>
            <p:nvPr/>
          </p:nvSpPr>
          <p:spPr>
            <a:xfrm rot="1833406">
              <a:off x="1268309" y="849382"/>
              <a:ext cx="76335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1400" dirty="0"/>
                <a:t>RCMIP</a:t>
              </a:r>
              <a:endParaRPr lang="en-CH" sz="1400" dirty="0"/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AC62E2D9-46B5-4776-9E2D-5D5772F7238F}"/>
                </a:ext>
              </a:extLst>
            </p:cNvPr>
            <p:cNvSpPr txBox="1"/>
            <p:nvPr/>
          </p:nvSpPr>
          <p:spPr>
            <a:xfrm rot="1833406">
              <a:off x="1913536" y="866759"/>
              <a:ext cx="1281120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1400" dirty="0"/>
                <a:t>Simulations &amp;</a:t>
              </a:r>
            </a:p>
            <a:p>
              <a:r>
                <a:rPr lang="fr-FR" sz="1400" dirty="0" err="1"/>
                <a:t>constraints</a:t>
              </a:r>
              <a:endParaRPr lang="en-CH" sz="1400" dirty="0"/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AA936B97-D5E6-4660-98CA-F43E2AE66BC0}"/>
                </a:ext>
              </a:extLst>
            </p:cNvPr>
            <p:cNvSpPr txBox="1"/>
            <p:nvPr/>
          </p:nvSpPr>
          <p:spPr>
            <a:xfrm rot="1833406">
              <a:off x="3478295" y="816854"/>
              <a:ext cx="1378904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1400" dirty="0"/>
                <a:t>Reconstruction</a:t>
              </a:r>
            </a:p>
            <a:p>
              <a:r>
                <a:rPr lang="fr-FR" sz="1400" dirty="0"/>
                <a:t>of </a:t>
              </a:r>
              <a:r>
                <a:rPr lang="fr-FR" sz="1400" dirty="0" err="1"/>
                <a:t>historical</a:t>
              </a:r>
              <a:endParaRPr lang="en-CH" sz="1400" dirty="0"/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CA47DE5B-6E6D-44DE-B056-CECCB6EAD74D}"/>
                </a:ext>
              </a:extLst>
            </p:cNvPr>
            <p:cNvSpPr txBox="1"/>
            <p:nvPr/>
          </p:nvSpPr>
          <p:spPr>
            <a:xfrm rot="1833406">
              <a:off x="4365476" y="911876"/>
              <a:ext cx="1409360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1400" dirty="0" err="1"/>
                <a:t>Climate</a:t>
              </a:r>
              <a:r>
                <a:rPr lang="fr-FR" sz="1400" dirty="0"/>
                <a:t> system</a:t>
              </a:r>
              <a:endParaRPr lang="en-CH" sz="1400" dirty="0"/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EFBBFC07-CD1E-4B01-9D51-DB449ACD6C2D}"/>
                </a:ext>
              </a:extLst>
            </p:cNvPr>
            <p:cNvSpPr txBox="1"/>
            <p:nvPr/>
          </p:nvSpPr>
          <p:spPr>
            <a:xfrm rot="1833406">
              <a:off x="5038884" y="854809"/>
              <a:ext cx="1229824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1400" dirty="0"/>
                <a:t>Carbon cycle</a:t>
              </a:r>
              <a:endParaRPr lang="en-CH" sz="1400" dirty="0"/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EB7570C1-6A9D-4079-A123-5DE92731D48C}"/>
                </a:ext>
              </a:extLst>
            </p:cNvPr>
            <p:cNvSpPr txBox="1"/>
            <p:nvPr/>
          </p:nvSpPr>
          <p:spPr>
            <a:xfrm rot="1833406">
              <a:off x="6363430" y="874632"/>
              <a:ext cx="172996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1400" dirty="0"/>
                <a:t>Projections on SSP</a:t>
              </a:r>
              <a:endParaRPr lang="en-CH" sz="1400" dirty="0"/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A369C355-E82D-4E49-8B9E-D5A7272B01DA}"/>
                </a:ext>
              </a:extLst>
            </p:cNvPr>
            <p:cNvSpPr txBox="1"/>
            <p:nvPr/>
          </p:nvSpPr>
          <p:spPr>
            <a:xfrm rot="1833406">
              <a:off x="7168513" y="890106"/>
              <a:ext cx="172996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1400" dirty="0" err="1"/>
                <a:t>Historical</a:t>
              </a:r>
              <a:r>
                <a:rPr lang="fr-FR" sz="1400" dirty="0"/>
                <a:t> &amp; LULCC</a:t>
              </a:r>
              <a:endParaRPr lang="en-CH" sz="1400" dirty="0"/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63A0C072-693D-4381-8563-6561106A9A20}"/>
                </a:ext>
              </a:extLst>
            </p:cNvPr>
            <p:cNvSpPr txBox="1"/>
            <p:nvPr/>
          </p:nvSpPr>
          <p:spPr>
            <a:xfrm rot="1833406">
              <a:off x="7986445" y="836684"/>
              <a:ext cx="1469569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1400" dirty="0"/>
                <a:t>SSP, LU &amp; SRM</a:t>
              </a:r>
              <a:endParaRPr lang="en-CH" sz="1400" dirty="0"/>
            </a:p>
          </p:txBody>
        </p:sp>
        <p:sp>
          <p:nvSpPr>
            <p:cNvPr id="20" name="Arrow: Down 19">
              <a:extLst>
                <a:ext uri="{FF2B5EF4-FFF2-40B4-BE49-F238E27FC236}">
                  <a16:creationId xmlns:a16="http://schemas.microsoft.com/office/drawing/2014/main" id="{B52A788E-1816-40EA-9CC7-7A1D766EC01E}"/>
                </a:ext>
              </a:extLst>
            </p:cNvPr>
            <p:cNvSpPr/>
            <p:nvPr/>
          </p:nvSpPr>
          <p:spPr>
            <a:xfrm>
              <a:off x="1619555" y="278628"/>
              <a:ext cx="117475" cy="609361"/>
            </a:xfrm>
            <a:prstGeom prst="downArrow">
              <a:avLst/>
            </a:prstGeom>
            <a:solidFill>
              <a:srgbClr val="336CA8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H">
                <a:ln>
                  <a:solidFill>
                    <a:schemeClr val="bg1">
                      <a:lumMod val="95000"/>
                    </a:schemeClr>
                  </a:solidFill>
                </a:ln>
              </a:endParaRPr>
            </a:p>
          </p:txBody>
        </p:sp>
        <p:sp>
          <p:nvSpPr>
            <p:cNvPr id="21" name="Arrow: Down 20">
              <a:extLst>
                <a:ext uri="{FF2B5EF4-FFF2-40B4-BE49-F238E27FC236}">
                  <a16:creationId xmlns:a16="http://schemas.microsoft.com/office/drawing/2014/main" id="{7117DC47-C960-4979-A579-31DA632FE37C}"/>
                </a:ext>
              </a:extLst>
            </p:cNvPr>
            <p:cNvSpPr/>
            <p:nvPr/>
          </p:nvSpPr>
          <p:spPr>
            <a:xfrm>
              <a:off x="872273" y="277689"/>
              <a:ext cx="117475" cy="609361"/>
            </a:xfrm>
            <a:prstGeom prst="downArrow">
              <a:avLst/>
            </a:prstGeom>
            <a:solidFill>
              <a:srgbClr val="336CA8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H">
                <a:ln>
                  <a:solidFill>
                    <a:schemeClr val="bg1">
                      <a:lumMod val="95000"/>
                    </a:schemeClr>
                  </a:solidFill>
                </a:ln>
              </a:endParaRPr>
            </a:p>
          </p:txBody>
        </p:sp>
        <p:sp>
          <p:nvSpPr>
            <p:cNvPr id="22" name="Arrow: Down 21">
              <a:extLst>
                <a:ext uri="{FF2B5EF4-FFF2-40B4-BE49-F238E27FC236}">
                  <a16:creationId xmlns:a16="http://schemas.microsoft.com/office/drawing/2014/main" id="{7B9170D8-BC0B-4195-9364-276355F0B419}"/>
                </a:ext>
              </a:extLst>
            </p:cNvPr>
            <p:cNvSpPr/>
            <p:nvPr/>
          </p:nvSpPr>
          <p:spPr>
            <a:xfrm>
              <a:off x="2491464" y="274817"/>
              <a:ext cx="117475" cy="609361"/>
            </a:xfrm>
            <a:prstGeom prst="downArrow">
              <a:avLst/>
            </a:prstGeom>
            <a:solidFill>
              <a:srgbClr val="336CA8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H">
                <a:ln>
                  <a:solidFill>
                    <a:schemeClr val="bg1">
                      <a:lumMod val="95000"/>
                    </a:schemeClr>
                  </a:solidFill>
                </a:ln>
              </a:endParaRPr>
            </a:p>
          </p:txBody>
        </p:sp>
        <p:sp>
          <p:nvSpPr>
            <p:cNvPr id="23" name="Arrow: Down 22">
              <a:extLst>
                <a:ext uri="{FF2B5EF4-FFF2-40B4-BE49-F238E27FC236}">
                  <a16:creationId xmlns:a16="http://schemas.microsoft.com/office/drawing/2014/main" id="{D2B1ED03-DF8E-48EA-A859-613C03D4A179}"/>
                </a:ext>
              </a:extLst>
            </p:cNvPr>
            <p:cNvSpPr/>
            <p:nvPr/>
          </p:nvSpPr>
          <p:spPr>
            <a:xfrm>
              <a:off x="4151607" y="274126"/>
              <a:ext cx="117475" cy="609361"/>
            </a:xfrm>
            <a:prstGeom prst="downArrow">
              <a:avLst/>
            </a:prstGeom>
            <a:solidFill>
              <a:srgbClr val="336CA8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H">
                <a:ln>
                  <a:solidFill>
                    <a:schemeClr val="bg1">
                      <a:lumMod val="95000"/>
                    </a:schemeClr>
                  </a:solidFill>
                </a:ln>
              </a:endParaRPr>
            </a:p>
          </p:txBody>
        </p:sp>
        <p:sp>
          <p:nvSpPr>
            <p:cNvPr id="24" name="Arrow: Down 23">
              <a:extLst>
                <a:ext uri="{FF2B5EF4-FFF2-40B4-BE49-F238E27FC236}">
                  <a16:creationId xmlns:a16="http://schemas.microsoft.com/office/drawing/2014/main" id="{B3F9185B-7708-43FE-A74B-F53F996C5109}"/>
                </a:ext>
              </a:extLst>
            </p:cNvPr>
            <p:cNvSpPr/>
            <p:nvPr/>
          </p:nvSpPr>
          <p:spPr>
            <a:xfrm>
              <a:off x="4890540" y="279011"/>
              <a:ext cx="117475" cy="609361"/>
            </a:xfrm>
            <a:prstGeom prst="downArrow">
              <a:avLst/>
            </a:prstGeom>
            <a:solidFill>
              <a:srgbClr val="336CA8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H">
                <a:ln>
                  <a:solidFill>
                    <a:schemeClr val="bg1">
                      <a:lumMod val="95000"/>
                    </a:schemeClr>
                  </a:solidFill>
                </a:ln>
              </a:endParaRPr>
            </a:p>
          </p:txBody>
        </p:sp>
        <p:sp>
          <p:nvSpPr>
            <p:cNvPr id="25" name="Arrow: Down 24">
              <a:extLst>
                <a:ext uri="{FF2B5EF4-FFF2-40B4-BE49-F238E27FC236}">
                  <a16:creationId xmlns:a16="http://schemas.microsoft.com/office/drawing/2014/main" id="{0D53C576-456E-4800-9DFF-5E5538528D89}"/>
                </a:ext>
              </a:extLst>
            </p:cNvPr>
            <p:cNvSpPr/>
            <p:nvPr/>
          </p:nvSpPr>
          <p:spPr>
            <a:xfrm>
              <a:off x="5535282" y="279011"/>
              <a:ext cx="117475" cy="609361"/>
            </a:xfrm>
            <a:prstGeom prst="downArrow">
              <a:avLst/>
            </a:prstGeom>
            <a:solidFill>
              <a:srgbClr val="336CA8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H">
                <a:ln>
                  <a:solidFill>
                    <a:schemeClr val="bg1">
                      <a:lumMod val="95000"/>
                    </a:schemeClr>
                  </a:solidFill>
                </a:ln>
              </a:endParaRPr>
            </a:p>
          </p:txBody>
        </p:sp>
        <p:sp>
          <p:nvSpPr>
            <p:cNvPr id="26" name="Arrow: Down 25">
              <a:extLst>
                <a:ext uri="{FF2B5EF4-FFF2-40B4-BE49-F238E27FC236}">
                  <a16:creationId xmlns:a16="http://schemas.microsoft.com/office/drawing/2014/main" id="{435782B9-8440-41D0-A01F-87ED690BFAB5}"/>
                </a:ext>
              </a:extLst>
            </p:cNvPr>
            <p:cNvSpPr/>
            <p:nvPr/>
          </p:nvSpPr>
          <p:spPr>
            <a:xfrm>
              <a:off x="7120527" y="273440"/>
              <a:ext cx="117475" cy="609361"/>
            </a:xfrm>
            <a:prstGeom prst="downArrow">
              <a:avLst/>
            </a:prstGeom>
            <a:solidFill>
              <a:srgbClr val="336CA8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H">
                <a:ln>
                  <a:solidFill>
                    <a:schemeClr val="bg1">
                      <a:lumMod val="95000"/>
                    </a:schemeClr>
                  </a:solidFill>
                </a:ln>
              </a:endParaRPr>
            </a:p>
          </p:txBody>
        </p:sp>
        <p:sp>
          <p:nvSpPr>
            <p:cNvPr id="27" name="Arrow: Down 26">
              <a:extLst>
                <a:ext uri="{FF2B5EF4-FFF2-40B4-BE49-F238E27FC236}">
                  <a16:creationId xmlns:a16="http://schemas.microsoft.com/office/drawing/2014/main" id="{69996180-6E97-4059-BCD6-19090D05C901}"/>
                </a:ext>
              </a:extLst>
            </p:cNvPr>
            <p:cNvSpPr/>
            <p:nvPr/>
          </p:nvSpPr>
          <p:spPr>
            <a:xfrm>
              <a:off x="7866505" y="273439"/>
              <a:ext cx="117475" cy="609361"/>
            </a:xfrm>
            <a:prstGeom prst="downArrow">
              <a:avLst/>
            </a:prstGeom>
            <a:solidFill>
              <a:srgbClr val="336CA8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H">
                <a:ln>
                  <a:solidFill>
                    <a:schemeClr val="bg1">
                      <a:lumMod val="95000"/>
                    </a:schemeClr>
                  </a:solidFill>
                </a:ln>
              </a:endParaRPr>
            </a:p>
          </p:txBody>
        </p:sp>
        <p:sp>
          <p:nvSpPr>
            <p:cNvPr id="28" name="Arrow: Down 27">
              <a:extLst>
                <a:ext uri="{FF2B5EF4-FFF2-40B4-BE49-F238E27FC236}">
                  <a16:creationId xmlns:a16="http://schemas.microsoft.com/office/drawing/2014/main" id="{6EA8260F-B597-4530-AF77-8458C11EB206}"/>
                </a:ext>
              </a:extLst>
            </p:cNvPr>
            <p:cNvSpPr/>
            <p:nvPr/>
          </p:nvSpPr>
          <p:spPr>
            <a:xfrm>
              <a:off x="8608116" y="273440"/>
              <a:ext cx="117475" cy="609361"/>
            </a:xfrm>
            <a:prstGeom prst="downArrow">
              <a:avLst/>
            </a:prstGeom>
            <a:solidFill>
              <a:srgbClr val="336CA8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H">
                <a:ln>
                  <a:solidFill>
                    <a:schemeClr val="bg1">
                      <a:lumMod val="95000"/>
                    </a:schemeClr>
                  </a:solidFill>
                </a:ln>
              </a:endParaRPr>
            </a:p>
          </p:txBody>
        </p:sp>
      </p:grpSp>
      <p:grpSp>
        <p:nvGrpSpPr>
          <p:cNvPr id="172" name="Group 171">
            <a:extLst>
              <a:ext uri="{FF2B5EF4-FFF2-40B4-BE49-F238E27FC236}">
                <a16:creationId xmlns:a16="http://schemas.microsoft.com/office/drawing/2014/main" id="{04FE4067-9F91-48BF-8A53-5524A785BFE0}"/>
              </a:ext>
            </a:extLst>
          </p:cNvPr>
          <p:cNvGrpSpPr/>
          <p:nvPr/>
        </p:nvGrpSpPr>
        <p:grpSpPr>
          <a:xfrm>
            <a:off x="2155178" y="2710521"/>
            <a:ext cx="9600529" cy="4037593"/>
            <a:chOff x="1534220" y="2614969"/>
            <a:chExt cx="9600529" cy="4037593"/>
          </a:xfrm>
        </p:grpSpPr>
        <p:grpSp>
          <p:nvGrpSpPr>
            <p:cNvPr id="53" name="Group 52">
              <a:extLst>
                <a:ext uri="{FF2B5EF4-FFF2-40B4-BE49-F238E27FC236}">
                  <a16:creationId xmlns:a16="http://schemas.microsoft.com/office/drawing/2014/main" id="{BDB727D3-D022-4B50-A997-1B748C812840}"/>
                </a:ext>
              </a:extLst>
            </p:cNvPr>
            <p:cNvGrpSpPr/>
            <p:nvPr/>
          </p:nvGrpSpPr>
          <p:grpSpPr>
            <a:xfrm>
              <a:off x="6578424" y="2614969"/>
              <a:ext cx="4556325" cy="3496604"/>
              <a:chOff x="5727608" y="2869664"/>
              <a:chExt cx="4892767" cy="3953740"/>
            </a:xfrm>
          </p:grpSpPr>
          <p:sp>
            <p:nvSpPr>
              <p:cNvPr id="33" name="Rectangle: Rounded Corners 32">
                <a:extLst>
                  <a:ext uri="{FF2B5EF4-FFF2-40B4-BE49-F238E27FC236}">
                    <a16:creationId xmlns:a16="http://schemas.microsoft.com/office/drawing/2014/main" id="{7402A69E-01D2-4DCF-ADF9-40894941ABAE}"/>
                  </a:ext>
                </a:extLst>
              </p:cNvPr>
              <p:cNvSpPr/>
              <p:nvPr/>
            </p:nvSpPr>
            <p:spPr>
              <a:xfrm>
                <a:off x="6040126" y="6162331"/>
                <a:ext cx="1333501" cy="484156"/>
              </a:xfrm>
              <a:prstGeom prst="round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fr-FR" sz="1200" dirty="0"/>
                  <a:t>Carbon cycle</a:t>
                </a:r>
              </a:p>
              <a:p>
                <a:pPr algn="ctr"/>
                <a:r>
                  <a:rPr lang="fr-FR" sz="1200" dirty="0" err="1"/>
                  <a:t>Ocean</a:t>
                </a:r>
                <a:endParaRPr lang="en-CH" sz="1200" dirty="0"/>
              </a:p>
            </p:txBody>
          </p:sp>
          <p:sp>
            <p:nvSpPr>
              <p:cNvPr id="34" name="Rectangle: Rounded Corners 33">
                <a:extLst>
                  <a:ext uri="{FF2B5EF4-FFF2-40B4-BE49-F238E27FC236}">
                    <a16:creationId xmlns:a16="http://schemas.microsoft.com/office/drawing/2014/main" id="{3472FAFD-E1CE-45C9-AA12-78E0C656FDD0}"/>
                  </a:ext>
                </a:extLst>
              </p:cNvPr>
              <p:cNvSpPr/>
              <p:nvPr/>
            </p:nvSpPr>
            <p:spPr>
              <a:xfrm>
                <a:off x="6010549" y="4353846"/>
                <a:ext cx="1333501" cy="484156"/>
              </a:xfrm>
              <a:prstGeom prst="round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fr-FR" sz="1100" dirty="0" err="1"/>
                  <a:t>Halogenated</a:t>
                </a:r>
                <a:r>
                  <a:rPr lang="fr-FR" sz="1100" dirty="0"/>
                  <a:t> </a:t>
                </a:r>
                <a:r>
                  <a:rPr lang="fr-FR" sz="1100" dirty="0" err="1"/>
                  <a:t>atm</a:t>
                </a:r>
                <a:r>
                  <a:rPr lang="fr-FR" sz="1100" dirty="0"/>
                  <a:t>. </a:t>
                </a:r>
                <a:r>
                  <a:rPr lang="fr-FR" sz="1100" dirty="0" err="1"/>
                  <a:t>chemistry</a:t>
                </a:r>
                <a:endParaRPr lang="fr-FR" sz="1100" dirty="0"/>
              </a:p>
            </p:txBody>
          </p:sp>
          <p:sp>
            <p:nvSpPr>
              <p:cNvPr id="35" name="Rectangle: Rounded Corners 34">
                <a:extLst>
                  <a:ext uri="{FF2B5EF4-FFF2-40B4-BE49-F238E27FC236}">
                    <a16:creationId xmlns:a16="http://schemas.microsoft.com/office/drawing/2014/main" id="{7E727C6A-49E3-499A-B740-AEF26E730FA6}"/>
                  </a:ext>
                </a:extLst>
              </p:cNvPr>
              <p:cNvSpPr/>
              <p:nvPr/>
            </p:nvSpPr>
            <p:spPr>
              <a:xfrm>
                <a:off x="7490476" y="6160817"/>
                <a:ext cx="1333501" cy="484156"/>
              </a:xfrm>
              <a:prstGeom prst="round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fr-FR" sz="1200" dirty="0"/>
                  <a:t>Carbon cycle</a:t>
                </a:r>
              </a:p>
              <a:p>
                <a:pPr algn="ctr"/>
                <a:r>
                  <a:rPr lang="fr-FR" sz="1200" dirty="0"/>
                  <a:t>Land</a:t>
                </a:r>
                <a:endParaRPr lang="en-CH" sz="1200" dirty="0"/>
              </a:p>
            </p:txBody>
          </p:sp>
          <p:sp>
            <p:nvSpPr>
              <p:cNvPr id="36" name="Rectangle: Rounded Corners 35">
                <a:extLst>
                  <a:ext uri="{FF2B5EF4-FFF2-40B4-BE49-F238E27FC236}">
                    <a16:creationId xmlns:a16="http://schemas.microsoft.com/office/drawing/2014/main" id="{178CC070-6835-45DC-99F2-1E07A6EF147E}"/>
                  </a:ext>
                </a:extLst>
              </p:cNvPr>
              <p:cNvSpPr/>
              <p:nvPr/>
            </p:nvSpPr>
            <p:spPr>
              <a:xfrm>
                <a:off x="8940826" y="6146741"/>
                <a:ext cx="1333501" cy="484156"/>
              </a:xfrm>
              <a:prstGeom prst="round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fr-FR" sz="1200" dirty="0"/>
                  <a:t>Permafrost</a:t>
                </a:r>
                <a:endParaRPr lang="en-CH" sz="1200" dirty="0"/>
              </a:p>
            </p:txBody>
          </p:sp>
          <p:sp>
            <p:nvSpPr>
              <p:cNvPr id="37" name="Rectangle: Rounded Corners 36">
                <a:extLst>
                  <a:ext uri="{FF2B5EF4-FFF2-40B4-BE49-F238E27FC236}">
                    <a16:creationId xmlns:a16="http://schemas.microsoft.com/office/drawing/2014/main" id="{09FD3C02-FE81-4120-B6AB-9A22BFFB5D97}"/>
                  </a:ext>
                </a:extLst>
              </p:cNvPr>
              <p:cNvSpPr/>
              <p:nvPr/>
            </p:nvSpPr>
            <p:spPr>
              <a:xfrm>
                <a:off x="7496402" y="4990737"/>
                <a:ext cx="1333501" cy="484156"/>
              </a:xfrm>
              <a:prstGeom prst="round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fr-FR" sz="1200" dirty="0" err="1"/>
                  <a:t>Biomass</a:t>
                </a:r>
                <a:r>
                  <a:rPr lang="fr-FR" sz="1200" dirty="0"/>
                  <a:t> </a:t>
                </a:r>
                <a:r>
                  <a:rPr lang="fr-FR" sz="1200" dirty="0" err="1"/>
                  <a:t>burning</a:t>
                </a:r>
                <a:endParaRPr lang="en-CH" sz="1200" dirty="0"/>
              </a:p>
            </p:txBody>
          </p:sp>
          <p:sp>
            <p:nvSpPr>
              <p:cNvPr id="38" name="Rectangle: Rounded Corners 37">
                <a:extLst>
                  <a:ext uri="{FF2B5EF4-FFF2-40B4-BE49-F238E27FC236}">
                    <a16:creationId xmlns:a16="http://schemas.microsoft.com/office/drawing/2014/main" id="{A2326BC5-3434-44F2-92CC-18DF094816BD}"/>
                  </a:ext>
                </a:extLst>
              </p:cNvPr>
              <p:cNvSpPr/>
              <p:nvPr/>
            </p:nvSpPr>
            <p:spPr>
              <a:xfrm>
                <a:off x="8940827" y="4990737"/>
                <a:ext cx="1333501" cy="484156"/>
              </a:xfrm>
              <a:prstGeom prst="round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fr-FR" sz="1200" dirty="0" err="1"/>
                  <a:t>Lagged</a:t>
                </a:r>
                <a:r>
                  <a:rPr lang="fr-FR" sz="1200" dirty="0"/>
                  <a:t> concentrations</a:t>
                </a:r>
                <a:endParaRPr lang="en-CH" sz="1200" dirty="0"/>
              </a:p>
            </p:txBody>
          </p:sp>
          <p:sp>
            <p:nvSpPr>
              <p:cNvPr id="39" name="Rectangle: Rounded Corners 38">
                <a:extLst>
                  <a:ext uri="{FF2B5EF4-FFF2-40B4-BE49-F238E27FC236}">
                    <a16:creationId xmlns:a16="http://schemas.microsoft.com/office/drawing/2014/main" id="{D947D733-9A0C-49A1-B6CA-1761286F086B}"/>
                  </a:ext>
                </a:extLst>
              </p:cNvPr>
              <p:cNvSpPr/>
              <p:nvPr/>
            </p:nvSpPr>
            <p:spPr>
              <a:xfrm>
                <a:off x="6010550" y="4989090"/>
                <a:ext cx="1333501" cy="484156"/>
              </a:xfrm>
              <a:prstGeom prst="round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fr-FR" sz="1200" dirty="0"/>
                  <a:t>CH</a:t>
                </a:r>
                <a:r>
                  <a:rPr lang="fr-FR" sz="1200" baseline="-25000" dirty="0"/>
                  <a:t>4</a:t>
                </a:r>
                <a:r>
                  <a:rPr lang="fr-FR" sz="1200" dirty="0"/>
                  <a:t> </a:t>
                </a:r>
                <a:r>
                  <a:rPr lang="fr-FR" sz="1200" dirty="0" err="1"/>
                  <a:t>atm</a:t>
                </a:r>
                <a:r>
                  <a:rPr lang="fr-FR" sz="1200" dirty="0"/>
                  <a:t>. </a:t>
                </a:r>
                <a:r>
                  <a:rPr lang="fr-FR" sz="1200" dirty="0" err="1"/>
                  <a:t>chemistry</a:t>
                </a:r>
                <a:endParaRPr lang="en-CH" sz="1200" dirty="0"/>
              </a:p>
            </p:txBody>
          </p:sp>
          <p:sp>
            <p:nvSpPr>
              <p:cNvPr id="40" name="Rectangle: Rounded Corners 39">
                <a:extLst>
                  <a:ext uri="{FF2B5EF4-FFF2-40B4-BE49-F238E27FC236}">
                    <a16:creationId xmlns:a16="http://schemas.microsoft.com/office/drawing/2014/main" id="{347946AB-B1CE-4553-A14F-CB7F1E925BC6}"/>
                  </a:ext>
                </a:extLst>
              </p:cNvPr>
              <p:cNvSpPr/>
              <p:nvPr/>
            </p:nvSpPr>
            <p:spPr>
              <a:xfrm>
                <a:off x="8940827" y="5583655"/>
                <a:ext cx="1333501" cy="484156"/>
              </a:xfrm>
              <a:prstGeom prst="round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fr-FR" sz="1200" dirty="0"/>
                  <a:t>CH</a:t>
                </a:r>
                <a:r>
                  <a:rPr lang="fr-FR" sz="1200" baseline="-25000" dirty="0"/>
                  <a:t>4</a:t>
                </a:r>
                <a:r>
                  <a:rPr lang="fr-FR" sz="1200" dirty="0"/>
                  <a:t> </a:t>
                </a:r>
                <a:r>
                  <a:rPr lang="fr-FR" sz="1200" dirty="0" err="1"/>
                  <a:t>Wetlands</a:t>
                </a:r>
                <a:endParaRPr lang="en-CH" sz="1200" dirty="0"/>
              </a:p>
            </p:txBody>
          </p:sp>
          <p:sp>
            <p:nvSpPr>
              <p:cNvPr id="42" name="Rectangle: Rounded Corners 41">
                <a:extLst>
                  <a:ext uri="{FF2B5EF4-FFF2-40B4-BE49-F238E27FC236}">
                    <a16:creationId xmlns:a16="http://schemas.microsoft.com/office/drawing/2014/main" id="{5E3E6630-F9CE-4AA0-95FA-10D3F39944AE}"/>
                  </a:ext>
                </a:extLst>
              </p:cNvPr>
              <p:cNvSpPr/>
              <p:nvPr/>
            </p:nvSpPr>
            <p:spPr>
              <a:xfrm>
                <a:off x="6040123" y="5581673"/>
                <a:ext cx="1333501" cy="484156"/>
              </a:xfrm>
              <a:prstGeom prst="round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fr-FR" sz="1200" dirty="0"/>
                  <a:t>N</a:t>
                </a:r>
                <a:r>
                  <a:rPr lang="fr-FR" sz="1200" baseline="-25000" dirty="0"/>
                  <a:t>2</a:t>
                </a:r>
                <a:r>
                  <a:rPr lang="fr-FR" sz="1200" dirty="0"/>
                  <a:t>O </a:t>
                </a:r>
                <a:r>
                  <a:rPr lang="fr-FR" sz="1200" dirty="0" err="1"/>
                  <a:t>atm</a:t>
                </a:r>
                <a:r>
                  <a:rPr lang="fr-FR" sz="1200" dirty="0"/>
                  <a:t>. </a:t>
                </a:r>
                <a:r>
                  <a:rPr lang="fr-FR" sz="1200" dirty="0" err="1"/>
                  <a:t>chemistry</a:t>
                </a:r>
                <a:endParaRPr lang="en-CH" sz="1200" dirty="0"/>
              </a:p>
            </p:txBody>
          </p:sp>
          <p:sp>
            <p:nvSpPr>
              <p:cNvPr id="43" name="Rectangle: Rounded Corners 42">
                <a:extLst>
                  <a:ext uri="{FF2B5EF4-FFF2-40B4-BE49-F238E27FC236}">
                    <a16:creationId xmlns:a16="http://schemas.microsoft.com/office/drawing/2014/main" id="{9280BC8E-1FF8-46F2-B557-DFA45472C811}"/>
                  </a:ext>
                </a:extLst>
              </p:cNvPr>
              <p:cNvSpPr/>
              <p:nvPr/>
            </p:nvSpPr>
            <p:spPr>
              <a:xfrm>
                <a:off x="8940827" y="4362378"/>
                <a:ext cx="1333501" cy="484156"/>
              </a:xfrm>
              <a:prstGeom prst="round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fr-FR" sz="1200" dirty="0"/>
                  <a:t>O</a:t>
                </a:r>
                <a:r>
                  <a:rPr lang="fr-FR" sz="1200" baseline="-25000" dirty="0"/>
                  <a:t>3</a:t>
                </a:r>
                <a:r>
                  <a:rPr lang="fr-FR" sz="1200" dirty="0"/>
                  <a:t> </a:t>
                </a:r>
                <a:r>
                  <a:rPr lang="fr-FR" sz="1200" dirty="0" err="1"/>
                  <a:t>Troposphere</a:t>
                </a:r>
                <a:endParaRPr lang="en-CH" sz="1200" dirty="0"/>
              </a:p>
            </p:txBody>
          </p:sp>
          <p:sp>
            <p:nvSpPr>
              <p:cNvPr id="44" name="Rectangle: Rounded Corners 43">
                <a:extLst>
                  <a:ext uri="{FF2B5EF4-FFF2-40B4-BE49-F238E27FC236}">
                    <a16:creationId xmlns:a16="http://schemas.microsoft.com/office/drawing/2014/main" id="{E1F002ED-604C-4562-AF79-BEC31BF1C50B}"/>
                  </a:ext>
                </a:extLst>
              </p:cNvPr>
              <p:cNvSpPr/>
              <p:nvPr/>
            </p:nvSpPr>
            <p:spPr>
              <a:xfrm>
                <a:off x="8940827" y="3688807"/>
                <a:ext cx="1333501" cy="484156"/>
              </a:xfrm>
              <a:prstGeom prst="round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fr-FR" sz="1200" dirty="0"/>
                  <a:t>O</a:t>
                </a:r>
                <a:r>
                  <a:rPr lang="fr-FR" sz="1200" baseline="-25000" dirty="0"/>
                  <a:t>3</a:t>
                </a:r>
                <a:r>
                  <a:rPr lang="fr-FR" sz="1200" dirty="0"/>
                  <a:t> </a:t>
                </a:r>
                <a:r>
                  <a:rPr lang="fr-FR" sz="1200" dirty="0" err="1"/>
                  <a:t>Stratosphere</a:t>
                </a:r>
                <a:endParaRPr lang="en-CH" sz="1200" dirty="0"/>
              </a:p>
            </p:txBody>
          </p:sp>
          <p:sp>
            <p:nvSpPr>
              <p:cNvPr id="45" name="Rectangle: Rounded Corners 44">
                <a:extLst>
                  <a:ext uri="{FF2B5EF4-FFF2-40B4-BE49-F238E27FC236}">
                    <a16:creationId xmlns:a16="http://schemas.microsoft.com/office/drawing/2014/main" id="{09B0E338-D211-4025-AB1A-713344602476}"/>
                  </a:ext>
                </a:extLst>
              </p:cNvPr>
              <p:cNvSpPr/>
              <p:nvPr/>
            </p:nvSpPr>
            <p:spPr>
              <a:xfrm>
                <a:off x="7488554" y="4353846"/>
                <a:ext cx="1333501" cy="484156"/>
              </a:xfrm>
              <a:prstGeom prst="round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fr-FR" sz="1200" dirty="0" err="1"/>
                  <a:t>Aerosols</a:t>
                </a:r>
                <a:r>
                  <a:rPr lang="fr-FR" sz="1200" dirty="0"/>
                  <a:t> direct </a:t>
                </a:r>
                <a:r>
                  <a:rPr lang="fr-FR" sz="1200" dirty="0" err="1"/>
                  <a:t>effects</a:t>
                </a:r>
                <a:endParaRPr lang="en-CH" sz="1200" dirty="0"/>
              </a:p>
            </p:txBody>
          </p:sp>
          <p:sp>
            <p:nvSpPr>
              <p:cNvPr id="46" name="Rectangle: Rounded Corners 45">
                <a:extLst>
                  <a:ext uri="{FF2B5EF4-FFF2-40B4-BE49-F238E27FC236}">
                    <a16:creationId xmlns:a16="http://schemas.microsoft.com/office/drawing/2014/main" id="{465A99AF-6642-4896-BADB-79C80C5F25D7}"/>
                  </a:ext>
                </a:extLst>
              </p:cNvPr>
              <p:cNvSpPr/>
              <p:nvPr/>
            </p:nvSpPr>
            <p:spPr>
              <a:xfrm>
                <a:off x="7496400" y="3688807"/>
                <a:ext cx="1333501" cy="484156"/>
              </a:xfrm>
              <a:prstGeom prst="round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fr-FR" sz="1200" dirty="0" err="1"/>
                  <a:t>Aerosols</a:t>
                </a:r>
                <a:r>
                  <a:rPr lang="fr-FR" sz="1200" dirty="0"/>
                  <a:t> cloud </a:t>
                </a:r>
                <a:r>
                  <a:rPr lang="fr-FR" sz="1200" dirty="0" err="1"/>
                  <a:t>effects</a:t>
                </a:r>
                <a:endParaRPr lang="en-CH" sz="1200" dirty="0"/>
              </a:p>
            </p:txBody>
          </p:sp>
          <p:sp>
            <p:nvSpPr>
              <p:cNvPr id="47" name="Rectangle: Rounded Corners 46">
                <a:extLst>
                  <a:ext uri="{FF2B5EF4-FFF2-40B4-BE49-F238E27FC236}">
                    <a16:creationId xmlns:a16="http://schemas.microsoft.com/office/drawing/2014/main" id="{85838756-7140-4B8E-A1C0-AFBE1C96EE6C}"/>
                  </a:ext>
                </a:extLst>
              </p:cNvPr>
              <p:cNvSpPr/>
              <p:nvPr/>
            </p:nvSpPr>
            <p:spPr>
              <a:xfrm>
                <a:off x="7490475" y="5575777"/>
                <a:ext cx="1333501" cy="484156"/>
              </a:xfrm>
              <a:prstGeom prst="round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fr-FR" sz="1200" dirty="0"/>
                  <a:t>Surface albedo</a:t>
                </a:r>
                <a:endParaRPr lang="en-CH" sz="1200" dirty="0"/>
              </a:p>
            </p:txBody>
          </p:sp>
          <p:sp>
            <p:nvSpPr>
              <p:cNvPr id="48" name="Rectangle: Rounded Corners 47">
                <a:extLst>
                  <a:ext uri="{FF2B5EF4-FFF2-40B4-BE49-F238E27FC236}">
                    <a16:creationId xmlns:a16="http://schemas.microsoft.com/office/drawing/2014/main" id="{5134B51B-5D4F-4B37-B7F0-17EA0D7306DD}"/>
                  </a:ext>
                </a:extLst>
              </p:cNvPr>
              <p:cNvSpPr/>
              <p:nvPr/>
            </p:nvSpPr>
            <p:spPr>
              <a:xfrm>
                <a:off x="7490476" y="3056226"/>
                <a:ext cx="1333501" cy="484156"/>
              </a:xfrm>
              <a:prstGeom prst="round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fr-FR" sz="1200" dirty="0" err="1"/>
                  <a:t>Temperatures</a:t>
                </a:r>
                <a:endParaRPr lang="en-CH" sz="1200" dirty="0"/>
              </a:p>
            </p:txBody>
          </p:sp>
          <p:sp>
            <p:nvSpPr>
              <p:cNvPr id="49" name="Rectangle: Rounded Corners 48">
                <a:extLst>
                  <a:ext uri="{FF2B5EF4-FFF2-40B4-BE49-F238E27FC236}">
                    <a16:creationId xmlns:a16="http://schemas.microsoft.com/office/drawing/2014/main" id="{72017EF8-EA62-4443-98B4-7F9ADFA3B0BD}"/>
                  </a:ext>
                </a:extLst>
              </p:cNvPr>
              <p:cNvSpPr/>
              <p:nvPr/>
            </p:nvSpPr>
            <p:spPr>
              <a:xfrm>
                <a:off x="8940827" y="3056226"/>
                <a:ext cx="1333501" cy="484156"/>
              </a:xfrm>
              <a:prstGeom prst="round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fr-FR" sz="1200" dirty="0" err="1"/>
                  <a:t>Precipitation</a:t>
                </a:r>
                <a:endParaRPr lang="en-CH" sz="1200" dirty="0"/>
              </a:p>
            </p:txBody>
          </p:sp>
          <p:sp>
            <p:nvSpPr>
              <p:cNvPr id="50" name="Rectangle: Rounded Corners 49">
                <a:extLst>
                  <a:ext uri="{FF2B5EF4-FFF2-40B4-BE49-F238E27FC236}">
                    <a16:creationId xmlns:a16="http://schemas.microsoft.com/office/drawing/2014/main" id="{C6A1A10C-530C-44CA-923F-A475A9FB9FA6}"/>
                  </a:ext>
                </a:extLst>
              </p:cNvPr>
              <p:cNvSpPr/>
              <p:nvPr/>
            </p:nvSpPr>
            <p:spPr>
              <a:xfrm>
                <a:off x="6010550" y="3053563"/>
                <a:ext cx="1333501" cy="484156"/>
              </a:xfrm>
              <a:prstGeom prst="round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fr-FR" sz="1200" dirty="0"/>
                  <a:t>Radiative forcing</a:t>
                </a:r>
                <a:endParaRPr lang="en-CH" sz="1200" dirty="0"/>
              </a:p>
            </p:txBody>
          </p:sp>
          <p:sp>
            <p:nvSpPr>
              <p:cNvPr id="51" name="Rectangle: Rounded Corners 50">
                <a:extLst>
                  <a:ext uri="{FF2B5EF4-FFF2-40B4-BE49-F238E27FC236}">
                    <a16:creationId xmlns:a16="http://schemas.microsoft.com/office/drawing/2014/main" id="{0F0E8106-06AD-4A3F-B20F-0134E37AF5D0}"/>
                  </a:ext>
                </a:extLst>
              </p:cNvPr>
              <p:cNvSpPr/>
              <p:nvPr/>
            </p:nvSpPr>
            <p:spPr>
              <a:xfrm>
                <a:off x="6010548" y="3688807"/>
                <a:ext cx="1333501" cy="484156"/>
              </a:xfrm>
              <a:prstGeom prst="round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fr-FR" sz="1200" dirty="0" err="1"/>
                  <a:t>Ocean</a:t>
                </a:r>
                <a:r>
                  <a:rPr lang="fr-FR" sz="1200" dirty="0"/>
                  <a:t> </a:t>
                </a:r>
                <a:r>
                  <a:rPr lang="fr-FR" sz="1200" dirty="0" err="1"/>
                  <a:t>Heat</a:t>
                </a:r>
                <a:r>
                  <a:rPr lang="fr-FR" sz="1200" dirty="0"/>
                  <a:t> Content</a:t>
                </a:r>
                <a:endParaRPr lang="en-CH" sz="1200" dirty="0"/>
              </a:p>
            </p:txBody>
          </p:sp>
          <p:sp>
            <p:nvSpPr>
              <p:cNvPr id="52" name="Rectangle: Rounded Corners 51">
                <a:extLst>
                  <a:ext uri="{FF2B5EF4-FFF2-40B4-BE49-F238E27FC236}">
                    <a16:creationId xmlns:a16="http://schemas.microsoft.com/office/drawing/2014/main" id="{A3AD8CDC-FC55-4986-9175-C3BD104366C5}"/>
                  </a:ext>
                </a:extLst>
              </p:cNvPr>
              <p:cNvSpPr/>
              <p:nvPr/>
            </p:nvSpPr>
            <p:spPr>
              <a:xfrm>
                <a:off x="5727608" y="2869664"/>
                <a:ext cx="4892767" cy="3953740"/>
              </a:xfrm>
              <a:prstGeom prst="roundRect">
                <a:avLst/>
              </a:prstGeom>
              <a:noFill/>
              <a:ln w="57150"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CH" sz="1600"/>
              </a:p>
            </p:txBody>
          </p:sp>
        </p:grpSp>
        <p:sp>
          <p:nvSpPr>
            <p:cNvPr id="56" name="TextBox 55">
              <a:extLst>
                <a:ext uri="{FF2B5EF4-FFF2-40B4-BE49-F238E27FC236}">
                  <a16:creationId xmlns:a16="http://schemas.microsoft.com/office/drawing/2014/main" id="{F51FACA1-01E4-4C80-ADF0-EA039FD4B137}"/>
                </a:ext>
              </a:extLst>
            </p:cNvPr>
            <p:cNvSpPr txBox="1"/>
            <p:nvPr/>
          </p:nvSpPr>
          <p:spPr>
            <a:xfrm>
              <a:off x="1534220" y="4411656"/>
              <a:ext cx="4605510" cy="95410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228600" algn="just"/>
              <a:r>
                <a:rPr lang="en-US" sz="14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Biogeochemical feedbacks of OSCAR:</a:t>
              </a:r>
            </a:p>
            <a:p>
              <a:pPr marL="514350" indent="-285750" algn="just">
                <a:buFont typeface="Wingdings" panose="05000000000000000000" pitchFamily="2" charset="2"/>
                <a:buChar char="Ø"/>
              </a:pPr>
              <a:r>
                <a:rPr lang="en-US" sz="14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land-use CO</a:t>
              </a:r>
              <a:r>
                <a:rPr lang="en-US" sz="1400" baseline="-250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2</a:t>
              </a:r>
              <a:r>
                <a:rPr lang="en-US" sz="14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 emissions, wetlands CH</a:t>
              </a:r>
              <a:r>
                <a:rPr lang="en-US" sz="1400" baseline="-250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4</a:t>
              </a:r>
              <a:r>
                <a:rPr lang="en-US" sz="14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 emissions, biomass burning, albedo change, permafrost carbon thaw and release,…</a:t>
              </a:r>
              <a:endParaRPr lang="en-US" sz="1400" b="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58" name="TextBox 57">
              <a:extLst>
                <a:ext uri="{FF2B5EF4-FFF2-40B4-BE49-F238E27FC236}">
                  <a16:creationId xmlns:a16="http://schemas.microsoft.com/office/drawing/2014/main" id="{77DF2D57-11C9-43C8-BB79-B38EA6841F6A}"/>
                </a:ext>
              </a:extLst>
            </p:cNvPr>
            <p:cNvSpPr txBox="1"/>
            <p:nvPr/>
          </p:nvSpPr>
          <p:spPr>
            <a:xfrm>
              <a:off x="2312739" y="2787339"/>
              <a:ext cx="3750224" cy="101566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228600" algn="just">
                <a:spcBef>
                  <a:spcPts val="1200"/>
                </a:spcBef>
              </a:pPr>
              <a:r>
                <a:rPr lang="en-US" sz="16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OSCAR is not an emulator per se, it is a </a:t>
              </a:r>
              <a:r>
                <a:rPr lang="en-US" sz="1600" b="1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combination of emulators</a:t>
              </a:r>
            </a:p>
            <a:p>
              <a:r>
                <a:rPr lang="en-US" sz="1400" b="1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      +:</a:t>
              </a:r>
              <a:r>
                <a:rPr lang="en-US" sz="14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 adding processes and feedbacks</a:t>
              </a:r>
            </a:p>
            <a:p>
              <a:r>
                <a:rPr lang="en-US" sz="1400" b="1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       - :</a:t>
              </a:r>
              <a:r>
                <a:rPr lang="en-US" sz="14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 exactly emulating a given model</a:t>
              </a:r>
              <a:endParaRPr lang="en-AT"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60" name="TextBox 59">
              <a:extLst>
                <a:ext uri="{FF2B5EF4-FFF2-40B4-BE49-F238E27FC236}">
                  <a16:creationId xmlns:a16="http://schemas.microsoft.com/office/drawing/2014/main" id="{D1C8F22A-072F-4253-97D1-E5DA7114B7CA}"/>
                </a:ext>
              </a:extLst>
            </p:cNvPr>
            <p:cNvSpPr txBox="1"/>
            <p:nvPr/>
          </p:nvSpPr>
          <p:spPr>
            <a:xfrm>
              <a:off x="3570886" y="6344785"/>
              <a:ext cx="7241611" cy="30777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228600" algn="just">
                <a:spcBef>
                  <a:spcPts val="1200"/>
                </a:spcBef>
              </a:pPr>
              <a:r>
                <a:rPr lang="en-US" sz="14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Book-keeping module for the land carbon cycle regionalized over world regions (GCB)</a:t>
              </a:r>
            </a:p>
          </p:txBody>
        </p:sp>
        <p:cxnSp>
          <p:nvCxnSpPr>
            <p:cNvPr id="62" name="Connector: Curved 61">
              <a:extLst>
                <a:ext uri="{FF2B5EF4-FFF2-40B4-BE49-F238E27FC236}">
                  <a16:creationId xmlns:a16="http://schemas.microsoft.com/office/drawing/2014/main" id="{DEF2AA0A-CDBC-4704-ADF8-FD00EBE31AB8}"/>
                </a:ext>
              </a:extLst>
            </p:cNvPr>
            <p:cNvCxnSpPr>
              <a:cxnSpLocks/>
              <a:stCxn id="58" idx="3"/>
              <a:endCxn id="50" idx="1"/>
            </p:cNvCxnSpPr>
            <p:nvPr/>
          </p:nvCxnSpPr>
          <p:spPr>
            <a:xfrm flipV="1">
              <a:off x="6062963" y="2991694"/>
              <a:ext cx="778947" cy="303477"/>
            </a:xfrm>
            <a:prstGeom prst="curvedConnector3">
              <a:avLst/>
            </a:prstGeom>
            <a:ln w="19050">
              <a:prstDash val="sysDash"/>
              <a:tailEnd type="triangle"/>
            </a:ln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64" name="Connector: Curved 63">
              <a:extLst>
                <a:ext uri="{FF2B5EF4-FFF2-40B4-BE49-F238E27FC236}">
                  <a16:creationId xmlns:a16="http://schemas.microsoft.com/office/drawing/2014/main" id="{E58431A1-9A90-4D9D-B261-FCF33948938F}"/>
                </a:ext>
              </a:extLst>
            </p:cNvPr>
            <p:cNvCxnSpPr>
              <a:cxnSpLocks/>
              <a:stCxn id="58" idx="3"/>
              <a:endCxn id="51" idx="1"/>
            </p:cNvCxnSpPr>
            <p:nvPr/>
          </p:nvCxnSpPr>
          <p:spPr>
            <a:xfrm>
              <a:off x="6062963" y="3295171"/>
              <a:ext cx="778945" cy="258320"/>
            </a:xfrm>
            <a:prstGeom prst="curvedConnector3">
              <a:avLst/>
            </a:prstGeom>
            <a:ln w="19050">
              <a:prstDash val="sysDash"/>
              <a:tailEnd type="triangle"/>
            </a:ln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67" name="Connector: Curved 66">
              <a:extLst>
                <a:ext uri="{FF2B5EF4-FFF2-40B4-BE49-F238E27FC236}">
                  <a16:creationId xmlns:a16="http://schemas.microsoft.com/office/drawing/2014/main" id="{9D1638A7-EDF4-4BA0-B192-D51A169306AD}"/>
                </a:ext>
              </a:extLst>
            </p:cNvPr>
            <p:cNvCxnSpPr>
              <a:cxnSpLocks/>
              <a:stCxn id="58" idx="3"/>
              <a:endCxn id="34" idx="1"/>
            </p:cNvCxnSpPr>
            <p:nvPr/>
          </p:nvCxnSpPr>
          <p:spPr>
            <a:xfrm>
              <a:off x="6062963" y="3295171"/>
              <a:ext cx="778946" cy="846466"/>
            </a:xfrm>
            <a:prstGeom prst="curvedConnector3">
              <a:avLst/>
            </a:prstGeom>
            <a:ln w="19050">
              <a:prstDash val="sysDash"/>
              <a:tailEnd type="triangle"/>
            </a:ln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70" name="Connector: Curved 69">
              <a:extLst>
                <a:ext uri="{FF2B5EF4-FFF2-40B4-BE49-F238E27FC236}">
                  <a16:creationId xmlns:a16="http://schemas.microsoft.com/office/drawing/2014/main" id="{FD778FED-0BF6-4AB4-8C7F-B8012761672D}"/>
                </a:ext>
              </a:extLst>
            </p:cNvPr>
            <p:cNvCxnSpPr>
              <a:cxnSpLocks/>
              <a:stCxn id="58" idx="3"/>
              <a:endCxn id="39" idx="1"/>
            </p:cNvCxnSpPr>
            <p:nvPr/>
          </p:nvCxnSpPr>
          <p:spPr>
            <a:xfrm>
              <a:off x="6062963" y="3295171"/>
              <a:ext cx="778947" cy="1408263"/>
            </a:xfrm>
            <a:prstGeom prst="curvedConnector3">
              <a:avLst>
                <a:gd name="adj1" fmla="val 50000"/>
              </a:avLst>
            </a:prstGeom>
            <a:ln w="19050">
              <a:prstDash val="sysDash"/>
              <a:tailEnd type="triangle"/>
            </a:ln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73" name="Connector: Curved 72">
              <a:extLst>
                <a:ext uri="{FF2B5EF4-FFF2-40B4-BE49-F238E27FC236}">
                  <a16:creationId xmlns:a16="http://schemas.microsoft.com/office/drawing/2014/main" id="{FACD5760-9EFE-4BD5-834D-C63476A65852}"/>
                </a:ext>
              </a:extLst>
            </p:cNvPr>
            <p:cNvCxnSpPr>
              <a:cxnSpLocks/>
              <a:stCxn id="58" idx="3"/>
              <a:endCxn id="42" idx="1"/>
            </p:cNvCxnSpPr>
            <p:nvPr/>
          </p:nvCxnSpPr>
          <p:spPr>
            <a:xfrm>
              <a:off x="6062963" y="3295171"/>
              <a:ext cx="806486" cy="1932330"/>
            </a:xfrm>
            <a:prstGeom prst="curvedConnector3">
              <a:avLst>
                <a:gd name="adj1" fmla="val 50000"/>
              </a:avLst>
            </a:prstGeom>
            <a:ln w="19050">
              <a:prstDash val="sysDash"/>
              <a:tailEnd type="triangle"/>
            </a:ln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76" name="Connector: Curved 75">
              <a:extLst>
                <a:ext uri="{FF2B5EF4-FFF2-40B4-BE49-F238E27FC236}">
                  <a16:creationId xmlns:a16="http://schemas.microsoft.com/office/drawing/2014/main" id="{4FDFB82E-624A-4D09-AB17-6753A51CAAC1}"/>
                </a:ext>
              </a:extLst>
            </p:cNvPr>
            <p:cNvCxnSpPr>
              <a:cxnSpLocks/>
              <a:stCxn id="58" idx="3"/>
              <a:endCxn id="33" idx="1"/>
            </p:cNvCxnSpPr>
            <p:nvPr/>
          </p:nvCxnSpPr>
          <p:spPr>
            <a:xfrm>
              <a:off x="6062963" y="3295171"/>
              <a:ext cx="806489" cy="2445852"/>
            </a:xfrm>
            <a:prstGeom prst="curvedConnector3">
              <a:avLst>
                <a:gd name="adj1" fmla="val 50000"/>
              </a:avLst>
            </a:prstGeom>
            <a:ln w="19050">
              <a:prstDash val="sysDash"/>
              <a:tailEnd type="triangle"/>
            </a:ln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104" name="Connector: Curved 103">
              <a:extLst>
                <a:ext uri="{FF2B5EF4-FFF2-40B4-BE49-F238E27FC236}">
                  <a16:creationId xmlns:a16="http://schemas.microsoft.com/office/drawing/2014/main" id="{A5501C08-EE3F-42A9-97C2-90602026F06D}"/>
                </a:ext>
              </a:extLst>
            </p:cNvPr>
            <p:cNvCxnSpPr>
              <a:cxnSpLocks/>
              <a:stCxn id="60" idx="0"/>
              <a:endCxn id="35" idx="2"/>
            </p:cNvCxnSpPr>
            <p:nvPr/>
          </p:nvCxnSpPr>
          <p:spPr>
            <a:xfrm rot="5400000" flipH="1" flipV="1">
              <a:off x="7820827" y="5324638"/>
              <a:ext cx="391013" cy="1649283"/>
            </a:xfrm>
            <a:prstGeom prst="curvedConnector3">
              <a:avLst>
                <a:gd name="adj1" fmla="val 50000"/>
              </a:avLst>
            </a:prstGeom>
            <a:ln w="19050">
              <a:tailEnd type="triangle"/>
            </a:ln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124" name="Connector: Curved 123">
              <a:extLst>
                <a:ext uri="{FF2B5EF4-FFF2-40B4-BE49-F238E27FC236}">
                  <a16:creationId xmlns:a16="http://schemas.microsoft.com/office/drawing/2014/main" id="{B0E058EB-0CD5-4CE0-A7EF-0D48D7A07265}"/>
                </a:ext>
              </a:extLst>
            </p:cNvPr>
            <p:cNvCxnSpPr>
              <a:cxnSpLocks/>
              <a:stCxn id="58" idx="2"/>
              <a:endCxn id="56" idx="0"/>
            </p:cNvCxnSpPr>
            <p:nvPr/>
          </p:nvCxnSpPr>
          <p:spPr>
            <a:xfrm rot="5400000">
              <a:off x="3708086" y="3931891"/>
              <a:ext cx="608654" cy="350876"/>
            </a:xfrm>
            <a:prstGeom prst="curvedConnector3">
              <a:avLst>
                <a:gd name="adj1" fmla="val 50000"/>
              </a:avLst>
            </a:prstGeom>
            <a:ln w="19050">
              <a:tailEnd type="triangle"/>
            </a:ln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</p:cxnSp>
      </p:grpSp>
      <p:sp>
        <p:nvSpPr>
          <p:cNvPr id="193" name="TextBox 192">
            <a:extLst>
              <a:ext uri="{FF2B5EF4-FFF2-40B4-BE49-F238E27FC236}">
                <a16:creationId xmlns:a16="http://schemas.microsoft.com/office/drawing/2014/main" id="{39E06481-E421-4649-826C-C7F88EC5A91B}"/>
              </a:ext>
            </a:extLst>
          </p:cNvPr>
          <p:cNvSpPr txBox="1"/>
          <p:nvPr/>
        </p:nvSpPr>
        <p:spPr>
          <a:xfrm>
            <a:off x="459062" y="3655025"/>
            <a:ext cx="2302490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algn="just"/>
            <a:r>
              <a:rPr lang="en-US"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Probabilistic setup</a:t>
            </a:r>
          </a:p>
          <a:p>
            <a:pPr marL="228600" algn="just"/>
            <a:r>
              <a:rPr lang="en-US" sz="14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&lt;1h for 100 years with 1000 members</a:t>
            </a:r>
          </a:p>
        </p:txBody>
      </p:sp>
      <p:cxnSp>
        <p:nvCxnSpPr>
          <p:cNvPr id="194" name="Connector: Curved 193">
            <a:extLst>
              <a:ext uri="{FF2B5EF4-FFF2-40B4-BE49-F238E27FC236}">
                <a16:creationId xmlns:a16="http://schemas.microsoft.com/office/drawing/2014/main" id="{AD3E130C-3D9A-4077-91C3-07F009904270}"/>
              </a:ext>
            </a:extLst>
          </p:cNvPr>
          <p:cNvCxnSpPr>
            <a:cxnSpLocks/>
            <a:stCxn id="58" idx="1"/>
            <a:endCxn id="193" idx="0"/>
          </p:cNvCxnSpPr>
          <p:nvPr/>
        </p:nvCxnSpPr>
        <p:spPr>
          <a:xfrm rot="10800000" flipV="1">
            <a:off x="1610307" y="3390723"/>
            <a:ext cx="1323390" cy="264302"/>
          </a:xfrm>
          <a:prstGeom prst="curvedConnector2">
            <a:avLst/>
          </a:prstGeom>
          <a:ln w="19050">
            <a:tailEnd type="triangle"/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396459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roup 28">
            <a:extLst>
              <a:ext uri="{FF2B5EF4-FFF2-40B4-BE49-F238E27FC236}">
                <a16:creationId xmlns:a16="http://schemas.microsoft.com/office/drawing/2014/main" id="{A8D4755C-6531-494B-93E0-098B0144CC30}"/>
              </a:ext>
            </a:extLst>
          </p:cNvPr>
          <p:cNvGrpSpPr/>
          <p:nvPr/>
        </p:nvGrpSpPr>
        <p:grpSpPr>
          <a:xfrm>
            <a:off x="285226" y="34597"/>
            <a:ext cx="9170788" cy="1255925"/>
            <a:chOff x="285226" y="134054"/>
            <a:chExt cx="9170788" cy="1255925"/>
          </a:xfrm>
        </p:grpSpPr>
        <p:sp>
          <p:nvSpPr>
            <p:cNvPr id="5" name="Arrow: Right 4">
              <a:extLst>
                <a:ext uri="{FF2B5EF4-FFF2-40B4-BE49-F238E27FC236}">
                  <a16:creationId xmlns:a16="http://schemas.microsoft.com/office/drawing/2014/main" id="{B22EC041-44CF-491C-98F4-67D8D0FA87DB}"/>
                </a:ext>
              </a:extLst>
            </p:cNvPr>
            <p:cNvSpPr/>
            <p:nvPr/>
          </p:nvSpPr>
          <p:spPr>
            <a:xfrm>
              <a:off x="285226" y="134054"/>
              <a:ext cx="9034265" cy="528506"/>
            </a:xfrm>
            <a:prstGeom prst="rightArrow">
              <a:avLst/>
            </a:prstGeom>
            <a:gradFill flip="none" rotWithShape="1">
              <a:gsLst>
                <a:gs pos="100000">
                  <a:schemeClr val="accent3">
                    <a:lumMod val="75000"/>
                  </a:schemeClr>
                </a:gs>
                <a:gs pos="49000">
                  <a:schemeClr val="accent2"/>
                </a:gs>
                <a:gs pos="0">
                  <a:srgbClr val="2754A2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H"/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AECED4CF-4B5B-44CF-A23C-DCF262F16080}"/>
                </a:ext>
              </a:extLst>
            </p:cNvPr>
            <p:cNvSpPr txBox="1"/>
            <p:nvPr/>
          </p:nvSpPr>
          <p:spPr>
            <a:xfrm rot="1833406">
              <a:off x="348206" y="866260"/>
              <a:ext cx="123142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1400" dirty="0"/>
                <a:t>OSCAR v3.1</a:t>
              </a:r>
              <a:endParaRPr lang="en-CH" sz="1400" dirty="0"/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C28D6DC1-3397-4D1C-B4CA-0C25C0FA813E}"/>
                </a:ext>
              </a:extLst>
            </p:cNvPr>
            <p:cNvSpPr txBox="1"/>
            <p:nvPr/>
          </p:nvSpPr>
          <p:spPr>
            <a:xfrm rot="1833406">
              <a:off x="1268309" y="849382"/>
              <a:ext cx="76335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1400" b="1" u="sng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RCMIP</a:t>
              </a:r>
              <a:endParaRPr lang="en-CH" sz="1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AC62E2D9-46B5-4776-9E2D-5D5772F7238F}"/>
                </a:ext>
              </a:extLst>
            </p:cNvPr>
            <p:cNvSpPr txBox="1"/>
            <p:nvPr/>
          </p:nvSpPr>
          <p:spPr>
            <a:xfrm rot="1833406">
              <a:off x="1913536" y="866759"/>
              <a:ext cx="1281120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1400" dirty="0"/>
                <a:t>Simulations &amp;</a:t>
              </a:r>
            </a:p>
            <a:p>
              <a:r>
                <a:rPr lang="fr-FR" sz="1400" dirty="0" err="1"/>
                <a:t>constraints</a:t>
              </a:r>
              <a:endParaRPr lang="en-CH" sz="1400" dirty="0"/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AA936B97-D5E6-4660-98CA-F43E2AE66BC0}"/>
                </a:ext>
              </a:extLst>
            </p:cNvPr>
            <p:cNvSpPr txBox="1"/>
            <p:nvPr/>
          </p:nvSpPr>
          <p:spPr>
            <a:xfrm rot="1833406">
              <a:off x="3478295" y="816854"/>
              <a:ext cx="1378904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1400" dirty="0"/>
                <a:t>Reconstruction</a:t>
              </a:r>
            </a:p>
            <a:p>
              <a:r>
                <a:rPr lang="fr-FR" sz="1400" dirty="0"/>
                <a:t>of </a:t>
              </a:r>
              <a:r>
                <a:rPr lang="fr-FR" sz="1400" dirty="0" err="1"/>
                <a:t>historical</a:t>
              </a:r>
              <a:endParaRPr lang="en-CH" sz="1400" dirty="0"/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CA47DE5B-6E6D-44DE-B056-CECCB6EAD74D}"/>
                </a:ext>
              </a:extLst>
            </p:cNvPr>
            <p:cNvSpPr txBox="1"/>
            <p:nvPr/>
          </p:nvSpPr>
          <p:spPr>
            <a:xfrm rot="1833406">
              <a:off x="4365476" y="911876"/>
              <a:ext cx="1409360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1400" dirty="0" err="1"/>
                <a:t>Climate</a:t>
              </a:r>
              <a:r>
                <a:rPr lang="fr-FR" sz="1400" dirty="0"/>
                <a:t> system</a:t>
              </a:r>
              <a:endParaRPr lang="en-CH" sz="1400" dirty="0"/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EFBBFC07-CD1E-4B01-9D51-DB449ACD6C2D}"/>
                </a:ext>
              </a:extLst>
            </p:cNvPr>
            <p:cNvSpPr txBox="1"/>
            <p:nvPr/>
          </p:nvSpPr>
          <p:spPr>
            <a:xfrm rot="1833406">
              <a:off x="5038884" y="854809"/>
              <a:ext cx="1229824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1400" dirty="0"/>
                <a:t>Carbon cycle</a:t>
              </a:r>
              <a:endParaRPr lang="en-CH" sz="1400" dirty="0"/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EB7570C1-6A9D-4079-A123-5DE92731D48C}"/>
                </a:ext>
              </a:extLst>
            </p:cNvPr>
            <p:cNvSpPr txBox="1"/>
            <p:nvPr/>
          </p:nvSpPr>
          <p:spPr>
            <a:xfrm rot="1833406">
              <a:off x="6363430" y="874632"/>
              <a:ext cx="172996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1400" dirty="0"/>
                <a:t>Projections on SSP</a:t>
              </a:r>
              <a:endParaRPr lang="en-CH" sz="1400" dirty="0"/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A369C355-E82D-4E49-8B9E-D5A7272B01DA}"/>
                </a:ext>
              </a:extLst>
            </p:cNvPr>
            <p:cNvSpPr txBox="1"/>
            <p:nvPr/>
          </p:nvSpPr>
          <p:spPr>
            <a:xfrm rot="1833406">
              <a:off x="7168513" y="890106"/>
              <a:ext cx="172996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1400" dirty="0" err="1"/>
                <a:t>Historical</a:t>
              </a:r>
              <a:r>
                <a:rPr lang="fr-FR" sz="1400" dirty="0"/>
                <a:t> &amp; LULCC</a:t>
              </a:r>
              <a:endParaRPr lang="en-CH" sz="1400" dirty="0"/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63A0C072-693D-4381-8563-6561106A9A20}"/>
                </a:ext>
              </a:extLst>
            </p:cNvPr>
            <p:cNvSpPr txBox="1"/>
            <p:nvPr/>
          </p:nvSpPr>
          <p:spPr>
            <a:xfrm rot="1833406">
              <a:off x="7986445" y="836684"/>
              <a:ext cx="1469569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1400" dirty="0"/>
                <a:t>SSP, LU &amp; SRM</a:t>
              </a:r>
              <a:endParaRPr lang="en-CH" sz="1400" dirty="0"/>
            </a:p>
          </p:txBody>
        </p:sp>
        <p:sp>
          <p:nvSpPr>
            <p:cNvPr id="20" name="Arrow: Down 19">
              <a:extLst>
                <a:ext uri="{FF2B5EF4-FFF2-40B4-BE49-F238E27FC236}">
                  <a16:creationId xmlns:a16="http://schemas.microsoft.com/office/drawing/2014/main" id="{B52A788E-1816-40EA-9CC7-7A1D766EC01E}"/>
                </a:ext>
              </a:extLst>
            </p:cNvPr>
            <p:cNvSpPr/>
            <p:nvPr/>
          </p:nvSpPr>
          <p:spPr>
            <a:xfrm>
              <a:off x="1619555" y="278628"/>
              <a:ext cx="117475" cy="609361"/>
            </a:xfrm>
            <a:prstGeom prst="downArrow">
              <a:avLst/>
            </a:prstGeom>
            <a:solidFill>
              <a:srgbClr val="336CA8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H">
                <a:ln>
                  <a:solidFill>
                    <a:schemeClr val="bg1">
                      <a:lumMod val="95000"/>
                    </a:schemeClr>
                  </a:solidFill>
                </a:ln>
              </a:endParaRPr>
            </a:p>
          </p:txBody>
        </p:sp>
        <p:sp>
          <p:nvSpPr>
            <p:cNvPr id="21" name="Arrow: Down 20">
              <a:extLst>
                <a:ext uri="{FF2B5EF4-FFF2-40B4-BE49-F238E27FC236}">
                  <a16:creationId xmlns:a16="http://schemas.microsoft.com/office/drawing/2014/main" id="{7117DC47-C960-4979-A579-31DA632FE37C}"/>
                </a:ext>
              </a:extLst>
            </p:cNvPr>
            <p:cNvSpPr/>
            <p:nvPr/>
          </p:nvSpPr>
          <p:spPr>
            <a:xfrm>
              <a:off x="872273" y="277689"/>
              <a:ext cx="117475" cy="609361"/>
            </a:xfrm>
            <a:prstGeom prst="downArrow">
              <a:avLst/>
            </a:prstGeom>
            <a:solidFill>
              <a:srgbClr val="336CA8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H">
                <a:ln>
                  <a:solidFill>
                    <a:schemeClr val="bg1">
                      <a:lumMod val="95000"/>
                    </a:schemeClr>
                  </a:solidFill>
                </a:ln>
              </a:endParaRPr>
            </a:p>
          </p:txBody>
        </p:sp>
        <p:sp>
          <p:nvSpPr>
            <p:cNvPr id="22" name="Arrow: Down 21">
              <a:extLst>
                <a:ext uri="{FF2B5EF4-FFF2-40B4-BE49-F238E27FC236}">
                  <a16:creationId xmlns:a16="http://schemas.microsoft.com/office/drawing/2014/main" id="{7B9170D8-BC0B-4195-9364-276355F0B419}"/>
                </a:ext>
              </a:extLst>
            </p:cNvPr>
            <p:cNvSpPr/>
            <p:nvPr/>
          </p:nvSpPr>
          <p:spPr>
            <a:xfrm>
              <a:off x="2491464" y="274817"/>
              <a:ext cx="117475" cy="609361"/>
            </a:xfrm>
            <a:prstGeom prst="downArrow">
              <a:avLst/>
            </a:prstGeom>
            <a:solidFill>
              <a:srgbClr val="336CA8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H">
                <a:ln>
                  <a:solidFill>
                    <a:schemeClr val="bg1">
                      <a:lumMod val="95000"/>
                    </a:schemeClr>
                  </a:solidFill>
                </a:ln>
              </a:endParaRPr>
            </a:p>
          </p:txBody>
        </p:sp>
        <p:sp>
          <p:nvSpPr>
            <p:cNvPr id="23" name="Arrow: Down 22">
              <a:extLst>
                <a:ext uri="{FF2B5EF4-FFF2-40B4-BE49-F238E27FC236}">
                  <a16:creationId xmlns:a16="http://schemas.microsoft.com/office/drawing/2014/main" id="{D2B1ED03-DF8E-48EA-A859-613C03D4A179}"/>
                </a:ext>
              </a:extLst>
            </p:cNvPr>
            <p:cNvSpPr/>
            <p:nvPr/>
          </p:nvSpPr>
          <p:spPr>
            <a:xfrm>
              <a:off x="4151607" y="274126"/>
              <a:ext cx="117475" cy="609361"/>
            </a:xfrm>
            <a:prstGeom prst="downArrow">
              <a:avLst/>
            </a:prstGeom>
            <a:solidFill>
              <a:srgbClr val="336CA8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H">
                <a:ln>
                  <a:solidFill>
                    <a:schemeClr val="bg1">
                      <a:lumMod val="95000"/>
                    </a:schemeClr>
                  </a:solidFill>
                </a:ln>
              </a:endParaRPr>
            </a:p>
          </p:txBody>
        </p:sp>
        <p:sp>
          <p:nvSpPr>
            <p:cNvPr id="24" name="Arrow: Down 23">
              <a:extLst>
                <a:ext uri="{FF2B5EF4-FFF2-40B4-BE49-F238E27FC236}">
                  <a16:creationId xmlns:a16="http://schemas.microsoft.com/office/drawing/2014/main" id="{B3F9185B-7708-43FE-A74B-F53F996C5109}"/>
                </a:ext>
              </a:extLst>
            </p:cNvPr>
            <p:cNvSpPr/>
            <p:nvPr/>
          </p:nvSpPr>
          <p:spPr>
            <a:xfrm>
              <a:off x="4890540" y="279011"/>
              <a:ext cx="117475" cy="609361"/>
            </a:xfrm>
            <a:prstGeom prst="downArrow">
              <a:avLst/>
            </a:prstGeom>
            <a:solidFill>
              <a:srgbClr val="336CA8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H">
                <a:ln>
                  <a:solidFill>
                    <a:schemeClr val="bg1">
                      <a:lumMod val="95000"/>
                    </a:schemeClr>
                  </a:solidFill>
                </a:ln>
              </a:endParaRPr>
            </a:p>
          </p:txBody>
        </p:sp>
        <p:sp>
          <p:nvSpPr>
            <p:cNvPr id="25" name="Arrow: Down 24">
              <a:extLst>
                <a:ext uri="{FF2B5EF4-FFF2-40B4-BE49-F238E27FC236}">
                  <a16:creationId xmlns:a16="http://schemas.microsoft.com/office/drawing/2014/main" id="{0D53C576-456E-4800-9DFF-5E5538528D89}"/>
                </a:ext>
              </a:extLst>
            </p:cNvPr>
            <p:cNvSpPr/>
            <p:nvPr/>
          </p:nvSpPr>
          <p:spPr>
            <a:xfrm>
              <a:off x="5535282" y="279011"/>
              <a:ext cx="117475" cy="609361"/>
            </a:xfrm>
            <a:prstGeom prst="downArrow">
              <a:avLst/>
            </a:prstGeom>
            <a:solidFill>
              <a:srgbClr val="336CA8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H">
                <a:ln>
                  <a:solidFill>
                    <a:schemeClr val="bg1">
                      <a:lumMod val="95000"/>
                    </a:schemeClr>
                  </a:solidFill>
                </a:ln>
              </a:endParaRPr>
            </a:p>
          </p:txBody>
        </p:sp>
        <p:sp>
          <p:nvSpPr>
            <p:cNvPr id="26" name="Arrow: Down 25">
              <a:extLst>
                <a:ext uri="{FF2B5EF4-FFF2-40B4-BE49-F238E27FC236}">
                  <a16:creationId xmlns:a16="http://schemas.microsoft.com/office/drawing/2014/main" id="{435782B9-8440-41D0-A01F-87ED690BFAB5}"/>
                </a:ext>
              </a:extLst>
            </p:cNvPr>
            <p:cNvSpPr/>
            <p:nvPr/>
          </p:nvSpPr>
          <p:spPr>
            <a:xfrm>
              <a:off x="7120527" y="273440"/>
              <a:ext cx="117475" cy="609361"/>
            </a:xfrm>
            <a:prstGeom prst="downArrow">
              <a:avLst/>
            </a:prstGeom>
            <a:solidFill>
              <a:srgbClr val="336CA8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H">
                <a:ln>
                  <a:solidFill>
                    <a:schemeClr val="bg1">
                      <a:lumMod val="95000"/>
                    </a:schemeClr>
                  </a:solidFill>
                </a:ln>
              </a:endParaRPr>
            </a:p>
          </p:txBody>
        </p:sp>
        <p:sp>
          <p:nvSpPr>
            <p:cNvPr id="27" name="Arrow: Down 26">
              <a:extLst>
                <a:ext uri="{FF2B5EF4-FFF2-40B4-BE49-F238E27FC236}">
                  <a16:creationId xmlns:a16="http://schemas.microsoft.com/office/drawing/2014/main" id="{69996180-6E97-4059-BCD6-19090D05C901}"/>
                </a:ext>
              </a:extLst>
            </p:cNvPr>
            <p:cNvSpPr/>
            <p:nvPr/>
          </p:nvSpPr>
          <p:spPr>
            <a:xfrm>
              <a:off x="7866505" y="273439"/>
              <a:ext cx="117475" cy="609361"/>
            </a:xfrm>
            <a:prstGeom prst="downArrow">
              <a:avLst/>
            </a:prstGeom>
            <a:solidFill>
              <a:srgbClr val="336CA8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H">
                <a:ln>
                  <a:solidFill>
                    <a:schemeClr val="bg1">
                      <a:lumMod val="95000"/>
                    </a:schemeClr>
                  </a:solidFill>
                </a:ln>
              </a:endParaRPr>
            </a:p>
          </p:txBody>
        </p:sp>
        <p:sp>
          <p:nvSpPr>
            <p:cNvPr id="28" name="Arrow: Down 27">
              <a:extLst>
                <a:ext uri="{FF2B5EF4-FFF2-40B4-BE49-F238E27FC236}">
                  <a16:creationId xmlns:a16="http://schemas.microsoft.com/office/drawing/2014/main" id="{6EA8260F-B597-4530-AF77-8458C11EB206}"/>
                </a:ext>
              </a:extLst>
            </p:cNvPr>
            <p:cNvSpPr/>
            <p:nvPr/>
          </p:nvSpPr>
          <p:spPr>
            <a:xfrm>
              <a:off x="8608116" y="273440"/>
              <a:ext cx="117475" cy="609361"/>
            </a:xfrm>
            <a:prstGeom prst="downArrow">
              <a:avLst/>
            </a:prstGeom>
            <a:solidFill>
              <a:srgbClr val="336CA8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H">
                <a:ln>
                  <a:solidFill>
                    <a:schemeClr val="bg1">
                      <a:lumMod val="95000"/>
                    </a:schemeClr>
                  </a:solidFill>
                </a:ln>
              </a:endParaRPr>
            </a:p>
          </p:txBody>
        </p:sp>
      </p:grpSp>
      <p:pic>
        <p:nvPicPr>
          <p:cNvPr id="31" name="Picture 30">
            <a:extLst>
              <a:ext uri="{FF2B5EF4-FFF2-40B4-BE49-F238E27FC236}">
                <a16:creationId xmlns:a16="http://schemas.microsoft.com/office/drawing/2014/main" id="{072484A7-B914-49C0-9330-D27D021026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54545" y="3302752"/>
            <a:ext cx="5096972" cy="3221671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E2BE50EC-CDFA-48B9-A9D9-92143D0086F8}"/>
              </a:ext>
            </a:extLst>
          </p:cNvPr>
          <p:cNvSpPr txBox="1"/>
          <p:nvPr/>
        </p:nvSpPr>
        <p:spPr>
          <a:xfrm>
            <a:off x="834139" y="1800419"/>
            <a:ext cx="5627694" cy="10002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fr-FR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Historical</a:t>
            </a:r>
            <a:r>
              <a:rPr lang="fr-FR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fr-FR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period</a:t>
            </a:r>
            <a:r>
              <a:rPr lang="fr-FR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fr-FR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correctly</a:t>
            </a:r>
            <a:r>
              <a:rPr lang="fr-FR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fr-FR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reproduced</a:t>
            </a:r>
            <a:endParaRPr lang="fr-FR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85750" indent="-285750"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fr-FR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Scenarios </a:t>
            </a:r>
            <a:r>
              <a:rPr lang="fr-FR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correctly</a:t>
            </a:r>
            <a:r>
              <a:rPr lang="fr-FR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fr-FR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reproduced</a:t>
            </a:r>
            <a:r>
              <a:rPr lang="fr-FR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(</a:t>
            </a:r>
            <a:r>
              <a:rPr lang="fr-FR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low</a:t>
            </a:r>
            <a:r>
              <a:rPr lang="fr-FR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on SSP5-8.5?)</a:t>
            </a:r>
          </a:p>
          <a:p>
            <a:pPr marL="285750" indent="-285750"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fr-FR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Strong </a:t>
            </a:r>
            <a:r>
              <a:rPr lang="fr-FR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aerosols</a:t>
            </a:r>
            <a:endParaRPr lang="en-CH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35D8D94-A9DF-4A31-A952-F431AD7AF8E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72148" y="1398522"/>
            <a:ext cx="5294685" cy="5268020"/>
          </a:xfrm>
          <a:prstGeom prst="rect">
            <a:avLst/>
          </a:prstGeom>
        </p:spPr>
      </p:pic>
      <p:grpSp>
        <p:nvGrpSpPr>
          <p:cNvPr id="55" name="Group 54">
            <a:extLst>
              <a:ext uri="{FF2B5EF4-FFF2-40B4-BE49-F238E27FC236}">
                <a16:creationId xmlns:a16="http://schemas.microsoft.com/office/drawing/2014/main" id="{2884A2BA-0D95-4175-B1FD-5E4214BCFBDB}"/>
              </a:ext>
            </a:extLst>
          </p:cNvPr>
          <p:cNvGrpSpPr/>
          <p:nvPr/>
        </p:nvGrpSpPr>
        <p:grpSpPr>
          <a:xfrm>
            <a:off x="6863892" y="1457079"/>
            <a:ext cx="4757618" cy="5122659"/>
            <a:chOff x="6574292" y="1686912"/>
            <a:chExt cx="4757618" cy="5122659"/>
          </a:xfrm>
        </p:grpSpPr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82E97236-8D51-4E39-9E3E-8FC0BDF4E0D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739320" y="1686912"/>
              <a:ext cx="4592590" cy="2718245"/>
            </a:xfrm>
            <a:prstGeom prst="rect">
              <a:avLst/>
            </a:prstGeom>
          </p:spPr>
        </p:pic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1A374EC3-3964-408D-A92A-3C7B9C76EE6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574292" y="4533844"/>
              <a:ext cx="4757618" cy="2275727"/>
            </a:xfrm>
            <a:prstGeom prst="rect">
              <a:avLst/>
            </a:prstGeom>
          </p:spPr>
        </p:pic>
      </p:grpSp>
      <p:sp>
        <p:nvSpPr>
          <p:cNvPr id="56" name="TextBox 55">
            <a:extLst>
              <a:ext uri="{FF2B5EF4-FFF2-40B4-BE49-F238E27FC236}">
                <a16:creationId xmlns:a16="http://schemas.microsoft.com/office/drawing/2014/main" id="{1083EAC0-DE4B-45C6-96F3-06DC4A76E9A7}"/>
              </a:ext>
            </a:extLst>
          </p:cNvPr>
          <p:cNvSpPr txBox="1"/>
          <p:nvPr/>
        </p:nvSpPr>
        <p:spPr>
          <a:xfrm>
            <a:off x="5309147" y="2989026"/>
            <a:ext cx="13901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>
                <a:solidFill>
                  <a:srgbClr val="17BECF"/>
                </a:solidFill>
              </a:rPr>
              <a:t>OSCAR 3.1</a:t>
            </a:r>
            <a:endParaRPr lang="en-CH" b="1" dirty="0">
              <a:solidFill>
                <a:srgbClr val="17BECF"/>
              </a:solidFill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8BEC69B4-B98F-43BA-9E6D-9F417188CA81}"/>
              </a:ext>
            </a:extLst>
          </p:cNvPr>
          <p:cNvSpPr txBox="1"/>
          <p:nvPr/>
        </p:nvSpPr>
        <p:spPr>
          <a:xfrm>
            <a:off x="4017761" y="6514610"/>
            <a:ext cx="644048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RCMIP phase 2: Nicholls et al, 2021, </a:t>
            </a:r>
            <a:r>
              <a:rPr lang="fr-FR" sz="12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submitted</a:t>
            </a:r>
            <a:r>
              <a:rPr lang="fr-FR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fr-FR" sz="1200" dirty="0">
                <a:solidFill>
                  <a:schemeClr val="bg1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</a:t>
            </a:r>
            <a:r>
              <a:rPr lang="fr-FR" sz="1200" dirty="0">
                <a:solidFill>
                  <a:schemeClr val="bg1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http://doi.org/10.1002/essoar.10504793.1</a:t>
            </a:r>
            <a:r>
              <a:rPr lang="fr-FR" sz="1200" dirty="0">
                <a:solidFill>
                  <a:schemeClr val="bg1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 </a:t>
            </a:r>
            <a:endParaRPr lang="en-CH" sz="1200" dirty="0">
              <a:solidFill>
                <a:schemeClr val="bg1">
                  <a:lumMod val="50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23406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>
            <a:extLst>
              <a:ext uri="{FF2B5EF4-FFF2-40B4-BE49-F238E27FC236}">
                <a16:creationId xmlns:a16="http://schemas.microsoft.com/office/drawing/2014/main" id="{EA0F8B18-0A3F-433C-8666-79A957FF91B4}"/>
              </a:ext>
            </a:extLst>
          </p:cNvPr>
          <p:cNvGrpSpPr/>
          <p:nvPr/>
        </p:nvGrpSpPr>
        <p:grpSpPr>
          <a:xfrm>
            <a:off x="285226" y="34597"/>
            <a:ext cx="9170788" cy="1255925"/>
            <a:chOff x="285226" y="134054"/>
            <a:chExt cx="9170788" cy="1255925"/>
          </a:xfrm>
        </p:grpSpPr>
        <p:sp>
          <p:nvSpPr>
            <p:cNvPr id="6" name="Arrow: Right 5">
              <a:extLst>
                <a:ext uri="{FF2B5EF4-FFF2-40B4-BE49-F238E27FC236}">
                  <a16:creationId xmlns:a16="http://schemas.microsoft.com/office/drawing/2014/main" id="{FBA57D6E-9947-4A6E-AC1C-A0793896158C}"/>
                </a:ext>
              </a:extLst>
            </p:cNvPr>
            <p:cNvSpPr/>
            <p:nvPr/>
          </p:nvSpPr>
          <p:spPr>
            <a:xfrm>
              <a:off x="285226" y="134054"/>
              <a:ext cx="9034265" cy="528506"/>
            </a:xfrm>
            <a:prstGeom prst="rightArrow">
              <a:avLst/>
            </a:prstGeom>
            <a:gradFill flip="none" rotWithShape="1">
              <a:gsLst>
                <a:gs pos="100000">
                  <a:schemeClr val="accent3">
                    <a:lumMod val="75000"/>
                  </a:schemeClr>
                </a:gs>
                <a:gs pos="49000">
                  <a:schemeClr val="accent2"/>
                </a:gs>
                <a:gs pos="0">
                  <a:srgbClr val="2754A2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H"/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08C57AE9-8EFE-41B0-9546-C39E8769CC74}"/>
                </a:ext>
              </a:extLst>
            </p:cNvPr>
            <p:cNvSpPr txBox="1"/>
            <p:nvPr/>
          </p:nvSpPr>
          <p:spPr>
            <a:xfrm rot="1833406">
              <a:off x="348206" y="866260"/>
              <a:ext cx="123142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1400" dirty="0"/>
                <a:t>OSCAR v3.1</a:t>
              </a:r>
              <a:endParaRPr lang="en-CH" sz="1400" dirty="0"/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07BB249E-9EC7-404A-AE40-20DB712553C1}"/>
                </a:ext>
              </a:extLst>
            </p:cNvPr>
            <p:cNvSpPr txBox="1"/>
            <p:nvPr/>
          </p:nvSpPr>
          <p:spPr>
            <a:xfrm rot="1833406">
              <a:off x="1268309" y="849382"/>
              <a:ext cx="76335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1400" dirty="0"/>
                <a:t>RCMIP</a:t>
              </a:r>
              <a:endParaRPr lang="en-CH" sz="1400" dirty="0"/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80CE5308-8DFA-4156-AF38-433597CC2943}"/>
                </a:ext>
              </a:extLst>
            </p:cNvPr>
            <p:cNvSpPr txBox="1"/>
            <p:nvPr/>
          </p:nvSpPr>
          <p:spPr>
            <a:xfrm rot="1833406">
              <a:off x="1864644" y="866759"/>
              <a:ext cx="1378904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1400" b="1" u="sng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Simulations &amp;</a:t>
              </a:r>
            </a:p>
            <a:p>
              <a:r>
                <a:rPr lang="fr-FR" sz="1400" b="1" u="sng" dirty="0" err="1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constraints</a:t>
              </a:r>
              <a:endParaRPr lang="en-CH" sz="1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63B8B37D-C06B-4D65-9750-5F5A05970915}"/>
                </a:ext>
              </a:extLst>
            </p:cNvPr>
            <p:cNvSpPr txBox="1"/>
            <p:nvPr/>
          </p:nvSpPr>
          <p:spPr>
            <a:xfrm rot="1833406">
              <a:off x="3478295" y="816854"/>
              <a:ext cx="1378904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1400" dirty="0"/>
                <a:t>Reconstruction</a:t>
              </a:r>
            </a:p>
            <a:p>
              <a:r>
                <a:rPr lang="fr-FR" sz="1400" dirty="0"/>
                <a:t>of </a:t>
              </a:r>
              <a:r>
                <a:rPr lang="fr-FR" sz="1400" dirty="0" err="1"/>
                <a:t>historical</a:t>
              </a:r>
              <a:endParaRPr lang="en-CH" sz="1400" dirty="0"/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6393B93E-D90D-44AA-BFAD-5B2A48C128EB}"/>
                </a:ext>
              </a:extLst>
            </p:cNvPr>
            <p:cNvSpPr txBox="1"/>
            <p:nvPr/>
          </p:nvSpPr>
          <p:spPr>
            <a:xfrm rot="1833406">
              <a:off x="4365476" y="911876"/>
              <a:ext cx="1409360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1400" dirty="0" err="1"/>
                <a:t>Climate</a:t>
              </a:r>
              <a:r>
                <a:rPr lang="fr-FR" sz="1400" dirty="0"/>
                <a:t> system</a:t>
              </a:r>
              <a:endParaRPr lang="en-CH" sz="1400" dirty="0"/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1B31B5EC-5D80-4B4C-BF6C-CC65B4786110}"/>
                </a:ext>
              </a:extLst>
            </p:cNvPr>
            <p:cNvSpPr txBox="1"/>
            <p:nvPr/>
          </p:nvSpPr>
          <p:spPr>
            <a:xfrm rot="1833406">
              <a:off x="5038884" y="854809"/>
              <a:ext cx="1229824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1400" dirty="0"/>
                <a:t>Carbon cycle</a:t>
              </a:r>
              <a:endParaRPr lang="en-CH" sz="1400" dirty="0"/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767F0AAC-4E62-4BD7-8EF7-A3D377149D78}"/>
                </a:ext>
              </a:extLst>
            </p:cNvPr>
            <p:cNvSpPr txBox="1"/>
            <p:nvPr/>
          </p:nvSpPr>
          <p:spPr>
            <a:xfrm rot="1833406">
              <a:off x="6363430" y="874632"/>
              <a:ext cx="172996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1400" dirty="0"/>
                <a:t>Projections on SSP</a:t>
              </a:r>
              <a:endParaRPr lang="en-CH" sz="1400" dirty="0"/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3BB513B7-A922-4BF4-8E64-C005FC1166BC}"/>
                </a:ext>
              </a:extLst>
            </p:cNvPr>
            <p:cNvSpPr txBox="1"/>
            <p:nvPr/>
          </p:nvSpPr>
          <p:spPr>
            <a:xfrm rot="1833406">
              <a:off x="7168513" y="890106"/>
              <a:ext cx="172996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1400" dirty="0" err="1"/>
                <a:t>Historical</a:t>
              </a:r>
              <a:r>
                <a:rPr lang="fr-FR" sz="1400" dirty="0"/>
                <a:t> &amp; LULCC</a:t>
              </a:r>
              <a:endParaRPr lang="en-CH" sz="1400" dirty="0"/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9B572B58-66FC-4AA2-BBF5-DC2598EC2CA2}"/>
                </a:ext>
              </a:extLst>
            </p:cNvPr>
            <p:cNvSpPr txBox="1"/>
            <p:nvPr/>
          </p:nvSpPr>
          <p:spPr>
            <a:xfrm rot="1833406">
              <a:off x="7986445" y="836684"/>
              <a:ext cx="1469569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1400" dirty="0"/>
                <a:t>SSP, LU &amp; SRM</a:t>
              </a:r>
              <a:endParaRPr lang="en-CH" sz="1400" dirty="0"/>
            </a:p>
          </p:txBody>
        </p:sp>
        <p:sp>
          <p:nvSpPr>
            <p:cNvPr id="16" name="Arrow: Down 15">
              <a:extLst>
                <a:ext uri="{FF2B5EF4-FFF2-40B4-BE49-F238E27FC236}">
                  <a16:creationId xmlns:a16="http://schemas.microsoft.com/office/drawing/2014/main" id="{1128581D-3669-41F3-B00D-CB1D07F446F6}"/>
                </a:ext>
              </a:extLst>
            </p:cNvPr>
            <p:cNvSpPr/>
            <p:nvPr/>
          </p:nvSpPr>
          <p:spPr>
            <a:xfrm>
              <a:off x="1619555" y="278628"/>
              <a:ext cx="117475" cy="609361"/>
            </a:xfrm>
            <a:prstGeom prst="downArrow">
              <a:avLst/>
            </a:prstGeom>
            <a:solidFill>
              <a:srgbClr val="336CA8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H">
                <a:ln>
                  <a:solidFill>
                    <a:schemeClr val="bg1">
                      <a:lumMod val="95000"/>
                    </a:schemeClr>
                  </a:solidFill>
                </a:ln>
              </a:endParaRPr>
            </a:p>
          </p:txBody>
        </p:sp>
        <p:sp>
          <p:nvSpPr>
            <p:cNvPr id="17" name="Arrow: Down 16">
              <a:extLst>
                <a:ext uri="{FF2B5EF4-FFF2-40B4-BE49-F238E27FC236}">
                  <a16:creationId xmlns:a16="http://schemas.microsoft.com/office/drawing/2014/main" id="{AF43DAC6-E7D3-44EE-8AEA-26E71E85C7BD}"/>
                </a:ext>
              </a:extLst>
            </p:cNvPr>
            <p:cNvSpPr/>
            <p:nvPr/>
          </p:nvSpPr>
          <p:spPr>
            <a:xfrm>
              <a:off x="872273" y="277689"/>
              <a:ext cx="117475" cy="609361"/>
            </a:xfrm>
            <a:prstGeom prst="downArrow">
              <a:avLst/>
            </a:prstGeom>
            <a:solidFill>
              <a:srgbClr val="336CA8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H">
                <a:ln>
                  <a:solidFill>
                    <a:schemeClr val="bg1">
                      <a:lumMod val="95000"/>
                    </a:schemeClr>
                  </a:solidFill>
                </a:ln>
              </a:endParaRPr>
            </a:p>
          </p:txBody>
        </p:sp>
        <p:sp>
          <p:nvSpPr>
            <p:cNvPr id="18" name="Arrow: Down 17">
              <a:extLst>
                <a:ext uri="{FF2B5EF4-FFF2-40B4-BE49-F238E27FC236}">
                  <a16:creationId xmlns:a16="http://schemas.microsoft.com/office/drawing/2014/main" id="{CC9868F8-7C24-4F9B-8C3C-5343F2D0D33E}"/>
                </a:ext>
              </a:extLst>
            </p:cNvPr>
            <p:cNvSpPr/>
            <p:nvPr/>
          </p:nvSpPr>
          <p:spPr>
            <a:xfrm>
              <a:off x="2491464" y="274817"/>
              <a:ext cx="117475" cy="609361"/>
            </a:xfrm>
            <a:prstGeom prst="downArrow">
              <a:avLst/>
            </a:prstGeom>
            <a:solidFill>
              <a:srgbClr val="336CA8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H">
                <a:ln>
                  <a:solidFill>
                    <a:schemeClr val="bg1">
                      <a:lumMod val="95000"/>
                    </a:schemeClr>
                  </a:solidFill>
                </a:ln>
              </a:endParaRPr>
            </a:p>
          </p:txBody>
        </p:sp>
        <p:sp>
          <p:nvSpPr>
            <p:cNvPr id="19" name="Arrow: Down 18">
              <a:extLst>
                <a:ext uri="{FF2B5EF4-FFF2-40B4-BE49-F238E27FC236}">
                  <a16:creationId xmlns:a16="http://schemas.microsoft.com/office/drawing/2014/main" id="{CA4CECB7-44A4-4B53-91C4-8C9EC2EE5D33}"/>
                </a:ext>
              </a:extLst>
            </p:cNvPr>
            <p:cNvSpPr/>
            <p:nvPr/>
          </p:nvSpPr>
          <p:spPr>
            <a:xfrm>
              <a:off x="4151607" y="274126"/>
              <a:ext cx="117475" cy="609361"/>
            </a:xfrm>
            <a:prstGeom prst="downArrow">
              <a:avLst/>
            </a:prstGeom>
            <a:solidFill>
              <a:srgbClr val="336CA8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H">
                <a:ln>
                  <a:solidFill>
                    <a:schemeClr val="bg1">
                      <a:lumMod val="95000"/>
                    </a:schemeClr>
                  </a:solidFill>
                </a:ln>
              </a:endParaRPr>
            </a:p>
          </p:txBody>
        </p:sp>
        <p:sp>
          <p:nvSpPr>
            <p:cNvPr id="20" name="Arrow: Down 19">
              <a:extLst>
                <a:ext uri="{FF2B5EF4-FFF2-40B4-BE49-F238E27FC236}">
                  <a16:creationId xmlns:a16="http://schemas.microsoft.com/office/drawing/2014/main" id="{F14935DE-437D-4E5C-84A2-DABB2A22C26C}"/>
                </a:ext>
              </a:extLst>
            </p:cNvPr>
            <p:cNvSpPr/>
            <p:nvPr/>
          </p:nvSpPr>
          <p:spPr>
            <a:xfrm>
              <a:off x="4890540" y="279011"/>
              <a:ext cx="117475" cy="609361"/>
            </a:xfrm>
            <a:prstGeom prst="downArrow">
              <a:avLst/>
            </a:prstGeom>
            <a:solidFill>
              <a:srgbClr val="336CA8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H">
                <a:ln>
                  <a:solidFill>
                    <a:schemeClr val="bg1">
                      <a:lumMod val="95000"/>
                    </a:schemeClr>
                  </a:solidFill>
                </a:ln>
              </a:endParaRPr>
            </a:p>
          </p:txBody>
        </p:sp>
        <p:sp>
          <p:nvSpPr>
            <p:cNvPr id="21" name="Arrow: Down 20">
              <a:extLst>
                <a:ext uri="{FF2B5EF4-FFF2-40B4-BE49-F238E27FC236}">
                  <a16:creationId xmlns:a16="http://schemas.microsoft.com/office/drawing/2014/main" id="{E1DF9385-315F-4F38-B069-C8806A184BB1}"/>
                </a:ext>
              </a:extLst>
            </p:cNvPr>
            <p:cNvSpPr/>
            <p:nvPr/>
          </p:nvSpPr>
          <p:spPr>
            <a:xfrm>
              <a:off x="5535282" y="279011"/>
              <a:ext cx="117475" cy="609361"/>
            </a:xfrm>
            <a:prstGeom prst="downArrow">
              <a:avLst/>
            </a:prstGeom>
            <a:solidFill>
              <a:srgbClr val="336CA8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H">
                <a:ln>
                  <a:solidFill>
                    <a:schemeClr val="bg1">
                      <a:lumMod val="95000"/>
                    </a:schemeClr>
                  </a:solidFill>
                </a:ln>
              </a:endParaRPr>
            </a:p>
          </p:txBody>
        </p:sp>
        <p:sp>
          <p:nvSpPr>
            <p:cNvPr id="22" name="Arrow: Down 21">
              <a:extLst>
                <a:ext uri="{FF2B5EF4-FFF2-40B4-BE49-F238E27FC236}">
                  <a16:creationId xmlns:a16="http://schemas.microsoft.com/office/drawing/2014/main" id="{AE2FBDB6-9A10-4490-ACDC-B642B8112C10}"/>
                </a:ext>
              </a:extLst>
            </p:cNvPr>
            <p:cNvSpPr/>
            <p:nvPr/>
          </p:nvSpPr>
          <p:spPr>
            <a:xfrm>
              <a:off x="7120527" y="273440"/>
              <a:ext cx="117475" cy="609361"/>
            </a:xfrm>
            <a:prstGeom prst="downArrow">
              <a:avLst/>
            </a:prstGeom>
            <a:solidFill>
              <a:srgbClr val="336CA8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H">
                <a:ln>
                  <a:solidFill>
                    <a:schemeClr val="bg1">
                      <a:lumMod val="95000"/>
                    </a:schemeClr>
                  </a:solidFill>
                </a:ln>
              </a:endParaRPr>
            </a:p>
          </p:txBody>
        </p:sp>
        <p:sp>
          <p:nvSpPr>
            <p:cNvPr id="23" name="Arrow: Down 22">
              <a:extLst>
                <a:ext uri="{FF2B5EF4-FFF2-40B4-BE49-F238E27FC236}">
                  <a16:creationId xmlns:a16="http://schemas.microsoft.com/office/drawing/2014/main" id="{F8BDD30D-521C-496B-89F0-B9F790D97310}"/>
                </a:ext>
              </a:extLst>
            </p:cNvPr>
            <p:cNvSpPr/>
            <p:nvPr/>
          </p:nvSpPr>
          <p:spPr>
            <a:xfrm>
              <a:off x="7866505" y="273439"/>
              <a:ext cx="117475" cy="609361"/>
            </a:xfrm>
            <a:prstGeom prst="downArrow">
              <a:avLst/>
            </a:prstGeom>
            <a:solidFill>
              <a:srgbClr val="336CA8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H">
                <a:ln>
                  <a:solidFill>
                    <a:schemeClr val="bg1">
                      <a:lumMod val="95000"/>
                    </a:schemeClr>
                  </a:solidFill>
                </a:ln>
              </a:endParaRPr>
            </a:p>
          </p:txBody>
        </p:sp>
        <p:sp>
          <p:nvSpPr>
            <p:cNvPr id="24" name="Arrow: Down 23">
              <a:extLst>
                <a:ext uri="{FF2B5EF4-FFF2-40B4-BE49-F238E27FC236}">
                  <a16:creationId xmlns:a16="http://schemas.microsoft.com/office/drawing/2014/main" id="{975496C3-95B8-499A-9801-2682D0D6BBCF}"/>
                </a:ext>
              </a:extLst>
            </p:cNvPr>
            <p:cNvSpPr/>
            <p:nvPr/>
          </p:nvSpPr>
          <p:spPr>
            <a:xfrm>
              <a:off x="8608116" y="273440"/>
              <a:ext cx="117475" cy="609361"/>
            </a:xfrm>
            <a:prstGeom prst="downArrow">
              <a:avLst/>
            </a:prstGeom>
            <a:solidFill>
              <a:srgbClr val="336CA8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H">
                <a:ln>
                  <a:solidFill>
                    <a:schemeClr val="bg1">
                      <a:lumMod val="95000"/>
                    </a:schemeClr>
                  </a:solidFill>
                </a:ln>
              </a:endParaRPr>
            </a:p>
          </p:txBody>
        </p:sp>
      </p:grpSp>
      <p:sp>
        <p:nvSpPr>
          <p:cNvPr id="32" name="TextBox 31">
            <a:extLst>
              <a:ext uri="{FF2B5EF4-FFF2-40B4-BE49-F238E27FC236}">
                <a16:creationId xmlns:a16="http://schemas.microsoft.com/office/drawing/2014/main" id="{D241A50E-19D3-430B-91D7-C6B3CF376C7F}"/>
              </a:ext>
            </a:extLst>
          </p:cNvPr>
          <p:cNvSpPr txBox="1"/>
          <p:nvPr/>
        </p:nvSpPr>
        <p:spPr>
          <a:xfrm>
            <a:off x="625223" y="2445780"/>
            <a:ext cx="55721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OSCAR as a combination of emulators: </a:t>
            </a:r>
            <a:r>
              <a:rPr lang="en-US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Wingdings" panose="05000000000000000000" pitchFamily="2" charset="2"/>
              </a:rPr>
              <a:t>every configuration is a “physical” world, some may not be realistic</a:t>
            </a:r>
            <a:endParaRPr lang="en-US" sz="16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AB621C75-4061-44BD-A677-74E3B034A342}"/>
              </a:ext>
            </a:extLst>
          </p:cNvPr>
          <p:cNvSpPr txBox="1"/>
          <p:nvPr/>
        </p:nvSpPr>
        <p:spPr>
          <a:xfrm>
            <a:off x="603043" y="3243559"/>
            <a:ext cx="596275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Identification of diverging configurations across all experiments: keeping the same selection for all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F5EAB7B1-B5C0-4B8F-A612-8A22DF5C343E}"/>
              </a:ext>
            </a:extLst>
          </p:cNvPr>
          <p:cNvSpPr txBox="1"/>
          <p:nvPr/>
        </p:nvSpPr>
        <p:spPr>
          <a:xfrm>
            <a:off x="1364961" y="4101073"/>
            <a:ext cx="473103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Assessed ranges used as observational constraints</a:t>
            </a:r>
          </a:p>
        </p:txBody>
      </p:sp>
      <p:grpSp>
        <p:nvGrpSpPr>
          <p:cNvPr id="72" name="Group 71">
            <a:extLst>
              <a:ext uri="{FF2B5EF4-FFF2-40B4-BE49-F238E27FC236}">
                <a16:creationId xmlns:a16="http://schemas.microsoft.com/office/drawing/2014/main" id="{992773A6-4CA9-49DB-AC3B-97400C5C1956}"/>
              </a:ext>
            </a:extLst>
          </p:cNvPr>
          <p:cNvGrpSpPr/>
          <p:nvPr/>
        </p:nvGrpSpPr>
        <p:grpSpPr>
          <a:xfrm>
            <a:off x="1174502" y="4411773"/>
            <a:ext cx="4646706" cy="1522957"/>
            <a:chOff x="6955920" y="4553473"/>
            <a:chExt cx="5231978" cy="2150199"/>
          </a:xfrm>
        </p:grpSpPr>
        <p:grpSp>
          <p:nvGrpSpPr>
            <p:cNvPr id="65" name="Group 64">
              <a:extLst>
                <a:ext uri="{FF2B5EF4-FFF2-40B4-BE49-F238E27FC236}">
                  <a16:creationId xmlns:a16="http://schemas.microsoft.com/office/drawing/2014/main" id="{0E4E20C2-16E7-4558-8FBC-488CB3FD5E02}"/>
                </a:ext>
              </a:extLst>
            </p:cNvPr>
            <p:cNvGrpSpPr/>
            <p:nvPr/>
          </p:nvGrpSpPr>
          <p:grpSpPr>
            <a:xfrm>
              <a:off x="9237729" y="4553473"/>
              <a:ext cx="2950169" cy="2150199"/>
              <a:chOff x="8505825" y="4160177"/>
              <a:chExt cx="2950169" cy="2150199"/>
            </a:xfrm>
          </p:grpSpPr>
          <p:cxnSp>
            <p:nvCxnSpPr>
              <p:cNvPr id="41" name="Straight Arrow Connector 40">
                <a:extLst>
                  <a:ext uri="{FF2B5EF4-FFF2-40B4-BE49-F238E27FC236}">
                    <a16:creationId xmlns:a16="http://schemas.microsoft.com/office/drawing/2014/main" id="{7F79A8C9-2D81-4C6B-A3A7-DFF3AF7DD9FE}"/>
                  </a:ext>
                </a:extLst>
              </p:cNvPr>
              <p:cNvCxnSpPr/>
              <p:nvPr/>
            </p:nvCxnSpPr>
            <p:spPr>
              <a:xfrm>
                <a:off x="8505825" y="5962650"/>
                <a:ext cx="2781300" cy="0"/>
              </a:xfrm>
              <a:prstGeom prst="straightConnector1">
                <a:avLst/>
              </a:prstGeom>
              <a:ln w="28575">
                <a:tailEnd type="triangle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43" name="Straight Arrow Connector 42">
                <a:extLst>
                  <a:ext uri="{FF2B5EF4-FFF2-40B4-BE49-F238E27FC236}">
                    <a16:creationId xmlns:a16="http://schemas.microsoft.com/office/drawing/2014/main" id="{EB1AC93F-C3EA-4BEB-BE82-A6C58AA619FE}"/>
                  </a:ext>
                </a:extLst>
              </p:cNvPr>
              <p:cNvCxnSpPr/>
              <p:nvPr/>
            </p:nvCxnSpPr>
            <p:spPr>
              <a:xfrm flipH="1" flipV="1">
                <a:off x="8603754" y="4207118"/>
                <a:ext cx="4362" cy="1853957"/>
              </a:xfrm>
              <a:prstGeom prst="straightConnector1">
                <a:avLst/>
              </a:prstGeom>
              <a:ln w="28575">
                <a:tailEnd type="triangle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46" name="Freeform: Shape 45">
                <a:extLst>
                  <a:ext uri="{FF2B5EF4-FFF2-40B4-BE49-F238E27FC236}">
                    <a16:creationId xmlns:a16="http://schemas.microsoft.com/office/drawing/2014/main" id="{031B0715-E281-4596-A244-C94B17BFBBB2}"/>
                  </a:ext>
                </a:extLst>
              </p:cNvPr>
              <p:cNvSpPr/>
              <p:nvPr/>
            </p:nvSpPr>
            <p:spPr>
              <a:xfrm>
                <a:off x="8725591" y="4320414"/>
                <a:ext cx="1979818" cy="1627364"/>
              </a:xfrm>
              <a:custGeom>
                <a:avLst/>
                <a:gdLst>
                  <a:gd name="connsiteX0" fmla="*/ 0 w 1257300"/>
                  <a:gd name="connsiteY0" fmla="*/ 1047794 h 1057319"/>
                  <a:gd name="connsiteX1" fmla="*/ 390525 w 1257300"/>
                  <a:gd name="connsiteY1" fmla="*/ 838244 h 1057319"/>
                  <a:gd name="connsiteX2" fmla="*/ 657225 w 1257300"/>
                  <a:gd name="connsiteY2" fmla="*/ 44 h 1057319"/>
                  <a:gd name="connsiteX3" fmla="*/ 923925 w 1257300"/>
                  <a:gd name="connsiteY3" fmla="*/ 876344 h 1057319"/>
                  <a:gd name="connsiteX4" fmla="*/ 1257300 w 1257300"/>
                  <a:gd name="connsiteY4" fmla="*/ 1057319 h 105731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57300" h="1057319">
                    <a:moveTo>
                      <a:pt x="0" y="1047794"/>
                    </a:moveTo>
                    <a:cubicBezTo>
                      <a:pt x="140494" y="1030331"/>
                      <a:pt x="280988" y="1012869"/>
                      <a:pt x="390525" y="838244"/>
                    </a:cubicBezTo>
                    <a:cubicBezTo>
                      <a:pt x="500062" y="663619"/>
                      <a:pt x="568325" y="-6306"/>
                      <a:pt x="657225" y="44"/>
                    </a:cubicBezTo>
                    <a:cubicBezTo>
                      <a:pt x="746125" y="6394"/>
                      <a:pt x="823913" y="700132"/>
                      <a:pt x="923925" y="876344"/>
                    </a:cubicBezTo>
                    <a:cubicBezTo>
                      <a:pt x="1023937" y="1052556"/>
                      <a:pt x="1111250" y="1031919"/>
                      <a:pt x="1257300" y="1057319"/>
                    </a:cubicBezTo>
                  </a:path>
                </a:pathLst>
              </a:custGeom>
              <a:noFill/>
              <a:ln w="28575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CH" sz="1400"/>
              </a:p>
            </p:txBody>
          </p:sp>
          <p:cxnSp>
            <p:nvCxnSpPr>
              <p:cNvPr id="49" name="Straight Connector 48">
                <a:extLst>
                  <a:ext uri="{FF2B5EF4-FFF2-40B4-BE49-F238E27FC236}">
                    <a16:creationId xmlns:a16="http://schemas.microsoft.com/office/drawing/2014/main" id="{BC0D50FF-674B-4A01-A59D-12F627E2247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021821" y="5134096"/>
                <a:ext cx="0" cy="838079"/>
              </a:xfrm>
              <a:prstGeom prst="line">
                <a:avLst/>
              </a:prstGeom>
              <a:ln w="28575">
                <a:headEnd type="triangle" w="med" len="med"/>
                <a:tailEnd type="none" w="med" len="med"/>
              </a:ln>
            </p:spPr>
            <p:style>
              <a:lnRef idx="1">
                <a:schemeClr val="accent5"/>
              </a:lnRef>
              <a:fillRef idx="0">
                <a:schemeClr val="accent5"/>
              </a:fillRef>
              <a:effectRef idx="0">
                <a:schemeClr val="accent5"/>
              </a:effectRef>
              <a:fontRef idx="minor">
                <a:schemeClr val="tx1"/>
              </a:fontRef>
            </p:style>
          </p:cxnSp>
          <p:cxnSp>
            <p:nvCxnSpPr>
              <p:cNvPr id="56" name="Straight Connector 55">
                <a:extLst>
                  <a:ext uri="{FF2B5EF4-FFF2-40B4-BE49-F238E27FC236}">
                    <a16:creationId xmlns:a16="http://schemas.microsoft.com/office/drawing/2014/main" id="{0B44FDBF-1291-45EA-ACF0-BEF23FBE4B8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612491" y="5124167"/>
                <a:ext cx="1409330" cy="9929"/>
              </a:xfrm>
              <a:prstGeom prst="line">
                <a:avLst/>
              </a:prstGeom>
              <a:ln w="28575">
                <a:headEnd type="triangle" w="med" len="med"/>
                <a:tailEnd type="none" w="med" len="med"/>
              </a:ln>
            </p:spPr>
            <p:style>
              <a:lnRef idx="1">
                <a:schemeClr val="accent5"/>
              </a:lnRef>
              <a:fillRef idx="0">
                <a:schemeClr val="accent5"/>
              </a:fillRef>
              <a:effectRef idx="0">
                <a:schemeClr val="accent5"/>
              </a:effectRef>
              <a:fontRef idx="minor">
                <a:schemeClr val="tx1"/>
              </a:fontRef>
            </p:style>
          </p:cxnSp>
          <p:sp>
            <p:nvSpPr>
              <p:cNvPr id="63" name="TextBox 62">
                <a:extLst>
                  <a:ext uri="{FF2B5EF4-FFF2-40B4-BE49-F238E27FC236}">
                    <a16:creationId xmlns:a16="http://schemas.microsoft.com/office/drawing/2014/main" id="{E7378725-9714-4E24-925B-DF8F10CD65F9}"/>
                  </a:ext>
                </a:extLst>
              </p:cNvPr>
              <p:cNvSpPr txBox="1"/>
              <p:nvPr/>
            </p:nvSpPr>
            <p:spPr>
              <a:xfrm>
                <a:off x="9876648" y="4160177"/>
                <a:ext cx="1262187" cy="45959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fr-FR" sz="1050" dirty="0">
                    <a:solidFill>
                      <a:srgbClr val="2F528F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PDF </a:t>
                </a:r>
                <a:r>
                  <a:rPr lang="fr-FR" sz="1050" dirty="0" err="1">
                    <a:solidFill>
                      <a:srgbClr val="2F528F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from</a:t>
                </a:r>
                <a:r>
                  <a:rPr lang="fr-FR" sz="1050" dirty="0">
                    <a:solidFill>
                      <a:srgbClr val="2F528F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 ONE </a:t>
                </a:r>
                <a:r>
                  <a:rPr lang="fr-FR" sz="1050" dirty="0" err="1">
                    <a:solidFill>
                      <a:srgbClr val="2F528F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assessed</a:t>
                </a:r>
                <a:r>
                  <a:rPr lang="fr-FR" sz="1050" dirty="0">
                    <a:solidFill>
                      <a:srgbClr val="2F528F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 range</a:t>
                </a:r>
              </a:p>
            </p:txBody>
          </p:sp>
          <p:sp>
            <p:nvSpPr>
              <p:cNvPr id="64" name="TextBox 63">
                <a:extLst>
                  <a:ext uri="{FF2B5EF4-FFF2-40B4-BE49-F238E27FC236}">
                    <a16:creationId xmlns:a16="http://schemas.microsoft.com/office/drawing/2014/main" id="{98FAE832-D53F-4A28-9CA9-A4E773A7D5A4}"/>
                  </a:ext>
                </a:extLst>
              </p:cNvPr>
              <p:cNvSpPr txBox="1"/>
              <p:nvPr/>
            </p:nvSpPr>
            <p:spPr>
              <a:xfrm>
                <a:off x="8856587" y="6029512"/>
                <a:ext cx="2599407" cy="2808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fr-FR" sz="1050" dirty="0">
                    <a:solidFill>
                      <a:srgbClr val="EE696B"/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Value for 1 configuration of OSCAR</a:t>
                </a:r>
              </a:p>
            </p:txBody>
          </p:sp>
        </p:grpSp>
        <p:sp>
          <p:nvSpPr>
            <p:cNvPr id="66" name="TextBox 65">
              <a:extLst>
                <a:ext uri="{FF2B5EF4-FFF2-40B4-BE49-F238E27FC236}">
                  <a16:creationId xmlns:a16="http://schemas.microsoft.com/office/drawing/2014/main" id="{C015D566-0F60-4EF1-9119-FFC42F82C4B4}"/>
                </a:ext>
              </a:extLst>
            </p:cNvPr>
            <p:cNvSpPr txBox="1"/>
            <p:nvPr/>
          </p:nvSpPr>
          <p:spPr>
            <a:xfrm>
              <a:off x="6955920" y="5307096"/>
              <a:ext cx="2388475" cy="4595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sz="1050" dirty="0" err="1">
                  <a:solidFill>
                    <a:srgbClr val="EE696B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Likelyhood</a:t>
              </a:r>
              <a:r>
                <a:rPr lang="fr-FR" sz="1050" dirty="0">
                  <a:solidFill>
                    <a:srgbClr val="EE696B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 for 1 configuration of OSCAR and ONE </a:t>
              </a:r>
              <a:r>
                <a:rPr lang="fr-FR" sz="1050" dirty="0" err="1">
                  <a:solidFill>
                    <a:srgbClr val="EE696B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assessed</a:t>
              </a:r>
              <a:r>
                <a:rPr lang="fr-FR" sz="1050" dirty="0">
                  <a:solidFill>
                    <a:srgbClr val="EE696B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 range</a:t>
              </a:r>
            </a:p>
          </p:txBody>
        </p:sp>
      </p:grpSp>
      <p:sp>
        <p:nvSpPr>
          <p:cNvPr id="73" name="TextBox 72">
            <a:extLst>
              <a:ext uri="{FF2B5EF4-FFF2-40B4-BE49-F238E27FC236}">
                <a16:creationId xmlns:a16="http://schemas.microsoft.com/office/drawing/2014/main" id="{80056245-D340-4EA5-9CBE-FF6A853746EB}"/>
              </a:ext>
            </a:extLst>
          </p:cNvPr>
          <p:cNvSpPr txBox="1"/>
          <p:nvPr/>
        </p:nvSpPr>
        <p:spPr>
          <a:xfrm>
            <a:off x="3228186" y="6140583"/>
            <a:ext cx="281209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Probabilistic outputs for all these experiments</a:t>
            </a:r>
          </a:p>
        </p:txBody>
      </p:sp>
      <p:grpSp>
        <p:nvGrpSpPr>
          <p:cNvPr id="81" name="Group 80">
            <a:extLst>
              <a:ext uri="{FF2B5EF4-FFF2-40B4-BE49-F238E27FC236}">
                <a16:creationId xmlns:a16="http://schemas.microsoft.com/office/drawing/2014/main" id="{D78B7A89-235D-42D2-879B-C7CE58387670}"/>
              </a:ext>
            </a:extLst>
          </p:cNvPr>
          <p:cNvGrpSpPr/>
          <p:nvPr/>
        </p:nvGrpSpPr>
        <p:grpSpPr>
          <a:xfrm>
            <a:off x="1243078" y="1472135"/>
            <a:ext cx="7826508" cy="707263"/>
            <a:chOff x="1174246" y="1463054"/>
            <a:chExt cx="7826508" cy="707263"/>
          </a:xfrm>
        </p:grpSpPr>
        <p:grpSp>
          <p:nvGrpSpPr>
            <p:cNvPr id="31" name="Group 30">
              <a:extLst>
                <a:ext uri="{FF2B5EF4-FFF2-40B4-BE49-F238E27FC236}">
                  <a16:creationId xmlns:a16="http://schemas.microsoft.com/office/drawing/2014/main" id="{4E232958-C4A6-4B0C-9D91-1397516432A1}"/>
                </a:ext>
              </a:extLst>
            </p:cNvPr>
            <p:cNvGrpSpPr/>
            <p:nvPr/>
          </p:nvGrpSpPr>
          <p:grpSpPr>
            <a:xfrm>
              <a:off x="1245585" y="1463054"/>
              <a:ext cx="7755169" cy="707263"/>
              <a:chOff x="362712" y="1761617"/>
              <a:chExt cx="7755169" cy="707263"/>
            </a:xfrm>
          </p:grpSpPr>
          <p:sp>
            <p:nvSpPr>
              <p:cNvPr id="25" name="Right Brace 24">
                <a:extLst>
                  <a:ext uri="{FF2B5EF4-FFF2-40B4-BE49-F238E27FC236}">
                    <a16:creationId xmlns:a16="http://schemas.microsoft.com/office/drawing/2014/main" id="{8B88B450-E3F7-4651-80A8-67614D3656A0}"/>
                  </a:ext>
                </a:extLst>
              </p:cNvPr>
              <p:cNvSpPr/>
              <p:nvPr/>
            </p:nvSpPr>
            <p:spPr>
              <a:xfrm>
                <a:off x="4518452" y="1761617"/>
                <a:ext cx="186898" cy="707263"/>
              </a:xfrm>
              <a:prstGeom prst="rightBrace">
                <a:avLst>
                  <a:gd name="adj1" fmla="val 56960"/>
                  <a:gd name="adj2" fmla="val 50000"/>
                </a:avLst>
              </a:prstGeom>
              <a:ln w="1905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CH"/>
              </a:p>
            </p:txBody>
          </p:sp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9025E993-C336-4A19-8452-BB4BCC6C0FAA}"/>
                  </a:ext>
                </a:extLst>
              </p:cNvPr>
              <p:cNvSpPr txBox="1"/>
              <p:nvPr/>
            </p:nvSpPr>
            <p:spPr>
              <a:xfrm>
                <a:off x="4754716" y="1939370"/>
                <a:ext cx="3363165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fr-FR" sz="1600" dirty="0"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Total: 569,700,000 </a:t>
                </a:r>
                <a:r>
                  <a:rPr lang="fr-FR" sz="1600" dirty="0" err="1"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simulated</a:t>
                </a:r>
                <a:r>
                  <a:rPr lang="fr-FR" sz="1600" dirty="0"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 </a:t>
                </a:r>
                <a:r>
                  <a:rPr lang="fr-FR" sz="1600" dirty="0" err="1"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years</a:t>
                </a:r>
                <a:endParaRPr lang="en-CH" sz="16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endParaRPr>
              </a:p>
            </p:txBody>
          </p:sp>
          <p:sp>
            <p:nvSpPr>
              <p:cNvPr id="30" name="TextBox 29">
                <a:extLst>
                  <a:ext uri="{FF2B5EF4-FFF2-40B4-BE49-F238E27FC236}">
                    <a16:creationId xmlns:a16="http://schemas.microsoft.com/office/drawing/2014/main" id="{87F543D8-0FCE-4D79-A8ED-0701351AF5D6}"/>
                  </a:ext>
                </a:extLst>
              </p:cNvPr>
              <p:cNvSpPr txBox="1"/>
              <p:nvPr/>
            </p:nvSpPr>
            <p:spPr>
              <a:xfrm>
                <a:off x="362712" y="1792097"/>
                <a:ext cx="4342856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fr-FR" sz="1600" b="1" dirty="0"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99 </a:t>
                </a:r>
                <a:r>
                  <a:rPr lang="fr-FR" sz="1600" b="1" dirty="0" err="1"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experiments</a:t>
                </a:r>
                <a:r>
                  <a:rPr lang="fr-FR" sz="1600" b="1" dirty="0"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 </a:t>
                </a:r>
                <a:r>
                  <a:rPr lang="fr-FR" sz="1600" dirty="0"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(75 CMIP6 + 24 RCMIP)</a:t>
                </a: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fr-FR" sz="1600" dirty="0" err="1"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Probabilistic</a:t>
                </a:r>
                <a:r>
                  <a:rPr lang="fr-FR" sz="1600" dirty="0"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 setup (10k </a:t>
                </a:r>
                <a:r>
                  <a:rPr lang="fr-FR" sz="1600" dirty="0" err="1"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members</a:t>
                </a:r>
                <a:r>
                  <a:rPr lang="fr-FR" sz="1600" dirty="0"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)</a:t>
                </a:r>
                <a:endParaRPr lang="en-CH" sz="16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endParaRPr>
              </a:p>
            </p:txBody>
          </p:sp>
        </p:grpSp>
        <p:sp>
          <p:nvSpPr>
            <p:cNvPr id="74" name="Oval 73">
              <a:extLst>
                <a:ext uri="{FF2B5EF4-FFF2-40B4-BE49-F238E27FC236}">
                  <a16:creationId xmlns:a16="http://schemas.microsoft.com/office/drawing/2014/main" id="{56189281-8BE8-4AB1-9836-00307D805365}"/>
                </a:ext>
              </a:extLst>
            </p:cNvPr>
            <p:cNvSpPr/>
            <p:nvPr/>
          </p:nvSpPr>
          <p:spPr>
            <a:xfrm>
              <a:off x="1174246" y="1740361"/>
              <a:ext cx="3871797" cy="373006"/>
            </a:xfrm>
            <a:prstGeom prst="ellipse">
              <a:avLst/>
            </a:prstGeom>
            <a:noFill/>
            <a:ln w="19050"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H"/>
            </a:p>
          </p:txBody>
        </p:sp>
      </p:grpSp>
      <p:cxnSp>
        <p:nvCxnSpPr>
          <p:cNvPr id="76" name="Connector: Curved 75">
            <a:extLst>
              <a:ext uri="{FF2B5EF4-FFF2-40B4-BE49-F238E27FC236}">
                <a16:creationId xmlns:a16="http://schemas.microsoft.com/office/drawing/2014/main" id="{3FC994E4-2D20-43C0-BA73-342450FA823F}"/>
              </a:ext>
            </a:extLst>
          </p:cNvPr>
          <p:cNvCxnSpPr>
            <a:cxnSpLocks/>
            <a:stCxn id="74" idx="2"/>
            <a:endCxn id="32" idx="1"/>
          </p:cNvCxnSpPr>
          <p:nvPr/>
        </p:nvCxnSpPr>
        <p:spPr>
          <a:xfrm rot="10800000" flipV="1">
            <a:off x="625224" y="1935944"/>
            <a:ext cx="617855" cy="802223"/>
          </a:xfrm>
          <a:prstGeom prst="curvedConnector3">
            <a:avLst>
              <a:gd name="adj1" fmla="val 136999"/>
            </a:avLst>
          </a:prstGeom>
          <a:ln w="190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9" name="Picture 78">
            <a:extLst>
              <a:ext uri="{FF2B5EF4-FFF2-40B4-BE49-F238E27FC236}">
                <a16:creationId xmlns:a16="http://schemas.microsoft.com/office/drawing/2014/main" id="{90465E42-5106-4B54-B9A7-36E74C2EE71E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5685" y="2137000"/>
            <a:ext cx="5572129" cy="4473350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84" name="Connector: Curved 83">
            <a:extLst>
              <a:ext uri="{FF2B5EF4-FFF2-40B4-BE49-F238E27FC236}">
                <a16:creationId xmlns:a16="http://schemas.microsoft.com/office/drawing/2014/main" id="{3BA10D9C-4006-449C-80E7-7CB10466CF49}"/>
              </a:ext>
            </a:extLst>
          </p:cNvPr>
          <p:cNvCxnSpPr>
            <a:cxnSpLocks/>
            <a:stCxn id="32" idx="2"/>
            <a:endCxn id="36" idx="0"/>
          </p:cNvCxnSpPr>
          <p:nvPr/>
        </p:nvCxnSpPr>
        <p:spPr>
          <a:xfrm rot="16200000" flipH="1">
            <a:off x="3391353" y="3050490"/>
            <a:ext cx="213004" cy="173134"/>
          </a:xfrm>
          <a:prstGeom prst="curvedConnector3">
            <a:avLst>
              <a:gd name="adj1" fmla="val 50000"/>
            </a:avLst>
          </a:prstGeom>
          <a:ln w="190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Connector: Curved 92">
            <a:extLst>
              <a:ext uri="{FF2B5EF4-FFF2-40B4-BE49-F238E27FC236}">
                <a16:creationId xmlns:a16="http://schemas.microsoft.com/office/drawing/2014/main" id="{00D7DA77-1244-4963-85EF-15F9A78500BF}"/>
              </a:ext>
            </a:extLst>
          </p:cNvPr>
          <p:cNvCxnSpPr>
            <a:cxnSpLocks/>
            <a:stCxn id="36" idx="2"/>
            <a:endCxn id="39" idx="0"/>
          </p:cNvCxnSpPr>
          <p:nvPr/>
        </p:nvCxnSpPr>
        <p:spPr>
          <a:xfrm rot="16200000" flipH="1">
            <a:off x="3521082" y="3891673"/>
            <a:ext cx="272739" cy="146059"/>
          </a:xfrm>
          <a:prstGeom prst="curvedConnector3">
            <a:avLst>
              <a:gd name="adj1" fmla="val 50000"/>
            </a:avLst>
          </a:prstGeom>
          <a:ln w="190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Connector: Curved 95">
            <a:extLst>
              <a:ext uri="{FF2B5EF4-FFF2-40B4-BE49-F238E27FC236}">
                <a16:creationId xmlns:a16="http://schemas.microsoft.com/office/drawing/2014/main" id="{C9B07408-A294-403D-B563-F82462467E24}"/>
              </a:ext>
            </a:extLst>
          </p:cNvPr>
          <p:cNvCxnSpPr>
            <a:cxnSpLocks/>
            <a:stCxn id="39" idx="3"/>
            <a:endCxn id="79" idx="1"/>
          </p:cNvCxnSpPr>
          <p:nvPr/>
        </p:nvCxnSpPr>
        <p:spPr>
          <a:xfrm>
            <a:off x="6096000" y="4270350"/>
            <a:ext cx="499685" cy="103325"/>
          </a:xfrm>
          <a:prstGeom prst="curvedConnector3">
            <a:avLst>
              <a:gd name="adj1" fmla="val 50000"/>
            </a:avLst>
          </a:prstGeom>
          <a:ln w="190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1" name="Connector: Curved 100">
            <a:extLst>
              <a:ext uri="{FF2B5EF4-FFF2-40B4-BE49-F238E27FC236}">
                <a16:creationId xmlns:a16="http://schemas.microsoft.com/office/drawing/2014/main" id="{B60FE5EE-3FAB-449B-A91B-B543626E65E3}"/>
              </a:ext>
            </a:extLst>
          </p:cNvPr>
          <p:cNvCxnSpPr>
            <a:cxnSpLocks/>
            <a:stCxn id="79" idx="1"/>
            <a:endCxn id="73" idx="3"/>
          </p:cNvCxnSpPr>
          <p:nvPr/>
        </p:nvCxnSpPr>
        <p:spPr>
          <a:xfrm rot="10800000" flipV="1">
            <a:off x="6040283" y="4373675"/>
            <a:ext cx="555402" cy="2059296"/>
          </a:xfrm>
          <a:prstGeom prst="curvedConnector3">
            <a:avLst>
              <a:gd name="adj1" fmla="val 50000"/>
            </a:avLst>
          </a:prstGeom>
          <a:ln w="190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" name="Connector: Curved 118">
            <a:extLst>
              <a:ext uri="{FF2B5EF4-FFF2-40B4-BE49-F238E27FC236}">
                <a16:creationId xmlns:a16="http://schemas.microsoft.com/office/drawing/2014/main" id="{7E38EC2C-5ADF-4C25-8CAB-10A85C2D5C19}"/>
              </a:ext>
            </a:extLst>
          </p:cNvPr>
          <p:cNvCxnSpPr>
            <a:cxnSpLocks/>
            <a:endCxn id="79" idx="1"/>
          </p:cNvCxnSpPr>
          <p:nvPr/>
        </p:nvCxnSpPr>
        <p:spPr>
          <a:xfrm flipV="1">
            <a:off x="4957825" y="4373675"/>
            <a:ext cx="1637860" cy="878498"/>
          </a:xfrm>
          <a:prstGeom prst="curvedConnector3">
            <a:avLst>
              <a:gd name="adj1" fmla="val 50000"/>
            </a:avLst>
          </a:prstGeom>
          <a:ln w="190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859931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>
            <a:extLst>
              <a:ext uri="{FF2B5EF4-FFF2-40B4-BE49-F238E27FC236}">
                <a16:creationId xmlns:a16="http://schemas.microsoft.com/office/drawing/2014/main" id="{EA0F8B18-0A3F-433C-8666-79A957FF91B4}"/>
              </a:ext>
            </a:extLst>
          </p:cNvPr>
          <p:cNvGrpSpPr/>
          <p:nvPr/>
        </p:nvGrpSpPr>
        <p:grpSpPr>
          <a:xfrm>
            <a:off x="285226" y="34597"/>
            <a:ext cx="9170788" cy="1255925"/>
            <a:chOff x="285226" y="134054"/>
            <a:chExt cx="9170788" cy="1255925"/>
          </a:xfrm>
        </p:grpSpPr>
        <p:sp>
          <p:nvSpPr>
            <p:cNvPr id="6" name="Arrow: Right 5">
              <a:extLst>
                <a:ext uri="{FF2B5EF4-FFF2-40B4-BE49-F238E27FC236}">
                  <a16:creationId xmlns:a16="http://schemas.microsoft.com/office/drawing/2014/main" id="{FBA57D6E-9947-4A6E-AC1C-A0793896158C}"/>
                </a:ext>
              </a:extLst>
            </p:cNvPr>
            <p:cNvSpPr/>
            <p:nvPr/>
          </p:nvSpPr>
          <p:spPr>
            <a:xfrm>
              <a:off x="285226" y="134054"/>
              <a:ext cx="9034265" cy="528506"/>
            </a:xfrm>
            <a:prstGeom prst="rightArrow">
              <a:avLst/>
            </a:prstGeom>
            <a:gradFill flip="none" rotWithShape="1">
              <a:gsLst>
                <a:gs pos="100000">
                  <a:schemeClr val="accent3">
                    <a:lumMod val="75000"/>
                  </a:schemeClr>
                </a:gs>
                <a:gs pos="49000">
                  <a:schemeClr val="accent2"/>
                </a:gs>
                <a:gs pos="0">
                  <a:srgbClr val="2754A2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H"/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08C57AE9-8EFE-41B0-9546-C39E8769CC74}"/>
                </a:ext>
              </a:extLst>
            </p:cNvPr>
            <p:cNvSpPr txBox="1"/>
            <p:nvPr/>
          </p:nvSpPr>
          <p:spPr>
            <a:xfrm rot="1833406">
              <a:off x="348206" y="866260"/>
              <a:ext cx="123142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1400" dirty="0"/>
                <a:t>OSCAR v3.1</a:t>
              </a:r>
              <a:endParaRPr lang="en-CH" sz="1400" dirty="0"/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07BB249E-9EC7-404A-AE40-20DB712553C1}"/>
                </a:ext>
              </a:extLst>
            </p:cNvPr>
            <p:cNvSpPr txBox="1"/>
            <p:nvPr/>
          </p:nvSpPr>
          <p:spPr>
            <a:xfrm rot="1833406">
              <a:off x="1268309" y="849382"/>
              <a:ext cx="76335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1400" dirty="0"/>
                <a:t>RCMIP</a:t>
              </a:r>
              <a:endParaRPr lang="en-CH" sz="1400" dirty="0"/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80CE5308-8DFA-4156-AF38-433597CC2943}"/>
                </a:ext>
              </a:extLst>
            </p:cNvPr>
            <p:cNvSpPr txBox="1"/>
            <p:nvPr/>
          </p:nvSpPr>
          <p:spPr>
            <a:xfrm rot="1833406">
              <a:off x="1913536" y="866759"/>
              <a:ext cx="1281120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1400" dirty="0"/>
                <a:t>Simulations &amp;</a:t>
              </a:r>
            </a:p>
            <a:p>
              <a:r>
                <a:rPr lang="fr-FR" sz="1400" dirty="0" err="1"/>
                <a:t>constraints</a:t>
              </a:r>
              <a:endParaRPr lang="en-CH" sz="1400" dirty="0"/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63B8B37D-C06B-4D65-9750-5F5A05970915}"/>
                </a:ext>
              </a:extLst>
            </p:cNvPr>
            <p:cNvSpPr txBox="1"/>
            <p:nvPr/>
          </p:nvSpPr>
          <p:spPr>
            <a:xfrm rot="1833406">
              <a:off x="3419786" y="816854"/>
              <a:ext cx="1495922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1400" b="1" u="sng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Reconstruction</a:t>
              </a:r>
            </a:p>
            <a:p>
              <a:r>
                <a:rPr lang="fr-FR" sz="1400" b="1" u="sng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of </a:t>
              </a:r>
              <a:r>
                <a:rPr lang="fr-FR" sz="1400" b="1" u="sng" dirty="0" err="1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historical</a:t>
              </a:r>
              <a:endParaRPr lang="en-CH" sz="1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6393B93E-D90D-44AA-BFAD-5B2A48C128EB}"/>
                </a:ext>
              </a:extLst>
            </p:cNvPr>
            <p:cNvSpPr txBox="1"/>
            <p:nvPr/>
          </p:nvSpPr>
          <p:spPr>
            <a:xfrm rot="1833406">
              <a:off x="4365476" y="911876"/>
              <a:ext cx="1409360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1400" dirty="0" err="1"/>
                <a:t>Climate</a:t>
              </a:r>
              <a:r>
                <a:rPr lang="fr-FR" sz="1400" dirty="0"/>
                <a:t> system</a:t>
              </a:r>
              <a:endParaRPr lang="en-CH" sz="1400" dirty="0"/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1B31B5EC-5D80-4B4C-BF6C-CC65B4786110}"/>
                </a:ext>
              </a:extLst>
            </p:cNvPr>
            <p:cNvSpPr txBox="1"/>
            <p:nvPr/>
          </p:nvSpPr>
          <p:spPr>
            <a:xfrm rot="1833406">
              <a:off x="5038884" y="854809"/>
              <a:ext cx="1229824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1400" dirty="0"/>
                <a:t>Carbon cycle</a:t>
              </a:r>
              <a:endParaRPr lang="en-CH" sz="1400" dirty="0"/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767F0AAC-4E62-4BD7-8EF7-A3D377149D78}"/>
                </a:ext>
              </a:extLst>
            </p:cNvPr>
            <p:cNvSpPr txBox="1"/>
            <p:nvPr/>
          </p:nvSpPr>
          <p:spPr>
            <a:xfrm rot="1833406">
              <a:off x="6363430" y="874632"/>
              <a:ext cx="172996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1400" dirty="0"/>
                <a:t>Projections on SSP</a:t>
              </a:r>
              <a:endParaRPr lang="en-CH" sz="1400" dirty="0"/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3BB513B7-A922-4BF4-8E64-C005FC1166BC}"/>
                </a:ext>
              </a:extLst>
            </p:cNvPr>
            <p:cNvSpPr txBox="1"/>
            <p:nvPr/>
          </p:nvSpPr>
          <p:spPr>
            <a:xfrm rot="1833406">
              <a:off x="7168513" y="890106"/>
              <a:ext cx="172996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1400" dirty="0" err="1"/>
                <a:t>Historical</a:t>
              </a:r>
              <a:r>
                <a:rPr lang="fr-FR" sz="1400" dirty="0"/>
                <a:t> &amp; LULCC</a:t>
              </a:r>
              <a:endParaRPr lang="en-CH" sz="1400" dirty="0"/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9B572B58-66FC-4AA2-BBF5-DC2598EC2CA2}"/>
                </a:ext>
              </a:extLst>
            </p:cNvPr>
            <p:cNvSpPr txBox="1"/>
            <p:nvPr/>
          </p:nvSpPr>
          <p:spPr>
            <a:xfrm rot="1833406">
              <a:off x="7986445" y="836684"/>
              <a:ext cx="1469569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1400" dirty="0"/>
                <a:t>SSP, LU &amp; SRM</a:t>
              </a:r>
              <a:endParaRPr lang="en-CH" sz="1400" dirty="0"/>
            </a:p>
          </p:txBody>
        </p:sp>
        <p:sp>
          <p:nvSpPr>
            <p:cNvPr id="16" name="Arrow: Down 15">
              <a:extLst>
                <a:ext uri="{FF2B5EF4-FFF2-40B4-BE49-F238E27FC236}">
                  <a16:creationId xmlns:a16="http://schemas.microsoft.com/office/drawing/2014/main" id="{1128581D-3669-41F3-B00D-CB1D07F446F6}"/>
                </a:ext>
              </a:extLst>
            </p:cNvPr>
            <p:cNvSpPr/>
            <p:nvPr/>
          </p:nvSpPr>
          <p:spPr>
            <a:xfrm>
              <a:off x="1619555" y="278628"/>
              <a:ext cx="117475" cy="609361"/>
            </a:xfrm>
            <a:prstGeom prst="downArrow">
              <a:avLst/>
            </a:prstGeom>
            <a:solidFill>
              <a:srgbClr val="336CA8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H">
                <a:ln>
                  <a:solidFill>
                    <a:schemeClr val="bg1">
                      <a:lumMod val="95000"/>
                    </a:schemeClr>
                  </a:solidFill>
                </a:ln>
              </a:endParaRPr>
            </a:p>
          </p:txBody>
        </p:sp>
        <p:sp>
          <p:nvSpPr>
            <p:cNvPr id="17" name="Arrow: Down 16">
              <a:extLst>
                <a:ext uri="{FF2B5EF4-FFF2-40B4-BE49-F238E27FC236}">
                  <a16:creationId xmlns:a16="http://schemas.microsoft.com/office/drawing/2014/main" id="{AF43DAC6-E7D3-44EE-8AEA-26E71E85C7BD}"/>
                </a:ext>
              </a:extLst>
            </p:cNvPr>
            <p:cNvSpPr/>
            <p:nvPr/>
          </p:nvSpPr>
          <p:spPr>
            <a:xfrm>
              <a:off x="872273" y="277689"/>
              <a:ext cx="117475" cy="609361"/>
            </a:xfrm>
            <a:prstGeom prst="downArrow">
              <a:avLst/>
            </a:prstGeom>
            <a:solidFill>
              <a:srgbClr val="336CA8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H">
                <a:ln>
                  <a:solidFill>
                    <a:schemeClr val="bg1">
                      <a:lumMod val="95000"/>
                    </a:schemeClr>
                  </a:solidFill>
                </a:ln>
              </a:endParaRPr>
            </a:p>
          </p:txBody>
        </p:sp>
        <p:sp>
          <p:nvSpPr>
            <p:cNvPr id="18" name="Arrow: Down 17">
              <a:extLst>
                <a:ext uri="{FF2B5EF4-FFF2-40B4-BE49-F238E27FC236}">
                  <a16:creationId xmlns:a16="http://schemas.microsoft.com/office/drawing/2014/main" id="{CC9868F8-7C24-4F9B-8C3C-5343F2D0D33E}"/>
                </a:ext>
              </a:extLst>
            </p:cNvPr>
            <p:cNvSpPr/>
            <p:nvPr/>
          </p:nvSpPr>
          <p:spPr>
            <a:xfrm>
              <a:off x="2491464" y="274817"/>
              <a:ext cx="117475" cy="609361"/>
            </a:xfrm>
            <a:prstGeom prst="downArrow">
              <a:avLst/>
            </a:prstGeom>
            <a:solidFill>
              <a:srgbClr val="336CA8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H">
                <a:ln>
                  <a:solidFill>
                    <a:schemeClr val="bg1">
                      <a:lumMod val="95000"/>
                    </a:schemeClr>
                  </a:solidFill>
                </a:ln>
              </a:endParaRPr>
            </a:p>
          </p:txBody>
        </p:sp>
        <p:sp>
          <p:nvSpPr>
            <p:cNvPr id="19" name="Arrow: Down 18">
              <a:extLst>
                <a:ext uri="{FF2B5EF4-FFF2-40B4-BE49-F238E27FC236}">
                  <a16:creationId xmlns:a16="http://schemas.microsoft.com/office/drawing/2014/main" id="{CA4CECB7-44A4-4B53-91C4-8C9EC2EE5D33}"/>
                </a:ext>
              </a:extLst>
            </p:cNvPr>
            <p:cNvSpPr/>
            <p:nvPr/>
          </p:nvSpPr>
          <p:spPr>
            <a:xfrm>
              <a:off x="4151607" y="274126"/>
              <a:ext cx="117475" cy="609361"/>
            </a:xfrm>
            <a:prstGeom prst="downArrow">
              <a:avLst/>
            </a:prstGeom>
            <a:solidFill>
              <a:srgbClr val="336CA8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H">
                <a:ln>
                  <a:solidFill>
                    <a:schemeClr val="bg1">
                      <a:lumMod val="95000"/>
                    </a:schemeClr>
                  </a:solidFill>
                </a:ln>
              </a:endParaRPr>
            </a:p>
          </p:txBody>
        </p:sp>
        <p:sp>
          <p:nvSpPr>
            <p:cNvPr id="20" name="Arrow: Down 19">
              <a:extLst>
                <a:ext uri="{FF2B5EF4-FFF2-40B4-BE49-F238E27FC236}">
                  <a16:creationId xmlns:a16="http://schemas.microsoft.com/office/drawing/2014/main" id="{F14935DE-437D-4E5C-84A2-DABB2A22C26C}"/>
                </a:ext>
              </a:extLst>
            </p:cNvPr>
            <p:cNvSpPr/>
            <p:nvPr/>
          </p:nvSpPr>
          <p:spPr>
            <a:xfrm>
              <a:off x="4890540" y="279011"/>
              <a:ext cx="117475" cy="609361"/>
            </a:xfrm>
            <a:prstGeom prst="downArrow">
              <a:avLst/>
            </a:prstGeom>
            <a:solidFill>
              <a:srgbClr val="336CA8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H">
                <a:ln>
                  <a:solidFill>
                    <a:schemeClr val="bg1">
                      <a:lumMod val="95000"/>
                    </a:schemeClr>
                  </a:solidFill>
                </a:ln>
              </a:endParaRPr>
            </a:p>
          </p:txBody>
        </p:sp>
        <p:sp>
          <p:nvSpPr>
            <p:cNvPr id="21" name="Arrow: Down 20">
              <a:extLst>
                <a:ext uri="{FF2B5EF4-FFF2-40B4-BE49-F238E27FC236}">
                  <a16:creationId xmlns:a16="http://schemas.microsoft.com/office/drawing/2014/main" id="{E1DF9385-315F-4F38-B069-C8806A184BB1}"/>
                </a:ext>
              </a:extLst>
            </p:cNvPr>
            <p:cNvSpPr/>
            <p:nvPr/>
          </p:nvSpPr>
          <p:spPr>
            <a:xfrm>
              <a:off x="5535282" y="279011"/>
              <a:ext cx="117475" cy="609361"/>
            </a:xfrm>
            <a:prstGeom prst="downArrow">
              <a:avLst/>
            </a:prstGeom>
            <a:solidFill>
              <a:srgbClr val="336CA8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H">
                <a:ln>
                  <a:solidFill>
                    <a:schemeClr val="bg1">
                      <a:lumMod val="95000"/>
                    </a:schemeClr>
                  </a:solidFill>
                </a:ln>
              </a:endParaRPr>
            </a:p>
          </p:txBody>
        </p:sp>
        <p:sp>
          <p:nvSpPr>
            <p:cNvPr id="22" name="Arrow: Down 21">
              <a:extLst>
                <a:ext uri="{FF2B5EF4-FFF2-40B4-BE49-F238E27FC236}">
                  <a16:creationId xmlns:a16="http://schemas.microsoft.com/office/drawing/2014/main" id="{AE2FBDB6-9A10-4490-ACDC-B642B8112C10}"/>
                </a:ext>
              </a:extLst>
            </p:cNvPr>
            <p:cNvSpPr/>
            <p:nvPr/>
          </p:nvSpPr>
          <p:spPr>
            <a:xfrm>
              <a:off x="7120527" y="273440"/>
              <a:ext cx="117475" cy="609361"/>
            </a:xfrm>
            <a:prstGeom prst="downArrow">
              <a:avLst/>
            </a:prstGeom>
            <a:solidFill>
              <a:srgbClr val="336CA8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H">
                <a:ln>
                  <a:solidFill>
                    <a:schemeClr val="bg1">
                      <a:lumMod val="95000"/>
                    </a:schemeClr>
                  </a:solidFill>
                </a:ln>
              </a:endParaRPr>
            </a:p>
          </p:txBody>
        </p:sp>
        <p:sp>
          <p:nvSpPr>
            <p:cNvPr id="23" name="Arrow: Down 22">
              <a:extLst>
                <a:ext uri="{FF2B5EF4-FFF2-40B4-BE49-F238E27FC236}">
                  <a16:creationId xmlns:a16="http://schemas.microsoft.com/office/drawing/2014/main" id="{F8BDD30D-521C-496B-89F0-B9F790D97310}"/>
                </a:ext>
              </a:extLst>
            </p:cNvPr>
            <p:cNvSpPr/>
            <p:nvPr/>
          </p:nvSpPr>
          <p:spPr>
            <a:xfrm>
              <a:off x="7866505" y="273439"/>
              <a:ext cx="117475" cy="609361"/>
            </a:xfrm>
            <a:prstGeom prst="downArrow">
              <a:avLst/>
            </a:prstGeom>
            <a:solidFill>
              <a:srgbClr val="336CA8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H">
                <a:ln>
                  <a:solidFill>
                    <a:schemeClr val="bg1">
                      <a:lumMod val="95000"/>
                    </a:schemeClr>
                  </a:solidFill>
                </a:ln>
              </a:endParaRPr>
            </a:p>
          </p:txBody>
        </p:sp>
        <p:sp>
          <p:nvSpPr>
            <p:cNvPr id="24" name="Arrow: Down 23">
              <a:extLst>
                <a:ext uri="{FF2B5EF4-FFF2-40B4-BE49-F238E27FC236}">
                  <a16:creationId xmlns:a16="http://schemas.microsoft.com/office/drawing/2014/main" id="{975496C3-95B8-499A-9801-2682D0D6BBCF}"/>
                </a:ext>
              </a:extLst>
            </p:cNvPr>
            <p:cNvSpPr/>
            <p:nvPr/>
          </p:nvSpPr>
          <p:spPr>
            <a:xfrm>
              <a:off x="8608116" y="273440"/>
              <a:ext cx="117475" cy="609361"/>
            </a:xfrm>
            <a:prstGeom prst="downArrow">
              <a:avLst/>
            </a:prstGeom>
            <a:solidFill>
              <a:srgbClr val="336CA8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H">
                <a:ln>
                  <a:solidFill>
                    <a:schemeClr val="bg1">
                      <a:lumMod val="95000"/>
                    </a:schemeClr>
                  </a:solidFill>
                </a:ln>
              </a:endParaRPr>
            </a:p>
          </p:txBody>
        </p:sp>
      </p:grpSp>
      <p:sp>
        <p:nvSpPr>
          <p:cNvPr id="29" name="Content Placeholder 2">
            <a:extLst>
              <a:ext uri="{FF2B5EF4-FFF2-40B4-BE49-F238E27FC236}">
                <a16:creationId xmlns:a16="http://schemas.microsoft.com/office/drawing/2014/main" id="{8005D25A-5B29-4FD6-AB4A-5A438558483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7239" y="1516804"/>
            <a:ext cx="4173832" cy="4853741"/>
          </a:xfrm>
        </p:spPr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 err="1"/>
              <a:t>Overall</a:t>
            </a:r>
            <a:r>
              <a:rPr lang="fr-FR" dirty="0"/>
              <a:t>, good.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/>
              <a:t>Carbon cycle: 1940s plateau </a:t>
            </a:r>
            <a:r>
              <a:rPr lang="fr-FR" dirty="0" err="1"/>
              <a:t>missed</a:t>
            </a:r>
            <a:r>
              <a:rPr lang="fr-FR" dirty="0"/>
              <a:t> </a:t>
            </a:r>
            <a:r>
              <a:rPr lang="fr-FR" dirty="0" err="1"/>
              <a:t>under</a:t>
            </a:r>
            <a:r>
              <a:rPr lang="fr-FR" dirty="0"/>
              <a:t> </a:t>
            </a:r>
            <a:r>
              <a:rPr lang="fr-FR" i="1" dirty="0" err="1"/>
              <a:t>esm-hist</a:t>
            </a:r>
            <a:r>
              <a:rPr lang="fr-FR" dirty="0"/>
              <a:t>, </a:t>
            </a:r>
            <a:r>
              <a:rPr lang="fr-FR" dirty="0" err="1"/>
              <a:t>classical</a:t>
            </a:r>
            <a:r>
              <a:rPr lang="fr-FR" dirty="0"/>
              <a:t> </a:t>
            </a:r>
            <a:r>
              <a:rPr lang="fr-FR" dirty="0" err="1"/>
              <a:t>from</a:t>
            </a:r>
            <a:r>
              <a:rPr lang="fr-FR" dirty="0"/>
              <a:t> </a:t>
            </a:r>
            <a:r>
              <a:rPr lang="fr-FR" dirty="0" err="1"/>
              <a:t>many</a:t>
            </a:r>
            <a:r>
              <a:rPr lang="fr-FR" dirty="0"/>
              <a:t> ESM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fr-FR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fr-FR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fr-FR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/>
              <a:t>Strong RF of </a:t>
            </a:r>
            <a:r>
              <a:rPr lang="fr-FR" dirty="0" err="1"/>
              <a:t>aerosols</a:t>
            </a:r>
            <a:r>
              <a:rPr lang="fr-FR" dirty="0"/>
              <a:t>, </a:t>
            </a:r>
            <a:r>
              <a:rPr lang="fr-FR" dirty="0" err="1"/>
              <a:t>compensated</a:t>
            </a:r>
            <a:r>
              <a:rPr lang="fr-FR" dirty="0"/>
              <a:t> by a </a:t>
            </a:r>
            <a:r>
              <a:rPr lang="fr-FR" dirty="0" err="1"/>
              <a:t>strong</a:t>
            </a:r>
            <a:r>
              <a:rPr lang="fr-FR" dirty="0"/>
              <a:t> RF of trop. ozone.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fr-FR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fr-FR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fr-FR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 err="1"/>
              <a:t>Climate</a:t>
            </a:r>
            <a:r>
              <a:rPr lang="fr-FR" dirty="0"/>
              <a:t> system: </a:t>
            </a:r>
            <a:r>
              <a:rPr lang="fr-FR" dirty="0" err="1"/>
              <a:t>correctly</a:t>
            </a:r>
            <a:r>
              <a:rPr lang="fr-FR" dirty="0"/>
              <a:t> </a:t>
            </a:r>
            <a:r>
              <a:rPr lang="fr-FR" dirty="0" err="1"/>
              <a:t>reconstructed</a:t>
            </a:r>
            <a:r>
              <a:rPr lang="fr-FR" dirty="0"/>
              <a:t>.</a:t>
            </a:r>
            <a:endParaRPr lang="en-CH" dirty="0"/>
          </a:p>
        </p:txBody>
      </p:sp>
      <p:pic>
        <p:nvPicPr>
          <p:cNvPr id="31" name="Picture 30">
            <a:extLst>
              <a:ext uri="{FF2B5EF4-FFF2-40B4-BE49-F238E27FC236}">
                <a16:creationId xmlns:a16="http://schemas.microsoft.com/office/drawing/2014/main" id="{49A3778E-CEDD-403F-9E41-C654C671919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91071" y="1386857"/>
            <a:ext cx="8005446" cy="54978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3390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12D1FF-44C2-4E3B-8E73-9263F6E818F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13991" y="2524935"/>
            <a:ext cx="4619624" cy="2950083"/>
          </a:xfrm>
        </p:spPr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/>
              <a:t>OSCAR 3.1 </a:t>
            </a:r>
            <a:r>
              <a:rPr lang="fr-FR" dirty="0" err="1"/>
              <a:t>calibrated</a:t>
            </a:r>
            <a:r>
              <a:rPr lang="fr-FR" dirty="0"/>
              <a:t> on CMIP5: </a:t>
            </a:r>
            <a:r>
              <a:rPr lang="fr-FR" dirty="0" err="1"/>
              <a:t>closer</a:t>
            </a:r>
            <a:r>
              <a:rPr lang="fr-FR" dirty="0"/>
              <a:t> agreement for the </a:t>
            </a:r>
            <a:r>
              <a:rPr lang="fr-FR" dirty="0" err="1"/>
              <a:t>unconstrained</a:t>
            </a:r>
            <a:r>
              <a:rPr lang="fr-FR" dirty="0"/>
              <a:t> version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fr-FR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 err="1"/>
              <a:t>Increase</a:t>
            </a:r>
            <a:r>
              <a:rPr lang="fr-FR" dirty="0"/>
              <a:t> </a:t>
            </a:r>
            <a:r>
              <a:rPr lang="fr-FR" dirty="0" err="1"/>
              <a:t>from</a:t>
            </a:r>
            <a:r>
              <a:rPr lang="fr-FR" dirty="0"/>
              <a:t> CMIP5 to CMIP6 but	 </a:t>
            </a:r>
            <a:r>
              <a:rPr lang="fr-FR" dirty="0" err="1"/>
              <a:t>Decrease</a:t>
            </a:r>
            <a:r>
              <a:rPr lang="fr-FR" dirty="0"/>
              <a:t> in </a:t>
            </a:r>
            <a:r>
              <a:rPr lang="fr-FR" dirty="0" err="1"/>
              <a:t>climate</a:t>
            </a:r>
            <a:r>
              <a:rPr lang="fr-FR" dirty="0"/>
              <a:t> </a:t>
            </a:r>
            <a:r>
              <a:rPr lang="fr-FR" dirty="0" err="1"/>
              <a:t>metrics</a:t>
            </a:r>
            <a:r>
              <a:rPr lang="fr-FR" dirty="0"/>
              <a:t> </a:t>
            </a:r>
            <a:r>
              <a:rPr lang="fr-FR" dirty="0" err="1"/>
              <a:t>when</a:t>
            </a:r>
            <a:r>
              <a:rPr lang="fr-FR" dirty="0"/>
              <a:t> </a:t>
            </a:r>
            <a:r>
              <a:rPr lang="fr-FR" dirty="0" err="1"/>
              <a:t>constraining</a:t>
            </a:r>
            <a:endParaRPr lang="fr-FR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fr-FR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 err="1"/>
              <a:t>Additional</a:t>
            </a:r>
            <a:r>
              <a:rPr lang="fr-FR" dirty="0"/>
              <a:t> </a:t>
            </a:r>
            <a:r>
              <a:rPr lang="fr-FR" dirty="0" err="1"/>
              <a:t>effects</a:t>
            </a:r>
            <a:r>
              <a:rPr lang="fr-FR" dirty="0"/>
              <a:t> on ECS </a:t>
            </a:r>
            <a:r>
              <a:rPr lang="fr-FR" dirty="0" err="1"/>
              <a:t>from</a:t>
            </a:r>
            <a:r>
              <a:rPr lang="fr-FR" dirty="0"/>
              <a:t> </a:t>
            </a:r>
            <a:r>
              <a:rPr lang="fr-FR" dirty="0" err="1"/>
              <a:t>aerosols</a:t>
            </a:r>
            <a:r>
              <a:rPr lang="fr-FR" dirty="0"/>
              <a:t>: </a:t>
            </a:r>
            <a:r>
              <a:rPr lang="fr-FR" dirty="0" err="1"/>
              <a:t>lower</a:t>
            </a:r>
            <a:r>
              <a:rPr lang="fr-FR" dirty="0"/>
              <a:t> </a:t>
            </a:r>
            <a:r>
              <a:rPr lang="fr-FR" dirty="0" err="1"/>
              <a:t>temperature</a:t>
            </a:r>
            <a:r>
              <a:rPr lang="fr-FR" dirty="0"/>
              <a:t> at </a:t>
            </a:r>
            <a:r>
              <a:rPr lang="fr-FR" dirty="0" err="1"/>
              <a:t>equilibrium</a:t>
            </a:r>
            <a:endParaRPr lang="fr-FR" dirty="0"/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EA0F8B18-0A3F-433C-8666-79A957FF91B4}"/>
              </a:ext>
            </a:extLst>
          </p:cNvPr>
          <p:cNvGrpSpPr/>
          <p:nvPr/>
        </p:nvGrpSpPr>
        <p:grpSpPr>
          <a:xfrm>
            <a:off x="285226" y="34597"/>
            <a:ext cx="9170788" cy="1255925"/>
            <a:chOff x="285226" y="134054"/>
            <a:chExt cx="9170788" cy="1255925"/>
          </a:xfrm>
        </p:grpSpPr>
        <p:sp>
          <p:nvSpPr>
            <p:cNvPr id="6" name="Arrow: Right 5">
              <a:extLst>
                <a:ext uri="{FF2B5EF4-FFF2-40B4-BE49-F238E27FC236}">
                  <a16:creationId xmlns:a16="http://schemas.microsoft.com/office/drawing/2014/main" id="{FBA57D6E-9947-4A6E-AC1C-A0793896158C}"/>
                </a:ext>
              </a:extLst>
            </p:cNvPr>
            <p:cNvSpPr/>
            <p:nvPr/>
          </p:nvSpPr>
          <p:spPr>
            <a:xfrm>
              <a:off x="285226" y="134054"/>
              <a:ext cx="9034265" cy="528506"/>
            </a:xfrm>
            <a:prstGeom prst="rightArrow">
              <a:avLst/>
            </a:prstGeom>
            <a:gradFill flip="none" rotWithShape="1">
              <a:gsLst>
                <a:gs pos="100000">
                  <a:schemeClr val="accent3">
                    <a:lumMod val="75000"/>
                  </a:schemeClr>
                </a:gs>
                <a:gs pos="49000">
                  <a:schemeClr val="accent2"/>
                </a:gs>
                <a:gs pos="0">
                  <a:srgbClr val="2754A2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H"/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08C57AE9-8EFE-41B0-9546-C39E8769CC74}"/>
                </a:ext>
              </a:extLst>
            </p:cNvPr>
            <p:cNvSpPr txBox="1"/>
            <p:nvPr/>
          </p:nvSpPr>
          <p:spPr>
            <a:xfrm rot="1833406">
              <a:off x="348206" y="866260"/>
              <a:ext cx="123142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1400" dirty="0"/>
                <a:t>OSCAR v3.1</a:t>
              </a:r>
              <a:endParaRPr lang="en-CH" sz="1400" dirty="0"/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07BB249E-9EC7-404A-AE40-20DB712553C1}"/>
                </a:ext>
              </a:extLst>
            </p:cNvPr>
            <p:cNvSpPr txBox="1"/>
            <p:nvPr/>
          </p:nvSpPr>
          <p:spPr>
            <a:xfrm rot="1833406">
              <a:off x="1268309" y="849382"/>
              <a:ext cx="76335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1400" dirty="0"/>
                <a:t>RCMIP</a:t>
              </a:r>
              <a:endParaRPr lang="en-CH" sz="1400" dirty="0"/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80CE5308-8DFA-4156-AF38-433597CC2943}"/>
                </a:ext>
              </a:extLst>
            </p:cNvPr>
            <p:cNvSpPr txBox="1"/>
            <p:nvPr/>
          </p:nvSpPr>
          <p:spPr>
            <a:xfrm rot="1833406">
              <a:off x="1913536" y="866759"/>
              <a:ext cx="1281120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1400" dirty="0"/>
                <a:t>Simulations &amp;</a:t>
              </a:r>
            </a:p>
            <a:p>
              <a:r>
                <a:rPr lang="fr-FR" sz="1400" dirty="0" err="1"/>
                <a:t>constraints</a:t>
              </a:r>
              <a:endParaRPr lang="en-CH" sz="1400" dirty="0"/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63B8B37D-C06B-4D65-9750-5F5A05970915}"/>
                </a:ext>
              </a:extLst>
            </p:cNvPr>
            <p:cNvSpPr txBox="1"/>
            <p:nvPr/>
          </p:nvSpPr>
          <p:spPr>
            <a:xfrm rot="1833406">
              <a:off x="3478295" y="816854"/>
              <a:ext cx="1378904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1400" dirty="0"/>
                <a:t>Reconstruction</a:t>
              </a:r>
            </a:p>
            <a:p>
              <a:r>
                <a:rPr lang="fr-FR" sz="1400" dirty="0"/>
                <a:t>of </a:t>
              </a:r>
              <a:r>
                <a:rPr lang="fr-FR" sz="1400" dirty="0" err="1"/>
                <a:t>historical</a:t>
              </a:r>
              <a:endParaRPr lang="en-CH" sz="1400" dirty="0"/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6393B93E-D90D-44AA-BFAD-5B2A48C128EB}"/>
                </a:ext>
              </a:extLst>
            </p:cNvPr>
            <p:cNvSpPr txBox="1"/>
            <p:nvPr/>
          </p:nvSpPr>
          <p:spPr>
            <a:xfrm rot="1833406">
              <a:off x="4320592" y="911876"/>
              <a:ext cx="149912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1400" b="1" u="sng" dirty="0" err="1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Climate</a:t>
              </a:r>
              <a:r>
                <a:rPr lang="fr-FR" sz="1400" b="1" u="sng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system</a:t>
              </a:r>
              <a:endParaRPr lang="en-CH" sz="1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1B31B5EC-5D80-4B4C-BF6C-CC65B4786110}"/>
                </a:ext>
              </a:extLst>
            </p:cNvPr>
            <p:cNvSpPr txBox="1"/>
            <p:nvPr/>
          </p:nvSpPr>
          <p:spPr>
            <a:xfrm rot="1833406">
              <a:off x="5038884" y="854809"/>
              <a:ext cx="1229824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1400" dirty="0"/>
                <a:t>Carbon cycle</a:t>
              </a:r>
              <a:endParaRPr lang="en-CH" sz="1400" dirty="0"/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767F0AAC-4E62-4BD7-8EF7-A3D377149D78}"/>
                </a:ext>
              </a:extLst>
            </p:cNvPr>
            <p:cNvSpPr txBox="1"/>
            <p:nvPr/>
          </p:nvSpPr>
          <p:spPr>
            <a:xfrm rot="1833406">
              <a:off x="6363430" y="874632"/>
              <a:ext cx="172996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1400" dirty="0"/>
                <a:t>Projections on SSP</a:t>
              </a:r>
              <a:endParaRPr lang="en-CH" sz="1400" dirty="0"/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3BB513B7-A922-4BF4-8E64-C005FC1166BC}"/>
                </a:ext>
              </a:extLst>
            </p:cNvPr>
            <p:cNvSpPr txBox="1"/>
            <p:nvPr/>
          </p:nvSpPr>
          <p:spPr>
            <a:xfrm rot="1833406">
              <a:off x="7168513" y="890106"/>
              <a:ext cx="172996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1400" dirty="0" err="1"/>
                <a:t>Historical</a:t>
              </a:r>
              <a:r>
                <a:rPr lang="fr-FR" sz="1400" dirty="0"/>
                <a:t> &amp; LULCC</a:t>
              </a:r>
              <a:endParaRPr lang="en-CH" sz="1400" dirty="0"/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9B572B58-66FC-4AA2-BBF5-DC2598EC2CA2}"/>
                </a:ext>
              </a:extLst>
            </p:cNvPr>
            <p:cNvSpPr txBox="1"/>
            <p:nvPr/>
          </p:nvSpPr>
          <p:spPr>
            <a:xfrm rot="1833406">
              <a:off x="7986445" y="836684"/>
              <a:ext cx="1469569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1400" dirty="0"/>
                <a:t>SSP, LU &amp; SRM</a:t>
              </a:r>
              <a:endParaRPr lang="en-CH" sz="1400" dirty="0"/>
            </a:p>
          </p:txBody>
        </p:sp>
        <p:sp>
          <p:nvSpPr>
            <p:cNvPr id="16" name="Arrow: Down 15">
              <a:extLst>
                <a:ext uri="{FF2B5EF4-FFF2-40B4-BE49-F238E27FC236}">
                  <a16:creationId xmlns:a16="http://schemas.microsoft.com/office/drawing/2014/main" id="{1128581D-3669-41F3-B00D-CB1D07F446F6}"/>
                </a:ext>
              </a:extLst>
            </p:cNvPr>
            <p:cNvSpPr/>
            <p:nvPr/>
          </p:nvSpPr>
          <p:spPr>
            <a:xfrm>
              <a:off x="1619555" y="278628"/>
              <a:ext cx="117475" cy="609361"/>
            </a:xfrm>
            <a:prstGeom prst="downArrow">
              <a:avLst/>
            </a:prstGeom>
            <a:solidFill>
              <a:srgbClr val="336CA8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H">
                <a:ln>
                  <a:solidFill>
                    <a:schemeClr val="bg1">
                      <a:lumMod val="95000"/>
                    </a:schemeClr>
                  </a:solidFill>
                </a:ln>
              </a:endParaRPr>
            </a:p>
          </p:txBody>
        </p:sp>
        <p:sp>
          <p:nvSpPr>
            <p:cNvPr id="17" name="Arrow: Down 16">
              <a:extLst>
                <a:ext uri="{FF2B5EF4-FFF2-40B4-BE49-F238E27FC236}">
                  <a16:creationId xmlns:a16="http://schemas.microsoft.com/office/drawing/2014/main" id="{AF43DAC6-E7D3-44EE-8AEA-26E71E85C7BD}"/>
                </a:ext>
              </a:extLst>
            </p:cNvPr>
            <p:cNvSpPr/>
            <p:nvPr/>
          </p:nvSpPr>
          <p:spPr>
            <a:xfrm>
              <a:off x="872273" y="277689"/>
              <a:ext cx="117475" cy="609361"/>
            </a:xfrm>
            <a:prstGeom prst="downArrow">
              <a:avLst/>
            </a:prstGeom>
            <a:solidFill>
              <a:srgbClr val="336CA8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H">
                <a:ln>
                  <a:solidFill>
                    <a:schemeClr val="bg1">
                      <a:lumMod val="95000"/>
                    </a:schemeClr>
                  </a:solidFill>
                </a:ln>
              </a:endParaRPr>
            </a:p>
          </p:txBody>
        </p:sp>
        <p:sp>
          <p:nvSpPr>
            <p:cNvPr id="18" name="Arrow: Down 17">
              <a:extLst>
                <a:ext uri="{FF2B5EF4-FFF2-40B4-BE49-F238E27FC236}">
                  <a16:creationId xmlns:a16="http://schemas.microsoft.com/office/drawing/2014/main" id="{CC9868F8-7C24-4F9B-8C3C-5343F2D0D33E}"/>
                </a:ext>
              </a:extLst>
            </p:cNvPr>
            <p:cNvSpPr/>
            <p:nvPr/>
          </p:nvSpPr>
          <p:spPr>
            <a:xfrm>
              <a:off x="2491464" y="274817"/>
              <a:ext cx="117475" cy="609361"/>
            </a:xfrm>
            <a:prstGeom prst="downArrow">
              <a:avLst/>
            </a:prstGeom>
            <a:solidFill>
              <a:srgbClr val="336CA8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H">
                <a:ln>
                  <a:solidFill>
                    <a:schemeClr val="bg1">
                      <a:lumMod val="95000"/>
                    </a:schemeClr>
                  </a:solidFill>
                </a:ln>
              </a:endParaRPr>
            </a:p>
          </p:txBody>
        </p:sp>
        <p:sp>
          <p:nvSpPr>
            <p:cNvPr id="19" name="Arrow: Down 18">
              <a:extLst>
                <a:ext uri="{FF2B5EF4-FFF2-40B4-BE49-F238E27FC236}">
                  <a16:creationId xmlns:a16="http://schemas.microsoft.com/office/drawing/2014/main" id="{CA4CECB7-44A4-4B53-91C4-8C9EC2EE5D33}"/>
                </a:ext>
              </a:extLst>
            </p:cNvPr>
            <p:cNvSpPr/>
            <p:nvPr/>
          </p:nvSpPr>
          <p:spPr>
            <a:xfrm>
              <a:off x="4151607" y="274126"/>
              <a:ext cx="117475" cy="609361"/>
            </a:xfrm>
            <a:prstGeom prst="downArrow">
              <a:avLst/>
            </a:prstGeom>
            <a:solidFill>
              <a:srgbClr val="336CA8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H">
                <a:ln>
                  <a:solidFill>
                    <a:schemeClr val="bg1">
                      <a:lumMod val="95000"/>
                    </a:schemeClr>
                  </a:solidFill>
                </a:ln>
              </a:endParaRPr>
            </a:p>
          </p:txBody>
        </p:sp>
        <p:sp>
          <p:nvSpPr>
            <p:cNvPr id="20" name="Arrow: Down 19">
              <a:extLst>
                <a:ext uri="{FF2B5EF4-FFF2-40B4-BE49-F238E27FC236}">
                  <a16:creationId xmlns:a16="http://schemas.microsoft.com/office/drawing/2014/main" id="{F14935DE-437D-4E5C-84A2-DABB2A22C26C}"/>
                </a:ext>
              </a:extLst>
            </p:cNvPr>
            <p:cNvSpPr/>
            <p:nvPr/>
          </p:nvSpPr>
          <p:spPr>
            <a:xfrm>
              <a:off x="4890540" y="279011"/>
              <a:ext cx="117475" cy="609361"/>
            </a:xfrm>
            <a:prstGeom prst="downArrow">
              <a:avLst/>
            </a:prstGeom>
            <a:solidFill>
              <a:srgbClr val="336CA8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H">
                <a:ln>
                  <a:solidFill>
                    <a:schemeClr val="bg1">
                      <a:lumMod val="95000"/>
                    </a:schemeClr>
                  </a:solidFill>
                </a:ln>
              </a:endParaRPr>
            </a:p>
          </p:txBody>
        </p:sp>
        <p:sp>
          <p:nvSpPr>
            <p:cNvPr id="21" name="Arrow: Down 20">
              <a:extLst>
                <a:ext uri="{FF2B5EF4-FFF2-40B4-BE49-F238E27FC236}">
                  <a16:creationId xmlns:a16="http://schemas.microsoft.com/office/drawing/2014/main" id="{E1DF9385-315F-4F38-B069-C8806A184BB1}"/>
                </a:ext>
              </a:extLst>
            </p:cNvPr>
            <p:cNvSpPr/>
            <p:nvPr/>
          </p:nvSpPr>
          <p:spPr>
            <a:xfrm>
              <a:off x="5535282" y="279011"/>
              <a:ext cx="117475" cy="609361"/>
            </a:xfrm>
            <a:prstGeom prst="downArrow">
              <a:avLst/>
            </a:prstGeom>
            <a:solidFill>
              <a:srgbClr val="336CA8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H">
                <a:ln>
                  <a:solidFill>
                    <a:schemeClr val="bg1">
                      <a:lumMod val="95000"/>
                    </a:schemeClr>
                  </a:solidFill>
                </a:ln>
              </a:endParaRPr>
            </a:p>
          </p:txBody>
        </p:sp>
        <p:sp>
          <p:nvSpPr>
            <p:cNvPr id="22" name="Arrow: Down 21">
              <a:extLst>
                <a:ext uri="{FF2B5EF4-FFF2-40B4-BE49-F238E27FC236}">
                  <a16:creationId xmlns:a16="http://schemas.microsoft.com/office/drawing/2014/main" id="{AE2FBDB6-9A10-4490-ACDC-B642B8112C10}"/>
                </a:ext>
              </a:extLst>
            </p:cNvPr>
            <p:cNvSpPr/>
            <p:nvPr/>
          </p:nvSpPr>
          <p:spPr>
            <a:xfrm>
              <a:off x="7120527" y="273440"/>
              <a:ext cx="117475" cy="609361"/>
            </a:xfrm>
            <a:prstGeom prst="downArrow">
              <a:avLst/>
            </a:prstGeom>
            <a:solidFill>
              <a:srgbClr val="336CA8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H">
                <a:ln>
                  <a:solidFill>
                    <a:schemeClr val="bg1">
                      <a:lumMod val="95000"/>
                    </a:schemeClr>
                  </a:solidFill>
                </a:ln>
              </a:endParaRPr>
            </a:p>
          </p:txBody>
        </p:sp>
        <p:sp>
          <p:nvSpPr>
            <p:cNvPr id="23" name="Arrow: Down 22">
              <a:extLst>
                <a:ext uri="{FF2B5EF4-FFF2-40B4-BE49-F238E27FC236}">
                  <a16:creationId xmlns:a16="http://schemas.microsoft.com/office/drawing/2014/main" id="{F8BDD30D-521C-496B-89F0-B9F790D97310}"/>
                </a:ext>
              </a:extLst>
            </p:cNvPr>
            <p:cNvSpPr/>
            <p:nvPr/>
          </p:nvSpPr>
          <p:spPr>
            <a:xfrm>
              <a:off x="7866505" y="273439"/>
              <a:ext cx="117475" cy="609361"/>
            </a:xfrm>
            <a:prstGeom prst="downArrow">
              <a:avLst/>
            </a:prstGeom>
            <a:solidFill>
              <a:srgbClr val="336CA8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H">
                <a:ln>
                  <a:solidFill>
                    <a:schemeClr val="bg1">
                      <a:lumMod val="95000"/>
                    </a:schemeClr>
                  </a:solidFill>
                </a:ln>
              </a:endParaRPr>
            </a:p>
          </p:txBody>
        </p:sp>
        <p:sp>
          <p:nvSpPr>
            <p:cNvPr id="24" name="Arrow: Down 23">
              <a:extLst>
                <a:ext uri="{FF2B5EF4-FFF2-40B4-BE49-F238E27FC236}">
                  <a16:creationId xmlns:a16="http://schemas.microsoft.com/office/drawing/2014/main" id="{975496C3-95B8-499A-9801-2682D0D6BBCF}"/>
                </a:ext>
              </a:extLst>
            </p:cNvPr>
            <p:cNvSpPr/>
            <p:nvPr/>
          </p:nvSpPr>
          <p:spPr>
            <a:xfrm>
              <a:off x="8608116" y="273440"/>
              <a:ext cx="117475" cy="609361"/>
            </a:xfrm>
            <a:prstGeom prst="downArrow">
              <a:avLst/>
            </a:prstGeom>
            <a:solidFill>
              <a:srgbClr val="336CA8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H">
                <a:ln>
                  <a:solidFill>
                    <a:schemeClr val="bg1">
                      <a:lumMod val="95000"/>
                    </a:schemeClr>
                  </a:solidFill>
                </a:ln>
              </a:endParaRPr>
            </a:p>
          </p:txBody>
        </p:sp>
      </p:grpSp>
      <p:graphicFrame>
        <p:nvGraphicFramePr>
          <p:cNvPr id="26" name="Content Placeholder 1">
            <a:extLst>
              <a:ext uri="{FF2B5EF4-FFF2-40B4-BE49-F238E27FC236}">
                <a16:creationId xmlns:a16="http://schemas.microsoft.com/office/drawing/2014/main" id="{F1725887-EFB5-46D2-8F3D-C141AFA4279E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25681618"/>
              </p:ext>
            </p:extLst>
          </p:nvPr>
        </p:nvGraphicFramePr>
        <p:xfrm>
          <a:off x="5535282" y="3248025"/>
          <a:ext cx="6551550" cy="213892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345689">
                  <a:extLst>
                    <a:ext uri="{9D8B030D-6E8A-4147-A177-3AD203B41FA5}">
                      <a16:colId xmlns:a16="http://schemas.microsoft.com/office/drawing/2014/main" val="1159960840"/>
                    </a:ext>
                  </a:extLst>
                </a:gridCol>
                <a:gridCol w="1345689">
                  <a:extLst>
                    <a:ext uri="{9D8B030D-6E8A-4147-A177-3AD203B41FA5}">
                      <a16:colId xmlns:a16="http://schemas.microsoft.com/office/drawing/2014/main" val="2966064558"/>
                    </a:ext>
                  </a:extLst>
                </a:gridCol>
                <a:gridCol w="1075764">
                  <a:extLst>
                    <a:ext uri="{9D8B030D-6E8A-4147-A177-3AD203B41FA5}">
                      <a16:colId xmlns:a16="http://schemas.microsoft.com/office/drawing/2014/main" val="742082573"/>
                    </a:ext>
                  </a:extLst>
                </a:gridCol>
                <a:gridCol w="1075764">
                  <a:extLst>
                    <a:ext uri="{9D8B030D-6E8A-4147-A177-3AD203B41FA5}">
                      <a16:colId xmlns:a16="http://schemas.microsoft.com/office/drawing/2014/main" val="2239186494"/>
                    </a:ext>
                  </a:extLst>
                </a:gridCol>
                <a:gridCol w="1075764">
                  <a:extLst>
                    <a:ext uri="{9D8B030D-6E8A-4147-A177-3AD203B41FA5}">
                      <a16:colId xmlns:a16="http://schemas.microsoft.com/office/drawing/2014/main" val="1176649436"/>
                    </a:ext>
                  </a:extLst>
                </a:gridCol>
                <a:gridCol w="632880">
                  <a:extLst>
                    <a:ext uri="{9D8B030D-6E8A-4147-A177-3AD203B41FA5}">
                      <a16:colId xmlns:a16="http://schemas.microsoft.com/office/drawing/2014/main" val="587337576"/>
                    </a:ext>
                  </a:extLst>
                </a:gridCol>
              </a:tblGrid>
              <a:tr h="209895">
                <a:tc rowSpan="2" gridSpan="2">
                  <a:txBody>
                    <a:bodyPr/>
                    <a:lstStyle/>
                    <a:p>
                      <a:endParaRPr lang="en-CH" sz="10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23248" marR="23248" marT="23248" marB="23248" anchor="ctr"/>
                </a:tc>
                <a:tc rowSpan="2" hMerge="1">
                  <a:txBody>
                    <a:bodyPr/>
                    <a:lstStyle/>
                    <a:p>
                      <a:endParaRPr lang="en-CH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0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OSCAR v3.1</a:t>
                      </a:r>
                      <a:endParaRPr lang="en-CH" sz="100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23248" marR="23248" marT="23248" marB="23248" anchor="ctr"/>
                </a:tc>
                <a:tc hMerge="1">
                  <a:txBody>
                    <a:bodyPr/>
                    <a:lstStyle/>
                    <a:p>
                      <a:endParaRPr lang="en-CH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10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CMIP5</a:t>
                      </a:r>
                      <a:endParaRPr lang="en-CH" sz="100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23248" marR="23248" marT="23248" marB="23248" anchor="ctr"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10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CMIP6</a:t>
                      </a:r>
                      <a:endParaRPr lang="en-CH" sz="100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23248" marR="23248" marT="23248" marB="23248" anchor="ctr"/>
                </a:tc>
                <a:extLst>
                  <a:ext uri="{0D108BD9-81ED-4DB2-BD59-A6C34878D82A}">
                    <a16:rowId xmlns:a16="http://schemas.microsoft.com/office/drawing/2014/main" val="3635275222"/>
                  </a:ext>
                </a:extLst>
              </a:tr>
              <a:tr h="209895">
                <a:tc gridSpan="2" vMerge="1">
                  <a:txBody>
                    <a:bodyPr/>
                    <a:lstStyle/>
                    <a:p>
                      <a:endParaRPr lang="en-CH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C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Un</a:t>
                      </a:r>
                      <a:r>
                        <a:rPr lang="en-US" sz="10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constrained</a:t>
                      </a:r>
                      <a:endParaRPr lang="en-CH" sz="10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23248" marR="23248" marT="23248" marB="2324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</a:t>
                      </a:r>
                      <a:r>
                        <a:rPr lang="en-US" sz="10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onstrained</a:t>
                      </a:r>
                      <a:endParaRPr lang="en-CH" sz="100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23248" marR="23248" marT="23248" marB="23248" anchor="ctr"/>
                </a:tc>
                <a:tc vMerge="1">
                  <a:txBody>
                    <a:bodyPr/>
                    <a:lstStyle/>
                    <a:p>
                      <a:endParaRPr lang="en-C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C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66340869"/>
                  </a:ext>
                </a:extLst>
              </a:tr>
              <a:tr h="429783">
                <a:tc rowSpan="2"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ECS</a:t>
                      </a:r>
                      <a:endParaRPr lang="en-CH" sz="10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ctr"/>
                      <a:r>
                        <a:rPr lang="en-GB" sz="10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(K)</a:t>
                      </a:r>
                      <a:endParaRPr lang="en-CH" sz="10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23248" marR="23248" marT="23248" marB="2324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Gregory’s method</a:t>
                      </a:r>
                      <a:endParaRPr lang="en-CH" sz="100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23248" marR="23248" marT="23248" marB="2324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3.17 ± 0.63</a:t>
                      </a:r>
                      <a:endParaRPr lang="en-CH" sz="1000" b="1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ctr"/>
                      <a:r>
                        <a:rPr lang="en-US" sz="10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3.28 [2.36-4.25]</a:t>
                      </a:r>
                      <a:endParaRPr lang="en-CH" sz="10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23248" marR="23248" marT="23248" marB="2324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2.78 ± 0.47</a:t>
                      </a:r>
                      <a:endParaRPr lang="en-CH" sz="100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ctr"/>
                      <a:r>
                        <a:rPr lang="en-US" sz="10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2.63 [2.36-3.75]</a:t>
                      </a:r>
                      <a:endParaRPr lang="en-CH" sz="100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23248" marR="23248" marT="23248" marB="2324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3.2 ± 0.7</a:t>
                      </a:r>
                      <a:endParaRPr lang="en-CH" sz="1000" b="1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23248" marR="23248" marT="23248" marB="2324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3.7 ± 1.1</a:t>
                      </a:r>
                      <a:endParaRPr lang="en-CH" sz="100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23248" marR="23248" marT="23248" marB="23248" anchor="ctr"/>
                </a:tc>
                <a:extLst>
                  <a:ext uri="{0D108BD9-81ED-4DB2-BD59-A6C34878D82A}">
                    <a16:rowId xmlns:a16="http://schemas.microsoft.com/office/drawing/2014/main" val="2159168163"/>
                  </a:ext>
                </a:extLst>
              </a:tr>
              <a:tr h="429783">
                <a:tc vMerge="1">
                  <a:txBody>
                    <a:bodyPr/>
                    <a:lstStyle/>
                    <a:p>
                      <a:endParaRPr lang="en-C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Equilibrium</a:t>
                      </a:r>
                      <a:endParaRPr lang="en-CH" sz="100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23248" marR="23248" marT="23248" marB="2324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2.74 ± 0.52</a:t>
                      </a:r>
                      <a:endParaRPr lang="en-CH" sz="100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ctr"/>
                      <a:r>
                        <a:rPr lang="en-US" sz="10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2.61 [2.02-3.67]</a:t>
                      </a:r>
                      <a:endParaRPr lang="en-CH" sz="100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23248" marR="23248" marT="23248" marB="2324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2.51 ± 0.33</a:t>
                      </a:r>
                      <a:endParaRPr lang="en-CH" sz="10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ctr"/>
                      <a:r>
                        <a:rPr lang="en-US" sz="10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2.45 [2.08-3.22]</a:t>
                      </a:r>
                      <a:endParaRPr lang="en-CH" sz="10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23248" marR="23248" marT="23248" marB="2324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CH" sz="100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23248" marR="23248" marT="23248" marB="2324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CH" sz="100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23248" marR="23248" marT="23248" marB="23248" anchor="ctr"/>
                </a:tc>
                <a:extLst>
                  <a:ext uri="{0D108BD9-81ED-4DB2-BD59-A6C34878D82A}">
                    <a16:rowId xmlns:a16="http://schemas.microsoft.com/office/drawing/2014/main" val="2258606576"/>
                  </a:ext>
                </a:extLst>
              </a:tr>
              <a:tr h="429783">
                <a:tc>
                  <a:txBody>
                    <a:bodyPr/>
                    <a:lstStyle/>
                    <a:p>
                      <a:pPr algn="ctr"/>
                      <a:r>
                        <a:rPr lang="en-GB" sz="10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TCR</a:t>
                      </a:r>
                      <a:endParaRPr lang="en-CH" sz="100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ctr"/>
                      <a:r>
                        <a:rPr lang="en-GB" sz="10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(K)</a:t>
                      </a:r>
                      <a:endParaRPr lang="en-CH" sz="100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23248" marR="23248" marT="23248" marB="2324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CH" sz="100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23248" marR="23248" marT="23248" marB="2324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1.78 ± 0.28</a:t>
                      </a:r>
                      <a:endParaRPr lang="en-CH" sz="1000" b="1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ctr"/>
                      <a:r>
                        <a:rPr lang="en-US" sz="10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1.77 [1.37-2.26]</a:t>
                      </a:r>
                      <a:endParaRPr lang="en-CH" sz="10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23248" marR="23248" marT="23248" marB="2324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1.66 ± 0.16</a:t>
                      </a:r>
                      <a:endParaRPr lang="en-CH" sz="100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ctr"/>
                      <a:r>
                        <a:rPr lang="en-US" sz="10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1.62 [1.41-1.96]</a:t>
                      </a:r>
                      <a:endParaRPr lang="en-CH" sz="100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23248" marR="23248" marT="23248" marB="2324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1.8 ± 0.40</a:t>
                      </a:r>
                      <a:endParaRPr lang="en-CH" sz="1000" b="1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23248" marR="23248" marT="23248" marB="2324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2.0 ± 0.4</a:t>
                      </a:r>
                      <a:endParaRPr lang="en-CH" sz="100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23248" marR="23248" marT="23248" marB="23248" anchor="ctr"/>
                </a:tc>
                <a:extLst>
                  <a:ext uri="{0D108BD9-81ED-4DB2-BD59-A6C34878D82A}">
                    <a16:rowId xmlns:a16="http://schemas.microsoft.com/office/drawing/2014/main" val="2938668374"/>
                  </a:ext>
                </a:extLst>
              </a:tr>
              <a:tr h="429783">
                <a:tc>
                  <a:txBody>
                    <a:bodyPr/>
                    <a:lstStyle/>
                    <a:p>
                      <a:pPr algn="ctr"/>
                      <a:r>
                        <a:rPr lang="en-GB" sz="10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TCRE</a:t>
                      </a:r>
                      <a:endParaRPr lang="en-CH" sz="100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ctr"/>
                      <a:r>
                        <a:rPr lang="en-GB" sz="10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(K EgC</a:t>
                      </a:r>
                      <a:r>
                        <a:rPr lang="en-GB" sz="1000" baseline="300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-1</a:t>
                      </a:r>
                      <a:r>
                        <a:rPr lang="en-GB" sz="10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endParaRPr lang="en-CH" sz="100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23248" marR="23248" marT="23248" marB="2324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CH" sz="100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23248" marR="23248" marT="23248" marB="2324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1.67 ± 0.40</a:t>
                      </a:r>
                      <a:endParaRPr lang="en-CH" sz="1000" b="1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ctr"/>
                      <a:r>
                        <a:rPr lang="en-US" sz="10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1.63 [1.08-2.37]</a:t>
                      </a:r>
                      <a:endParaRPr lang="en-CH" sz="10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23248" marR="23248" marT="23248" marB="2324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1.44 ± 0.20</a:t>
                      </a:r>
                      <a:endParaRPr lang="en-CH" sz="100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ctr"/>
                      <a:r>
                        <a:rPr lang="en-US" sz="10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1.41 [1.15-1.82]</a:t>
                      </a:r>
                      <a:endParaRPr lang="en-CH" sz="100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23248" marR="23248" marT="23248" marB="2324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1.63 ± 0.48</a:t>
                      </a:r>
                      <a:endParaRPr lang="en-CH" sz="1000" b="1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ctr"/>
                      <a:r>
                        <a:rPr lang="en-US" sz="10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[0.8-2.4]</a:t>
                      </a:r>
                      <a:endParaRPr lang="en-CH" sz="10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23248" marR="23248" marT="23248" marB="2324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1.77 ± 0.37</a:t>
                      </a:r>
                      <a:endParaRPr lang="en-CH" sz="10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23248" marR="23248" marT="23248" marB="23248" anchor="ctr"/>
                </a:tc>
                <a:extLst>
                  <a:ext uri="{0D108BD9-81ED-4DB2-BD59-A6C34878D82A}">
                    <a16:rowId xmlns:a16="http://schemas.microsoft.com/office/drawing/2014/main" val="1932758059"/>
                  </a:ext>
                </a:extLst>
              </a:tr>
            </a:tbl>
          </a:graphicData>
        </a:graphic>
      </p:graphicFrame>
      <p:grpSp>
        <p:nvGrpSpPr>
          <p:cNvPr id="4" name="Group 3">
            <a:extLst>
              <a:ext uri="{FF2B5EF4-FFF2-40B4-BE49-F238E27FC236}">
                <a16:creationId xmlns:a16="http://schemas.microsoft.com/office/drawing/2014/main" id="{8044FE1B-50FB-4A7A-9FAB-8E88C191E6FD}"/>
              </a:ext>
            </a:extLst>
          </p:cNvPr>
          <p:cNvGrpSpPr/>
          <p:nvPr/>
        </p:nvGrpSpPr>
        <p:grpSpPr>
          <a:xfrm>
            <a:off x="5219700" y="1425527"/>
            <a:ext cx="6918700" cy="5365488"/>
            <a:chOff x="5219700" y="1425527"/>
            <a:chExt cx="6918700" cy="5365488"/>
          </a:xfrm>
        </p:grpSpPr>
        <p:pic>
          <p:nvPicPr>
            <p:cNvPr id="25" name="Picture 24">
              <a:extLst>
                <a:ext uri="{FF2B5EF4-FFF2-40B4-BE49-F238E27FC236}">
                  <a16:creationId xmlns:a16="http://schemas.microsoft.com/office/drawing/2014/main" id="{3DF1290C-A812-4934-BBB4-3AC1549016B1}"/>
                </a:ext>
              </a:extLst>
            </p:cNvPr>
            <p:cNvPicPr/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19700" y="1566305"/>
              <a:ext cx="6918700" cy="522471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" name="TextBox 1">
              <a:extLst>
                <a:ext uri="{FF2B5EF4-FFF2-40B4-BE49-F238E27FC236}">
                  <a16:creationId xmlns:a16="http://schemas.microsoft.com/office/drawing/2014/main" id="{6463FDD9-B12E-4299-B7D3-F52484CA7F8F}"/>
                </a:ext>
              </a:extLst>
            </p:cNvPr>
            <p:cNvSpPr txBox="1"/>
            <p:nvPr/>
          </p:nvSpPr>
          <p:spPr>
            <a:xfrm>
              <a:off x="10794241" y="2524935"/>
              <a:ext cx="771365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11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0.3 ± 0.2</a:t>
              </a:r>
              <a:endParaRPr lang="en-CH" sz="11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A15DBE1C-BF78-4206-A935-19155F28156D}"/>
                </a:ext>
              </a:extLst>
            </p:cNvPr>
            <p:cNvSpPr txBox="1"/>
            <p:nvPr/>
          </p:nvSpPr>
          <p:spPr>
            <a:xfrm>
              <a:off x="11010141" y="2796915"/>
              <a:ext cx="822661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11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-0.4 ± 0.3</a:t>
              </a:r>
              <a:endParaRPr lang="en-CH" sz="11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6CA5840D-2C8D-4291-8703-055E4511C8E0}"/>
                </a:ext>
              </a:extLst>
            </p:cNvPr>
            <p:cNvSpPr txBox="1"/>
            <p:nvPr/>
          </p:nvSpPr>
          <p:spPr>
            <a:xfrm>
              <a:off x="11297389" y="2996426"/>
              <a:ext cx="822661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11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-0.4 ± 0.3</a:t>
              </a:r>
              <a:endParaRPr lang="en-CH" sz="11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3C5C5779-1C53-4BE9-A7EA-D53E892D70A1}"/>
                </a:ext>
              </a:extLst>
            </p:cNvPr>
            <p:cNvSpPr txBox="1"/>
            <p:nvPr/>
          </p:nvSpPr>
          <p:spPr>
            <a:xfrm>
              <a:off x="10603323" y="1588819"/>
              <a:ext cx="381836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11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7.4</a:t>
              </a:r>
              <a:endParaRPr lang="en-CH" sz="11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3456A56D-65D2-4F56-A2CE-1481F9AC4F22}"/>
                </a:ext>
              </a:extLst>
            </p:cNvPr>
            <p:cNvSpPr txBox="1"/>
            <p:nvPr/>
          </p:nvSpPr>
          <p:spPr>
            <a:xfrm>
              <a:off x="10000818" y="1425527"/>
              <a:ext cx="771365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11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6.9 ± 0.5</a:t>
              </a:r>
              <a:endParaRPr lang="en-CH" sz="11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256393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>
            <a:extLst>
              <a:ext uri="{FF2B5EF4-FFF2-40B4-BE49-F238E27FC236}">
                <a16:creationId xmlns:a16="http://schemas.microsoft.com/office/drawing/2014/main" id="{EA0F8B18-0A3F-433C-8666-79A957FF91B4}"/>
              </a:ext>
            </a:extLst>
          </p:cNvPr>
          <p:cNvGrpSpPr/>
          <p:nvPr/>
        </p:nvGrpSpPr>
        <p:grpSpPr>
          <a:xfrm>
            <a:off x="285226" y="34597"/>
            <a:ext cx="9170788" cy="1255925"/>
            <a:chOff x="285226" y="134054"/>
            <a:chExt cx="9170788" cy="1255925"/>
          </a:xfrm>
        </p:grpSpPr>
        <p:sp>
          <p:nvSpPr>
            <p:cNvPr id="6" name="Arrow: Right 5">
              <a:extLst>
                <a:ext uri="{FF2B5EF4-FFF2-40B4-BE49-F238E27FC236}">
                  <a16:creationId xmlns:a16="http://schemas.microsoft.com/office/drawing/2014/main" id="{FBA57D6E-9947-4A6E-AC1C-A0793896158C}"/>
                </a:ext>
              </a:extLst>
            </p:cNvPr>
            <p:cNvSpPr/>
            <p:nvPr/>
          </p:nvSpPr>
          <p:spPr>
            <a:xfrm>
              <a:off x="285226" y="134054"/>
              <a:ext cx="9034265" cy="528506"/>
            </a:xfrm>
            <a:prstGeom prst="rightArrow">
              <a:avLst/>
            </a:prstGeom>
            <a:gradFill flip="none" rotWithShape="1">
              <a:gsLst>
                <a:gs pos="100000">
                  <a:schemeClr val="accent3">
                    <a:lumMod val="75000"/>
                  </a:schemeClr>
                </a:gs>
                <a:gs pos="49000">
                  <a:schemeClr val="accent2"/>
                </a:gs>
                <a:gs pos="0">
                  <a:srgbClr val="2754A2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H"/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08C57AE9-8EFE-41B0-9546-C39E8769CC74}"/>
                </a:ext>
              </a:extLst>
            </p:cNvPr>
            <p:cNvSpPr txBox="1"/>
            <p:nvPr/>
          </p:nvSpPr>
          <p:spPr>
            <a:xfrm rot="1833406">
              <a:off x="348206" y="866260"/>
              <a:ext cx="123142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1400" dirty="0"/>
                <a:t>OSCAR v3.1</a:t>
              </a:r>
              <a:endParaRPr lang="en-CH" sz="1400" dirty="0"/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07BB249E-9EC7-404A-AE40-20DB712553C1}"/>
                </a:ext>
              </a:extLst>
            </p:cNvPr>
            <p:cNvSpPr txBox="1"/>
            <p:nvPr/>
          </p:nvSpPr>
          <p:spPr>
            <a:xfrm rot="1833406">
              <a:off x="1268309" y="849382"/>
              <a:ext cx="76335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1400" dirty="0"/>
                <a:t>RCMIP</a:t>
              </a:r>
              <a:endParaRPr lang="en-CH" sz="1400" dirty="0"/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80CE5308-8DFA-4156-AF38-433597CC2943}"/>
                </a:ext>
              </a:extLst>
            </p:cNvPr>
            <p:cNvSpPr txBox="1"/>
            <p:nvPr/>
          </p:nvSpPr>
          <p:spPr>
            <a:xfrm rot="1833406">
              <a:off x="1913536" y="866759"/>
              <a:ext cx="1281120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1400" dirty="0"/>
                <a:t>Simulations &amp;</a:t>
              </a:r>
            </a:p>
            <a:p>
              <a:r>
                <a:rPr lang="fr-FR" sz="1400" dirty="0" err="1"/>
                <a:t>constraints</a:t>
              </a:r>
              <a:endParaRPr lang="en-CH" sz="1400" dirty="0"/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63B8B37D-C06B-4D65-9750-5F5A05970915}"/>
                </a:ext>
              </a:extLst>
            </p:cNvPr>
            <p:cNvSpPr txBox="1"/>
            <p:nvPr/>
          </p:nvSpPr>
          <p:spPr>
            <a:xfrm rot="1833406">
              <a:off x="3478295" y="816854"/>
              <a:ext cx="1378904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1400" dirty="0"/>
                <a:t>Reconstruction</a:t>
              </a:r>
            </a:p>
            <a:p>
              <a:r>
                <a:rPr lang="fr-FR" sz="1400" dirty="0"/>
                <a:t>of </a:t>
              </a:r>
              <a:r>
                <a:rPr lang="fr-FR" sz="1400" dirty="0" err="1"/>
                <a:t>historical</a:t>
              </a:r>
              <a:endParaRPr lang="en-CH" sz="1400" dirty="0"/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6393B93E-D90D-44AA-BFAD-5B2A48C128EB}"/>
                </a:ext>
              </a:extLst>
            </p:cNvPr>
            <p:cNvSpPr txBox="1"/>
            <p:nvPr/>
          </p:nvSpPr>
          <p:spPr>
            <a:xfrm rot="1833406">
              <a:off x="4365476" y="911876"/>
              <a:ext cx="1409360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1400" dirty="0" err="1"/>
                <a:t>Climate</a:t>
              </a:r>
              <a:r>
                <a:rPr lang="fr-FR" sz="1400" dirty="0"/>
                <a:t> system</a:t>
              </a:r>
              <a:endParaRPr lang="en-CH" sz="1400" dirty="0"/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1B31B5EC-5D80-4B4C-BF6C-CC65B4786110}"/>
                </a:ext>
              </a:extLst>
            </p:cNvPr>
            <p:cNvSpPr txBox="1"/>
            <p:nvPr/>
          </p:nvSpPr>
          <p:spPr>
            <a:xfrm rot="1833406">
              <a:off x="4999611" y="854809"/>
              <a:ext cx="130837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1400" b="1" u="sng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Carbon cycle</a:t>
              </a:r>
              <a:endParaRPr lang="en-CH" sz="1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767F0AAC-4E62-4BD7-8EF7-A3D377149D78}"/>
                </a:ext>
              </a:extLst>
            </p:cNvPr>
            <p:cNvSpPr txBox="1"/>
            <p:nvPr/>
          </p:nvSpPr>
          <p:spPr>
            <a:xfrm rot="1833406">
              <a:off x="6363430" y="874632"/>
              <a:ext cx="172996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1400" dirty="0"/>
                <a:t>Projections on SSP</a:t>
              </a:r>
              <a:endParaRPr lang="en-CH" sz="1400" dirty="0"/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3BB513B7-A922-4BF4-8E64-C005FC1166BC}"/>
                </a:ext>
              </a:extLst>
            </p:cNvPr>
            <p:cNvSpPr txBox="1"/>
            <p:nvPr/>
          </p:nvSpPr>
          <p:spPr>
            <a:xfrm rot="1833406">
              <a:off x="7168513" y="890106"/>
              <a:ext cx="172996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1400" dirty="0" err="1"/>
                <a:t>Historical</a:t>
              </a:r>
              <a:r>
                <a:rPr lang="fr-FR" sz="1400" dirty="0"/>
                <a:t> &amp; LULCC</a:t>
              </a:r>
              <a:endParaRPr lang="en-CH" sz="1400" dirty="0"/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9B572B58-66FC-4AA2-BBF5-DC2598EC2CA2}"/>
                </a:ext>
              </a:extLst>
            </p:cNvPr>
            <p:cNvSpPr txBox="1"/>
            <p:nvPr/>
          </p:nvSpPr>
          <p:spPr>
            <a:xfrm rot="1833406">
              <a:off x="7986445" y="836684"/>
              <a:ext cx="1469569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1400" dirty="0"/>
                <a:t>SSP, LU &amp; SRM</a:t>
              </a:r>
              <a:endParaRPr lang="en-CH" sz="1400" dirty="0"/>
            </a:p>
          </p:txBody>
        </p:sp>
        <p:sp>
          <p:nvSpPr>
            <p:cNvPr id="16" name="Arrow: Down 15">
              <a:extLst>
                <a:ext uri="{FF2B5EF4-FFF2-40B4-BE49-F238E27FC236}">
                  <a16:creationId xmlns:a16="http://schemas.microsoft.com/office/drawing/2014/main" id="{1128581D-3669-41F3-B00D-CB1D07F446F6}"/>
                </a:ext>
              </a:extLst>
            </p:cNvPr>
            <p:cNvSpPr/>
            <p:nvPr/>
          </p:nvSpPr>
          <p:spPr>
            <a:xfrm>
              <a:off x="1619555" y="278628"/>
              <a:ext cx="117475" cy="609361"/>
            </a:xfrm>
            <a:prstGeom prst="downArrow">
              <a:avLst/>
            </a:prstGeom>
            <a:solidFill>
              <a:srgbClr val="336CA8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H">
                <a:ln>
                  <a:solidFill>
                    <a:schemeClr val="bg1">
                      <a:lumMod val="95000"/>
                    </a:schemeClr>
                  </a:solidFill>
                </a:ln>
              </a:endParaRPr>
            </a:p>
          </p:txBody>
        </p:sp>
        <p:sp>
          <p:nvSpPr>
            <p:cNvPr id="17" name="Arrow: Down 16">
              <a:extLst>
                <a:ext uri="{FF2B5EF4-FFF2-40B4-BE49-F238E27FC236}">
                  <a16:creationId xmlns:a16="http://schemas.microsoft.com/office/drawing/2014/main" id="{AF43DAC6-E7D3-44EE-8AEA-26E71E85C7BD}"/>
                </a:ext>
              </a:extLst>
            </p:cNvPr>
            <p:cNvSpPr/>
            <p:nvPr/>
          </p:nvSpPr>
          <p:spPr>
            <a:xfrm>
              <a:off x="872273" y="277689"/>
              <a:ext cx="117475" cy="609361"/>
            </a:xfrm>
            <a:prstGeom prst="downArrow">
              <a:avLst/>
            </a:prstGeom>
            <a:solidFill>
              <a:srgbClr val="336CA8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H">
                <a:ln>
                  <a:solidFill>
                    <a:schemeClr val="bg1">
                      <a:lumMod val="95000"/>
                    </a:schemeClr>
                  </a:solidFill>
                </a:ln>
              </a:endParaRPr>
            </a:p>
          </p:txBody>
        </p:sp>
        <p:sp>
          <p:nvSpPr>
            <p:cNvPr id="18" name="Arrow: Down 17">
              <a:extLst>
                <a:ext uri="{FF2B5EF4-FFF2-40B4-BE49-F238E27FC236}">
                  <a16:creationId xmlns:a16="http://schemas.microsoft.com/office/drawing/2014/main" id="{CC9868F8-7C24-4F9B-8C3C-5343F2D0D33E}"/>
                </a:ext>
              </a:extLst>
            </p:cNvPr>
            <p:cNvSpPr/>
            <p:nvPr/>
          </p:nvSpPr>
          <p:spPr>
            <a:xfrm>
              <a:off x="2491464" y="274817"/>
              <a:ext cx="117475" cy="609361"/>
            </a:xfrm>
            <a:prstGeom prst="downArrow">
              <a:avLst/>
            </a:prstGeom>
            <a:solidFill>
              <a:srgbClr val="336CA8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H">
                <a:ln>
                  <a:solidFill>
                    <a:schemeClr val="bg1">
                      <a:lumMod val="95000"/>
                    </a:schemeClr>
                  </a:solidFill>
                </a:ln>
              </a:endParaRPr>
            </a:p>
          </p:txBody>
        </p:sp>
        <p:sp>
          <p:nvSpPr>
            <p:cNvPr id="19" name="Arrow: Down 18">
              <a:extLst>
                <a:ext uri="{FF2B5EF4-FFF2-40B4-BE49-F238E27FC236}">
                  <a16:creationId xmlns:a16="http://schemas.microsoft.com/office/drawing/2014/main" id="{CA4CECB7-44A4-4B53-91C4-8C9EC2EE5D33}"/>
                </a:ext>
              </a:extLst>
            </p:cNvPr>
            <p:cNvSpPr/>
            <p:nvPr/>
          </p:nvSpPr>
          <p:spPr>
            <a:xfrm>
              <a:off x="4151607" y="274126"/>
              <a:ext cx="117475" cy="609361"/>
            </a:xfrm>
            <a:prstGeom prst="downArrow">
              <a:avLst/>
            </a:prstGeom>
            <a:solidFill>
              <a:srgbClr val="336CA8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H">
                <a:ln>
                  <a:solidFill>
                    <a:schemeClr val="bg1">
                      <a:lumMod val="95000"/>
                    </a:schemeClr>
                  </a:solidFill>
                </a:ln>
              </a:endParaRPr>
            </a:p>
          </p:txBody>
        </p:sp>
        <p:sp>
          <p:nvSpPr>
            <p:cNvPr id="20" name="Arrow: Down 19">
              <a:extLst>
                <a:ext uri="{FF2B5EF4-FFF2-40B4-BE49-F238E27FC236}">
                  <a16:creationId xmlns:a16="http://schemas.microsoft.com/office/drawing/2014/main" id="{F14935DE-437D-4E5C-84A2-DABB2A22C26C}"/>
                </a:ext>
              </a:extLst>
            </p:cNvPr>
            <p:cNvSpPr/>
            <p:nvPr/>
          </p:nvSpPr>
          <p:spPr>
            <a:xfrm>
              <a:off x="4890540" y="279011"/>
              <a:ext cx="117475" cy="609361"/>
            </a:xfrm>
            <a:prstGeom prst="downArrow">
              <a:avLst/>
            </a:prstGeom>
            <a:solidFill>
              <a:srgbClr val="336CA8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H">
                <a:ln>
                  <a:solidFill>
                    <a:schemeClr val="bg1">
                      <a:lumMod val="95000"/>
                    </a:schemeClr>
                  </a:solidFill>
                </a:ln>
              </a:endParaRPr>
            </a:p>
          </p:txBody>
        </p:sp>
        <p:sp>
          <p:nvSpPr>
            <p:cNvPr id="21" name="Arrow: Down 20">
              <a:extLst>
                <a:ext uri="{FF2B5EF4-FFF2-40B4-BE49-F238E27FC236}">
                  <a16:creationId xmlns:a16="http://schemas.microsoft.com/office/drawing/2014/main" id="{E1DF9385-315F-4F38-B069-C8806A184BB1}"/>
                </a:ext>
              </a:extLst>
            </p:cNvPr>
            <p:cNvSpPr/>
            <p:nvPr/>
          </p:nvSpPr>
          <p:spPr>
            <a:xfrm>
              <a:off x="5535282" y="279011"/>
              <a:ext cx="117475" cy="609361"/>
            </a:xfrm>
            <a:prstGeom prst="downArrow">
              <a:avLst/>
            </a:prstGeom>
            <a:solidFill>
              <a:srgbClr val="336CA8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H">
                <a:ln>
                  <a:solidFill>
                    <a:schemeClr val="bg1">
                      <a:lumMod val="95000"/>
                    </a:schemeClr>
                  </a:solidFill>
                </a:ln>
              </a:endParaRPr>
            </a:p>
          </p:txBody>
        </p:sp>
        <p:sp>
          <p:nvSpPr>
            <p:cNvPr id="22" name="Arrow: Down 21">
              <a:extLst>
                <a:ext uri="{FF2B5EF4-FFF2-40B4-BE49-F238E27FC236}">
                  <a16:creationId xmlns:a16="http://schemas.microsoft.com/office/drawing/2014/main" id="{AE2FBDB6-9A10-4490-ACDC-B642B8112C10}"/>
                </a:ext>
              </a:extLst>
            </p:cNvPr>
            <p:cNvSpPr/>
            <p:nvPr/>
          </p:nvSpPr>
          <p:spPr>
            <a:xfrm>
              <a:off x="7120527" y="273440"/>
              <a:ext cx="117475" cy="609361"/>
            </a:xfrm>
            <a:prstGeom prst="downArrow">
              <a:avLst/>
            </a:prstGeom>
            <a:solidFill>
              <a:srgbClr val="336CA8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H">
                <a:ln>
                  <a:solidFill>
                    <a:schemeClr val="bg1">
                      <a:lumMod val="95000"/>
                    </a:schemeClr>
                  </a:solidFill>
                </a:ln>
              </a:endParaRPr>
            </a:p>
          </p:txBody>
        </p:sp>
        <p:sp>
          <p:nvSpPr>
            <p:cNvPr id="23" name="Arrow: Down 22">
              <a:extLst>
                <a:ext uri="{FF2B5EF4-FFF2-40B4-BE49-F238E27FC236}">
                  <a16:creationId xmlns:a16="http://schemas.microsoft.com/office/drawing/2014/main" id="{F8BDD30D-521C-496B-89F0-B9F790D97310}"/>
                </a:ext>
              </a:extLst>
            </p:cNvPr>
            <p:cNvSpPr/>
            <p:nvPr/>
          </p:nvSpPr>
          <p:spPr>
            <a:xfrm>
              <a:off x="7866505" y="273439"/>
              <a:ext cx="117475" cy="609361"/>
            </a:xfrm>
            <a:prstGeom prst="downArrow">
              <a:avLst/>
            </a:prstGeom>
            <a:solidFill>
              <a:srgbClr val="336CA8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H">
                <a:ln>
                  <a:solidFill>
                    <a:schemeClr val="bg1">
                      <a:lumMod val="95000"/>
                    </a:schemeClr>
                  </a:solidFill>
                </a:ln>
              </a:endParaRPr>
            </a:p>
          </p:txBody>
        </p:sp>
        <p:sp>
          <p:nvSpPr>
            <p:cNvPr id="24" name="Arrow: Down 23">
              <a:extLst>
                <a:ext uri="{FF2B5EF4-FFF2-40B4-BE49-F238E27FC236}">
                  <a16:creationId xmlns:a16="http://schemas.microsoft.com/office/drawing/2014/main" id="{975496C3-95B8-499A-9801-2682D0D6BBCF}"/>
                </a:ext>
              </a:extLst>
            </p:cNvPr>
            <p:cNvSpPr/>
            <p:nvPr/>
          </p:nvSpPr>
          <p:spPr>
            <a:xfrm>
              <a:off x="8608116" y="273440"/>
              <a:ext cx="117475" cy="609361"/>
            </a:xfrm>
            <a:prstGeom prst="downArrow">
              <a:avLst/>
            </a:prstGeom>
            <a:solidFill>
              <a:srgbClr val="336CA8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H">
                <a:ln>
                  <a:solidFill>
                    <a:schemeClr val="bg1">
                      <a:lumMod val="95000"/>
                    </a:schemeClr>
                  </a:solidFill>
                </a:ln>
              </a:endParaRPr>
            </a:p>
          </p:txBody>
        </p:sp>
      </p:grp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24DB7885-590F-452F-A42B-F91A3F63BA0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43422915"/>
              </p:ext>
            </p:extLst>
          </p:nvPr>
        </p:nvGraphicFramePr>
        <p:xfrm>
          <a:off x="6405317" y="2418558"/>
          <a:ext cx="5578293" cy="202088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186649">
                  <a:extLst>
                    <a:ext uri="{9D8B030D-6E8A-4147-A177-3AD203B41FA5}">
                      <a16:colId xmlns:a16="http://schemas.microsoft.com/office/drawing/2014/main" val="3459970716"/>
                    </a:ext>
                  </a:extLst>
                </a:gridCol>
                <a:gridCol w="1097911">
                  <a:extLst>
                    <a:ext uri="{9D8B030D-6E8A-4147-A177-3AD203B41FA5}">
                      <a16:colId xmlns:a16="http://schemas.microsoft.com/office/drawing/2014/main" val="4171282266"/>
                    </a:ext>
                  </a:extLst>
                </a:gridCol>
                <a:gridCol w="1097911">
                  <a:extLst>
                    <a:ext uri="{9D8B030D-6E8A-4147-A177-3AD203B41FA5}">
                      <a16:colId xmlns:a16="http://schemas.microsoft.com/office/drawing/2014/main" val="3213490129"/>
                    </a:ext>
                  </a:extLst>
                </a:gridCol>
                <a:gridCol w="1097911">
                  <a:extLst>
                    <a:ext uri="{9D8B030D-6E8A-4147-A177-3AD203B41FA5}">
                      <a16:colId xmlns:a16="http://schemas.microsoft.com/office/drawing/2014/main" val="1906251359"/>
                    </a:ext>
                  </a:extLst>
                </a:gridCol>
                <a:gridCol w="1097911">
                  <a:extLst>
                    <a:ext uri="{9D8B030D-6E8A-4147-A177-3AD203B41FA5}">
                      <a16:colId xmlns:a16="http://schemas.microsoft.com/office/drawing/2014/main" val="2593172678"/>
                    </a:ext>
                  </a:extLst>
                </a:gridCol>
              </a:tblGrid>
              <a:tr h="199585">
                <a:tc rowSpan="2">
                  <a:txBody>
                    <a:bodyPr/>
                    <a:lstStyle/>
                    <a:p>
                      <a:pPr indent="182880" algn="ctr">
                        <a:lnSpc>
                          <a:spcPct val="150000"/>
                        </a:lnSpc>
                      </a:pPr>
                      <a:r>
                        <a:rPr lang="en-GB" sz="10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Model</a:t>
                      </a:r>
                      <a:endParaRPr lang="en-CH" sz="105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58521" marR="58521" marT="0" marB="0" anchor="ctr"/>
                </a:tc>
                <a:tc gridSpan="2">
                  <a:txBody>
                    <a:bodyPr/>
                    <a:lstStyle/>
                    <a:p>
                      <a:pPr indent="182880" algn="ctr">
                        <a:lnSpc>
                          <a:spcPct val="150000"/>
                        </a:lnSpc>
                      </a:pPr>
                      <a:r>
                        <a:rPr lang="en-GB" sz="10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𝛽 (</a:t>
                      </a:r>
                      <a:r>
                        <a:rPr lang="en-GB" sz="1000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PgC</a:t>
                      </a:r>
                      <a:r>
                        <a:rPr lang="en-GB" sz="10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ppm</a:t>
                      </a:r>
                      <a:r>
                        <a:rPr lang="en-GB" sz="1000" baseline="300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-1</a:t>
                      </a:r>
                      <a:r>
                        <a:rPr lang="en-GB" sz="10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at 2xCO</a:t>
                      </a:r>
                      <a:r>
                        <a:rPr lang="en-GB" sz="1000" baseline="-250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  <a:endParaRPr lang="en-CH" sz="1050" baseline="-250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58521" marR="58521" marT="0" marB="0" anchor="ctr"/>
                </a:tc>
                <a:tc hMerge="1">
                  <a:txBody>
                    <a:bodyPr/>
                    <a:lstStyle/>
                    <a:p>
                      <a:endParaRPr lang="en-CH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indent="182880" algn="ctr">
                        <a:lnSpc>
                          <a:spcPct val="150000"/>
                        </a:lnSpc>
                      </a:pPr>
                      <a:r>
                        <a:rPr lang="en-GB" sz="10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𝛾 (</a:t>
                      </a:r>
                      <a:r>
                        <a:rPr lang="en-GB" sz="1000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PgC</a:t>
                      </a:r>
                      <a:r>
                        <a:rPr lang="en-GB" sz="10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K</a:t>
                      </a:r>
                      <a:r>
                        <a:rPr lang="en-GB" sz="1000" baseline="300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-1</a:t>
                      </a:r>
                      <a:r>
                        <a:rPr lang="en-GB" sz="10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r>
                        <a:rPr lang="en-GB" sz="105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at 2xCO</a:t>
                      </a:r>
                      <a:r>
                        <a:rPr lang="en-GB" sz="1050" baseline="-250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  <a:endParaRPr lang="en-CH" sz="105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58521" marR="58521" marT="0" marB="0" anchor="ctr"/>
                </a:tc>
                <a:tc hMerge="1">
                  <a:txBody>
                    <a:bodyPr/>
                    <a:lstStyle/>
                    <a:p>
                      <a:endParaRPr lang="en-C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80492814"/>
                  </a:ext>
                </a:extLst>
              </a:tr>
              <a:tr h="311925">
                <a:tc vMerge="1">
                  <a:txBody>
                    <a:bodyPr/>
                    <a:lstStyle/>
                    <a:p>
                      <a:endParaRPr lang="en-C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182880" algn="ctr">
                        <a:lnSpc>
                          <a:spcPct val="150000"/>
                        </a:lnSpc>
                      </a:pPr>
                      <a:r>
                        <a:rPr lang="en-GB" sz="10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Land</a:t>
                      </a:r>
                      <a:endParaRPr lang="en-CH" sz="105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58521" marR="58521" marT="0" marB="0" anchor="ctr"/>
                </a:tc>
                <a:tc>
                  <a:txBody>
                    <a:bodyPr/>
                    <a:lstStyle/>
                    <a:p>
                      <a:pPr indent="182880" algn="ctr">
                        <a:lnSpc>
                          <a:spcPct val="150000"/>
                        </a:lnSpc>
                      </a:pPr>
                      <a:r>
                        <a:rPr lang="en-GB" sz="10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Ocean</a:t>
                      </a:r>
                      <a:endParaRPr lang="en-CH" sz="105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58521" marR="58521" marT="0" marB="0" anchor="ctr"/>
                </a:tc>
                <a:tc>
                  <a:txBody>
                    <a:bodyPr/>
                    <a:lstStyle/>
                    <a:p>
                      <a:pPr indent="182880" algn="ctr">
                        <a:lnSpc>
                          <a:spcPct val="150000"/>
                        </a:lnSpc>
                      </a:pPr>
                      <a:r>
                        <a:rPr lang="en-GB" sz="10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Land</a:t>
                      </a:r>
                      <a:endParaRPr lang="en-CH" sz="105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58521" marR="58521" marT="0" marB="0" anchor="ctr"/>
                </a:tc>
                <a:tc>
                  <a:txBody>
                    <a:bodyPr/>
                    <a:lstStyle/>
                    <a:p>
                      <a:pPr indent="182880" algn="ctr">
                        <a:lnSpc>
                          <a:spcPct val="150000"/>
                        </a:lnSpc>
                      </a:pPr>
                      <a:r>
                        <a:rPr lang="en-GB" sz="10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Ocean</a:t>
                      </a:r>
                      <a:endParaRPr lang="en-CH" sz="105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58521" marR="58521" marT="0" marB="0" anchor="ctr"/>
                </a:tc>
                <a:extLst>
                  <a:ext uri="{0D108BD9-81ED-4DB2-BD59-A6C34878D82A}">
                    <a16:rowId xmlns:a16="http://schemas.microsoft.com/office/drawing/2014/main" val="1399598300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indent="182880" algn="ctr">
                        <a:lnSpc>
                          <a:spcPct val="150000"/>
                        </a:lnSpc>
                      </a:pPr>
                      <a:r>
                        <a:rPr lang="en-GB" sz="10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OSCAR v3.1 constrained</a:t>
                      </a:r>
                      <a:endParaRPr lang="en-CH" sz="105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58521" marR="58521" marT="0" marB="0" anchor="ctr"/>
                </a:tc>
                <a:tc>
                  <a:txBody>
                    <a:bodyPr/>
                    <a:lstStyle/>
                    <a:p>
                      <a:pPr indent="182880" algn="ctr">
                        <a:lnSpc>
                          <a:spcPct val="150000"/>
                        </a:lnSpc>
                      </a:pPr>
                      <a:r>
                        <a:rPr lang="en-GB" sz="10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1.26 ± 0.47</a:t>
                      </a:r>
                      <a:endParaRPr lang="en-CH" sz="105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58521" marR="58521" marT="0" marB="0" anchor="ctr"/>
                </a:tc>
                <a:tc>
                  <a:txBody>
                    <a:bodyPr/>
                    <a:lstStyle/>
                    <a:p>
                      <a:pPr indent="182880" algn="ctr">
                        <a:lnSpc>
                          <a:spcPct val="150000"/>
                        </a:lnSpc>
                      </a:pPr>
                      <a:r>
                        <a:rPr lang="en-GB" sz="10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1.05 ± 0.03</a:t>
                      </a:r>
                      <a:endParaRPr lang="en-CH" sz="105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58521" marR="58521" marT="0" marB="0" anchor="ctr"/>
                </a:tc>
                <a:tc>
                  <a:txBody>
                    <a:bodyPr/>
                    <a:lstStyle/>
                    <a:p>
                      <a:pPr indent="182880" algn="ctr">
                        <a:lnSpc>
                          <a:spcPct val="150000"/>
                        </a:lnSpc>
                      </a:pPr>
                      <a:r>
                        <a:rPr lang="en-GB" sz="10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-43.2 ± 23.8</a:t>
                      </a:r>
                      <a:endParaRPr lang="en-CH" sz="105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58521" marR="58521" marT="0" marB="0" anchor="ctr"/>
                </a:tc>
                <a:tc>
                  <a:txBody>
                    <a:bodyPr/>
                    <a:lstStyle/>
                    <a:p>
                      <a:pPr indent="182880" algn="ctr">
                        <a:lnSpc>
                          <a:spcPct val="150000"/>
                        </a:lnSpc>
                      </a:pPr>
                      <a:r>
                        <a:rPr lang="en-GB" sz="10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-21.6 ± 6.3</a:t>
                      </a:r>
                      <a:endParaRPr lang="en-CH" sz="105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58521" marR="58521" marT="0" marB="0" anchor="ctr"/>
                </a:tc>
                <a:extLst>
                  <a:ext uri="{0D108BD9-81ED-4DB2-BD59-A6C34878D82A}">
                    <a16:rowId xmlns:a16="http://schemas.microsoft.com/office/drawing/2014/main" val="1601965031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indent="182880" algn="ctr">
                        <a:lnSpc>
                          <a:spcPct val="150000"/>
                        </a:lnSpc>
                      </a:pPr>
                      <a:r>
                        <a:rPr lang="en-GB" sz="10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OSCAR v3.1 unconstrained</a:t>
                      </a:r>
                      <a:endParaRPr lang="en-CH" sz="105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58521" marR="58521" marT="0" marB="0" anchor="ctr"/>
                </a:tc>
                <a:tc>
                  <a:txBody>
                    <a:bodyPr/>
                    <a:lstStyle/>
                    <a:p>
                      <a:pPr indent="182880" algn="ctr">
                        <a:lnSpc>
                          <a:spcPct val="150000"/>
                        </a:lnSpc>
                      </a:pPr>
                      <a:r>
                        <a:rPr lang="en-GB" sz="1000" b="1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1.14 ± 0.64</a:t>
                      </a:r>
                      <a:endParaRPr lang="en-CH" sz="1050" b="1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58521" marR="58521" marT="0" marB="0" anchor="ctr"/>
                </a:tc>
                <a:tc>
                  <a:txBody>
                    <a:bodyPr/>
                    <a:lstStyle/>
                    <a:p>
                      <a:pPr indent="182880" algn="ctr">
                        <a:lnSpc>
                          <a:spcPct val="150000"/>
                        </a:lnSpc>
                      </a:pPr>
                      <a:r>
                        <a:rPr lang="en-GB" sz="1000" b="1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1.05 ± 0.03</a:t>
                      </a:r>
                      <a:endParaRPr lang="en-CH" sz="1050" b="1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58521" marR="58521" marT="0" marB="0" anchor="ctr"/>
                </a:tc>
                <a:tc>
                  <a:txBody>
                    <a:bodyPr/>
                    <a:lstStyle/>
                    <a:p>
                      <a:pPr indent="182880" algn="ctr">
                        <a:lnSpc>
                          <a:spcPct val="150000"/>
                        </a:lnSpc>
                      </a:pPr>
                      <a:r>
                        <a:rPr lang="en-GB" sz="1000" b="1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-37.6 ± 26.4</a:t>
                      </a:r>
                      <a:endParaRPr lang="en-CH" sz="1050" b="1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58521" marR="58521" marT="0" marB="0" anchor="ctr"/>
                </a:tc>
                <a:tc>
                  <a:txBody>
                    <a:bodyPr/>
                    <a:lstStyle/>
                    <a:p>
                      <a:pPr indent="182880" algn="ctr">
                        <a:lnSpc>
                          <a:spcPct val="150000"/>
                        </a:lnSpc>
                      </a:pPr>
                      <a:r>
                        <a:rPr lang="en-GB" sz="1000" b="1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-21.0 ± 5.7</a:t>
                      </a:r>
                      <a:endParaRPr lang="en-CH" sz="1050" b="1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58521" marR="58521" marT="0" marB="0" anchor="ctr"/>
                </a:tc>
                <a:extLst>
                  <a:ext uri="{0D108BD9-81ED-4DB2-BD59-A6C34878D82A}">
                    <a16:rowId xmlns:a16="http://schemas.microsoft.com/office/drawing/2014/main" val="3135763392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indent="182880" algn="ctr">
                        <a:lnSpc>
                          <a:spcPct val="150000"/>
                        </a:lnSpc>
                      </a:pPr>
                      <a:r>
                        <a:rPr lang="fr-FR" sz="10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CMIP5</a:t>
                      </a:r>
                      <a:endParaRPr lang="en-CH" sz="105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58521" marR="58521" marT="0" marB="0" anchor="ctr"/>
                </a:tc>
                <a:tc>
                  <a:txBody>
                    <a:bodyPr/>
                    <a:lstStyle/>
                    <a:p>
                      <a:pPr indent="182880" algn="ctr">
                        <a:lnSpc>
                          <a:spcPct val="150000"/>
                        </a:lnSpc>
                      </a:pPr>
                      <a:r>
                        <a:rPr lang="en-GB" sz="1000" b="1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1.15 ± 0.63</a:t>
                      </a:r>
                      <a:endParaRPr lang="en-CH" sz="1050" b="1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58521" marR="58521" marT="0" marB="0" anchor="ctr"/>
                </a:tc>
                <a:tc>
                  <a:txBody>
                    <a:bodyPr/>
                    <a:lstStyle/>
                    <a:p>
                      <a:pPr indent="182880" algn="ctr">
                        <a:lnSpc>
                          <a:spcPct val="150000"/>
                        </a:lnSpc>
                      </a:pPr>
                      <a:r>
                        <a:rPr lang="en-GB" sz="1000" b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0.95 ± 0.07</a:t>
                      </a:r>
                      <a:endParaRPr lang="en-CH" sz="1050" b="1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58521" marR="58521" marT="0" marB="0" anchor="ctr"/>
                </a:tc>
                <a:tc>
                  <a:txBody>
                    <a:bodyPr/>
                    <a:lstStyle/>
                    <a:p>
                      <a:pPr indent="182880" algn="ctr">
                        <a:lnSpc>
                          <a:spcPct val="150000"/>
                        </a:lnSpc>
                      </a:pPr>
                      <a:r>
                        <a:rPr lang="en-GB" sz="1000" b="1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-37.0 ± 25.5</a:t>
                      </a:r>
                      <a:endParaRPr lang="en-CH" sz="1050" b="1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58521" marR="58521" marT="0" marB="0" anchor="ctr"/>
                </a:tc>
                <a:tc>
                  <a:txBody>
                    <a:bodyPr/>
                    <a:lstStyle/>
                    <a:p>
                      <a:pPr indent="182880" algn="ctr">
                        <a:lnSpc>
                          <a:spcPct val="150000"/>
                        </a:lnSpc>
                      </a:pPr>
                      <a:r>
                        <a:rPr lang="en-GB" sz="1000" b="1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-9.4 ± 2.7</a:t>
                      </a:r>
                      <a:endParaRPr lang="en-CH" sz="1050" b="1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58521" marR="58521" marT="0" marB="0" anchor="ctr"/>
                </a:tc>
                <a:extLst>
                  <a:ext uri="{0D108BD9-81ED-4DB2-BD59-A6C34878D82A}">
                    <a16:rowId xmlns:a16="http://schemas.microsoft.com/office/drawing/2014/main" val="1046785745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indent="182880" algn="ctr">
                        <a:lnSpc>
                          <a:spcPct val="150000"/>
                        </a:lnSpc>
                      </a:pPr>
                      <a:r>
                        <a:rPr lang="fr-FR" sz="10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CMIP6</a:t>
                      </a:r>
                      <a:endParaRPr lang="en-CH" sz="105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58521" marR="58521" marT="0" marB="0" anchor="ctr"/>
                </a:tc>
                <a:tc>
                  <a:txBody>
                    <a:bodyPr/>
                    <a:lstStyle/>
                    <a:p>
                      <a:pPr indent="182880" algn="ctr">
                        <a:lnSpc>
                          <a:spcPct val="150000"/>
                        </a:lnSpc>
                      </a:pPr>
                      <a:r>
                        <a:rPr lang="en-GB" sz="10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1.22 ± 0.40</a:t>
                      </a:r>
                      <a:endParaRPr lang="en-CH" sz="105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58521" marR="58521" marT="0" marB="0" anchor="ctr"/>
                </a:tc>
                <a:tc>
                  <a:txBody>
                    <a:bodyPr/>
                    <a:lstStyle/>
                    <a:p>
                      <a:pPr indent="182880" algn="ctr">
                        <a:lnSpc>
                          <a:spcPct val="150000"/>
                        </a:lnSpc>
                      </a:pPr>
                      <a:r>
                        <a:rPr lang="en-GB" sz="10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0.91 ± 0.09</a:t>
                      </a:r>
                      <a:endParaRPr lang="en-CH" sz="105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58521" marR="58521" marT="0" marB="0" anchor="ctr"/>
                </a:tc>
                <a:tc>
                  <a:txBody>
                    <a:bodyPr/>
                    <a:lstStyle/>
                    <a:p>
                      <a:pPr indent="182880" algn="ctr">
                        <a:lnSpc>
                          <a:spcPct val="150000"/>
                        </a:lnSpc>
                      </a:pPr>
                      <a:r>
                        <a:rPr lang="en-GB" sz="10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-34.1 ± 38.4</a:t>
                      </a:r>
                      <a:endParaRPr lang="en-CH" sz="105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58521" marR="58521" marT="0" marB="0" anchor="ctr"/>
                </a:tc>
                <a:tc>
                  <a:txBody>
                    <a:bodyPr/>
                    <a:lstStyle/>
                    <a:p>
                      <a:pPr indent="182880" algn="ctr">
                        <a:lnSpc>
                          <a:spcPct val="150000"/>
                        </a:lnSpc>
                      </a:pPr>
                      <a:r>
                        <a:rPr lang="en-GB" sz="10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-8.6 ± 2.9</a:t>
                      </a:r>
                      <a:endParaRPr lang="en-CH" sz="105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58521" marR="58521" marT="0" marB="0" anchor="ctr"/>
                </a:tc>
                <a:extLst>
                  <a:ext uri="{0D108BD9-81ED-4DB2-BD59-A6C34878D82A}">
                    <a16:rowId xmlns:a16="http://schemas.microsoft.com/office/drawing/2014/main" val="3663392789"/>
                  </a:ext>
                </a:extLst>
              </a:tr>
            </a:tbl>
          </a:graphicData>
        </a:graphic>
      </p:graphicFrame>
      <p:sp>
        <p:nvSpPr>
          <p:cNvPr id="25" name="Content Placeholder 2">
            <a:extLst>
              <a:ext uri="{FF2B5EF4-FFF2-40B4-BE49-F238E27FC236}">
                <a16:creationId xmlns:a16="http://schemas.microsoft.com/office/drawing/2014/main" id="{C27B6E57-C3E6-40C3-9AB7-16F17BFB901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479790" y="4805858"/>
            <a:ext cx="4750185" cy="1070675"/>
          </a:xfrm>
        </p:spPr>
        <p:txBody>
          <a:bodyPr>
            <a:norm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500" dirty="0"/>
              <a:t>OSCAR 3.1 </a:t>
            </a:r>
            <a:r>
              <a:rPr lang="fr-FR" sz="1500" dirty="0" err="1"/>
              <a:t>calibrated</a:t>
            </a:r>
            <a:r>
              <a:rPr lang="fr-FR" sz="1500" dirty="0"/>
              <a:t> on CMIP5: </a:t>
            </a:r>
            <a:r>
              <a:rPr lang="fr-FR" sz="1500" dirty="0" err="1"/>
              <a:t>closer</a:t>
            </a:r>
            <a:r>
              <a:rPr lang="fr-FR" sz="1500" dirty="0"/>
              <a:t> agreement for the </a:t>
            </a:r>
            <a:r>
              <a:rPr lang="fr-FR" sz="1500" dirty="0" err="1"/>
              <a:t>unconstrained</a:t>
            </a:r>
            <a:r>
              <a:rPr lang="fr-FR" sz="1500" dirty="0"/>
              <a:t> version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500" dirty="0" err="1"/>
              <a:t>Climate</a:t>
            </a:r>
            <a:r>
              <a:rPr lang="fr-FR" sz="1500" dirty="0"/>
              <a:t> </a:t>
            </a:r>
            <a:r>
              <a:rPr lang="fr-FR" sz="1500" dirty="0" err="1"/>
              <a:t>sensitivity</a:t>
            </a:r>
            <a:r>
              <a:rPr lang="fr-FR" sz="1500" dirty="0"/>
              <a:t> of the </a:t>
            </a:r>
            <a:r>
              <a:rPr lang="fr-FR" sz="1500" dirty="0" err="1"/>
              <a:t>ocean</a:t>
            </a:r>
            <a:r>
              <a:rPr lang="fr-FR" sz="1500" dirty="0"/>
              <a:t> </a:t>
            </a:r>
            <a:r>
              <a:rPr lang="fr-FR" sz="1500" dirty="0" err="1"/>
              <a:t>too</a:t>
            </a:r>
            <a:r>
              <a:rPr lang="fr-FR" sz="1500" dirty="0"/>
              <a:t> high</a:t>
            </a:r>
          </a:p>
        </p:txBody>
      </p:sp>
      <p:sp>
        <p:nvSpPr>
          <p:cNvPr id="31" name="Arrow: Right 30">
            <a:extLst>
              <a:ext uri="{FF2B5EF4-FFF2-40B4-BE49-F238E27FC236}">
                <a16:creationId xmlns:a16="http://schemas.microsoft.com/office/drawing/2014/main" id="{A08A35B0-3F1F-4040-A26C-2C247109F332}"/>
              </a:ext>
            </a:extLst>
          </p:cNvPr>
          <p:cNvSpPr/>
          <p:nvPr/>
        </p:nvSpPr>
        <p:spPr>
          <a:xfrm>
            <a:off x="5838738" y="3370711"/>
            <a:ext cx="352337" cy="13588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H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3A867C5-A8F4-431B-B5AF-E68B8F8A70E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5979" y="1568950"/>
            <a:ext cx="5487352" cy="40476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888677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12D1FF-44C2-4E3B-8E73-9263F6E818F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85226" y="3212754"/>
            <a:ext cx="4881266" cy="2364181"/>
          </a:xfrm>
        </p:spPr>
        <p:txBody>
          <a:bodyPr/>
          <a:lstStyle/>
          <a:p>
            <a:r>
              <a:rPr lang="fr-FR" dirty="0"/>
              <a:t>Good performances over scenarios, </a:t>
            </a:r>
            <a:r>
              <a:rPr lang="fr-FR" dirty="0" err="1"/>
              <a:t>although</a:t>
            </a:r>
            <a:r>
              <a:rPr lang="fr-FR" dirty="0"/>
              <a:t>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 err="1"/>
              <a:t>Constraining</a:t>
            </a:r>
            <a:r>
              <a:rPr lang="fr-FR" dirty="0"/>
              <a:t> </a:t>
            </a:r>
            <a:r>
              <a:rPr lang="fr-FR" dirty="0" err="1"/>
              <a:t>using</a:t>
            </a:r>
            <a:r>
              <a:rPr lang="fr-FR" dirty="0"/>
              <a:t> </a:t>
            </a:r>
            <a:r>
              <a:rPr lang="fr-FR" dirty="0" err="1"/>
              <a:t>assessed</a:t>
            </a:r>
            <a:r>
              <a:rPr lang="fr-FR" dirty="0"/>
              <a:t> ranges </a:t>
            </a:r>
            <a:r>
              <a:rPr lang="fr-FR" dirty="0" err="1"/>
              <a:t>take</a:t>
            </a:r>
            <a:r>
              <a:rPr lang="fr-FR" dirty="0"/>
              <a:t> OSCAR </a:t>
            </a:r>
            <a:r>
              <a:rPr lang="fr-FR" dirty="0" err="1"/>
              <a:t>away</a:t>
            </a:r>
            <a:r>
              <a:rPr lang="fr-FR" dirty="0"/>
              <a:t> </a:t>
            </a:r>
            <a:r>
              <a:rPr lang="fr-FR" dirty="0" err="1"/>
              <a:t>from</a:t>
            </a:r>
            <a:r>
              <a:rPr lang="fr-FR" dirty="0"/>
              <a:t> CMIP6 ranges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/>
              <a:t>RF </a:t>
            </a:r>
            <a:r>
              <a:rPr lang="fr-FR" dirty="0" err="1"/>
              <a:t>aerosols</a:t>
            </a:r>
            <a:r>
              <a:rPr lang="fr-FR" dirty="0"/>
              <a:t> and trop. ozone </a:t>
            </a:r>
            <a:r>
              <a:rPr lang="fr-FR" dirty="0" err="1"/>
              <a:t>too</a:t>
            </a:r>
            <a:r>
              <a:rPr lang="fr-FR" dirty="0"/>
              <a:t> </a:t>
            </a:r>
            <a:r>
              <a:rPr lang="fr-FR" dirty="0" err="1"/>
              <a:t>strong</a:t>
            </a:r>
            <a:r>
              <a:rPr lang="fr-FR" dirty="0"/>
              <a:t>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fr-FR" dirty="0" err="1"/>
              <a:t>need</a:t>
            </a:r>
            <a:r>
              <a:rPr lang="fr-FR" dirty="0"/>
              <a:t> calibration on CMIP6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fr-FR" sz="1600" dirty="0"/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EA0F8B18-0A3F-433C-8666-79A957FF91B4}"/>
              </a:ext>
            </a:extLst>
          </p:cNvPr>
          <p:cNvGrpSpPr/>
          <p:nvPr/>
        </p:nvGrpSpPr>
        <p:grpSpPr>
          <a:xfrm>
            <a:off x="285226" y="34597"/>
            <a:ext cx="9170788" cy="1255925"/>
            <a:chOff x="285226" y="134054"/>
            <a:chExt cx="9170788" cy="1255925"/>
          </a:xfrm>
        </p:grpSpPr>
        <p:sp>
          <p:nvSpPr>
            <p:cNvPr id="6" name="Arrow: Right 5">
              <a:extLst>
                <a:ext uri="{FF2B5EF4-FFF2-40B4-BE49-F238E27FC236}">
                  <a16:creationId xmlns:a16="http://schemas.microsoft.com/office/drawing/2014/main" id="{FBA57D6E-9947-4A6E-AC1C-A0793896158C}"/>
                </a:ext>
              </a:extLst>
            </p:cNvPr>
            <p:cNvSpPr/>
            <p:nvPr/>
          </p:nvSpPr>
          <p:spPr>
            <a:xfrm>
              <a:off x="285226" y="134054"/>
              <a:ext cx="9034265" cy="528506"/>
            </a:xfrm>
            <a:prstGeom prst="rightArrow">
              <a:avLst/>
            </a:prstGeom>
            <a:gradFill flip="none" rotWithShape="1">
              <a:gsLst>
                <a:gs pos="100000">
                  <a:schemeClr val="accent3">
                    <a:lumMod val="75000"/>
                  </a:schemeClr>
                </a:gs>
                <a:gs pos="49000">
                  <a:schemeClr val="accent2"/>
                </a:gs>
                <a:gs pos="0">
                  <a:srgbClr val="2754A2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H"/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08C57AE9-8EFE-41B0-9546-C39E8769CC74}"/>
                </a:ext>
              </a:extLst>
            </p:cNvPr>
            <p:cNvSpPr txBox="1"/>
            <p:nvPr/>
          </p:nvSpPr>
          <p:spPr>
            <a:xfrm rot="1833406">
              <a:off x="348206" y="866260"/>
              <a:ext cx="123142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1400" dirty="0"/>
                <a:t>OSCAR v3.1</a:t>
              </a:r>
              <a:endParaRPr lang="en-CH" sz="1400" dirty="0"/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07BB249E-9EC7-404A-AE40-20DB712553C1}"/>
                </a:ext>
              </a:extLst>
            </p:cNvPr>
            <p:cNvSpPr txBox="1"/>
            <p:nvPr/>
          </p:nvSpPr>
          <p:spPr>
            <a:xfrm rot="1833406">
              <a:off x="1268309" y="849382"/>
              <a:ext cx="76335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1400" dirty="0"/>
                <a:t>RCMIP</a:t>
              </a:r>
              <a:endParaRPr lang="en-CH" sz="1400" dirty="0"/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80CE5308-8DFA-4156-AF38-433597CC2943}"/>
                </a:ext>
              </a:extLst>
            </p:cNvPr>
            <p:cNvSpPr txBox="1"/>
            <p:nvPr/>
          </p:nvSpPr>
          <p:spPr>
            <a:xfrm rot="1833406">
              <a:off x="1913536" y="866759"/>
              <a:ext cx="1281120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1400" dirty="0"/>
                <a:t>Simulations &amp;</a:t>
              </a:r>
            </a:p>
            <a:p>
              <a:r>
                <a:rPr lang="fr-FR" sz="1400" dirty="0" err="1"/>
                <a:t>constraints</a:t>
              </a:r>
              <a:endParaRPr lang="en-CH" sz="1400" dirty="0"/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63B8B37D-C06B-4D65-9750-5F5A05970915}"/>
                </a:ext>
              </a:extLst>
            </p:cNvPr>
            <p:cNvSpPr txBox="1"/>
            <p:nvPr/>
          </p:nvSpPr>
          <p:spPr>
            <a:xfrm rot="1833406">
              <a:off x="3478295" y="816854"/>
              <a:ext cx="1378904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1400" dirty="0"/>
                <a:t>Reconstruction</a:t>
              </a:r>
            </a:p>
            <a:p>
              <a:r>
                <a:rPr lang="fr-FR" sz="1400" dirty="0"/>
                <a:t>of </a:t>
              </a:r>
              <a:r>
                <a:rPr lang="fr-FR" sz="1400" dirty="0" err="1"/>
                <a:t>historical</a:t>
              </a:r>
              <a:endParaRPr lang="en-CH" sz="1400" dirty="0"/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6393B93E-D90D-44AA-BFAD-5B2A48C128EB}"/>
                </a:ext>
              </a:extLst>
            </p:cNvPr>
            <p:cNvSpPr txBox="1"/>
            <p:nvPr/>
          </p:nvSpPr>
          <p:spPr>
            <a:xfrm rot="1833406">
              <a:off x="4365476" y="911876"/>
              <a:ext cx="1409360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1400" dirty="0" err="1"/>
                <a:t>Climate</a:t>
              </a:r>
              <a:r>
                <a:rPr lang="fr-FR" sz="1400" dirty="0"/>
                <a:t> system</a:t>
              </a:r>
              <a:endParaRPr lang="en-CH" sz="1400" dirty="0"/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1B31B5EC-5D80-4B4C-BF6C-CC65B4786110}"/>
                </a:ext>
              </a:extLst>
            </p:cNvPr>
            <p:cNvSpPr txBox="1"/>
            <p:nvPr/>
          </p:nvSpPr>
          <p:spPr>
            <a:xfrm rot="1833406">
              <a:off x="5038884" y="854809"/>
              <a:ext cx="1229824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1400" dirty="0"/>
                <a:t>Carbon cycle</a:t>
              </a:r>
              <a:endParaRPr lang="en-CH" sz="1400" dirty="0"/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767F0AAC-4E62-4BD7-8EF7-A3D377149D78}"/>
                </a:ext>
              </a:extLst>
            </p:cNvPr>
            <p:cNvSpPr txBox="1"/>
            <p:nvPr/>
          </p:nvSpPr>
          <p:spPr>
            <a:xfrm rot="1833406">
              <a:off x="6309730" y="874632"/>
              <a:ext cx="1837362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1400" b="1" u="sng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Projections on SSP</a:t>
              </a:r>
              <a:endParaRPr lang="en-CH" sz="1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3BB513B7-A922-4BF4-8E64-C005FC1166BC}"/>
                </a:ext>
              </a:extLst>
            </p:cNvPr>
            <p:cNvSpPr txBox="1"/>
            <p:nvPr/>
          </p:nvSpPr>
          <p:spPr>
            <a:xfrm rot="1833406">
              <a:off x="7168513" y="890106"/>
              <a:ext cx="172996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1400" dirty="0" err="1"/>
                <a:t>Historical</a:t>
              </a:r>
              <a:r>
                <a:rPr lang="fr-FR" sz="1400" dirty="0"/>
                <a:t> &amp; LULCC</a:t>
              </a:r>
              <a:endParaRPr lang="en-CH" sz="1400" dirty="0"/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9B572B58-66FC-4AA2-BBF5-DC2598EC2CA2}"/>
                </a:ext>
              </a:extLst>
            </p:cNvPr>
            <p:cNvSpPr txBox="1"/>
            <p:nvPr/>
          </p:nvSpPr>
          <p:spPr>
            <a:xfrm rot="1833406">
              <a:off x="7986445" y="836684"/>
              <a:ext cx="1469569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1400" dirty="0"/>
                <a:t>SSP, LU &amp; SRM</a:t>
              </a:r>
              <a:endParaRPr lang="en-CH" sz="1400" dirty="0"/>
            </a:p>
          </p:txBody>
        </p:sp>
        <p:sp>
          <p:nvSpPr>
            <p:cNvPr id="16" name="Arrow: Down 15">
              <a:extLst>
                <a:ext uri="{FF2B5EF4-FFF2-40B4-BE49-F238E27FC236}">
                  <a16:creationId xmlns:a16="http://schemas.microsoft.com/office/drawing/2014/main" id="{1128581D-3669-41F3-B00D-CB1D07F446F6}"/>
                </a:ext>
              </a:extLst>
            </p:cNvPr>
            <p:cNvSpPr/>
            <p:nvPr/>
          </p:nvSpPr>
          <p:spPr>
            <a:xfrm>
              <a:off x="1619555" y="278628"/>
              <a:ext cx="117475" cy="609361"/>
            </a:xfrm>
            <a:prstGeom prst="downArrow">
              <a:avLst/>
            </a:prstGeom>
            <a:solidFill>
              <a:srgbClr val="336CA8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H">
                <a:ln>
                  <a:solidFill>
                    <a:schemeClr val="bg1">
                      <a:lumMod val="95000"/>
                    </a:schemeClr>
                  </a:solidFill>
                </a:ln>
              </a:endParaRPr>
            </a:p>
          </p:txBody>
        </p:sp>
        <p:sp>
          <p:nvSpPr>
            <p:cNvPr id="17" name="Arrow: Down 16">
              <a:extLst>
                <a:ext uri="{FF2B5EF4-FFF2-40B4-BE49-F238E27FC236}">
                  <a16:creationId xmlns:a16="http://schemas.microsoft.com/office/drawing/2014/main" id="{AF43DAC6-E7D3-44EE-8AEA-26E71E85C7BD}"/>
                </a:ext>
              </a:extLst>
            </p:cNvPr>
            <p:cNvSpPr/>
            <p:nvPr/>
          </p:nvSpPr>
          <p:spPr>
            <a:xfrm>
              <a:off x="872273" y="277689"/>
              <a:ext cx="117475" cy="609361"/>
            </a:xfrm>
            <a:prstGeom prst="downArrow">
              <a:avLst/>
            </a:prstGeom>
            <a:solidFill>
              <a:srgbClr val="336CA8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H">
                <a:ln>
                  <a:solidFill>
                    <a:schemeClr val="bg1">
                      <a:lumMod val="95000"/>
                    </a:schemeClr>
                  </a:solidFill>
                </a:ln>
              </a:endParaRPr>
            </a:p>
          </p:txBody>
        </p:sp>
        <p:sp>
          <p:nvSpPr>
            <p:cNvPr id="18" name="Arrow: Down 17">
              <a:extLst>
                <a:ext uri="{FF2B5EF4-FFF2-40B4-BE49-F238E27FC236}">
                  <a16:creationId xmlns:a16="http://schemas.microsoft.com/office/drawing/2014/main" id="{CC9868F8-7C24-4F9B-8C3C-5343F2D0D33E}"/>
                </a:ext>
              </a:extLst>
            </p:cNvPr>
            <p:cNvSpPr/>
            <p:nvPr/>
          </p:nvSpPr>
          <p:spPr>
            <a:xfrm>
              <a:off x="2491464" y="274817"/>
              <a:ext cx="117475" cy="609361"/>
            </a:xfrm>
            <a:prstGeom prst="downArrow">
              <a:avLst/>
            </a:prstGeom>
            <a:solidFill>
              <a:srgbClr val="336CA8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H">
                <a:ln>
                  <a:solidFill>
                    <a:schemeClr val="bg1">
                      <a:lumMod val="95000"/>
                    </a:schemeClr>
                  </a:solidFill>
                </a:ln>
              </a:endParaRPr>
            </a:p>
          </p:txBody>
        </p:sp>
        <p:sp>
          <p:nvSpPr>
            <p:cNvPr id="19" name="Arrow: Down 18">
              <a:extLst>
                <a:ext uri="{FF2B5EF4-FFF2-40B4-BE49-F238E27FC236}">
                  <a16:creationId xmlns:a16="http://schemas.microsoft.com/office/drawing/2014/main" id="{CA4CECB7-44A4-4B53-91C4-8C9EC2EE5D33}"/>
                </a:ext>
              </a:extLst>
            </p:cNvPr>
            <p:cNvSpPr/>
            <p:nvPr/>
          </p:nvSpPr>
          <p:spPr>
            <a:xfrm>
              <a:off x="4151607" y="274126"/>
              <a:ext cx="117475" cy="609361"/>
            </a:xfrm>
            <a:prstGeom prst="downArrow">
              <a:avLst/>
            </a:prstGeom>
            <a:solidFill>
              <a:srgbClr val="336CA8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H">
                <a:ln>
                  <a:solidFill>
                    <a:schemeClr val="bg1">
                      <a:lumMod val="95000"/>
                    </a:schemeClr>
                  </a:solidFill>
                </a:ln>
              </a:endParaRPr>
            </a:p>
          </p:txBody>
        </p:sp>
        <p:sp>
          <p:nvSpPr>
            <p:cNvPr id="20" name="Arrow: Down 19">
              <a:extLst>
                <a:ext uri="{FF2B5EF4-FFF2-40B4-BE49-F238E27FC236}">
                  <a16:creationId xmlns:a16="http://schemas.microsoft.com/office/drawing/2014/main" id="{F14935DE-437D-4E5C-84A2-DABB2A22C26C}"/>
                </a:ext>
              </a:extLst>
            </p:cNvPr>
            <p:cNvSpPr/>
            <p:nvPr/>
          </p:nvSpPr>
          <p:spPr>
            <a:xfrm>
              <a:off x="4890540" y="279011"/>
              <a:ext cx="117475" cy="609361"/>
            </a:xfrm>
            <a:prstGeom prst="downArrow">
              <a:avLst/>
            </a:prstGeom>
            <a:solidFill>
              <a:srgbClr val="336CA8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H">
                <a:ln>
                  <a:solidFill>
                    <a:schemeClr val="bg1">
                      <a:lumMod val="95000"/>
                    </a:schemeClr>
                  </a:solidFill>
                </a:ln>
              </a:endParaRPr>
            </a:p>
          </p:txBody>
        </p:sp>
        <p:sp>
          <p:nvSpPr>
            <p:cNvPr id="21" name="Arrow: Down 20">
              <a:extLst>
                <a:ext uri="{FF2B5EF4-FFF2-40B4-BE49-F238E27FC236}">
                  <a16:creationId xmlns:a16="http://schemas.microsoft.com/office/drawing/2014/main" id="{E1DF9385-315F-4F38-B069-C8806A184BB1}"/>
                </a:ext>
              </a:extLst>
            </p:cNvPr>
            <p:cNvSpPr/>
            <p:nvPr/>
          </p:nvSpPr>
          <p:spPr>
            <a:xfrm>
              <a:off x="5535282" y="279011"/>
              <a:ext cx="117475" cy="609361"/>
            </a:xfrm>
            <a:prstGeom prst="downArrow">
              <a:avLst/>
            </a:prstGeom>
            <a:solidFill>
              <a:srgbClr val="336CA8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H">
                <a:ln>
                  <a:solidFill>
                    <a:schemeClr val="bg1">
                      <a:lumMod val="95000"/>
                    </a:schemeClr>
                  </a:solidFill>
                </a:ln>
              </a:endParaRPr>
            </a:p>
          </p:txBody>
        </p:sp>
        <p:sp>
          <p:nvSpPr>
            <p:cNvPr id="22" name="Arrow: Down 21">
              <a:extLst>
                <a:ext uri="{FF2B5EF4-FFF2-40B4-BE49-F238E27FC236}">
                  <a16:creationId xmlns:a16="http://schemas.microsoft.com/office/drawing/2014/main" id="{AE2FBDB6-9A10-4490-ACDC-B642B8112C10}"/>
                </a:ext>
              </a:extLst>
            </p:cNvPr>
            <p:cNvSpPr/>
            <p:nvPr/>
          </p:nvSpPr>
          <p:spPr>
            <a:xfrm>
              <a:off x="7120527" y="273440"/>
              <a:ext cx="117475" cy="609361"/>
            </a:xfrm>
            <a:prstGeom prst="downArrow">
              <a:avLst/>
            </a:prstGeom>
            <a:solidFill>
              <a:srgbClr val="336CA8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H">
                <a:ln>
                  <a:solidFill>
                    <a:schemeClr val="bg1">
                      <a:lumMod val="95000"/>
                    </a:schemeClr>
                  </a:solidFill>
                </a:ln>
              </a:endParaRPr>
            </a:p>
          </p:txBody>
        </p:sp>
        <p:sp>
          <p:nvSpPr>
            <p:cNvPr id="23" name="Arrow: Down 22">
              <a:extLst>
                <a:ext uri="{FF2B5EF4-FFF2-40B4-BE49-F238E27FC236}">
                  <a16:creationId xmlns:a16="http://schemas.microsoft.com/office/drawing/2014/main" id="{F8BDD30D-521C-496B-89F0-B9F790D97310}"/>
                </a:ext>
              </a:extLst>
            </p:cNvPr>
            <p:cNvSpPr/>
            <p:nvPr/>
          </p:nvSpPr>
          <p:spPr>
            <a:xfrm>
              <a:off x="7866505" y="273439"/>
              <a:ext cx="117475" cy="609361"/>
            </a:xfrm>
            <a:prstGeom prst="downArrow">
              <a:avLst/>
            </a:prstGeom>
            <a:solidFill>
              <a:srgbClr val="336CA8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H">
                <a:ln>
                  <a:solidFill>
                    <a:schemeClr val="bg1">
                      <a:lumMod val="95000"/>
                    </a:schemeClr>
                  </a:solidFill>
                </a:ln>
              </a:endParaRPr>
            </a:p>
          </p:txBody>
        </p:sp>
        <p:sp>
          <p:nvSpPr>
            <p:cNvPr id="24" name="Arrow: Down 23">
              <a:extLst>
                <a:ext uri="{FF2B5EF4-FFF2-40B4-BE49-F238E27FC236}">
                  <a16:creationId xmlns:a16="http://schemas.microsoft.com/office/drawing/2014/main" id="{975496C3-95B8-499A-9801-2682D0D6BBCF}"/>
                </a:ext>
              </a:extLst>
            </p:cNvPr>
            <p:cNvSpPr/>
            <p:nvPr/>
          </p:nvSpPr>
          <p:spPr>
            <a:xfrm>
              <a:off x="8608116" y="273440"/>
              <a:ext cx="117475" cy="609361"/>
            </a:xfrm>
            <a:prstGeom prst="downArrow">
              <a:avLst/>
            </a:prstGeom>
            <a:solidFill>
              <a:srgbClr val="336CA8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H">
                <a:ln>
                  <a:solidFill>
                    <a:schemeClr val="bg1">
                      <a:lumMod val="95000"/>
                    </a:schemeClr>
                  </a:solidFill>
                </a:ln>
              </a:endParaRPr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DAB24ABD-8231-447E-A305-1734E66F469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8015" y="1459315"/>
            <a:ext cx="7149714" cy="54004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412911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>
            <a:extLst>
              <a:ext uri="{FF2B5EF4-FFF2-40B4-BE49-F238E27FC236}">
                <a16:creationId xmlns:a16="http://schemas.microsoft.com/office/drawing/2014/main" id="{EA0F8B18-0A3F-433C-8666-79A957FF91B4}"/>
              </a:ext>
            </a:extLst>
          </p:cNvPr>
          <p:cNvGrpSpPr/>
          <p:nvPr/>
        </p:nvGrpSpPr>
        <p:grpSpPr>
          <a:xfrm>
            <a:off x="285226" y="34597"/>
            <a:ext cx="9170789" cy="1255925"/>
            <a:chOff x="285226" y="134054"/>
            <a:chExt cx="9170789" cy="1255925"/>
          </a:xfrm>
        </p:grpSpPr>
        <p:sp>
          <p:nvSpPr>
            <p:cNvPr id="6" name="Arrow: Right 5">
              <a:extLst>
                <a:ext uri="{FF2B5EF4-FFF2-40B4-BE49-F238E27FC236}">
                  <a16:creationId xmlns:a16="http://schemas.microsoft.com/office/drawing/2014/main" id="{FBA57D6E-9947-4A6E-AC1C-A0793896158C}"/>
                </a:ext>
              </a:extLst>
            </p:cNvPr>
            <p:cNvSpPr/>
            <p:nvPr/>
          </p:nvSpPr>
          <p:spPr>
            <a:xfrm>
              <a:off x="285226" y="134054"/>
              <a:ext cx="9034265" cy="528506"/>
            </a:xfrm>
            <a:prstGeom prst="rightArrow">
              <a:avLst/>
            </a:prstGeom>
            <a:gradFill flip="none" rotWithShape="1">
              <a:gsLst>
                <a:gs pos="100000">
                  <a:schemeClr val="accent3">
                    <a:lumMod val="75000"/>
                  </a:schemeClr>
                </a:gs>
                <a:gs pos="49000">
                  <a:schemeClr val="accent2"/>
                </a:gs>
                <a:gs pos="0">
                  <a:srgbClr val="2754A2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H"/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08C57AE9-8EFE-41B0-9546-C39E8769CC74}"/>
                </a:ext>
              </a:extLst>
            </p:cNvPr>
            <p:cNvSpPr txBox="1"/>
            <p:nvPr/>
          </p:nvSpPr>
          <p:spPr>
            <a:xfrm rot="1833406">
              <a:off x="348206" y="866260"/>
              <a:ext cx="123142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1400" dirty="0"/>
                <a:t>OSCAR v3.1</a:t>
              </a:r>
              <a:endParaRPr lang="en-CH" sz="1400" dirty="0"/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07BB249E-9EC7-404A-AE40-20DB712553C1}"/>
                </a:ext>
              </a:extLst>
            </p:cNvPr>
            <p:cNvSpPr txBox="1"/>
            <p:nvPr/>
          </p:nvSpPr>
          <p:spPr>
            <a:xfrm rot="1833406">
              <a:off x="1268309" y="849382"/>
              <a:ext cx="76335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1400" dirty="0"/>
                <a:t>RCMIP</a:t>
              </a:r>
              <a:endParaRPr lang="en-CH" sz="1400" dirty="0"/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80CE5308-8DFA-4156-AF38-433597CC2943}"/>
                </a:ext>
              </a:extLst>
            </p:cNvPr>
            <p:cNvSpPr txBox="1"/>
            <p:nvPr/>
          </p:nvSpPr>
          <p:spPr>
            <a:xfrm rot="1833406">
              <a:off x="1913536" y="866759"/>
              <a:ext cx="1281120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1400" dirty="0"/>
                <a:t>Simulations &amp;</a:t>
              </a:r>
            </a:p>
            <a:p>
              <a:r>
                <a:rPr lang="fr-FR" sz="1400" dirty="0" err="1"/>
                <a:t>constraints</a:t>
              </a:r>
              <a:endParaRPr lang="en-CH" sz="1400" dirty="0"/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63B8B37D-C06B-4D65-9750-5F5A05970915}"/>
                </a:ext>
              </a:extLst>
            </p:cNvPr>
            <p:cNvSpPr txBox="1"/>
            <p:nvPr/>
          </p:nvSpPr>
          <p:spPr>
            <a:xfrm rot="1833406">
              <a:off x="3478295" y="816854"/>
              <a:ext cx="1378904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1400" dirty="0"/>
                <a:t>Reconstruction</a:t>
              </a:r>
            </a:p>
            <a:p>
              <a:r>
                <a:rPr lang="fr-FR" sz="1400" dirty="0"/>
                <a:t>of </a:t>
              </a:r>
              <a:r>
                <a:rPr lang="fr-FR" sz="1400" dirty="0" err="1"/>
                <a:t>historical</a:t>
              </a:r>
              <a:endParaRPr lang="en-CH" sz="1400" dirty="0"/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6393B93E-D90D-44AA-BFAD-5B2A48C128EB}"/>
                </a:ext>
              </a:extLst>
            </p:cNvPr>
            <p:cNvSpPr txBox="1"/>
            <p:nvPr/>
          </p:nvSpPr>
          <p:spPr>
            <a:xfrm rot="1833406">
              <a:off x="4365476" y="911876"/>
              <a:ext cx="1409360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1400" dirty="0" err="1"/>
                <a:t>Climate</a:t>
              </a:r>
              <a:r>
                <a:rPr lang="fr-FR" sz="1400" dirty="0"/>
                <a:t> system</a:t>
              </a:r>
              <a:endParaRPr lang="en-CH" sz="1400" dirty="0"/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1B31B5EC-5D80-4B4C-BF6C-CC65B4786110}"/>
                </a:ext>
              </a:extLst>
            </p:cNvPr>
            <p:cNvSpPr txBox="1"/>
            <p:nvPr/>
          </p:nvSpPr>
          <p:spPr>
            <a:xfrm rot="1833406">
              <a:off x="5038884" y="854809"/>
              <a:ext cx="1229824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1400" dirty="0"/>
                <a:t>Carbon cycle</a:t>
              </a:r>
              <a:endParaRPr lang="en-CH" sz="1400" dirty="0"/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767F0AAC-4E62-4BD7-8EF7-A3D377149D78}"/>
                </a:ext>
              </a:extLst>
            </p:cNvPr>
            <p:cNvSpPr txBox="1"/>
            <p:nvPr/>
          </p:nvSpPr>
          <p:spPr>
            <a:xfrm rot="1833406">
              <a:off x="6363430" y="874632"/>
              <a:ext cx="172996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1400" dirty="0"/>
                <a:t>Projections on SSP</a:t>
              </a:r>
              <a:endParaRPr lang="en-CH" sz="1400" dirty="0"/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3BB513B7-A922-4BF4-8E64-C005FC1166BC}"/>
                </a:ext>
              </a:extLst>
            </p:cNvPr>
            <p:cNvSpPr txBox="1"/>
            <p:nvPr/>
          </p:nvSpPr>
          <p:spPr>
            <a:xfrm rot="1833406">
              <a:off x="7114813" y="890106"/>
              <a:ext cx="1837362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1400" b="1" u="sng" dirty="0" err="1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Historical</a:t>
              </a:r>
              <a:r>
                <a:rPr lang="fr-FR" sz="1400" b="1" u="sng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&amp; LULCC</a:t>
              </a:r>
              <a:endParaRPr lang="en-CH" sz="1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9B572B58-66FC-4AA2-BBF5-DC2598EC2CA2}"/>
                </a:ext>
              </a:extLst>
            </p:cNvPr>
            <p:cNvSpPr txBox="1"/>
            <p:nvPr/>
          </p:nvSpPr>
          <p:spPr>
            <a:xfrm rot="1833406">
              <a:off x="7986446" y="836684"/>
              <a:ext cx="1469569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1400" dirty="0"/>
                <a:t>SSP, LU &amp; SRM</a:t>
              </a:r>
              <a:endParaRPr lang="en-CH" sz="1400" dirty="0"/>
            </a:p>
          </p:txBody>
        </p:sp>
        <p:sp>
          <p:nvSpPr>
            <p:cNvPr id="16" name="Arrow: Down 15">
              <a:extLst>
                <a:ext uri="{FF2B5EF4-FFF2-40B4-BE49-F238E27FC236}">
                  <a16:creationId xmlns:a16="http://schemas.microsoft.com/office/drawing/2014/main" id="{1128581D-3669-41F3-B00D-CB1D07F446F6}"/>
                </a:ext>
              </a:extLst>
            </p:cNvPr>
            <p:cNvSpPr/>
            <p:nvPr/>
          </p:nvSpPr>
          <p:spPr>
            <a:xfrm>
              <a:off x="1619555" y="278628"/>
              <a:ext cx="117475" cy="609361"/>
            </a:xfrm>
            <a:prstGeom prst="downArrow">
              <a:avLst/>
            </a:prstGeom>
            <a:solidFill>
              <a:srgbClr val="336CA8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H">
                <a:ln>
                  <a:solidFill>
                    <a:schemeClr val="bg1">
                      <a:lumMod val="95000"/>
                    </a:schemeClr>
                  </a:solidFill>
                </a:ln>
              </a:endParaRPr>
            </a:p>
          </p:txBody>
        </p:sp>
        <p:sp>
          <p:nvSpPr>
            <p:cNvPr id="17" name="Arrow: Down 16">
              <a:extLst>
                <a:ext uri="{FF2B5EF4-FFF2-40B4-BE49-F238E27FC236}">
                  <a16:creationId xmlns:a16="http://schemas.microsoft.com/office/drawing/2014/main" id="{AF43DAC6-E7D3-44EE-8AEA-26E71E85C7BD}"/>
                </a:ext>
              </a:extLst>
            </p:cNvPr>
            <p:cNvSpPr/>
            <p:nvPr/>
          </p:nvSpPr>
          <p:spPr>
            <a:xfrm>
              <a:off x="872273" y="277689"/>
              <a:ext cx="117475" cy="609361"/>
            </a:xfrm>
            <a:prstGeom prst="downArrow">
              <a:avLst/>
            </a:prstGeom>
            <a:solidFill>
              <a:srgbClr val="336CA8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H">
                <a:ln>
                  <a:solidFill>
                    <a:schemeClr val="bg1">
                      <a:lumMod val="95000"/>
                    </a:schemeClr>
                  </a:solidFill>
                </a:ln>
              </a:endParaRPr>
            </a:p>
          </p:txBody>
        </p:sp>
        <p:sp>
          <p:nvSpPr>
            <p:cNvPr id="18" name="Arrow: Down 17">
              <a:extLst>
                <a:ext uri="{FF2B5EF4-FFF2-40B4-BE49-F238E27FC236}">
                  <a16:creationId xmlns:a16="http://schemas.microsoft.com/office/drawing/2014/main" id="{CC9868F8-7C24-4F9B-8C3C-5343F2D0D33E}"/>
                </a:ext>
              </a:extLst>
            </p:cNvPr>
            <p:cNvSpPr/>
            <p:nvPr/>
          </p:nvSpPr>
          <p:spPr>
            <a:xfrm>
              <a:off x="2491464" y="274817"/>
              <a:ext cx="117475" cy="609361"/>
            </a:xfrm>
            <a:prstGeom prst="downArrow">
              <a:avLst/>
            </a:prstGeom>
            <a:solidFill>
              <a:srgbClr val="336CA8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H">
                <a:ln>
                  <a:solidFill>
                    <a:schemeClr val="bg1">
                      <a:lumMod val="95000"/>
                    </a:schemeClr>
                  </a:solidFill>
                </a:ln>
              </a:endParaRPr>
            </a:p>
          </p:txBody>
        </p:sp>
        <p:sp>
          <p:nvSpPr>
            <p:cNvPr id="19" name="Arrow: Down 18">
              <a:extLst>
                <a:ext uri="{FF2B5EF4-FFF2-40B4-BE49-F238E27FC236}">
                  <a16:creationId xmlns:a16="http://schemas.microsoft.com/office/drawing/2014/main" id="{CA4CECB7-44A4-4B53-91C4-8C9EC2EE5D33}"/>
                </a:ext>
              </a:extLst>
            </p:cNvPr>
            <p:cNvSpPr/>
            <p:nvPr/>
          </p:nvSpPr>
          <p:spPr>
            <a:xfrm>
              <a:off x="4151607" y="274126"/>
              <a:ext cx="117475" cy="609361"/>
            </a:xfrm>
            <a:prstGeom prst="downArrow">
              <a:avLst/>
            </a:prstGeom>
            <a:solidFill>
              <a:srgbClr val="336CA8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H">
                <a:ln>
                  <a:solidFill>
                    <a:schemeClr val="bg1">
                      <a:lumMod val="95000"/>
                    </a:schemeClr>
                  </a:solidFill>
                </a:ln>
              </a:endParaRPr>
            </a:p>
          </p:txBody>
        </p:sp>
        <p:sp>
          <p:nvSpPr>
            <p:cNvPr id="20" name="Arrow: Down 19">
              <a:extLst>
                <a:ext uri="{FF2B5EF4-FFF2-40B4-BE49-F238E27FC236}">
                  <a16:creationId xmlns:a16="http://schemas.microsoft.com/office/drawing/2014/main" id="{F14935DE-437D-4E5C-84A2-DABB2A22C26C}"/>
                </a:ext>
              </a:extLst>
            </p:cNvPr>
            <p:cNvSpPr/>
            <p:nvPr/>
          </p:nvSpPr>
          <p:spPr>
            <a:xfrm>
              <a:off x="4890540" y="279011"/>
              <a:ext cx="117475" cy="609361"/>
            </a:xfrm>
            <a:prstGeom prst="downArrow">
              <a:avLst/>
            </a:prstGeom>
            <a:solidFill>
              <a:srgbClr val="336CA8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H">
                <a:ln>
                  <a:solidFill>
                    <a:schemeClr val="bg1">
                      <a:lumMod val="95000"/>
                    </a:schemeClr>
                  </a:solidFill>
                </a:ln>
              </a:endParaRPr>
            </a:p>
          </p:txBody>
        </p:sp>
        <p:sp>
          <p:nvSpPr>
            <p:cNvPr id="21" name="Arrow: Down 20">
              <a:extLst>
                <a:ext uri="{FF2B5EF4-FFF2-40B4-BE49-F238E27FC236}">
                  <a16:creationId xmlns:a16="http://schemas.microsoft.com/office/drawing/2014/main" id="{E1DF9385-315F-4F38-B069-C8806A184BB1}"/>
                </a:ext>
              </a:extLst>
            </p:cNvPr>
            <p:cNvSpPr/>
            <p:nvPr/>
          </p:nvSpPr>
          <p:spPr>
            <a:xfrm>
              <a:off x="5535282" y="279011"/>
              <a:ext cx="117475" cy="609361"/>
            </a:xfrm>
            <a:prstGeom prst="downArrow">
              <a:avLst/>
            </a:prstGeom>
            <a:solidFill>
              <a:srgbClr val="336CA8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H">
                <a:ln>
                  <a:solidFill>
                    <a:schemeClr val="bg1">
                      <a:lumMod val="95000"/>
                    </a:schemeClr>
                  </a:solidFill>
                </a:ln>
              </a:endParaRPr>
            </a:p>
          </p:txBody>
        </p:sp>
        <p:sp>
          <p:nvSpPr>
            <p:cNvPr id="22" name="Arrow: Down 21">
              <a:extLst>
                <a:ext uri="{FF2B5EF4-FFF2-40B4-BE49-F238E27FC236}">
                  <a16:creationId xmlns:a16="http://schemas.microsoft.com/office/drawing/2014/main" id="{AE2FBDB6-9A10-4490-ACDC-B642B8112C10}"/>
                </a:ext>
              </a:extLst>
            </p:cNvPr>
            <p:cNvSpPr/>
            <p:nvPr/>
          </p:nvSpPr>
          <p:spPr>
            <a:xfrm>
              <a:off x="7120527" y="273440"/>
              <a:ext cx="117475" cy="609361"/>
            </a:xfrm>
            <a:prstGeom prst="downArrow">
              <a:avLst/>
            </a:prstGeom>
            <a:solidFill>
              <a:srgbClr val="336CA8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H">
                <a:ln>
                  <a:solidFill>
                    <a:schemeClr val="bg1">
                      <a:lumMod val="95000"/>
                    </a:schemeClr>
                  </a:solidFill>
                </a:ln>
              </a:endParaRPr>
            </a:p>
          </p:txBody>
        </p:sp>
        <p:sp>
          <p:nvSpPr>
            <p:cNvPr id="23" name="Arrow: Down 22">
              <a:extLst>
                <a:ext uri="{FF2B5EF4-FFF2-40B4-BE49-F238E27FC236}">
                  <a16:creationId xmlns:a16="http://schemas.microsoft.com/office/drawing/2014/main" id="{F8BDD30D-521C-496B-89F0-B9F790D97310}"/>
                </a:ext>
              </a:extLst>
            </p:cNvPr>
            <p:cNvSpPr/>
            <p:nvPr/>
          </p:nvSpPr>
          <p:spPr>
            <a:xfrm>
              <a:off x="7866505" y="273439"/>
              <a:ext cx="117475" cy="609361"/>
            </a:xfrm>
            <a:prstGeom prst="downArrow">
              <a:avLst/>
            </a:prstGeom>
            <a:solidFill>
              <a:srgbClr val="336CA8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H">
                <a:ln>
                  <a:solidFill>
                    <a:schemeClr val="bg1">
                      <a:lumMod val="95000"/>
                    </a:schemeClr>
                  </a:solidFill>
                </a:ln>
              </a:endParaRPr>
            </a:p>
          </p:txBody>
        </p:sp>
        <p:sp>
          <p:nvSpPr>
            <p:cNvPr id="24" name="Arrow: Down 23">
              <a:extLst>
                <a:ext uri="{FF2B5EF4-FFF2-40B4-BE49-F238E27FC236}">
                  <a16:creationId xmlns:a16="http://schemas.microsoft.com/office/drawing/2014/main" id="{975496C3-95B8-499A-9801-2682D0D6BBCF}"/>
                </a:ext>
              </a:extLst>
            </p:cNvPr>
            <p:cNvSpPr/>
            <p:nvPr/>
          </p:nvSpPr>
          <p:spPr>
            <a:xfrm>
              <a:off x="8608116" y="273440"/>
              <a:ext cx="117475" cy="609361"/>
            </a:xfrm>
            <a:prstGeom prst="downArrow">
              <a:avLst/>
            </a:prstGeom>
            <a:solidFill>
              <a:srgbClr val="336CA8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H">
                <a:ln>
                  <a:solidFill>
                    <a:schemeClr val="bg1">
                      <a:lumMod val="95000"/>
                    </a:schemeClr>
                  </a:solidFill>
                </a:ln>
              </a:endParaRPr>
            </a:p>
          </p:txBody>
        </p:sp>
      </p:grpSp>
      <p:pic>
        <p:nvPicPr>
          <p:cNvPr id="25" name="Picture 24">
            <a:extLst>
              <a:ext uri="{FF2B5EF4-FFF2-40B4-BE49-F238E27FC236}">
                <a16:creationId xmlns:a16="http://schemas.microsoft.com/office/drawing/2014/main" id="{3DA97663-9014-411E-B302-F655D54AE636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1549" y="1457080"/>
            <a:ext cx="5789429" cy="5400920"/>
          </a:xfrm>
          <a:prstGeom prst="rect">
            <a:avLst/>
          </a:prstGeom>
          <a:noFill/>
          <a:ln>
            <a:noFill/>
          </a:ln>
        </p:spPr>
      </p:pic>
      <p:sp>
        <p:nvSpPr>
          <p:cNvPr id="26" name="Content Placeholder 2">
            <a:extLst>
              <a:ext uri="{FF2B5EF4-FFF2-40B4-BE49-F238E27FC236}">
                <a16:creationId xmlns:a16="http://schemas.microsoft.com/office/drawing/2014/main" id="{8432AB94-CF5C-4471-86B5-2E4CB09F40F0}"/>
              </a:ext>
            </a:extLst>
          </p:cNvPr>
          <p:cNvSpPr txBox="1">
            <a:spLocks/>
          </p:cNvSpPr>
          <p:nvPr/>
        </p:nvSpPr>
        <p:spPr>
          <a:xfrm>
            <a:off x="1243078" y="3042537"/>
            <a:ext cx="5429346" cy="52850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11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b="1" kern="1200">
                <a:solidFill>
                  <a:srgbClr val="00579C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500" dirty="0"/>
              <a:t>CO</a:t>
            </a:r>
            <a:r>
              <a:rPr lang="fr-FR" sz="1500" baseline="-25000" dirty="0"/>
              <a:t>2</a:t>
            </a:r>
            <a:r>
              <a:rPr lang="fr-FR" sz="1500" dirty="0"/>
              <a:t> as main driver of the land </a:t>
            </a:r>
            <a:r>
              <a:rPr lang="fr-FR" sz="1500" dirty="0" err="1"/>
              <a:t>carbon</a:t>
            </a:r>
            <a:r>
              <a:rPr lang="fr-FR" sz="1500" dirty="0"/>
              <a:t> cycle of OSCAR</a:t>
            </a:r>
          </a:p>
        </p:txBody>
      </p:sp>
      <p:sp>
        <p:nvSpPr>
          <p:cNvPr id="27" name="Content Placeholder 2">
            <a:extLst>
              <a:ext uri="{FF2B5EF4-FFF2-40B4-BE49-F238E27FC236}">
                <a16:creationId xmlns:a16="http://schemas.microsoft.com/office/drawing/2014/main" id="{6A0BCF01-3979-4B11-90D8-FEBD403B9BC9}"/>
              </a:ext>
            </a:extLst>
          </p:cNvPr>
          <p:cNvSpPr txBox="1">
            <a:spLocks/>
          </p:cNvSpPr>
          <p:nvPr/>
        </p:nvSpPr>
        <p:spPr>
          <a:xfrm>
            <a:off x="1243078" y="4018031"/>
            <a:ext cx="4615116" cy="17300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11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b="1" kern="1200">
                <a:solidFill>
                  <a:srgbClr val="00579C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400" dirty="0" err="1"/>
              <a:t>Replacing</a:t>
            </a:r>
            <a:r>
              <a:rPr lang="fr-FR" sz="1400" dirty="0"/>
              <a:t> </a:t>
            </a:r>
            <a:r>
              <a:rPr lang="fr-FR" sz="1400" dirty="0" err="1"/>
              <a:t>croplands</a:t>
            </a:r>
            <a:r>
              <a:rPr lang="fr-FR" sz="1400" dirty="0"/>
              <a:t> by </a:t>
            </a:r>
            <a:r>
              <a:rPr lang="fr-FR" sz="1400" dirty="0" err="1"/>
              <a:t>grasslands</a:t>
            </a:r>
            <a:r>
              <a:rPr lang="fr-FR" sz="1400" dirty="0"/>
              <a:t>: </a:t>
            </a:r>
            <a:r>
              <a:rPr lang="fr-FR"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-31 ± 26 </a:t>
            </a:r>
            <a:r>
              <a:rPr lang="fr-FR" sz="14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PgC</a:t>
            </a:r>
            <a:endParaRPr lang="fr-FR" sz="1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400" dirty="0"/>
              <a:t>No land-use: -152 </a:t>
            </a:r>
            <a:r>
              <a:rPr lang="fr-FR"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± 44 </a:t>
            </a:r>
            <a:r>
              <a:rPr lang="fr-FR" sz="14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PgC</a:t>
            </a:r>
            <a:endParaRPr lang="fr-FR" sz="1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400" dirty="0" err="1"/>
              <a:t>Shifting</a:t>
            </a:r>
            <a:r>
              <a:rPr lang="fr-FR" sz="1400" dirty="0"/>
              <a:t> cultivations: </a:t>
            </a:r>
            <a:r>
              <a:rPr lang="fr-FR"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-8 ± 2 </a:t>
            </a:r>
            <a:r>
              <a:rPr lang="fr-FR" sz="14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PgC</a:t>
            </a:r>
            <a:endParaRPr lang="fr-FR" sz="1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400" dirty="0"/>
              <a:t>Wood </a:t>
            </a:r>
            <a:r>
              <a:rPr lang="fr-FR" sz="1400" dirty="0" err="1"/>
              <a:t>harvest</a:t>
            </a:r>
            <a:r>
              <a:rPr lang="fr-FR" sz="1400" dirty="0"/>
              <a:t>: </a:t>
            </a:r>
            <a:r>
              <a:rPr lang="fr-FR"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-16 ± 4 </a:t>
            </a:r>
            <a:r>
              <a:rPr lang="fr-FR" sz="14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PgC</a:t>
            </a:r>
            <a:endParaRPr lang="fr-FR" sz="1400" dirty="0"/>
          </a:p>
        </p:txBody>
      </p:sp>
      <p:sp>
        <p:nvSpPr>
          <p:cNvPr id="28" name="Content Placeholder 2">
            <a:extLst>
              <a:ext uri="{FF2B5EF4-FFF2-40B4-BE49-F238E27FC236}">
                <a16:creationId xmlns:a16="http://schemas.microsoft.com/office/drawing/2014/main" id="{33BF642A-532E-4D6E-8B79-7A407D7E2216}"/>
              </a:ext>
            </a:extLst>
          </p:cNvPr>
          <p:cNvSpPr txBox="1">
            <a:spLocks/>
          </p:cNvSpPr>
          <p:nvPr/>
        </p:nvSpPr>
        <p:spPr>
          <a:xfrm>
            <a:off x="1327142" y="5941532"/>
            <a:ext cx="5429346" cy="52850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11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b="1" kern="1200">
                <a:solidFill>
                  <a:srgbClr val="00579C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500" dirty="0"/>
              <a:t>Significant impact of 1700-1850 on 1850-2010 </a:t>
            </a:r>
          </a:p>
        </p:txBody>
      </p:sp>
      <p:sp>
        <p:nvSpPr>
          <p:cNvPr id="29" name="Right Brace 28">
            <a:extLst>
              <a:ext uri="{FF2B5EF4-FFF2-40B4-BE49-F238E27FC236}">
                <a16:creationId xmlns:a16="http://schemas.microsoft.com/office/drawing/2014/main" id="{5D8964E6-C4F8-425E-9B53-60B7259F2515}"/>
              </a:ext>
            </a:extLst>
          </p:cNvPr>
          <p:cNvSpPr/>
          <p:nvPr/>
        </p:nvSpPr>
        <p:spPr>
          <a:xfrm flipH="1">
            <a:off x="1140736" y="4065208"/>
            <a:ext cx="186406" cy="1336062"/>
          </a:xfrm>
          <a:prstGeom prst="rightBrace">
            <a:avLst>
              <a:gd name="adj1" fmla="val 28952"/>
              <a:gd name="adj2" fmla="val 50000"/>
            </a:avLst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H" dirty="0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EE846DCF-1D19-4639-AC81-35DFFD69D8A5}"/>
              </a:ext>
            </a:extLst>
          </p:cNvPr>
          <p:cNvSpPr txBox="1"/>
          <p:nvPr/>
        </p:nvSpPr>
        <p:spPr>
          <a:xfrm>
            <a:off x="366696" y="4572004"/>
            <a:ext cx="79771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 2010</a:t>
            </a:r>
            <a:endParaRPr lang="en-CH" sz="1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723664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>
            <a:extLst>
              <a:ext uri="{FF2B5EF4-FFF2-40B4-BE49-F238E27FC236}">
                <a16:creationId xmlns:a16="http://schemas.microsoft.com/office/drawing/2014/main" id="{EA0F8B18-0A3F-433C-8666-79A957FF91B4}"/>
              </a:ext>
            </a:extLst>
          </p:cNvPr>
          <p:cNvGrpSpPr/>
          <p:nvPr/>
        </p:nvGrpSpPr>
        <p:grpSpPr>
          <a:xfrm>
            <a:off x="285226" y="34597"/>
            <a:ext cx="9180406" cy="1255925"/>
            <a:chOff x="285226" y="134054"/>
            <a:chExt cx="9180406" cy="1255925"/>
          </a:xfrm>
        </p:grpSpPr>
        <p:sp>
          <p:nvSpPr>
            <p:cNvPr id="6" name="Arrow: Right 5">
              <a:extLst>
                <a:ext uri="{FF2B5EF4-FFF2-40B4-BE49-F238E27FC236}">
                  <a16:creationId xmlns:a16="http://schemas.microsoft.com/office/drawing/2014/main" id="{FBA57D6E-9947-4A6E-AC1C-A0793896158C}"/>
                </a:ext>
              </a:extLst>
            </p:cNvPr>
            <p:cNvSpPr/>
            <p:nvPr/>
          </p:nvSpPr>
          <p:spPr>
            <a:xfrm>
              <a:off x="285226" y="134054"/>
              <a:ext cx="9034265" cy="528506"/>
            </a:xfrm>
            <a:prstGeom prst="rightArrow">
              <a:avLst/>
            </a:prstGeom>
            <a:gradFill flip="none" rotWithShape="1">
              <a:gsLst>
                <a:gs pos="100000">
                  <a:schemeClr val="accent3">
                    <a:lumMod val="75000"/>
                  </a:schemeClr>
                </a:gs>
                <a:gs pos="49000">
                  <a:schemeClr val="accent2"/>
                </a:gs>
                <a:gs pos="0">
                  <a:srgbClr val="2754A2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H"/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08C57AE9-8EFE-41B0-9546-C39E8769CC74}"/>
                </a:ext>
              </a:extLst>
            </p:cNvPr>
            <p:cNvSpPr txBox="1"/>
            <p:nvPr/>
          </p:nvSpPr>
          <p:spPr>
            <a:xfrm rot="1833406">
              <a:off x="348206" y="866260"/>
              <a:ext cx="123142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1400" dirty="0"/>
                <a:t>OSCAR v3.1</a:t>
              </a:r>
              <a:endParaRPr lang="en-CH" sz="1400" dirty="0"/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07BB249E-9EC7-404A-AE40-20DB712553C1}"/>
                </a:ext>
              </a:extLst>
            </p:cNvPr>
            <p:cNvSpPr txBox="1"/>
            <p:nvPr/>
          </p:nvSpPr>
          <p:spPr>
            <a:xfrm rot="1833406">
              <a:off x="1268309" y="849382"/>
              <a:ext cx="76335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1400" dirty="0"/>
                <a:t>RCMIP</a:t>
              </a:r>
              <a:endParaRPr lang="en-CH" sz="1400" dirty="0"/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80CE5308-8DFA-4156-AF38-433597CC2943}"/>
                </a:ext>
              </a:extLst>
            </p:cNvPr>
            <p:cNvSpPr txBox="1"/>
            <p:nvPr/>
          </p:nvSpPr>
          <p:spPr>
            <a:xfrm rot="1833406">
              <a:off x="1913536" y="866759"/>
              <a:ext cx="1281120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1400" dirty="0"/>
                <a:t>Simulations &amp;</a:t>
              </a:r>
            </a:p>
            <a:p>
              <a:r>
                <a:rPr lang="fr-FR" sz="1400" dirty="0" err="1"/>
                <a:t>constraints</a:t>
              </a:r>
              <a:endParaRPr lang="en-CH" sz="1400" dirty="0"/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63B8B37D-C06B-4D65-9750-5F5A05970915}"/>
                </a:ext>
              </a:extLst>
            </p:cNvPr>
            <p:cNvSpPr txBox="1"/>
            <p:nvPr/>
          </p:nvSpPr>
          <p:spPr>
            <a:xfrm rot="1833406">
              <a:off x="3478295" y="816854"/>
              <a:ext cx="1378904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1400" dirty="0"/>
                <a:t>Reconstruction</a:t>
              </a:r>
            </a:p>
            <a:p>
              <a:r>
                <a:rPr lang="fr-FR" sz="1400" dirty="0"/>
                <a:t>of </a:t>
              </a:r>
              <a:r>
                <a:rPr lang="fr-FR" sz="1400" dirty="0" err="1"/>
                <a:t>historical</a:t>
              </a:r>
              <a:endParaRPr lang="en-CH" sz="1400" dirty="0"/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6393B93E-D90D-44AA-BFAD-5B2A48C128EB}"/>
                </a:ext>
              </a:extLst>
            </p:cNvPr>
            <p:cNvSpPr txBox="1"/>
            <p:nvPr/>
          </p:nvSpPr>
          <p:spPr>
            <a:xfrm rot="1833406">
              <a:off x="4365476" y="911876"/>
              <a:ext cx="1409360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1400" dirty="0" err="1"/>
                <a:t>Climate</a:t>
              </a:r>
              <a:r>
                <a:rPr lang="fr-FR" sz="1400" dirty="0"/>
                <a:t> system</a:t>
              </a:r>
              <a:endParaRPr lang="en-CH" sz="1400" dirty="0"/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1B31B5EC-5D80-4B4C-BF6C-CC65B4786110}"/>
                </a:ext>
              </a:extLst>
            </p:cNvPr>
            <p:cNvSpPr txBox="1"/>
            <p:nvPr/>
          </p:nvSpPr>
          <p:spPr>
            <a:xfrm rot="1833406">
              <a:off x="5038884" y="854809"/>
              <a:ext cx="1229824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1400" dirty="0"/>
                <a:t>Carbon cycle</a:t>
              </a:r>
              <a:endParaRPr lang="en-CH" sz="1400" dirty="0"/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767F0AAC-4E62-4BD7-8EF7-A3D377149D78}"/>
                </a:ext>
              </a:extLst>
            </p:cNvPr>
            <p:cNvSpPr txBox="1"/>
            <p:nvPr/>
          </p:nvSpPr>
          <p:spPr>
            <a:xfrm rot="1833406">
              <a:off x="6363430" y="874632"/>
              <a:ext cx="172996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1400" dirty="0"/>
                <a:t>Projections on SSP</a:t>
              </a:r>
              <a:endParaRPr lang="en-CH" sz="1400" dirty="0"/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3BB513B7-A922-4BF4-8E64-C005FC1166BC}"/>
                </a:ext>
              </a:extLst>
            </p:cNvPr>
            <p:cNvSpPr txBox="1"/>
            <p:nvPr/>
          </p:nvSpPr>
          <p:spPr>
            <a:xfrm rot="1833406">
              <a:off x="7168513" y="890106"/>
              <a:ext cx="172996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1400" dirty="0" err="1"/>
                <a:t>Historical</a:t>
              </a:r>
              <a:r>
                <a:rPr lang="fr-FR" sz="1400" dirty="0"/>
                <a:t> &amp; LULCC</a:t>
              </a:r>
              <a:endParaRPr lang="en-CH" sz="1400" dirty="0"/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9B572B58-66FC-4AA2-BBF5-DC2598EC2CA2}"/>
                </a:ext>
              </a:extLst>
            </p:cNvPr>
            <p:cNvSpPr txBox="1"/>
            <p:nvPr/>
          </p:nvSpPr>
          <p:spPr>
            <a:xfrm rot="1833406">
              <a:off x="7976826" y="836684"/>
              <a:ext cx="1488806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1400" b="1" u="sng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SSP, LU &amp; SRM</a:t>
              </a:r>
              <a:endParaRPr lang="en-CH" sz="1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6" name="Arrow: Down 15">
              <a:extLst>
                <a:ext uri="{FF2B5EF4-FFF2-40B4-BE49-F238E27FC236}">
                  <a16:creationId xmlns:a16="http://schemas.microsoft.com/office/drawing/2014/main" id="{1128581D-3669-41F3-B00D-CB1D07F446F6}"/>
                </a:ext>
              </a:extLst>
            </p:cNvPr>
            <p:cNvSpPr/>
            <p:nvPr/>
          </p:nvSpPr>
          <p:spPr>
            <a:xfrm>
              <a:off x="1619555" y="278628"/>
              <a:ext cx="117475" cy="609361"/>
            </a:xfrm>
            <a:prstGeom prst="downArrow">
              <a:avLst/>
            </a:prstGeom>
            <a:solidFill>
              <a:srgbClr val="336CA8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H">
                <a:ln>
                  <a:solidFill>
                    <a:schemeClr val="bg1">
                      <a:lumMod val="95000"/>
                    </a:schemeClr>
                  </a:solidFill>
                </a:ln>
              </a:endParaRPr>
            </a:p>
          </p:txBody>
        </p:sp>
        <p:sp>
          <p:nvSpPr>
            <p:cNvPr id="17" name="Arrow: Down 16">
              <a:extLst>
                <a:ext uri="{FF2B5EF4-FFF2-40B4-BE49-F238E27FC236}">
                  <a16:creationId xmlns:a16="http://schemas.microsoft.com/office/drawing/2014/main" id="{AF43DAC6-E7D3-44EE-8AEA-26E71E85C7BD}"/>
                </a:ext>
              </a:extLst>
            </p:cNvPr>
            <p:cNvSpPr/>
            <p:nvPr/>
          </p:nvSpPr>
          <p:spPr>
            <a:xfrm>
              <a:off x="872273" y="277689"/>
              <a:ext cx="117475" cy="609361"/>
            </a:xfrm>
            <a:prstGeom prst="downArrow">
              <a:avLst/>
            </a:prstGeom>
            <a:solidFill>
              <a:srgbClr val="336CA8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H">
                <a:ln>
                  <a:solidFill>
                    <a:schemeClr val="bg1">
                      <a:lumMod val="95000"/>
                    </a:schemeClr>
                  </a:solidFill>
                </a:ln>
              </a:endParaRPr>
            </a:p>
          </p:txBody>
        </p:sp>
        <p:sp>
          <p:nvSpPr>
            <p:cNvPr id="18" name="Arrow: Down 17">
              <a:extLst>
                <a:ext uri="{FF2B5EF4-FFF2-40B4-BE49-F238E27FC236}">
                  <a16:creationId xmlns:a16="http://schemas.microsoft.com/office/drawing/2014/main" id="{CC9868F8-7C24-4F9B-8C3C-5343F2D0D33E}"/>
                </a:ext>
              </a:extLst>
            </p:cNvPr>
            <p:cNvSpPr/>
            <p:nvPr/>
          </p:nvSpPr>
          <p:spPr>
            <a:xfrm>
              <a:off x="2491464" y="274817"/>
              <a:ext cx="117475" cy="609361"/>
            </a:xfrm>
            <a:prstGeom prst="downArrow">
              <a:avLst/>
            </a:prstGeom>
            <a:solidFill>
              <a:srgbClr val="336CA8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H">
                <a:ln>
                  <a:solidFill>
                    <a:schemeClr val="bg1">
                      <a:lumMod val="95000"/>
                    </a:schemeClr>
                  </a:solidFill>
                </a:ln>
              </a:endParaRPr>
            </a:p>
          </p:txBody>
        </p:sp>
        <p:sp>
          <p:nvSpPr>
            <p:cNvPr id="19" name="Arrow: Down 18">
              <a:extLst>
                <a:ext uri="{FF2B5EF4-FFF2-40B4-BE49-F238E27FC236}">
                  <a16:creationId xmlns:a16="http://schemas.microsoft.com/office/drawing/2014/main" id="{CA4CECB7-44A4-4B53-91C4-8C9EC2EE5D33}"/>
                </a:ext>
              </a:extLst>
            </p:cNvPr>
            <p:cNvSpPr/>
            <p:nvPr/>
          </p:nvSpPr>
          <p:spPr>
            <a:xfrm>
              <a:off x="4151607" y="274126"/>
              <a:ext cx="117475" cy="609361"/>
            </a:xfrm>
            <a:prstGeom prst="downArrow">
              <a:avLst/>
            </a:prstGeom>
            <a:solidFill>
              <a:srgbClr val="336CA8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H">
                <a:ln>
                  <a:solidFill>
                    <a:schemeClr val="bg1">
                      <a:lumMod val="95000"/>
                    </a:schemeClr>
                  </a:solidFill>
                </a:ln>
              </a:endParaRPr>
            </a:p>
          </p:txBody>
        </p:sp>
        <p:sp>
          <p:nvSpPr>
            <p:cNvPr id="20" name="Arrow: Down 19">
              <a:extLst>
                <a:ext uri="{FF2B5EF4-FFF2-40B4-BE49-F238E27FC236}">
                  <a16:creationId xmlns:a16="http://schemas.microsoft.com/office/drawing/2014/main" id="{F14935DE-437D-4E5C-84A2-DABB2A22C26C}"/>
                </a:ext>
              </a:extLst>
            </p:cNvPr>
            <p:cNvSpPr/>
            <p:nvPr/>
          </p:nvSpPr>
          <p:spPr>
            <a:xfrm>
              <a:off x="4890540" y="279011"/>
              <a:ext cx="117475" cy="609361"/>
            </a:xfrm>
            <a:prstGeom prst="downArrow">
              <a:avLst/>
            </a:prstGeom>
            <a:solidFill>
              <a:srgbClr val="336CA8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H">
                <a:ln>
                  <a:solidFill>
                    <a:schemeClr val="bg1">
                      <a:lumMod val="95000"/>
                    </a:schemeClr>
                  </a:solidFill>
                </a:ln>
              </a:endParaRPr>
            </a:p>
          </p:txBody>
        </p:sp>
        <p:sp>
          <p:nvSpPr>
            <p:cNvPr id="21" name="Arrow: Down 20">
              <a:extLst>
                <a:ext uri="{FF2B5EF4-FFF2-40B4-BE49-F238E27FC236}">
                  <a16:creationId xmlns:a16="http://schemas.microsoft.com/office/drawing/2014/main" id="{E1DF9385-315F-4F38-B069-C8806A184BB1}"/>
                </a:ext>
              </a:extLst>
            </p:cNvPr>
            <p:cNvSpPr/>
            <p:nvPr/>
          </p:nvSpPr>
          <p:spPr>
            <a:xfrm>
              <a:off x="5535282" y="279011"/>
              <a:ext cx="117475" cy="609361"/>
            </a:xfrm>
            <a:prstGeom prst="downArrow">
              <a:avLst/>
            </a:prstGeom>
            <a:solidFill>
              <a:srgbClr val="336CA8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H">
                <a:ln>
                  <a:solidFill>
                    <a:schemeClr val="bg1">
                      <a:lumMod val="95000"/>
                    </a:schemeClr>
                  </a:solidFill>
                </a:ln>
              </a:endParaRPr>
            </a:p>
          </p:txBody>
        </p:sp>
        <p:sp>
          <p:nvSpPr>
            <p:cNvPr id="22" name="Arrow: Down 21">
              <a:extLst>
                <a:ext uri="{FF2B5EF4-FFF2-40B4-BE49-F238E27FC236}">
                  <a16:creationId xmlns:a16="http://schemas.microsoft.com/office/drawing/2014/main" id="{AE2FBDB6-9A10-4490-ACDC-B642B8112C10}"/>
                </a:ext>
              </a:extLst>
            </p:cNvPr>
            <p:cNvSpPr/>
            <p:nvPr/>
          </p:nvSpPr>
          <p:spPr>
            <a:xfrm>
              <a:off x="7120527" y="273440"/>
              <a:ext cx="117475" cy="609361"/>
            </a:xfrm>
            <a:prstGeom prst="downArrow">
              <a:avLst/>
            </a:prstGeom>
            <a:solidFill>
              <a:srgbClr val="336CA8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H">
                <a:ln>
                  <a:solidFill>
                    <a:schemeClr val="bg1">
                      <a:lumMod val="95000"/>
                    </a:schemeClr>
                  </a:solidFill>
                </a:ln>
              </a:endParaRPr>
            </a:p>
          </p:txBody>
        </p:sp>
        <p:sp>
          <p:nvSpPr>
            <p:cNvPr id="23" name="Arrow: Down 22">
              <a:extLst>
                <a:ext uri="{FF2B5EF4-FFF2-40B4-BE49-F238E27FC236}">
                  <a16:creationId xmlns:a16="http://schemas.microsoft.com/office/drawing/2014/main" id="{F8BDD30D-521C-496B-89F0-B9F790D97310}"/>
                </a:ext>
              </a:extLst>
            </p:cNvPr>
            <p:cNvSpPr/>
            <p:nvPr/>
          </p:nvSpPr>
          <p:spPr>
            <a:xfrm>
              <a:off x="7866505" y="273439"/>
              <a:ext cx="117475" cy="609361"/>
            </a:xfrm>
            <a:prstGeom prst="downArrow">
              <a:avLst/>
            </a:prstGeom>
            <a:solidFill>
              <a:srgbClr val="336CA8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H">
                <a:ln>
                  <a:solidFill>
                    <a:schemeClr val="bg1">
                      <a:lumMod val="95000"/>
                    </a:schemeClr>
                  </a:solidFill>
                </a:ln>
              </a:endParaRPr>
            </a:p>
          </p:txBody>
        </p:sp>
        <p:sp>
          <p:nvSpPr>
            <p:cNvPr id="24" name="Arrow: Down 23">
              <a:extLst>
                <a:ext uri="{FF2B5EF4-FFF2-40B4-BE49-F238E27FC236}">
                  <a16:creationId xmlns:a16="http://schemas.microsoft.com/office/drawing/2014/main" id="{975496C3-95B8-499A-9801-2682D0D6BBCF}"/>
                </a:ext>
              </a:extLst>
            </p:cNvPr>
            <p:cNvSpPr/>
            <p:nvPr/>
          </p:nvSpPr>
          <p:spPr>
            <a:xfrm>
              <a:off x="8608116" y="273440"/>
              <a:ext cx="117475" cy="609361"/>
            </a:xfrm>
            <a:prstGeom prst="downArrow">
              <a:avLst/>
            </a:prstGeom>
            <a:solidFill>
              <a:srgbClr val="336CA8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H">
                <a:ln>
                  <a:solidFill>
                    <a:schemeClr val="bg1">
                      <a:lumMod val="95000"/>
                    </a:schemeClr>
                  </a:solidFill>
                </a:ln>
              </a:endParaRPr>
            </a:p>
          </p:txBody>
        </p:sp>
      </p:grpSp>
      <p:pic>
        <p:nvPicPr>
          <p:cNvPr id="25" name="Picture 24">
            <a:extLst>
              <a:ext uri="{FF2B5EF4-FFF2-40B4-BE49-F238E27FC236}">
                <a16:creationId xmlns:a16="http://schemas.microsoft.com/office/drawing/2014/main" id="{FB8C442E-558E-4794-953A-A26E52CC772C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8015" y="1374129"/>
            <a:ext cx="7183985" cy="5483871"/>
          </a:xfrm>
          <a:prstGeom prst="rect">
            <a:avLst/>
          </a:prstGeom>
          <a:noFill/>
          <a:ln>
            <a:noFill/>
          </a:ln>
        </p:spPr>
      </p:pic>
      <p:sp>
        <p:nvSpPr>
          <p:cNvPr id="26" name="Content Placeholder 2">
            <a:extLst>
              <a:ext uri="{FF2B5EF4-FFF2-40B4-BE49-F238E27FC236}">
                <a16:creationId xmlns:a16="http://schemas.microsoft.com/office/drawing/2014/main" id="{FCE8677C-00FE-41E1-BDCA-8A631E6B52D4}"/>
              </a:ext>
            </a:extLst>
          </p:cNvPr>
          <p:cNvSpPr txBox="1">
            <a:spLocks/>
          </p:cNvSpPr>
          <p:nvPr/>
        </p:nvSpPr>
        <p:spPr>
          <a:xfrm>
            <a:off x="674289" y="3083995"/>
            <a:ext cx="5533503" cy="1334226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0" indent="0" algn="l" defTabSz="914400" rtl="0" eaLnBrk="1" latinLnBrk="0" hangingPunct="1">
              <a:lnSpc>
                <a:spcPct val="11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b="1" kern="1200">
                <a:solidFill>
                  <a:srgbClr val="00579C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dirty="0"/>
              <a:t>More </a:t>
            </a:r>
            <a:r>
              <a:rPr lang="fr-FR" dirty="0" err="1"/>
              <a:t>optimistic</a:t>
            </a:r>
            <a:r>
              <a:rPr lang="fr-FR" dirty="0"/>
              <a:t> LULCC: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500" b="0" dirty="0">
                <a:solidFill>
                  <a:schemeClr val="tx1"/>
                </a:solidFill>
              </a:rPr>
              <a:t>More </a:t>
            </a:r>
            <a:r>
              <a:rPr lang="fr-FR" sz="1500" b="0" dirty="0" err="1">
                <a:solidFill>
                  <a:schemeClr val="tx1"/>
                </a:solidFill>
              </a:rPr>
              <a:t>carbon</a:t>
            </a:r>
            <a:r>
              <a:rPr lang="fr-FR" sz="1500" b="0" dirty="0">
                <a:solidFill>
                  <a:schemeClr val="tx1"/>
                </a:solidFill>
              </a:rPr>
              <a:t> </a:t>
            </a:r>
            <a:r>
              <a:rPr lang="fr-FR" sz="1500" b="0" dirty="0" err="1">
                <a:solidFill>
                  <a:schemeClr val="tx1"/>
                </a:solidFill>
              </a:rPr>
              <a:t>stored</a:t>
            </a:r>
            <a:r>
              <a:rPr lang="fr-FR" sz="1500" b="0" dirty="0">
                <a:solidFill>
                  <a:schemeClr val="tx1"/>
                </a:solidFill>
              </a:rPr>
              <a:t> in land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500" b="0" dirty="0">
                <a:solidFill>
                  <a:schemeClr val="tx1"/>
                </a:solidFill>
              </a:rPr>
              <a:t>But </a:t>
            </a:r>
            <a:r>
              <a:rPr lang="fr-FR" sz="1500" b="0" dirty="0" err="1">
                <a:solidFill>
                  <a:schemeClr val="tx1"/>
                </a:solidFill>
              </a:rPr>
              <a:t>weak</a:t>
            </a:r>
            <a:r>
              <a:rPr lang="fr-FR" sz="1500" b="0" dirty="0">
                <a:solidFill>
                  <a:schemeClr val="tx1"/>
                </a:solidFill>
              </a:rPr>
              <a:t> </a:t>
            </a:r>
            <a:r>
              <a:rPr lang="fr-FR" sz="1500" b="0" dirty="0" err="1">
                <a:solidFill>
                  <a:schemeClr val="tx1"/>
                </a:solidFill>
              </a:rPr>
              <a:t>increase</a:t>
            </a:r>
            <a:r>
              <a:rPr lang="fr-FR" sz="1500" b="0" dirty="0">
                <a:solidFill>
                  <a:schemeClr val="tx1"/>
                </a:solidFill>
              </a:rPr>
              <a:t> in the RF </a:t>
            </a:r>
            <a:r>
              <a:rPr lang="fr-FR" sz="1500" b="0" dirty="0" err="1">
                <a:solidFill>
                  <a:schemeClr val="tx1"/>
                </a:solidFill>
              </a:rPr>
              <a:t>from</a:t>
            </a:r>
            <a:r>
              <a:rPr lang="fr-FR" sz="1500" b="0" dirty="0">
                <a:solidFill>
                  <a:schemeClr val="tx1"/>
                </a:solidFill>
              </a:rPr>
              <a:t> albedo of LCC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500" b="0" dirty="0">
                <a:solidFill>
                  <a:schemeClr val="tx1"/>
                </a:solidFill>
              </a:rPr>
              <a:t>Change in ΔT </a:t>
            </a:r>
            <a:r>
              <a:rPr lang="fr-FR" sz="1500" b="0" dirty="0" err="1">
                <a:solidFill>
                  <a:schemeClr val="tx1"/>
                </a:solidFill>
              </a:rPr>
              <a:t>cannot</a:t>
            </a:r>
            <a:r>
              <a:rPr lang="fr-FR" sz="1500" b="0" dirty="0">
                <a:solidFill>
                  <a:schemeClr val="tx1"/>
                </a:solidFill>
              </a:rPr>
              <a:t> </a:t>
            </a:r>
            <a:r>
              <a:rPr lang="fr-FR" sz="1500" b="0" dirty="0" err="1">
                <a:solidFill>
                  <a:schemeClr val="tx1"/>
                </a:solidFill>
              </a:rPr>
              <a:t>be</a:t>
            </a:r>
            <a:r>
              <a:rPr lang="fr-FR" sz="1500" b="0" dirty="0">
                <a:solidFill>
                  <a:schemeClr val="tx1"/>
                </a:solidFill>
              </a:rPr>
              <a:t> </a:t>
            </a:r>
            <a:r>
              <a:rPr lang="fr-FR" sz="1500" b="0" dirty="0" err="1">
                <a:solidFill>
                  <a:schemeClr val="tx1"/>
                </a:solidFill>
              </a:rPr>
              <a:t>estimated</a:t>
            </a:r>
            <a:r>
              <a:rPr lang="fr-FR" sz="1500" b="0" dirty="0">
                <a:solidFill>
                  <a:schemeClr val="tx1"/>
                </a:solidFill>
              </a:rPr>
              <a:t>: concentrations-</a:t>
            </a:r>
            <a:r>
              <a:rPr lang="fr-FR" sz="1500" b="0" dirty="0" err="1">
                <a:solidFill>
                  <a:schemeClr val="tx1"/>
                </a:solidFill>
              </a:rPr>
              <a:t>driven</a:t>
            </a:r>
            <a:endParaRPr lang="fr-FR" sz="1500" b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626669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>
            <a:extLst>
              <a:ext uri="{FF2B5EF4-FFF2-40B4-BE49-F238E27FC236}">
                <a16:creationId xmlns:a16="http://schemas.microsoft.com/office/drawing/2014/main" id="{EA0F8B18-0A3F-433C-8666-79A957FF91B4}"/>
              </a:ext>
            </a:extLst>
          </p:cNvPr>
          <p:cNvGrpSpPr/>
          <p:nvPr/>
        </p:nvGrpSpPr>
        <p:grpSpPr>
          <a:xfrm>
            <a:off x="285226" y="34597"/>
            <a:ext cx="9180407" cy="1255925"/>
            <a:chOff x="285226" y="134054"/>
            <a:chExt cx="9180407" cy="1255925"/>
          </a:xfrm>
        </p:grpSpPr>
        <p:sp>
          <p:nvSpPr>
            <p:cNvPr id="6" name="Arrow: Right 5">
              <a:extLst>
                <a:ext uri="{FF2B5EF4-FFF2-40B4-BE49-F238E27FC236}">
                  <a16:creationId xmlns:a16="http://schemas.microsoft.com/office/drawing/2014/main" id="{FBA57D6E-9947-4A6E-AC1C-A0793896158C}"/>
                </a:ext>
              </a:extLst>
            </p:cNvPr>
            <p:cNvSpPr/>
            <p:nvPr/>
          </p:nvSpPr>
          <p:spPr>
            <a:xfrm>
              <a:off x="285226" y="134054"/>
              <a:ext cx="9034265" cy="528506"/>
            </a:xfrm>
            <a:prstGeom prst="rightArrow">
              <a:avLst/>
            </a:prstGeom>
            <a:gradFill flip="none" rotWithShape="1">
              <a:gsLst>
                <a:gs pos="100000">
                  <a:schemeClr val="accent3">
                    <a:lumMod val="75000"/>
                  </a:schemeClr>
                </a:gs>
                <a:gs pos="49000">
                  <a:schemeClr val="accent2"/>
                </a:gs>
                <a:gs pos="0">
                  <a:srgbClr val="2754A2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H"/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08C57AE9-8EFE-41B0-9546-C39E8769CC74}"/>
                </a:ext>
              </a:extLst>
            </p:cNvPr>
            <p:cNvSpPr txBox="1"/>
            <p:nvPr/>
          </p:nvSpPr>
          <p:spPr>
            <a:xfrm rot="1833406">
              <a:off x="348206" y="866260"/>
              <a:ext cx="123142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1400" dirty="0"/>
                <a:t>OSCAR v3.1</a:t>
              </a:r>
              <a:endParaRPr lang="en-CH" sz="1400" dirty="0"/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07BB249E-9EC7-404A-AE40-20DB712553C1}"/>
                </a:ext>
              </a:extLst>
            </p:cNvPr>
            <p:cNvSpPr txBox="1"/>
            <p:nvPr/>
          </p:nvSpPr>
          <p:spPr>
            <a:xfrm rot="1833406">
              <a:off x="1268309" y="849382"/>
              <a:ext cx="76335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1400" dirty="0"/>
                <a:t>RCMIP</a:t>
              </a:r>
              <a:endParaRPr lang="en-CH" sz="1400" dirty="0"/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80CE5308-8DFA-4156-AF38-433597CC2943}"/>
                </a:ext>
              </a:extLst>
            </p:cNvPr>
            <p:cNvSpPr txBox="1"/>
            <p:nvPr/>
          </p:nvSpPr>
          <p:spPr>
            <a:xfrm rot="1833406">
              <a:off x="1913536" y="866759"/>
              <a:ext cx="1281120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1400" dirty="0"/>
                <a:t>Simulations &amp;</a:t>
              </a:r>
            </a:p>
            <a:p>
              <a:r>
                <a:rPr lang="fr-FR" sz="1400" dirty="0" err="1"/>
                <a:t>constraints</a:t>
              </a:r>
              <a:endParaRPr lang="en-CH" sz="1400" dirty="0"/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63B8B37D-C06B-4D65-9750-5F5A05970915}"/>
                </a:ext>
              </a:extLst>
            </p:cNvPr>
            <p:cNvSpPr txBox="1"/>
            <p:nvPr/>
          </p:nvSpPr>
          <p:spPr>
            <a:xfrm rot="1833406">
              <a:off x="3478295" y="816854"/>
              <a:ext cx="1378904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1400" dirty="0"/>
                <a:t>Reconstruction</a:t>
              </a:r>
            </a:p>
            <a:p>
              <a:r>
                <a:rPr lang="fr-FR" sz="1400" dirty="0"/>
                <a:t>of </a:t>
              </a:r>
              <a:r>
                <a:rPr lang="fr-FR" sz="1400" dirty="0" err="1"/>
                <a:t>historical</a:t>
              </a:r>
              <a:endParaRPr lang="en-CH" sz="1400" dirty="0"/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6393B93E-D90D-44AA-BFAD-5B2A48C128EB}"/>
                </a:ext>
              </a:extLst>
            </p:cNvPr>
            <p:cNvSpPr txBox="1"/>
            <p:nvPr/>
          </p:nvSpPr>
          <p:spPr>
            <a:xfrm rot="1833406">
              <a:off x="4365476" y="911876"/>
              <a:ext cx="1409360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1400" dirty="0" err="1"/>
                <a:t>Climate</a:t>
              </a:r>
              <a:r>
                <a:rPr lang="fr-FR" sz="1400" dirty="0"/>
                <a:t> system</a:t>
              </a:r>
              <a:endParaRPr lang="en-CH" sz="1400" dirty="0"/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1B31B5EC-5D80-4B4C-BF6C-CC65B4786110}"/>
                </a:ext>
              </a:extLst>
            </p:cNvPr>
            <p:cNvSpPr txBox="1"/>
            <p:nvPr/>
          </p:nvSpPr>
          <p:spPr>
            <a:xfrm rot="1833406">
              <a:off x="5038884" y="854809"/>
              <a:ext cx="1229824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1400" dirty="0"/>
                <a:t>Carbon cycle</a:t>
              </a:r>
              <a:endParaRPr lang="en-CH" sz="1400" dirty="0"/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767F0AAC-4E62-4BD7-8EF7-A3D377149D78}"/>
                </a:ext>
              </a:extLst>
            </p:cNvPr>
            <p:cNvSpPr txBox="1"/>
            <p:nvPr/>
          </p:nvSpPr>
          <p:spPr>
            <a:xfrm rot="1833406">
              <a:off x="6363430" y="874632"/>
              <a:ext cx="172996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1400" dirty="0"/>
                <a:t>Projections on SSP</a:t>
              </a:r>
              <a:endParaRPr lang="en-CH" sz="1400" dirty="0"/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3BB513B7-A922-4BF4-8E64-C005FC1166BC}"/>
                </a:ext>
              </a:extLst>
            </p:cNvPr>
            <p:cNvSpPr txBox="1"/>
            <p:nvPr/>
          </p:nvSpPr>
          <p:spPr>
            <a:xfrm rot="1833406">
              <a:off x="7168513" y="890106"/>
              <a:ext cx="172996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1400" dirty="0" err="1"/>
                <a:t>Historical</a:t>
              </a:r>
              <a:r>
                <a:rPr lang="fr-FR" sz="1400" dirty="0"/>
                <a:t> &amp; LULCC</a:t>
              </a:r>
              <a:endParaRPr lang="en-CH" sz="1400" dirty="0"/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9B572B58-66FC-4AA2-BBF5-DC2598EC2CA2}"/>
                </a:ext>
              </a:extLst>
            </p:cNvPr>
            <p:cNvSpPr txBox="1"/>
            <p:nvPr/>
          </p:nvSpPr>
          <p:spPr>
            <a:xfrm rot="1833406">
              <a:off x="7976827" y="836684"/>
              <a:ext cx="1488806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1400" b="1" u="sng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SSP, LU &amp; SRM</a:t>
              </a:r>
              <a:endParaRPr lang="en-CH" sz="1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6" name="Arrow: Down 15">
              <a:extLst>
                <a:ext uri="{FF2B5EF4-FFF2-40B4-BE49-F238E27FC236}">
                  <a16:creationId xmlns:a16="http://schemas.microsoft.com/office/drawing/2014/main" id="{1128581D-3669-41F3-B00D-CB1D07F446F6}"/>
                </a:ext>
              </a:extLst>
            </p:cNvPr>
            <p:cNvSpPr/>
            <p:nvPr/>
          </p:nvSpPr>
          <p:spPr>
            <a:xfrm>
              <a:off x="1619555" y="278628"/>
              <a:ext cx="117475" cy="609361"/>
            </a:xfrm>
            <a:prstGeom prst="downArrow">
              <a:avLst/>
            </a:prstGeom>
            <a:solidFill>
              <a:srgbClr val="336CA8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H">
                <a:ln>
                  <a:solidFill>
                    <a:schemeClr val="bg1">
                      <a:lumMod val="95000"/>
                    </a:schemeClr>
                  </a:solidFill>
                </a:ln>
              </a:endParaRPr>
            </a:p>
          </p:txBody>
        </p:sp>
        <p:sp>
          <p:nvSpPr>
            <p:cNvPr id="17" name="Arrow: Down 16">
              <a:extLst>
                <a:ext uri="{FF2B5EF4-FFF2-40B4-BE49-F238E27FC236}">
                  <a16:creationId xmlns:a16="http://schemas.microsoft.com/office/drawing/2014/main" id="{AF43DAC6-E7D3-44EE-8AEA-26E71E85C7BD}"/>
                </a:ext>
              </a:extLst>
            </p:cNvPr>
            <p:cNvSpPr/>
            <p:nvPr/>
          </p:nvSpPr>
          <p:spPr>
            <a:xfrm>
              <a:off x="872273" y="277689"/>
              <a:ext cx="117475" cy="609361"/>
            </a:xfrm>
            <a:prstGeom prst="downArrow">
              <a:avLst/>
            </a:prstGeom>
            <a:solidFill>
              <a:srgbClr val="336CA8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H">
                <a:ln>
                  <a:solidFill>
                    <a:schemeClr val="bg1">
                      <a:lumMod val="95000"/>
                    </a:schemeClr>
                  </a:solidFill>
                </a:ln>
              </a:endParaRPr>
            </a:p>
          </p:txBody>
        </p:sp>
        <p:sp>
          <p:nvSpPr>
            <p:cNvPr id="18" name="Arrow: Down 17">
              <a:extLst>
                <a:ext uri="{FF2B5EF4-FFF2-40B4-BE49-F238E27FC236}">
                  <a16:creationId xmlns:a16="http://schemas.microsoft.com/office/drawing/2014/main" id="{CC9868F8-7C24-4F9B-8C3C-5343F2D0D33E}"/>
                </a:ext>
              </a:extLst>
            </p:cNvPr>
            <p:cNvSpPr/>
            <p:nvPr/>
          </p:nvSpPr>
          <p:spPr>
            <a:xfrm>
              <a:off x="2491464" y="274817"/>
              <a:ext cx="117475" cy="609361"/>
            </a:xfrm>
            <a:prstGeom prst="downArrow">
              <a:avLst/>
            </a:prstGeom>
            <a:solidFill>
              <a:srgbClr val="336CA8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H">
                <a:ln>
                  <a:solidFill>
                    <a:schemeClr val="bg1">
                      <a:lumMod val="95000"/>
                    </a:schemeClr>
                  </a:solidFill>
                </a:ln>
              </a:endParaRPr>
            </a:p>
          </p:txBody>
        </p:sp>
        <p:sp>
          <p:nvSpPr>
            <p:cNvPr id="19" name="Arrow: Down 18">
              <a:extLst>
                <a:ext uri="{FF2B5EF4-FFF2-40B4-BE49-F238E27FC236}">
                  <a16:creationId xmlns:a16="http://schemas.microsoft.com/office/drawing/2014/main" id="{CA4CECB7-44A4-4B53-91C4-8C9EC2EE5D33}"/>
                </a:ext>
              </a:extLst>
            </p:cNvPr>
            <p:cNvSpPr/>
            <p:nvPr/>
          </p:nvSpPr>
          <p:spPr>
            <a:xfrm>
              <a:off x="4151607" y="274126"/>
              <a:ext cx="117475" cy="609361"/>
            </a:xfrm>
            <a:prstGeom prst="downArrow">
              <a:avLst/>
            </a:prstGeom>
            <a:solidFill>
              <a:srgbClr val="336CA8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H">
                <a:ln>
                  <a:solidFill>
                    <a:schemeClr val="bg1">
                      <a:lumMod val="95000"/>
                    </a:schemeClr>
                  </a:solidFill>
                </a:ln>
              </a:endParaRPr>
            </a:p>
          </p:txBody>
        </p:sp>
        <p:sp>
          <p:nvSpPr>
            <p:cNvPr id="20" name="Arrow: Down 19">
              <a:extLst>
                <a:ext uri="{FF2B5EF4-FFF2-40B4-BE49-F238E27FC236}">
                  <a16:creationId xmlns:a16="http://schemas.microsoft.com/office/drawing/2014/main" id="{F14935DE-437D-4E5C-84A2-DABB2A22C26C}"/>
                </a:ext>
              </a:extLst>
            </p:cNvPr>
            <p:cNvSpPr/>
            <p:nvPr/>
          </p:nvSpPr>
          <p:spPr>
            <a:xfrm>
              <a:off x="4890540" y="279011"/>
              <a:ext cx="117475" cy="609361"/>
            </a:xfrm>
            <a:prstGeom prst="downArrow">
              <a:avLst/>
            </a:prstGeom>
            <a:solidFill>
              <a:srgbClr val="336CA8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H">
                <a:ln>
                  <a:solidFill>
                    <a:schemeClr val="bg1">
                      <a:lumMod val="95000"/>
                    </a:schemeClr>
                  </a:solidFill>
                </a:ln>
              </a:endParaRPr>
            </a:p>
          </p:txBody>
        </p:sp>
        <p:sp>
          <p:nvSpPr>
            <p:cNvPr id="21" name="Arrow: Down 20">
              <a:extLst>
                <a:ext uri="{FF2B5EF4-FFF2-40B4-BE49-F238E27FC236}">
                  <a16:creationId xmlns:a16="http://schemas.microsoft.com/office/drawing/2014/main" id="{E1DF9385-315F-4F38-B069-C8806A184BB1}"/>
                </a:ext>
              </a:extLst>
            </p:cNvPr>
            <p:cNvSpPr/>
            <p:nvPr/>
          </p:nvSpPr>
          <p:spPr>
            <a:xfrm>
              <a:off x="5535282" y="279011"/>
              <a:ext cx="117475" cy="609361"/>
            </a:xfrm>
            <a:prstGeom prst="downArrow">
              <a:avLst/>
            </a:prstGeom>
            <a:solidFill>
              <a:srgbClr val="336CA8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H">
                <a:ln>
                  <a:solidFill>
                    <a:schemeClr val="bg1">
                      <a:lumMod val="95000"/>
                    </a:schemeClr>
                  </a:solidFill>
                </a:ln>
              </a:endParaRPr>
            </a:p>
          </p:txBody>
        </p:sp>
        <p:sp>
          <p:nvSpPr>
            <p:cNvPr id="22" name="Arrow: Down 21">
              <a:extLst>
                <a:ext uri="{FF2B5EF4-FFF2-40B4-BE49-F238E27FC236}">
                  <a16:creationId xmlns:a16="http://schemas.microsoft.com/office/drawing/2014/main" id="{AE2FBDB6-9A10-4490-ACDC-B642B8112C10}"/>
                </a:ext>
              </a:extLst>
            </p:cNvPr>
            <p:cNvSpPr/>
            <p:nvPr/>
          </p:nvSpPr>
          <p:spPr>
            <a:xfrm>
              <a:off x="7120527" y="273440"/>
              <a:ext cx="117475" cy="609361"/>
            </a:xfrm>
            <a:prstGeom prst="downArrow">
              <a:avLst/>
            </a:prstGeom>
            <a:solidFill>
              <a:srgbClr val="336CA8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H">
                <a:ln>
                  <a:solidFill>
                    <a:schemeClr val="bg1">
                      <a:lumMod val="95000"/>
                    </a:schemeClr>
                  </a:solidFill>
                </a:ln>
              </a:endParaRPr>
            </a:p>
          </p:txBody>
        </p:sp>
        <p:sp>
          <p:nvSpPr>
            <p:cNvPr id="23" name="Arrow: Down 22">
              <a:extLst>
                <a:ext uri="{FF2B5EF4-FFF2-40B4-BE49-F238E27FC236}">
                  <a16:creationId xmlns:a16="http://schemas.microsoft.com/office/drawing/2014/main" id="{F8BDD30D-521C-496B-89F0-B9F790D97310}"/>
                </a:ext>
              </a:extLst>
            </p:cNvPr>
            <p:cNvSpPr/>
            <p:nvPr/>
          </p:nvSpPr>
          <p:spPr>
            <a:xfrm>
              <a:off x="7866505" y="273439"/>
              <a:ext cx="117475" cy="609361"/>
            </a:xfrm>
            <a:prstGeom prst="downArrow">
              <a:avLst/>
            </a:prstGeom>
            <a:solidFill>
              <a:srgbClr val="336CA8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H">
                <a:ln>
                  <a:solidFill>
                    <a:schemeClr val="bg1">
                      <a:lumMod val="95000"/>
                    </a:schemeClr>
                  </a:solidFill>
                </a:ln>
              </a:endParaRPr>
            </a:p>
          </p:txBody>
        </p:sp>
        <p:sp>
          <p:nvSpPr>
            <p:cNvPr id="24" name="Arrow: Down 23">
              <a:extLst>
                <a:ext uri="{FF2B5EF4-FFF2-40B4-BE49-F238E27FC236}">
                  <a16:creationId xmlns:a16="http://schemas.microsoft.com/office/drawing/2014/main" id="{975496C3-95B8-499A-9801-2682D0D6BBCF}"/>
                </a:ext>
              </a:extLst>
            </p:cNvPr>
            <p:cNvSpPr/>
            <p:nvPr/>
          </p:nvSpPr>
          <p:spPr>
            <a:xfrm>
              <a:off x="8608116" y="273440"/>
              <a:ext cx="117475" cy="609361"/>
            </a:xfrm>
            <a:prstGeom prst="downArrow">
              <a:avLst/>
            </a:prstGeom>
            <a:solidFill>
              <a:srgbClr val="336CA8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H">
                <a:ln>
                  <a:solidFill>
                    <a:schemeClr val="bg1">
                      <a:lumMod val="95000"/>
                    </a:schemeClr>
                  </a:solidFill>
                </a:ln>
              </a:endParaRPr>
            </a:p>
          </p:txBody>
        </p:sp>
      </p:grpSp>
      <p:pic>
        <p:nvPicPr>
          <p:cNvPr id="27" name="Picture 26">
            <a:extLst>
              <a:ext uri="{FF2B5EF4-FFF2-40B4-BE49-F238E27FC236}">
                <a16:creationId xmlns:a16="http://schemas.microsoft.com/office/drawing/2014/main" id="{0415C186-5E67-47EB-8308-19995CEA8A5B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6044" y="1468510"/>
            <a:ext cx="7019656" cy="5354894"/>
          </a:xfrm>
          <a:prstGeom prst="rect">
            <a:avLst/>
          </a:prstGeom>
          <a:noFill/>
          <a:ln>
            <a:noFill/>
          </a:ln>
        </p:spPr>
      </p:pic>
      <p:sp>
        <p:nvSpPr>
          <p:cNvPr id="30" name="Content Placeholder 2">
            <a:extLst>
              <a:ext uri="{FF2B5EF4-FFF2-40B4-BE49-F238E27FC236}">
                <a16:creationId xmlns:a16="http://schemas.microsoft.com/office/drawing/2014/main" id="{1ECE8A64-FA89-4C6A-B85A-82AB2195A581}"/>
              </a:ext>
            </a:extLst>
          </p:cNvPr>
          <p:cNvSpPr txBox="1">
            <a:spLocks/>
          </p:cNvSpPr>
          <p:nvPr/>
        </p:nvSpPr>
        <p:spPr>
          <a:xfrm>
            <a:off x="741360" y="3203754"/>
            <a:ext cx="3212247" cy="349475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>
            <a:lvl1pPr marL="0" indent="0" algn="l" defTabSz="914400" rtl="0" eaLnBrk="1" latinLnBrk="0" hangingPunct="1">
              <a:lnSpc>
                <a:spcPct val="11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b="1" kern="1200">
                <a:solidFill>
                  <a:srgbClr val="00579C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1500" b="0" dirty="0">
                <a:solidFill>
                  <a:schemeClr val="tx1"/>
                </a:solidFill>
              </a:rPr>
              <a:t>Change in </a:t>
            </a:r>
            <a:r>
              <a:rPr lang="fr-FR" sz="1500" b="0" dirty="0" err="1">
                <a:solidFill>
                  <a:schemeClr val="tx1"/>
                </a:solidFill>
              </a:rPr>
              <a:t>biomass</a:t>
            </a:r>
            <a:r>
              <a:rPr lang="fr-FR" sz="1500" b="0" dirty="0">
                <a:solidFill>
                  <a:schemeClr val="tx1"/>
                </a:solidFill>
              </a:rPr>
              <a:t> </a:t>
            </a:r>
            <a:r>
              <a:rPr lang="fr-FR" sz="1500" b="0" dirty="0" err="1">
                <a:solidFill>
                  <a:schemeClr val="tx1"/>
                </a:solidFill>
              </a:rPr>
              <a:t>burning</a:t>
            </a:r>
            <a:r>
              <a:rPr lang="fr-FR" sz="1500" b="0" dirty="0">
                <a:solidFill>
                  <a:schemeClr val="tx1"/>
                </a:solidFill>
              </a:rPr>
              <a:t> </a:t>
            </a:r>
            <a:r>
              <a:rPr lang="fr-FR" sz="1500" b="0" dirty="0" err="1">
                <a:solidFill>
                  <a:schemeClr val="tx1"/>
                </a:solidFill>
              </a:rPr>
              <a:t>emissions</a:t>
            </a:r>
            <a:endParaRPr lang="fr-FR" sz="1500" b="0" dirty="0">
              <a:solidFill>
                <a:schemeClr val="tx1"/>
              </a:solidFill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3F882CD-C7E5-4761-A14D-DC7441F617C9}"/>
              </a:ext>
            </a:extLst>
          </p:cNvPr>
          <p:cNvSpPr txBox="1"/>
          <p:nvPr/>
        </p:nvSpPr>
        <p:spPr>
          <a:xfrm>
            <a:off x="751686" y="1844275"/>
            <a:ext cx="281679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400" b="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SRM offsets </a:t>
            </a:r>
            <a:r>
              <a:rPr lang="fr-FR" sz="1400" b="0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most</a:t>
            </a:r>
            <a:r>
              <a:rPr lang="fr-FR" sz="1400" b="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of the </a:t>
            </a:r>
            <a:r>
              <a:rPr lang="fr-FR" sz="1400" b="0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warming</a:t>
            </a:r>
            <a:endParaRPr lang="fr-FR" sz="1400" b="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DC9BD513-375B-4959-950F-A955DB98EC8C}"/>
              </a:ext>
            </a:extLst>
          </p:cNvPr>
          <p:cNvSpPr txBox="1"/>
          <p:nvPr/>
        </p:nvSpPr>
        <p:spPr>
          <a:xfrm>
            <a:off x="816052" y="2536485"/>
            <a:ext cx="281769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400" b="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But </a:t>
            </a:r>
            <a:r>
              <a:rPr lang="fr-FR"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</a:t>
            </a:r>
            <a:r>
              <a:rPr lang="fr-FR" sz="1400" b="0" dirty="0">
                <a:solidFill>
                  <a:schemeClr val="tx1"/>
                </a:solidFill>
              </a:rPr>
              <a:t>hange in land </a:t>
            </a:r>
            <a:r>
              <a:rPr lang="fr-FR" sz="1400" b="0" dirty="0" err="1">
                <a:solidFill>
                  <a:schemeClr val="tx1"/>
                </a:solidFill>
              </a:rPr>
              <a:t>carbon</a:t>
            </a:r>
            <a:r>
              <a:rPr lang="fr-FR" sz="1400" b="0" dirty="0">
                <a:solidFill>
                  <a:schemeClr val="tx1"/>
                </a:solidFill>
              </a:rPr>
              <a:t> stocks</a:t>
            </a:r>
          </a:p>
        </p:txBody>
      </p:sp>
      <p:cxnSp>
        <p:nvCxnSpPr>
          <p:cNvPr id="34" name="Connector: Curved 33">
            <a:extLst>
              <a:ext uri="{FF2B5EF4-FFF2-40B4-BE49-F238E27FC236}">
                <a16:creationId xmlns:a16="http://schemas.microsoft.com/office/drawing/2014/main" id="{1E43BDB1-7366-4DA6-859E-ACBD9E9EAF02}"/>
              </a:ext>
            </a:extLst>
          </p:cNvPr>
          <p:cNvCxnSpPr>
            <a:cxnSpLocks/>
            <a:stCxn id="31" idx="2"/>
            <a:endCxn id="32" idx="0"/>
          </p:cNvCxnSpPr>
          <p:nvPr/>
        </p:nvCxnSpPr>
        <p:spPr>
          <a:xfrm rot="16200000" flipH="1">
            <a:off x="2000276" y="2311861"/>
            <a:ext cx="384433" cy="64814"/>
          </a:xfrm>
          <a:prstGeom prst="curvedConnector3">
            <a:avLst>
              <a:gd name="adj1" fmla="val 50000"/>
            </a:avLst>
          </a:prstGeom>
          <a:ln w="190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0" name="Connector: Curved 39">
            <a:extLst>
              <a:ext uri="{FF2B5EF4-FFF2-40B4-BE49-F238E27FC236}">
                <a16:creationId xmlns:a16="http://schemas.microsoft.com/office/drawing/2014/main" id="{4A33E101-C138-4B77-877F-2698629F4F26}"/>
              </a:ext>
            </a:extLst>
          </p:cNvPr>
          <p:cNvCxnSpPr>
            <a:cxnSpLocks/>
            <a:stCxn id="32" idx="2"/>
            <a:endCxn id="30" idx="0"/>
          </p:cNvCxnSpPr>
          <p:nvPr/>
        </p:nvCxnSpPr>
        <p:spPr>
          <a:xfrm rot="16200000" flipH="1">
            <a:off x="2106445" y="2962715"/>
            <a:ext cx="359492" cy="122585"/>
          </a:xfrm>
          <a:prstGeom prst="curvedConnector3">
            <a:avLst>
              <a:gd name="adj1" fmla="val 50000"/>
            </a:avLst>
          </a:prstGeom>
          <a:ln w="190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5" name="Content Placeholder 2">
            <a:extLst>
              <a:ext uri="{FF2B5EF4-FFF2-40B4-BE49-F238E27FC236}">
                <a16:creationId xmlns:a16="http://schemas.microsoft.com/office/drawing/2014/main" id="{FBEFAD3F-104D-458E-9021-97F759A9A318}"/>
              </a:ext>
            </a:extLst>
          </p:cNvPr>
          <p:cNvSpPr txBox="1">
            <a:spLocks/>
          </p:cNvSpPr>
          <p:nvPr/>
        </p:nvSpPr>
        <p:spPr>
          <a:xfrm>
            <a:off x="917588" y="4006884"/>
            <a:ext cx="3212247" cy="3494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11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b="1" kern="1200">
                <a:solidFill>
                  <a:srgbClr val="00579C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1500" b="0" dirty="0">
                <a:solidFill>
                  <a:schemeClr val="tx1"/>
                </a:solidFill>
              </a:rPr>
              <a:t>Change in RF of </a:t>
            </a:r>
            <a:r>
              <a:rPr lang="fr-FR" sz="1500" b="0" dirty="0" err="1">
                <a:solidFill>
                  <a:schemeClr val="tx1"/>
                </a:solidFill>
              </a:rPr>
              <a:t>aerosols</a:t>
            </a:r>
            <a:r>
              <a:rPr lang="fr-FR" sz="1500" dirty="0"/>
              <a:t>, ozone,…</a:t>
            </a:r>
            <a:endParaRPr lang="fr-FR" sz="1500" b="0" dirty="0">
              <a:solidFill>
                <a:schemeClr val="tx1"/>
              </a:solidFill>
            </a:endParaRPr>
          </a:p>
        </p:txBody>
      </p:sp>
      <p:cxnSp>
        <p:nvCxnSpPr>
          <p:cNvPr id="47" name="Connector: Curved 46">
            <a:extLst>
              <a:ext uri="{FF2B5EF4-FFF2-40B4-BE49-F238E27FC236}">
                <a16:creationId xmlns:a16="http://schemas.microsoft.com/office/drawing/2014/main" id="{D543AC68-D291-4C37-AFE6-3673A1D267BD}"/>
              </a:ext>
            </a:extLst>
          </p:cNvPr>
          <p:cNvCxnSpPr>
            <a:cxnSpLocks/>
            <a:stCxn id="30" idx="2"/>
            <a:endCxn id="45" idx="0"/>
          </p:cNvCxnSpPr>
          <p:nvPr/>
        </p:nvCxnSpPr>
        <p:spPr>
          <a:xfrm rot="16200000" flipH="1">
            <a:off x="2208771" y="3691942"/>
            <a:ext cx="453655" cy="176228"/>
          </a:xfrm>
          <a:prstGeom prst="curvedConnector3">
            <a:avLst>
              <a:gd name="adj1" fmla="val 50000"/>
            </a:avLst>
          </a:prstGeom>
          <a:ln w="190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2" name="Content Placeholder 2">
            <a:extLst>
              <a:ext uri="{FF2B5EF4-FFF2-40B4-BE49-F238E27FC236}">
                <a16:creationId xmlns:a16="http://schemas.microsoft.com/office/drawing/2014/main" id="{B062EA01-4DC2-4D63-BD58-77E92125A34B}"/>
              </a:ext>
            </a:extLst>
          </p:cNvPr>
          <p:cNvSpPr txBox="1">
            <a:spLocks/>
          </p:cNvSpPr>
          <p:nvPr/>
        </p:nvSpPr>
        <p:spPr>
          <a:xfrm>
            <a:off x="450767" y="4884338"/>
            <a:ext cx="4557248" cy="9027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11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b="1" kern="1200">
                <a:solidFill>
                  <a:srgbClr val="00579C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1500" b="0" dirty="0">
                <a:solidFill>
                  <a:schemeClr val="tx1"/>
                </a:solidFill>
              </a:rPr>
              <a:t>In 2100, </a:t>
            </a:r>
            <a:r>
              <a:rPr lang="fr-FR" sz="1500" b="0" i="1" dirty="0">
                <a:solidFill>
                  <a:schemeClr val="tx1"/>
                </a:solidFill>
              </a:rPr>
              <a:t>G6</a:t>
            </a:r>
            <a:r>
              <a:rPr lang="fr-FR" sz="1500" b="0" dirty="0">
                <a:solidFill>
                  <a:schemeClr val="tx1"/>
                </a:solidFill>
              </a:rPr>
              <a:t> </a:t>
            </a:r>
            <a:r>
              <a:rPr lang="fr-FR" sz="1500" b="0" dirty="0" err="1">
                <a:solidFill>
                  <a:schemeClr val="tx1"/>
                </a:solidFill>
              </a:rPr>
              <a:t>warmer</a:t>
            </a:r>
            <a:r>
              <a:rPr lang="fr-FR" sz="1500" b="0" dirty="0">
                <a:solidFill>
                  <a:schemeClr val="tx1"/>
                </a:solidFill>
              </a:rPr>
              <a:t> by ~0.05°C, </a:t>
            </a:r>
            <a:r>
              <a:rPr lang="fr-FR" sz="1500" b="0" dirty="0" err="1">
                <a:solidFill>
                  <a:schemeClr val="tx1"/>
                </a:solidFill>
              </a:rPr>
              <a:t>higher</a:t>
            </a:r>
            <a:r>
              <a:rPr lang="fr-FR" sz="1500" b="0" dirty="0">
                <a:solidFill>
                  <a:schemeClr val="tx1"/>
                </a:solidFill>
              </a:rPr>
              <a:t> </a:t>
            </a:r>
            <a:r>
              <a:rPr lang="fr-FR" sz="1500" b="0" dirty="0" err="1">
                <a:solidFill>
                  <a:schemeClr val="tx1"/>
                </a:solidFill>
              </a:rPr>
              <a:t>storage</a:t>
            </a:r>
            <a:r>
              <a:rPr lang="fr-FR" sz="1500" b="0" dirty="0">
                <a:solidFill>
                  <a:schemeClr val="tx1"/>
                </a:solidFill>
              </a:rPr>
              <a:t> of </a:t>
            </a:r>
            <a:r>
              <a:rPr lang="fr-FR" sz="1500" b="0" dirty="0" err="1">
                <a:solidFill>
                  <a:schemeClr val="tx1"/>
                </a:solidFill>
              </a:rPr>
              <a:t>carbon</a:t>
            </a:r>
            <a:r>
              <a:rPr lang="fr-FR" sz="1500" dirty="0"/>
              <a:t> and </a:t>
            </a:r>
            <a:r>
              <a:rPr lang="fr-FR" sz="1500" dirty="0" err="1"/>
              <a:t>precipitations</a:t>
            </a:r>
            <a:r>
              <a:rPr lang="fr-FR" sz="1500" dirty="0"/>
              <a:t> </a:t>
            </a:r>
            <a:r>
              <a:rPr lang="fr-FR" sz="1500" dirty="0" err="1"/>
              <a:t>decreased</a:t>
            </a:r>
            <a:r>
              <a:rPr lang="fr-FR" sz="1500" dirty="0"/>
              <a:t> by ~ 26mm/</a:t>
            </a:r>
            <a:r>
              <a:rPr lang="fr-FR" sz="1500" dirty="0" err="1"/>
              <a:t>yr</a:t>
            </a:r>
            <a:endParaRPr lang="fr-FR" sz="1500" b="0" dirty="0">
              <a:solidFill>
                <a:schemeClr val="tx1"/>
              </a:solidFill>
            </a:endParaRPr>
          </a:p>
        </p:txBody>
      </p:sp>
      <p:cxnSp>
        <p:nvCxnSpPr>
          <p:cNvPr id="53" name="Connector: Curved 52">
            <a:extLst>
              <a:ext uri="{FF2B5EF4-FFF2-40B4-BE49-F238E27FC236}">
                <a16:creationId xmlns:a16="http://schemas.microsoft.com/office/drawing/2014/main" id="{1DC85EB0-3F5B-4F31-A7E6-0F4E33E460D3}"/>
              </a:ext>
            </a:extLst>
          </p:cNvPr>
          <p:cNvCxnSpPr>
            <a:cxnSpLocks/>
            <a:stCxn id="45" idx="2"/>
            <a:endCxn id="52" idx="0"/>
          </p:cNvCxnSpPr>
          <p:nvPr/>
        </p:nvCxnSpPr>
        <p:spPr>
          <a:xfrm rot="16200000" flipH="1">
            <a:off x="2362562" y="4517508"/>
            <a:ext cx="527979" cy="205679"/>
          </a:xfrm>
          <a:prstGeom prst="curvedConnector3">
            <a:avLst>
              <a:gd name="adj1" fmla="val 50000"/>
            </a:avLst>
          </a:prstGeom>
          <a:ln w="190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8840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Group 24">
            <a:extLst>
              <a:ext uri="{FF2B5EF4-FFF2-40B4-BE49-F238E27FC236}">
                <a16:creationId xmlns:a16="http://schemas.microsoft.com/office/drawing/2014/main" id="{657E9A6E-73CA-4DC5-B6BF-0DD03497AD68}"/>
              </a:ext>
            </a:extLst>
          </p:cNvPr>
          <p:cNvGrpSpPr/>
          <p:nvPr/>
        </p:nvGrpSpPr>
        <p:grpSpPr>
          <a:xfrm>
            <a:off x="285226" y="34597"/>
            <a:ext cx="9170788" cy="1255925"/>
            <a:chOff x="285226" y="134054"/>
            <a:chExt cx="9170788" cy="1255925"/>
          </a:xfrm>
        </p:grpSpPr>
        <p:sp>
          <p:nvSpPr>
            <p:cNvPr id="26" name="Arrow: Right 25">
              <a:extLst>
                <a:ext uri="{FF2B5EF4-FFF2-40B4-BE49-F238E27FC236}">
                  <a16:creationId xmlns:a16="http://schemas.microsoft.com/office/drawing/2014/main" id="{CD1A00CC-0ABB-4DC9-A4A8-19C19C4DE7A8}"/>
                </a:ext>
              </a:extLst>
            </p:cNvPr>
            <p:cNvSpPr/>
            <p:nvPr/>
          </p:nvSpPr>
          <p:spPr>
            <a:xfrm>
              <a:off x="285226" y="134054"/>
              <a:ext cx="9034265" cy="528506"/>
            </a:xfrm>
            <a:prstGeom prst="rightArrow">
              <a:avLst/>
            </a:prstGeom>
            <a:gradFill flip="none" rotWithShape="1">
              <a:gsLst>
                <a:gs pos="100000">
                  <a:schemeClr val="accent3">
                    <a:lumMod val="75000"/>
                  </a:schemeClr>
                </a:gs>
                <a:gs pos="49000">
                  <a:schemeClr val="accent2"/>
                </a:gs>
                <a:gs pos="0">
                  <a:srgbClr val="2754A2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H"/>
            </a:p>
          </p:txBody>
        </p: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7BB022C7-19B9-4A23-ADAB-AFE20D2BB110}"/>
                </a:ext>
              </a:extLst>
            </p:cNvPr>
            <p:cNvSpPr txBox="1"/>
            <p:nvPr/>
          </p:nvSpPr>
          <p:spPr>
            <a:xfrm rot="1833406">
              <a:off x="348206" y="866260"/>
              <a:ext cx="123142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1400" dirty="0"/>
                <a:t>OSCAR v3.1</a:t>
              </a:r>
              <a:endParaRPr lang="en-CH" sz="1400" dirty="0"/>
            </a:p>
          </p:txBody>
        </p: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08BEF58B-F3B1-4342-88BB-1C6F5C638E08}"/>
                </a:ext>
              </a:extLst>
            </p:cNvPr>
            <p:cNvSpPr txBox="1"/>
            <p:nvPr/>
          </p:nvSpPr>
          <p:spPr>
            <a:xfrm rot="1833406">
              <a:off x="1268309" y="849382"/>
              <a:ext cx="76335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1400" dirty="0"/>
                <a:t>RCMIP</a:t>
              </a:r>
              <a:endParaRPr lang="en-CH" sz="1400" dirty="0"/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33C63804-FCE1-4BA3-8F52-827BCA5D926E}"/>
                </a:ext>
              </a:extLst>
            </p:cNvPr>
            <p:cNvSpPr txBox="1"/>
            <p:nvPr/>
          </p:nvSpPr>
          <p:spPr>
            <a:xfrm rot="1833406">
              <a:off x="1913536" y="866759"/>
              <a:ext cx="1281120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1400" dirty="0"/>
                <a:t>Simulations &amp;</a:t>
              </a:r>
            </a:p>
            <a:p>
              <a:r>
                <a:rPr lang="fr-FR" sz="1400" dirty="0" err="1"/>
                <a:t>constraints</a:t>
              </a:r>
              <a:endParaRPr lang="en-CH" sz="1400" dirty="0"/>
            </a:p>
          </p:txBody>
        </p: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D216019B-B9DA-4901-A615-E2711065B06D}"/>
                </a:ext>
              </a:extLst>
            </p:cNvPr>
            <p:cNvSpPr txBox="1"/>
            <p:nvPr/>
          </p:nvSpPr>
          <p:spPr>
            <a:xfrm rot="1833406">
              <a:off x="3478295" y="816854"/>
              <a:ext cx="1378904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1400" dirty="0"/>
                <a:t>Reconstruction</a:t>
              </a:r>
            </a:p>
            <a:p>
              <a:r>
                <a:rPr lang="fr-FR" sz="1400" dirty="0"/>
                <a:t>of </a:t>
              </a:r>
              <a:r>
                <a:rPr lang="fr-FR" sz="1400" dirty="0" err="1"/>
                <a:t>historical</a:t>
              </a:r>
              <a:endParaRPr lang="en-CH" sz="1400" dirty="0"/>
            </a:p>
          </p:txBody>
        </p:sp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60EBD89D-3B52-4D3D-A3ED-CF0E72E9A71C}"/>
                </a:ext>
              </a:extLst>
            </p:cNvPr>
            <p:cNvSpPr txBox="1"/>
            <p:nvPr/>
          </p:nvSpPr>
          <p:spPr>
            <a:xfrm rot="1833406">
              <a:off x="4365476" y="911876"/>
              <a:ext cx="1409360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1400" dirty="0" err="1"/>
                <a:t>Climate</a:t>
              </a:r>
              <a:r>
                <a:rPr lang="fr-FR" sz="1400" dirty="0"/>
                <a:t> system</a:t>
              </a:r>
              <a:endParaRPr lang="en-CH" sz="1400" dirty="0"/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A784BE05-F2F0-4A50-9001-FD1D3564C603}"/>
                </a:ext>
              </a:extLst>
            </p:cNvPr>
            <p:cNvSpPr txBox="1"/>
            <p:nvPr/>
          </p:nvSpPr>
          <p:spPr>
            <a:xfrm rot="1833406">
              <a:off x="5038884" y="854809"/>
              <a:ext cx="1229824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1400" dirty="0"/>
                <a:t>Carbon cycle</a:t>
              </a:r>
              <a:endParaRPr lang="en-CH" sz="1400" dirty="0"/>
            </a:p>
          </p:txBody>
        </p: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DD945714-A8E9-40F5-B6A7-DDFBFC4D966D}"/>
                </a:ext>
              </a:extLst>
            </p:cNvPr>
            <p:cNvSpPr txBox="1"/>
            <p:nvPr/>
          </p:nvSpPr>
          <p:spPr>
            <a:xfrm rot="1833406">
              <a:off x="6363430" y="874632"/>
              <a:ext cx="172996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1400" dirty="0"/>
                <a:t>Projections on SSP</a:t>
              </a:r>
              <a:endParaRPr lang="en-CH" sz="1400" dirty="0"/>
            </a:p>
          </p:txBody>
        </p: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65ECE05D-13E5-4740-A44F-7B0A480601DC}"/>
                </a:ext>
              </a:extLst>
            </p:cNvPr>
            <p:cNvSpPr txBox="1"/>
            <p:nvPr/>
          </p:nvSpPr>
          <p:spPr>
            <a:xfrm rot="1833406">
              <a:off x="7168513" y="890106"/>
              <a:ext cx="172996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1400" dirty="0" err="1"/>
                <a:t>Historical</a:t>
              </a:r>
              <a:r>
                <a:rPr lang="fr-FR" sz="1400" dirty="0"/>
                <a:t> &amp; LULCC</a:t>
              </a:r>
              <a:endParaRPr lang="en-CH" sz="1400" dirty="0"/>
            </a:p>
          </p:txBody>
        </p:sp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805F8901-8125-4BD9-A0F9-6416F1BCA1D9}"/>
                </a:ext>
              </a:extLst>
            </p:cNvPr>
            <p:cNvSpPr txBox="1"/>
            <p:nvPr/>
          </p:nvSpPr>
          <p:spPr>
            <a:xfrm rot="1833406">
              <a:off x="7986445" y="836684"/>
              <a:ext cx="1469569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1400" dirty="0"/>
                <a:t>SSP, LU &amp; SRM</a:t>
              </a:r>
              <a:endParaRPr lang="en-CH" sz="1400" dirty="0"/>
            </a:p>
          </p:txBody>
        </p:sp>
        <p:sp>
          <p:nvSpPr>
            <p:cNvPr id="36" name="Arrow: Down 35">
              <a:extLst>
                <a:ext uri="{FF2B5EF4-FFF2-40B4-BE49-F238E27FC236}">
                  <a16:creationId xmlns:a16="http://schemas.microsoft.com/office/drawing/2014/main" id="{DDC43FBD-588F-4DDD-AA6B-CBEC8D9F36FF}"/>
                </a:ext>
              </a:extLst>
            </p:cNvPr>
            <p:cNvSpPr/>
            <p:nvPr/>
          </p:nvSpPr>
          <p:spPr>
            <a:xfrm>
              <a:off x="1619555" y="278628"/>
              <a:ext cx="117475" cy="609361"/>
            </a:xfrm>
            <a:prstGeom prst="downArrow">
              <a:avLst/>
            </a:prstGeom>
            <a:solidFill>
              <a:srgbClr val="336CA8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H">
                <a:ln>
                  <a:solidFill>
                    <a:schemeClr val="bg1">
                      <a:lumMod val="95000"/>
                    </a:schemeClr>
                  </a:solidFill>
                </a:ln>
              </a:endParaRPr>
            </a:p>
          </p:txBody>
        </p:sp>
        <p:sp>
          <p:nvSpPr>
            <p:cNvPr id="37" name="Arrow: Down 36">
              <a:extLst>
                <a:ext uri="{FF2B5EF4-FFF2-40B4-BE49-F238E27FC236}">
                  <a16:creationId xmlns:a16="http://schemas.microsoft.com/office/drawing/2014/main" id="{51A00B87-4581-4A03-9752-060CF1B20476}"/>
                </a:ext>
              </a:extLst>
            </p:cNvPr>
            <p:cNvSpPr/>
            <p:nvPr/>
          </p:nvSpPr>
          <p:spPr>
            <a:xfrm>
              <a:off x="872273" y="277689"/>
              <a:ext cx="117475" cy="609361"/>
            </a:xfrm>
            <a:prstGeom prst="downArrow">
              <a:avLst/>
            </a:prstGeom>
            <a:solidFill>
              <a:srgbClr val="336CA8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H">
                <a:ln>
                  <a:solidFill>
                    <a:schemeClr val="bg1">
                      <a:lumMod val="95000"/>
                    </a:schemeClr>
                  </a:solidFill>
                </a:ln>
              </a:endParaRPr>
            </a:p>
          </p:txBody>
        </p:sp>
        <p:sp>
          <p:nvSpPr>
            <p:cNvPr id="38" name="Arrow: Down 37">
              <a:extLst>
                <a:ext uri="{FF2B5EF4-FFF2-40B4-BE49-F238E27FC236}">
                  <a16:creationId xmlns:a16="http://schemas.microsoft.com/office/drawing/2014/main" id="{146F05FD-644D-454F-9605-F52219AB0F7F}"/>
                </a:ext>
              </a:extLst>
            </p:cNvPr>
            <p:cNvSpPr/>
            <p:nvPr/>
          </p:nvSpPr>
          <p:spPr>
            <a:xfrm>
              <a:off x="2491464" y="274817"/>
              <a:ext cx="117475" cy="609361"/>
            </a:xfrm>
            <a:prstGeom prst="downArrow">
              <a:avLst/>
            </a:prstGeom>
            <a:solidFill>
              <a:srgbClr val="336CA8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H">
                <a:ln>
                  <a:solidFill>
                    <a:schemeClr val="bg1">
                      <a:lumMod val="95000"/>
                    </a:schemeClr>
                  </a:solidFill>
                </a:ln>
              </a:endParaRPr>
            </a:p>
          </p:txBody>
        </p:sp>
        <p:sp>
          <p:nvSpPr>
            <p:cNvPr id="39" name="Arrow: Down 38">
              <a:extLst>
                <a:ext uri="{FF2B5EF4-FFF2-40B4-BE49-F238E27FC236}">
                  <a16:creationId xmlns:a16="http://schemas.microsoft.com/office/drawing/2014/main" id="{1C06D0C8-13E3-4386-9876-5F0013D18699}"/>
                </a:ext>
              </a:extLst>
            </p:cNvPr>
            <p:cNvSpPr/>
            <p:nvPr/>
          </p:nvSpPr>
          <p:spPr>
            <a:xfrm>
              <a:off x="4151607" y="274126"/>
              <a:ext cx="117475" cy="609361"/>
            </a:xfrm>
            <a:prstGeom prst="downArrow">
              <a:avLst/>
            </a:prstGeom>
            <a:solidFill>
              <a:srgbClr val="336CA8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H">
                <a:ln>
                  <a:solidFill>
                    <a:schemeClr val="bg1">
                      <a:lumMod val="95000"/>
                    </a:schemeClr>
                  </a:solidFill>
                </a:ln>
              </a:endParaRPr>
            </a:p>
          </p:txBody>
        </p:sp>
        <p:sp>
          <p:nvSpPr>
            <p:cNvPr id="40" name="Arrow: Down 39">
              <a:extLst>
                <a:ext uri="{FF2B5EF4-FFF2-40B4-BE49-F238E27FC236}">
                  <a16:creationId xmlns:a16="http://schemas.microsoft.com/office/drawing/2014/main" id="{DAFAE9A1-1715-41CF-9A22-D311FEED0A34}"/>
                </a:ext>
              </a:extLst>
            </p:cNvPr>
            <p:cNvSpPr/>
            <p:nvPr/>
          </p:nvSpPr>
          <p:spPr>
            <a:xfrm>
              <a:off x="4890540" y="279011"/>
              <a:ext cx="117475" cy="609361"/>
            </a:xfrm>
            <a:prstGeom prst="downArrow">
              <a:avLst/>
            </a:prstGeom>
            <a:solidFill>
              <a:srgbClr val="336CA8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H">
                <a:ln>
                  <a:solidFill>
                    <a:schemeClr val="bg1">
                      <a:lumMod val="95000"/>
                    </a:schemeClr>
                  </a:solidFill>
                </a:ln>
              </a:endParaRPr>
            </a:p>
          </p:txBody>
        </p:sp>
        <p:sp>
          <p:nvSpPr>
            <p:cNvPr id="41" name="Arrow: Down 40">
              <a:extLst>
                <a:ext uri="{FF2B5EF4-FFF2-40B4-BE49-F238E27FC236}">
                  <a16:creationId xmlns:a16="http://schemas.microsoft.com/office/drawing/2014/main" id="{263BC9F0-4E54-49A2-9003-80B8DC7A3B3C}"/>
                </a:ext>
              </a:extLst>
            </p:cNvPr>
            <p:cNvSpPr/>
            <p:nvPr/>
          </p:nvSpPr>
          <p:spPr>
            <a:xfrm>
              <a:off x="5535282" y="279011"/>
              <a:ext cx="117475" cy="609361"/>
            </a:xfrm>
            <a:prstGeom prst="downArrow">
              <a:avLst/>
            </a:prstGeom>
            <a:solidFill>
              <a:srgbClr val="336CA8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H">
                <a:ln>
                  <a:solidFill>
                    <a:schemeClr val="bg1">
                      <a:lumMod val="95000"/>
                    </a:schemeClr>
                  </a:solidFill>
                </a:ln>
              </a:endParaRPr>
            </a:p>
          </p:txBody>
        </p:sp>
        <p:sp>
          <p:nvSpPr>
            <p:cNvPr id="42" name="Arrow: Down 41">
              <a:extLst>
                <a:ext uri="{FF2B5EF4-FFF2-40B4-BE49-F238E27FC236}">
                  <a16:creationId xmlns:a16="http://schemas.microsoft.com/office/drawing/2014/main" id="{DF9384AD-FFF3-4F44-A9AC-C019142C4592}"/>
                </a:ext>
              </a:extLst>
            </p:cNvPr>
            <p:cNvSpPr/>
            <p:nvPr/>
          </p:nvSpPr>
          <p:spPr>
            <a:xfrm>
              <a:off x="7120527" y="273440"/>
              <a:ext cx="117475" cy="609361"/>
            </a:xfrm>
            <a:prstGeom prst="downArrow">
              <a:avLst/>
            </a:prstGeom>
            <a:solidFill>
              <a:srgbClr val="336CA8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H">
                <a:ln>
                  <a:solidFill>
                    <a:schemeClr val="bg1">
                      <a:lumMod val="95000"/>
                    </a:schemeClr>
                  </a:solidFill>
                </a:ln>
              </a:endParaRPr>
            </a:p>
          </p:txBody>
        </p:sp>
        <p:sp>
          <p:nvSpPr>
            <p:cNvPr id="43" name="Arrow: Down 42">
              <a:extLst>
                <a:ext uri="{FF2B5EF4-FFF2-40B4-BE49-F238E27FC236}">
                  <a16:creationId xmlns:a16="http://schemas.microsoft.com/office/drawing/2014/main" id="{B7114AD9-66AF-40C5-BC04-49BCE3F3E707}"/>
                </a:ext>
              </a:extLst>
            </p:cNvPr>
            <p:cNvSpPr/>
            <p:nvPr/>
          </p:nvSpPr>
          <p:spPr>
            <a:xfrm>
              <a:off x="7866505" y="273439"/>
              <a:ext cx="117475" cy="609361"/>
            </a:xfrm>
            <a:prstGeom prst="downArrow">
              <a:avLst/>
            </a:prstGeom>
            <a:solidFill>
              <a:srgbClr val="336CA8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H">
                <a:ln>
                  <a:solidFill>
                    <a:schemeClr val="bg1">
                      <a:lumMod val="95000"/>
                    </a:schemeClr>
                  </a:solidFill>
                </a:ln>
              </a:endParaRPr>
            </a:p>
          </p:txBody>
        </p:sp>
        <p:sp>
          <p:nvSpPr>
            <p:cNvPr id="44" name="Arrow: Down 43">
              <a:extLst>
                <a:ext uri="{FF2B5EF4-FFF2-40B4-BE49-F238E27FC236}">
                  <a16:creationId xmlns:a16="http://schemas.microsoft.com/office/drawing/2014/main" id="{50FC9C9C-63B2-4B78-84C6-954DE3FA3E14}"/>
                </a:ext>
              </a:extLst>
            </p:cNvPr>
            <p:cNvSpPr/>
            <p:nvPr/>
          </p:nvSpPr>
          <p:spPr>
            <a:xfrm>
              <a:off x="8608116" y="273440"/>
              <a:ext cx="117475" cy="609361"/>
            </a:xfrm>
            <a:prstGeom prst="downArrow">
              <a:avLst/>
            </a:prstGeom>
            <a:solidFill>
              <a:srgbClr val="336CA8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H">
                <a:ln>
                  <a:solidFill>
                    <a:schemeClr val="bg1">
                      <a:lumMod val="95000"/>
                    </a:schemeClr>
                  </a:solidFill>
                </a:ln>
              </a:endParaRPr>
            </a:p>
          </p:txBody>
        </p:sp>
      </p:grpSp>
      <p:sp>
        <p:nvSpPr>
          <p:cNvPr id="45" name="Content Placeholder 2">
            <a:extLst>
              <a:ext uri="{FF2B5EF4-FFF2-40B4-BE49-F238E27FC236}">
                <a16:creationId xmlns:a16="http://schemas.microsoft.com/office/drawing/2014/main" id="{A1559A65-51F5-467F-9384-48C000161EEC}"/>
              </a:ext>
            </a:extLst>
          </p:cNvPr>
          <p:cNvSpPr txBox="1">
            <a:spLocks/>
          </p:cNvSpPr>
          <p:nvPr/>
        </p:nvSpPr>
        <p:spPr>
          <a:xfrm>
            <a:off x="1425962" y="1579847"/>
            <a:ext cx="8867827" cy="258346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11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b="1" kern="1200">
                <a:solidFill>
                  <a:srgbClr val="00579C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b="1" dirty="0">
                <a:solidFill>
                  <a:schemeClr val="tx1"/>
                </a:solidFill>
              </a:rPr>
              <a:t>OSCAR 3.1</a:t>
            </a:r>
            <a:r>
              <a:rPr lang="en-US" sz="1800" b="0" dirty="0">
                <a:solidFill>
                  <a:schemeClr val="tx1"/>
                </a:solidFill>
              </a:rPr>
              <a:t>: fast, flexible and accurate reduced complexity model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b="0" dirty="0">
                <a:solidFill>
                  <a:schemeClr val="tx1"/>
                </a:solidFill>
              </a:rPr>
              <a:t>Unconstrained, close to CMIP5.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b="0" dirty="0">
                <a:solidFill>
                  <a:schemeClr val="tx1"/>
                </a:solidFill>
              </a:rPr>
              <a:t>Constraining improves projections, but draws away from CMIP6 range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dirty="0"/>
              <a:t>Efficient tool for the exploration of scenarios, assumptions, uncertainties,…</a:t>
            </a:r>
          </a:p>
          <a:p>
            <a:endParaRPr lang="en-US" sz="1500" b="0" dirty="0">
              <a:solidFill>
                <a:schemeClr val="tx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500" dirty="0"/>
              <a:t>Next upgrades: update on CMIP6, improvement of the climate system, oceanic carbon cycle,…</a:t>
            </a:r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id="{0A9AA548-DDCA-46FE-B72F-4B7FC6DD3715}"/>
              </a:ext>
            </a:extLst>
          </p:cNvPr>
          <p:cNvSpPr txBox="1"/>
          <p:nvPr/>
        </p:nvSpPr>
        <p:spPr>
          <a:xfrm>
            <a:off x="6780196" y="6316452"/>
            <a:ext cx="5304023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600" b="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(Results for all experiments in a paper, soon submitted)</a:t>
            </a:r>
          </a:p>
        </p:txBody>
      </p:sp>
      <p:sp>
        <p:nvSpPr>
          <p:cNvPr id="76" name="TextBox 75">
            <a:extLst>
              <a:ext uri="{FF2B5EF4-FFF2-40B4-BE49-F238E27FC236}">
                <a16:creationId xmlns:a16="http://schemas.microsoft.com/office/drawing/2014/main" id="{F9569AAC-24E5-4744-A2AF-38AA27D1C2CE}"/>
              </a:ext>
            </a:extLst>
          </p:cNvPr>
          <p:cNvSpPr txBox="1"/>
          <p:nvPr/>
        </p:nvSpPr>
        <p:spPr>
          <a:xfrm>
            <a:off x="4167747" y="4839773"/>
            <a:ext cx="282481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b="1" i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Questions, </a:t>
            </a:r>
            <a:r>
              <a:rPr lang="fr-FR" sz="2000" b="1" i="1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remarks</a:t>
            </a:r>
            <a:r>
              <a:rPr lang="fr-FR" sz="2000" b="1" i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?</a:t>
            </a:r>
            <a:endParaRPr lang="en-CH" sz="2000" b="1" i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08748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>
            <a:extLst>
              <a:ext uri="{FF2B5EF4-FFF2-40B4-BE49-F238E27FC236}">
                <a16:creationId xmlns:a16="http://schemas.microsoft.com/office/drawing/2014/main" id="{EA0F8B18-0A3F-433C-8666-79A957FF91B4}"/>
              </a:ext>
            </a:extLst>
          </p:cNvPr>
          <p:cNvGrpSpPr/>
          <p:nvPr/>
        </p:nvGrpSpPr>
        <p:grpSpPr>
          <a:xfrm>
            <a:off x="285226" y="34597"/>
            <a:ext cx="9170788" cy="1255925"/>
            <a:chOff x="285226" y="134054"/>
            <a:chExt cx="9170788" cy="1255925"/>
          </a:xfrm>
        </p:grpSpPr>
        <p:sp>
          <p:nvSpPr>
            <p:cNvPr id="6" name="Arrow: Right 5">
              <a:extLst>
                <a:ext uri="{FF2B5EF4-FFF2-40B4-BE49-F238E27FC236}">
                  <a16:creationId xmlns:a16="http://schemas.microsoft.com/office/drawing/2014/main" id="{FBA57D6E-9947-4A6E-AC1C-A0793896158C}"/>
                </a:ext>
              </a:extLst>
            </p:cNvPr>
            <p:cNvSpPr/>
            <p:nvPr/>
          </p:nvSpPr>
          <p:spPr>
            <a:xfrm>
              <a:off x="285226" y="134054"/>
              <a:ext cx="9034265" cy="528506"/>
            </a:xfrm>
            <a:prstGeom prst="rightArrow">
              <a:avLst/>
            </a:prstGeom>
            <a:gradFill flip="none" rotWithShape="1">
              <a:gsLst>
                <a:gs pos="100000">
                  <a:schemeClr val="accent3">
                    <a:lumMod val="75000"/>
                  </a:schemeClr>
                </a:gs>
                <a:gs pos="49000">
                  <a:schemeClr val="accent2"/>
                </a:gs>
                <a:gs pos="0">
                  <a:srgbClr val="2754A2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H"/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08C57AE9-8EFE-41B0-9546-C39E8769CC74}"/>
                </a:ext>
              </a:extLst>
            </p:cNvPr>
            <p:cNvSpPr txBox="1"/>
            <p:nvPr/>
          </p:nvSpPr>
          <p:spPr>
            <a:xfrm rot="1833406">
              <a:off x="348206" y="866260"/>
              <a:ext cx="123142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1400" dirty="0"/>
                <a:t>OSCAR v3.1</a:t>
              </a:r>
              <a:endParaRPr lang="en-CH" sz="1400" dirty="0"/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07BB249E-9EC7-404A-AE40-20DB712553C1}"/>
                </a:ext>
              </a:extLst>
            </p:cNvPr>
            <p:cNvSpPr txBox="1"/>
            <p:nvPr/>
          </p:nvSpPr>
          <p:spPr>
            <a:xfrm rot="1833406">
              <a:off x="1268309" y="849382"/>
              <a:ext cx="76335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1400" dirty="0"/>
                <a:t>RCMIP</a:t>
              </a:r>
              <a:endParaRPr lang="en-CH" sz="1400" dirty="0"/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80CE5308-8DFA-4156-AF38-433597CC2943}"/>
                </a:ext>
              </a:extLst>
            </p:cNvPr>
            <p:cNvSpPr txBox="1"/>
            <p:nvPr/>
          </p:nvSpPr>
          <p:spPr>
            <a:xfrm rot="1833406">
              <a:off x="1913536" y="866759"/>
              <a:ext cx="1281120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1400" dirty="0"/>
                <a:t>Simulations &amp;</a:t>
              </a:r>
            </a:p>
            <a:p>
              <a:r>
                <a:rPr lang="fr-FR" sz="1400" dirty="0" err="1"/>
                <a:t>constraints</a:t>
              </a:r>
              <a:endParaRPr lang="en-CH" sz="1400" dirty="0"/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63B8B37D-C06B-4D65-9750-5F5A05970915}"/>
                </a:ext>
              </a:extLst>
            </p:cNvPr>
            <p:cNvSpPr txBox="1"/>
            <p:nvPr/>
          </p:nvSpPr>
          <p:spPr>
            <a:xfrm rot="1833406">
              <a:off x="3478295" y="816854"/>
              <a:ext cx="1378904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1400" dirty="0"/>
                <a:t>Reconstruction</a:t>
              </a:r>
            </a:p>
            <a:p>
              <a:r>
                <a:rPr lang="fr-FR" sz="1400" dirty="0"/>
                <a:t>of </a:t>
              </a:r>
              <a:r>
                <a:rPr lang="fr-FR" sz="1400" dirty="0" err="1"/>
                <a:t>historical</a:t>
              </a:r>
              <a:endParaRPr lang="en-CH" sz="1400" dirty="0"/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6393B93E-D90D-44AA-BFAD-5B2A48C128EB}"/>
                </a:ext>
              </a:extLst>
            </p:cNvPr>
            <p:cNvSpPr txBox="1"/>
            <p:nvPr/>
          </p:nvSpPr>
          <p:spPr>
            <a:xfrm rot="1833406">
              <a:off x="4365476" y="911876"/>
              <a:ext cx="1409360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1400" dirty="0" err="1"/>
                <a:t>Climate</a:t>
              </a:r>
              <a:r>
                <a:rPr lang="fr-FR" sz="1400" dirty="0"/>
                <a:t> system</a:t>
              </a:r>
              <a:endParaRPr lang="en-CH" sz="1400" dirty="0"/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1B31B5EC-5D80-4B4C-BF6C-CC65B4786110}"/>
                </a:ext>
              </a:extLst>
            </p:cNvPr>
            <p:cNvSpPr txBox="1"/>
            <p:nvPr/>
          </p:nvSpPr>
          <p:spPr>
            <a:xfrm rot="1833406">
              <a:off x="5038884" y="854809"/>
              <a:ext cx="1229824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1400" dirty="0"/>
                <a:t>Carbon cycle</a:t>
              </a:r>
              <a:endParaRPr lang="en-CH" sz="1400" dirty="0"/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767F0AAC-4E62-4BD7-8EF7-A3D377149D78}"/>
                </a:ext>
              </a:extLst>
            </p:cNvPr>
            <p:cNvSpPr txBox="1"/>
            <p:nvPr/>
          </p:nvSpPr>
          <p:spPr>
            <a:xfrm rot="1833406">
              <a:off x="6363430" y="874632"/>
              <a:ext cx="172996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1400" dirty="0"/>
                <a:t>Projections on SSP</a:t>
              </a:r>
              <a:endParaRPr lang="en-CH" sz="1400" dirty="0"/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3BB513B7-A922-4BF4-8E64-C005FC1166BC}"/>
                </a:ext>
              </a:extLst>
            </p:cNvPr>
            <p:cNvSpPr txBox="1"/>
            <p:nvPr/>
          </p:nvSpPr>
          <p:spPr>
            <a:xfrm rot="1833406">
              <a:off x="7168513" y="890106"/>
              <a:ext cx="172996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1400" dirty="0" err="1"/>
                <a:t>Historical</a:t>
              </a:r>
              <a:r>
                <a:rPr lang="fr-FR" sz="1400" dirty="0"/>
                <a:t> &amp; LULCC</a:t>
              </a:r>
              <a:endParaRPr lang="en-CH" sz="1400" dirty="0"/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9B572B58-66FC-4AA2-BBF5-DC2598EC2CA2}"/>
                </a:ext>
              </a:extLst>
            </p:cNvPr>
            <p:cNvSpPr txBox="1"/>
            <p:nvPr/>
          </p:nvSpPr>
          <p:spPr>
            <a:xfrm rot="1833406">
              <a:off x="7986445" y="836684"/>
              <a:ext cx="1469569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1400" dirty="0"/>
                <a:t>SSP, LU &amp; SRM</a:t>
              </a:r>
              <a:endParaRPr lang="en-CH" sz="1400" dirty="0"/>
            </a:p>
          </p:txBody>
        </p:sp>
        <p:sp>
          <p:nvSpPr>
            <p:cNvPr id="16" name="Arrow: Down 15">
              <a:extLst>
                <a:ext uri="{FF2B5EF4-FFF2-40B4-BE49-F238E27FC236}">
                  <a16:creationId xmlns:a16="http://schemas.microsoft.com/office/drawing/2014/main" id="{1128581D-3669-41F3-B00D-CB1D07F446F6}"/>
                </a:ext>
              </a:extLst>
            </p:cNvPr>
            <p:cNvSpPr/>
            <p:nvPr/>
          </p:nvSpPr>
          <p:spPr>
            <a:xfrm>
              <a:off x="1619555" y="278628"/>
              <a:ext cx="117475" cy="609361"/>
            </a:xfrm>
            <a:prstGeom prst="downArrow">
              <a:avLst/>
            </a:prstGeom>
            <a:solidFill>
              <a:srgbClr val="336CA8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H">
                <a:ln>
                  <a:solidFill>
                    <a:schemeClr val="bg1">
                      <a:lumMod val="95000"/>
                    </a:schemeClr>
                  </a:solidFill>
                </a:ln>
              </a:endParaRPr>
            </a:p>
          </p:txBody>
        </p:sp>
        <p:sp>
          <p:nvSpPr>
            <p:cNvPr id="17" name="Arrow: Down 16">
              <a:extLst>
                <a:ext uri="{FF2B5EF4-FFF2-40B4-BE49-F238E27FC236}">
                  <a16:creationId xmlns:a16="http://schemas.microsoft.com/office/drawing/2014/main" id="{AF43DAC6-E7D3-44EE-8AEA-26E71E85C7BD}"/>
                </a:ext>
              </a:extLst>
            </p:cNvPr>
            <p:cNvSpPr/>
            <p:nvPr/>
          </p:nvSpPr>
          <p:spPr>
            <a:xfrm>
              <a:off x="872273" y="277689"/>
              <a:ext cx="117475" cy="609361"/>
            </a:xfrm>
            <a:prstGeom prst="downArrow">
              <a:avLst/>
            </a:prstGeom>
            <a:solidFill>
              <a:srgbClr val="336CA8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H">
                <a:ln>
                  <a:solidFill>
                    <a:schemeClr val="bg1">
                      <a:lumMod val="95000"/>
                    </a:schemeClr>
                  </a:solidFill>
                </a:ln>
              </a:endParaRPr>
            </a:p>
          </p:txBody>
        </p:sp>
        <p:sp>
          <p:nvSpPr>
            <p:cNvPr id="18" name="Arrow: Down 17">
              <a:extLst>
                <a:ext uri="{FF2B5EF4-FFF2-40B4-BE49-F238E27FC236}">
                  <a16:creationId xmlns:a16="http://schemas.microsoft.com/office/drawing/2014/main" id="{CC9868F8-7C24-4F9B-8C3C-5343F2D0D33E}"/>
                </a:ext>
              </a:extLst>
            </p:cNvPr>
            <p:cNvSpPr/>
            <p:nvPr/>
          </p:nvSpPr>
          <p:spPr>
            <a:xfrm>
              <a:off x="2491464" y="274817"/>
              <a:ext cx="117475" cy="609361"/>
            </a:xfrm>
            <a:prstGeom prst="downArrow">
              <a:avLst/>
            </a:prstGeom>
            <a:solidFill>
              <a:srgbClr val="336CA8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H">
                <a:ln>
                  <a:solidFill>
                    <a:schemeClr val="bg1">
                      <a:lumMod val="95000"/>
                    </a:schemeClr>
                  </a:solidFill>
                </a:ln>
              </a:endParaRPr>
            </a:p>
          </p:txBody>
        </p:sp>
        <p:sp>
          <p:nvSpPr>
            <p:cNvPr id="19" name="Arrow: Down 18">
              <a:extLst>
                <a:ext uri="{FF2B5EF4-FFF2-40B4-BE49-F238E27FC236}">
                  <a16:creationId xmlns:a16="http://schemas.microsoft.com/office/drawing/2014/main" id="{CA4CECB7-44A4-4B53-91C4-8C9EC2EE5D33}"/>
                </a:ext>
              </a:extLst>
            </p:cNvPr>
            <p:cNvSpPr/>
            <p:nvPr/>
          </p:nvSpPr>
          <p:spPr>
            <a:xfrm>
              <a:off x="4151607" y="274126"/>
              <a:ext cx="117475" cy="609361"/>
            </a:xfrm>
            <a:prstGeom prst="downArrow">
              <a:avLst/>
            </a:prstGeom>
            <a:solidFill>
              <a:srgbClr val="336CA8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H">
                <a:ln>
                  <a:solidFill>
                    <a:schemeClr val="bg1">
                      <a:lumMod val="95000"/>
                    </a:schemeClr>
                  </a:solidFill>
                </a:ln>
              </a:endParaRPr>
            </a:p>
          </p:txBody>
        </p:sp>
        <p:sp>
          <p:nvSpPr>
            <p:cNvPr id="20" name="Arrow: Down 19">
              <a:extLst>
                <a:ext uri="{FF2B5EF4-FFF2-40B4-BE49-F238E27FC236}">
                  <a16:creationId xmlns:a16="http://schemas.microsoft.com/office/drawing/2014/main" id="{F14935DE-437D-4E5C-84A2-DABB2A22C26C}"/>
                </a:ext>
              </a:extLst>
            </p:cNvPr>
            <p:cNvSpPr/>
            <p:nvPr/>
          </p:nvSpPr>
          <p:spPr>
            <a:xfrm>
              <a:off x="4890540" y="279011"/>
              <a:ext cx="117475" cy="609361"/>
            </a:xfrm>
            <a:prstGeom prst="downArrow">
              <a:avLst/>
            </a:prstGeom>
            <a:solidFill>
              <a:srgbClr val="336CA8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H">
                <a:ln>
                  <a:solidFill>
                    <a:schemeClr val="bg1">
                      <a:lumMod val="95000"/>
                    </a:schemeClr>
                  </a:solidFill>
                </a:ln>
              </a:endParaRPr>
            </a:p>
          </p:txBody>
        </p:sp>
        <p:sp>
          <p:nvSpPr>
            <p:cNvPr id="21" name="Arrow: Down 20">
              <a:extLst>
                <a:ext uri="{FF2B5EF4-FFF2-40B4-BE49-F238E27FC236}">
                  <a16:creationId xmlns:a16="http://schemas.microsoft.com/office/drawing/2014/main" id="{E1DF9385-315F-4F38-B069-C8806A184BB1}"/>
                </a:ext>
              </a:extLst>
            </p:cNvPr>
            <p:cNvSpPr/>
            <p:nvPr/>
          </p:nvSpPr>
          <p:spPr>
            <a:xfrm>
              <a:off x="5535282" y="279011"/>
              <a:ext cx="117475" cy="609361"/>
            </a:xfrm>
            <a:prstGeom prst="downArrow">
              <a:avLst/>
            </a:prstGeom>
            <a:solidFill>
              <a:srgbClr val="336CA8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H">
                <a:ln>
                  <a:solidFill>
                    <a:schemeClr val="bg1">
                      <a:lumMod val="95000"/>
                    </a:schemeClr>
                  </a:solidFill>
                </a:ln>
              </a:endParaRPr>
            </a:p>
          </p:txBody>
        </p:sp>
        <p:sp>
          <p:nvSpPr>
            <p:cNvPr id="22" name="Arrow: Down 21">
              <a:extLst>
                <a:ext uri="{FF2B5EF4-FFF2-40B4-BE49-F238E27FC236}">
                  <a16:creationId xmlns:a16="http://schemas.microsoft.com/office/drawing/2014/main" id="{AE2FBDB6-9A10-4490-ACDC-B642B8112C10}"/>
                </a:ext>
              </a:extLst>
            </p:cNvPr>
            <p:cNvSpPr/>
            <p:nvPr/>
          </p:nvSpPr>
          <p:spPr>
            <a:xfrm>
              <a:off x="7120527" y="273440"/>
              <a:ext cx="117475" cy="609361"/>
            </a:xfrm>
            <a:prstGeom prst="downArrow">
              <a:avLst/>
            </a:prstGeom>
            <a:solidFill>
              <a:srgbClr val="336CA8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H">
                <a:ln>
                  <a:solidFill>
                    <a:schemeClr val="bg1">
                      <a:lumMod val="95000"/>
                    </a:schemeClr>
                  </a:solidFill>
                </a:ln>
              </a:endParaRPr>
            </a:p>
          </p:txBody>
        </p:sp>
        <p:sp>
          <p:nvSpPr>
            <p:cNvPr id="23" name="Arrow: Down 22">
              <a:extLst>
                <a:ext uri="{FF2B5EF4-FFF2-40B4-BE49-F238E27FC236}">
                  <a16:creationId xmlns:a16="http://schemas.microsoft.com/office/drawing/2014/main" id="{F8BDD30D-521C-496B-89F0-B9F790D97310}"/>
                </a:ext>
              </a:extLst>
            </p:cNvPr>
            <p:cNvSpPr/>
            <p:nvPr/>
          </p:nvSpPr>
          <p:spPr>
            <a:xfrm>
              <a:off x="7866505" y="273439"/>
              <a:ext cx="117475" cy="609361"/>
            </a:xfrm>
            <a:prstGeom prst="downArrow">
              <a:avLst/>
            </a:prstGeom>
            <a:solidFill>
              <a:srgbClr val="336CA8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H">
                <a:ln>
                  <a:solidFill>
                    <a:schemeClr val="bg1">
                      <a:lumMod val="95000"/>
                    </a:schemeClr>
                  </a:solidFill>
                </a:ln>
              </a:endParaRPr>
            </a:p>
          </p:txBody>
        </p:sp>
        <p:sp>
          <p:nvSpPr>
            <p:cNvPr id="24" name="Arrow: Down 23">
              <a:extLst>
                <a:ext uri="{FF2B5EF4-FFF2-40B4-BE49-F238E27FC236}">
                  <a16:creationId xmlns:a16="http://schemas.microsoft.com/office/drawing/2014/main" id="{975496C3-95B8-499A-9801-2682D0D6BBCF}"/>
                </a:ext>
              </a:extLst>
            </p:cNvPr>
            <p:cNvSpPr/>
            <p:nvPr/>
          </p:nvSpPr>
          <p:spPr>
            <a:xfrm>
              <a:off x="8608116" y="273440"/>
              <a:ext cx="117475" cy="609361"/>
            </a:xfrm>
            <a:prstGeom prst="downArrow">
              <a:avLst/>
            </a:prstGeom>
            <a:solidFill>
              <a:srgbClr val="336CA8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H">
                <a:ln>
                  <a:solidFill>
                    <a:schemeClr val="bg1">
                      <a:lumMod val="95000"/>
                    </a:schemeClr>
                  </a:solidFill>
                </a:ln>
              </a:endParaRPr>
            </a:p>
          </p:txBody>
        </p:sp>
      </p:grpSp>
      <p:pic>
        <p:nvPicPr>
          <p:cNvPr id="27" name="Picture 26">
            <a:extLst>
              <a:ext uri="{FF2B5EF4-FFF2-40B4-BE49-F238E27FC236}">
                <a16:creationId xmlns:a16="http://schemas.microsoft.com/office/drawing/2014/main" id="{2195278F-F0F4-45FA-91D6-726DCF6EA754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7330" y="1426695"/>
            <a:ext cx="7678628" cy="5324071"/>
          </a:xfrm>
          <a:prstGeom prst="rect">
            <a:avLst/>
          </a:prstGeom>
          <a:noFill/>
          <a:ln>
            <a:noFill/>
          </a:ln>
        </p:spPr>
      </p:pic>
      <p:sp>
        <p:nvSpPr>
          <p:cNvPr id="25" name="TextBox 24">
            <a:extLst>
              <a:ext uri="{FF2B5EF4-FFF2-40B4-BE49-F238E27FC236}">
                <a16:creationId xmlns:a16="http://schemas.microsoft.com/office/drawing/2014/main" id="{ADC78A92-B8BE-4D4B-B056-D93197E5B513}"/>
              </a:ext>
            </a:extLst>
          </p:cNvPr>
          <p:cNvSpPr txBox="1"/>
          <p:nvPr/>
        </p:nvSpPr>
        <p:spPr>
          <a:xfrm>
            <a:off x="240746" y="2698971"/>
            <a:ext cx="3778804" cy="19082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</a:pPr>
            <a:r>
              <a:rPr lang="fr-FR" sz="1400" b="0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Examples</a:t>
            </a:r>
            <a:r>
              <a:rPr lang="fr-FR" sz="1400" b="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fr-FR"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of t</a:t>
            </a:r>
            <a:r>
              <a:rPr lang="fr-FR" sz="1400" b="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imes to return </a:t>
            </a:r>
            <a:r>
              <a:rPr lang="fr-FR" sz="1400" b="0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within</a:t>
            </a:r>
            <a:r>
              <a:rPr lang="fr-FR" sz="1400" b="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10% of the value at the end of the </a:t>
            </a:r>
            <a:r>
              <a:rPr lang="fr-FR" sz="1400" b="0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increase</a:t>
            </a:r>
            <a:r>
              <a:rPr lang="fr-FR" sz="1400" b="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fr-FR" sz="1400" b="0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period</a:t>
            </a:r>
            <a:r>
              <a:rPr lang="fr-FR"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fr-FR" sz="1400" b="0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after</a:t>
            </a:r>
            <a:r>
              <a:rPr lang="fr-FR" sz="1400" b="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the end of the </a:t>
            </a:r>
            <a:r>
              <a:rPr lang="fr-FR" sz="1400" b="0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decrease</a:t>
            </a:r>
            <a:r>
              <a:rPr lang="fr-FR" sz="1400" b="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fr-FR" sz="1400" b="0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period</a:t>
            </a:r>
            <a:r>
              <a:rPr lang="fr-FR" sz="1400" b="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fr-FR" sz="1400" b="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Land </a:t>
            </a:r>
            <a:r>
              <a:rPr lang="fr-FR" sz="1400" b="0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carbon</a:t>
            </a:r>
            <a:r>
              <a:rPr lang="fr-FR" sz="1400" b="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stock: 26 </a:t>
            </a:r>
            <a:r>
              <a:rPr lang="fr-FR" sz="1400" b="0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years</a:t>
            </a:r>
            <a:endParaRPr lang="fr-FR" sz="1400" b="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fr-FR" sz="1400" b="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GSAT: 110 </a:t>
            </a:r>
            <a:r>
              <a:rPr lang="fr-FR" sz="1400" b="0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years</a:t>
            </a:r>
            <a:endParaRPr lang="fr-FR" sz="1400" b="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endParaRPr lang="fr-FR" sz="1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spcBef>
                <a:spcPts val="600"/>
              </a:spcBef>
            </a:pPr>
            <a:r>
              <a:rPr lang="fr-FR" sz="1400" b="0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Ocean</a:t>
            </a:r>
            <a:r>
              <a:rPr lang="fr-FR" sz="1400" b="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fr-FR" sz="1400" b="0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carbon</a:t>
            </a:r>
            <a:r>
              <a:rPr lang="fr-FR" sz="1400" b="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stock: 19% </a:t>
            </a:r>
            <a:r>
              <a:rPr lang="fr-FR" sz="1400" b="0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after</a:t>
            </a:r>
            <a:r>
              <a:rPr lang="fr-FR" sz="1400" b="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1000 </a:t>
            </a:r>
            <a:r>
              <a:rPr lang="fr-FR" sz="1400" b="0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years</a:t>
            </a:r>
            <a:r>
              <a:rPr lang="fr-FR" sz="1400" b="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190897115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>
            <a:extLst>
              <a:ext uri="{FF2B5EF4-FFF2-40B4-BE49-F238E27FC236}">
                <a16:creationId xmlns:a16="http://schemas.microsoft.com/office/drawing/2014/main" id="{EA0F8B18-0A3F-433C-8666-79A957FF91B4}"/>
              </a:ext>
            </a:extLst>
          </p:cNvPr>
          <p:cNvGrpSpPr/>
          <p:nvPr/>
        </p:nvGrpSpPr>
        <p:grpSpPr>
          <a:xfrm>
            <a:off x="285226" y="34597"/>
            <a:ext cx="9170788" cy="1255925"/>
            <a:chOff x="285226" y="134054"/>
            <a:chExt cx="9170788" cy="1255925"/>
          </a:xfrm>
        </p:grpSpPr>
        <p:sp>
          <p:nvSpPr>
            <p:cNvPr id="6" name="Arrow: Right 5">
              <a:extLst>
                <a:ext uri="{FF2B5EF4-FFF2-40B4-BE49-F238E27FC236}">
                  <a16:creationId xmlns:a16="http://schemas.microsoft.com/office/drawing/2014/main" id="{FBA57D6E-9947-4A6E-AC1C-A0793896158C}"/>
                </a:ext>
              </a:extLst>
            </p:cNvPr>
            <p:cNvSpPr/>
            <p:nvPr/>
          </p:nvSpPr>
          <p:spPr>
            <a:xfrm>
              <a:off x="285226" y="134054"/>
              <a:ext cx="9034265" cy="528506"/>
            </a:xfrm>
            <a:prstGeom prst="rightArrow">
              <a:avLst/>
            </a:prstGeom>
            <a:gradFill flip="none" rotWithShape="1">
              <a:gsLst>
                <a:gs pos="100000">
                  <a:schemeClr val="accent3">
                    <a:lumMod val="75000"/>
                  </a:schemeClr>
                </a:gs>
                <a:gs pos="49000">
                  <a:schemeClr val="accent2"/>
                </a:gs>
                <a:gs pos="0">
                  <a:srgbClr val="2754A2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H"/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08C57AE9-8EFE-41B0-9546-C39E8769CC74}"/>
                </a:ext>
              </a:extLst>
            </p:cNvPr>
            <p:cNvSpPr txBox="1"/>
            <p:nvPr/>
          </p:nvSpPr>
          <p:spPr>
            <a:xfrm rot="1833406">
              <a:off x="348206" y="866260"/>
              <a:ext cx="123142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1400" dirty="0"/>
                <a:t>OSCAR v3.1</a:t>
              </a:r>
              <a:endParaRPr lang="en-CH" sz="1400" dirty="0"/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07BB249E-9EC7-404A-AE40-20DB712553C1}"/>
                </a:ext>
              </a:extLst>
            </p:cNvPr>
            <p:cNvSpPr txBox="1"/>
            <p:nvPr/>
          </p:nvSpPr>
          <p:spPr>
            <a:xfrm rot="1833406">
              <a:off x="1268309" y="849382"/>
              <a:ext cx="76335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1400" dirty="0"/>
                <a:t>RCMIP</a:t>
              </a:r>
              <a:endParaRPr lang="en-CH" sz="1400" dirty="0"/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80CE5308-8DFA-4156-AF38-433597CC2943}"/>
                </a:ext>
              </a:extLst>
            </p:cNvPr>
            <p:cNvSpPr txBox="1"/>
            <p:nvPr/>
          </p:nvSpPr>
          <p:spPr>
            <a:xfrm rot="1833406">
              <a:off x="1913536" y="866759"/>
              <a:ext cx="1281120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1400" dirty="0"/>
                <a:t>Simulations &amp;</a:t>
              </a:r>
            </a:p>
            <a:p>
              <a:r>
                <a:rPr lang="fr-FR" sz="1400" dirty="0" err="1"/>
                <a:t>constraints</a:t>
              </a:r>
              <a:endParaRPr lang="en-CH" sz="1400" dirty="0"/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63B8B37D-C06B-4D65-9750-5F5A05970915}"/>
                </a:ext>
              </a:extLst>
            </p:cNvPr>
            <p:cNvSpPr txBox="1"/>
            <p:nvPr/>
          </p:nvSpPr>
          <p:spPr>
            <a:xfrm rot="1833406">
              <a:off x="3478295" y="816854"/>
              <a:ext cx="1378904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1400" dirty="0"/>
                <a:t>Reconstruction</a:t>
              </a:r>
            </a:p>
            <a:p>
              <a:r>
                <a:rPr lang="fr-FR" sz="1400" dirty="0"/>
                <a:t>of </a:t>
              </a:r>
              <a:r>
                <a:rPr lang="fr-FR" sz="1400" dirty="0" err="1"/>
                <a:t>historical</a:t>
              </a:r>
              <a:endParaRPr lang="en-CH" sz="1400" dirty="0"/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6393B93E-D90D-44AA-BFAD-5B2A48C128EB}"/>
                </a:ext>
              </a:extLst>
            </p:cNvPr>
            <p:cNvSpPr txBox="1"/>
            <p:nvPr/>
          </p:nvSpPr>
          <p:spPr>
            <a:xfrm rot="1833406">
              <a:off x="4365476" y="911876"/>
              <a:ext cx="1409360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1400" dirty="0" err="1"/>
                <a:t>Climate</a:t>
              </a:r>
              <a:r>
                <a:rPr lang="fr-FR" sz="1400" dirty="0"/>
                <a:t> system</a:t>
              </a:r>
              <a:endParaRPr lang="en-CH" sz="1400" dirty="0"/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1B31B5EC-5D80-4B4C-BF6C-CC65B4786110}"/>
                </a:ext>
              </a:extLst>
            </p:cNvPr>
            <p:cNvSpPr txBox="1"/>
            <p:nvPr/>
          </p:nvSpPr>
          <p:spPr>
            <a:xfrm rot="1833406">
              <a:off x="5038884" y="854809"/>
              <a:ext cx="1229824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1400" dirty="0"/>
                <a:t>Carbon cycle</a:t>
              </a:r>
              <a:endParaRPr lang="en-CH" sz="1400" dirty="0"/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767F0AAC-4E62-4BD7-8EF7-A3D377149D78}"/>
                </a:ext>
              </a:extLst>
            </p:cNvPr>
            <p:cNvSpPr txBox="1"/>
            <p:nvPr/>
          </p:nvSpPr>
          <p:spPr>
            <a:xfrm rot="1833406">
              <a:off x="6363430" y="874632"/>
              <a:ext cx="172996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1400" dirty="0"/>
                <a:t>Projections on SSP</a:t>
              </a:r>
              <a:endParaRPr lang="en-CH" sz="1400" dirty="0"/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3BB513B7-A922-4BF4-8E64-C005FC1166BC}"/>
                </a:ext>
              </a:extLst>
            </p:cNvPr>
            <p:cNvSpPr txBox="1"/>
            <p:nvPr/>
          </p:nvSpPr>
          <p:spPr>
            <a:xfrm rot="1833406">
              <a:off x="7168513" y="890106"/>
              <a:ext cx="172996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1400" dirty="0" err="1"/>
                <a:t>Historical</a:t>
              </a:r>
              <a:r>
                <a:rPr lang="fr-FR" sz="1400" dirty="0"/>
                <a:t> &amp; LULCC</a:t>
              </a:r>
              <a:endParaRPr lang="en-CH" sz="1400" dirty="0"/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9B572B58-66FC-4AA2-BBF5-DC2598EC2CA2}"/>
                </a:ext>
              </a:extLst>
            </p:cNvPr>
            <p:cNvSpPr txBox="1"/>
            <p:nvPr/>
          </p:nvSpPr>
          <p:spPr>
            <a:xfrm rot="1833406">
              <a:off x="7986445" y="836684"/>
              <a:ext cx="1469569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1400" dirty="0"/>
                <a:t>SSP, LU &amp; SRM</a:t>
              </a:r>
              <a:endParaRPr lang="en-CH" sz="1400" dirty="0"/>
            </a:p>
          </p:txBody>
        </p:sp>
        <p:sp>
          <p:nvSpPr>
            <p:cNvPr id="16" name="Arrow: Down 15">
              <a:extLst>
                <a:ext uri="{FF2B5EF4-FFF2-40B4-BE49-F238E27FC236}">
                  <a16:creationId xmlns:a16="http://schemas.microsoft.com/office/drawing/2014/main" id="{1128581D-3669-41F3-B00D-CB1D07F446F6}"/>
                </a:ext>
              </a:extLst>
            </p:cNvPr>
            <p:cNvSpPr/>
            <p:nvPr/>
          </p:nvSpPr>
          <p:spPr>
            <a:xfrm>
              <a:off x="1619555" y="278628"/>
              <a:ext cx="117475" cy="609361"/>
            </a:xfrm>
            <a:prstGeom prst="downArrow">
              <a:avLst/>
            </a:prstGeom>
            <a:solidFill>
              <a:srgbClr val="336CA8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H">
                <a:ln>
                  <a:solidFill>
                    <a:schemeClr val="bg1">
                      <a:lumMod val="95000"/>
                    </a:schemeClr>
                  </a:solidFill>
                </a:ln>
              </a:endParaRPr>
            </a:p>
          </p:txBody>
        </p:sp>
        <p:sp>
          <p:nvSpPr>
            <p:cNvPr id="17" name="Arrow: Down 16">
              <a:extLst>
                <a:ext uri="{FF2B5EF4-FFF2-40B4-BE49-F238E27FC236}">
                  <a16:creationId xmlns:a16="http://schemas.microsoft.com/office/drawing/2014/main" id="{AF43DAC6-E7D3-44EE-8AEA-26E71E85C7BD}"/>
                </a:ext>
              </a:extLst>
            </p:cNvPr>
            <p:cNvSpPr/>
            <p:nvPr/>
          </p:nvSpPr>
          <p:spPr>
            <a:xfrm>
              <a:off x="872273" y="277689"/>
              <a:ext cx="117475" cy="609361"/>
            </a:xfrm>
            <a:prstGeom prst="downArrow">
              <a:avLst/>
            </a:prstGeom>
            <a:solidFill>
              <a:srgbClr val="336CA8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H">
                <a:ln>
                  <a:solidFill>
                    <a:schemeClr val="bg1">
                      <a:lumMod val="95000"/>
                    </a:schemeClr>
                  </a:solidFill>
                </a:ln>
              </a:endParaRPr>
            </a:p>
          </p:txBody>
        </p:sp>
        <p:sp>
          <p:nvSpPr>
            <p:cNvPr id="18" name="Arrow: Down 17">
              <a:extLst>
                <a:ext uri="{FF2B5EF4-FFF2-40B4-BE49-F238E27FC236}">
                  <a16:creationId xmlns:a16="http://schemas.microsoft.com/office/drawing/2014/main" id="{CC9868F8-7C24-4F9B-8C3C-5343F2D0D33E}"/>
                </a:ext>
              </a:extLst>
            </p:cNvPr>
            <p:cNvSpPr/>
            <p:nvPr/>
          </p:nvSpPr>
          <p:spPr>
            <a:xfrm>
              <a:off x="2491464" y="274817"/>
              <a:ext cx="117475" cy="609361"/>
            </a:xfrm>
            <a:prstGeom prst="downArrow">
              <a:avLst/>
            </a:prstGeom>
            <a:solidFill>
              <a:srgbClr val="336CA8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H">
                <a:ln>
                  <a:solidFill>
                    <a:schemeClr val="bg1">
                      <a:lumMod val="95000"/>
                    </a:schemeClr>
                  </a:solidFill>
                </a:ln>
              </a:endParaRPr>
            </a:p>
          </p:txBody>
        </p:sp>
        <p:sp>
          <p:nvSpPr>
            <p:cNvPr id="19" name="Arrow: Down 18">
              <a:extLst>
                <a:ext uri="{FF2B5EF4-FFF2-40B4-BE49-F238E27FC236}">
                  <a16:creationId xmlns:a16="http://schemas.microsoft.com/office/drawing/2014/main" id="{CA4CECB7-44A4-4B53-91C4-8C9EC2EE5D33}"/>
                </a:ext>
              </a:extLst>
            </p:cNvPr>
            <p:cNvSpPr/>
            <p:nvPr/>
          </p:nvSpPr>
          <p:spPr>
            <a:xfrm>
              <a:off x="4151607" y="274126"/>
              <a:ext cx="117475" cy="609361"/>
            </a:xfrm>
            <a:prstGeom prst="downArrow">
              <a:avLst/>
            </a:prstGeom>
            <a:solidFill>
              <a:srgbClr val="336CA8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H">
                <a:ln>
                  <a:solidFill>
                    <a:schemeClr val="bg1">
                      <a:lumMod val="95000"/>
                    </a:schemeClr>
                  </a:solidFill>
                </a:ln>
              </a:endParaRPr>
            </a:p>
          </p:txBody>
        </p:sp>
        <p:sp>
          <p:nvSpPr>
            <p:cNvPr id="20" name="Arrow: Down 19">
              <a:extLst>
                <a:ext uri="{FF2B5EF4-FFF2-40B4-BE49-F238E27FC236}">
                  <a16:creationId xmlns:a16="http://schemas.microsoft.com/office/drawing/2014/main" id="{F14935DE-437D-4E5C-84A2-DABB2A22C26C}"/>
                </a:ext>
              </a:extLst>
            </p:cNvPr>
            <p:cNvSpPr/>
            <p:nvPr/>
          </p:nvSpPr>
          <p:spPr>
            <a:xfrm>
              <a:off x="4890540" y="279011"/>
              <a:ext cx="117475" cy="609361"/>
            </a:xfrm>
            <a:prstGeom prst="downArrow">
              <a:avLst/>
            </a:prstGeom>
            <a:solidFill>
              <a:srgbClr val="336CA8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H">
                <a:ln>
                  <a:solidFill>
                    <a:schemeClr val="bg1">
                      <a:lumMod val="95000"/>
                    </a:schemeClr>
                  </a:solidFill>
                </a:ln>
              </a:endParaRPr>
            </a:p>
          </p:txBody>
        </p:sp>
        <p:sp>
          <p:nvSpPr>
            <p:cNvPr id="21" name="Arrow: Down 20">
              <a:extLst>
                <a:ext uri="{FF2B5EF4-FFF2-40B4-BE49-F238E27FC236}">
                  <a16:creationId xmlns:a16="http://schemas.microsoft.com/office/drawing/2014/main" id="{E1DF9385-315F-4F38-B069-C8806A184BB1}"/>
                </a:ext>
              </a:extLst>
            </p:cNvPr>
            <p:cNvSpPr/>
            <p:nvPr/>
          </p:nvSpPr>
          <p:spPr>
            <a:xfrm>
              <a:off x="5535282" y="279011"/>
              <a:ext cx="117475" cy="609361"/>
            </a:xfrm>
            <a:prstGeom prst="downArrow">
              <a:avLst/>
            </a:prstGeom>
            <a:solidFill>
              <a:srgbClr val="336CA8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H">
                <a:ln>
                  <a:solidFill>
                    <a:schemeClr val="bg1">
                      <a:lumMod val="95000"/>
                    </a:schemeClr>
                  </a:solidFill>
                </a:ln>
              </a:endParaRPr>
            </a:p>
          </p:txBody>
        </p:sp>
        <p:sp>
          <p:nvSpPr>
            <p:cNvPr id="22" name="Arrow: Down 21">
              <a:extLst>
                <a:ext uri="{FF2B5EF4-FFF2-40B4-BE49-F238E27FC236}">
                  <a16:creationId xmlns:a16="http://schemas.microsoft.com/office/drawing/2014/main" id="{AE2FBDB6-9A10-4490-ACDC-B642B8112C10}"/>
                </a:ext>
              </a:extLst>
            </p:cNvPr>
            <p:cNvSpPr/>
            <p:nvPr/>
          </p:nvSpPr>
          <p:spPr>
            <a:xfrm>
              <a:off x="7120527" y="273440"/>
              <a:ext cx="117475" cy="609361"/>
            </a:xfrm>
            <a:prstGeom prst="downArrow">
              <a:avLst/>
            </a:prstGeom>
            <a:solidFill>
              <a:srgbClr val="336CA8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H">
                <a:ln>
                  <a:solidFill>
                    <a:schemeClr val="bg1">
                      <a:lumMod val="95000"/>
                    </a:schemeClr>
                  </a:solidFill>
                </a:ln>
              </a:endParaRPr>
            </a:p>
          </p:txBody>
        </p:sp>
        <p:sp>
          <p:nvSpPr>
            <p:cNvPr id="23" name="Arrow: Down 22">
              <a:extLst>
                <a:ext uri="{FF2B5EF4-FFF2-40B4-BE49-F238E27FC236}">
                  <a16:creationId xmlns:a16="http://schemas.microsoft.com/office/drawing/2014/main" id="{F8BDD30D-521C-496B-89F0-B9F790D97310}"/>
                </a:ext>
              </a:extLst>
            </p:cNvPr>
            <p:cNvSpPr/>
            <p:nvPr/>
          </p:nvSpPr>
          <p:spPr>
            <a:xfrm>
              <a:off x="7866505" y="273439"/>
              <a:ext cx="117475" cy="609361"/>
            </a:xfrm>
            <a:prstGeom prst="downArrow">
              <a:avLst/>
            </a:prstGeom>
            <a:solidFill>
              <a:srgbClr val="336CA8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H">
                <a:ln>
                  <a:solidFill>
                    <a:schemeClr val="bg1">
                      <a:lumMod val="95000"/>
                    </a:schemeClr>
                  </a:solidFill>
                </a:ln>
              </a:endParaRPr>
            </a:p>
          </p:txBody>
        </p:sp>
        <p:sp>
          <p:nvSpPr>
            <p:cNvPr id="24" name="Arrow: Down 23">
              <a:extLst>
                <a:ext uri="{FF2B5EF4-FFF2-40B4-BE49-F238E27FC236}">
                  <a16:creationId xmlns:a16="http://schemas.microsoft.com/office/drawing/2014/main" id="{975496C3-95B8-499A-9801-2682D0D6BBCF}"/>
                </a:ext>
              </a:extLst>
            </p:cNvPr>
            <p:cNvSpPr/>
            <p:nvPr/>
          </p:nvSpPr>
          <p:spPr>
            <a:xfrm>
              <a:off x="8608116" y="273440"/>
              <a:ext cx="117475" cy="609361"/>
            </a:xfrm>
            <a:prstGeom prst="downArrow">
              <a:avLst/>
            </a:prstGeom>
            <a:solidFill>
              <a:srgbClr val="336CA8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H">
                <a:ln>
                  <a:solidFill>
                    <a:schemeClr val="bg1">
                      <a:lumMod val="95000"/>
                    </a:schemeClr>
                  </a:solidFill>
                </a:ln>
              </a:endParaRPr>
            </a:p>
          </p:txBody>
        </p:sp>
      </p:grpSp>
      <p:pic>
        <p:nvPicPr>
          <p:cNvPr id="25" name="Picture 24">
            <a:extLst>
              <a:ext uri="{FF2B5EF4-FFF2-40B4-BE49-F238E27FC236}">
                <a16:creationId xmlns:a16="http://schemas.microsoft.com/office/drawing/2014/main" id="{3DA04156-F23E-4C36-AA1C-EC9DBCFB69AB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8292" y="1457079"/>
            <a:ext cx="8803981" cy="482766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8437458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>
            <a:extLst>
              <a:ext uri="{FF2B5EF4-FFF2-40B4-BE49-F238E27FC236}">
                <a16:creationId xmlns:a16="http://schemas.microsoft.com/office/drawing/2014/main" id="{EA0F8B18-0A3F-433C-8666-79A957FF91B4}"/>
              </a:ext>
            </a:extLst>
          </p:cNvPr>
          <p:cNvGrpSpPr/>
          <p:nvPr/>
        </p:nvGrpSpPr>
        <p:grpSpPr>
          <a:xfrm>
            <a:off x="285226" y="34597"/>
            <a:ext cx="9170788" cy="1255925"/>
            <a:chOff x="285226" y="134054"/>
            <a:chExt cx="9170788" cy="1255925"/>
          </a:xfrm>
        </p:grpSpPr>
        <p:sp>
          <p:nvSpPr>
            <p:cNvPr id="6" name="Arrow: Right 5">
              <a:extLst>
                <a:ext uri="{FF2B5EF4-FFF2-40B4-BE49-F238E27FC236}">
                  <a16:creationId xmlns:a16="http://schemas.microsoft.com/office/drawing/2014/main" id="{FBA57D6E-9947-4A6E-AC1C-A0793896158C}"/>
                </a:ext>
              </a:extLst>
            </p:cNvPr>
            <p:cNvSpPr/>
            <p:nvPr/>
          </p:nvSpPr>
          <p:spPr>
            <a:xfrm>
              <a:off x="285226" y="134054"/>
              <a:ext cx="9034265" cy="528506"/>
            </a:xfrm>
            <a:prstGeom prst="rightArrow">
              <a:avLst/>
            </a:prstGeom>
            <a:gradFill flip="none" rotWithShape="1">
              <a:gsLst>
                <a:gs pos="100000">
                  <a:schemeClr val="accent3">
                    <a:lumMod val="75000"/>
                  </a:schemeClr>
                </a:gs>
                <a:gs pos="49000">
                  <a:schemeClr val="accent2"/>
                </a:gs>
                <a:gs pos="0">
                  <a:srgbClr val="2754A2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H"/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08C57AE9-8EFE-41B0-9546-C39E8769CC74}"/>
                </a:ext>
              </a:extLst>
            </p:cNvPr>
            <p:cNvSpPr txBox="1"/>
            <p:nvPr/>
          </p:nvSpPr>
          <p:spPr>
            <a:xfrm rot="1833406">
              <a:off x="348206" y="866260"/>
              <a:ext cx="123142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1400" dirty="0"/>
                <a:t>OSCAR v3.1</a:t>
              </a:r>
              <a:endParaRPr lang="en-CH" sz="1400" dirty="0"/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07BB249E-9EC7-404A-AE40-20DB712553C1}"/>
                </a:ext>
              </a:extLst>
            </p:cNvPr>
            <p:cNvSpPr txBox="1"/>
            <p:nvPr/>
          </p:nvSpPr>
          <p:spPr>
            <a:xfrm rot="1833406">
              <a:off x="1268309" y="849382"/>
              <a:ext cx="76335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1400" dirty="0"/>
                <a:t>RCMIP</a:t>
              </a:r>
              <a:endParaRPr lang="en-CH" sz="1400" dirty="0"/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80CE5308-8DFA-4156-AF38-433597CC2943}"/>
                </a:ext>
              </a:extLst>
            </p:cNvPr>
            <p:cNvSpPr txBox="1"/>
            <p:nvPr/>
          </p:nvSpPr>
          <p:spPr>
            <a:xfrm rot="1833406">
              <a:off x="1913536" y="866759"/>
              <a:ext cx="1281120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1400" dirty="0"/>
                <a:t>Simulations &amp;</a:t>
              </a:r>
            </a:p>
            <a:p>
              <a:r>
                <a:rPr lang="fr-FR" sz="1400" dirty="0" err="1"/>
                <a:t>constraints</a:t>
              </a:r>
              <a:endParaRPr lang="en-CH" sz="1400" dirty="0"/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63B8B37D-C06B-4D65-9750-5F5A05970915}"/>
                </a:ext>
              </a:extLst>
            </p:cNvPr>
            <p:cNvSpPr txBox="1"/>
            <p:nvPr/>
          </p:nvSpPr>
          <p:spPr>
            <a:xfrm rot="1833406">
              <a:off x="3478295" y="816854"/>
              <a:ext cx="1378904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1400" dirty="0"/>
                <a:t>Reconstruction</a:t>
              </a:r>
            </a:p>
            <a:p>
              <a:r>
                <a:rPr lang="fr-FR" sz="1400" dirty="0"/>
                <a:t>of </a:t>
              </a:r>
              <a:r>
                <a:rPr lang="fr-FR" sz="1400" dirty="0" err="1"/>
                <a:t>historical</a:t>
              </a:r>
              <a:endParaRPr lang="en-CH" sz="1400" dirty="0"/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6393B93E-D90D-44AA-BFAD-5B2A48C128EB}"/>
                </a:ext>
              </a:extLst>
            </p:cNvPr>
            <p:cNvSpPr txBox="1"/>
            <p:nvPr/>
          </p:nvSpPr>
          <p:spPr>
            <a:xfrm rot="1833406">
              <a:off x="4365476" y="911876"/>
              <a:ext cx="1409360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1400" dirty="0" err="1"/>
                <a:t>Climate</a:t>
              </a:r>
              <a:r>
                <a:rPr lang="fr-FR" sz="1400" dirty="0"/>
                <a:t> system</a:t>
              </a:r>
              <a:endParaRPr lang="en-CH" sz="1400" dirty="0"/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1B31B5EC-5D80-4B4C-BF6C-CC65B4786110}"/>
                </a:ext>
              </a:extLst>
            </p:cNvPr>
            <p:cNvSpPr txBox="1"/>
            <p:nvPr/>
          </p:nvSpPr>
          <p:spPr>
            <a:xfrm rot="1833406">
              <a:off x="5038884" y="854809"/>
              <a:ext cx="1229824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1400" dirty="0"/>
                <a:t>Carbon cycle</a:t>
              </a:r>
              <a:endParaRPr lang="en-CH" sz="1400" dirty="0"/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767F0AAC-4E62-4BD7-8EF7-A3D377149D78}"/>
                </a:ext>
              </a:extLst>
            </p:cNvPr>
            <p:cNvSpPr txBox="1"/>
            <p:nvPr/>
          </p:nvSpPr>
          <p:spPr>
            <a:xfrm rot="1833406">
              <a:off x="6363430" y="874632"/>
              <a:ext cx="172996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1400" dirty="0"/>
                <a:t>Projections on SSP</a:t>
              </a:r>
              <a:endParaRPr lang="en-CH" sz="1400" dirty="0"/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3BB513B7-A922-4BF4-8E64-C005FC1166BC}"/>
                </a:ext>
              </a:extLst>
            </p:cNvPr>
            <p:cNvSpPr txBox="1"/>
            <p:nvPr/>
          </p:nvSpPr>
          <p:spPr>
            <a:xfrm rot="1833406">
              <a:off x="7168513" y="890106"/>
              <a:ext cx="172996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1400" dirty="0" err="1"/>
                <a:t>Historical</a:t>
              </a:r>
              <a:r>
                <a:rPr lang="fr-FR" sz="1400" dirty="0"/>
                <a:t> &amp; LULCC</a:t>
              </a:r>
              <a:endParaRPr lang="en-CH" sz="1400" dirty="0"/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9B572B58-66FC-4AA2-BBF5-DC2598EC2CA2}"/>
                </a:ext>
              </a:extLst>
            </p:cNvPr>
            <p:cNvSpPr txBox="1"/>
            <p:nvPr/>
          </p:nvSpPr>
          <p:spPr>
            <a:xfrm rot="1833406">
              <a:off x="7986445" y="836684"/>
              <a:ext cx="1469569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1400" dirty="0"/>
                <a:t>SSP, LU &amp; SRM</a:t>
              </a:r>
              <a:endParaRPr lang="en-CH" sz="1400" dirty="0"/>
            </a:p>
          </p:txBody>
        </p:sp>
        <p:sp>
          <p:nvSpPr>
            <p:cNvPr id="16" name="Arrow: Down 15">
              <a:extLst>
                <a:ext uri="{FF2B5EF4-FFF2-40B4-BE49-F238E27FC236}">
                  <a16:creationId xmlns:a16="http://schemas.microsoft.com/office/drawing/2014/main" id="{1128581D-3669-41F3-B00D-CB1D07F446F6}"/>
                </a:ext>
              </a:extLst>
            </p:cNvPr>
            <p:cNvSpPr/>
            <p:nvPr/>
          </p:nvSpPr>
          <p:spPr>
            <a:xfrm>
              <a:off x="1619555" y="278628"/>
              <a:ext cx="117475" cy="609361"/>
            </a:xfrm>
            <a:prstGeom prst="downArrow">
              <a:avLst/>
            </a:prstGeom>
            <a:solidFill>
              <a:srgbClr val="336CA8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H">
                <a:ln>
                  <a:solidFill>
                    <a:schemeClr val="bg1">
                      <a:lumMod val="95000"/>
                    </a:schemeClr>
                  </a:solidFill>
                </a:ln>
              </a:endParaRPr>
            </a:p>
          </p:txBody>
        </p:sp>
        <p:sp>
          <p:nvSpPr>
            <p:cNvPr id="17" name="Arrow: Down 16">
              <a:extLst>
                <a:ext uri="{FF2B5EF4-FFF2-40B4-BE49-F238E27FC236}">
                  <a16:creationId xmlns:a16="http://schemas.microsoft.com/office/drawing/2014/main" id="{AF43DAC6-E7D3-44EE-8AEA-26E71E85C7BD}"/>
                </a:ext>
              </a:extLst>
            </p:cNvPr>
            <p:cNvSpPr/>
            <p:nvPr/>
          </p:nvSpPr>
          <p:spPr>
            <a:xfrm>
              <a:off x="872273" y="277689"/>
              <a:ext cx="117475" cy="609361"/>
            </a:xfrm>
            <a:prstGeom prst="downArrow">
              <a:avLst/>
            </a:prstGeom>
            <a:solidFill>
              <a:srgbClr val="336CA8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H">
                <a:ln>
                  <a:solidFill>
                    <a:schemeClr val="bg1">
                      <a:lumMod val="95000"/>
                    </a:schemeClr>
                  </a:solidFill>
                </a:ln>
              </a:endParaRPr>
            </a:p>
          </p:txBody>
        </p:sp>
        <p:sp>
          <p:nvSpPr>
            <p:cNvPr id="18" name="Arrow: Down 17">
              <a:extLst>
                <a:ext uri="{FF2B5EF4-FFF2-40B4-BE49-F238E27FC236}">
                  <a16:creationId xmlns:a16="http://schemas.microsoft.com/office/drawing/2014/main" id="{CC9868F8-7C24-4F9B-8C3C-5343F2D0D33E}"/>
                </a:ext>
              </a:extLst>
            </p:cNvPr>
            <p:cNvSpPr/>
            <p:nvPr/>
          </p:nvSpPr>
          <p:spPr>
            <a:xfrm>
              <a:off x="2491464" y="274817"/>
              <a:ext cx="117475" cy="609361"/>
            </a:xfrm>
            <a:prstGeom prst="downArrow">
              <a:avLst/>
            </a:prstGeom>
            <a:solidFill>
              <a:srgbClr val="336CA8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H">
                <a:ln>
                  <a:solidFill>
                    <a:schemeClr val="bg1">
                      <a:lumMod val="95000"/>
                    </a:schemeClr>
                  </a:solidFill>
                </a:ln>
              </a:endParaRPr>
            </a:p>
          </p:txBody>
        </p:sp>
        <p:sp>
          <p:nvSpPr>
            <p:cNvPr id="19" name="Arrow: Down 18">
              <a:extLst>
                <a:ext uri="{FF2B5EF4-FFF2-40B4-BE49-F238E27FC236}">
                  <a16:creationId xmlns:a16="http://schemas.microsoft.com/office/drawing/2014/main" id="{CA4CECB7-44A4-4B53-91C4-8C9EC2EE5D33}"/>
                </a:ext>
              </a:extLst>
            </p:cNvPr>
            <p:cNvSpPr/>
            <p:nvPr/>
          </p:nvSpPr>
          <p:spPr>
            <a:xfrm>
              <a:off x="4151607" y="274126"/>
              <a:ext cx="117475" cy="609361"/>
            </a:xfrm>
            <a:prstGeom prst="downArrow">
              <a:avLst/>
            </a:prstGeom>
            <a:solidFill>
              <a:srgbClr val="336CA8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H">
                <a:ln>
                  <a:solidFill>
                    <a:schemeClr val="bg1">
                      <a:lumMod val="95000"/>
                    </a:schemeClr>
                  </a:solidFill>
                </a:ln>
              </a:endParaRPr>
            </a:p>
          </p:txBody>
        </p:sp>
        <p:sp>
          <p:nvSpPr>
            <p:cNvPr id="20" name="Arrow: Down 19">
              <a:extLst>
                <a:ext uri="{FF2B5EF4-FFF2-40B4-BE49-F238E27FC236}">
                  <a16:creationId xmlns:a16="http://schemas.microsoft.com/office/drawing/2014/main" id="{F14935DE-437D-4E5C-84A2-DABB2A22C26C}"/>
                </a:ext>
              </a:extLst>
            </p:cNvPr>
            <p:cNvSpPr/>
            <p:nvPr/>
          </p:nvSpPr>
          <p:spPr>
            <a:xfrm>
              <a:off x="4890540" y="279011"/>
              <a:ext cx="117475" cy="609361"/>
            </a:xfrm>
            <a:prstGeom prst="downArrow">
              <a:avLst/>
            </a:prstGeom>
            <a:solidFill>
              <a:srgbClr val="336CA8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H">
                <a:ln>
                  <a:solidFill>
                    <a:schemeClr val="bg1">
                      <a:lumMod val="95000"/>
                    </a:schemeClr>
                  </a:solidFill>
                </a:ln>
              </a:endParaRPr>
            </a:p>
          </p:txBody>
        </p:sp>
        <p:sp>
          <p:nvSpPr>
            <p:cNvPr id="21" name="Arrow: Down 20">
              <a:extLst>
                <a:ext uri="{FF2B5EF4-FFF2-40B4-BE49-F238E27FC236}">
                  <a16:creationId xmlns:a16="http://schemas.microsoft.com/office/drawing/2014/main" id="{E1DF9385-315F-4F38-B069-C8806A184BB1}"/>
                </a:ext>
              </a:extLst>
            </p:cNvPr>
            <p:cNvSpPr/>
            <p:nvPr/>
          </p:nvSpPr>
          <p:spPr>
            <a:xfrm>
              <a:off x="5535282" y="279011"/>
              <a:ext cx="117475" cy="609361"/>
            </a:xfrm>
            <a:prstGeom prst="downArrow">
              <a:avLst/>
            </a:prstGeom>
            <a:solidFill>
              <a:srgbClr val="336CA8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H">
                <a:ln>
                  <a:solidFill>
                    <a:schemeClr val="bg1">
                      <a:lumMod val="95000"/>
                    </a:schemeClr>
                  </a:solidFill>
                </a:ln>
              </a:endParaRPr>
            </a:p>
          </p:txBody>
        </p:sp>
        <p:sp>
          <p:nvSpPr>
            <p:cNvPr id="22" name="Arrow: Down 21">
              <a:extLst>
                <a:ext uri="{FF2B5EF4-FFF2-40B4-BE49-F238E27FC236}">
                  <a16:creationId xmlns:a16="http://schemas.microsoft.com/office/drawing/2014/main" id="{AE2FBDB6-9A10-4490-ACDC-B642B8112C10}"/>
                </a:ext>
              </a:extLst>
            </p:cNvPr>
            <p:cNvSpPr/>
            <p:nvPr/>
          </p:nvSpPr>
          <p:spPr>
            <a:xfrm>
              <a:off x="7120527" y="273440"/>
              <a:ext cx="117475" cy="609361"/>
            </a:xfrm>
            <a:prstGeom prst="downArrow">
              <a:avLst/>
            </a:prstGeom>
            <a:solidFill>
              <a:srgbClr val="336CA8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H">
                <a:ln>
                  <a:solidFill>
                    <a:schemeClr val="bg1">
                      <a:lumMod val="95000"/>
                    </a:schemeClr>
                  </a:solidFill>
                </a:ln>
              </a:endParaRPr>
            </a:p>
          </p:txBody>
        </p:sp>
        <p:sp>
          <p:nvSpPr>
            <p:cNvPr id="23" name="Arrow: Down 22">
              <a:extLst>
                <a:ext uri="{FF2B5EF4-FFF2-40B4-BE49-F238E27FC236}">
                  <a16:creationId xmlns:a16="http://schemas.microsoft.com/office/drawing/2014/main" id="{F8BDD30D-521C-496B-89F0-B9F790D97310}"/>
                </a:ext>
              </a:extLst>
            </p:cNvPr>
            <p:cNvSpPr/>
            <p:nvPr/>
          </p:nvSpPr>
          <p:spPr>
            <a:xfrm>
              <a:off x="7866505" y="273439"/>
              <a:ext cx="117475" cy="609361"/>
            </a:xfrm>
            <a:prstGeom prst="downArrow">
              <a:avLst/>
            </a:prstGeom>
            <a:solidFill>
              <a:srgbClr val="336CA8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H">
                <a:ln>
                  <a:solidFill>
                    <a:schemeClr val="bg1">
                      <a:lumMod val="95000"/>
                    </a:schemeClr>
                  </a:solidFill>
                </a:ln>
              </a:endParaRPr>
            </a:p>
          </p:txBody>
        </p:sp>
        <p:sp>
          <p:nvSpPr>
            <p:cNvPr id="24" name="Arrow: Down 23">
              <a:extLst>
                <a:ext uri="{FF2B5EF4-FFF2-40B4-BE49-F238E27FC236}">
                  <a16:creationId xmlns:a16="http://schemas.microsoft.com/office/drawing/2014/main" id="{975496C3-95B8-499A-9801-2682D0D6BBCF}"/>
                </a:ext>
              </a:extLst>
            </p:cNvPr>
            <p:cNvSpPr/>
            <p:nvPr/>
          </p:nvSpPr>
          <p:spPr>
            <a:xfrm>
              <a:off x="8608116" y="273440"/>
              <a:ext cx="117475" cy="609361"/>
            </a:xfrm>
            <a:prstGeom prst="downArrow">
              <a:avLst/>
            </a:prstGeom>
            <a:solidFill>
              <a:srgbClr val="336CA8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H">
                <a:ln>
                  <a:solidFill>
                    <a:schemeClr val="bg1">
                      <a:lumMod val="95000"/>
                    </a:schemeClr>
                  </a:solidFill>
                </a:ln>
              </a:endParaRPr>
            </a:p>
          </p:txBody>
        </p:sp>
      </p:grpSp>
      <p:pic>
        <p:nvPicPr>
          <p:cNvPr id="25" name="Picture 24">
            <a:extLst>
              <a:ext uri="{FF2B5EF4-FFF2-40B4-BE49-F238E27FC236}">
                <a16:creationId xmlns:a16="http://schemas.microsoft.com/office/drawing/2014/main" id="{B8D9C0E8-8B75-45BB-98DA-DF68BD2A85B1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9613" y="1448872"/>
            <a:ext cx="9332773" cy="500591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8125538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IIASA 1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61C6C0"/>
      </a:accent2>
      <a:accent3>
        <a:srgbClr val="207F6E"/>
      </a:accent3>
      <a:accent4>
        <a:srgbClr val="FCBB40"/>
      </a:accent4>
      <a:accent5>
        <a:srgbClr val="EE696B"/>
      </a:accent5>
      <a:accent6>
        <a:srgbClr val="684C94"/>
      </a:accent6>
      <a:hlink>
        <a:srgbClr val="FCBB40"/>
      </a:hlink>
      <a:folHlink>
        <a:srgbClr val="BA8A33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hat_is_IIASA_Presentation_Nov_-2018.pptx" id="{1C84E8E3-46D0-4F8D-A793-561E9220EFA2}" vid="{2C3EB949-6586-4DAE-ADBC-22FAC8EE29D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dlc_DocId xmlns="06814371-4dd9-40ea-9cc7-40b39613c6ae">T2EJA6NA5JU7-1903484182-91</_dlc_DocId>
    <_dlc_DocIdUrl xmlns="06814371-4dd9-40ea-9cc7-40b39613c6ae">
      <Url>https://iiasahub.sharepoint.com/sites/intranet/ercl/_layouts/15/DocIdRedir.aspx?ID=T2EJA6NA5JU7-1903484182-91</Url>
      <Description>T2EJA6NA5JU7-1903484182-91</Description>
    </_dlc_DocIdUrl>
  </documentManagement>
</p:properties>
</file>

<file path=customXml/item4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09E5D021178B04082DE841A61810ABC" ma:contentTypeVersion="6" ma:contentTypeDescription="Create a new document." ma:contentTypeScope="" ma:versionID="bf37d4ac1dddfc53a56261334840b7df">
  <xsd:schema xmlns:xsd="http://www.w3.org/2001/XMLSchema" xmlns:xs="http://www.w3.org/2001/XMLSchema" xmlns:p="http://schemas.microsoft.com/office/2006/metadata/properties" xmlns:ns2="0689c177-5e19-464b-8532-40aa8fde3a94" xmlns:ns3="06814371-4dd9-40ea-9cc7-40b39613c6ae" xmlns:ns4="749ef8e9-4186-4c55-b2d4-b1c3f2fa9400" targetNamespace="http://schemas.microsoft.com/office/2006/metadata/properties" ma:root="true" ma:fieldsID="382a45c066b9cd32e8d486b5ba424e80" ns2:_="" ns3:_="" ns4:_="">
    <xsd:import namespace="0689c177-5e19-464b-8532-40aa8fde3a94"/>
    <xsd:import namespace="06814371-4dd9-40ea-9cc7-40b39613c6ae"/>
    <xsd:import namespace="749ef8e9-4186-4c55-b2d4-b1c3f2fa9400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_dlc_DocId" minOccurs="0"/>
                <xsd:element ref="ns3:_dlc_DocIdUrl" minOccurs="0"/>
                <xsd:element ref="ns3:_dlc_DocIdPersistId" minOccurs="0"/>
                <xsd:element ref="ns4:MediaServiceMetadata" minOccurs="0"/>
                <xsd:element ref="ns4:MediaServiceFastMetadata" minOccurs="0"/>
                <xsd:element ref="ns4:MediaServiceDateTaken" minOccurs="0"/>
                <xsd:element ref="ns4:MediaServiceAutoTag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689c177-5e19-464b-8532-40aa8fde3a94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6814371-4dd9-40ea-9cc7-40b39613c6ae" elementFormDefault="qualified">
    <xsd:import namespace="http://schemas.microsoft.com/office/2006/documentManagement/types"/>
    <xsd:import namespace="http://schemas.microsoft.com/office/infopath/2007/PartnerControls"/>
    <xsd:element name="_dlc_DocId" ma:index="10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11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2" nillable="true" ma:displayName="Persist ID" ma:description="Keep ID on add." ma:hidden="true" ma:internalName="_dlc_DocIdPersistId" ma:readOnly="true">
      <xsd:simpleType>
        <xsd:restriction base="dms:Boolea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49ef8e9-4186-4c55-b2d4-b1c3f2fa940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3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4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5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6" nillable="true" ma:displayName="MediaServiceAutoTags" ma:description="" ma:internalName="MediaServiceAutoTags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0542633-460B-4F10-AED0-D9CC98DDA495}">
  <ds:schemaRefs>
    <ds:schemaRef ds:uri="http://schemas.microsoft.com/sharepoint/events"/>
  </ds:schemaRefs>
</ds:datastoreItem>
</file>

<file path=customXml/itemProps2.xml><?xml version="1.0" encoding="utf-8"?>
<ds:datastoreItem xmlns:ds="http://schemas.openxmlformats.org/officeDocument/2006/customXml" ds:itemID="{6E794EA7-8E28-4624-885F-9EF05194D2E6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AD93C57-A7ED-44E6-88BF-DA3984EE19E6}">
  <ds:schemaRefs>
    <ds:schemaRef ds:uri="06814371-4dd9-40ea-9cc7-40b39613c6ae"/>
    <ds:schemaRef ds:uri="http://purl.org/dc/terms/"/>
    <ds:schemaRef ds:uri="http://schemas.microsoft.com/office/infopath/2007/PartnerControls"/>
    <ds:schemaRef ds:uri="http://schemas.microsoft.com/office/2006/documentManagement/types"/>
    <ds:schemaRef ds:uri="749ef8e9-4186-4c55-b2d4-b1c3f2fa9400"/>
    <ds:schemaRef ds:uri="http://purl.org/dc/elements/1.1/"/>
    <ds:schemaRef ds:uri="http://schemas.microsoft.com/office/2006/metadata/properties"/>
    <ds:schemaRef ds:uri="http://schemas.openxmlformats.org/package/2006/metadata/core-properties"/>
    <ds:schemaRef ds:uri="0689c177-5e19-464b-8532-40aa8fde3a94"/>
    <ds:schemaRef ds:uri="http://www.w3.org/XML/1998/namespace"/>
    <ds:schemaRef ds:uri="http://purl.org/dc/dcmitype/"/>
  </ds:schemaRefs>
</ds:datastoreItem>
</file>

<file path=customXml/itemProps4.xml><?xml version="1.0" encoding="utf-8"?>
<ds:datastoreItem xmlns:ds="http://schemas.openxmlformats.org/officeDocument/2006/customXml" ds:itemID="{FE961F14-CA64-4A5B-8D0E-270958149F5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689c177-5e19-464b-8532-40aa8fde3a94"/>
    <ds:schemaRef ds:uri="06814371-4dd9-40ea-9cc7-40b39613c6ae"/>
    <ds:schemaRef ds:uri="749ef8e9-4186-4c55-b2d4-b1c3f2fa940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template_IIASA</Template>
  <TotalTime>0</TotalTime>
  <Words>1273</Words>
  <Application>Microsoft Office PowerPoint</Application>
  <PresentationFormat>Widescreen</PresentationFormat>
  <Paragraphs>336</Paragraphs>
  <Slides>15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0" baseType="lpstr">
      <vt:lpstr>Arial</vt:lpstr>
      <vt:lpstr>Calibri</vt:lpstr>
      <vt:lpstr>Tahoma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Quilcaille  Yann</dc:creator>
  <cp:lastModifiedBy>Quilcaille  Yann</cp:lastModifiedBy>
  <cp:revision>81</cp:revision>
  <cp:lastPrinted>2018-09-04T06:30:47Z</cp:lastPrinted>
  <dcterms:created xsi:type="dcterms:W3CDTF">2021-04-24T16:57:47Z</dcterms:created>
  <dcterms:modified xsi:type="dcterms:W3CDTF">2021-04-25T21:32:12Z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0x0101040097C92BAA327FB344B60BEC1DFEEB15C4</vt:lpwstr>
  </property>
  <property fmtid="{D5CDD505-2E9C-101B-9397-08002B2CF9AE}" pid="3" name="_dlc_DocIdItemGuid">
    <vt:lpwstr>21d70297-cd61-47d2-9611-414a1fcff47b</vt:lpwstr>
  </property>
</Properties>
</file>