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56" r:id="rId1"/>
    <p:sldMasterId id="2147483769" r:id="rId2"/>
    <p:sldMasterId id="2147483772" r:id="rId3"/>
    <p:sldMasterId id="2147483780" r:id="rId4"/>
    <p:sldMasterId id="2147483792" r:id="rId5"/>
    <p:sldMasterId id="2147483795" r:id="rId6"/>
    <p:sldMasterId id="2147483800" r:id="rId7"/>
    <p:sldMasterId id="2147483812" r:id="rId8"/>
    <p:sldMasterId id="2147483815" r:id="rId9"/>
  </p:sldMasterIdLst>
  <p:notesMasterIdLst>
    <p:notesMasterId r:id="rId26"/>
  </p:notesMasterIdLst>
  <p:sldIdLst>
    <p:sldId id="419" r:id="rId10"/>
    <p:sldId id="436" r:id="rId11"/>
    <p:sldId id="437" r:id="rId12"/>
    <p:sldId id="450" r:id="rId13"/>
    <p:sldId id="448" r:id="rId14"/>
    <p:sldId id="447" r:id="rId15"/>
    <p:sldId id="449" r:id="rId16"/>
    <p:sldId id="438" r:id="rId17"/>
    <p:sldId id="440" r:id="rId18"/>
    <p:sldId id="441" r:id="rId19"/>
    <p:sldId id="443" r:id="rId20"/>
    <p:sldId id="444" r:id="rId21"/>
    <p:sldId id="445" r:id="rId22"/>
    <p:sldId id="446" r:id="rId23"/>
    <p:sldId id="451" r:id="rId24"/>
    <p:sldId id="45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ting" initials="Y" lastIdx="2" clrIdx="0">
    <p:extLst>
      <p:ext uri="{19B8F6BF-5375-455C-9EA6-DF929625EA0E}">
        <p15:presenceInfo xmlns:p15="http://schemas.microsoft.com/office/powerpoint/2012/main" userId="Yut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789"/>
    <a:srgbClr val="F0F8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27DBFC-AD15-4FAE-8C45-B66D6D9FEB60}" v="4" dt="2021-04-24T15:31:26.2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4559" autoAdjust="0"/>
  </p:normalViewPr>
  <p:slideViewPr>
    <p:cSldViewPr snapToGrid="0">
      <p:cViewPr varScale="1">
        <p:scale>
          <a:sx n="108" d="100"/>
          <a:sy n="108" d="100"/>
        </p:scale>
        <p:origin x="20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ting" userId="1983c8c6-228b-48a1-bf09-e22fb54a4aed" providerId="ADAL" clId="{EB27DBFC-AD15-4FAE-8C45-B66D6D9FEB60}"/>
    <pc:docChg chg="undo redo custSel modSld">
      <pc:chgData name="Yuting" userId="1983c8c6-228b-48a1-bf09-e22fb54a4aed" providerId="ADAL" clId="{EB27DBFC-AD15-4FAE-8C45-B66D6D9FEB60}" dt="2021-04-24T16:27:11.546" v="1461" actId="20577"/>
      <pc:docMkLst>
        <pc:docMk/>
      </pc:docMkLst>
      <pc:sldChg chg="addCm delCm">
        <pc:chgData name="Yuting" userId="1983c8c6-228b-48a1-bf09-e22fb54a4aed" providerId="ADAL" clId="{EB27DBFC-AD15-4FAE-8C45-B66D6D9FEB60}" dt="2021-04-24T16:05:53.073" v="1452" actId="1592"/>
        <pc:sldMkLst>
          <pc:docMk/>
          <pc:sldMk cId="4142836810" sldId="419"/>
        </pc:sldMkLst>
      </pc:sldChg>
      <pc:sldChg chg="modSp mod">
        <pc:chgData name="Yuting" userId="1983c8c6-228b-48a1-bf09-e22fb54a4aed" providerId="ADAL" clId="{EB27DBFC-AD15-4FAE-8C45-B66D6D9FEB60}" dt="2021-04-24T16:27:11.546" v="1461" actId="20577"/>
        <pc:sldMkLst>
          <pc:docMk/>
          <pc:sldMk cId="3382920795" sldId="445"/>
        </pc:sldMkLst>
        <pc:spChg chg="mod">
          <ac:chgData name="Yuting" userId="1983c8c6-228b-48a1-bf09-e22fb54a4aed" providerId="ADAL" clId="{EB27DBFC-AD15-4FAE-8C45-B66D6D9FEB60}" dt="2021-04-24T16:27:11.546" v="1461" actId="20577"/>
          <ac:spMkLst>
            <pc:docMk/>
            <pc:sldMk cId="3382920795" sldId="445"/>
            <ac:spMk id="7" creationId="{8F82C27C-ACA5-4CC2-98B0-A26AE5482FD7}"/>
          </ac:spMkLst>
        </pc:spChg>
        <pc:graphicFrameChg chg="modGraphic">
          <ac:chgData name="Yuting" userId="1983c8c6-228b-48a1-bf09-e22fb54a4aed" providerId="ADAL" clId="{EB27DBFC-AD15-4FAE-8C45-B66D6D9FEB60}" dt="2021-04-24T15:40:11.138" v="1448" actId="20577"/>
          <ac:graphicFrameMkLst>
            <pc:docMk/>
            <pc:sldMk cId="3382920795" sldId="445"/>
            <ac:graphicFrameMk id="6" creationId="{23BF1E32-C6AA-4C65-818D-6348F7760D11}"/>
          </ac:graphicFrameMkLst>
        </pc:graphicFrameChg>
      </pc:sldChg>
      <pc:sldChg chg="addSp delSp modSp mod">
        <pc:chgData name="Yuting" userId="1983c8c6-228b-48a1-bf09-e22fb54a4aed" providerId="ADAL" clId="{EB27DBFC-AD15-4FAE-8C45-B66D6D9FEB60}" dt="2021-04-24T15:31:32.376" v="1406" actId="478"/>
        <pc:sldMkLst>
          <pc:docMk/>
          <pc:sldMk cId="2866855641" sldId="450"/>
        </pc:sldMkLst>
        <pc:spChg chg="del">
          <ac:chgData name="Yuting" userId="1983c8c6-228b-48a1-bf09-e22fb54a4aed" providerId="ADAL" clId="{EB27DBFC-AD15-4FAE-8C45-B66D6D9FEB60}" dt="2021-04-24T15:31:18.238" v="1401" actId="478"/>
          <ac:spMkLst>
            <pc:docMk/>
            <pc:sldMk cId="2866855641" sldId="450"/>
            <ac:spMk id="6" creationId="{69F47046-D866-4A01-AFF2-BF55809A5C07}"/>
          </ac:spMkLst>
        </pc:spChg>
        <pc:spChg chg="del">
          <ac:chgData name="Yuting" userId="1983c8c6-228b-48a1-bf09-e22fb54a4aed" providerId="ADAL" clId="{EB27DBFC-AD15-4FAE-8C45-B66D6D9FEB60}" dt="2021-04-24T15:31:18.238" v="1401" actId="478"/>
          <ac:spMkLst>
            <pc:docMk/>
            <pc:sldMk cId="2866855641" sldId="450"/>
            <ac:spMk id="9" creationId="{B2A1CAB1-1E4A-4980-9237-03EEDD2765A2}"/>
          </ac:spMkLst>
        </pc:spChg>
        <pc:spChg chg="del">
          <ac:chgData name="Yuting" userId="1983c8c6-228b-48a1-bf09-e22fb54a4aed" providerId="ADAL" clId="{EB27DBFC-AD15-4FAE-8C45-B66D6D9FEB60}" dt="2021-04-24T15:31:18.238" v="1401" actId="478"/>
          <ac:spMkLst>
            <pc:docMk/>
            <pc:sldMk cId="2866855641" sldId="450"/>
            <ac:spMk id="10" creationId="{A8D2718B-E5AB-4A70-B555-9519BD271CAF}"/>
          </ac:spMkLst>
        </pc:spChg>
        <pc:spChg chg="del">
          <ac:chgData name="Yuting" userId="1983c8c6-228b-48a1-bf09-e22fb54a4aed" providerId="ADAL" clId="{EB27DBFC-AD15-4FAE-8C45-B66D6D9FEB60}" dt="2021-04-24T15:31:18.238" v="1401" actId="478"/>
          <ac:spMkLst>
            <pc:docMk/>
            <pc:sldMk cId="2866855641" sldId="450"/>
            <ac:spMk id="12" creationId="{65A0551B-595F-435E-87FA-7C499150EF49}"/>
          </ac:spMkLst>
        </pc:spChg>
        <pc:spChg chg="mod">
          <ac:chgData name="Yuting" userId="1983c8c6-228b-48a1-bf09-e22fb54a4aed" providerId="ADAL" clId="{EB27DBFC-AD15-4FAE-8C45-B66D6D9FEB60}" dt="2021-04-24T15:31:26.272" v="1404"/>
          <ac:spMkLst>
            <pc:docMk/>
            <pc:sldMk cId="2866855641" sldId="450"/>
            <ac:spMk id="49" creationId="{3EF6B912-C6C6-435E-8B8D-F7BF0B1F5471}"/>
          </ac:spMkLst>
        </pc:spChg>
        <pc:spChg chg="mod">
          <ac:chgData name="Yuting" userId="1983c8c6-228b-48a1-bf09-e22fb54a4aed" providerId="ADAL" clId="{EB27DBFC-AD15-4FAE-8C45-B66D6D9FEB60}" dt="2021-04-24T15:31:26.272" v="1404"/>
          <ac:spMkLst>
            <pc:docMk/>
            <pc:sldMk cId="2866855641" sldId="450"/>
            <ac:spMk id="51" creationId="{0CF7DFB1-680E-4940-B530-945EA2D4ED11}"/>
          </ac:spMkLst>
        </pc:spChg>
        <pc:spChg chg="mod">
          <ac:chgData name="Yuting" userId="1983c8c6-228b-48a1-bf09-e22fb54a4aed" providerId="ADAL" clId="{EB27DBFC-AD15-4FAE-8C45-B66D6D9FEB60}" dt="2021-04-24T15:31:26.272" v="1404"/>
          <ac:spMkLst>
            <pc:docMk/>
            <pc:sldMk cId="2866855641" sldId="450"/>
            <ac:spMk id="55" creationId="{0A21F02A-C17E-4F7E-888D-265AF0202527}"/>
          </ac:spMkLst>
        </pc:spChg>
        <pc:spChg chg="mod">
          <ac:chgData name="Yuting" userId="1983c8c6-228b-48a1-bf09-e22fb54a4aed" providerId="ADAL" clId="{EB27DBFC-AD15-4FAE-8C45-B66D6D9FEB60}" dt="2021-04-24T15:31:26.272" v="1404"/>
          <ac:spMkLst>
            <pc:docMk/>
            <pc:sldMk cId="2866855641" sldId="450"/>
            <ac:spMk id="59" creationId="{10A3EF91-B915-42BB-9D08-0B4396046675}"/>
          </ac:spMkLst>
        </pc:spChg>
        <pc:spChg chg="del">
          <ac:chgData name="Yuting" userId="1983c8c6-228b-48a1-bf09-e22fb54a4aed" providerId="ADAL" clId="{EB27DBFC-AD15-4FAE-8C45-B66D6D9FEB60}" dt="2021-04-24T15:31:18.238" v="1401" actId="478"/>
          <ac:spMkLst>
            <pc:docMk/>
            <pc:sldMk cId="2866855641" sldId="450"/>
            <ac:spMk id="60" creationId="{BB78F59E-102B-4F5F-8959-2F76BC9C07AC}"/>
          </ac:spMkLst>
        </pc:spChg>
        <pc:spChg chg="mod">
          <ac:chgData name="Yuting" userId="1983c8c6-228b-48a1-bf09-e22fb54a4aed" providerId="ADAL" clId="{EB27DBFC-AD15-4FAE-8C45-B66D6D9FEB60}" dt="2021-04-24T15:31:26.272" v="1404"/>
          <ac:spMkLst>
            <pc:docMk/>
            <pc:sldMk cId="2866855641" sldId="450"/>
            <ac:spMk id="62" creationId="{D7D695F7-FB1D-4DDB-BE7A-78978EB1533A}"/>
          </ac:spMkLst>
        </pc:spChg>
        <pc:spChg chg="mod">
          <ac:chgData name="Yuting" userId="1983c8c6-228b-48a1-bf09-e22fb54a4aed" providerId="ADAL" clId="{EB27DBFC-AD15-4FAE-8C45-B66D6D9FEB60}" dt="2021-04-24T15:31:26.272" v="1404"/>
          <ac:spMkLst>
            <pc:docMk/>
            <pc:sldMk cId="2866855641" sldId="450"/>
            <ac:spMk id="67" creationId="{D6E454DA-821A-4B76-B972-74A27839C64F}"/>
          </ac:spMkLst>
        </pc:spChg>
        <pc:spChg chg="mod">
          <ac:chgData name="Yuting" userId="1983c8c6-228b-48a1-bf09-e22fb54a4aed" providerId="ADAL" clId="{EB27DBFC-AD15-4FAE-8C45-B66D6D9FEB60}" dt="2021-04-24T15:31:26.272" v="1404"/>
          <ac:spMkLst>
            <pc:docMk/>
            <pc:sldMk cId="2866855641" sldId="450"/>
            <ac:spMk id="69" creationId="{82835067-C9E2-4800-89FA-525A34519877}"/>
          </ac:spMkLst>
        </pc:spChg>
        <pc:spChg chg="mod">
          <ac:chgData name="Yuting" userId="1983c8c6-228b-48a1-bf09-e22fb54a4aed" providerId="ADAL" clId="{EB27DBFC-AD15-4FAE-8C45-B66D6D9FEB60}" dt="2021-04-24T15:31:26.272" v="1404"/>
          <ac:spMkLst>
            <pc:docMk/>
            <pc:sldMk cId="2866855641" sldId="450"/>
            <ac:spMk id="70" creationId="{8AC25084-BF90-4C7E-81C8-02FCEE84737E}"/>
          </ac:spMkLst>
        </pc:spChg>
        <pc:spChg chg="mod">
          <ac:chgData name="Yuting" userId="1983c8c6-228b-48a1-bf09-e22fb54a4aed" providerId="ADAL" clId="{EB27DBFC-AD15-4FAE-8C45-B66D6D9FEB60}" dt="2021-04-24T15:31:26.272" v="1404"/>
          <ac:spMkLst>
            <pc:docMk/>
            <pc:sldMk cId="2866855641" sldId="450"/>
            <ac:spMk id="72" creationId="{B131274C-45B2-4E27-B7B2-D558AC300E16}"/>
          </ac:spMkLst>
        </pc:spChg>
        <pc:spChg chg="del mod">
          <ac:chgData name="Yuting" userId="1983c8c6-228b-48a1-bf09-e22fb54a4aed" providerId="ADAL" clId="{EB27DBFC-AD15-4FAE-8C45-B66D6D9FEB60}" dt="2021-04-24T15:31:30.839" v="1405" actId="478"/>
          <ac:spMkLst>
            <pc:docMk/>
            <pc:sldMk cId="2866855641" sldId="450"/>
            <ac:spMk id="73" creationId="{E0D00C47-CECE-4A92-9BFA-18695271C164}"/>
          </ac:spMkLst>
        </pc:spChg>
        <pc:spChg chg="mod">
          <ac:chgData name="Yuting" userId="1983c8c6-228b-48a1-bf09-e22fb54a4aed" providerId="ADAL" clId="{EB27DBFC-AD15-4FAE-8C45-B66D6D9FEB60}" dt="2021-04-24T15:31:26.272" v="1404"/>
          <ac:spMkLst>
            <pc:docMk/>
            <pc:sldMk cId="2866855641" sldId="450"/>
            <ac:spMk id="74" creationId="{74326825-C8F7-4165-B826-A02E03740BFC}"/>
          </ac:spMkLst>
        </pc:spChg>
        <pc:spChg chg="del mod">
          <ac:chgData name="Yuting" userId="1983c8c6-228b-48a1-bf09-e22fb54a4aed" providerId="ADAL" clId="{EB27DBFC-AD15-4FAE-8C45-B66D6D9FEB60}" dt="2021-04-24T15:31:32.376" v="1406" actId="478"/>
          <ac:spMkLst>
            <pc:docMk/>
            <pc:sldMk cId="2866855641" sldId="450"/>
            <ac:spMk id="75" creationId="{B2007E2C-2E69-4B75-A1C3-67D15F7D5DEC}"/>
          </ac:spMkLst>
        </pc:spChg>
        <pc:spChg chg="del">
          <ac:chgData name="Yuting" userId="1983c8c6-228b-48a1-bf09-e22fb54a4aed" providerId="ADAL" clId="{EB27DBFC-AD15-4FAE-8C45-B66D6D9FEB60}" dt="2021-04-24T15:31:24.979" v="1403" actId="478"/>
          <ac:spMkLst>
            <pc:docMk/>
            <pc:sldMk cId="2866855641" sldId="450"/>
            <ac:spMk id="76" creationId="{E09A0232-D2F6-4287-B058-54D84F2E815F}"/>
          </ac:spMkLst>
        </pc:spChg>
        <pc:spChg chg="del">
          <ac:chgData name="Yuting" userId="1983c8c6-228b-48a1-bf09-e22fb54a4aed" providerId="ADAL" clId="{EB27DBFC-AD15-4FAE-8C45-B66D6D9FEB60}" dt="2021-04-24T15:31:18.238" v="1401" actId="478"/>
          <ac:spMkLst>
            <pc:docMk/>
            <pc:sldMk cId="2866855641" sldId="450"/>
            <ac:spMk id="77" creationId="{24530D3D-0861-477D-95DC-D0645315450E}"/>
          </ac:spMkLst>
        </pc:spChg>
        <pc:spChg chg="del">
          <ac:chgData name="Yuting" userId="1983c8c6-228b-48a1-bf09-e22fb54a4aed" providerId="ADAL" clId="{EB27DBFC-AD15-4FAE-8C45-B66D6D9FEB60}" dt="2021-04-24T15:31:18.238" v="1401" actId="478"/>
          <ac:spMkLst>
            <pc:docMk/>
            <pc:sldMk cId="2866855641" sldId="450"/>
            <ac:spMk id="81" creationId="{0D855670-E0B2-4313-B4D1-4DE3B6A382E0}"/>
          </ac:spMkLst>
        </pc:spChg>
        <pc:grpChg chg="del">
          <ac:chgData name="Yuting" userId="1983c8c6-228b-48a1-bf09-e22fb54a4aed" providerId="ADAL" clId="{EB27DBFC-AD15-4FAE-8C45-B66D6D9FEB60}" dt="2021-04-24T15:31:22.976" v="1402" actId="478"/>
          <ac:grpSpMkLst>
            <pc:docMk/>
            <pc:sldMk cId="2866855641" sldId="450"/>
            <ac:grpSpMk id="7" creationId="{95D4C94F-3903-4751-89C1-3FD049D4C3E8}"/>
          </ac:grpSpMkLst>
        </pc:grpChg>
        <pc:grpChg chg="add mod">
          <ac:chgData name="Yuting" userId="1983c8c6-228b-48a1-bf09-e22fb54a4aed" providerId="ADAL" clId="{EB27DBFC-AD15-4FAE-8C45-B66D6D9FEB60}" dt="2021-04-24T15:31:26.272" v="1404"/>
          <ac:grpSpMkLst>
            <pc:docMk/>
            <pc:sldMk cId="2866855641" sldId="450"/>
            <ac:grpSpMk id="45" creationId="{6E6742C8-49EF-4017-8C2C-75FC4B6F0120}"/>
          </ac:grpSpMkLst>
        </pc:grpChg>
        <pc:grpChg chg="mod">
          <ac:chgData name="Yuting" userId="1983c8c6-228b-48a1-bf09-e22fb54a4aed" providerId="ADAL" clId="{EB27DBFC-AD15-4FAE-8C45-B66D6D9FEB60}" dt="2021-04-24T15:31:26.272" v="1404"/>
          <ac:grpSpMkLst>
            <pc:docMk/>
            <pc:sldMk cId="2866855641" sldId="450"/>
            <ac:grpSpMk id="47" creationId="{9241BD1A-8169-482E-A725-CEACBE9A627B}"/>
          </ac:grpSpMkLst>
        </pc:grpChg>
        <pc:grpChg chg="del">
          <ac:chgData name="Yuting" userId="1983c8c6-228b-48a1-bf09-e22fb54a4aed" providerId="ADAL" clId="{EB27DBFC-AD15-4FAE-8C45-B66D6D9FEB60}" dt="2021-04-24T15:31:18.238" v="1401" actId="478"/>
          <ac:grpSpMkLst>
            <pc:docMk/>
            <pc:sldMk cId="2866855641" sldId="450"/>
            <ac:grpSpMk id="58" creationId="{51F57B4F-7D1C-4F79-AFB8-EA95DC09DF16}"/>
          </ac:grpSpMkLst>
        </pc:grpChg>
        <pc:grpChg chg="mod">
          <ac:chgData name="Yuting" userId="1983c8c6-228b-48a1-bf09-e22fb54a4aed" providerId="ADAL" clId="{EB27DBFC-AD15-4FAE-8C45-B66D6D9FEB60}" dt="2021-04-24T15:31:26.272" v="1404"/>
          <ac:grpSpMkLst>
            <pc:docMk/>
            <pc:sldMk cId="2866855641" sldId="450"/>
            <ac:grpSpMk id="80" creationId="{9E38DB93-CECB-424F-A46B-2BD98DFFDDE5}"/>
          </ac:grpSpMkLst>
        </pc:grpChg>
        <pc:grpChg chg="mod">
          <ac:chgData name="Yuting" userId="1983c8c6-228b-48a1-bf09-e22fb54a4aed" providerId="ADAL" clId="{EB27DBFC-AD15-4FAE-8C45-B66D6D9FEB60}" dt="2021-04-24T15:31:26.272" v="1404"/>
          <ac:grpSpMkLst>
            <pc:docMk/>
            <pc:sldMk cId="2866855641" sldId="450"/>
            <ac:grpSpMk id="83" creationId="{212EDE8C-6B2C-46C1-A64A-44F93630A407}"/>
          </ac:grpSpMkLst>
        </pc:grpChg>
        <pc:picChg chg="del">
          <ac:chgData name="Yuting" userId="1983c8c6-228b-48a1-bf09-e22fb54a4aed" providerId="ADAL" clId="{EB27DBFC-AD15-4FAE-8C45-B66D6D9FEB60}" dt="2021-04-24T15:31:18.238" v="1401" actId="478"/>
          <ac:picMkLst>
            <pc:docMk/>
            <pc:sldMk cId="2866855641" sldId="450"/>
            <ac:picMk id="8" creationId="{4E726927-877D-4CAA-A482-E494851F19D4}"/>
          </ac:picMkLst>
        </pc:picChg>
        <pc:picChg chg="del">
          <ac:chgData name="Yuting" userId="1983c8c6-228b-48a1-bf09-e22fb54a4aed" providerId="ADAL" clId="{EB27DBFC-AD15-4FAE-8C45-B66D6D9FEB60}" dt="2021-04-24T15:31:18.238" v="1401" actId="478"/>
          <ac:picMkLst>
            <pc:docMk/>
            <pc:sldMk cId="2866855641" sldId="450"/>
            <ac:picMk id="11" creationId="{3DC76EFC-3F6D-4A1B-82E2-D84232FA22CD}"/>
          </ac:picMkLst>
        </pc:picChg>
        <pc:picChg chg="del">
          <ac:chgData name="Yuting" userId="1983c8c6-228b-48a1-bf09-e22fb54a4aed" providerId="ADAL" clId="{EB27DBFC-AD15-4FAE-8C45-B66D6D9FEB60}" dt="2021-04-24T15:31:18.238" v="1401" actId="478"/>
          <ac:picMkLst>
            <pc:docMk/>
            <pc:sldMk cId="2866855641" sldId="450"/>
            <ac:picMk id="13" creationId="{769DB156-A0AF-4EEF-AD03-993C98E02D34}"/>
          </ac:picMkLst>
        </pc:picChg>
        <pc:picChg chg="del">
          <ac:chgData name="Yuting" userId="1983c8c6-228b-48a1-bf09-e22fb54a4aed" providerId="ADAL" clId="{EB27DBFC-AD15-4FAE-8C45-B66D6D9FEB60}" dt="2021-04-24T15:31:18.238" v="1401" actId="478"/>
          <ac:picMkLst>
            <pc:docMk/>
            <pc:sldMk cId="2866855641" sldId="450"/>
            <ac:picMk id="21" creationId="{E417672D-69D1-47BB-BC54-54C6325170FA}"/>
          </ac:picMkLst>
        </pc:picChg>
        <pc:picChg chg="mod">
          <ac:chgData name="Yuting" userId="1983c8c6-228b-48a1-bf09-e22fb54a4aed" providerId="ADAL" clId="{EB27DBFC-AD15-4FAE-8C45-B66D6D9FEB60}" dt="2021-04-24T15:31:26.272" v="1404"/>
          <ac:picMkLst>
            <pc:docMk/>
            <pc:sldMk cId="2866855641" sldId="450"/>
            <ac:picMk id="53" creationId="{F22EF120-088D-4E76-89B5-88CD7071FBB2}"/>
          </ac:picMkLst>
        </pc:picChg>
        <pc:picChg chg="mod">
          <ac:chgData name="Yuting" userId="1983c8c6-228b-48a1-bf09-e22fb54a4aed" providerId="ADAL" clId="{EB27DBFC-AD15-4FAE-8C45-B66D6D9FEB60}" dt="2021-04-24T15:31:26.272" v="1404"/>
          <ac:picMkLst>
            <pc:docMk/>
            <pc:sldMk cId="2866855641" sldId="450"/>
            <ac:picMk id="57" creationId="{7BC3C80C-B608-429E-8929-285286A8940C}"/>
          </ac:picMkLst>
        </pc:picChg>
        <pc:picChg chg="mod">
          <ac:chgData name="Yuting" userId="1983c8c6-228b-48a1-bf09-e22fb54a4aed" providerId="ADAL" clId="{EB27DBFC-AD15-4FAE-8C45-B66D6D9FEB60}" dt="2021-04-24T15:31:26.272" v="1404"/>
          <ac:picMkLst>
            <pc:docMk/>
            <pc:sldMk cId="2866855641" sldId="450"/>
            <ac:picMk id="61" creationId="{FF5B514F-09EC-4840-8622-9F279B891D7A}"/>
          </ac:picMkLst>
        </pc:picChg>
        <pc:picChg chg="mod">
          <ac:chgData name="Yuting" userId="1983c8c6-228b-48a1-bf09-e22fb54a4aed" providerId="ADAL" clId="{EB27DBFC-AD15-4FAE-8C45-B66D6D9FEB60}" dt="2021-04-24T15:31:26.272" v="1404"/>
          <ac:picMkLst>
            <pc:docMk/>
            <pc:sldMk cId="2866855641" sldId="450"/>
            <ac:picMk id="87" creationId="{F7D371FB-14D0-42B0-9969-19D72734C2F7}"/>
          </ac:picMkLst>
        </pc:picChg>
        <pc:picChg chg="mod">
          <ac:chgData name="Yuting" userId="1983c8c6-228b-48a1-bf09-e22fb54a4aed" providerId="ADAL" clId="{EB27DBFC-AD15-4FAE-8C45-B66D6D9FEB60}" dt="2021-04-24T15:31:26.272" v="1404"/>
          <ac:picMkLst>
            <pc:docMk/>
            <pc:sldMk cId="2866855641" sldId="450"/>
            <ac:picMk id="89" creationId="{4CA81F27-4B52-4DC0-A2F2-DF5746D40EA4}"/>
          </ac:picMkLst>
        </pc:picChg>
        <pc:picChg chg="mod">
          <ac:chgData name="Yuting" userId="1983c8c6-228b-48a1-bf09-e22fb54a4aed" providerId="ADAL" clId="{EB27DBFC-AD15-4FAE-8C45-B66D6D9FEB60}" dt="2021-04-24T15:31:26.272" v="1404"/>
          <ac:picMkLst>
            <pc:docMk/>
            <pc:sldMk cId="2866855641" sldId="450"/>
            <ac:picMk id="90" creationId="{937D6F26-C8B3-4DBF-9CD8-1DA913092890}"/>
          </ac:picMkLst>
        </pc:picChg>
        <pc:picChg chg="mod">
          <ac:chgData name="Yuting" userId="1983c8c6-228b-48a1-bf09-e22fb54a4aed" providerId="ADAL" clId="{EB27DBFC-AD15-4FAE-8C45-B66D6D9FEB60}" dt="2021-04-24T15:31:26.272" v="1404"/>
          <ac:picMkLst>
            <pc:docMk/>
            <pc:sldMk cId="2866855641" sldId="450"/>
            <ac:picMk id="91" creationId="{2BF1CD45-1121-4C09-AC90-9F0345E8D61E}"/>
          </ac:picMkLst>
        </pc:picChg>
        <pc:picChg chg="mod">
          <ac:chgData name="Yuting" userId="1983c8c6-228b-48a1-bf09-e22fb54a4aed" providerId="ADAL" clId="{EB27DBFC-AD15-4FAE-8C45-B66D6D9FEB60}" dt="2021-04-24T15:31:26.272" v="1404"/>
          <ac:picMkLst>
            <pc:docMk/>
            <pc:sldMk cId="2866855641" sldId="450"/>
            <ac:picMk id="92" creationId="{B3C290C2-38B9-47CF-8258-F73FB30845CD}"/>
          </ac:picMkLst>
        </pc:picChg>
        <pc:picChg chg="mod">
          <ac:chgData name="Yuting" userId="1983c8c6-228b-48a1-bf09-e22fb54a4aed" providerId="ADAL" clId="{EB27DBFC-AD15-4FAE-8C45-B66D6D9FEB60}" dt="2021-04-24T15:31:26.272" v="1404"/>
          <ac:picMkLst>
            <pc:docMk/>
            <pc:sldMk cId="2866855641" sldId="450"/>
            <ac:picMk id="93" creationId="{A70E65ED-CCB9-4EA3-A6B8-C2C2765E8328}"/>
          </ac:picMkLst>
        </pc:picChg>
        <pc:picChg chg="mod">
          <ac:chgData name="Yuting" userId="1983c8c6-228b-48a1-bf09-e22fb54a4aed" providerId="ADAL" clId="{EB27DBFC-AD15-4FAE-8C45-B66D6D9FEB60}" dt="2021-04-24T15:31:26.272" v="1404"/>
          <ac:picMkLst>
            <pc:docMk/>
            <pc:sldMk cId="2866855641" sldId="450"/>
            <ac:picMk id="94" creationId="{AA0F5FAD-56F4-4BC1-9E10-330A6BD6EBF9}"/>
          </ac:picMkLst>
        </pc:picChg>
        <pc:picChg chg="mod">
          <ac:chgData name="Yuting" userId="1983c8c6-228b-48a1-bf09-e22fb54a4aed" providerId="ADAL" clId="{EB27DBFC-AD15-4FAE-8C45-B66D6D9FEB60}" dt="2021-04-24T15:31:26.272" v="1404"/>
          <ac:picMkLst>
            <pc:docMk/>
            <pc:sldMk cId="2866855641" sldId="450"/>
            <ac:picMk id="95" creationId="{50537B0C-8EBB-4A0C-84D9-D7DFAF2255C8}"/>
          </ac:picMkLst>
        </pc:picChg>
        <pc:picChg chg="mod">
          <ac:chgData name="Yuting" userId="1983c8c6-228b-48a1-bf09-e22fb54a4aed" providerId="ADAL" clId="{EB27DBFC-AD15-4FAE-8C45-B66D6D9FEB60}" dt="2021-04-24T15:31:26.272" v="1404"/>
          <ac:picMkLst>
            <pc:docMk/>
            <pc:sldMk cId="2866855641" sldId="450"/>
            <ac:picMk id="96" creationId="{01911834-3630-4E4B-8F7C-E72658D797DC}"/>
          </ac:picMkLst>
        </pc:picChg>
        <pc:picChg chg="mod">
          <ac:chgData name="Yuting" userId="1983c8c6-228b-48a1-bf09-e22fb54a4aed" providerId="ADAL" clId="{EB27DBFC-AD15-4FAE-8C45-B66D6D9FEB60}" dt="2021-04-24T15:31:26.272" v="1404"/>
          <ac:picMkLst>
            <pc:docMk/>
            <pc:sldMk cId="2866855641" sldId="450"/>
            <ac:picMk id="97" creationId="{D97FA079-3380-4EE0-9D84-9C1D068E7A42}"/>
          </ac:picMkLst>
        </pc:picChg>
        <pc:picChg chg="mod">
          <ac:chgData name="Yuting" userId="1983c8c6-228b-48a1-bf09-e22fb54a4aed" providerId="ADAL" clId="{EB27DBFC-AD15-4FAE-8C45-B66D6D9FEB60}" dt="2021-04-24T15:31:26.272" v="1404"/>
          <ac:picMkLst>
            <pc:docMk/>
            <pc:sldMk cId="2866855641" sldId="450"/>
            <ac:picMk id="98" creationId="{232B17DD-69C5-4779-8079-1512ECA90924}"/>
          </ac:picMkLst>
        </pc:picChg>
        <pc:picChg chg="mod">
          <ac:chgData name="Yuting" userId="1983c8c6-228b-48a1-bf09-e22fb54a4aed" providerId="ADAL" clId="{EB27DBFC-AD15-4FAE-8C45-B66D6D9FEB60}" dt="2021-04-24T15:31:26.272" v="1404"/>
          <ac:picMkLst>
            <pc:docMk/>
            <pc:sldMk cId="2866855641" sldId="450"/>
            <ac:picMk id="99" creationId="{E453C849-3A04-4526-9D1E-458E41474C9A}"/>
          </ac:picMkLst>
        </pc:picChg>
        <pc:picChg chg="mod">
          <ac:chgData name="Yuting" userId="1983c8c6-228b-48a1-bf09-e22fb54a4aed" providerId="ADAL" clId="{EB27DBFC-AD15-4FAE-8C45-B66D6D9FEB60}" dt="2021-04-24T15:31:26.272" v="1404"/>
          <ac:picMkLst>
            <pc:docMk/>
            <pc:sldMk cId="2866855641" sldId="450"/>
            <ac:picMk id="100" creationId="{436223DC-117B-4F57-AEE5-81DF45B0022D}"/>
          </ac:picMkLst>
        </pc:picChg>
        <pc:picChg chg="mod">
          <ac:chgData name="Yuting" userId="1983c8c6-228b-48a1-bf09-e22fb54a4aed" providerId="ADAL" clId="{EB27DBFC-AD15-4FAE-8C45-B66D6D9FEB60}" dt="2021-04-24T15:31:26.272" v="1404"/>
          <ac:picMkLst>
            <pc:docMk/>
            <pc:sldMk cId="2866855641" sldId="450"/>
            <ac:picMk id="101" creationId="{4974F4BF-20EB-4913-9C5F-62E79E631687}"/>
          </ac:picMkLst>
        </pc:picChg>
        <pc:picChg chg="mod">
          <ac:chgData name="Yuting" userId="1983c8c6-228b-48a1-bf09-e22fb54a4aed" providerId="ADAL" clId="{EB27DBFC-AD15-4FAE-8C45-B66D6D9FEB60}" dt="2021-04-24T15:31:26.272" v="1404"/>
          <ac:picMkLst>
            <pc:docMk/>
            <pc:sldMk cId="2866855641" sldId="450"/>
            <ac:picMk id="102" creationId="{79D12401-1A1E-4754-8841-F0E213F60019}"/>
          </ac:picMkLst>
        </pc:picChg>
        <pc:picChg chg="mod">
          <ac:chgData name="Yuting" userId="1983c8c6-228b-48a1-bf09-e22fb54a4aed" providerId="ADAL" clId="{EB27DBFC-AD15-4FAE-8C45-B66D6D9FEB60}" dt="2021-04-24T15:31:26.272" v="1404"/>
          <ac:picMkLst>
            <pc:docMk/>
            <pc:sldMk cId="2866855641" sldId="450"/>
            <ac:picMk id="103" creationId="{1A9C7A13-0695-4E60-94F8-6656E47B39A9}"/>
          </ac:picMkLst>
        </pc:picChg>
        <pc:picChg chg="mod">
          <ac:chgData name="Yuting" userId="1983c8c6-228b-48a1-bf09-e22fb54a4aed" providerId="ADAL" clId="{EB27DBFC-AD15-4FAE-8C45-B66D6D9FEB60}" dt="2021-04-24T15:31:26.272" v="1404"/>
          <ac:picMkLst>
            <pc:docMk/>
            <pc:sldMk cId="2866855641" sldId="450"/>
            <ac:picMk id="104" creationId="{AC1FB39E-0A00-44B6-B80A-17F6CE766812}"/>
          </ac:picMkLst>
        </pc:picChg>
        <pc:picChg chg="mod">
          <ac:chgData name="Yuting" userId="1983c8c6-228b-48a1-bf09-e22fb54a4aed" providerId="ADAL" clId="{EB27DBFC-AD15-4FAE-8C45-B66D6D9FEB60}" dt="2021-04-24T15:31:26.272" v="1404"/>
          <ac:picMkLst>
            <pc:docMk/>
            <pc:sldMk cId="2866855641" sldId="450"/>
            <ac:picMk id="105" creationId="{ECD37E8C-FACE-41D5-995C-089D83324CF3}"/>
          </ac:picMkLst>
        </pc:picChg>
        <pc:picChg chg="mod">
          <ac:chgData name="Yuting" userId="1983c8c6-228b-48a1-bf09-e22fb54a4aed" providerId="ADAL" clId="{EB27DBFC-AD15-4FAE-8C45-B66D6D9FEB60}" dt="2021-04-24T15:31:26.272" v="1404"/>
          <ac:picMkLst>
            <pc:docMk/>
            <pc:sldMk cId="2866855641" sldId="450"/>
            <ac:picMk id="106" creationId="{7754C6FE-63BA-4A3C-B6A1-FB8E581B9697}"/>
          </ac:picMkLst>
        </pc:picChg>
        <pc:picChg chg="mod">
          <ac:chgData name="Yuting" userId="1983c8c6-228b-48a1-bf09-e22fb54a4aed" providerId="ADAL" clId="{EB27DBFC-AD15-4FAE-8C45-B66D6D9FEB60}" dt="2021-04-24T15:31:26.272" v="1404"/>
          <ac:picMkLst>
            <pc:docMk/>
            <pc:sldMk cId="2866855641" sldId="450"/>
            <ac:picMk id="107" creationId="{40B89B83-94CE-4322-9BD1-50DE031CD0A0}"/>
          </ac:picMkLst>
        </pc:picChg>
        <pc:picChg chg="mod">
          <ac:chgData name="Yuting" userId="1983c8c6-228b-48a1-bf09-e22fb54a4aed" providerId="ADAL" clId="{EB27DBFC-AD15-4FAE-8C45-B66D6D9FEB60}" dt="2021-04-24T15:31:26.272" v="1404"/>
          <ac:picMkLst>
            <pc:docMk/>
            <pc:sldMk cId="2866855641" sldId="450"/>
            <ac:picMk id="108" creationId="{A9376363-58F0-4B18-A7FC-2CBB550088F0}"/>
          </ac:picMkLst>
        </pc:picChg>
        <pc:picChg chg="mod">
          <ac:chgData name="Yuting" userId="1983c8c6-228b-48a1-bf09-e22fb54a4aed" providerId="ADAL" clId="{EB27DBFC-AD15-4FAE-8C45-B66D6D9FEB60}" dt="2021-04-24T15:31:26.272" v="1404"/>
          <ac:picMkLst>
            <pc:docMk/>
            <pc:sldMk cId="2866855641" sldId="450"/>
            <ac:picMk id="109" creationId="{93950CAD-5E39-4A5E-A28F-D8EC57490644}"/>
          </ac:picMkLst>
        </pc:picChg>
        <pc:picChg chg="mod">
          <ac:chgData name="Yuting" userId="1983c8c6-228b-48a1-bf09-e22fb54a4aed" providerId="ADAL" clId="{EB27DBFC-AD15-4FAE-8C45-B66D6D9FEB60}" dt="2021-04-24T15:31:26.272" v="1404"/>
          <ac:picMkLst>
            <pc:docMk/>
            <pc:sldMk cId="2866855641" sldId="450"/>
            <ac:picMk id="110" creationId="{08BE4ADA-520E-470F-83F3-789CA34E719E}"/>
          </ac:picMkLst>
        </pc:picChg>
        <pc:picChg chg="mod">
          <ac:chgData name="Yuting" userId="1983c8c6-228b-48a1-bf09-e22fb54a4aed" providerId="ADAL" clId="{EB27DBFC-AD15-4FAE-8C45-B66D6D9FEB60}" dt="2021-04-24T15:31:26.272" v="1404"/>
          <ac:picMkLst>
            <pc:docMk/>
            <pc:sldMk cId="2866855641" sldId="450"/>
            <ac:picMk id="111" creationId="{8F360A9A-D3E1-4A65-BF69-2C6CDFC9A57F}"/>
          </ac:picMkLst>
        </pc:picChg>
        <pc:picChg chg="mod">
          <ac:chgData name="Yuting" userId="1983c8c6-228b-48a1-bf09-e22fb54a4aed" providerId="ADAL" clId="{EB27DBFC-AD15-4FAE-8C45-B66D6D9FEB60}" dt="2021-04-24T15:31:26.272" v="1404"/>
          <ac:picMkLst>
            <pc:docMk/>
            <pc:sldMk cId="2866855641" sldId="450"/>
            <ac:picMk id="112" creationId="{88AE3975-EF38-496C-91F7-2DB5562C7C21}"/>
          </ac:picMkLst>
        </pc:picChg>
        <pc:picChg chg="mod">
          <ac:chgData name="Yuting" userId="1983c8c6-228b-48a1-bf09-e22fb54a4aed" providerId="ADAL" clId="{EB27DBFC-AD15-4FAE-8C45-B66D6D9FEB60}" dt="2021-04-24T15:31:26.272" v="1404"/>
          <ac:picMkLst>
            <pc:docMk/>
            <pc:sldMk cId="2866855641" sldId="450"/>
            <ac:picMk id="113" creationId="{DE82C969-FD86-4E58-B10A-4A8EFACEE91C}"/>
          </ac:picMkLst>
        </pc:picChg>
        <pc:cxnChg chg="mod">
          <ac:chgData name="Yuting" userId="1983c8c6-228b-48a1-bf09-e22fb54a4aed" providerId="ADAL" clId="{EB27DBFC-AD15-4FAE-8C45-B66D6D9FEB60}" dt="2021-04-24T15:31:26.272" v="1404"/>
          <ac:cxnSpMkLst>
            <pc:docMk/>
            <pc:sldMk cId="2866855641" sldId="450"/>
            <ac:cxnSpMk id="63" creationId="{0F570B68-3017-413D-991F-6931D90B8D6A}"/>
          </ac:cxnSpMkLst>
        </pc:cxnChg>
        <pc:cxnChg chg="mod">
          <ac:chgData name="Yuting" userId="1983c8c6-228b-48a1-bf09-e22fb54a4aed" providerId="ADAL" clId="{EB27DBFC-AD15-4FAE-8C45-B66D6D9FEB60}" dt="2021-04-24T15:31:26.272" v="1404"/>
          <ac:cxnSpMkLst>
            <pc:docMk/>
            <pc:sldMk cId="2866855641" sldId="450"/>
            <ac:cxnSpMk id="64" creationId="{57167509-CF50-479E-A8BD-920A0A0DB267}"/>
          </ac:cxnSpMkLst>
        </pc:cxnChg>
        <pc:cxnChg chg="mod">
          <ac:chgData name="Yuting" userId="1983c8c6-228b-48a1-bf09-e22fb54a4aed" providerId="ADAL" clId="{EB27DBFC-AD15-4FAE-8C45-B66D6D9FEB60}" dt="2021-04-24T15:31:26.272" v="1404"/>
          <ac:cxnSpMkLst>
            <pc:docMk/>
            <pc:sldMk cId="2866855641" sldId="450"/>
            <ac:cxnSpMk id="65" creationId="{8C2B9150-C3B1-4973-8CE2-3E7C93C36898}"/>
          </ac:cxnSpMkLst>
        </pc:cxnChg>
        <pc:cxnChg chg="mod">
          <ac:chgData name="Yuting" userId="1983c8c6-228b-48a1-bf09-e22fb54a4aed" providerId="ADAL" clId="{EB27DBFC-AD15-4FAE-8C45-B66D6D9FEB60}" dt="2021-04-24T15:31:26.272" v="1404"/>
          <ac:cxnSpMkLst>
            <pc:docMk/>
            <pc:sldMk cId="2866855641" sldId="450"/>
            <ac:cxnSpMk id="66" creationId="{C2DA9238-C672-4F2C-B2EC-66DC022304E5}"/>
          </ac:cxnSpMkLst>
        </pc:cxnChg>
        <pc:cxnChg chg="del">
          <ac:chgData name="Yuting" userId="1983c8c6-228b-48a1-bf09-e22fb54a4aed" providerId="ADAL" clId="{EB27DBFC-AD15-4FAE-8C45-B66D6D9FEB60}" dt="2021-04-24T15:31:18.238" v="1401" actId="478"/>
          <ac:cxnSpMkLst>
            <pc:docMk/>
            <pc:sldMk cId="2866855641" sldId="450"/>
            <ac:cxnSpMk id="68" creationId="{418BCD7A-D1F2-4B13-ABF7-1FCEFA6364E6}"/>
          </ac:cxnSpMkLst>
        </pc:cxnChg>
        <pc:cxnChg chg="del">
          <ac:chgData name="Yuting" userId="1983c8c6-228b-48a1-bf09-e22fb54a4aed" providerId="ADAL" clId="{EB27DBFC-AD15-4FAE-8C45-B66D6D9FEB60}" dt="2021-04-24T15:31:18.238" v="1401" actId="478"/>
          <ac:cxnSpMkLst>
            <pc:docMk/>
            <pc:sldMk cId="2866855641" sldId="450"/>
            <ac:cxnSpMk id="71" creationId="{96CEEFCD-4BB3-4F02-A3D7-B1990E93B592}"/>
          </ac:cxnSpMkLst>
        </pc:cxnChg>
        <pc:cxnChg chg="del">
          <ac:chgData name="Yuting" userId="1983c8c6-228b-48a1-bf09-e22fb54a4aed" providerId="ADAL" clId="{EB27DBFC-AD15-4FAE-8C45-B66D6D9FEB60}" dt="2021-04-24T15:31:18.238" v="1401" actId="478"/>
          <ac:cxnSpMkLst>
            <pc:docMk/>
            <pc:sldMk cId="2866855641" sldId="450"/>
            <ac:cxnSpMk id="78" creationId="{106B3F6E-EAF0-4C75-867A-703CEC48AAAE}"/>
          </ac:cxnSpMkLst>
        </pc:cxnChg>
        <pc:cxnChg chg="del">
          <ac:chgData name="Yuting" userId="1983c8c6-228b-48a1-bf09-e22fb54a4aed" providerId="ADAL" clId="{EB27DBFC-AD15-4FAE-8C45-B66D6D9FEB60}" dt="2021-04-24T15:31:18.238" v="1401" actId="478"/>
          <ac:cxnSpMkLst>
            <pc:docMk/>
            <pc:sldMk cId="2866855641" sldId="450"/>
            <ac:cxnSpMk id="79" creationId="{3979FF97-1643-490C-A1E2-8F939A28A307}"/>
          </ac:cxnSpMkLst>
        </pc:cxnChg>
        <pc:cxnChg chg="mod">
          <ac:chgData name="Yuting" userId="1983c8c6-228b-48a1-bf09-e22fb54a4aed" providerId="ADAL" clId="{EB27DBFC-AD15-4FAE-8C45-B66D6D9FEB60}" dt="2021-04-24T15:31:26.272" v="1404"/>
          <ac:cxnSpMkLst>
            <pc:docMk/>
            <pc:sldMk cId="2866855641" sldId="450"/>
            <ac:cxnSpMk id="85" creationId="{146C136C-67E5-4B34-9A2A-002227E3D24F}"/>
          </ac:cxnSpMkLst>
        </pc:cxnChg>
      </pc:sldChg>
      <pc:sldChg chg="modSp mod">
        <pc:chgData name="Yuting" userId="1983c8c6-228b-48a1-bf09-e22fb54a4aed" providerId="ADAL" clId="{EB27DBFC-AD15-4FAE-8C45-B66D6D9FEB60}" dt="2021-04-24T15:25:12.826" v="1400" actId="20577"/>
        <pc:sldMkLst>
          <pc:docMk/>
          <pc:sldMk cId="2240196089" sldId="451"/>
        </pc:sldMkLst>
        <pc:spChg chg="mod">
          <ac:chgData name="Yuting" userId="1983c8c6-228b-48a1-bf09-e22fb54a4aed" providerId="ADAL" clId="{EB27DBFC-AD15-4FAE-8C45-B66D6D9FEB60}" dt="2021-04-24T15:25:12.826" v="1400" actId="20577"/>
          <ac:spMkLst>
            <pc:docMk/>
            <pc:sldMk cId="2240196089" sldId="451"/>
            <ac:spMk id="2" creationId="{71B96AAB-9308-4363-ADA4-FD681AFF6C06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7320E1-598C-4446-A39D-40B06F2B9B76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FFB6E9D4-67E3-4402-BA1E-895B73030EA7}">
      <dgm:prSet phldrT="[Text]"/>
      <dgm:spPr/>
      <dgm:t>
        <a:bodyPr/>
        <a:lstStyle/>
        <a:p>
          <a:r>
            <a:rPr lang="en-GB" dirty="0"/>
            <a:t>Historical Rainfall Data</a:t>
          </a:r>
        </a:p>
      </dgm:t>
    </dgm:pt>
    <dgm:pt modelId="{C5F6E665-D71F-440D-8CF3-5FF2C19DF4B6}" type="parTrans" cxnId="{A6D5E1CE-1C4B-4D6D-8F7F-A9ABB6A69865}">
      <dgm:prSet/>
      <dgm:spPr/>
      <dgm:t>
        <a:bodyPr/>
        <a:lstStyle/>
        <a:p>
          <a:endParaRPr lang="en-GB"/>
        </a:p>
      </dgm:t>
    </dgm:pt>
    <dgm:pt modelId="{DF4E7D7C-67F4-4A4B-9866-5AEC339195D0}" type="sibTrans" cxnId="{A6D5E1CE-1C4B-4D6D-8F7F-A9ABB6A69865}">
      <dgm:prSet/>
      <dgm:spPr/>
      <dgm:t>
        <a:bodyPr/>
        <a:lstStyle/>
        <a:p>
          <a:endParaRPr lang="en-GB"/>
        </a:p>
      </dgm:t>
    </dgm:pt>
    <dgm:pt modelId="{940C5F66-16F2-4DD6-927A-9EB675B0F201}">
      <dgm:prSet phldrT="[Text]"/>
      <dgm:spPr/>
      <dgm:t>
        <a:bodyPr/>
        <a:lstStyle/>
        <a:p>
          <a:r>
            <a:rPr lang="en-US" dirty="0"/>
            <a:t>KED merged radar-rain gauge records from 2005 to 2017</a:t>
          </a:r>
          <a:endParaRPr lang="en-GB" dirty="0"/>
        </a:p>
      </dgm:t>
    </dgm:pt>
    <dgm:pt modelId="{7ECCC430-FA4F-4349-A343-5D40DDE174A1}" type="parTrans" cxnId="{2360BFA5-C09F-4B3E-8D34-6B8CABDB01BB}">
      <dgm:prSet/>
      <dgm:spPr/>
      <dgm:t>
        <a:bodyPr/>
        <a:lstStyle/>
        <a:p>
          <a:endParaRPr lang="en-GB"/>
        </a:p>
      </dgm:t>
    </dgm:pt>
    <dgm:pt modelId="{917089CD-AB16-409C-89BB-CFE3F5623871}" type="sibTrans" cxnId="{2360BFA5-C09F-4B3E-8D34-6B8CABDB01BB}">
      <dgm:prSet/>
      <dgm:spPr/>
      <dgm:t>
        <a:bodyPr/>
        <a:lstStyle/>
        <a:p>
          <a:endParaRPr lang="en-GB"/>
        </a:p>
      </dgm:t>
    </dgm:pt>
    <dgm:pt modelId="{7A931637-CFE2-4A53-9A33-45D7190DBAC0}">
      <dgm:prSet phldrT="[Text]"/>
      <dgm:spPr/>
      <dgm:t>
        <a:bodyPr/>
        <a:lstStyle/>
        <a:p>
          <a:r>
            <a:rPr lang="en-GB" dirty="0"/>
            <a:t>Historical Climate Data</a:t>
          </a:r>
        </a:p>
      </dgm:t>
    </dgm:pt>
    <dgm:pt modelId="{0B23E201-3720-4796-BC30-11BE63B45E43}" type="parTrans" cxnId="{11297B79-CE87-4E58-95AC-7B89DA9643B3}">
      <dgm:prSet/>
      <dgm:spPr/>
      <dgm:t>
        <a:bodyPr/>
        <a:lstStyle/>
        <a:p>
          <a:endParaRPr lang="en-GB"/>
        </a:p>
      </dgm:t>
    </dgm:pt>
    <dgm:pt modelId="{C7E0C01D-7D3C-4A98-B120-E5124843D4B8}" type="sibTrans" cxnId="{11297B79-CE87-4E58-95AC-7B89DA9643B3}">
      <dgm:prSet/>
      <dgm:spPr/>
      <dgm:t>
        <a:bodyPr/>
        <a:lstStyle/>
        <a:p>
          <a:endParaRPr lang="en-GB"/>
        </a:p>
      </dgm:t>
    </dgm:pt>
    <dgm:pt modelId="{29C7E59D-F5E1-4E46-A106-2F8816EF798D}">
      <dgm:prSet phldrT="[Text]"/>
      <dgm:spPr/>
      <dgm:t>
        <a:bodyPr/>
        <a:lstStyle/>
        <a:p>
          <a:r>
            <a:rPr lang="en-GB" dirty="0"/>
            <a:t>ERA5 reanalysis data from ECMWF at 0.25deg</a:t>
          </a:r>
          <a:r>
            <a:rPr lang="en-US" altLang="zh-CN" dirty="0"/>
            <a:t>/1h resolution</a:t>
          </a:r>
          <a:endParaRPr lang="en-GB" dirty="0"/>
        </a:p>
      </dgm:t>
    </dgm:pt>
    <dgm:pt modelId="{9613EDFC-E692-4D61-A727-003EFBDEF28F}" type="parTrans" cxnId="{1C947EE9-6CCF-4871-AED2-C679FD90989D}">
      <dgm:prSet/>
      <dgm:spPr/>
      <dgm:t>
        <a:bodyPr/>
        <a:lstStyle/>
        <a:p>
          <a:endParaRPr lang="en-GB"/>
        </a:p>
      </dgm:t>
    </dgm:pt>
    <dgm:pt modelId="{C5262E78-2383-4A0A-BB54-0404638DCDF0}" type="sibTrans" cxnId="{1C947EE9-6CCF-4871-AED2-C679FD90989D}">
      <dgm:prSet/>
      <dgm:spPr/>
      <dgm:t>
        <a:bodyPr/>
        <a:lstStyle/>
        <a:p>
          <a:endParaRPr lang="en-GB"/>
        </a:p>
      </dgm:t>
    </dgm:pt>
    <dgm:pt modelId="{1F65B659-757D-4C67-8D10-131DED5FC79B}">
      <dgm:prSet phldrT="[Text]"/>
      <dgm:spPr/>
      <dgm:t>
        <a:bodyPr/>
        <a:lstStyle/>
        <a:p>
          <a:r>
            <a:rPr lang="en-GB" dirty="0"/>
            <a:t>Variables selected: U, V, RH, DT, MSLP …</a:t>
          </a:r>
        </a:p>
      </dgm:t>
    </dgm:pt>
    <dgm:pt modelId="{E9FEDF69-7F14-41C9-920A-AD23BF391D39}" type="parTrans" cxnId="{FF62ABFA-926F-4148-BADB-E4BF9BB70BFB}">
      <dgm:prSet/>
      <dgm:spPr/>
      <dgm:t>
        <a:bodyPr/>
        <a:lstStyle/>
        <a:p>
          <a:endParaRPr lang="en-GB"/>
        </a:p>
      </dgm:t>
    </dgm:pt>
    <dgm:pt modelId="{48CAC636-B1BA-45C6-9BF7-C4B76956BE25}" type="sibTrans" cxnId="{FF62ABFA-926F-4148-BADB-E4BF9BB70BFB}">
      <dgm:prSet/>
      <dgm:spPr/>
      <dgm:t>
        <a:bodyPr/>
        <a:lstStyle/>
        <a:p>
          <a:endParaRPr lang="en-GB"/>
        </a:p>
      </dgm:t>
    </dgm:pt>
    <dgm:pt modelId="{4547A440-D8D5-4B15-9133-1ACC897C2F74}">
      <dgm:prSet/>
      <dgm:spPr/>
      <dgm:t>
        <a:bodyPr/>
        <a:lstStyle/>
        <a:p>
          <a:r>
            <a:rPr lang="en-GB" dirty="0"/>
            <a:t>(Simulated) Historical Flood Response</a:t>
          </a:r>
        </a:p>
      </dgm:t>
    </dgm:pt>
    <dgm:pt modelId="{D65D7F5F-87C6-4030-BA8B-6D963D2A0B0D}" type="parTrans" cxnId="{0C0DDEA5-6342-4FA0-8F4E-2401686BD949}">
      <dgm:prSet/>
      <dgm:spPr/>
      <dgm:t>
        <a:bodyPr/>
        <a:lstStyle/>
        <a:p>
          <a:endParaRPr lang="en-GB"/>
        </a:p>
      </dgm:t>
    </dgm:pt>
    <dgm:pt modelId="{447DE6BA-CD40-446B-B24B-01826FE0855F}" type="sibTrans" cxnId="{0C0DDEA5-6342-4FA0-8F4E-2401686BD949}">
      <dgm:prSet/>
      <dgm:spPr/>
      <dgm:t>
        <a:bodyPr/>
        <a:lstStyle/>
        <a:p>
          <a:endParaRPr lang="en-GB"/>
        </a:p>
      </dgm:t>
    </dgm:pt>
    <dgm:pt modelId="{B52296AA-6656-429F-AE5C-33BB032BE714}">
      <dgm:prSet/>
      <dgm:spPr/>
      <dgm:t>
        <a:bodyPr/>
        <a:lstStyle/>
        <a:p>
          <a:r>
            <a:rPr lang="en-US" dirty="0"/>
            <a:t>Simulated max depth flood maps (IW + </a:t>
          </a:r>
          <a:r>
            <a:rPr lang="en-US" dirty="0" err="1"/>
            <a:t>PondsimPro</a:t>
          </a:r>
          <a:r>
            <a:rPr lang="en-US" dirty="0"/>
            <a:t>)</a:t>
          </a:r>
          <a:endParaRPr lang="en-GB" dirty="0"/>
        </a:p>
      </dgm:t>
    </dgm:pt>
    <dgm:pt modelId="{06F09BEB-C00B-4366-A479-A7FA35875346}" type="parTrans" cxnId="{825ADD32-728D-41C8-93D0-108109399248}">
      <dgm:prSet/>
      <dgm:spPr/>
      <dgm:t>
        <a:bodyPr/>
        <a:lstStyle/>
        <a:p>
          <a:endParaRPr lang="en-GB"/>
        </a:p>
      </dgm:t>
    </dgm:pt>
    <dgm:pt modelId="{AC2D58E9-9269-47C8-8280-7132E95961C3}" type="sibTrans" cxnId="{825ADD32-728D-41C8-93D0-108109399248}">
      <dgm:prSet/>
      <dgm:spPr/>
      <dgm:t>
        <a:bodyPr/>
        <a:lstStyle/>
        <a:p>
          <a:endParaRPr lang="en-GB"/>
        </a:p>
      </dgm:t>
    </dgm:pt>
    <dgm:pt modelId="{3057E0B0-9915-464A-8B71-C28380E4435C}">
      <dgm:prSet/>
      <dgm:spPr/>
      <dgm:t>
        <a:bodyPr/>
        <a:lstStyle/>
        <a:p>
          <a:r>
            <a:rPr lang="en-US" dirty="0"/>
            <a:t>for each of 157 flood-inducing storm events</a:t>
          </a:r>
          <a:endParaRPr lang="en-GB" dirty="0"/>
        </a:p>
      </dgm:t>
    </dgm:pt>
    <dgm:pt modelId="{E779CA8B-29F0-4DA1-960B-C2359776758D}" type="parTrans" cxnId="{941A5EB5-317A-499F-A96A-4439AB9B33E3}">
      <dgm:prSet/>
      <dgm:spPr/>
      <dgm:t>
        <a:bodyPr/>
        <a:lstStyle/>
        <a:p>
          <a:endParaRPr lang="en-GB"/>
        </a:p>
      </dgm:t>
    </dgm:pt>
    <dgm:pt modelId="{FFD1CBD4-0784-46C7-B0B2-D05BBE9B1CCF}" type="sibTrans" cxnId="{941A5EB5-317A-499F-A96A-4439AB9B33E3}">
      <dgm:prSet/>
      <dgm:spPr/>
      <dgm:t>
        <a:bodyPr/>
        <a:lstStyle/>
        <a:p>
          <a:endParaRPr lang="en-GB"/>
        </a:p>
      </dgm:t>
    </dgm:pt>
    <dgm:pt modelId="{BA44FD3E-BCA2-471B-BFC5-0DF987DB4125}">
      <dgm:prSet phldrT="[Text]"/>
      <dgm:spPr/>
      <dgm:t>
        <a:bodyPr/>
        <a:lstStyle/>
        <a:p>
          <a:r>
            <a:rPr lang="en-US" dirty="0"/>
            <a:t>At 5min and 1km resolution</a:t>
          </a:r>
          <a:endParaRPr lang="en-GB" dirty="0"/>
        </a:p>
      </dgm:t>
    </dgm:pt>
    <dgm:pt modelId="{CA0F76B6-191B-4FA1-8D2F-F9E66D58BF98}" type="parTrans" cxnId="{3BD6E6C8-2B17-4ABF-91A9-16EB312EBC11}">
      <dgm:prSet/>
      <dgm:spPr/>
      <dgm:t>
        <a:bodyPr/>
        <a:lstStyle/>
        <a:p>
          <a:endParaRPr lang="en-GB"/>
        </a:p>
      </dgm:t>
    </dgm:pt>
    <dgm:pt modelId="{FAAB7FAE-1803-41C5-8C15-5334B35F216D}" type="sibTrans" cxnId="{3BD6E6C8-2B17-4ABF-91A9-16EB312EBC11}">
      <dgm:prSet/>
      <dgm:spPr/>
      <dgm:t>
        <a:bodyPr/>
        <a:lstStyle/>
        <a:p>
          <a:endParaRPr lang="en-GB"/>
        </a:p>
      </dgm:t>
    </dgm:pt>
    <dgm:pt modelId="{E76E9DDA-CEE7-44FE-8B64-FE747AA3082A}" type="pres">
      <dgm:prSet presAssocID="{9E7320E1-598C-4446-A39D-40B06F2B9B76}" presName="linear" presStyleCnt="0">
        <dgm:presLayoutVars>
          <dgm:dir/>
          <dgm:resizeHandles val="exact"/>
        </dgm:presLayoutVars>
      </dgm:prSet>
      <dgm:spPr/>
    </dgm:pt>
    <dgm:pt modelId="{9097AD2C-9A69-451E-B32F-8C7080CA5088}" type="pres">
      <dgm:prSet presAssocID="{FFB6E9D4-67E3-4402-BA1E-895B73030EA7}" presName="comp" presStyleCnt="0"/>
      <dgm:spPr/>
    </dgm:pt>
    <dgm:pt modelId="{D7D43C42-59CE-452D-A772-26FC577BFA2F}" type="pres">
      <dgm:prSet presAssocID="{FFB6E9D4-67E3-4402-BA1E-895B73030EA7}" presName="box" presStyleLbl="node1" presStyleIdx="0" presStyleCnt="3"/>
      <dgm:spPr/>
    </dgm:pt>
    <dgm:pt modelId="{03C8886D-A4E5-4D5B-9AA1-610B3DBF2A9D}" type="pres">
      <dgm:prSet presAssocID="{FFB6E9D4-67E3-4402-BA1E-895B73030EA7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in with solid fill"/>
        </a:ext>
      </dgm:extLst>
    </dgm:pt>
    <dgm:pt modelId="{BC21C2E7-4001-4266-8B52-C6EE442946C8}" type="pres">
      <dgm:prSet presAssocID="{FFB6E9D4-67E3-4402-BA1E-895B73030EA7}" presName="text" presStyleLbl="node1" presStyleIdx="0" presStyleCnt="3">
        <dgm:presLayoutVars>
          <dgm:bulletEnabled val="1"/>
        </dgm:presLayoutVars>
      </dgm:prSet>
      <dgm:spPr/>
    </dgm:pt>
    <dgm:pt modelId="{68E56F80-1D5E-4776-8267-1F4A8797808E}" type="pres">
      <dgm:prSet presAssocID="{DF4E7D7C-67F4-4A4B-9866-5AEC339195D0}" presName="spacer" presStyleCnt="0"/>
      <dgm:spPr/>
    </dgm:pt>
    <dgm:pt modelId="{F8CF43AB-36F7-4475-8E20-FD0E9E3671F6}" type="pres">
      <dgm:prSet presAssocID="{7A931637-CFE2-4A53-9A33-45D7190DBAC0}" presName="comp" presStyleCnt="0"/>
      <dgm:spPr/>
    </dgm:pt>
    <dgm:pt modelId="{7826D6A9-8EA1-4E6A-8DA1-8C5029B092CC}" type="pres">
      <dgm:prSet presAssocID="{7A931637-CFE2-4A53-9A33-45D7190DBAC0}" presName="box" presStyleLbl="node1" presStyleIdx="1" presStyleCnt="3"/>
      <dgm:spPr/>
    </dgm:pt>
    <dgm:pt modelId="{7D3FA346-7A99-4381-B276-54B5B49A6611}" type="pres">
      <dgm:prSet presAssocID="{7A931637-CFE2-4A53-9A33-45D7190DBAC0}" presName="img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: Africa and Europe with solid fill"/>
        </a:ext>
      </dgm:extLst>
    </dgm:pt>
    <dgm:pt modelId="{56DB663D-CEF7-4F12-9FED-5573FAB897A1}" type="pres">
      <dgm:prSet presAssocID="{7A931637-CFE2-4A53-9A33-45D7190DBAC0}" presName="text" presStyleLbl="node1" presStyleIdx="1" presStyleCnt="3">
        <dgm:presLayoutVars>
          <dgm:bulletEnabled val="1"/>
        </dgm:presLayoutVars>
      </dgm:prSet>
      <dgm:spPr/>
    </dgm:pt>
    <dgm:pt modelId="{B8022A8F-41CF-4212-8139-1B156047BA59}" type="pres">
      <dgm:prSet presAssocID="{C7E0C01D-7D3C-4A98-B120-E5124843D4B8}" presName="spacer" presStyleCnt="0"/>
      <dgm:spPr/>
    </dgm:pt>
    <dgm:pt modelId="{0218A012-A314-4E94-9D2C-960B330FD2E5}" type="pres">
      <dgm:prSet presAssocID="{4547A440-D8D5-4B15-9133-1ACC897C2F74}" presName="comp" presStyleCnt="0"/>
      <dgm:spPr/>
    </dgm:pt>
    <dgm:pt modelId="{2331BA4B-7B34-4FF5-9157-9E910E86A9E3}" type="pres">
      <dgm:prSet presAssocID="{4547A440-D8D5-4B15-9133-1ACC897C2F74}" presName="box" presStyleLbl="node1" presStyleIdx="2" presStyleCnt="3" custLinFactNeighborY="0"/>
      <dgm:spPr/>
    </dgm:pt>
    <dgm:pt modelId="{58696ABB-FBC8-47EC-939B-CA03D88FB8C3}" type="pres">
      <dgm:prSet presAssocID="{4547A440-D8D5-4B15-9133-1ACC897C2F74}" presName="img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 outline"/>
        </a:ext>
      </dgm:extLst>
    </dgm:pt>
    <dgm:pt modelId="{6037C60C-50DF-4AFF-BB3C-77E00CEFBE82}" type="pres">
      <dgm:prSet presAssocID="{4547A440-D8D5-4B15-9133-1ACC897C2F74}" presName="text" presStyleLbl="node1" presStyleIdx="2" presStyleCnt="3">
        <dgm:presLayoutVars>
          <dgm:bulletEnabled val="1"/>
        </dgm:presLayoutVars>
      </dgm:prSet>
      <dgm:spPr/>
    </dgm:pt>
  </dgm:ptLst>
  <dgm:cxnLst>
    <dgm:cxn modelId="{5B11CA15-7D31-4BA2-869C-D48CBA68FFB9}" type="presOf" srcId="{29C7E59D-F5E1-4E46-A106-2F8816EF798D}" destId="{7826D6A9-8EA1-4E6A-8DA1-8C5029B092CC}" srcOrd="0" destOrd="1" presId="urn:microsoft.com/office/officeart/2005/8/layout/vList4"/>
    <dgm:cxn modelId="{C7EBE221-2C30-4D7D-B03E-B34FCE7431E5}" type="presOf" srcId="{FFB6E9D4-67E3-4402-BA1E-895B73030EA7}" destId="{BC21C2E7-4001-4266-8B52-C6EE442946C8}" srcOrd="1" destOrd="0" presId="urn:microsoft.com/office/officeart/2005/8/layout/vList4"/>
    <dgm:cxn modelId="{825ADD32-728D-41C8-93D0-108109399248}" srcId="{4547A440-D8D5-4B15-9133-1ACC897C2F74}" destId="{B52296AA-6656-429F-AE5C-33BB032BE714}" srcOrd="0" destOrd="0" parTransId="{06F09BEB-C00B-4366-A479-A7FA35875346}" sibTransId="{AC2D58E9-9269-47C8-8280-7132E95961C3}"/>
    <dgm:cxn modelId="{E731D833-9924-4F7E-A51C-05BC32512DBD}" type="presOf" srcId="{940C5F66-16F2-4DD6-927A-9EB675B0F201}" destId="{D7D43C42-59CE-452D-A772-26FC577BFA2F}" srcOrd="0" destOrd="1" presId="urn:microsoft.com/office/officeart/2005/8/layout/vList4"/>
    <dgm:cxn modelId="{7E7B7635-69CC-4C93-AFE6-5ADBE523D87B}" type="presOf" srcId="{B52296AA-6656-429F-AE5C-33BB032BE714}" destId="{6037C60C-50DF-4AFF-BB3C-77E00CEFBE82}" srcOrd="1" destOrd="1" presId="urn:microsoft.com/office/officeart/2005/8/layout/vList4"/>
    <dgm:cxn modelId="{9A612E3A-ED8D-43F7-A1DF-BF82C491959C}" type="presOf" srcId="{7A931637-CFE2-4A53-9A33-45D7190DBAC0}" destId="{56DB663D-CEF7-4F12-9FED-5573FAB897A1}" srcOrd="1" destOrd="0" presId="urn:microsoft.com/office/officeart/2005/8/layout/vList4"/>
    <dgm:cxn modelId="{B4EA6C46-C68B-42D3-9EA5-CFC73341A363}" type="presOf" srcId="{9E7320E1-598C-4446-A39D-40B06F2B9B76}" destId="{E76E9DDA-CEE7-44FE-8B64-FE747AA3082A}" srcOrd="0" destOrd="0" presId="urn:microsoft.com/office/officeart/2005/8/layout/vList4"/>
    <dgm:cxn modelId="{4EB6A04D-FC57-460A-9E4D-261FBA9BF08C}" type="presOf" srcId="{4547A440-D8D5-4B15-9133-1ACC897C2F74}" destId="{6037C60C-50DF-4AFF-BB3C-77E00CEFBE82}" srcOrd="1" destOrd="0" presId="urn:microsoft.com/office/officeart/2005/8/layout/vList4"/>
    <dgm:cxn modelId="{D8A59D52-00F4-40EA-8D03-DA4B07BA8FA0}" type="presOf" srcId="{1F65B659-757D-4C67-8D10-131DED5FC79B}" destId="{7826D6A9-8EA1-4E6A-8DA1-8C5029B092CC}" srcOrd="0" destOrd="2" presId="urn:microsoft.com/office/officeart/2005/8/layout/vList4"/>
    <dgm:cxn modelId="{5CB4BB77-E761-4499-A58C-289374996515}" type="presOf" srcId="{FFB6E9D4-67E3-4402-BA1E-895B73030EA7}" destId="{D7D43C42-59CE-452D-A772-26FC577BFA2F}" srcOrd="0" destOrd="0" presId="urn:microsoft.com/office/officeart/2005/8/layout/vList4"/>
    <dgm:cxn modelId="{11297B79-CE87-4E58-95AC-7B89DA9643B3}" srcId="{9E7320E1-598C-4446-A39D-40B06F2B9B76}" destId="{7A931637-CFE2-4A53-9A33-45D7190DBAC0}" srcOrd="1" destOrd="0" parTransId="{0B23E201-3720-4796-BC30-11BE63B45E43}" sibTransId="{C7E0C01D-7D3C-4A98-B120-E5124843D4B8}"/>
    <dgm:cxn modelId="{3B5A708C-BA1E-445C-9E72-0D30AF9A214F}" type="presOf" srcId="{BA44FD3E-BCA2-471B-BFC5-0DF987DB4125}" destId="{D7D43C42-59CE-452D-A772-26FC577BFA2F}" srcOrd="0" destOrd="2" presId="urn:microsoft.com/office/officeart/2005/8/layout/vList4"/>
    <dgm:cxn modelId="{F67ABE91-C2E4-4192-BDC8-3DAF262251B1}" type="presOf" srcId="{3057E0B0-9915-464A-8B71-C28380E4435C}" destId="{6037C60C-50DF-4AFF-BB3C-77E00CEFBE82}" srcOrd="1" destOrd="2" presId="urn:microsoft.com/office/officeart/2005/8/layout/vList4"/>
    <dgm:cxn modelId="{A4523299-BB55-4471-B1A0-85C2E734D128}" type="presOf" srcId="{B52296AA-6656-429F-AE5C-33BB032BE714}" destId="{2331BA4B-7B34-4FF5-9157-9E910E86A9E3}" srcOrd="0" destOrd="1" presId="urn:microsoft.com/office/officeart/2005/8/layout/vList4"/>
    <dgm:cxn modelId="{2360BFA5-C09F-4B3E-8D34-6B8CABDB01BB}" srcId="{FFB6E9D4-67E3-4402-BA1E-895B73030EA7}" destId="{940C5F66-16F2-4DD6-927A-9EB675B0F201}" srcOrd="0" destOrd="0" parTransId="{7ECCC430-FA4F-4349-A343-5D40DDE174A1}" sibTransId="{917089CD-AB16-409C-89BB-CFE3F5623871}"/>
    <dgm:cxn modelId="{0C0DDEA5-6342-4FA0-8F4E-2401686BD949}" srcId="{9E7320E1-598C-4446-A39D-40B06F2B9B76}" destId="{4547A440-D8D5-4B15-9133-1ACC897C2F74}" srcOrd="2" destOrd="0" parTransId="{D65D7F5F-87C6-4030-BA8B-6D963D2A0B0D}" sibTransId="{447DE6BA-CD40-446B-B24B-01826FE0855F}"/>
    <dgm:cxn modelId="{941A5EB5-317A-499F-A96A-4439AB9B33E3}" srcId="{4547A440-D8D5-4B15-9133-1ACC897C2F74}" destId="{3057E0B0-9915-464A-8B71-C28380E4435C}" srcOrd="1" destOrd="0" parTransId="{E779CA8B-29F0-4DA1-960B-C2359776758D}" sibTransId="{FFD1CBD4-0784-46C7-B0B2-D05BBE9B1CCF}"/>
    <dgm:cxn modelId="{D731F2BA-E242-4132-990F-834237983C62}" type="presOf" srcId="{3057E0B0-9915-464A-8B71-C28380E4435C}" destId="{2331BA4B-7B34-4FF5-9157-9E910E86A9E3}" srcOrd="0" destOrd="2" presId="urn:microsoft.com/office/officeart/2005/8/layout/vList4"/>
    <dgm:cxn modelId="{3BD6E6C8-2B17-4ABF-91A9-16EB312EBC11}" srcId="{FFB6E9D4-67E3-4402-BA1E-895B73030EA7}" destId="{BA44FD3E-BCA2-471B-BFC5-0DF987DB4125}" srcOrd="1" destOrd="0" parTransId="{CA0F76B6-191B-4FA1-8D2F-F9E66D58BF98}" sibTransId="{FAAB7FAE-1803-41C5-8C15-5334B35F216D}"/>
    <dgm:cxn modelId="{A6D5E1CE-1C4B-4D6D-8F7F-A9ABB6A69865}" srcId="{9E7320E1-598C-4446-A39D-40B06F2B9B76}" destId="{FFB6E9D4-67E3-4402-BA1E-895B73030EA7}" srcOrd="0" destOrd="0" parTransId="{C5F6E665-D71F-440D-8CF3-5FF2C19DF4B6}" sibTransId="{DF4E7D7C-67F4-4A4B-9866-5AEC339195D0}"/>
    <dgm:cxn modelId="{A4297FDD-0F33-42D2-8E0F-814959F1A13C}" type="presOf" srcId="{7A931637-CFE2-4A53-9A33-45D7190DBAC0}" destId="{7826D6A9-8EA1-4E6A-8DA1-8C5029B092CC}" srcOrd="0" destOrd="0" presId="urn:microsoft.com/office/officeart/2005/8/layout/vList4"/>
    <dgm:cxn modelId="{EE3B80E0-DCC8-4F3D-8BB8-9FFB8ABCCD76}" type="presOf" srcId="{1F65B659-757D-4C67-8D10-131DED5FC79B}" destId="{56DB663D-CEF7-4F12-9FED-5573FAB897A1}" srcOrd="1" destOrd="2" presId="urn:microsoft.com/office/officeart/2005/8/layout/vList4"/>
    <dgm:cxn modelId="{6C44D7E0-BC55-4783-AF4D-68F70405D1EA}" type="presOf" srcId="{4547A440-D8D5-4B15-9133-1ACC897C2F74}" destId="{2331BA4B-7B34-4FF5-9157-9E910E86A9E3}" srcOrd="0" destOrd="0" presId="urn:microsoft.com/office/officeart/2005/8/layout/vList4"/>
    <dgm:cxn modelId="{8E8FC9E1-305A-4735-8102-601E82517D22}" type="presOf" srcId="{29C7E59D-F5E1-4E46-A106-2F8816EF798D}" destId="{56DB663D-CEF7-4F12-9FED-5573FAB897A1}" srcOrd="1" destOrd="1" presId="urn:microsoft.com/office/officeart/2005/8/layout/vList4"/>
    <dgm:cxn modelId="{1C947EE9-6CCF-4871-AED2-C679FD90989D}" srcId="{7A931637-CFE2-4A53-9A33-45D7190DBAC0}" destId="{29C7E59D-F5E1-4E46-A106-2F8816EF798D}" srcOrd="0" destOrd="0" parTransId="{9613EDFC-E692-4D61-A727-003EFBDEF28F}" sibTransId="{C5262E78-2383-4A0A-BB54-0404638DCDF0}"/>
    <dgm:cxn modelId="{ED9C8EEE-94DC-4347-8BBC-A0C6272A29C4}" type="presOf" srcId="{940C5F66-16F2-4DD6-927A-9EB675B0F201}" destId="{BC21C2E7-4001-4266-8B52-C6EE442946C8}" srcOrd="1" destOrd="1" presId="urn:microsoft.com/office/officeart/2005/8/layout/vList4"/>
    <dgm:cxn modelId="{205EC8F0-CE7D-4052-A4BA-CB707876C9AF}" type="presOf" srcId="{BA44FD3E-BCA2-471B-BFC5-0DF987DB4125}" destId="{BC21C2E7-4001-4266-8B52-C6EE442946C8}" srcOrd="1" destOrd="2" presId="urn:microsoft.com/office/officeart/2005/8/layout/vList4"/>
    <dgm:cxn modelId="{FF62ABFA-926F-4148-BADB-E4BF9BB70BFB}" srcId="{7A931637-CFE2-4A53-9A33-45D7190DBAC0}" destId="{1F65B659-757D-4C67-8D10-131DED5FC79B}" srcOrd="1" destOrd="0" parTransId="{E9FEDF69-7F14-41C9-920A-AD23BF391D39}" sibTransId="{48CAC636-B1BA-45C6-9BF7-C4B76956BE25}"/>
    <dgm:cxn modelId="{6C627CC6-8881-4782-9D4B-5D920EA0A649}" type="presParOf" srcId="{E76E9DDA-CEE7-44FE-8B64-FE747AA3082A}" destId="{9097AD2C-9A69-451E-B32F-8C7080CA5088}" srcOrd="0" destOrd="0" presId="urn:microsoft.com/office/officeart/2005/8/layout/vList4"/>
    <dgm:cxn modelId="{541A3056-6EAE-40D3-BB56-2E51CEDFF408}" type="presParOf" srcId="{9097AD2C-9A69-451E-B32F-8C7080CA5088}" destId="{D7D43C42-59CE-452D-A772-26FC577BFA2F}" srcOrd="0" destOrd="0" presId="urn:microsoft.com/office/officeart/2005/8/layout/vList4"/>
    <dgm:cxn modelId="{1E1BB1FC-FCFE-49C4-ADE8-63FF6A4FE7BD}" type="presParOf" srcId="{9097AD2C-9A69-451E-B32F-8C7080CA5088}" destId="{03C8886D-A4E5-4D5B-9AA1-610B3DBF2A9D}" srcOrd="1" destOrd="0" presId="urn:microsoft.com/office/officeart/2005/8/layout/vList4"/>
    <dgm:cxn modelId="{1953BCDB-BCB0-481C-9A03-0654A812F3E0}" type="presParOf" srcId="{9097AD2C-9A69-451E-B32F-8C7080CA5088}" destId="{BC21C2E7-4001-4266-8B52-C6EE442946C8}" srcOrd="2" destOrd="0" presId="urn:microsoft.com/office/officeart/2005/8/layout/vList4"/>
    <dgm:cxn modelId="{A3FA7CEE-45EB-41E7-A44E-47B807F9D499}" type="presParOf" srcId="{E76E9DDA-CEE7-44FE-8B64-FE747AA3082A}" destId="{68E56F80-1D5E-4776-8267-1F4A8797808E}" srcOrd="1" destOrd="0" presId="urn:microsoft.com/office/officeart/2005/8/layout/vList4"/>
    <dgm:cxn modelId="{AE7B3ED4-36DB-45C8-86DB-9BA1C07E61FC}" type="presParOf" srcId="{E76E9DDA-CEE7-44FE-8B64-FE747AA3082A}" destId="{F8CF43AB-36F7-4475-8E20-FD0E9E3671F6}" srcOrd="2" destOrd="0" presId="urn:microsoft.com/office/officeart/2005/8/layout/vList4"/>
    <dgm:cxn modelId="{51D4BEAC-458A-418B-A16D-36643830CB1D}" type="presParOf" srcId="{F8CF43AB-36F7-4475-8E20-FD0E9E3671F6}" destId="{7826D6A9-8EA1-4E6A-8DA1-8C5029B092CC}" srcOrd="0" destOrd="0" presId="urn:microsoft.com/office/officeart/2005/8/layout/vList4"/>
    <dgm:cxn modelId="{60C1E006-B937-43B7-9324-333A690911FC}" type="presParOf" srcId="{F8CF43AB-36F7-4475-8E20-FD0E9E3671F6}" destId="{7D3FA346-7A99-4381-B276-54B5B49A6611}" srcOrd="1" destOrd="0" presId="urn:microsoft.com/office/officeart/2005/8/layout/vList4"/>
    <dgm:cxn modelId="{E7761948-4351-46FD-A6A7-2D4FED5E7D94}" type="presParOf" srcId="{F8CF43AB-36F7-4475-8E20-FD0E9E3671F6}" destId="{56DB663D-CEF7-4F12-9FED-5573FAB897A1}" srcOrd="2" destOrd="0" presId="urn:microsoft.com/office/officeart/2005/8/layout/vList4"/>
    <dgm:cxn modelId="{5A69EE83-6AC0-4FDF-9778-B94218526484}" type="presParOf" srcId="{E76E9DDA-CEE7-44FE-8B64-FE747AA3082A}" destId="{B8022A8F-41CF-4212-8139-1B156047BA59}" srcOrd="3" destOrd="0" presId="urn:microsoft.com/office/officeart/2005/8/layout/vList4"/>
    <dgm:cxn modelId="{75E09073-6BC7-4C2E-BABD-22A2574D2CF9}" type="presParOf" srcId="{E76E9DDA-CEE7-44FE-8B64-FE747AA3082A}" destId="{0218A012-A314-4E94-9D2C-960B330FD2E5}" srcOrd="4" destOrd="0" presId="urn:microsoft.com/office/officeart/2005/8/layout/vList4"/>
    <dgm:cxn modelId="{5793E837-3B8B-455E-9B4F-9769F20389D1}" type="presParOf" srcId="{0218A012-A314-4E94-9D2C-960B330FD2E5}" destId="{2331BA4B-7B34-4FF5-9157-9E910E86A9E3}" srcOrd="0" destOrd="0" presId="urn:microsoft.com/office/officeart/2005/8/layout/vList4"/>
    <dgm:cxn modelId="{B81CD195-3D60-4524-84A9-6E009ED0883A}" type="presParOf" srcId="{0218A012-A314-4E94-9D2C-960B330FD2E5}" destId="{58696ABB-FBC8-47EC-939B-CA03D88FB8C3}" srcOrd="1" destOrd="0" presId="urn:microsoft.com/office/officeart/2005/8/layout/vList4"/>
    <dgm:cxn modelId="{743C2BC8-48F2-43EC-9D1D-B3FFAAAD3060}" type="presParOf" srcId="{0218A012-A314-4E94-9D2C-960B330FD2E5}" destId="{6037C60C-50DF-4AFF-BB3C-77E00CEFBE8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7320E1-598C-4446-A39D-40B06F2B9B76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FFB6E9D4-67E3-4402-BA1E-895B73030EA7}">
      <dgm:prSet phldrT="[Text]"/>
      <dgm:spPr/>
      <dgm:t>
        <a:bodyPr/>
        <a:lstStyle/>
        <a:p>
          <a:r>
            <a:rPr lang="en-GB" dirty="0"/>
            <a:t>Climate Forecasting</a:t>
          </a:r>
        </a:p>
      </dgm:t>
    </dgm:pt>
    <dgm:pt modelId="{C5F6E665-D71F-440D-8CF3-5FF2C19DF4B6}" type="parTrans" cxnId="{A6D5E1CE-1C4B-4D6D-8F7F-A9ABB6A69865}">
      <dgm:prSet/>
      <dgm:spPr/>
      <dgm:t>
        <a:bodyPr/>
        <a:lstStyle/>
        <a:p>
          <a:endParaRPr lang="en-GB"/>
        </a:p>
      </dgm:t>
    </dgm:pt>
    <dgm:pt modelId="{DF4E7D7C-67F4-4A4B-9866-5AEC339195D0}" type="sibTrans" cxnId="{A6D5E1CE-1C4B-4D6D-8F7F-A9ABB6A69865}">
      <dgm:prSet/>
      <dgm:spPr/>
      <dgm:t>
        <a:bodyPr/>
        <a:lstStyle/>
        <a:p>
          <a:endParaRPr lang="en-GB"/>
        </a:p>
      </dgm:t>
    </dgm:pt>
    <dgm:pt modelId="{940C5F66-16F2-4DD6-927A-9EB675B0F201}">
      <dgm:prSet phldrT="[Text]"/>
      <dgm:spPr/>
      <dgm:t>
        <a:bodyPr/>
        <a:lstStyle/>
        <a:p>
          <a:r>
            <a:rPr lang="en-US" dirty="0"/>
            <a:t>US Global Forecasting System (GFS)</a:t>
          </a:r>
          <a:endParaRPr lang="en-GB" dirty="0"/>
        </a:p>
      </dgm:t>
    </dgm:pt>
    <dgm:pt modelId="{7ECCC430-FA4F-4349-A343-5D40DDE174A1}" type="parTrans" cxnId="{2360BFA5-C09F-4B3E-8D34-6B8CABDB01BB}">
      <dgm:prSet/>
      <dgm:spPr/>
      <dgm:t>
        <a:bodyPr/>
        <a:lstStyle/>
        <a:p>
          <a:endParaRPr lang="en-GB"/>
        </a:p>
      </dgm:t>
    </dgm:pt>
    <dgm:pt modelId="{917089CD-AB16-409C-89BB-CFE3F5623871}" type="sibTrans" cxnId="{2360BFA5-C09F-4B3E-8D34-6B8CABDB01BB}">
      <dgm:prSet/>
      <dgm:spPr/>
      <dgm:t>
        <a:bodyPr/>
        <a:lstStyle/>
        <a:p>
          <a:endParaRPr lang="en-GB"/>
        </a:p>
      </dgm:t>
    </dgm:pt>
    <dgm:pt modelId="{7A931637-CFE2-4A53-9A33-45D7190DBAC0}">
      <dgm:prSet phldrT="[Text]"/>
      <dgm:spPr/>
      <dgm:t>
        <a:bodyPr/>
        <a:lstStyle/>
        <a:p>
          <a:r>
            <a:rPr lang="en-GB" dirty="0"/>
            <a:t>Rainfall Information </a:t>
          </a:r>
        </a:p>
      </dgm:t>
    </dgm:pt>
    <dgm:pt modelId="{0B23E201-3720-4796-BC30-11BE63B45E43}" type="parTrans" cxnId="{11297B79-CE87-4E58-95AC-7B89DA9643B3}">
      <dgm:prSet/>
      <dgm:spPr/>
      <dgm:t>
        <a:bodyPr/>
        <a:lstStyle/>
        <a:p>
          <a:endParaRPr lang="en-GB"/>
        </a:p>
      </dgm:t>
    </dgm:pt>
    <dgm:pt modelId="{C7E0C01D-7D3C-4A98-B120-E5124843D4B8}" type="sibTrans" cxnId="{11297B79-CE87-4E58-95AC-7B89DA9643B3}">
      <dgm:prSet/>
      <dgm:spPr/>
      <dgm:t>
        <a:bodyPr/>
        <a:lstStyle/>
        <a:p>
          <a:endParaRPr lang="en-GB"/>
        </a:p>
      </dgm:t>
    </dgm:pt>
    <dgm:pt modelId="{29C7E59D-F5E1-4E46-A106-2F8816EF798D}">
      <dgm:prSet phldrT="[Text]"/>
      <dgm:spPr/>
      <dgm:t>
        <a:bodyPr/>
        <a:lstStyle/>
        <a:p>
          <a:r>
            <a:rPr lang="en-GB" dirty="0"/>
            <a:t>Real-time weather radar data (assumed to be available)</a:t>
          </a:r>
        </a:p>
      </dgm:t>
    </dgm:pt>
    <dgm:pt modelId="{9613EDFC-E692-4D61-A727-003EFBDEF28F}" type="parTrans" cxnId="{1C947EE9-6CCF-4871-AED2-C679FD90989D}">
      <dgm:prSet/>
      <dgm:spPr/>
      <dgm:t>
        <a:bodyPr/>
        <a:lstStyle/>
        <a:p>
          <a:endParaRPr lang="en-GB"/>
        </a:p>
      </dgm:t>
    </dgm:pt>
    <dgm:pt modelId="{C5262E78-2383-4A0A-BB54-0404638DCDF0}" type="sibTrans" cxnId="{1C947EE9-6CCF-4871-AED2-C679FD90989D}">
      <dgm:prSet/>
      <dgm:spPr/>
      <dgm:t>
        <a:bodyPr/>
        <a:lstStyle/>
        <a:p>
          <a:endParaRPr lang="en-GB"/>
        </a:p>
      </dgm:t>
    </dgm:pt>
    <dgm:pt modelId="{4547A440-D8D5-4B15-9133-1ACC897C2F74}">
      <dgm:prSet/>
      <dgm:spPr/>
      <dgm:t>
        <a:bodyPr/>
        <a:lstStyle/>
        <a:p>
          <a:r>
            <a:rPr lang="en-GB" dirty="0"/>
            <a:t>Flood Information </a:t>
          </a:r>
        </a:p>
      </dgm:t>
    </dgm:pt>
    <dgm:pt modelId="{D65D7F5F-87C6-4030-BA8B-6D963D2A0B0D}" type="parTrans" cxnId="{0C0DDEA5-6342-4FA0-8F4E-2401686BD949}">
      <dgm:prSet/>
      <dgm:spPr/>
      <dgm:t>
        <a:bodyPr/>
        <a:lstStyle/>
        <a:p>
          <a:endParaRPr lang="en-GB"/>
        </a:p>
      </dgm:t>
    </dgm:pt>
    <dgm:pt modelId="{447DE6BA-CD40-446B-B24B-01826FE0855F}" type="sibTrans" cxnId="{0C0DDEA5-6342-4FA0-8F4E-2401686BD949}">
      <dgm:prSet/>
      <dgm:spPr/>
      <dgm:t>
        <a:bodyPr/>
        <a:lstStyle/>
        <a:p>
          <a:endParaRPr lang="en-GB"/>
        </a:p>
      </dgm:t>
    </dgm:pt>
    <dgm:pt modelId="{B52296AA-6656-429F-AE5C-33BB032BE714}">
      <dgm:prSet/>
      <dgm:spPr/>
      <dgm:t>
        <a:bodyPr/>
        <a:lstStyle/>
        <a:p>
          <a:r>
            <a:rPr lang="en-GB" dirty="0"/>
            <a:t>FCS citizen flood reports </a:t>
          </a:r>
        </a:p>
      </dgm:t>
    </dgm:pt>
    <dgm:pt modelId="{06F09BEB-C00B-4366-A479-A7FA35875346}" type="parTrans" cxnId="{825ADD32-728D-41C8-93D0-108109399248}">
      <dgm:prSet/>
      <dgm:spPr/>
      <dgm:t>
        <a:bodyPr/>
        <a:lstStyle/>
        <a:p>
          <a:endParaRPr lang="en-GB"/>
        </a:p>
      </dgm:t>
    </dgm:pt>
    <dgm:pt modelId="{AC2D58E9-9269-47C8-8280-7132E95961C3}" type="sibTrans" cxnId="{825ADD32-728D-41C8-93D0-108109399248}">
      <dgm:prSet/>
      <dgm:spPr/>
      <dgm:t>
        <a:bodyPr/>
        <a:lstStyle/>
        <a:p>
          <a:endParaRPr lang="en-GB"/>
        </a:p>
      </dgm:t>
    </dgm:pt>
    <dgm:pt modelId="{570723A7-09D5-43F2-B976-2FECB3A15A7D}">
      <dgm:prSet phldrT="[Text]"/>
      <dgm:spPr/>
      <dgm:t>
        <a:bodyPr/>
        <a:lstStyle/>
        <a:p>
          <a:r>
            <a:rPr lang="en-GB" dirty="0"/>
            <a:t>EA Rain gauge data (15min resolution) (with some hours of delay)</a:t>
          </a:r>
          <a:endParaRPr lang="en-GB" b="0" dirty="0"/>
        </a:p>
      </dgm:t>
    </dgm:pt>
    <dgm:pt modelId="{03455C04-42F3-4462-AE7F-A5324E104A76}" type="parTrans" cxnId="{0BE94D15-5E1E-4492-9B0D-0F30E6CA96D8}">
      <dgm:prSet/>
      <dgm:spPr/>
      <dgm:t>
        <a:bodyPr/>
        <a:lstStyle/>
        <a:p>
          <a:endParaRPr lang="en-GB"/>
        </a:p>
      </dgm:t>
    </dgm:pt>
    <dgm:pt modelId="{B67D8E76-FC4D-4E7D-AAD1-F449CCC0E312}" type="sibTrans" cxnId="{0BE94D15-5E1E-4492-9B0D-0F30E6CA96D8}">
      <dgm:prSet/>
      <dgm:spPr/>
      <dgm:t>
        <a:bodyPr/>
        <a:lstStyle/>
        <a:p>
          <a:endParaRPr lang="en-GB"/>
        </a:p>
      </dgm:t>
    </dgm:pt>
    <dgm:pt modelId="{B58A920D-9435-4982-B0D1-ECEEBC0683BC}">
      <dgm:prSet phldrT="[Text]"/>
      <dgm:spPr/>
      <dgm:t>
        <a:bodyPr/>
        <a:lstStyle/>
        <a:p>
          <a:r>
            <a:rPr lang="en-GB" b="0" dirty="0"/>
            <a:t>RT RG data can become available from FCS rainfall sensors</a:t>
          </a:r>
        </a:p>
      </dgm:t>
    </dgm:pt>
    <dgm:pt modelId="{90A70D81-FF59-47B6-A507-DAAD7C1E69E1}" type="parTrans" cxnId="{BB65A4E4-69A1-44AF-A22D-0DB2800A4106}">
      <dgm:prSet/>
      <dgm:spPr/>
      <dgm:t>
        <a:bodyPr/>
        <a:lstStyle/>
        <a:p>
          <a:endParaRPr lang="en-GB"/>
        </a:p>
      </dgm:t>
    </dgm:pt>
    <dgm:pt modelId="{DB39B90D-515F-468F-AD97-F02F76AB739B}" type="sibTrans" cxnId="{BB65A4E4-69A1-44AF-A22D-0DB2800A4106}">
      <dgm:prSet/>
      <dgm:spPr/>
      <dgm:t>
        <a:bodyPr/>
        <a:lstStyle/>
        <a:p>
          <a:endParaRPr lang="en-GB"/>
        </a:p>
      </dgm:t>
    </dgm:pt>
    <dgm:pt modelId="{25F1A678-3660-4F3C-9898-459AE9D0265B}">
      <dgm:prSet phldrT="[Text]"/>
      <dgm:spPr/>
      <dgm:t>
        <a:bodyPr/>
        <a:lstStyle/>
        <a:p>
          <a:r>
            <a:rPr lang="en-US" dirty="0"/>
            <a:t>available every 6h (@ 00, 06, 12 and 18h UTC) @ </a:t>
          </a:r>
          <a:r>
            <a:rPr lang="nn-NO" dirty="0"/>
            <a:t>0.5° x 0.5°</a:t>
          </a:r>
          <a:endParaRPr lang="en-GB" dirty="0"/>
        </a:p>
      </dgm:t>
    </dgm:pt>
    <dgm:pt modelId="{47380902-D5D2-4477-ADE7-5D0E844D8E4D}" type="parTrans" cxnId="{2D79CBBE-96A9-40C8-9D9C-73E550DBDEBA}">
      <dgm:prSet/>
      <dgm:spPr/>
      <dgm:t>
        <a:bodyPr/>
        <a:lstStyle/>
        <a:p>
          <a:endParaRPr lang="en-GB"/>
        </a:p>
      </dgm:t>
    </dgm:pt>
    <dgm:pt modelId="{B5D972DB-3936-4ED2-988F-B95CE25FFA1B}" type="sibTrans" cxnId="{2D79CBBE-96A9-40C8-9D9C-73E550DBDEBA}">
      <dgm:prSet/>
      <dgm:spPr/>
      <dgm:t>
        <a:bodyPr/>
        <a:lstStyle/>
        <a:p>
          <a:endParaRPr lang="en-GB"/>
        </a:p>
      </dgm:t>
    </dgm:pt>
    <dgm:pt modelId="{81419DF1-3769-4C5E-91C0-FC4D5FB50262}" type="pres">
      <dgm:prSet presAssocID="{9E7320E1-598C-4446-A39D-40B06F2B9B76}" presName="linear" presStyleCnt="0">
        <dgm:presLayoutVars>
          <dgm:dir/>
          <dgm:resizeHandles val="exact"/>
        </dgm:presLayoutVars>
      </dgm:prSet>
      <dgm:spPr/>
    </dgm:pt>
    <dgm:pt modelId="{C0131C4B-8AF7-4982-81E6-DA5F81F7FFB5}" type="pres">
      <dgm:prSet presAssocID="{FFB6E9D4-67E3-4402-BA1E-895B73030EA7}" presName="comp" presStyleCnt="0"/>
      <dgm:spPr/>
    </dgm:pt>
    <dgm:pt modelId="{983780DE-2190-4711-BD9E-9FEE808E1D99}" type="pres">
      <dgm:prSet presAssocID="{FFB6E9D4-67E3-4402-BA1E-895B73030EA7}" presName="box" presStyleLbl="node1" presStyleIdx="0" presStyleCnt="3"/>
      <dgm:spPr/>
    </dgm:pt>
    <dgm:pt modelId="{C7BE3287-1785-4C2A-8ED7-6152D69201F0}" type="pres">
      <dgm:prSet presAssocID="{FFB6E9D4-67E3-4402-BA1E-895B73030EA7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ud With Lightning And Rain with solid fill"/>
        </a:ext>
      </dgm:extLst>
    </dgm:pt>
    <dgm:pt modelId="{C916A2EC-5467-415B-8451-EFD964F6BA40}" type="pres">
      <dgm:prSet presAssocID="{FFB6E9D4-67E3-4402-BA1E-895B73030EA7}" presName="text" presStyleLbl="node1" presStyleIdx="0" presStyleCnt="3">
        <dgm:presLayoutVars>
          <dgm:bulletEnabled val="1"/>
        </dgm:presLayoutVars>
      </dgm:prSet>
      <dgm:spPr/>
    </dgm:pt>
    <dgm:pt modelId="{496A838A-7A14-4A0F-A943-94326F22C5BA}" type="pres">
      <dgm:prSet presAssocID="{DF4E7D7C-67F4-4A4B-9866-5AEC339195D0}" presName="spacer" presStyleCnt="0"/>
      <dgm:spPr/>
    </dgm:pt>
    <dgm:pt modelId="{7C5888A7-31CC-4F5E-8CC3-62E2869F3BB9}" type="pres">
      <dgm:prSet presAssocID="{7A931637-CFE2-4A53-9A33-45D7190DBAC0}" presName="comp" presStyleCnt="0"/>
      <dgm:spPr/>
    </dgm:pt>
    <dgm:pt modelId="{C259918F-0E32-40AE-987B-C3F510CC99B9}" type="pres">
      <dgm:prSet presAssocID="{7A931637-CFE2-4A53-9A33-45D7190DBAC0}" presName="box" presStyleLbl="node1" presStyleIdx="1" presStyleCnt="3"/>
      <dgm:spPr/>
    </dgm:pt>
    <dgm:pt modelId="{F5AF47E6-84A3-4526-9E93-7952DA82F0C1}" type="pres">
      <dgm:prSet presAssocID="{7A931637-CFE2-4A53-9A33-45D7190DBAC0}" presName="img" presStyleLbl="fgImgPlac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ter with solid fill"/>
        </a:ext>
      </dgm:extLst>
    </dgm:pt>
    <dgm:pt modelId="{B1412C44-B769-46E1-B7E7-6EE9CF3C97F6}" type="pres">
      <dgm:prSet presAssocID="{7A931637-CFE2-4A53-9A33-45D7190DBAC0}" presName="text" presStyleLbl="node1" presStyleIdx="1" presStyleCnt="3">
        <dgm:presLayoutVars>
          <dgm:bulletEnabled val="1"/>
        </dgm:presLayoutVars>
      </dgm:prSet>
      <dgm:spPr/>
    </dgm:pt>
    <dgm:pt modelId="{333C48C5-8107-42D5-9B1E-B3592A7440A7}" type="pres">
      <dgm:prSet presAssocID="{C7E0C01D-7D3C-4A98-B120-E5124843D4B8}" presName="spacer" presStyleCnt="0"/>
      <dgm:spPr/>
    </dgm:pt>
    <dgm:pt modelId="{2EE0FE1E-AA70-4DD0-B197-D65A0AA6882E}" type="pres">
      <dgm:prSet presAssocID="{4547A440-D8D5-4B15-9133-1ACC897C2F74}" presName="comp" presStyleCnt="0"/>
      <dgm:spPr/>
    </dgm:pt>
    <dgm:pt modelId="{89662581-9BC9-4DA9-882A-67BE4C86CA13}" type="pres">
      <dgm:prSet presAssocID="{4547A440-D8D5-4B15-9133-1ACC897C2F74}" presName="box" presStyleLbl="node1" presStyleIdx="2" presStyleCnt="3"/>
      <dgm:spPr/>
    </dgm:pt>
    <dgm:pt modelId="{71663216-6CBB-4935-AC8A-3A2202892221}" type="pres">
      <dgm:prSet presAssocID="{4547A440-D8D5-4B15-9133-1ACC897C2F74}" presName="img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 with solid fill"/>
        </a:ext>
      </dgm:extLst>
    </dgm:pt>
    <dgm:pt modelId="{9E43259B-6D90-40A3-892D-3D6FC3E8AE0B}" type="pres">
      <dgm:prSet presAssocID="{4547A440-D8D5-4B15-9133-1ACC897C2F74}" presName="text" presStyleLbl="node1" presStyleIdx="2" presStyleCnt="3">
        <dgm:presLayoutVars>
          <dgm:bulletEnabled val="1"/>
        </dgm:presLayoutVars>
      </dgm:prSet>
      <dgm:spPr/>
    </dgm:pt>
  </dgm:ptLst>
  <dgm:cxnLst>
    <dgm:cxn modelId="{5D21CE09-1709-4ED1-9FDD-43A0B67D80EF}" type="presOf" srcId="{29C7E59D-F5E1-4E46-A106-2F8816EF798D}" destId="{B1412C44-B769-46E1-B7E7-6EE9CF3C97F6}" srcOrd="1" destOrd="1" presId="urn:microsoft.com/office/officeart/2005/8/layout/vList4"/>
    <dgm:cxn modelId="{46B57813-C6BE-430A-9F43-68D6021FDF8B}" type="presOf" srcId="{4547A440-D8D5-4B15-9133-1ACC897C2F74}" destId="{9E43259B-6D90-40A3-892D-3D6FC3E8AE0B}" srcOrd="1" destOrd="0" presId="urn:microsoft.com/office/officeart/2005/8/layout/vList4"/>
    <dgm:cxn modelId="{0F197913-3F55-4C54-9C8C-2DAB5A79F656}" type="presOf" srcId="{FFB6E9D4-67E3-4402-BA1E-895B73030EA7}" destId="{983780DE-2190-4711-BD9E-9FEE808E1D99}" srcOrd="0" destOrd="0" presId="urn:microsoft.com/office/officeart/2005/8/layout/vList4"/>
    <dgm:cxn modelId="{0BE94D15-5E1E-4492-9B0D-0F30E6CA96D8}" srcId="{7A931637-CFE2-4A53-9A33-45D7190DBAC0}" destId="{570723A7-09D5-43F2-B976-2FECB3A15A7D}" srcOrd="1" destOrd="0" parTransId="{03455C04-42F3-4462-AE7F-A5324E104A76}" sibTransId="{B67D8E76-FC4D-4E7D-AAD1-F449CCC0E312}"/>
    <dgm:cxn modelId="{9C1E471C-0B6D-46BF-93AA-EF427EA4AD60}" type="presOf" srcId="{940C5F66-16F2-4DD6-927A-9EB675B0F201}" destId="{C916A2EC-5467-415B-8451-EFD964F6BA40}" srcOrd="1" destOrd="1" presId="urn:microsoft.com/office/officeart/2005/8/layout/vList4"/>
    <dgm:cxn modelId="{C0259E1E-0DD2-4B71-86A0-B9A4C9288B68}" type="presOf" srcId="{B52296AA-6656-429F-AE5C-33BB032BE714}" destId="{9E43259B-6D90-40A3-892D-3D6FC3E8AE0B}" srcOrd="1" destOrd="1" presId="urn:microsoft.com/office/officeart/2005/8/layout/vList4"/>
    <dgm:cxn modelId="{2111CF27-77C7-4BE4-B9F1-03E49F8356EC}" type="presOf" srcId="{B52296AA-6656-429F-AE5C-33BB032BE714}" destId="{89662581-9BC9-4DA9-882A-67BE4C86CA13}" srcOrd="0" destOrd="1" presId="urn:microsoft.com/office/officeart/2005/8/layout/vList4"/>
    <dgm:cxn modelId="{825ADD32-728D-41C8-93D0-108109399248}" srcId="{4547A440-D8D5-4B15-9133-1ACC897C2F74}" destId="{B52296AA-6656-429F-AE5C-33BB032BE714}" srcOrd="0" destOrd="0" parTransId="{06F09BEB-C00B-4366-A479-A7FA35875346}" sibTransId="{AC2D58E9-9269-47C8-8280-7132E95961C3}"/>
    <dgm:cxn modelId="{EA752F3A-B622-4E6A-B866-7C1B497DF0B7}" type="presOf" srcId="{9E7320E1-598C-4446-A39D-40B06F2B9B76}" destId="{81419DF1-3769-4C5E-91C0-FC4D5FB50262}" srcOrd="0" destOrd="0" presId="urn:microsoft.com/office/officeart/2005/8/layout/vList4"/>
    <dgm:cxn modelId="{3559563F-18A3-4EF7-8A40-E2FADB41D527}" type="presOf" srcId="{FFB6E9D4-67E3-4402-BA1E-895B73030EA7}" destId="{C916A2EC-5467-415B-8451-EFD964F6BA40}" srcOrd="1" destOrd="0" presId="urn:microsoft.com/office/officeart/2005/8/layout/vList4"/>
    <dgm:cxn modelId="{A13D9A73-7F87-4041-8DE5-EDA2D41A5A83}" type="presOf" srcId="{B58A920D-9435-4982-B0D1-ECEEBC0683BC}" destId="{C259918F-0E32-40AE-987B-C3F510CC99B9}" srcOrd="0" destOrd="3" presId="urn:microsoft.com/office/officeart/2005/8/layout/vList4"/>
    <dgm:cxn modelId="{C2B86259-7B9E-41F5-BB61-ECF61AFA1F43}" type="presOf" srcId="{25F1A678-3660-4F3C-9898-459AE9D0265B}" destId="{983780DE-2190-4711-BD9E-9FEE808E1D99}" srcOrd="0" destOrd="2" presId="urn:microsoft.com/office/officeart/2005/8/layout/vList4"/>
    <dgm:cxn modelId="{11297B79-CE87-4E58-95AC-7B89DA9643B3}" srcId="{9E7320E1-598C-4446-A39D-40B06F2B9B76}" destId="{7A931637-CFE2-4A53-9A33-45D7190DBAC0}" srcOrd="1" destOrd="0" parTransId="{0B23E201-3720-4796-BC30-11BE63B45E43}" sibTransId="{C7E0C01D-7D3C-4A98-B120-E5124843D4B8}"/>
    <dgm:cxn modelId="{8FE2BE5A-19F7-444D-8ADA-061A41150830}" type="presOf" srcId="{570723A7-09D5-43F2-B976-2FECB3A15A7D}" destId="{B1412C44-B769-46E1-B7E7-6EE9CF3C97F6}" srcOrd="1" destOrd="2" presId="urn:microsoft.com/office/officeart/2005/8/layout/vList4"/>
    <dgm:cxn modelId="{76CDF19A-011E-49B3-9C81-4346E44EF864}" type="presOf" srcId="{4547A440-D8D5-4B15-9133-1ACC897C2F74}" destId="{89662581-9BC9-4DA9-882A-67BE4C86CA13}" srcOrd="0" destOrd="0" presId="urn:microsoft.com/office/officeart/2005/8/layout/vList4"/>
    <dgm:cxn modelId="{2360BFA5-C09F-4B3E-8D34-6B8CABDB01BB}" srcId="{FFB6E9D4-67E3-4402-BA1E-895B73030EA7}" destId="{940C5F66-16F2-4DD6-927A-9EB675B0F201}" srcOrd="0" destOrd="0" parTransId="{7ECCC430-FA4F-4349-A343-5D40DDE174A1}" sibTransId="{917089CD-AB16-409C-89BB-CFE3F5623871}"/>
    <dgm:cxn modelId="{0C0DDEA5-6342-4FA0-8F4E-2401686BD949}" srcId="{9E7320E1-598C-4446-A39D-40B06F2B9B76}" destId="{4547A440-D8D5-4B15-9133-1ACC897C2F74}" srcOrd="2" destOrd="0" parTransId="{D65D7F5F-87C6-4030-BA8B-6D963D2A0B0D}" sibTransId="{447DE6BA-CD40-446B-B24B-01826FE0855F}"/>
    <dgm:cxn modelId="{7A7EE8AA-B148-4245-94EE-F8BDED4B79A7}" type="presOf" srcId="{940C5F66-16F2-4DD6-927A-9EB675B0F201}" destId="{983780DE-2190-4711-BD9E-9FEE808E1D99}" srcOrd="0" destOrd="1" presId="urn:microsoft.com/office/officeart/2005/8/layout/vList4"/>
    <dgm:cxn modelId="{D28DDEB9-4830-4784-AED7-8D196AFFB380}" type="presOf" srcId="{7A931637-CFE2-4A53-9A33-45D7190DBAC0}" destId="{B1412C44-B769-46E1-B7E7-6EE9CF3C97F6}" srcOrd="1" destOrd="0" presId="urn:microsoft.com/office/officeart/2005/8/layout/vList4"/>
    <dgm:cxn modelId="{2D79CBBE-96A9-40C8-9D9C-73E550DBDEBA}" srcId="{FFB6E9D4-67E3-4402-BA1E-895B73030EA7}" destId="{25F1A678-3660-4F3C-9898-459AE9D0265B}" srcOrd="1" destOrd="0" parTransId="{47380902-D5D2-4477-ADE7-5D0E844D8E4D}" sibTransId="{B5D972DB-3936-4ED2-988F-B95CE25FFA1B}"/>
    <dgm:cxn modelId="{320FFCBF-77B5-47F4-ADF1-59EFFBD4BAF3}" type="presOf" srcId="{570723A7-09D5-43F2-B976-2FECB3A15A7D}" destId="{C259918F-0E32-40AE-987B-C3F510CC99B9}" srcOrd="0" destOrd="2" presId="urn:microsoft.com/office/officeart/2005/8/layout/vList4"/>
    <dgm:cxn modelId="{38A3A7C3-21CC-43D6-83DE-DB559F0335BE}" type="presOf" srcId="{7A931637-CFE2-4A53-9A33-45D7190DBAC0}" destId="{C259918F-0E32-40AE-987B-C3F510CC99B9}" srcOrd="0" destOrd="0" presId="urn:microsoft.com/office/officeart/2005/8/layout/vList4"/>
    <dgm:cxn modelId="{49E419CC-94F5-4292-A8D2-BB8EE5EC6FCE}" type="presOf" srcId="{29C7E59D-F5E1-4E46-A106-2F8816EF798D}" destId="{C259918F-0E32-40AE-987B-C3F510CC99B9}" srcOrd="0" destOrd="1" presId="urn:microsoft.com/office/officeart/2005/8/layout/vList4"/>
    <dgm:cxn modelId="{A6D5E1CE-1C4B-4D6D-8F7F-A9ABB6A69865}" srcId="{9E7320E1-598C-4446-A39D-40B06F2B9B76}" destId="{FFB6E9D4-67E3-4402-BA1E-895B73030EA7}" srcOrd="0" destOrd="0" parTransId="{C5F6E665-D71F-440D-8CF3-5FF2C19DF4B6}" sibTransId="{DF4E7D7C-67F4-4A4B-9866-5AEC339195D0}"/>
    <dgm:cxn modelId="{BB65A4E4-69A1-44AF-A22D-0DB2800A4106}" srcId="{7A931637-CFE2-4A53-9A33-45D7190DBAC0}" destId="{B58A920D-9435-4982-B0D1-ECEEBC0683BC}" srcOrd="2" destOrd="0" parTransId="{90A70D81-FF59-47B6-A507-DAAD7C1E69E1}" sibTransId="{DB39B90D-515F-468F-AD97-F02F76AB739B}"/>
    <dgm:cxn modelId="{1C947EE9-6CCF-4871-AED2-C679FD90989D}" srcId="{7A931637-CFE2-4A53-9A33-45D7190DBAC0}" destId="{29C7E59D-F5E1-4E46-A106-2F8816EF798D}" srcOrd="0" destOrd="0" parTransId="{9613EDFC-E692-4D61-A727-003EFBDEF28F}" sibTransId="{C5262E78-2383-4A0A-BB54-0404638DCDF0}"/>
    <dgm:cxn modelId="{344A90EE-0D45-42E5-81D5-9970E5FFE866}" type="presOf" srcId="{B58A920D-9435-4982-B0D1-ECEEBC0683BC}" destId="{B1412C44-B769-46E1-B7E7-6EE9CF3C97F6}" srcOrd="1" destOrd="3" presId="urn:microsoft.com/office/officeart/2005/8/layout/vList4"/>
    <dgm:cxn modelId="{5509CCF4-CF7E-4994-B455-DEB52F145489}" type="presOf" srcId="{25F1A678-3660-4F3C-9898-459AE9D0265B}" destId="{C916A2EC-5467-415B-8451-EFD964F6BA40}" srcOrd="1" destOrd="2" presId="urn:microsoft.com/office/officeart/2005/8/layout/vList4"/>
    <dgm:cxn modelId="{7060BD90-3734-4760-BFE4-82E4171B94F6}" type="presParOf" srcId="{81419DF1-3769-4C5E-91C0-FC4D5FB50262}" destId="{C0131C4B-8AF7-4982-81E6-DA5F81F7FFB5}" srcOrd="0" destOrd="0" presId="urn:microsoft.com/office/officeart/2005/8/layout/vList4"/>
    <dgm:cxn modelId="{7AF4A657-C39C-477A-9A97-9DA00B2DA170}" type="presParOf" srcId="{C0131C4B-8AF7-4982-81E6-DA5F81F7FFB5}" destId="{983780DE-2190-4711-BD9E-9FEE808E1D99}" srcOrd="0" destOrd="0" presId="urn:microsoft.com/office/officeart/2005/8/layout/vList4"/>
    <dgm:cxn modelId="{3FAAFAD8-C36F-488C-BC9C-23A83985F96C}" type="presParOf" srcId="{C0131C4B-8AF7-4982-81E6-DA5F81F7FFB5}" destId="{C7BE3287-1785-4C2A-8ED7-6152D69201F0}" srcOrd="1" destOrd="0" presId="urn:microsoft.com/office/officeart/2005/8/layout/vList4"/>
    <dgm:cxn modelId="{9DE422DA-BD89-4A79-A5F1-87786D4ACBAF}" type="presParOf" srcId="{C0131C4B-8AF7-4982-81E6-DA5F81F7FFB5}" destId="{C916A2EC-5467-415B-8451-EFD964F6BA40}" srcOrd="2" destOrd="0" presId="urn:microsoft.com/office/officeart/2005/8/layout/vList4"/>
    <dgm:cxn modelId="{E2EA6098-F05E-4F7F-BE80-99EF315F239A}" type="presParOf" srcId="{81419DF1-3769-4C5E-91C0-FC4D5FB50262}" destId="{496A838A-7A14-4A0F-A943-94326F22C5BA}" srcOrd="1" destOrd="0" presId="urn:microsoft.com/office/officeart/2005/8/layout/vList4"/>
    <dgm:cxn modelId="{E4971C93-7B7F-42BC-A6E4-276D13B46AD5}" type="presParOf" srcId="{81419DF1-3769-4C5E-91C0-FC4D5FB50262}" destId="{7C5888A7-31CC-4F5E-8CC3-62E2869F3BB9}" srcOrd="2" destOrd="0" presId="urn:microsoft.com/office/officeart/2005/8/layout/vList4"/>
    <dgm:cxn modelId="{9D91DF27-AD58-4F44-9585-A0AC33D7A0BF}" type="presParOf" srcId="{7C5888A7-31CC-4F5E-8CC3-62E2869F3BB9}" destId="{C259918F-0E32-40AE-987B-C3F510CC99B9}" srcOrd="0" destOrd="0" presId="urn:microsoft.com/office/officeart/2005/8/layout/vList4"/>
    <dgm:cxn modelId="{B46722BF-C57F-4967-AE78-35C0F8398096}" type="presParOf" srcId="{7C5888A7-31CC-4F5E-8CC3-62E2869F3BB9}" destId="{F5AF47E6-84A3-4526-9E93-7952DA82F0C1}" srcOrd="1" destOrd="0" presId="urn:microsoft.com/office/officeart/2005/8/layout/vList4"/>
    <dgm:cxn modelId="{B00214C5-CE4F-41A8-9DBF-F3F013EAE30B}" type="presParOf" srcId="{7C5888A7-31CC-4F5E-8CC3-62E2869F3BB9}" destId="{B1412C44-B769-46E1-B7E7-6EE9CF3C97F6}" srcOrd="2" destOrd="0" presId="urn:microsoft.com/office/officeart/2005/8/layout/vList4"/>
    <dgm:cxn modelId="{06AFE41A-64D3-40E6-B99C-C992CEED4D46}" type="presParOf" srcId="{81419DF1-3769-4C5E-91C0-FC4D5FB50262}" destId="{333C48C5-8107-42D5-9B1E-B3592A7440A7}" srcOrd="3" destOrd="0" presId="urn:microsoft.com/office/officeart/2005/8/layout/vList4"/>
    <dgm:cxn modelId="{F8FE901E-A528-4DF6-887E-13EDEB5C8068}" type="presParOf" srcId="{81419DF1-3769-4C5E-91C0-FC4D5FB50262}" destId="{2EE0FE1E-AA70-4DD0-B197-D65A0AA6882E}" srcOrd="4" destOrd="0" presId="urn:microsoft.com/office/officeart/2005/8/layout/vList4"/>
    <dgm:cxn modelId="{B566CC4A-3086-42A5-B8DB-CA243D88DCAF}" type="presParOf" srcId="{2EE0FE1E-AA70-4DD0-B197-D65A0AA6882E}" destId="{89662581-9BC9-4DA9-882A-67BE4C86CA13}" srcOrd="0" destOrd="0" presId="urn:microsoft.com/office/officeart/2005/8/layout/vList4"/>
    <dgm:cxn modelId="{CC24C48C-46CF-4A6B-B610-5E848546BAED}" type="presParOf" srcId="{2EE0FE1E-AA70-4DD0-B197-D65A0AA6882E}" destId="{71663216-6CBB-4935-AC8A-3A2202892221}" srcOrd="1" destOrd="0" presId="urn:microsoft.com/office/officeart/2005/8/layout/vList4"/>
    <dgm:cxn modelId="{C30ACE27-7D6A-4901-AF0F-45A6E6DCE208}" type="presParOf" srcId="{2EE0FE1E-AA70-4DD0-B197-D65A0AA6882E}" destId="{9E43259B-6D90-40A3-892D-3D6FC3E8AE0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43C42-59CE-452D-A772-26FC577BFA2F}">
      <dsp:nvSpPr>
        <dsp:cNvPr id="0" name=""/>
        <dsp:cNvSpPr/>
      </dsp:nvSpPr>
      <dsp:spPr>
        <a:xfrm>
          <a:off x="0" y="0"/>
          <a:ext cx="7704136" cy="15098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Historical Rainfall Data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KED merged radar-rain gauge records from 2005 to 2017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At 5min and 1km resolution</a:t>
          </a:r>
          <a:endParaRPr lang="en-GB" sz="1900" kern="1200" dirty="0"/>
        </a:p>
      </dsp:txBody>
      <dsp:txXfrm>
        <a:off x="1691809" y="0"/>
        <a:ext cx="6012326" cy="1509822"/>
      </dsp:txXfrm>
    </dsp:sp>
    <dsp:sp modelId="{03C8886D-A4E5-4D5B-9AA1-610B3DBF2A9D}">
      <dsp:nvSpPr>
        <dsp:cNvPr id="0" name=""/>
        <dsp:cNvSpPr/>
      </dsp:nvSpPr>
      <dsp:spPr>
        <a:xfrm>
          <a:off x="150982" y="150982"/>
          <a:ext cx="1540827" cy="12078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26D6A9-8EA1-4E6A-8DA1-8C5029B092CC}">
      <dsp:nvSpPr>
        <dsp:cNvPr id="0" name=""/>
        <dsp:cNvSpPr/>
      </dsp:nvSpPr>
      <dsp:spPr>
        <a:xfrm>
          <a:off x="0" y="1660804"/>
          <a:ext cx="7704136" cy="15098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Historical Climate Data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ERA5 reanalysis data from ECMWF at 0.25deg</a:t>
          </a:r>
          <a:r>
            <a:rPr lang="en-US" altLang="zh-CN" sz="1900" kern="1200" dirty="0"/>
            <a:t>/1h resolution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Variables selected: U, V, RH, DT, MSLP …</a:t>
          </a:r>
        </a:p>
      </dsp:txBody>
      <dsp:txXfrm>
        <a:off x="1691809" y="1660804"/>
        <a:ext cx="6012326" cy="1509822"/>
      </dsp:txXfrm>
    </dsp:sp>
    <dsp:sp modelId="{7D3FA346-7A99-4381-B276-54B5B49A6611}">
      <dsp:nvSpPr>
        <dsp:cNvPr id="0" name=""/>
        <dsp:cNvSpPr/>
      </dsp:nvSpPr>
      <dsp:spPr>
        <a:xfrm>
          <a:off x="150982" y="1811787"/>
          <a:ext cx="1540827" cy="12078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1BA4B-7B34-4FF5-9157-9E910E86A9E3}">
      <dsp:nvSpPr>
        <dsp:cNvPr id="0" name=""/>
        <dsp:cNvSpPr/>
      </dsp:nvSpPr>
      <dsp:spPr>
        <a:xfrm>
          <a:off x="0" y="3321609"/>
          <a:ext cx="7704136" cy="15098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(Simulated) Historical Flood Response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Simulated max depth flood maps (IW + </a:t>
          </a:r>
          <a:r>
            <a:rPr lang="en-US" sz="1900" kern="1200" dirty="0" err="1"/>
            <a:t>PondsimPro</a:t>
          </a:r>
          <a:r>
            <a:rPr lang="en-US" sz="1900" kern="1200" dirty="0"/>
            <a:t>)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for each of 157 flood-inducing storm events</a:t>
          </a:r>
          <a:endParaRPr lang="en-GB" sz="1900" kern="1200" dirty="0"/>
        </a:p>
      </dsp:txBody>
      <dsp:txXfrm>
        <a:off x="1691809" y="3321609"/>
        <a:ext cx="6012326" cy="1509822"/>
      </dsp:txXfrm>
    </dsp:sp>
    <dsp:sp modelId="{58696ABB-FBC8-47EC-939B-CA03D88FB8C3}">
      <dsp:nvSpPr>
        <dsp:cNvPr id="0" name=""/>
        <dsp:cNvSpPr/>
      </dsp:nvSpPr>
      <dsp:spPr>
        <a:xfrm>
          <a:off x="150982" y="3472591"/>
          <a:ext cx="1540827" cy="12078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780DE-2190-4711-BD9E-9FEE808E1D99}">
      <dsp:nvSpPr>
        <dsp:cNvPr id="0" name=""/>
        <dsp:cNvSpPr/>
      </dsp:nvSpPr>
      <dsp:spPr>
        <a:xfrm>
          <a:off x="0" y="0"/>
          <a:ext cx="7704137" cy="15098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Climate Forecasting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US Global Forecasting System (GFS)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available every 6h (@ 00, 06, 12 and 18h UTC) @ </a:t>
          </a:r>
          <a:r>
            <a:rPr lang="nn-NO" sz="1600" kern="1200" dirty="0"/>
            <a:t>0.5° x 0.5°</a:t>
          </a:r>
          <a:endParaRPr lang="en-GB" sz="1600" kern="1200" dirty="0"/>
        </a:p>
      </dsp:txBody>
      <dsp:txXfrm>
        <a:off x="1691809" y="0"/>
        <a:ext cx="6012327" cy="1509822"/>
      </dsp:txXfrm>
    </dsp:sp>
    <dsp:sp modelId="{C7BE3287-1785-4C2A-8ED7-6152D69201F0}">
      <dsp:nvSpPr>
        <dsp:cNvPr id="0" name=""/>
        <dsp:cNvSpPr/>
      </dsp:nvSpPr>
      <dsp:spPr>
        <a:xfrm>
          <a:off x="150982" y="150982"/>
          <a:ext cx="1540827" cy="12078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9918F-0E32-40AE-987B-C3F510CC99B9}">
      <dsp:nvSpPr>
        <dsp:cNvPr id="0" name=""/>
        <dsp:cNvSpPr/>
      </dsp:nvSpPr>
      <dsp:spPr>
        <a:xfrm>
          <a:off x="0" y="1660804"/>
          <a:ext cx="7704137" cy="15098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Rainfall Information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Real-time weather radar data (assumed to be available)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EA Rain gauge data (15min resolution) (with some hours of delay)</a:t>
          </a:r>
          <a:endParaRPr lang="en-GB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kern="1200" dirty="0"/>
            <a:t>RT RG data can become available from FCS rainfall sensors</a:t>
          </a:r>
        </a:p>
      </dsp:txBody>
      <dsp:txXfrm>
        <a:off x="1691809" y="1660804"/>
        <a:ext cx="6012327" cy="1509822"/>
      </dsp:txXfrm>
    </dsp:sp>
    <dsp:sp modelId="{F5AF47E6-84A3-4526-9E93-7952DA82F0C1}">
      <dsp:nvSpPr>
        <dsp:cNvPr id="0" name=""/>
        <dsp:cNvSpPr/>
      </dsp:nvSpPr>
      <dsp:spPr>
        <a:xfrm>
          <a:off x="150982" y="1811787"/>
          <a:ext cx="1540827" cy="12078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62581-9BC9-4DA9-882A-67BE4C86CA13}">
      <dsp:nvSpPr>
        <dsp:cNvPr id="0" name=""/>
        <dsp:cNvSpPr/>
      </dsp:nvSpPr>
      <dsp:spPr>
        <a:xfrm>
          <a:off x="0" y="3321609"/>
          <a:ext cx="7704137" cy="15098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Flood Information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FCS citizen flood reports </a:t>
          </a:r>
        </a:p>
      </dsp:txBody>
      <dsp:txXfrm>
        <a:off x="1691809" y="3321609"/>
        <a:ext cx="6012327" cy="1509822"/>
      </dsp:txXfrm>
    </dsp:sp>
    <dsp:sp modelId="{71663216-6CBB-4935-AC8A-3A2202892221}">
      <dsp:nvSpPr>
        <dsp:cNvPr id="0" name=""/>
        <dsp:cNvSpPr/>
      </dsp:nvSpPr>
      <dsp:spPr>
        <a:xfrm>
          <a:off x="150982" y="3472591"/>
          <a:ext cx="1540827" cy="12078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155AC-7000-40C8-B9E2-4F82D2965DB2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9B9DA-3AC9-44D6-AEDA-3DA59AEF3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497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Rainfall short-term forecasting based on mesoscale climatological conditions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E75E-E430-4A55-B8CA-FF51D4E389B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204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Rainfall short-term forecasting based on mesoscale climatological conditions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E75E-E430-4A55-B8CA-FF51D4E389B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650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Rainfall short-term forecasting based on mesoscale climatological conditions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E75E-E430-4A55-B8CA-FF51D4E389B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069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9B9DA-3AC9-44D6-AEDA-3DA59AEF328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553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65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2976B-52D0-4B24-BE86-1F06263EA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2AC52F-2DE4-4624-B8B4-67287EF5D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ED94F-7038-4D76-AA64-19CD865FF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F6EB-D1DE-420F-8B6C-51495F3E7246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5996B-F7F2-4BD2-A2A8-5B0FDB06C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BDFC9-E9B3-4A01-BC6D-6850669CF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ED70-3C9C-414B-8940-998898BBF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18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CE0C0-8D07-4359-9762-F3C128AC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FF91F-32FF-41B1-8739-D6D6B2FEDD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67C71-2B65-4391-9A75-7DAE13513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3BE09-CC74-4C3C-8DDB-DE34C1EA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F6EB-D1DE-420F-8B6C-51495F3E7246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B1E1E-50D0-455E-BBAD-8985895F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D1D98-C744-4361-BCDC-D8F86FD6C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ED70-3C9C-414B-8940-998898BBF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299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1E9A6-7EE8-4B4E-955E-EE8858BEE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60EB0-2A11-4FFB-8FE2-01EC87A93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AB0C9-ECAF-471C-86CA-9C6677B3A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F6EB-D1DE-420F-8B6C-51495F3E7246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85586-AE31-4DCB-B4E6-B23AF78A4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B437F-9080-4473-98DC-16A6A2F0C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ED70-3C9C-414B-8940-998898BBF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654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0932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322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F4454-98DF-4AA4-B63E-9D041DA9B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733800"/>
            <a:ext cx="6858000" cy="1320800"/>
          </a:xfrm>
        </p:spPr>
        <p:txBody>
          <a:bodyPr anchor="ctr" anchorCtr="0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015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F4454-98DF-4AA4-B63E-9D041DA9B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972" y="2485572"/>
            <a:ext cx="7704000" cy="3924000"/>
          </a:xfrm>
        </p:spPr>
        <p:txBody>
          <a:bodyPr anchor="ctr" anchorCtr="0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82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EA421506-936D-2B47-890E-5D9BCD42554C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FF6E-F5B4-2C47-9E78-145BC7D55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92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t">
            <a:normAutofit/>
          </a:bodyPr>
          <a:lstStyle/>
          <a:p>
            <a:pPr marL="0" marR="0" lvl="0" indent="0" algn="l" defTabSz="91426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3568" y="3501015"/>
            <a:ext cx="7772400" cy="1226567"/>
          </a:xfrm>
          <a:prstGeom prst="rect">
            <a:avLst/>
          </a:prstGeom>
        </p:spPr>
        <p:txBody>
          <a:bodyPr vert="horz" lIns="91429" tIns="45715" rIns="91429" bIns="45715" rtlCol="0" anchor="t">
            <a:normAutofit/>
          </a:bodyPr>
          <a:lstStyle>
            <a:lvl1pPr>
              <a:defRPr sz="2400" baseline="0"/>
            </a:lvl1pPr>
          </a:lstStyle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9" y="260649"/>
            <a:ext cx="8064896" cy="12241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32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BE" dirty="0"/>
              <a:t>This is an empty slide with title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181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ED70-3C9C-414B-8940-998898BBF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46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84216" y="1340768"/>
            <a:ext cx="7704137" cy="4831432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rgbClr val="292C8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buClr>
                <a:srgbClr val="292C8F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Clr>
                <a:srgbClr val="292C8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Clr>
                <a:srgbClr val="292C8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Clr>
                <a:srgbClr val="292C8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7CF7F394-47BD-4572-9EDE-8B78A39B1961}"/>
              </a:ext>
            </a:extLst>
          </p:cNvPr>
          <p:cNvSpPr/>
          <p:nvPr/>
        </p:nvSpPr>
        <p:spPr>
          <a:xfrm>
            <a:off x="2095500" y="228600"/>
            <a:ext cx="6438900" cy="612000"/>
          </a:xfrm>
          <a:prstGeom prst="flowChartAlternateProcess">
            <a:avLst/>
          </a:prstGeom>
          <a:solidFill>
            <a:srgbClr val="2F3789"/>
          </a:solidFill>
          <a:ln>
            <a:solidFill>
              <a:srgbClr val="2F3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40482" y="240036"/>
            <a:ext cx="6247870" cy="576263"/>
          </a:xfrm>
          <a:prstGeom prst="rect">
            <a:avLst/>
          </a:prstGeom>
        </p:spPr>
        <p:txBody>
          <a:bodyPr/>
          <a:lstStyle>
            <a:lvl1pPr algn="l">
              <a:buNone/>
              <a:defRPr sz="3200" b="0" baseline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733422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CE0C0-8D07-4359-9762-F3C128AC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FF91F-32FF-41B1-8739-D6D6B2FEDD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67C71-2B65-4391-9A75-7DAE13513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3BE09-CC74-4C3C-8DDB-DE34C1EA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F6EB-D1DE-420F-8B6C-51495F3E7246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B1E1E-50D0-455E-BBAD-8985895F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D1D98-C744-4361-BCDC-D8F86FD6C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ED70-3C9C-414B-8940-998898BBF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195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1E9A6-7EE8-4B4E-955E-EE8858BEE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60EB0-2A11-4FFB-8FE2-01EC87A93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AB0C9-ECAF-471C-86CA-9C6677B3A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F6EB-D1DE-420F-8B6C-51495F3E7246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85586-AE31-4DCB-B4E6-B23AF78A4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B437F-9080-4473-98DC-16A6A2F0C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ED70-3C9C-414B-8940-998898BBF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543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534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84216" y="1340768"/>
            <a:ext cx="7704137" cy="4831432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rgbClr val="292C8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buClr>
                <a:srgbClr val="292C8F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Clr>
                <a:srgbClr val="292C8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Clr>
                <a:srgbClr val="292C8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Clr>
                <a:srgbClr val="292C8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7CF7F394-47BD-4572-9EDE-8B78A39B1961}"/>
              </a:ext>
            </a:extLst>
          </p:cNvPr>
          <p:cNvSpPr/>
          <p:nvPr/>
        </p:nvSpPr>
        <p:spPr>
          <a:xfrm>
            <a:off x="2095500" y="228600"/>
            <a:ext cx="6438900" cy="612000"/>
          </a:xfrm>
          <a:prstGeom prst="flowChartAlternateProcess">
            <a:avLst/>
          </a:prstGeom>
          <a:solidFill>
            <a:srgbClr val="2F3789"/>
          </a:solidFill>
          <a:ln>
            <a:solidFill>
              <a:srgbClr val="2F3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40482" y="240036"/>
            <a:ext cx="6247870" cy="576263"/>
          </a:xfrm>
          <a:prstGeom prst="rect">
            <a:avLst/>
          </a:prstGeom>
        </p:spPr>
        <p:txBody>
          <a:bodyPr/>
          <a:lstStyle>
            <a:lvl1pPr algn="l">
              <a:buNone/>
              <a:defRPr sz="3200" b="0" baseline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223241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84216" y="1340768"/>
            <a:ext cx="7704137" cy="4831432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rgbClr val="292C8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buClr>
                <a:srgbClr val="292C8F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Clr>
                <a:srgbClr val="292C8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Clr>
                <a:srgbClr val="292C8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Clr>
                <a:srgbClr val="292C8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7CF7F394-47BD-4572-9EDE-8B78A39B1961}"/>
              </a:ext>
            </a:extLst>
          </p:cNvPr>
          <p:cNvSpPr/>
          <p:nvPr/>
        </p:nvSpPr>
        <p:spPr>
          <a:xfrm>
            <a:off x="2095500" y="228600"/>
            <a:ext cx="6438900" cy="612000"/>
          </a:xfrm>
          <a:prstGeom prst="flowChartAlternateProcess">
            <a:avLst/>
          </a:prstGeom>
          <a:solidFill>
            <a:srgbClr val="2F3789"/>
          </a:solidFill>
          <a:ln>
            <a:solidFill>
              <a:srgbClr val="2F3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40482" y="240036"/>
            <a:ext cx="6247870" cy="576263"/>
          </a:xfrm>
          <a:prstGeom prst="rect">
            <a:avLst/>
          </a:prstGeom>
        </p:spPr>
        <p:txBody>
          <a:bodyPr/>
          <a:lstStyle>
            <a:lvl1pPr algn="l">
              <a:buNone/>
              <a:defRPr sz="32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Heading, Arial 24pt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41FEAD-E25F-47BD-80EE-7817753609E2}"/>
              </a:ext>
            </a:extLst>
          </p:cNvPr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749948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81000" y="1340768"/>
            <a:ext cx="3888000" cy="4716000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rgbClr val="2F378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buClr>
                <a:srgbClr val="2F378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Clr>
                <a:srgbClr val="2F378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Clr>
                <a:srgbClr val="2F378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Clr>
                <a:srgbClr val="2F378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0" y="1341438"/>
            <a:ext cx="3888000" cy="4716000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rgbClr val="2F378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080" indent="-342891">
              <a:buClr>
                <a:srgbClr val="2F378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269" indent="-342891">
              <a:buClr>
                <a:srgbClr val="2F378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457" indent="-342891">
              <a:buClr>
                <a:srgbClr val="2F378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646" indent="-342891">
              <a:buClr>
                <a:srgbClr val="2F378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AB2F171C-216C-4615-9F41-3F4040FFE3C5}"/>
              </a:ext>
            </a:extLst>
          </p:cNvPr>
          <p:cNvSpPr/>
          <p:nvPr/>
        </p:nvSpPr>
        <p:spPr>
          <a:xfrm>
            <a:off x="2095500" y="228600"/>
            <a:ext cx="6438900" cy="612000"/>
          </a:xfrm>
          <a:prstGeom prst="flowChartAlternateProcess">
            <a:avLst/>
          </a:prstGeom>
          <a:solidFill>
            <a:srgbClr val="2F3789"/>
          </a:solidFill>
          <a:ln>
            <a:solidFill>
              <a:srgbClr val="2F3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61F150F-04C2-4689-A2EC-25F653EAD6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9508" y="240036"/>
            <a:ext cx="6364892" cy="576263"/>
          </a:xfrm>
          <a:prstGeom prst="rect">
            <a:avLst/>
          </a:prstGeom>
        </p:spPr>
        <p:txBody>
          <a:bodyPr/>
          <a:lstStyle>
            <a:lvl1pPr algn="l">
              <a:buNone/>
              <a:defRPr sz="32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Heading, Arial 24pt</a:t>
            </a:r>
          </a:p>
        </p:txBody>
      </p:sp>
    </p:spTree>
    <p:extLst>
      <p:ext uri="{BB962C8B-B14F-4D97-AF65-F5344CB8AC3E}">
        <p14:creationId xmlns:p14="http://schemas.microsoft.com/office/powerpoint/2010/main" val="1269988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14908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2F37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67544" y="3573016"/>
            <a:ext cx="8208144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514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ED70-3C9C-414B-8940-998898BBF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1949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t">
            <a:normAutofit/>
          </a:bodyPr>
          <a:lstStyle/>
          <a:p>
            <a:pPr marL="0" marR="0" lvl="0" indent="0" algn="l" defTabSz="91426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3568" y="3501015"/>
            <a:ext cx="7772400" cy="1226567"/>
          </a:xfrm>
          <a:prstGeom prst="rect">
            <a:avLst/>
          </a:prstGeom>
        </p:spPr>
        <p:txBody>
          <a:bodyPr vert="horz" lIns="91429" tIns="45715" rIns="91429" bIns="45715" rtlCol="0" anchor="t">
            <a:normAutofit/>
          </a:bodyPr>
          <a:lstStyle>
            <a:lvl1pPr>
              <a:defRPr sz="2400" baseline="0"/>
            </a:lvl1pPr>
          </a:lstStyle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63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43000"/>
            <a:ext cx="8712968" cy="648072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181" y="6448259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4ED70-3C9C-414B-8940-998898BBF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55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84216" y="1340768"/>
            <a:ext cx="7704137" cy="4831432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rgbClr val="292C8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buClr>
                <a:srgbClr val="292C8F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Clr>
                <a:srgbClr val="292C8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Clr>
                <a:srgbClr val="292C8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Clr>
                <a:srgbClr val="292C8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7CF7F394-47BD-4572-9EDE-8B78A39B1961}"/>
              </a:ext>
            </a:extLst>
          </p:cNvPr>
          <p:cNvSpPr/>
          <p:nvPr/>
        </p:nvSpPr>
        <p:spPr>
          <a:xfrm>
            <a:off x="2095500" y="228600"/>
            <a:ext cx="6438900" cy="612000"/>
          </a:xfrm>
          <a:prstGeom prst="flowChartAlternateProcess">
            <a:avLst/>
          </a:prstGeom>
          <a:solidFill>
            <a:srgbClr val="2F3789"/>
          </a:solidFill>
          <a:ln>
            <a:solidFill>
              <a:srgbClr val="2F3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40482" y="240036"/>
            <a:ext cx="6247870" cy="576263"/>
          </a:xfrm>
          <a:prstGeom prst="rect">
            <a:avLst/>
          </a:prstGeom>
        </p:spPr>
        <p:txBody>
          <a:bodyPr/>
          <a:lstStyle>
            <a:lvl1pPr algn="l">
              <a:buNone/>
              <a:defRPr sz="32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Heading, Arial 24pt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41FEAD-E25F-47BD-80EE-7817753609E2}"/>
              </a:ext>
            </a:extLst>
          </p:cNvPr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9430852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A0C76391-7FFB-4A08-A2B0-A1FD7AFB9A09}"/>
              </a:ext>
            </a:extLst>
          </p:cNvPr>
          <p:cNvSpPr/>
          <p:nvPr/>
        </p:nvSpPr>
        <p:spPr>
          <a:xfrm>
            <a:off x="838200" y="3375842"/>
            <a:ext cx="7467600" cy="2034358"/>
          </a:xfrm>
          <a:prstGeom prst="flowChartAlternateProcess">
            <a:avLst/>
          </a:prstGeom>
          <a:solidFill>
            <a:srgbClr val="2F3789"/>
          </a:solidFill>
          <a:ln>
            <a:solidFill>
              <a:srgbClr val="2F3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CF4454-98DF-4AA4-B63E-9D041DA9B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733800"/>
            <a:ext cx="6858000" cy="1320800"/>
          </a:xfrm>
        </p:spPr>
        <p:txBody>
          <a:bodyPr anchor="ctr" anchorCtr="0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898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CE0C0-8D07-4359-9762-F3C128AC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FF91F-32FF-41B1-8739-D6D6B2FEDD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67C71-2B65-4391-9A75-7DAE13513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3BE09-CC74-4C3C-8DDB-DE34C1EA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F6EB-D1DE-420F-8B6C-51495F3E7246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B1E1E-50D0-455E-BBAD-8985895F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D1D98-C744-4361-BCDC-D8F86FD6C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ED70-3C9C-414B-8940-998898BBF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530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1E9A6-7EE8-4B4E-955E-EE8858BEE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60EB0-2A11-4FFB-8FE2-01EC87A93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AB0C9-ECAF-471C-86CA-9C6677B3A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F6EB-D1DE-420F-8B6C-51495F3E7246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85586-AE31-4DCB-B4E6-B23AF78A4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B437F-9080-4473-98DC-16A6A2F0C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ED70-3C9C-414B-8940-998898BBF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2953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1780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674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F4454-98DF-4AA4-B63E-9D041DA9B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733800"/>
            <a:ext cx="6858000" cy="1320800"/>
          </a:xfrm>
        </p:spPr>
        <p:txBody>
          <a:bodyPr anchor="ctr" anchorCtr="0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5948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F4454-98DF-4AA4-B63E-9D041DA9B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972" y="2485572"/>
            <a:ext cx="7704000" cy="3924000"/>
          </a:xfrm>
        </p:spPr>
        <p:txBody>
          <a:bodyPr anchor="ctr" anchorCtr="0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8431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EA421506-936D-2B47-890E-5D9BCD42554C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FF6E-F5B4-2C47-9E78-145BC7D55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773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t">
            <a:normAutofit/>
          </a:bodyPr>
          <a:lstStyle/>
          <a:p>
            <a:pPr marL="0" marR="0" lvl="0" indent="0" algn="l" defTabSz="91426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3568" y="3501015"/>
            <a:ext cx="7772400" cy="1226567"/>
          </a:xfrm>
          <a:prstGeom prst="rect">
            <a:avLst/>
          </a:prstGeom>
        </p:spPr>
        <p:txBody>
          <a:bodyPr vert="horz" lIns="91429" tIns="45715" rIns="91429" bIns="45715" rtlCol="0" anchor="t">
            <a:normAutofit/>
          </a:bodyPr>
          <a:lstStyle>
            <a:lvl1pPr>
              <a:defRPr sz="2400" baseline="0"/>
            </a:lvl1pPr>
          </a:lstStyle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9" y="260649"/>
            <a:ext cx="8064896" cy="12241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32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BE" dirty="0"/>
              <a:t>This is an empty slide with title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5768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5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81000" y="1340768"/>
            <a:ext cx="3888000" cy="4716000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rgbClr val="2F378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buClr>
                <a:srgbClr val="2F378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Clr>
                <a:srgbClr val="2F378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Clr>
                <a:srgbClr val="2F378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Clr>
                <a:srgbClr val="2F378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0" y="1341438"/>
            <a:ext cx="3888000" cy="4716000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rgbClr val="2F378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080" indent="-342891">
              <a:buClr>
                <a:srgbClr val="2F378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269" indent="-342891">
              <a:buClr>
                <a:srgbClr val="2F378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457" indent="-342891">
              <a:buClr>
                <a:srgbClr val="2F378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646" indent="-342891">
              <a:buClr>
                <a:srgbClr val="2F378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AB2F171C-216C-4615-9F41-3F4040FFE3C5}"/>
              </a:ext>
            </a:extLst>
          </p:cNvPr>
          <p:cNvSpPr/>
          <p:nvPr/>
        </p:nvSpPr>
        <p:spPr>
          <a:xfrm>
            <a:off x="2095500" y="228600"/>
            <a:ext cx="6438900" cy="612000"/>
          </a:xfrm>
          <a:prstGeom prst="flowChartAlternateProcess">
            <a:avLst/>
          </a:prstGeom>
          <a:solidFill>
            <a:srgbClr val="2F3789"/>
          </a:solidFill>
          <a:ln>
            <a:solidFill>
              <a:srgbClr val="2F3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61F150F-04C2-4689-A2EC-25F653EAD6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9508" y="240036"/>
            <a:ext cx="6364892" cy="576263"/>
          </a:xfrm>
          <a:prstGeom prst="rect">
            <a:avLst/>
          </a:prstGeom>
        </p:spPr>
        <p:txBody>
          <a:bodyPr/>
          <a:lstStyle>
            <a:lvl1pPr algn="l">
              <a:buNone/>
              <a:defRPr sz="32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Heading, Arial 24pt</a:t>
            </a:r>
          </a:p>
        </p:txBody>
      </p:sp>
    </p:spTree>
    <p:extLst>
      <p:ext uri="{BB962C8B-B14F-4D97-AF65-F5344CB8AC3E}">
        <p14:creationId xmlns:p14="http://schemas.microsoft.com/office/powerpoint/2010/main" val="26055131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84216" y="1340768"/>
            <a:ext cx="7704137" cy="4831432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rgbClr val="292C8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buClr>
                <a:srgbClr val="292C8F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Clr>
                <a:srgbClr val="292C8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Clr>
                <a:srgbClr val="292C8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Clr>
                <a:srgbClr val="292C8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7CF7F394-47BD-4572-9EDE-8B78A39B1961}"/>
              </a:ext>
            </a:extLst>
          </p:cNvPr>
          <p:cNvSpPr/>
          <p:nvPr/>
        </p:nvSpPr>
        <p:spPr>
          <a:xfrm>
            <a:off x="2095500" y="228600"/>
            <a:ext cx="6438900" cy="612000"/>
          </a:xfrm>
          <a:prstGeom prst="flowChartAlternateProcess">
            <a:avLst/>
          </a:prstGeom>
          <a:solidFill>
            <a:srgbClr val="2F3789"/>
          </a:solidFill>
          <a:ln>
            <a:solidFill>
              <a:srgbClr val="2F3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40482" y="240036"/>
            <a:ext cx="6247870" cy="576263"/>
          </a:xfrm>
          <a:prstGeom prst="rect">
            <a:avLst/>
          </a:prstGeom>
        </p:spPr>
        <p:txBody>
          <a:bodyPr/>
          <a:lstStyle>
            <a:lvl1pPr algn="l">
              <a:buNone/>
              <a:defRPr sz="3200" b="0" baseline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364634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84216" y="1340768"/>
            <a:ext cx="7704137" cy="4831432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rgbClr val="292C8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buClr>
                <a:srgbClr val="292C8F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Clr>
                <a:srgbClr val="292C8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Clr>
                <a:srgbClr val="292C8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Clr>
                <a:srgbClr val="292C8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7CF7F394-47BD-4572-9EDE-8B78A39B1961}"/>
              </a:ext>
            </a:extLst>
          </p:cNvPr>
          <p:cNvSpPr/>
          <p:nvPr/>
        </p:nvSpPr>
        <p:spPr>
          <a:xfrm>
            <a:off x="2095500" y="228600"/>
            <a:ext cx="6438900" cy="612000"/>
          </a:xfrm>
          <a:prstGeom prst="flowChartAlternateProcess">
            <a:avLst/>
          </a:prstGeom>
          <a:solidFill>
            <a:srgbClr val="2F3789"/>
          </a:solidFill>
          <a:ln>
            <a:solidFill>
              <a:srgbClr val="2F3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40482" y="240036"/>
            <a:ext cx="6247870" cy="576263"/>
          </a:xfrm>
          <a:prstGeom prst="rect">
            <a:avLst/>
          </a:prstGeom>
        </p:spPr>
        <p:txBody>
          <a:bodyPr/>
          <a:lstStyle>
            <a:lvl1pPr algn="l">
              <a:buNone/>
              <a:defRPr sz="32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Heading, Arial 24pt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41FEAD-E25F-47BD-80EE-7817753609E2}"/>
              </a:ext>
            </a:extLst>
          </p:cNvPr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7934761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81000" y="1340768"/>
            <a:ext cx="3888000" cy="4716000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rgbClr val="2F378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buClr>
                <a:srgbClr val="2F378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Clr>
                <a:srgbClr val="2F378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Clr>
                <a:srgbClr val="2F378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Clr>
                <a:srgbClr val="2F378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0" y="1341438"/>
            <a:ext cx="3888000" cy="4716000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rgbClr val="2F378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080" indent="-342891">
              <a:buClr>
                <a:srgbClr val="2F378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269" indent="-342891">
              <a:buClr>
                <a:srgbClr val="2F378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457" indent="-342891">
              <a:buClr>
                <a:srgbClr val="2F378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646" indent="-342891">
              <a:buClr>
                <a:srgbClr val="2F378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AB2F171C-216C-4615-9F41-3F4040FFE3C5}"/>
              </a:ext>
            </a:extLst>
          </p:cNvPr>
          <p:cNvSpPr/>
          <p:nvPr/>
        </p:nvSpPr>
        <p:spPr>
          <a:xfrm>
            <a:off x="2095500" y="228600"/>
            <a:ext cx="6438900" cy="612000"/>
          </a:xfrm>
          <a:prstGeom prst="flowChartAlternateProcess">
            <a:avLst/>
          </a:prstGeom>
          <a:solidFill>
            <a:srgbClr val="2F3789"/>
          </a:solidFill>
          <a:ln>
            <a:solidFill>
              <a:srgbClr val="2F3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61F150F-04C2-4689-A2EC-25F653EAD6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9508" y="240036"/>
            <a:ext cx="6364892" cy="576263"/>
          </a:xfrm>
          <a:prstGeom prst="rect">
            <a:avLst/>
          </a:prstGeom>
        </p:spPr>
        <p:txBody>
          <a:bodyPr/>
          <a:lstStyle>
            <a:lvl1pPr algn="l">
              <a:buNone/>
              <a:defRPr sz="32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Heading, Arial 24pt</a:t>
            </a:r>
          </a:p>
        </p:txBody>
      </p:sp>
    </p:spTree>
    <p:extLst>
      <p:ext uri="{BB962C8B-B14F-4D97-AF65-F5344CB8AC3E}">
        <p14:creationId xmlns:p14="http://schemas.microsoft.com/office/powerpoint/2010/main" val="13928689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14908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2F37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67544" y="3573016"/>
            <a:ext cx="8208144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9310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t">
            <a:normAutofit/>
          </a:bodyPr>
          <a:lstStyle/>
          <a:p>
            <a:pPr marL="0" marR="0" lvl="0" indent="0" algn="l" defTabSz="91426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3568" y="3501015"/>
            <a:ext cx="7772400" cy="1226567"/>
          </a:xfrm>
          <a:prstGeom prst="rect">
            <a:avLst/>
          </a:prstGeom>
        </p:spPr>
        <p:txBody>
          <a:bodyPr vert="horz" lIns="91429" tIns="45715" rIns="91429" bIns="45715" rtlCol="0" anchor="t">
            <a:normAutofit/>
          </a:bodyPr>
          <a:lstStyle>
            <a:lvl1pPr>
              <a:defRPr sz="2400" baseline="0"/>
            </a:lvl1pPr>
          </a:lstStyle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695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43000"/>
            <a:ext cx="8712968" cy="648072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181" y="6448259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4ED70-3C9C-414B-8940-998898BBF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5552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A0C76391-7FFB-4A08-A2B0-A1FD7AFB9A09}"/>
              </a:ext>
            </a:extLst>
          </p:cNvPr>
          <p:cNvSpPr/>
          <p:nvPr/>
        </p:nvSpPr>
        <p:spPr>
          <a:xfrm>
            <a:off x="838200" y="3375842"/>
            <a:ext cx="7467600" cy="2034358"/>
          </a:xfrm>
          <a:prstGeom prst="flowChartAlternateProcess">
            <a:avLst/>
          </a:prstGeom>
          <a:solidFill>
            <a:srgbClr val="2F3789"/>
          </a:solidFill>
          <a:ln>
            <a:solidFill>
              <a:srgbClr val="2F3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CF4454-98DF-4AA4-B63E-9D041DA9B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733800"/>
            <a:ext cx="6858000" cy="1320800"/>
          </a:xfrm>
        </p:spPr>
        <p:txBody>
          <a:bodyPr anchor="ctr" anchorCtr="0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4946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07181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4029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F4454-98DF-4AA4-B63E-9D041DA9B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733800"/>
            <a:ext cx="6858000" cy="1320800"/>
          </a:xfrm>
        </p:spPr>
        <p:txBody>
          <a:bodyPr anchor="ctr" anchorCtr="0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087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14908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2F37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67544" y="3573016"/>
            <a:ext cx="8208144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23277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F4454-98DF-4AA4-B63E-9D041DA9B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972" y="2485572"/>
            <a:ext cx="7704000" cy="3924000"/>
          </a:xfrm>
        </p:spPr>
        <p:txBody>
          <a:bodyPr anchor="ctr" anchorCtr="0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5489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EA421506-936D-2B47-890E-5D9BCD42554C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FF6E-F5B4-2C47-9E78-145BC7D55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826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t">
            <a:normAutofit/>
          </a:bodyPr>
          <a:lstStyle/>
          <a:p>
            <a:pPr marL="0" marR="0" lvl="0" indent="0" algn="l" defTabSz="91426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3568" y="3501015"/>
            <a:ext cx="7772400" cy="1226567"/>
          </a:xfrm>
          <a:prstGeom prst="rect">
            <a:avLst/>
          </a:prstGeom>
        </p:spPr>
        <p:txBody>
          <a:bodyPr vert="horz" lIns="91429" tIns="45715" rIns="91429" bIns="45715" rtlCol="0" anchor="t">
            <a:normAutofit/>
          </a:bodyPr>
          <a:lstStyle>
            <a:lvl1pPr>
              <a:defRPr sz="2400" baseline="0"/>
            </a:lvl1pPr>
          </a:lstStyle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9" y="260649"/>
            <a:ext cx="8064896" cy="12241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32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BE" dirty="0"/>
              <a:t>This is an empty slide with title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2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ED70-3C9C-414B-8940-998898BBF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03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t">
            <a:normAutofit/>
          </a:bodyPr>
          <a:lstStyle/>
          <a:p>
            <a:pPr marL="0" marR="0" lvl="0" indent="0" algn="l" defTabSz="91426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3568" y="3501015"/>
            <a:ext cx="7772400" cy="1226567"/>
          </a:xfrm>
          <a:prstGeom prst="rect">
            <a:avLst/>
          </a:prstGeom>
        </p:spPr>
        <p:txBody>
          <a:bodyPr vert="horz" lIns="91429" tIns="45715" rIns="91429" bIns="45715" rtlCol="0" anchor="t">
            <a:normAutofit/>
          </a:bodyPr>
          <a:lstStyle>
            <a:lvl1pPr>
              <a:defRPr sz="2400" baseline="0"/>
            </a:lvl1pPr>
          </a:lstStyle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43000"/>
            <a:ext cx="8712968" cy="648072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181" y="6448259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4ED70-3C9C-414B-8940-998898BBF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58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A0C76391-7FFB-4A08-A2B0-A1FD7AFB9A09}"/>
              </a:ext>
            </a:extLst>
          </p:cNvPr>
          <p:cNvSpPr/>
          <p:nvPr/>
        </p:nvSpPr>
        <p:spPr>
          <a:xfrm>
            <a:off x="838200" y="3375842"/>
            <a:ext cx="7467600" cy="2034358"/>
          </a:xfrm>
          <a:prstGeom prst="flowChartAlternateProcess">
            <a:avLst/>
          </a:prstGeom>
          <a:solidFill>
            <a:srgbClr val="2F3789"/>
          </a:solidFill>
          <a:ln>
            <a:solidFill>
              <a:srgbClr val="2F3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CF4454-98DF-4AA4-B63E-9D041DA9B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733800"/>
            <a:ext cx="6858000" cy="1320800"/>
          </a:xfrm>
        </p:spPr>
        <p:txBody>
          <a:bodyPr anchor="ctr" anchorCtr="0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80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5076FB-4206-4DE3-9812-8EE946B698E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6" b="16161"/>
          <a:stretch/>
        </p:blipFill>
        <p:spPr bwMode="auto">
          <a:xfrm>
            <a:off x="129815" y="108266"/>
            <a:ext cx="1775187" cy="7299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F7BFCA3-D96B-4B88-BBB2-156E6A6A4921}"/>
              </a:ext>
            </a:extLst>
          </p:cNvPr>
          <p:cNvSpPr/>
          <p:nvPr/>
        </p:nvSpPr>
        <p:spPr>
          <a:xfrm>
            <a:off x="0" y="6358732"/>
            <a:ext cx="9144000" cy="482600"/>
          </a:xfrm>
          <a:prstGeom prst="rect">
            <a:avLst/>
          </a:prstGeom>
          <a:solidFill>
            <a:srgbClr val="2F3789"/>
          </a:solidFill>
          <a:ln>
            <a:solidFill>
              <a:srgbClr val="2F3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44B9F6-8366-4A21-8B2F-FFC0B8B639A1}"/>
              </a:ext>
            </a:extLst>
          </p:cNvPr>
          <p:cNvSpPr txBox="1"/>
          <p:nvPr/>
        </p:nvSpPr>
        <p:spPr>
          <a:xfrm>
            <a:off x="8305800" y="6400800"/>
            <a:ext cx="762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4ED764E0-CABA-41F2-B034-D86D9D8722B3}" type="slidenum">
              <a:rPr lang="en-GB" sz="1800" b="1" smtClean="0">
                <a:solidFill>
                  <a:schemeClr val="bg1"/>
                </a:solidFill>
              </a:rPr>
              <a:pPr algn="ctr"/>
              <a:t>‹#›</a:t>
            </a:fld>
            <a:endParaRPr lang="en-GB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4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81FA8E-EAC6-48C6-BB62-85D7B964B23A}"/>
              </a:ext>
            </a:extLst>
          </p:cNvPr>
          <p:cNvSpPr/>
          <p:nvPr/>
        </p:nvSpPr>
        <p:spPr>
          <a:xfrm>
            <a:off x="762000" y="1143000"/>
            <a:ext cx="1295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415998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50F76AC-9D37-4223-B9EE-4AD75D11B4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"/>
            <a:ext cx="3991248" cy="22243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461CFF-13CA-47BD-A0F3-01421F8BAEBD}"/>
              </a:ext>
            </a:extLst>
          </p:cNvPr>
          <p:cNvSpPr/>
          <p:nvPr/>
        </p:nvSpPr>
        <p:spPr>
          <a:xfrm>
            <a:off x="0" y="2057400"/>
            <a:ext cx="9144000" cy="4800600"/>
          </a:xfrm>
          <a:prstGeom prst="rect">
            <a:avLst/>
          </a:prstGeom>
          <a:solidFill>
            <a:srgbClr val="2F3789"/>
          </a:solidFill>
          <a:ln>
            <a:solidFill>
              <a:srgbClr val="2F3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AE9FF5-F69C-4335-97CE-EA0DA60B8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532E1-B0E0-460F-8AAC-BBF0C48B0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F4734-C5CE-4408-B98B-CB4EF924BC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6A528-2330-4363-8FFA-C9BE273347AB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0DA3C-D528-4AE6-8540-9D5F7BA58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873BF-93F5-417E-9D92-32CAD8579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768DF-FD63-443E-A564-D16A39A0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8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5076FB-4206-4DE3-9812-8EE946B698E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6" b="16161"/>
          <a:stretch/>
        </p:blipFill>
        <p:spPr bwMode="auto">
          <a:xfrm>
            <a:off x="129815" y="108266"/>
            <a:ext cx="1775187" cy="7299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F7BFCA3-D96B-4B88-BBB2-156E6A6A4921}"/>
              </a:ext>
            </a:extLst>
          </p:cNvPr>
          <p:cNvSpPr/>
          <p:nvPr/>
        </p:nvSpPr>
        <p:spPr>
          <a:xfrm>
            <a:off x="0" y="6358732"/>
            <a:ext cx="9144000" cy="482600"/>
          </a:xfrm>
          <a:prstGeom prst="rect">
            <a:avLst/>
          </a:prstGeom>
          <a:solidFill>
            <a:srgbClr val="2F3789"/>
          </a:solidFill>
          <a:ln>
            <a:solidFill>
              <a:srgbClr val="2F3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44B9F6-8366-4A21-8B2F-FFC0B8B639A1}"/>
              </a:ext>
            </a:extLst>
          </p:cNvPr>
          <p:cNvSpPr txBox="1"/>
          <p:nvPr/>
        </p:nvSpPr>
        <p:spPr>
          <a:xfrm>
            <a:off x="8305800" y="6400800"/>
            <a:ext cx="762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4ED764E0-CABA-41F2-B034-D86D9D8722B3}" type="slidenum">
              <a:rPr lang="en-GB" sz="1800" b="1" smtClean="0">
                <a:solidFill>
                  <a:schemeClr val="bg1"/>
                </a:solidFill>
              </a:rPr>
              <a:pPr algn="ctr"/>
              <a:t>‹#›</a:t>
            </a:fld>
            <a:endParaRPr lang="en-GB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5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81FA8E-EAC6-48C6-BB62-85D7B964B23A}"/>
              </a:ext>
            </a:extLst>
          </p:cNvPr>
          <p:cNvSpPr/>
          <p:nvPr/>
        </p:nvSpPr>
        <p:spPr>
          <a:xfrm>
            <a:off x="762000" y="1143000"/>
            <a:ext cx="1295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52698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50F76AC-9D37-4223-B9EE-4AD75D11B4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"/>
            <a:ext cx="3991248" cy="22243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461CFF-13CA-47BD-A0F3-01421F8BAEBD}"/>
              </a:ext>
            </a:extLst>
          </p:cNvPr>
          <p:cNvSpPr/>
          <p:nvPr/>
        </p:nvSpPr>
        <p:spPr>
          <a:xfrm>
            <a:off x="0" y="2057400"/>
            <a:ext cx="9144000" cy="4800600"/>
          </a:xfrm>
          <a:prstGeom prst="rect">
            <a:avLst/>
          </a:prstGeom>
          <a:solidFill>
            <a:srgbClr val="2F3789"/>
          </a:solidFill>
          <a:ln>
            <a:solidFill>
              <a:srgbClr val="2F3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AE9FF5-F69C-4335-97CE-EA0DA60B8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532E1-B0E0-460F-8AAC-BBF0C48B0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F4734-C5CE-4408-B98B-CB4EF924BC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6A528-2330-4363-8FFA-C9BE273347AB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0DA3C-D528-4AE6-8540-9D5F7BA58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873BF-93F5-417E-9D92-32CAD8579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768DF-FD63-443E-A564-D16A39A0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27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5076FB-4206-4DE3-9812-8EE946B698E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6" b="16161"/>
          <a:stretch/>
        </p:blipFill>
        <p:spPr bwMode="auto">
          <a:xfrm>
            <a:off x="129815" y="108266"/>
            <a:ext cx="1775187" cy="7299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F7BFCA3-D96B-4B88-BBB2-156E6A6A4921}"/>
              </a:ext>
            </a:extLst>
          </p:cNvPr>
          <p:cNvSpPr/>
          <p:nvPr/>
        </p:nvSpPr>
        <p:spPr>
          <a:xfrm>
            <a:off x="0" y="6358732"/>
            <a:ext cx="9144000" cy="482600"/>
          </a:xfrm>
          <a:prstGeom prst="rect">
            <a:avLst/>
          </a:prstGeom>
          <a:solidFill>
            <a:srgbClr val="2F3789"/>
          </a:solidFill>
          <a:ln>
            <a:solidFill>
              <a:srgbClr val="2F3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44B9F6-8366-4A21-8B2F-FFC0B8B639A1}"/>
              </a:ext>
            </a:extLst>
          </p:cNvPr>
          <p:cNvSpPr txBox="1"/>
          <p:nvPr/>
        </p:nvSpPr>
        <p:spPr>
          <a:xfrm>
            <a:off x="8305800" y="6400800"/>
            <a:ext cx="762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4ED764E0-CABA-41F2-B034-D86D9D8722B3}" type="slidenum">
              <a:rPr lang="en-GB" sz="1800" b="1" smtClean="0">
                <a:solidFill>
                  <a:schemeClr val="bg1"/>
                </a:solidFill>
              </a:rPr>
              <a:pPr algn="ctr"/>
              <a:t>‹#›</a:t>
            </a:fld>
            <a:endParaRPr lang="en-GB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5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7" r:id="rId6"/>
    <p:sldLayoutId id="2147483808" r:id="rId7"/>
    <p:sldLayoutId id="2147483809" r:id="rId8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81FA8E-EAC6-48C6-BB62-85D7B964B23A}"/>
              </a:ext>
            </a:extLst>
          </p:cNvPr>
          <p:cNvSpPr/>
          <p:nvPr/>
        </p:nvSpPr>
        <p:spPr>
          <a:xfrm>
            <a:off x="762000" y="1143000"/>
            <a:ext cx="1295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37377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50F76AC-9D37-4223-B9EE-4AD75D11B4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"/>
            <a:ext cx="3991248" cy="22243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461CFF-13CA-47BD-A0F3-01421F8BAEBD}"/>
              </a:ext>
            </a:extLst>
          </p:cNvPr>
          <p:cNvSpPr/>
          <p:nvPr/>
        </p:nvSpPr>
        <p:spPr>
          <a:xfrm>
            <a:off x="0" y="2057400"/>
            <a:ext cx="9144000" cy="4800600"/>
          </a:xfrm>
          <a:prstGeom prst="rect">
            <a:avLst/>
          </a:prstGeom>
          <a:solidFill>
            <a:srgbClr val="2F3789"/>
          </a:solidFill>
          <a:ln>
            <a:solidFill>
              <a:srgbClr val="2F3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AE9FF5-F69C-4335-97CE-EA0DA60B8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532E1-B0E0-460F-8AAC-BBF0C48B0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F4734-C5CE-4408-B98B-CB4EF924BC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6A528-2330-4363-8FFA-C9BE273347AB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0DA3C-D528-4AE6-8540-9D5F7BA58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873BF-93F5-417E-9D92-32CAD8579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768DF-FD63-443E-A564-D16A39A0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23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6C06F-2A88-484E-9101-5FCC7E03A1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Poppins" panose="00000500000000000000"/>
              </a:rPr>
              <a:t>A two-stage analogue model for real-time urban flood forecasting </a:t>
            </a:r>
            <a:endParaRPr lang="en-GB" sz="4000" b="1" dirty="0">
              <a:solidFill>
                <a:schemeClr val="bg1"/>
              </a:solidFill>
              <a:latin typeface="Poppins" panose="0000050000000000000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FA8EBB-4D67-4721-A0B9-9D23C2C96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4567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solidFill>
                  <a:schemeClr val="bg1"/>
                </a:solidFill>
              </a:rPr>
              <a:t>Chris Onof</a:t>
            </a:r>
            <a:r>
              <a:rPr lang="en-US" altLang="en-US" sz="2000" baseline="30000" dirty="0">
                <a:solidFill>
                  <a:schemeClr val="bg1"/>
                </a:solidFill>
              </a:rPr>
              <a:t>1</a:t>
            </a:r>
            <a:r>
              <a:rPr lang="en-US" altLang="en-US" sz="2000" dirty="0">
                <a:solidFill>
                  <a:schemeClr val="bg1"/>
                </a:solidFill>
              </a:rPr>
              <a:t>, Yuting Chen</a:t>
            </a:r>
            <a:r>
              <a:rPr lang="en-US" altLang="en-US" sz="2000" baseline="30000" dirty="0">
                <a:solidFill>
                  <a:schemeClr val="bg1"/>
                </a:solidFill>
              </a:rPr>
              <a:t>1</a:t>
            </a:r>
            <a:r>
              <a:rPr lang="en-US" altLang="en-US" sz="2000" dirty="0">
                <a:solidFill>
                  <a:schemeClr val="bg1"/>
                </a:solidFill>
              </a:rPr>
              <a:t>, Li-Pen Wang</a:t>
            </a:r>
            <a:r>
              <a:rPr lang="en-US" altLang="en-US" sz="2000" baseline="30000" dirty="0">
                <a:solidFill>
                  <a:schemeClr val="bg1"/>
                </a:solidFill>
              </a:rPr>
              <a:t>1,2</a:t>
            </a:r>
            <a:r>
              <a:rPr lang="en-US" altLang="en-US" sz="2000" dirty="0">
                <a:solidFill>
                  <a:schemeClr val="bg1"/>
                </a:solidFill>
              </a:rPr>
              <a:t>, Amy Jones</a:t>
            </a:r>
            <a:r>
              <a:rPr lang="en-US" altLang="en-US" sz="2000" baseline="30000" dirty="0">
                <a:solidFill>
                  <a:schemeClr val="bg1"/>
                </a:solidFill>
              </a:rPr>
              <a:t>3</a:t>
            </a:r>
            <a:r>
              <a:rPr lang="en-US" altLang="en-US" sz="2000" dirty="0">
                <a:solidFill>
                  <a:schemeClr val="bg1"/>
                </a:solidFill>
              </a:rPr>
              <a:t>, and Susana Ochoa Rodriguez</a:t>
            </a:r>
            <a:r>
              <a:rPr lang="en-US" altLang="en-US" sz="2000" baseline="30000" dirty="0">
                <a:solidFill>
                  <a:schemeClr val="bg1"/>
                </a:solidFill>
              </a:rPr>
              <a:t>4</a:t>
            </a:r>
          </a:p>
          <a:p>
            <a:pPr algn="l" fontAlgn="base">
              <a:spcBef>
                <a:spcPts val="600"/>
              </a:spcBef>
              <a:spcAft>
                <a:spcPts val="600"/>
              </a:spcAft>
            </a:pPr>
            <a:r>
              <a:rPr lang="en-US" altLang="en-US" sz="1600" baseline="30000" dirty="0">
                <a:solidFill>
                  <a:schemeClr val="bg1"/>
                </a:solidFill>
              </a:rPr>
              <a:t>1</a:t>
            </a:r>
            <a:r>
              <a:rPr lang="en-US" altLang="en-US" sz="1600" dirty="0">
                <a:solidFill>
                  <a:schemeClr val="bg1"/>
                </a:solidFill>
              </a:rPr>
              <a:t>Dept. of Civil and Environmental Engineering, Imperial College London, London, United Kingdom</a:t>
            </a:r>
          </a:p>
          <a:p>
            <a:pPr algn="l" fontAlgn="base">
              <a:spcBef>
                <a:spcPts val="600"/>
              </a:spcBef>
              <a:spcAft>
                <a:spcPts val="600"/>
              </a:spcAft>
            </a:pPr>
            <a:r>
              <a:rPr lang="en-US" altLang="en-US" sz="1600" baseline="30000" dirty="0">
                <a:solidFill>
                  <a:schemeClr val="bg1"/>
                </a:solidFill>
              </a:rPr>
              <a:t>2</a:t>
            </a:r>
            <a:r>
              <a:rPr lang="en-US" altLang="en-US" sz="1600" dirty="0">
                <a:solidFill>
                  <a:schemeClr val="bg1"/>
                </a:solidFill>
              </a:rPr>
              <a:t>Dept. of Civil Engineering, National Taiwan University, Taipei, Taiwan</a:t>
            </a:r>
          </a:p>
          <a:p>
            <a:pPr algn="l" fontAlgn="base">
              <a:spcBef>
                <a:spcPts val="600"/>
              </a:spcBef>
              <a:spcAft>
                <a:spcPts val="600"/>
              </a:spcAft>
            </a:pPr>
            <a:r>
              <a:rPr lang="en-US" altLang="en-US" sz="1600" baseline="30000" dirty="0">
                <a:solidFill>
                  <a:schemeClr val="bg1"/>
                </a:solidFill>
              </a:rPr>
              <a:t>3</a:t>
            </a:r>
            <a:r>
              <a:rPr lang="en-US" altLang="en-US" sz="1600" dirty="0">
                <a:solidFill>
                  <a:schemeClr val="bg1"/>
                </a:solidFill>
              </a:rPr>
              <a:t>RPS Group, Derby, UK</a:t>
            </a:r>
          </a:p>
          <a:p>
            <a:pPr algn="l" fontAlgn="base">
              <a:spcBef>
                <a:spcPts val="600"/>
              </a:spcBef>
              <a:spcAft>
                <a:spcPts val="600"/>
              </a:spcAft>
            </a:pPr>
            <a:r>
              <a:rPr lang="en-US" altLang="en-US" sz="1600" baseline="30000" dirty="0">
                <a:solidFill>
                  <a:schemeClr val="bg1"/>
                </a:solidFill>
              </a:rPr>
              <a:t>4</a:t>
            </a:r>
            <a:r>
              <a:rPr lang="en-US" altLang="en-US" sz="1600" dirty="0">
                <a:solidFill>
                  <a:schemeClr val="bg1"/>
                </a:solidFill>
              </a:rPr>
              <a:t>RainPlusPlus, Derby, UK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36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52BCDB-D7B1-4217-BBFE-411E85FED8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1800" dirty="0"/>
              <a:t>Cross-assessment for each of 157 flooding events, leaving one event out from training in each iteration and using it for evaluation</a:t>
            </a:r>
          </a:p>
          <a:p>
            <a:pPr>
              <a:spcAft>
                <a:spcPts val="600"/>
              </a:spcAft>
            </a:pPr>
            <a:r>
              <a:rPr lang="en-GB" sz="1800" dirty="0"/>
              <a:t>Focus on spatial replication of flood/non-flood pattern – flood maps therefore converted to binary (flood/non-flood) maps</a:t>
            </a:r>
          </a:p>
          <a:p>
            <a:pPr>
              <a:spcAft>
                <a:spcPts val="600"/>
              </a:spcAft>
            </a:pPr>
            <a:r>
              <a:rPr lang="en-GB" sz="1800" dirty="0"/>
              <a:t>Quantitative assessment undertaken following </a:t>
            </a:r>
            <a:r>
              <a:rPr lang="en-GB" sz="1800" b="1" dirty="0"/>
              <a:t>contingency table: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A6E13-B815-456F-A8A0-57CD2D9E8E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Evaluation Method</a:t>
            </a:r>
          </a:p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8482FD-F35F-444C-97F8-2A71EC646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291765"/>
              </p:ext>
            </p:extLst>
          </p:nvPr>
        </p:nvGraphicFramePr>
        <p:xfrm>
          <a:off x="1090262" y="3538361"/>
          <a:ext cx="7167912" cy="2707171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1458161">
                  <a:extLst>
                    <a:ext uri="{9D8B030D-6E8A-4147-A177-3AD203B41FA5}">
                      <a16:colId xmlns:a16="http://schemas.microsoft.com/office/drawing/2014/main" val="3910267827"/>
                    </a:ext>
                  </a:extLst>
                </a:gridCol>
                <a:gridCol w="1725467">
                  <a:extLst>
                    <a:ext uri="{9D8B030D-6E8A-4147-A177-3AD203B41FA5}">
                      <a16:colId xmlns:a16="http://schemas.microsoft.com/office/drawing/2014/main" val="3860272386"/>
                    </a:ext>
                  </a:extLst>
                </a:gridCol>
                <a:gridCol w="1641855">
                  <a:extLst>
                    <a:ext uri="{9D8B030D-6E8A-4147-A177-3AD203B41FA5}">
                      <a16:colId xmlns:a16="http://schemas.microsoft.com/office/drawing/2014/main" val="3057487153"/>
                    </a:ext>
                  </a:extLst>
                </a:gridCol>
                <a:gridCol w="2342429">
                  <a:extLst>
                    <a:ext uri="{9D8B030D-6E8A-4147-A177-3AD203B41FA5}">
                      <a16:colId xmlns:a16="http://schemas.microsoft.com/office/drawing/2014/main" val="1780279530"/>
                    </a:ext>
                  </a:extLst>
                </a:gridCol>
              </a:tblGrid>
              <a:tr h="581663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Flooding in Hydraulic output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Non-flooding in Hydraulic output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580938"/>
                  </a:ext>
                </a:extLst>
              </a:tr>
              <a:tr h="7136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Flooding in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Data-driven output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True positives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(TP)</a:t>
                      </a:r>
                      <a:endParaRPr lang="en-GB" sz="1400" i="1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False positives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(FP)</a:t>
                      </a:r>
                      <a:endParaRPr lang="en-GB" sz="1400" i="1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Positive predictive rate (PPR)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= TP/(TP+FP)</a:t>
                      </a:r>
                      <a:endParaRPr lang="en-GB" sz="11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782806"/>
                  </a:ext>
                </a:extLst>
              </a:tr>
              <a:tr h="6929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Non-flooding in Data-driven output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False negatives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(FN)</a:t>
                      </a:r>
                      <a:endParaRPr lang="en-GB" sz="1400" i="1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True negatives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(TN)</a:t>
                      </a:r>
                      <a:endParaRPr lang="en-GB" sz="1400" i="1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Negative predictive rate(NPR)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TN/(TN+FN)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225025"/>
                  </a:ext>
                </a:extLst>
              </a:tr>
              <a:tr h="69294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True positive rate (TPR)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TP/(TP+FN)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True negative rate (TNR)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TN/(FP+TN)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Accuracy (ACC)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(TN+TP)/(TP+TN+FN+FP)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50156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9665D8A-E766-4E42-9919-4B0CDF027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260" y="3262819"/>
            <a:ext cx="71679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 bmk="_Toc35357227">
                <a:latin typeface="Verdan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Table 2 Contingency table of Flood Descriptors</a:t>
            </a:r>
            <a:endParaRPr lang="en-GB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4822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5A83AF-D4B5-4E03-8EF6-A3077FC0F6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Poppins"/>
              </a:rPr>
              <a:t>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6E5564-FC7A-422E-8AAB-6CBFB2B93B7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7" r="9805"/>
          <a:stretch/>
        </p:blipFill>
        <p:spPr bwMode="auto">
          <a:xfrm>
            <a:off x="4814942" y="1857600"/>
            <a:ext cx="3165620" cy="36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C1B637-43C8-42C2-BC10-4E3E14D110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4" r="12207"/>
          <a:stretch/>
        </p:blipFill>
        <p:spPr bwMode="auto">
          <a:xfrm>
            <a:off x="503991" y="1884861"/>
            <a:ext cx="3830209" cy="36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05BA27-CA7A-4F66-90CD-C80BA567AE8C}"/>
              </a:ext>
            </a:extLst>
          </p:cNvPr>
          <p:cNvSpPr txBox="1"/>
          <p:nvPr/>
        </p:nvSpPr>
        <p:spPr>
          <a:xfrm>
            <a:off x="1314450" y="5229910"/>
            <a:ext cx="63648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latin typeface="AdvTimNR-b"/>
              </a:rPr>
              <a:t>Figure 3. Example of deterministic flood prediction result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E18BF1-6777-468D-9CAA-45380C224E61}"/>
              </a:ext>
            </a:extLst>
          </p:cNvPr>
          <p:cNvSpPr/>
          <p:nvPr/>
        </p:nvSpPr>
        <p:spPr>
          <a:xfrm>
            <a:off x="1238250" y="1673071"/>
            <a:ext cx="66419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AdvTimNR-b"/>
              </a:rPr>
              <a:t>(a) Simulated flood map (</a:t>
            </a:r>
            <a:r>
              <a:rPr lang="en-GB" sz="1400" b="1" dirty="0" err="1">
                <a:latin typeface="AdvTimNR-b"/>
              </a:rPr>
              <a:t>InfoWorks</a:t>
            </a:r>
            <a:r>
              <a:rPr lang="en-GB" sz="1400" b="1" dirty="0">
                <a:latin typeface="AdvTimNR-b"/>
              </a:rPr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86C009-FD05-41F8-8E21-19E8C939ED97}"/>
              </a:ext>
            </a:extLst>
          </p:cNvPr>
          <p:cNvSpPr/>
          <p:nvPr/>
        </p:nvSpPr>
        <p:spPr>
          <a:xfrm>
            <a:off x="4806469" y="1673071"/>
            <a:ext cx="34199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AdvTimNR-b"/>
              </a:rPr>
              <a:t>(b) Prediction Result</a:t>
            </a:r>
          </a:p>
        </p:txBody>
      </p:sp>
    </p:spTree>
    <p:extLst>
      <p:ext uri="{BB962C8B-B14F-4D97-AF65-F5344CB8AC3E}">
        <p14:creationId xmlns:p14="http://schemas.microsoft.com/office/powerpoint/2010/main" val="2197483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4850E-CE9A-4243-98AF-EC69DCE867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DAE9FA-6088-4461-9743-055F191AF2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24" b="4283"/>
          <a:stretch/>
        </p:blipFill>
        <p:spPr>
          <a:xfrm>
            <a:off x="1548284" y="1269000"/>
            <a:ext cx="5976000" cy="432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688203-6567-46AD-9964-B19E51869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552" y="5516247"/>
            <a:ext cx="6972000" cy="73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51" dirty="0">
                <a:latin typeface="AdvTimNR-b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GB" altLang="en-US" sz="1051" dirty="0" bmk="">
                <a:latin typeface="AdvTimNR-b"/>
                <a:ea typeface="SimSun" panose="02010600030101010101" pitchFamily="2" charset="-122"/>
                <a:cs typeface="Times New Roman" panose="02020603050405020304" pitchFamily="18" charset="0"/>
              </a:rPr>
              <a:t>igure 4. Example of probabilistic flood prediction result at Birmingham pilot: Comparisons of Flood Maps from </a:t>
            </a:r>
            <a:r>
              <a:rPr lang="en-GB" altLang="en-US" sz="1051" dirty="0" err="1" bmk="">
                <a:latin typeface="AdvTimNR-b"/>
                <a:ea typeface="SimSun" panose="02010600030101010101" pitchFamily="2" charset="-122"/>
                <a:cs typeface="Times New Roman" panose="02020603050405020304" pitchFamily="18" charset="0"/>
              </a:rPr>
              <a:t>InfoWorks</a:t>
            </a:r>
            <a:r>
              <a:rPr lang="en-GB" altLang="en-US" sz="1051" dirty="0" bmk="">
                <a:latin typeface="AdvTimNR-b"/>
                <a:ea typeface="SimSun" panose="02010600030101010101" pitchFamily="2" charset="-122"/>
                <a:cs typeface="Times New Roman" panose="02020603050405020304" pitchFamily="18" charset="0"/>
              </a:rPr>
              <a:t> and probabilistic predicted flood maps. Upper: ‘observed’ (numerically simulated) flood response, shown as the maximum depth within each grid cell of 3x3km; Bottom: ‘predicted’ (Data-driven prediction) flood risk, at same resolution and at 10, 50, 90 percentiles respectively. Circle size represents how severe the flood is at the location.</a:t>
            </a:r>
            <a:endParaRPr lang="en-GB" altLang="en-US" sz="2400" dirty="0">
              <a:latin typeface="AdvTimNR-b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C5A174-1A97-4260-AB9F-EC2181C41B4A}"/>
              </a:ext>
            </a:extLst>
          </p:cNvPr>
          <p:cNvSpPr/>
          <p:nvPr/>
        </p:nvSpPr>
        <p:spPr>
          <a:xfrm>
            <a:off x="3542005" y="995622"/>
            <a:ext cx="29031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AdvTimNR-b"/>
              </a:rPr>
              <a:t>Simulated flood map (</a:t>
            </a:r>
            <a:r>
              <a:rPr lang="en-GB" sz="1400" b="1" dirty="0" err="1">
                <a:latin typeface="AdvTimNR-b"/>
              </a:rPr>
              <a:t>InfoWorks</a:t>
            </a:r>
            <a:r>
              <a:rPr lang="en-GB" sz="1400" b="1" dirty="0">
                <a:latin typeface="AdvTimNR-b"/>
              </a:rPr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B75E67-BBD2-4CAB-9883-922C73ADDC6F}"/>
              </a:ext>
            </a:extLst>
          </p:cNvPr>
          <p:cNvSpPr/>
          <p:nvPr/>
        </p:nvSpPr>
        <p:spPr>
          <a:xfrm>
            <a:off x="7445222" y="3749179"/>
            <a:ext cx="12460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AdvTimNR-b"/>
              </a:rPr>
              <a:t>Probabilistic predictions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D2D343-AA4B-40C3-96C2-08056C6BDEFF}"/>
              </a:ext>
            </a:extLst>
          </p:cNvPr>
          <p:cNvSpPr/>
          <p:nvPr/>
        </p:nvSpPr>
        <p:spPr>
          <a:xfrm>
            <a:off x="1296140" y="1454301"/>
            <a:ext cx="12129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latin typeface="AdvTimNR-b"/>
              </a:rPr>
              <a:t>Flood Depth</a:t>
            </a:r>
          </a:p>
        </p:txBody>
      </p:sp>
    </p:spTree>
    <p:extLst>
      <p:ext uri="{BB962C8B-B14F-4D97-AF65-F5344CB8AC3E}">
        <p14:creationId xmlns:p14="http://schemas.microsoft.com/office/powerpoint/2010/main" val="3476366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4850E-CE9A-4243-98AF-EC69DCE867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3BF1E32-C6AA-4C65-818D-6348F7760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259079"/>
              </p:ext>
            </p:extLst>
          </p:nvPr>
        </p:nvGraphicFramePr>
        <p:xfrm>
          <a:off x="426183" y="1523142"/>
          <a:ext cx="8357235" cy="4274596"/>
        </p:xfrm>
        <a:graphic>
          <a:graphicData uri="http://schemas.openxmlformats.org/drawingml/2006/table">
            <a:tbl>
              <a:tblPr firstRow="1" firstCol="1" bandRow="1"/>
              <a:tblGrid>
                <a:gridCol w="751813">
                  <a:extLst>
                    <a:ext uri="{9D8B030D-6E8A-4147-A177-3AD203B41FA5}">
                      <a16:colId xmlns:a16="http://schemas.microsoft.com/office/drawing/2014/main" val="231133373"/>
                    </a:ext>
                  </a:extLst>
                </a:gridCol>
                <a:gridCol w="2686124">
                  <a:extLst>
                    <a:ext uri="{9D8B030D-6E8A-4147-A177-3AD203B41FA5}">
                      <a16:colId xmlns:a16="http://schemas.microsoft.com/office/drawing/2014/main" val="1092161894"/>
                    </a:ext>
                  </a:extLst>
                </a:gridCol>
                <a:gridCol w="2459649">
                  <a:extLst>
                    <a:ext uri="{9D8B030D-6E8A-4147-A177-3AD203B41FA5}">
                      <a16:colId xmlns:a16="http://schemas.microsoft.com/office/drawing/2014/main" val="2051559163"/>
                    </a:ext>
                  </a:extLst>
                </a:gridCol>
                <a:gridCol w="2459649">
                  <a:extLst>
                    <a:ext uri="{9D8B030D-6E8A-4147-A177-3AD203B41FA5}">
                      <a16:colId xmlns:a16="http://schemas.microsoft.com/office/drawing/2014/main" val="2930568014"/>
                    </a:ext>
                  </a:extLst>
                </a:gridCol>
              </a:tblGrid>
              <a:tr h="58165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True conditions</a:t>
                      </a:r>
                      <a:endParaRPr lang="en-GB" sz="2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699684"/>
                  </a:ext>
                </a:extLst>
              </a:tr>
              <a:tr h="1185641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Predicted conditions</a:t>
                      </a:r>
                      <a:endParaRPr lang="en-GB" sz="2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True Positive:</a:t>
                      </a:r>
                      <a:endParaRPr lang="en-GB" sz="2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28.6% </a:t>
                      </a: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(14.3%~42.9%)</a:t>
                      </a:r>
                      <a:endParaRPr lang="en-GB" sz="2000" i="0" baseline="30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Areas </a:t>
                      </a:r>
                      <a:r>
                        <a:rPr lang="en-US" sz="15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[1]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correctly predicted as flooded</a:t>
                      </a:r>
                      <a:endParaRPr lang="en-GB" sz="2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False Positives:</a:t>
                      </a:r>
                      <a:endParaRPr lang="en-GB" sz="2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14.3% </a:t>
                      </a: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(0%~21.43%)</a:t>
                      </a:r>
                      <a:endParaRPr lang="en-GB" sz="2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Areas incorrectly predicted as flooded</a:t>
                      </a:r>
                      <a:endParaRPr lang="en-GB" sz="2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300"/>
                        </a:lnSpc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Positive Predictive Rate:</a:t>
                      </a:r>
                      <a:endParaRPr lang="en-GB" sz="2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63.6% 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(50%~75%)</a:t>
                      </a:r>
                      <a:endParaRPr lang="en-GB" sz="2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(63.6% of predicted flooding areas are truly flooding areas)</a:t>
                      </a:r>
                      <a:endParaRPr lang="en-GB" sz="2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289041"/>
                  </a:ext>
                </a:extLst>
              </a:tr>
              <a:tr h="12536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False Negatives:</a:t>
                      </a:r>
                      <a:endParaRPr lang="en-GB" sz="2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0% 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(0%~7.1%)</a:t>
                      </a:r>
                      <a:endParaRPr lang="en-GB" sz="2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Areas incorrectly predicted as non-flooded</a:t>
                      </a:r>
                      <a:endParaRPr lang="en-GB" sz="2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True Negatives:</a:t>
                      </a:r>
                      <a:endParaRPr lang="en-GB" sz="2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28.6% 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(28.6%~35.7%)</a:t>
                      </a:r>
                      <a:endParaRPr lang="en-GB" sz="2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Areas correctly predicted as non-flooded</a:t>
                      </a:r>
                      <a:endParaRPr lang="en-GB" sz="2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US" sz="16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Negative Predictive Rate:</a:t>
                      </a:r>
                      <a:endParaRPr lang="en-GB" sz="2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US" sz="16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99.9</a:t>
                      </a:r>
                      <a:r>
                        <a:rPr lang="en-US" sz="1600" b="1" i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(79.9%~99.9%)</a:t>
                      </a:r>
                      <a:endParaRPr lang="en-GB" sz="2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(99.99% of predicted non-flooding areas are truly non-flooding areas)</a:t>
                      </a:r>
                      <a:endParaRPr lang="en-GB" sz="2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832451"/>
                  </a:ext>
                </a:extLst>
              </a:tr>
              <a:tr h="125365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True Positive Rate:</a:t>
                      </a:r>
                      <a:endParaRPr lang="en-GB" sz="2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85.7% 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(50.0%~99.9%)</a:t>
                      </a:r>
                      <a:endParaRPr lang="en-GB" sz="2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(85.7% of truly flooded areas can be correctly predicted as flooded)</a:t>
                      </a:r>
                      <a:endParaRPr lang="en-GB" sz="2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True Negative Rate:</a:t>
                      </a:r>
                      <a:endParaRPr lang="en-GB" sz="2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75.0% 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(63.6%~99.9%)</a:t>
                      </a:r>
                      <a:endParaRPr lang="en-GB" sz="2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(75.0% truly non-flooding areas can be correctly predicted)</a:t>
                      </a:r>
                      <a:endParaRPr lang="en-GB" sz="2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Accuracy Rate:</a:t>
                      </a:r>
                      <a:endParaRPr lang="en-GB" sz="2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71.4% 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(57.1% ~ 78.6%)</a:t>
                      </a:r>
                      <a:endParaRPr lang="en-GB" sz="2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(The overall accuracy is 71.4%)</a:t>
                      </a:r>
                      <a:endParaRPr lang="en-GB" sz="2000" dirty="0"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0810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A2FB14E-2CB5-4C8E-95B3-33D457FB5802}"/>
              </a:ext>
            </a:extLst>
          </p:cNvPr>
          <p:cNvSpPr txBox="1"/>
          <p:nvPr/>
        </p:nvSpPr>
        <p:spPr>
          <a:xfrm>
            <a:off x="1474793" y="109928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400" dirty="0">
                <a:latin typeface="Verdan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Table 5 Performance of </a:t>
            </a:r>
            <a:r>
              <a:rPr lang="en-US" altLang="zh-CN" sz="1400" dirty="0">
                <a:latin typeface="Verdan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en-GB" sz="1400" dirty="0">
                <a:latin typeface="Verdan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prediction model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82C27C-ACA5-4CC2-98B0-A26AE5482FD7}"/>
              </a:ext>
            </a:extLst>
          </p:cNvPr>
          <p:cNvSpPr txBox="1"/>
          <p:nvPr/>
        </p:nvSpPr>
        <p:spPr>
          <a:xfrm>
            <a:off x="426183" y="5771770"/>
            <a:ext cx="835723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[1] The percentage shown represents an </a:t>
            </a:r>
            <a:r>
              <a:rPr lang="en-GB" sz="110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area ratio: </a:t>
            </a:r>
            <a:r>
              <a:rPr lang="en-GB" sz="11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the area meeting the condition (km</a:t>
            </a:r>
            <a:r>
              <a:rPr lang="en-GB" sz="1100" baseline="300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GB" sz="11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) divided by the total area under investigation.      </a:t>
            </a:r>
          </a:p>
          <a:p>
            <a:r>
              <a:rPr lang="en-GB" sz="11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     50</a:t>
            </a:r>
            <a:r>
              <a:rPr lang="en-GB" sz="1100" baseline="300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en-GB" sz="11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percentile of each metric over all test events is shown in bold. 25</a:t>
            </a:r>
            <a:r>
              <a:rPr lang="en-GB" sz="1100" baseline="300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en-GB" sz="11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and 75</a:t>
            </a:r>
            <a:r>
              <a:rPr lang="en-GB" sz="1100" baseline="300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en-GB" sz="11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percentile of each metric are shown within parentheses to indicate model uncertainty</a:t>
            </a:r>
          </a:p>
        </p:txBody>
      </p:sp>
    </p:spTree>
    <p:extLst>
      <p:ext uri="{BB962C8B-B14F-4D97-AF65-F5344CB8AC3E}">
        <p14:creationId xmlns:p14="http://schemas.microsoft.com/office/powerpoint/2010/main" val="3382920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B96AAB-9308-4363-ADA4-FD681AFF6C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216" y="1154097"/>
            <a:ext cx="7704137" cy="501810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GB" sz="1900" dirty="0"/>
              <a:t>We developed a data-driven urban flood prediction approach, based on rainfall records and flooding simulations over the period of 2005 to 2017. </a:t>
            </a:r>
          </a:p>
          <a:p>
            <a:pPr>
              <a:spcBef>
                <a:spcPts val="1800"/>
              </a:spcBef>
            </a:pPr>
            <a:r>
              <a:rPr lang="en-GB" sz="1900" dirty="0"/>
              <a:t>The proposed approach can predict distributed (km scale) flood hazard over Birmingham city for operational use. </a:t>
            </a:r>
          </a:p>
          <a:p>
            <a:pPr>
              <a:spcBef>
                <a:spcPts val="1800"/>
              </a:spcBef>
            </a:pPr>
            <a:r>
              <a:rPr lang="en-GB" sz="1900" dirty="0"/>
              <a:t>We optimized model settings and determined a suitable pattern recognition method. </a:t>
            </a:r>
          </a:p>
          <a:p>
            <a:pPr>
              <a:spcBef>
                <a:spcPts val="1800"/>
              </a:spcBef>
            </a:pPr>
            <a:r>
              <a:rPr lang="en-GB" sz="1900" dirty="0"/>
              <a:t>The optimal model settings led to 85.7% true positive rate and 71.4% accuracy rate regarding spatial flooding prediction. </a:t>
            </a:r>
          </a:p>
          <a:p>
            <a:pPr>
              <a:spcBef>
                <a:spcPts val="1800"/>
              </a:spcBef>
            </a:pPr>
            <a:r>
              <a:rPr lang="en-GB" sz="1900" dirty="0"/>
              <a:t>The proposed approach accounts for the complexities of urban rainfall nowcasting and flood simulation while </a:t>
            </a:r>
            <a:r>
              <a:rPr lang="en-GB" sz="1900" b="1" dirty="0"/>
              <a:t>avoiding the </a:t>
            </a:r>
            <a:r>
              <a:rPr lang="en-GB" sz="1900" b="1"/>
              <a:t>expensive the computational </a:t>
            </a:r>
            <a:r>
              <a:rPr lang="en-GB" sz="1900" b="1" dirty="0"/>
              <a:t>requirements and operational costs  </a:t>
            </a:r>
            <a:r>
              <a:rPr lang="en-GB" sz="1900" dirty="0"/>
              <a:t>of utilising commercially available rainfall forecasts and running detailed flood models in real time.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7ACCF-CDF1-43B9-B6C8-1037D2F735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842649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B96AAB-9308-4363-ADA4-FD681AFF6C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216" y="1154097"/>
            <a:ext cx="7704137" cy="501810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GB" sz="1900" dirty="0"/>
              <a:t>Comparison of proposed nowcasting model vs. Met Office operational (paid-for) rainfall forecasts from their STEPS model (nowcasting + NWP)</a:t>
            </a:r>
          </a:p>
          <a:p>
            <a:pPr>
              <a:spcBef>
                <a:spcPts val="1800"/>
              </a:spcBef>
            </a:pPr>
            <a:r>
              <a:rPr lang="en-GB" sz="1900" dirty="0"/>
              <a:t>Model refinement including more non-flooding events for training</a:t>
            </a:r>
          </a:p>
          <a:p>
            <a:pPr>
              <a:spcBef>
                <a:spcPts val="1800"/>
              </a:spcBef>
            </a:pPr>
            <a:r>
              <a:rPr lang="en-GB" sz="1900" dirty="0"/>
              <a:t>Include more information of rainfall (such as extremes) in rainfall nowcasting, for the aim of flood prediction</a:t>
            </a:r>
          </a:p>
          <a:p>
            <a:pPr>
              <a:spcBef>
                <a:spcPts val="1800"/>
              </a:spcBef>
            </a:pPr>
            <a:r>
              <a:rPr lang="en-GB" sz="1900" dirty="0"/>
              <a:t>Apply artificial neural </a:t>
            </a:r>
            <a:r>
              <a:rPr lang="en-GB" sz="1900"/>
              <a:t>network to </a:t>
            </a:r>
            <a:r>
              <a:rPr lang="en-GB" sz="1900" dirty="0"/>
              <a:t>predicting the flood 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7ACCF-CDF1-43B9-B6C8-1037D2F735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2240196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5F19AF-4413-42E0-871E-A6F1B8DC7E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sz="1800" dirty="0"/>
              <a:t>The authors acknowledge the financial support and data supplied by different organisations, as follows:</a:t>
            </a:r>
          </a:p>
          <a:p>
            <a:pPr>
              <a:spcAft>
                <a:spcPts val="600"/>
              </a:spcAft>
            </a:pPr>
            <a:r>
              <a:rPr lang="en-GB" sz="1800" dirty="0"/>
              <a:t>The FloodCitiSense project was funded under the ERA-NET </a:t>
            </a:r>
            <a:r>
              <a:rPr lang="en-GB" sz="1800" dirty="0" err="1"/>
              <a:t>Cofund</a:t>
            </a:r>
            <a:r>
              <a:rPr lang="en-GB" sz="1800" dirty="0"/>
              <a:t> Smart Futures call (ENSUF), with funding for UK partners provided by the ESRC</a:t>
            </a:r>
          </a:p>
          <a:p>
            <a:pPr>
              <a:spcAft>
                <a:spcPts val="600"/>
              </a:spcAft>
            </a:pPr>
            <a:r>
              <a:rPr lang="en-GB" sz="1800" dirty="0"/>
              <a:t>The hydraulic model employed for training of the data-driven forecasting model was supplied by Severn Trent.</a:t>
            </a:r>
          </a:p>
          <a:p>
            <a:pPr>
              <a:spcAft>
                <a:spcPts val="600"/>
              </a:spcAft>
            </a:pPr>
            <a:r>
              <a:rPr lang="en-GB" sz="1800" dirty="0"/>
              <a:t>Flood records used for preparation of the training dataset were supplied by Severn Trent and Birmingham City Council.</a:t>
            </a:r>
          </a:p>
          <a:p>
            <a:pPr>
              <a:spcAft>
                <a:spcPts val="600"/>
              </a:spcAft>
            </a:pPr>
            <a:endParaRPr lang="en-GB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7D77F-CA7B-4839-B49E-1F70B35402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133479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AEFCC4-422F-4349-BF85-E78ACAA5C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6850" y="1346889"/>
            <a:ext cx="2819420" cy="287180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GB" sz="1400" b="1" dirty="0"/>
              <a:t>Hydrological Catchment</a:t>
            </a:r>
            <a:endParaRPr lang="en-GB" sz="1400" baseline="30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6059F-C245-4459-80AE-4FFB39072B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3897" y="240036"/>
            <a:ext cx="6586668" cy="576263"/>
          </a:xfrm>
        </p:spPr>
        <p:txBody>
          <a:bodyPr/>
          <a:lstStyle/>
          <a:p>
            <a:r>
              <a:rPr lang="en-GB" sz="3100" dirty="0"/>
              <a:t>Pilot Area – Minworth Catchment (UK)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EF83CE-B9FE-4A3A-B373-8F817FA7FA83}"/>
              </a:ext>
            </a:extLst>
          </p:cNvPr>
          <p:cNvSpPr txBox="1"/>
          <p:nvPr/>
        </p:nvSpPr>
        <p:spPr>
          <a:xfrm>
            <a:off x="0" y="6611779"/>
            <a:ext cx="73271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[1] https://www.birmingham.gov.uk/downloads/file/2561/surface_water_management_plan_for_birmingham_-_final_report</a:t>
            </a:r>
            <a:endParaRPr lang="en-GB" sz="1000" dirty="0">
              <a:solidFill>
                <a:schemeClr val="bg1"/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0084A3-9654-43FC-AB5A-EEA832167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10" y="1634068"/>
            <a:ext cx="5629205" cy="26662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5BAFE5-0FDD-431B-8772-A6210667F42E}"/>
              </a:ext>
            </a:extLst>
          </p:cNvPr>
          <p:cNvSpPr txBox="1"/>
          <p:nvPr/>
        </p:nvSpPr>
        <p:spPr>
          <a:xfrm>
            <a:off x="4801135" y="4054127"/>
            <a:ext cx="8466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(Source</a:t>
            </a:r>
            <a:r>
              <a:rPr lang="en-GB" altLang="zh-CN" sz="1000" dirty="0"/>
              <a:t>:</a:t>
            </a:r>
            <a:r>
              <a:rPr lang="zh-CN" altLang="en-US" sz="1000" dirty="0"/>
              <a:t> </a:t>
            </a:r>
            <a:r>
              <a:rPr lang="en-GB" altLang="zh-CN" sz="1000" dirty="0"/>
              <a:t>[1])</a:t>
            </a:r>
            <a:endParaRPr lang="en-GB" sz="1000" dirty="0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9331AA91-35BC-48BF-BDF8-2EFE0EE301A9}"/>
              </a:ext>
            </a:extLst>
          </p:cNvPr>
          <p:cNvSpPr txBox="1">
            <a:spLocks/>
          </p:cNvSpPr>
          <p:nvPr/>
        </p:nvSpPr>
        <p:spPr>
          <a:xfrm>
            <a:off x="416850" y="4541272"/>
            <a:ext cx="8350610" cy="1451180"/>
          </a:xfrm>
          <a:prstGeom prst="rect">
            <a:avLst/>
          </a:prstGeom>
        </p:spPr>
        <p:txBody>
          <a:bodyPr/>
          <a:lstStyle>
            <a:lvl1pPr marL="342891" indent="-342891" algn="l" defTabSz="914377" rtl="0" eaLnBrk="1" latinLnBrk="0" hangingPunct="1">
              <a:spcBef>
                <a:spcPct val="20000"/>
              </a:spcBef>
              <a:buClr>
                <a:srgbClr val="292C8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rgbClr val="292C8F"/>
              </a:buClr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Clr>
                <a:srgbClr val="292C8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Clr>
                <a:srgbClr val="292C8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rgbClr val="292C8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4" indent="-285744">
              <a:spcBef>
                <a:spcPts val="600"/>
              </a:spcBef>
              <a:spcAft>
                <a:spcPts val="600"/>
              </a:spcAft>
            </a:pPr>
            <a:r>
              <a:rPr lang="en-GB" sz="1600" b="1" dirty="0"/>
              <a:t>Hydrological catchment area: </a:t>
            </a:r>
            <a:r>
              <a:rPr lang="en-GB" sz="1600" dirty="0"/>
              <a:t>443 km</a:t>
            </a:r>
            <a:r>
              <a:rPr lang="en-GB" sz="1600" baseline="30000" dirty="0"/>
              <a:t>2</a:t>
            </a:r>
            <a:r>
              <a:rPr lang="en-GB" sz="1600" dirty="0"/>
              <a:t>, comprising the city of Birmingham. </a:t>
            </a:r>
          </a:p>
          <a:p>
            <a:pPr marL="285744" indent="-285744">
              <a:spcBef>
                <a:spcPts val="600"/>
              </a:spcBef>
              <a:spcAft>
                <a:spcPts val="600"/>
              </a:spcAft>
            </a:pPr>
            <a:r>
              <a:rPr lang="en-GB" sz="1600" b="1" dirty="0"/>
              <a:t>Highly urbanised: </a:t>
            </a:r>
            <a:r>
              <a:rPr lang="en-GB" sz="1600" dirty="0"/>
              <a:t>1.5M population served by sewer system with over 6M km of pipes. </a:t>
            </a:r>
            <a:endParaRPr lang="en-GB" sz="1600" baseline="30000" dirty="0"/>
          </a:p>
          <a:p>
            <a:pPr marL="285744" indent="-285744">
              <a:spcBef>
                <a:spcPts val="600"/>
              </a:spcBef>
              <a:spcAft>
                <a:spcPts val="600"/>
              </a:spcAft>
            </a:pPr>
            <a:r>
              <a:rPr lang="en-GB" sz="1600" b="1" dirty="0"/>
              <a:t>Sources of flooding: </a:t>
            </a:r>
            <a:r>
              <a:rPr lang="en-GB" sz="1600" dirty="0"/>
              <a:t>often a combination of river, sewer and surface (pluvial) flooding.</a:t>
            </a:r>
          </a:p>
          <a:p>
            <a:pPr marL="285744" indent="-285744">
              <a:spcBef>
                <a:spcPts val="600"/>
              </a:spcBef>
              <a:spcAft>
                <a:spcPts val="600"/>
              </a:spcAft>
            </a:pPr>
            <a:r>
              <a:rPr lang="en-GB" sz="1600" b="1" dirty="0"/>
              <a:t>Localised flooding </a:t>
            </a:r>
            <a:r>
              <a:rPr lang="en-GB" sz="1600" dirty="0"/>
              <a:t>can occur simultaneously in several areas across the catchment.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6B8354E7-2CFE-4CB9-A8CD-D4898300455C}"/>
              </a:ext>
            </a:extLst>
          </p:cNvPr>
          <p:cNvSpPr txBox="1">
            <a:spLocks/>
          </p:cNvSpPr>
          <p:nvPr/>
        </p:nvSpPr>
        <p:spPr>
          <a:xfrm>
            <a:off x="3165610" y="1346889"/>
            <a:ext cx="2601918" cy="287180"/>
          </a:xfrm>
          <a:prstGeom prst="rect">
            <a:avLst/>
          </a:prstGeom>
        </p:spPr>
        <p:txBody>
          <a:bodyPr/>
          <a:lstStyle>
            <a:lvl1pPr marL="342891" indent="-342891" algn="l" defTabSz="914377" rtl="0" eaLnBrk="1" latinLnBrk="0" hangingPunct="1">
              <a:spcBef>
                <a:spcPct val="20000"/>
              </a:spcBef>
              <a:buClr>
                <a:srgbClr val="292C8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rgbClr val="292C8F"/>
              </a:buClr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Clr>
                <a:srgbClr val="292C8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Clr>
                <a:srgbClr val="292C8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rgbClr val="292C8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400" b="1" dirty="0"/>
              <a:t>Flood risk hotspots</a:t>
            </a:r>
            <a:endParaRPr lang="en-GB" sz="1400" baseline="30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539A0C-C75A-4C17-9366-152CBDDEE1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24" t="24118" r="21270" b="9235"/>
          <a:stretch/>
        </p:blipFill>
        <p:spPr>
          <a:xfrm>
            <a:off x="6260100" y="1707073"/>
            <a:ext cx="2396390" cy="2544695"/>
          </a:xfrm>
          <a:prstGeom prst="rect">
            <a:avLst/>
          </a:prstGeom>
        </p:spPr>
      </p:pic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DD24620B-8C1A-435D-B67E-0F5E999460F2}"/>
              </a:ext>
            </a:extLst>
          </p:cNvPr>
          <p:cNvSpPr txBox="1">
            <a:spLocks/>
          </p:cNvSpPr>
          <p:nvPr/>
        </p:nvSpPr>
        <p:spPr>
          <a:xfrm>
            <a:off x="6125232" y="1346888"/>
            <a:ext cx="2601918" cy="287180"/>
          </a:xfrm>
          <a:prstGeom prst="rect">
            <a:avLst/>
          </a:prstGeom>
        </p:spPr>
        <p:txBody>
          <a:bodyPr/>
          <a:lstStyle>
            <a:lvl1pPr marL="342891" indent="-342891" algn="l" defTabSz="914377" rtl="0" eaLnBrk="1" latinLnBrk="0" hangingPunct="1">
              <a:spcBef>
                <a:spcPct val="20000"/>
              </a:spcBef>
              <a:buClr>
                <a:srgbClr val="292C8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rgbClr val="292C8F"/>
              </a:buClr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Clr>
                <a:srgbClr val="292C8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Clr>
                <a:srgbClr val="292C8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rgbClr val="292C8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400" b="1" dirty="0"/>
              <a:t>Sewer Model</a:t>
            </a:r>
            <a:endParaRPr lang="en-GB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418703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7702A8-BC48-4D36-9EB5-2948707ABE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GB" sz="2400" dirty="0">
                <a:latin typeface="Verdan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To develop a methodology for flood forecasting suitable for </a:t>
            </a:r>
            <a:r>
              <a:rPr lang="en-GB" sz="2400" b="1" dirty="0">
                <a:latin typeface="Verdan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operational use by Birmingham City local authorities.</a:t>
            </a:r>
            <a:endParaRPr lang="en-GB" altLang="zh-CN" sz="2400" dirty="0">
              <a:latin typeface="Verdana" panose="020B060403050404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GB" altLang="zh-CN" sz="2400" dirty="0">
              <a:latin typeface="Verdana" panose="020B060403050404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GB" altLang="zh-CN" sz="2400" dirty="0">
                <a:latin typeface="Verdan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This methodology needs to be:</a:t>
            </a:r>
            <a:endParaRPr lang="en-GB" sz="2400" dirty="0">
              <a:latin typeface="Verdana" panose="020B060403050404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GB" dirty="0">
                <a:latin typeface="Verdan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GB" sz="2400" dirty="0">
                <a:latin typeface="Verdan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omputationally efficient</a:t>
            </a:r>
          </a:p>
          <a:p>
            <a:pPr>
              <a:spcAft>
                <a:spcPts val="600"/>
              </a:spcAft>
            </a:pPr>
            <a:r>
              <a:rPr lang="en-GB" dirty="0">
                <a:latin typeface="Verdan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Operationally simple and inexpensive</a:t>
            </a:r>
            <a:endParaRPr lang="en-GB" sz="2400" dirty="0">
              <a:latin typeface="Verdana" panose="020B060403050404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GB" sz="2400" dirty="0">
                <a:latin typeface="Verdan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Able to predict flooding occurrence at specific locations within the catchment area</a:t>
            </a:r>
            <a:endParaRPr lang="en-GB" sz="2400" dirty="0"/>
          </a:p>
          <a:p>
            <a:endParaRPr lang="en-GB" dirty="0"/>
          </a:p>
        </p:txBody>
      </p:sp>
      <p:pic>
        <p:nvPicPr>
          <p:cNvPr id="4" name="Picture 2" descr="JPIUE - Economies">
            <a:extLst>
              <a:ext uri="{FF2B5EF4-FFF2-40B4-BE49-F238E27FC236}">
                <a16:creationId xmlns:a16="http://schemas.microsoft.com/office/drawing/2014/main" id="{63F48246-0303-447A-8B14-33B4F064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5082651"/>
            <a:ext cx="2628900" cy="147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play-uc.net/wp-content/uploads/2014/12/Hoofdbanner-JPI.jpg">
            <a:extLst>
              <a:ext uri="{FF2B5EF4-FFF2-40B4-BE49-F238E27FC236}">
                <a16:creationId xmlns:a16="http://schemas.microsoft.com/office/drawing/2014/main" id="{011F21BC-A0E9-49F3-9C40-5CC5BF8646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27500"/>
          <a:stretch/>
        </p:blipFill>
        <p:spPr bwMode="auto">
          <a:xfrm>
            <a:off x="3057260" y="5447524"/>
            <a:ext cx="3411794" cy="102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AE497-8FEF-4D23-8EBA-75B33DEB2D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Objective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44841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0D4C7-1184-4C38-93F3-AB13A87E09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2077" y="240036"/>
            <a:ext cx="6794395" cy="576263"/>
          </a:xfrm>
        </p:spPr>
        <p:txBody>
          <a:bodyPr/>
          <a:lstStyle/>
          <a:p>
            <a:r>
              <a:rPr lang="en-GB" sz="3000" dirty="0"/>
              <a:t>Forecasting Model Structure - Overview	</a:t>
            </a:r>
          </a:p>
        </p:txBody>
      </p:sp>
      <p:sp>
        <p:nvSpPr>
          <p:cNvPr id="82" name="Right Brace 81">
            <a:extLst>
              <a:ext uri="{FF2B5EF4-FFF2-40B4-BE49-F238E27FC236}">
                <a16:creationId xmlns:a16="http://schemas.microsoft.com/office/drawing/2014/main" id="{0EADACB6-A12B-4BC6-8C72-BAE2811A3CA3}"/>
              </a:ext>
            </a:extLst>
          </p:cNvPr>
          <p:cNvSpPr/>
          <p:nvPr/>
        </p:nvSpPr>
        <p:spPr>
          <a:xfrm rot="10800000">
            <a:off x="4116217" y="1192196"/>
            <a:ext cx="285831" cy="3837004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D271B42-8314-464A-8112-98B8190489F4}"/>
              </a:ext>
            </a:extLst>
          </p:cNvPr>
          <p:cNvSpPr txBox="1"/>
          <p:nvPr/>
        </p:nvSpPr>
        <p:spPr>
          <a:xfrm>
            <a:off x="1116014" y="2688935"/>
            <a:ext cx="3009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STAGE 1: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2-layer rainfall nowcasting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000000"/>
                </a:solidFill>
                <a:latin typeface="Arial"/>
              </a:rPr>
              <a:t>(0-6h)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Right Brace 85">
            <a:extLst>
              <a:ext uri="{FF2B5EF4-FFF2-40B4-BE49-F238E27FC236}">
                <a16:creationId xmlns:a16="http://schemas.microsoft.com/office/drawing/2014/main" id="{35152891-4920-41A4-B161-F7E3FA09081D}"/>
              </a:ext>
            </a:extLst>
          </p:cNvPr>
          <p:cNvSpPr/>
          <p:nvPr/>
        </p:nvSpPr>
        <p:spPr>
          <a:xfrm rot="10800000">
            <a:off x="4120019" y="5063886"/>
            <a:ext cx="282029" cy="1211267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8E6170B-2456-46CB-8FAA-B456F3BEECBE}"/>
              </a:ext>
            </a:extLst>
          </p:cNvPr>
          <p:cNvSpPr txBox="1"/>
          <p:nvPr/>
        </p:nvSpPr>
        <p:spPr>
          <a:xfrm>
            <a:off x="1359538" y="5349407"/>
            <a:ext cx="2548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</a:lstStyle>
          <a:p>
            <a:r>
              <a:rPr lang="en-GB" dirty="0"/>
              <a:t>STAGE 2: </a:t>
            </a:r>
          </a:p>
          <a:p>
            <a:r>
              <a:rPr lang="en-GB" dirty="0"/>
              <a:t>Flood forecasting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E6742C8-49EF-4017-8C2C-75FC4B6F0120}"/>
              </a:ext>
            </a:extLst>
          </p:cNvPr>
          <p:cNvGrpSpPr/>
          <p:nvPr/>
        </p:nvGrpSpPr>
        <p:grpSpPr>
          <a:xfrm>
            <a:off x="3733800" y="1153422"/>
            <a:ext cx="5540860" cy="5121731"/>
            <a:chOff x="3733800" y="1153422"/>
            <a:chExt cx="5540860" cy="5121731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241BD1A-8169-482E-A725-CEACBE9A627B}"/>
                </a:ext>
              </a:extLst>
            </p:cNvPr>
            <p:cNvGrpSpPr/>
            <p:nvPr/>
          </p:nvGrpSpPr>
          <p:grpSpPr>
            <a:xfrm>
              <a:off x="3733800" y="4579933"/>
              <a:ext cx="5464292" cy="1446972"/>
              <a:chOff x="1905000" y="4421184"/>
              <a:chExt cx="4772025" cy="1140376"/>
            </a:xfrm>
          </p:grpSpPr>
          <p:pic>
            <p:nvPicPr>
              <p:cNvPr id="112" name="Picture 111">
                <a:extLst>
                  <a:ext uri="{FF2B5EF4-FFF2-40B4-BE49-F238E27FC236}">
                    <a16:creationId xmlns:a16="http://schemas.microsoft.com/office/drawing/2014/main" id="{88AE3975-EF38-496C-91F7-2DB5562C7C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0071" r="4715" b="58555"/>
              <a:stretch/>
            </p:blipFill>
            <p:spPr>
              <a:xfrm>
                <a:off x="2057400" y="4421184"/>
                <a:ext cx="4547026" cy="303216"/>
              </a:xfrm>
              <a:prstGeom prst="rect">
                <a:avLst/>
              </a:prstGeom>
            </p:spPr>
          </p:pic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DE82C969-FD86-4E58-B10A-4A8EFACEE9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68598"/>
              <a:stretch/>
            </p:blipFill>
            <p:spPr>
              <a:xfrm>
                <a:off x="1905000" y="4724400"/>
                <a:ext cx="4772025" cy="837160"/>
              </a:xfrm>
              <a:prstGeom prst="rect">
                <a:avLst/>
              </a:prstGeom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EF6B912-C6C6-435E-8B8D-F7BF0B1F5471}"/>
                </a:ext>
              </a:extLst>
            </p:cNvPr>
            <p:cNvSpPr txBox="1"/>
            <p:nvPr/>
          </p:nvSpPr>
          <p:spPr>
            <a:xfrm>
              <a:off x="5276755" y="3341490"/>
              <a:ext cx="14074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Current Rain Map</a:t>
              </a:r>
              <a:endParaRPr lang="en-GB" sz="1200" b="1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CF7DFB1-680E-4940-B530-945EA2D4ED11}"/>
                </a:ext>
              </a:extLst>
            </p:cNvPr>
            <p:cNvSpPr txBox="1"/>
            <p:nvPr/>
          </p:nvSpPr>
          <p:spPr>
            <a:xfrm>
              <a:off x="4724400" y="1153422"/>
              <a:ext cx="22381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Current mesoscale atmospheric conditions &amp; 6h forecast</a:t>
              </a:r>
              <a:endParaRPr lang="en-GB" sz="1200" b="1" dirty="0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22EF120-088D-4E76-89B5-88CD7071FB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559" r="43680" b="83852"/>
            <a:stretch/>
          </p:blipFill>
          <p:spPr>
            <a:xfrm>
              <a:off x="5687933" y="3614185"/>
              <a:ext cx="533400" cy="546247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A21F02A-C17E-4F7E-888D-265AF0202527}"/>
                </a:ext>
              </a:extLst>
            </p:cNvPr>
            <p:cNvSpPr txBox="1"/>
            <p:nvPr/>
          </p:nvSpPr>
          <p:spPr>
            <a:xfrm>
              <a:off x="6816203" y="1294883"/>
              <a:ext cx="20871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DB of weather conditions 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7BC3C80C-B608-429E-8929-285286A8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43136" y="1608118"/>
              <a:ext cx="430573" cy="514598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0A3EF91-B915-42BB-9D08-0B4396046675}"/>
                </a:ext>
              </a:extLst>
            </p:cNvPr>
            <p:cNvSpPr txBox="1"/>
            <p:nvPr/>
          </p:nvSpPr>
          <p:spPr>
            <a:xfrm>
              <a:off x="6772263" y="3302416"/>
              <a:ext cx="250239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DB of rainfall maps linked to analogue atmospheric conditions</a:t>
              </a: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FF5B514F-09EC-4840-8622-9F279B891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11727" y="3689432"/>
              <a:ext cx="430573" cy="514598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7D695F7-FB1D-4DDB-BE7A-78978EB1533A}"/>
                </a:ext>
              </a:extLst>
            </p:cNvPr>
            <p:cNvSpPr txBox="1"/>
            <p:nvPr/>
          </p:nvSpPr>
          <p:spPr>
            <a:xfrm>
              <a:off x="5073577" y="2380855"/>
              <a:ext cx="33748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120 analogue mesoscale atmospheric conditions</a:t>
              </a:r>
              <a:endParaRPr lang="en-GB" sz="1200" dirty="0"/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F570B68-3017-413D-991F-6931D90B8D6A}"/>
                </a:ext>
              </a:extLst>
            </p:cNvPr>
            <p:cNvCxnSpPr>
              <a:cxnSpLocks/>
            </p:cNvCxnSpPr>
            <p:nvPr/>
          </p:nvCxnSpPr>
          <p:spPr>
            <a:xfrm>
              <a:off x="6351290" y="2182615"/>
              <a:ext cx="485308" cy="216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57167509-CF50-479E-A8BD-920A0A0DB2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60510" y="2161299"/>
              <a:ext cx="486000" cy="216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8C2B9150-C3B1-4973-8CE2-3E7C93C36898}"/>
                </a:ext>
              </a:extLst>
            </p:cNvPr>
            <p:cNvCxnSpPr>
              <a:cxnSpLocks/>
            </p:cNvCxnSpPr>
            <p:nvPr/>
          </p:nvCxnSpPr>
          <p:spPr>
            <a:xfrm>
              <a:off x="6307813" y="4214522"/>
              <a:ext cx="485308" cy="216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C2DA9238-C672-4F2C-B2EC-66DC022304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6432" y="4220599"/>
              <a:ext cx="486000" cy="216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6E454DA-821A-4B76-B972-74A27839C64F}"/>
                </a:ext>
              </a:extLst>
            </p:cNvPr>
            <p:cNvSpPr txBox="1"/>
            <p:nvPr/>
          </p:nvSpPr>
          <p:spPr>
            <a:xfrm>
              <a:off x="4315840" y="4368170"/>
              <a:ext cx="29231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12 rainfall analogues (ensemble nowcast)</a:t>
              </a:r>
              <a:endParaRPr lang="en-GB" sz="11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2835067-C9E2-4800-89FA-525A34519877}"/>
                </a:ext>
              </a:extLst>
            </p:cNvPr>
            <p:cNvSpPr txBox="1"/>
            <p:nvPr/>
          </p:nvSpPr>
          <p:spPr>
            <a:xfrm>
              <a:off x="4687797" y="5930648"/>
              <a:ext cx="8873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(Averaged) </a:t>
              </a:r>
              <a:endParaRPr lang="en-GB" sz="1050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AC25084-BF90-4C7E-81C8-02FCEE84737E}"/>
                </a:ext>
              </a:extLst>
            </p:cNvPr>
            <p:cNvSpPr txBox="1"/>
            <p:nvPr/>
          </p:nvSpPr>
          <p:spPr>
            <a:xfrm>
              <a:off x="6859319" y="5934200"/>
              <a:ext cx="118298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(Quantile based) </a:t>
              </a:r>
              <a:endParaRPr lang="en-GB" sz="1050" dirty="0"/>
            </a:p>
          </p:txBody>
        </p:sp>
        <p:sp>
          <p:nvSpPr>
            <p:cNvPr id="72" name="Right Brace 71">
              <a:extLst>
                <a:ext uri="{FF2B5EF4-FFF2-40B4-BE49-F238E27FC236}">
                  <a16:creationId xmlns:a16="http://schemas.microsoft.com/office/drawing/2014/main" id="{B131274C-45B2-4E27-B7B2-D558AC300E16}"/>
                </a:ext>
              </a:extLst>
            </p:cNvPr>
            <p:cNvSpPr/>
            <p:nvPr/>
          </p:nvSpPr>
          <p:spPr>
            <a:xfrm rot="10800000">
              <a:off x="4116217" y="1192196"/>
              <a:ext cx="285831" cy="3837004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Right Brace 73">
              <a:extLst>
                <a:ext uri="{FF2B5EF4-FFF2-40B4-BE49-F238E27FC236}">
                  <a16:creationId xmlns:a16="http://schemas.microsoft.com/office/drawing/2014/main" id="{74326825-C8F7-4165-B826-A02E03740BFC}"/>
                </a:ext>
              </a:extLst>
            </p:cNvPr>
            <p:cNvSpPr/>
            <p:nvPr/>
          </p:nvSpPr>
          <p:spPr>
            <a:xfrm rot="10800000">
              <a:off x="4120019" y="5063886"/>
              <a:ext cx="282029" cy="1211267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E38DB93-CECB-424F-A46B-2BD98DFFDDE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77743" y="1596325"/>
              <a:ext cx="989697" cy="720000"/>
              <a:chOff x="5331886" y="1582067"/>
              <a:chExt cx="1252442" cy="911146"/>
            </a:xfrm>
          </p:grpSpPr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93950CAD-5E39-4A5E-A28F-D8EC574906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504328" y="1582067"/>
                <a:ext cx="1080000" cy="810000"/>
              </a:xfrm>
              <a:prstGeom prst="rect">
                <a:avLst/>
              </a:prstGeom>
            </p:spPr>
          </p:pic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08BE4ADA-520E-470F-83F3-789CA34E71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436576" y="1628997"/>
                <a:ext cx="1080000" cy="810000"/>
              </a:xfrm>
              <a:prstGeom prst="rect">
                <a:avLst/>
              </a:prstGeom>
            </p:spPr>
          </p:pic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8F360A9A-D3E1-4A65-BF69-2C6CDFC9A5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31886" y="1683213"/>
                <a:ext cx="1080000" cy="810000"/>
              </a:xfrm>
              <a:prstGeom prst="rect">
                <a:avLst/>
              </a:prstGeom>
            </p:spPr>
          </p:pic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212EDE8C-6B2C-46C1-A64A-44F93630A407}"/>
                </a:ext>
              </a:extLst>
            </p:cNvPr>
            <p:cNvGrpSpPr/>
            <p:nvPr/>
          </p:nvGrpSpPr>
          <p:grpSpPr>
            <a:xfrm>
              <a:off x="4693754" y="2596505"/>
              <a:ext cx="4205479" cy="770263"/>
              <a:chOff x="4693754" y="2596505"/>
              <a:chExt cx="4205479" cy="770263"/>
            </a:xfrm>
          </p:grpSpPr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F7D371FB-14D0-42B0-9969-19D72734C2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93754" y="2647378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4CA81F27-4B52-4DC0-A2F2-DF5746D40E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51753" y="2640266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937D6F26-C8B3-4DBF-9CD8-1DA9130928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24158" y="2640559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2BF1CD45-1121-4C09-AC90-9F0345E8D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73261" y="2636537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B3C290C2-38B9-47CF-8258-F73FB30845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31260" y="2629425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A70E65ED-CCB9-4EA3-A6B8-C2C2765E83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03665" y="2629718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AA0F5FAD-56F4-4BC1-9E10-330A6BD6EB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52674" y="2635476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50537B0C-8EBB-4A0C-84D9-D7DFAF2255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10673" y="2628364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01911834-3630-4E4B-8F7C-E72658D797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83078" y="2628657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D97FA079-3380-4EE0-9D84-9C1D068E7A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32181" y="2624635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232B17DD-69C5-4779-8079-1512ECA90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90180" y="2617523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E453C849-3A04-4526-9D1E-458E41474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62585" y="2617816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436223DC-117B-4F57-AEE5-81DF45B002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22271" y="2615519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4974F4BF-20EB-4913-9C5F-62E79E6316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80270" y="2608407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79D12401-1A1E-4754-8841-F0E213F600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52675" y="2608700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1A9C7A13-0695-4E60-94F8-6656E47B39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01778" y="2604678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AC1FB39E-0A00-44B6-B80A-17F6CE7668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59777" y="2597566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ECD37E8C-FACE-41D5-995C-089D83324C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32182" y="2597859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7754C6FE-63BA-4A3C-B6A1-FB8E581B96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81191" y="2603617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40B89B83-94CE-4322-9BD1-50DE031CD0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39190" y="2596505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A9376363-58F0-4B18-A7FC-2CBB550088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11595" y="2596798"/>
                <a:ext cx="987638" cy="719390"/>
              </a:xfrm>
              <a:prstGeom prst="rect">
                <a:avLst/>
              </a:prstGeom>
            </p:spPr>
          </p:pic>
        </p:grp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146C136C-67E5-4B34-9A2A-002227E3D24F}"/>
                </a:ext>
              </a:extLst>
            </p:cNvPr>
            <p:cNvCxnSpPr>
              <a:cxnSpLocks/>
            </p:cNvCxnSpPr>
            <p:nvPr/>
          </p:nvCxnSpPr>
          <p:spPr>
            <a:xfrm>
              <a:off x="6903247" y="3479989"/>
              <a:ext cx="0" cy="9505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6855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A1312C-36C0-4FAA-AB3C-CC8DDF33C7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0669" y="1381124"/>
            <a:ext cx="3736085" cy="488436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1800" b="1" dirty="0"/>
              <a:t>Stage 1 - Rainfall nowcasting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1600" dirty="0"/>
              <a:t>NORA analogue-based forecasting tool, consisting of two layers: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Layer 1: Identification of analogue mesoscale atmospheric conditions (120) 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Layer 2: from radar images linked to atmospheric analogues, select 12 most similar to those currently observed (images initially vectorised)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Effectively, an ensemble rainfall forecast is obtained</a:t>
            </a:r>
            <a:endParaRPr lang="en-GB" sz="1200" dirty="0"/>
          </a:p>
          <a:p>
            <a:pPr lvl="1">
              <a:spcAft>
                <a:spcPts val="600"/>
              </a:spcAft>
            </a:pPr>
            <a:endParaRPr lang="en-GB" sz="1200" dirty="0"/>
          </a:p>
          <a:p>
            <a:pPr lvl="1">
              <a:spcAft>
                <a:spcPts val="600"/>
              </a:spcAft>
            </a:pPr>
            <a:endParaRPr lang="en-GB" sz="1200" dirty="0"/>
          </a:p>
          <a:p>
            <a:pPr lvl="1">
              <a:spcAft>
                <a:spcPts val="600"/>
              </a:spcAft>
            </a:pPr>
            <a:endParaRPr lang="en-GB" sz="1200" dirty="0"/>
          </a:p>
          <a:p>
            <a:pPr lvl="1">
              <a:spcAft>
                <a:spcPts val="600"/>
              </a:spcAft>
            </a:pPr>
            <a:endParaRPr lang="en-GB" sz="1200" dirty="0"/>
          </a:p>
          <a:p>
            <a:pPr lvl="1">
              <a:spcAft>
                <a:spcPts val="600"/>
              </a:spcAft>
            </a:pPr>
            <a:endParaRPr lang="en-GB" sz="1200" dirty="0"/>
          </a:p>
          <a:p>
            <a:pPr lvl="1">
              <a:spcAft>
                <a:spcPts val="600"/>
              </a:spcAft>
            </a:pPr>
            <a:endParaRPr lang="en-GB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0D4C7-1184-4C38-93F3-AB13A87E09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Forecasting Model – Stage 1	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9752180-8235-4445-A236-A847E151DD93}"/>
              </a:ext>
            </a:extLst>
          </p:cNvPr>
          <p:cNvSpPr txBox="1"/>
          <p:nvPr/>
        </p:nvSpPr>
        <p:spPr>
          <a:xfrm>
            <a:off x="76200" y="6400800"/>
            <a:ext cx="758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Key techniques: PCA-based dimensionality reduction, K nearest </a:t>
            </a:r>
            <a:r>
              <a:rPr lang="en-US" b="1" dirty="0" err="1">
                <a:solidFill>
                  <a:schemeClr val="bg1"/>
                </a:solidFill>
              </a:rPr>
              <a:t>neighbour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08C3E6D-9952-446C-8FB5-B1AE5026D1E9}"/>
              </a:ext>
            </a:extLst>
          </p:cNvPr>
          <p:cNvGrpSpPr/>
          <p:nvPr/>
        </p:nvGrpSpPr>
        <p:grpSpPr>
          <a:xfrm>
            <a:off x="3794069" y="1551155"/>
            <a:ext cx="5468291" cy="3875778"/>
            <a:chOff x="3806369" y="1153422"/>
            <a:chExt cx="5468291" cy="387577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751EA5-E25C-44CB-BA60-ECCA8D4E13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0071" r="4715" b="58555"/>
            <a:stretch/>
          </p:blipFill>
          <p:spPr>
            <a:xfrm>
              <a:off x="3908308" y="4579933"/>
              <a:ext cx="5206653" cy="38473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D2718B-E5AB-4A70-B555-9519BD271CAF}"/>
                </a:ext>
              </a:extLst>
            </p:cNvPr>
            <p:cNvSpPr txBox="1"/>
            <p:nvPr/>
          </p:nvSpPr>
          <p:spPr>
            <a:xfrm>
              <a:off x="5276755" y="3341490"/>
              <a:ext cx="14074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Current Rain Map</a:t>
              </a:r>
              <a:endParaRPr lang="en-GB" sz="12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A0551B-595F-435E-87FA-7C499150EF49}"/>
                </a:ext>
              </a:extLst>
            </p:cNvPr>
            <p:cNvSpPr txBox="1"/>
            <p:nvPr/>
          </p:nvSpPr>
          <p:spPr>
            <a:xfrm>
              <a:off x="4724400" y="1153422"/>
              <a:ext cx="22381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Current mesoscale atmospheric conditions &amp; 6h forecast</a:t>
              </a:r>
              <a:endParaRPr lang="en-GB" sz="1200" b="1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69DB156-A0AF-4EEF-AD03-993C98E02D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559" r="43680" b="83852"/>
            <a:stretch/>
          </p:blipFill>
          <p:spPr>
            <a:xfrm>
              <a:off x="5687933" y="3614185"/>
              <a:ext cx="533400" cy="54624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F47046-D866-4A01-AFF2-BF55809A5C07}"/>
                </a:ext>
              </a:extLst>
            </p:cNvPr>
            <p:cNvSpPr txBox="1"/>
            <p:nvPr/>
          </p:nvSpPr>
          <p:spPr>
            <a:xfrm>
              <a:off x="6816203" y="1294883"/>
              <a:ext cx="20871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DB of weather conditions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E726927-877D-4CAA-A482-E494851F1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43136" y="1608118"/>
              <a:ext cx="430573" cy="51459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A1CAB1-1E4A-4980-9237-03EEDD2765A2}"/>
                </a:ext>
              </a:extLst>
            </p:cNvPr>
            <p:cNvSpPr txBox="1"/>
            <p:nvPr/>
          </p:nvSpPr>
          <p:spPr>
            <a:xfrm>
              <a:off x="6772263" y="3302416"/>
              <a:ext cx="250239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DB of rainfall maps linked to analogue atmospheric conditions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DC76EFC-3F6D-4A1B-82E2-D84232FA2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11727" y="3689432"/>
              <a:ext cx="430573" cy="514598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B78F59E-102B-4F5F-8959-2F76BC9C07AC}"/>
                </a:ext>
              </a:extLst>
            </p:cNvPr>
            <p:cNvSpPr txBox="1"/>
            <p:nvPr/>
          </p:nvSpPr>
          <p:spPr>
            <a:xfrm>
              <a:off x="5073577" y="2380855"/>
              <a:ext cx="33748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120 analogue mesoscale atmospheric conditions</a:t>
              </a:r>
              <a:endParaRPr lang="en-GB" sz="1200" dirty="0"/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418BCD7A-D1F2-4B13-ABF7-1FCEFA6364E6}"/>
                </a:ext>
              </a:extLst>
            </p:cNvPr>
            <p:cNvCxnSpPr>
              <a:cxnSpLocks/>
            </p:cNvCxnSpPr>
            <p:nvPr/>
          </p:nvCxnSpPr>
          <p:spPr>
            <a:xfrm>
              <a:off x="6351290" y="2182615"/>
              <a:ext cx="485308" cy="216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6CEEFCD-4BB3-4F02-A3D7-B1990E93B5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60510" y="2161299"/>
              <a:ext cx="486000" cy="216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106B3F6E-EAF0-4C75-867A-703CEC48AAAE}"/>
                </a:ext>
              </a:extLst>
            </p:cNvPr>
            <p:cNvCxnSpPr>
              <a:cxnSpLocks/>
            </p:cNvCxnSpPr>
            <p:nvPr/>
          </p:nvCxnSpPr>
          <p:spPr>
            <a:xfrm>
              <a:off x="6307813" y="4214522"/>
              <a:ext cx="485308" cy="216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3979FF97-1643-490C-A1E2-8F939A28A3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6432" y="4220599"/>
              <a:ext cx="486000" cy="216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09A0232-D2F6-4287-B058-54D84F2E815F}"/>
                </a:ext>
              </a:extLst>
            </p:cNvPr>
            <p:cNvSpPr txBox="1"/>
            <p:nvPr/>
          </p:nvSpPr>
          <p:spPr>
            <a:xfrm>
              <a:off x="4315840" y="4368170"/>
              <a:ext cx="29231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12 rainfall analogues (ensemble nowcast)</a:t>
              </a:r>
              <a:endParaRPr lang="en-GB" sz="1100" dirty="0"/>
            </a:p>
          </p:txBody>
        </p:sp>
        <p:sp>
          <p:nvSpPr>
            <p:cNvPr id="82" name="Right Brace 81">
              <a:extLst>
                <a:ext uri="{FF2B5EF4-FFF2-40B4-BE49-F238E27FC236}">
                  <a16:creationId xmlns:a16="http://schemas.microsoft.com/office/drawing/2014/main" id="{0EADACB6-A12B-4BC6-8C72-BAE2811A3CA3}"/>
                </a:ext>
              </a:extLst>
            </p:cNvPr>
            <p:cNvSpPr/>
            <p:nvPr/>
          </p:nvSpPr>
          <p:spPr>
            <a:xfrm rot="10800000">
              <a:off x="4116217" y="1192196"/>
              <a:ext cx="285831" cy="3837004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D271B42-8314-464A-8112-98B8190489F4}"/>
                </a:ext>
              </a:extLst>
            </p:cNvPr>
            <p:cNvSpPr txBox="1"/>
            <p:nvPr/>
          </p:nvSpPr>
          <p:spPr>
            <a:xfrm rot="16200000">
              <a:off x="2844052" y="2984341"/>
              <a:ext cx="22016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2-layer rainfall nowcasting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F89A8B0-282E-4A93-B032-9893452F932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77743" y="1596325"/>
              <a:ext cx="989697" cy="720000"/>
              <a:chOff x="5331886" y="1582067"/>
              <a:chExt cx="1252442" cy="911146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5107A1B-AFAC-498F-8DC7-F541ADB2BD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504328" y="1582067"/>
                <a:ext cx="1080000" cy="81000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48CD6EB-F3E0-4DBC-AE26-671992DB19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436576" y="1628997"/>
                <a:ext cx="1080000" cy="8100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AFF3EE0-9D40-4049-9E4E-D946CD0ACA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31886" y="1683213"/>
                <a:ext cx="1080000" cy="810000"/>
              </a:xfrm>
              <a:prstGeom prst="rect">
                <a:avLst/>
              </a:prstGeom>
            </p:spPr>
          </p:pic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1ACA8E4-3275-479D-B568-CC848A060F50}"/>
                </a:ext>
              </a:extLst>
            </p:cNvPr>
            <p:cNvGrpSpPr/>
            <p:nvPr/>
          </p:nvGrpSpPr>
          <p:grpSpPr>
            <a:xfrm>
              <a:off x="4693754" y="2596505"/>
              <a:ext cx="4205479" cy="770263"/>
              <a:chOff x="4693754" y="2596505"/>
              <a:chExt cx="4205479" cy="770263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D32CC13-4EC7-4580-B798-EBDEB6B60B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93754" y="2647378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8B2BA894-1A28-4F84-B49E-8EB63BB588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51753" y="2640266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EDC9F2DB-9D0F-4065-A3C7-FA676206ED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24158" y="2640559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EDBD312C-DCBC-498F-B81D-D475D22478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73261" y="2636537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983D8F74-31FA-4A1B-9E45-6C48CEB353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31260" y="2629425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BF38F106-81D3-4E9A-9572-C7AB2C6E1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03665" y="2629718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6B2A1E52-F1B4-40A2-AD24-588BF51928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52674" y="2635476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7063FA7C-039D-4553-8226-C260B6AE18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10673" y="2628364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F16334ED-8BDE-47F4-9FFE-D4CADB7763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83078" y="2628657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371C7A8C-1D2F-4547-8C1C-B6EB5AC06D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32181" y="2624635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73AF733A-D2FA-4760-A5C9-7B5E9129F9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90180" y="2617523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073163A3-E1B8-42E7-B6B4-A00931819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62585" y="2617816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70FB7DCD-095B-4F0E-834D-41D6081DA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22271" y="2615519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CADD96D6-C7BD-4DEF-A17B-291C458916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80270" y="2608407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B30CA960-55D9-4F8C-B125-2D5F384650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52675" y="2608700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8D92DF1F-C14C-4521-98B0-63018D06D9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01778" y="2604678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2B1BE4D7-D7EE-4A8D-B896-62B0B03FB2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59777" y="2597566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13C35116-3C8F-40CA-8CCF-7ED32397C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32182" y="2597859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C47AE515-3D94-4CBB-B4AC-211E4A356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81191" y="2603617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C52B805B-BF1C-4D7A-95BB-DA4B6CDFF6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39190" y="2596505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70708468-D387-4D49-B5C5-91C7ED0160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11595" y="2596798"/>
                <a:ext cx="987638" cy="719390"/>
              </a:xfrm>
              <a:prstGeom prst="rect">
                <a:avLst/>
              </a:prstGeom>
            </p:spPr>
          </p:pic>
        </p:grp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F7ACB63C-0150-4B43-8990-9C05B7887E50}"/>
                </a:ext>
              </a:extLst>
            </p:cNvPr>
            <p:cNvCxnSpPr>
              <a:cxnSpLocks/>
            </p:cNvCxnSpPr>
            <p:nvPr/>
          </p:nvCxnSpPr>
          <p:spPr>
            <a:xfrm>
              <a:off x="6903247" y="3479989"/>
              <a:ext cx="0" cy="9505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7992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C37F46E-45B6-4A6C-AA3F-A3C29DE4DFE4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381000" y="1340768"/>
                <a:ext cx="4191000" cy="4716000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GB" sz="1800" b="1" dirty="0"/>
                  <a:t>Stage 1 - Rainfall nowcasting:</a:t>
                </a:r>
                <a:endParaRPr lang="en-GB" sz="18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1600" dirty="0"/>
                  <a:t>2-layer analogue framework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1600" dirty="0"/>
                  <a:t>(</a:t>
                </a:r>
                <a:r>
                  <a:rPr lang="en-US" sz="1600" dirty="0" err="1"/>
                  <a:t>Panziera</a:t>
                </a:r>
                <a:r>
                  <a:rPr lang="en-US" sz="1600" dirty="0"/>
                  <a:t>, 2011)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16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GB" sz="1600" b="1" dirty="0"/>
                  <a:t>Layer 1: Mesoscale forcing</a:t>
                </a:r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  <a:buFont typeface="Verdana" panose="020B0604030504040204" pitchFamily="34" charset="0"/>
                  <a:buChar char="-"/>
                </a:pPr>
                <a:r>
                  <a:rPr lang="en-GB" sz="1600" dirty="0"/>
                  <a:t>U-component of wind </a:t>
                </a:r>
                <a14:m>
                  <m:oMath xmlns:m="http://schemas.openxmlformats.org/officeDocument/2006/math">
                    <m:r>
                      <a:rPr lang="en-GB" sz="1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6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16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;</a:t>
                </a:r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  <a:buFont typeface="Verdana" panose="020B0604030504040204" pitchFamily="34" charset="0"/>
                  <a:buChar char="-"/>
                </a:pPr>
                <a:r>
                  <a:rPr lang="en-GB" sz="1600" dirty="0"/>
                  <a:t>V-component of wind </a:t>
                </a:r>
                <a14:m>
                  <m:oMath xmlns:m="http://schemas.openxmlformats.org/officeDocument/2006/math">
                    <m:r>
                      <a:rPr lang="en-GB" sz="1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6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16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; </a:t>
                </a:r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  <a:buFont typeface="Verdana" panose="020B0604030504040204" pitchFamily="34" charset="0"/>
                  <a:buChar char="-"/>
                </a:pPr>
                <a:r>
                  <a:rPr lang="en-GB" sz="1600" dirty="0"/>
                  <a:t>Relative humidity (%); </a:t>
                </a:r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  <a:buFont typeface="Verdana" panose="020B0604030504040204" pitchFamily="34" charset="0"/>
                  <a:buChar char="-"/>
                </a:pPr>
                <a:r>
                  <a:rPr lang="en-GB" sz="1600" dirty="0"/>
                  <a:t>Geopotential height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1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600" dirty="0"/>
                  <a:t>); </a:t>
                </a:r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  <a:buFont typeface="Verdana" panose="020B0604030504040204" pitchFamily="34" charset="0"/>
                  <a:buChar char="-"/>
                </a:pPr>
                <a:r>
                  <a:rPr lang="en-GB" sz="1600" dirty="0"/>
                  <a:t>2 metre dew point temperature (k); </a:t>
                </a:r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  <a:buFont typeface="Verdana" panose="020B0604030504040204" pitchFamily="34" charset="0"/>
                  <a:buChar char="-"/>
                </a:pPr>
                <a:r>
                  <a:rPr lang="en-GB" sz="1600" dirty="0"/>
                  <a:t>Mean sea level pressure (Pa).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GB" sz="1600" b="1" dirty="0"/>
                  <a:t>Layer 2: Rainfall forcing</a:t>
                </a:r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  <a:buFont typeface="Verdana" panose="020B0604030504040204" pitchFamily="34" charset="0"/>
                  <a:buChar char="-"/>
                </a:pPr>
                <a:r>
                  <a:rPr lang="en-GB" sz="1600" dirty="0"/>
                  <a:t>Principal Components Analysis</a:t>
                </a:r>
              </a:p>
              <a:p>
                <a:pPr lvl="1" algn="just">
                  <a:lnSpc>
                    <a:spcPct val="120000"/>
                  </a:lnSpc>
                  <a:spcBef>
                    <a:spcPts val="0"/>
                  </a:spcBef>
                  <a:buFont typeface="Verdana" panose="020B0604030504040204" pitchFamily="34" charset="0"/>
                  <a:buChar char="-"/>
                </a:pPr>
                <a:r>
                  <a:rPr lang="en-GB" sz="1600" dirty="0"/>
                  <a:t>K-nearest neighbouring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C37F46E-45B6-4A6C-AA3F-A3C29DE4DF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381000" y="1340768"/>
                <a:ext cx="4191000" cy="4716000"/>
              </a:xfrm>
              <a:blipFill>
                <a:blip r:embed="rId2"/>
                <a:stretch>
                  <a:fillRect l="-1019" t="-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063B07-0B05-43E8-9284-F9116D48E0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Poppins" panose="00000500000000000000"/>
              </a:rPr>
              <a:t>Forecasting Model – Stage 1 </a:t>
            </a:r>
          </a:p>
        </p:txBody>
      </p:sp>
      <p:pic>
        <p:nvPicPr>
          <p:cNvPr id="5" name="Content Placeholder 28">
            <a:extLst>
              <a:ext uri="{FF2B5EF4-FFF2-40B4-BE49-F238E27FC236}">
                <a16:creationId xmlns:a16="http://schemas.microsoft.com/office/drawing/2014/main" id="{7230209A-96F6-4C8E-B6DB-A347477AE19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572000" y="2223330"/>
            <a:ext cx="3887788" cy="29526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A7019C-2022-41CC-8ACD-11CF9A7632DB}"/>
              </a:ext>
            </a:extLst>
          </p:cNvPr>
          <p:cNvSpPr txBox="1"/>
          <p:nvPr/>
        </p:nvSpPr>
        <p:spPr>
          <a:xfrm>
            <a:off x="4733925" y="5035103"/>
            <a:ext cx="37258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AdvTimNR-b"/>
              </a:rPr>
              <a:t>Figure 2. Comparison of rainfall images from observed radar and PCA re-constructed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875BB5-F1C8-4470-B14C-EE6DD984DBF8}"/>
              </a:ext>
            </a:extLst>
          </p:cNvPr>
          <p:cNvSpPr txBox="1"/>
          <p:nvPr/>
        </p:nvSpPr>
        <p:spPr>
          <a:xfrm>
            <a:off x="1800" y="6457890"/>
            <a:ext cx="8534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 err="1">
                <a:solidFill>
                  <a:schemeClr val="bg1"/>
                </a:solidFill>
                <a:latin typeface="Open Sans"/>
              </a:rPr>
              <a:t>Panziera</a:t>
            </a:r>
            <a:r>
              <a:rPr lang="en-GB" sz="1000" dirty="0">
                <a:solidFill>
                  <a:schemeClr val="bg1"/>
                </a:solidFill>
                <a:latin typeface="Open Sans"/>
              </a:rPr>
              <a:t> et al. 2011. NORA–Nowcasting of Orographic Rainfall by means of Analogues. Quarterly Journal of the Royal Meteorological Society. 137, 2106-2123.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108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A1312C-36C0-4FAA-AB3C-CC8DDF33C7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0670" y="1381124"/>
            <a:ext cx="3493130" cy="4638675"/>
          </a:xfrm>
        </p:spPr>
        <p:txBody>
          <a:bodyPr/>
          <a:lstStyle/>
          <a:p>
            <a:r>
              <a:rPr lang="en-GB" sz="1800" b="1" dirty="0"/>
              <a:t>Stage 2 - Selection of flooding map(s) associated to historical rainfall from catalogue</a:t>
            </a:r>
          </a:p>
          <a:p>
            <a:pPr lvl="1"/>
            <a:r>
              <a:rPr lang="en-GB" sz="1600" dirty="0"/>
              <a:t>A deterministic flood prediction is obtained by using the averaged response from twelve flood maps, where for each gridded area (1×1 Km), the median value is adopted used (assuming 12 flood maps are equiprobability).</a:t>
            </a:r>
          </a:p>
          <a:p>
            <a:pPr lvl="1"/>
            <a:r>
              <a:rPr lang="en-GB" sz="1600" dirty="0"/>
              <a:t>A probabilistic flood prediction is obtained by generating a quantile-based flood map.</a:t>
            </a:r>
          </a:p>
          <a:p>
            <a:pPr lvl="1"/>
            <a:endParaRPr lang="en-GB" sz="1600" dirty="0"/>
          </a:p>
          <a:p>
            <a:pPr lvl="1"/>
            <a:endParaRPr lang="en-GB" sz="1200" dirty="0"/>
          </a:p>
          <a:p>
            <a:pPr lvl="1"/>
            <a:endParaRPr lang="en-GB" sz="1200" dirty="0"/>
          </a:p>
          <a:p>
            <a:pPr lvl="1"/>
            <a:endParaRPr lang="en-GB" sz="1200" dirty="0"/>
          </a:p>
          <a:p>
            <a:pPr lvl="1"/>
            <a:endParaRPr lang="en-GB" sz="1200" dirty="0"/>
          </a:p>
          <a:p>
            <a:pPr lvl="1"/>
            <a:endParaRPr lang="en-GB" sz="1200" dirty="0"/>
          </a:p>
          <a:p>
            <a:pPr lvl="1"/>
            <a:endParaRPr lang="en-GB" sz="1200" dirty="0"/>
          </a:p>
          <a:p>
            <a:pPr lvl="1"/>
            <a:endParaRPr lang="en-GB" sz="1200" dirty="0"/>
          </a:p>
          <a:p>
            <a:pPr lvl="1"/>
            <a:endParaRPr lang="en-GB" sz="1200" dirty="0"/>
          </a:p>
          <a:p>
            <a:pPr lvl="1"/>
            <a:endParaRPr lang="en-GB" sz="1200" dirty="0"/>
          </a:p>
          <a:p>
            <a:pPr lvl="1"/>
            <a:endParaRPr lang="en-GB" sz="1200" dirty="0"/>
          </a:p>
          <a:p>
            <a:pPr lvl="1"/>
            <a:endParaRPr lang="en-GB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0D4C7-1184-4C38-93F3-AB13A87E09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Forecasting Model – Stage 2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9752180-8235-4445-A236-A847E151DD93}"/>
              </a:ext>
            </a:extLst>
          </p:cNvPr>
          <p:cNvSpPr txBox="1"/>
          <p:nvPr/>
        </p:nvSpPr>
        <p:spPr>
          <a:xfrm>
            <a:off x="76200" y="6400800"/>
            <a:ext cx="758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Key techniques: PCA-based dimensionality reduction, K nearest </a:t>
            </a:r>
            <a:r>
              <a:rPr lang="en-US" b="1" dirty="0" err="1">
                <a:solidFill>
                  <a:schemeClr val="bg1"/>
                </a:solidFill>
              </a:rPr>
              <a:t>neighbour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3C21330-AD2F-4995-823D-AA5F6F2B6E04}"/>
              </a:ext>
            </a:extLst>
          </p:cNvPr>
          <p:cNvGrpSpPr/>
          <p:nvPr/>
        </p:nvGrpSpPr>
        <p:grpSpPr>
          <a:xfrm>
            <a:off x="3733800" y="1153422"/>
            <a:ext cx="5540860" cy="5180572"/>
            <a:chOff x="3733800" y="1153422"/>
            <a:chExt cx="5540860" cy="5180572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54B84FE-1ABC-46EB-A405-3F70AB7080F0}"/>
                </a:ext>
              </a:extLst>
            </p:cNvPr>
            <p:cNvGrpSpPr/>
            <p:nvPr/>
          </p:nvGrpSpPr>
          <p:grpSpPr>
            <a:xfrm>
              <a:off x="3733800" y="4579933"/>
              <a:ext cx="5464292" cy="1446972"/>
              <a:chOff x="1905000" y="4421184"/>
              <a:chExt cx="4772025" cy="1140376"/>
            </a:xfrm>
          </p:grpSpPr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49D56311-E6B1-4BB8-857C-3E982CB9B6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0071" r="4715" b="58555"/>
              <a:stretch/>
            </p:blipFill>
            <p:spPr>
              <a:xfrm>
                <a:off x="2057400" y="4421184"/>
                <a:ext cx="4547026" cy="303216"/>
              </a:xfrm>
              <a:prstGeom prst="rect">
                <a:avLst/>
              </a:prstGeom>
            </p:spPr>
          </p:pic>
          <p:pic>
            <p:nvPicPr>
              <p:cNvPr id="116" name="Picture 115">
                <a:extLst>
                  <a:ext uri="{FF2B5EF4-FFF2-40B4-BE49-F238E27FC236}">
                    <a16:creationId xmlns:a16="http://schemas.microsoft.com/office/drawing/2014/main" id="{E99EB42E-65A3-4257-BC2B-66039739F0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68598"/>
              <a:stretch/>
            </p:blipFill>
            <p:spPr>
              <a:xfrm>
                <a:off x="1905000" y="4724400"/>
                <a:ext cx="4772025" cy="837160"/>
              </a:xfrm>
              <a:prstGeom prst="rect">
                <a:avLst/>
              </a:prstGeom>
            </p:spPr>
          </p:pic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1775086-A3D7-499D-8541-D5A03C2C6C2F}"/>
                </a:ext>
              </a:extLst>
            </p:cNvPr>
            <p:cNvSpPr txBox="1"/>
            <p:nvPr/>
          </p:nvSpPr>
          <p:spPr>
            <a:xfrm>
              <a:off x="5276755" y="3341490"/>
              <a:ext cx="14074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Current Rain Map</a:t>
              </a:r>
              <a:endParaRPr lang="en-GB" sz="1200" b="1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57036F1-D179-47A2-98E5-F753C711E6D7}"/>
                </a:ext>
              </a:extLst>
            </p:cNvPr>
            <p:cNvSpPr txBox="1"/>
            <p:nvPr/>
          </p:nvSpPr>
          <p:spPr>
            <a:xfrm>
              <a:off x="4724400" y="1153422"/>
              <a:ext cx="22381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Current mesoscale atmospheric conditions &amp; 6h forecast</a:t>
              </a:r>
              <a:endParaRPr lang="en-GB" sz="1200" b="1" dirty="0"/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07FEE35-5C93-4C1C-B6EC-CB0D8E490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559" r="43680" b="83852"/>
            <a:stretch/>
          </p:blipFill>
          <p:spPr>
            <a:xfrm>
              <a:off x="5687933" y="3614185"/>
              <a:ext cx="533400" cy="546247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B82FD23-D909-4028-AB18-88F0DB972038}"/>
                </a:ext>
              </a:extLst>
            </p:cNvPr>
            <p:cNvSpPr txBox="1"/>
            <p:nvPr/>
          </p:nvSpPr>
          <p:spPr>
            <a:xfrm>
              <a:off x="6816203" y="1294883"/>
              <a:ext cx="20871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DB of weather conditions </a:t>
              </a: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6D5F1587-169C-45CE-BA53-52D262598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43136" y="1608118"/>
              <a:ext cx="430573" cy="514598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0085467-E471-4C61-B4C7-14AD163472F7}"/>
                </a:ext>
              </a:extLst>
            </p:cNvPr>
            <p:cNvSpPr txBox="1"/>
            <p:nvPr/>
          </p:nvSpPr>
          <p:spPr>
            <a:xfrm>
              <a:off x="6772263" y="3302416"/>
              <a:ext cx="250239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DB of rainfall maps linked to analogue atmospheric conditions</a:t>
              </a: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F091009A-A42A-4A6B-90B5-01F9BE2AE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11727" y="3689432"/>
              <a:ext cx="430573" cy="514598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47AE44B-20DB-4F94-BBA5-7B0F6D53A57A}"/>
                </a:ext>
              </a:extLst>
            </p:cNvPr>
            <p:cNvSpPr txBox="1"/>
            <p:nvPr/>
          </p:nvSpPr>
          <p:spPr>
            <a:xfrm>
              <a:off x="5073577" y="2380855"/>
              <a:ext cx="33748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120 analogue mesoscale atmospheric conditions</a:t>
              </a:r>
              <a:endParaRPr lang="en-GB" sz="1200" dirty="0"/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226E5D1B-3FAB-4293-B916-3BAABCFE6D78}"/>
                </a:ext>
              </a:extLst>
            </p:cNvPr>
            <p:cNvCxnSpPr>
              <a:cxnSpLocks/>
            </p:cNvCxnSpPr>
            <p:nvPr/>
          </p:nvCxnSpPr>
          <p:spPr>
            <a:xfrm>
              <a:off x="6351290" y="2182615"/>
              <a:ext cx="485308" cy="216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D00B429-1323-4B29-A920-6124A19563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60510" y="2161299"/>
              <a:ext cx="486000" cy="216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AC5AAF41-3C4E-4A18-BC6E-6C230C4E5744}"/>
                </a:ext>
              </a:extLst>
            </p:cNvPr>
            <p:cNvCxnSpPr>
              <a:cxnSpLocks/>
            </p:cNvCxnSpPr>
            <p:nvPr/>
          </p:nvCxnSpPr>
          <p:spPr>
            <a:xfrm>
              <a:off x="6307813" y="4214522"/>
              <a:ext cx="485308" cy="216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F411A59F-9453-4367-AF86-85DCF3C103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6432" y="4220599"/>
              <a:ext cx="486000" cy="216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8AA7D5F-CCEB-465E-A8A9-462E2530C16F}"/>
                </a:ext>
              </a:extLst>
            </p:cNvPr>
            <p:cNvSpPr txBox="1"/>
            <p:nvPr/>
          </p:nvSpPr>
          <p:spPr>
            <a:xfrm>
              <a:off x="4315840" y="4368170"/>
              <a:ext cx="29231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12 rainfall analogues (ensemble nowcast)</a:t>
              </a:r>
              <a:endParaRPr lang="en-GB" sz="1100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2757408-F2DA-4351-9EF6-EA023DC83EE6}"/>
                </a:ext>
              </a:extLst>
            </p:cNvPr>
            <p:cNvSpPr txBox="1"/>
            <p:nvPr/>
          </p:nvSpPr>
          <p:spPr>
            <a:xfrm>
              <a:off x="4687797" y="5930648"/>
              <a:ext cx="8873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(Averaged) </a:t>
              </a:r>
              <a:endParaRPr lang="en-GB" sz="1050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891F83C-CDC5-4AD8-A121-1723BD2ACC14}"/>
                </a:ext>
              </a:extLst>
            </p:cNvPr>
            <p:cNvSpPr txBox="1"/>
            <p:nvPr/>
          </p:nvSpPr>
          <p:spPr>
            <a:xfrm>
              <a:off x="6859319" y="5934200"/>
              <a:ext cx="118298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(Quantile based) </a:t>
              </a:r>
              <a:endParaRPr lang="en-GB" sz="1050" dirty="0"/>
            </a:p>
          </p:txBody>
        </p:sp>
        <p:sp>
          <p:nvSpPr>
            <p:cNvPr id="74" name="Right Brace 73">
              <a:extLst>
                <a:ext uri="{FF2B5EF4-FFF2-40B4-BE49-F238E27FC236}">
                  <a16:creationId xmlns:a16="http://schemas.microsoft.com/office/drawing/2014/main" id="{9E21A9D6-F86C-41F6-A14C-870BE3301052}"/>
                </a:ext>
              </a:extLst>
            </p:cNvPr>
            <p:cNvSpPr/>
            <p:nvPr/>
          </p:nvSpPr>
          <p:spPr>
            <a:xfrm rot="10800000">
              <a:off x="4116217" y="1192196"/>
              <a:ext cx="285831" cy="3837004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44CA03A-CE0A-48DD-9F31-334C2572C1CD}"/>
                </a:ext>
              </a:extLst>
            </p:cNvPr>
            <p:cNvSpPr txBox="1"/>
            <p:nvPr/>
          </p:nvSpPr>
          <p:spPr>
            <a:xfrm rot="16200000">
              <a:off x="2844052" y="2984341"/>
              <a:ext cx="22016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2-layer rainfall nowcasting</a:t>
              </a:r>
            </a:p>
          </p:txBody>
        </p:sp>
        <p:sp>
          <p:nvSpPr>
            <p:cNvPr id="80" name="Right Brace 79">
              <a:extLst>
                <a:ext uri="{FF2B5EF4-FFF2-40B4-BE49-F238E27FC236}">
                  <a16:creationId xmlns:a16="http://schemas.microsoft.com/office/drawing/2014/main" id="{06B10E50-658F-4560-9040-D4323890BA21}"/>
                </a:ext>
              </a:extLst>
            </p:cNvPr>
            <p:cNvSpPr/>
            <p:nvPr/>
          </p:nvSpPr>
          <p:spPr>
            <a:xfrm rot="10800000">
              <a:off x="4120019" y="5063886"/>
              <a:ext cx="282029" cy="1211267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9BFF180-1634-4023-B5B0-D98974360D82}"/>
                </a:ext>
              </a:extLst>
            </p:cNvPr>
            <p:cNvSpPr txBox="1"/>
            <p:nvPr/>
          </p:nvSpPr>
          <p:spPr>
            <a:xfrm rot="16200000">
              <a:off x="3290514" y="5528583"/>
              <a:ext cx="13338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Flood forecast</a:t>
              </a: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5421C93A-C225-4A47-BD37-554C730CBD1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77743" y="1596325"/>
              <a:ext cx="989697" cy="720000"/>
              <a:chOff x="5331886" y="1582067"/>
              <a:chExt cx="1252442" cy="911146"/>
            </a:xfrm>
          </p:grpSpPr>
          <p:pic>
            <p:nvPicPr>
              <p:cNvPr id="112" name="Picture 111">
                <a:extLst>
                  <a:ext uri="{FF2B5EF4-FFF2-40B4-BE49-F238E27FC236}">
                    <a16:creationId xmlns:a16="http://schemas.microsoft.com/office/drawing/2014/main" id="{CF3CF14F-337C-4D2F-B2EC-B14F36995A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504328" y="1582067"/>
                <a:ext cx="1080000" cy="810000"/>
              </a:xfrm>
              <a:prstGeom prst="rect">
                <a:avLst/>
              </a:prstGeom>
            </p:spPr>
          </p:pic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BC725024-4BA2-4488-B11E-5418968BA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436576" y="1628997"/>
                <a:ext cx="1080000" cy="810000"/>
              </a:xfrm>
              <a:prstGeom prst="rect">
                <a:avLst/>
              </a:prstGeom>
            </p:spPr>
          </p:pic>
          <p:pic>
            <p:nvPicPr>
              <p:cNvPr id="114" name="Picture 113">
                <a:extLst>
                  <a:ext uri="{FF2B5EF4-FFF2-40B4-BE49-F238E27FC236}">
                    <a16:creationId xmlns:a16="http://schemas.microsoft.com/office/drawing/2014/main" id="{4186742B-56A7-4DF7-9905-B7C03DB8C8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31886" y="1683213"/>
                <a:ext cx="1080000" cy="810000"/>
              </a:xfrm>
              <a:prstGeom prst="rect">
                <a:avLst/>
              </a:prstGeom>
            </p:spPr>
          </p:pic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0C3CCFE9-4F48-42F8-AD96-C73A332AA812}"/>
                </a:ext>
              </a:extLst>
            </p:cNvPr>
            <p:cNvGrpSpPr/>
            <p:nvPr/>
          </p:nvGrpSpPr>
          <p:grpSpPr>
            <a:xfrm>
              <a:off x="4693754" y="2596505"/>
              <a:ext cx="4205479" cy="770263"/>
              <a:chOff x="4693754" y="2596505"/>
              <a:chExt cx="4205479" cy="770263"/>
            </a:xfrm>
          </p:grpSpPr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EF296061-A786-4A94-87A7-AFCE8E2B2B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93754" y="2647378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2FE36E8F-7A78-4199-92AA-C38296F847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51753" y="2640266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175D454E-90B5-48DC-A532-4C1CCA801E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24158" y="2640559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753EB2A7-18AB-4605-9A52-DA8D3E7DF5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73261" y="2636537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63F15E26-160A-484D-AD39-9D852B786E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31260" y="2629425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A40D2B07-AA21-48C7-8D34-2B7F2BECB1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03665" y="2629718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CBDBB1BB-6C49-44B4-B5DE-83D0B360B5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52674" y="2635476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01F7C31C-63C3-43FC-A028-775399CACD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10673" y="2628364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7C15B91B-CB0C-42AB-AEF8-4919665F75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83078" y="2628657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6B560208-B66E-4FA5-9BD5-83719AAB9D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32181" y="2624635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3A5DBB1B-79FF-4B7E-9E73-0485D91959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90180" y="2617523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C5220AE4-6F97-4525-84DD-12736B9BBC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62585" y="2617816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D9358A6E-A0B7-4956-B9FB-F83A6FE444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22271" y="2615519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C5678735-43FE-474B-B857-BD568A1D5B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80270" y="2608407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A6BA03E3-E3EA-433E-A252-6006159464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52675" y="2608700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C0B507E1-AD3C-41CD-BF6A-9482207B8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01778" y="2604678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CCB9C6E8-5D24-44E9-B94D-42DC34D5B7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59777" y="2597566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EA00CCE0-AB75-4771-A57F-F99FA811F0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32182" y="2597859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D51D4C34-E82B-4ADA-9F6F-22658F5664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81191" y="2603617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F184A169-FE44-41B9-BF7A-7F0DA912CE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39190" y="2596505"/>
                <a:ext cx="987638" cy="719390"/>
              </a:xfrm>
              <a:prstGeom prst="rect">
                <a:avLst/>
              </a:prstGeom>
            </p:spPr>
          </p:pic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E9544485-9C91-46BC-B5DE-D02E14ADE0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11595" y="2596798"/>
                <a:ext cx="987638" cy="719390"/>
              </a:xfrm>
              <a:prstGeom prst="rect">
                <a:avLst/>
              </a:prstGeom>
            </p:spPr>
          </p:pic>
        </p:grp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2201992A-4DF5-4387-B389-9CF0C5887182}"/>
                </a:ext>
              </a:extLst>
            </p:cNvPr>
            <p:cNvCxnSpPr>
              <a:cxnSpLocks/>
            </p:cNvCxnSpPr>
            <p:nvPr/>
          </p:nvCxnSpPr>
          <p:spPr>
            <a:xfrm>
              <a:off x="6903247" y="3479989"/>
              <a:ext cx="0" cy="9505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1713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7419CB-813F-492A-A52E-D7E6F0BD7D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36E26-265C-4DD7-BEB8-1CC46A03E2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Offline Training Dataset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2D22E26-C8FF-47E3-904F-902ACCF812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0347130"/>
              </p:ext>
            </p:extLst>
          </p:nvPr>
        </p:nvGraphicFramePr>
        <p:xfrm>
          <a:off x="684216" y="1340768"/>
          <a:ext cx="7704136" cy="4831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1875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7419CB-813F-492A-A52E-D7E6F0BD7D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36E26-265C-4DD7-BEB8-1CC46A03E2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Real-time Data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3E426C8-A028-4B56-9969-7D2CAF74C9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5353894"/>
              </p:ext>
            </p:extLst>
          </p:nvPr>
        </p:nvGraphicFramePr>
        <p:xfrm>
          <a:off x="684214" y="1340768"/>
          <a:ext cx="7704137" cy="4831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9991514"/>
      </p:ext>
    </p:extLst>
  </p:cSld>
  <p:clrMapOvr>
    <a:masterClrMapping/>
  </p:clrMapOvr>
</p:sld>
</file>

<file path=ppt/theme/theme1.xml><?xml version="1.0" encoding="utf-8"?>
<a:theme xmlns:a="http://schemas.openxmlformats.org/drawingml/2006/main" name="fcs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cs1" id="{C6D8E7FC-4600-4445-8141-E9643265E24A}" vid="{A9D13890-FA1D-4A3D-8940-ADD0441C7D86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fcs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cs1" id="{C6D8E7FC-4600-4445-8141-E9643265E24A}" vid="{A9D13890-FA1D-4A3D-8940-ADD0441C7D86}"/>
    </a:ext>
  </a:extLst>
</a:theme>
</file>

<file path=ppt/theme/theme5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fcs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cs2" id="{BA30D68D-6E63-4B63-882E-621849E9BD38}" vid="{D016C1FA-5F01-404F-9E08-D2CE3F99C128}"/>
    </a:ext>
  </a:extLst>
</a:theme>
</file>

<file path=ppt/theme/theme8.xml><?xml version="1.0" encoding="utf-8"?>
<a:theme xmlns:a="http://schemas.openxmlformats.org/drawingml/2006/main" name="2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fcs1</Template>
  <TotalTime>5301</TotalTime>
  <Words>1603</Words>
  <Application>Microsoft Office PowerPoint</Application>
  <PresentationFormat>On-screen Show (4:3)</PresentationFormat>
  <Paragraphs>216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16</vt:i4>
      </vt:variant>
    </vt:vector>
  </HeadingPairs>
  <TitlesOfParts>
    <vt:vector size="36" baseType="lpstr">
      <vt:lpstr>AdvTimNR-b</vt:lpstr>
      <vt:lpstr>Microsoft YaHei</vt:lpstr>
      <vt:lpstr>Open Sans</vt:lpstr>
      <vt:lpstr>Poppins</vt:lpstr>
      <vt:lpstr>Arial</vt:lpstr>
      <vt:lpstr>Calibri</vt:lpstr>
      <vt:lpstr>Calibri Light</vt:lpstr>
      <vt:lpstr>Cambria Math</vt:lpstr>
      <vt:lpstr>Times New Roman</vt:lpstr>
      <vt:lpstr>Verdana</vt:lpstr>
      <vt:lpstr>Wingdings</vt:lpstr>
      <vt:lpstr>fcs1</vt:lpstr>
      <vt:lpstr>Blank</vt:lpstr>
      <vt:lpstr>1_Custom Design</vt:lpstr>
      <vt:lpstr>1_fcs1</vt:lpstr>
      <vt:lpstr>1_Blank</vt:lpstr>
      <vt:lpstr>2_Custom Design</vt:lpstr>
      <vt:lpstr>fcs2</vt:lpstr>
      <vt:lpstr>2_Blank</vt:lpstr>
      <vt:lpstr>3_Custom Design</vt:lpstr>
      <vt:lpstr>A two-stage analogue model for real-time urban flood forecasting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do, before anything:</dc:title>
  <dc:creator>Chen Yuting</dc:creator>
  <cp:lastModifiedBy>Chen Yuting</cp:lastModifiedBy>
  <cp:revision>29</cp:revision>
  <dcterms:created xsi:type="dcterms:W3CDTF">2021-04-11T13:22:12Z</dcterms:created>
  <dcterms:modified xsi:type="dcterms:W3CDTF">2021-04-24T16:27:12Z</dcterms:modified>
</cp:coreProperties>
</file>