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02" autoAdjust="0"/>
    <p:restoredTop sz="93218" autoAdjust="0"/>
  </p:normalViewPr>
  <p:slideViewPr>
    <p:cSldViewPr snapToGrid="0" snapToObjects="1">
      <p:cViewPr>
        <p:scale>
          <a:sx n="210" d="100"/>
          <a:sy n="210" d="100"/>
        </p:scale>
        <p:origin x="1848" y="20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3FA20-8566-0443-9983-C53EAB48FD98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451F-3250-7F49-A4A6-67E9A0786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2451F-3250-7F49-A4A6-67E9A07866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7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9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35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9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0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6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5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8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13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6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0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A635E-DDDE-814C-A381-99947937C979}" type="datetimeFigureOut">
              <a:rPr lang="en-US" smtClean="0"/>
              <a:t>26/04/21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4A0D6-0AB8-CD46-91E6-CB8A81D11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feno_topo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" y="1759960"/>
            <a:ext cx="2520000" cy="2097342"/>
          </a:xfrm>
          <a:prstGeom prst="rect">
            <a:avLst/>
          </a:prstGeom>
        </p:spPr>
      </p:pic>
      <p:pic>
        <p:nvPicPr>
          <p:cNvPr id="29" name="Picture 28" descr="SilverRoad-InitialResult_v2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71" y="1720279"/>
            <a:ext cx="2700000" cy="224380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50415" y="131206"/>
            <a:ext cx="6605773" cy="584776"/>
            <a:chOff x="1360235" y="131206"/>
            <a:chExt cx="6605773" cy="584776"/>
          </a:xfrm>
        </p:grpSpPr>
        <p:sp>
          <p:nvSpPr>
            <p:cNvPr id="15" name="Rounded Rectangle 14"/>
            <p:cNvSpPr/>
            <p:nvPr/>
          </p:nvSpPr>
          <p:spPr>
            <a:xfrm>
              <a:off x="1420354" y="153748"/>
              <a:ext cx="6545654" cy="517150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60235" y="131206"/>
              <a:ext cx="6605773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90"/>
                  </a:solidFill>
                </a:rPr>
                <a:t>Crustal Structure across Central Scandinavian Peninsula along Silver Road Refraction </a:t>
              </a:r>
              <a:r>
                <a:rPr lang="en-US" sz="1600" b="1" dirty="0">
                  <a:solidFill>
                    <a:srgbClr val="000090"/>
                  </a:solidFill>
                </a:rPr>
                <a:t>P</a:t>
              </a:r>
              <a:r>
                <a:rPr lang="en-US" sz="1600" b="1" dirty="0" smtClean="0">
                  <a:solidFill>
                    <a:srgbClr val="000090"/>
                  </a:solidFill>
                </a:rPr>
                <a:t>rofile</a:t>
              </a:r>
              <a:endParaRPr lang="en-US" sz="1600" b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417184" y="641281"/>
            <a:ext cx="7237041" cy="389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solidFill>
                  <a:srgbClr val="0000FF"/>
                </a:solidFill>
              </a:rPr>
              <a:t>Metin</a:t>
            </a:r>
            <a:r>
              <a:rPr lang="en-US" sz="1000" dirty="0" smtClean="0">
                <a:solidFill>
                  <a:srgbClr val="0000FF"/>
                </a:solidFill>
              </a:rPr>
              <a:t> </a:t>
            </a:r>
            <a:r>
              <a:rPr lang="en-US" sz="1000" dirty="0" err="1" smtClean="0">
                <a:solidFill>
                  <a:srgbClr val="0000FF"/>
                </a:solidFill>
              </a:rPr>
              <a:t>Kahraman</a:t>
            </a:r>
            <a:r>
              <a:rPr lang="en-US" sz="1000" dirty="0" smtClean="0">
                <a:solidFill>
                  <a:srgbClr val="0000FF"/>
                </a:solidFill>
              </a:rPr>
              <a:t> (</a:t>
            </a:r>
            <a:r>
              <a:rPr lang="en-US" sz="1000" dirty="0" err="1" smtClean="0">
                <a:solidFill>
                  <a:srgbClr val="0000FF"/>
                </a:solidFill>
              </a:rPr>
              <a:t>metinkahraman@itu.edu.tr</a:t>
            </a:r>
            <a:r>
              <a:rPr lang="en-US" sz="1000" dirty="0" smtClean="0">
                <a:solidFill>
                  <a:srgbClr val="0000FF"/>
                </a:solidFill>
              </a:rPr>
              <a:t>), Hans </a:t>
            </a:r>
            <a:r>
              <a:rPr lang="en-US" sz="1000" dirty="0" err="1" smtClean="0">
                <a:solidFill>
                  <a:srgbClr val="0000FF"/>
                </a:solidFill>
              </a:rPr>
              <a:t>Thybo</a:t>
            </a:r>
            <a:r>
              <a:rPr lang="en-US" sz="1000" dirty="0" smtClean="0">
                <a:solidFill>
                  <a:srgbClr val="0000FF"/>
                </a:solidFill>
              </a:rPr>
              <a:t>, Irina </a:t>
            </a:r>
            <a:r>
              <a:rPr lang="en-US" sz="1000" dirty="0" err="1" smtClean="0">
                <a:solidFill>
                  <a:srgbClr val="0000FF"/>
                </a:solidFill>
              </a:rPr>
              <a:t>Artemieva</a:t>
            </a:r>
            <a:r>
              <a:rPr lang="en-US" sz="1000" dirty="0" smtClean="0">
                <a:solidFill>
                  <a:srgbClr val="0000FF"/>
                </a:solidFill>
              </a:rPr>
              <a:t>, Alexey </a:t>
            </a:r>
            <a:r>
              <a:rPr lang="en-US" sz="1000" dirty="0" err="1" smtClean="0">
                <a:solidFill>
                  <a:srgbClr val="0000FF"/>
                </a:solidFill>
              </a:rPr>
              <a:t>Shulgin</a:t>
            </a:r>
            <a:r>
              <a:rPr lang="en-US" sz="1000" dirty="0" smtClean="0">
                <a:solidFill>
                  <a:srgbClr val="0000FF"/>
                </a:solidFill>
              </a:rPr>
              <a:t>, </a:t>
            </a:r>
            <a:r>
              <a:rPr lang="en-US" sz="1000" dirty="0" err="1" smtClean="0">
                <a:solidFill>
                  <a:srgbClr val="0000FF"/>
                </a:solidFill>
              </a:rPr>
              <a:t>Alireza</a:t>
            </a:r>
            <a:r>
              <a:rPr lang="en-US" sz="1000" dirty="0" smtClean="0">
                <a:solidFill>
                  <a:srgbClr val="0000FF"/>
                </a:solidFill>
              </a:rPr>
              <a:t> </a:t>
            </a:r>
            <a:r>
              <a:rPr lang="en-US" sz="1000" dirty="0" err="1" smtClean="0">
                <a:solidFill>
                  <a:srgbClr val="0000FF"/>
                </a:solidFill>
              </a:rPr>
              <a:t>Malehmir</a:t>
            </a:r>
            <a:r>
              <a:rPr lang="en-US" sz="1000" dirty="0" smtClean="0">
                <a:solidFill>
                  <a:srgbClr val="0000FF"/>
                </a:solidFill>
              </a:rPr>
              <a:t> and Rolf </a:t>
            </a:r>
            <a:r>
              <a:rPr lang="en-US" sz="1000" dirty="0" err="1" smtClean="0">
                <a:solidFill>
                  <a:srgbClr val="0000FF"/>
                </a:solidFill>
              </a:rPr>
              <a:t>Mjelde</a:t>
            </a:r>
            <a:endParaRPr lang="en-US" sz="1000" baseline="30000" dirty="0" smtClean="0">
              <a:solidFill>
                <a:srgbClr val="0000FF"/>
              </a:solidFill>
            </a:endParaRPr>
          </a:p>
          <a:p>
            <a:endParaRPr lang="en-US" sz="400" baseline="30000" dirty="0" smtClean="0"/>
          </a:p>
          <a:p>
            <a:endParaRPr lang="en-US" sz="1000" baseline="30000" dirty="0"/>
          </a:p>
        </p:txBody>
      </p:sp>
      <p:pic>
        <p:nvPicPr>
          <p:cNvPr id="6" name="Picture 5" descr="avrasy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504" y="153748"/>
            <a:ext cx="730141" cy="720000"/>
          </a:xfrm>
          <a:prstGeom prst="rect">
            <a:avLst/>
          </a:prstGeom>
        </p:spPr>
      </p:pic>
      <p:pic>
        <p:nvPicPr>
          <p:cNvPr id="9" name="Picture 8" descr="itu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1" y="153748"/>
            <a:ext cx="1050257" cy="720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2605" y="60114"/>
            <a:ext cx="9036645" cy="1232436"/>
          </a:xfrm>
          <a:prstGeom prst="roundRect">
            <a:avLst/>
          </a:prstGeom>
          <a:noFill/>
          <a:ln w="1905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76893" y="885845"/>
            <a:ext cx="7248171" cy="0"/>
          </a:xfrm>
          <a:prstGeom prst="line">
            <a:avLst/>
          </a:prstGeom>
          <a:ln w="9525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21-04-21 at 23.42.5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8" y="873748"/>
            <a:ext cx="1306047" cy="3812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10534" y="953130"/>
            <a:ext cx="7234337" cy="246221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90"/>
                </a:solidFill>
              </a:rPr>
              <a:t>vEGU21, </a:t>
            </a:r>
            <a:r>
              <a:rPr lang="en-US" sz="1000" dirty="0" err="1" smtClean="0">
                <a:solidFill>
                  <a:srgbClr val="000090"/>
                </a:solidFill>
              </a:rPr>
              <a:t>vPICO</a:t>
            </a:r>
            <a:r>
              <a:rPr lang="en-US" sz="1000" dirty="0" smtClean="0">
                <a:solidFill>
                  <a:srgbClr val="000090"/>
                </a:solidFill>
              </a:rPr>
              <a:t>, Abstract: </a:t>
            </a:r>
            <a:r>
              <a:rPr lang="en-US" sz="1000" b="1" dirty="0" smtClean="0">
                <a:solidFill>
                  <a:srgbClr val="000090"/>
                </a:solidFill>
              </a:rPr>
              <a:t>EGU21</a:t>
            </a:r>
            <a:r>
              <a:rPr lang="en-US" sz="1000" b="1" dirty="0">
                <a:solidFill>
                  <a:srgbClr val="000090"/>
                </a:solidFill>
              </a:rPr>
              <a:t>-15666 / Acknowledgements</a:t>
            </a:r>
            <a:r>
              <a:rPr lang="en-US" sz="1000" dirty="0">
                <a:solidFill>
                  <a:srgbClr val="000090"/>
                </a:solidFill>
              </a:rPr>
              <a:t> : This research is supported by EIES, ITU and Danish Research </a:t>
            </a:r>
            <a:r>
              <a:rPr lang="en-US" sz="1000" dirty="0" smtClean="0">
                <a:solidFill>
                  <a:srgbClr val="000090"/>
                </a:solidFill>
              </a:rPr>
              <a:t>Council</a:t>
            </a:r>
            <a:r>
              <a:rPr lang="en-US" sz="1000" b="1" dirty="0" smtClean="0">
                <a:solidFill>
                  <a:srgbClr val="000090"/>
                </a:solidFill>
              </a:rPr>
              <a:t> </a:t>
            </a:r>
            <a:endParaRPr lang="en-US" sz="1000" b="1" dirty="0">
              <a:solidFill>
                <a:srgbClr val="00009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645638" y="1483707"/>
            <a:ext cx="0" cy="2264801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948329" y="1476010"/>
            <a:ext cx="0" cy="2272498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52605" y="3991426"/>
            <a:ext cx="9036645" cy="1082869"/>
          </a:xfrm>
          <a:prstGeom prst="roundRect">
            <a:avLst/>
          </a:prstGeom>
          <a:noFill/>
          <a:ln w="635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392714" y="1299461"/>
            <a:ext cx="1866772" cy="381428"/>
            <a:chOff x="3392714" y="1299461"/>
            <a:chExt cx="1866772" cy="381428"/>
          </a:xfrm>
        </p:grpSpPr>
        <p:sp>
          <p:nvSpPr>
            <p:cNvPr id="55" name="Rounded Rectangle 54"/>
            <p:cNvSpPr/>
            <p:nvPr/>
          </p:nvSpPr>
          <p:spPr>
            <a:xfrm>
              <a:off x="3392714" y="1350262"/>
              <a:ext cx="1866772" cy="33062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38179" y="1299461"/>
              <a:ext cx="1819767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2 – Ray Coverage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59080" y="1305509"/>
            <a:ext cx="2470443" cy="375014"/>
            <a:chOff x="6359080" y="1305509"/>
            <a:chExt cx="2470443" cy="375014"/>
          </a:xfrm>
        </p:grpSpPr>
        <p:sp>
          <p:nvSpPr>
            <p:cNvPr id="58" name="Rounded Rectangle 57"/>
            <p:cNvSpPr/>
            <p:nvPr/>
          </p:nvSpPr>
          <p:spPr>
            <a:xfrm>
              <a:off x="6359080" y="1349896"/>
              <a:ext cx="2420291" cy="33062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407272" y="1305509"/>
              <a:ext cx="2422251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3 – Preliminary Results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 descr="All-traces-p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95" y="1759960"/>
            <a:ext cx="2988000" cy="22041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4121" y="1759960"/>
            <a:ext cx="277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A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15861" y="1759960"/>
            <a:ext cx="317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A’</a:t>
            </a:r>
            <a:endParaRPr lang="en-US" sz="1200" b="1" dirty="0">
              <a:solidFill>
                <a:srgbClr val="00009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0185" y="1667058"/>
            <a:ext cx="277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</a:rPr>
              <a:t>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76104" y="1667058"/>
            <a:ext cx="317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90"/>
                </a:solidFill>
              </a:rPr>
              <a:t>A’</a:t>
            </a:r>
            <a:endParaRPr lang="en-US" sz="1200" b="1" dirty="0">
              <a:solidFill>
                <a:srgbClr val="00009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5100586" y="4022207"/>
            <a:ext cx="0" cy="1008675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78911" y="3999387"/>
            <a:ext cx="2286174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</a:t>
            </a:r>
            <a:r>
              <a:rPr lang="en-US" sz="1000" dirty="0" err="1" smtClean="0">
                <a:solidFill>
                  <a:srgbClr val="000090"/>
                </a:solidFill>
              </a:rPr>
              <a:t>SilverRoad</a:t>
            </a:r>
            <a:r>
              <a:rPr lang="en-US" sz="1000" dirty="0" smtClean="0">
                <a:solidFill>
                  <a:srgbClr val="000090"/>
                </a:solidFill>
              </a:rPr>
              <a:t>: perpendicular to coast </a:t>
            </a:r>
          </a:p>
          <a:p>
            <a:pPr>
              <a:spcAft>
                <a:spcPts val="5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smtClean="0">
                <a:solidFill>
                  <a:srgbClr val="000090"/>
                </a:solidFill>
              </a:rPr>
              <a:t>20 OBS with 17.5 km distance</a:t>
            </a:r>
            <a:endParaRPr lang="en-US" sz="1000" dirty="0" smtClean="0">
              <a:solidFill>
                <a:srgbClr val="000090"/>
              </a:solidFill>
            </a:endParaRPr>
          </a:p>
          <a:p>
            <a:pPr>
              <a:spcAft>
                <a:spcPts val="5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1.5 km interval receivers on onshore</a:t>
            </a:r>
          </a:p>
          <a:p>
            <a:pPr>
              <a:spcAft>
                <a:spcPts val="5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5 </a:t>
            </a:r>
            <a:r>
              <a:rPr lang="en-US" sz="1000" dirty="0" smtClean="0">
                <a:solidFill>
                  <a:srgbClr val="000090"/>
                </a:solidFill>
              </a:rPr>
              <a:t>explosions on onshore and 300 km long </a:t>
            </a:r>
            <a:r>
              <a:rPr lang="en-US" sz="1000" dirty="0" err="1" smtClean="0">
                <a:solidFill>
                  <a:srgbClr val="000090"/>
                </a:solidFill>
              </a:rPr>
              <a:t>airgun</a:t>
            </a:r>
            <a:r>
              <a:rPr lang="en-US" sz="1000" dirty="0" smtClean="0">
                <a:solidFill>
                  <a:srgbClr val="000090"/>
                </a:solidFill>
              </a:rPr>
              <a:t> shots </a:t>
            </a:r>
            <a:r>
              <a:rPr lang="en-US" sz="1000" dirty="0" smtClean="0">
                <a:solidFill>
                  <a:srgbClr val="000090"/>
                </a:solidFill>
              </a:rPr>
              <a:t>on offshore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102608" y="4045041"/>
            <a:ext cx="2031431" cy="1002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</a:t>
            </a:r>
            <a:r>
              <a:rPr lang="en-US" sz="1000" dirty="0">
                <a:solidFill>
                  <a:srgbClr val="000090"/>
                </a:solidFill>
              </a:rPr>
              <a:t>Good ray coverage down</a:t>
            </a:r>
          </a:p>
          <a:p>
            <a:pPr>
              <a:spcAft>
                <a:spcPts val="200"/>
              </a:spcAft>
            </a:pPr>
            <a:r>
              <a:rPr lang="en-US" sz="1000" dirty="0">
                <a:solidFill>
                  <a:srgbClr val="000090"/>
                </a:solidFill>
              </a:rPr>
              <a:t> to 50 </a:t>
            </a:r>
            <a:r>
              <a:rPr lang="en-US" sz="1000" dirty="0" smtClean="0">
                <a:solidFill>
                  <a:srgbClr val="000090"/>
                </a:solidFill>
              </a:rPr>
              <a:t>km</a:t>
            </a:r>
            <a:endParaRPr lang="en-US" sz="1000" dirty="0" smtClean="0">
              <a:solidFill>
                <a:srgbClr val="000090"/>
              </a:solidFill>
            </a:endParaRPr>
          </a:p>
          <a:p>
            <a:pPr>
              <a:spcAft>
                <a:spcPts val="500"/>
              </a:spcAft>
              <a:buFont typeface="Arial"/>
              <a:buChar char="•"/>
            </a:pP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smtClean="0">
                <a:solidFill>
                  <a:srgbClr val="000090"/>
                </a:solidFill>
              </a:rPr>
              <a:t>Modeled by </a:t>
            </a:r>
            <a:r>
              <a:rPr lang="en-US" sz="1000" dirty="0" err="1" smtClean="0">
                <a:solidFill>
                  <a:srgbClr val="000090"/>
                </a:solidFill>
              </a:rPr>
              <a:t>Zplot</a:t>
            </a:r>
            <a:r>
              <a:rPr lang="en-US" sz="1000" dirty="0" smtClean="0">
                <a:solidFill>
                  <a:srgbClr val="000090"/>
                </a:solidFill>
              </a:rPr>
              <a:t> </a:t>
            </a:r>
            <a:r>
              <a:rPr lang="en-US" sz="1000" dirty="0" smtClean="0">
                <a:solidFill>
                  <a:srgbClr val="000090"/>
                </a:solidFill>
              </a:rPr>
              <a:t>and </a:t>
            </a:r>
            <a:r>
              <a:rPr lang="en-US" sz="1000" dirty="0" err="1" smtClean="0">
                <a:solidFill>
                  <a:srgbClr val="000090"/>
                </a:solidFill>
              </a:rPr>
              <a:t>Rayinvr</a:t>
            </a:r>
            <a:endParaRPr lang="en-US" sz="1000" dirty="0" smtClean="0">
              <a:solidFill>
                <a:srgbClr val="000090"/>
              </a:solidFill>
            </a:endParaRPr>
          </a:p>
          <a:p>
            <a:pPr>
              <a:spcAft>
                <a:spcPts val="2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Total </a:t>
            </a:r>
            <a:r>
              <a:rPr lang="en-US" sz="1000" dirty="0" smtClean="0">
                <a:solidFill>
                  <a:srgbClr val="000090"/>
                </a:solidFill>
              </a:rPr>
              <a:t>misfit RMS:  0.17 and</a:t>
            </a:r>
          </a:p>
          <a:p>
            <a:pPr>
              <a:spcAft>
                <a:spcPts val="200"/>
              </a:spcAft>
            </a:pPr>
            <a:r>
              <a:rPr lang="en-US" sz="1000" dirty="0" smtClean="0">
                <a:solidFill>
                  <a:srgbClr val="000090"/>
                </a:solidFill>
              </a:rPr>
              <a:t> </a:t>
            </a:r>
            <a:r>
              <a:rPr lang="en-US" sz="1000" i="1" dirty="0" smtClean="0">
                <a:solidFill>
                  <a:srgbClr val="000090"/>
                </a:solidFill>
              </a:rPr>
              <a:t>χ</a:t>
            </a:r>
            <a:r>
              <a:rPr lang="en-US" sz="1000" dirty="0" smtClean="0">
                <a:solidFill>
                  <a:srgbClr val="000090"/>
                </a:solidFill>
              </a:rPr>
              <a:t>2: 1.75.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973295" y="4022207"/>
            <a:ext cx="2020399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Crustal thickness is 45 km </a:t>
            </a:r>
          </a:p>
          <a:p>
            <a:r>
              <a:rPr lang="en-US" sz="1000" dirty="0">
                <a:solidFill>
                  <a:srgbClr val="000090"/>
                </a:solidFill>
              </a:rPr>
              <a:t>a</a:t>
            </a:r>
            <a:r>
              <a:rPr lang="en-US" sz="1000" dirty="0" smtClean="0">
                <a:solidFill>
                  <a:srgbClr val="000090"/>
                </a:solidFill>
              </a:rPr>
              <a:t>long the whole profile</a:t>
            </a:r>
            <a:r>
              <a:rPr lang="en-US" sz="1000" dirty="0" smtClean="0">
                <a:solidFill>
                  <a:srgbClr val="000090"/>
                </a:solidFill>
              </a:rPr>
              <a:t> </a:t>
            </a:r>
          </a:p>
          <a:p>
            <a:pPr>
              <a:spcAft>
                <a:spcPts val="2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High topography areas include a </a:t>
            </a:r>
            <a:r>
              <a:rPr lang="en-US" sz="1000" dirty="0" err="1" smtClean="0">
                <a:solidFill>
                  <a:srgbClr val="000090"/>
                </a:solidFill>
              </a:rPr>
              <a:t>Vp</a:t>
            </a:r>
            <a:r>
              <a:rPr lang="en-US" sz="1000" smtClean="0">
                <a:solidFill>
                  <a:srgbClr val="000090"/>
                </a:solidFill>
              </a:rPr>
              <a:t> 7.6 </a:t>
            </a:r>
            <a:r>
              <a:rPr lang="en-US" sz="1000" dirty="0" smtClean="0">
                <a:solidFill>
                  <a:srgbClr val="000090"/>
                </a:solidFill>
              </a:rPr>
              <a:t>– 7.8 km/s layer at </a:t>
            </a:r>
            <a:r>
              <a:rPr lang="en-US" sz="1000" dirty="0" err="1" smtClean="0">
                <a:solidFill>
                  <a:srgbClr val="000090"/>
                </a:solidFill>
              </a:rPr>
              <a:t>Moho</a:t>
            </a:r>
            <a:endParaRPr lang="en-US" sz="800" dirty="0" smtClean="0">
              <a:solidFill>
                <a:srgbClr val="000090"/>
              </a:solidFill>
            </a:endParaRPr>
          </a:p>
          <a:p>
            <a:pPr>
              <a:spcAft>
                <a:spcPts val="2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</a:t>
            </a:r>
            <a:r>
              <a:rPr lang="en-US" sz="1000" dirty="0" err="1" smtClean="0">
                <a:solidFill>
                  <a:srgbClr val="000090"/>
                </a:solidFill>
              </a:rPr>
              <a:t>Svecofennian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smtClean="0">
                <a:solidFill>
                  <a:srgbClr val="000090"/>
                </a:solidFill>
              </a:rPr>
              <a:t>has</a:t>
            </a:r>
            <a:r>
              <a:rPr lang="en-US" sz="1000" dirty="0" smtClean="0">
                <a:solidFill>
                  <a:srgbClr val="000090"/>
                </a:solidFill>
              </a:rPr>
              <a:t> </a:t>
            </a:r>
            <a:r>
              <a:rPr lang="en-US" sz="1000" dirty="0" err="1" smtClean="0">
                <a:solidFill>
                  <a:srgbClr val="000090"/>
                </a:solidFill>
              </a:rPr>
              <a:t>Moho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smtClean="0">
                <a:solidFill>
                  <a:srgbClr val="000090"/>
                </a:solidFill>
              </a:rPr>
              <a:t>at 45 to 47 </a:t>
            </a:r>
            <a:r>
              <a:rPr lang="en-US" sz="1000" dirty="0" smtClean="0">
                <a:solidFill>
                  <a:srgbClr val="000090"/>
                </a:solidFill>
              </a:rPr>
              <a:t>km, lower crust </a:t>
            </a:r>
            <a:r>
              <a:rPr lang="en-US" sz="1000" dirty="0" smtClean="0">
                <a:solidFill>
                  <a:srgbClr val="000090"/>
                </a:solidFill>
              </a:rPr>
              <a:t>Vp~7.1 km/s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3785" y="1300293"/>
            <a:ext cx="2039837" cy="381062"/>
            <a:chOff x="223785" y="1300293"/>
            <a:chExt cx="2039837" cy="381062"/>
          </a:xfrm>
        </p:grpSpPr>
        <p:sp>
          <p:nvSpPr>
            <p:cNvPr id="71" name="Rounded Rectangle 70"/>
            <p:cNvSpPr/>
            <p:nvPr/>
          </p:nvSpPr>
          <p:spPr>
            <a:xfrm>
              <a:off x="223785" y="1350728"/>
              <a:ext cx="2019882" cy="33062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45258" y="1300293"/>
              <a:ext cx="2018364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1 – Profile Location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2757003" y="4022207"/>
            <a:ext cx="0" cy="1008675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963179" y="4022207"/>
            <a:ext cx="0" cy="1008675"/>
          </a:xfrm>
          <a:prstGeom prst="line">
            <a:avLst/>
          </a:prstGeom>
          <a:ln w="63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75"/>
          <p:cNvSpPr/>
          <p:nvPr/>
        </p:nvSpPr>
        <p:spPr>
          <a:xfrm>
            <a:off x="1879237" y="4049566"/>
            <a:ext cx="766993" cy="23685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836902" y="4016159"/>
            <a:ext cx="87408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Motivation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01875" y="4058495"/>
            <a:ext cx="2361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NW of  Baltic </a:t>
            </a:r>
            <a:r>
              <a:rPr lang="en-US" sz="1000" dirty="0" smtClean="0">
                <a:solidFill>
                  <a:srgbClr val="000090"/>
                </a:solidFill>
              </a:rPr>
              <a:t>shield: </a:t>
            </a:r>
            <a:r>
              <a:rPr lang="en-US" sz="1000" dirty="0" smtClean="0">
                <a:solidFill>
                  <a:srgbClr val="000090"/>
                </a:solidFill>
              </a:rPr>
              <a:t>NE-SW </a:t>
            </a:r>
          </a:p>
          <a:p>
            <a:r>
              <a:rPr lang="en-US" sz="1000" dirty="0">
                <a:solidFill>
                  <a:srgbClr val="000090"/>
                </a:solidFill>
              </a:rPr>
              <a:t>o</a:t>
            </a:r>
            <a:r>
              <a:rPr lang="en-US" sz="1000" dirty="0" smtClean="0">
                <a:solidFill>
                  <a:srgbClr val="000090"/>
                </a:solidFill>
              </a:rPr>
              <a:t>riented, probably young mountain range</a:t>
            </a:r>
            <a:endParaRPr lang="en-US" sz="1000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It is far from any plate boundary</a:t>
            </a:r>
          </a:p>
          <a:p>
            <a:pPr>
              <a:buFont typeface="Arial"/>
              <a:buChar char="•"/>
            </a:pPr>
            <a:r>
              <a:rPr lang="en-US" sz="1000" dirty="0" smtClean="0">
                <a:solidFill>
                  <a:srgbClr val="000090"/>
                </a:solidFill>
              </a:rPr>
              <a:t> Bringing a new insight into to 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mechanisms </a:t>
            </a:r>
            <a:r>
              <a:rPr lang="en-US" sz="1000" dirty="0" smtClean="0">
                <a:solidFill>
                  <a:srgbClr val="000090"/>
                </a:solidFill>
              </a:rPr>
              <a:t>that </a:t>
            </a:r>
            <a:r>
              <a:rPr lang="en-US" sz="1000" dirty="0" smtClean="0">
                <a:solidFill>
                  <a:srgbClr val="000090"/>
                </a:solidFill>
              </a:rPr>
              <a:t>created this </a:t>
            </a:r>
            <a:r>
              <a:rPr lang="en-US" sz="1000" dirty="0" smtClean="0">
                <a:solidFill>
                  <a:srgbClr val="000090"/>
                </a:solidFill>
              </a:rPr>
              <a:t>high topography and complex bathymetry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8727609" y="4045041"/>
            <a:ext cx="237070" cy="23685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4811559" y="4058495"/>
            <a:ext cx="237070" cy="23685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ounded Rectangle 82"/>
          <p:cNvSpPr/>
          <p:nvPr/>
        </p:nvSpPr>
        <p:spPr>
          <a:xfrm>
            <a:off x="6662252" y="4056301"/>
            <a:ext cx="237070" cy="236857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4802423" y="4022724"/>
            <a:ext cx="26266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721561" y="4014146"/>
            <a:ext cx="26266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56204" y="4020849"/>
            <a:ext cx="26266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2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5048" y="2177143"/>
            <a:ext cx="459620" cy="39914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07707" y="2091052"/>
            <a:ext cx="277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282581" y="2402214"/>
            <a:ext cx="3175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A’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2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3950</TotalTime>
  <Words>226</Words>
  <Application>Microsoft Macintosh PowerPoint</Application>
  <PresentationFormat>On-screen Show (16:9)</PresentationFormat>
  <Paragraphs>35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pluto</dc:creator>
  <cp:lastModifiedBy>pluto</cp:lastModifiedBy>
  <cp:revision>79</cp:revision>
  <dcterms:created xsi:type="dcterms:W3CDTF">2021-04-21T19:23:48Z</dcterms:created>
  <dcterms:modified xsi:type="dcterms:W3CDTF">2021-04-26T23:42:57Z</dcterms:modified>
</cp:coreProperties>
</file>