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6" r:id="rId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4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1F0B820-DAB8-4C12-9D89-F7DAD9766B76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25F5D5C-104C-4433-9A19-AFFA1A8DF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3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F5D5C-104C-4433-9A19-AFFA1A8DFE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7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F74B2-567D-4F40-9186-5C22331BF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303A0-5AE3-4DA1-9530-A765C5B54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83BDE-0CB0-4282-957E-9FAC57ED5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D6145-0960-4501-A02E-9F3F0C63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277A8-8086-41CF-94F6-35078F3F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5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C78C-8C6D-49EA-8468-75654DA1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47531-95B5-4D70-AEA7-B907CBD59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A0C4-0080-42FC-8DD1-65B8DD0A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D6CC2-A1B5-494A-A56B-47D773E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09B69-A419-4589-A4A5-A69E1A28D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2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4DBE8-BEBE-4CA8-BC58-CC43E9157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6159-0C05-48CC-BEF0-6324D0EAD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50D2F-84DA-4DE8-8FED-37BC28D4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EF2A-A13A-4FA2-A6B4-5032FE0D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24A70-197A-4A50-A395-7E987D7B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2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07D87-8213-4D51-9D57-AB187A4E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4CA82-5C99-4F9B-88DC-0C57FACD9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B53DB-E842-49F4-A9A4-9B43E3B7D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D3487-0248-445F-BE90-D7837705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55B97-E6C2-45EC-BF85-B25CCFD7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4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E58F-F70C-4E49-B620-E897F0C7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5040E-2023-4C3C-A8F6-4B69F4066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2FB9F-CA6C-4BA3-BF16-ABAA1240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2777D-9E92-42D1-B9A6-5DF4EAF8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E3153-80F5-4B52-82BA-375B6140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B4E67-B5BB-4BF2-B86F-3C42970F9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296BC-A202-43BA-A2CC-5EBF21EDF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5D3FB-F88B-4B24-8023-2175AFF5C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E61-48B0-4608-9337-F26BA862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4F551-073F-4CFA-A659-F4FCF409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E7E8F-E7FF-40C6-9197-53579CF0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4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67BE-AF45-4B2A-A589-F986B9DE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C896A-1746-4496-9B74-457D64881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FD5E3-E1F2-4FB2-A847-2E2391450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4D036-A364-4602-BFD2-6FB7A795F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0F876-C006-4B06-ADAE-6C1E4C604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A78019-B5C9-46FF-A6C4-B035E1AF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C01C06-FDFD-4719-86AE-CEB139D5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0CD08E-6758-4018-85A1-8EB28FE9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BCE8-56A8-4B0F-BED6-0DAFD1C4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0A6A0-20F2-4062-B51C-41EB2755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53DFE-7D18-46D7-A45F-6AC5FB1C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1B006-AB77-4A63-9944-E9FCFA9E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3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25CA7-2973-46E8-9013-06FE2AAC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39A290-8DE6-4D64-ACC0-D72B4A2C9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B0990-00EC-4689-B9DE-DE98D153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0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01A2A-576F-4AE9-B1CA-8E8641A4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C69D-5E97-4489-9A89-3A70002E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0BAA6F-B7C1-44FA-9DAD-7C15E492B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B0A21-F927-45B6-B16E-95B05D2B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F2A87-7E4C-4026-A4D0-90E34753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302D0-DD04-4712-AE57-30714944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1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BEF8-0F52-48EB-BF9F-3EAED0E86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74EFD4-0DBD-4214-90B2-ECAECBF6D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0E828-7A5B-4D46-A0D0-AEC438F0A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58C27-16B2-4447-AE51-A1A6CE46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7B06F-4242-43A3-9759-AA1BB2A9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F5D7C-2413-48DD-B08E-48C34B3B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4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FFB455-627A-41FF-8D27-CBCBFF42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75588-7013-4D4B-B945-B531AF70D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DF044-C225-4FFA-8D4A-1B7799B75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D8F06-FF2F-449B-A879-69DE2B559BCA}" type="datetimeFigureOut">
              <a:rPr lang="en-US" smtClean="0"/>
              <a:t>25-Apr-21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29CB8-9078-4E82-BE1A-20970EC0F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7CC56-123D-403E-8921-17C37CCF7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1378F-7B81-4ECE-8919-E17278A6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5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CB2BFB-E419-4160-A89F-343AEE674505}"/>
              </a:ext>
            </a:extLst>
          </p:cNvPr>
          <p:cNvGrpSpPr/>
          <p:nvPr/>
        </p:nvGrpSpPr>
        <p:grpSpPr>
          <a:xfrm>
            <a:off x="0" y="6746"/>
            <a:ext cx="12259678" cy="6898816"/>
            <a:chOff x="0" y="6746"/>
            <a:chExt cx="12259678" cy="689881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E49720-AC3A-40B7-B63F-5D21F05F5E98}"/>
                </a:ext>
              </a:extLst>
            </p:cNvPr>
            <p:cNvSpPr txBox="1"/>
            <p:nvPr/>
          </p:nvSpPr>
          <p:spPr>
            <a:xfrm>
              <a:off x="0" y="6746"/>
              <a:ext cx="12192000" cy="40011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Risk of Ground Movement in Faridabad, India – Investigated using Remote Sensing and In-Situ Data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DF67990-81A9-4EB2-9E55-5D615851D438}"/>
                </a:ext>
              </a:extLst>
            </p:cNvPr>
            <p:cNvSpPr/>
            <p:nvPr/>
          </p:nvSpPr>
          <p:spPr>
            <a:xfrm>
              <a:off x="257773" y="4953157"/>
              <a:ext cx="4756584" cy="1800456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C35884-28BB-4E21-9EB2-E0D30E9F9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606" y="3077474"/>
              <a:ext cx="4277725" cy="330551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ED9DA1E-CE29-4138-BB11-AD57A967C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" t="5256" r="48844" b="5053"/>
            <a:stretch/>
          </p:blipFill>
          <p:spPr>
            <a:xfrm>
              <a:off x="8063900" y="437678"/>
              <a:ext cx="1703553" cy="2585017"/>
            </a:xfrm>
            <a:custGeom>
              <a:avLst/>
              <a:gdLst>
                <a:gd name="connsiteX0" fmla="*/ 0 w 1892290"/>
                <a:gd name="connsiteY0" fmla="*/ 0 h 2585017"/>
                <a:gd name="connsiteX1" fmla="*/ 1892290 w 1892290"/>
                <a:gd name="connsiteY1" fmla="*/ 0 h 2585017"/>
                <a:gd name="connsiteX2" fmla="*/ 1892290 w 1892290"/>
                <a:gd name="connsiteY2" fmla="*/ 2585017 h 2585017"/>
                <a:gd name="connsiteX3" fmla="*/ 0 w 1892290"/>
                <a:gd name="connsiteY3" fmla="*/ 2585017 h 258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2290" h="2585017">
                  <a:moveTo>
                    <a:pt x="0" y="0"/>
                  </a:moveTo>
                  <a:lnTo>
                    <a:pt x="1892290" y="0"/>
                  </a:lnTo>
                  <a:lnTo>
                    <a:pt x="1892290" y="2585017"/>
                  </a:lnTo>
                  <a:lnTo>
                    <a:pt x="0" y="2585017"/>
                  </a:lnTo>
                  <a:close/>
                </a:path>
              </a:pathLst>
            </a:custGeom>
          </p:spPr>
        </p:pic>
        <p:pic>
          <p:nvPicPr>
            <p:cNvPr id="27" name="Picture 26" descr="https://www.gfz-potsdam.de/fileadmin/gfz/medien_kommunikation/pics/LOGO-GFZ-de-mitFreistellungsraum_RGB_24bit_300dpi_546x390-jpg.jpg">
              <a:extLst>
                <a:ext uri="{FF2B5EF4-FFF2-40B4-BE49-F238E27FC236}">
                  <a16:creationId xmlns:a16="http://schemas.microsoft.com/office/drawing/2014/main" id="{AAEEF1EE-0C7D-4669-8BD7-A33A63239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3274" y="24330"/>
              <a:ext cx="514289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93B288-4DDB-44A0-9F1A-BDC52146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5415" y="21648"/>
              <a:ext cx="456273" cy="4562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22F69C-32B4-4FF2-B379-3D899B897C3E}"/>
                </a:ext>
              </a:extLst>
            </p:cNvPr>
            <p:cNvSpPr txBox="1"/>
            <p:nvPr/>
          </p:nvSpPr>
          <p:spPr>
            <a:xfrm>
              <a:off x="10828054" y="1283677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2D1A29B-C107-4A2E-BF5B-DE975A6E7E4C}"/>
                </a:ext>
              </a:extLst>
            </p:cNvPr>
            <p:cNvSpPr txBox="1"/>
            <p:nvPr/>
          </p:nvSpPr>
          <p:spPr>
            <a:xfrm>
              <a:off x="214883" y="451092"/>
              <a:ext cx="33854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u="sng" dirty="0">
                  <a:solidFill>
                    <a:srgbClr val="FF0000"/>
                  </a:solidFill>
                </a:rPr>
                <a:t>Study Area</a:t>
              </a:r>
              <a:r>
                <a:rPr lang="en-US" sz="1500" b="1" dirty="0"/>
                <a:t> :  Faridabad - Haryana, India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E537C0-07B9-4890-A033-CB37EAEC59F6}"/>
                </a:ext>
              </a:extLst>
            </p:cNvPr>
            <p:cNvSpPr txBox="1"/>
            <p:nvPr/>
          </p:nvSpPr>
          <p:spPr>
            <a:xfrm>
              <a:off x="250002" y="3460421"/>
              <a:ext cx="24180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u="sng" dirty="0">
                  <a:solidFill>
                    <a:srgbClr val="FF0000"/>
                  </a:solidFill>
                </a:rPr>
                <a:t>Methodology </a:t>
              </a:r>
              <a:r>
                <a:rPr lang="en-US" sz="15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98345CC-4127-44A0-8DDB-0DCA6C6E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" t="5256" r="45594" b="5053"/>
            <a:stretch/>
          </p:blipFill>
          <p:spPr>
            <a:xfrm>
              <a:off x="9766406" y="464787"/>
              <a:ext cx="1892290" cy="2585017"/>
            </a:xfrm>
            <a:custGeom>
              <a:avLst/>
              <a:gdLst>
                <a:gd name="connsiteX0" fmla="*/ 0 w 1892290"/>
                <a:gd name="connsiteY0" fmla="*/ 0 h 2585017"/>
                <a:gd name="connsiteX1" fmla="*/ 1892290 w 1892290"/>
                <a:gd name="connsiteY1" fmla="*/ 0 h 2585017"/>
                <a:gd name="connsiteX2" fmla="*/ 1892290 w 1892290"/>
                <a:gd name="connsiteY2" fmla="*/ 2585017 h 2585017"/>
                <a:gd name="connsiteX3" fmla="*/ 0 w 1892290"/>
                <a:gd name="connsiteY3" fmla="*/ 2585017 h 258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2290" h="2585017">
                  <a:moveTo>
                    <a:pt x="0" y="0"/>
                  </a:moveTo>
                  <a:lnTo>
                    <a:pt x="1892290" y="0"/>
                  </a:lnTo>
                  <a:lnTo>
                    <a:pt x="1892290" y="2585017"/>
                  </a:lnTo>
                  <a:lnTo>
                    <a:pt x="0" y="2585017"/>
                  </a:lnTo>
                  <a:close/>
                </a:path>
              </a:pathLst>
            </a:cu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C3DFBE0-ACFE-4329-B4BD-B86893F25294}"/>
                </a:ext>
              </a:extLst>
            </p:cNvPr>
            <p:cNvSpPr txBox="1"/>
            <p:nvPr/>
          </p:nvSpPr>
          <p:spPr>
            <a:xfrm>
              <a:off x="572511" y="2525499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B08D9D1-D5C2-40B9-9C5B-3D87CE762C23}"/>
                </a:ext>
              </a:extLst>
            </p:cNvPr>
            <p:cNvGrpSpPr/>
            <p:nvPr/>
          </p:nvGrpSpPr>
          <p:grpSpPr>
            <a:xfrm>
              <a:off x="3600308" y="3005206"/>
              <a:ext cx="1423643" cy="1874724"/>
              <a:chOff x="3600308" y="2950302"/>
              <a:chExt cx="1423643" cy="1874724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294ACF5-379A-4791-B535-AFA431AE7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7" t="3599" r="41696" b="5420"/>
              <a:stretch/>
            </p:blipFill>
            <p:spPr>
              <a:xfrm>
                <a:off x="3600308" y="2950302"/>
                <a:ext cx="1423643" cy="1874724"/>
              </a:xfrm>
              <a:custGeom>
                <a:avLst/>
                <a:gdLst>
                  <a:gd name="connsiteX0" fmla="*/ 0 w 1581638"/>
                  <a:gd name="connsiteY0" fmla="*/ 0 h 2082780"/>
                  <a:gd name="connsiteX1" fmla="*/ 1581638 w 1581638"/>
                  <a:gd name="connsiteY1" fmla="*/ 0 h 2082780"/>
                  <a:gd name="connsiteX2" fmla="*/ 1581638 w 1581638"/>
                  <a:gd name="connsiteY2" fmla="*/ 2082780 h 2082780"/>
                  <a:gd name="connsiteX3" fmla="*/ 0 w 1581638"/>
                  <a:gd name="connsiteY3" fmla="*/ 2082780 h 208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638" h="2082780">
                    <a:moveTo>
                      <a:pt x="0" y="0"/>
                    </a:moveTo>
                    <a:lnTo>
                      <a:pt x="1581638" y="0"/>
                    </a:lnTo>
                    <a:lnTo>
                      <a:pt x="1581638" y="2082780"/>
                    </a:lnTo>
                    <a:lnTo>
                      <a:pt x="0" y="2082780"/>
                    </a:lnTo>
                    <a:close/>
                  </a:path>
                </a:pathLst>
              </a:custGeom>
            </p:spPr>
          </p:pic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8D8E0F1-89C3-49D3-BDEE-10516B952886}"/>
                  </a:ext>
                </a:extLst>
              </p:cNvPr>
              <p:cNvGrpSpPr/>
              <p:nvPr/>
            </p:nvGrpSpPr>
            <p:grpSpPr>
              <a:xfrm>
                <a:off x="3661832" y="2970609"/>
                <a:ext cx="1362119" cy="458391"/>
                <a:chOff x="3661832" y="2970609"/>
                <a:chExt cx="1362119" cy="458391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48BED32-90A5-4B03-8F22-121C22CC0C7B}"/>
                    </a:ext>
                  </a:extLst>
                </p:cNvPr>
                <p:cNvSpPr/>
                <p:nvPr/>
              </p:nvSpPr>
              <p:spPr>
                <a:xfrm>
                  <a:off x="3661832" y="2970609"/>
                  <a:ext cx="201930" cy="1553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F49DB8A-4563-4D9A-88FA-5433D08954AD}"/>
                    </a:ext>
                  </a:extLst>
                </p:cNvPr>
                <p:cNvSpPr/>
                <p:nvPr/>
              </p:nvSpPr>
              <p:spPr>
                <a:xfrm>
                  <a:off x="4822021" y="3048302"/>
                  <a:ext cx="201930" cy="380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3DA2102-0691-4C0F-9ECA-A9212E00EE44}"/>
                </a:ext>
              </a:extLst>
            </p:cNvPr>
            <p:cNvGrpSpPr/>
            <p:nvPr/>
          </p:nvGrpSpPr>
          <p:grpSpPr>
            <a:xfrm>
              <a:off x="5023951" y="3019518"/>
              <a:ext cx="1449328" cy="1874724"/>
              <a:chOff x="5023951" y="2947030"/>
              <a:chExt cx="1449328" cy="1874724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7865AF5-D6FE-4314-B076-81EE3B774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7" t="2831" r="41696" b="6189"/>
              <a:stretch/>
            </p:blipFill>
            <p:spPr>
              <a:xfrm>
                <a:off x="5023951" y="2947030"/>
                <a:ext cx="1423643" cy="1874724"/>
              </a:xfrm>
              <a:custGeom>
                <a:avLst/>
                <a:gdLst>
                  <a:gd name="connsiteX0" fmla="*/ 0 w 1581638"/>
                  <a:gd name="connsiteY0" fmla="*/ 0 h 2082780"/>
                  <a:gd name="connsiteX1" fmla="*/ 1581638 w 1581638"/>
                  <a:gd name="connsiteY1" fmla="*/ 0 h 2082780"/>
                  <a:gd name="connsiteX2" fmla="*/ 1581638 w 1581638"/>
                  <a:gd name="connsiteY2" fmla="*/ 2082780 h 2082780"/>
                  <a:gd name="connsiteX3" fmla="*/ 0 w 1581638"/>
                  <a:gd name="connsiteY3" fmla="*/ 2082780 h 208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638" h="2082780">
                    <a:moveTo>
                      <a:pt x="0" y="0"/>
                    </a:moveTo>
                    <a:lnTo>
                      <a:pt x="1581638" y="0"/>
                    </a:lnTo>
                    <a:lnTo>
                      <a:pt x="1581638" y="2082780"/>
                    </a:lnTo>
                    <a:lnTo>
                      <a:pt x="0" y="2082780"/>
                    </a:lnTo>
                    <a:close/>
                  </a:path>
                </a:pathLst>
              </a:custGeom>
            </p:spPr>
          </p:pic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E33CE4F-4A0E-425A-8F4E-402D9B88610F}"/>
                  </a:ext>
                </a:extLst>
              </p:cNvPr>
              <p:cNvGrpSpPr/>
              <p:nvPr/>
            </p:nvGrpSpPr>
            <p:grpSpPr>
              <a:xfrm>
                <a:off x="5111160" y="2996009"/>
                <a:ext cx="1362119" cy="458391"/>
                <a:chOff x="3661832" y="2970609"/>
                <a:chExt cx="1362119" cy="458391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54F0856-473C-458A-92D0-83BDF93D6E37}"/>
                    </a:ext>
                  </a:extLst>
                </p:cNvPr>
                <p:cNvSpPr/>
                <p:nvPr/>
              </p:nvSpPr>
              <p:spPr>
                <a:xfrm>
                  <a:off x="3661832" y="2970609"/>
                  <a:ext cx="201930" cy="1553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F9FAD09-E0FC-4AED-BE42-8DAE90202275}"/>
                    </a:ext>
                  </a:extLst>
                </p:cNvPr>
                <p:cNvSpPr/>
                <p:nvPr/>
              </p:nvSpPr>
              <p:spPr>
                <a:xfrm>
                  <a:off x="4822021" y="3048302"/>
                  <a:ext cx="201930" cy="380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771D82F-FBC5-478F-A61A-E8D59730D197}"/>
                </a:ext>
              </a:extLst>
            </p:cNvPr>
            <p:cNvGrpSpPr/>
            <p:nvPr/>
          </p:nvGrpSpPr>
          <p:grpSpPr>
            <a:xfrm>
              <a:off x="6492509" y="3054686"/>
              <a:ext cx="1423643" cy="1874724"/>
              <a:chOff x="6492509" y="2990990"/>
              <a:chExt cx="1423643" cy="187472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28744C3-E6F6-420C-87DA-55DE2AF94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7" t="3599" r="41696" b="5420"/>
              <a:stretch/>
            </p:blipFill>
            <p:spPr>
              <a:xfrm>
                <a:off x="6492509" y="2990990"/>
                <a:ext cx="1423643" cy="1874724"/>
              </a:xfrm>
              <a:custGeom>
                <a:avLst/>
                <a:gdLst>
                  <a:gd name="connsiteX0" fmla="*/ 0 w 1581638"/>
                  <a:gd name="connsiteY0" fmla="*/ 0 h 2082780"/>
                  <a:gd name="connsiteX1" fmla="*/ 1581638 w 1581638"/>
                  <a:gd name="connsiteY1" fmla="*/ 0 h 2082780"/>
                  <a:gd name="connsiteX2" fmla="*/ 1581638 w 1581638"/>
                  <a:gd name="connsiteY2" fmla="*/ 2082780 h 2082780"/>
                  <a:gd name="connsiteX3" fmla="*/ 0 w 1581638"/>
                  <a:gd name="connsiteY3" fmla="*/ 2082780 h 208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638" h="2082780">
                    <a:moveTo>
                      <a:pt x="0" y="0"/>
                    </a:moveTo>
                    <a:lnTo>
                      <a:pt x="1581638" y="0"/>
                    </a:lnTo>
                    <a:lnTo>
                      <a:pt x="1581638" y="2082780"/>
                    </a:lnTo>
                    <a:lnTo>
                      <a:pt x="0" y="2082780"/>
                    </a:lnTo>
                    <a:close/>
                  </a:path>
                </a:pathLst>
              </a:custGeom>
            </p:spPr>
          </p:pic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86E7E0A-305B-43B4-BA62-E7255412D645}"/>
                  </a:ext>
                </a:extLst>
              </p:cNvPr>
              <p:cNvGrpSpPr/>
              <p:nvPr/>
            </p:nvGrpSpPr>
            <p:grpSpPr>
              <a:xfrm>
                <a:off x="6532102" y="3023361"/>
                <a:ext cx="1362119" cy="458391"/>
                <a:chOff x="3661832" y="2970609"/>
                <a:chExt cx="1362119" cy="458391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F5744FE-EB91-4957-9372-29445211ED73}"/>
                    </a:ext>
                  </a:extLst>
                </p:cNvPr>
                <p:cNvSpPr/>
                <p:nvPr/>
              </p:nvSpPr>
              <p:spPr>
                <a:xfrm>
                  <a:off x="3661832" y="2970609"/>
                  <a:ext cx="201930" cy="1553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F394DFC6-8AD4-42E9-8F11-C43A27CD540E}"/>
                    </a:ext>
                  </a:extLst>
                </p:cNvPr>
                <p:cNvSpPr/>
                <p:nvPr/>
              </p:nvSpPr>
              <p:spPr>
                <a:xfrm>
                  <a:off x="4822021" y="3048302"/>
                  <a:ext cx="201930" cy="380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A378087-1D79-47B7-B3E6-0D9616B41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" t="3599" r="45243" b="5420"/>
            <a:stretch/>
          </p:blipFill>
          <p:spPr>
            <a:xfrm>
              <a:off x="3592878" y="756779"/>
              <a:ext cx="1329068" cy="1874724"/>
            </a:xfrm>
            <a:custGeom>
              <a:avLst/>
              <a:gdLst>
                <a:gd name="connsiteX0" fmla="*/ 0 w 1581638"/>
                <a:gd name="connsiteY0" fmla="*/ 0 h 2082780"/>
                <a:gd name="connsiteX1" fmla="*/ 1581638 w 1581638"/>
                <a:gd name="connsiteY1" fmla="*/ 0 h 2082780"/>
                <a:gd name="connsiteX2" fmla="*/ 1581638 w 1581638"/>
                <a:gd name="connsiteY2" fmla="*/ 2082780 h 2082780"/>
                <a:gd name="connsiteX3" fmla="*/ 0 w 1581638"/>
                <a:gd name="connsiteY3" fmla="*/ 2082780 h 208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638" h="2082780">
                  <a:moveTo>
                    <a:pt x="0" y="0"/>
                  </a:moveTo>
                  <a:lnTo>
                    <a:pt x="1581638" y="0"/>
                  </a:lnTo>
                  <a:lnTo>
                    <a:pt x="1581638" y="2082780"/>
                  </a:lnTo>
                  <a:lnTo>
                    <a:pt x="0" y="2082780"/>
                  </a:lnTo>
                  <a:close/>
                </a:path>
              </a:pathLst>
            </a:cu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06D071F-0E62-4D8E-AC6A-98C3F0642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" t="3599" r="41696" b="5420"/>
            <a:stretch/>
          </p:blipFill>
          <p:spPr>
            <a:xfrm>
              <a:off x="5058706" y="756779"/>
              <a:ext cx="1423643" cy="1874724"/>
            </a:xfrm>
            <a:custGeom>
              <a:avLst/>
              <a:gdLst>
                <a:gd name="connsiteX0" fmla="*/ 0 w 1581638"/>
                <a:gd name="connsiteY0" fmla="*/ 0 h 2082780"/>
                <a:gd name="connsiteX1" fmla="*/ 1581638 w 1581638"/>
                <a:gd name="connsiteY1" fmla="*/ 0 h 2082780"/>
                <a:gd name="connsiteX2" fmla="*/ 1581638 w 1581638"/>
                <a:gd name="connsiteY2" fmla="*/ 2082780 h 2082780"/>
                <a:gd name="connsiteX3" fmla="*/ 0 w 1581638"/>
                <a:gd name="connsiteY3" fmla="*/ 2082780 h 208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638" h="2082780">
                  <a:moveTo>
                    <a:pt x="0" y="0"/>
                  </a:moveTo>
                  <a:lnTo>
                    <a:pt x="1581638" y="0"/>
                  </a:lnTo>
                  <a:lnTo>
                    <a:pt x="1581638" y="2082780"/>
                  </a:lnTo>
                  <a:lnTo>
                    <a:pt x="0" y="2082780"/>
                  </a:lnTo>
                  <a:close/>
                </a:path>
              </a:pathLst>
            </a:cu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08E70F2-4DF7-44F0-9783-949F0395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" t="3599" r="41696" b="5420"/>
            <a:stretch/>
          </p:blipFill>
          <p:spPr>
            <a:xfrm>
              <a:off x="6521942" y="761620"/>
              <a:ext cx="1423643" cy="1874724"/>
            </a:xfrm>
            <a:custGeom>
              <a:avLst/>
              <a:gdLst>
                <a:gd name="connsiteX0" fmla="*/ 0 w 1581638"/>
                <a:gd name="connsiteY0" fmla="*/ 0 h 2082780"/>
                <a:gd name="connsiteX1" fmla="*/ 1581638 w 1581638"/>
                <a:gd name="connsiteY1" fmla="*/ 0 h 2082780"/>
                <a:gd name="connsiteX2" fmla="*/ 1581638 w 1581638"/>
                <a:gd name="connsiteY2" fmla="*/ 2082780 h 2082780"/>
                <a:gd name="connsiteX3" fmla="*/ 0 w 1581638"/>
                <a:gd name="connsiteY3" fmla="*/ 2082780 h 208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638" h="2082780">
                  <a:moveTo>
                    <a:pt x="0" y="0"/>
                  </a:moveTo>
                  <a:lnTo>
                    <a:pt x="1581638" y="0"/>
                  </a:lnTo>
                  <a:lnTo>
                    <a:pt x="1581638" y="2082780"/>
                  </a:lnTo>
                  <a:lnTo>
                    <a:pt x="0" y="2082780"/>
                  </a:lnTo>
                  <a:close/>
                </a:path>
              </a:pathLst>
            </a:custGeom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D8CEBF1-A893-414D-8104-1BF7A5EEC493}"/>
                </a:ext>
              </a:extLst>
            </p:cNvPr>
            <p:cNvGrpSpPr/>
            <p:nvPr/>
          </p:nvGrpSpPr>
          <p:grpSpPr>
            <a:xfrm>
              <a:off x="3666911" y="793134"/>
              <a:ext cx="1362119" cy="458391"/>
              <a:chOff x="3661832" y="2970609"/>
              <a:chExt cx="1362119" cy="458391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A48FEEC-FDA4-4F92-8304-5A568ECBDC58}"/>
                  </a:ext>
                </a:extLst>
              </p:cNvPr>
              <p:cNvSpPr/>
              <p:nvPr/>
            </p:nvSpPr>
            <p:spPr>
              <a:xfrm>
                <a:off x="3661832" y="2970609"/>
                <a:ext cx="201930" cy="155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EDDF468-0735-4B2C-8D04-81EF73C2FA1B}"/>
                  </a:ext>
                </a:extLst>
              </p:cNvPr>
              <p:cNvSpPr/>
              <p:nvPr/>
            </p:nvSpPr>
            <p:spPr>
              <a:xfrm>
                <a:off x="4822021" y="3048302"/>
                <a:ext cx="201930" cy="380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B573A14-A6D8-4B40-A187-0E88602383F2}"/>
                </a:ext>
              </a:extLst>
            </p:cNvPr>
            <p:cNvGrpSpPr/>
            <p:nvPr/>
          </p:nvGrpSpPr>
          <p:grpSpPr>
            <a:xfrm>
              <a:off x="5116239" y="788054"/>
              <a:ext cx="1362119" cy="458391"/>
              <a:chOff x="3661832" y="2970609"/>
              <a:chExt cx="1362119" cy="45839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DDBC7BA-90D0-4316-B649-496C5A9BA71C}"/>
                  </a:ext>
                </a:extLst>
              </p:cNvPr>
              <p:cNvSpPr/>
              <p:nvPr/>
            </p:nvSpPr>
            <p:spPr>
              <a:xfrm>
                <a:off x="3661832" y="2970609"/>
                <a:ext cx="201930" cy="155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C4936F8-8971-415C-89F2-501038845254}"/>
                  </a:ext>
                </a:extLst>
              </p:cNvPr>
              <p:cNvSpPr/>
              <p:nvPr/>
            </p:nvSpPr>
            <p:spPr>
              <a:xfrm>
                <a:off x="4822021" y="3048302"/>
                <a:ext cx="201930" cy="380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808E985-2466-4BA3-8F35-19454FFE69E9}"/>
                </a:ext>
              </a:extLst>
            </p:cNvPr>
            <p:cNvGrpSpPr/>
            <p:nvPr/>
          </p:nvGrpSpPr>
          <p:grpSpPr>
            <a:xfrm>
              <a:off x="6537181" y="793134"/>
              <a:ext cx="1362119" cy="458391"/>
              <a:chOff x="3661832" y="2970609"/>
              <a:chExt cx="1362119" cy="458391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A8B76E6-C3D7-4465-BE36-62000BC84073}"/>
                  </a:ext>
                </a:extLst>
              </p:cNvPr>
              <p:cNvSpPr/>
              <p:nvPr/>
            </p:nvSpPr>
            <p:spPr>
              <a:xfrm>
                <a:off x="3661832" y="2970609"/>
                <a:ext cx="201930" cy="155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F1C5759-1D65-4623-B542-DE880D1C7C4C}"/>
                  </a:ext>
                </a:extLst>
              </p:cNvPr>
              <p:cNvSpPr/>
              <p:nvPr/>
            </p:nvSpPr>
            <p:spPr>
              <a:xfrm>
                <a:off x="4822021" y="3048302"/>
                <a:ext cx="201930" cy="380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EA867D1-9E49-40F3-8316-A8CEE866C49C}"/>
                </a:ext>
              </a:extLst>
            </p:cNvPr>
            <p:cNvGrpSpPr/>
            <p:nvPr/>
          </p:nvGrpSpPr>
          <p:grpSpPr>
            <a:xfrm>
              <a:off x="4937518" y="2113450"/>
              <a:ext cx="1362119" cy="458391"/>
              <a:chOff x="3661832" y="2970609"/>
              <a:chExt cx="1362119" cy="458391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AF8EFDE-A27F-4176-9630-D4A5BB71FED9}"/>
                  </a:ext>
                </a:extLst>
              </p:cNvPr>
              <p:cNvSpPr/>
              <p:nvPr/>
            </p:nvSpPr>
            <p:spPr>
              <a:xfrm>
                <a:off x="3661832" y="2970609"/>
                <a:ext cx="201930" cy="155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50649AA-5EF8-4236-84AA-55214EDAAAD2}"/>
                  </a:ext>
                </a:extLst>
              </p:cNvPr>
              <p:cNvSpPr/>
              <p:nvPr/>
            </p:nvSpPr>
            <p:spPr>
              <a:xfrm>
                <a:off x="4822021" y="3048302"/>
                <a:ext cx="201930" cy="380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9C7728A-4C38-4A7A-908A-7D155BCD18D9}"/>
                </a:ext>
              </a:extLst>
            </p:cNvPr>
            <p:cNvGrpSpPr/>
            <p:nvPr/>
          </p:nvGrpSpPr>
          <p:grpSpPr>
            <a:xfrm>
              <a:off x="6440212" y="4924406"/>
              <a:ext cx="1423643" cy="1874724"/>
              <a:chOff x="3600307" y="4825542"/>
              <a:chExt cx="1423643" cy="187472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44D5C8B-EC81-4CB3-A3C3-528840982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7" t="3599" r="41696" b="5420"/>
              <a:stretch/>
            </p:blipFill>
            <p:spPr>
              <a:xfrm>
                <a:off x="3600307" y="4825542"/>
                <a:ext cx="1423643" cy="1874724"/>
              </a:xfrm>
              <a:custGeom>
                <a:avLst/>
                <a:gdLst>
                  <a:gd name="connsiteX0" fmla="*/ 0 w 1581638"/>
                  <a:gd name="connsiteY0" fmla="*/ 0 h 2082780"/>
                  <a:gd name="connsiteX1" fmla="*/ 1581638 w 1581638"/>
                  <a:gd name="connsiteY1" fmla="*/ 0 h 2082780"/>
                  <a:gd name="connsiteX2" fmla="*/ 1581638 w 1581638"/>
                  <a:gd name="connsiteY2" fmla="*/ 2082780 h 2082780"/>
                  <a:gd name="connsiteX3" fmla="*/ 0 w 1581638"/>
                  <a:gd name="connsiteY3" fmla="*/ 2082780 h 208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638" h="2082780">
                    <a:moveTo>
                      <a:pt x="0" y="0"/>
                    </a:moveTo>
                    <a:lnTo>
                      <a:pt x="1581638" y="0"/>
                    </a:lnTo>
                    <a:lnTo>
                      <a:pt x="1581638" y="2082780"/>
                    </a:lnTo>
                    <a:lnTo>
                      <a:pt x="0" y="2082780"/>
                    </a:lnTo>
                    <a:close/>
                  </a:path>
                </a:pathLst>
              </a:custGeom>
            </p:spPr>
          </p:pic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C167888F-25F1-4EFE-BE8C-2F333D37C3D8}"/>
                  </a:ext>
                </a:extLst>
              </p:cNvPr>
              <p:cNvGrpSpPr/>
              <p:nvPr/>
            </p:nvGrpSpPr>
            <p:grpSpPr>
              <a:xfrm>
                <a:off x="3661831" y="4857880"/>
                <a:ext cx="1362119" cy="458391"/>
                <a:chOff x="3661832" y="2970609"/>
                <a:chExt cx="1362119" cy="458391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DA2262C5-604F-4E7D-BDEF-ADE18B0D675B}"/>
                    </a:ext>
                  </a:extLst>
                </p:cNvPr>
                <p:cNvSpPr/>
                <p:nvPr/>
              </p:nvSpPr>
              <p:spPr>
                <a:xfrm>
                  <a:off x="3661832" y="2970609"/>
                  <a:ext cx="201930" cy="1553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5BC6D2DF-A799-4318-9E52-AE89F625243E}"/>
                    </a:ext>
                  </a:extLst>
                </p:cNvPr>
                <p:cNvSpPr/>
                <p:nvPr/>
              </p:nvSpPr>
              <p:spPr>
                <a:xfrm>
                  <a:off x="4822021" y="3048302"/>
                  <a:ext cx="201930" cy="380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C40150E-A04F-41C2-A895-BECBDAC75ECC}"/>
                </a:ext>
              </a:extLst>
            </p:cNvPr>
            <p:cNvGrpSpPr/>
            <p:nvPr/>
          </p:nvGrpSpPr>
          <p:grpSpPr>
            <a:xfrm>
              <a:off x="5023951" y="4933260"/>
              <a:ext cx="1433238" cy="1874724"/>
              <a:chOff x="5023951" y="4922316"/>
              <a:chExt cx="1433238" cy="1874724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287E397-4DBF-4EEF-8B80-315C89204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7" t="3599" r="41696" b="5420"/>
              <a:stretch/>
            </p:blipFill>
            <p:spPr>
              <a:xfrm>
                <a:off x="5023951" y="4922316"/>
                <a:ext cx="1423643" cy="1874724"/>
              </a:xfrm>
              <a:custGeom>
                <a:avLst/>
                <a:gdLst>
                  <a:gd name="connsiteX0" fmla="*/ 0 w 1581638"/>
                  <a:gd name="connsiteY0" fmla="*/ 0 h 2082780"/>
                  <a:gd name="connsiteX1" fmla="*/ 1581638 w 1581638"/>
                  <a:gd name="connsiteY1" fmla="*/ 0 h 2082780"/>
                  <a:gd name="connsiteX2" fmla="*/ 1581638 w 1581638"/>
                  <a:gd name="connsiteY2" fmla="*/ 2082780 h 2082780"/>
                  <a:gd name="connsiteX3" fmla="*/ 0 w 1581638"/>
                  <a:gd name="connsiteY3" fmla="*/ 2082780 h 208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638" h="2082780">
                    <a:moveTo>
                      <a:pt x="0" y="0"/>
                    </a:moveTo>
                    <a:lnTo>
                      <a:pt x="1581638" y="0"/>
                    </a:lnTo>
                    <a:lnTo>
                      <a:pt x="1581638" y="2082780"/>
                    </a:lnTo>
                    <a:lnTo>
                      <a:pt x="0" y="2082780"/>
                    </a:lnTo>
                    <a:close/>
                  </a:path>
                </a:pathLst>
              </a:custGeom>
            </p:spPr>
          </p:pic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4960909D-4F22-466C-8D48-C2A4A3A2EC8A}"/>
                  </a:ext>
                </a:extLst>
              </p:cNvPr>
              <p:cNvGrpSpPr/>
              <p:nvPr/>
            </p:nvGrpSpPr>
            <p:grpSpPr>
              <a:xfrm>
                <a:off x="5095070" y="4938848"/>
                <a:ext cx="1362119" cy="458391"/>
                <a:chOff x="3661832" y="2970609"/>
                <a:chExt cx="1362119" cy="458391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37D45141-7A93-4589-99A9-072CC7FFAC97}"/>
                    </a:ext>
                  </a:extLst>
                </p:cNvPr>
                <p:cNvSpPr/>
                <p:nvPr/>
              </p:nvSpPr>
              <p:spPr>
                <a:xfrm>
                  <a:off x="3661832" y="2970609"/>
                  <a:ext cx="201930" cy="1553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391D2C3-C38B-4712-B246-87DD91C41201}"/>
                    </a:ext>
                  </a:extLst>
                </p:cNvPr>
                <p:cNvSpPr/>
                <p:nvPr/>
              </p:nvSpPr>
              <p:spPr>
                <a:xfrm>
                  <a:off x="4822021" y="3048302"/>
                  <a:ext cx="201930" cy="380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25170A0-BB3D-40A4-A1E1-DA430B8ECCDE}"/>
                </a:ext>
              </a:extLst>
            </p:cNvPr>
            <p:cNvSpPr/>
            <p:nvPr/>
          </p:nvSpPr>
          <p:spPr>
            <a:xfrm>
              <a:off x="3540882" y="672605"/>
              <a:ext cx="4277725" cy="2032247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46B4974-2A37-4776-833D-0C978AF613DC}"/>
                </a:ext>
              </a:extLst>
            </p:cNvPr>
            <p:cNvSpPr/>
            <p:nvPr/>
          </p:nvSpPr>
          <p:spPr>
            <a:xfrm>
              <a:off x="3540882" y="2786274"/>
              <a:ext cx="4277725" cy="402905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30509389-278C-4C40-BD4A-AAA82DC54ADC}"/>
                </a:ext>
              </a:extLst>
            </p:cNvPr>
            <p:cNvSpPr/>
            <p:nvPr/>
          </p:nvSpPr>
          <p:spPr>
            <a:xfrm>
              <a:off x="4798088" y="555296"/>
              <a:ext cx="2051813" cy="184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Vulnerability Indices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220F5F20-751F-48F0-8C8C-C772F2AFACEC}"/>
                </a:ext>
              </a:extLst>
            </p:cNvPr>
            <p:cNvSpPr/>
            <p:nvPr/>
          </p:nvSpPr>
          <p:spPr>
            <a:xfrm>
              <a:off x="5190647" y="2774817"/>
              <a:ext cx="1384050" cy="21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Hazard Indices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77869D9-5770-464E-BCE5-A62AB9C14004}"/>
                </a:ext>
              </a:extLst>
            </p:cNvPr>
            <p:cNvSpPr txBox="1"/>
            <p:nvPr/>
          </p:nvSpPr>
          <p:spPr>
            <a:xfrm>
              <a:off x="606204" y="4179279"/>
              <a:ext cx="967778" cy="21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At t=t1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C311645-B500-43AD-867D-73B3DF56F3F7}"/>
                </a:ext>
              </a:extLst>
            </p:cNvPr>
            <p:cNvSpPr txBox="1"/>
            <p:nvPr/>
          </p:nvSpPr>
          <p:spPr>
            <a:xfrm>
              <a:off x="1559405" y="4100844"/>
              <a:ext cx="967778" cy="21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At t=t2</a:t>
              </a:r>
            </a:p>
          </p:txBody>
        </p: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695BBCDC-0E27-4ABB-8BE9-8F801433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75703" y="4089289"/>
              <a:ext cx="1047290" cy="914075"/>
            </a:xfrm>
            <a:prstGeom prst="rect">
              <a:avLst/>
            </a:prstGeom>
          </p:spPr>
        </p:pic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0A986743-CB81-4227-96B9-6AF2B9E91353}"/>
                </a:ext>
              </a:extLst>
            </p:cNvPr>
            <p:cNvSpPr/>
            <p:nvPr/>
          </p:nvSpPr>
          <p:spPr>
            <a:xfrm>
              <a:off x="214883" y="4875464"/>
              <a:ext cx="3316404" cy="170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3E899AF-04DD-4745-85A9-C599498BF809}"/>
                </a:ext>
              </a:extLst>
            </p:cNvPr>
            <p:cNvSpPr/>
            <p:nvPr/>
          </p:nvSpPr>
          <p:spPr>
            <a:xfrm rot="5400000" flipV="1">
              <a:off x="2664716" y="5756701"/>
              <a:ext cx="1740307" cy="180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5E08C376-537F-4C5E-9289-69BDF17C26AB}"/>
                </a:ext>
              </a:extLst>
            </p:cNvPr>
            <p:cNvSpPr/>
            <p:nvPr/>
          </p:nvSpPr>
          <p:spPr>
            <a:xfrm>
              <a:off x="248177" y="6601157"/>
              <a:ext cx="4756583" cy="304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4AC901DA-4480-4B5F-8373-57888D30AFD5}"/>
                </a:ext>
              </a:extLst>
            </p:cNvPr>
            <p:cNvGrpSpPr/>
            <p:nvPr/>
          </p:nvGrpSpPr>
          <p:grpSpPr>
            <a:xfrm>
              <a:off x="326057" y="5103890"/>
              <a:ext cx="4596929" cy="1498989"/>
              <a:chOff x="257772" y="5119923"/>
              <a:chExt cx="4596929" cy="1498989"/>
            </a:xfrm>
          </p:grpSpPr>
          <p:sp>
            <p:nvSpPr>
              <p:cNvPr id="161" name="Isosceles Triangle 160">
                <a:extLst>
                  <a:ext uri="{FF2B5EF4-FFF2-40B4-BE49-F238E27FC236}">
                    <a16:creationId xmlns:a16="http://schemas.microsoft.com/office/drawing/2014/main" id="{6D16EBC7-A365-48D1-A6FA-F52B3ED57C09}"/>
                  </a:ext>
                </a:extLst>
              </p:cNvPr>
              <p:cNvSpPr/>
              <p:nvPr/>
            </p:nvSpPr>
            <p:spPr>
              <a:xfrm flipH="1">
                <a:off x="2570886" y="5119923"/>
                <a:ext cx="41148" cy="39145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62" name="Isosceles Triangle 161">
                <a:extLst>
                  <a:ext uri="{FF2B5EF4-FFF2-40B4-BE49-F238E27FC236}">
                    <a16:creationId xmlns:a16="http://schemas.microsoft.com/office/drawing/2014/main" id="{AEC38906-CEB5-4824-8DD2-A634224C57D0}"/>
                  </a:ext>
                </a:extLst>
              </p:cNvPr>
              <p:cNvSpPr/>
              <p:nvPr/>
            </p:nvSpPr>
            <p:spPr>
              <a:xfrm flipH="1">
                <a:off x="3639409" y="5564517"/>
                <a:ext cx="44811" cy="38231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63" name="Isosceles Triangle 162">
                <a:extLst>
                  <a:ext uri="{FF2B5EF4-FFF2-40B4-BE49-F238E27FC236}">
                    <a16:creationId xmlns:a16="http://schemas.microsoft.com/office/drawing/2014/main" id="{92E553CA-D6D2-4ED7-941D-48DA494EB902}"/>
                  </a:ext>
                </a:extLst>
              </p:cNvPr>
              <p:cNvSpPr/>
              <p:nvPr/>
            </p:nvSpPr>
            <p:spPr>
              <a:xfrm flipH="1">
                <a:off x="3074685" y="6503247"/>
                <a:ext cx="44811" cy="38231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464397BC-A109-41FC-BC6F-CDF2C0DEC60F}"/>
                  </a:ext>
                </a:extLst>
              </p:cNvPr>
              <p:cNvSpPr txBox="1"/>
              <p:nvPr/>
            </p:nvSpPr>
            <p:spPr>
              <a:xfrm>
                <a:off x="3624014" y="5487878"/>
                <a:ext cx="1230687" cy="250456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Subsidence velocity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ADC4CFF1-2C4F-4882-BA84-52D2D099745E}"/>
                  </a:ext>
                </a:extLst>
              </p:cNvPr>
              <p:cNvSpPr txBox="1"/>
              <p:nvPr/>
            </p:nvSpPr>
            <p:spPr>
              <a:xfrm>
                <a:off x="3596631" y="5189492"/>
                <a:ext cx="1257029" cy="246221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Subsidence Gradient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E17525F-E5C2-42D2-8C99-5284D9B18CD3}"/>
                  </a:ext>
                </a:extLst>
              </p:cNvPr>
              <p:cNvSpPr txBox="1"/>
              <p:nvPr/>
            </p:nvSpPr>
            <p:spPr>
              <a:xfrm>
                <a:off x="3614768" y="5793281"/>
                <a:ext cx="1228568" cy="243953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Groundwater depth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7B70B079-DBFC-4429-9781-13AD5F6EB606}"/>
                  </a:ext>
                </a:extLst>
              </p:cNvPr>
              <p:cNvSpPr/>
              <p:nvPr/>
            </p:nvSpPr>
            <p:spPr>
              <a:xfrm>
                <a:off x="2220083" y="6003648"/>
                <a:ext cx="607928" cy="364345"/>
              </a:xfrm>
              <a:prstGeom prst="ellipse">
                <a:avLst/>
              </a:prstGeom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Risk</a:t>
                </a:r>
              </a:p>
            </p:txBody>
          </p:sp>
          <p:sp>
            <p:nvSpPr>
              <p:cNvPr id="168" name="Flowchart: Data 167">
                <a:extLst>
                  <a:ext uri="{FF2B5EF4-FFF2-40B4-BE49-F238E27FC236}">
                    <a16:creationId xmlns:a16="http://schemas.microsoft.com/office/drawing/2014/main" id="{154B1499-A6C6-449A-836C-618BC46A0CE3}"/>
                  </a:ext>
                </a:extLst>
              </p:cNvPr>
              <p:cNvSpPr/>
              <p:nvPr/>
            </p:nvSpPr>
            <p:spPr>
              <a:xfrm>
                <a:off x="2599796" y="5645801"/>
                <a:ext cx="957261" cy="248316"/>
              </a:xfrm>
              <a:prstGeom prst="flowChartInputOutpu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Hazard</a:t>
                </a:r>
              </a:p>
            </p:txBody>
          </p:sp>
          <p:sp>
            <p:nvSpPr>
              <p:cNvPr id="169" name="Flowchart: Data 168">
                <a:extLst>
                  <a:ext uri="{FF2B5EF4-FFF2-40B4-BE49-F238E27FC236}">
                    <a16:creationId xmlns:a16="http://schemas.microsoft.com/office/drawing/2014/main" id="{BC611663-D070-4BCB-A0D6-197C520E21D5}"/>
                  </a:ext>
                </a:extLst>
              </p:cNvPr>
              <p:cNvSpPr/>
              <p:nvPr/>
            </p:nvSpPr>
            <p:spPr>
              <a:xfrm>
                <a:off x="1090084" y="5634792"/>
                <a:ext cx="1395905" cy="268845"/>
              </a:xfrm>
              <a:prstGeom prst="flowChartInputOutpu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Vulnerability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8EF4A17-D1E1-4375-9983-F9DCD9B3D114}"/>
                  </a:ext>
                </a:extLst>
              </p:cNvPr>
              <p:cNvSpPr txBox="1"/>
              <p:nvPr/>
            </p:nvSpPr>
            <p:spPr>
              <a:xfrm>
                <a:off x="257773" y="5313689"/>
                <a:ext cx="929534" cy="250828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Urban Areas 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223044B2-5885-4DAC-9392-8B1831056EA0}"/>
                  </a:ext>
                </a:extLst>
              </p:cNvPr>
              <p:cNvSpPr txBox="1"/>
              <p:nvPr/>
            </p:nvSpPr>
            <p:spPr>
              <a:xfrm>
                <a:off x="257772" y="5646103"/>
                <a:ext cx="759741" cy="246221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Population</a:t>
                </a: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6E8CC6C2-4C00-4B8D-A128-B5854B2BF8C7}"/>
                  </a:ext>
                </a:extLst>
              </p:cNvPr>
              <p:cNvSpPr txBox="1"/>
              <p:nvPr/>
            </p:nvSpPr>
            <p:spPr>
              <a:xfrm>
                <a:off x="257772" y="6012033"/>
                <a:ext cx="1293677" cy="246221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Population Density</a:t>
                </a:r>
              </a:p>
            </p:txBody>
          </p:sp>
          <p:cxnSp>
            <p:nvCxnSpPr>
              <p:cNvPr id="173" name="Connector: Elbow 172">
                <a:extLst>
                  <a:ext uri="{FF2B5EF4-FFF2-40B4-BE49-F238E27FC236}">
                    <a16:creationId xmlns:a16="http://schemas.microsoft.com/office/drawing/2014/main" id="{A7CF07F6-73A3-41C7-B795-6BD6F4CDFDBE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>
                <a:off x="1187307" y="5439103"/>
                <a:ext cx="676789" cy="170711"/>
              </a:xfrm>
              <a:prstGeom prst="bentConnector3">
                <a:avLst>
                  <a:gd name="adj1" fmla="val 100666"/>
                </a:avLst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4" name="Connector: Elbow 173">
                <a:extLst>
                  <a:ext uri="{FF2B5EF4-FFF2-40B4-BE49-F238E27FC236}">
                    <a16:creationId xmlns:a16="http://schemas.microsoft.com/office/drawing/2014/main" id="{DBC22151-8B0F-4C97-9028-BBA7BFFD3A77}"/>
                  </a:ext>
                </a:extLst>
              </p:cNvPr>
              <p:cNvCxnSpPr>
                <a:cxnSpLocks/>
                <a:stCxn id="172" idx="3"/>
              </p:cNvCxnSpPr>
              <p:nvPr/>
            </p:nvCxnSpPr>
            <p:spPr>
              <a:xfrm flipV="1">
                <a:off x="1551449" y="5909040"/>
                <a:ext cx="224196" cy="226104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5" name="Connector: Elbow 174">
                <a:extLst>
                  <a:ext uri="{FF2B5EF4-FFF2-40B4-BE49-F238E27FC236}">
                    <a16:creationId xmlns:a16="http://schemas.microsoft.com/office/drawing/2014/main" id="{F5A0849B-CCED-49E2-8CE8-A0D35ACFDA25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>
                <a:off x="1017513" y="5769214"/>
                <a:ext cx="169793" cy="2702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6" name="Connector: Elbow 175">
                <a:extLst>
                  <a:ext uri="{FF2B5EF4-FFF2-40B4-BE49-F238E27FC236}">
                    <a16:creationId xmlns:a16="http://schemas.microsoft.com/office/drawing/2014/main" id="{0F1993AC-0B0F-4183-9E8B-737AC810FBF0}"/>
                  </a:ext>
                </a:extLst>
              </p:cNvPr>
              <p:cNvCxnSpPr>
                <a:cxnSpLocks/>
                <a:stCxn id="165" idx="1"/>
                <a:endCxn id="168" idx="1"/>
              </p:cNvCxnSpPr>
              <p:nvPr/>
            </p:nvCxnSpPr>
            <p:spPr>
              <a:xfrm rot="10800000" flipV="1">
                <a:off x="3078427" y="5312603"/>
                <a:ext cx="518204" cy="333198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7" name="Connector: Elbow 176">
                <a:extLst>
                  <a:ext uri="{FF2B5EF4-FFF2-40B4-BE49-F238E27FC236}">
                    <a16:creationId xmlns:a16="http://schemas.microsoft.com/office/drawing/2014/main" id="{8B70E53D-A53D-4414-B58F-D033B46DC888}"/>
                  </a:ext>
                </a:extLst>
              </p:cNvPr>
              <p:cNvCxnSpPr>
                <a:cxnSpLocks/>
                <a:stCxn id="164" idx="1"/>
                <a:endCxn id="168" idx="1"/>
              </p:cNvCxnSpPr>
              <p:nvPr/>
            </p:nvCxnSpPr>
            <p:spPr>
              <a:xfrm rot="10800000" flipV="1">
                <a:off x="3078428" y="5613105"/>
                <a:ext cx="545587" cy="32695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8" name="Connector: Elbow 177">
                <a:extLst>
                  <a:ext uri="{FF2B5EF4-FFF2-40B4-BE49-F238E27FC236}">
                    <a16:creationId xmlns:a16="http://schemas.microsoft.com/office/drawing/2014/main" id="{243830FF-B2AE-470B-B20D-A76EA0D7F5CF}"/>
                  </a:ext>
                </a:extLst>
              </p:cNvPr>
              <p:cNvCxnSpPr>
                <a:cxnSpLocks/>
                <a:stCxn id="166" idx="1"/>
                <a:endCxn id="168" idx="4"/>
              </p:cNvCxnSpPr>
              <p:nvPr/>
            </p:nvCxnSpPr>
            <p:spPr>
              <a:xfrm rot="10800000">
                <a:off x="3078428" y="5894119"/>
                <a:ext cx="536341" cy="21141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9" name="Connector: Elbow 178">
                <a:extLst>
                  <a:ext uri="{FF2B5EF4-FFF2-40B4-BE49-F238E27FC236}">
                    <a16:creationId xmlns:a16="http://schemas.microsoft.com/office/drawing/2014/main" id="{685FEDB9-C8B6-4F44-AEFA-C35B8FD3010E}"/>
                  </a:ext>
                </a:extLst>
              </p:cNvPr>
              <p:cNvCxnSpPr>
                <a:cxnSpLocks/>
                <a:stCxn id="180" idx="1"/>
                <a:endCxn id="168" idx="4"/>
              </p:cNvCxnSpPr>
              <p:nvPr/>
            </p:nvCxnSpPr>
            <p:spPr>
              <a:xfrm rot="10800000">
                <a:off x="3078428" y="5894117"/>
                <a:ext cx="538239" cy="317258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1CFC1D67-D094-45CD-8946-6E5F6BE261E4}"/>
                  </a:ext>
                </a:extLst>
              </p:cNvPr>
              <p:cNvSpPr txBox="1"/>
              <p:nvPr/>
            </p:nvSpPr>
            <p:spPr>
              <a:xfrm>
                <a:off x="3616666" y="6089398"/>
                <a:ext cx="1228567" cy="243953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Geomorphology</a:t>
                </a:r>
              </a:p>
            </p:txBody>
          </p:sp>
          <p:cxnSp>
            <p:nvCxnSpPr>
              <p:cNvPr id="181" name="Connector: Elbow 180">
                <a:extLst>
                  <a:ext uri="{FF2B5EF4-FFF2-40B4-BE49-F238E27FC236}">
                    <a16:creationId xmlns:a16="http://schemas.microsoft.com/office/drawing/2014/main" id="{15A3D29D-FED9-4324-A52B-41CCC84FD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2303" y="5771916"/>
                <a:ext cx="180536" cy="231732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82" name="Connector: Elbow 181">
                <a:extLst>
                  <a:ext uri="{FF2B5EF4-FFF2-40B4-BE49-F238E27FC236}">
                    <a16:creationId xmlns:a16="http://schemas.microsoft.com/office/drawing/2014/main" id="{0F7029D5-91BE-4831-83E5-8506AD792CF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532839" y="5769958"/>
                <a:ext cx="197856" cy="233689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3" name="Connector: Elbow 212">
                <a:extLst>
                  <a:ext uri="{FF2B5EF4-FFF2-40B4-BE49-F238E27FC236}">
                    <a16:creationId xmlns:a16="http://schemas.microsoft.com/office/drawing/2014/main" id="{0BAE1B40-1F99-486E-B8EA-F345E1B4A3FD}"/>
                  </a:ext>
                </a:extLst>
              </p:cNvPr>
              <p:cNvCxnSpPr>
                <a:cxnSpLocks/>
                <a:stCxn id="214" idx="1"/>
                <a:endCxn id="168" idx="4"/>
              </p:cNvCxnSpPr>
              <p:nvPr/>
            </p:nvCxnSpPr>
            <p:spPr>
              <a:xfrm rot="10800000">
                <a:off x="3078427" y="5894118"/>
                <a:ext cx="546666" cy="601685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A266A205-85E5-4A19-88DD-A40030596BE7}"/>
                  </a:ext>
                </a:extLst>
              </p:cNvPr>
              <p:cNvSpPr txBox="1"/>
              <p:nvPr/>
            </p:nvSpPr>
            <p:spPr>
              <a:xfrm>
                <a:off x="3625093" y="6372691"/>
                <a:ext cx="1228567" cy="246221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GW velocity</a:t>
                </a:r>
              </a:p>
            </p:txBody>
          </p:sp>
        </p:grp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D6C49312-50DB-4A7F-9A15-35F884FDD9D6}"/>
                </a:ext>
              </a:extLst>
            </p:cNvPr>
            <p:cNvSpPr/>
            <p:nvPr/>
          </p:nvSpPr>
          <p:spPr>
            <a:xfrm rot="5400000" flipV="1">
              <a:off x="-751778" y="5557299"/>
              <a:ext cx="2045643" cy="5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Content Placeholder 4">
              <a:extLst>
                <a:ext uri="{FF2B5EF4-FFF2-40B4-BE49-F238E27FC236}">
                  <a16:creationId xmlns:a16="http://schemas.microsoft.com/office/drawing/2014/main" id="{7CA3E880-F078-49E5-B0F1-BD77EEBC7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" y="3818323"/>
              <a:ext cx="1737187" cy="1130552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F05DEA5F-78DA-4E37-AE54-A315A0018095}"/>
                </a:ext>
              </a:extLst>
            </p:cNvPr>
            <p:cNvSpPr txBox="1"/>
            <p:nvPr/>
          </p:nvSpPr>
          <p:spPr>
            <a:xfrm>
              <a:off x="7963102" y="6006059"/>
              <a:ext cx="42965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.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3B8ECBA-E1D7-430A-A8A0-A9A492210034}"/>
                </a:ext>
              </a:extLst>
            </p:cNvPr>
            <p:cNvSpPr txBox="1"/>
            <p:nvPr/>
          </p:nvSpPr>
          <p:spPr>
            <a:xfrm>
              <a:off x="208032" y="2297005"/>
              <a:ext cx="35975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u="sng" dirty="0">
                  <a:solidFill>
                    <a:srgbClr val="FF0000"/>
                  </a:solidFill>
                </a:rPr>
                <a:t>Problem </a:t>
              </a:r>
              <a:r>
                <a:rPr lang="en-US" sz="1500" b="1" dirty="0"/>
                <a:t>:  </a:t>
              </a:r>
              <a:r>
                <a:rPr lang="en-US" sz="1500" dirty="0"/>
                <a:t>Water Crisis and Subsidence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13AEAD41-2078-4C4F-BD41-D43A4686C0A3}"/>
                </a:ext>
              </a:extLst>
            </p:cNvPr>
            <p:cNvSpPr txBox="1"/>
            <p:nvPr/>
          </p:nvSpPr>
          <p:spPr>
            <a:xfrm>
              <a:off x="3715346" y="2939864"/>
              <a:ext cx="13094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Subsidence Gradient  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2A4D741-85B6-49F9-8964-62FE5F4A1D16}"/>
                </a:ext>
              </a:extLst>
            </p:cNvPr>
            <p:cNvSpPr txBox="1"/>
            <p:nvPr/>
          </p:nvSpPr>
          <p:spPr>
            <a:xfrm>
              <a:off x="5137770" y="2939864"/>
              <a:ext cx="13094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Land Subsidence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59F599E1-0DDA-4A2A-A684-3754ED8B3B51}"/>
                </a:ext>
              </a:extLst>
            </p:cNvPr>
            <p:cNvSpPr txBox="1"/>
            <p:nvPr/>
          </p:nvSpPr>
          <p:spPr>
            <a:xfrm>
              <a:off x="6498917" y="2939864"/>
              <a:ext cx="13094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Lithology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5EE58832-D7CF-4AB2-AF82-C5BBF235E12D}"/>
                </a:ext>
              </a:extLst>
            </p:cNvPr>
            <p:cNvSpPr txBox="1"/>
            <p:nvPr/>
          </p:nvSpPr>
          <p:spPr>
            <a:xfrm>
              <a:off x="6340965" y="4919545"/>
              <a:ext cx="1467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Groundwater extraction</a:t>
              </a: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0DD27935-D1A5-4DD8-8F81-D896D97E726C}"/>
                </a:ext>
              </a:extLst>
            </p:cNvPr>
            <p:cNvSpPr txBox="1"/>
            <p:nvPr/>
          </p:nvSpPr>
          <p:spPr>
            <a:xfrm>
              <a:off x="4917819" y="4878905"/>
              <a:ext cx="1467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Groundwater Depth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11B24B99-5AB7-4783-B7AD-36A2098C43B1}"/>
                </a:ext>
              </a:extLst>
            </p:cNvPr>
            <p:cNvSpPr txBox="1"/>
            <p:nvPr/>
          </p:nvSpPr>
          <p:spPr>
            <a:xfrm>
              <a:off x="8216656" y="380586"/>
              <a:ext cx="1467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Hazard Map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6ED17834-AA4B-4E78-9FF0-541F37D566C5}"/>
                </a:ext>
              </a:extLst>
            </p:cNvPr>
            <p:cNvSpPr txBox="1"/>
            <p:nvPr/>
          </p:nvSpPr>
          <p:spPr>
            <a:xfrm>
              <a:off x="5140408" y="691407"/>
              <a:ext cx="1467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Population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443D7F19-1E8E-4CE1-8F95-32CC50009247}"/>
                </a:ext>
              </a:extLst>
            </p:cNvPr>
            <p:cNvSpPr txBox="1"/>
            <p:nvPr/>
          </p:nvSpPr>
          <p:spPr>
            <a:xfrm>
              <a:off x="6552780" y="691407"/>
              <a:ext cx="1467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Population Density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11789A84-AACD-407E-B4C1-F19FEBEE092C}"/>
                </a:ext>
              </a:extLst>
            </p:cNvPr>
            <p:cNvSpPr txBox="1"/>
            <p:nvPr/>
          </p:nvSpPr>
          <p:spPr>
            <a:xfrm>
              <a:off x="3699095" y="691277"/>
              <a:ext cx="1467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Urban/Built-up Areas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DC537E32-66FA-4A6B-B2F7-DA166C8C692F}"/>
                </a:ext>
              </a:extLst>
            </p:cNvPr>
            <p:cNvSpPr txBox="1"/>
            <p:nvPr/>
          </p:nvSpPr>
          <p:spPr>
            <a:xfrm>
              <a:off x="10140051" y="426886"/>
              <a:ext cx="1467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Vulnerability Map</a:t>
              </a:r>
            </a:p>
          </p:txBody>
        </p: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8891A21D-A90C-491B-A136-916414E88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5" t="72318" r="1977" b="3751"/>
            <a:stretch/>
          </p:blipFill>
          <p:spPr>
            <a:xfrm>
              <a:off x="271043" y="834694"/>
              <a:ext cx="3045527" cy="1284350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459C8D5C-E6FD-4A25-A608-21BF53F3D9EB}"/>
                </a:ext>
              </a:extLst>
            </p:cNvPr>
            <p:cNvSpPr txBox="1"/>
            <p:nvPr/>
          </p:nvSpPr>
          <p:spPr>
            <a:xfrm>
              <a:off x="218002" y="2649509"/>
              <a:ext cx="349645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u="sng" dirty="0">
                  <a:solidFill>
                    <a:srgbClr val="FF0000"/>
                  </a:solidFill>
                </a:rPr>
                <a:t>Datasets Used </a:t>
              </a:r>
              <a:r>
                <a:rPr lang="en-US" sz="1500" b="1" dirty="0"/>
                <a:t>:</a:t>
              </a:r>
              <a:r>
                <a:rPr lang="en-US" sz="1500" dirty="0"/>
                <a:t> Sentinel-1 (2016-2018),</a:t>
              </a:r>
              <a:br>
                <a:rPr lang="en-US" sz="1500" dirty="0"/>
              </a:br>
              <a:r>
                <a:rPr lang="en-US" sz="1500" dirty="0"/>
                <a:t>Sentinel-2, Groundwater in-situ (CGWB)</a:t>
              </a:r>
              <a:br>
                <a:rPr lang="en-US" sz="1500" dirty="0"/>
              </a:br>
              <a:r>
                <a:rPr lang="en-US" sz="1500" dirty="0"/>
                <a:t> Lithology, Population census 2011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4C377295-BB6A-4BEB-B1BB-6011BA3119CB}"/>
                </a:ext>
              </a:extLst>
            </p:cNvPr>
            <p:cNvSpPr txBox="1"/>
            <p:nvPr/>
          </p:nvSpPr>
          <p:spPr>
            <a:xfrm>
              <a:off x="107103" y="4917132"/>
              <a:ext cx="41797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Fig. </a:t>
              </a:r>
              <a:r>
                <a:rPr lang="en-US" sz="1000" dirty="0"/>
                <a:t>Working of Interferometric SAR (InSAR) for deformation estimation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CD912FB-87E6-4FA8-A280-975B6AD08742}"/>
                </a:ext>
              </a:extLst>
            </p:cNvPr>
            <p:cNvSpPr txBox="1"/>
            <p:nvPr/>
          </p:nvSpPr>
          <p:spPr>
            <a:xfrm>
              <a:off x="1015884" y="6461669"/>
              <a:ext cx="37396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Flow chart of methodology used in the study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F5BAD30-9C91-4EA8-9AA5-2CB3D331F0F3}"/>
                </a:ext>
              </a:extLst>
            </p:cNvPr>
            <p:cNvSpPr txBox="1"/>
            <p:nvPr/>
          </p:nvSpPr>
          <p:spPr>
            <a:xfrm>
              <a:off x="7893630" y="6224600"/>
              <a:ext cx="42777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Figure</a:t>
              </a:r>
              <a:r>
                <a:rPr lang="en-US" sz="1000" dirty="0"/>
                <a:t>: Risk map classified into 3 classes. Area under high risk of ground movement is approx. 8sq km </a:t>
              </a:r>
              <a:r>
                <a:rPr lang="en-US" sz="1000"/>
                <a:t>and includes </a:t>
              </a:r>
              <a:r>
                <a:rPr lang="en-US" sz="1000" dirty="0"/>
                <a:t>NIT Faridabad, HBH, Sector 21,46, and Sanjay Gandhi Memorial Nagar. </a:t>
              </a:r>
            </a:p>
          </p:txBody>
        </p:sp>
        <p:pic>
          <p:nvPicPr>
            <p:cNvPr id="266" name="Picture 4" descr="HmersIITB (@HmersIitb) | Twitter">
              <a:extLst>
                <a:ext uri="{FF2B5EF4-FFF2-40B4-BE49-F238E27FC236}">
                  <a16:creationId xmlns:a16="http://schemas.microsoft.com/office/drawing/2014/main" id="{BB5488C3-0D44-4454-AF52-A3BFB40CBC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06" r="3922" b="15032"/>
            <a:stretch/>
          </p:blipFill>
          <p:spPr bwMode="auto">
            <a:xfrm>
              <a:off x="11197875" y="20434"/>
              <a:ext cx="537228" cy="40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9C66C901-1F91-4CA8-8825-D062254F40BD}"/>
                </a:ext>
              </a:extLst>
            </p:cNvPr>
            <p:cNvSpPr txBox="1"/>
            <p:nvPr/>
          </p:nvSpPr>
          <p:spPr>
            <a:xfrm>
              <a:off x="8012537" y="2981848"/>
              <a:ext cx="3646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Figure</a:t>
              </a:r>
              <a:r>
                <a:rPr lang="en-US" sz="1000" dirty="0"/>
                <a:t>:  Hazard and </a:t>
              </a:r>
              <a:r>
                <a:rPr lang="en-US" sz="1000" dirty="0" err="1"/>
                <a:t>Vulnerabilty</a:t>
              </a:r>
              <a:r>
                <a:rPr lang="en-US" sz="1000" dirty="0"/>
                <a:t> map classified into three classes. </a:t>
              </a: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2CBD2E1B-39C6-4F90-9CB2-E4073F6C68FF}"/>
                </a:ext>
              </a:extLst>
            </p:cNvPr>
            <p:cNvSpPr txBox="1"/>
            <p:nvPr/>
          </p:nvSpPr>
          <p:spPr>
            <a:xfrm>
              <a:off x="204078" y="2007970"/>
              <a:ext cx="30915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Fig. </a:t>
              </a:r>
              <a:r>
                <a:rPr lang="en-US" sz="1000" dirty="0"/>
                <a:t>Study area is Faridabad, Haryana . </a:t>
              </a:r>
            </a:p>
          </p:txBody>
        </p:sp>
        <p:pic>
          <p:nvPicPr>
            <p:cNvPr id="270" name="Picture 269">
              <a:extLst>
                <a:ext uri="{FF2B5EF4-FFF2-40B4-BE49-F238E27FC236}">
                  <a16:creationId xmlns:a16="http://schemas.microsoft.com/office/drawing/2014/main" id="{C84DE195-61B7-4AC8-A69D-CE7BB5775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966"/>
            <a:stretch/>
          </p:blipFill>
          <p:spPr>
            <a:xfrm>
              <a:off x="10787059" y="6555933"/>
              <a:ext cx="1428458" cy="30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89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181</Words>
  <Application>Microsoft Office PowerPoint</Application>
  <PresentationFormat>Widescreen</PresentationFormat>
  <Paragraphs>37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Shagun Garg</dc:creator>
  <cp:lastModifiedBy>Shagun Garg</cp:lastModifiedBy>
  <cp:revision>46</cp:revision>
  <dcterms:created xsi:type="dcterms:W3CDTF">2021-04-23T03:27:40Z</dcterms:created>
  <dcterms:modified xsi:type="dcterms:W3CDTF">2021-04-25T07:50:36Z</dcterms:modified>
</cp:coreProperties>
</file>