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r und Datum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Autor und Datum</a:t>
            </a:r>
          </a:p>
        </p:txBody>
      </p:sp>
      <p:sp>
        <p:nvSpPr>
          <p:cNvPr id="12" name="Titel der Präsentation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Titel der Präsentation</a:t>
            </a:r>
          </a:p>
        </p:txBody>
      </p:sp>
      <p:sp>
        <p:nvSpPr>
          <p:cNvPr id="13" name="Textebene 1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Präsentationsuntertitel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&amp;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Titel der Präsentation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Titel der Präsentation</a:t>
            </a:r>
          </a:p>
        </p:txBody>
      </p:sp>
      <p:sp>
        <p:nvSpPr>
          <p:cNvPr id="23" name="Autor und Datum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Autor und Datum</a:t>
            </a:r>
          </a:p>
        </p:txBody>
      </p:sp>
      <p:sp>
        <p:nvSpPr>
          <p:cNvPr id="24" name="Textebene 1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Präsentationsuntertitel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&amp; F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Folientitel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Folientitel</a:t>
            </a:r>
          </a:p>
        </p:txBody>
      </p:sp>
      <p:sp>
        <p:nvSpPr>
          <p:cNvPr id="34" name="Textebene 1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Folien-Untertitel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Foliennumm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&amp; Pun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olientitel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Folientitel</a:t>
            </a:r>
          </a:p>
        </p:txBody>
      </p:sp>
      <p:sp>
        <p:nvSpPr>
          <p:cNvPr id="43" name="Folien-Untertitel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Folien-Untertitel</a:t>
            </a:r>
          </a:p>
        </p:txBody>
      </p:sp>
      <p:sp>
        <p:nvSpPr>
          <p:cNvPr id="44" name="Textebene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 für Folienpunkt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un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ebene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Text für Folienpunkt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, Punkte &amp;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Folien-Untertitel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Folien-Untertitel</a:t>
            </a:r>
          </a:p>
        </p:txBody>
      </p:sp>
      <p:sp>
        <p:nvSpPr>
          <p:cNvPr id="61" name="Textebene 1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Text für Folienpunkt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660384004_1290x1720.jpg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Folientitel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Folientitel</a:t>
            </a:r>
          </a:p>
        </p:txBody>
      </p:sp>
      <p:sp>
        <p:nvSpPr>
          <p:cNvPr id="64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bschni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el des Abschnitts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Titel des Abschnitts</a:t>
            </a:r>
          </a:p>
        </p:txBody>
      </p:sp>
      <p:sp>
        <p:nvSpPr>
          <p:cNvPr id="72" name="Foliennumm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Folientitel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Folientitel</a:t>
            </a:r>
          </a:p>
        </p:txBody>
      </p:sp>
      <p:sp>
        <p:nvSpPr>
          <p:cNvPr id="80" name="Folien-Untertitel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Folien-Untertitel</a:t>
            </a:r>
          </a:p>
        </p:txBody>
      </p:sp>
      <p:sp>
        <p:nvSpPr>
          <p:cNvPr id="81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-Titel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Agenda-Titel</a:t>
            </a:r>
          </a:p>
        </p:txBody>
      </p:sp>
      <p:sp>
        <p:nvSpPr>
          <p:cNvPr id="89" name="Agenda-Untertitel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Agenda-Untertitel</a:t>
            </a:r>
          </a:p>
        </p:txBody>
      </p:sp>
      <p:sp>
        <p:nvSpPr>
          <p:cNvPr id="90" name="Textebene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Agendathemen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ufstel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ebene 1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Aufstellung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akt (groß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ebene 1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100 %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akte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Fakten</a:t>
            </a:r>
          </a:p>
        </p:txBody>
      </p:sp>
      <p:sp>
        <p:nvSpPr>
          <p:cNvPr id="108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Quellenangabe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Quellenangabe</a:t>
            </a:r>
          </a:p>
        </p:txBody>
      </p:sp>
      <p:sp>
        <p:nvSpPr>
          <p:cNvPr id="116" name="Textebene 1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lnSpc>
                <a:spcPct val="90000"/>
              </a:lnSpc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lnSpc>
                <a:spcPct val="90000"/>
              </a:lnSpc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lnSpc>
                <a:spcPct val="90000"/>
              </a:lnSpc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lnSpc>
                <a:spcPct val="90000"/>
              </a:lnSpc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lnSpc>
                <a:spcPct val="90000"/>
              </a:lnSpc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„Bemerkenswert“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 - 3 Stü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Bild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Bild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Bild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ild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titel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Folientitel</a:t>
            </a:r>
          </a:p>
        </p:txBody>
      </p:sp>
      <p:sp>
        <p:nvSpPr>
          <p:cNvPr id="3" name="Textebene 1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Text für Folienpunkt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Foliennumm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584200" marR="0" indent="-584200" algn="l" defTabSz="2438338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6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193800" marR="0" indent="-584200" algn="l" defTabSz="2438338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6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03400" marR="0" indent="-584200" algn="l" defTabSz="2438338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6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13000" marR="0" indent="-584200" algn="l" defTabSz="2438338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6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22600" marR="0" indent="-584200" algn="l" defTabSz="2438338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6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32200" marR="0" indent="-584200" algn="l" defTabSz="2438338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6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41800" marR="0" indent="-584200" algn="l" defTabSz="2438338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6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51400" marR="0" indent="-584200" algn="l" defTabSz="2438338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6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61000" marR="0" indent="-584200" algn="l" defTabSz="2438338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6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gif"/><Relationship Id="rId3" Type="http://schemas.openxmlformats.org/officeDocument/2006/relationships/image" Target="../media/image2.gif"/><Relationship Id="rId4" Type="http://schemas.openxmlformats.org/officeDocument/2006/relationships/image" Target="../media/image1.png"/><Relationship Id="rId5" Type="http://schemas.openxmlformats.org/officeDocument/2006/relationships/hyperlink" Target="mailto:bjoern.wieczoreck@giga-infosystems.com" TargetMode="Externa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image" Target="../media/image3.gif"/><Relationship Id="rId5" Type="http://schemas.openxmlformats.org/officeDocument/2006/relationships/hyperlink" Target="mailto:bjoern.wieczoreck@giga-infosystems.com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Unknown.gif" descr="Unknown.g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70968" y="331503"/>
            <a:ext cx="1879601" cy="1879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" name="CleanShot 2021-04-27 at 09.26.16.gif" descr="CleanShot 2021-04-27 at 09.26.16.gif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223876" y="444582"/>
            <a:ext cx="5936388" cy="12826836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76200" dist="50800" dir="3180000">
              <a:srgbClr val="000000">
                <a:alpha val="50000"/>
              </a:srgbClr>
            </a:outerShdw>
          </a:effectLst>
        </p:spPr>
      </p:pic>
      <p:sp>
        <p:nvSpPr>
          <p:cNvPr id="153" name="GST[AR]"/>
          <p:cNvSpPr txBox="1"/>
          <p:nvPr/>
        </p:nvSpPr>
        <p:spPr>
          <a:xfrm>
            <a:off x="506856" y="470961"/>
            <a:ext cx="4380485" cy="1378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80000"/>
              </a:lnSpc>
              <a:defRPr b="1" spc="-170" sz="8500">
                <a:solidFill>
                  <a:srgbClr val="000000"/>
                </a:solidFill>
              </a:defRPr>
            </a:lvl1pPr>
          </a:lstStyle>
          <a:p>
            <a:pPr/>
            <a:r>
              <a:t>GST[AR]</a:t>
            </a:r>
          </a:p>
        </p:txBody>
      </p:sp>
      <p:sp>
        <p:nvSpPr>
          <p:cNvPr id="154" name="Communicating geology can be hard"/>
          <p:cNvSpPr txBox="1"/>
          <p:nvPr/>
        </p:nvSpPr>
        <p:spPr>
          <a:xfrm>
            <a:off x="440511" y="2279611"/>
            <a:ext cx="8255001" cy="18085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825500">
              <a:defRPr b="1" sz="5500">
                <a:solidFill>
                  <a:srgbClr val="000000"/>
                </a:solidFill>
              </a:defRPr>
            </a:lvl1pPr>
          </a:lstStyle>
          <a:p>
            <a:pPr/>
            <a:r>
              <a:t>Communicating geology can be hard</a:t>
            </a:r>
          </a:p>
        </p:txBody>
      </p:sp>
      <p:sp>
        <p:nvSpPr>
          <p:cNvPr id="155" name="3D spatial concepts are sometimes difficult to grasp…"/>
          <p:cNvSpPr txBox="1"/>
          <p:nvPr/>
        </p:nvSpPr>
        <p:spPr>
          <a:xfrm>
            <a:off x="440511" y="4152900"/>
            <a:ext cx="8255001" cy="81243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09600" indent="-609600" algn="l">
              <a:spcBef>
                <a:spcPts val="400"/>
              </a:spcBef>
              <a:buSzPct val="123000"/>
              <a:buChar char="•"/>
              <a:defRPr sz="4600">
                <a:solidFill>
                  <a:srgbClr val="000000"/>
                </a:solidFill>
              </a:defRPr>
            </a:pPr>
            <a:r>
              <a:t>3D spatial concepts are sometimes difficult to grasp</a:t>
            </a:r>
          </a:p>
          <a:p>
            <a:pPr marL="609600" indent="-609600" algn="l">
              <a:spcBef>
                <a:spcPts val="400"/>
              </a:spcBef>
              <a:buSzPct val="123000"/>
              <a:buChar char="•"/>
              <a:defRPr sz="4600">
                <a:solidFill>
                  <a:srgbClr val="000000"/>
                </a:solidFill>
              </a:defRPr>
            </a:pPr>
            <a:r>
              <a:t>This affects</a:t>
            </a:r>
          </a:p>
          <a:p>
            <a:pPr lvl="1" marL="1219200" indent="-609600" algn="l">
              <a:spcBef>
                <a:spcPts val="400"/>
              </a:spcBef>
              <a:buSzPct val="123000"/>
              <a:buChar char="•"/>
              <a:defRPr sz="4600">
                <a:solidFill>
                  <a:srgbClr val="000000"/>
                </a:solidFill>
              </a:defRPr>
            </a:pPr>
            <a:r>
              <a:t>Education</a:t>
            </a:r>
          </a:p>
          <a:p>
            <a:pPr lvl="1" marL="1219200" indent="-609600" algn="l">
              <a:spcBef>
                <a:spcPts val="400"/>
              </a:spcBef>
              <a:buSzPct val="123000"/>
              <a:buChar char="•"/>
              <a:defRPr sz="4600">
                <a:solidFill>
                  <a:srgbClr val="000000"/>
                </a:solidFill>
              </a:defRPr>
            </a:pPr>
            <a:r>
              <a:t>Professional workflows</a:t>
            </a:r>
          </a:p>
          <a:p>
            <a:pPr lvl="1" marL="1219200" indent="-609600" algn="l">
              <a:spcBef>
                <a:spcPts val="400"/>
              </a:spcBef>
              <a:buSzPct val="123000"/>
              <a:buChar char="•"/>
              <a:defRPr sz="4600">
                <a:solidFill>
                  <a:srgbClr val="000000"/>
                </a:solidFill>
              </a:defRPr>
            </a:pPr>
            <a:r>
              <a:t>Public relations</a:t>
            </a:r>
          </a:p>
          <a:p>
            <a:pPr lvl="1" marL="1219200" indent="-609600" algn="l">
              <a:spcBef>
                <a:spcPts val="400"/>
              </a:spcBef>
              <a:buSzPct val="123000"/>
              <a:buChar char="•"/>
              <a:defRPr sz="4600">
                <a:solidFill>
                  <a:srgbClr val="000000"/>
                </a:solidFill>
              </a:defRPr>
            </a:pPr>
            <a:r>
              <a:t>Presentations</a:t>
            </a:r>
          </a:p>
          <a:p>
            <a:pPr marL="609600" indent="-609600" algn="l">
              <a:spcBef>
                <a:spcPts val="400"/>
              </a:spcBef>
              <a:buSzPct val="123000"/>
              <a:buChar char="•"/>
              <a:defRPr sz="4600">
                <a:solidFill>
                  <a:srgbClr val="000000"/>
                </a:solidFill>
              </a:defRPr>
            </a:pPr>
            <a:r>
              <a:t>Direct user manipulation is essential for understanding!</a:t>
            </a:r>
          </a:p>
          <a:p>
            <a:pPr marL="609600" indent="-609600" algn="l">
              <a:spcBef>
                <a:spcPts val="400"/>
              </a:spcBef>
              <a:buSzPct val="123000"/>
              <a:buChar char="•"/>
              <a:defRPr sz="4600">
                <a:solidFill>
                  <a:srgbClr val="000000"/>
                </a:solidFill>
              </a:defRPr>
            </a:pPr>
            <a:r>
              <a:t>Complex software/hardware makes that complicated</a:t>
            </a:r>
          </a:p>
        </p:txBody>
      </p:sp>
      <p:pic>
        <p:nvPicPr>
          <p:cNvPr id="156" name="app_icon.png" descr="app_icon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126718" y="535798"/>
            <a:ext cx="1471012" cy="1471012"/>
          </a:xfrm>
          <a:prstGeom prst="rect">
            <a:avLst/>
          </a:prstGeom>
          <a:ln w="12700">
            <a:miter lim="400000"/>
          </a:ln>
        </p:spPr>
      </p:pic>
      <p:sp>
        <p:nvSpPr>
          <p:cNvPr id="157" name="How can AR help?"/>
          <p:cNvSpPr txBox="1"/>
          <p:nvPr/>
        </p:nvSpPr>
        <p:spPr>
          <a:xfrm>
            <a:off x="15688558" y="798834"/>
            <a:ext cx="6219191" cy="944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825500">
              <a:defRPr b="1" sz="5500">
                <a:solidFill>
                  <a:srgbClr val="000000"/>
                </a:solidFill>
              </a:defRPr>
            </a:lvl1pPr>
          </a:lstStyle>
          <a:p>
            <a:pPr/>
            <a:r>
              <a:t>How can AR help?</a:t>
            </a:r>
          </a:p>
        </p:txBody>
      </p:sp>
      <p:sp>
        <p:nvSpPr>
          <p:cNvPr id="158" name="AR is very accessible…"/>
          <p:cNvSpPr txBox="1"/>
          <p:nvPr/>
        </p:nvSpPr>
        <p:spPr>
          <a:xfrm>
            <a:off x="15688558" y="1816100"/>
            <a:ext cx="8255001" cy="44286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584200" indent="-584200" algn="l">
              <a:spcBef>
                <a:spcPts val="400"/>
              </a:spcBef>
              <a:buSzPct val="123000"/>
              <a:buChar char="•"/>
              <a:defRPr sz="4600">
                <a:solidFill>
                  <a:srgbClr val="000000"/>
                </a:solidFill>
              </a:defRPr>
            </a:pPr>
            <a:r>
              <a:t>AR is very accessible</a:t>
            </a:r>
          </a:p>
          <a:p>
            <a:pPr marL="584200" indent="-584200" algn="l">
              <a:spcBef>
                <a:spcPts val="400"/>
              </a:spcBef>
              <a:buSzPct val="123000"/>
              <a:buChar char="•"/>
              <a:defRPr sz="4600">
                <a:solidFill>
                  <a:srgbClr val="000000"/>
                </a:solidFill>
              </a:defRPr>
            </a:pPr>
            <a:r>
              <a:t>„Real“ 3D models</a:t>
            </a:r>
          </a:p>
          <a:p>
            <a:pPr marL="584200" indent="-584200" algn="l">
              <a:spcBef>
                <a:spcPts val="400"/>
              </a:spcBef>
              <a:buSzPct val="123000"/>
              <a:buChar char="•"/>
              <a:defRPr sz="4600">
                <a:solidFill>
                  <a:srgbClr val="000000"/>
                </a:solidFill>
              </a:defRPr>
            </a:pPr>
            <a:r>
              <a:t>Users can explore the model in their own way, while there are still options for guidance</a:t>
            </a:r>
          </a:p>
          <a:p>
            <a:pPr marL="584200" indent="-584200" algn="l">
              <a:spcBef>
                <a:spcPts val="400"/>
              </a:spcBef>
              <a:buSzPct val="123000"/>
              <a:buChar char="•"/>
              <a:defRPr sz="4600">
                <a:solidFill>
                  <a:srgbClr val="000000"/>
                </a:solidFill>
              </a:defRPr>
            </a:pPr>
            <a:r>
              <a:t>Allows for easy data access</a:t>
            </a:r>
          </a:p>
        </p:txBody>
      </p:sp>
      <p:sp>
        <p:nvSpPr>
          <p:cNvPr id="159" name="There’s an app for that!"/>
          <p:cNvSpPr txBox="1"/>
          <p:nvPr/>
        </p:nvSpPr>
        <p:spPr>
          <a:xfrm>
            <a:off x="15688558" y="6904223"/>
            <a:ext cx="7812470" cy="944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825500">
              <a:defRPr b="1" sz="5500">
                <a:solidFill>
                  <a:srgbClr val="000000"/>
                </a:solidFill>
              </a:defRPr>
            </a:lvl1pPr>
          </a:lstStyle>
          <a:p>
            <a:pPr/>
            <a:r>
              <a:t>There’s an app for that!</a:t>
            </a:r>
          </a:p>
        </p:txBody>
      </p:sp>
      <p:sp>
        <p:nvSpPr>
          <p:cNvPr id="160" name="Place 3D geomodels in AR…"/>
          <p:cNvSpPr txBox="1"/>
          <p:nvPr/>
        </p:nvSpPr>
        <p:spPr>
          <a:xfrm>
            <a:off x="15688558" y="7924800"/>
            <a:ext cx="8255001" cy="37809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584200" indent="-584200" algn="l">
              <a:spcBef>
                <a:spcPts val="400"/>
              </a:spcBef>
              <a:buSzPct val="123000"/>
              <a:buChar char="•"/>
              <a:defRPr sz="4600">
                <a:solidFill>
                  <a:srgbClr val="000000"/>
                </a:solidFill>
              </a:defRPr>
            </a:pPr>
            <a:r>
              <a:t>Place 3D geomodels in AR</a:t>
            </a:r>
          </a:p>
          <a:p>
            <a:pPr marL="584200" indent="-584200" algn="l">
              <a:spcBef>
                <a:spcPts val="400"/>
              </a:spcBef>
              <a:buSzPct val="123000"/>
              <a:buChar char="•"/>
              <a:defRPr sz="4600">
                <a:solidFill>
                  <a:srgbClr val="000000"/>
                </a:solidFill>
              </a:defRPr>
            </a:pPr>
            <a:r>
              <a:t>Modify the scene</a:t>
            </a:r>
          </a:p>
          <a:p>
            <a:pPr marL="584200" indent="-584200" algn="l">
              <a:spcBef>
                <a:spcPts val="400"/>
              </a:spcBef>
              <a:buSzPct val="123000"/>
              <a:buChar char="•"/>
              <a:defRPr sz="4600">
                <a:solidFill>
                  <a:srgbClr val="000000"/>
                </a:solidFill>
              </a:defRPr>
            </a:pPr>
            <a:r>
              <a:t>Share a session with peers</a:t>
            </a:r>
          </a:p>
          <a:p>
            <a:pPr marL="584200" indent="-584200" algn="l">
              <a:spcBef>
                <a:spcPts val="400"/>
              </a:spcBef>
              <a:buSzPct val="123000"/>
              <a:buChar char="•"/>
              <a:defRPr sz="4600">
                <a:solidFill>
                  <a:srgbClr val="000000"/>
                </a:solidFill>
              </a:defRPr>
            </a:pPr>
            <a:r>
              <a:t>Highlight individual parts</a:t>
            </a:r>
          </a:p>
          <a:p>
            <a:pPr marL="584200" indent="-584200" algn="l">
              <a:spcBef>
                <a:spcPts val="400"/>
              </a:spcBef>
              <a:buSzPct val="123000"/>
              <a:buChar char="•"/>
              <a:defRPr sz="4600">
                <a:solidFill>
                  <a:srgbClr val="000000"/>
                </a:solidFill>
              </a:defRPr>
            </a:pPr>
            <a:r>
              <a:t>Purpose: </a:t>
            </a:r>
            <a:r>
              <a:rPr u="sng"/>
              <a:t>Gather feedback!</a:t>
            </a:r>
          </a:p>
        </p:txBody>
      </p:sp>
      <p:sp>
        <p:nvSpPr>
          <p:cNvPr id="161" name="Björn Wieczoreck (bjoern.wieczoreck@giga-infosystems.com)"/>
          <p:cNvSpPr txBox="1"/>
          <p:nvPr/>
        </p:nvSpPr>
        <p:spPr>
          <a:xfrm>
            <a:off x="15573395" y="12798822"/>
            <a:ext cx="8485328" cy="461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Björn Wieczoreck (</a:t>
            </a:r>
            <a:r>
              <a:rPr u="sng">
                <a:hlinkClick r:id="rId5" invalidUrl="" action="" tgtFrame="" tooltip="" history="1" highlightClick="0" endSnd="0"/>
              </a:rPr>
              <a:t>bjoern.wieczoreck@giga-infosystems.com</a:t>
            </a:r>
            <a:r>
              <a:t>)</a:t>
            </a:r>
          </a:p>
        </p:txBody>
      </p:sp>
      <p:sp>
        <p:nvSpPr>
          <p:cNvPr id="162" name="EGU 2021…"/>
          <p:cNvSpPr txBox="1"/>
          <p:nvPr/>
        </p:nvSpPr>
        <p:spPr>
          <a:xfrm>
            <a:off x="667840" y="12614672"/>
            <a:ext cx="7407555" cy="8296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EGU 2021</a:t>
            </a:r>
          </a:p>
          <a:p>
            <a:pPr/>
            <a:r>
              <a:t>ESSI4.2 – 'Innovations in Scientific Data Visualization'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IMG_8845.PNG" descr="IMG_8845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9223806" y="434084"/>
            <a:ext cx="5936388" cy="1284783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54000" dist="127000" dir="5400000">
              <a:srgbClr val="000000">
                <a:alpha val="70000"/>
              </a:srgbClr>
            </a:outerShdw>
          </a:effectLst>
        </p:spPr>
      </p:pic>
      <p:sp>
        <p:nvSpPr>
          <p:cNvPr id="165" name="GST[AR]"/>
          <p:cNvSpPr txBox="1"/>
          <p:nvPr/>
        </p:nvSpPr>
        <p:spPr>
          <a:xfrm>
            <a:off x="506856" y="470961"/>
            <a:ext cx="4380485" cy="1378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80000"/>
              </a:lnSpc>
              <a:defRPr b="1" spc="-170" sz="8500">
                <a:solidFill>
                  <a:srgbClr val="000000"/>
                </a:solidFill>
              </a:defRPr>
            </a:lvl1pPr>
          </a:lstStyle>
          <a:p>
            <a:pPr/>
            <a:r>
              <a:t>GST[AR]</a:t>
            </a:r>
          </a:p>
        </p:txBody>
      </p:sp>
      <p:sp>
        <p:nvSpPr>
          <p:cNvPr id="166" name="New tech is exciting!"/>
          <p:cNvSpPr txBox="1"/>
          <p:nvPr/>
        </p:nvSpPr>
        <p:spPr>
          <a:xfrm>
            <a:off x="465383" y="2222174"/>
            <a:ext cx="7019672" cy="944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825500">
              <a:defRPr b="1" sz="5500">
                <a:solidFill>
                  <a:srgbClr val="000000"/>
                </a:solidFill>
              </a:defRPr>
            </a:lvl1pPr>
          </a:lstStyle>
          <a:p>
            <a:pPr/>
            <a:r>
              <a:t>New tech is exciting!</a:t>
            </a:r>
          </a:p>
        </p:txBody>
      </p:sp>
      <p:sp>
        <p:nvSpPr>
          <p:cNvPr id="167" name="AR is very accessible!…"/>
          <p:cNvSpPr txBox="1"/>
          <p:nvPr/>
        </p:nvSpPr>
        <p:spPr>
          <a:xfrm>
            <a:off x="440511" y="3092449"/>
            <a:ext cx="8255001" cy="51906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09600" indent="-609600" algn="l">
              <a:spcBef>
                <a:spcPts val="400"/>
              </a:spcBef>
              <a:buSzPct val="123000"/>
              <a:buChar char="•"/>
              <a:defRPr sz="4600">
                <a:solidFill>
                  <a:srgbClr val="000000"/>
                </a:solidFill>
              </a:defRPr>
            </a:pPr>
            <a:r>
              <a:t>AR is very accessible!</a:t>
            </a:r>
          </a:p>
          <a:p>
            <a:pPr marL="609600" indent="-609600" algn="l">
              <a:spcBef>
                <a:spcPts val="400"/>
              </a:spcBef>
              <a:buSzPct val="123000"/>
              <a:buChar char="•"/>
              <a:defRPr sz="4600">
                <a:solidFill>
                  <a:srgbClr val="000000"/>
                </a:solidFill>
              </a:defRPr>
            </a:pPr>
            <a:r>
              <a:t>Can it help us communicate </a:t>
            </a:r>
            <a:r>
              <a:rPr b="1"/>
              <a:t>complex</a:t>
            </a:r>
            <a:r>
              <a:t> </a:t>
            </a:r>
            <a:r>
              <a:rPr b="1"/>
              <a:t>3D geology</a:t>
            </a:r>
            <a:r>
              <a:t> better in</a:t>
            </a:r>
          </a:p>
          <a:p>
            <a:pPr lvl="1" marL="1219200" indent="-609600" algn="l">
              <a:spcBef>
                <a:spcPts val="400"/>
              </a:spcBef>
              <a:buSzPct val="123000"/>
              <a:buChar char="•"/>
              <a:defRPr sz="4600">
                <a:solidFill>
                  <a:srgbClr val="000000"/>
                </a:solidFill>
              </a:defRPr>
            </a:pPr>
            <a:r>
              <a:t>Education?</a:t>
            </a:r>
          </a:p>
          <a:p>
            <a:pPr lvl="1" marL="1219200" indent="-609600" algn="l">
              <a:spcBef>
                <a:spcPts val="400"/>
              </a:spcBef>
              <a:buSzPct val="123000"/>
              <a:buChar char="•"/>
              <a:defRPr sz="4600">
                <a:solidFill>
                  <a:srgbClr val="000000"/>
                </a:solidFill>
              </a:defRPr>
            </a:pPr>
            <a:r>
              <a:t>Public relations?</a:t>
            </a:r>
          </a:p>
          <a:p>
            <a:pPr lvl="1" marL="1219200" indent="-609600" algn="l">
              <a:spcBef>
                <a:spcPts val="400"/>
              </a:spcBef>
              <a:buSzPct val="123000"/>
              <a:buChar char="•"/>
              <a:defRPr sz="4600">
                <a:solidFill>
                  <a:srgbClr val="000000"/>
                </a:solidFill>
              </a:defRPr>
            </a:pPr>
            <a:r>
              <a:t>Professional workflows?</a:t>
            </a:r>
          </a:p>
        </p:txBody>
      </p:sp>
      <p:pic>
        <p:nvPicPr>
          <p:cNvPr id="168" name="app_icon.png" descr="app_icon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126718" y="535798"/>
            <a:ext cx="1471012" cy="1471012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Features"/>
          <p:cNvSpPr txBox="1"/>
          <p:nvPr/>
        </p:nvSpPr>
        <p:spPr>
          <a:xfrm>
            <a:off x="15688558" y="798834"/>
            <a:ext cx="3025649" cy="944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825500">
              <a:defRPr b="1" sz="5500">
                <a:solidFill>
                  <a:srgbClr val="000000"/>
                </a:solidFill>
              </a:defRPr>
            </a:lvl1pPr>
          </a:lstStyle>
          <a:p>
            <a:pPr/>
            <a:r>
              <a:t>Features</a:t>
            </a:r>
          </a:p>
        </p:txBody>
      </p:sp>
      <p:sp>
        <p:nvSpPr>
          <p:cNvPr id="170" name="View 3D geological models in AR (TINs/Tetras)…"/>
          <p:cNvSpPr txBox="1"/>
          <p:nvPr/>
        </p:nvSpPr>
        <p:spPr>
          <a:xfrm>
            <a:off x="15688558" y="1670049"/>
            <a:ext cx="8255001" cy="44286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584200" indent="-584200" algn="l">
              <a:spcBef>
                <a:spcPts val="400"/>
              </a:spcBef>
              <a:buSzPct val="123000"/>
              <a:buChar char="•"/>
              <a:defRPr sz="4600">
                <a:solidFill>
                  <a:srgbClr val="000000"/>
                </a:solidFill>
              </a:defRPr>
            </a:pPr>
            <a:r>
              <a:t>View 3D geological models in AR (TINs/Tetras)</a:t>
            </a:r>
          </a:p>
          <a:p>
            <a:pPr marL="584200" indent="-584200" algn="l">
              <a:spcBef>
                <a:spcPts val="400"/>
              </a:spcBef>
              <a:buSzPct val="123000"/>
              <a:buChar char="•"/>
              <a:defRPr sz="4600">
                <a:solidFill>
                  <a:srgbClr val="000000"/>
                </a:solidFill>
              </a:defRPr>
            </a:pPr>
            <a:r>
              <a:t>Scale/Rotate/Superelevate</a:t>
            </a:r>
          </a:p>
          <a:p>
            <a:pPr marL="584200" indent="-584200" algn="l">
              <a:spcBef>
                <a:spcPts val="400"/>
              </a:spcBef>
              <a:buSzPct val="123000"/>
              <a:buChar char="•"/>
              <a:defRPr sz="4600">
                <a:solidFill>
                  <a:srgbClr val="000000"/>
                </a:solidFill>
              </a:defRPr>
            </a:pPr>
            <a:r>
              <a:t>Highlight individual parts</a:t>
            </a:r>
          </a:p>
          <a:p>
            <a:pPr marL="584200" indent="-584200" algn="l">
              <a:spcBef>
                <a:spcPts val="400"/>
              </a:spcBef>
              <a:buSzPct val="123000"/>
              <a:buChar char="•"/>
              <a:defRPr sz="4600">
                <a:solidFill>
                  <a:srgbClr val="000000"/>
                </a:solidFill>
              </a:defRPr>
            </a:pPr>
            <a:r>
              <a:t>Select parts of a larger model</a:t>
            </a:r>
          </a:p>
        </p:txBody>
      </p:sp>
      <p:sp>
        <p:nvSpPr>
          <p:cNvPr id="171" name="Collaboration!"/>
          <p:cNvSpPr txBox="1"/>
          <p:nvPr/>
        </p:nvSpPr>
        <p:spPr>
          <a:xfrm>
            <a:off x="15688558" y="6904223"/>
            <a:ext cx="4807523" cy="944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825500">
              <a:defRPr b="1" sz="5500">
                <a:solidFill>
                  <a:srgbClr val="000000"/>
                </a:solidFill>
              </a:defRPr>
            </a:lvl1pPr>
          </a:lstStyle>
          <a:p>
            <a:pPr/>
            <a:r>
              <a:t>Collaboration!</a:t>
            </a:r>
          </a:p>
        </p:txBody>
      </p:sp>
      <p:sp>
        <p:nvSpPr>
          <p:cNvPr id="172" name="Share session with other peers in the same room…"/>
          <p:cNvSpPr txBox="1"/>
          <p:nvPr/>
        </p:nvSpPr>
        <p:spPr>
          <a:xfrm>
            <a:off x="15688558" y="7785100"/>
            <a:ext cx="8255001" cy="43778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584200" indent="-584200" algn="l">
              <a:spcBef>
                <a:spcPts val="400"/>
              </a:spcBef>
              <a:buSzPct val="123000"/>
              <a:buChar char="•"/>
              <a:defRPr sz="4600">
                <a:solidFill>
                  <a:srgbClr val="000000"/>
                </a:solidFill>
              </a:defRPr>
            </a:pPr>
            <a:r>
              <a:t>Share session with other peers in the same room</a:t>
            </a:r>
          </a:p>
          <a:p>
            <a:pPr marL="584200" indent="-584200" algn="l">
              <a:spcBef>
                <a:spcPts val="400"/>
              </a:spcBef>
              <a:buSzPct val="123000"/>
              <a:buChar char="•"/>
              <a:defRPr sz="4600">
                <a:solidFill>
                  <a:srgbClr val="000000"/>
                </a:solidFill>
              </a:defRPr>
            </a:pPr>
            <a:r>
              <a:t>Explore the same geological model at the same time</a:t>
            </a:r>
          </a:p>
          <a:p>
            <a:pPr marL="584200" indent="-584200" algn="l">
              <a:spcBef>
                <a:spcPts val="400"/>
              </a:spcBef>
              <a:buSzPct val="123000"/>
              <a:buChar char="•"/>
              <a:defRPr sz="4600">
                <a:solidFill>
                  <a:srgbClr val="000000"/>
                </a:solidFill>
              </a:defRPr>
            </a:pPr>
            <a:r>
              <a:t>Highlight individual parts for others to see</a:t>
            </a:r>
          </a:p>
        </p:txBody>
      </p:sp>
      <p:pic>
        <p:nvPicPr>
          <p:cNvPr id="173" name="Unknown.gif" descr="Unknown.gi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970968" y="331503"/>
            <a:ext cx="1879601" cy="1879601"/>
          </a:xfrm>
          <a:prstGeom prst="rect">
            <a:avLst/>
          </a:prstGeom>
          <a:ln w="12700">
            <a:miter lim="400000"/>
          </a:ln>
        </p:spPr>
      </p:pic>
      <p:sp>
        <p:nvSpPr>
          <p:cNvPr id="174" name="Björn Wieczoreck (bjoern.wieczoreck@giga-infosystems.com)"/>
          <p:cNvSpPr txBox="1"/>
          <p:nvPr/>
        </p:nvSpPr>
        <p:spPr>
          <a:xfrm>
            <a:off x="15573395" y="12798822"/>
            <a:ext cx="8485328" cy="461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Björn Wieczoreck (</a:t>
            </a:r>
            <a:r>
              <a:rPr u="sng">
                <a:hlinkClick r:id="rId5" invalidUrl="" action="" tgtFrame="" tooltip="" history="1" highlightClick="0" endSnd="0"/>
              </a:rPr>
              <a:t>bjoern.wieczoreck@giga-infosystems.com</a:t>
            </a:r>
            <a:r>
              <a:t>)</a:t>
            </a:r>
          </a:p>
        </p:txBody>
      </p:sp>
      <p:sp>
        <p:nvSpPr>
          <p:cNvPr id="175" name="There’s an app for that!"/>
          <p:cNvSpPr txBox="1"/>
          <p:nvPr/>
        </p:nvSpPr>
        <p:spPr>
          <a:xfrm>
            <a:off x="465383" y="8919703"/>
            <a:ext cx="7812469" cy="944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825500">
              <a:defRPr b="1" sz="5500">
                <a:solidFill>
                  <a:srgbClr val="000000"/>
                </a:solidFill>
              </a:defRPr>
            </a:lvl1pPr>
          </a:lstStyle>
          <a:p>
            <a:pPr/>
            <a:r>
              <a:t>There’s an app for that!</a:t>
            </a:r>
          </a:p>
        </p:txBody>
      </p:sp>
      <p:sp>
        <p:nvSpPr>
          <p:cNvPr id="176" name="On iPhone and iPad (Android app in the works)…"/>
          <p:cNvSpPr txBox="1"/>
          <p:nvPr/>
        </p:nvSpPr>
        <p:spPr>
          <a:xfrm>
            <a:off x="440511" y="9798050"/>
            <a:ext cx="8255001" cy="2231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09600" indent="-609600" algn="l">
              <a:spcBef>
                <a:spcPts val="400"/>
              </a:spcBef>
              <a:buSzPct val="123000"/>
              <a:buChar char="•"/>
              <a:defRPr sz="4600">
                <a:solidFill>
                  <a:srgbClr val="000000"/>
                </a:solidFill>
              </a:defRPr>
            </a:pPr>
            <a:r>
              <a:t>On iPhone and iPad (Android app in the works)</a:t>
            </a:r>
          </a:p>
          <a:p>
            <a:pPr marL="609600" indent="-609600" algn="l">
              <a:spcBef>
                <a:spcPts val="400"/>
              </a:spcBef>
              <a:buSzPct val="123000"/>
              <a:buChar char="•"/>
              <a:defRPr sz="4600">
                <a:solidFill>
                  <a:srgbClr val="000000"/>
                </a:solidFill>
              </a:defRPr>
            </a:pPr>
            <a:r>
              <a:t>Purpose: </a:t>
            </a:r>
            <a:r>
              <a:rPr u="sng"/>
              <a:t>Gather feedback</a:t>
            </a:r>
          </a:p>
        </p:txBody>
      </p:sp>
      <p:sp>
        <p:nvSpPr>
          <p:cNvPr id="177" name="EGU 2021…"/>
          <p:cNvSpPr txBox="1"/>
          <p:nvPr/>
        </p:nvSpPr>
        <p:spPr>
          <a:xfrm>
            <a:off x="667840" y="12614672"/>
            <a:ext cx="7407555" cy="8296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EGU 2021</a:t>
            </a:r>
          </a:p>
          <a:p>
            <a:pPr/>
            <a:r>
              <a:t>ESSI4.2 – 'Innovations in Scientific Data Visualization'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