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Lst>
  <p:sldSz cx="12192000" cy="6858000"/>
  <p:notesSz cx="6858000" cy="9144000"/>
  <p:defaultText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pcascalho@fc.ul.pt" initials="j" lastIdx="1" clrIdx="0">
    <p:extLst>
      <p:ext uri="{19B8F6BF-5375-455C-9EA6-DF929625EA0E}">
        <p15:presenceInfo xmlns:p15="http://schemas.microsoft.com/office/powerpoint/2012/main" userId="jpcascalho@fc.ul.pt"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4" d="100"/>
          <a:sy n="114" d="100"/>
        </p:scale>
        <p:origin x="414"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commentAuthors" Target="commentAuthors.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o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5EB010E-DFB3-412B-9826-1A89EF8460F7}"/>
              </a:ext>
            </a:extLst>
          </p:cNvPr>
          <p:cNvSpPr>
            <a:spLocks noGrp="1"/>
          </p:cNvSpPr>
          <p:nvPr>
            <p:ph type="ctrTitle"/>
          </p:nvPr>
        </p:nvSpPr>
        <p:spPr>
          <a:xfrm>
            <a:off x="1524000" y="1122363"/>
            <a:ext cx="9144000" cy="2387600"/>
          </a:xfrm>
        </p:spPr>
        <p:txBody>
          <a:bodyPr anchor="b"/>
          <a:lstStyle>
            <a:lvl1pPr algn="ctr">
              <a:defRPr sz="6000"/>
            </a:lvl1pPr>
          </a:lstStyle>
          <a:p>
            <a:r>
              <a:rPr lang="pt-PT"/>
              <a:t>Clique para editar o estilo de título do Modelo Global</a:t>
            </a:r>
          </a:p>
        </p:txBody>
      </p:sp>
      <p:sp>
        <p:nvSpPr>
          <p:cNvPr id="3" name="Subtítulo 2">
            <a:extLst>
              <a:ext uri="{FF2B5EF4-FFF2-40B4-BE49-F238E27FC236}">
                <a16:creationId xmlns:a16="http://schemas.microsoft.com/office/drawing/2014/main" id="{D8A9EAE5-BD31-4BE3-AFEF-F6E887D22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PT"/>
              <a:t>Clique para editar o estilo de subtítulo do Modelo Global</a:t>
            </a:r>
          </a:p>
        </p:txBody>
      </p:sp>
      <p:sp>
        <p:nvSpPr>
          <p:cNvPr id="4" name="Marcador de Posição da Data 3">
            <a:extLst>
              <a:ext uri="{FF2B5EF4-FFF2-40B4-BE49-F238E27FC236}">
                <a16:creationId xmlns:a16="http://schemas.microsoft.com/office/drawing/2014/main" id="{ADC09223-D1E3-4251-A239-A4D283DD096D}"/>
              </a:ext>
            </a:extLst>
          </p:cNvPr>
          <p:cNvSpPr>
            <a:spLocks noGrp="1"/>
          </p:cNvSpPr>
          <p:nvPr>
            <p:ph type="dt" sz="half" idx="10"/>
          </p:nvPr>
        </p:nvSpPr>
        <p:spPr/>
        <p:txBody>
          <a:bodyPr/>
          <a:lstStyle/>
          <a:p>
            <a:fld id="{1BA8981C-D6CD-4B5B-BC3C-35BE69517D75}" type="datetimeFigureOut">
              <a:rPr lang="pt-PT" smtClean="0"/>
              <a:t>26/04/2021</a:t>
            </a:fld>
            <a:endParaRPr lang="pt-PT"/>
          </a:p>
        </p:txBody>
      </p:sp>
      <p:sp>
        <p:nvSpPr>
          <p:cNvPr id="5" name="Marcador de Posição do Rodapé 4">
            <a:extLst>
              <a:ext uri="{FF2B5EF4-FFF2-40B4-BE49-F238E27FC236}">
                <a16:creationId xmlns:a16="http://schemas.microsoft.com/office/drawing/2014/main" id="{4D6E71BC-926F-4FAB-BEC4-232BB366F613}"/>
              </a:ext>
            </a:extLst>
          </p:cNvPr>
          <p:cNvSpPr>
            <a:spLocks noGrp="1"/>
          </p:cNvSpPr>
          <p:nvPr>
            <p:ph type="ftr" sz="quarter" idx="11"/>
          </p:nvPr>
        </p:nvSpPr>
        <p:spPr/>
        <p:txBody>
          <a:bodyPr/>
          <a:lstStyle/>
          <a:p>
            <a:endParaRPr lang="pt-PT"/>
          </a:p>
        </p:txBody>
      </p:sp>
      <p:sp>
        <p:nvSpPr>
          <p:cNvPr id="6" name="Marcador de Posição do Número do Diapositivo 5">
            <a:extLst>
              <a:ext uri="{FF2B5EF4-FFF2-40B4-BE49-F238E27FC236}">
                <a16:creationId xmlns:a16="http://schemas.microsoft.com/office/drawing/2014/main" id="{FE3E17AE-D2A7-4326-80D8-3EA2F52F8CA9}"/>
              </a:ext>
            </a:extLst>
          </p:cNvPr>
          <p:cNvSpPr>
            <a:spLocks noGrp="1"/>
          </p:cNvSpPr>
          <p:nvPr>
            <p:ph type="sldNum" sz="quarter" idx="12"/>
          </p:nvPr>
        </p:nvSpPr>
        <p:spPr/>
        <p:txBody>
          <a:bodyPr/>
          <a:lstStyle/>
          <a:p>
            <a:fld id="{C2C2D808-19B6-448E-9B16-2A2FA5F79A91}" type="slidenum">
              <a:rPr lang="pt-PT" smtClean="0"/>
              <a:t>‹nº›</a:t>
            </a:fld>
            <a:endParaRPr lang="pt-PT"/>
          </a:p>
        </p:txBody>
      </p:sp>
    </p:spTree>
    <p:extLst>
      <p:ext uri="{BB962C8B-B14F-4D97-AF65-F5344CB8AC3E}">
        <p14:creationId xmlns:p14="http://schemas.microsoft.com/office/powerpoint/2010/main" val="28079943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480D94A-56AC-40DF-B51F-9CAFC5063443}"/>
              </a:ext>
            </a:extLst>
          </p:cNvPr>
          <p:cNvSpPr>
            <a:spLocks noGrp="1"/>
          </p:cNvSpPr>
          <p:nvPr>
            <p:ph type="title"/>
          </p:nvPr>
        </p:nvSpPr>
        <p:spPr/>
        <p:txBody>
          <a:bodyPr/>
          <a:lstStyle/>
          <a:p>
            <a:r>
              <a:rPr lang="pt-PT"/>
              <a:t>Clique para editar o estilo de título do Modelo Global</a:t>
            </a:r>
          </a:p>
        </p:txBody>
      </p:sp>
      <p:sp>
        <p:nvSpPr>
          <p:cNvPr id="3" name="Marcador de Posição de Texto Vertical 2">
            <a:extLst>
              <a:ext uri="{FF2B5EF4-FFF2-40B4-BE49-F238E27FC236}">
                <a16:creationId xmlns:a16="http://schemas.microsoft.com/office/drawing/2014/main" id="{609B0C7A-EDA7-4AC1-8437-E5D237DBAA31}"/>
              </a:ext>
            </a:extLst>
          </p:cNvPr>
          <p:cNvSpPr>
            <a:spLocks noGrp="1"/>
          </p:cNvSpPr>
          <p:nvPr>
            <p:ph type="body" orient="vert" idx="1"/>
          </p:nvPr>
        </p:nvSpPr>
        <p:spPr/>
        <p:txBody>
          <a:bodyPr vert="eaVert"/>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a Data 3">
            <a:extLst>
              <a:ext uri="{FF2B5EF4-FFF2-40B4-BE49-F238E27FC236}">
                <a16:creationId xmlns:a16="http://schemas.microsoft.com/office/drawing/2014/main" id="{5775DBF5-5B86-419A-9067-D0B8D665281A}"/>
              </a:ext>
            </a:extLst>
          </p:cNvPr>
          <p:cNvSpPr>
            <a:spLocks noGrp="1"/>
          </p:cNvSpPr>
          <p:nvPr>
            <p:ph type="dt" sz="half" idx="10"/>
          </p:nvPr>
        </p:nvSpPr>
        <p:spPr/>
        <p:txBody>
          <a:bodyPr/>
          <a:lstStyle/>
          <a:p>
            <a:fld id="{1BA8981C-D6CD-4B5B-BC3C-35BE69517D75}" type="datetimeFigureOut">
              <a:rPr lang="pt-PT" smtClean="0"/>
              <a:t>26/04/2021</a:t>
            </a:fld>
            <a:endParaRPr lang="pt-PT"/>
          </a:p>
        </p:txBody>
      </p:sp>
      <p:sp>
        <p:nvSpPr>
          <p:cNvPr id="5" name="Marcador de Posição do Rodapé 4">
            <a:extLst>
              <a:ext uri="{FF2B5EF4-FFF2-40B4-BE49-F238E27FC236}">
                <a16:creationId xmlns:a16="http://schemas.microsoft.com/office/drawing/2014/main" id="{92DDCBAF-B2FB-4BA7-AAC6-87C2607D2484}"/>
              </a:ext>
            </a:extLst>
          </p:cNvPr>
          <p:cNvSpPr>
            <a:spLocks noGrp="1"/>
          </p:cNvSpPr>
          <p:nvPr>
            <p:ph type="ftr" sz="quarter" idx="11"/>
          </p:nvPr>
        </p:nvSpPr>
        <p:spPr/>
        <p:txBody>
          <a:bodyPr/>
          <a:lstStyle/>
          <a:p>
            <a:endParaRPr lang="pt-PT"/>
          </a:p>
        </p:txBody>
      </p:sp>
      <p:sp>
        <p:nvSpPr>
          <p:cNvPr id="6" name="Marcador de Posição do Número do Diapositivo 5">
            <a:extLst>
              <a:ext uri="{FF2B5EF4-FFF2-40B4-BE49-F238E27FC236}">
                <a16:creationId xmlns:a16="http://schemas.microsoft.com/office/drawing/2014/main" id="{4993C18A-76F0-4A61-AA36-BFCFD45BB851}"/>
              </a:ext>
            </a:extLst>
          </p:cNvPr>
          <p:cNvSpPr>
            <a:spLocks noGrp="1"/>
          </p:cNvSpPr>
          <p:nvPr>
            <p:ph type="sldNum" sz="quarter" idx="12"/>
          </p:nvPr>
        </p:nvSpPr>
        <p:spPr/>
        <p:txBody>
          <a:bodyPr/>
          <a:lstStyle/>
          <a:p>
            <a:fld id="{C2C2D808-19B6-448E-9B16-2A2FA5F79A91}" type="slidenum">
              <a:rPr lang="pt-PT" smtClean="0"/>
              <a:t>‹nº›</a:t>
            </a:fld>
            <a:endParaRPr lang="pt-PT"/>
          </a:p>
        </p:txBody>
      </p:sp>
    </p:spTree>
    <p:extLst>
      <p:ext uri="{BB962C8B-B14F-4D97-AF65-F5344CB8AC3E}">
        <p14:creationId xmlns:p14="http://schemas.microsoft.com/office/powerpoint/2010/main" val="34626155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e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D394003B-D71D-414B-A06F-292EAC5B98FC}"/>
              </a:ext>
            </a:extLst>
          </p:cNvPr>
          <p:cNvSpPr>
            <a:spLocks noGrp="1"/>
          </p:cNvSpPr>
          <p:nvPr>
            <p:ph type="title" orient="vert"/>
          </p:nvPr>
        </p:nvSpPr>
        <p:spPr>
          <a:xfrm>
            <a:off x="8724900" y="365125"/>
            <a:ext cx="2628900" cy="5811838"/>
          </a:xfrm>
        </p:spPr>
        <p:txBody>
          <a:bodyPr vert="eaVert"/>
          <a:lstStyle/>
          <a:p>
            <a:r>
              <a:rPr lang="pt-PT"/>
              <a:t>Clique para editar o estilo de título do Modelo Global</a:t>
            </a:r>
          </a:p>
        </p:txBody>
      </p:sp>
      <p:sp>
        <p:nvSpPr>
          <p:cNvPr id="3" name="Marcador de Posição de Texto Vertical 2">
            <a:extLst>
              <a:ext uri="{FF2B5EF4-FFF2-40B4-BE49-F238E27FC236}">
                <a16:creationId xmlns:a16="http://schemas.microsoft.com/office/drawing/2014/main" id="{AA220154-E931-4D10-A48F-8007DFE2B843}"/>
              </a:ext>
            </a:extLst>
          </p:cNvPr>
          <p:cNvSpPr>
            <a:spLocks noGrp="1"/>
          </p:cNvSpPr>
          <p:nvPr>
            <p:ph type="body" orient="vert" idx="1"/>
          </p:nvPr>
        </p:nvSpPr>
        <p:spPr>
          <a:xfrm>
            <a:off x="838200" y="365125"/>
            <a:ext cx="7734300" cy="5811838"/>
          </a:xfrm>
        </p:spPr>
        <p:txBody>
          <a:bodyPr vert="eaVert"/>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a Data 3">
            <a:extLst>
              <a:ext uri="{FF2B5EF4-FFF2-40B4-BE49-F238E27FC236}">
                <a16:creationId xmlns:a16="http://schemas.microsoft.com/office/drawing/2014/main" id="{1E1624F5-9B1E-4DF9-85C6-8CB8C08C04FC}"/>
              </a:ext>
            </a:extLst>
          </p:cNvPr>
          <p:cNvSpPr>
            <a:spLocks noGrp="1"/>
          </p:cNvSpPr>
          <p:nvPr>
            <p:ph type="dt" sz="half" idx="10"/>
          </p:nvPr>
        </p:nvSpPr>
        <p:spPr/>
        <p:txBody>
          <a:bodyPr/>
          <a:lstStyle/>
          <a:p>
            <a:fld id="{1BA8981C-D6CD-4B5B-BC3C-35BE69517D75}" type="datetimeFigureOut">
              <a:rPr lang="pt-PT" smtClean="0"/>
              <a:t>26/04/2021</a:t>
            </a:fld>
            <a:endParaRPr lang="pt-PT"/>
          </a:p>
        </p:txBody>
      </p:sp>
      <p:sp>
        <p:nvSpPr>
          <p:cNvPr id="5" name="Marcador de Posição do Rodapé 4">
            <a:extLst>
              <a:ext uri="{FF2B5EF4-FFF2-40B4-BE49-F238E27FC236}">
                <a16:creationId xmlns:a16="http://schemas.microsoft.com/office/drawing/2014/main" id="{2C177AC1-0FC5-4A7A-9D1C-1C74AE908E37}"/>
              </a:ext>
            </a:extLst>
          </p:cNvPr>
          <p:cNvSpPr>
            <a:spLocks noGrp="1"/>
          </p:cNvSpPr>
          <p:nvPr>
            <p:ph type="ftr" sz="quarter" idx="11"/>
          </p:nvPr>
        </p:nvSpPr>
        <p:spPr/>
        <p:txBody>
          <a:bodyPr/>
          <a:lstStyle/>
          <a:p>
            <a:endParaRPr lang="pt-PT"/>
          </a:p>
        </p:txBody>
      </p:sp>
      <p:sp>
        <p:nvSpPr>
          <p:cNvPr id="6" name="Marcador de Posição do Número do Diapositivo 5">
            <a:extLst>
              <a:ext uri="{FF2B5EF4-FFF2-40B4-BE49-F238E27FC236}">
                <a16:creationId xmlns:a16="http://schemas.microsoft.com/office/drawing/2014/main" id="{866DCB61-F912-4207-84C5-93BF8AEA0D42}"/>
              </a:ext>
            </a:extLst>
          </p:cNvPr>
          <p:cNvSpPr>
            <a:spLocks noGrp="1"/>
          </p:cNvSpPr>
          <p:nvPr>
            <p:ph type="sldNum" sz="quarter" idx="12"/>
          </p:nvPr>
        </p:nvSpPr>
        <p:spPr/>
        <p:txBody>
          <a:bodyPr/>
          <a:lstStyle/>
          <a:p>
            <a:fld id="{C2C2D808-19B6-448E-9B16-2A2FA5F79A91}" type="slidenum">
              <a:rPr lang="pt-PT" smtClean="0"/>
              <a:t>‹nº›</a:t>
            </a:fld>
            <a:endParaRPr lang="pt-PT"/>
          </a:p>
        </p:txBody>
      </p:sp>
    </p:spTree>
    <p:extLst>
      <p:ext uri="{BB962C8B-B14F-4D97-AF65-F5344CB8AC3E}">
        <p14:creationId xmlns:p14="http://schemas.microsoft.com/office/powerpoint/2010/main" val="11856393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Objet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0D081E1-BB45-4305-9743-D5DFC7615903}"/>
              </a:ext>
            </a:extLst>
          </p:cNvPr>
          <p:cNvSpPr>
            <a:spLocks noGrp="1"/>
          </p:cNvSpPr>
          <p:nvPr>
            <p:ph type="title"/>
          </p:nvPr>
        </p:nvSpPr>
        <p:spPr/>
        <p:txBody>
          <a:bodyPr/>
          <a:lstStyle/>
          <a:p>
            <a:r>
              <a:rPr lang="pt-PT"/>
              <a:t>Clique para editar o estilo de título do Modelo Global</a:t>
            </a:r>
          </a:p>
        </p:txBody>
      </p:sp>
      <p:sp>
        <p:nvSpPr>
          <p:cNvPr id="3" name="Marcador de Posição de Conteúdo 2">
            <a:extLst>
              <a:ext uri="{FF2B5EF4-FFF2-40B4-BE49-F238E27FC236}">
                <a16:creationId xmlns:a16="http://schemas.microsoft.com/office/drawing/2014/main" id="{86EC0656-7566-470F-9F6B-EF36AB8DED7F}"/>
              </a:ext>
            </a:extLst>
          </p:cNvPr>
          <p:cNvSpPr>
            <a:spLocks noGrp="1"/>
          </p:cNvSpPr>
          <p:nvPr>
            <p:ph idx="1"/>
          </p:nvPr>
        </p:nvSpPr>
        <p:spPr/>
        <p:txBody>
          <a:body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a Data 3">
            <a:extLst>
              <a:ext uri="{FF2B5EF4-FFF2-40B4-BE49-F238E27FC236}">
                <a16:creationId xmlns:a16="http://schemas.microsoft.com/office/drawing/2014/main" id="{5566034F-7DA3-458A-819F-EADAA5E31408}"/>
              </a:ext>
            </a:extLst>
          </p:cNvPr>
          <p:cNvSpPr>
            <a:spLocks noGrp="1"/>
          </p:cNvSpPr>
          <p:nvPr>
            <p:ph type="dt" sz="half" idx="10"/>
          </p:nvPr>
        </p:nvSpPr>
        <p:spPr/>
        <p:txBody>
          <a:bodyPr/>
          <a:lstStyle/>
          <a:p>
            <a:fld id="{1BA8981C-D6CD-4B5B-BC3C-35BE69517D75}" type="datetimeFigureOut">
              <a:rPr lang="pt-PT" smtClean="0"/>
              <a:t>26/04/2021</a:t>
            </a:fld>
            <a:endParaRPr lang="pt-PT"/>
          </a:p>
        </p:txBody>
      </p:sp>
      <p:sp>
        <p:nvSpPr>
          <p:cNvPr id="5" name="Marcador de Posição do Rodapé 4">
            <a:extLst>
              <a:ext uri="{FF2B5EF4-FFF2-40B4-BE49-F238E27FC236}">
                <a16:creationId xmlns:a16="http://schemas.microsoft.com/office/drawing/2014/main" id="{15022285-ACED-46DA-865F-6CF7D2F2EB1E}"/>
              </a:ext>
            </a:extLst>
          </p:cNvPr>
          <p:cNvSpPr>
            <a:spLocks noGrp="1"/>
          </p:cNvSpPr>
          <p:nvPr>
            <p:ph type="ftr" sz="quarter" idx="11"/>
          </p:nvPr>
        </p:nvSpPr>
        <p:spPr/>
        <p:txBody>
          <a:bodyPr/>
          <a:lstStyle/>
          <a:p>
            <a:endParaRPr lang="pt-PT"/>
          </a:p>
        </p:txBody>
      </p:sp>
      <p:sp>
        <p:nvSpPr>
          <p:cNvPr id="6" name="Marcador de Posição do Número do Diapositivo 5">
            <a:extLst>
              <a:ext uri="{FF2B5EF4-FFF2-40B4-BE49-F238E27FC236}">
                <a16:creationId xmlns:a16="http://schemas.microsoft.com/office/drawing/2014/main" id="{57D65335-5871-412D-8385-F786FD8C3A2C}"/>
              </a:ext>
            </a:extLst>
          </p:cNvPr>
          <p:cNvSpPr>
            <a:spLocks noGrp="1"/>
          </p:cNvSpPr>
          <p:nvPr>
            <p:ph type="sldNum" sz="quarter" idx="12"/>
          </p:nvPr>
        </p:nvSpPr>
        <p:spPr/>
        <p:txBody>
          <a:bodyPr/>
          <a:lstStyle/>
          <a:p>
            <a:fld id="{C2C2D808-19B6-448E-9B16-2A2FA5F79A91}" type="slidenum">
              <a:rPr lang="pt-PT" smtClean="0"/>
              <a:t>‹nº›</a:t>
            </a:fld>
            <a:endParaRPr lang="pt-PT"/>
          </a:p>
        </p:txBody>
      </p:sp>
    </p:spTree>
    <p:extLst>
      <p:ext uri="{BB962C8B-B14F-4D97-AF65-F5344CB8AC3E}">
        <p14:creationId xmlns:p14="http://schemas.microsoft.com/office/powerpoint/2010/main" val="17265056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c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E2537CF-8E81-4095-A3EE-27D66ED87E7F}"/>
              </a:ext>
            </a:extLst>
          </p:cNvPr>
          <p:cNvSpPr>
            <a:spLocks noGrp="1"/>
          </p:cNvSpPr>
          <p:nvPr>
            <p:ph type="title"/>
          </p:nvPr>
        </p:nvSpPr>
        <p:spPr>
          <a:xfrm>
            <a:off x="831850" y="1709738"/>
            <a:ext cx="10515600" cy="2852737"/>
          </a:xfrm>
        </p:spPr>
        <p:txBody>
          <a:bodyPr anchor="b"/>
          <a:lstStyle>
            <a:lvl1pPr>
              <a:defRPr sz="6000"/>
            </a:lvl1pPr>
          </a:lstStyle>
          <a:p>
            <a:r>
              <a:rPr lang="pt-PT"/>
              <a:t>Clique para editar o estilo de título do Modelo Global</a:t>
            </a:r>
          </a:p>
        </p:txBody>
      </p:sp>
      <p:sp>
        <p:nvSpPr>
          <p:cNvPr id="3" name="Marcador de Posição do Texto 2">
            <a:extLst>
              <a:ext uri="{FF2B5EF4-FFF2-40B4-BE49-F238E27FC236}">
                <a16:creationId xmlns:a16="http://schemas.microsoft.com/office/drawing/2014/main" id="{0E33229C-3630-4AF0-93C5-512B6B7DF38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PT"/>
              <a:t>Clique para editar os estilos do texto de Modelo Global</a:t>
            </a:r>
          </a:p>
        </p:txBody>
      </p:sp>
      <p:sp>
        <p:nvSpPr>
          <p:cNvPr id="4" name="Marcador de Posição da Data 3">
            <a:extLst>
              <a:ext uri="{FF2B5EF4-FFF2-40B4-BE49-F238E27FC236}">
                <a16:creationId xmlns:a16="http://schemas.microsoft.com/office/drawing/2014/main" id="{1CA035AA-23CF-41A3-A66B-9FABAB7C1018}"/>
              </a:ext>
            </a:extLst>
          </p:cNvPr>
          <p:cNvSpPr>
            <a:spLocks noGrp="1"/>
          </p:cNvSpPr>
          <p:nvPr>
            <p:ph type="dt" sz="half" idx="10"/>
          </p:nvPr>
        </p:nvSpPr>
        <p:spPr/>
        <p:txBody>
          <a:bodyPr/>
          <a:lstStyle/>
          <a:p>
            <a:fld id="{1BA8981C-D6CD-4B5B-BC3C-35BE69517D75}" type="datetimeFigureOut">
              <a:rPr lang="pt-PT" smtClean="0"/>
              <a:t>26/04/2021</a:t>
            </a:fld>
            <a:endParaRPr lang="pt-PT"/>
          </a:p>
        </p:txBody>
      </p:sp>
      <p:sp>
        <p:nvSpPr>
          <p:cNvPr id="5" name="Marcador de Posição do Rodapé 4">
            <a:extLst>
              <a:ext uri="{FF2B5EF4-FFF2-40B4-BE49-F238E27FC236}">
                <a16:creationId xmlns:a16="http://schemas.microsoft.com/office/drawing/2014/main" id="{2DD0812C-8DD7-4EF4-8154-1683FFF3D9BC}"/>
              </a:ext>
            </a:extLst>
          </p:cNvPr>
          <p:cNvSpPr>
            <a:spLocks noGrp="1"/>
          </p:cNvSpPr>
          <p:nvPr>
            <p:ph type="ftr" sz="quarter" idx="11"/>
          </p:nvPr>
        </p:nvSpPr>
        <p:spPr/>
        <p:txBody>
          <a:bodyPr/>
          <a:lstStyle/>
          <a:p>
            <a:endParaRPr lang="pt-PT"/>
          </a:p>
        </p:txBody>
      </p:sp>
      <p:sp>
        <p:nvSpPr>
          <p:cNvPr id="6" name="Marcador de Posição do Número do Diapositivo 5">
            <a:extLst>
              <a:ext uri="{FF2B5EF4-FFF2-40B4-BE49-F238E27FC236}">
                <a16:creationId xmlns:a16="http://schemas.microsoft.com/office/drawing/2014/main" id="{A276EAD8-B6EA-44CF-A69A-BF3A90939E0D}"/>
              </a:ext>
            </a:extLst>
          </p:cNvPr>
          <p:cNvSpPr>
            <a:spLocks noGrp="1"/>
          </p:cNvSpPr>
          <p:nvPr>
            <p:ph type="sldNum" sz="quarter" idx="12"/>
          </p:nvPr>
        </p:nvSpPr>
        <p:spPr/>
        <p:txBody>
          <a:bodyPr/>
          <a:lstStyle/>
          <a:p>
            <a:fld id="{C2C2D808-19B6-448E-9B16-2A2FA5F79A91}" type="slidenum">
              <a:rPr lang="pt-PT" smtClean="0"/>
              <a:t>‹nº›</a:t>
            </a:fld>
            <a:endParaRPr lang="pt-PT"/>
          </a:p>
        </p:txBody>
      </p:sp>
    </p:spTree>
    <p:extLst>
      <p:ext uri="{BB962C8B-B14F-4D97-AF65-F5344CB8AC3E}">
        <p14:creationId xmlns:p14="http://schemas.microsoft.com/office/powerpoint/2010/main" val="25038342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údo Dup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1A93EE8-47C0-46C2-9124-1E0570738C41}"/>
              </a:ext>
            </a:extLst>
          </p:cNvPr>
          <p:cNvSpPr>
            <a:spLocks noGrp="1"/>
          </p:cNvSpPr>
          <p:nvPr>
            <p:ph type="title"/>
          </p:nvPr>
        </p:nvSpPr>
        <p:spPr/>
        <p:txBody>
          <a:bodyPr/>
          <a:lstStyle/>
          <a:p>
            <a:r>
              <a:rPr lang="pt-PT"/>
              <a:t>Clique para editar o estilo de título do Modelo Global</a:t>
            </a:r>
          </a:p>
        </p:txBody>
      </p:sp>
      <p:sp>
        <p:nvSpPr>
          <p:cNvPr id="3" name="Marcador de Posição de Conteúdo 2">
            <a:extLst>
              <a:ext uri="{FF2B5EF4-FFF2-40B4-BE49-F238E27FC236}">
                <a16:creationId xmlns:a16="http://schemas.microsoft.com/office/drawing/2014/main" id="{B23CC8CF-5E6A-4968-9C78-36D76D2BEDF3}"/>
              </a:ext>
            </a:extLst>
          </p:cNvPr>
          <p:cNvSpPr>
            <a:spLocks noGrp="1"/>
          </p:cNvSpPr>
          <p:nvPr>
            <p:ph sz="half" idx="1"/>
          </p:nvPr>
        </p:nvSpPr>
        <p:spPr>
          <a:xfrm>
            <a:off x="838200" y="1825625"/>
            <a:ext cx="5181600" cy="4351338"/>
          </a:xfrm>
        </p:spPr>
        <p:txBody>
          <a:body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e Conteúdo 3">
            <a:extLst>
              <a:ext uri="{FF2B5EF4-FFF2-40B4-BE49-F238E27FC236}">
                <a16:creationId xmlns:a16="http://schemas.microsoft.com/office/drawing/2014/main" id="{C693CF8E-6D08-41A5-BF77-5591C9FA5973}"/>
              </a:ext>
            </a:extLst>
          </p:cNvPr>
          <p:cNvSpPr>
            <a:spLocks noGrp="1"/>
          </p:cNvSpPr>
          <p:nvPr>
            <p:ph sz="half" idx="2"/>
          </p:nvPr>
        </p:nvSpPr>
        <p:spPr>
          <a:xfrm>
            <a:off x="6172200" y="1825625"/>
            <a:ext cx="5181600" cy="4351338"/>
          </a:xfrm>
        </p:spPr>
        <p:txBody>
          <a:body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5" name="Marcador de Posição da Data 4">
            <a:extLst>
              <a:ext uri="{FF2B5EF4-FFF2-40B4-BE49-F238E27FC236}">
                <a16:creationId xmlns:a16="http://schemas.microsoft.com/office/drawing/2014/main" id="{6131BEF9-E42D-4E16-8289-0AE5EBBDFF06}"/>
              </a:ext>
            </a:extLst>
          </p:cNvPr>
          <p:cNvSpPr>
            <a:spLocks noGrp="1"/>
          </p:cNvSpPr>
          <p:nvPr>
            <p:ph type="dt" sz="half" idx="10"/>
          </p:nvPr>
        </p:nvSpPr>
        <p:spPr/>
        <p:txBody>
          <a:bodyPr/>
          <a:lstStyle/>
          <a:p>
            <a:fld id="{1BA8981C-D6CD-4B5B-BC3C-35BE69517D75}" type="datetimeFigureOut">
              <a:rPr lang="pt-PT" smtClean="0"/>
              <a:t>26/04/2021</a:t>
            </a:fld>
            <a:endParaRPr lang="pt-PT"/>
          </a:p>
        </p:txBody>
      </p:sp>
      <p:sp>
        <p:nvSpPr>
          <p:cNvPr id="6" name="Marcador de Posição do Rodapé 5">
            <a:extLst>
              <a:ext uri="{FF2B5EF4-FFF2-40B4-BE49-F238E27FC236}">
                <a16:creationId xmlns:a16="http://schemas.microsoft.com/office/drawing/2014/main" id="{628A1C18-2615-4CA6-8EF9-B0059F034A87}"/>
              </a:ext>
            </a:extLst>
          </p:cNvPr>
          <p:cNvSpPr>
            <a:spLocks noGrp="1"/>
          </p:cNvSpPr>
          <p:nvPr>
            <p:ph type="ftr" sz="quarter" idx="11"/>
          </p:nvPr>
        </p:nvSpPr>
        <p:spPr/>
        <p:txBody>
          <a:bodyPr/>
          <a:lstStyle/>
          <a:p>
            <a:endParaRPr lang="pt-PT"/>
          </a:p>
        </p:txBody>
      </p:sp>
      <p:sp>
        <p:nvSpPr>
          <p:cNvPr id="7" name="Marcador de Posição do Número do Diapositivo 6">
            <a:extLst>
              <a:ext uri="{FF2B5EF4-FFF2-40B4-BE49-F238E27FC236}">
                <a16:creationId xmlns:a16="http://schemas.microsoft.com/office/drawing/2014/main" id="{56D8F8A1-EB5D-4703-B490-677DD98C38AD}"/>
              </a:ext>
            </a:extLst>
          </p:cNvPr>
          <p:cNvSpPr>
            <a:spLocks noGrp="1"/>
          </p:cNvSpPr>
          <p:nvPr>
            <p:ph type="sldNum" sz="quarter" idx="12"/>
          </p:nvPr>
        </p:nvSpPr>
        <p:spPr/>
        <p:txBody>
          <a:bodyPr/>
          <a:lstStyle/>
          <a:p>
            <a:fld id="{C2C2D808-19B6-448E-9B16-2A2FA5F79A91}" type="slidenum">
              <a:rPr lang="pt-PT" smtClean="0"/>
              <a:t>‹nº›</a:t>
            </a:fld>
            <a:endParaRPr lang="pt-PT"/>
          </a:p>
        </p:txBody>
      </p:sp>
    </p:spTree>
    <p:extLst>
      <p:ext uri="{BB962C8B-B14F-4D97-AF65-F5344CB8AC3E}">
        <p14:creationId xmlns:p14="http://schemas.microsoft.com/office/powerpoint/2010/main" val="27117510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59F9784-7CE2-43A0-ACC7-7CBCD8CF6C09}"/>
              </a:ext>
            </a:extLst>
          </p:cNvPr>
          <p:cNvSpPr>
            <a:spLocks noGrp="1"/>
          </p:cNvSpPr>
          <p:nvPr>
            <p:ph type="title"/>
          </p:nvPr>
        </p:nvSpPr>
        <p:spPr>
          <a:xfrm>
            <a:off x="839788" y="365125"/>
            <a:ext cx="10515600" cy="1325563"/>
          </a:xfrm>
        </p:spPr>
        <p:txBody>
          <a:bodyPr/>
          <a:lstStyle/>
          <a:p>
            <a:r>
              <a:rPr lang="pt-PT"/>
              <a:t>Clique para editar o estilo de título do Modelo Global</a:t>
            </a:r>
          </a:p>
        </p:txBody>
      </p:sp>
      <p:sp>
        <p:nvSpPr>
          <p:cNvPr id="3" name="Marcador de Posição do Texto 2">
            <a:extLst>
              <a:ext uri="{FF2B5EF4-FFF2-40B4-BE49-F238E27FC236}">
                <a16:creationId xmlns:a16="http://schemas.microsoft.com/office/drawing/2014/main" id="{DFFAEA5F-2438-4484-B856-5A7161D0EA3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a:t>Clique para editar os estilos do texto de Modelo Global</a:t>
            </a:r>
          </a:p>
        </p:txBody>
      </p:sp>
      <p:sp>
        <p:nvSpPr>
          <p:cNvPr id="4" name="Marcador de Posição de Conteúdo 3">
            <a:extLst>
              <a:ext uri="{FF2B5EF4-FFF2-40B4-BE49-F238E27FC236}">
                <a16:creationId xmlns:a16="http://schemas.microsoft.com/office/drawing/2014/main" id="{696F95E7-7608-4EB8-94C0-677AC1667D8F}"/>
              </a:ext>
            </a:extLst>
          </p:cNvPr>
          <p:cNvSpPr>
            <a:spLocks noGrp="1"/>
          </p:cNvSpPr>
          <p:nvPr>
            <p:ph sz="half" idx="2"/>
          </p:nvPr>
        </p:nvSpPr>
        <p:spPr>
          <a:xfrm>
            <a:off x="839788" y="2505075"/>
            <a:ext cx="5157787" cy="3684588"/>
          </a:xfrm>
        </p:spPr>
        <p:txBody>
          <a:body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5" name="Marcador de Posição do Texto 4">
            <a:extLst>
              <a:ext uri="{FF2B5EF4-FFF2-40B4-BE49-F238E27FC236}">
                <a16:creationId xmlns:a16="http://schemas.microsoft.com/office/drawing/2014/main" id="{A0BF337E-4BCB-4273-9D7D-D8B5293E4DC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a:t>Clique para editar os estilos do texto de Modelo Global</a:t>
            </a:r>
          </a:p>
        </p:txBody>
      </p:sp>
      <p:sp>
        <p:nvSpPr>
          <p:cNvPr id="6" name="Marcador de Posição de Conteúdo 5">
            <a:extLst>
              <a:ext uri="{FF2B5EF4-FFF2-40B4-BE49-F238E27FC236}">
                <a16:creationId xmlns:a16="http://schemas.microsoft.com/office/drawing/2014/main" id="{FA0D62CF-12C9-4AC5-A235-50D25CA9AA32}"/>
              </a:ext>
            </a:extLst>
          </p:cNvPr>
          <p:cNvSpPr>
            <a:spLocks noGrp="1"/>
          </p:cNvSpPr>
          <p:nvPr>
            <p:ph sz="quarter" idx="4"/>
          </p:nvPr>
        </p:nvSpPr>
        <p:spPr>
          <a:xfrm>
            <a:off x="6172200" y="2505075"/>
            <a:ext cx="5183188" cy="3684588"/>
          </a:xfrm>
        </p:spPr>
        <p:txBody>
          <a:body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7" name="Marcador de Posição da Data 6">
            <a:extLst>
              <a:ext uri="{FF2B5EF4-FFF2-40B4-BE49-F238E27FC236}">
                <a16:creationId xmlns:a16="http://schemas.microsoft.com/office/drawing/2014/main" id="{D9AA742C-2FE9-45A5-852E-2BAE1724ACFD}"/>
              </a:ext>
            </a:extLst>
          </p:cNvPr>
          <p:cNvSpPr>
            <a:spLocks noGrp="1"/>
          </p:cNvSpPr>
          <p:nvPr>
            <p:ph type="dt" sz="half" idx="10"/>
          </p:nvPr>
        </p:nvSpPr>
        <p:spPr/>
        <p:txBody>
          <a:bodyPr/>
          <a:lstStyle/>
          <a:p>
            <a:fld id="{1BA8981C-D6CD-4B5B-BC3C-35BE69517D75}" type="datetimeFigureOut">
              <a:rPr lang="pt-PT" smtClean="0"/>
              <a:t>26/04/2021</a:t>
            </a:fld>
            <a:endParaRPr lang="pt-PT"/>
          </a:p>
        </p:txBody>
      </p:sp>
      <p:sp>
        <p:nvSpPr>
          <p:cNvPr id="8" name="Marcador de Posição do Rodapé 7">
            <a:extLst>
              <a:ext uri="{FF2B5EF4-FFF2-40B4-BE49-F238E27FC236}">
                <a16:creationId xmlns:a16="http://schemas.microsoft.com/office/drawing/2014/main" id="{E5498A5D-7FE5-423A-8F77-DADD00A83BC8}"/>
              </a:ext>
            </a:extLst>
          </p:cNvPr>
          <p:cNvSpPr>
            <a:spLocks noGrp="1"/>
          </p:cNvSpPr>
          <p:nvPr>
            <p:ph type="ftr" sz="quarter" idx="11"/>
          </p:nvPr>
        </p:nvSpPr>
        <p:spPr/>
        <p:txBody>
          <a:bodyPr/>
          <a:lstStyle/>
          <a:p>
            <a:endParaRPr lang="pt-PT"/>
          </a:p>
        </p:txBody>
      </p:sp>
      <p:sp>
        <p:nvSpPr>
          <p:cNvPr id="9" name="Marcador de Posição do Número do Diapositivo 8">
            <a:extLst>
              <a:ext uri="{FF2B5EF4-FFF2-40B4-BE49-F238E27FC236}">
                <a16:creationId xmlns:a16="http://schemas.microsoft.com/office/drawing/2014/main" id="{1D2A02E4-D51E-4926-958F-33E0C790B868}"/>
              </a:ext>
            </a:extLst>
          </p:cNvPr>
          <p:cNvSpPr>
            <a:spLocks noGrp="1"/>
          </p:cNvSpPr>
          <p:nvPr>
            <p:ph type="sldNum" sz="quarter" idx="12"/>
          </p:nvPr>
        </p:nvSpPr>
        <p:spPr/>
        <p:txBody>
          <a:bodyPr/>
          <a:lstStyle/>
          <a:p>
            <a:fld id="{C2C2D808-19B6-448E-9B16-2A2FA5F79A91}" type="slidenum">
              <a:rPr lang="pt-PT" smtClean="0"/>
              <a:t>‹nº›</a:t>
            </a:fld>
            <a:endParaRPr lang="pt-PT"/>
          </a:p>
        </p:txBody>
      </p:sp>
    </p:spTree>
    <p:extLst>
      <p:ext uri="{BB962C8B-B14F-4D97-AF65-F5344CB8AC3E}">
        <p14:creationId xmlns:p14="http://schemas.microsoft.com/office/powerpoint/2010/main" val="35313794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D727586-442E-4F5B-AE18-B7424A6F37E4}"/>
              </a:ext>
            </a:extLst>
          </p:cNvPr>
          <p:cNvSpPr>
            <a:spLocks noGrp="1"/>
          </p:cNvSpPr>
          <p:nvPr>
            <p:ph type="title"/>
          </p:nvPr>
        </p:nvSpPr>
        <p:spPr/>
        <p:txBody>
          <a:bodyPr/>
          <a:lstStyle/>
          <a:p>
            <a:r>
              <a:rPr lang="pt-PT"/>
              <a:t>Clique para editar o estilo de título do Modelo Global</a:t>
            </a:r>
          </a:p>
        </p:txBody>
      </p:sp>
      <p:sp>
        <p:nvSpPr>
          <p:cNvPr id="3" name="Marcador de Posição da Data 2">
            <a:extLst>
              <a:ext uri="{FF2B5EF4-FFF2-40B4-BE49-F238E27FC236}">
                <a16:creationId xmlns:a16="http://schemas.microsoft.com/office/drawing/2014/main" id="{3D4848A5-1FBF-4769-8CC4-E71048132BDE}"/>
              </a:ext>
            </a:extLst>
          </p:cNvPr>
          <p:cNvSpPr>
            <a:spLocks noGrp="1"/>
          </p:cNvSpPr>
          <p:nvPr>
            <p:ph type="dt" sz="half" idx="10"/>
          </p:nvPr>
        </p:nvSpPr>
        <p:spPr/>
        <p:txBody>
          <a:bodyPr/>
          <a:lstStyle/>
          <a:p>
            <a:fld id="{1BA8981C-D6CD-4B5B-BC3C-35BE69517D75}" type="datetimeFigureOut">
              <a:rPr lang="pt-PT" smtClean="0"/>
              <a:t>26/04/2021</a:t>
            </a:fld>
            <a:endParaRPr lang="pt-PT"/>
          </a:p>
        </p:txBody>
      </p:sp>
      <p:sp>
        <p:nvSpPr>
          <p:cNvPr id="4" name="Marcador de Posição do Rodapé 3">
            <a:extLst>
              <a:ext uri="{FF2B5EF4-FFF2-40B4-BE49-F238E27FC236}">
                <a16:creationId xmlns:a16="http://schemas.microsoft.com/office/drawing/2014/main" id="{6249328E-5D2A-4CC2-80B1-C6E22FF6BFFE}"/>
              </a:ext>
            </a:extLst>
          </p:cNvPr>
          <p:cNvSpPr>
            <a:spLocks noGrp="1"/>
          </p:cNvSpPr>
          <p:nvPr>
            <p:ph type="ftr" sz="quarter" idx="11"/>
          </p:nvPr>
        </p:nvSpPr>
        <p:spPr/>
        <p:txBody>
          <a:bodyPr/>
          <a:lstStyle/>
          <a:p>
            <a:endParaRPr lang="pt-PT"/>
          </a:p>
        </p:txBody>
      </p:sp>
      <p:sp>
        <p:nvSpPr>
          <p:cNvPr id="5" name="Marcador de Posição do Número do Diapositivo 4">
            <a:extLst>
              <a:ext uri="{FF2B5EF4-FFF2-40B4-BE49-F238E27FC236}">
                <a16:creationId xmlns:a16="http://schemas.microsoft.com/office/drawing/2014/main" id="{8811EE67-2A77-4C21-ADBE-BF80D8D524D7}"/>
              </a:ext>
            </a:extLst>
          </p:cNvPr>
          <p:cNvSpPr>
            <a:spLocks noGrp="1"/>
          </p:cNvSpPr>
          <p:nvPr>
            <p:ph type="sldNum" sz="quarter" idx="12"/>
          </p:nvPr>
        </p:nvSpPr>
        <p:spPr/>
        <p:txBody>
          <a:bodyPr/>
          <a:lstStyle/>
          <a:p>
            <a:fld id="{C2C2D808-19B6-448E-9B16-2A2FA5F79A91}" type="slidenum">
              <a:rPr lang="pt-PT" smtClean="0"/>
              <a:t>‹nº›</a:t>
            </a:fld>
            <a:endParaRPr lang="pt-PT"/>
          </a:p>
        </p:txBody>
      </p:sp>
    </p:spTree>
    <p:extLst>
      <p:ext uri="{BB962C8B-B14F-4D97-AF65-F5344CB8AC3E}">
        <p14:creationId xmlns:p14="http://schemas.microsoft.com/office/powerpoint/2010/main" val="41347603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Marcador de Posição da Data 1">
            <a:extLst>
              <a:ext uri="{FF2B5EF4-FFF2-40B4-BE49-F238E27FC236}">
                <a16:creationId xmlns:a16="http://schemas.microsoft.com/office/drawing/2014/main" id="{36A45483-5C56-4BB6-8C8E-1AA478842400}"/>
              </a:ext>
            </a:extLst>
          </p:cNvPr>
          <p:cNvSpPr>
            <a:spLocks noGrp="1"/>
          </p:cNvSpPr>
          <p:nvPr>
            <p:ph type="dt" sz="half" idx="10"/>
          </p:nvPr>
        </p:nvSpPr>
        <p:spPr/>
        <p:txBody>
          <a:bodyPr/>
          <a:lstStyle/>
          <a:p>
            <a:fld id="{1BA8981C-D6CD-4B5B-BC3C-35BE69517D75}" type="datetimeFigureOut">
              <a:rPr lang="pt-PT" smtClean="0"/>
              <a:t>26/04/2021</a:t>
            </a:fld>
            <a:endParaRPr lang="pt-PT"/>
          </a:p>
        </p:txBody>
      </p:sp>
      <p:sp>
        <p:nvSpPr>
          <p:cNvPr id="3" name="Marcador de Posição do Rodapé 2">
            <a:extLst>
              <a:ext uri="{FF2B5EF4-FFF2-40B4-BE49-F238E27FC236}">
                <a16:creationId xmlns:a16="http://schemas.microsoft.com/office/drawing/2014/main" id="{9363CCE7-A997-4B4B-AF3A-2D1136639EF5}"/>
              </a:ext>
            </a:extLst>
          </p:cNvPr>
          <p:cNvSpPr>
            <a:spLocks noGrp="1"/>
          </p:cNvSpPr>
          <p:nvPr>
            <p:ph type="ftr" sz="quarter" idx="11"/>
          </p:nvPr>
        </p:nvSpPr>
        <p:spPr/>
        <p:txBody>
          <a:bodyPr/>
          <a:lstStyle/>
          <a:p>
            <a:endParaRPr lang="pt-PT"/>
          </a:p>
        </p:txBody>
      </p:sp>
      <p:sp>
        <p:nvSpPr>
          <p:cNvPr id="4" name="Marcador de Posição do Número do Diapositivo 3">
            <a:extLst>
              <a:ext uri="{FF2B5EF4-FFF2-40B4-BE49-F238E27FC236}">
                <a16:creationId xmlns:a16="http://schemas.microsoft.com/office/drawing/2014/main" id="{2E1EC1C5-5FE8-436D-8FF1-C0527EAE45D8}"/>
              </a:ext>
            </a:extLst>
          </p:cNvPr>
          <p:cNvSpPr>
            <a:spLocks noGrp="1"/>
          </p:cNvSpPr>
          <p:nvPr>
            <p:ph type="sldNum" sz="quarter" idx="12"/>
          </p:nvPr>
        </p:nvSpPr>
        <p:spPr/>
        <p:txBody>
          <a:bodyPr/>
          <a:lstStyle/>
          <a:p>
            <a:fld id="{C2C2D808-19B6-448E-9B16-2A2FA5F79A91}" type="slidenum">
              <a:rPr lang="pt-PT" smtClean="0"/>
              <a:t>‹nº›</a:t>
            </a:fld>
            <a:endParaRPr lang="pt-PT"/>
          </a:p>
        </p:txBody>
      </p:sp>
    </p:spTree>
    <p:extLst>
      <p:ext uri="{BB962C8B-B14F-4D97-AF65-F5344CB8AC3E}">
        <p14:creationId xmlns:p14="http://schemas.microsoft.com/office/powerpoint/2010/main" val="28037115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E3C2F20-AB53-4778-BF3F-320DD72E2EC3}"/>
              </a:ext>
            </a:extLst>
          </p:cNvPr>
          <p:cNvSpPr>
            <a:spLocks noGrp="1"/>
          </p:cNvSpPr>
          <p:nvPr>
            <p:ph type="title"/>
          </p:nvPr>
        </p:nvSpPr>
        <p:spPr>
          <a:xfrm>
            <a:off x="839788" y="457200"/>
            <a:ext cx="3932237" cy="1600200"/>
          </a:xfrm>
        </p:spPr>
        <p:txBody>
          <a:bodyPr anchor="b"/>
          <a:lstStyle>
            <a:lvl1pPr>
              <a:defRPr sz="3200"/>
            </a:lvl1pPr>
          </a:lstStyle>
          <a:p>
            <a:r>
              <a:rPr lang="pt-PT"/>
              <a:t>Clique para editar o estilo de título do Modelo Global</a:t>
            </a:r>
          </a:p>
        </p:txBody>
      </p:sp>
      <p:sp>
        <p:nvSpPr>
          <p:cNvPr id="3" name="Marcador de Posição de Conteúdo 2">
            <a:extLst>
              <a:ext uri="{FF2B5EF4-FFF2-40B4-BE49-F238E27FC236}">
                <a16:creationId xmlns:a16="http://schemas.microsoft.com/office/drawing/2014/main" id="{3010A0C6-80D1-455C-B82F-DAE2512D846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o Texto 3">
            <a:extLst>
              <a:ext uri="{FF2B5EF4-FFF2-40B4-BE49-F238E27FC236}">
                <a16:creationId xmlns:a16="http://schemas.microsoft.com/office/drawing/2014/main" id="{64A004D6-BC13-4D7B-8E3C-23EE36AC9D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PT"/>
              <a:t>Clique para editar os estilos do texto de Modelo Global</a:t>
            </a:r>
          </a:p>
        </p:txBody>
      </p:sp>
      <p:sp>
        <p:nvSpPr>
          <p:cNvPr id="5" name="Marcador de Posição da Data 4">
            <a:extLst>
              <a:ext uri="{FF2B5EF4-FFF2-40B4-BE49-F238E27FC236}">
                <a16:creationId xmlns:a16="http://schemas.microsoft.com/office/drawing/2014/main" id="{078D2056-E511-401D-8739-A70313052C9F}"/>
              </a:ext>
            </a:extLst>
          </p:cNvPr>
          <p:cNvSpPr>
            <a:spLocks noGrp="1"/>
          </p:cNvSpPr>
          <p:nvPr>
            <p:ph type="dt" sz="half" idx="10"/>
          </p:nvPr>
        </p:nvSpPr>
        <p:spPr/>
        <p:txBody>
          <a:bodyPr/>
          <a:lstStyle/>
          <a:p>
            <a:fld id="{1BA8981C-D6CD-4B5B-BC3C-35BE69517D75}" type="datetimeFigureOut">
              <a:rPr lang="pt-PT" smtClean="0"/>
              <a:t>26/04/2021</a:t>
            </a:fld>
            <a:endParaRPr lang="pt-PT"/>
          </a:p>
        </p:txBody>
      </p:sp>
      <p:sp>
        <p:nvSpPr>
          <p:cNvPr id="6" name="Marcador de Posição do Rodapé 5">
            <a:extLst>
              <a:ext uri="{FF2B5EF4-FFF2-40B4-BE49-F238E27FC236}">
                <a16:creationId xmlns:a16="http://schemas.microsoft.com/office/drawing/2014/main" id="{3E06AD42-5A20-40DA-A4FB-E6FE6DA78A26}"/>
              </a:ext>
            </a:extLst>
          </p:cNvPr>
          <p:cNvSpPr>
            <a:spLocks noGrp="1"/>
          </p:cNvSpPr>
          <p:nvPr>
            <p:ph type="ftr" sz="quarter" idx="11"/>
          </p:nvPr>
        </p:nvSpPr>
        <p:spPr/>
        <p:txBody>
          <a:bodyPr/>
          <a:lstStyle/>
          <a:p>
            <a:endParaRPr lang="pt-PT"/>
          </a:p>
        </p:txBody>
      </p:sp>
      <p:sp>
        <p:nvSpPr>
          <p:cNvPr id="7" name="Marcador de Posição do Número do Diapositivo 6">
            <a:extLst>
              <a:ext uri="{FF2B5EF4-FFF2-40B4-BE49-F238E27FC236}">
                <a16:creationId xmlns:a16="http://schemas.microsoft.com/office/drawing/2014/main" id="{9119F61B-AF44-4746-BC03-70D5D9AC02D6}"/>
              </a:ext>
            </a:extLst>
          </p:cNvPr>
          <p:cNvSpPr>
            <a:spLocks noGrp="1"/>
          </p:cNvSpPr>
          <p:nvPr>
            <p:ph type="sldNum" sz="quarter" idx="12"/>
          </p:nvPr>
        </p:nvSpPr>
        <p:spPr/>
        <p:txBody>
          <a:bodyPr/>
          <a:lstStyle/>
          <a:p>
            <a:fld id="{C2C2D808-19B6-448E-9B16-2A2FA5F79A91}" type="slidenum">
              <a:rPr lang="pt-PT" smtClean="0"/>
              <a:t>‹nº›</a:t>
            </a:fld>
            <a:endParaRPr lang="pt-PT"/>
          </a:p>
        </p:txBody>
      </p:sp>
    </p:spTree>
    <p:extLst>
      <p:ext uri="{BB962C8B-B14F-4D97-AF65-F5344CB8AC3E}">
        <p14:creationId xmlns:p14="http://schemas.microsoft.com/office/powerpoint/2010/main" val="21909200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E136A5D-7CE6-492E-A01F-B9528EE0404C}"/>
              </a:ext>
            </a:extLst>
          </p:cNvPr>
          <p:cNvSpPr>
            <a:spLocks noGrp="1"/>
          </p:cNvSpPr>
          <p:nvPr>
            <p:ph type="title"/>
          </p:nvPr>
        </p:nvSpPr>
        <p:spPr>
          <a:xfrm>
            <a:off x="839788" y="457200"/>
            <a:ext cx="3932237" cy="1600200"/>
          </a:xfrm>
        </p:spPr>
        <p:txBody>
          <a:bodyPr anchor="b"/>
          <a:lstStyle>
            <a:lvl1pPr>
              <a:defRPr sz="3200"/>
            </a:lvl1pPr>
          </a:lstStyle>
          <a:p>
            <a:r>
              <a:rPr lang="pt-PT"/>
              <a:t>Clique para editar o estilo de título do Modelo Global</a:t>
            </a:r>
          </a:p>
        </p:txBody>
      </p:sp>
      <p:sp>
        <p:nvSpPr>
          <p:cNvPr id="3" name="Marcador de Posição da Imagem 2">
            <a:extLst>
              <a:ext uri="{FF2B5EF4-FFF2-40B4-BE49-F238E27FC236}">
                <a16:creationId xmlns:a16="http://schemas.microsoft.com/office/drawing/2014/main" id="{D8416B5D-1663-484D-BF48-081E54E45DE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PT"/>
          </a:p>
        </p:txBody>
      </p:sp>
      <p:sp>
        <p:nvSpPr>
          <p:cNvPr id="4" name="Marcador de Posição do Texto 3">
            <a:extLst>
              <a:ext uri="{FF2B5EF4-FFF2-40B4-BE49-F238E27FC236}">
                <a16:creationId xmlns:a16="http://schemas.microsoft.com/office/drawing/2014/main" id="{BFAB945E-0432-410B-97CE-EDE7276BD0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PT"/>
              <a:t>Clique para editar os estilos do texto de Modelo Global</a:t>
            </a:r>
          </a:p>
        </p:txBody>
      </p:sp>
      <p:sp>
        <p:nvSpPr>
          <p:cNvPr id="5" name="Marcador de Posição da Data 4">
            <a:extLst>
              <a:ext uri="{FF2B5EF4-FFF2-40B4-BE49-F238E27FC236}">
                <a16:creationId xmlns:a16="http://schemas.microsoft.com/office/drawing/2014/main" id="{2D9110B3-5604-4D92-8C23-69DE966A2675}"/>
              </a:ext>
            </a:extLst>
          </p:cNvPr>
          <p:cNvSpPr>
            <a:spLocks noGrp="1"/>
          </p:cNvSpPr>
          <p:nvPr>
            <p:ph type="dt" sz="half" idx="10"/>
          </p:nvPr>
        </p:nvSpPr>
        <p:spPr/>
        <p:txBody>
          <a:bodyPr/>
          <a:lstStyle/>
          <a:p>
            <a:fld id="{1BA8981C-D6CD-4B5B-BC3C-35BE69517D75}" type="datetimeFigureOut">
              <a:rPr lang="pt-PT" smtClean="0"/>
              <a:t>26/04/2021</a:t>
            </a:fld>
            <a:endParaRPr lang="pt-PT"/>
          </a:p>
        </p:txBody>
      </p:sp>
      <p:sp>
        <p:nvSpPr>
          <p:cNvPr id="6" name="Marcador de Posição do Rodapé 5">
            <a:extLst>
              <a:ext uri="{FF2B5EF4-FFF2-40B4-BE49-F238E27FC236}">
                <a16:creationId xmlns:a16="http://schemas.microsoft.com/office/drawing/2014/main" id="{B1B7B322-AE1C-4DE6-8797-224D6A5C8EF9}"/>
              </a:ext>
            </a:extLst>
          </p:cNvPr>
          <p:cNvSpPr>
            <a:spLocks noGrp="1"/>
          </p:cNvSpPr>
          <p:nvPr>
            <p:ph type="ftr" sz="quarter" idx="11"/>
          </p:nvPr>
        </p:nvSpPr>
        <p:spPr/>
        <p:txBody>
          <a:bodyPr/>
          <a:lstStyle/>
          <a:p>
            <a:endParaRPr lang="pt-PT"/>
          </a:p>
        </p:txBody>
      </p:sp>
      <p:sp>
        <p:nvSpPr>
          <p:cNvPr id="7" name="Marcador de Posição do Número do Diapositivo 6">
            <a:extLst>
              <a:ext uri="{FF2B5EF4-FFF2-40B4-BE49-F238E27FC236}">
                <a16:creationId xmlns:a16="http://schemas.microsoft.com/office/drawing/2014/main" id="{422DAE60-3EA0-4240-A613-159AA50D4068}"/>
              </a:ext>
            </a:extLst>
          </p:cNvPr>
          <p:cNvSpPr>
            <a:spLocks noGrp="1"/>
          </p:cNvSpPr>
          <p:nvPr>
            <p:ph type="sldNum" sz="quarter" idx="12"/>
          </p:nvPr>
        </p:nvSpPr>
        <p:spPr/>
        <p:txBody>
          <a:bodyPr/>
          <a:lstStyle/>
          <a:p>
            <a:fld id="{C2C2D808-19B6-448E-9B16-2A2FA5F79A91}" type="slidenum">
              <a:rPr lang="pt-PT" smtClean="0"/>
              <a:t>‹nº›</a:t>
            </a:fld>
            <a:endParaRPr lang="pt-PT"/>
          </a:p>
        </p:txBody>
      </p:sp>
    </p:spTree>
    <p:extLst>
      <p:ext uri="{BB962C8B-B14F-4D97-AF65-F5344CB8AC3E}">
        <p14:creationId xmlns:p14="http://schemas.microsoft.com/office/powerpoint/2010/main" val="1080227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ção do Título 1">
            <a:extLst>
              <a:ext uri="{FF2B5EF4-FFF2-40B4-BE49-F238E27FC236}">
                <a16:creationId xmlns:a16="http://schemas.microsoft.com/office/drawing/2014/main" id="{2749220B-8DEA-4630-94D1-08C0B433C7C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PT"/>
              <a:t>Clique para editar o estilo de título do Modelo Global</a:t>
            </a:r>
          </a:p>
        </p:txBody>
      </p:sp>
      <p:sp>
        <p:nvSpPr>
          <p:cNvPr id="3" name="Marcador de Posição do Texto 2">
            <a:extLst>
              <a:ext uri="{FF2B5EF4-FFF2-40B4-BE49-F238E27FC236}">
                <a16:creationId xmlns:a16="http://schemas.microsoft.com/office/drawing/2014/main" id="{E13CCED5-44B8-49CC-A5A4-60874E43AF1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a Data 3">
            <a:extLst>
              <a:ext uri="{FF2B5EF4-FFF2-40B4-BE49-F238E27FC236}">
                <a16:creationId xmlns:a16="http://schemas.microsoft.com/office/drawing/2014/main" id="{900591EF-7EB6-4B9A-A2A2-8039FE8B5F7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A8981C-D6CD-4B5B-BC3C-35BE69517D75}" type="datetimeFigureOut">
              <a:rPr lang="pt-PT" smtClean="0"/>
              <a:t>26/04/2021</a:t>
            </a:fld>
            <a:endParaRPr lang="pt-PT"/>
          </a:p>
        </p:txBody>
      </p:sp>
      <p:sp>
        <p:nvSpPr>
          <p:cNvPr id="5" name="Marcador de Posição do Rodapé 4">
            <a:extLst>
              <a:ext uri="{FF2B5EF4-FFF2-40B4-BE49-F238E27FC236}">
                <a16:creationId xmlns:a16="http://schemas.microsoft.com/office/drawing/2014/main" id="{B71B512B-DC24-4315-BA7D-2AA21102CC3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PT"/>
          </a:p>
        </p:txBody>
      </p:sp>
      <p:sp>
        <p:nvSpPr>
          <p:cNvPr id="6" name="Marcador de Posição do Número do Diapositivo 5">
            <a:extLst>
              <a:ext uri="{FF2B5EF4-FFF2-40B4-BE49-F238E27FC236}">
                <a16:creationId xmlns:a16="http://schemas.microsoft.com/office/drawing/2014/main" id="{9A6543AA-4267-4E9C-91F9-BD665E460D1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C2D808-19B6-448E-9B16-2A2FA5F79A91}" type="slidenum">
              <a:rPr lang="pt-PT" smtClean="0"/>
              <a:t>‹nº›</a:t>
            </a:fld>
            <a:endParaRPr lang="pt-PT"/>
          </a:p>
        </p:txBody>
      </p:sp>
    </p:spTree>
    <p:extLst>
      <p:ext uri="{BB962C8B-B14F-4D97-AF65-F5344CB8AC3E}">
        <p14:creationId xmlns:p14="http://schemas.microsoft.com/office/powerpoint/2010/main" val="37662041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hyperlink" Target="mailto:jpcascalho@fc.ul.pt" TargetMode="External"/><Relationship Id="rId1" Type="http://schemas.openxmlformats.org/officeDocument/2006/relationships/slideLayout" Target="../slideLayouts/slideLayout1.xml"/><Relationship Id="rId6" Type="http://schemas.openxmlformats.org/officeDocument/2006/relationships/image" Target="../media/image3.jpg"/><Relationship Id="rId5" Type="http://schemas.openxmlformats.org/officeDocument/2006/relationships/image" Target="../media/image2.jpg"/><Relationship Id="rId4" Type="http://schemas.microsoft.com/office/2007/relationships/hdphoto" Target="../media/hdphoto1.wdp"/><Relationship Id="rId9"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A71050-F17C-4BA1-AFF6-45D468E7ADB5}"/>
              </a:ext>
            </a:extLst>
          </p:cNvPr>
          <p:cNvSpPr>
            <a:spLocks noGrp="1"/>
          </p:cNvSpPr>
          <p:nvPr>
            <p:ph type="ctrTitle"/>
          </p:nvPr>
        </p:nvSpPr>
        <p:spPr>
          <a:xfrm>
            <a:off x="473878" y="-13249"/>
            <a:ext cx="10413583" cy="351050"/>
          </a:xfrm>
        </p:spPr>
        <p:txBody>
          <a:bodyPr>
            <a:normAutofit fontScale="90000"/>
          </a:bodyPr>
          <a:lstStyle/>
          <a:p>
            <a:r>
              <a:rPr lang="en-US" sz="1800" b="1" dirty="0">
                <a:effectLst/>
                <a:latin typeface="Calibri" panose="020F0502020204030204" pitchFamily="34" charset="0"/>
                <a:ea typeface="Calibri" panose="020F0502020204030204" pitchFamily="34" charset="0"/>
                <a:cs typeface="Times New Roman" panose="02020603050405020304" pitchFamily="18" charset="0"/>
              </a:rPr>
              <a:t>Monitoring inner shelf sediment transport using fluorescent sand tracers: an example from the south coast of Portugal </a:t>
            </a:r>
            <a:endParaRPr lang="pt-PT" dirty="0"/>
          </a:p>
        </p:txBody>
      </p:sp>
      <p:sp>
        <p:nvSpPr>
          <p:cNvPr id="9" name="CaixaDeTexto 8">
            <a:extLst>
              <a:ext uri="{FF2B5EF4-FFF2-40B4-BE49-F238E27FC236}">
                <a16:creationId xmlns:a16="http://schemas.microsoft.com/office/drawing/2014/main" id="{0E359412-432E-426D-91BE-14D7EC7DF125}"/>
              </a:ext>
            </a:extLst>
          </p:cNvPr>
          <p:cNvSpPr txBox="1"/>
          <p:nvPr/>
        </p:nvSpPr>
        <p:spPr>
          <a:xfrm>
            <a:off x="2421579" y="341960"/>
            <a:ext cx="7348841" cy="475579"/>
          </a:xfrm>
          <a:prstGeom prst="rect">
            <a:avLst/>
          </a:prstGeom>
          <a:noFill/>
        </p:spPr>
        <p:txBody>
          <a:bodyPr wrap="square">
            <a:spAutoFit/>
          </a:bodyPr>
          <a:lstStyle/>
          <a:p>
            <a:pPr algn="ctr">
              <a:lnSpc>
                <a:spcPct val="106000"/>
              </a:lnSpc>
            </a:pPr>
            <a:r>
              <a:rPr lang="pt-PT" sz="1200" dirty="0">
                <a:effectLst/>
                <a:latin typeface="Calibri" panose="020F0502020204030204" pitchFamily="34" charset="0"/>
                <a:ea typeface="Calibri" panose="020F0502020204030204" pitchFamily="34" charset="0"/>
                <a:cs typeface="Times New Roman" panose="02020603050405020304" pitchFamily="18" charset="0"/>
              </a:rPr>
              <a:t>Cascalho J., Taborda R., Rosa M., </a:t>
            </a:r>
            <a:r>
              <a:rPr lang="pt-PT" sz="1200" dirty="0" err="1">
                <a:effectLst/>
                <a:latin typeface="Calibri" panose="020F0502020204030204" pitchFamily="34" charset="0"/>
                <a:ea typeface="Calibri" panose="020F0502020204030204" pitchFamily="34" charset="0"/>
                <a:cs typeface="Times New Roman" panose="02020603050405020304" pitchFamily="18" charset="0"/>
              </a:rPr>
              <a:t>Garel</a:t>
            </a:r>
            <a:r>
              <a:rPr lang="pt-PT" sz="1200" dirty="0">
                <a:effectLst/>
                <a:latin typeface="Calibri" panose="020F0502020204030204" pitchFamily="34" charset="0"/>
                <a:ea typeface="Calibri" panose="020F0502020204030204" pitchFamily="34" charset="0"/>
                <a:cs typeface="Times New Roman" panose="02020603050405020304" pitchFamily="18" charset="0"/>
              </a:rPr>
              <a:t> E., Teixeira S., Alberto A., Drago T.</a:t>
            </a:r>
          </a:p>
          <a:p>
            <a:pPr algn="ctr">
              <a:lnSpc>
                <a:spcPct val="106000"/>
              </a:lnSpc>
            </a:pPr>
            <a:r>
              <a:rPr lang="pt-PT" sz="1200" dirty="0" err="1">
                <a:latin typeface="Calibri" panose="020F0502020204030204" pitchFamily="34" charset="0"/>
                <a:ea typeface="Calibri" panose="020F0502020204030204" pitchFamily="34" charset="0"/>
                <a:cs typeface="Times New Roman" panose="02020603050405020304" pitchFamily="18" charset="0"/>
              </a:rPr>
              <a:t>Corrresponding</a:t>
            </a:r>
            <a:r>
              <a:rPr lang="pt-PT" sz="1200" dirty="0">
                <a:latin typeface="Calibri" panose="020F0502020204030204" pitchFamily="34" charset="0"/>
                <a:ea typeface="Calibri" panose="020F0502020204030204" pitchFamily="34" charset="0"/>
                <a:cs typeface="Times New Roman" panose="02020603050405020304" pitchFamily="18" charset="0"/>
              </a:rPr>
              <a:t> </a:t>
            </a:r>
            <a:r>
              <a:rPr lang="pt-PT" sz="1200" dirty="0" err="1">
                <a:latin typeface="Calibri" panose="020F0502020204030204" pitchFamily="34" charset="0"/>
                <a:ea typeface="Calibri" panose="020F0502020204030204" pitchFamily="34" charset="0"/>
                <a:cs typeface="Times New Roman" panose="02020603050405020304" pitchFamily="18" charset="0"/>
              </a:rPr>
              <a:t>author</a:t>
            </a:r>
            <a:r>
              <a:rPr lang="pt-PT" sz="1200" dirty="0">
                <a:latin typeface="Calibri" panose="020F0502020204030204" pitchFamily="34" charset="0"/>
                <a:ea typeface="Calibri" panose="020F0502020204030204" pitchFamily="34" charset="0"/>
                <a:cs typeface="Times New Roman" panose="02020603050405020304" pitchFamily="18" charset="0"/>
              </a:rPr>
              <a:t>: </a:t>
            </a:r>
            <a:r>
              <a:rPr lang="pt-PT" sz="1200" dirty="0">
                <a:latin typeface="Calibri" panose="020F0502020204030204" pitchFamily="34" charset="0"/>
                <a:ea typeface="Calibri" panose="020F0502020204030204" pitchFamily="34" charset="0"/>
                <a:cs typeface="Times New Roman" panose="02020603050405020304" pitchFamily="18" charset="0"/>
                <a:hlinkClick r:id="rId2"/>
              </a:rPr>
              <a:t>jpcascalho@fc.ul.pt</a:t>
            </a:r>
            <a:r>
              <a:rPr lang="pt-PT" sz="1200" dirty="0">
                <a:latin typeface="Calibri" panose="020F0502020204030204" pitchFamily="34" charset="0"/>
                <a:ea typeface="Calibri" panose="020F0502020204030204" pitchFamily="34" charset="0"/>
                <a:cs typeface="Times New Roman" panose="02020603050405020304" pitchFamily="18" charset="0"/>
              </a:rPr>
              <a:t> (J. Cascalho)</a:t>
            </a:r>
            <a:endParaRPr lang="pt-PT" sz="12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59" name="Agrupar 58">
            <a:extLst>
              <a:ext uri="{FF2B5EF4-FFF2-40B4-BE49-F238E27FC236}">
                <a16:creationId xmlns:a16="http://schemas.microsoft.com/office/drawing/2014/main" id="{B491F19A-C99F-4AA2-AC38-92A629F7A4A6}"/>
              </a:ext>
            </a:extLst>
          </p:cNvPr>
          <p:cNvGrpSpPr/>
          <p:nvPr/>
        </p:nvGrpSpPr>
        <p:grpSpPr>
          <a:xfrm>
            <a:off x="2880138" y="1962403"/>
            <a:ext cx="2810719" cy="1228886"/>
            <a:chOff x="2880138" y="1962403"/>
            <a:chExt cx="2810719" cy="1228886"/>
          </a:xfrm>
        </p:grpSpPr>
        <p:pic>
          <p:nvPicPr>
            <p:cNvPr id="19" name="Imagem 18" descr="Uma imagem com escuro, noite, céu noturno&#10;&#10;Descrição gerada automaticamente">
              <a:extLst>
                <a:ext uri="{FF2B5EF4-FFF2-40B4-BE49-F238E27FC236}">
                  <a16:creationId xmlns:a16="http://schemas.microsoft.com/office/drawing/2014/main" id="{BC7055A8-C46E-4C8F-A5EA-D546877BCB57}"/>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81000"/>
                      </a14:imgEffect>
                    </a14:imgLayer>
                  </a14:imgProps>
                </a:ext>
                <a:ext uri="{28A0092B-C50C-407E-A947-70E740481C1C}">
                  <a14:useLocalDpi xmlns:a14="http://schemas.microsoft.com/office/drawing/2010/main" val="0"/>
                </a:ext>
              </a:extLst>
            </a:blip>
            <a:stretch>
              <a:fillRect/>
            </a:stretch>
          </p:blipFill>
          <p:spPr>
            <a:xfrm>
              <a:off x="2880138" y="1962403"/>
              <a:ext cx="1800426" cy="1228886"/>
            </a:xfrm>
            <a:prstGeom prst="rect">
              <a:avLst/>
            </a:prstGeom>
          </p:spPr>
        </p:pic>
        <p:sp>
          <p:nvSpPr>
            <p:cNvPr id="36" name="CaixaDeTexto 35">
              <a:extLst>
                <a:ext uri="{FF2B5EF4-FFF2-40B4-BE49-F238E27FC236}">
                  <a16:creationId xmlns:a16="http://schemas.microsoft.com/office/drawing/2014/main" id="{190B3B93-18F2-4FFF-A3A3-69C7A38D8565}"/>
                </a:ext>
              </a:extLst>
            </p:cNvPr>
            <p:cNvSpPr txBox="1"/>
            <p:nvPr/>
          </p:nvSpPr>
          <p:spPr>
            <a:xfrm>
              <a:off x="2987266" y="2916783"/>
              <a:ext cx="2703591" cy="246221"/>
            </a:xfrm>
            <a:prstGeom prst="rect">
              <a:avLst/>
            </a:prstGeom>
            <a:noFill/>
          </p:spPr>
          <p:txBody>
            <a:bodyPr wrap="square" rtlCol="0">
              <a:spAutoFit/>
            </a:bodyPr>
            <a:lstStyle/>
            <a:p>
              <a:r>
                <a:rPr lang="pt-PT" sz="1000" dirty="0">
                  <a:solidFill>
                    <a:schemeClr val="bg1"/>
                  </a:solidFill>
                </a:rPr>
                <a:t>Sample 1 - 7437 </a:t>
              </a:r>
              <a:r>
                <a:rPr lang="pt-PT" sz="1000" dirty="0" err="1">
                  <a:solidFill>
                    <a:schemeClr val="bg1"/>
                  </a:solidFill>
                </a:rPr>
                <a:t>grains</a:t>
              </a:r>
              <a:r>
                <a:rPr lang="pt-PT" sz="1000" dirty="0">
                  <a:solidFill>
                    <a:schemeClr val="bg1"/>
                  </a:solidFill>
                </a:rPr>
                <a:t>/m</a:t>
              </a:r>
              <a:r>
                <a:rPr lang="pt-PT" sz="1000" baseline="30000" dirty="0">
                  <a:solidFill>
                    <a:schemeClr val="bg1"/>
                  </a:solidFill>
                </a:rPr>
                <a:t>2</a:t>
              </a:r>
            </a:p>
          </p:txBody>
        </p:sp>
      </p:grpSp>
      <p:sp>
        <p:nvSpPr>
          <p:cNvPr id="33" name="CaixaDeTexto 32">
            <a:extLst>
              <a:ext uri="{FF2B5EF4-FFF2-40B4-BE49-F238E27FC236}">
                <a16:creationId xmlns:a16="http://schemas.microsoft.com/office/drawing/2014/main" id="{4BC594D8-D262-4347-BEB1-C5F410BCBA65}"/>
              </a:ext>
            </a:extLst>
          </p:cNvPr>
          <p:cNvSpPr txBox="1"/>
          <p:nvPr/>
        </p:nvSpPr>
        <p:spPr>
          <a:xfrm>
            <a:off x="4626701" y="4785536"/>
            <a:ext cx="3310034" cy="707886"/>
          </a:xfrm>
          <a:prstGeom prst="rect">
            <a:avLst/>
          </a:prstGeom>
          <a:noFill/>
        </p:spPr>
        <p:txBody>
          <a:bodyPr wrap="square" rtlCol="0">
            <a:spAutoFit/>
          </a:bodyPr>
          <a:lstStyle/>
          <a:p>
            <a:pPr algn="ctr"/>
            <a:r>
              <a:rPr lang="pt-PT" sz="1000" dirty="0"/>
              <a:t>Figure 3 – </a:t>
            </a:r>
            <a:r>
              <a:rPr lang="en-US" sz="1000" dirty="0"/>
              <a:t>Sample grid on November 14</a:t>
            </a:r>
            <a:r>
              <a:rPr lang="en-US" sz="1000" baseline="30000" dirty="0"/>
              <a:t>th</a:t>
            </a:r>
            <a:r>
              <a:rPr lang="en-US" sz="1000" dirty="0"/>
              <a:t>, 2020. The numbers represent the collected samples.</a:t>
            </a:r>
          </a:p>
          <a:p>
            <a:pPr algn="ctr"/>
            <a:r>
              <a:rPr lang="en-US" sz="1000" dirty="0"/>
              <a:t>Injection of tracer on August 17</a:t>
            </a:r>
            <a:r>
              <a:rPr lang="en-US" sz="1000" baseline="30000" dirty="0"/>
              <a:t>th</a:t>
            </a:r>
            <a:r>
              <a:rPr lang="en-US" sz="1000" dirty="0"/>
              <a:t> , 2020- represented by the  </a:t>
            </a:r>
          </a:p>
          <a:p>
            <a:pPr algn="ctr"/>
            <a:r>
              <a:rPr lang="en-US" sz="1000" dirty="0"/>
              <a:t>yellow square (11 m depth – mean sea level).</a:t>
            </a:r>
          </a:p>
        </p:txBody>
      </p:sp>
      <p:sp>
        <p:nvSpPr>
          <p:cNvPr id="28" name="CaixaDeTexto 27">
            <a:extLst>
              <a:ext uri="{FF2B5EF4-FFF2-40B4-BE49-F238E27FC236}">
                <a16:creationId xmlns:a16="http://schemas.microsoft.com/office/drawing/2014/main" id="{5489E285-F8D9-419E-B237-5E78FF36F3DD}"/>
              </a:ext>
            </a:extLst>
          </p:cNvPr>
          <p:cNvSpPr txBox="1"/>
          <p:nvPr/>
        </p:nvSpPr>
        <p:spPr>
          <a:xfrm>
            <a:off x="361660" y="5629367"/>
            <a:ext cx="11384349" cy="671338"/>
          </a:xfrm>
          <a:prstGeom prst="rect">
            <a:avLst/>
          </a:prstGeom>
          <a:noFill/>
        </p:spPr>
        <p:txBody>
          <a:bodyPr wrap="square" rtlCol="0">
            <a:spAutoFit/>
          </a:bodyPr>
          <a:lstStyle/>
          <a:p>
            <a:pPr algn="just">
              <a:lnSpc>
                <a:spcPct val="106000"/>
              </a:lnSpc>
              <a:spcAft>
                <a:spcPts val="800"/>
              </a:spcAft>
            </a:pPr>
            <a:r>
              <a:rPr lang="en-US" sz="1200" dirty="0">
                <a:latin typeface="Calibri" panose="020F0502020204030204" pitchFamily="34" charset="0"/>
                <a:cs typeface="Times New Roman" panose="02020603050405020304" pitchFamily="18" charset="0"/>
              </a:rPr>
              <a:t>Field data show that tracer distribution pattern around the injection point is dominated by diffusion (Figure 3). However, it is possible to detect a slight trend of tracer transport towards east considering the position of the tracer mass center (Figure 4). Also, it was detected the presence of tracer in very low concentrations (about 5 grains/m</a:t>
            </a:r>
            <a:r>
              <a:rPr lang="en-US" sz="1200" baseline="30000" dirty="0">
                <a:latin typeface="Calibri" panose="020F0502020204030204" pitchFamily="34" charset="0"/>
                <a:cs typeface="Times New Roman" panose="02020603050405020304" pitchFamily="18" charset="0"/>
              </a:rPr>
              <a:t>2</a:t>
            </a:r>
            <a:r>
              <a:rPr lang="en-US" sz="1200" dirty="0">
                <a:latin typeface="Calibri" panose="020F0502020204030204" pitchFamily="34" charset="0"/>
                <a:cs typeface="Times New Roman" panose="02020603050405020304" pitchFamily="18" charset="0"/>
              </a:rPr>
              <a:t>) in samples 26 and 42 located more than 30 m north of the injection point (Figure 3).</a:t>
            </a:r>
            <a:endParaRPr lang="en-US" sz="1200" dirty="0"/>
          </a:p>
        </p:txBody>
      </p:sp>
      <p:sp>
        <p:nvSpPr>
          <p:cNvPr id="34" name="CaixaDeTexto 33">
            <a:extLst>
              <a:ext uri="{FF2B5EF4-FFF2-40B4-BE49-F238E27FC236}">
                <a16:creationId xmlns:a16="http://schemas.microsoft.com/office/drawing/2014/main" id="{1EDC7F52-1D9B-4B12-8DAE-BABE905768B1}"/>
              </a:ext>
            </a:extLst>
          </p:cNvPr>
          <p:cNvSpPr txBox="1"/>
          <p:nvPr/>
        </p:nvSpPr>
        <p:spPr>
          <a:xfrm>
            <a:off x="322671" y="5294316"/>
            <a:ext cx="2547209" cy="400110"/>
          </a:xfrm>
          <a:prstGeom prst="rect">
            <a:avLst/>
          </a:prstGeom>
          <a:noFill/>
        </p:spPr>
        <p:txBody>
          <a:bodyPr wrap="square" rtlCol="0">
            <a:spAutoFit/>
          </a:bodyPr>
          <a:lstStyle/>
          <a:p>
            <a:pPr algn="ctr"/>
            <a:r>
              <a:rPr lang="pt-PT" sz="1000" dirty="0"/>
              <a:t>Figure 1 - </a:t>
            </a:r>
            <a:r>
              <a:rPr lang="pt-PT" sz="1000" dirty="0" err="1"/>
              <a:t>Location</a:t>
            </a:r>
            <a:r>
              <a:rPr lang="pt-PT" sz="1000" dirty="0"/>
              <a:t> </a:t>
            </a:r>
            <a:r>
              <a:rPr lang="pt-PT" sz="1000" dirty="0" err="1"/>
              <a:t>of</a:t>
            </a:r>
            <a:r>
              <a:rPr lang="pt-PT" sz="1000" dirty="0"/>
              <a:t> </a:t>
            </a:r>
            <a:r>
              <a:rPr lang="pt-PT" sz="1000" dirty="0" err="1"/>
              <a:t>the</a:t>
            </a:r>
            <a:r>
              <a:rPr lang="pt-PT" sz="1000" dirty="0"/>
              <a:t> </a:t>
            </a:r>
            <a:r>
              <a:rPr lang="pt-PT" sz="1000" dirty="0" err="1"/>
              <a:t>study</a:t>
            </a:r>
            <a:r>
              <a:rPr lang="pt-PT" sz="1000" dirty="0"/>
              <a:t> </a:t>
            </a:r>
            <a:r>
              <a:rPr lang="pt-PT" sz="1000" dirty="0" err="1"/>
              <a:t>area</a:t>
            </a:r>
            <a:r>
              <a:rPr lang="pt-PT" sz="1000" dirty="0"/>
              <a:t> (</a:t>
            </a:r>
            <a:r>
              <a:rPr lang="pt-PT" sz="1000" dirty="0" err="1"/>
              <a:t>orange</a:t>
            </a:r>
            <a:r>
              <a:rPr lang="pt-PT" sz="1000" dirty="0"/>
              <a:t> </a:t>
            </a:r>
            <a:r>
              <a:rPr lang="pt-PT" sz="1000" dirty="0" err="1"/>
              <a:t>square</a:t>
            </a:r>
            <a:r>
              <a:rPr lang="pt-PT" sz="1000" dirty="0"/>
              <a:t>).</a:t>
            </a:r>
          </a:p>
        </p:txBody>
      </p:sp>
      <p:sp>
        <p:nvSpPr>
          <p:cNvPr id="27" name="CaixaDeTexto 26">
            <a:extLst>
              <a:ext uri="{FF2B5EF4-FFF2-40B4-BE49-F238E27FC236}">
                <a16:creationId xmlns:a16="http://schemas.microsoft.com/office/drawing/2014/main" id="{CA967445-0636-457F-B255-74AF3FFCCDD2}"/>
              </a:ext>
            </a:extLst>
          </p:cNvPr>
          <p:cNvSpPr txBox="1"/>
          <p:nvPr/>
        </p:nvSpPr>
        <p:spPr>
          <a:xfrm>
            <a:off x="262393" y="832918"/>
            <a:ext cx="11521439" cy="1062855"/>
          </a:xfrm>
          <a:prstGeom prst="rect">
            <a:avLst/>
          </a:prstGeom>
          <a:noFill/>
        </p:spPr>
        <p:txBody>
          <a:bodyPr wrap="square">
            <a:spAutoFit/>
          </a:bodyPr>
          <a:lstStyle/>
          <a:p>
            <a:pPr algn="just">
              <a:lnSpc>
                <a:spcPct val="106000"/>
              </a:lnSpc>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main objective of this work is to assess sediment transport conditions at an inner shelf borrow site exploited to nourish a beach located at the updrift boundary of the same sedimentary cell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Belharucas</a:t>
            </a:r>
            <a:r>
              <a:rPr lang="en-US" sz="1200" dirty="0">
                <a:effectLst/>
                <a:latin typeface="Calibri" panose="020F0502020204030204" pitchFamily="34" charset="0"/>
                <a:ea typeface="Calibri" panose="020F0502020204030204" pitchFamily="34" charset="0"/>
                <a:cs typeface="Times New Roman" panose="02020603050405020304" pitchFamily="18" charset="0"/>
              </a:rPr>
              <a:t>, Albufeira, south coast of Portugal – Figure 1). The work is supported by a sand tracer experiment, where 600 kg of coated sand with fluorescent ink was deposited (August 17</a:t>
            </a:r>
            <a:r>
              <a:rPr lang="en-US" sz="1200" baseline="30000" dirty="0">
                <a:effectLst/>
                <a:latin typeface="Calibri" panose="020F0502020204030204" pitchFamily="34" charset="0"/>
                <a:ea typeface="Calibri" panose="020F0502020204030204" pitchFamily="34" charset="0"/>
                <a:cs typeface="Times New Roman" panose="02020603050405020304" pitchFamily="18" charset="0"/>
              </a:rPr>
              <a:t>th</a:t>
            </a:r>
            <a:r>
              <a:rPr lang="en-US" sz="1200" dirty="0">
                <a:effectLst/>
                <a:latin typeface="Calibri" panose="020F0502020204030204" pitchFamily="34" charset="0"/>
                <a:ea typeface="Calibri" panose="020F0502020204030204" pitchFamily="34" charset="0"/>
                <a:cs typeface="Times New Roman" panose="02020603050405020304" pitchFamily="18" charset="0"/>
              </a:rPr>
              <a:t>, 2020) by divers at 11 m depth (referred to the mean sea level). Periodic sediment sampling using a Van Veen grab was performed using an adaptative sampling grid that accounted for tracer’s dispersion trough time. The samples were washed and dried in laboratory and tagged particles were automatically identified using an automated image analysis procedure based on ultraviolet lighting (Figure 2). </a:t>
            </a:r>
            <a:endParaRPr lang="pt-PT" sz="1200" dirty="0"/>
          </a:p>
        </p:txBody>
      </p:sp>
      <p:grpSp>
        <p:nvGrpSpPr>
          <p:cNvPr id="49" name="Agrupar 48">
            <a:extLst>
              <a:ext uri="{FF2B5EF4-FFF2-40B4-BE49-F238E27FC236}">
                <a16:creationId xmlns:a16="http://schemas.microsoft.com/office/drawing/2014/main" id="{6668182F-22D2-45C7-8B18-553EF084E17B}"/>
              </a:ext>
            </a:extLst>
          </p:cNvPr>
          <p:cNvGrpSpPr/>
          <p:nvPr/>
        </p:nvGrpSpPr>
        <p:grpSpPr>
          <a:xfrm>
            <a:off x="281346" y="1949638"/>
            <a:ext cx="2561935" cy="3287743"/>
            <a:chOff x="362418" y="2298913"/>
            <a:chExt cx="2561935" cy="3287743"/>
          </a:xfrm>
        </p:grpSpPr>
        <p:grpSp>
          <p:nvGrpSpPr>
            <p:cNvPr id="10" name="Agrupar 9">
              <a:extLst>
                <a:ext uri="{FF2B5EF4-FFF2-40B4-BE49-F238E27FC236}">
                  <a16:creationId xmlns:a16="http://schemas.microsoft.com/office/drawing/2014/main" id="{C0EFFCFF-D310-49B1-9183-40EF8EE5747D}"/>
                </a:ext>
              </a:extLst>
            </p:cNvPr>
            <p:cNvGrpSpPr/>
            <p:nvPr/>
          </p:nvGrpSpPr>
          <p:grpSpPr>
            <a:xfrm>
              <a:off x="428017" y="2298913"/>
              <a:ext cx="2496336" cy="3287743"/>
              <a:chOff x="487680" y="962108"/>
              <a:chExt cx="2045217" cy="2874532"/>
            </a:xfrm>
          </p:grpSpPr>
          <p:pic>
            <p:nvPicPr>
              <p:cNvPr id="5" name="Imagem 4" descr="Uma imagem com mapa&#10;&#10;Descrição gerada automaticamente">
                <a:extLst>
                  <a:ext uri="{FF2B5EF4-FFF2-40B4-BE49-F238E27FC236}">
                    <a16:creationId xmlns:a16="http://schemas.microsoft.com/office/drawing/2014/main" id="{28D92A20-AA60-42BA-A57F-57A19E003D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7680" y="962108"/>
                <a:ext cx="2045216" cy="1537970"/>
              </a:xfrm>
              <a:prstGeom prst="rect">
                <a:avLst/>
              </a:prstGeom>
            </p:spPr>
          </p:pic>
          <p:pic>
            <p:nvPicPr>
              <p:cNvPr id="7" name="Imagem 6" descr="Uma imagem com mapa&#10;&#10;Descrição gerada automaticamente">
                <a:extLst>
                  <a:ext uri="{FF2B5EF4-FFF2-40B4-BE49-F238E27FC236}">
                    <a16:creationId xmlns:a16="http://schemas.microsoft.com/office/drawing/2014/main" id="{8D7FDBB9-CB38-47DF-93FE-4527CE09528C}"/>
                  </a:ext>
                </a:extLst>
              </p:cNvPr>
              <p:cNvPicPr>
                <a:picLocks noChangeAspect="1"/>
              </p:cNvPicPr>
              <p:nvPr/>
            </p:nvPicPr>
            <p:blipFill rotWithShape="1">
              <a:blip r:embed="rId6">
                <a:extLst>
                  <a:ext uri="{28A0092B-C50C-407E-A947-70E740481C1C}">
                    <a14:useLocalDpi xmlns:a14="http://schemas.microsoft.com/office/drawing/2010/main" val="0"/>
                  </a:ext>
                </a:extLst>
              </a:blip>
              <a:srcRect b="11164"/>
              <a:stretch/>
            </p:blipFill>
            <p:spPr>
              <a:xfrm>
                <a:off x="487681" y="2500078"/>
                <a:ext cx="2045216" cy="1336562"/>
              </a:xfrm>
              <a:prstGeom prst="rect">
                <a:avLst/>
              </a:prstGeom>
            </p:spPr>
          </p:pic>
        </p:grpSp>
        <p:cxnSp>
          <p:nvCxnSpPr>
            <p:cNvPr id="31" name="Conexão reta unidirecional 30">
              <a:extLst>
                <a:ext uri="{FF2B5EF4-FFF2-40B4-BE49-F238E27FC236}">
                  <a16:creationId xmlns:a16="http://schemas.microsoft.com/office/drawing/2014/main" id="{F9FE5A80-185F-4863-A165-DE3467117D2A}"/>
                </a:ext>
              </a:extLst>
            </p:cNvPr>
            <p:cNvCxnSpPr/>
            <p:nvPr/>
          </p:nvCxnSpPr>
          <p:spPr>
            <a:xfrm flipV="1">
              <a:off x="592773" y="2703898"/>
              <a:ext cx="0" cy="295037"/>
            </a:xfrm>
            <a:prstGeom prst="straightConnector1">
              <a:avLst/>
            </a:prstGeom>
            <a:ln w="158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Conexão reta 36">
              <a:extLst>
                <a:ext uri="{FF2B5EF4-FFF2-40B4-BE49-F238E27FC236}">
                  <a16:creationId xmlns:a16="http://schemas.microsoft.com/office/drawing/2014/main" id="{BD216FD7-30A7-488D-97BA-C7EF9FC98060}"/>
                </a:ext>
              </a:extLst>
            </p:cNvPr>
            <p:cNvCxnSpPr>
              <a:cxnSpLocks/>
            </p:cNvCxnSpPr>
            <p:nvPr/>
          </p:nvCxnSpPr>
          <p:spPr>
            <a:xfrm>
              <a:off x="464875" y="3178439"/>
              <a:ext cx="255797"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42" name="CaixaDeTexto 41">
              <a:extLst>
                <a:ext uri="{FF2B5EF4-FFF2-40B4-BE49-F238E27FC236}">
                  <a16:creationId xmlns:a16="http://schemas.microsoft.com/office/drawing/2014/main" id="{3B382A6D-73C6-4BAB-9C82-86E58780D866}"/>
                </a:ext>
              </a:extLst>
            </p:cNvPr>
            <p:cNvSpPr txBox="1"/>
            <p:nvPr/>
          </p:nvSpPr>
          <p:spPr>
            <a:xfrm>
              <a:off x="362418" y="2981500"/>
              <a:ext cx="494046" cy="215444"/>
            </a:xfrm>
            <a:prstGeom prst="rect">
              <a:avLst/>
            </a:prstGeom>
            <a:noFill/>
          </p:spPr>
          <p:txBody>
            <a:bodyPr wrap="none" rtlCol="0">
              <a:spAutoFit/>
            </a:bodyPr>
            <a:lstStyle/>
            <a:p>
              <a:r>
                <a:rPr lang="pt-PT" sz="800" b="1" dirty="0">
                  <a:solidFill>
                    <a:schemeClr val="bg1"/>
                  </a:solidFill>
                </a:rPr>
                <a:t>200 km</a:t>
              </a:r>
            </a:p>
          </p:txBody>
        </p:sp>
        <p:sp>
          <p:nvSpPr>
            <p:cNvPr id="43" name="CaixaDeTexto 42">
              <a:extLst>
                <a:ext uri="{FF2B5EF4-FFF2-40B4-BE49-F238E27FC236}">
                  <a16:creationId xmlns:a16="http://schemas.microsoft.com/office/drawing/2014/main" id="{6CDB336E-4C85-42C3-92EB-2996E7B1310B}"/>
                </a:ext>
              </a:extLst>
            </p:cNvPr>
            <p:cNvSpPr txBox="1"/>
            <p:nvPr/>
          </p:nvSpPr>
          <p:spPr>
            <a:xfrm>
              <a:off x="442732" y="2449017"/>
              <a:ext cx="300082" cy="307777"/>
            </a:xfrm>
            <a:prstGeom prst="rect">
              <a:avLst/>
            </a:prstGeom>
            <a:noFill/>
          </p:spPr>
          <p:txBody>
            <a:bodyPr wrap="none" rtlCol="0">
              <a:spAutoFit/>
            </a:bodyPr>
            <a:lstStyle/>
            <a:p>
              <a:r>
                <a:rPr lang="pt-PT" sz="1400" dirty="0">
                  <a:solidFill>
                    <a:schemeClr val="bg1"/>
                  </a:solidFill>
                </a:rPr>
                <a:t>N</a:t>
              </a:r>
            </a:p>
          </p:txBody>
        </p:sp>
        <p:cxnSp>
          <p:nvCxnSpPr>
            <p:cNvPr id="44" name="Conexão reta 43">
              <a:extLst>
                <a:ext uri="{FF2B5EF4-FFF2-40B4-BE49-F238E27FC236}">
                  <a16:creationId xmlns:a16="http://schemas.microsoft.com/office/drawing/2014/main" id="{D1CF1BE4-2804-4E60-9374-28945984E85B}"/>
                </a:ext>
              </a:extLst>
            </p:cNvPr>
            <p:cNvCxnSpPr>
              <a:cxnSpLocks/>
            </p:cNvCxnSpPr>
            <p:nvPr/>
          </p:nvCxnSpPr>
          <p:spPr>
            <a:xfrm>
              <a:off x="496458" y="5485519"/>
              <a:ext cx="57781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48" name="CaixaDeTexto 47">
              <a:extLst>
                <a:ext uri="{FF2B5EF4-FFF2-40B4-BE49-F238E27FC236}">
                  <a16:creationId xmlns:a16="http://schemas.microsoft.com/office/drawing/2014/main" id="{36ADD268-2586-454F-805A-97CAD3BEA4F5}"/>
                </a:ext>
              </a:extLst>
            </p:cNvPr>
            <p:cNvSpPr txBox="1"/>
            <p:nvPr/>
          </p:nvSpPr>
          <p:spPr>
            <a:xfrm>
              <a:off x="511089" y="5235158"/>
              <a:ext cx="548548" cy="307777"/>
            </a:xfrm>
            <a:prstGeom prst="rect">
              <a:avLst/>
            </a:prstGeom>
            <a:noFill/>
          </p:spPr>
          <p:txBody>
            <a:bodyPr wrap="none" rtlCol="0">
              <a:spAutoFit/>
            </a:bodyPr>
            <a:lstStyle/>
            <a:p>
              <a:r>
                <a:rPr lang="pt-PT" sz="1400" b="1" dirty="0">
                  <a:solidFill>
                    <a:schemeClr val="bg1"/>
                  </a:solidFill>
                </a:rPr>
                <a:t>5 km</a:t>
              </a:r>
            </a:p>
          </p:txBody>
        </p:sp>
      </p:grpSp>
      <p:sp>
        <p:nvSpPr>
          <p:cNvPr id="50" name="CaixaDeTexto 49">
            <a:extLst>
              <a:ext uri="{FF2B5EF4-FFF2-40B4-BE49-F238E27FC236}">
                <a16:creationId xmlns:a16="http://schemas.microsoft.com/office/drawing/2014/main" id="{47034945-7C05-4BA2-B3FF-0F795F5E29B1}"/>
              </a:ext>
            </a:extLst>
          </p:cNvPr>
          <p:cNvSpPr txBox="1"/>
          <p:nvPr/>
        </p:nvSpPr>
        <p:spPr>
          <a:xfrm>
            <a:off x="1076008" y="6455184"/>
            <a:ext cx="10039981" cy="246221"/>
          </a:xfrm>
          <a:prstGeom prst="rect">
            <a:avLst/>
          </a:prstGeom>
          <a:noFill/>
        </p:spPr>
        <p:txBody>
          <a:bodyPr wrap="square" rtlCol="0">
            <a:spAutoFit/>
          </a:bodyPr>
          <a:lstStyle/>
          <a:p>
            <a:pPr algn="ctr"/>
            <a:r>
              <a:rPr lang="en-US" sz="1000" dirty="0"/>
              <a:t>The authors would like to acknowledge the financial support FCT through project UIDB/50019/2020 – IDL and ECOEXA project (MAR-01.04.02-FEAMP-0016).</a:t>
            </a:r>
            <a:endParaRPr lang="pt-PT" sz="1000" dirty="0"/>
          </a:p>
        </p:txBody>
      </p:sp>
      <p:sp>
        <p:nvSpPr>
          <p:cNvPr id="51" name="CaixaDeTexto 50">
            <a:extLst>
              <a:ext uri="{FF2B5EF4-FFF2-40B4-BE49-F238E27FC236}">
                <a16:creationId xmlns:a16="http://schemas.microsoft.com/office/drawing/2014/main" id="{661DB2A4-00BE-4165-8BBC-710C5F6A9728}"/>
              </a:ext>
            </a:extLst>
          </p:cNvPr>
          <p:cNvSpPr txBox="1"/>
          <p:nvPr/>
        </p:nvSpPr>
        <p:spPr>
          <a:xfrm>
            <a:off x="2879613" y="3281444"/>
            <a:ext cx="1800951" cy="1015663"/>
          </a:xfrm>
          <a:prstGeom prst="rect">
            <a:avLst/>
          </a:prstGeom>
          <a:noFill/>
        </p:spPr>
        <p:txBody>
          <a:bodyPr wrap="square" rtlCol="0">
            <a:spAutoFit/>
          </a:bodyPr>
          <a:lstStyle/>
          <a:p>
            <a:pPr algn="ctr"/>
            <a:r>
              <a:rPr lang="en-US" sz="1000" dirty="0"/>
              <a:t>Figure 2 - Image of the sediment present in sample 1 under UV light. This image shows the maximum concentration of the fluorescent tracer.</a:t>
            </a:r>
          </a:p>
        </p:txBody>
      </p:sp>
      <p:pic>
        <p:nvPicPr>
          <p:cNvPr id="52" name="Picture 4">
            <a:extLst>
              <a:ext uri="{FF2B5EF4-FFF2-40B4-BE49-F238E27FC236}">
                <a16:creationId xmlns:a16="http://schemas.microsoft.com/office/drawing/2014/main" id="{AED10E0C-D6C4-48DF-8A17-E65EF31C37A6}"/>
              </a:ext>
            </a:extLst>
          </p:cNvPr>
          <p:cNvPicPr>
            <a:picLocks noChangeAspect="1"/>
          </p:cNvPicPr>
          <p:nvPr/>
        </p:nvPicPr>
        <p:blipFill>
          <a:blip r:embed="rId7">
            <a:extLst>
              <a:ext uri="{28A0092B-C50C-407E-A947-70E740481C1C}">
                <a14:useLocalDpi xmlns:a14="http://schemas.microsoft.com/office/drawing/2010/main" val="0"/>
              </a:ext>
            </a:extLst>
          </a:blip>
          <a:srcRect l="8000" t="13835" r="62833" b="70453"/>
          <a:stretch>
            <a:fillRect/>
          </a:stretch>
        </p:blipFill>
        <p:spPr bwMode="auto">
          <a:xfrm>
            <a:off x="10235383" y="314255"/>
            <a:ext cx="1612874" cy="488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Imagem 53">
            <a:extLst>
              <a:ext uri="{FF2B5EF4-FFF2-40B4-BE49-F238E27FC236}">
                <a16:creationId xmlns:a16="http://schemas.microsoft.com/office/drawing/2014/main" id="{18924178-C42D-49F5-A430-0E2C26093C28}"/>
              </a:ext>
            </a:extLst>
          </p:cNvPr>
          <p:cNvPicPr>
            <a:picLocks noChangeAspect="1"/>
          </p:cNvPicPr>
          <p:nvPr/>
        </p:nvPicPr>
        <p:blipFill rotWithShape="1">
          <a:blip r:embed="rId8"/>
          <a:srcRect l="32370" t="8007" r="16894" b="21133"/>
          <a:stretch/>
        </p:blipFill>
        <p:spPr>
          <a:xfrm>
            <a:off x="8527959" y="1949638"/>
            <a:ext cx="2920937" cy="2824878"/>
          </a:xfrm>
          <a:prstGeom prst="rect">
            <a:avLst/>
          </a:prstGeom>
          <a:ln w="19050">
            <a:solidFill>
              <a:schemeClr val="tx1"/>
            </a:solidFill>
          </a:ln>
        </p:spPr>
      </p:pic>
      <p:pic>
        <p:nvPicPr>
          <p:cNvPr id="56" name="Imagem 55">
            <a:extLst>
              <a:ext uri="{FF2B5EF4-FFF2-40B4-BE49-F238E27FC236}">
                <a16:creationId xmlns:a16="http://schemas.microsoft.com/office/drawing/2014/main" id="{E1224235-38BD-49C5-953F-AE2CA2F1E5B3}"/>
              </a:ext>
            </a:extLst>
          </p:cNvPr>
          <p:cNvPicPr>
            <a:picLocks noChangeAspect="1"/>
          </p:cNvPicPr>
          <p:nvPr/>
        </p:nvPicPr>
        <p:blipFill rotWithShape="1">
          <a:blip r:embed="rId9"/>
          <a:srcRect l="12537" t="7000" r="18401" b="8525"/>
          <a:stretch/>
        </p:blipFill>
        <p:spPr>
          <a:xfrm>
            <a:off x="4770687" y="1987884"/>
            <a:ext cx="3090082" cy="2797652"/>
          </a:xfrm>
          <a:prstGeom prst="rect">
            <a:avLst/>
          </a:prstGeom>
          <a:ln w="19050">
            <a:solidFill>
              <a:schemeClr val="tx1"/>
            </a:solidFill>
          </a:ln>
        </p:spPr>
      </p:pic>
      <p:grpSp>
        <p:nvGrpSpPr>
          <p:cNvPr id="57" name="Agrupar 56">
            <a:extLst>
              <a:ext uri="{FF2B5EF4-FFF2-40B4-BE49-F238E27FC236}">
                <a16:creationId xmlns:a16="http://schemas.microsoft.com/office/drawing/2014/main" id="{2E972E6D-D4D7-40B7-A166-EFB52B855CBC}"/>
              </a:ext>
            </a:extLst>
          </p:cNvPr>
          <p:cNvGrpSpPr/>
          <p:nvPr/>
        </p:nvGrpSpPr>
        <p:grpSpPr>
          <a:xfrm>
            <a:off x="4780666" y="3757500"/>
            <a:ext cx="553357" cy="951639"/>
            <a:chOff x="4745255" y="3578135"/>
            <a:chExt cx="553357" cy="951639"/>
          </a:xfrm>
        </p:grpSpPr>
        <p:sp>
          <p:nvSpPr>
            <p:cNvPr id="14" name="CaixaDeTexto 13">
              <a:extLst>
                <a:ext uri="{FF2B5EF4-FFF2-40B4-BE49-F238E27FC236}">
                  <a16:creationId xmlns:a16="http://schemas.microsoft.com/office/drawing/2014/main" id="{17D093EB-C016-4410-92E8-72AD8492B178}"/>
                </a:ext>
              </a:extLst>
            </p:cNvPr>
            <p:cNvSpPr txBox="1"/>
            <p:nvPr/>
          </p:nvSpPr>
          <p:spPr>
            <a:xfrm>
              <a:off x="4745255" y="4221997"/>
              <a:ext cx="553357" cy="307777"/>
            </a:xfrm>
            <a:prstGeom prst="rect">
              <a:avLst/>
            </a:prstGeom>
            <a:noFill/>
          </p:spPr>
          <p:txBody>
            <a:bodyPr wrap="none" rtlCol="0">
              <a:spAutoFit/>
            </a:bodyPr>
            <a:lstStyle/>
            <a:p>
              <a:r>
                <a:rPr lang="pt-PT" sz="1400" b="1" dirty="0"/>
                <a:t>20 m</a:t>
              </a:r>
            </a:p>
          </p:txBody>
        </p:sp>
        <p:cxnSp>
          <p:nvCxnSpPr>
            <p:cNvPr id="17" name="Conexão reta unidirecional 16">
              <a:extLst>
                <a:ext uri="{FF2B5EF4-FFF2-40B4-BE49-F238E27FC236}">
                  <a16:creationId xmlns:a16="http://schemas.microsoft.com/office/drawing/2014/main" id="{24090C47-0ACD-49DF-803F-5EE7AAEC70AF}"/>
                </a:ext>
              </a:extLst>
            </p:cNvPr>
            <p:cNvCxnSpPr>
              <a:cxnSpLocks/>
            </p:cNvCxnSpPr>
            <p:nvPr/>
          </p:nvCxnSpPr>
          <p:spPr>
            <a:xfrm flipV="1">
              <a:off x="5010818" y="3859398"/>
              <a:ext cx="0" cy="40453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CaixaDeTexto 19">
              <a:extLst>
                <a:ext uri="{FF2B5EF4-FFF2-40B4-BE49-F238E27FC236}">
                  <a16:creationId xmlns:a16="http://schemas.microsoft.com/office/drawing/2014/main" id="{6B1869A2-0D76-4D75-87FD-F343C4487F21}"/>
                </a:ext>
              </a:extLst>
            </p:cNvPr>
            <p:cNvSpPr txBox="1"/>
            <p:nvPr/>
          </p:nvSpPr>
          <p:spPr>
            <a:xfrm>
              <a:off x="4859174" y="3578135"/>
              <a:ext cx="303288" cy="307777"/>
            </a:xfrm>
            <a:prstGeom prst="rect">
              <a:avLst/>
            </a:prstGeom>
            <a:noFill/>
          </p:spPr>
          <p:txBody>
            <a:bodyPr wrap="none" rtlCol="0">
              <a:spAutoFit/>
            </a:bodyPr>
            <a:lstStyle/>
            <a:p>
              <a:r>
                <a:rPr lang="pt-PT" sz="1400" b="1" dirty="0"/>
                <a:t>N</a:t>
              </a:r>
            </a:p>
          </p:txBody>
        </p:sp>
        <p:cxnSp>
          <p:nvCxnSpPr>
            <p:cNvPr id="11" name="Conexão reta 10">
              <a:extLst>
                <a:ext uri="{FF2B5EF4-FFF2-40B4-BE49-F238E27FC236}">
                  <a16:creationId xmlns:a16="http://schemas.microsoft.com/office/drawing/2014/main" id="{A1BB826E-F59C-40CB-AF95-C5776F0F9780}"/>
                </a:ext>
              </a:extLst>
            </p:cNvPr>
            <p:cNvCxnSpPr>
              <a:cxnSpLocks/>
            </p:cNvCxnSpPr>
            <p:nvPr/>
          </p:nvCxnSpPr>
          <p:spPr>
            <a:xfrm>
              <a:off x="4803050" y="4505575"/>
              <a:ext cx="43776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8" name="CaixaDeTexto 57">
            <a:extLst>
              <a:ext uri="{FF2B5EF4-FFF2-40B4-BE49-F238E27FC236}">
                <a16:creationId xmlns:a16="http://schemas.microsoft.com/office/drawing/2014/main" id="{7B48B9DC-2F98-46F8-B4D2-8D212C8DA8DA}"/>
              </a:ext>
            </a:extLst>
          </p:cNvPr>
          <p:cNvSpPr txBox="1"/>
          <p:nvPr/>
        </p:nvSpPr>
        <p:spPr>
          <a:xfrm>
            <a:off x="8131802" y="4890601"/>
            <a:ext cx="3713252" cy="707886"/>
          </a:xfrm>
          <a:prstGeom prst="rect">
            <a:avLst/>
          </a:prstGeom>
          <a:noFill/>
        </p:spPr>
        <p:txBody>
          <a:bodyPr wrap="square" rtlCol="0">
            <a:spAutoFit/>
          </a:bodyPr>
          <a:lstStyle/>
          <a:p>
            <a:pPr algn="ctr"/>
            <a:r>
              <a:rPr lang="en-US" sz="1000" dirty="0"/>
              <a:t>Figure 4 – Tracer mass center on November 14</a:t>
            </a:r>
            <a:r>
              <a:rPr lang="en-US" sz="1000" baseline="30000" dirty="0"/>
              <a:t>th</a:t>
            </a:r>
            <a:r>
              <a:rPr lang="en-US" sz="1000" dirty="0"/>
              <a:t>, 2020 -</a:t>
            </a:r>
          </a:p>
          <a:p>
            <a:pPr algn="ctr"/>
            <a:r>
              <a:rPr lang="en-US" sz="1000" dirty="0"/>
              <a:t>green star (located about 1.5 m to the east of the injection point. Black circles represent the distance from the injection point (yellow square).</a:t>
            </a:r>
          </a:p>
        </p:txBody>
      </p:sp>
    </p:spTree>
    <p:extLst>
      <p:ext uri="{BB962C8B-B14F-4D97-AF65-F5344CB8AC3E}">
        <p14:creationId xmlns:p14="http://schemas.microsoft.com/office/powerpoint/2010/main" val="3566520719"/>
      </p:ext>
    </p:extLst>
  </p:cSld>
  <p:clrMapOvr>
    <a:masterClrMapping/>
  </p:clrMapOvr>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1965</TotalTime>
  <Words>433</Words>
  <Application>Microsoft Office PowerPoint</Application>
  <PresentationFormat>Ecrã Panorâmico</PresentationFormat>
  <Paragraphs>19</Paragraphs>
  <Slides>1</Slides>
  <Notes>0</Notes>
  <HiddenSlides>0</HiddenSlides>
  <MMClips>0</MMClips>
  <ScaleCrop>false</ScaleCrop>
  <HeadingPairs>
    <vt:vector size="6" baseType="variant">
      <vt:variant>
        <vt:lpstr>Tipos de letra usados</vt:lpstr>
      </vt:variant>
      <vt:variant>
        <vt:i4>3</vt:i4>
      </vt:variant>
      <vt:variant>
        <vt:lpstr>Tema</vt:lpstr>
      </vt:variant>
      <vt:variant>
        <vt:i4>1</vt:i4>
      </vt:variant>
      <vt:variant>
        <vt:lpstr>Títulos dos diapositivos</vt:lpstr>
      </vt:variant>
      <vt:variant>
        <vt:i4>1</vt:i4>
      </vt:variant>
    </vt:vector>
  </HeadingPairs>
  <TitlesOfParts>
    <vt:vector size="5" baseType="lpstr">
      <vt:lpstr>Arial</vt:lpstr>
      <vt:lpstr>Calibri</vt:lpstr>
      <vt:lpstr>Calibri Light</vt:lpstr>
      <vt:lpstr>Tema do Office</vt:lpstr>
      <vt:lpstr>Monitoring inner shelf sediment transport using fluorescent sand tracers: an example from the south coast of Portugal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Monitoring inner shelf sediment transport using fluorescent sand tracers: an example from the south coast of Portugal</dc:title>
  <dc:creator>jpcascalho@fc.ul.pt</dc:creator>
  <cp:lastModifiedBy>João Pedro Veiga Ribeiro Cascalho</cp:lastModifiedBy>
  <cp:revision>19</cp:revision>
  <dcterms:created xsi:type="dcterms:W3CDTF">2021-04-21T15:12:57Z</dcterms:created>
  <dcterms:modified xsi:type="dcterms:W3CDTF">2021-04-26T14:06:15Z</dcterms:modified>
</cp:coreProperties>
</file>