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306" r:id="rId4"/>
    <p:sldId id="304" r:id="rId5"/>
    <p:sldId id="320" r:id="rId6"/>
    <p:sldId id="309" r:id="rId7"/>
    <p:sldId id="310" r:id="rId8"/>
    <p:sldId id="329" r:id="rId9"/>
    <p:sldId id="318" r:id="rId10"/>
    <p:sldId id="332" r:id="rId11"/>
    <p:sldId id="312" r:id="rId12"/>
    <p:sldId id="334" r:id="rId13"/>
    <p:sldId id="314" r:id="rId14"/>
    <p:sldId id="336" r:id="rId15"/>
    <p:sldId id="321" r:id="rId16"/>
    <p:sldId id="269" r:id="rId17"/>
  </p:sldIdLst>
  <p:sldSz cx="12192000" cy="6858000"/>
  <p:notesSz cx="6858000" cy="9144000"/>
  <p:embeddedFontLst>
    <p:embeddedFont>
      <p:font typeface="Arial Narrow" panose="020B0606020202030204" pitchFamily="34" charset="0"/>
      <p:regular r:id="rId19"/>
      <p:bold r:id="rId20"/>
      <p:italic r:id="rId21"/>
      <p:boldItalic r:id="rId22"/>
    </p:embeddedFont>
    <p:embeddedFont>
      <p:font typeface="Calibri" panose="020F050202020403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j5xogU/3j4Bn5NiLnzChUw6mqI9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ía José Polo" initials="" lastIdx="9" clrIdx="0"/>
  <p:cmAuthor id="1" name="Rafael Pimentel" initials="" lastIdx="1" clrIdx="1"/>
  <p:cmAuthor id="2" name="javier aparicio" initials="ja" lastIdx="1" clrIdx="2">
    <p:extLst>
      <p:ext uri="{19B8F6BF-5375-455C-9EA6-DF929625EA0E}">
        <p15:presenceInfo xmlns:p15="http://schemas.microsoft.com/office/powerpoint/2012/main" userId="a283af69d2cdc61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00"/>
    <a:srgbClr val="4FBCF3"/>
    <a:srgbClr val="F2F2F2"/>
    <a:srgbClr val="00FFFF"/>
    <a:srgbClr val="18703D"/>
    <a:srgbClr val="92EDFC"/>
    <a:srgbClr val="FFFFFF"/>
    <a:srgbClr val="C6D9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14" autoAdjust="0"/>
    <p:restoredTop sz="93881" autoAdjust="0"/>
  </p:normalViewPr>
  <p:slideViewPr>
    <p:cSldViewPr snapToGrid="0">
      <p:cViewPr varScale="1">
        <p:scale>
          <a:sx n="81" d="100"/>
          <a:sy n="81" d="100"/>
        </p:scale>
        <p:origin x="413"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42" Type="http://customschemas.google.com/relationships/presentationmetadata" Target="meta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font" Target="fonts/font1.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43"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extLst>
      <p:ext uri="{BB962C8B-B14F-4D97-AF65-F5344CB8AC3E}">
        <p14:creationId xmlns:p14="http://schemas.microsoft.com/office/powerpoint/2010/main" val="1785226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extLst>
      <p:ext uri="{BB962C8B-B14F-4D97-AF65-F5344CB8AC3E}">
        <p14:creationId xmlns:p14="http://schemas.microsoft.com/office/powerpoint/2010/main" val="2979538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3257395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1947807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2619124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3906239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1869227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556158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4190793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2977692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1744885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5"/>
        <p:cNvGrpSpPr/>
        <p:nvPr/>
      </p:nvGrpSpPr>
      <p:grpSpPr>
        <a:xfrm>
          <a:off x="0" y="0"/>
          <a:ext cx="0" cy="0"/>
          <a:chOff x="0" y="0"/>
          <a:chExt cx="0" cy="0"/>
        </a:xfrm>
      </p:grpSpPr>
      <p:sp>
        <p:nvSpPr>
          <p:cNvPr id="16" name="Google Shape;16;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31"/>
        <p:cNvGrpSpPr/>
        <p:nvPr/>
      </p:nvGrpSpPr>
      <p:grpSpPr>
        <a:xfrm>
          <a:off x="0" y="0"/>
          <a:ext cx="0" cy="0"/>
          <a:chOff x="0" y="0"/>
          <a:chExt cx="0" cy="0"/>
        </a:xfrm>
      </p:grpSpPr>
      <p:sp>
        <p:nvSpPr>
          <p:cNvPr id="32" name="Google Shape;32;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7"/>
        <p:cNvGrpSpPr/>
        <p:nvPr/>
      </p:nvGrpSpPr>
      <p:grpSpPr>
        <a:xfrm>
          <a:off x="0" y="0"/>
          <a:ext cx="0" cy="0"/>
          <a:chOff x="0" y="0"/>
          <a:chExt cx="0" cy="0"/>
        </a:xfrm>
      </p:grpSpPr>
      <p:sp>
        <p:nvSpPr>
          <p:cNvPr id="38" name="Google Shape;38;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4"/>
        <p:cNvGrpSpPr/>
        <p:nvPr/>
      </p:nvGrpSpPr>
      <p:grpSpPr>
        <a:xfrm>
          <a:off x="0" y="0"/>
          <a:ext cx="0" cy="0"/>
          <a:chOff x="0" y="0"/>
          <a:chExt cx="0" cy="0"/>
        </a:xfrm>
      </p:grpSpPr>
      <p:sp>
        <p:nvSpPr>
          <p:cNvPr id="45" name="Google Shape;45;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53"/>
        <p:cNvGrpSpPr/>
        <p:nvPr/>
      </p:nvGrpSpPr>
      <p:grpSpPr>
        <a:xfrm>
          <a:off x="0" y="0"/>
          <a:ext cx="0" cy="0"/>
          <a:chOff x="0" y="0"/>
          <a:chExt cx="0" cy="0"/>
        </a:xfrm>
      </p:grpSpPr>
      <p:sp>
        <p:nvSpPr>
          <p:cNvPr id="54" name="Google Shape;54;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1"/>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slide" Target="slide2.xml"/><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8.png"/><Relationship Id="rId7"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0.png"/><Relationship Id="rId10" Type="http://schemas.openxmlformats.org/officeDocument/2006/relationships/image" Target="../media/image18.jpeg"/><Relationship Id="rId4" Type="http://schemas.openxmlformats.org/officeDocument/2006/relationships/image" Target="../media/image9.jpe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9.jpeg"/><Relationship Id="rId7" Type="http://schemas.openxmlformats.org/officeDocument/2006/relationships/image" Target="../media/image23.jpeg"/><Relationship Id="rId12"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24.jpeg"/><Relationship Id="rId5" Type="http://schemas.openxmlformats.org/officeDocument/2006/relationships/image" Target="../media/image21.jpeg"/><Relationship Id="rId10" Type="http://schemas.openxmlformats.org/officeDocument/2006/relationships/image" Target="../media/image10.png"/><Relationship Id="rId4" Type="http://schemas.openxmlformats.org/officeDocument/2006/relationships/image" Target="../media/image20.jpeg"/><Relationship Id="rId9"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10.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10.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8.png"/><Relationship Id="rId7"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10.png"/><Relationship Id="rId4" Type="http://schemas.openxmlformats.org/officeDocument/2006/relationships/image" Target="../media/image9.jpeg"/><Relationship Id="rId9"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10.pn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8.pn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10.pn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10.pn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10.pn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10.pn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 Target="slide2.xml"/><Relationship Id="rId7"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p:nvPr/>
        </p:nvSpPr>
        <p:spPr>
          <a:xfrm>
            <a:off x="36077" y="1926114"/>
            <a:ext cx="8599126" cy="3885388"/>
          </a:xfrm>
          <a:custGeom>
            <a:avLst/>
            <a:gdLst/>
            <a:ahLst/>
            <a:cxnLst/>
            <a:rect l="l" t="t" r="r" b="b"/>
            <a:pathLst>
              <a:path w="120000" h="120000" extrusionOk="0">
                <a:moveTo>
                  <a:pt x="0" y="0"/>
                </a:moveTo>
                <a:lnTo>
                  <a:pt x="120000" y="0"/>
                </a:lnTo>
                <a:lnTo>
                  <a:pt x="120000" y="120000"/>
                </a:lnTo>
                <a:lnTo>
                  <a:pt x="0" y="120000"/>
                </a:lnTo>
                <a:close/>
              </a:path>
            </a:pathLst>
          </a:custGeom>
          <a:solidFill>
            <a:srgbClr val="18703D"/>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89" name="Google Shape;89;p1"/>
          <p:cNvSpPr txBox="1">
            <a:spLocks noGrp="1"/>
          </p:cNvSpPr>
          <p:nvPr>
            <p:ph type="ctrTitle"/>
          </p:nvPr>
        </p:nvSpPr>
        <p:spPr>
          <a:xfrm>
            <a:off x="234536" y="2196107"/>
            <a:ext cx="8290032" cy="3255264"/>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4400"/>
              <a:buFont typeface="Calibri"/>
              <a:buNone/>
            </a:pPr>
            <a:r>
              <a:rPr lang="en-US" sz="3600" dirty="0">
                <a:solidFill>
                  <a:schemeClr val="bg1"/>
                </a:solidFill>
              </a:rPr>
              <a:t>Environmental benefits of traditional irrigation ditches in the Sierra</a:t>
            </a:r>
            <a:br>
              <a:rPr lang="en-US" sz="3600" dirty="0">
                <a:solidFill>
                  <a:schemeClr val="bg1"/>
                </a:solidFill>
              </a:rPr>
            </a:br>
            <a:r>
              <a:rPr lang="en-US" sz="3600" dirty="0">
                <a:solidFill>
                  <a:schemeClr val="bg1"/>
                </a:solidFill>
              </a:rPr>
              <a:t>Nevada (Spain) ecosystem by </a:t>
            </a:r>
            <a:r>
              <a:rPr lang="en-US" sz="3600" dirty="0" err="1">
                <a:solidFill>
                  <a:schemeClr val="bg1"/>
                </a:solidFill>
              </a:rPr>
              <a:t>analysing</a:t>
            </a:r>
            <a:r>
              <a:rPr lang="en-US" sz="3600" dirty="0">
                <a:solidFill>
                  <a:schemeClr val="bg1"/>
                </a:solidFill>
              </a:rPr>
              <a:t> the spatial-temporal evolution of</a:t>
            </a:r>
            <a:br>
              <a:rPr lang="en-US" sz="3600" dirty="0">
                <a:solidFill>
                  <a:schemeClr val="bg1"/>
                </a:solidFill>
              </a:rPr>
            </a:br>
            <a:r>
              <a:rPr lang="en-US" sz="3600" dirty="0">
                <a:solidFill>
                  <a:schemeClr val="bg1"/>
                </a:solidFill>
              </a:rPr>
              <a:t>NDVI on different time scales</a:t>
            </a:r>
            <a:br>
              <a:rPr lang="en-US" sz="3600" dirty="0">
                <a:solidFill>
                  <a:schemeClr val="bg1"/>
                </a:solidFill>
              </a:rPr>
            </a:br>
            <a:endParaRPr lang="en-US" sz="3600" dirty="0">
              <a:solidFill>
                <a:schemeClr val="bg1"/>
              </a:solidFill>
            </a:endParaRPr>
          </a:p>
        </p:txBody>
      </p:sp>
      <p:pic>
        <p:nvPicPr>
          <p:cNvPr id="91" name="Google Shape;91;p1"/>
          <p:cNvPicPr>
            <a:picLocks noChangeAspect="1"/>
          </p:cNvPicPr>
          <p:nvPr/>
        </p:nvPicPr>
        <p:blipFill rotWithShape="1">
          <a:blip r:embed="rId3">
            <a:alphaModFix/>
          </a:blip>
          <a:srcRect/>
          <a:stretch/>
        </p:blipFill>
        <p:spPr>
          <a:xfrm>
            <a:off x="9039938" y="5941945"/>
            <a:ext cx="3152062" cy="720000"/>
          </a:xfrm>
          <a:prstGeom prst="rect">
            <a:avLst/>
          </a:prstGeom>
          <a:noFill/>
          <a:ln>
            <a:noFill/>
          </a:ln>
        </p:spPr>
      </p:pic>
      <p:sp>
        <p:nvSpPr>
          <p:cNvPr id="92" name="Google Shape;92;p1"/>
          <p:cNvSpPr txBox="1"/>
          <p:nvPr/>
        </p:nvSpPr>
        <p:spPr>
          <a:xfrm>
            <a:off x="8868426" y="1926115"/>
            <a:ext cx="3323574" cy="3885388"/>
          </a:xfrm>
          <a:prstGeom prst="rect">
            <a:avLst/>
          </a:prstGeom>
          <a:solidFill>
            <a:schemeClr val="bg1">
              <a:lumMod val="85000"/>
            </a:schemeClr>
          </a:solidFill>
          <a:ln>
            <a:noFill/>
          </a:ln>
        </p:spPr>
        <p:txBody>
          <a:bodyPr spcFirstLastPara="1" wrap="square" lIns="91425" tIns="45700" rIns="91425" bIns="45700" anchor="t" anchorCtr="0">
            <a:noAutofit/>
          </a:bodyPr>
          <a:lstStyle/>
          <a:p>
            <a:pPr>
              <a:lnSpc>
                <a:spcPct val="90000"/>
              </a:lnSpc>
              <a:spcBef>
                <a:spcPts val="300"/>
              </a:spcBef>
              <a:buClr>
                <a:srgbClr val="3A3838"/>
              </a:buClr>
              <a:buSzPts val="2400"/>
            </a:pPr>
            <a:endParaRPr lang="en-US" sz="2400" b="1" dirty="0">
              <a:solidFill>
                <a:schemeClr val="tx1"/>
              </a:solidFill>
              <a:latin typeface="Calibri"/>
              <a:ea typeface="Calibri"/>
              <a:cs typeface="Calibri"/>
              <a:sym typeface="Calibri"/>
            </a:endParaRPr>
          </a:p>
          <a:p>
            <a:pPr>
              <a:lnSpc>
                <a:spcPct val="90000"/>
              </a:lnSpc>
              <a:spcBef>
                <a:spcPts val="300"/>
              </a:spcBef>
              <a:buClr>
                <a:srgbClr val="3A3838"/>
              </a:buClr>
              <a:buSzPts val="2400"/>
            </a:pPr>
            <a:r>
              <a:rPr lang="en-US" sz="2400" b="1" i="0" u="none" strike="noStrike" cap="none" dirty="0">
                <a:solidFill>
                  <a:schemeClr val="tx1"/>
                </a:solidFill>
                <a:latin typeface="Calibri"/>
                <a:ea typeface="Calibri"/>
                <a:cs typeface="Calibri"/>
                <a:sym typeface="Calibri"/>
              </a:rPr>
              <a:t>Javier Aparicio</a:t>
            </a:r>
            <a:r>
              <a:rPr lang="en" sz="2400" baseline="30000" dirty="0">
                <a:solidFill>
                  <a:srgbClr val="434343"/>
                </a:solidFill>
                <a:latin typeface="Calibri"/>
                <a:ea typeface="Calibri"/>
                <a:cs typeface="Calibri"/>
                <a:sym typeface="Calibri"/>
              </a:rPr>
              <a:t>1</a:t>
            </a:r>
            <a:endParaRPr lang="en-US" sz="2400" b="1" i="0" u="none" strike="noStrike" cap="none" dirty="0">
              <a:solidFill>
                <a:schemeClr val="tx1"/>
              </a:solidFill>
              <a:latin typeface="Calibri"/>
              <a:ea typeface="Calibri"/>
              <a:cs typeface="Calibri"/>
              <a:sym typeface="Calibri"/>
            </a:endParaRPr>
          </a:p>
          <a:p>
            <a:pPr marL="0" marR="0" lvl="0" indent="0" algn="l" rtl="0">
              <a:lnSpc>
                <a:spcPct val="90000"/>
              </a:lnSpc>
              <a:spcBef>
                <a:spcPts val="300"/>
              </a:spcBef>
              <a:spcAft>
                <a:spcPts val="0"/>
              </a:spcAft>
              <a:buClr>
                <a:srgbClr val="3A3838"/>
              </a:buClr>
              <a:buSzPts val="2400"/>
              <a:buFont typeface="Arial"/>
              <a:buNone/>
            </a:pPr>
            <a:r>
              <a:rPr lang="en-US" sz="2400" b="0" i="0" u="none" strike="noStrike" cap="none" dirty="0">
                <a:solidFill>
                  <a:schemeClr val="bg1">
                    <a:lumMod val="65000"/>
                  </a:schemeClr>
                </a:solidFill>
                <a:latin typeface="Calibri"/>
                <a:ea typeface="Calibri"/>
                <a:cs typeface="Calibri"/>
                <a:sym typeface="Calibri"/>
              </a:rPr>
              <a:t>Rafael Pimentel</a:t>
            </a:r>
            <a:r>
              <a:rPr lang="en" sz="2400" baseline="30000" dirty="0">
                <a:solidFill>
                  <a:srgbClr val="434343"/>
                </a:solidFill>
                <a:latin typeface="Calibri"/>
                <a:ea typeface="Calibri"/>
                <a:cs typeface="Calibri"/>
                <a:sym typeface="Calibri"/>
              </a:rPr>
              <a:t>1</a:t>
            </a:r>
            <a:r>
              <a:rPr lang="en-US" sz="2400" b="0" i="0" u="none" strike="noStrike" cap="none" dirty="0">
                <a:solidFill>
                  <a:schemeClr val="bg1">
                    <a:lumMod val="65000"/>
                  </a:schemeClr>
                </a:solidFill>
                <a:latin typeface="Calibri"/>
                <a:ea typeface="Calibri"/>
                <a:cs typeface="Calibri"/>
                <a:sym typeface="Calibri"/>
              </a:rPr>
              <a:t> </a:t>
            </a:r>
            <a:endParaRPr dirty="0">
              <a:solidFill>
                <a:schemeClr val="bg1">
                  <a:lumMod val="65000"/>
                </a:schemeClr>
              </a:solidFill>
            </a:endParaRPr>
          </a:p>
          <a:p>
            <a:pPr marL="0" marR="0" lvl="0" indent="0" algn="l" rtl="0">
              <a:lnSpc>
                <a:spcPct val="90000"/>
              </a:lnSpc>
              <a:spcBef>
                <a:spcPts val="300"/>
              </a:spcBef>
              <a:spcAft>
                <a:spcPts val="0"/>
              </a:spcAft>
              <a:buClr>
                <a:srgbClr val="3A3838"/>
              </a:buClr>
              <a:buSzPts val="2400"/>
              <a:buFont typeface="Arial"/>
              <a:buNone/>
            </a:pPr>
            <a:r>
              <a:rPr lang="en-US" sz="2400" b="0" i="0" u="none" strike="noStrike" cap="none" dirty="0">
                <a:solidFill>
                  <a:schemeClr val="bg1">
                    <a:lumMod val="65000"/>
                  </a:schemeClr>
                </a:solidFill>
                <a:latin typeface="Calibri"/>
                <a:ea typeface="Calibri"/>
                <a:cs typeface="Calibri"/>
                <a:sym typeface="Calibri"/>
              </a:rPr>
              <a:t>María J. Polo</a:t>
            </a:r>
            <a:r>
              <a:rPr lang="en" sz="2400" baseline="30000" dirty="0">
                <a:solidFill>
                  <a:srgbClr val="434343"/>
                </a:solidFill>
                <a:latin typeface="Calibri"/>
                <a:ea typeface="Calibri"/>
                <a:cs typeface="Calibri"/>
                <a:sym typeface="Calibri"/>
              </a:rPr>
              <a:t>1</a:t>
            </a:r>
            <a:endParaRPr lang="en-US" sz="2400" b="0" i="0" u="none" strike="noStrike" cap="none" dirty="0">
              <a:solidFill>
                <a:schemeClr val="bg1">
                  <a:lumMod val="65000"/>
                </a:schemeClr>
              </a:solidFill>
              <a:latin typeface="Calibri"/>
              <a:ea typeface="Calibri"/>
              <a:cs typeface="Calibri"/>
              <a:sym typeface="Calibri"/>
            </a:endParaRPr>
          </a:p>
          <a:p>
            <a:pPr marL="0" marR="0" lvl="0" indent="0" algn="l" rtl="0">
              <a:lnSpc>
                <a:spcPct val="90000"/>
              </a:lnSpc>
              <a:spcBef>
                <a:spcPts val="300"/>
              </a:spcBef>
              <a:spcAft>
                <a:spcPts val="0"/>
              </a:spcAft>
              <a:buClr>
                <a:srgbClr val="3A3838"/>
              </a:buClr>
              <a:buSzPts val="2400"/>
              <a:buFont typeface="Arial"/>
              <a:buNone/>
            </a:pPr>
            <a:endParaRPr lang="en-US" sz="2400" b="0" i="0" u="none" strike="noStrike" cap="none" dirty="0">
              <a:solidFill>
                <a:schemeClr val="bg1">
                  <a:lumMod val="65000"/>
                </a:schemeClr>
              </a:solidFill>
              <a:latin typeface="Calibri"/>
              <a:ea typeface="Calibri"/>
              <a:cs typeface="Calibri"/>
              <a:sym typeface="Calibri"/>
            </a:endParaRPr>
          </a:p>
          <a:p>
            <a:pPr marL="0" marR="0" lvl="0" indent="0" algn="l" rtl="0">
              <a:lnSpc>
                <a:spcPct val="90000"/>
              </a:lnSpc>
              <a:spcBef>
                <a:spcPts val="300"/>
              </a:spcBef>
              <a:spcAft>
                <a:spcPts val="0"/>
              </a:spcAft>
              <a:buClr>
                <a:srgbClr val="3A3838"/>
              </a:buClr>
              <a:buSzPts val="2400"/>
              <a:buFont typeface="Arial"/>
              <a:buNone/>
            </a:pPr>
            <a:endParaRPr lang="en-US" sz="2400" b="0" i="0" u="none" strike="noStrike" cap="none" dirty="0">
              <a:solidFill>
                <a:schemeClr val="bg1">
                  <a:lumMod val="65000"/>
                </a:schemeClr>
              </a:solidFill>
              <a:latin typeface="Calibri"/>
              <a:ea typeface="Calibri"/>
              <a:cs typeface="Calibri"/>
              <a:sym typeface="Calibri"/>
            </a:endParaRPr>
          </a:p>
          <a:p>
            <a:pPr marL="0" marR="0" lvl="0" indent="0" algn="l" rtl="0">
              <a:lnSpc>
                <a:spcPct val="90000"/>
              </a:lnSpc>
              <a:spcBef>
                <a:spcPts val="300"/>
              </a:spcBef>
              <a:spcAft>
                <a:spcPts val="0"/>
              </a:spcAft>
              <a:buClr>
                <a:srgbClr val="3A3838"/>
              </a:buClr>
              <a:buSzPts val="2400"/>
              <a:buFont typeface="Arial"/>
              <a:buNone/>
            </a:pPr>
            <a:endParaRPr lang="en-US" sz="2400" b="0" i="0" u="none" strike="noStrike" cap="none" dirty="0">
              <a:solidFill>
                <a:schemeClr val="bg1">
                  <a:lumMod val="65000"/>
                </a:schemeClr>
              </a:solidFill>
              <a:latin typeface="Calibri"/>
              <a:ea typeface="Calibri"/>
              <a:cs typeface="Calibri"/>
              <a:sym typeface="Calibri"/>
            </a:endParaRPr>
          </a:p>
          <a:p>
            <a:pPr marL="0" marR="0" lvl="0" indent="0" algn="l" rtl="0">
              <a:lnSpc>
                <a:spcPct val="90000"/>
              </a:lnSpc>
              <a:spcBef>
                <a:spcPts val="300"/>
              </a:spcBef>
              <a:spcAft>
                <a:spcPts val="0"/>
              </a:spcAft>
              <a:buClr>
                <a:srgbClr val="3A3838"/>
              </a:buClr>
              <a:buSzPts val="2400"/>
              <a:buFont typeface="Arial"/>
              <a:buNone/>
            </a:pPr>
            <a:r>
              <a:rPr lang="en" sz="1800" baseline="30000" dirty="0">
                <a:solidFill>
                  <a:srgbClr val="434343"/>
                </a:solidFill>
                <a:latin typeface="Calibri"/>
                <a:ea typeface="Calibri"/>
                <a:cs typeface="Calibri"/>
                <a:sym typeface="Calibri"/>
              </a:rPr>
              <a:t>1 </a:t>
            </a:r>
            <a:r>
              <a:rPr lang="en-US" sz="1800" dirty="0">
                <a:solidFill>
                  <a:srgbClr val="004A7B"/>
                </a:solidFill>
                <a:latin typeface="Arial Narrow" pitchFamily="34" charset="0"/>
                <a:cs typeface="Times New Roman" pitchFamily="18" charset="0"/>
              </a:rPr>
              <a:t>Fluvial Dynamics and Hydrology Research Group, Andalusian Institute for Earth System Research. University of Córdoba</a:t>
            </a:r>
            <a:endParaRPr sz="1800" b="0" i="0" u="none" strike="noStrike" cap="none" dirty="0">
              <a:solidFill>
                <a:schemeClr val="bg1">
                  <a:lumMod val="65000"/>
                </a:schemeClr>
              </a:solidFill>
              <a:latin typeface="Calibri"/>
              <a:ea typeface="Calibri"/>
              <a:cs typeface="Calibri"/>
              <a:sym typeface="Calibri"/>
            </a:endParaRPr>
          </a:p>
        </p:txBody>
      </p:sp>
      <p:sp>
        <p:nvSpPr>
          <p:cNvPr id="93" name="Google Shape;93;p1">
            <a:hlinkClick r:id="rId4" action="ppaction://hlinksldjump"/>
          </p:cNvPr>
          <p:cNvSpPr/>
          <p:nvPr/>
        </p:nvSpPr>
        <p:spPr>
          <a:xfrm>
            <a:off x="992843" y="5943600"/>
            <a:ext cx="953523" cy="466241"/>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4" name="Google Shape;94;p1"/>
          <p:cNvSpPr/>
          <p:nvPr/>
        </p:nvSpPr>
        <p:spPr>
          <a:xfrm>
            <a:off x="6338786" y="5943599"/>
            <a:ext cx="953523" cy="466241"/>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95" name="Google Shape;95;p1" descr="Resultado de imagen de IISTA logo"/>
          <p:cNvPicPr>
            <a:picLocks noChangeAspect="1"/>
          </p:cNvPicPr>
          <p:nvPr/>
        </p:nvPicPr>
        <p:blipFill rotWithShape="1">
          <a:blip r:embed="rId5" cstate="email">
            <a:alphaModFix/>
            <a:extLst>
              <a:ext uri="{28A0092B-C50C-407E-A947-70E740481C1C}">
                <a14:useLocalDpi xmlns:a14="http://schemas.microsoft.com/office/drawing/2010/main"/>
              </a:ext>
            </a:extLst>
          </a:blip>
          <a:srcRect/>
          <a:stretch/>
        </p:blipFill>
        <p:spPr>
          <a:xfrm>
            <a:off x="8063073" y="5918579"/>
            <a:ext cx="870060" cy="870060"/>
          </a:xfrm>
          <a:prstGeom prst="rect">
            <a:avLst/>
          </a:prstGeom>
          <a:noFill/>
          <a:ln>
            <a:noFill/>
          </a:ln>
        </p:spPr>
      </p:pic>
      <p:pic>
        <p:nvPicPr>
          <p:cNvPr id="3" name="Imagen 2">
            <a:extLst>
              <a:ext uri="{FF2B5EF4-FFF2-40B4-BE49-F238E27FC236}">
                <a16:creationId xmlns:a16="http://schemas.microsoft.com/office/drawing/2014/main" id="{51536D3D-588C-4E63-B896-F52E0126B2C7}"/>
              </a:ext>
            </a:extLst>
          </p:cNvPr>
          <p:cNvPicPr>
            <a:picLocks noChangeAspect="1"/>
          </p:cNvPicPr>
          <p:nvPr/>
        </p:nvPicPr>
        <p:blipFill>
          <a:blip r:embed="rId6"/>
          <a:stretch>
            <a:fillRect/>
          </a:stretch>
        </p:blipFill>
        <p:spPr>
          <a:xfrm>
            <a:off x="232451" y="75073"/>
            <a:ext cx="3907552" cy="1021582"/>
          </a:xfrm>
          <a:prstGeom prst="rect">
            <a:avLst/>
          </a:prstGeom>
        </p:spPr>
      </p:pic>
      <p:sp>
        <p:nvSpPr>
          <p:cNvPr id="16" name="Google Shape;105;p2">
            <a:extLst>
              <a:ext uri="{FF2B5EF4-FFF2-40B4-BE49-F238E27FC236}">
                <a16:creationId xmlns:a16="http://schemas.microsoft.com/office/drawing/2014/main" id="{9F33CC8D-3BF2-4905-9167-77F32BAACD2A}"/>
              </a:ext>
            </a:extLst>
          </p:cNvPr>
          <p:cNvSpPr/>
          <p:nvPr/>
        </p:nvSpPr>
        <p:spPr>
          <a:xfrm>
            <a:off x="296781" y="1233073"/>
            <a:ext cx="10667012"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bg1">
                    <a:lumMod val="50000"/>
                  </a:schemeClr>
                </a:solidFill>
                <a:latin typeface="Calibri" panose="020F0502020204030204" pitchFamily="34" charset="0"/>
                <a:cs typeface="Calibri" panose="020F0502020204030204" pitchFamily="34" charset="0"/>
                <a:sym typeface="Calibri"/>
              </a:rPr>
              <a:t>HS2.1.1</a:t>
            </a:r>
          </a:p>
          <a:p>
            <a:pPr marL="0" marR="0" lvl="0" indent="0" algn="l" rtl="0">
              <a:spcBef>
                <a:spcPts val="0"/>
              </a:spcBef>
              <a:spcAft>
                <a:spcPts val="0"/>
              </a:spcAft>
              <a:buNone/>
            </a:pPr>
            <a:r>
              <a:rPr lang="en-US" sz="1800" b="0" i="0" dirty="0">
                <a:solidFill>
                  <a:schemeClr val="bg1">
                    <a:lumMod val="50000"/>
                  </a:schemeClr>
                </a:solidFill>
                <a:effectLst/>
                <a:latin typeface="Calibri" panose="020F0502020204030204" pitchFamily="34" charset="0"/>
                <a:cs typeface="Calibri" panose="020F0502020204030204" pitchFamily="34" charset="0"/>
              </a:rPr>
              <a:t>Changes in the Mediterranean hydrology: observation and modeling</a:t>
            </a:r>
            <a:endParaRPr lang="en-US" sz="1800" dirty="0">
              <a:solidFill>
                <a:schemeClr val="bg1">
                  <a:lumMod val="50000"/>
                </a:schemeClr>
              </a:solidFill>
              <a:latin typeface="Calibri" panose="020F0502020204030204" pitchFamily="34" charset="0"/>
              <a:cs typeface="Calibri" panose="020F0502020204030204" pitchFamily="34" charset="0"/>
              <a:sym typeface="Calibri"/>
            </a:endParaRPr>
          </a:p>
        </p:txBody>
      </p:sp>
      <p:pic>
        <p:nvPicPr>
          <p:cNvPr id="4" name="Imagen 3">
            <a:extLst>
              <a:ext uri="{FF2B5EF4-FFF2-40B4-BE49-F238E27FC236}">
                <a16:creationId xmlns:a16="http://schemas.microsoft.com/office/drawing/2014/main" id="{7F3F8DB1-FA7F-4CC1-9A1D-95A3535F19A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314103" y="5960852"/>
            <a:ext cx="2613641" cy="751680"/>
          </a:xfrm>
          <a:prstGeom prst="rect">
            <a:avLst/>
          </a:prstGeom>
        </p:spPr>
      </p:pic>
      <p:pic>
        <p:nvPicPr>
          <p:cNvPr id="13" name="Imagen 12">
            <a:extLst>
              <a:ext uri="{FF2B5EF4-FFF2-40B4-BE49-F238E27FC236}">
                <a16:creationId xmlns:a16="http://schemas.microsoft.com/office/drawing/2014/main" id="{813DBD8F-0DED-4BC6-9647-3F805268B97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7306" y="5941945"/>
            <a:ext cx="1406096" cy="847510"/>
          </a:xfrm>
          <a:prstGeom prst="rect">
            <a:avLst/>
          </a:prstGeom>
        </p:spPr>
      </p:pic>
      <p:pic>
        <p:nvPicPr>
          <p:cNvPr id="17" name="Imagen 16" descr="Texto&#10;&#10;Descripción generada automáticamente">
            <a:extLst>
              <a:ext uri="{FF2B5EF4-FFF2-40B4-BE49-F238E27FC236}">
                <a16:creationId xmlns:a16="http://schemas.microsoft.com/office/drawing/2014/main" id="{D7EED74F-45F2-4E87-B828-3FEAA580E584}"/>
              </a:ext>
            </a:extLst>
          </p:cNvPr>
          <p:cNvPicPr/>
          <p:nvPr/>
        </p:nvPicPr>
        <p:blipFill rotWithShape="1">
          <a:blip r:embed="rId9" cstate="email">
            <a:extLst>
              <a:ext uri="{28A0092B-C50C-407E-A947-70E740481C1C}">
                <a14:useLocalDpi xmlns:a14="http://schemas.microsoft.com/office/drawing/2010/main"/>
              </a:ext>
            </a:extLst>
          </a:blip>
          <a:srcRect/>
          <a:stretch/>
        </p:blipFill>
        <p:spPr bwMode="auto">
          <a:xfrm>
            <a:off x="3927744" y="6028406"/>
            <a:ext cx="1247270" cy="762868"/>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rot="10800000" flipH="1">
            <a:off x="685800" y="638604"/>
            <a:ext cx="10820400" cy="45719"/>
          </a:xfrm>
          <a:custGeom>
            <a:avLst/>
            <a:gdLst/>
            <a:ahLst/>
            <a:cxnLst/>
            <a:rect l="l" t="t" r="r" b="b"/>
            <a:pathLst>
              <a:path w="120000" h="120000" extrusionOk="0">
                <a:moveTo>
                  <a:pt x="0" y="0"/>
                </a:moveTo>
                <a:lnTo>
                  <a:pt x="120000" y="0"/>
                </a:lnTo>
                <a:lnTo>
                  <a:pt x="120000" y="120000"/>
                </a:lnTo>
                <a:lnTo>
                  <a:pt x="0" y="120000"/>
                </a:lnTo>
                <a:close/>
              </a:path>
            </a:pathLst>
          </a:custGeom>
          <a:solidFill>
            <a:srgbClr val="A5A5A5"/>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61A9"/>
              </a:solidFill>
              <a:latin typeface="Calibri"/>
              <a:ea typeface="Calibri"/>
              <a:cs typeface="Calibri"/>
              <a:sym typeface="Calibri"/>
            </a:endParaRPr>
          </a:p>
        </p:txBody>
      </p:sp>
      <p:sp>
        <p:nvSpPr>
          <p:cNvPr id="105" name="Google Shape;105;p2"/>
          <p:cNvSpPr/>
          <p:nvPr/>
        </p:nvSpPr>
        <p:spPr>
          <a:xfrm>
            <a:off x="622284" y="726349"/>
            <a:ext cx="2545121"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dirty="0">
                <a:solidFill>
                  <a:srgbClr val="595959"/>
                </a:solidFill>
                <a:latin typeface="Calibri"/>
                <a:ea typeface="Calibri"/>
                <a:cs typeface="Calibri"/>
                <a:sym typeface="Calibri"/>
              </a:rPr>
              <a:t>INTRODUCTION</a:t>
            </a:r>
          </a:p>
        </p:txBody>
      </p:sp>
      <p:pic>
        <p:nvPicPr>
          <p:cNvPr id="106" name="Google Shape;106;p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142083" y="738865"/>
            <a:ext cx="5826318" cy="3063514"/>
          </a:xfrm>
          <a:prstGeom prst="rect">
            <a:avLst/>
          </a:prstGeom>
          <a:noFill/>
          <a:ln>
            <a:noFill/>
          </a:ln>
        </p:spPr>
      </p:pic>
      <p:pic>
        <p:nvPicPr>
          <p:cNvPr id="15" name="Google Shape;91;p1">
            <a:extLst>
              <a:ext uri="{FF2B5EF4-FFF2-40B4-BE49-F238E27FC236}">
                <a16:creationId xmlns:a16="http://schemas.microsoft.com/office/drawing/2014/main" id="{E4D3D350-1D7C-45C3-86C4-FFC71D9099B4}"/>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10293980" y="105406"/>
            <a:ext cx="1795827" cy="410206"/>
          </a:xfrm>
          <a:prstGeom prst="rect">
            <a:avLst/>
          </a:prstGeom>
          <a:noFill/>
          <a:ln>
            <a:noFill/>
          </a:ln>
        </p:spPr>
      </p:pic>
      <p:pic>
        <p:nvPicPr>
          <p:cNvPr id="16" name="Google Shape;95;p1" descr="Resultado de imagen de IISTA logo">
            <a:extLst>
              <a:ext uri="{FF2B5EF4-FFF2-40B4-BE49-F238E27FC236}">
                <a16:creationId xmlns:a16="http://schemas.microsoft.com/office/drawing/2014/main" id="{4A6EBED0-EA6C-4B17-A20B-1DC68A9924F6}"/>
              </a:ext>
            </a:extLst>
          </p:cNvPr>
          <p:cNvPicPr>
            <a:picLocks noChangeAspect="1"/>
          </p:cNvPicPr>
          <p:nvPr/>
        </p:nvPicPr>
        <p:blipFill rotWithShape="1">
          <a:blip r:embed="rId5" cstate="email">
            <a:alphaModFix/>
            <a:extLst>
              <a:ext uri="{28A0092B-C50C-407E-A947-70E740481C1C}">
                <a14:useLocalDpi xmlns:a14="http://schemas.microsoft.com/office/drawing/2010/main"/>
              </a:ext>
            </a:extLst>
          </a:blip>
          <a:srcRect/>
          <a:stretch/>
        </p:blipFill>
        <p:spPr>
          <a:xfrm>
            <a:off x="9667572" y="11561"/>
            <a:ext cx="620576" cy="620576"/>
          </a:xfrm>
          <a:prstGeom prst="rect">
            <a:avLst/>
          </a:prstGeom>
          <a:noFill/>
          <a:ln>
            <a:noFill/>
          </a:ln>
        </p:spPr>
      </p:pic>
      <p:pic>
        <p:nvPicPr>
          <p:cNvPr id="18" name="Imagen 17">
            <a:extLst>
              <a:ext uri="{FF2B5EF4-FFF2-40B4-BE49-F238E27FC236}">
                <a16:creationId xmlns:a16="http://schemas.microsoft.com/office/drawing/2014/main" id="{DC87F7C3-5A7B-4BED-AF5D-A5849A5BD46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2193" y="96517"/>
            <a:ext cx="1999778" cy="522818"/>
          </a:xfrm>
          <a:prstGeom prst="rect">
            <a:avLst/>
          </a:prstGeom>
        </p:spPr>
      </p:pic>
      <p:sp>
        <p:nvSpPr>
          <p:cNvPr id="2" name="CuadroTexto 1">
            <a:extLst>
              <a:ext uri="{FF2B5EF4-FFF2-40B4-BE49-F238E27FC236}">
                <a16:creationId xmlns:a16="http://schemas.microsoft.com/office/drawing/2014/main" id="{05EC6D01-B0C9-4114-8B13-7E22C9406BFD}"/>
              </a:ext>
            </a:extLst>
          </p:cNvPr>
          <p:cNvSpPr txBox="1"/>
          <p:nvPr/>
        </p:nvSpPr>
        <p:spPr>
          <a:xfrm>
            <a:off x="1102082" y="1427866"/>
            <a:ext cx="5040000" cy="1200329"/>
          </a:xfrm>
          <a:prstGeom prst="rect">
            <a:avLst/>
          </a:prstGeom>
          <a:noFill/>
        </p:spPr>
        <p:txBody>
          <a:bodyPr wrap="square" rtlCol="0">
            <a:spAutoFit/>
          </a:bodyPr>
          <a:lstStyle/>
          <a:p>
            <a:pPr algn="just"/>
            <a:r>
              <a:rPr lang="en-US" sz="1800" b="0" i="0" u="none" strike="noStrike" baseline="0" dirty="0">
                <a:latin typeface="Calibri" panose="020F0502020204030204" pitchFamily="34" charset="0"/>
              </a:rPr>
              <a:t>In Mediterranean mountain regions, traditional irrigation systems still persist in areas where the modernization approaches do not succeed in being operational. </a:t>
            </a:r>
            <a:endParaRPr lang="es-ES" dirty="0"/>
          </a:p>
        </p:txBody>
      </p:sp>
      <p:sp>
        <p:nvSpPr>
          <p:cNvPr id="20" name="CuadroTexto 19">
            <a:extLst>
              <a:ext uri="{FF2B5EF4-FFF2-40B4-BE49-F238E27FC236}">
                <a16:creationId xmlns:a16="http://schemas.microsoft.com/office/drawing/2014/main" id="{9E97FD80-D85F-4EDD-A3AB-4A1465FFC73C}"/>
              </a:ext>
            </a:extLst>
          </p:cNvPr>
          <p:cNvSpPr txBox="1"/>
          <p:nvPr/>
        </p:nvSpPr>
        <p:spPr>
          <a:xfrm>
            <a:off x="6151893" y="4188072"/>
            <a:ext cx="5040000" cy="2369880"/>
          </a:xfrm>
          <a:prstGeom prst="rect">
            <a:avLst/>
          </a:prstGeom>
          <a:noFill/>
        </p:spPr>
        <p:txBody>
          <a:bodyPr wrap="square" rtlCol="0">
            <a:spAutoFit/>
          </a:bodyPr>
          <a:lstStyle/>
          <a:p>
            <a:pPr algn="just"/>
            <a:r>
              <a:rPr lang="en-US" sz="1800" b="0" i="0" u="none" strike="noStrike" baseline="0" dirty="0">
                <a:latin typeface="Calibri" panose="020F0502020204030204" pitchFamily="34" charset="0"/>
              </a:rPr>
              <a:t>This is the case of the extensive network of irrigation ditches in the Sierra Nevada Mountain Range in southeastern Spain. </a:t>
            </a:r>
            <a:r>
              <a:rPr lang="es-ES" sz="1800" b="0" i="0" u="none" strike="noStrike" baseline="0" dirty="0" err="1">
                <a:latin typeface="Calibri" panose="020F0502020204030204" pitchFamily="34" charset="0"/>
              </a:rPr>
              <a:t>This</a:t>
            </a:r>
            <a:r>
              <a:rPr lang="es-ES" sz="1800" b="0" i="0" u="none" strike="noStrike" baseline="0" dirty="0">
                <a:latin typeface="Calibri" panose="020F0502020204030204" pitchFamily="34" charset="0"/>
              </a:rPr>
              <a:t> </a:t>
            </a:r>
            <a:r>
              <a:rPr lang="es-ES" sz="1800" b="0" i="0" u="none" strike="noStrike" baseline="0" dirty="0" err="1">
                <a:latin typeface="Calibri" panose="020F0502020204030204" pitchFamily="34" charset="0"/>
              </a:rPr>
              <a:t>network</a:t>
            </a:r>
            <a:r>
              <a:rPr lang="es-ES" sz="1800" b="0" i="0" u="none" strike="noStrike" baseline="0" dirty="0">
                <a:latin typeface="Calibri" panose="020F0502020204030204" pitchFamily="34" charset="0"/>
              </a:rPr>
              <a:t> </a:t>
            </a:r>
            <a:r>
              <a:rPr lang="es-ES" sz="1800" b="0" i="0" u="none" strike="noStrike" baseline="0" dirty="0" err="1">
                <a:latin typeface="Calibri" panose="020F0502020204030204" pitchFamily="34" charset="0"/>
              </a:rPr>
              <a:t>is</a:t>
            </a:r>
            <a:r>
              <a:rPr lang="es-ES" sz="1800" b="0" i="0" u="none" strike="noStrike" baseline="0" dirty="0">
                <a:latin typeface="Calibri" panose="020F0502020204030204" pitchFamily="34" charset="0"/>
              </a:rPr>
              <a:t> </a:t>
            </a:r>
            <a:r>
              <a:rPr lang="es-ES" sz="1800" b="0" i="0" u="none" strike="noStrike" baseline="0" dirty="0" err="1">
                <a:latin typeface="Calibri" panose="020F0502020204030204" pitchFamily="34" charset="0"/>
              </a:rPr>
              <a:t>formed</a:t>
            </a:r>
            <a:r>
              <a:rPr lang="es-ES" sz="1800" b="0" i="0" u="none" strike="noStrike" baseline="0" dirty="0">
                <a:latin typeface="Calibri" panose="020F0502020204030204" pitchFamily="34" charset="0"/>
              </a:rPr>
              <a:t> </a:t>
            </a:r>
            <a:r>
              <a:rPr lang="es-ES" sz="1800" b="0" i="0" u="none" strike="noStrike" baseline="0" dirty="0" err="1">
                <a:latin typeface="Calibri" panose="020F0502020204030204" pitchFamily="34" charset="0"/>
              </a:rPr>
              <a:t>by</a:t>
            </a:r>
            <a:r>
              <a:rPr lang="es-ES" sz="1800" b="0" i="0" u="none" strike="noStrike" baseline="0" dirty="0">
                <a:latin typeface="Calibri" panose="020F0502020204030204" pitchFamily="34" charset="0"/>
              </a:rPr>
              <a:t> </a:t>
            </a:r>
            <a:r>
              <a:rPr lang="es-ES" sz="1800" b="0" i="0" u="none" strike="noStrike" baseline="0" dirty="0" err="1">
                <a:latin typeface="Calibri" panose="020F0502020204030204" pitchFamily="34" charset="0"/>
              </a:rPr>
              <a:t>two</a:t>
            </a:r>
            <a:r>
              <a:rPr lang="es-ES" sz="1800" b="0" i="0" u="none" strike="noStrike" baseline="0" dirty="0">
                <a:latin typeface="Calibri" panose="020F0502020204030204" pitchFamily="34" charset="0"/>
              </a:rPr>
              <a:t> </a:t>
            </a:r>
            <a:r>
              <a:rPr lang="es-ES" sz="1800" b="0" i="0" u="none" strike="noStrike" baseline="0" dirty="0" err="1">
                <a:latin typeface="Calibri" panose="020F0502020204030204" pitchFamily="34" charset="0"/>
              </a:rPr>
              <a:t>types</a:t>
            </a:r>
            <a:r>
              <a:rPr lang="es-ES" sz="1800" b="0" i="0" u="none" strike="noStrike" baseline="0" dirty="0">
                <a:latin typeface="Calibri" panose="020F0502020204030204" pitchFamily="34" charset="0"/>
              </a:rPr>
              <a:t> </a:t>
            </a:r>
            <a:r>
              <a:rPr lang="es-ES" sz="1800" b="0" i="0" u="none" strike="noStrike" baseline="0" dirty="0" err="1">
                <a:latin typeface="Calibri" panose="020F0502020204030204" pitchFamily="34" charset="0"/>
              </a:rPr>
              <a:t>of</a:t>
            </a:r>
            <a:r>
              <a:rPr lang="es-ES"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ditches. </a:t>
            </a:r>
            <a:r>
              <a:rPr lang="es-ES" sz="1800" b="0" i="0" dirty="0" err="1">
                <a:solidFill>
                  <a:srgbClr val="000000"/>
                </a:solidFill>
                <a:effectLst/>
                <a:latin typeface="Calibri" panose="020F0502020204030204" pitchFamily="34" charset="0"/>
                <a:cs typeface="Calibri" panose="020F0502020204030204" pitchFamily="34" charset="0"/>
              </a:rPr>
              <a:t>Ditches</a:t>
            </a:r>
            <a:r>
              <a:rPr lang="es-ES" sz="1800" b="0" i="0" dirty="0">
                <a:solidFill>
                  <a:srgbClr val="000000"/>
                </a:solidFill>
                <a:effectLst/>
                <a:latin typeface="Calibri" panose="020F0502020204030204" pitchFamily="34" charset="0"/>
                <a:cs typeface="Calibri" panose="020F0502020204030204" pitchFamily="34" charset="0"/>
              </a:rPr>
              <a:t> at </a:t>
            </a:r>
            <a:r>
              <a:rPr lang="es-ES" sz="1800" b="0" i="0" dirty="0" err="1">
                <a:solidFill>
                  <a:srgbClr val="000000"/>
                </a:solidFill>
                <a:effectLst/>
                <a:latin typeface="Calibri" panose="020F0502020204030204" pitchFamily="34" charset="0"/>
                <a:cs typeface="Calibri" panose="020F0502020204030204" pitchFamily="34" charset="0"/>
              </a:rPr>
              <a:t>higher</a:t>
            </a:r>
            <a:r>
              <a:rPr lang="es-ES" sz="1800" b="0" i="0" dirty="0">
                <a:solidFill>
                  <a:srgbClr val="000000"/>
                </a:solidFill>
                <a:effectLst/>
                <a:latin typeface="Calibri" panose="020F0502020204030204" pitchFamily="34" charset="0"/>
                <a:cs typeface="Calibri" panose="020F0502020204030204" pitchFamily="34" charset="0"/>
              </a:rPr>
              <a:t> </a:t>
            </a:r>
            <a:r>
              <a:rPr lang="es-ES" sz="1800" b="0" i="0" dirty="0" err="1">
                <a:solidFill>
                  <a:srgbClr val="000000"/>
                </a:solidFill>
                <a:effectLst/>
                <a:latin typeface="Calibri" panose="020F0502020204030204" pitchFamily="34" charset="0"/>
                <a:cs typeface="Calibri" panose="020F0502020204030204" pitchFamily="34" charset="0"/>
              </a:rPr>
              <a:t>elevations</a:t>
            </a:r>
            <a:r>
              <a:rPr lang="en-US" sz="1800" b="0" i="0" u="none" strike="noStrike" baseline="0" dirty="0">
                <a:latin typeface="Calibri" panose="020F0502020204030204" pitchFamily="34" charset="0"/>
              </a:rPr>
              <a:t> are called “</a:t>
            </a:r>
            <a:r>
              <a:rPr lang="en-US" sz="1800" b="0" i="0" u="none" strike="noStrike" baseline="0" dirty="0" err="1">
                <a:latin typeface="Calibri" panose="020F0502020204030204" pitchFamily="34" charset="0"/>
              </a:rPr>
              <a:t>careo</a:t>
            </a:r>
            <a:r>
              <a:rPr lang="en-US" sz="1800" b="0" i="0" u="none" strike="noStrike" baseline="0" dirty="0">
                <a:latin typeface="Calibri" panose="020F0502020204030204" pitchFamily="34" charset="0"/>
              </a:rPr>
              <a:t>” and are used to infiltrate water from melting snow. The second ones are called irrigation ditches and their utility is </a:t>
            </a:r>
            <a:r>
              <a:rPr lang="en-US" sz="1800" dirty="0">
                <a:latin typeface="Calibri" panose="020F0502020204030204" pitchFamily="34" charset="0"/>
              </a:rPr>
              <a:t>the agriculture.</a:t>
            </a:r>
            <a:endParaRPr lang="es-ES" dirty="0"/>
          </a:p>
        </p:txBody>
      </p:sp>
      <p:pic>
        <p:nvPicPr>
          <p:cNvPr id="4" name="Imagen 3">
            <a:extLst>
              <a:ext uri="{FF2B5EF4-FFF2-40B4-BE49-F238E27FC236}">
                <a16:creationId xmlns:a16="http://schemas.microsoft.com/office/drawing/2014/main" id="{AAB359D3-1D5F-45DE-BC77-19C864CE5E8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32104" y="3075717"/>
            <a:ext cx="4788408" cy="3591306"/>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rot="10800000" flipH="1">
            <a:off x="685800" y="638604"/>
            <a:ext cx="10820400" cy="45719"/>
          </a:xfrm>
          <a:custGeom>
            <a:avLst/>
            <a:gdLst/>
            <a:ahLst/>
            <a:cxnLst/>
            <a:rect l="l" t="t" r="r" b="b"/>
            <a:pathLst>
              <a:path w="120000" h="120000" extrusionOk="0">
                <a:moveTo>
                  <a:pt x="0" y="0"/>
                </a:moveTo>
                <a:lnTo>
                  <a:pt x="120000" y="0"/>
                </a:lnTo>
                <a:lnTo>
                  <a:pt x="120000" y="120000"/>
                </a:lnTo>
                <a:lnTo>
                  <a:pt x="0" y="120000"/>
                </a:lnTo>
                <a:close/>
              </a:path>
            </a:pathLst>
          </a:custGeom>
          <a:solidFill>
            <a:srgbClr val="A5A5A5"/>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61A9"/>
              </a:solidFill>
              <a:latin typeface="Calibri" panose="020F0502020204030204" pitchFamily="34" charset="0"/>
              <a:ea typeface="Calibri"/>
              <a:cs typeface="Calibri" panose="020F0502020204030204" pitchFamily="34" charset="0"/>
              <a:sym typeface="Calibri"/>
            </a:endParaRPr>
          </a:p>
        </p:txBody>
      </p:sp>
      <p:pic>
        <p:nvPicPr>
          <p:cNvPr id="15" name="Google Shape;91;p1">
            <a:extLst>
              <a:ext uri="{FF2B5EF4-FFF2-40B4-BE49-F238E27FC236}">
                <a16:creationId xmlns:a16="http://schemas.microsoft.com/office/drawing/2014/main" id="{E4D3D350-1D7C-45C3-86C4-FFC71D9099B4}"/>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0293980" y="105406"/>
            <a:ext cx="1795827" cy="410206"/>
          </a:xfrm>
          <a:prstGeom prst="rect">
            <a:avLst/>
          </a:prstGeom>
          <a:noFill/>
          <a:ln>
            <a:noFill/>
          </a:ln>
        </p:spPr>
      </p:pic>
      <p:pic>
        <p:nvPicPr>
          <p:cNvPr id="16" name="Google Shape;95;p1" descr="Resultado de imagen de IISTA logo">
            <a:extLst>
              <a:ext uri="{FF2B5EF4-FFF2-40B4-BE49-F238E27FC236}">
                <a16:creationId xmlns:a16="http://schemas.microsoft.com/office/drawing/2014/main" id="{4A6EBED0-EA6C-4B17-A20B-1DC68A9924F6}"/>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9667572" y="11561"/>
            <a:ext cx="620576" cy="620576"/>
          </a:xfrm>
          <a:prstGeom prst="rect">
            <a:avLst/>
          </a:prstGeom>
          <a:noFill/>
          <a:ln>
            <a:noFill/>
          </a:ln>
        </p:spPr>
      </p:pic>
      <p:pic>
        <p:nvPicPr>
          <p:cNvPr id="18" name="Imagen 17">
            <a:extLst>
              <a:ext uri="{FF2B5EF4-FFF2-40B4-BE49-F238E27FC236}">
                <a16:creationId xmlns:a16="http://schemas.microsoft.com/office/drawing/2014/main" id="{DC87F7C3-5A7B-4BED-AF5D-A5849A5BD4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2193" y="96517"/>
            <a:ext cx="1999778" cy="522818"/>
          </a:xfrm>
          <a:prstGeom prst="rect">
            <a:avLst/>
          </a:prstGeom>
        </p:spPr>
      </p:pic>
      <p:pic>
        <p:nvPicPr>
          <p:cNvPr id="19" name="Imagen 18">
            <a:extLst>
              <a:ext uri="{FF2B5EF4-FFF2-40B4-BE49-F238E27FC236}">
                <a16:creationId xmlns:a16="http://schemas.microsoft.com/office/drawing/2014/main" id="{A1EC7AB8-EF1F-4488-B0C3-8946B68ABC0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43224" y="1115720"/>
            <a:ext cx="8120231" cy="5742280"/>
          </a:xfrm>
          <a:prstGeom prst="rect">
            <a:avLst/>
          </a:prstGeom>
        </p:spPr>
      </p:pic>
      <p:sp>
        <p:nvSpPr>
          <p:cNvPr id="105" name="Google Shape;105;p2"/>
          <p:cNvSpPr/>
          <p:nvPr/>
        </p:nvSpPr>
        <p:spPr>
          <a:xfrm>
            <a:off x="622285" y="726349"/>
            <a:ext cx="2413146" cy="523180"/>
          </a:xfrm>
          <a:prstGeom prst="rect">
            <a:avLst/>
          </a:prstGeom>
          <a:noFill/>
          <a:ln>
            <a:noFill/>
          </a:ln>
        </p:spPr>
        <p:txBody>
          <a:bodyPr spcFirstLastPara="1" wrap="square" lIns="91425" tIns="45700" rIns="91425" bIns="45700" anchor="t" anchorCtr="0">
            <a:spAutoFit/>
          </a:bodyPr>
          <a:lstStyle/>
          <a:p>
            <a:r>
              <a:rPr lang="en-US" sz="2800" dirty="0">
                <a:solidFill>
                  <a:srgbClr val="595959"/>
                </a:solidFill>
                <a:latin typeface="Calibri"/>
                <a:cs typeface="Calibri"/>
                <a:sym typeface="Calibri"/>
              </a:rPr>
              <a:t>STUDY AREA</a:t>
            </a:r>
          </a:p>
        </p:txBody>
      </p:sp>
      <p:sp>
        <p:nvSpPr>
          <p:cNvPr id="9" name="Text Box 9">
            <a:extLst>
              <a:ext uri="{FF2B5EF4-FFF2-40B4-BE49-F238E27FC236}">
                <a16:creationId xmlns:a16="http://schemas.microsoft.com/office/drawing/2014/main" id="{9F05A5EE-C54A-4471-82B9-16740C6DEE0F}"/>
              </a:ext>
            </a:extLst>
          </p:cNvPr>
          <p:cNvSpPr txBox="1">
            <a:spLocks noChangeArrowheads="1"/>
          </p:cNvSpPr>
          <p:nvPr/>
        </p:nvSpPr>
        <p:spPr bwMode="auto">
          <a:xfrm>
            <a:off x="279385" y="1442685"/>
            <a:ext cx="4929222" cy="723275"/>
          </a:xfrm>
          <a:prstGeom prst="rect">
            <a:avLst/>
          </a:prstGeom>
          <a:noFill/>
          <a:ln w="9525">
            <a:noFill/>
            <a:miter lim="800000"/>
            <a:headEnd/>
            <a:tailEnd/>
          </a:ln>
          <a:effectLst/>
        </p:spPr>
        <p:txBody>
          <a:bodyPr wrap="square">
            <a:spAutoFit/>
          </a:bodyPr>
          <a:lstStyle/>
          <a:p>
            <a:pPr marL="285750" indent="-285750">
              <a:spcBef>
                <a:spcPct val="50000"/>
              </a:spcBef>
            </a:pPr>
            <a:endParaRPr lang="en-US" sz="2000" b="1" dirty="0">
              <a:solidFill>
                <a:schemeClr val="tx1">
                  <a:lumMod val="65000"/>
                  <a:lumOff val="35000"/>
                </a:schemeClr>
              </a:solidFill>
              <a:latin typeface="Calibri" panose="020F0502020204030204" pitchFamily="34" charset="0"/>
              <a:cs typeface="Calibri" panose="020F0502020204030204" pitchFamily="34" charset="0"/>
            </a:endParaRPr>
          </a:p>
          <a:p>
            <a:pPr marL="285750" indent="-111125">
              <a:spcBef>
                <a:spcPct val="50000"/>
              </a:spcBef>
            </a:pPr>
            <a:endParaRPr lang="es-ES" sz="1400" dirty="0">
              <a:solidFill>
                <a:schemeClr val="tx1">
                  <a:lumMod val="65000"/>
                  <a:lumOff val="35000"/>
                </a:schemeClr>
              </a:solidFill>
              <a:latin typeface="Calibri" panose="020F0502020204030204" pitchFamily="34" charset="0"/>
              <a:ea typeface="Frutiger-Light"/>
              <a:cs typeface="Calibri" panose="020F0502020204030204" pitchFamily="34" charset="0"/>
              <a:sym typeface="Frutiger-Light"/>
            </a:endParaRPr>
          </a:p>
        </p:txBody>
      </p:sp>
      <p:sp>
        <p:nvSpPr>
          <p:cNvPr id="10" name="17 CuadroTexto">
            <a:extLst>
              <a:ext uri="{FF2B5EF4-FFF2-40B4-BE49-F238E27FC236}">
                <a16:creationId xmlns:a16="http://schemas.microsoft.com/office/drawing/2014/main" id="{56628E4C-E5CC-4171-A863-179C7BEE52D3}"/>
              </a:ext>
            </a:extLst>
          </p:cNvPr>
          <p:cNvSpPr txBox="1"/>
          <p:nvPr/>
        </p:nvSpPr>
        <p:spPr>
          <a:xfrm>
            <a:off x="622285" y="987959"/>
            <a:ext cx="3786313" cy="5724644"/>
          </a:xfrm>
          <a:prstGeom prst="rect">
            <a:avLst/>
          </a:prstGeom>
          <a:noFill/>
        </p:spPr>
        <p:txBody>
          <a:bodyPr wrap="square" rtlCol="0">
            <a:spAutoFit/>
          </a:bodyPr>
          <a:lstStyle/>
          <a:p>
            <a:pPr>
              <a:lnSpc>
                <a:spcPct val="250000"/>
              </a:lnSpc>
            </a:pPr>
            <a:r>
              <a:rPr lang="es-ES" sz="2000" b="1" u="sng" dirty="0">
                <a:solidFill>
                  <a:schemeClr val="tx1">
                    <a:lumMod val="50000"/>
                    <a:lumOff val="50000"/>
                  </a:schemeClr>
                </a:solidFill>
                <a:latin typeface="Calibri" panose="020F0502020204030204" pitchFamily="34" charset="0"/>
                <a:cs typeface="Calibri" panose="020F0502020204030204" pitchFamily="34" charset="0"/>
              </a:rPr>
              <a:t>Sierra Nevada </a:t>
            </a:r>
            <a:r>
              <a:rPr lang="es-ES" sz="2000" b="1" u="sng" dirty="0" err="1">
                <a:solidFill>
                  <a:schemeClr val="tx1">
                    <a:lumMod val="50000"/>
                    <a:lumOff val="50000"/>
                  </a:schemeClr>
                </a:solidFill>
                <a:latin typeface="Calibri" panose="020F0502020204030204" pitchFamily="34" charset="0"/>
                <a:cs typeface="Calibri" panose="020F0502020204030204" pitchFamily="34" charset="0"/>
              </a:rPr>
              <a:t>Mountains</a:t>
            </a:r>
            <a:endParaRPr lang="en-US" sz="2000" b="1" u="sng" dirty="0">
              <a:solidFill>
                <a:schemeClr val="tx1">
                  <a:lumMod val="50000"/>
                  <a:lumOff val="50000"/>
                </a:schemeClr>
              </a:solidFill>
              <a:latin typeface="Calibri" panose="020F0502020204030204" pitchFamily="34" charset="0"/>
              <a:cs typeface="Calibri" panose="020F0502020204030204" pitchFamily="34" charset="0"/>
            </a:endParaRPr>
          </a:p>
          <a:p>
            <a:pPr marL="285750" indent="-285750">
              <a:lnSpc>
                <a:spcPct val="200000"/>
              </a:lnSpc>
              <a:buFont typeface="Arial" panose="020B0604020202020204" pitchFamily="34" charset="0"/>
              <a:buChar char="•"/>
            </a:pPr>
            <a:r>
              <a:rPr lang="es-ES" sz="1800" dirty="0">
                <a:solidFill>
                  <a:schemeClr val="tx1">
                    <a:lumMod val="50000"/>
                    <a:lumOff val="50000"/>
                  </a:schemeClr>
                </a:solidFill>
                <a:latin typeface="Calibri" panose="020F0502020204030204" pitchFamily="34" charset="0"/>
                <a:cs typeface="Calibri" panose="020F0502020204030204" pitchFamily="34" charset="0"/>
              </a:rPr>
              <a:t>Altitudinal </a:t>
            </a:r>
            <a:r>
              <a:rPr lang="es-ES" sz="1800" dirty="0" err="1">
                <a:solidFill>
                  <a:schemeClr val="tx1">
                    <a:lumMod val="50000"/>
                    <a:lumOff val="50000"/>
                  </a:schemeClr>
                </a:solidFill>
                <a:latin typeface="Calibri" panose="020F0502020204030204" pitchFamily="34" charset="0"/>
                <a:cs typeface="Calibri" panose="020F0502020204030204" pitchFamily="34" charset="0"/>
              </a:rPr>
              <a:t>range</a:t>
            </a:r>
            <a:r>
              <a:rPr lang="es-ES" sz="1800" dirty="0">
                <a:solidFill>
                  <a:schemeClr val="tx1">
                    <a:lumMod val="50000"/>
                    <a:lumOff val="50000"/>
                  </a:schemeClr>
                </a:solidFill>
                <a:latin typeface="Calibri" panose="020F0502020204030204" pitchFamily="34" charset="0"/>
                <a:cs typeface="Calibri" panose="020F0502020204030204" pitchFamily="34" charset="0"/>
              </a:rPr>
              <a:t> </a:t>
            </a:r>
            <a:r>
              <a:rPr lang="es-ES" sz="1800" b="1" dirty="0">
                <a:solidFill>
                  <a:schemeClr val="accent1"/>
                </a:solidFill>
                <a:latin typeface="Calibri" panose="020F0502020204030204" pitchFamily="34" charset="0"/>
                <a:cs typeface="Calibri" panose="020F0502020204030204" pitchFamily="34" charset="0"/>
              </a:rPr>
              <a:t>: 950 – 3479 m</a:t>
            </a:r>
            <a:endParaRPr lang="en-GB" sz="1800" b="1" dirty="0">
              <a:solidFill>
                <a:schemeClr val="accent1"/>
              </a:solidFill>
              <a:latin typeface="Calibri" panose="020F0502020204030204" pitchFamily="34" charset="0"/>
              <a:cs typeface="Calibri" panose="020F0502020204030204" pitchFamily="34" charset="0"/>
            </a:endParaRPr>
          </a:p>
          <a:p>
            <a:pPr marL="285750" indent="-285750">
              <a:lnSpc>
                <a:spcPct val="200000"/>
              </a:lnSpc>
              <a:buFont typeface="Arial" panose="020B0604020202020204" pitchFamily="34" charset="0"/>
              <a:buChar char="•"/>
            </a:pPr>
            <a:r>
              <a:rPr lang="en-US" sz="1800" dirty="0">
                <a:solidFill>
                  <a:schemeClr val="tx1">
                    <a:lumMod val="50000"/>
                    <a:lumOff val="50000"/>
                  </a:schemeClr>
                </a:solidFill>
                <a:latin typeface="Calibri" panose="020F0502020204030204" pitchFamily="34" charset="0"/>
                <a:cs typeface="Calibri" panose="020F0502020204030204" pitchFamily="34" charset="0"/>
              </a:rPr>
              <a:t>Annual precipitation : </a:t>
            </a:r>
            <a:r>
              <a:rPr lang="es-ES" sz="1800" b="1" dirty="0">
                <a:solidFill>
                  <a:schemeClr val="accent1"/>
                </a:solidFill>
                <a:latin typeface="Calibri" panose="020F0502020204030204" pitchFamily="34" charset="0"/>
                <a:cs typeface="Calibri" panose="020F0502020204030204" pitchFamily="34" charset="0"/>
              </a:rPr>
              <a:t>510mm*</a:t>
            </a:r>
          </a:p>
          <a:p>
            <a:pPr marL="285750" indent="-285750">
              <a:lnSpc>
                <a:spcPct val="200000"/>
              </a:lnSpc>
              <a:buFont typeface="Arial" panose="020B0604020202020204" pitchFamily="34" charset="0"/>
              <a:buChar char="•"/>
            </a:pPr>
            <a:r>
              <a:rPr lang="es-ES" sz="1800" dirty="0" err="1">
                <a:solidFill>
                  <a:schemeClr val="tx1">
                    <a:lumMod val="50000"/>
                    <a:lumOff val="50000"/>
                  </a:schemeClr>
                </a:solidFill>
                <a:latin typeface="Calibri" panose="020F0502020204030204" pitchFamily="34" charset="0"/>
                <a:cs typeface="Calibri" panose="020F0502020204030204" pitchFamily="34" charset="0"/>
              </a:rPr>
              <a:t>Aver</a:t>
            </a:r>
            <a:r>
              <a:rPr lang="es-ES" sz="1800" dirty="0">
                <a:solidFill>
                  <a:schemeClr val="tx1">
                    <a:lumMod val="50000"/>
                    <a:lumOff val="50000"/>
                  </a:schemeClr>
                </a:solidFill>
                <a:latin typeface="Calibri" panose="020F0502020204030204" pitchFamily="34" charset="0"/>
                <a:cs typeface="Calibri" panose="020F0502020204030204" pitchFamily="34" charset="0"/>
              </a:rPr>
              <a:t>. </a:t>
            </a:r>
            <a:r>
              <a:rPr lang="es-ES" sz="1800" dirty="0" err="1">
                <a:solidFill>
                  <a:schemeClr val="tx1">
                    <a:lumMod val="50000"/>
                    <a:lumOff val="50000"/>
                  </a:schemeClr>
                </a:solidFill>
                <a:latin typeface="Calibri" panose="020F0502020204030204" pitchFamily="34" charset="0"/>
                <a:cs typeface="Calibri" panose="020F0502020204030204" pitchFamily="34" charset="0"/>
              </a:rPr>
              <a:t>daily</a:t>
            </a:r>
            <a:r>
              <a:rPr lang="es-ES" sz="1800" dirty="0">
                <a:solidFill>
                  <a:schemeClr val="tx1">
                    <a:lumMod val="50000"/>
                    <a:lumOff val="50000"/>
                  </a:schemeClr>
                </a:solidFill>
                <a:latin typeface="Calibri" panose="020F0502020204030204" pitchFamily="34" charset="0"/>
                <a:cs typeface="Calibri" panose="020F0502020204030204" pitchFamily="34" charset="0"/>
              </a:rPr>
              <a:t> </a:t>
            </a:r>
            <a:r>
              <a:rPr lang="es-ES" sz="1800" dirty="0" err="1">
                <a:solidFill>
                  <a:schemeClr val="tx1">
                    <a:lumMod val="50000"/>
                    <a:lumOff val="50000"/>
                  </a:schemeClr>
                </a:solidFill>
                <a:latin typeface="Calibri" panose="020F0502020204030204" pitchFamily="34" charset="0"/>
                <a:cs typeface="Calibri" panose="020F0502020204030204" pitchFamily="34" charset="0"/>
              </a:rPr>
              <a:t>temperature</a:t>
            </a:r>
            <a:r>
              <a:rPr lang="es-ES" sz="1800" dirty="0">
                <a:solidFill>
                  <a:schemeClr val="tx1">
                    <a:lumMod val="50000"/>
                    <a:lumOff val="50000"/>
                  </a:schemeClr>
                </a:solidFill>
                <a:latin typeface="Calibri" panose="020F0502020204030204" pitchFamily="34" charset="0"/>
                <a:cs typeface="Calibri" panose="020F0502020204030204" pitchFamily="34" charset="0"/>
              </a:rPr>
              <a:t> : </a:t>
            </a:r>
            <a:r>
              <a:rPr lang="es-ES" sz="1800" b="1" dirty="0">
                <a:solidFill>
                  <a:schemeClr val="accent1"/>
                </a:solidFill>
                <a:latin typeface="Calibri" panose="020F0502020204030204" pitchFamily="34" charset="0"/>
                <a:cs typeface="Calibri" panose="020F0502020204030204" pitchFamily="34" charset="0"/>
              </a:rPr>
              <a:t>26, 12.5 &amp; 0,4 ⁰C*</a:t>
            </a:r>
            <a:r>
              <a:rPr lang="es-ES" sz="1800" dirty="0">
                <a:solidFill>
                  <a:schemeClr val="tx1">
                    <a:lumMod val="50000"/>
                    <a:lumOff val="50000"/>
                  </a:schemeClr>
                </a:solidFill>
                <a:latin typeface="Calibri" panose="020F0502020204030204" pitchFamily="34" charset="0"/>
                <a:cs typeface="Calibri" panose="020F0502020204030204" pitchFamily="34" charset="0"/>
              </a:rPr>
              <a:t> </a:t>
            </a:r>
            <a:r>
              <a:rPr lang="es-ES" sz="1800" dirty="0" err="1">
                <a:solidFill>
                  <a:schemeClr val="tx1">
                    <a:lumMod val="50000"/>
                    <a:lumOff val="50000"/>
                  </a:schemeClr>
                </a:solidFill>
                <a:latin typeface="Calibri" panose="020F0502020204030204" pitchFamily="34" charset="0"/>
                <a:cs typeface="Calibri" panose="020F0502020204030204" pitchFamily="34" charset="0"/>
              </a:rPr>
              <a:t>for</a:t>
            </a:r>
            <a:r>
              <a:rPr lang="es-ES" sz="1800" dirty="0">
                <a:solidFill>
                  <a:schemeClr val="tx1">
                    <a:lumMod val="50000"/>
                    <a:lumOff val="50000"/>
                  </a:schemeClr>
                </a:solidFill>
                <a:latin typeface="Calibri" panose="020F0502020204030204" pitchFamily="34" charset="0"/>
                <a:cs typeface="Calibri" panose="020F0502020204030204" pitchFamily="34" charset="0"/>
              </a:rPr>
              <a:t> </a:t>
            </a:r>
            <a:r>
              <a:rPr lang="es-ES" sz="1800" dirty="0" err="1">
                <a:solidFill>
                  <a:schemeClr val="tx1">
                    <a:lumMod val="50000"/>
                    <a:lumOff val="50000"/>
                  </a:schemeClr>
                </a:solidFill>
                <a:latin typeface="Calibri" panose="020F0502020204030204" pitchFamily="34" charset="0"/>
                <a:cs typeface="Calibri" panose="020F0502020204030204" pitchFamily="34" charset="0"/>
              </a:rPr>
              <a:t>max</a:t>
            </a:r>
            <a:r>
              <a:rPr lang="es-ES" sz="1800" dirty="0">
                <a:solidFill>
                  <a:schemeClr val="tx1">
                    <a:lumMod val="50000"/>
                    <a:lumOff val="50000"/>
                  </a:schemeClr>
                </a:solidFill>
                <a:latin typeface="Calibri" panose="020F0502020204030204" pitchFamily="34" charset="0"/>
                <a:cs typeface="Calibri" panose="020F0502020204030204" pitchFamily="34" charset="0"/>
              </a:rPr>
              <a:t>., </a:t>
            </a:r>
            <a:r>
              <a:rPr lang="es-ES" sz="1800" dirty="0" err="1">
                <a:solidFill>
                  <a:schemeClr val="tx1">
                    <a:lumMod val="50000"/>
                    <a:lumOff val="50000"/>
                  </a:schemeClr>
                </a:solidFill>
                <a:latin typeface="Calibri" panose="020F0502020204030204" pitchFamily="34" charset="0"/>
                <a:cs typeface="Calibri" panose="020F0502020204030204" pitchFamily="34" charset="0"/>
              </a:rPr>
              <a:t>med</a:t>
            </a:r>
            <a:r>
              <a:rPr lang="es-ES" sz="1800" dirty="0">
                <a:solidFill>
                  <a:schemeClr val="tx1">
                    <a:lumMod val="50000"/>
                    <a:lumOff val="50000"/>
                  </a:schemeClr>
                </a:solidFill>
                <a:latin typeface="Calibri" panose="020F0502020204030204" pitchFamily="34" charset="0"/>
                <a:cs typeface="Calibri" panose="020F0502020204030204" pitchFamily="34" charset="0"/>
              </a:rPr>
              <a:t>. &amp; min.</a:t>
            </a:r>
          </a:p>
          <a:p>
            <a:pPr marL="285750" indent="-285750">
              <a:lnSpc>
                <a:spcPct val="200000"/>
              </a:lnSpc>
              <a:buFont typeface="Arial" panose="020B0604020202020204" pitchFamily="34" charset="0"/>
              <a:buChar char="•"/>
            </a:pPr>
            <a:r>
              <a:rPr lang="es-ES" sz="1800" b="1" dirty="0">
                <a:solidFill>
                  <a:schemeClr val="accent1"/>
                </a:solidFill>
                <a:latin typeface="Calibri" panose="020F0502020204030204" pitchFamily="34" charset="0"/>
                <a:cs typeface="Calibri" panose="020F0502020204030204" pitchFamily="34" charset="0"/>
              </a:rPr>
              <a:t>Snow</a:t>
            </a:r>
            <a:r>
              <a:rPr lang="es-ES" sz="1800" dirty="0">
                <a:solidFill>
                  <a:schemeClr val="tx1">
                    <a:lumMod val="50000"/>
                    <a:lumOff val="50000"/>
                  </a:schemeClr>
                </a:solidFill>
                <a:latin typeface="Calibri" panose="020F0502020204030204" pitchFamily="34" charset="0"/>
                <a:cs typeface="Calibri" panose="020F0502020204030204" pitchFamily="34" charset="0"/>
              </a:rPr>
              <a:t> </a:t>
            </a:r>
            <a:r>
              <a:rPr lang="es-ES" sz="1800" dirty="0" err="1">
                <a:solidFill>
                  <a:schemeClr val="tx1">
                    <a:lumMod val="50000"/>
                    <a:lumOff val="50000"/>
                  </a:schemeClr>
                </a:solidFill>
                <a:latin typeface="Calibri" panose="020F0502020204030204" pitchFamily="34" charset="0"/>
                <a:cs typeface="Calibri" panose="020F0502020204030204" pitchFamily="34" charset="0"/>
              </a:rPr>
              <a:t>from</a:t>
            </a:r>
            <a:r>
              <a:rPr lang="es-ES" sz="1800" dirty="0">
                <a:solidFill>
                  <a:schemeClr val="tx1">
                    <a:lumMod val="50000"/>
                    <a:lumOff val="50000"/>
                  </a:schemeClr>
                </a:solidFill>
                <a:latin typeface="Calibri" panose="020F0502020204030204" pitchFamily="34" charset="0"/>
                <a:cs typeface="Calibri" panose="020F0502020204030204" pitchFamily="34" charset="0"/>
              </a:rPr>
              <a:t> </a:t>
            </a:r>
            <a:r>
              <a:rPr lang="es-ES" sz="1800" b="1" dirty="0" err="1">
                <a:solidFill>
                  <a:schemeClr val="accent1"/>
                </a:solidFill>
                <a:latin typeface="Calibri" panose="020F0502020204030204" pitchFamily="34" charset="0"/>
                <a:cs typeface="Calibri" panose="020F0502020204030204" pitchFamily="34" charset="0"/>
              </a:rPr>
              <a:t>November</a:t>
            </a:r>
            <a:r>
              <a:rPr lang="es-ES" sz="1800" b="1" dirty="0">
                <a:solidFill>
                  <a:schemeClr val="accent1"/>
                </a:solidFill>
                <a:latin typeface="Calibri" panose="020F0502020204030204" pitchFamily="34" charset="0"/>
                <a:cs typeface="Calibri" panose="020F0502020204030204" pitchFamily="34" charset="0"/>
              </a:rPr>
              <a:t> </a:t>
            </a:r>
            <a:r>
              <a:rPr lang="es-ES" sz="1800" b="1" dirty="0" err="1">
                <a:solidFill>
                  <a:schemeClr val="accent1"/>
                </a:solidFill>
                <a:latin typeface="Calibri" panose="020F0502020204030204" pitchFamily="34" charset="0"/>
                <a:cs typeface="Calibri" panose="020F0502020204030204" pitchFamily="34" charset="0"/>
              </a:rPr>
              <a:t>until</a:t>
            </a:r>
            <a:r>
              <a:rPr lang="es-ES" sz="1800" b="1" dirty="0">
                <a:solidFill>
                  <a:schemeClr val="accent1"/>
                </a:solidFill>
                <a:latin typeface="Calibri" panose="020F0502020204030204" pitchFamily="34" charset="0"/>
                <a:cs typeface="Calibri" panose="020F0502020204030204" pitchFamily="34" charset="0"/>
              </a:rPr>
              <a:t> May</a:t>
            </a:r>
            <a:r>
              <a:rPr lang="es-ES" sz="1800" dirty="0">
                <a:solidFill>
                  <a:schemeClr val="tx1">
                    <a:lumMod val="50000"/>
                    <a:lumOff val="50000"/>
                  </a:schemeClr>
                </a:solidFill>
                <a:latin typeface="Calibri" panose="020F0502020204030204" pitchFamily="34" charset="0"/>
                <a:cs typeface="Calibri" panose="020F0502020204030204" pitchFamily="34" charset="0"/>
              </a:rPr>
              <a:t>, </a:t>
            </a:r>
            <a:r>
              <a:rPr lang="es-ES" sz="1800" dirty="0" err="1">
                <a:solidFill>
                  <a:schemeClr val="tx1">
                    <a:lumMod val="50000"/>
                    <a:lumOff val="50000"/>
                  </a:schemeClr>
                </a:solidFill>
                <a:latin typeface="Calibri" panose="020F0502020204030204" pitchFamily="34" charset="0"/>
                <a:cs typeface="Calibri" panose="020F0502020204030204" pitchFamily="34" charset="0"/>
              </a:rPr>
              <a:t>communly</a:t>
            </a:r>
            <a:r>
              <a:rPr lang="es-ES" sz="1800" dirty="0">
                <a:solidFill>
                  <a:schemeClr val="tx1">
                    <a:lumMod val="50000"/>
                    <a:lumOff val="50000"/>
                  </a:schemeClr>
                </a:solidFill>
                <a:latin typeface="Calibri" panose="020F0502020204030204" pitchFamily="34" charset="0"/>
                <a:cs typeface="Calibri" panose="020F0502020204030204" pitchFamily="34" charset="0"/>
              </a:rPr>
              <a:t> </a:t>
            </a:r>
            <a:r>
              <a:rPr lang="es-ES" sz="1800" dirty="0" err="1">
                <a:solidFill>
                  <a:schemeClr val="tx1">
                    <a:lumMod val="50000"/>
                    <a:lumOff val="50000"/>
                  </a:schemeClr>
                </a:solidFill>
                <a:latin typeface="Calibri" panose="020F0502020204030204" pitchFamily="34" charset="0"/>
                <a:cs typeface="Calibri" panose="020F0502020204030204" pitchFamily="34" charset="0"/>
              </a:rPr>
              <a:t>starting</a:t>
            </a:r>
            <a:r>
              <a:rPr lang="es-ES" sz="1800" dirty="0">
                <a:solidFill>
                  <a:schemeClr val="tx1">
                    <a:lumMod val="50000"/>
                    <a:lumOff val="50000"/>
                  </a:schemeClr>
                </a:solidFill>
                <a:latin typeface="Calibri" panose="020F0502020204030204" pitchFamily="34" charset="0"/>
                <a:cs typeface="Calibri" panose="020F0502020204030204" pitchFamily="34" charset="0"/>
              </a:rPr>
              <a:t> </a:t>
            </a:r>
            <a:r>
              <a:rPr lang="es-ES" sz="1800" dirty="0" err="1">
                <a:solidFill>
                  <a:schemeClr val="tx1">
                    <a:lumMod val="50000"/>
                    <a:lumOff val="50000"/>
                  </a:schemeClr>
                </a:solidFill>
                <a:latin typeface="Calibri" panose="020F0502020204030204" pitchFamily="34" charset="0"/>
                <a:cs typeface="Calibri" panose="020F0502020204030204" pitchFamily="34" charset="0"/>
              </a:rPr>
              <a:t>from</a:t>
            </a:r>
            <a:r>
              <a:rPr lang="es-ES" sz="1800" dirty="0">
                <a:solidFill>
                  <a:schemeClr val="tx1">
                    <a:lumMod val="50000"/>
                    <a:lumOff val="50000"/>
                  </a:schemeClr>
                </a:solidFill>
                <a:latin typeface="Calibri" panose="020F0502020204030204" pitchFamily="34" charset="0"/>
                <a:cs typeface="Calibri" panose="020F0502020204030204" pitchFamily="34" charset="0"/>
              </a:rPr>
              <a:t> 1000m</a:t>
            </a:r>
          </a:p>
          <a:p>
            <a:endParaRPr lang="es-ES" sz="1800" b="0" i="0" u="none" strike="noStrike" baseline="0" dirty="0">
              <a:latin typeface="Calibri" panose="020F0502020204030204" pitchFamily="34" charset="0"/>
              <a:cs typeface="Calibri" panose="020F0502020204030204" pitchFamily="34" charset="0"/>
            </a:endParaRPr>
          </a:p>
          <a:p>
            <a:endParaRPr lang="es-ES" sz="1800" b="0" i="0" u="none" strike="noStrike" baseline="0" dirty="0">
              <a:latin typeface="Calibri" panose="020F0502020204030204" pitchFamily="34" charset="0"/>
              <a:cs typeface="Calibri" panose="020F0502020204030204" pitchFamily="34" charset="0"/>
            </a:endParaRPr>
          </a:p>
          <a:p>
            <a:r>
              <a:rPr lang="es-ES" sz="1600" b="0" i="0" u="none" strike="noStrike" baseline="0" dirty="0">
                <a:latin typeface="Calibri" panose="020F0502020204030204" pitchFamily="34" charset="0"/>
                <a:cs typeface="Calibri" panose="020F0502020204030204" pitchFamily="34" charset="0"/>
              </a:rPr>
              <a:t>* Pérez-Palazón </a:t>
            </a:r>
            <a:r>
              <a:rPr lang="es-ES" sz="1600" b="0" i="1" u="none" strike="noStrike" baseline="0" dirty="0">
                <a:latin typeface="Calibri" panose="020F0502020204030204" pitchFamily="34" charset="0"/>
                <a:cs typeface="Calibri" panose="020F0502020204030204" pitchFamily="34" charset="0"/>
              </a:rPr>
              <a:t>et al., </a:t>
            </a:r>
            <a:r>
              <a:rPr lang="es-ES" sz="1600" b="0" i="0" u="none" strike="noStrike" baseline="0" dirty="0">
                <a:latin typeface="Calibri" panose="020F0502020204030204" pitchFamily="34" charset="0"/>
                <a:cs typeface="Calibri" panose="020F0502020204030204" pitchFamily="34" charset="0"/>
              </a:rPr>
              <a:t>2015</a:t>
            </a:r>
            <a:endParaRPr lang="es-ES" sz="1100" dirty="0">
              <a:latin typeface="Calibri" panose="020F0502020204030204" pitchFamily="34" charset="0"/>
              <a:cs typeface="Calibri" panose="020F0502020204030204" pitchFamily="34" charset="0"/>
            </a:endParaRPr>
          </a:p>
          <a:p>
            <a:r>
              <a:rPr lang="es-ES" sz="1600" b="0" i="0" u="none" strike="noStrike" baseline="0" dirty="0">
                <a:latin typeface="Calibri" panose="020F0502020204030204" pitchFamily="34" charset="0"/>
                <a:cs typeface="Calibri" panose="020F0502020204030204" pitchFamily="34" charset="0"/>
              </a:rPr>
              <a:t>Extreme </a:t>
            </a:r>
            <a:r>
              <a:rPr lang="es-ES" sz="1600" b="0" i="0" u="none" strike="noStrike" baseline="0" dirty="0" err="1">
                <a:latin typeface="Calibri" panose="020F0502020204030204" pitchFamily="34" charset="0"/>
                <a:cs typeface="Calibri" panose="020F0502020204030204" pitchFamily="34" charset="0"/>
              </a:rPr>
              <a:t>values</a:t>
            </a:r>
            <a:r>
              <a:rPr lang="es-ES" sz="1600" b="0" i="0" u="none" strike="noStrike" baseline="0" dirty="0">
                <a:latin typeface="Calibri" panose="020F0502020204030204" pitchFamily="34" charset="0"/>
                <a:cs typeface="Calibri" panose="020F0502020204030204" pitchFamily="34" charset="0"/>
              </a:rPr>
              <a:t> </a:t>
            </a:r>
            <a:r>
              <a:rPr lang="es-ES" sz="1600" b="0" i="0" u="none" strike="noStrike" baseline="0" dirty="0" err="1">
                <a:latin typeface="Calibri" panose="020F0502020204030204" pitchFamily="34" charset="0"/>
                <a:cs typeface="Calibri" panose="020F0502020204030204" pitchFamily="34" charset="0"/>
              </a:rPr>
              <a:t>of</a:t>
            </a:r>
            <a:r>
              <a:rPr lang="es-ES" sz="1600" b="0" i="0" u="none" strike="noStrike" baseline="0" dirty="0">
                <a:latin typeface="Calibri" panose="020F0502020204030204" pitchFamily="34" charset="0"/>
                <a:cs typeface="Calibri" panose="020F0502020204030204" pitchFamily="34" charset="0"/>
              </a:rPr>
              <a:t> </a:t>
            </a:r>
            <a:r>
              <a:rPr lang="en-US" sz="1600" b="0" i="0" u="none" strike="noStrike" baseline="0" dirty="0">
                <a:latin typeface="Calibri" panose="020F0502020204030204" pitchFamily="34" charset="0"/>
                <a:cs typeface="Calibri" panose="020F0502020204030204" pitchFamily="34" charset="0"/>
              </a:rPr>
              <a:t>snow-related variables in Mediterranean regions: trends and long-term forecasting in Sierra</a:t>
            </a:r>
            <a:r>
              <a:rPr lang="es-ES" sz="1600" b="0" i="0" u="none" strike="noStrike" baseline="0" dirty="0">
                <a:latin typeface="Calibri" panose="020F0502020204030204" pitchFamily="34" charset="0"/>
                <a:cs typeface="Calibri" panose="020F0502020204030204" pitchFamily="34" charset="0"/>
              </a:rPr>
              <a:t>Nevada (</a:t>
            </a:r>
            <a:r>
              <a:rPr lang="es-ES" sz="1600" b="0" i="0" u="none" strike="noStrike" baseline="0" dirty="0" err="1">
                <a:latin typeface="Calibri" panose="020F0502020204030204" pitchFamily="34" charset="0"/>
                <a:cs typeface="Calibri" panose="020F0502020204030204" pitchFamily="34" charset="0"/>
              </a:rPr>
              <a:t>Spain</a:t>
            </a:r>
            <a:r>
              <a:rPr lang="es-ES" sz="1600" b="0" i="0" u="none" strike="noStrike" baseline="0" dirty="0">
                <a:latin typeface="Calibri" panose="020F0502020204030204" pitchFamily="34" charset="0"/>
                <a:cs typeface="Calibri" panose="020F0502020204030204" pitchFamily="34" charset="0"/>
              </a:rPr>
              <a:t>).</a:t>
            </a:r>
            <a:endParaRPr lang="es-ES" sz="1600" dirty="0">
              <a:solidFill>
                <a:schemeClr val="tx1">
                  <a:lumMod val="50000"/>
                  <a:lumOff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78443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rot="10800000" flipH="1">
            <a:off x="685800" y="638604"/>
            <a:ext cx="10820400" cy="45719"/>
          </a:xfrm>
          <a:custGeom>
            <a:avLst/>
            <a:gdLst/>
            <a:ahLst/>
            <a:cxnLst/>
            <a:rect l="l" t="t" r="r" b="b"/>
            <a:pathLst>
              <a:path w="120000" h="120000" extrusionOk="0">
                <a:moveTo>
                  <a:pt x="0" y="0"/>
                </a:moveTo>
                <a:lnTo>
                  <a:pt x="120000" y="0"/>
                </a:lnTo>
                <a:lnTo>
                  <a:pt x="120000" y="120000"/>
                </a:lnTo>
                <a:lnTo>
                  <a:pt x="0" y="120000"/>
                </a:lnTo>
                <a:close/>
              </a:path>
            </a:pathLst>
          </a:custGeom>
          <a:solidFill>
            <a:srgbClr val="A5A5A5"/>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61A9"/>
              </a:solidFill>
              <a:latin typeface="Calibri" panose="020F0502020204030204" pitchFamily="34" charset="0"/>
              <a:ea typeface="Calibri"/>
              <a:cs typeface="Calibri" panose="020F0502020204030204" pitchFamily="34" charset="0"/>
              <a:sym typeface="Calibri"/>
            </a:endParaRPr>
          </a:p>
        </p:txBody>
      </p:sp>
      <p:sp>
        <p:nvSpPr>
          <p:cNvPr id="105" name="Google Shape;105;p2"/>
          <p:cNvSpPr/>
          <p:nvPr/>
        </p:nvSpPr>
        <p:spPr>
          <a:xfrm>
            <a:off x="744835" y="1131701"/>
            <a:ext cx="3372667"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dirty="0">
                <a:solidFill>
                  <a:srgbClr val="595959"/>
                </a:solidFill>
                <a:latin typeface="Calibri" panose="020F0502020204030204" pitchFamily="34" charset="0"/>
                <a:ea typeface="Calibri"/>
                <a:cs typeface="Calibri" panose="020F0502020204030204" pitchFamily="34" charset="0"/>
                <a:sym typeface="Calibri"/>
              </a:rPr>
              <a:t>PRINCIPAL OBJECTIVE</a:t>
            </a:r>
            <a:endParaRPr sz="2800" b="0" i="0" u="none" strike="noStrike" cap="none" dirty="0">
              <a:solidFill>
                <a:srgbClr val="595959"/>
              </a:solidFill>
              <a:latin typeface="Calibri" panose="020F0502020204030204" pitchFamily="34" charset="0"/>
              <a:ea typeface="Calibri"/>
              <a:cs typeface="Calibri" panose="020F0502020204030204" pitchFamily="34" charset="0"/>
              <a:sym typeface="Calibri"/>
            </a:endParaRPr>
          </a:p>
        </p:txBody>
      </p:sp>
      <p:pic>
        <p:nvPicPr>
          <p:cNvPr id="15" name="Google Shape;91;p1">
            <a:extLst>
              <a:ext uri="{FF2B5EF4-FFF2-40B4-BE49-F238E27FC236}">
                <a16:creationId xmlns:a16="http://schemas.microsoft.com/office/drawing/2014/main" id="{E4D3D350-1D7C-45C3-86C4-FFC71D9099B4}"/>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0293980" y="105406"/>
            <a:ext cx="1795827" cy="410206"/>
          </a:xfrm>
          <a:prstGeom prst="rect">
            <a:avLst/>
          </a:prstGeom>
          <a:noFill/>
          <a:ln>
            <a:noFill/>
          </a:ln>
        </p:spPr>
      </p:pic>
      <p:pic>
        <p:nvPicPr>
          <p:cNvPr id="16" name="Google Shape;95;p1" descr="Resultado de imagen de IISTA logo">
            <a:extLst>
              <a:ext uri="{FF2B5EF4-FFF2-40B4-BE49-F238E27FC236}">
                <a16:creationId xmlns:a16="http://schemas.microsoft.com/office/drawing/2014/main" id="{4A6EBED0-EA6C-4B17-A20B-1DC68A9924F6}"/>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9667572" y="11561"/>
            <a:ext cx="620576" cy="620576"/>
          </a:xfrm>
          <a:prstGeom prst="rect">
            <a:avLst/>
          </a:prstGeom>
          <a:noFill/>
          <a:ln>
            <a:noFill/>
          </a:ln>
        </p:spPr>
      </p:pic>
      <p:pic>
        <p:nvPicPr>
          <p:cNvPr id="17" name="Imagen 16">
            <a:extLst>
              <a:ext uri="{FF2B5EF4-FFF2-40B4-BE49-F238E27FC236}">
                <a16:creationId xmlns:a16="http://schemas.microsoft.com/office/drawing/2014/main" id="{EC590E61-8511-4FD1-9769-3AB5652790F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651212" y="2093"/>
            <a:ext cx="1050323" cy="633071"/>
          </a:xfrm>
          <a:prstGeom prst="rect">
            <a:avLst/>
          </a:prstGeom>
        </p:spPr>
      </p:pic>
      <p:pic>
        <p:nvPicPr>
          <p:cNvPr id="18" name="Imagen 17">
            <a:extLst>
              <a:ext uri="{FF2B5EF4-FFF2-40B4-BE49-F238E27FC236}">
                <a16:creationId xmlns:a16="http://schemas.microsoft.com/office/drawing/2014/main" id="{DC87F7C3-5A7B-4BED-AF5D-A5849A5BD46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2193" y="96517"/>
            <a:ext cx="1999778" cy="522818"/>
          </a:xfrm>
          <a:prstGeom prst="rect">
            <a:avLst/>
          </a:prstGeom>
        </p:spPr>
      </p:pic>
      <p:sp>
        <p:nvSpPr>
          <p:cNvPr id="2" name="CuadroTexto 1">
            <a:extLst>
              <a:ext uri="{FF2B5EF4-FFF2-40B4-BE49-F238E27FC236}">
                <a16:creationId xmlns:a16="http://schemas.microsoft.com/office/drawing/2014/main" id="{6337FACF-27F9-499C-A224-70B8058F0ADF}"/>
              </a:ext>
            </a:extLst>
          </p:cNvPr>
          <p:cNvSpPr txBox="1"/>
          <p:nvPr/>
        </p:nvSpPr>
        <p:spPr>
          <a:xfrm>
            <a:off x="1071349" y="1757323"/>
            <a:ext cx="10214502" cy="461665"/>
          </a:xfrm>
          <a:prstGeom prst="rect">
            <a:avLst/>
          </a:prstGeom>
          <a:noFill/>
        </p:spPr>
        <p:txBody>
          <a:bodyPr wrap="square" rtlCol="0">
            <a:spAutoFit/>
          </a:bodyPr>
          <a:lstStyle/>
          <a:p>
            <a:pPr algn="ctr"/>
            <a:r>
              <a:rPr lang="es-ES" sz="2400" b="1" dirty="0">
                <a:latin typeface="Calibri" panose="020F0502020204030204" pitchFamily="34" charset="0"/>
                <a:cs typeface="Calibri" panose="020F0502020204030204" pitchFamily="34" charset="0"/>
              </a:rPr>
              <a:t>EVALUATE THE HYDROLOGICAL ROLE OF DITCHES IN HIGH MOUNTAINS ZONES.</a:t>
            </a:r>
          </a:p>
        </p:txBody>
      </p:sp>
      <p:sp>
        <p:nvSpPr>
          <p:cNvPr id="9" name="Google Shape;105;p2">
            <a:extLst>
              <a:ext uri="{FF2B5EF4-FFF2-40B4-BE49-F238E27FC236}">
                <a16:creationId xmlns:a16="http://schemas.microsoft.com/office/drawing/2014/main" id="{53EC2E7B-8C16-4820-B1A6-F6CEF82DE4EC}"/>
              </a:ext>
            </a:extLst>
          </p:cNvPr>
          <p:cNvSpPr/>
          <p:nvPr/>
        </p:nvSpPr>
        <p:spPr>
          <a:xfrm>
            <a:off x="744835" y="2516614"/>
            <a:ext cx="26446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a:solidFill>
                  <a:srgbClr val="595959"/>
                </a:solidFill>
                <a:latin typeface="Calibri" panose="020F0502020204030204" pitchFamily="34" charset="0"/>
                <a:ea typeface="Calibri"/>
                <a:cs typeface="Calibri" panose="020F0502020204030204" pitchFamily="34" charset="0"/>
                <a:sym typeface="Calibri"/>
              </a:rPr>
              <a:t>STEPS TO DO</a:t>
            </a:r>
            <a:endParaRPr sz="2800" b="0" i="0" u="none" strike="noStrike" cap="none" dirty="0">
              <a:solidFill>
                <a:srgbClr val="595959"/>
              </a:solidFill>
              <a:latin typeface="Calibri" panose="020F0502020204030204" pitchFamily="34" charset="0"/>
              <a:ea typeface="Calibri"/>
              <a:cs typeface="Calibri" panose="020F0502020204030204" pitchFamily="34" charset="0"/>
              <a:sym typeface="Calibri"/>
            </a:endParaRPr>
          </a:p>
        </p:txBody>
      </p:sp>
      <p:sp>
        <p:nvSpPr>
          <p:cNvPr id="10" name="CuadroTexto 9">
            <a:extLst>
              <a:ext uri="{FF2B5EF4-FFF2-40B4-BE49-F238E27FC236}">
                <a16:creationId xmlns:a16="http://schemas.microsoft.com/office/drawing/2014/main" id="{FD674EBF-CB89-4D9D-BB14-E6029DB3C383}"/>
              </a:ext>
            </a:extLst>
          </p:cNvPr>
          <p:cNvSpPr txBox="1"/>
          <p:nvPr/>
        </p:nvSpPr>
        <p:spPr>
          <a:xfrm>
            <a:off x="1151251" y="3164300"/>
            <a:ext cx="10134600" cy="3077766"/>
          </a:xfrm>
          <a:prstGeom prst="rect">
            <a:avLst/>
          </a:prstGeom>
          <a:noFill/>
        </p:spPr>
        <p:txBody>
          <a:bodyPr wrap="square" rtlCol="0">
            <a:spAutoFit/>
          </a:bodyPr>
          <a:lstStyle/>
          <a:p>
            <a:pPr marL="457200" indent="-457200">
              <a:buFont typeface="+mj-lt"/>
              <a:buAutoNum type="arabicPeriod"/>
            </a:pPr>
            <a:r>
              <a:rPr lang="es-ES" sz="2400" dirty="0" err="1">
                <a:latin typeface="Calibri" panose="020F0502020204030204" pitchFamily="34" charset="0"/>
                <a:cs typeface="Calibri" panose="020F0502020204030204" pitchFamily="34" charset="0"/>
              </a:rPr>
              <a:t>Evolution</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of</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the</a:t>
            </a:r>
            <a:r>
              <a:rPr lang="es-ES" sz="2400" dirty="0">
                <a:latin typeface="Calibri" panose="020F0502020204030204" pitchFamily="34" charset="0"/>
                <a:cs typeface="Calibri" panose="020F0502020204030204" pitchFamily="34" charset="0"/>
              </a:rPr>
              <a:t> response </a:t>
            </a:r>
            <a:r>
              <a:rPr lang="es-ES" sz="2400" dirty="0" err="1">
                <a:latin typeface="Calibri" panose="020F0502020204030204" pitchFamily="34" charset="0"/>
                <a:cs typeface="Calibri" panose="020F0502020204030204" pitchFamily="34" charset="0"/>
              </a:rPr>
              <a:t>of</a:t>
            </a:r>
            <a:r>
              <a:rPr lang="es-ES" sz="2400" dirty="0">
                <a:latin typeface="Calibri" panose="020F0502020204030204" pitchFamily="34" charset="0"/>
                <a:cs typeface="Calibri" panose="020F0502020204030204" pitchFamily="34" charset="0"/>
              </a:rPr>
              <a:t> NDVI as </a:t>
            </a:r>
            <a:r>
              <a:rPr lang="es-ES" sz="2400" dirty="0" err="1">
                <a:latin typeface="Calibri" panose="020F0502020204030204" pitchFamily="34" charset="0"/>
                <a:cs typeface="Calibri" panose="020F0502020204030204" pitchFamily="34" charset="0"/>
              </a:rPr>
              <a:t>indicator</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of</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soil</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moisture</a:t>
            </a:r>
            <a:r>
              <a:rPr lang="es-ES" sz="2400" dirty="0">
                <a:latin typeface="Calibri" panose="020F0502020204030204" pitchFamily="34" charset="0"/>
                <a:cs typeface="Calibri" panose="020F0502020204030204" pitchFamily="34" charset="0"/>
              </a:rPr>
              <a:t>* in  </a:t>
            </a:r>
            <a:r>
              <a:rPr lang="es-ES" sz="2400" b="1" dirty="0">
                <a:latin typeface="Calibri" panose="020F0502020204030204" pitchFamily="34" charset="0"/>
                <a:cs typeface="Calibri" panose="020F0502020204030204" pitchFamily="34" charset="0"/>
              </a:rPr>
              <a:t>Sierra Nevada</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Spain</a:t>
            </a:r>
            <a:r>
              <a:rPr lang="es-ES" sz="2400" dirty="0">
                <a:latin typeface="Calibri" panose="020F0502020204030204" pitchFamily="34" charset="0"/>
                <a:cs typeface="Calibri" panose="020F0502020204030204" pitchFamily="34" charset="0"/>
              </a:rPr>
              <a:t>) in </a:t>
            </a:r>
            <a:r>
              <a:rPr lang="es-ES" sz="2400" dirty="0" err="1">
                <a:latin typeface="Calibri" panose="020F0502020204030204" pitchFamily="34" charset="0"/>
                <a:cs typeface="Calibri" panose="020F0502020204030204" pitchFamily="34" charset="0"/>
              </a:rPr>
              <a:t>the</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period</a:t>
            </a:r>
            <a:r>
              <a:rPr lang="es-ES" sz="2400" dirty="0">
                <a:latin typeface="Calibri" panose="020F0502020204030204" pitchFamily="34" charset="0"/>
                <a:cs typeface="Calibri" panose="020F0502020204030204" pitchFamily="34" charset="0"/>
              </a:rPr>
              <a:t> 1984-2014.</a:t>
            </a:r>
            <a:br>
              <a:rPr lang="es-ES" sz="2400" dirty="0">
                <a:latin typeface="Calibri" panose="020F0502020204030204" pitchFamily="34" charset="0"/>
                <a:cs typeface="Calibri" panose="020F0502020204030204" pitchFamily="34" charset="0"/>
              </a:rPr>
            </a:br>
            <a:r>
              <a:rPr lang="es-ES" dirty="0">
                <a:latin typeface="Calibri" panose="020F0502020204030204" pitchFamily="34" charset="0"/>
                <a:cs typeface="Calibri" panose="020F0502020204030204" pitchFamily="34" charset="0"/>
              </a:rPr>
              <a:t>*</a:t>
            </a:r>
            <a:r>
              <a:rPr lang="es-ES" sz="1200" dirty="0">
                <a:latin typeface="Calibri" panose="020F0502020204030204" pitchFamily="34" charset="0"/>
                <a:cs typeface="Calibri" panose="020F0502020204030204" pitchFamily="34" charset="0"/>
              </a:rPr>
              <a:t>Gómez-Giráldez, Pedro J. &amp; Aguilar, Cristina &amp; Polo, María J.. (2014). Natural </a:t>
            </a:r>
            <a:r>
              <a:rPr lang="es-ES" sz="1200" dirty="0" err="1">
                <a:latin typeface="Calibri" panose="020F0502020204030204" pitchFamily="34" charset="0"/>
                <a:cs typeface="Calibri" panose="020F0502020204030204" pitchFamily="34" charset="0"/>
              </a:rPr>
              <a:t>vegetation</a:t>
            </a:r>
            <a:r>
              <a:rPr lang="es-ES" sz="1200" dirty="0">
                <a:latin typeface="Calibri" panose="020F0502020204030204" pitchFamily="34" charset="0"/>
                <a:cs typeface="Calibri" panose="020F0502020204030204" pitchFamily="34" charset="0"/>
              </a:rPr>
              <a:t> </a:t>
            </a:r>
            <a:r>
              <a:rPr lang="es-ES" sz="1200" dirty="0" err="1">
                <a:latin typeface="Calibri" panose="020F0502020204030204" pitchFamily="34" charset="0"/>
                <a:cs typeface="Calibri" panose="020F0502020204030204" pitchFamily="34" charset="0"/>
              </a:rPr>
              <a:t>covers</a:t>
            </a:r>
            <a:r>
              <a:rPr lang="es-ES" sz="1200" dirty="0">
                <a:latin typeface="Calibri" panose="020F0502020204030204" pitchFamily="34" charset="0"/>
                <a:cs typeface="Calibri" panose="020F0502020204030204" pitchFamily="34" charset="0"/>
              </a:rPr>
              <a:t> as </a:t>
            </a:r>
            <a:r>
              <a:rPr lang="es-ES" sz="1200" dirty="0" err="1">
                <a:latin typeface="Calibri" panose="020F0502020204030204" pitchFamily="34" charset="0"/>
                <a:cs typeface="Calibri" panose="020F0502020204030204" pitchFamily="34" charset="0"/>
              </a:rPr>
              <a:t>indicators</a:t>
            </a:r>
            <a:r>
              <a:rPr lang="es-ES" sz="1200" dirty="0">
                <a:latin typeface="Calibri" panose="020F0502020204030204" pitchFamily="34" charset="0"/>
                <a:cs typeface="Calibri" panose="020F0502020204030204" pitchFamily="34" charset="0"/>
              </a:rPr>
              <a:t> </a:t>
            </a:r>
            <a:r>
              <a:rPr lang="es-ES" sz="1200" dirty="0" err="1">
                <a:latin typeface="Calibri" panose="020F0502020204030204" pitchFamily="34" charset="0"/>
                <a:cs typeface="Calibri" panose="020F0502020204030204" pitchFamily="34" charset="0"/>
              </a:rPr>
              <a:t>of</a:t>
            </a:r>
            <a:r>
              <a:rPr lang="es-ES" sz="1200" dirty="0">
                <a:latin typeface="Calibri" panose="020F0502020204030204" pitchFamily="34" charset="0"/>
                <a:cs typeface="Calibri" panose="020F0502020204030204" pitchFamily="34" charset="0"/>
              </a:rPr>
              <a:t> </a:t>
            </a:r>
            <a:r>
              <a:rPr lang="es-ES" sz="1200" dirty="0" err="1">
                <a:latin typeface="Calibri" panose="020F0502020204030204" pitchFamily="34" charset="0"/>
                <a:cs typeface="Calibri" panose="020F0502020204030204" pitchFamily="34" charset="0"/>
              </a:rPr>
              <a:t>the</a:t>
            </a:r>
            <a:r>
              <a:rPr lang="es-ES" sz="1200" dirty="0">
                <a:latin typeface="Calibri" panose="020F0502020204030204" pitchFamily="34" charset="0"/>
                <a:cs typeface="Calibri" panose="020F0502020204030204" pitchFamily="34" charset="0"/>
              </a:rPr>
              <a:t> </a:t>
            </a:r>
            <a:r>
              <a:rPr lang="es-ES" sz="1200" dirty="0" err="1">
                <a:latin typeface="Calibri" panose="020F0502020204030204" pitchFamily="34" charset="0"/>
                <a:cs typeface="Calibri" panose="020F0502020204030204" pitchFamily="34" charset="0"/>
              </a:rPr>
              <a:t>soil</a:t>
            </a:r>
            <a:r>
              <a:rPr lang="es-ES" sz="1200" dirty="0">
                <a:latin typeface="Calibri" panose="020F0502020204030204" pitchFamily="34" charset="0"/>
                <a:cs typeface="Calibri" panose="020F0502020204030204" pitchFamily="34" charset="0"/>
              </a:rPr>
              <a:t> </a:t>
            </a:r>
            <a:r>
              <a:rPr lang="es-ES" sz="1200" dirty="0" err="1">
                <a:latin typeface="Calibri" panose="020F0502020204030204" pitchFamily="34" charset="0"/>
                <a:cs typeface="Calibri" panose="020F0502020204030204" pitchFamily="34" charset="0"/>
              </a:rPr>
              <a:t>water</a:t>
            </a:r>
            <a:r>
              <a:rPr lang="es-ES" sz="1200" dirty="0">
                <a:latin typeface="Calibri" panose="020F0502020204030204" pitchFamily="34" charset="0"/>
                <a:cs typeface="Calibri" panose="020F0502020204030204" pitchFamily="34" charset="0"/>
              </a:rPr>
              <a:t> </a:t>
            </a:r>
            <a:r>
              <a:rPr lang="es-ES" sz="1200" dirty="0" err="1">
                <a:latin typeface="Calibri" panose="020F0502020204030204" pitchFamily="34" charset="0"/>
                <a:cs typeface="Calibri" panose="020F0502020204030204" pitchFamily="34" charset="0"/>
              </a:rPr>
              <a:t>content</a:t>
            </a:r>
            <a:r>
              <a:rPr lang="es-ES" sz="1200" dirty="0">
                <a:latin typeface="Calibri" panose="020F0502020204030204" pitchFamily="34" charset="0"/>
                <a:cs typeface="Calibri" panose="020F0502020204030204" pitchFamily="34" charset="0"/>
              </a:rPr>
              <a:t> in a </a:t>
            </a:r>
            <a:r>
              <a:rPr lang="es-ES" sz="1200" dirty="0" err="1">
                <a:latin typeface="Calibri" panose="020F0502020204030204" pitchFamily="34" charset="0"/>
                <a:cs typeface="Calibri" panose="020F0502020204030204" pitchFamily="34" charset="0"/>
              </a:rPr>
              <a:t>semiarid</a:t>
            </a:r>
            <a:r>
              <a:rPr lang="es-ES" sz="1200" dirty="0">
                <a:latin typeface="Calibri" panose="020F0502020204030204" pitchFamily="34" charset="0"/>
                <a:cs typeface="Calibri" panose="020F0502020204030204" pitchFamily="34" charset="0"/>
              </a:rPr>
              <a:t> </a:t>
            </a:r>
            <a:r>
              <a:rPr lang="es-ES" sz="1200" dirty="0" err="1">
                <a:latin typeface="Calibri" panose="020F0502020204030204" pitchFamily="34" charset="0"/>
                <a:cs typeface="Calibri" panose="020F0502020204030204" pitchFamily="34" charset="0"/>
              </a:rPr>
              <a:t>mountainous</a:t>
            </a:r>
            <a:r>
              <a:rPr lang="es-ES" sz="1200" dirty="0">
                <a:latin typeface="Calibri" panose="020F0502020204030204" pitchFamily="34" charset="0"/>
                <a:cs typeface="Calibri" panose="020F0502020204030204" pitchFamily="34" charset="0"/>
              </a:rPr>
              <a:t> </a:t>
            </a:r>
            <a:r>
              <a:rPr lang="es-ES" sz="1200" dirty="0" err="1">
                <a:latin typeface="Calibri" panose="020F0502020204030204" pitchFamily="34" charset="0"/>
                <a:cs typeface="Calibri" panose="020F0502020204030204" pitchFamily="34" charset="0"/>
              </a:rPr>
              <a:t>watershed</a:t>
            </a:r>
            <a:r>
              <a:rPr lang="es-ES" sz="1200" dirty="0">
                <a:latin typeface="Calibri" panose="020F0502020204030204" pitchFamily="34" charset="0"/>
                <a:cs typeface="Calibri" panose="020F0502020204030204" pitchFamily="34" charset="0"/>
              </a:rPr>
              <a:t>. </a:t>
            </a:r>
            <a:r>
              <a:rPr lang="es-ES" sz="1200" dirty="0" err="1">
                <a:latin typeface="Calibri" panose="020F0502020204030204" pitchFamily="34" charset="0"/>
                <a:cs typeface="Calibri" panose="020F0502020204030204" pitchFamily="34" charset="0"/>
              </a:rPr>
              <a:t>Ecological</a:t>
            </a:r>
            <a:r>
              <a:rPr lang="es-ES" sz="1200" dirty="0">
                <a:latin typeface="Calibri" panose="020F0502020204030204" pitchFamily="34" charset="0"/>
                <a:cs typeface="Calibri" panose="020F0502020204030204" pitchFamily="34" charset="0"/>
              </a:rPr>
              <a:t> </a:t>
            </a:r>
            <a:r>
              <a:rPr lang="es-ES" sz="1200" dirty="0" err="1">
                <a:latin typeface="Calibri" panose="020F0502020204030204" pitchFamily="34" charset="0"/>
                <a:cs typeface="Calibri" panose="020F0502020204030204" pitchFamily="34" charset="0"/>
              </a:rPr>
              <a:t>Indicators</a:t>
            </a:r>
            <a:r>
              <a:rPr lang="es-ES" sz="1200" dirty="0">
                <a:latin typeface="Calibri" panose="020F0502020204030204" pitchFamily="34" charset="0"/>
                <a:cs typeface="Calibri" panose="020F0502020204030204" pitchFamily="34" charset="0"/>
              </a:rPr>
              <a:t>. 46. 524 - 535. 10.1016/j.ecolind.2014.06.024. </a:t>
            </a:r>
          </a:p>
          <a:p>
            <a:pPr marL="457200" indent="-457200">
              <a:buFont typeface="+mj-lt"/>
              <a:buAutoNum type="arabicPeriod"/>
            </a:pPr>
            <a:endParaRPr lang="es-ES" sz="2400" dirty="0">
              <a:latin typeface="Calibri" panose="020F0502020204030204" pitchFamily="34" charset="0"/>
              <a:cs typeface="Calibri" panose="020F0502020204030204" pitchFamily="34" charset="0"/>
            </a:endParaRPr>
          </a:p>
          <a:p>
            <a:pPr marL="457200" indent="-457200">
              <a:buFont typeface="+mj-lt"/>
              <a:buAutoNum type="arabicPeriod"/>
            </a:pPr>
            <a:r>
              <a:rPr lang="es-ES" sz="2400" dirty="0" err="1">
                <a:latin typeface="Calibri" panose="020F0502020204030204" pitchFamily="34" charset="0"/>
                <a:cs typeface="Calibri" panose="020F0502020204030204" pitchFamily="34" charset="0"/>
              </a:rPr>
              <a:t>Analysis</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the</a:t>
            </a:r>
            <a:r>
              <a:rPr lang="es-ES" sz="2400" dirty="0">
                <a:latin typeface="Calibri" panose="020F0502020204030204" pitchFamily="34" charset="0"/>
                <a:cs typeface="Calibri" panose="020F0502020204030204" pitchFamily="34" charset="0"/>
              </a:rPr>
              <a:t> NDVI </a:t>
            </a:r>
            <a:r>
              <a:rPr lang="es-ES" sz="2400" dirty="0" err="1">
                <a:latin typeface="Calibri" panose="020F0502020204030204" pitchFamily="34" charset="0"/>
                <a:cs typeface="Calibri" panose="020F0502020204030204" pitchFamily="34" charset="0"/>
              </a:rPr>
              <a:t>of</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zone</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influence</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of</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ditches</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using</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differents</a:t>
            </a:r>
            <a:r>
              <a:rPr lang="es-ES" sz="2400" dirty="0">
                <a:latin typeface="Calibri" panose="020F0502020204030204" pitchFamily="34" charset="0"/>
                <a:cs typeface="Calibri" panose="020F0502020204030204" pitchFamily="34" charset="0"/>
              </a:rPr>
              <a:t> buffer.</a:t>
            </a:r>
          </a:p>
          <a:p>
            <a:pPr marL="457200" indent="-457200">
              <a:buFont typeface="+mj-lt"/>
              <a:buAutoNum type="arabicPeriod"/>
            </a:pPr>
            <a:endParaRPr lang="es-ES" sz="2400" dirty="0">
              <a:latin typeface="Calibri" panose="020F0502020204030204" pitchFamily="34" charset="0"/>
              <a:cs typeface="Calibri" panose="020F0502020204030204" pitchFamily="34" charset="0"/>
            </a:endParaRPr>
          </a:p>
          <a:p>
            <a:pPr marL="457200" indent="-457200">
              <a:buFont typeface="+mj-lt"/>
              <a:buAutoNum type="arabicPeriod"/>
            </a:pPr>
            <a:r>
              <a:rPr lang="es-ES" sz="2400" dirty="0" err="1">
                <a:latin typeface="Calibri" panose="020F0502020204030204" pitchFamily="34" charset="0"/>
                <a:cs typeface="Calibri" panose="020F0502020204030204" pitchFamily="34" charset="0"/>
              </a:rPr>
              <a:t>Evaluation</a:t>
            </a:r>
            <a:r>
              <a:rPr lang="es-ES" sz="2400" dirty="0">
                <a:latin typeface="Calibri" panose="020F0502020204030204" pitchFamily="34" charset="0"/>
                <a:cs typeface="Calibri" panose="020F0502020204030204" pitchFamily="34" charset="0"/>
              </a:rPr>
              <a:t> in </a:t>
            </a:r>
            <a:r>
              <a:rPr lang="es-ES" sz="2400" dirty="0" err="1">
                <a:latin typeface="Calibri" panose="020F0502020204030204" pitchFamily="34" charset="0"/>
                <a:cs typeface="Calibri" panose="020F0502020204030204" pitchFamily="34" charset="0"/>
              </a:rPr>
              <a:t>detail</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the</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effects</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of</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restorations</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of</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ditches</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exactly</a:t>
            </a:r>
            <a:r>
              <a:rPr lang="es-ES" sz="2400"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the</a:t>
            </a:r>
            <a:r>
              <a:rPr lang="es-ES" sz="2400" dirty="0">
                <a:latin typeface="Calibri" panose="020F0502020204030204" pitchFamily="34" charset="0"/>
                <a:cs typeface="Calibri" panose="020F0502020204030204" pitchFamily="34" charset="0"/>
              </a:rPr>
              <a:t> </a:t>
            </a:r>
            <a:r>
              <a:rPr lang="es-ES" sz="2400" b="1" dirty="0">
                <a:latin typeface="Calibri" panose="020F0502020204030204" pitchFamily="34" charset="0"/>
                <a:cs typeface="Calibri" panose="020F0502020204030204" pitchFamily="34" charset="0"/>
              </a:rPr>
              <a:t>Barjas </a:t>
            </a:r>
            <a:r>
              <a:rPr lang="es-ES" sz="2400" b="1" dirty="0" err="1">
                <a:latin typeface="Calibri" panose="020F0502020204030204" pitchFamily="34" charset="0"/>
                <a:cs typeface="Calibri" panose="020F0502020204030204" pitchFamily="34" charset="0"/>
              </a:rPr>
              <a:t>Ditch</a:t>
            </a:r>
            <a:r>
              <a:rPr lang="es-ES" sz="2400" b="1" dirty="0">
                <a:latin typeface="Calibri" panose="020F0502020204030204" pitchFamily="34" charset="0"/>
                <a:cs typeface="Calibri" panose="020F0502020204030204" pitchFamily="34" charset="0"/>
              </a:rPr>
              <a:t>, </a:t>
            </a:r>
            <a:r>
              <a:rPr lang="es-ES" sz="2400" dirty="0" err="1">
                <a:latin typeface="Calibri" panose="020F0502020204030204" pitchFamily="34" charset="0"/>
                <a:cs typeface="Calibri" panose="020F0502020204030204" pitchFamily="34" charset="0"/>
              </a:rPr>
              <a:t>restored</a:t>
            </a:r>
            <a:r>
              <a:rPr lang="es-ES" sz="2400" dirty="0">
                <a:latin typeface="Calibri" panose="020F0502020204030204" pitchFamily="34" charset="0"/>
                <a:cs typeface="Calibri" panose="020F0502020204030204" pitchFamily="34" charset="0"/>
              </a:rPr>
              <a:t> in 2014.</a:t>
            </a:r>
          </a:p>
        </p:txBody>
      </p:sp>
      <p:sp>
        <p:nvSpPr>
          <p:cNvPr id="3" name="CuadroTexto 2">
            <a:extLst>
              <a:ext uri="{FF2B5EF4-FFF2-40B4-BE49-F238E27FC236}">
                <a16:creationId xmlns:a16="http://schemas.microsoft.com/office/drawing/2014/main" id="{532BB1B8-3B9D-4266-8243-F28394D49C44}"/>
              </a:ext>
            </a:extLst>
          </p:cNvPr>
          <p:cNvSpPr txBox="1"/>
          <p:nvPr/>
        </p:nvSpPr>
        <p:spPr>
          <a:xfrm>
            <a:off x="144842" y="3683682"/>
            <a:ext cx="926507" cy="954107"/>
          </a:xfrm>
          <a:prstGeom prst="rect">
            <a:avLst/>
          </a:prstGeom>
          <a:noFill/>
          <a:ln>
            <a:solidFill>
              <a:schemeClr val="tx1"/>
            </a:solidFill>
          </a:ln>
        </p:spPr>
        <p:txBody>
          <a:bodyPr wrap="square" rtlCol="0">
            <a:spAutoFit/>
          </a:bodyPr>
          <a:lstStyle/>
          <a:p>
            <a:pPr algn="ctr"/>
            <a:r>
              <a:rPr lang="es-ES" dirty="0"/>
              <a:t>GLOBAL &amp; BASINS </a:t>
            </a:r>
            <a:br>
              <a:rPr lang="es-ES" dirty="0"/>
            </a:br>
            <a:r>
              <a:rPr lang="es-ES" dirty="0"/>
              <a:t>SCALE</a:t>
            </a:r>
          </a:p>
        </p:txBody>
      </p:sp>
      <p:sp>
        <p:nvSpPr>
          <p:cNvPr id="4" name="Abrir llave 3">
            <a:extLst>
              <a:ext uri="{FF2B5EF4-FFF2-40B4-BE49-F238E27FC236}">
                <a16:creationId xmlns:a16="http://schemas.microsoft.com/office/drawing/2014/main" id="{28C83944-6465-43FE-B43A-014B9E3B9FD6}"/>
              </a:ext>
            </a:extLst>
          </p:cNvPr>
          <p:cNvSpPr/>
          <p:nvPr/>
        </p:nvSpPr>
        <p:spPr>
          <a:xfrm>
            <a:off x="1092991" y="3228210"/>
            <a:ext cx="116519" cy="1926454"/>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S"/>
          </a:p>
        </p:txBody>
      </p:sp>
      <p:sp>
        <p:nvSpPr>
          <p:cNvPr id="19" name="CuadroTexto 18">
            <a:extLst>
              <a:ext uri="{FF2B5EF4-FFF2-40B4-BE49-F238E27FC236}">
                <a16:creationId xmlns:a16="http://schemas.microsoft.com/office/drawing/2014/main" id="{53E7EB1A-B9F3-4E3D-8753-55B3322C9567}"/>
              </a:ext>
            </a:extLst>
          </p:cNvPr>
          <p:cNvSpPr txBox="1"/>
          <p:nvPr/>
        </p:nvSpPr>
        <p:spPr>
          <a:xfrm>
            <a:off x="150832" y="5493741"/>
            <a:ext cx="926507" cy="523220"/>
          </a:xfrm>
          <a:prstGeom prst="rect">
            <a:avLst/>
          </a:prstGeom>
          <a:noFill/>
          <a:ln>
            <a:solidFill>
              <a:schemeClr val="tx1"/>
            </a:solidFill>
          </a:ln>
        </p:spPr>
        <p:txBody>
          <a:bodyPr wrap="square" rtlCol="0">
            <a:spAutoFit/>
          </a:bodyPr>
          <a:lstStyle>
            <a:defPPr marR="0" lvl="0" algn="l" rtl="0">
              <a:lnSpc>
                <a:spcPct val="100000"/>
              </a:lnSpc>
              <a:spcBef>
                <a:spcPts val="0"/>
              </a:spcBef>
              <a:spcAft>
                <a:spcPts val="0"/>
              </a:spcAft>
            </a:defPPr>
            <a:lvl1pPr algn="ctr"/>
          </a:lstStyle>
          <a:p>
            <a:r>
              <a:rPr lang="es-ES" dirty="0"/>
              <a:t>DITCH</a:t>
            </a:r>
          </a:p>
          <a:p>
            <a:r>
              <a:rPr lang="es-ES" dirty="0"/>
              <a:t>SCALE</a:t>
            </a:r>
          </a:p>
        </p:txBody>
      </p:sp>
    </p:spTree>
    <p:extLst>
      <p:ext uri="{BB962C8B-B14F-4D97-AF65-F5344CB8AC3E}">
        <p14:creationId xmlns:p14="http://schemas.microsoft.com/office/powerpoint/2010/main" val="3696782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rot="10800000" flipH="1">
            <a:off x="685800" y="638604"/>
            <a:ext cx="10820400" cy="45719"/>
          </a:xfrm>
          <a:custGeom>
            <a:avLst/>
            <a:gdLst/>
            <a:ahLst/>
            <a:cxnLst/>
            <a:rect l="l" t="t" r="r" b="b"/>
            <a:pathLst>
              <a:path w="120000" h="120000" extrusionOk="0">
                <a:moveTo>
                  <a:pt x="0" y="0"/>
                </a:moveTo>
                <a:lnTo>
                  <a:pt x="120000" y="0"/>
                </a:lnTo>
                <a:lnTo>
                  <a:pt x="120000" y="120000"/>
                </a:lnTo>
                <a:lnTo>
                  <a:pt x="0" y="120000"/>
                </a:lnTo>
                <a:close/>
              </a:path>
            </a:pathLst>
          </a:custGeom>
          <a:solidFill>
            <a:srgbClr val="A5A5A5"/>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61A9"/>
              </a:solidFill>
              <a:latin typeface="Calibri" panose="020F0502020204030204" pitchFamily="34" charset="0"/>
              <a:ea typeface="Calibri"/>
              <a:cs typeface="Calibri" panose="020F0502020204030204" pitchFamily="34" charset="0"/>
              <a:sym typeface="Calibri"/>
            </a:endParaRPr>
          </a:p>
        </p:txBody>
      </p:sp>
      <p:pic>
        <p:nvPicPr>
          <p:cNvPr id="15" name="Google Shape;91;p1">
            <a:extLst>
              <a:ext uri="{FF2B5EF4-FFF2-40B4-BE49-F238E27FC236}">
                <a16:creationId xmlns:a16="http://schemas.microsoft.com/office/drawing/2014/main" id="{E4D3D350-1D7C-45C3-86C4-FFC71D9099B4}"/>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0293980" y="105406"/>
            <a:ext cx="1795827" cy="410206"/>
          </a:xfrm>
          <a:prstGeom prst="rect">
            <a:avLst/>
          </a:prstGeom>
          <a:noFill/>
          <a:ln>
            <a:noFill/>
          </a:ln>
        </p:spPr>
      </p:pic>
      <p:pic>
        <p:nvPicPr>
          <p:cNvPr id="16" name="Google Shape;95;p1" descr="Resultado de imagen de IISTA logo">
            <a:extLst>
              <a:ext uri="{FF2B5EF4-FFF2-40B4-BE49-F238E27FC236}">
                <a16:creationId xmlns:a16="http://schemas.microsoft.com/office/drawing/2014/main" id="{4A6EBED0-EA6C-4B17-A20B-1DC68A9924F6}"/>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9667572" y="11561"/>
            <a:ext cx="620576" cy="620576"/>
          </a:xfrm>
          <a:prstGeom prst="rect">
            <a:avLst/>
          </a:prstGeom>
          <a:noFill/>
          <a:ln>
            <a:noFill/>
          </a:ln>
        </p:spPr>
      </p:pic>
      <p:pic>
        <p:nvPicPr>
          <p:cNvPr id="18" name="Imagen 17">
            <a:extLst>
              <a:ext uri="{FF2B5EF4-FFF2-40B4-BE49-F238E27FC236}">
                <a16:creationId xmlns:a16="http://schemas.microsoft.com/office/drawing/2014/main" id="{DC87F7C3-5A7B-4BED-AF5D-A5849A5BD4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2193" y="96517"/>
            <a:ext cx="1999778" cy="522818"/>
          </a:xfrm>
          <a:prstGeom prst="rect">
            <a:avLst/>
          </a:prstGeom>
        </p:spPr>
      </p:pic>
      <p:sp>
        <p:nvSpPr>
          <p:cNvPr id="105" name="Google Shape;105;p2"/>
          <p:cNvSpPr/>
          <p:nvPr/>
        </p:nvSpPr>
        <p:spPr>
          <a:xfrm>
            <a:off x="622284" y="726349"/>
            <a:ext cx="2865633"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dirty="0">
                <a:solidFill>
                  <a:srgbClr val="595959"/>
                </a:solidFill>
                <a:latin typeface="Calibri" panose="020F0502020204030204" pitchFamily="34" charset="0"/>
                <a:ea typeface="Calibri"/>
                <a:cs typeface="Calibri" panose="020F0502020204030204" pitchFamily="34" charset="0"/>
                <a:sym typeface="Calibri"/>
              </a:rPr>
              <a:t>STUDY </a:t>
            </a:r>
            <a:r>
              <a:rPr lang="en-US" sz="2800" dirty="0">
                <a:solidFill>
                  <a:srgbClr val="595959"/>
                </a:solidFill>
                <a:latin typeface="Calibri" panose="020F0502020204030204" pitchFamily="34" charset="0"/>
                <a:ea typeface="Calibri"/>
                <a:cs typeface="Calibri" panose="020F0502020204030204" pitchFamily="34" charset="0"/>
                <a:sym typeface="Calibri"/>
              </a:rPr>
              <a:t>AREA</a:t>
            </a:r>
            <a:endParaRPr lang="en-US" sz="2800" b="0" i="0" u="none" strike="noStrike" cap="none" dirty="0">
              <a:solidFill>
                <a:srgbClr val="595959"/>
              </a:solidFill>
              <a:latin typeface="Calibri" panose="020F0502020204030204" pitchFamily="34" charset="0"/>
              <a:ea typeface="Calibri"/>
              <a:cs typeface="Calibri" panose="020F0502020204030204" pitchFamily="34" charset="0"/>
              <a:sym typeface="Calibri"/>
            </a:endParaRPr>
          </a:p>
        </p:txBody>
      </p:sp>
      <p:sp>
        <p:nvSpPr>
          <p:cNvPr id="9" name="Text Box 9">
            <a:extLst>
              <a:ext uri="{FF2B5EF4-FFF2-40B4-BE49-F238E27FC236}">
                <a16:creationId xmlns:a16="http://schemas.microsoft.com/office/drawing/2014/main" id="{9F05A5EE-C54A-4471-82B9-16740C6DEE0F}"/>
              </a:ext>
            </a:extLst>
          </p:cNvPr>
          <p:cNvSpPr txBox="1">
            <a:spLocks noChangeArrowheads="1"/>
          </p:cNvSpPr>
          <p:nvPr/>
        </p:nvSpPr>
        <p:spPr bwMode="auto">
          <a:xfrm>
            <a:off x="852019" y="1685868"/>
            <a:ext cx="5356807" cy="1323439"/>
          </a:xfrm>
          <a:prstGeom prst="rect">
            <a:avLst/>
          </a:prstGeom>
          <a:noFill/>
          <a:ln w="9525">
            <a:noFill/>
            <a:miter lim="800000"/>
            <a:headEnd/>
            <a:tailEnd/>
          </a:ln>
          <a:effectLst/>
        </p:spPr>
        <p:txBody>
          <a:bodyPr wrap="square" numCol="1">
            <a:spAutoFit/>
          </a:bodyPr>
          <a:lstStyle/>
          <a:p>
            <a:pPr marL="285750" indent="-285750">
              <a:buFont typeface="Arial" panose="020B0604020202020204" pitchFamily="34" charset="0"/>
              <a:buChar char="•"/>
            </a:pPr>
            <a:r>
              <a:rPr lang="es-ES" sz="2000" dirty="0">
                <a:solidFill>
                  <a:schemeClr val="tx1">
                    <a:lumMod val="50000"/>
                    <a:lumOff val="50000"/>
                  </a:schemeClr>
                </a:solidFill>
                <a:latin typeface="Calibri" panose="020F0502020204030204" pitchFamily="34" charset="0"/>
                <a:cs typeface="Calibri" panose="020F0502020204030204" pitchFamily="34" charset="0"/>
              </a:rPr>
              <a:t>South </a:t>
            </a:r>
            <a:r>
              <a:rPr lang="es-ES" sz="2000" dirty="0" err="1">
                <a:solidFill>
                  <a:schemeClr val="tx1">
                    <a:lumMod val="50000"/>
                    <a:lumOff val="50000"/>
                  </a:schemeClr>
                </a:solidFill>
                <a:latin typeface="Calibri" panose="020F0502020204030204" pitchFamily="34" charset="0"/>
                <a:cs typeface="Calibri" panose="020F0502020204030204" pitchFamily="34" charset="0"/>
              </a:rPr>
              <a:t>face</a:t>
            </a:r>
            <a:r>
              <a:rPr lang="es-ES" sz="2000" dirty="0">
                <a:solidFill>
                  <a:schemeClr val="tx1">
                    <a:lumMod val="50000"/>
                    <a:lumOff val="50000"/>
                  </a:schemeClr>
                </a:solidFill>
                <a:latin typeface="Calibri" panose="020F0502020204030204" pitchFamily="34" charset="0"/>
                <a:cs typeface="Calibri" panose="020F0502020204030204" pitchFamily="34" charset="0"/>
              </a:rPr>
              <a:t> </a:t>
            </a:r>
            <a:r>
              <a:rPr lang="es-ES" sz="2000" dirty="0" err="1">
                <a:solidFill>
                  <a:schemeClr val="tx1">
                    <a:lumMod val="50000"/>
                    <a:lumOff val="50000"/>
                  </a:schemeClr>
                </a:solidFill>
                <a:latin typeface="Calibri" panose="020F0502020204030204" pitchFamily="34" charset="0"/>
                <a:cs typeface="Calibri" panose="020F0502020204030204" pitchFamily="34" charset="0"/>
              </a:rPr>
              <a:t>of</a:t>
            </a:r>
            <a:r>
              <a:rPr lang="es-ES" sz="2000" dirty="0">
                <a:solidFill>
                  <a:schemeClr val="tx1">
                    <a:lumMod val="50000"/>
                    <a:lumOff val="50000"/>
                  </a:schemeClr>
                </a:solidFill>
                <a:latin typeface="Calibri" panose="020F0502020204030204" pitchFamily="34" charset="0"/>
                <a:cs typeface="Calibri" panose="020F0502020204030204" pitchFamily="34" charset="0"/>
              </a:rPr>
              <a:t> Sierra Nevada</a:t>
            </a:r>
          </a:p>
          <a:p>
            <a:pPr marL="285750" indent="-285750">
              <a:buFont typeface="Arial" panose="020B0604020202020204" pitchFamily="34" charset="0"/>
              <a:buChar char="•"/>
            </a:pPr>
            <a:r>
              <a:rPr lang="es-ES" sz="2000" dirty="0">
                <a:solidFill>
                  <a:schemeClr val="tx1">
                    <a:lumMod val="50000"/>
                    <a:lumOff val="50000"/>
                  </a:schemeClr>
                </a:solidFill>
                <a:latin typeface="Calibri" panose="020F0502020204030204" pitchFamily="34" charset="0"/>
                <a:cs typeface="Calibri" panose="020F0502020204030204" pitchFamily="34" charset="0"/>
              </a:rPr>
              <a:t>Guadalfeo </a:t>
            </a:r>
            <a:r>
              <a:rPr lang="es-ES" sz="2000" dirty="0" err="1">
                <a:solidFill>
                  <a:schemeClr val="tx1">
                    <a:lumMod val="50000"/>
                    <a:lumOff val="50000"/>
                  </a:schemeClr>
                </a:solidFill>
                <a:latin typeface="Calibri" panose="020F0502020204030204" pitchFamily="34" charset="0"/>
                <a:cs typeface="Calibri" panose="020F0502020204030204" pitchFamily="34" charset="0"/>
              </a:rPr>
              <a:t>Basin</a:t>
            </a:r>
            <a:endParaRPr lang="es-ES" sz="2000" dirty="0">
              <a:solidFill>
                <a:schemeClr val="tx1">
                  <a:lumMod val="50000"/>
                  <a:lumOff val="50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s-ES" sz="2000" dirty="0">
                <a:solidFill>
                  <a:schemeClr val="tx1">
                    <a:lumMod val="50000"/>
                    <a:lumOff val="50000"/>
                  </a:schemeClr>
                </a:solidFill>
                <a:latin typeface="Calibri" panose="020F0502020204030204" pitchFamily="34" charset="0"/>
                <a:cs typeface="Calibri" panose="020F0502020204030204" pitchFamily="34" charset="0"/>
              </a:rPr>
              <a:t>Cañar Town</a:t>
            </a:r>
          </a:p>
          <a:p>
            <a:pPr marL="285750" indent="-285750">
              <a:buFont typeface="Arial" panose="020B0604020202020204" pitchFamily="34" charset="0"/>
              <a:buChar char="•"/>
            </a:pPr>
            <a:r>
              <a:rPr lang="es-ES" sz="2000" dirty="0">
                <a:solidFill>
                  <a:schemeClr val="tx1">
                    <a:lumMod val="50000"/>
                    <a:lumOff val="50000"/>
                  </a:schemeClr>
                </a:solidFill>
                <a:latin typeface="Calibri" panose="020F0502020204030204" pitchFamily="34" charset="0"/>
                <a:cs typeface="Calibri" panose="020F0502020204030204" pitchFamily="34" charset="0"/>
              </a:rPr>
              <a:t>MEMOLA Project in 2014 (</a:t>
            </a:r>
            <a:r>
              <a:rPr lang="es-ES" sz="2000" dirty="0" err="1">
                <a:solidFill>
                  <a:schemeClr val="tx1">
                    <a:lumMod val="50000"/>
                    <a:lumOff val="50000"/>
                  </a:schemeClr>
                </a:solidFill>
                <a:latin typeface="Calibri" panose="020F0502020204030204" pitchFamily="34" charset="0"/>
                <a:cs typeface="Calibri" panose="020F0502020204030204" pitchFamily="34" charset="0"/>
              </a:rPr>
              <a:t>Restoration</a:t>
            </a:r>
            <a:r>
              <a:rPr lang="es-ES" sz="2000" dirty="0">
                <a:solidFill>
                  <a:schemeClr val="tx1">
                    <a:lumMod val="50000"/>
                    <a:lumOff val="50000"/>
                  </a:schemeClr>
                </a:solidFill>
                <a:latin typeface="Calibri" panose="020F0502020204030204" pitchFamily="34" charset="0"/>
                <a:cs typeface="Calibri" panose="020F0502020204030204" pitchFamily="34" charset="0"/>
              </a:rPr>
              <a:t>)</a:t>
            </a:r>
            <a:endParaRPr lang="es-ES" sz="1400" dirty="0">
              <a:solidFill>
                <a:schemeClr val="tx1">
                  <a:lumMod val="65000"/>
                  <a:lumOff val="35000"/>
                </a:schemeClr>
              </a:solidFill>
              <a:latin typeface="Calibri" panose="020F0502020204030204" pitchFamily="34" charset="0"/>
              <a:ea typeface="Frutiger-Light"/>
              <a:cs typeface="Calibri" panose="020F0502020204030204" pitchFamily="34" charset="0"/>
              <a:sym typeface="Frutiger-Light"/>
            </a:endParaRPr>
          </a:p>
        </p:txBody>
      </p:sp>
      <p:sp>
        <p:nvSpPr>
          <p:cNvPr id="11" name="17 CuadroTexto">
            <a:extLst>
              <a:ext uri="{FF2B5EF4-FFF2-40B4-BE49-F238E27FC236}">
                <a16:creationId xmlns:a16="http://schemas.microsoft.com/office/drawing/2014/main" id="{A366DC21-01CC-40AD-B002-76C1416E0C5A}"/>
              </a:ext>
            </a:extLst>
          </p:cNvPr>
          <p:cNvSpPr txBox="1"/>
          <p:nvPr/>
        </p:nvSpPr>
        <p:spPr>
          <a:xfrm>
            <a:off x="785948" y="1150927"/>
            <a:ext cx="4270090" cy="506292"/>
          </a:xfrm>
          <a:prstGeom prst="rect">
            <a:avLst/>
          </a:prstGeom>
          <a:noFill/>
        </p:spPr>
        <p:txBody>
          <a:bodyPr wrap="square" rtlCol="0">
            <a:spAutoFit/>
          </a:bodyPr>
          <a:lstStyle/>
          <a:p>
            <a:pPr>
              <a:lnSpc>
                <a:spcPct val="150000"/>
              </a:lnSpc>
            </a:pPr>
            <a:r>
              <a:rPr lang="en-US" sz="2000" b="1" u="sng" dirty="0" err="1">
                <a:solidFill>
                  <a:schemeClr val="tx1">
                    <a:lumMod val="50000"/>
                    <a:lumOff val="50000"/>
                  </a:schemeClr>
                </a:solidFill>
                <a:latin typeface="Calibri" panose="020F0502020204030204" pitchFamily="34" charset="0"/>
                <a:cs typeface="Calibri" panose="020F0502020204030204" pitchFamily="34" charset="0"/>
              </a:rPr>
              <a:t>Barjas</a:t>
            </a:r>
            <a:endParaRPr lang="en-US" sz="2000" b="1" u="sng" dirty="0">
              <a:solidFill>
                <a:schemeClr val="tx1">
                  <a:lumMod val="50000"/>
                  <a:lumOff val="50000"/>
                </a:schemeClr>
              </a:solidFill>
              <a:latin typeface="Calibri" panose="020F0502020204030204" pitchFamily="34" charset="0"/>
              <a:cs typeface="Calibri" panose="020F0502020204030204" pitchFamily="34" charset="0"/>
            </a:endParaRPr>
          </a:p>
        </p:txBody>
      </p:sp>
      <p:grpSp>
        <p:nvGrpSpPr>
          <p:cNvPr id="28" name="Grupo 27">
            <a:extLst>
              <a:ext uri="{FF2B5EF4-FFF2-40B4-BE49-F238E27FC236}">
                <a16:creationId xmlns:a16="http://schemas.microsoft.com/office/drawing/2014/main" id="{01E72351-3BBB-47CF-B18A-71D832BDF7EF}"/>
              </a:ext>
            </a:extLst>
          </p:cNvPr>
          <p:cNvGrpSpPr/>
          <p:nvPr/>
        </p:nvGrpSpPr>
        <p:grpSpPr>
          <a:xfrm>
            <a:off x="502447" y="3193516"/>
            <a:ext cx="5451782" cy="3596553"/>
            <a:chOff x="502447" y="3193516"/>
            <a:chExt cx="5451782" cy="3596553"/>
          </a:xfrm>
        </p:grpSpPr>
        <p:pic>
          <p:nvPicPr>
            <p:cNvPr id="8" name="Imagen 7">
              <a:extLst>
                <a:ext uri="{FF2B5EF4-FFF2-40B4-BE49-F238E27FC236}">
                  <a16:creationId xmlns:a16="http://schemas.microsoft.com/office/drawing/2014/main" id="{44D5AD30-EA98-422B-B3D1-721165BB59D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2447" y="3193516"/>
              <a:ext cx="2697415" cy="3596553"/>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56FACA61-6BD2-4C93-8199-86866861E75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5400000">
              <a:off x="2811978" y="3647614"/>
              <a:ext cx="3591144" cy="2693358"/>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grpSp>
      <p:grpSp>
        <p:nvGrpSpPr>
          <p:cNvPr id="26" name="Grupo 25">
            <a:extLst>
              <a:ext uri="{FF2B5EF4-FFF2-40B4-BE49-F238E27FC236}">
                <a16:creationId xmlns:a16="http://schemas.microsoft.com/office/drawing/2014/main" id="{96ED6BBB-DFC2-46A6-BE34-8A918C7CE126}"/>
              </a:ext>
            </a:extLst>
          </p:cNvPr>
          <p:cNvGrpSpPr/>
          <p:nvPr/>
        </p:nvGrpSpPr>
        <p:grpSpPr>
          <a:xfrm>
            <a:off x="5417818" y="752514"/>
            <a:ext cx="6632608" cy="6105485"/>
            <a:chOff x="5417818" y="752514"/>
            <a:chExt cx="6632608" cy="6105485"/>
          </a:xfrm>
        </p:grpSpPr>
        <p:pic>
          <p:nvPicPr>
            <p:cNvPr id="3" name="Imagen 2">
              <a:extLst>
                <a:ext uri="{FF2B5EF4-FFF2-40B4-BE49-F238E27FC236}">
                  <a16:creationId xmlns:a16="http://schemas.microsoft.com/office/drawing/2014/main" id="{6A238FFF-A0F0-4771-B2A3-2C1801B074D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256885" y="755128"/>
              <a:ext cx="5793541" cy="6100258"/>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4" name="Rectángulo 3">
              <a:extLst>
                <a:ext uri="{FF2B5EF4-FFF2-40B4-BE49-F238E27FC236}">
                  <a16:creationId xmlns:a16="http://schemas.microsoft.com/office/drawing/2014/main" id="{AE657F33-F450-4526-A654-0DF263C9D741}"/>
                </a:ext>
              </a:extLst>
            </p:cNvPr>
            <p:cNvSpPr/>
            <p:nvPr/>
          </p:nvSpPr>
          <p:spPr>
            <a:xfrm>
              <a:off x="9920974" y="5053584"/>
              <a:ext cx="2072640" cy="1804415"/>
            </a:xfrm>
            <a:prstGeom prst="rect">
              <a:avLst/>
            </a:prstGeom>
            <a:solidFill>
              <a:srgbClr val="FFFFFF">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Calibri" panose="020F0502020204030204" pitchFamily="34" charset="0"/>
                <a:cs typeface="Calibri" panose="020F0502020204030204" pitchFamily="34" charset="0"/>
              </a:endParaRPr>
            </a:p>
          </p:txBody>
        </p:sp>
        <p:sp>
          <p:nvSpPr>
            <p:cNvPr id="22" name="CuadroTexto 21">
              <a:extLst>
                <a:ext uri="{FF2B5EF4-FFF2-40B4-BE49-F238E27FC236}">
                  <a16:creationId xmlns:a16="http://schemas.microsoft.com/office/drawing/2014/main" id="{C667E84C-11A0-41CD-B7CE-31E37EAC80A7}"/>
                </a:ext>
              </a:extLst>
            </p:cNvPr>
            <p:cNvSpPr txBox="1"/>
            <p:nvPr/>
          </p:nvSpPr>
          <p:spPr>
            <a:xfrm>
              <a:off x="10520127" y="5121922"/>
              <a:ext cx="1431511" cy="313447"/>
            </a:xfrm>
            <a:prstGeom prst="rect">
              <a:avLst/>
            </a:prstGeom>
            <a:solidFill>
              <a:srgbClr val="F2F2F2"/>
            </a:solidFill>
            <a:ln>
              <a:noFill/>
            </a:ln>
          </p:spPr>
          <p:txBody>
            <a:bodyPr wrap="square" rtlCol="0">
              <a:spAutoFit/>
            </a:bodyPr>
            <a:lstStyle/>
            <a:p>
              <a:pPr algn="ctr"/>
              <a:r>
                <a:rPr lang="es-ES" dirty="0">
                  <a:latin typeface="Calibri" panose="020F0502020204030204" pitchFamily="34" charset="0"/>
                  <a:cs typeface="Calibri" panose="020F0502020204030204" pitchFamily="34" charset="0"/>
                </a:rPr>
                <a:t>Barjas </a:t>
              </a:r>
              <a:r>
                <a:rPr lang="es-ES" dirty="0" err="1">
                  <a:latin typeface="Calibri" panose="020F0502020204030204" pitchFamily="34" charset="0"/>
                  <a:cs typeface="Calibri" panose="020F0502020204030204" pitchFamily="34" charset="0"/>
                </a:rPr>
                <a:t>Ditch</a:t>
              </a:r>
              <a:endParaRPr lang="es-ES" dirty="0">
                <a:latin typeface="Calibri" panose="020F0502020204030204" pitchFamily="34" charset="0"/>
                <a:cs typeface="Calibri" panose="020F0502020204030204" pitchFamily="34" charset="0"/>
              </a:endParaRPr>
            </a:p>
          </p:txBody>
        </p:sp>
        <p:grpSp>
          <p:nvGrpSpPr>
            <p:cNvPr id="6" name="Grupo 5">
              <a:extLst>
                <a:ext uri="{FF2B5EF4-FFF2-40B4-BE49-F238E27FC236}">
                  <a16:creationId xmlns:a16="http://schemas.microsoft.com/office/drawing/2014/main" id="{8BCF3D61-B487-43B0-BECD-2CF959747735}"/>
                </a:ext>
              </a:extLst>
            </p:cNvPr>
            <p:cNvGrpSpPr/>
            <p:nvPr/>
          </p:nvGrpSpPr>
          <p:grpSpPr>
            <a:xfrm>
              <a:off x="9973312" y="5121922"/>
              <a:ext cx="478604" cy="313447"/>
              <a:chOff x="9147362" y="5147310"/>
              <a:chExt cx="478604" cy="249285"/>
            </a:xfrm>
          </p:grpSpPr>
          <p:sp>
            <p:nvSpPr>
              <p:cNvPr id="20" name="CuadroTexto 19">
                <a:extLst>
                  <a:ext uri="{FF2B5EF4-FFF2-40B4-BE49-F238E27FC236}">
                    <a16:creationId xmlns:a16="http://schemas.microsoft.com/office/drawing/2014/main" id="{4BC6D8F6-98DE-4DF2-A1B1-DEBDFDF92AFD}"/>
                  </a:ext>
                </a:extLst>
              </p:cNvPr>
              <p:cNvSpPr txBox="1"/>
              <p:nvPr/>
            </p:nvSpPr>
            <p:spPr>
              <a:xfrm>
                <a:off x="9147362" y="5147310"/>
                <a:ext cx="478604" cy="249285"/>
              </a:xfrm>
              <a:prstGeom prst="rect">
                <a:avLst/>
              </a:prstGeom>
              <a:solidFill>
                <a:srgbClr val="F2F2F2"/>
              </a:solidFill>
              <a:ln>
                <a:noFill/>
              </a:ln>
            </p:spPr>
            <p:txBody>
              <a:bodyPr wrap="square" rtlCol="0">
                <a:spAutoFit/>
              </a:bodyPr>
              <a:lstStyle/>
              <a:p>
                <a:endParaRPr lang="es-ES" dirty="0">
                  <a:latin typeface="Calibri" panose="020F0502020204030204" pitchFamily="34" charset="0"/>
                  <a:cs typeface="Calibri" panose="020F0502020204030204" pitchFamily="34" charset="0"/>
                </a:endParaRPr>
              </a:p>
            </p:txBody>
          </p:sp>
          <p:sp>
            <p:nvSpPr>
              <p:cNvPr id="5" name="Forma libre: forma 4">
                <a:extLst>
                  <a:ext uri="{FF2B5EF4-FFF2-40B4-BE49-F238E27FC236}">
                    <a16:creationId xmlns:a16="http://schemas.microsoft.com/office/drawing/2014/main" id="{A194E7EF-120D-4DAB-B526-B22244260FBF}"/>
                  </a:ext>
                </a:extLst>
              </p:cNvPr>
              <p:cNvSpPr/>
              <p:nvPr/>
            </p:nvSpPr>
            <p:spPr>
              <a:xfrm>
                <a:off x="9170489" y="5210175"/>
                <a:ext cx="416689" cy="108064"/>
              </a:xfrm>
              <a:custGeom>
                <a:avLst/>
                <a:gdLst>
                  <a:gd name="connsiteX0" fmla="*/ 0 w 416689"/>
                  <a:gd name="connsiteY0" fmla="*/ 116130 h 151063"/>
                  <a:gd name="connsiteX1" fmla="*/ 173620 w 416689"/>
                  <a:gd name="connsiteY1" fmla="*/ 35107 h 151063"/>
                  <a:gd name="connsiteX2" fmla="*/ 243069 w 416689"/>
                  <a:gd name="connsiteY2" fmla="*/ 150854 h 151063"/>
                  <a:gd name="connsiteX3" fmla="*/ 381965 w 416689"/>
                  <a:gd name="connsiteY3" fmla="*/ 383 h 151063"/>
                  <a:gd name="connsiteX4" fmla="*/ 416689 w 416689"/>
                  <a:gd name="connsiteY4" fmla="*/ 116130 h 151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689" h="151063">
                    <a:moveTo>
                      <a:pt x="0" y="116130"/>
                    </a:moveTo>
                    <a:cubicBezTo>
                      <a:pt x="66554" y="72725"/>
                      <a:pt x="133109" y="29320"/>
                      <a:pt x="173620" y="35107"/>
                    </a:cubicBezTo>
                    <a:cubicBezTo>
                      <a:pt x="214131" y="40894"/>
                      <a:pt x="208345" y="156641"/>
                      <a:pt x="243069" y="150854"/>
                    </a:cubicBezTo>
                    <a:cubicBezTo>
                      <a:pt x="277793" y="145067"/>
                      <a:pt x="353028" y="6170"/>
                      <a:pt x="381965" y="383"/>
                    </a:cubicBezTo>
                    <a:cubicBezTo>
                      <a:pt x="410902" y="-5404"/>
                      <a:pt x="413795" y="55363"/>
                      <a:pt x="416689" y="116130"/>
                    </a:cubicBezTo>
                  </a:path>
                </a:pathLst>
              </a:custGeom>
              <a:no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Calibri" panose="020F0502020204030204" pitchFamily="34" charset="0"/>
                  <a:cs typeface="Calibri" panose="020F0502020204030204" pitchFamily="34" charset="0"/>
                </a:endParaRPr>
              </a:p>
            </p:txBody>
          </p:sp>
        </p:grpSp>
        <p:sp>
          <p:nvSpPr>
            <p:cNvPr id="12" name="CuadroTexto 11">
              <a:extLst>
                <a:ext uri="{FF2B5EF4-FFF2-40B4-BE49-F238E27FC236}">
                  <a16:creationId xmlns:a16="http://schemas.microsoft.com/office/drawing/2014/main" id="{8C673D8B-2A8F-42C0-BE6B-B2AE3DB891F3}"/>
                </a:ext>
              </a:extLst>
            </p:cNvPr>
            <p:cNvSpPr txBox="1"/>
            <p:nvPr/>
          </p:nvSpPr>
          <p:spPr>
            <a:xfrm>
              <a:off x="10142452" y="5493281"/>
              <a:ext cx="394452" cy="277000"/>
            </a:xfrm>
            <a:prstGeom prst="rect">
              <a:avLst/>
            </a:prstGeom>
            <a:solidFill>
              <a:srgbClr val="FF0000"/>
            </a:solidFill>
            <a:ln>
              <a:noFill/>
            </a:ln>
          </p:spPr>
          <p:txBody>
            <a:bodyPr wrap="square" rtlCol="0" anchor="ctr" anchorCtr="0">
              <a:spAutoFit/>
            </a:bodyPr>
            <a:lstStyle/>
            <a:p>
              <a:pPr algn="ctr"/>
              <a:r>
                <a:rPr lang="es-ES" sz="1200" b="1" dirty="0">
                  <a:solidFill>
                    <a:schemeClr val="bg1"/>
                  </a:solidFill>
                  <a:latin typeface="Calibri" panose="020F0502020204030204" pitchFamily="34" charset="0"/>
                  <a:cs typeface="Calibri" panose="020F0502020204030204" pitchFamily="34" charset="0"/>
                </a:rPr>
                <a:t>B1</a:t>
              </a:r>
            </a:p>
          </p:txBody>
        </p:sp>
        <p:sp>
          <p:nvSpPr>
            <p:cNvPr id="44" name="CuadroTexto 43">
              <a:extLst>
                <a:ext uri="{FF2B5EF4-FFF2-40B4-BE49-F238E27FC236}">
                  <a16:creationId xmlns:a16="http://schemas.microsoft.com/office/drawing/2014/main" id="{C2FAFCD3-4D2E-4988-AB32-787347E3FAD7}"/>
                </a:ext>
              </a:extLst>
            </p:cNvPr>
            <p:cNvSpPr txBox="1"/>
            <p:nvPr/>
          </p:nvSpPr>
          <p:spPr>
            <a:xfrm>
              <a:off x="10505520" y="5852343"/>
              <a:ext cx="1446118" cy="282102"/>
            </a:xfrm>
            <a:prstGeom prst="rect">
              <a:avLst/>
            </a:prstGeom>
            <a:solidFill>
              <a:srgbClr val="F2F2F2"/>
            </a:solidFill>
            <a:ln>
              <a:noFill/>
            </a:ln>
          </p:spPr>
          <p:txBody>
            <a:bodyPr wrap="square" rtlCol="0">
              <a:spAutoFit/>
            </a:bodyPr>
            <a:lstStyle/>
            <a:p>
              <a:pPr algn="ctr"/>
              <a:r>
                <a:rPr lang="es-ES" sz="1200" dirty="0">
                  <a:latin typeface="Calibri" panose="020F0502020204030204" pitchFamily="34" charset="0"/>
                  <a:cs typeface="Calibri" panose="020F0502020204030204" pitchFamily="34" charset="0"/>
                </a:rPr>
                <a:t>Chico </a:t>
              </a:r>
              <a:r>
                <a:rPr lang="es-ES" sz="1200" dirty="0" err="1">
                  <a:latin typeface="Calibri" panose="020F0502020204030204" pitchFamily="34" charset="0"/>
                  <a:cs typeface="Calibri" panose="020F0502020204030204" pitchFamily="34" charset="0"/>
                </a:rPr>
                <a:t>River</a:t>
              </a:r>
              <a:r>
                <a:rPr lang="es-ES" sz="1200" dirty="0">
                  <a:latin typeface="Calibri" panose="020F0502020204030204" pitchFamily="34" charset="0"/>
                  <a:cs typeface="Calibri" panose="020F0502020204030204" pitchFamily="34" charset="0"/>
                </a:rPr>
                <a:t> </a:t>
              </a:r>
            </a:p>
          </p:txBody>
        </p:sp>
        <p:grpSp>
          <p:nvGrpSpPr>
            <p:cNvPr id="45" name="Grupo 44">
              <a:extLst>
                <a:ext uri="{FF2B5EF4-FFF2-40B4-BE49-F238E27FC236}">
                  <a16:creationId xmlns:a16="http://schemas.microsoft.com/office/drawing/2014/main" id="{B9BB2974-29DE-48EF-8416-2EE6B277EEF6}"/>
                </a:ext>
              </a:extLst>
            </p:cNvPr>
            <p:cNvGrpSpPr/>
            <p:nvPr/>
          </p:nvGrpSpPr>
          <p:grpSpPr>
            <a:xfrm>
              <a:off x="9973945" y="5852354"/>
              <a:ext cx="478604" cy="307777"/>
              <a:chOff x="9147362" y="5228114"/>
              <a:chExt cx="478604" cy="271973"/>
            </a:xfrm>
          </p:grpSpPr>
          <p:sp>
            <p:nvSpPr>
              <p:cNvPr id="46" name="CuadroTexto 45">
                <a:extLst>
                  <a:ext uri="{FF2B5EF4-FFF2-40B4-BE49-F238E27FC236}">
                    <a16:creationId xmlns:a16="http://schemas.microsoft.com/office/drawing/2014/main" id="{E4C28F1E-1948-4F6A-9EA3-71F05F3EB643}"/>
                  </a:ext>
                </a:extLst>
              </p:cNvPr>
              <p:cNvSpPr txBox="1"/>
              <p:nvPr/>
            </p:nvSpPr>
            <p:spPr>
              <a:xfrm>
                <a:off x="9147362" y="5228114"/>
                <a:ext cx="478604" cy="271973"/>
              </a:xfrm>
              <a:prstGeom prst="rect">
                <a:avLst/>
              </a:prstGeom>
              <a:solidFill>
                <a:srgbClr val="F2F2F2"/>
              </a:solidFill>
              <a:ln>
                <a:noFill/>
              </a:ln>
            </p:spPr>
            <p:txBody>
              <a:bodyPr wrap="square" rtlCol="0">
                <a:spAutoFit/>
              </a:bodyPr>
              <a:lstStyle/>
              <a:p>
                <a:endParaRPr lang="es-ES" dirty="0">
                  <a:latin typeface="Calibri" panose="020F0502020204030204" pitchFamily="34" charset="0"/>
                  <a:cs typeface="Calibri" panose="020F0502020204030204" pitchFamily="34" charset="0"/>
                </a:endParaRPr>
              </a:p>
            </p:txBody>
          </p:sp>
          <p:sp>
            <p:nvSpPr>
              <p:cNvPr id="47" name="Forma libre: forma 46">
                <a:extLst>
                  <a:ext uri="{FF2B5EF4-FFF2-40B4-BE49-F238E27FC236}">
                    <a16:creationId xmlns:a16="http://schemas.microsoft.com/office/drawing/2014/main" id="{1A663452-56C3-4052-98A1-0ADB6FC1742B}"/>
                  </a:ext>
                </a:extLst>
              </p:cNvPr>
              <p:cNvSpPr/>
              <p:nvPr/>
            </p:nvSpPr>
            <p:spPr>
              <a:xfrm>
                <a:off x="9161970" y="5281769"/>
                <a:ext cx="416689" cy="150113"/>
              </a:xfrm>
              <a:custGeom>
                <a:avLst/>
                <a:gdLst>
                  <a:gd name="connsiteX0" fmla="*/ 0 w 416689"/>
                  <a:gd name="connsiteY0" fmla="*/ 116130 h 151063"/>
                  <a:gd name="connsiteX1" fmla="*/ 173620 w 416689"/>
                  <a:gd name="connsiteY1" fmla="*/ 35107 h 151063"/>
                  <a:gd name="connsiteX2" fmla="*/ 243069 w 416689"/>
                  <a:gd name="connsiteY2" fmla="*/ 150854 h 151063"/>
                  <a:gd name="connsiteX3" fmla="*/ 381965 w 416689"/>
                  <a:gd name="connsiteY3" fmla="*/ 383 h 151063"/>
                  <a:gd name="connsiteX4" fmla="*/ 416689 w 416689"/>
                  <a:gd name="connsiteY4" fmla="*/ 116130 h 151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689" h="151063">
                    <a:moveTo>
                      <a:pt x="0" y="116130"/>
                    </a:moveTo>
                    <a:cubicBezTo>
                      <a:pt x="66554" y="72725"/>
                      <a:pt x="133109" y="29320"/>
                      <a:pt x="173620" y="35107"/>
                    </a:cubicBezTo>
                    <a:cubicBezTo>
                      <a:pt x="214131" y="40894"/>
                      <a:pt x="208345" y="156641"/>
                      <a:pt x="243069" y="150854"/>
                    </a:cubicBezTo>
                    <a:cubicBezTo>
                      <a:pt x="277793" y="145067"/>
                      <a:pt x="353028" y="6170"/>
                      <a:pt x="381965" y="383"/>
                    </a:cubicBezTo>
                    <a:cubicBezTo>
                      <a:pt x="410902" y="-5404"/>
                      <a:pt x="413795" y="55363"/>
                      <a:pt x="416689" y="116130"/>
                    </a:cubicBez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Calibri" panose="020F0502020204030204" pitchFamily="34" charset="0"/>
                  <a:cs typeface="Calibri" panose="020F0502020204030204" pitchFamily="34" charset="0"/>
                </a:endParaRPr>
              </a:p>
            </p:txBody>
          </p:sp>
        </p:grpSp>
        <p:sp>
          <p:nvSpPr>
            <p:cNvPr id="48" name="CuadroTexto 47">
              <a:extLst>
                <a:ext uri="{FF2B5EF4-FFF2-40B4-BE49-F238E27FC236}">
                  <a16:creationId xmlns:a16="http://schemas.microsoft.com/office/drawing/2014/main" id="{0F65F71F-78E5-4D1D-BFF4-9DA5224EB82D}"/>
                </a:ext>
              </a:extLst>
            </p:cNvPr>
            <p:cNvSpPr txBox="1"/>
            <p:nvPr/>
          </p:nvSpPr>
          <p:spPr>
            <a:xfrm>
              <a:off x="10505520" y="6167314"/>
              <a:ext cx="1446118" cy="282102"/>
            </a:xfrm>
            <a:prstGeom prst="rect">
              <a:avLst/>
            </a:prstGeom>
            <a:solidFill>
              <a:srgbClr val="F2F2F2"/>
            </a:solidFill>
            <a:ln>
              <a:noFill/>
            </a:ln>
          </p:spPr>
          <p:txBody>
            <a:bodyPr wrap="square" rtlCol="0">
              <a:spAutoFit/>
            </a:bodyPr>
            <a:lstStyle/>
            <a:p>
              <a:pPr algn="ctr"/>
              <a:r>
                <a:rPr lang="es-ES" sz="1200" dirty="0">
                  <a:latin typeface="Calibri" panose="020F0502020204030204" pitchFamily="34" charset="0"/>
                  <a:cs typeface="Calibri" panose="020F0502020204030204" pitchFamily="34" charset="0"/>
                </a:rPr>
                <a:t>Chico </a:t>
              </a:r>
              <a:r>
                <a:rPr lang="es-ES" sz="1200" dirty="0" err="1">
                  <a:latin typeface="Calibri" panose="020F0502020204030204" pitchFamily="34" charset="0"/>
                  <a:cs typeface="Calibri" panose="020F0502020204030204" pitchFamily="34" charset="0"/>
                </a:rPr>
                <a:t>River</a:t>
              </a:r>
              <a:r>
                <a:rPr lang="es-ES" sz="1200" dirty="0">
                  <a:latin typeface="Calibri" panose="020F0502020204030204" pitchFamily="34" charset="0"/>
                  <a:cs typeface="Calibri" panose="020F0502020204030204" pitchFamily="34" charset="0"/>
                </a:rPr>
                <a:t> </a:t>
              </a:r>
              <a:r>
                <a:rPr lang="es-ES" sz="1200" dirty="0" err="1">
                  <a:latin typeface="Calibri" panose="020F0502020204030204" pitchFamily="34" charset="0"/>
                  <a:cs typeface="Calibri" panose="020F0502020204030204" pitchFamily="34" charset="0"/>
                </a:rPr>
                <a:t>Basin</a:t>
              </a:r>
              <a:endParaRPr lang="es-ES" sz="1200" dirty="0">
                <a:latin typeface="Calibri" panose="020F0502020204030204" pitchFamily="34" charset="0"/>
                <a:cs typeface="Calibri" panose="020F0502020204030204" pitchFamily="34" charset="0"/>
              </a:endParaRPr>
            </a:p>
          </p:txBody>
        </p:sp>
        <p:grpSp>
          <p:nvGrpSpPr>
            <p:cNvPr id="49" name="Grupo 48">
              <a:extLst>
                <a:ext uri="{FF2B5EF4-FFF2-40B4-BE49-F238E27FC236}">
                  <a16:creationId xmlns:a16="http://schemas.microsoft.com/office/drawing/2014/main" id="{578949A0-BFCD-4AD7-AAE2-2F4E845B77E7}"/>
                </a:ext>
              </a:extLst>
            </p:cNvPr>
            <p:cNvGrpSpPr/>
            <p:nvPr/>
          </p:nvGrpSpPr>
          <p:grpSpPr>
            <a:xfrm>
              <a:off x="9973945" y="6179520"/>
              <a:ext cx="478604" cy="307777"/>
              <a:chOff x="9147362" y="5228115"/>
              <a:chExt cx="478604" cy="271973"/>
            </a:xfrm>
          </p:grpSpPr>
          <p:sp>
            <p:nvSpPr>
              <p:cNvPr id="50" name="CuadroTexto 49">
                <a:extLst>
                  <a:ext uri="{FF2B5EF4-FFF2-40B4-BE49-F238E27FC236}">
                    <a16:creationId xmlns:a16="http://schemas.microsoft.com/office/drawing/2014/main" id="{E06A2B92-AF63-41A2-97B6-715718041F79}"/>
                  </a:ext>
                </a:extLst>
              </p:cNvPr>
              <p:cNvSpPr txBox="1"/>
              <p:nvPr/>
            </p:nvSpPr>
            <p:spPr>
              <a:xfrm>
                <a:off x="9147362" y="5228115"/>
                <a:ext cx="478604" cy="271973"/>
              </a:xfrm>
              <a:prstGeom prst="rect">
                <a:avLst/>
              </a:prstGeom>
              <a:solidFill>
                <a:srgbClr val="F2F2F2"/>
              </a:solidFill>
              <a:ln>
                <a:noFill/>
              </a:ln>
            </p:spPr>
            <p:txBody>
              <a:bodyPr wrap="square" rtlCol="0">
                <a:spAutoFit/>
              </a:bodyPr>
              <a:lstStyle/>
              <a:p>
                <a:endParaRPr lang="es-ES" dirty="0">
                  <a:latin typeface="Calibri" panose="020F0502020204030204" pitchFamily="34" charset="0"/>
                  <a:cs typeface="Calibri" panose="020F0502020204030204" pitchFamily="34" charset="0"/>
                </a:endParaRPr>
              </a:p>
            </p:txBody>
          </p:sp>
          <p:sp>
            <p:nvSpPr>
              <p:cNvPr id="51" name="Forma libre: forma 50">
                <a:extLst>
                  <a:ext uri="{FF2B5EF4-FFF2-40B4-BE49-F238E27FC236}">
                    <a16:creationId xmlns:a16="http://schemas.microsoft.com/office/drawing/2014/main" id="{AE3FDA5E-60FC-470F-9709-E928DFA2B783}"/>
                  </a:ext>
                </a:extLst>
              </p:cNvPr>
              <p:cNvSpPr/>
              <p:nvPr/>
            </p:nvSpPr>
            <p:spPr>
              <a:xfrm>
                <a:off x="9161970" y="5254837"/>
                <a:ext cx="416689" cy="178569"/>
              </a:xfrm>
              <a:custGeom>
                <a:avLst/>
                <a:gdLst>
                  <a:gd name="connsiteX0" fmla="*/ 0 w 416689"/>
                  <a:gd name="connsiteY0" fmla="*/ 116130 h 151063"/>
                  <a:gd name="connsiteX1" fmla="*/ 173620 w 416689"/>
                  <a:gd name="connsiteY1" fmla="*/ 35107 h 151063"/>
                  <a:gd name="connsiteX2" fmla="*/ 243069 w 416689"/>
                  <a:gd name="connsiteY2" fmla="*/ 150854 h 151063"/>
                  <a:gd name="connsiteX3" fmla="*/ 381965 w 416689"/>
                  <a:gd name="connsiteY3" fmla="*/ 383 h 151063"/>
                  <a:gd name="connsiteX4" fmla="*/ 416689 w 416689"/>
                  <a:gd name="connsiteY4" fmla="*/ 116130 h 151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689" h="151063">
                    <a:moveTo>
                      <a:pt x="0" y="116130"/>
                    </a:moveTo>
                    <a:cubicBezTo>
                      <a:pt x="66554" y="72725"/>
                      <a:pt x="133109" y="29320"/>
                      <a:pt x="173620" y="35107"/>
                    </a:cubicBezTo>
                    <a:cubicBezTo>
                      <a:pt x="214131" y="40894"/>
                      <a:pt x="208345" y="156641"/>
                      <a:pt x="243069" y="150854"/>
                    </a:cubicBezTo>
                    <a:cubicBezTo>
                      <a:pt x="277793" y="145067"/>
                      <a:pt x="353028" y="6170"/>
                      <a:pt x="381965" y="383"/>
                    </a:cubicBezTo>
                    <a:cubicBezTo>
                      <a:pt x="410902" y="-5404"/>
                      <a:pt x="413795" y="55363"/>
                      <a:pt x="416689" y="116130"/>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Calibri" panose="020F0502020204030204" pitchFamily="34" charset="0"/>
                  <a:cs typeface="Calibri" panose="020F0502020204030204" pitchFamily="34" charset="0"/>
                </a:endParaRPr>
              </a:p>
            </p:txBody>
          </p:sp>
        </p:grpSp>
        <p:pic>
          <p:nvPicPr>
            <p:cNvPr id="14" name="Imagen 13">
              <a:extLst>
                <a:ext uri="{FF2B5EF4-FFF2-40B4-BE49-F238E27FC236}">
                  <a16:creationId xmlns:a16="http://schemas.microsoft.com/office/drawing/2014/main" id="{625F73C5-2E41-4B5B-A4EB-36F646CB2E3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973313" y="6503976"/>
              <a:ext cx="478604" cy="332855"/>
            </a:xfrm>
            <a:prstGeom prst="rect">
              <a:avLst/>
            </a:prstGeom>
            <a:ln>
              <a:noFill/>
            </a:ln>
          </p:spPr>
        </p:pic>
        <p:sp>
          <p:nvSpPr>
            <p:cNvPr id="66" name="CuadroTexto 65">
              <a:extLst>
                <a:ext uri="{FF2B5EF4-FFF2-40B4-BE49-F238E27FC236}">
                  <a16:creationId xmlns:a16="http://schemas.microsoft.com/office/drawing/2014/main" id="{0BF41110-073E-4E31-AC6F-FBD2DB3C09F4}"/>
                </a:ext>
              </a:extLst>
            </p:cNvPr>
            <p:cNvSpPr txBox="1"/>
            <p:nvPr/>
          </p:nvSpPr>
          <p:spPr>
            <a:xfrm>
              <a:off x="10505520" y="6503976"/>
              <a:ext cx="1446118" cy="307777"/>
            </a:xfrm>
            <a:prstGeom prst="rect">
              <a:avLst/>
            </a:prstGeom>
            <a:solidFill>
              <a:srgbClr val="F2F2F2"/>
            </a:solidFill>
            <a:ln>
              <a:noFill/>
            </a:ln>
          </p:spPr>
          <p:txBody>
            <a:bodyPr wrap="square" rtlCol="0">
              <a:spAutoFit/>
            </a:bodyPr>
            <a:lstStyle/>
            <a:p>
              <a:pPr algn="ctr"/>
              <a:r>
                <a:rPr lang="es-ES" dirty="0">
                  <a:latin typeface="Calibri" panose="020F0502020204030204" pitchFamily="34" charset="0"/>
                  <a:cs typeface="Calibri" panose="020F0502020204030204" pitchFamily="34" charset="0"/>
                </a:rPr>
                <a:t>Cañar</a:t>
              </a:r>
            </a:p>
          </p:txBody>
        </p:sp>
        <p:pic>
          <p:nvPicPr>
            <p:cNvPr id="21" name="Imagen 20">
              <a:extLst>
                <a:ext uri="{FF2B5EF4-FFF2-40B4-BE49-F238E27FC236}">
                  <a16:creationId xmlns:a16="http://schemas.microsoft.com/office/drawing/2014/main" id="{B8F24D80-101F-4A94-A850-AFA1935BAB14}"/>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417818" y="752514"/>
              <a:ext cx="3586763" cy="2347469"/>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cxnSp>
          <p:nvCxnSpPr>
            <p:cNvPr id="10" name="Conector recto 9">
              <a:extLst>
                <a:ext uri="{FF2B5EF4-FFF2-40B4-BE49-F238E27FC236}">
                  <a16:creationId xmlns:a16="http://schemas.microsoft.com/office/drawing/2014/main" id="{1F25DE3A-64C0-4CDA-8F90-9B5895DDED8B}"/>
                </a:ext>
              </a:extLst>
            </p:cNvPr>
            <p:cNvCxnSpPr/>
            <p:nvPr/>
          </p:nvCxnSpPr>
          <p:spPr>
            <a:xfrm flipH="1">
              <a:off x="6574847" y="2593691"/>
              <a:ext cx="709127" cy="3984391"/>
            </a:xfrm>
            <a:prstGeom prst="line">
              <a:avLst/>
            </a:prstGeom>
          </p:spPr>
          <p:style>
            <a:lnRef idx="2">
              <a:schemeClr val="accent4"/>
            </a:lnRef>
            <a:fillRef idx="0">
              <a:schemeClr val="accent4"/>
            </a:fillRef>
            <a:effectRef idx="1">
              <a:schemeClr val="accent4"/>
            </a:effectRef>
            <a:fontRef idx="minor">
              <a:schemeClr val="tx1"/>
            </a:fontRef>
          </p:style>
        </p:cxnSp>
        <p:cxnSp>
          <p:nvCxnSpPr>
            <p:cNvPr id="40" name="Conector recto 39">
              <a:extLst>
                <a:ext uri="{FF2B5EF4-FFF2-40B4-BE49-F238E27FC236}">
                  <a16:creationId xmlns:a16="http://schemas.microsoft.com/office/drawing/2014/main" id="{BF733C7D-7252-4650-90E9-49C6B36B0612}"/>
                </a:ext>
              </a:extLst>
            </p:cNvPr>
            <p:cNvCxnSpPr>
              <a:cxnSpLocks/>
            </p:cNvCxnSpPr>
            <p:nvPr/>
          </p:nvCxnSpPr>
          <p:spPr>
            <a:xfrm flipV="1">
              <a:off x="7436374" y="1150927"/>
              <a:ext cx="4075922" cy="360632"/>
            </a:xfrm>
            <a:prstGeom prst="line">
              <a:avLst/>
            </a:prstGeom>
          </p:spPr>
          <p:style>
            <a:lnRef idx="2">
              <a:schemeClr val="accent4"/>
            </a:lnRef>
            <a:fillRef idx="0">
              <a:schemeClr val="accent4"/>
            </a:fillRef>
            <a:effectRef idx="1">
              <a:schemeClr val="accent4"/>
            </a:effectRef>
            <a:fontRef idx="minor">
              <a:schemeClr val="tx1"/>
            </a:fontRef>
          </p:style>
        </p:cxnSp>
        <p:sp>
          <p:nvSpPr>
            <p:cNvPr id="43" name="CuadroTexto 42">
              <a:extLst>
                <a:ext uri="{FF2B5EF4-FFF2-40B4-BE49-F238E27FC236}">
                  <a16:creationId xmlns:a16="http://schemas.microsoft.com/office/drawing/2014/main" id="{E67293D8-E2C4-4037-B87C-582C47E018D6}"/>
                </a:ext>
              </a:extLst>
            </p:cNvPr>
            <p:cNvSpPr txBox="1"/>
            <p:nvPr/>
          </p:nvSpPr>
          <p:spPr>
            <a:xfrm>
              <a:off x="10557661" y="5493281"/>
              <a:ext cx="394452" cy="277000"/>
            </a:xfrm>
            <a:prstGeom prst="rect">
              <a:avLst/>
            </a:prstGeom>
            <a:solidFill>
              <a:schemeClr val="accent1"/>
            </a:solidFill>
            <a:ln>
              <a:noFill/>
            </a:ln>
          </p:spPr>
          <p:txBody>
            <a:bodyPr wrap="square" rtlCol="0" anchor="ctr" anchorCtr="0">
              <a:spAutoFit/>
            </a:bodyPr>
            <a:lstStyle/>
            <a:p>
              <a:pPr algn="ctr"/>
              <a:r>
                <a:rPr lang="es-ES" sz="1200" b="1" dirty="0">
                  <a:solidFill>
                    <a:schemeClr val="bg1"/>
                  </a:solidFill>
                  <a:latin typeface="Calibri" panose="020F0502020204030204" pitchFamily="34" charset="0"/>
                  <a:cs typeface="Calibri" panose="020F0502020204030204" pitchFamily="34" charset="0"/>
                </a:rPr>
                <a:t>B1</a:t>
              </a:r>
            </a:p>
          </p:txBody>
        </p:sp>
        <p:sp>
          <p:nvSpPr>
            <p:cNvPr id="53" name="CuadroTexto 52">
              <a:extLst>
                <a:ext uri="{FF2B5EF4-FFF2-40B4-BE49-F238E27FC236}">
                  <a16:creationId xmlns:a16="http://schemas.microsoft.com/office/drawing/2014/main" id="{06B7AE3B-B784-44F2-B557-E29C84B5BB8F}"/>
                </a:ext>
              </a:extLst>
            </p:cNvPr>
            <p:cNvSpPr txBox="1"/>
            <p:nvPr/>
          </p:nvSpPr>
          <p:spPr>
            <a:xfrm>
              <a:off x="10983128" y="5496692"/>
              <a:ext cx="394452" cy="277000"/>
            </a:xfrm>
            <a:prstGeom prst="rect">
              <a:avLst/>
            </a:prstGeom>
            <a:solidFill>
              <a:schemeClr val="accent6"/>
            </a:solidFill>
            <a:ln>
              <a:noFill/>
            </a:ln>
          </p:spPr>
          <p:txBody>
            <a:bodyPr wrap="square" rtlCol="0" anchor="ctr" anchorCtr="0">
              <a:spAutoFit/>
            </a:bodyPr>
            <a:lstStyle/>
            <a:p>
              <a:pPr algn="ctr"/>
              <a:r>
                <a:rPr lang="es-ES" sz="1200" b="1" dirty="0">
                  <a:solidFill>
                    <a:schemeClr val="bg1"/>
                  </a:solidFill>
                  <a:latin typeface="Calibri" panose="020F0502020204030204" pitchFamily="34" charset="0"/>
                  <a:cs typeface="Calibri" panose="020F0502020204030204" pitchFamily="34" charset="0"/>
                </a:rPr>
                <a:t>B1</a:t>
              </a:r>
            </a:p>
          </p:txBody>
        </p:sp>
        <p:sp>
          <p:nvSpPr>
            <p:cNvPr id="54" name="CuadroTexto 53">
              <a:extLst>
                <a:ext uri="{FF2B5EF4-FFF2-40B4-BE49-F238E27FC236}">
                  <a16:creationId xmlns:a16="http://schemas.microsoft.com/office/drawing/2014/main" id="{7F362672-AB4E-4C67-9536-158A4199CDEB}"/>
                </a:ext>
              </a:extLst>
            </p:cNvPr>
            <p:cNvSpPr txBox="1"/>
            <p:nvPr/>
          </p:nvSpPr>
          <p:spPr>
            <a:xfrm>
              <a:off x="11406293" y="5489664"/>
              <a:ext cx="394452" cy="277000"/>
            </a:xfrm>
            <a:prstGeom prst="rect">
              <a:avLst/>
            </a:prstGeom>
            <a:solidFill>
              <a:srgbClr val="7030A0"/>
            </a:solidFill>
            <a:ln>
              <a:noFill/>
            </a:ln>
          </p:spPr>
          <p:txBody>
            <a:bodyPr wrap="square" rtlCol="0" anchor="ctr" anchorCtr="0">
              <a:spAutoFit/>
            </a:bodyPr>
            <a:lstStyle/>
            <a:p>
              <a:pPr algn="ctr"/>
              <a:r>
                <a:rPr lang="es-ES" sz="1200" b="1" dirty="0">
                  <a:solidFill>
                    <a:schemeClr val="bg1"/>
                  </a:solidFill>
                  <a:latin typeface="Calibri" panose="020F0502020204030204" pitchFamily="34" charset="0"/>
                  <a:cs typeface="Calibri" panose="020F0502020204030204" pitchFamily="34" charset="0"/>
                </a:rPr>
                <a:t>B1</a:t>
              </a:r>
            </a:p>
          </p:txBody>
        </p:sp>
      </p:grpSp>
    </p:spTree>
    <p:extLst>
      <p:ext uri="{BB962C8B-B14F-4D97-AF65-F5344CB8AC3E}">
        <p14:creationId xmlns:p14="http://schemas.microsoft.com/office/powerpoint/2010/main" val="1927919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pSp>
        <p:nvGrpSpPr>
          <p:cNvPr id="113" name="Grupo 112">
            <a:extLst>
              <a:ext uri="{FF2B5EF4-FFF2-40B4-BE49-F238E27FC236}">
                <a16:creationId xmlns:a16="http://schemas.microsoft.com/office/drawing/2014/main" id="{175ECB95-753A-4837-BDCD-4179DA82BB0E}"/>
              </a:ext>
            </a:extLst>
          </p:cNvPr>
          <p:cNvGrpSpPr/>
          <p:nvPr/>
        </p:nvGrpSpPr>
        <p:grpSpPr>
          <a:xfrm>
            <a:off x="305899" y="2606254"/>
            <a:ext cx="11694936" cy="3945028"/>
            <a:chOff x="305899" y="2816454"/>
            <a:chExt cx="11694936" cy="3945028"/>
          </a:xfrm>
        </p:grpSpPr>
        <p:grpSp>
          <p:nvGrpSpPr>
            <p:cNvPr id="114" name="Grupo 113">
              <a:extLst>
                <a:ext uri="{FF2B5EF4-FFF2-40B4-BE49-F238E27FC236}">
                  <a16:creationId xmlns:a16="http://schemas.microsoft.com/office/drawing/2014/main" id="{C40B84E3-D041-44E8-A152-75FD14D50CB7}"/>
                </a:ext>
              </a:extLst>
            </p:cNvPr>
            <p:cNvGrpSpPr/>
            <p:nvPr/>
          </p:nvGrpSpPr>
          <p:grpSpPr>
            <a:xfrm>
              <a:off x="305899" y="2837029"/>
              <a:ext cx="7141381" cy="3924453"/>
              <a:chOff x="559899" y="2582529"/>
              <a:chExt cx="7662672" cy="4235900"/>
            </a:xfrm>
          </p:grpSpPr>
          <p:pic>
            <p:nvPicPr>
              <p:cNvPr id="119" name="Imagen 118">
                <a:extLst>
                  <a:ext uri="{FF2B5EF4-FFF2-40B4-BE49-F238E27FC236}">
                    <a16:creationId xmlns:a16="http://schemas.microsoft.com/office/drawing/2014/main" id="{D95B0D45-5BE7-4CDE-A604-6358E5C830C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9899" y="4708829"/>
                <a:ext cx="3823104" cy="2109600"/>
              </a:xfrm>
              <a:prstGeom prst="rect">
                <a:avLst/>
              </a:prstGeom>
            </p:spPr>
          </p:pic>
          <p:pic>
            <p:nvPicPr>
              <p:cNvPr id="120" name="Imagen 119">
                <a:extLst>
                  <a:ext uri="{FF2B5EF4-FFF2-40B4-BE49-F238E27FC236}">
                    <a16:creationId xmlns:a16="http://schemas.microsoft.com/office/drawing/2014/main" id="{A9A65745-2035-4136-A74E-813AD384EB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99467" y="4705349"/>
                <a:ext cx="3823104" cy="2109600"/>
              </a:xfrm>
              <a:prstGeom prst="rect">
                <a:avLst/>
              </a:prstGeom>
            </p:spPr>
          </p:pic>
          <p:pic>
            <p:nvPicPr>
              <p:cNvPr id="121" name="Imagen 120">
                <a:extLst>
                  <a:ext uri="{FF2B5EF4-FFF2-40B4-BE49-F238E27FC236}">
                    <a16:creationId xmlns:a16="http://schemas.microsoft.com/office/drawing/2014/main" id="{B080A8A1-A188-4BD0-B73C-06F101BA7D5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9900" y="2585740"/>
                <a:ext cx="3823103" cy="2109600"/>
              </a:xfrm>
              <a:prstGeom prst="rect">
                <a:avLst/>
              </a:prstGeom>
            </p:spPr>
          </p:pic>
          <p:pic>
            <p:nvPicPr>
              <p:cNvPr id="122" name="Imagen 121">
                <a:extLst>
                  <a:ext uri="{FF2B5EF4-FFF2-40B4-BE49-F238E27FC236}">
                    <a16:creationId xmlns:a16="http://schemas.microsoft.com/office/drawing/2014/main" id="{028A69A2-6832-44D8-AE34-F2AFD1723A2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399060" y="2582529"/>
                <a:ext cx="3821005" cy="2108442"/>
              </a:xfrm>
              <a:prstGeom prst="rect">
                <a:avLst/>
              </a:prstGeom>
            </p:spPr>
          </p:pic>
          <p:sp>
            <p:nvSpPr>
              <p:cNvPr id="123" name="CuadroTexto 122">
                <a:extLst>
                  <a:ext uri="{FF2B5EF4-FFF2-40B4-BE49-F238E27FC236}">
                    <a16:creationId xmlns:a16="http://schemas.microsoft.com/office/drawing/2014/main" id="{6F155856-4F7B-400E-8B79-3143225E416E}"/>
                  </a:ext>
                </a:extLst>
              </p:cNvPr>
              <p:cNvSpPr txBox="1"/>
              <p:nvPr/>
            </p:nvSpPr>
            <p:spPr>
              <a:xfrm>
                <a:off x="575139" y="4341902"/>
                <a:ext cx="1444329" cy="332202"/>
              </a:xfrm>
              <a:prstGeom prst="rect">
                <a:avLst/>
              </a:prstGeom>
              <a:solidFill>
                <a:srgbClr val="F2F2F2"/>
              </a:solidFill>
            </p:spPr>
            <p:txBody>
              <a:bodyPr wrap="square" rtlCol="0">
                <a:spAutoFit/>
              </a:bodyPr>
              <a:lstStyle/>
              <a:p>
                <a:r>
                  <a:rPr lang="es-ES" dirty="0">
                    <a:latin typeface="Calibri" panose="020F0502020204030204" pitchFamily="34" charset="0"/>
                    <a:cs typeface="Calibri" panose="020F0502020204030204" pitchFamily="34" charset="0"/>
                  </a:rPr>
                  <a:t>26 / 07 / 1984</a:t>
                </a:r>
              </a:p>
            </p:txBody>
          </p:sp>
          <p:sp>
            <p:nvSpPr>
              <p:cNvPr id="124" name="CuadroTexto 123">
                <a:extLst>
                  <a:ext uri="{FF2B5EF4-FFF2-40B4-BE49-F238E27FC236}">
                    <a16:creationId xmlns:a16="http://schemas.microsoft.com/office/drawing/2014/main" id="{5434790F-4EBD-446D-90DA-0791D1FF4C00}"/>
                  </a:ext>
                </a:extLst>
              </p:cNvPr>
              <p:cNvSpPr txBox="1"/>
              <p:nvPr/>
            </p:nvSpPr>
            <p:spPr>
              <a:xfrm>
                <a:off x="4416378" y="4341902"/>
                <a:ext cx="1439020" cy="332202"/>
              </a:xfrm>
              <a:prstGeom prst="rect">
                <a:avLst/>
              </a:prstGeom>
              <a:solidFill>
                <a:srgbClr val="F2F2F2"/>
              </a:solidFill>
            </p:spPr>
            <p:txBody>
              <a:bodyPr wrap="square" rtlCol="0">
                <a:spAutoFit/>
              </a:bodyPr>
              <a:lstStyle/>
              <a:p>
                <a:r>
                  <a:rPr lang="es-ES" dirty="0">
                    <a:latin typeface="Calibri" panose="020F0502020204030204" pitchFamily="34" charset="0"/>
                    <a:cs typeface="Calibri" panose="020F0502020204030204" pitchFamily="34" charset="0"/>
                  </a:rPr>
                  <a:t>12 / 09 / 1984</a:t>
                </a:r>
              </a:p>
            </p:txBody>
          </p:sp>
          <p:sp>
            <p:nvSpPr>
              <p:cNvPr id="125" name="CuadroTexto 124">
                <a:extLst>
                  <a:ext uri="{FF2B5EF4-FFF2-40B4-BE49-F238E27FC236}">
                    <a16:creationId xmlns:a16="http://schemas.microsoft.com/office/drawing/2014/main" id="{DFE627B1-D4D5-4A48-8E4C-CE6EABA49639}"/>
                  </a:ext>
                </a:extLst>
              </p:cNvPr>
              <p:cNvSpPr txBox="1"/>
              <p:nvPr/>
            </p:nvSpPr>
            <p:spPr>
              <a:xfrm>
                <a:off x="575139" y="6455252"/>
                <a:ext cx="1444329" cy="332202"/>
              </a:xfrm>
              <a:prstGeom prst="rect">
                <a:avLst/>
              </a:prstGeom>
              <a:solidFill>
                <a:srgbClr val="F2F2F2"/>
              </a:solidFill>
            </p:spPr>
            <p:txBody>
              <a:bodyPr wrap="square" rtlCol="0">
                <a:spAutoFit/>
              </a:bodyPr>
              <a:lstStyle/>
              <a:p>
                <a:r>
                  <a:rPr lang="es-ES" dirty="0">
                    <a:latin typeface="Calibri" panose="020F0502020204030204" pitchFamily="34" charset="0"/>
                    <a:cs typeface="Calibri" panose="020F0502020204030204" pitchFamily="34" charset="0"/>
                  </a:rPr>
                  <a:t>14 / 10 / 1984</a:t>
                </a:r>
              </a:p>
            </p:txBody>
          </p:sp>
          <p:sp>
            <p:nvSpPr>
              <p:cNvPr id="126" name="CuadroTexto 125">
                <a:extLst>
                  <a:ext uri="{FF2B5EF4-FFF2-40B4-BE49-F238E27FC236}">
                    <a16:creationId xmlns:a16="http://schemas.microsoft.com/office/drawing/2014/main" id="{B74EB704-74DD-4807-88A9-97AF03922350}"/>
                  </a:ext>
                </a:extLst>
              </p:cNvPr>
              <p:cNvSpPr txBox="1"/>
              <p:nvPr/>
            </p:nvSpPr>
            <p:spPr>
              <a:xfrm>
                <a:off x="4428798" y="6464373"/>
                <a:ext cx="1439020" cy="332202"/>
              </a:xfrm>
              <a:prstGeom prst="rect">
                <a:avLst/>
              </a:prstGeom>
              <a:solidFill>
                <a:srgbClr val="F2F2F2"/>
              </a:solidFill>
            </p:spPr>
            <p:txBody>
              <a:bodyPr wrap="square" rtlCol="0">
                <a:spAutoFit/>
              </a:bodyPr>
              <a:lstStyle/>
              <a:p>
                <a:r>
                  <a:rPr lang="es-ES" dirty="0">
                    <a:latin typeface="Calibri" panose="020F0502020204030204" pitchFamily="34" charset="0"/>
                    <a:cs typeface="Calibri" panose="020F0502020204030204" pitchFamily="34" charset="0"/>
                  </a:rPr>
                  <a:t>03 / 02 / 1985</a:t>
                </a:r>
              </a:p>
            </p:txBody>
          </p:sp>
        </p:grpSp>
        <p:grpSp>
          <p:nvGrpSpPr>
            <p:cNvPr id="115" name="Grupo 114">
              <a:extLst>
                <a:ext uri="{FF2B5EF4-FFF2-40B4-BE49-F238E27FC236}">
                  <a16:creationId xmlns:a16="http://schemas.microsoft.com/office/drawing/2014/main" id="{D768BADF-5024-4368-BAF7-D4FC5D499E24}"/>
                </a:ext>
              </a:extLst>
            </p:cNvPr>
            <p:cNvGrpSpPr/>
            <p:nvPr/>
          </p:nvGrpSpPr>
          <p:grpSpPr>
            <a:xfrm>
              <a:off x="7718128" y="2816454"/>
              <a:ext cx="4282707" cy="2207788"/>
              <a:chOff x="2454321" y="5103743"/>
              <a:chExt cx="6832554" cy="1171772"/>
            </a:xfrm>
          </p:grpSpPr>
          <p:sp>
            <p:nvSpPr>
              <p:cNvPr id="117" name="Rectángulo: esquinas redondeadas 116">
                <a:extLst>
                  <a:ext uri="{FF2B5EF4-FFF2-40B4-BE49-F238E27FC236}">
                    <a16:creationId xmlns:a16="http://schemas.microsoft.com/office/drawing/2014/main" id="{986A6CAA-2434-481F-B10C-EF4ABB823218}"/>
                  </a:ext>
                </a:extLst>
              </p:cNvPr>
              <p:cNvSpPr/>
              <p:nvPr/>
            </p:nvSpPr>
            <p:spPr>
              <a:xfrm>
                <a:off x="2454321" y="5103743"/>
                <a:ext cx="6832554" cy="1171772"/>
              </a:xfrm>
              <a:prstGeom prst="roundRect">
                <a:avLst/>
              </a:prstGeom>
              <a:solidFill>
                <a:srgbClr val="F2F2F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Calibri" panose="020F0502020204030204" pitchFamily="34" charset="0"/>
                  <a:cs typeface="Calibri" panose="020F0502020204030204" pitchFamily="34" charset="0"/>
                </a:endParaRPr>
              </a:p>
            </p:txBody>
          </p:sp>
          <p:sp>
            <p:nvSpPr>
              <p:cNvPr id="118" name="CuadroTexto 117">
                <a:extLst>
                  <a:ext uri="{FF2B5EF4-FFF2-40B4-BE49-F238E27FC236}">
                    <a16:creationId xmlns:a16="http://schemas.microsoft.com/office/drawing/2014/main" id="{215BBB2A-F705-426E-8672-12CF822863FC}"/>
                  </a:ext>
                </a:extLst>
              </p:cNvPr>
              <p:cNvSpPr txBox="1"/>
              <p:nvPr/>
            </p:nvSpPr>
            <p:spPr>
              <a:xfrm>
                <a:off x="2729526" y="5118022"/>
                <a:ext cx="6175933" cy="212356"/>
              </a:xfrm>
              <a:prstGeom prst="rect">
                <a:avLst/>
              </a:prstGeom>
              <a:noFill/>
              <a:ln>
                <a:noFill/>
              </a:ln>
            </p:spPr>
            <p:txBody>
              <a:bodyPr wrap="square" rtlCol="0">
                <a:spAutoFit/>
              </a:bodyPr>
              <a:lstStyle/>
              <a:p>
                <a:pPr algn="ctr"/>
                <a:r>
                  <a:rPr lang="es-ES" sz="2000" dirty="0">
                    <a:latin typeface="Calibri" panose="020F0502020204030204" pitchFamily="34" charset="0"/>
                    <a:cs typeface="Calibri" panose="020F0502020204030204" pitchFamily="34" charset="0"/>
                  </a:rPr>
                  <a:t>IMAGES</a:t>
                </a:r>
              </a:p>
            </p:txBody>
          </p:sp>
        </p:grpSp>
        <p:sp>
          <p:nvSpPr>
            <p:cNvPr id="116" name="CuadroTexto 115">
              <a:extLst>
                <a:ext uri="{FF2B5EF4-FFF2-40B4-BE49-F238E27FC236}">
                  <a16:creationId xmlns:a16="http://schemas.microsoft.com/office/drawing/2014/main" id="{E8B65B22-4D0C-4CA9-8B72-99BCD89A9D2B}"/>
                </a:ext>
              </a:extLst>
            </p:cNvPr>
            <p:cNvSpPr txBox="1"/>
            <p:nvPr/>
          </p:nvSpPr>
          <p:spPr>
            <a:xfrm>
              <a:off x="7890629" y="3274402"/>
              <a:ext cx="3981269" cy="166821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s-ES" dirty="0">
                  <a:latin typeface="Calibri" panose="020F0502020204030204" pitchFamily="34" charset="0"/>
                  <a:cs typeface="Calibri" panose="020F0502020204030204" pitchFamily="34" charset="0"/>
                </a:rPr>
                <a:t>SINCE 26 / 07 / 1984 TO 15 / 03 / 2017</a:t>
              </a:r>
            </a:p>
            <a:p>
              <a:pPr marL="285750" indent="-285750">
                <a:lnSpc>
                  <a:spcPct val="150000"/>
                </a:lnSpc>
                <a:buFont typeface="Arial" panose="020B0604020202020204" pitchFamily="34" charset="0"/>
                <a:buChar char="•"/>
              </a:pPr>
              <a:r>
                <a:rPr lang="es-ES" dirty="0">
                  <a:latin typeface="Calibri" panose="020F0502020204030204" pitchFamily="34" charset="0"/>
                  <a:cs typeface="Calibri" panose="020F0502020204030204" pitchFamily="34" charset="0"/>
                </a:rPr>
                <a:t>IN TOTAL 159 IMAGES</a:t>
              </a:r>
            </a:p>
            <a:p>
              <a:pPr marL="285750" indent="-285750">
                <a:lnSpc>
                  <a:spcPct val="150000"/>
                </a:lnSpc>
                <a:buFont typeface="Arial" panose="020B0604020202020204" pitchFamily="34" charset="0"/>
                <a:buChar char="•"/>
              </a:pPr>
              <a:r>
                <a:rPr lang="es-ES" dirty="0">
                  <a:latin typeface="Calibri" panose="020F0502020204030204" pitchFamily="34" charset="0"/>
                  <a:cs typeface="Calibri" panose="020F0502020204030204" pitchFamily="34" charset="0"/>
                </a:rPr>
                <a:t>BLACK SPOTS ARE CLOUDS </a:t>
              </a:r>
            </a:p>
            <a:p>
              <a:pPr marL="285750" indent="-285750">
                <a:lnSpc>
                  <a:spcPct val="150000"/>
                </a:lnSpc>
                <a:buFont typeface="Arial" panose="020B0604020202020204" pitchFamily="34" charset="0"/>
                <a:buChar char="•"/>
              </a:pPr>
              <a:r>
                <a:rPr lang="es-ES" dirty="0">
                  <a:latin typeface="Calibri" panose="020F0502020204030204" pitchFamily="34" charset="0"/>
                  <a:cs typeface="Calibri" panose="020F0502020204030204" pitchFamily="34" charset="0"/>
                </a:rPr>
                <a:t>ECOPOTENTIAL PROJECT COLLECTION (LANDSAT 5 , 7 , 8)</a:t>
              </a:r>
            </a:p>
          </p:txBody>
        </p:sp>
      </p:grpSp>
      <p:pic>
        <p:nvPicPr>
          <p:cNvPr id="68" name="Imagen 67">
            <a:extLst>
              <a:ext uri="{FF2B5EF4-FFF2-40B4-BE49-F238E27FC236}">
                <a16:creationId xmlns:a16="http://schemas.microsoft.com/office/drawing/2014/main" id="{33615636-AD4B-4D50-BC06-66DAC306453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504142" y="5210354"/>
            <a:ext cx="2912180" cy="1638375"/>
          </a:xfrm>
          <a:prstGeom prst="rect">
            <a:avLst/>
          </a:prstGeom>
        </p:spPr>
      </p:pic>
      <p:sp>
        <p:nvSpPr>
          <p:cNvPr id="69" name="CuadroTexto 68">
            <a:extLst>
              <a:ext uri="{FF2B5EF4-FFF2-40B4-BE49-F238E27FC236}">
                <a16:creationId xmlns:a16="http://schemas.microsoft.com/office/drawing/2014/main" id="{058973B3-736E-440D-B12A-852E7BDEBFD4}"/>
              </a:ext>
            </a:extLst>
          </p:cNvPr>
          <p:cNvSpPr txBox="1"/>
          <p:nvPr/>
        </p:nvSpPr>
        <p:spPr>
          <a:xfrm>
            <a:off x="8529578" y="5241129"/>
            <a:ext cx="1125921" cy="307777"/>
          </a:xfrm>
          <a:prstGeom prst="rect">
            <a:avLst/>
          </a:prstGeom>
          <a:solidFill>
            <a:srgbClr val="F2F2F2">
              <a:alpha val="75000"/>
            </a:srgbClr>
          </a:solidFill>
        </p:spPr>
        <p:txBody>
          <a:bodyPr wrap="square" rtlCol="0">
            <a:spAutoFit/>
          </a:bodyPr>
          <a:lstStyle/>
          <a:p>
            <a:pPr algn="ctr"/>
            <a:r>
              <a:rPr lang="es-ES" b="1" dirty="0">
                <a:solidFill>
                  <a:schemeClr val="tx1"/>
                </a:solidFill>
                <a:latin typeface="Calibri" panose="020F0502020204030204" pitchFamily="34" charset="0"/>
                <a:cs typeface="Calibri" panose="020F0502020204030204" pitchFamily="34" charset="0"/>
              </a:rPr>
              <a:t>Buffer 50m</a:t>
            </a:r>
          </a:p>
        </p:txBody>
      </p:sp>
      <p:sp>
        <p:nvSpPr>
          <p:cNvPr id="104" name="Google Shape;104;p2"/>
          <p:cNvSpPr/>
          <p:nvPr/>
        </p:nvSpPr>
        <p:spPr>
          <a:xfrm rot="10800000" flipH="1">
            <a:off x="685800" y="638604"/>
            <a:ext cx="10820400" cy="45719"/>
          </a:xfrm>
          <a:custGeom>
            <a:avLst/>
            <a:gdLst/>
            <a:ahLst/>
            <a:cxnLst/>
            <a:rect l="l" t="t" r="r" b="b"/>
            <a:pathLst>
              <a:path w="120000" h="120000" extrusionOk="0">
                <a:moveTo>
                  <a:pt x="0" y="0"/>
                </a:moveTo>
                <a:lnTo>
                  <a:pt x="120000" y="0"/>
                </a:lnTo>
                <a:lnTo>
                  <a:pt x="120000" y="120000"/>
                </a:lnTo>
                <a:lnTo>
                  <a:pt x="0" y="120000"/>
                </a:lnTo>
                <a:close/>
              </a:path>
            </a:pathLst>
          </a:custGeom>
          <a:solidFill>
            <a:srgbClr val="A5A5A5"/>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61A9"/>
              </a:solidFill>
              <a:latin typeface="Calibri" panose="020F0502020204030204" pitchFamily="34" charset="0"/>
              <a:ea typeface="Calibri"/>
              <a:cs typeface="Calibri" panose="020F0502020204030204" pitchFamily="34" charset="0"/>
              <a:sym typeface="Calibri"/>
            </a:endParaRPr>
          </a:p>
        </p:txBody>
      </p:sp>
      <p:pic>
        <p:nvPicPr>
          <p:cNvPr id="15" name="Google Shape;91;p1">
            <a:extLst>
              <a:ext uri="{FF2B5EF4-FFF2-40B4-BE49-F238E27FC236}">
                <a16:creationId xmlns:a16="http://schemas.microsoft.com/office/drawing/2014/main" id="{E4D3D350-1D7C-45C3-86C4-FFC71D9099B4}"/>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10293980" y="105406"/>
            <a:ext cx="1795827" cy="410206"/>
          </a:xfrm>
          <a:prstGeom prst="rect">
            <a:avLst/>
          </a:prstGeom>
          <a:noFill/>
          <a:ln>
            <a:noFill/>
          </a:ln>
        </p:spPr>
      </p:pic>
      <p:pic>
        <p:nvPicPr>
          <p:cNvPr id="16" name="Google Shape;95;p1" descr="Resultado de imagen de IISTA logo">
            <a:extLst>
              <a:ext uri="{FF2B5EF4-FFF2-40B4-BE49-F238E27FC236}">
                <a16:creationId xmlns:a16="http://schemas.microsoft.com/office/drawing/2014/main" id="{4A6EBED0-EA6C-4B17-A20B-1DC68A9924F6}"/>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9667572" y="11561"/>
            <a:ext cx="620576" cy="620576"/>
          </a:xfrm>
          <a:prstGeom prst="rect">
            <a:avLst/>
          </a:prstGeom>
          <a:noFill/>
          <a:ln>
            <a:noFill/>
          </a:ln>
        </p:spPr>
      </p:pic>
      <p:pic>
        <p:nvPicPr>
          <p:cNvPr id="18" name="Imagen 17">
            <a:extLst>
              <a:ext uri="{FF2B5EF4-FFF2-40B4-BE49-F238E27FC236}">
                <a16:creationId xmlns:a16="http://schemas.microsoft.com/office/drawing/2014/main" id="{DC87F7C3-5A7B-4BED-AF5D-A5849A5BD46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2193" y="96517"/>
            <a:ext cx="1999778" cy="522818"/>
          </a:xfrm>
          <a:prstGeom prst="rect">
            <a:avLst/>
          </a:prstGeom>
        </p:spPr>
      </p:pic>
      <p:sp>
        <p:nvSpPr>
          <p:cNvPr id="105" name="Google Shape;105;p2"/>
          <p:cNvSpPr/>
          <p:nvPr/>
        </p:nvSpPr>
        <p:spPr>
          <a:xfrm>
            <a:off x="622285" y="726349"/>
            <a:ext cx="2560436"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dirty="0">
                <a:solidFill>
                  <a:srgbClr val="595959"/>
                </a:solidFill>
                <a:latin typeface="Calibri" panose="020F0502020204030204" pitchFamily="34" charset="0"/>
                <a:ea typeface="Calibri"/>
                <a:cs typeface="Calibri" panose="020F0502020204030204" pitchFamily="34" charset="0"/>
                <a:sym typeface="Calibri"/>
              </a:rPr>
              <a:t>METHODOLOGY</a:t>
            </a:r>
          </a:p>
        </p:txBody>
      </p:sp>
      <p:grpSp>
        <p:nvGrpSpPr>
          <p:cNvPr id="25" name="Grupo 24">
            <a:extLst>
              <a:ext uri="{FF2B5EF4-FFF2-40B4-BE49-F238E27FC236}">
                <a16:creationId xmlns:a16="http://schemas.microsoft.com/office/drawing/2014/main" id="{6CE65905-F0DE-4DED-BE78-4F70D2DA3C1C}"/>
              </a:ext>
            </a:extLst>
          </p:cNvPr>
          <p:cNvGrpSpPr/>
          <p:nvPr/>
        </p:nvGrpSpPr>
        <p:grpSpPr>
          <a:xfrm>
            <a:off x="955095" y="5222108"/>
            <a:ext cx="6832554" cy="1898835"/>
            <a:chOff x="729693" y="5103743"/>
            <a:chExt cx="6832554" cy="1898835"/>
          </a:xfrm>
        </p:grpSpPr>
        <p:sp>
          <p:nvSpPr>
            <p:cNvPr id="20" name="Rectángulo: esquinas redondeadas 19">
              <a:extLst>
                <a:ext uri="{FF2B5EF4-FFF2-40B4-BE49-F238E27FC236}">
                  <a16:creationId xmlns:a16="http://schemas.microsoft.com/office/drawing/2014/main" id="{9C0CFCAB-2AF9-4370-AD76-C8B736D1EB68}"/>
                </a:ext>
              </a:extLst>
            </p:cNvPr>
            <p:cNvSpPr/>
            <p:nvPr/>
          </p:nvSpPr>
          <p:spPr>
            <a:xfrm>
              <a:off x="729693" y="5103743"/>
              <a:ext cx="6832554" cy="1561210"/>
            </a:xfrm>
            <a:prstGeom prst="roundRect">
              <a:avLst/>
            </a:prstGeom>
            <a:solidFill>
              <a:srgbClr val="F2F2F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Calibri" panose="020F0502020204030204" pitchFamily="34" charset="0"/>
                <a:cs typeface="Calibri" panose="020F0502020204030204" pitchFamily="34" charset="0"/>
              </a:endParaRPr>
            </a:p>
          </p:txBody>
        </p:sp>
        <p:sp>
          <p:nvSpPr>
            <p:cNvPr id="19" name="CuadroTexto 18">
              <a:extLst>
                <a:ext uri="{FF2B5EF4-FFF2-40B4-BE49-F238E27FC236}">
                  <a16:creationId xmlns:a16="http://schemas.microsoft.com/office/drawing/2014/main" id="{F1FBC9C5-B844-40F6-9831-C15D1C8DEBEB}"/>
                </a:ext>
              </a:extLst>
            </p:cNvPr>
            <p:cNvSpPr txBox="1"/>
            <p:nvPr/>
          </p:nvSpPr>
          <p:spPr>
            <a:xfrm>
              <a:off x="955603" y="5190801"/>
              <a:ext cx="2087357" cy="400110"/>
            </a:xfrm>
            <a:prstGeom prst="rect">
              <a:avLst/>
            </a:prstGeom>
            <a:noFill/>
            <a:ln>
              <a:solidFill>
                <a:schemeClr val="tx1">
                  <a:lumMod val="50000"/>
                  <a:lumOff val="50000"/>
                </a:schemeClr>
              </a:solidFill>
            </a:ln>
          </p:spPr>
          <p:txBody>
            <a:bodyPr wrap="square" rtlCol="0">
              <a:spAutoFit/>
            </a:bodyPr>
            <a:lstStyle/>
            <a:p>
              <a:pPr marL="285750" indent="-285750">
                <a:buFont typeface="Arial" panose="020B0604020202020204" pitchFamily="34" charset="0"/>
                <a:buChar char="•"/>
              </a:pPr>
              <a:r>
                <a:rPr lang="es-ES" sz="2000" dirty="0">
                  <a:latin typeface="Calibri" panose="020F0502020204030204" pitchFamily="34" charset="0"/>
                  <a:cs typeface="Calibri" panose="020F0502020204030204" pitchFamily="34" charset="0"/>
                </a:rPr>
                <a:t>442 DITCHES </a:t>
              </a:r>
            </a:p>
          </p:txBody>
        </p:sp>
        <p:cxnSp>
          <p:nvCxnSpPr>
            <p:cNvPr id="22" name="Conector recto de flecha 21">
              <a:extLst>
                <a:ext uri="{FF2B5EF4-FFF2-40B4-BE49-F238E27FC236}">
                  <a16:creationId xmlns:a16="http://schemas.microsoft.com/office/drawing/2014/main" id="{B28A449F-A411-4417-BE34-944A7A3B479D}"/>
                </a:ext>
              </a:extLst>
            </p:cNvPr>
            <p:cNvCxnSpPr>
              <a:cxnSpLocks/>
            </p:cNvCxnSpPr>
            <p:nvPr/>
          </p:nvCxnSpPr>
          <p:spPr>
            <a:xfrm>
              <a:off x="3309279" y="5390464"/>
              <a:ext cx="1683384" cy="0"/>
            </a:xfrm>
            <a:prstGeom prst="straightConnector1">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CuadroTexto 23">
              <a:extLst>
                <a:ext uri="{FF2B5EF4-FFF2-40B4-BE49-F238E27FC236}">
                  <a16:creationId xmlns:a16="http://schemas.microsoft.com/office/drawing/2014/main" id="{45BA36ED-D48B-4E25-BC5D-38A6C9E2CC29}"/>
                </a:ext>
              </a:extLst>
            </p:cNvPr>
            <p:cNvSpPr txBox="1"/>
            <p:nvPr/>
          </p:nvSpPr>
          <p:spPr>
            <a:xfrm>
              <a:off x="3927438" y="5236575"/>
              <a:ext cx="466350" cy="338554"/>
            </a:xfrm>
            <a:prstGeom prst="rect">
              <a:avLst/>
            </a:prstGeom>
            <a:solidFill>
              <a:srgbClr val="F2F2F2"/>
            </a:solidFill>
            <a:ln>
              <a:solidFill>
                <a:schemeClr val="tx1">
                  <a:lumMod val="50000"/>
                  <a:lumOff val="50000"/>
                </a:schemeClr>
              </a:solidFill>
            </a:ln>
          </p:spPr>
          <p:txBody>
            <a:bodyPr wrap="square" rtlCol="0">
              <a:spAutoFit/>
            </a:bodyPr>
            <a:lstStyle/>
            <a:p>
              <a:pPr algn="ctr"/>
              <a:r>
                <a:rPr lang="es-ES" sz="1600" b="1" dirty="0">
                  <a:latin typeface="Calibri" panose="020F0502020204030204" pitchFamily="34" charset="0"/>
                  <a:cs typeface="Calibri" panose="020F0502020204030204" pitchFamily="34" charset="0"/>
                </a:rPr>
                <a:t>TO</a:t>
              </a:r>
            </a:p>
          </p:txBody>
        </p:sp>
        <p:sp>
          <p:nvSpPr>
            <p:cNvPr id="83" name="CuadroTexto 82">
              <a:extLst>
                <a:ext uri="{FF2B5EF4-FFF2-40B4-BE49-F238E27FC236}">
                  <a16:creationId xmlns:a16="http://schemas.microsoft.com/office/drawing/2014/main" id="{AFB43FE2-9A4D-4C2C-A433-F89799D0C5F4}"/>
                </a:ext>
              </a:extLst>
            </p:cNvPr>
            <p:cNvSpPr txBox="1"/>
            <p:nvPr/>
          </p:nvSpPr>
          <p:spPr>
            <a:xfrm>
              <a:off x="1373054" y="5679139"/>
              <a:ext cx="5900234" cy="1323439"/>
            </a:xfrm>
            <a:prstGeom prst="rect">
              <a:avLst/>
            </a:prstGeom>
            <a:noFill/>
            <a:ln>
              <a:noFill/>
            </a:ln>
          </p:spPr>
          <p:txBody>
            <a:bodyPr wrap="square" rtlCol="0">
              <a:spAutoFit/>
            </a:bodyPr>
            <a:lstStyle/>
            <a:p>
              <a:r>
                <a:rPr lang="es-ES" sz="2000" b="1" dirty="0">
                  <a:latin typeface="Calibri" panose="020F0502020204030204" pitchFamily="34" charset="0"/>
                  <a:cs typeface="Calibri" panose="020F0502020204030204" pitchFamily="34" charset="0"/>
                </a:rPr>
                <a:t>IN BASE OF P90 OF LENGTH OF THE DITCHES</a:t>
              </a:r>
            </a:p>
            <a:p>
              <a:pPr algn="ctr"/>
              <a:r>
                <a:rPr lang="es-ES" sz="2000" dirty="0">
                  <a:latin typeface="Calibri" panose="020F0502020204030204" pitchFamily="34" charset="0"/>
                  <a:cs typeface="Calibri" panose="020F0502020204030204" pitchFamily="34" charset="0"/>
                </a:rPr>
                <a:t>THEN</a:t>
              </a:r>
            </a:p>
            <a:p>
              <a:pPr algn="ctr"/>
              <a:r>
                <a:rPr lang="es-ES" sz="2000" b="1" dirty="0">
                  <a:latin typeface="Calibri" panose="020F0502020204030204" pitchFamily="34" charset="0"/>
                  <a:cs typeface="Calibri" panose="020F0502020204030204" pitchFamily="34" charset="0"/>
                </a:rPr>
                <a:t>BUFFERING</a:t>
              </a:r>
            </a:p>
            <a:p>
              <a:endParaRPr lang="es-ES" sz="2000" b="1" dirty="0">
                <a:latin typeface="Calibri" panose="020F0502020204030204" pitchFamily="34" charset="0"/>
                <a:cs typeface="Calibri" panose="020F0502020204030204" pitchFamily="34" charset="0"/>
              </a:endParaRPr>
            </a:p>
          </p:txBody>
        </p:sp>
        <p:sp>
          <p:nvSpPr>
            <p:cNvPr id="81" name="CuadroTexto 80">
              <a:extLst>
                <a:ext uri="{FF2B5EF4-FFF2-40B4-BE49-F238E27FC236}">
                  <a16:creationId xmlns:a16="http://schemas.microsoft.com/office/drawing/2014/main" id="{EEB9255E-20DB-4143-AD95-F9BA45581D7B}"/>
                </a:ext>
              </a:extLst>
            </p:cNvPr>
            <p:cNvSpPr txBox="1"/>
            <p:nvPr/>
          </p:nvSpPr>
          <p:spPr>
            <a:xfrm>
              <a:off x="5324214" y="5194641"/>
              <a:ext cx="2087357" cy="400110"/>
            </a:xfrm>
            <a:prstGeom prst="rect">
              <a:avLst/>
            </a:prstGeom>
            <a:noFill/>
            <a:ln>
              <a:solidFill>
                <a:schemeClr val="tx1">
                  <a:lumMod val="50000"/>
                  <a:lumOff val="50000"/>
                </a:schemeClr>
              </a:solidFill>
            </a:ln>
          </p:spPr>
          <p:txBody>
            <a:bodyPr wrap="square" rtlCol="0">
              <a:spAutoFit/>
            </a:bodyPr>
            <a:lstStyle/>
            <a:p>
              <a:pPr marL="285750" indent="-285750">
                <a:buFont typeface="Arial" panose="020B0604020202020204" pitchFamily="34" charset="0"/>
                <a:buChar char="•"/>
              </a:pPr>
              <a:r>
                <a:rPr lang="es-ES" sz="2000" dirty="0">
                  <a:latin typeface="Calibri" panose="020F0502020204030204" pitchFamily="34" charset="0"/>
                  <a:cs typeface="Calibri" panose="020F0502020204030204" pitchFamily="34" charset="0"/>
                </a:rPr>
                <a:t>45 DITCHES </a:t>
              </a:r>
            </a:p>
          </p:txBody>
        </p:sp>
      </p:grpSp>
      <p:pic>
        <p:nvPicPr>
          <p:cNvPr id="11" name="Imagen 10">
            <a:extLst>
              <a:ext uri="{FF2B5EF4-FFF2-40B4-BE49-F238E27FC236}">
                <a16:creationId xmlns:a16="http://schemas.microsoft.com/office/drawing/2014/main" id="{1490BFA5-BC3A-4B4F-92F9-918B8D56C0F6}"/>
              </a:ext>
            </a:extLst>
          </p:cNvPr>
          <p:cNvPicPr preferRelativeResize="0">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36176" y="2369344"/>
            <a:ext cx="5328554" cy="2641888"/>
          </a:xfrm>
          <a:prstGeom prst="rect">
            <a:avLst/>
          </a:prstGeom>
        </p:spPr>
      </p:pic>
      <p:pic>
        <p:nvPicPr>
          <p:cNvPr id="13" name="Imagen 12">
            <a:extLst>
              <a:ext uri="{FF2B5EF4-FFF2-40B4-BE49-F238E27FC236}">
                <a16:creationId xmlns:a16="http://schemas.microsoft.com/office/drawing/2014/main" id="{47470673-4735-4937-A551-01C82FDB6BA5}"/>
              </a:ext>
            </a:extLst>
          </p:cNvPr>
          <p:cNvPicPr preferRelativeResize="0">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419505" y="2382369"/>
            <a:ext cx="5328553" cy="2615837"/>
          </a:xfrm>
          <a:prstGeom prst="rect">
            <a:avLst/>
          </a:prstGeom>
        </p:spPr>
      </p:pic>
      <p:sp>
        <p:nvSpPr>
          <p:cNvPr id="85" name="Rectángulo: esquinas redondeadas 84">
            <a:extLst>
              <a:ext uri="{FF2B5EF4-FFF2-40B4-BE49-F238E27FC236}">
                <a16:creationId xmlns:a16="http://schemas.microsoft.com/office/drawing/2014/main" id="{03218F4F-F555-433B-821F-4FA9FD064497}"/>
              </a:ext>
            </a:extLst>
          </p:cNvPr>
          <p:cNvSpPr/>
          <p:nvPr/>
        </p:nvSpPr>
        <p:spPr>
          <a:xfrm>
            <a:off x="2982845" y="1356539"/>
            <a:ext cx="2574189" cy="790486"/>
          </a:xfrm>
          <a:prstGeom prst="roundRect">
            <a:avLst/>
          </a:prstGeom>
          <a:solidFill>
            <a:sysClr val="window" lastClr="FFFFFF"/>
          </a:solidFill>
          <a:ln w="76200" cap="flat" cmpd="sng" algn="ctr">
            <a:solidFill>
              <a:schemeClr val="tx1">
                <a:lumMod val="50000"/>
                <a:lumOff val="50000"/>
              </a:schemeClr>
            </a:solidFill>
            <a:prstDash val="solid"/>
          </a:ln>
          <a:effectLst/>
        </p:spPr>
        <p:txBody>
          <a:bodyPr rtlCol="0" anchor="ct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6" name="CuadroTexto 85">
            <a:extLst>
              <a:ext uri="{FF2B5EF4-FFF2-40B4-BE49-F238E27FC236}">
                <a16:creationId xmlns:a16="http://schemas.microsoft.com/office/drawing/2014/main" id="{79A678AD-A410-44D6-AC9E-9C3624550B9B}"/>
              </a:ext>
            </a:extLst>
          </p:cNvPr>
          <p:cNvSpPr txBox="1"/>
          <p:nvPr/>
        </p:nvSpPr>
        <p:spPr>
          <a:xfrm>
            <a:off x="3258183" y="1426703"/>
            <a:ext cx="1971388" cy="646331"/>
          </a:xfrm>
          <a:prstGeom prst="rect">
            <a:avLst/>
          </a:prstGeom>
          <a:noFill/>
        </p:spPr>
        <p:txBody>
          <a:bodyPr wrap="square" rtlCol="0">
            <a:spAutoFit/>
          </a:bodyPr>
          <a:lstStyle/>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FILTER </a:t>
            </a:r>
            <a:r>
              <a:rPr kumimoji="0" lang="es-ES" sz="1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a:t>
            </a: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OF DITCHES</a:t>
            </a:r>
          </a:p>
        </p:txBody>
      </p:sp>
      <p:cxnSp>
        <p:nvCxnSpPr>
          <p:cNvPr id="89" name="Conector recto 88">
            <a:extLst>
              <a:ext uri="{FF2B5EF4-FFF2-40B4-BE49-F238E27FC236}">
                <a16:creationId xmlns:a16="http://schemas.microsoft.com/office/drawing/2014/main" id="{65CE8EB8-1E05-4707-AC68-E458CDEF5671}"/>
              </a:ext>
            </a:extLst>
          </p:cNvPr>
          <p:cNvCxnSpPr>
            <a:cxnSpLocks/>
            <a:stCxn id="85" idx="3"/>
          </p:cNvCxnSpPr>
          <p:nvPr/>
        </p:nvCxnSpPr>
        <p:spPr>
          <a:xfrm>
            <a:off x="5557034" y="1751782"/>
            <a:ext cx="538966" cy="0"/>
          </a:xfrm>
          <a:prstGeom prst="line">
            <a:avLst/>
          </a:prstGeom>
          <a:noFill/>
          <a:ln w="57150" cap="flat" cmpd="sng" algn="ctr">
            <a:solidFill>
              <a:schemeClr val="tx1">
                <a:lumMod val="50000"/>
                <a:lumOff val="50000"/>
              </a:schemeClr>
            </a:solidFill>
            <a:prstDash val="solid"/>
          </a:ln>
          <a:effectLst/>
        </p:spPr>
      </p:cxnSp>
      <p:sp>
        <p:nvSpPr>
          <p:cNvPr id="111" name="Rectángulo: esquinas redondeadas 110">
            <a:extLst>
              <a:ext uri="{FF2B5EF4-FFF2-40B4-BE49-F238E27FC236}">
                <a16:creationId xmlns:a16="http://schemas.microsoft.com/office/drawing/2014/main" id="{60F889B0-5BEC-424A-B7EC-F51D19CDBB47}"/>
              </a:ext>
            </a:extLst>
          </p:cNvPr>
          <p:cNvSpPr/>
          <p:nvPr/>
        </p:nvSpPr>
        <p:spPr>
          <a:xfrm>
            <a:off x="6576032" y="1358845"/>
            <a:ext cx="2574190" cy="803664"/>
          </a:xfrm>
          <a:prstGeom prst="roundRect">
            <a:avLst/>
          </a:prstGeom>
          <a:solidFill>
            <a:sysClr val="window" lastClr="FFFFFF"/>
          </a:solidFill>
          <a:ln w="76200" cap="flat" cmpd="sng" algn="ctr">
            <a:solidFill>
              <a:schemeClr val="tx1">
                <a:lumMod val="50000"/>
                <a:lumOff val="50000"/>
              </a:schemeClr>
            </a:solidFill>
            <a:prstDash val="solid"/>
          </a:ln>
          <a:effectLst/>
        </p:spPr>
        <p:txBody>
          <a:bodyPr rtlCol="0" anchor="ct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2" name="CuadroTexto 111">
            <a:extLst>
              <a:ext uri="{FF2B5EF4-FFF2-40B4-BE49-F238E27FC236}">
                <a16:creationId xmlns:a16="http://schemas.microsoft.com/office/drawing/2014/main" id="{D9727467-29F3-425B-B039-0FA37D54751F}"/>
              </a:ext>
            </a:extLst>
          </p:cNvPr>
          <p:cNvSpPr txBox="1"/>
          <p:nvPr/>
        </p:nvSpPr>
        <p:spPr>
          <a:xfrm>
            <a:off x="6868390" y="1428953"/>
            <a:ext cx="2113929" cy="646331"/>
          </a:xfrm>
          <a:prstGeom prst="rect">
            <a:avLst/>
          </a:prstGeom>
          <a:noFill/>
        </p:spPr>
        <p:txBody>
          <a:bodyPr wrap="square" rtlCol="0">
            <a:spAutoFit/>
          </a:bodyPr>
          <a:lstStyle/>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IMAGING PROCESSING</a:t>
            </a:r>
          </a:p>
        </p:txBody>
      </p:sp>
      <p:cxnSp>
        <p:nvCxnSpPr>
          <p:cNvPr id="127" name="Conector recto 126">
            <a:extLst>
              <a:ext uri="{FF2B5EF4-FFF2-40B4-BE49-F238E27FC236}">
                <a16:creationId xmlns:a16="http://schemas.microsoft.com/office/drawing/2014/main" id="{482AEF36-5F59-4D39-ADA8-F1D9B90C4316}"/>
              </a:ext>
            </a:extLst>
          </p:cNvPr>
          <p:cNvCxnSpPr>
            <a:cxnSpLocks/>
          </p:cNvCxnSpPr>
          <p:nvPr/>
        </p:nvCxnSpPr>
        <p:spPr>
          <a:xfrm>
            <a:off x="6070951" y="1752943"/>
            <a:ext cx="538966" cy="0"/>
          </a:xfrm>
          <a:prstGeom prst="line">
            <a:avLst/>
          </a:prstGeom>
          <a:noFill/>
          <a:ln w="57150" cap="flat" cmpd="sng" algn="ctr">
            <a:solidFill>
              <a:schemeClr val="tx1">
                <a:lumMod val="50000"/>
                <a:lumOff val="50000"/>
              </a:schemeClr>
            </a:solidFill>
            <a:prstDash val="solid"/>
          </a:ln>
          <a:effectLst/>
        </p:spPr>
      </p:cxnSp>
      <p:sp>
        <p:nvSpPr>
          <p:cNvPr id="143" name="Rectángulo: esquinas redondeadas 142">
            <a:extLst>
              <a:ext uri="{FF2B5EF4-FFF2-40B4-BE49-F238E27FC236}">
                <a16:creationId xmlns:a16="http://schemas.microsoft.com/office/drawing/2014/main" id="{5895273A-D9DD-40B5-A3D3-B82112769FEB}"/>
              </a:ext>
            </a:extLst>
          </p:cNvPr>
          <p:cNvSpPr/>
          <p:nvPr/>
        </p:nvSpPr>
        <p:spPr>
          <a:xfrm>
            <a:off x="1791730" y="5510602"/>
            <a:ext cx="2959930" cy="513188"/>
          </a:xfrm>
          <a:prstGeom prst="roundRect">
            <a:avLst/>
          </a:prstGeom>
          <a:solidFill>
            <a:schemeClr val="accent5">
              <a:lumMod val="20000"/>
              <a:lumOff val="80000"/>
            </a:schemeClr>
          </a:solidFill>
          <a:ln w="76200" cap="flat" cmpd="sng" algn="ctr">
            <a:solidFill>
              <a:srgbClr val="4F81BD"/>
            </a:solidFill>
            <a:prstDash val="solid"/>
          </a:ln>
          <a:effectLst/>
        </p:spPr>
        <p:txBody>
          <a:bodyPr rtlCol="0" anchor="ct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144" name="Conector recto de flecha 143">
            <a:extLst>
              <a:ext uri="{FF2B5EF4-FFF2-40B4-BE49-F238E27FC236}">
                <a16:creationId xmlns:a16="http://schemas.microsoft.com/office/drawing/2014/main" id="{833C4078-BAF4-4C87-A31A-4BDF33613116}"/>
              </a:ext>
            </a:extLst>
          </p:cNvPr>
          <p:cNvCxnSpPr/>
          <p:nvPr/>
        </p:nvCxnSpPr>
        <p:spPr>
          <a:xfrm flipH="1">
            <a:off x="4806255" y="5772497"/>
            <a:ext cx="409463" cy="0"/>
          </a:xfrm>
          <a:prstGeom prst="straightConnector1">
            <a:avLst/>
          </a:prstGeom>
          <a:noFill/>
          <a:ln w="57150" cap="flat" cmpd="sng" algn="ctr">
            <a:solidFill>
              <a:srgbClr val="4F81BD">
                <a:shade val="95000"/>
                <a:satMod val="105000"/>
              </a:srgbClr>
            </a:solidFill>
            <a:prstDash val="solid"/>
            <a:tailEnd type="triangle"/>
          </a:ln>
          <a:effectLst/>
        </p:spPr>
      </p:cxnSp>
      <p:sp>
        <p:nvSpPr>
          <p:cNvPr id="145" name="CuadroTexto 144">
            <a:extLst>
              <a:ext uri="{FF2B5EF4-FFF2-40B4-BE49-F238E27FC236}">
                <a16:creationId xmlns:a16="http://schemas.microsoft.com/office/drawing/2014/main" id="{96DD02EF-55FF-49B1-BEC1-8A2B2192A823}"/>
              </a:ext>
            </a:extLst>
          </p:cNvPr>
          <p:cNvSpPr txBox="1"/>
          <p:nvPr/>
        </p:nvSpPr>
        <p:spPr>
          <a:xfrm>
            <a:off x="1927657" y="5602795"/>
            <a:ext cx="2726996" cy="369332"/>
          </a:xfrm>
          <a:prstGeom prst="rect">
            <a:avLst/>
          </a:prstGeom>
          <a:noFill/>
        </p:spPr>
        <p:txBody>
          <a:bodyPr wrap="square" rtlCol="0">
            <a:spAutoFit/>
          </a:bodyPr>
          <a:lstStyle/>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INFLUENCE OF PROXIMITY</a:t>
            </a:r>
          </a:p>
        </p:txBody>
      </p:sp>
      <p:grpSp>
        <p:nvGrpSpPr>
          <p:cNvPr id="128" name="Grupo 127">
            <a:extLst>
              <a:ext uri="{FF2B5EF4-FFF2-40B4-BE49-F238E27FC236}">
                <a16:creationId xmlns:a16="http://schemas.microsoft.com/office/drawing/2014/main" id="{A0D8660D-0B81-4461-A0EF-DB0BF3B615CE}"/>
              </a:ext>
            </a:extLst>
          </p:cNvPr>
          <p:cNvGrpSpPr/>
          <p:nvPr/>
        </p:nvGrpSpPr>
        <p:grpSpPr>
          <a:xfrm>
            <a:off x="1525143" y="2639266"/>
            <a:ext cx="4570857" cy="3158238"/>
            <a:chOff x="1504344" y="2103333"/>
            <a:chExt cx="4570857" cy="3158238"/>
          </a:xfrm>
        </p:grpSpPr>
        <p:grpSp>
          <p:nvGrpSpPr>
            <p:cNvPr id="129" name="Grupo 128">
              <a:extLst>
                <a:ext uri="{FF2B5EF4-FFF2-40B4-BE49-F238E27FC236}">
                  <a16:creationId xmlns:a16="http://schemas.microsoft.com/office/drawing/2014/main" id="{F15EFC1F-953D-495B-A485-F9546446F0D9}"/>
                </a:ext>
              </a:extLst>
            </p:cNvPr>
            <p:cNvGrpSpPr/>
            <p:nvPr/>
          </p:nvGrpSpPr>
          <p:grpSpPr>
            <a:xfrm>
              <a:off x="1504344" y="2103333"/>
              <a:ext cx="4570857" cy="3158238"/>
              <a:chOff x="916554" y="18380347"/>
              <a:chExt cx="8261460" cy="5600355"/>
            </a:xfrm>
          </p:grpSpPr>
          <p:sp>
            <p:nvSpPr>
              <p:cNvPr id="131" name="Rectángulo: esquinas redondeadas 130">
                <a:extLst>
                  <a:ext uri="{FF2B5EF4-FFF2-40B4-BE49-F238E27FC236}">
                    <a16:creationId xmlns:a16="http://schemas.microsoft.com/office/drawing/2014/main" id="{B2D67240-46FB-46CB-8DAA-C0795842258F}"/>
                  </a:ext>
                </a:extLst>
              </p:cNvPr>
              <p:cNvSpPr/>
              <p:nvPr/>
            </p:nvSpPr>
            <p:spPr>
              <a:xfrm>
                <a:off x="1870572" y="20623391"/>
                <a:ext cx="4892546" cy="910012"/>
              </a:xfrm>
              <a:prstGeom prst="roundRect">
                <a:avLst/>
              </a:prstGeom>
              <a:solidFill>
                <a:schemeClr val="accent5">
                  <a:lumMod val="20000"/>
                  <a:lumOff val="80000"/>
                </a:schemeClr>
              </a:solidFill>
              <a:ln w="76200" cap="flat" cmpd="sng" algn="ctr">
                <a:solidFill>
                  <a:srgbClr val="4F81BD"/>
                </a:solidFill>
                <a:prstDash val="solid"/>
              </a:ln>
              <a:effectLst/>
            </p:spPr>
            <p:txBody>
              <a:bodyPr rtlCol="0" anchor="ct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132" name="Grupo 131">
                <a:extLst>
                  <a:ext uri="{FF2B5EF4-FFF2-40B4-BE49-F238E27FC236}">
                    <a16:creationId xmlns:a16="http://schemas.microsoft.com/office/drawing/2014/main" id="{B817FF7B-286A-4CF9-881E-BC310E41229F}"/>
                  </a:ext>
                </a:extLst>
              </p:cNvPr>
              <p:cNvGrpSpPr/>
              <p:nvPr/>
            </p:nvGrpSpPr>
            <p:grpSpPr>
              <a:xfrm>
                <a:off x="5941465" y="18380347"/>
                <a:ext cx="3236549" cy="432048"/>
                <a:chOff x="27975910" y="19028419"/>
                <a:chExt cx="3236549" cy="432048"/>
              </a:xfrm>
            </p:grpSpPr>
            <p:cxnSp>
              <p:nvCxnSpPr>
                <p:cNvPr id="141" name="Conector recto 140">
                  <a:extLst>
                    <a:ext uri="{FF2B5EF4-FFF2-40B4-BE49-F238E27FC236}">
                      <a16:creationId xmlns:a16="http://schemas.microsoft.com/office/drawing/2014/main" id="{184E67F5-06B8-4954-A7F0-16644048DEB0}"/>
                    </a:ext>
                  </a:extLst>
                </p:cNvPr>
                <p:cNvCxnSpPr>
                  <a:cxnSpLocks/>
                </p:cNvCxnSpPr>
                <p:nvPr/>
              </p:nvCxnSpPr>
              <p:spPr>
                <a:xfrm flipH="1">
                  <a:off x="27975910" y="19028419"/>
                  <a:ext cx="3236549" cy="0"/>
                </a:xfrm>
                <a:prstGeom prst="line">
                  <a:avLst/>
                </a:prstGeom>
                <a:noFill/>
                <a:ln w="57150" cap="flat" cmpd="sng" algn="ctr">
                  <a:solidFill>
                    <a:srgbClr val="4F81BD">
                      <a:shade val="95000"/>
                      <a:satMod val="105000"/>
                    </a:srgbClr>
                  </a:solidFill>
                  <a:prstDash val="solid"/>
                </a:ln>
                <a:effectLst/>
              </p:spPr>
            </p:cxnSp>
            <p:cxnSp>
              <p:nvCxnSpPr>
                <p:cNvPr id="142" name="Conector recto de flecha 141">
                  <a:extLst>
                    <a:ext uri="{FF2B5EF4-FFF2-40B4-BE49-F238E27FC236}">
                      <a16:creationId xmlns:a16="http://schemas.microsoft.com/office/drawing/2014/main" id="{1A522A31-9968-4C82-9C8B-965E849CD5E4}"/>
                    </a:ext>
                  </a:extLst>
                </p:cNvPr>
                <p:cNvCxnSpPr/>
                <p:nvPr/>
              </p:nvCxnSpPr>
              <p:spPr>
                <a:xfrm>
                  <a:off x="28028998" y="19028419"/>
                  <a:ext cx="0" cy="432048"/>
                </a:xfrm>
                <a:prstGeom prst="straightConnector1">
                  <a:avLst/>
                </a:prstGeom>
                <a:noFill/>
                <a:ln w="57150" cap="flat" cmpd="sng" algn="ctr">
                  <a:solidFill>
                    <a:srgbClr val="4F81BD">
                      <a:shade val="95000"/>
                      <a:satMod val="105000"/>
                    </a:srgbClr>
                  </a:solidFill>
                  <a:prstDash val="solid"/>
                  <a:tailEnd type="triangle"/>
                </a:ln>
                <a:effectLst/>
              </p:spPr>
            </p:cxnSp>
          </p:grpSp>
          <p:sp>
            <p:nvSpPr>
              <p:cNvPr id="133" name="Rectángulo: esquinas redondeadas 132">
                <a:extLst>
                  <a:ext uri="{FF2B5EF4-FFF2-40B4-BE49-F238E27FC236}">
                    <a16:creationId xmlns:a16="http://schemas.microsoft.com/office/drawing/2014/main" id="{0771C181-41F5-45F5-84F3-497B33529317}"/>
                  </a:ext>
                </a:extLst>
              </p:cNvPr>
              <p:cNvSpPr/>
              <p:nvPr/>
            </p:nvSpPr>
            <p:spPr>
              <a:xfrm>
                <a:off x="3551234" y="18852062"/>
                <a:ext cx="4652642" cy="1417791"/>
              </a:xfrm>
              <a:prstGeom prst="roundRect">
                <a:avLst/>
              </a:prstGeom>
              <a:solidFill>
                <a:schemeClr val="accent5">
                  <a:lumMod val="20000"/>
                  <a:lumOff val="80000"/>
                </a:schemeClr>
              </a:solidFill>
              <a:ln w="76200" cap="flat" cmpd="sng" algn="ctr">
                <a:solidFill>
                  <a:srgbClr val="4F81BD"/>
                </a:solidFill>
                <a:prstDash val="solid"/>
              </a:ln>
              <a:effectLst/>
            </p:spPr>
            <p:txBody>
              <a:bodyPr rtlCol="0" anchor="ct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34" name="CuadroTexto 133">
                <a:extLst>
                  <a:ext uri="{FF2B5EF4-FFF2-40B4-BE49-F238E27FC236}">
                    <a16:creationId xmlns:a16="http://schemas.microsoft.com/office/drawing/2014/main" id="{1FCA8B7F-C8AE-4407-BD7A-F1F0BEBAD0A5}"/>
                  </a:ext>
                </a:extLst>
              </p:cNvPr>
              <p:cNvSpPr txBox="1"/>
              <p:nvPr/>
            </p:nvSpPr>
            <p:spPr>
              <a:xfrm>
                <a:off x="3912494" y="19025632"/>
                <a:ext cx="3891137" cy="1146108"/>
              </a:xfrm>
              <a:prstGeom prst="rect">
                <a:avLst/>
              </a:prstGeom>
              <a:noFill/>
            </p:spPr>
            <p:txBody>
              <a:bodyPr wrap="square" rtlCol="0">
                <a:spAutoFit/>
              </a:bodyPr>
              <a:lstStyle/>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GLOBAL &amp; </a:t>
                </a:r>
                <a:r>
                  <a:rPr lang="es-ES" sz="1800" b="1" kern="1200" dirty="0">
                    <a:solidFill>
                      <a:prstClr val="black"/>
                    </a:solidFill>
                    <a:latin typeface="Calibri" panose="020F0502020204030204" pitchFamily="34" charset="0"/>
                    <a:ea typeface="+mn-ea"/>
                    <a:cs typeface="Calibri" panose="020F0502020204030204" pitchFamily="34" charset="0"/>
                  </a:rPr>
                  <a:t>BASINS SCALE</a:t>
                </a:r>
                <a:endPar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135" name="Conector recto 134">
                <a:extLst>
                  <a:ext uri="{FF2B5EF4-FFF2-40B4-BE49-F238E27FC236}">
                    <a16:creationId xmlns:a16="http://schemas.microsoft.com/office/drawing/2014/main" id="{376D6ED5-9F76-4F19-83AA-AB3F8701AC33}"/>
                  </a:ext>
                </a:extLst>
              </p:cNvPr>
              <p:cNvCxnSpPr>
                <a:cxnSpLocks/>
              </p:cNvCxnSpPr>
              <p:nvPr/>
            </p:nvCxnSpPr>
            <p:spPr>
              <a:xfrm flipH="1">
                <a:off x="7586974" y="20281253"/>
                <a:ext cx="25035" cy="3699449"/>
              </a:xfrm>
              <a:prstGeom prst="line">
                <a:avLst/>
              </a:prstGeom>
              <a:noFill/>
              <a:ln w="57150" cap="flat" cmpd="sng" algn="ctr">
                <a:solidFill>
                  <a:srgbClr val="4F81BD">
                    <a:shade val="95000"/>
                    <a:satMod val="105000"/>
                  </a:srgbClr>
                </a:solidFill>
                <a:prstDash val="solid"/>
              </a:ln>
              <a:effectLst/>
            </p:spPr>
          </p:cxnSp>
          <p:cxnSp>
            <p:nvCxnSpPr>
              <p:cNvPr id="136" name="Conector recto de flecha 135">
                <a:extLst>
                  <a:ext uri="{FF2B5EF4-FFF2-40B4-BE49-F238E27FC236}">
                    <a16:creationId xmlns:a16="http://schemas.microsoft.com/office/drawing/2014/main" id="{079782F5-D605-4649-BEC0-BD0BFDF07FBE}"/>
                  </a:ext>
                </a:extLst>
              </p:cNvPr>
              <p:cNvCxnSpPr/>
              <p:nvPr/>
            </p:nvCxnSpPr>
            <p:spPr>
              <a:xfrm flipH="1">
                <a:off x="6861794" y="21119269"/>
                <a:ext cx="740072" cy="0"/>
              </a:xfrm>
              <a:prstGeom prst="straightConnector1">
                <a:avLst/>
              </a:prstGeom>
              <a:noFill/>
              <a:ln w="57150" cap="flat" cmpd="sng" algn="ctr">
                <a:solidFill>
                  <a:srgbClr val="4F81BD">
                    <a:shade val="95000"/>
                    <a:satMod val="105000"/>
                  </a:srgbClr>
                </a:solidFill>
                <a:prstDash val="solid"/>
                <a:tailEnd type="triangle"/>
              </a:ln>
              <a:effectLst/>
            </p:spPr>
          </p:cxnSp>
          <p:cxnSp>
            <p:nvCxnSpPr>
              <p:cNvPr id="137" name="Conector recto de flecha 136">
                <a:extLst>
                  <a:ext uri="{FF2B5EF4-FFF2-40B4-BE49-F238E27FC236}">
                    <a16:creationId xmlns:a16="http://schemas.microsoft.com/office/drawing/2014/main" id="{849E2A20-6ABF-4569-A327-D714571A5A1B}"/>
                  </a:ext>
                </a:extLst>
              </p:cNvPr>
              <p:cNvCxnSpPr/>
              <p:nvPr/>
            </p:nvCxnSpPr>
            <p:spPr>
              <a:xfrm flipH="1">
                <a:off x="6860686" y="22784442"/>
                <a:ext cx="740072" cy="0"/>
              </a:xfrm>
              <a:prstGeom prst="straightConnector1">
                <a:avLst/>
              </a:prstGeom>
              <a:noFill/>
              <a:ln w="57150" cap="flat" cmpd="sng" algn="ctr">
                <a:solidFill>
                  <a:srgbClr val="4F81BD">
                    <a:shade val="95000"/>
                    <a:satMod val="105000"/>
                  </a:srgbClr>
                </a:solidFill>
                <a:prstDash val="solid"/>
                <a:tailEnd type="triangle"/>
              </a:ln>
              <a:effectLst/>
            </p:spPr>
          </p:cxnSp>
          <p:sp>
            <p:nvSpPr>
              <p:cNvPr id="138" name="CuadroTexto 137">
                <a:extLst>
                  <a:ext uri="{FF2B5EF4-FFF2-40B4-BE49-F238E27FC236}">
                    <a16:creationId xmlns:a16="http://schemas.microsoft.com/office/drawing/2014/main" id="{0C0084B7-03B7-49C4-835E-0B900AD23585}"/>
                  </a:ext>
                </a:extLst>
              </p:cNvPr>
              <p:cNvSpPr txBox="1"/>
              <p:nvPr/>
            </p:nvSpPr>
            <p:spPr>
              <a:xfrm>
                <a:off x="2291581" y="20733457"/>
                <a:ext cx="4050526" cy="654919"/>
              </a:xfrm>
              <a:prstGeom prst="rect">
                <a:avLst/>
              </a:prstGeom>
              <a:noFill/>
            </p:spPr>
            <p:txBody>
              <a:bodyPr wrap="square" rtlCol="0">
                <a:spAutoFit/>
              </a:bodyPr>
              <a:lstStyle/>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TIME EVOLUTION</a:t>
                </a:r>
              </a:p>
            </p:txBody>
          </p:sp>
          <p:sp>
            <p:nvSpPr>
              <p:cNvPr id="139" name="Rectángulo: esquinas redondeadas 138">
                <a:extLst>
                  <a:ext uri="{FF2B5EF4-FFF2-40B4-BE49-F238E27FC236}">
                    <a16:creationId xmlns:a16="http://schemas.microsoft.com/office/drawing/2014/main" id="{ADA0F490-B022-4ACF-84A8-38D7C7FDE13B}"/>
                  </a:ext>
                </a:extLst>
              </p:cNvPr>
              <p:cNvSpPr/>
              <p:nvPr/>
            </p:nvSpPr>
            <p:spPr>
              <a:xfrm>
                <a:off x="916554" y="21777474"/>
                <a:ext cx="5862137" cy="1374012"/>
              </a:xfrm>
              <a:prstGeom prst="roundRect">
                <a:avLst/>
              </a:prstGeom>
              <a:solidFill>
                <a:schemeClr val="accent5">
                  <a:lumMod val="20000"/>
                  <a:lumOff val="80000"/>
                </a:schemeClr>
              </a:solidFill>
              <a:ln w="76200" cap="flat" cmpd="sng" algn="ctr">
                <a:solidFill>
                  <a:srgbClr val="4F81BD"/>
                </a:solidFill>
                <a:prstDash val="solid"/>
              </a:ln>
              <a:effectLst/>
            </p:spPr>
            <p:txBody>
              <a:bodyPr rtlCol="0" anchor="ct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0" name="CuadroTexto 139">
                <a:extLst>
                  <a:ext uri="{FF2B5EF4-FFF2-40B4-BE49-F238E27FC236}">
                    <a16:creationId xmlns:a16="http://schemas.microsoft.com/office/drawing/2014/main" id="{B9762B8D-2B45-4581-9435-E6B6B5E06C2B}"/>
                  </a:ext>
                </a:extLst>
              </p:cNvPr>
              <p:cNvSpPr txBox="1"/>
              <p:nvPr/>
            </p:nvSpPr>
            <p:spPr>
              <a:xfrm>
                <a:off x="1095088" y="22148990"/>
                <a:ext cx="6638507" cy="1561117"/>
              </a:xfrm>
              <a:prstGeom prst="rect">
                <a:avLst/>
              </a:prstGeom>
              <a:noFill/>
            </p:spPr>
            <p:txBody>
              <a:bodyPr wrap="square" numCol="2" rtlCol="0">
                <a:spAutoFit/>
              </a:bodyPr>
              <a:lstStyle/>
              <a:p>
                <a:pPr marL="285750" indent="-285750" defTabSz="4176431">
                  <a:lnSpc>
                    <a:spcPct val="150000"/>
                  </a:lnSpc>
                  <a:buClrTx/>
                  <a:buFont typeface="Arial" panose="020B0604020202020204" pitchFamily="34" charset="0"/>
                  <a:buChar char="•"/>
                  <a:defRPr/>
                </a:pPr>
                <a:r>
                  <a:rPr lang="es-ES" sz="1800" kern="1200" dirty="0">
                    <a:solidFill>
                      <a:prstClr val="black"/>
                    </a:solidFill>
                    <a:latin typeface="Calibri" panose="020F0502020204030204" pitchFamily="34" charset="0"/>
                    <a:ea typeface="+mn-ea"/>
                    <a:cs typeface="Calibri" panose="020F0502020204030204" pitchFamily="34" charset="0"/>
                  </a:rPr>
                  <a:t>LAND USES</a:t>
                </a:r>
              </a:p>
              <a:p>
                <a:pPr marL="285750" indent="-285750" defTabSz="4176431">
                  <a:lnSpc>
                    <a:spcPct val="150000"/>
                  </a:lnSpc>
                  <a:buClrTx/>
                  <a:buFont typeface="Arial" panose="020B0604020202020204" pitchFamily="34" charset="0"/>
                  <a:buChar char="•"/>
                  <a:defRPr/>
                </a:pPr>
                <a:endParaRPr lang="es-ES" sz="1800" kern="1200" dirty="0">
                  <a:solidFill>
                    <a:prstClr val="black"/>
                  </a:solidFill>
                  <a:latin typeface="Calibri" panose="020F0502020204030204" pitchFamily="34" charset="0"/>
                  <a:ea typeface="+mn-ea"/>
                  <a:cs typeface="Calibri" panose="020F0502020204030204" pitchFamily="34" charset="0"/>
                </a:endParaRPr>
              </a:p>
              <a:p>
                <a:pPr marL="285750" indent="-285750" defTabSz="4176431">
                  <a:lnSpc>
                    <a:spcPct val="150000"/>
                  </a:lnSpc>
                  <a:buClrTx/>
                  <a:buFont typeface="Arial" panose="020B0604020202020204" pitchFamily="34" charset="0"/>
                  <a:buChar char="•"/>
                  <a:defRPr/>
                </a:pPr>
                <a:r>
                  <a:rPr lang="es-ES" sz="1800" kern="1200" dirty="0">
                    <a:solidFill>
                      <a:prstClr val="black"/>
                    </a:solidFill>
                    <a:latin typeface="Calibri" panose="020F0502020204030204" pitchFamily="34" charset="0"/>
                    <a:ea typeface="+mn-ea"/>
                    <a:cs typeface="Calibri" panose="020F0502020204030204" pitchFamily="34" charset="0"/>
                  </a:rPr>
                  <a:t>BASINS</a:t>
                </a:r>
              </a:p>
            </p:txBody>
          </p:sp>
        </p:grpSp>
        <p:sp>
          <p:nvSpPr>
            <p:cNvPr id="130" name="CuadroTexto 129">
              <a:extLst>
                <a:ext uri="{FF2B5EF4-FFF2-40B4-BE49-F238E27FC236}">
                  <a16:creationId xmlns:a16="http://schemas.microsoft.com/office/drawing/2014/main" id="{ACAF4384-0763-443C-8B59-459690871D73}"/>
                </a:ext>
              </a:extLst>
            </p:cNvPr>
            <p:cNvSpPr txBox="1"/>
            <p:nvPr/>
          </p:nvSpPr>
          <p:spPr>
            <a:xfrm>
              <a:off x="1855677" y="4037188"/>
              <a:ext cx="2657132" cy="369332"/>
            </a:xfrm>
            <a:prstGeom prst="rect">
              <a:avLst/>
            </a:prstGeom>
            <a:noFill/>
          </p:spPr>
          <p:txBody>
            <a:bodyPr wrap="square" rtlCol="0">
              <a:spAutoFit/>
            </a:bodyPr>
            <a:lstStyle/>
            <a:p>
              <a:pPr algn="ctr"/>
              <a:r>
                <a:rPr lang="es-ES" sz="1800" b="1" dirty="0">
                  <a:latin typeface="Calibri" panose="020F0502020204030204" pitchFamily="34" charset="0"/>
                  <a:cs typeface="Calibri" panose="020F0502020204030204" pitchFamily="34" charset="0"/>
                </a:rPr>
                <a:t>DISTRIBUTIONS</a:t>
              </a:r>
            </a:p>
          </p:txBody>
        </p:sp>
      </p:grpSp>
      <p:grpSp>
        <p:nvGrpSpPr>
          <p:cNvPr id="146" name="Grupo 145">
            <a:extLst>
              <a:ext uri="{FF2B5EF4-FFF2-40B4-BE49-F238E27FC236}">
                <a16:creationId xmlns:a16="http://schemas.microsoft.com/office/drawing/2014/main" id="{E46D7878-509F-4B89-88CF-78C63186B910}"/>
              </a:ext>
            </a:extLst>
          </p:cNvPr>
          <p:cNvGrpSpPr/>
          <p:nvPr/>
        </p:nvGrpSpPr>
        <p:grpSpPr>
          <a:xfrm>
            <a:off x="6059617" y="2637372"/>
            <a:ext cx="5565811" cy="3119611"/>
            <a:chOff x="6059617" y="2637372"/>
            <a:chExt cx="5565811" cy="3119611"/>
          </a:xfrm>
        </p:grpSpPr>
        <p:cxnSp>
          <p:nvCxnSpPr>
            <p:cNvPr id="147" name="Conector recto de flecha 146">
              <a:extLst>
                <a:ext uri="{FF2B5EF4-FFF2-40B4-BE49-F238E27FC236}">
                  <a16:creationId xmlns:a16="http://schemas.microsoft.com/office/drawing/2014/main" id="{049ED777-F433-4F4A-88D0-367A363249E6}"/>
                </a:ext>
              </a:extLst>
            </p:cNvPr>
            <p:cNvCxnSpPr/>
            <p:nvPr/>
          </p:nvCxnSpPr>
          <p:spPr>
            <a:xfrm>
              <a:off x="7828394" y="2662416"/>
              <a:ext cx="0" cy="301224"/>
            </a:xfrm>
            <a:prstGeom prst="straightConnector1">
              <a:avLst/>
            </a:prstGeom>
            <a:noFill/>
            <a:ln w="57150" cap="flat" cmpd="sng" algn="ctr">
              <a:solidFill>
                <a:schemeClr val="accent6"/>
              </a:solidFill>
              <a:prstDash val="solid"/>
              <a:tailEnd type="triangle"/>
            </a:ln>
            <a:effectLst/>
          </p:spPr>
        </p:cxnSp>
        <p:sp>
          <p:nvSpPr>
            <p:cNvPr id="148" name="Rectángulo: esquinas redondeadas 147">
              <a:extLst>
                <a:ext uri="{FF2B5EF4-FFF2-40B4-BE49-F238E27FC236}">
                  <a16:creationId xmlns:a16="http://schemas.microsoft.com/office/drawing/2014/main" id="{384B16EB-7B11-42F4-8272-01487C44B4F6}"/>
                </a:ext>
              </a:extLst>
            </p:cNvPr>
            <p:cNvSpPr/>
            <p:nvPr/>
          </p:nvSpPr>
          <p:spPr>
            <a:xfrm>
              <a:off x="6541307" y="2930738"/>
              <a:ext cx="2574190" cy="803665"/>
            </a:xfrm>
            <a:prstGeom prst="roundRect">
              <a:avLst/>
            </a:prstGeom>
            <a:solidFill>
              <a:schemeClr val="accent6">
                <a:lumMod val="20000"/>
                <a:lumOff val="80000"/>
              </a:schemeClr>
            </a:solidFill>
            <a:ln w="76200" cap="flat" cmpd="sng" algn="ctr">
              <a:solidFill>
                <a:schemeClr val="accent6"/>
              </a:solidFill>
              <a:prstDash val="solid"/>
            </a:ln>
            <a:effectLst/>
          </p:spPr>
          <p:txBody>
            <a:bodyPr rtlCol="0" anchor="ct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9" name="CuadroTexto 148">
              <a:extLst>
                <a:ext uri="{FF2B5EF4-FFF2-40B4-BE49-F238E27FC236}">
                  <a16:creationId xmlns:a16="http://schemas.microsoft.com/office/drawing/2014/main" id="{980D23F9-CDC9-424A-ABC4-569DB6768CEA}"/>
                </a:ext>
              </a:extLst>
            </p:cNvPr>
            <p:cNvSpPr txBox="1"/>
            <p:nvPr/>
          </p:nvSpPr>
          <p:spPr>
            <a:xfrm>
              <a:off x="7068375" y="3143538"/>
              <a:ext cx="1644510" cy="369332"/>
            </a:xfrm>
            <a:prstGeom prst="rect">
              <a:avLst/>
            </a:prstGeom>
            <a:noFill/>
          </p:spPr>
          <p:txBody>
            <a:bodyPr wrap="square" rtlCol="0">
              <a:spAutoFit/>
            </a:bodyPr>
            <a:lstStyle>
              <a:defPPr marR="0" lvl="0" algn="l" rtl="0">
                <a:lnSpc>
                  <a:spcPct val="100000"/>
                </a:lnSpc>
                <a:spcBef>
                  <a:spcPts val="0"/>
                </a:spcBef>
                <a:spcAft>
                  <a:spcPts val="0"/>
                </a:spcAft>
              </a:defPPr>
              <a:lvl1pPr marL="0" indent="0" algn="ctr" defTabSz="4176431" eaLnBrk="1" fontAlgn="auto" latinLnBrk="0" hangingPunct="1">
                <a:buClrTx/>
                <a:buSzTx/>
                <a:buFontTx/>
                <a:buNone/>
                <a:tabLst/>
                <a:defRPr kumimoji="0" sz="1800" b="1" kern="1200" spc="0" normalizeH="0" baseline="0">
                  <a:ln>
                    <a:noFill/>
                  </a:ln>
                  <a:solidFill>
                    <a:prstClr val="black"/>
                  </a:solidFill>
                  <a:effectLst/>
                  <a:uLnTx/>
                  <a:uFillTx/>
                  <a:latin typeface="Calibri"/>
                  <a:ea typeface="+mn-ea"/>
                  <a:cs typeface="+mn-cs"/>
                </a:defRPr>
              </a:lvl1pPr>
            </a:lstStyle>
            <a:p>
              <a:r>
                <a:rPr lang="es-ES" dirty="0">
                  <a:latin typeface="Calibri" panose="020F0502020204030204" pitchFamily="34" charset="0"/>
                  <a:cs typeface="Calibri" panose="020F0502020204030204" pitchFamily="34" charset="0"/>
                </a:rPr>
                <a:t>BARJAS DITCH</a:t>
              </a:r>
            </a:p>
          </p:txBody>
        </p:sp>
        <p:cxnSp>
          <p:nvCxnSpPr>
            <p:cNvPr id="150" name="Conector recto 149">
              <a:extLst>
                <a:ext uri="{FF2B5EF4-FFF2-40B4-BE49-F238E27FC236}">
                  <a16:creationId xmlns:a16="http://schemas.microsoft.com/office/drawing/2014/main" id="{91110655-9CF8-4352-8F6B-C3FA48F75729}"/>
                </a:ext>
              </a:extLst>
            </p:cNvPr>
            <p:cNvCxnSpPr>
              <a:cxnSpLocks/>
            </p:cNvCxnSpPr>
            <p:nvPr/>
          </p:nvCxnSpPr>
          <p:spPr>
            <a:xfrm>
              <a:off x="6865501" y="3734403"/>
              <a:ext cx="0" cy="1677448"/>
            </a:xfrm>
            <a:prstGeom prst="line">
              <a:avLst/>
            </a:prstGeom>
            <a:noFill/>
            <a:ln w="57150" cap="flat" cmpd="sng" algn="ctr">
              <a:solidFill>
                <a:schemeClr val="accent6"/>
              </a:solidFill>
              <a:prstDash val="solid"/>
            </a:ln>
            <a:effectLst/>
          </p:spPr>
        </p:cxnSp>
        <p:cxnSp>
          <p:nvCxnSpPr>
            <p:cNvPr id="151" name="Conector recto de flecha 150">
              <a:extLst>
                <a:ext uri="{FF2B5EF4-FFF2-40B4-BE49-F238E27FC236}">
                  <a16:creationId xmlns:a16="http://schemas.microsoft.com/office/drawing/2014/main" id="{DCC689D5-07E2-4175-8286-A96178DC671C}"/>
                </a:ext>
              </a:extLst>
            </p:cNvPr>
            <p:cNvCxnSpPr>
              <a:cxnSpLocks/>
            </p:cNvCxnSpPr>
            <p:nvPr/>
          </p:nvCxnSpPr>
          <p:spPr>
            <a:xfrm>
              <a:off x="6895934" y="4327966"/>
              <a:ext cx="398402" cy="0"/>
            </a:xfrm>
            <a:prstGeom prst="straightConnector1">
              <a:avLst/>
            </a:prstGeom>
            <a:noFill/>
            <a:ln w="57150" cap="flat" cmpd="sng" algn="ctr">
              <a:solidFill>
                <a:schemeClr val="accent6"/>
              </a:solidFill>
              <a:prstDash val="solid"/>
              <a:tailEnd type="triangle"/>
            </a:ln>
            <a:effectLst/>
          </p:spPr>
        </p:cxnSp>
        <p:cxnSp>
          <p:nvCxnSpPr>
            <p:cNvPr id="152" name="Conector recto de flecha 151">
              <a:extLst>
                <a:ext uri="{FF2B5EF4-FFF2-40B4-BE49-F238E27FC236}">
                  <a16:creationId xmlns:a16="http://schemas.microsoft.com/office/drawing/2014/main" id="{7FCC5077-9234-4B91-B9A5-EF936328D7E8}"/>
                </a:ext>
              </a:extLst>
            </p:cNvPr>
            <p:cNvCxnSpPr>
              <a:cxnSpLocks/>
            </p:cNvCxnSpPr>
            <p:nvPr/>
          </p:nvCxnSpPr>
          <p:spPr>
            <a:xfrm>
              <a:off x="6887803" y="5379471"/>
              <a:ext cx="377506" cy="0"/>
            </a:xfrm>
            <a:prstGeom prst="straightConnector1">
              <a:avLst/>
            </a:prstGeom>
            <a:noFill/>
            <a:ln w="57150" cap="flat" cmpd="sng" algn="ctr">
              <a:solidFill>
                <a:schemeClr val="accent6"/>
              </a:solidFill>
              <a:prstDash val="solid"/>
              <a:tailEnd type="triangle"/>
            </a:ln>
            <a:effectLst/>
          </p:spPr>
        </p:cxnSp>
        <p:sp>
          <p:nvSpPr>
            <p:cNvPr id="153" name="Rectángulo: esquinas redondeadas 152">
              <a:extLst>
                <a:ext uri="{FF2B5EF4-FFF2-40B4-BE49-F238E27FC236}">
                  <a16:creationId xmlns:a16="http://schemas.microsoft.com/office/drawing/2014/main" id="{3456318C-D436-4876-AD5F-5273167B58CF}"/>
                </a:ext>
              </a:extLst>
            </p:cNvPr>
            <p:cNvSpPr/>
            <p:nvPr/>
          </p:nvSpPr>
          <p:spPr>
            <a:xfrm>
              <a:off x="7305487" y="3902690"/>
              <a:ext cx="3410479" cy="819788"/>
            </a:xfrm>
            <a:prstGeom prst="roundRect">
              <a:avLst/>
            </a:prstGeom>
            <a:solidFill>
              <a:schemeClr val="accent6">
                <a:lumMod val="20000"/>
                <a:lumOff val="80000"/>
              </a:schemeClr>
            </a:solidFill>
            <a:ln w="76200" cap="flat" cmpd="sng" algn="ctr">
              <a:solidFill>
                <a:schemeClr val="accent6"/>
              </a:solidFill>
              <a:prstDash val="solid"/>
            </a:ln>
            <a:effectLst/>
          </p:spPr>
          <p:txBody>
            <a:bodyPr rtlCol="0" anchor="ctr"/>
            <a:lstStyle/>
            <a:p>
              <a:pPr algn="ctr" defTabSz="4176431">
                <a:buClrTx/>
              </a:pPr>
              <a:endParaRPr lang="es-ES" sz="6000" kern="1200" dirty="0">
                <a:solidFill>
                  <a:prstClr val="black"/>
                </a:solidFill>
                <a:latin typeface="Calibri" panose="020F0502020204030204" pitchFamily="34" charset="0"/>
                <a:ea typeface="+mn-ea"/>
                <a:cs typeface="Calibri" panose="020F0502020204030204" pitchFamily="34" charset="0"/>
              </a:endParaRPr>
            </a:p>
          </p:txBody>
        </p:sp>
        <p:sp>
          <p:nvSpPr>
            <p:cNvPr id="154" name="CuadroTexto 153">
              <a:extLst>
                <a:ext uri="{FF2B5EF4-FFF2-40B4-BE49-F238E27FC236}">
                  <a16:creationId xmlns:a16="http://schemas.microsoft.com/office/drawing/2014/main" id="{08FAFA51-C3F2-4A94-B622-04164681932D}"/>
                </a:ext>
              </a:extLst>
            </p:cNvPr>
            <p:cNvSpPr txBox="1"/>
            <p:nvPr/>
          </p:nvSpPr>
          <p:spPr>
            <a:xfrm>
              <a:off x="7489779" y="3989418"/>
              <a:ext cx="3226187" cy="646331"/>
            </a:xfrm>
            <a:prstGeom prst="rect">
              <a:avLst/>
            </a:prstGeom>
            <a:noFill/>
          </p:spPr>
          <p:txBody>
            <a:bodyPr wrap="square" rtlCol="0">
              <a:spAutoFit/>
            </a:bodyPr>
            <a:lstStyle/>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PREC. &amp; NDVI</a:t>
              </a:r>
            </a:p>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PRE &amp; POST RESTAURATION</a:t>
              </a:r>
            </a:p>
          </p:txBody>
        </p:sp>
        <p:sp>
          <p:nvSpPr>
            <p:cNvPr id="155" name="Rectángulo: esquinas redondeadas 154">
              <a:extLst>
                <a:ext uri="{FF2B5EF4-FFF2-40B4-BE49-F238E27FC236}">
                  <a16:creationId xmlns:a16="http://schemas.microsoft.com/office/drawing/2014/main" id="{64D419EC-B4A2-40E9-918E-984CC12F4819}"/>
                </a:ext>
              </a:extLst>
            </p:cNvPr>
            <p:cNvSpPr/>
            <p:nvPr/>
          </p:nvSpPr>
          <p:spPr>
            <a:xfrm>
              <a:off x="7305487" y="5001957"/>
              <a:ext cx="4319941" cy="755026"/>
            </a:xfrm>
            <a:prstGeom prst="roundRect">
              <a:avLst/>
            </a:prstGeom>
            <a:solidFill>
              <a:schemeClr val="accent6">
                <a:lumMod val="20000"/>
                <a:lumOff val="80000"/>
              </a:schemeClr>
            </a:solidFill>
            <a:ln w="76200" cap="flat" cmpd="sng" algn="ctr">
              <a:solidFill>
                <a:schemeClr val="accent6"/>
              </a:solidFill>
              <a:prstDash val="solid"/>
            </a:ln>
            <a:effectLst/>
          </p:spPr>
          <p:txBody>
            <a:bodyPr rtlCol="0" anchor="ctr"/>
            <a:lstStyle/>
            <a:p>
              <a:pPr algn="ctr" defTabSz="4176431">
                <a:buClrTx/>
              </a:pPr>
              <a:endParaRPr lang="es-ES" sz="6000" kern="1200" dirty="0">
                <a:solidFill>
                  <a:prstClr val="black"/>
                </a:solidFill>
                <a:latin typeface="Calibri" panose="020F0502020204030204" pitchFamily="34" charset="0"/>
                <a:ea typeface="+mn-ea"/>
                <a:cs typeface="Calibri" panose="020F0502020204030204" pitchFamily="34" charset="0"/>
              </a:endParaRPr>
            </a:p>
          </p:txBody>
        </p:sp>
        <p:sp>
          <p:nvSpPr>
            <p:cNvPr id="156" name="CuadroTexto 155">
              <a:extLst>
                <a:ext uri="{FF2B5EF4-FFF2-40B4-BE49-F238E27FC236}">
                  <a16:creationId xmlns:a16="http://schemas.microsoft.com/office/drawing/2014/main" id="{68F67E4A-972D-4B91-B8CE-776A5860245D}"/>
                </a:ext>
              </a:extLst>
            </p:cNvPr>
            <p:cNvSpPr txBox="1"/>
            <p:nvPr/>
          </p:nvSpPr>
          <p:spPr>
            <a:xfrm>
              <a:off x="7749602" y="5088687"/>
              <a:ext cx="3809482" cy="646331"/>
            </a:xfrm>
            <a:prstGeom prst="rect">
              <a:avLst/>
            </a:prstGeom>
            <a:noFill/>
          </p:spPr>
          <p:txBody>
            <a:bodyPr wrap="square" rtlCol="0">
              <a:spAutoFit/>
            </a:bodyPr>
            <a:lstStyle/>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SOIL MOISTURE EVOLUTION LONGITUDINALLY </a:t>
              </a:r>
            </a:p>
          </p:txBody>
        </p:sp>
        <p:cxnSp>
          <p:nvCxnSpPr>
            <p:cNvPr id="157" name="Conector recto 156">
              <a:extLst>
                <a:ext uri="{FF2B5EF4-FFF2-40B4-BE49-F238E27FC236}">
                  <a16:creationId xmlns:a16="http://schemas.microsoft.com/office/drawing/2014/main" id="{ACA33BC6-35D5-4E10-8150-3B7086BEE662}"/>
                </a:ext>
              </a:extLst>
            </p:cNvPr>
            <p:cNvCxnSpPr>
              <a:cxnSpLocks/>
            </p:cNvCxnSpPr>
            <p:nvPr/>
          </p:nvCxnSpPr>
          <p:spPr>
            <a:xfrm flipH="1" flipV="1">
              <a:off x="6059617" y="2637372"/>
              <a:ext cx="1780602" cy="6755"/>
            </a:xfrm>
            <a:prstGeom prst="line">
              <a:avLst/>
            </a:prstGeom>
            <a:noFill/>
            <a:ln w="57150" cap="flat" cmpd="sng" algn="ctr">
              <a:solidFill>
                <a:schemeClr val="accent6"/>
              </a:solidFill>
              <a:prstDash val="solid"/>
            </a:ln>
            <a:effectLst/>
          </p:spPr>
        </p:cxnSp>
      </p:grpSp>
      <p:cxnSp>
        <p:nvCxnSpPr>
          <p:cNvPr id="90" name="Conector recto 89">
            <a:extLst>
              <a:ext uri="{FF2B5EF4-FFF2-40B4-BE49-F238E27FC236}">
                <a16:creationId xmlns:a16="http://schemas.microsoft.com/office/drawing/2014/main" id="{9209BEB1-967C-4615-B675-C2B648D76428}"/>
              </a:ext>
            </a:extLst>
          </p:cNvPr>
          <p:cNvCxnSpPr>
            <a:cxnSpLocks/>
          </p:cNvCxnSpPr>
          <p:nvPr/>
        </p:nvCxnSpPr>
        <p:spPr>
          <a:xfrm>
            <a:off x="6070951" y="1775602"/>
            <a:ext cx="0" cy="863664"/>
          </a:xfrm>
          <a:prstGeom prst="line">
            <a:avLst/>
          </a:prstGeom>
          <a:noFill/>
          <a:ln w="57150" cap="flat" cmpd="sng" algn="ctr">
            <a:solidFill>
              <a:schemeClr val="tx1">
                <a:lumMod val="50000"/>
                <a:lumOff val="50000"/>
              </a:schemeClr>
            </a:solidFill>
            <a:prstDash val="solid"/>
          </a:ln>
          <a:effectLst/>
        </p:spPr>
      </p:cxnSp>
      <p:cxnSp>
        <p:nvCxnSpPr>
          <p:cNvPr id="4" name="Conector recto 3">
            <a:extLst>
              <a:ext uri="{FF2B5EF4-FFF2-40B4-BE49-F238E27FC236}">
                <a16:creationId xmlns:a16="http://schemas.microsoft.com/office/drawing/2014/main" id="{B2788FAB-B3BB-400E-A013-95688374391C}"/>
              </a:ext>
            </a:extLst>
          </p:cNvPr>
          <p:cNvCxnSpPr>
            <a:cxnSpLocks/>
          </p:cNvCxnSpPr>
          <p:nvPr/>
        </p:nvCxnSpPr>
        <p:spPr>
          <a:xfrm>
            <a:off x="5664730" y="2637373"/>
            <a:ext cx="754775" cy="6754"/>
          </a:xfrm>
          <a:prstGeom prst="line">
            <a:avLst/>
          </a:prstGeom>
          <a:noFill/>
          <a:ln w="57150" cap="flat" cmpd="sng" algn="ctr">
            <a:solidFill>
              <a:schemeClr val="tx1">
                <a:lumMod val="50000"/>
                <a:lumOff val="50000"/>
              </a:schemeClr>
            </a:solidFill>
            <a:prstDash val="solid"/>
          </a:ln>
          <a:effectLst/>
        </p:spPr>
      </p:cxnSp>
    </p:spTree>
    <p:extLst>
      <p:ext uri="{BB962C8B-B14F-4D97-AF65-F5344CB8AC3E}">
        <p14:creationId xmlns:p14="http://schemas.microsoft.com/office/powerpoint/2010/main" val="1536776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55" presetClass="exit" presetSubtype="0" fill="hold" nodeType="clickEffect">
                                  <p:stCondLst>
                                    <p:cond delay="0"/>
                                  </p:stCondLst>
                                  <p:childTnLst>
                                    <p:anim calcmode="lin" valueType="num">
                                      <p:cBhvr>
                                        <p:cTn id="28" dur="100"/>
                                        <p:tgtEl>
                                          <p:spTgt spid="68"/>
                                        </p:tgtEl>
                                        <p:attrNameLst>
                                          <p:attrName>ppt_w</p:attrName>
                                        </p:attrNameLst>
                                      </p:cBhvr>
                                      <p:tavLst>
                                        <p:tav tm="0">
                                          <p:val>
                                            <p:strVal val="ppt_w"/>
                                          </p:val>
                                        </p:tav>
                                        <p:tav tm="100000">
                                          <p:val>
                                            <p:strVal val="ppt_w*0.70"/>
                                          </p:val>
                                        </p:tav>
                                      </p:tavLst>
                                    </p:anim>
                                    <p:anim calcmode="lin" valueType="num">
                                      <p:cBhvr>
                                        <p:cTn id="29" dur="100"/>
                                        <p:tgtEl>
                                          <p:spTgt spid="68"/>
                                        </p:tgtEl>
                                        <p:attrNameLst>
                                          <p:attrName>ppt_h</p:attrName>
                                        </p:attrNameLst>
                                      </p:cBhvr>
                                      <p:tavLst>
                                        <p:tav tm="0">
                                          <p:val>
                                            <p:strVal val="ppt_h"/>
                                          </p:val>
                                        </p:tav>
                                        <p:tav tm="100000">
                                          <p:val>
                                            <p:strVal val="ppt_h"/>
                                          </p:val>
                                        </p:tav>
                                      </p:tavLst>
                                    </p:anim>
                                    <p:animEffect transition="out" filter="fade">
                                      <p:cBhvr>
                                        <p:cTn id="30" dur="100"/>
                                        <p:tgtEl>
                                          <p:spTgt spid="68"/>
                                        </p:tgtEl>
                                      </p:cBhvr>
                                    </p:animEffect>
                                    <p:set>
                                      <p:cBhvr>
                                        <p:cTn id="31" dur="1" fill="hold">
                                          <p:stCondLst>
                                            <p:cond delay="99"/>
                                          </p:stCondLst>
                                        </p:cTn>
                                        <p:tgtEl>
                                          <p:spTgt spid="68"/>
                                        </p:tgtEl>
                                        <p:attrNameLst>
                                          <p:attrName>style.visibility</p:attrName>
                                        </p:attrNameLst>
                                      </p:cBhvr>
                                      <p:to>
                                        <p:strVal val="hidden"/>
                                      </p:to>
                                    </p:set>
                                  </p:childTnLst>
                                </p:cTn>
                              </p:par>
                              <p:par>
                                <p:cTn id="32" presetID="1" presetClass="exit" presetSubtype="0" fill="hold" nodeType="withEffect">
                                  <p:stCondLst>
                                    <p:cond delay="0"/>
                                  </p:stCondLst>
                                  <p:childTnLst>
                                    <p:set>
                                      <p:cBhvr>
                                        <p:cTn id="33" dur="1" fill="hold">
                                          <p:stCondLst>
                                            <p:cond delay="0"/>
                                          </p:stCondLst>
                                        </p:cTn>
                                        <p:tgtEl>
                                          <p:spTgt spid="4"/>
                                        </p:tgtEl>
                                        <p:attrNameLst>
                                          <p:attrName>style.visibility</p:attrName>
                                        </p:attrNameLst>
                                      </p:cBhvr>
                                      <p:to>
                                        <p:strVal val="hidden"/>
                                      </p:to>
                                    </p:set>
                                  </p:childTnLst>
                                </p:cTn>
                              </p:par>
                              <p:par>
                                <p:cTn id="34" presetID="55" presetClass="exit" presetSubtype="0" fill="hold" grpId="0" nodeType="withEffect">
                                  <p:stCondLst>
                                    <p:cond delay="0"/>
                                  </p:stCondLst>
                                  <p:childTnLst>
                                    <p:anim calcmode="lin" valueType="num">
                                      <p:cBhvr>
                                        <p:cTn id="35" dur="100"/>
                                        <p:tgtEl>
                                          <p:spTgt spid="69"/>
                                        </p:tgtEl>
                                        <p:attrNameLst>
                                          <p:attrName>ppt_w</p:attrName>
                                        </p:attrNameLst>
                                      </p:cBhvr>
                                      <p:tavLst>
                                        <p:tav tm="0">
                                          <p:val>
                                            <p:strVal val="ppt_w"/>
                                          </p:val>
                                        </p:tav>
                                        <p:tav tm="100000">
                                          <p:val>
                                            <p:strVal val="ppt_w*0.70"/>
                                          </p:val>
                                        </p:tav>
                                      </p:tavLst>
                                    </p:anim>
                                    <p:anim calcmode="lin" valueType="num">
                                      <p:cBhvr>
                                        <p:cTn id="36" dur="100"/>
                                        <p:tgtEl>
                                          <p:spTgt spid="69"/>
                                        </p:tgtEl>
                                        <p:attrNameLst>
                                          <p:attrName>ppt_h</p:attrName>
                                        </p:attrNameLst>
                                      </p:cBhvr>
                                      <p:tavLst>
                                        <p:tav tm="0">
                                          <p:val>
                                            <p:strVal val="ppt_h"/>
                                          </p:val>
                                        </p:tav>
                                        <p:tav tm="100000">
                                          <p:val>
                                            <p:strVal val="ppt_h"/>
                                          </p:val>
                                        </p:tav>
                                      </p:tavLst>
                                    </p:anim>
                                    <p:animEffect transition="out" filter="fade">
                                      <p:cBhvr>
                                        <p:cTn id="37" dur="100"/>
                                        <p:tgtEl>
                                          <p:spTgt spid="69"/>
                                        </p:tgtEl>
                                      </p:cBhvr>
                                    </p:animEffect>
                                    <p:set>
                                      <p:cBhvr>
                                        <p:cTn id="38" dur="1" fill="hold">
                                          <p:stCondLst>
                                            <p:cond delay="99"/>
                                          </p:stCondLst>
                                        </p:cTn>
                                        <p:tgtEl>
                                          <p:spTgt spid="69"/>
                                        </p:tgtEl>
                                        <p:attrNameLst>
                                          <p:attrName>style.visibility</p:attrName>
                                        </p:attrNameLst>
                                      </p:cBhvr>
                                      <p:to>
                                        <p:strVal val="hidden"/>
                                      </p:to>
                                    </p:set>
                                  </p:childTnLst>
                                </p:cTn>
                              </p:par>
                              <p:par>
                                <p:cTn id="39" presetID="55" presetClass="exit" presetSubtype="0" fill="hold" nodeType="withEffect">
                                  <p:stCondLst>
                                    <p:cond delay="0"/>
                                  </p:stCondLst>
                                  <p:childTnLst>
                                    <p:anim calcmode="lin" valueType="num">
                                      <p:cBhvr>
                                        <p:cTn id="40" dur="100"/>
                                        <p:tgtEl>
                                          <p:spTgt spid="13"/>
                                        </p:tgtEl>
                                        <p:attrNameLst>
                                          <p:attrName>ppt_w</p:attrName>
                                        </p:attrNameLst>
                                      </p:cBhvr>
                                      <p:tavLst>
                                        <p:tav tm="0">
                                          <p:val>
                                            <p:strVal val="ppt_w"/>
                                          </p:val>
                                        </p:tav>
                                        <p:tav tm="100000">
                                          <p:val>
                                            <p:strVal val="ppt_w*0.70"/>
                                          </p:val>
                                        </p:tav>
                                      </p:tavLst>
                                    </p:anim>
                                    <p:anim calcmode="lin" valueType="num">
                                      <p:cBhvr>
                                        <p:cTn id="41" dur="100"/>
                                        <p:tgtEl>
                                          <p:spTgt spid="13"/>
                                        </p:tgtEl>
                                        <p:attrNameLst>
                                          <p:attrName>ppt_h</p:attrName>
                                        </p:attrNameLst>
                                      </p:cBhvr>
                                      <p:tavLst>
                                        <p:tav tm="0">
                                          <p:val>
                                            <p:strVal val="ppt_h"/>
                                          </p:val>
                                        </p:tav>
                                        <p:tav tm="100000">
                                          <p:val>
                                            <p:strVal val="ppt_h"/>
                                          </p:val>
                                        </p:tav>
                                      </p:tavLst>
                                    </p:anim>
                                    <p:animEffect transition="out" filter="fade">
                                      <p:cBhvr>
                                        <p:cTn id="42" dur="100"/>
                                        <p:tgtEl>
                                          <p:spTgt spid="13"/>
                                        </p:tgtEl>
                                      </p:cBhvr>
                                    </p:animEffect>
                                    <p:set>
                                      <p:cBhvr>
                                        <p:cTn id="43" dur="1" fill="hold">
                                          <p:stCondLst>
                                            <p:cond delay="99"/>
                                          </p:stCondLst>
                                        </p:cTn>
                                        <p:tgtEl>
                                          <p:spTgt spid="13"/>
                                        </p:tgtEl>
                                        <p:attrNameLst>
                                          <p:attrName>style.visibility</p:attrName>
                                        </p:attrNameLst>
                                      </p:cBhvr>
                                      <p:to>
                                        <p:strVal val="hidden"/>
                                      </p:to>
                                    </p:set>
                                  </p:childTnLst>
                                </p:cTn>
                              </p:par>
                              <p:par>
                                <p:cTn id="44" presetID="55" presetClass="exit" presetSubtype="0" fill="hold" nodeType="withEffect">
                                  <p:stCondLst>
                                    <p:cond delay="0"/>
                                  </p:stCondLst>
                                  <p:childTnLst>
                                    <p:anim calcmode="lin" valueType="num">
                                      <p:cBhvr>
                                        <p:cTn id="45" dur="100"/>
                                        <p:tgtEl>
                                          <p:spTgt spid="11"/>
                                        </p:tgtEl>
                                        <p:attrNameLst>
                                          <p:attrName>ppt_w</p:attrName>
                                        </p:attrNameLst>
                                      </p:cBhvr>
                                      <p:tavLst>
                                        <p:tav tm="0">
                                          <p:val>
                                            <p:strVal val="ppt_w"/>
                                          </p:val>
                                        </p:tav>
                                        <p:tav tm="100000">
                                          <p:val>
                                            <p:strVal val="ppt_w*0.70"/>
                                          </p:val>
                                        </p:tav>
                                      </p:tavLst>
                                    </p:anim>
                                    <p:anim calcmode="lin" valueType="num">
                                      <p:cBhvr>
                                        <p:cTn id="46" dur="100"/>
                                        <p:tgtEl>
                                          <p:spTgt spid="11"/>
                                        </p:tgtEl>
                                        <p:attrNameLst>
                                          <p:attrName>ppt_h</p:attrName>
                                        </p:attrNameLst>
                                      </p:cBhvr>
                                      <p:tavLst>
                                        <p:tav tm="0">
                                          <p:val>
                                            <p:strVal val="ppt_h"/>
                                          </p:val>
                                        </p:tav>
                                        <p:tav tm="100000">
                                          <p:val>
                                            <p:strVal val="ppt_h"/>
                                          </p:val>
                                        </p:tav>
                                      </p:tavLst>
                                    </p:anim>
                                    <p:animEffect transition="out" filter="fade">
                                      <p:cBhvr>
                                        <p:cTn id="47" dur="100"/>
                                        <p:tgtEl>
                                          <p:spTgt spid="11"/>
                                        </p:tgtEl>
                                      </p:cBhvr>
                                    </p:animEffect>
                                    <p:set>
                                      <p:cBhvr>
                                        <p:cTn id="48" dur="1" fill="hold">
                                          <p:stCondLst>
                                            <p:cond delay="99"/>
                                          </p:stCondLst>
                                        </p:cTn>
                                        <p:tgtEl>
                                          <p:spTgt spid="11"/>
                                        </p:tgtEl>
                                        <p:attrNameLst>
                                          <p:attrName>style.visibility</p:attrName>
                                        </p:attrNameLst>
                                      </p:cBhvr>
                                      <p:to>
                                        <p:strVal val="hidden"/>
                                      </p:to>
                                    </p:set>
                                  </p:childTnLst>
                                </p:cTn>
                              </p:par>
                              <p:par>
                                <p:cTn id="49" presetID="55" presetClass="exit" presetSubtype="0" fill="hold" nodeType="withEffect">
                                  <p:stCondLst>
                                    <p:cond delay="0"/>
                                  </p:stCondLst>
                                  <p:childTnLst>
                                    <p:anim calcmode="lin" valueType="num">
                                      <p:cBhvr>
                                        <p:cTn id="50" dur="100"/>
                                        <p:tgtEl>
                                          <p:spTgt spid="25"/>
                                        </p:tgtEl>
                                        <p:attrNameLst>
                                          <p:attrName>ppt_w</p:attrName>
                                        </p:attrNameLst>
                                      </p:cBhvr>
                                      <p:tavLst>
                                        <p:tav tm="0">
                                          <p:val>
                                            <p:strVal val="ppt_w"/>
                                          </p:val>
                                        </p:tav>
                                        <p:tav tm="100000">
                                          <p:val>
                                            <p:strVal val="ppt_w*0.70"/>
                                          </p:val>
                                        </p:tav>
                                      </p:tavLst>
                                    </p:anim>
                                    <p:anim calcmode="lin" valueType="num">
                                      <p:cBhvr>
                                        <p:cTn id="51" dur="100"/>
                                        <p:tgtEl>
                                          <p:spTgt spid="25"/>
                                        </p:tgtEl>
                                        <p:attrNameLst>
                                          <p:attrName>ppt_h</p:attrName>
                                        </p:attrNameLst>
                                      </p:cBhvr>
                                      <p:tavLst>
                                        <p:tav tm="0">
                                          <p:val>
                                            <p:strVal val="ppt_h"/>
                                          </p:val>
                                        </p:tav>
                                        <p:tav tm="100000">
                                          <p:val>
                                            <p:strVal val="ppt_h"/>
                                          </p:val>
                                        </p:tav>
                                      </p:tavLst>
                                    </p:anim>
                                    <p:animEffect transition="out" filter="fade">
                                      <p:cBhvr>
                                        <p:cTn id="52" dur="100"/>
                                        <p:tgtEl>
                                          <p:spTgt spid="25"/>
                                        </p:tgtEl>
                                      </p:cBhvr>
                                    </p:animEffect>
                                    <p:set>
                                      <p:cBhvr>
                                        <p:cTn id="53" dur="1" fill="hold">
                                          <p:stCondLst>
                                            <p:cond delay="99"/>
                                          </p:stCondLst>
                                        </p:cTn>
                                        <p:tgtEl>
                                          <p:spTgt spid="25"/>
                                        </p:tgtEl>
                                        <p:attrNameLst>
                                          <p:attrName>style.visibility</p:attrName>
                                        </p:attrNameLst>
                                      </p:cBhvr>
                                      <p:to>
                                        <p:strVal val="hidden"/>
                                      </p:to>
                                    </p:set>
                                  </p:childTnLst>
                                </p:cTn>
                              </p:par>
                              <p:par>
                                <p:cTn id="54" presetID="1" presetClass="entr" presetSubtype="0" fill="hold" grpId="0" nodeType="withEffect">
                                  <p:stCondLst>
                                    <p:cond delay="0"/>
                                  </p:stCondLst>
                                  <p:childTnLst>
                                    <p:set>
                                      <p:cBhvr>
                                        <p:cTn id="55" dur="1" fill="hold">
                                          <p:stCondLst>
                                            <p:cond delay="0"/>
                                          </p:stCondLst>
                                        </p:cTn>
                                        <p:tgtEl>
                                          <p:spTgt spid="111"/>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12"/>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113"/>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127"/>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55" presetClass="exit" presetSubtype="0" fill="hold" nodeType="clickEffect">
                                  <p:stCondLst>
                                    <p:cond delay="0"/>
                                  </p:stCondLst>
                                  <p:childTnLst>
                                    <p:anim calcmode="lin" valueType="num">
                                      <p:cBhvr>
                                        <p:cTn id="65" dur="100"/>
                                        <p:tgtEl>
                                          <p:spTgt spid="113"/>
                                        </p:tgtEl>
                                        <p:attrNameLst>
                                          <p:attrName>ppt_w</p:attrName>
                                        </p:attrNameLst>
                                      </p:cBhvr>
                                      <p:tavLst>
                                        <p:tav tm="0">
                                          <p:val>
                                            <p:strVal val="ppt_w"/>
                                          </p:val>
                                        </p:tav>
                                        <p:tav tm="100000">
                                          <p:val>
                                            <p:strVal val="ppt_w*0.70"/>
                                          </p:val>
                                        </p:tav>
                                      </p:tavLst>
                                    </p:anim>
                                    <p:anim calcmode="lin" valueType="num">
                                      <p:cBhvr>
                                        <p:cTn id="66" dur="100"/>
                                        <p:tgtEl>
                                          <p:spTgt spid="113"/>
                                        </p:tgtEl>
                                        <p:attrNameLst>
                                          <p:attrName>ppt_h</p:attrName>
                                        </p:attrNameLst>
                                      </p:cBhvr>
                                      <p:tavLst>
                                        <p:tav tm="0">
                                          <p:val>
                                            <p:strVal val="ppt_h"/>
                                          </p:val>
                                        </p:tav>
                                        <p:tav tm="100000">
                                          <p:val>
                                            <p:strVal val="ppt_h"/>
                                          </p:val>
                                        </p:tav>
                                      </p:tavLst>
                                    </p:anim>
                                    <p:animEffect transition="out" filter="fade">
                                      <p:cBhvr>
                                        <p:cTn id="67" dur="100"/>
                                        <p:tgtEl>
                                          <p:spTgt spid="113"/>
                                        </p:tgtEl>
                                      </p:cBhvr>
                                    </p:animEffect>
                                    <p:set>
                                      <p:cBhvr>
                                        <p:cTn id="68" dur="1" fill="hold">
                                          <p:stCondLst>
                                            <p:cond delay="99"/>
                                          </p:stCondLst>
                                        </p:cTn>
                                        <p:tgtEl>
                                          <p:spTgt spid="113"/>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2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43"/>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4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45"/>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69" grpId="1" animBg="1"/>
      <p:bldP spid="85" grpId="0" animBg="1"/>
      <p:bldP spid="86" grpId="0"/>
      <p:bldP spid="111" grpId="0" animBg="1"/>
      <p:bldP spid="112" grpId="0"/>
      <p:bldP spid="143" grpId="0" animBg="1"/>
      <p:bldP spid="1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rot="10800000" flipH="1">
            <a:off x="685800" y="638604"/>
            <a:ext cx="10820400" cy="45719"/>
          </a:xfrm>
          <a:custGeom>
            <a:avLst/>
            <a:gdLst/>
            <a:ahLst/>
            <a:cxnLst/>
            <a:rect l="l" t="t" r="r" b="b"/>
            <a:pathLst>
              <a:path w="120000" h="120000" extrusionOk="0">
                <a:moveTo>
                  <a:pt x="0" y="0"/>
                </a:moveTo>
                <a:lnTo>
                  <a:pt x="120000" y="0"/>
                </a:lnTo>
                <a:lnTo>
                  <a:pt x="120000" y="120000"/>
                </a:lnTo>
                <a:lnTo>
                  <a:pt x="0" y="120000"/>
                </a:lnTo>
                <a:close/>
              </a:path>
            </a:pathLst>
          </a:custGeom>
          <a:solidFill>
            <a:srgbClr val="A5A5A5"/>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61A9"/>
              </a:solidFill>
              <a:latin typeface="Calibri" panose="020F0502020204030204" pitchFamily="34" charset="0"/>
              <a:ea typeface="Calibri"/>
              <a:cs typeface="Calibri" panose="020F0502020204030204" pitchFamily="34" charset="0"/>
              <a:sym typeface="Calibri"/>
            </a:endParaRPr>
          </a:p>
        </p:txBody>
      </p:sp>
      <p:pic>
        <p:nvPicPr>
          <p:cNvPr id="15" name="Google Shape;91;p1">
            <a:extLst>
              <a:ext uri="{FF2B5EF4-FFF2-40B4-BE49-F238E27FC236}">
                <a16:creationId xmlns:a16="http://schemas.microsoft.com/office/drawing/2014/main" id="{E4D3D350-1D7C-45C3-86C4-FFC71D9099B4}"/>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0293980" y="105406"/>
            <a:ext cx="1795827" cy="410206"/>
          </a:xfrm>
          <a:prstGeom prst="rect">
            <a:avLst/>
          </a:prstGeom>
          <a:noFill/>
          <a:ln>
            <a:noFill/>
          </a:ln>
        </p:spPr>
      </p:pic>
      <p:pic>
        <p:nvPicPr>
          <p:cNvPr id="16" name="Google Shape;95;p1" descr="Resultado de imagen de IISTA logo">
            <a:extLst>
              <a:ext uri="{FF2B5EF4-FFF2-40B4-BE49-F238E27FC236}">
                <a16:creationId xmlns:a16="http://schemas.microsoft.com/office/drawing/2014/main" id="{4A6EBED0-EA6C-4B17-A20B-1DC68A9924F6}"/>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9667572" y="11561"/>
            <a:ext cx="620576" cy="620576"/>
          </a:xfrm>
          <a:prstGeom prst="rect">
            <a:avLst/>
          </a:prstGeom>
          <a:noFill/>
          <a:ln>
            <a:noFill/>
          </a:ln>
        </p:spPr>
      </p:pic>
      <p:pic>
        <p:nvPicPr>
          <p:cNvPr id="18" name="Imagen 17">
            <a:extLst>
              <a:ext uri="{FF2B5EF4-FFF2-40B4-BE49-F238E27FC236}">
                <a16:creationId xmlns:a16="http://schemas.microsoft.com/office/drawing/2014/main" id="{DC87F7C3-5A7B-4BED-AF5D-A5849A5BD4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2193" y="96517"/>
            <a:ext cx="1999778" cy="522818"/>
          </a:xfrm>
          <a:prstGeom prst="rect">
            <a:avLst/>
          </a:prstGeom>
        </p:spPr>
      </p:pic>
      <p:sp>
        <p:nvSpPr>
          <p:cNvPr id="9" name="Text Box 9">
            <a:extLst>
              <a:ext uri="{FF2B5EF4-FFF2-40B4-BE49-F238E27FC236}">
                <a16:creationId xmlns:a16="http://schemas.microsoft.com/office/drawing/2014/main" id="{9F05A5EE-C54A-4471-82B9-16740C6DEE0F}"/>
              </a:ext>
            </a:extLst>
          </p:cNvPr>
          <p:cNvSpPr txBox="1">
            <a:spLocks noChangeArrowheads="1"/>
          </p:cNvSpPr>
          <p:nvPr/>
        </p:nvSpPr>
        <p:spPr bwMode="auto">
          <a:xfrm>
            <a:off x="279385" y="1442685"/>
            <a:ext cx="4929222" cy="723275"/>
          </a:xfrm>
          <a:prstGeom prst="rect">
            <a:avLst/>
          </a:prstGeom>
          <a:noFill/>
          <a:ln w="9525">
            <a:noFill/>
            <a:miter lim="800000"/>
            <a:headEnd/>
            <a:tailEnd/>
          </a:ln>
          <a:effectLst/>
        </p:spPr>
        <p:txBody>
          <a:bodyPr wrap="square">
            <a:spAutoFit/>
          </a:bodyPr>
          <a:lstStyle/>
          <a:p>
            <a:pPr marL="285750" indent="-285750">
              <a:spcBef>
                <a:spcPct val="50000"/>
              </a:spcBef>
            </a:pPr>
            <a:endParaRPr lang="en-US" sz="2000" b="1" dirty="0">
              <a:solidFill>
                <a:schemeClr val="tx1">
                  <a:lumMod val="65000"/>
                  <a:lumOff val="35000"/>
                </a:schemeClr>
              </a:solidFill>
              <a:latin typeface="Calibri" panose="020F0502020204030204" pitchFamily="34" charset="0"/>
              <a:cs typeface="Calibri" panose="020F0502020204030204" pitchFamily="34" charset="0"/>
            </a:endParaRPr>
          </a:p>
          <a:p>
            <a:pPr marL="285750" indent="-111125">
              <a:spcBef>
                <a:spcPct val="50000"/>
              </a:spcBef>
            </a:pPr>
            <a:endParaRPr lang="es-ES" sz="1400" dirty="0">
              <a:solidFill>
                <a:schemeClr val="tx1">
                  <a:lumMod val="65000"/>
                  <a:lumOff val="35000"/>
                </a:schemeClr>
              </a:solidFill>
              <a:latin typeface="Calibri" panose="020F0502020204030204" pitchFamily="34" charset="0"/>
              <a:ea typeface="Frutiger-Light"/>
              <a:cs typeface="Calibri" panose="020F0502020204030204" pitchFamily="34" charset="0"/>
              <a:sym typeface="Frutiger-Light"/>
            </a:endParaRPr>
          </a:p>
        </p:txBody>
      </p:sp>
      <p:sp>
        <p:nvSpPr>
          <p:cNvPr id="105" name="Google Shape;105;p2"/>
          <p:cNvSpPr/>
          <p:nvPr/>
        </p:nvSpPr>
        <p:spPr>
          <a:xfrm>
            <a:off x="622285" y="726349"/>
            <a:ext cx="1356986" cy="523180"/>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2800" b="0" i="0" u="none" strike="noStrike" cap="none" dirty="0">
                <a:solidFill>
                  <a:srgbClr val="595959"/>
                </a:solidFill>
                <a:latin typeface="Calibri" panose="020F0502020204030204" pitchFamily="34" charset="0"/>
                <a:ea typeface="Calibri"/>
                <a:cs typeface="Calibri" panose="020F0502020204030204" pitchFamily="34" charset="0"/>
                <a:sym typeface="Calibri"/>
              </a:rPr>
              <a:t>Results</a:t>
            </a:r>
            <a:endParaRPr sz="2800" b="0" i="0" u="none" strike="noStrike" cap="none" dirty="0">
              <a:solidFill>
                <a:srgbClr val="595959"/>
              </a:solidFill>
              <a:latin typeface="Calibri" panose="020F0502020204030204" pitchFamily="34" charset="0"/>
              <a:ea typeface="Calibri"/>
              <a:cs typeface="Calibri" panose="020F0502020204030204" pitchFamily="34" charset="0"/>
              <a:sym typeface="Calibri"/>
            </a:endParaRPr>
          </a:p>
        </p:txBody>
      </p:sp>
      <p:pic>
        <p:nvPicPr>
          <p:cNvPr id="6" name="Imagen 5">
            <a:extLst>
              <a:ext uri="{FF2B5EF4-FFF2-40B4-BE49-F238E27FC236}">
                <a16:creationId xmlns:a16="http://schemas.microsoft.com/office/drawing/2014/main" id="{FABD1066-BB4B-4B50-BFD3-FBC5D220C3E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50315" y="1249131"/>
            <a:ext cx="9844067" cy="5155814"/>
          </a:xfrm>
          <a:prstGeom prst="rect">
            <a:avLst/>
          </a:prstGeom>
        </p:spPr>
      </p:pic>
      <p:sp>
        <p:nvSpPr>
          <p:cNvPr id="7" name="CuadroTexto 6">
            <a:extLst>
              <a:ext uri="{FF2B5EF4-FFF2-40B4-BE49-F238E27FC236}">
                <a16:creationId xmlns:a16="http://schemas.microsoft.com/office/drawing/2014/main" id="{DD74F5C8-9FCE-4AB9-AE57-68C5FF9876D8}"/>
              </a:ext>
            </a:extLst>
          </p:cNvPr>
          <p:cNvSpPr txBox="1"/>
          <p:nvPr/>
        </p:nvSpPr>
        <p:spPr>
          <a:xfrm>
            <a:off x="3975426" y="767275"/>
            <a:ext cx="2441397" cy="461665"/>
          </a:xfrm>
          <a:prstGeom prst="rect">
            <a:avLst/>
          </a:prstGeom>
          <a:solidFill>
            <a:srgbClr val="0070C0"/>
          </a:solidFill>
          <a:ln>
            <a:solidFill>
              <a:schemeClr val="tx1"/>
            </a:solidFill>
          </a:ln>
        </p:spPr>
        <p:txBody>
          <a:bodyPr wrap="square" rtlCol="0">
            <a:spAutoFit/>
          </a:bodyPr>
          <a:lstStyle/>
          <a:p>
            <a:pPr algn="ctr"/>
            <a:r>
              <a:rPr lang="es-ES" sz="2400" b="1" dirty="0">
                <a:solidFill>
                  <a:schemeClr val="bg1"/>
                </a:solidFill>
                <a:latin typeface="Calibri" panose="020F0502020204030204" pitchFamily="34" charset="0"/>
                <a:cs typeface="Calibri" panose="020F0502020204030204" pitchFamily="34" charset="0"/>
              </a:rPr>
              <a:t>TIME EVOLUTION</a:t>
            </a:r>
          </a:p>
        </p:txBody>
      </p:sp>
      <p:sp>
        <p:nvSpPr>
          <p:cNvPr id="2" name="CuadroTexto 1">
            <a:extLst>
              <a:ext uri="{FF2B5EF4-FFF2-40B4-BE49-F238E27FC236}">
                <a16:creationId xmlns:a16="http://schemas.microsoft.com/office/drawing/2014/main" id="{A3940324-7D4D-4F3D-9C58-5A1F6C0A059B}"/>
              </a:ext>
            </a:extLst>
          </p:cNvPr>
          <p:cNvSpPr txBox="1"/>
          <p:nvPr/>
        </p:nvSpPr>
        <p:spPr>
          <a:xfrm>
            <a:off x="1261651" y="6439922"/>
            <a:ext cx="6162464" cy="394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algn="ct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s-ES" dirty="0" err="1">
                <a:solidFill>
                  <a:schemeClr val="tx1"/>
                </a:solidFill>
                <a:latin typeface="Calibri" panose="020F0502020204030204" pitchFamily="34" charset="0"/>
                <a:cs typeface="Calibri" panose="020F0502020204030204" pitchFamily="34" charset="0"/>
              </a:rPr>
              <a:t>Stats</a:t>
            </a:r>
            <a:r>
              <a:rPr lang="es-ES" dirty="0">
                <a:solidFill>
                  <a:schemeClr val="tx1"/>
                </a:solidFill>
                <a:latin typeface="Calibri" panose="020F0502020204030204" pitchFamily="34" charset="0"/>
                <a:cs typeface="Calibri" panose="020F0502020204030204" pitchFamily="34" charset="0"/>
              </a:rPr>
              <a:t> </a:t>
            </a:r>
            <a:r>
              <a:rPr lang="es-ES" dirty="0" err="1">
                <a:solidFill>
                  <a:schemeClr val="tx1"/>
                </a:solidFill>
                <a:latin typeface="Calibri" panose="020F0502020204030204" pitchFamily="34" charset="0"/>
                <a:cs typeface="Calibri" panose="020F0502020204030204" pitchFamily="34" charset="0"/>
              </a:rPr>
              <a:t>of</a:t>
            </a:r>
            <a:r>
              <a:rPr lang="es-ES" dirty="0">
                <a:solidFill>
                  <a:schemeClr val="tx1"/>
                </a:solidFill>
                <a:latin typeface="Calibri" panose="020F0502020204030204" pitchFamily="34" charset="0"/>
                <a:cs typeface="Calibri" panose="020F0502020204030204" pitchFamily="34" charset="0"/>
              </a:rPr>
              <a:t> 45 </a:t>
            </a:r>
            <a:r>
              <a:rPr lang="es-ES" dirty="0" err="1">
                <a:solidFill>
                  <a:schemeClr val="tx1"/>
                </a:solidFill>
                <a:latin typeface="Calibri" panose="020F0502020204030204" pitchFamily="34" charset="0"/>
                <a:cs typeface="Calibri" panose="020F0502020204030204" pitchFamily="34" charset="0"/>
              </a:rPr>
              <a:t>ditches</a:t>
            </a:r>
            <a:r>
              <a:rPr lang="es-ES" dirty="0">
                <a:solidFill>
                  <a:schemeClr val="tx1"/>
                </a:solidFill>
                <a:latin typeface="Calibri" panose="020F0502020204030204" pitchFamily="34" charset="0"/>
                <a:cs typeface="Calibri" panose="020F0502020204030204" pitchFamily="34" charset="0"/>
              </a:rPr>
              <a:t> </a:t>
            </a:r>
            <a:r>
              <a:rPr lang="es-ES" dirty="0" err="1">
                <a:solidFill>
                  <a:schemeClr val="tx1"/>
                </a:solidFill>
                <a:latin typeface="Calibri" panose="020F0502020204030204" pitchFamily="34" charset="0"/>
                <a:cs typeface="Calibri" panose="020F0502020204030204" pitchFamily="34" charset="0"/>
              </a:rPr>
              <a:t>areas</a:t>
            </a:r>
            <a:r>
              <a:rPr lang="es-ES" dirty="0">
                <a:solidFill>
                  <a:schemeClr val="tx1"/>
                </a:solidFill>
                <a:latin typeface="Calibri" panose="020F0502020204030204" pitchFamily="34" charset="0"/>
                <a:cs typeface="Calibri" panose="020F0502020204030204" pitchFamily="34" charset="0"/>
              </a:rPr>
              <a:t> (aprox. 3184 ha) </a:t>
            </a:r>
            <a:r>
              <a:rPr lang="es-ES" dirty="0" err="1">
                <a:solidFill>
                  <a:schemeClr val="tx1"/>
                </a:solidFill>
                <a:latin typeface="Calibri" panose="020F0502020204030204" pitchFamily="34" charset="0"/>
                <a:cs typeface="Calibri" panose="020F0502020204030204" pitchFamily="34" charset="0"/>
              </a:rPr>
              <a:t>for</a:t>
            </a:r>
            <a:r>
              <a:rPr lang="es-ES" dirty="0">
                <a:solidFill>
                  <a:schemeClr val="tx1"/>
                </a:solidFill>
                <a:latin typeface="Calibri" panose="020F0502020204030204" pitchFamily="34" charset="0"/>
                <a:cs typeface="Calibri" panose="020F0502020204030204" pitchFamily="34" charset="0"/>
              </a:rPr>
              <a:t> </a:t>
            </a:r>
            <a:r>
              <a:rPr lang="es-ES" dirty="0" err="1">
                <a:solidFill>
                  <a:schemeClr val="tx1"/>
                </a:solidFill>
                <a:latin typeface="Calibri" panose="020F0502020204030204" pitchFamily="34" charset="0"/>
                <a:cs typeface="Calibri" panose="020F0502020204030204" pitchFamily="34" charset="0"/>
              </a:rPr>
              <a:t>the</a:t>
            </a:r>
            <a:r>
              <a:rPr lang="es-ES" dirty="0">
                <a:solidFill>
                  <a:schemeClr val="tx1"/>
                </a:solidFill>
                <a:latin typeface="Calibri" panose="020F0502020204030204" pitchFamily="34" charset="0"/>
                <a:cs typeface="Calibri" panose="020F0502020204030204" pitchFamily="34" charset="0"/>
              </a:rPr>
              <a:t> </a:t>
            </a:r>
            <a:r>
              <a:rPr lang="es-ES" dirty="0" err="1">
                <a:solidFill>
                  <a:schemeClr val="tx1"/>
                </a:solidFill>
                <a:latin typeface="Calibri" panose="020F0502020204030204" pitchFamily="34" charset="0"/>
                <a:cs typeface="Calibri" panose="020F0502020204030204" pitchFamily="34" charset="0"/>
              </a:rPr>
              <a:t>image</a:t>
            </a:r>
            <a:r>
              <a:rPr lang="es-ES" dirty="0">
                <a:solidFill>
                  <a:schemeClr val="tx1"/>
                </a:solidFill>
                <a:latin typeface="Calibri" panose="020F0502020204030204" pitchFamily="34" charset="0"/>
                <a:cs typeface="Calibri" panose="020F0502020204030204" pitchFamily="34" charset="0"/>
              </a:rPr>
              <a:t> </a:t>
            </a:r>
            <a:r>
              <a:rPr lang="es-ES" dirty="0" err="1">
                <a:solidFill>
                  <a:schemeClr val="tx1"/>
                </a:solidFill>
                <a:latin typeface="Calibri" panose="020F0502020204030204" pitchFamily="34" charset="0"/>
                <a:cs typeface="Calibri" panose="020F0502020204030204" pitchFamily="34" charset="0"/>
              </a:rPr>
              <a:t>nº</a:t>
            </a:r>
            <a:r>
              <a:rPr lang="es-ES" dirty="0">
                <a:solidFill>
                  <a:schemeClr val="tx1"/>
                </a:solidFill>
                <a:latin typeface="Calibri" panose="020F0502020204030204" pitchFamily="34" charset="0"/>
                <a:cs typeface="Calibri" panose="020F0502020204030204" pitchFamily="34" charset="0"/>
              </a:rPr>
              <a:t> 99 </a:t>
            </a:r>
            <a:r>
              <a:rPr lang="es-ES" dirty="0" err="1">
                <a:solidFill>
                  <a:schemeClr val="tx1"/>
                </a:solidFill>
                <a:latin typeface="Calibri" panose="020F0502020204030204" pitchFamily="34" charset="0"/>
                <a:cs typeface="Calibri" panose="020F0502020204030204" pitchFamily="34" charset="0"/>
              </a:rPr>
              <a:t>of</a:t>
            </a:r>
            <a:r>
              <a:rPr lang="es-ES" dirty="0">
                <a:solidFill>
                  <a:schemeClr val="tx1"/>
                </a:solidFill>
                <a:latin typeface="Calibri" panose="020F0502020204030204" pitchFamily="34" charset="0"/>
                <a:cs typeface="Calibri" panose="020F0502020204030204" pitchFamily="34" charset="0"/>
              </a:rPr>
              <a:t> 159 – 23/01/2004 </a:t>
            </a:r>
          </a:p>
        </p:txBody>
      </p:sp>
      <p:sp>
        <p:nvSpPr>
          <p:cNvPr id="3" name="Rectángulo: esquinas redondeadas 2">
            <a:extLst>
              <a:ext uri="{FF2B5EF4-FFF2-40B4-BE49-F238E27FC236}">
                <a16:creationId xmlns:a16="http://schemas.microsoft.com/office/drawing/2014/main" id="{B357DE15-766B-47FC-AAF1-3B511B21A55C}"/>
              </a:ext>
            </a:extLst>
          </p:cNvPr>
          <p:cNvSpPr/>
          <p:nvPr/>
        </p:nvSpPr>
        <p:spPr>
          <a:xfrm>
            <a:off x="6916742" y="2080499"/>
            <a:ext cx="160020" cy="326874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Calibri" panose="020F0502020204030204" pitchFamily="34" charset="0"/>
              <a:cs typeface="Calibri" panose="020F0502020204030204" pitchFamily="34" charset="0"/>
            </a:endParaRPr>
          </a:p>
        </p:txBody>
      </p:sp>
      <p:sp>
        <p:nvSpPr>
          <p:cNvPr id="24" name="Rectángulo: esquinas redondeadas 23">
            <a:extLst>
              <a:ext uri="{FF2B5EF4-FFF2-40B4-BE49-F238E27FC236}">
                <a16:creationId xmlns:a16="http://schemas.microsoft.com/office/drawing/2014/main" id="{B24171AF-0131-4597-A4A0-418DB58AE7FA}"/>
              </a:ext>
            </a:extLst>
          </p:cNvPr>
          <p:cNvSpPr/>
          <p:nvPr/>
        </p:nvSpPr>
        <p:spPr>
          <a:xfrm>
            <a:off x="1832992" y="742326"/>
            <a:ext cx="1544541" cy="466642"/>
          </a:xfrm>
          <a:prstGeom prst="roundRect">
            <a:avLst/>
          </a:prstGeom>
          <a:solidFill>
            <a:schemeClr val="accent5">
              <a:lumMod val="20000"/>
              <a:lumOff val="80000"/>
            </a:schemeClr>
          </a:solidFill>
          <a:ln w="28575" cap="flat" cmpd="sng" algn="ctr">
            <a:solidFill>
              <a:srgbClr val="4F81BD"/>
            </a:solidFill>
            <a:prstDash val="solid"/>
          </a:ln>
          <a:effectLst/>
        </p:spPr>
        <p:txBody>
          <a:bodyPr vert="horz" rtlCol="0" anchor="ctr" anchorCtr="0">
            <a:noAutofit/>
          </a:bodyP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5" name="CuadroTexto 24">
            <a:extLst>
              <a:ext uri="{FF2B5EF4-FFF2-40B4-BE49-F238E27FC236}">
                <a16:creationId xmlns:a16="http://schemas.microsoft.com/office/drawing/2014/main" id="{1976AAEE-B10E-486B-8568-4912BC505F09}"/>
              </a:ext>
            </a:extLst>
          </p:cNvPr>
          <p:cNvSpPr txBox="1"/>
          <p:nvPr/>
        </p:nvSpPr>
        <p:spPr>
          <a:xfrm>
            <a:off x="1804005" y="801863"/>
            <a:ext cx="1573528" cy="369332"/>
          </a:xfrm>
          <a:prstGeom prst="rect">
            <a:avLst/>
          </a:prstGeom>
          <a:noFill/>
        </p:spPr>
        <p:txBody>
          <a:bodyPr wrap="square" rtlCol="0">
            <a:spAutoFit/>
          </a:bodyPr>
          <a:lstStyle/>
          <a:p>
            <a:pPr marL="0" marR="0" lvl="0" indent="0"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GLOBAL SCALE</a:t>
            </a:r>
          </a:p>
        </p:txBody>
      </p:sp>
      <p:sp>
        <p:nvSpPr>
          <p:cNvPr id="26" name="CuadroTexto 25">
            <a:extLst>
              <a:ext uri="{FF2B5EF4-FFF2-40B4-BE49-F238E27FC236}">
                <a16:creationId xmlns:a16="http://schemas.microsoft.com/office/drawing/2014/main" id="{1C3BEA3C-8739-4C1D-B2BD-ABD977ECE445}"/>
              </a:ext>
            </a:extLst>
          </p:cNvPr>
          <p:cNvSpPr txBox="1"/>
          <p:nvPr/>
        </p:nvSpPr>
        <p:spPr>
          <a:xfrm>
            <a:off x="6520206" y="832641"/>
            <a:ext cx="2606039" cy="338554"/>
          </a:xfrm>
          <a:prstGeom prst="rect">
            <a:avLst/>
          </a:prstGeom>
          <a:solidFill>
            <a:schemeClr val="bg1"/>
          </a:solidFill>
          <a:ln>
            <a:solidFill>
              <a:schemeClr val="tx1">
                <a:alpha val="25000"/>
              </a:schemeClr>
            </a:solidFill>
          </a:ln>
        </p:spPr>
        <p:txBody>
          <a:bodyPr wrap="square" rtlCol="0">
            <a:spAutoFit/>
          </a:bodyPr>
          <a:lstStyle/>
          <a:p>
            <a:pPr algn="ctr"/>
            <a:r>
              <a:rPr lang="es-ES" sz="1600" b="1" dirty="0">
                <a:solidFill>
                  <a:srgbClr val="000000">
                    <a:alpha val="25000"/>
                  </a:srgbClr>
                </a:solidFill>
                <a:latin typeface="Calibri" panose="020F0502020204030204" pitchFamily="34" charset="0"/>
                <a:cs typeface="Calibri" panose="020F0502020204030204" pitchFamily="34" charset="0"/>
              </a:rPr>
              <a:t>DISTRIBUTIONS (LAND USE)</a:t>
            </a:r>
          </a:p>
        </p:txBody>
      </p:sp>
      <p:sp>
        <p:nvSpPr>
          <p:cNvPr id="27" name="CuadroTexto 26">
            <a:extLst>
              <a:ext uri="{FF2B5EF4-FFF2-40B4-BE49-F238E27FC236}">
                <a16:creationId xmlns:a16="http://schemas.microsoft.com/office/drawing/2014/main" id="{9B2AE166-266B-46A8-96C0-B544EF3111CF}"/>
              </a:ext>
            </a:extLst>
          </p:cNvPr>
          <p:cNvSpPr txBox="1"/>
          <p:nvPr/>
        </p:nvSpPr>
        <p:spPr>
          <a:xfrm>
            <a:off x="9229628" y="838770"/>
            <a:ext cx="2441398" cy="338554"/>
          </a:xfrm>
          <a:prstGeom prst="rect">
            <a:avLst/>
          </a:prstGeom>
          <a:solidFill>
            <a:schemeClr val="lt1">
              <a:alpha val="25000"/>
            </a:schemeClr>
          </a:solidFill>
          <a:ln>
            <a:solidFill>
              <a:schemeClr val="tx1">
                <a:alpha val="25000"/>
              </a:schemeClr>
            </a:solidFill>
          </a:ln>
        </p:spPr>
        <p:txBody>
          <a:bodyPr wrap="square" rtlCol="0">
            <a:spAutoFit/>
          </a:bodyPr>
          <a:lstStyle/>
          <a:p>
            <a:pPr algn="ctr"/>
            <a:r>
              <a:rPr lang="es-ES" sz="1600" b="1" dirty="0">
                <a:solidFill>
                  <a:srgbClr val="000000">
                    <a:alpha val="25000"/>
                  </a:srgbClr>
                </a:solidFill>
                <a:latin typeface="Calibri" panose="020F0502020204030204" pitchFamily="34" charset="0"/>
                <a:cs typeface="Calibri" panose="020F0502020204030204" pitchFamily="34" charset="0"/>
              </a:rPr>
              <a:t>INFLUENCE OF PROXIMITY</a:t>
            </a:r>
          </a:p>
        </p:txBody>
      </p:sp>
    </p:spTree>
    <p:extLst>
      <p:ext uri="{BB962C8B-B14F-4D97-AF65-F5344CB8AC3E}">
        <p14:creationId xmlns:p14="http://schemas.microsoft.com/office/powerpoint/2010/main" val="2747247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rot="10800000" flipH="1">
            <a:off x="685800" y="638604"/>
            <a:ext cx="10820400" cy="45719"/>
          </a:xfrm>
          <a:custGeom>
            <a:avLst/>
            <a:gdLst/>
            <a:ahLst/>
            <a:cxnLst/>
            <a:rect l="l" t="t" r="r" b="b"/>
            <a:pathLst>
              <a:path w="120000" h="120000" extrusionOk="0">
                <a:moveTo>
                  <a:pt x="0" y="0"/>
                </a:moveTo>
                <a:lnTo>
                  <a:pt x="120000" y="0"/>
                </a:lnTo>
                <a:lnTo>
                  <a:pt x="120000" y="120000"/>
                </a:lnTo>
                <a:lnTo>
                  <a:pt x="0" y="120000"/>
                </a:lnTo>
                <a:close/>
              </a:path>
            </a:pathLst>
          </a:custGeom>
          <a:solidFill>
            <a:srgbClr val="A5A5A5"/>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61A9"/>
              </a:solidFill>
              <a:latin typeface="Calibri" panose="020F0502020204030204" pitchFamily="34" charset="0"/>
              <a:ea typeface="Calibri"/>
              <a:cs typeface="Calibri" panose="020F0502020204030204" pitchFamily="34" charset="0"/>
              <a:sym typeface="Calibri"/>
            </a:endParaRPr>
          </a:p>
        </p:txBody>
      </p:sp>
      <p:pic>
        <p:nvPicPr>
          <p:cNvPr id="15" name="Google Shape;91;p1">
            <a:extLst>
              <a:ext uri="{FF2B5EF4-FFF2-40B4-BE49-F238E27FC236}">
                <a16:creationId xmlns:a16="http://schemas.microsoft.com/office/drawing/2014/main" id="{E4D3D350-1D7C-45C3-86C4-FFC71D9099B4}"/>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0293980" y="105406"/>
            <a:ext cx="1795827" cy="410206"/>
          </a:xfrm>
          <a:prstGeom prst="rect">
            <a:avLst/>
          </a:prstGeom>
          <a:noFill/>
          <a:ln>
            <a:noFill/>
          </a:ln>
        </p:spPr>
      </p:pic>
      <p:pic>
        <p:nvPicPr>
          <p:cNvPr id="16" name="Google Shape;95;p1" descr="Resultado de imagen de IISTA logo">
            <a:extLst>
              <a:ext uri="{FF2B5EF4-FFF2-40B4-BE49-F238E27FC236}">
                <a16:creationId xmlns:a16="http://schemas.microsoft.com/office/drawing/2014/main" id="{4A6EBED0-EA6C-4B17-A20B-1DC68A9924F6}"/>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9667572" y="11561"/>
            <a:ext cx="620576" cy="620576"/>
          </a:xfrm>
          <a:prstGeom prst="rect">
            <a:avLst/>
          </a:prstGeom>
          <a:noFill/>
          <a:ln>
            <a:noFill/>
          </a:ln>
        </p:spPr>
      </p:pic>
      <p:pic>
        <p:nvPicPr>
          <p:cNvPr id="18" name="Imagen 17">
            <a:extLst>
              <a:ext uri="{FF2B5EF4-FFF2-40B4-BE49-F238E27FC236}">
                <a16:creationId xmlns:a16="http://schemas.microsoft.com/office/drawing/2014/main" id="{DC87F7C3-5A7B-4BED-AF5D-A5849A5BD4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2193" y="96517"/>
            <a:ext cx="1999778" cy="522818"/>
          </a:xfrm>
          <a:prstGeom prst="rect">
            <a:avLst/>
          </a:prstGeom>
        </p:spPr>
      </p:pic>
      <p:sp>
        <p:nvSpPr>
          <p:cNvPr id="105" name="Google Shape;105;p2"/>
          <p:cNvSpPr/>
          <p:nvPr/>
        </p:nvSpPr>
        <p:spPr>
          <a:xfrm>
            <a:off x="622285" y="726349"/>
            <a:ext cx="231756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dirty="0">
                <a:solidFill>
                  <a:srgbClr val="595959"/>
                </a:solidFill>
                <a:latin typeface="Calibri" panose="020F0502020204030204" pitchFamily="34" charset="0"/>
                <a:ea typeface="Calibri"/>
                <a:cs typeface="Calibri" panose="020F0502020204030204" pitchFamily="34" charset="0"/>
                <a:sym typeface="Calibri"/>
              </a:rPr>
              <a:t>Results</a:t>
            </a:r>
            <a:endParaRPr sz="2800" b="0" i="0" u="none" strike="noStrike" cap="none" dirty="0">
              <a:solidFill>
                <a:srgbClr val="595959"/>
              </a:solidFill>
              <a:latin typeface="Calibri" panose="020F0502020204030204" pitchFamily="34" charset="0"/>
              <a:ea typeface="Calibri"/>
              <a:cs typeface="Calibri" panose="020F0502020204030204" pitchFamily="34" charset="0"/>
              <a:sym typeface="Calibri"/>
            </a:endParaRPr>
          </a:p>
        </p:txBody>
      </p:sp>
      <p:pic>
        <p:nvPicPr>
          <p:cNvPr id="10" name="Imagen 9">
            <a:extLst>
              <a:ext uri="{FF2B5EF4-FFF2-40B4-BE49-F238E27FC236}">
                <a16:creationId xmlns:a16="http://schemas.microsoft.com/office/drawing/2014/main" id="{CA57F824-EBA1-4E04-9F24-DDF8633B816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08980" y="1548075"/>
            <a:ext cx="8868944" cy="4417653"/>
          </a:xfrm>
          <a:prstGeom prst="rect">
            <a:avLst/>
          </a:prstGeom>
        </p:spPr>
      </p:pic>
      <p:graphicFrame>
        <p:nvGraphicFramePr>
          <p:cNvPr id="27" name="Tabla 26">
            <a:extLst>
              <a:ext uri="{FF2B5EF4-FFF2-40B4-BE49-F238E27FC236}">
                <a16:creationId xmlns:a16="http://schemas.microsoft.com/office/drawing/2014/main" id="{098BC5A5-AA07-4E6D-96ED-C94886B7149E}"/>
              </a:ext>
            </a:extLst>
          </p:cNvPr>
          <p:cNvGraphicFramePr>
            <a:graphicFrameLocks noGrp="1"/>
          </p:cNvGraphicFramePr>
          <p:nvPr>
            <p:extLst>
              <p:ext uri="{D42A27DB-BD31-4B8C-83A1-F6EECF244321}">
                <p14:modId xmlns:p14="http://schemas.microsoft.com/office/powerpoint/2010/main" val="2593397849"/>
              </p:ext>
            </p:extLst>
          </p:nvPr>
        </p:nvGraphicFramePr>
        <p:xfrm>
          <a:off x="3217168" y="6002153"/>
          <a:ext cx="5757663" cy="769104"/>
        </p:xfrm>
        <a:graphic>
          <a:graphicData uri="http://schemas.openxmlformats.org/drawingml/2006/table">
            <a:tbl>
              <a:tblPr firstRow="1" bandRow="1"/>
              <a:tblGrid>
                <a:gridCol w="970041">
                  <a:extLst>
                    <a:ext uri="{9D8B030D-6E8A-4147-A177-3AD203B41FA5}">
                      <a16:colId xmlns:a16="http://schemas.microsoft.com/office/drawing/2014/main" val="2349114272"/>
                    </a:ext>
                  </a:extLst>
                </a:gridCol>
                <a:gridCol w="907458">
                  <a:extLst>
                    <a:ext uri="{9D8B030D-6E8A-4147-A177-3AD203B41FA5}">
                      <a16:colId xmlns:a16="http://schemas.microsoft.com/office/drawing/2014/main" val="1579200209"/>
                    </a:ext>
                  </a:extLst>
                </a:gridCol>
                <a:gridCol w="970041">
                  <a:extLst>
                    <a:ext uri="{9D8B030D-6E8A-4147-A177-3AD203B41FA5}">
                      <a16:colId xmlns:a16="http://schemas.microsoft.com/office/drawing/2014/main" val="80440023"/>
                    </a:ext>
                  </a:extLst>
                </a:gridCol>
                <a:gridCol w="970041">
                  <a:extLst>
                    <a:ext uri="{9D8B030D-6E8A-4147-A177-3AD203B41FA5}">
                      <a16:colId xmlns:a16="http://schemas.microsoft.com/office/drawing/2014/main" val="2993272049"/>
                    </a:ext>
                  </a:extLst>
                </a:gridCol>
                <a:gridCol w="970041">
                  <a:extLst>
                    <a:ext uri="{9D8B030D-6E8A-4147-A177-3AD203B41FA5}">
                      <a16:colId xmlns:a16="http://schemas.microsoft.com/office/drawing/2014/main" val="3161492369"/>
                    </a:ext>
                  </a:extLst>
                </a:gridCol>
                <a:gridCol w="970041">
                  <a:extLst>
                    <a:ext uri="{9D8B030D-6E8A-4147-A177-3AD203B41FA5}">
                      <a16:colId xmlns:a16="http://schemas.microsoft.com/office/drawing/2014/main" val="952958050"/>
                    </a:ext>
                  </a:extLst>
                </a:gridCol>
              </a:tblGrid>
              <a:tr h="192276">
                <a:tc>
                  <a:txBody>
                    <a:bodyPr/>
                    <a:lstStyle/>
                    <a:p>
                      <a:pPr algn="l" fontAlgn="b"/>
                      <a:r>
                        <a:rPr lang="es-ES" sz="11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b"/>
                      <a:r>
                        <a:rPr lang="es-ES" sz="1100" b="1" i="0" u="none" strike="noStrike">
                          <a:solidFill>
                            <a:srgbClr val="000000"/>
                          </a:solidFill>
                          <a:effectLst/>
                          <a:latin typeface="Calibri" panose="020F0502020204030204" pitchFamily="34" charset="0"/>
                        </a:rPr>
                        <a:t>LAND USE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4109630985"/>
                  </a:ext>
                </a:extLst>
              </a:tr>
              <a:tr h="192276">
                <a:tc>
                  <a:txBody>
                    <a:bodyPr/>
                    <a:lstStyle/>
                    <a:p>
                      <a:pPr algn="ctr" rtl="0" fontAlgn="ctr"/>
                      <a:r>
                        <a:rPr lang="es-ES" sz="1100" b="0" i="0" u="none" strike="noStrike">
                          <a:solidFill>
                            <a:srgbClr val="000000"/>
                          </a:solidFill>
                          <a:effectLst/>
                          <a:latin typeface="Arial" panose="020B0604020202020204" pitchFamily="34" charset="0"/>
                        </a:rPr>
                        <a:t>Stats NDVI</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rtl="0" fontAlgn="ctr"/>
                      <a:r>
                        <a:rPr lang="es-ES" sz="1100" b="0" i="0" u="none" strike="noStrike">
                          <a:solidFill>
                            <a:srgbClr val="000000"/>
                          </a:solidFill>
                          <a:effectLst/>
                          <a:latin typeface="Arial" panose="020B0604020202020204" pitchFamily="34" charset="0"/>
                        </a:rPr>
                        <a:t>Agriculture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rtl="0" fontAlgn="ctr"/>
                      <a:r>
                        <a:rPr lang="es-ES" sz="1100" b="0" i="0" u="none" strike="noStrike">
                          <a:solidFill>
                            <a:srgbClr val="000000"/>
                          </a:solidFill>
                          <a:effectLst/>
                          <a:latin typeface="Arial" panose="020B0604020202020204" pitchFamily="34" charset="0"/>
                        </a:rPr>
                        <a:t>Conifers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rtl="0" fontAlgn="ctr"/>
                      <a:r>
                        <a:rPr lang="es-ES" sz="1100" b="0" i="0" u="none" strike="noStrike">
                          <a:solidFill>
                            <a:srgbClr val="000000"/>
                          </a:solidFill>
                          <a:effectLst/>
                          <a:latin typeface="Arial" panose="020B0604020202020204" pitchFamily="34" charset="0"/>
                        </a:rPr>
                        <a:t>Mix</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3300"/>
                    </a:solidFill>
                  </a:tcPr>
                </a:tc>
                <a:tc>
                  <a:txBody>
                    <a:bodyPr/>
                    <a:lstStyle/>
                    <a:p>
                      <a:pPr algn="ctr" rtl="0" fontAlgn="ctr"/>
                      <a:r>
                        <a:rPr lang="es-ES" sz="1100" b="0" i="0" u="none" strike="noStrike">
                          <a:solidFill>
                            <a:srgbClr val="000000"/>
                          </a:solidFill>
                          <a:effectLst/>
                          <a:latin typeface="Arial" panose="020B0604020202020204" pitchFamily="34" charset="0"/>
                        </a:rPr>
                        <a:t>Quercines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FA8F2"/>
                    </a:solidFill>
                  </a:tcPr>
                </a:tc>
                <a:tc>
                  <a:txBody>
                    <a:bodyPr/>
                    <a:lstStyle/>
                    <a:p>
                      <a:pPr algn="ctr" rtl="0" fontAlgn="ctr"/>
                      <a:r>
                        <a:rPr lang="es-ES" sz="1100" b="0" i="0" u="none" strike="noStrike">
                          <a:solidFill>
                            <a:srgbClr val="000000"/>
                          </a:solidFill>
                          <a:effectLst/>
                          <a:latin typeface="Arial" panose="020B0604020202020204" pitchFamily="34" charset="0"/>
                        </a:rPr>
                        <a:t>Scrub</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3591900610"/>
                  </a:ext>
                </a:extLst>
              </a:tr>
              <a:tr h="192276">
                <a:tc>
                  <a:txBody>
                    <a:bodyPr/>
                    <a:lstStyle/>
                    <a:p>
                      <a:pPr algn="ctr" rtl="0" fontAlgn="ctr"/>
                      <a:r>
                        <a:rPr lang="es-ES" sz="1100" b="0" i="0" u="none" strike="noStrike">
                          <a:solidFill>
                            <a:srgbClr val="000000"/>
                          </a:solidFill>
                          <a:effectLst/>
                          <a:latin typeface="Arial" panose="020B0604020202020204" pitchFamily="34" charset="0"/>
                        </a:rPr>
                        <a:t>Mean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es-ES" sz="1100" b="0" i="0" u="none" strike="noStrike">
                          <a:solidFill>
                            <a:srgbClr val="000000"/>
                          </a:solidFill>
                          <a:effectLst/>
                          <a:latin typeface="Calibri" panose="020F0502020204030204" pitchFamily="34" charset="0"/>
                        </a:rPr>
                        <a:t>0.413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a:solidFill>
                            <a:srgbClr val="000000"/>
                          </a:solidFill>
                          <a:effectLst/>
                          <a:latin typeface="Calibri" panose="020F0502020204030204" pitchFamily="34" charset="0"/>
                        </a:rPr>
                        <a:t>0.392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a:solidFill>
                            <a:srgbClr val="000000"/>
                          </a:solidFill>
                          <a:effectLst/>
                          <a:latin typeface="Calibri" panose="020F0502020204030204" pitchFamily="34" charset="0"/>
                        </a:rPr>
                        <a:t>0.383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panose="020F0502020204030204" pitchFamily="34" charset="0"/>
                        </a:rPr>
                        <a:t>0.424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panose="020F0502020204030204" pitchFamily="34" charset="0"/>
                        </a:rPr>
                        <a:t>0.289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5141110"/>
                  </a:ext>
                </a:extLst>
              </a:tr>
              <a:tr h="192276">
                <a:tc>
                  <a:txBody>
                    <a:bodyPr/>
                    <a:lstStyle/>
                    <a:p>
                      <a:pPr algn="ctr" rtl="0" fontAlgn="ctr"/>
                      <a:r>
                        <a:rPr lang="es-ES" sz="1100" b="0" i="0" u="none" strike="noStrike">
                          <a:solidFill>
                            <a:srgbClr val="000000"/>
                          </a:solidFill>
                          <a:effectLst/>
                          <a:latin typeface="Arial" panose="020B0604020202020204" pitchFamily="34" charset="0"/>
                        </a:rPr>
                        <a:t>Median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b"/>
                      <a:r>
                        <a:rPr lang="es-ES" sz="1100" b="0" i="0" u="none" strike="noStrike">
                          <a:solidFill>
                            <a:srgbClr val="000000"/>
                          </a:solidFill>
                          <a:effectLst/>
                          <a:latin typeface="Calibri" panose="020F0502020204030204" pitchFamily="34" charset="0"/>
                        </a:rPr>
                        <a:t>0.416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a:solidFill>
                            <a:srgbClr val="000000"/>
                          </a:solidFill>
                          <a:effectLst/>
                          <a:latin typeface="Calibri" panose="020F0502020204030204" pitchFamily="34" charset="0"/>
                        </a:rPr>
                        <a:t>0.409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a:solidFill>
                            <a:srgbClr val="000000"/>
                          </a:solidFill>
                          <a:effectLst/>
                          <a:latin typeface="Calibri" panose="020F0502020204030204" pitchFamily="34" charset="0"/>
                        </a:rPr>
                        <a:t>0.389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panose="020F0502020204030204" pitchFamily="34" charset="0"/>
                        </a:rPr>
                        <a:t>0.434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panose="020F0502020204030204" pitchFamily="34" charset="0"/>
                        </a:rPr>
                        <a:t>0.297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4939762"/>
                  </a:ext>
                </a:extLst>
              </a:tr>
            </a:tbl>
          </a:graphicData>
        </a:graphic>
      </p:graphicFrame>
      <p:sp>
        <p:nvSpPr>
          <p:cNvPr id="14" name="CuadroTexto 13">
            <a:extLst>
              <a:ext uri="{FF2B5EF4-FFF2-40B4-BE49-F238E27FC236}">
                <a16:creationId xmlns:a16="http://schemas.microsoft.com/office/drawing/2014/main" id="{18DFF184-27A9-4DB6-9558-EF11477C7917}"/>
              </a:ext>
            </a:extLst>
          </p:cNvPr>
          <p:cNvSpPr txBox="1"/>
          <p:nvPr/>
        </p:nvSpPr>
        <p:spPr>
          <a:xfrm>
            <a:off x="4441458" y="826497"/>
            <a:ext cx="1701994" cy="338554"/>
          </a:xfrm>
          <a:prstGeom prst="rect">
            <a:avLst/>
          </a:prstGeom>
          <a:solidFill>
            <a:schemeClr val="bg1"/>
          </a:solidFill>
          <a:ln>
            <a:solidFill>
              <a:schemeClr val="tx1">
                <a:alpha val="25000"/>
              </a:schemeClr>
            </a:solidFill>
          </a:ln>
        </p:spPr>
        <p:txBody>
          <a:bodyPr wrap="square" rtlCol="0">
            <a:spAutoFit/>
          </a:bodyPr>
          <a:lstStyle>
            <a:defPPr marR="0" lvl="0" algn="l" rtl="0">
              <a:lnSpc>
                <a:spcPct val="100000"/>
              </a:lnSpc>
              <a:spcBef>
                <a:spcPts val="0"/>
              </a:spcBef>
              <a:spcAft>
                <a:spcPts val="0"/>
              </a:spcAft>
            </a:defPPr>
            <a:lvl1pPr algn="ctr">
              <a:defRPr sz="1600" b="1">
                <a:solidFill>
                  <a:srgbClr val="000000">
                    <a:alpha val="25000"/>
                  </a:srgbClr>
                </a:solidFill>
                <a:latin typeface="Calibri" panose="020F0502020204030204" pitchFamily="34" charset="0"/>
                <a:cs typeface="Calibri" panose="020F0502020204030204" pitchFamily="34" charset="0"/>
              </a:defRPr>
            </a:lvl1pPr>
          </a:lstStyle>
          <a:p>
            <a:r>
              <a:rPr lang="es-ES" dirty="0"/>
              <a:t>TIME EVOLUTION</a:t>
            </a:r>
          </a:p>
        </p:txBody>
      </p:sp>
      <p:grpSp>
        <p:nvGrpSpPr>
          <p:cNvPr id="19" name="Grupo 18">
            <a:extLst>
              <a:ext uri="{FF2B5EF4-FFF2-40B4-BE49-F238E27FC236}">
                <a16:creationId xmlns:a16="http://schemas.microsoft.com/office/drawing/2014/main" id="{AF4AFEA3-B3A6-4C37-8C86-C5D3EEF1D083}"/>
              </a:ext>
            </a:extLst>
          </p:cNvPr>
          <p:cNvGrpSpPr/>
          <p:nvPr/>
        </p:nvGrpSpPr>
        <p:grpSpPr>
          <a:xfrm>
            <a:off x="1979271" y="751557"/>
            <a:ext cx="2294922" cy="466642"/>
            <a:chOff x="2520641" y="2557665"/>
            <a:chExt cx="4643923" cy="799542"/>
          </a:xfrm>
        </p:grpSpPr>
        <p:sp>
          <p:nvSpPr>
            <p:cNvPr id="21" name="Rectángulo: esquinas redondeadas 20">
              <a:extLst>
                <a:ext uri="{FF2B5EF4-FFF2-40B4-BE49-F238E27FC236}">
                  <a16:creationId xmlns:a16="http://schemas.microsoft.com/office/drawing/2014/main" id="{90B02A72-5420-493F-B097-00F3731BA1B4}"/>
                </a:ext>
              </a:extLst>
            </p:cNvPr>
            <p:cNvSpPr/>
            <p:nvPr/>
          </p:nvSpPr>
          <p:spPr>
            <a:xfrm>
              <a:off x="2520641" y="2557665"/>
              <a:ext cx="4643923" cy="799542"/>
            </a:xfrm>
            <a:prstGeom prst="roundRect">
              <a:avLst/>
            </a:prstGeom>
            <a:solidFill>
              <a:schemeClr val="accent5">
                <a:lumMod val="20000"/>
                <a:lumOff val="80000"/>
              </a:schemeClr>
            </a:solidFill>
            <a:ln w="28575" cap="flat" cmpd="sng" algn="ctr">
              <a:solidFill>
                <a:srgbClr val="4F81BD"/>
              </a:solidFill>
              <a:prstDash val="solid"/>
            </a:ln>
            <a:effectLst/>
          </p:spPr>
          <p:txBody>
            <a:bodyPr vert="horz" rtlCol="0" anchor="ctr" anchorCtr="0">
              <a:noAutofit/>
            </a:bodyP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2" name="CuadroTexto 21">
              <a:extLst>
                <a:ext uri="{FF2B5EF4-FFF2-40B4-BE49-F238E27FC236}">
                  <a16:creationId xmlns:a16="http://schemas.microsoft.com/office/drawing/2014/main" id="{8B67FA5B-E662-4FE0-AA51-E738D60B7B32}"/>
                </a:ext>
              </a:extLst>
            </p:cNvPr>
            <p:cNvSpPr txBox="1"/>
            <p:nvPr/>
          </p:nvSpPr>
          <p:spPr>
            <a:xfrm>
              <a:off x="2970726" y="2626806"/>
              <a:ext cx="3475677" cy="632812"/>
            </a:xfrm>
            <a:prstGeom prst="rect">
              <a:avLst/>
            </a:prstGeom>
            <a:noFill/>
          </p:spPr>
          <p:txBody>
            <a:bodyPr wrap="square" rtlCol="0">
              <a:spAutoFit/>
            </a:bodyPr>
            <a:lstStyle/>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GLOBAL SCALE</a:t>
              </a:r>
            </a:p>
          </p:txBody>
        </p:sp>
      </p:grpSp>
      <p:sp>
        <p:nvSpPr>
          <p:cNvPr id="23" name="CuadroTexto 22">
            <a:extLst>
              <a:ext uri="{FF2B5EF4-FFF2-40B4-BE49-F238E27FC236}">
                <a16:creationId xmlns:a16="http://schemas.microsoft.com/office/drawing/2014/main" id="{05EC1800-9987-4F73-A3FA-1C1923B65F49}"/>
              </a:ext>
            </a:extLst>
          </p:cNvPr>
          <p:cNvSpPr txBox="1"/>
          <p:nvPr/>
        </p:nvSpPr>
        <p:spPr>
          <a:xfrm>
            <a:off x="6310717" y="731479"/>
            <a:ext cx="3132680" cy="769441"/>
          </a:xfrm>
          <a:prstGeom prst="rect">
            <a:avLst/>
          </a:prstGeom>
          <a:solidFill>
            <a:srgbClr val="0070C0"/>
          </a:solidFill>
          <a:ln>
            <a:solidFill>
              <a:schemeClr val="tx1"/>
            </a:solidFill>
          </a:ln>
        </p:spPr>
        <p:txBody>
          <a:bodyPr wrap="square" rtlCol="0">
            <a:spAutoFit/>
          </a:bodyPr>
          <a:lstStyle>
            <a:defPPr marR="0" lvl="0" algn="l" rtl="0">
              <a:lnSpc>
                <a:spcPct val="100000"/>
              </a:lnSpc>
              <a:spcBef>
                <a:spcPts val="0"/>
              </a:spcBef>
              <a:spcAft>
                <a:spcPts val="0"/>
              </a:spcAft>
            </a:defPPr>
            <a:lvl1pPr algn="ctr">
              <a:defRPr sz="2400" b="1">
                <a:solidFill>
                  <a:schemeClr val="bg1"/>
                </a:solidFill>
                <a:latin typeface="Calibri" panose="020F0502020204030204" pitchFamily="34" charset="0"/>
                <a:cs typeface="Calibri" panose="020F0502020204030204" pitchFamily="34" charset="0"/>
              </a:defRPr>
            </a:lvl1pPr>
          </a:lstStyle>
          <a:p>
            <a:r>
              <a:rPr lang="es-ES" sz="2200" dirty="0"/>
              <a:t>DISTRIBUTIONS </a:t>
            </a:r>
          </a:p>
          <a:p>
            <a:r>
              <a:rPr lang="es-ES" sz="2200" dirty="0"/>
              <a:t>(LAND USE)</a:t>
            </a:r>
          </a:p>
        </p:txBody>
      </p:sp>
      <p:sp>
        <p:nvSpPr>
          <p:cNvPr id="28" name="CuadroTexto 27">
            <a:extLst>
              <a:ext uri="{FF2B5EF4-FFF2-40B4-BE49-F238E27FC236}">
                <a16:creationId xmlns:a16="http://schemas.microsoft.com/office/drawing/2014/main" id="{7F924EFF-E2C3-467F-96C0-78A8B0C3729D}"/>
              </a:ext>
            </a:extLst>
          </p:cNvPr>
          <p:cNvSpPr txBox="1"/>
          <p:nvPr/>
        </p:nvSpPr>
        <p:spPr>
          <a:xfrm>
            <a:off x="9648409" y="898010"/>
            <a:ext cx="2441398" cy="338554"/>
          </a:xfrm>
          <a:prstGeom prst="rect">
            <a:avLst/>
          </a:prstGeom>
          <a:solidFill>
            <a:schemeClr val="bg1"/>
          </a:solidFill>
          <a:ln>
            <a:solidFill>
              <a:schemeClr val="tx1">
                <a:alpha val="25000"/>
              </a:schemeClr>
            </a:solidFill>
          </a:ln>
        </p:spPr>
        <p:txBody>
          <a:bodyPr wrap="square" rtlCol="0">
            <a:spAutoFit/>
          </a:bodyPr>
          <a:lstStyle>
            <a:defPPr marR="0" lvl="0" algn="l" rtl="0">
              <a:lnSpc>
                <a:spcPct val="100000"/>
              </a:lnSpc>
              <a:spcBef>
                <a:spcPts val="0"/>
              </a:spcBef>
              <a:spcAft>
                <a:spcPts val="0"/>
              </a:spcAft>
              <a:defRPr/>
            </a:defPPr>
            <a:lvl1pPr algn="ctr">
              <a:defRPr sz="1600" b="1">
                <a:solidFill>
                  <a:srgbClr val="000000">
                    <a:alpha val="25000"/>
                  </a:srgbClr>
                </a:solidFill>
                <a:latin typeface="Calibri" panose="020F0502020204030204" pitchFamily="34" charset="0"/>
                <a:cs typeface="Calibri" panose="020F0502020204030204" pitchFamily="34" charset="0"/>
              </a:defRPr>
            </a:lvl1pPr>
          </a:lstStyle>
          <a:p>
            <a:r>
              <a:rPr lang="es-ES" dirty="0"/>
              <a:t>INFLUENCE OF PROXIMITY</a:t>
            </a:r>
          </a:p>
        </p:txBody>
      </p:sp>
    </p:spTree>
    <p:extLst>
      <p:ext uri="{BB962C8B-B14F-4D97-AF65-F5344CB8AC3E}">
        <p14:creationId xmlns:p14="http://schemas.microsoft.com/office/powerpoint/2010/main" val="2029378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rot="10800000" flipH="1">
            <a:off x="685800" y="638604"/>
            <a:ext cx="10820400" cy="45719"/>
          </a:xfrm>
          <a:custGeom>
            <a:avLst/>
            <a:gdLst/>
            <a:ahLst/>
            <a:cxnLst/>
            <a:rect l="l" t="t" r="r" b="b"/>
            <a:pathLst>
              <a:path w="120000" h="120000" extrusionOk="0">
                <a:moveTo>
                  <a:pt x="0" y="0"/>
                </a:moveTo>
                <a:lnTo>
                  <a:pt x="120000" y="0"/>
                </a:lnTo>
                <a:lnTo>
                  <a:pt x="120000" y="120000"/>
                </a:lnTo>
                <a:lnTo>
                  <a:pt x="0" y="120000"/>
                </a:lnTo>
                <a:close/>
              </a:path>
            </a:pathLst>
          </a:custGeom>
          <a:solidFill>
            <a:srgbClr val="A5A5A5"/>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61A9"/>
              </a:solidFill>
              <a:latin typeface="Calibri" panose="020F0502020204030204" pitchFamily="34" charset="0"/>
              <a:ea typeface="Calibri"/>
              <a:cs typeface="Calibri" panose="020F0502020204030204" pitchFamily="34" charset="0"/>
              <a:sym typeface="Calibri"/>
            </a:endParaRPr>
          </a:p>
        </p:txBody>
      </p:sp>
      <p:pic>
        <p:nvPicPr>
          <p:cNvPr id="15" name="Google Shape;91;p1">
            <a:extLst>
              <a:ext uri="{FF2B5EF4-FFF2-40B4-BE49-F238E27FC236}">
                <a16:creationId xmlns:a16="http://schemas.microsoft.com/office/drawing/2014/main" id="{E4D3D350-1D7C-45C3-86C4-FFC71D9099B4}"/>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0293980" y="105406"/>
            <a:ext cx="1795827" cy="410206"/>
          </a:xfrm>
          <a:prstGeom prst="rect">
            <a:avLst/>
          </a:prstGeom>
          <a:noFill/>
          <a:ln>
            <a:noFill/>
          </a:ln>
        </p:spPr>
      </p:pic>
      <p:pic>
        <p:nvPicPr>
          <p:cNvPr id="16" name="Google Shape;95;p1" descr="Resultado de imagen de IISTA logo">
            <a:extLst>
              <a:ext uri="{FF2B5EF4-FFF2-40B4-BE49-F238E27FC236}">
                <a16:creationId xmlns:a16="http://schemas.microsoft.com/office/drawing/2014/main" id="{4A6EBED0-EA6C-4B17-A20B-1DC68A9924F6}"/>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9667572" y="11561"/>
            <a:ext cx="620576" cy="620576"/>
          </a:xfrm>
          <a:prstGeom prst="rect">
            <a:avLst/>
          </a:prstGeom>
          <a:noFill/>
          <a:ln>
            <a:noFill/>
          </a:ln>
        </p:spPr>
      </p:pic>
      <p:pic>
        <p:nvPicPr>
          <p:cNvPr id="18" name="Imagen 17">
            <a:extLst>
              <a:ext uri="{FF2B5EF4-FFF2-40B4-BE49-F238E27FC236}">
                <a16:creationId xmlns:a16="http://schemas.microsoft.com/office/drawing/2014/main" id="{DC87F7C3-5A7B-4BED-AF5D-A5849A5BD4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2193" y="96517"/>
            <a:ext cx="1999778" cy="522818"/>
          </a:xfrm>
          <a:prstGeom prst="rect">
            <a:avLst/>
          </a:prstGeom>
        </p:spPr>
      </p:pic>
      <p:sp>
        <p:nvSpPr>
          <p:cNvPr id="105" name="Google Shape;105;p2"/>
          <p:cNvSpPr/>
          <p:nvPr/>
        </p:nvSpPr>
        <p:spPr>
          <a:xfrm>
            <a:off x="622285" y="726349"/>
            <a:ext cx="231756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dirty="0">
                <a:solidFill>
                  <a:srgbClr val="595959"/>
                </a:solidFill>
                <a:latin typeface="Calibri" panose="020F0502020204030204" pitchFamily="34" charset="0"/>
                <a:ea typeface="Calibri"/>
                <a:cs typeface="Calibri" panose="020F0502020204030204" pitchFamily="34" charset="0"/>
                <a:sym typeface="Calibri"/>
              </a:rPr>
              <a:t>Results</a:t>
            </a:r>
            <a:endParaRPr sz="2800" b="0" i="0" u="none" strike="noStrike" cap="none" dirty="0">
              <a:solidFill>
                <a:srgbClr val="595959"/>
              </a:solidFill>
              <a:latin typeface="Calibri" panose="020F0502020204030204" pitchFamily="34" charset="0"/>
              <a:ea typeface="Calibri"/>
              <a:cs typeface="Calibri" panose="020F0502020204030204" pitchFamily="34" charset="0"/>
              <a:sym typeface="Calibri"/>
            </a:endParaRPr>
          </a:p>
        </p:txBody>
      </p:sp>
      <p:pic>
        <p:nvPicPr>
          <p:cNvPr id="10" name="Imagen 9">
            <a:extLst>
              <a:ext uri="{FF2B5EF4-FFF2-40B4-BE49-F238E27FC236}">
                <a16:creationId xmlns:a16="http://schemas.microsoft.com/office/drawing/2014/main" id="{0EFA7CB8-6E03-4147-AE50-9651A1F781F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440327" y="1797716"/>
            <a:ext cx="8467642" cy="4124253"/>
          </a:xfrm>
          <a:prstGeom prst="rect">
            <a:avLst/>
          </a:prstGeom>
        </p:spPr>
      </p:pic>
      <p:grpSp>
        <p:nvGrpSpPr>
          <p:cNvPr id="30" name="Grupo 29">
            <a:extLst>
              <a:ext uri="{FF2B5EF4-FFF2-40B4-BE49-F238E27FC236}">
                <a16:creationId xmlns:a16="http://schemas.microsoft.com/office/drawing/2014/main" id="{949514BC-2029-4412-ADEA-AC3AB284201B}"/>
              </a:ext>
            </a:extLst>
          </p:cNvPr>
          <p:cNvGrpSpPr/>
          <p:nvPr/>
        </p:nvGrpSpPr>
        <p:grpSpPr>
          <a:xfrm>
            <a:off x="622285" y="1356543"/>
            <a:ext cx="2783589" cy="5110857"/>
            <a:chOff x="1470145" y="1356543"/>
            <a:chExt cx="2783589" cy="5110857"/>
          </a:xfrm>
        </p:grpSpPr>
        <p:pic>
          <p:nvPicPr>
            <p:cNvPr id="12" name="Imagen 11">
              <a:extLst>
                <a:ext uri="{FF2B5EF4-FFF2-40B4-BE49-F238E27FC236}">
                  <a16:creationId xmlns:a16="http://schemas.microsoft.com/office/drawing/2014/main" id="{34172AD2-E8A3-4C7C-922E-C9E22626120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470145" y="1356543"/>
              <a:ext cx="2761200" cy="1587744"/>
            </a:xfrm>
            <a:prstGeom prst="rect">
              <a:avLst/>
            </a:prstGeom>
          </p:spPr>
        </p:pic>
        <p:sp>
          <p:nvSpPr>
            <p:cNvPr id="29" name="CuadroTexto 28">
              <a:extLst>
                <a:ext uri="{FF2B5EF4-FFF2-40B4-BE49-F238E27FC236}">
                  <a16:creationId xmlns:a16="http://schemas.microsoft.com/office/drawing/2014/main" id="{C99C8FFC-AFAF-47CF-B49C-22F73BC68AA9}"/>
                </a:ext>
              </a:extLst>
            </p:cNvPr>
            <p:cNvSpPr txBox="1"/>
            <p:nvPr/>
          </p:nvSpPr>
          <p:spPr>
            <a:xfrm>
              <a:off x="1498886" y="1373456"/>
              <a:ext cx="1125921" cy="307777"/>
            </a:xfrm>
            <a:prstGeom prst="rect">
              <a:avLst/>
            </a:prstGeom>
            <a:solidFill>
              <a:srgbClr val="F2F2F2">
                <a:alpha val="75000"/>
              </a:srgbClr>
            </a:solidFill>
          </p:spPr>
          <p:txBody>
            <a:bodyPr wrap="square" rtlCol="0">
              <a:spAutoFit/>
            </a:bodyPr>
            <a:lstStyle/>
            <a:p>
              <a:pPr algn="ctr"/>
              <a:r>
                <a:rPr lang="es-ES" b="1" dirty="0">
                  <a:solidFill>
                    <a:schemeClr val="tx1"/>
                  </a:solidFill>
                  <a:latin typeface="Calibri" panose="020F0502020204030204" pitchFamily="34" charset="0"/>
                  <a:cs typeface="Calibri" panose="020F0502020204030204" pitchFamily="34" charset="0"/>
                </a:rPr>
                <a:t>Buffer 50m</a:t>
              </a:r>
            </a:p>
          </p:txBody>
        </p:sp>
        <p:pic>
          <p:nvPicPr>
            <p:cNvPr id="21" name="Imagen 20">
              <a:extLst>
                <a:ext uri="{FF2B5EF4-FFF2-40B4-BE49-F238E27FC236}">
                  <a16:creationId xmlns:a16="http://schemas.microsoft.com/office/drawing/2014/main" id="{D7669051-D518-40CA-835C-AD6FE5FC854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470145" y="3055033"/>
              <a:ext cx="2761200" cy="1609620"/>
            </a:xfrm>
            <a:prstGeom prst="rect">
              <a:avLst/>
            </a:prstGeom>
          </p:spPr>
        </p:pic>
        <p:pic>
          <p:nvPicPr>
            <p:cNvPr id="25" name="Imagen 24">
              <a:extLst>
                <a:ext uri="{FF2B5EF4-FFF2-40B4-BE49-F238E27FC236}">
                  <a16:creationId xmlns:a16="http://schemas.microsoft.com/office/drawing/2014/main" id="{D4033A38-47BB-4702-A8C2-7DF91428487D}"/>
                </a:ext>
              </a:extLst>
            </p:cNvPr>
            <p:cNvPicPr>
              <a:picLocks/>
            </p:cNvPicPr>
            <p:nvPr/>
          </p:nvPicPr>
          <p:blipFill>
            <a:blip r:embed="rId9" cstate="email">
              <a:extLst>
                <a:ext uri="{28A0092B-C50C-407E-A947-70E740481C1C}">
                  <a14:useLocalDpi xmlns:a14="http://schemas.microsoft.com/office/drawing/2010/main"/>
                </a:ext>
              </a:extLst>
            </a:blip>
            <a:stretch>
              <a:fillRect/>
            </a:stretch>
          </p:blipFill>
          <p:spPr>
            <a:xfrm>
              <a:off x="1470145" y="4775400"/>
              <a:ext cx="2783589" cy="1692000"/>
            </a:xfrm>
            <a:prstGeom prst="rect">
              <a:avLst/>
            </a:prstGeom>
          </p:spPr>
        </p:pic>
        <p:sp>
          <p:nvSpPr>
            <p:cNvPr id="34" name="CuadroTexto 33">
              <a:extLst>
                <a:ext uri="{FF2B5EF4-FFF2-40B4-BE49-F238E27FC236}">
                  <a16:creationId xmlns:a16="http://schemas.microsoft.com/office/drawing/2014/main" id="{D4E3FA4E-5ECA-4056-8C24-AD9A2E523481}"/>
                </a:ext>
              </a:extLst>
            </p:cNvPr>
            <p:cNvSpPr txBox="1"/>
            <p:nvPr/>
          </p:nvSpPr>
          <p:spPr>
            <a:xfrm>
              <a:off x="1470145" y="3097176"/>
              <a:ext cx="1516214" cy="307777"/>
            </a:xfrm>
            <a:prstGeom prst="rect">
              <a:avLst/>
            </a:prstGeom>
            <a:solidFill>
              <a:srgbClr val="F2F2F2">
                <a:alpha val="75000"/>
              </a:srgbClr>
            </a:solidFill>
          </p:spPr>
          <p:txBody>
            <a:bodyPr wrap="square" rtlCol="0">
              <a:spAutoFit/>
            </a:bodyPr>
            <a:lstStyle/>
            <a:p>
              <a:pPr algn="ctr"/>
              <a:r>
                <a:rPr lang="es-ES" b="1" dirty="0">
                  <a:solidFill>
                    <a:schemeClr val="tx1"/>
                  </a:solidFill>
                  <a:latin typeface="Calibri" panose="020F0502020204030204" pitchFamily="34" charset="0"/>
                  <a:cs typeface="Calibri" panose="020F0502020204030204" pitchFamily="34" charset="0"/>
                </a:rPr>
                <a:t>Buffer 50-200m</a:t>
              </a:r>
            </a:p>
          </p:txBody>
        </p:sp>
        <p:sp>
          <p:nvSpPr>
            <p:cNvPr id="35" name="CuadroTexto 34">
              <a:extLst>
                <a:ext uri="{FF2B5EF4-FFF2-40B4-BE49-F238E27FC236}">
                  <a16:creationId xmlns:a16="http://schemas.microsoft.com/office/drawing/2014/main" id="{AE383269-55EA-4FB0-B633-88906E8B7B71}"/>
                </a:ext>
              </a:extLst>
            </p:cNvPr>
            <p:cNvSpPr txBox="1"/>
            <p:nvPr/>
          </p:nvSpPr>
          <p:spPr>
            <a:xfrm>
              <a:off x="1504598" y="4832837"/>
              <a:ext cx="723654" cy="307777"/>
            </a:xfrm>
            <a:prstGeom prst="rect">
              <a:avLst/>
            </a:prstGeom>
            <a:solidFill>
              <a:srgbClr val="F2F2F2">
                <a:alpha val="75000"/>
              </a:srgbClr>
            </a:solidFill>
          </p:spPr>
          <p:txBody>
            <a:bodyPr wrap="square" rtlCol="0">
              <a:spAutoFit/>
            </a:bodyPr>
            <a:lstStyle/>
            <a:p>
              <a:pPr algn="ctr"/>
              <a:r>
                <a:rPr lang="es-ES" b="1" dirty="0" err="1">
                  <a:solidFill>
                    <a:schemeClr val="tx1"/>
                  </a:solidFill>
                  <a:latin typeface="Calibri" panose="020F0502020204030204" pitchFamily="34" charset="0"/>
                  <a:cs typeface="Calibri" panose="020F0502020204030204" pitchFamily="34" charset="0"/>
                </a:rPr>
                <a:t>Rest</a:t>
              </a:r>
              <a:endParaRPr lang="es-ES" b="1" dirty="0">
                <a:solidFill>
                  <a:schemeClr val="tx1"/>
                </a:solidFill>
                <a:latin typeface="Calibri" panose="020F0502020204030204" pitchFamily="34" charset="0"/>
                <a:cs typeface="Calibri" panose="020F0502020204030204" pitchFamily="34" charset="0"/>
              </a:endParaRPr>
            </a:p>
          </p:txBody>
        </p:sp>
      </p:grpSp>
      <p:sp>
        <p:nvSpPr>
          <p:cNvPr id="20" name="CuadroTexto 19">
            <a:extLst>
              <a:ext uri="{FF2B5EF4-FFF2-40B4-BE49-F238E27FC236}">
                <a16:creationId xmlns:a16="http://schemas.microsoft.com/office/drawing/2014/main" id="{525F4172-A227-4B05-958A-E19A80FE31F6}"/>
              </a:ext>
            </a:extLst>
          </p:cNvPr>
          <p:cNvSpPr txBox="1"/>
          <p:nvPr/>
        </p:nvSpPr>
        <p:spPr>
          <a:xfrm>
            <a:off x="4708634" y="828831"/>
            <a:ext cx="1701994" cy="338554"/>
          </a:xfrm>
          <a:prstGeom prst="rect">
            <a:avLst/>
          </a:prstGeom>
          <a:solidFill>
            <a:schemeClr val="bg1"/>
          </a:solidFill>
          <a:ln>
            <a:solidFill>
              <a:schemeClr val="tx1">
                <a:alpha val="25000"/>
              </a:schemeClr>
            </a:solidFill>
          </a:ln>
        </p:spPr>
        <p:txBody>
          <a:bodyPr wrap="square" rtlCol="0">
            <a:spAutoFit/>
          </a:bodyPr>
          <a:lstStyle>
            <a:defPPr marR="0" lvl="0" algn="l" rtl="0">
              <a:lnSpc>
                <a:spcPct val="100000"/>
              </a:lnSpc>
              <a:spcBef>
                <a:spcPts val="0"/>
              </a:spcBef>
              <a:spcAft>
                <a:spcPts val="0"/>
              </a:spcAft>
              <a:defRPr/>
            </a:defPPr>
            <a:lvl1pPr algn="ctr">
              <a:defRPr sz="1600" b="1">
                <a:solidFill>
                  <a:srgbClr val="000000">
                    <a:alpha val="25000"/>
                  </a:srgbClr>
                </a:solidFill>
                <a:latin typeface="Calibri" panose="020F0502020204030204" pitchFamily="34" charset="0"/>
                <a:cs typeface="Calibri" panose="020F0502020204030204" pitchFamily="34" charset="0"/>
              </a:defRPr>
            </a:lvl1pPr>
          </a:lstStyle>
          <a:p>
            <a:r>
              <a:rPr lang="es-ES" dirty="0"/>
              <a:t>TIME EVOLUTION</a:t>
            </a:r>
          </a:p>
        </p:txBody>
      </p:sp>
      <p:grpSp>
        <p:nvGrpSpPr>
          <p:cNvPr id="26" name="Grupo 25">
            <a:extLst>
              <a:ext uri="{FF2B5EF4-FFF2-40B4-BE49-F238E27FC236}">
                <a16:creationId xmlns:a16="http://schemas.microsoft.com/office/drawing/2014/main" id="{5431FF39-A398-4F7F-BA09-CA58E8E2639C}"/>
              </a:ext>
            </a:extLst>
          </p:cNvPr>
          <p:cNvGrpSpPr/>
          <p:nvPr/>
        </p:nvGrpSpPr>
        <p:grpSpPr>
          <a:xfrm>
            <a:off x="1979271" y="751557"/>
            <a:ext cx="2294922" cy="466642"/>
            <a:chOff x="2520641" y="2557665"/>
            <a:chExt cx="4643923" cy="799542"/>
          </a:xfrm>
        </p:grpSpPr>
        <p:sp>
          <p:nvSpPr>
            <p:cNvPr id="27" name="Rectángulo: esquinas redondeadas 26">
              <a:extLst>
                <a:ext uri="{FF2B5EF4-FFF2-40B4-BE49-F238E27FC236}">
                  <a16:creationId xmlns:a16="http://schemas.microsoft.com/office/drawing/2014/main" id="{2E3CF15B-D1FA-41BE-B797-A5293B60C6F6}"/>
                </a:ext>
              </a:extLst>
            </p:cNvPr>
            <p:cNvSpPr/>
            <p:nvPr/>
          </p:nvSpPr>
          <p:spPr>
            <a:xfrm>
              <a:off x="2520641" y="2557665"/>
              <a:ext cx="4643923" cy="799542"/>
            </a:xfrm>
            <a:prstGeom prst="roundRect">
              <a:avLst/>
            </a:prstGeom>
            <a:solidFill>
              <a:schemeClr val="accent5">
                <a:lumMod val="20000"/>
                <a:lumOff val="80000"/>
              </a:schemeClr>
            </a:solidFill>
            <a:ln w="28575" cap="flat" cmpd="sng" algn="ctr">
              <a:solidFill>
                <a:srgbClr val="4F81BD"/>
              </a:solidFill>
              <a:prstDash val="solid"/>
            </a:ln>
            <a:effectLst/>
          </p:spPr>
          <p:txBody>
            <a:bodyPr vert="horz" rtlCol="0" anchor="ctr" anchorCtr="0">
              <a:noAutofit/>
            </a:bodyP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8" name="CuadroTexto 27">
              <a:extLst>
                <a:ext uri="{FF2B5EF4-FFF2-40B4-BE49-F238E27FC236}">
                  <a16:creationId xmlns:a16="http://schemas.microsoft.com/office/drawing/2014/main" id="{9180766E-3587-4B5E-A1D7-9B3063ADAE5D}"/>
                </a:ext>
              </a:extLst>
            </p:cNvPr>
            <p:cNvSpPr txBox="1"/>
            <p:nvPr/>
          </p:nvSpPr>
          <p:spPr>
            <a:xfrm>
              <a:off x="2970726" y="2626806"/>
              <a:ext cx="3475677" cy="632812"/>
            </a:xfrm>
            <a:prstGeom prst="rect">
              <a:avLst/>
            </a:prstGeom>
            <a:noFill/>
          </p:spPr>
          <p:txBody>
            <a:bodyPr wrap="square" rtlCol="0">
              <a:spAutoFit/>
            </a:bodyPr>
            <a:lstStyle/>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GLOBAL SCALE</a:t>
              </a:r>
            </a:p>
          </p:txBody>
        </p:sp>
      </p:grpSp>
      <p:sp>
        <p:nvSpPr>
          <p:cNvPr id="31" name="CuadroTexto 30">
            <a:extLst>
              <a:ext uri="{FF2B5EF4-FFF2-40B4-BE49-F238E27FC236}">
                <a16:creationId xmlns:a16="http://schemas.microsoft.com/office/drawing/2014/main" id="{D4E77722-E33A-4FA6-ABCB-FCF600A0D9D2}"/>
              </a:ext>
            </a:extLst>
          </p:cNvPr>
          <p:cNvSpPr txBox="1"/>
          <p:nvPr/>
        </p:nvSpPr>
        <p:spPr>
          <a:xfrm>
            <a:off x="6520206" y="832641"/>
            <a:ext cx="2606039" cy="338554"/>
          </a:xfrm>
          <a:prstGeom prst="rect">
            <a:avLst/>
          </a:prstGeom>
          <a:solidFill>
            <a:schemeClr val="bg1"/>
          </a:solidFill>
          <a:ln>
            <a:solidFill>
              <a:schemeClr val="tx1">
                <a:alpha val="25000"/>
              </a:schemeClr>
            </a:solidFill>
          </a:ln>
        </p:spPr>
        <p:txBody>
          <a:bodyPr wrap="square" rtlCol="0">
            <a:spAutoFit/>
          </a:bodyPr>
          <a:lstStyle>
            <a:defPPr marR="0" lvl="0" algn="l" rtl="0">
              <a:lnSpc>
                <a:spcPct val="100000"/>
              </a:lnSpc>
              <a:spcBef>
                <a:spcPts val="0"/>
              </a:spcBef>
              <a:spcAft>
                <a:spcPts val="0"/>
              </a:spcAft>
              <a:defRPr/>
            </a:defPPr>
            <a:lvl1pPr algn="ctr">
              <a:defRPr sz="1600" b="1">
                <a:solidFill>
                  <a:srgbClr val="000000">
                    <a:alpha val="25000"/>
                  </a:srgbClr>
                </a:solidFill>
                <a:latin typeface="Calibri" panose="020F0502020204030204" pitchFamily="34" charset="0"/>
                <a:cs typeface="Calibri" panose="020F0502020204030204" pitchFamily="34" charset="0"/>
              </a:defRPr>
            </a:lvl1pPr>
          </a:lstStyle>
          <a:p>
            <a:r>
              <a:rPr lang="es-ES" dirty="0"/>
              <a:t>DISTRIBUTIONS (LAND USE)</a:t>
            </a:r>
          </a:p>
        </p:txBody>
      </p:sp>
      <p:sp>
        <p:nvSpPr>
          <p:cNvPr id="32" name="CuadroTexto 31">
            <a:extLst>
              <a:ext uri="{FF2B5EF4-FFF2-40B4-BE49-F238E27FC236}">
                <a16:creationId xmlns:a16="http://schemas.microsoft.com/office/drawing/2014/main" id="{3F34ED74-3708-4C88-8D4A-09A217C5C05F}"/>
              </a:ext>
            </a:extLst>
          </p:cNvPr>
          <p:cNvSpPr txBox="1"/>
          <p:nvPr/>
        </p:nvSpPr>
        <p:spPr>
          <a:xfrm>
            <a:off x="9353916" y="776521"/>
            <a:ext cx="2441398" cy="769441"/>
          </a:xfrm>
          <a:prstGeom prst="rect">
            <a:avLst/>
          </a:prstGeom>
          <a:solidFill>
            <a:srgbClr val="0070C0"/>
          </a:solidFill>
          <a:ln>
            <a:solidFill>
              <a:schemeClr val="tx1"/>
            </a:solidFill>
          </a:ln>
        </p:spPr>
        <p:txBody>
          <a:bodyPr wrap="square" rtlCol="0">
            <a:spAutoFit/>
          </a:bodyPr>
          <a:lstStyle>
            <a:defPPr marR="0" lvl="0" algn="l" rtl="0">
              <a:lnSpc>
                <a:spcPct val="100000"/>
              </a:lnSpc>
              <a:spcBef>
                <a:spcPts val="0"/>
              </a:spcBef>
              <a:spcAft>
                <a:spcPts val="0"/>
              </a:spcAft>
              <a:defRPr/>
            </a:defPPr>
            <a:lvl1pPr algn="ctr">
              <a:defRPr sz="2200" b="1">
                <a:solidFill>
                  <a:schemeClr val="bg1"/>
                </a:solidFill>
                <a:latin typeface="Calibri" panose="020F0502020204030204" pitchFamily="34" charset="0"/>
                <a:cs typeface="Calibri" panose="020F0502020204030204" pitchFamily="34" charset="0"/>
              </a:defRPr>
            </a:lvl1pPr>
          </a:lstStyle>
          <a:p>
            <a:r>
              <a:rPr lang="es-ES" dirty="0"/>
              <a:t>INFLUENCE OF PROXIMITY</a:t>
            </a:r>
          </a:p>
        </p:txBody>
      </p:sp>
    </p:spTree>
    <p:extLst>
      <p:ext uri="{BB962C8B-B14F-4D97-AF65-F5344CB8AC3E}">
        <p14:creationId xmlns:p14="http://schemas.microsoft.com/office/powerpoint/2010/main" val="2641968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rot="10800000" flipH="1">
            <a:off x="685800" y="638604"/>
            <a:ext cx="10820400" cy="45719"/>
          </a:xfrm>
          <a:custGeom>
            <a:avLst/>
            <a:gdLst/>
            <a:ahLst/>
            <a:cxnLst/>
            <a:rect l="l" t="t" r="r" b="b"/>
            <a:pathLst>
              <a:path w="120000" h="120000" extrusionOk="0">
                <a:moveTo>
                  <a:pt x="0" y="0"/>
                </a:moveTo>
                <a:lnTo>
                  <a:pt x="120000" y="0"/>
                </a:lnTo>
                <a:lnTo>
                  <a:pt x="120000" y="120000"/>
                </a:lnTo>
                <a:lnTo>
                  <a:pt x="0" y="120000"/>
                </a:lnTo>
                <a:close/>
              </a:path>
            </a:pathLst>
          </a:custGeom>
          <a:solidFill>
            <a:srgbClr val="A5A5A5"/>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61A9"/>
              </a:solidFill>
              <a:latin typeface="Calibri"/>
              <a:ea typeface="Calibri"/>
              <a:cs typeface="Calibri"/>
              <a:sym typeface="Calibri"/>
            </a:endParaRPr>
          </a:p>
        </p:txBody>
      </p:sp>
      <p:pic>
        <p:nvPicPr>
          <p:cNvPr id="15" name="Google Shape;91;p1">
            <a:extLst>
              <a:ext uri="{FF2B5EF4-FFF2-40B4-BE49-F238E27FC236}">
                <a16:creationId xmlns:a16="http://schemas.microsoft.com/office/drawing/2014/main" id="{E4D3D350-1D7C-45C3-86C4-FFC71D9099B4}"/>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0293980" y="105406"/>
            <a:ext cx="1795827" cy="410206"/>
          </a:xfrm>
          <a:prstGeom prst="rect">
            <a:avLst/>
          </a:prstGeom>
          <a:noFill/>
          <a:ln>
            <a:noFill/>
          </a:ln>
        </p:spPr>
      </p:pic>
      <p:pic>
        <p:nvPicPr>
          <p:cNvPr id="16" name="Google Shape;95;p1" descr="Resultado de imagen de IISTA logo">
            <a:extLst>
              <a:ext uri="{FF2B5EF4-FFF2-40B4-BE49-F238E27FC236}">
                <a16:creationId xmlns:a16="http://schemas.microsoft.com/office/drawing/2014/main" id="{4A6EBED0-EA6C-4B17-A20B-1DC68A9924F6}"/>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9667572" y="11561"/>
            <a:ext cx="620576" cy="620576"/>
          </a:xfrm>
          <a:prstGeom prst="rect">
            <a:avLst/>
          </a:prstGeom>
          <a:noFill/>
          <a:ln>
            <a:noFill/>
          </a:ln>
        </p:spPr>
      </p:pic>
      <p:pic>
        <p:nvPicPr>
          <p:cNvPr id="18" name="Imagen 17">
            <a:extLst>
              <a:ext uri="{FF2B5EF4-FFF2-40B4-BE49-F238E27FC236}">
                <a16:creationId xmlns:a16="http://schemas.microsoft.com/office/drawing/2014/main" id="{DC87F7C3-5A7B-4BED-AF5D-A5849A5BD4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2193" y="96517"/>
            <a:ext cx="1999778" cy="522818"/>
          </a:xfrm>
          <a:prstGeom prst="rect">
            <a:avLst/>
          </a:prstGeom>
        </p:spPr>
      </p:pic>
      <p:sp>
        <p:nvSpPr>
          <p:cNvPr id="105" name="Google Shape;105;p2"/>
          <p:cNvSpPr/>
          <p:nvPr/>
        </p:nvSpPr>
        <p:spPr>
          <a:xfrm>
            <a:off x="622285" y="726349"/>
            <a:ext cx="231756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dirty="0">
                <a:solidFill>
                  <a:srgbClr val="595959"/>
                </a:solidFill>
                <a:latin typeface="Calibri"/>
                <a:ea typeface="Calibri"/>
                <a:cs typeface="Calibri"/>
                <a:sym typeface="Calibri"/>
              </a:rPr>
              <a:t>Results</a:t>
            </a:r>
            <a:endParaRPr sz="2800" b="0" i="0" u="none" strike="noStrike" cap="none" dirty="0">
              <a:solidFill>
                <a:srgbClr val="595959"/>
              </a:solidFill>
              <a:latin typeface="Calibri"/>
              <a:ea typeface="Calibri"/>
              <a:cs typeface="Calibri"/>
              <a:sym typeface="Calibri"/>
            </a:endParaRPr>
          </a:p>
        </p:txBody>
      </p:sp>
      <p:sp>
        <p:nvSpPr>
          <p:cNvPr id="19" name="CuadroTexto 18">
            <a:extLst>
              <a:ext uri="{FF2B5EF4-FFF2-40B4-BE49-F238E27FC236}">
                <a16:creationId xmlns:a16="http://schemas.microsoft.com/office/drawing/2014/main" id="{E1CB13CE-47D8-420B-9C91-FA7BBB724EFE}"/>
              </a:ext>
            </a:extLst>
          </p:cNvPr>
          <p:cNvSpPr txBox="1"/>
          <p:nvPr/>
        </p:nvSpPr>
        <p:spPr>
          <a:xfrm>
            <a:off x="6701240" y="6542790"/>
            <a:ext cx="2211758" cy="307777"/>
          </a:xfrm>
          <a:prstGeom prst="rect">
            <a:avLst/>
          </a:prstGeom>
          <a:noFill/>
        </p:spPr>
        <p:txBody>
          <a:bodyPr wrap="square">
            <a:spAutoFit/>
          </a:bodyPr>
          <a:lstStyle/>
          <a:p>
            <a:r>
              <a:rPr lang="es-ES" sz="1400" b="0" i="0" u="none" strike="noStrike" baseline="0" dirty="0">
                <a:latin typeface="Times New Roman" panose="02020603050405020304" pitchFamily="18" charset="0"/>
              </a:rPr>
              <a:t>Pérez-Palazón </a:t>
            </a:r>
            <a:r>
              <a:rPr lang="es-ES" sz="1400" b="0" i="1" u="none" strike="noStrike" baseline="0" dirty="0">
                <a:latin typeface="Times New Roman" panose="02020603050405020304" pitchFamily="18" charset="0"/>
              </a:rPr>
              <a:t>et al., </a:t>
            </a:r>
            <a:r>
              <a:rPr lang="es-ES" sz="1400" b="0" i="0" u="none" strike="noStrike" baseline="0" dirty="0">
                <a:latin typeface="Times New Roman" panose="02020603050405020304" pitchFamily="18" charset="0"/>
              </a:rPr>
              <a:t>2015</a:t>
            </a:r>
            <a:endParaRPr lang="es-ES" sz="1050" dirty="0">
              <a:latin typeface="Times New Roman" panose="02020603050405020304" pitchFamily="18" charset="0"/>
            </a:endParaRPr>
          </a:p>
        </p:txBody>
      </p:sp>
      <p:graphicFrame>
        <p:nvGraphicFramePr>
          <p:cNvPr id="22" name="Tabla 5">
            <a:extLst>
              <a:ext uri="{FF2B5EF4-FFF2-40B4-BE49-F238E27FC236}">
                <a16:creationId xmlns:a16="http://schemas.microsoft.com/office/drawing/2014/main" id="{AFF2CF36-1999-4F99-8F46-551897909101}"/>
              </a:ext>
            </a:extLst>
          </p:cNvPr>
          <p:cNvGraphicFramePr>
            <a:graphicFrameLocks noGrp="1"/>
          </p:cNvGraphicFramePr>
          <p:nvPr>
            <p:extLst>
              <p:ext uri="{D42A27DB-BD31-4B8C-83A1-F6EECF244321}">
                <p14:modId xmlns:p14="http://schemas.microsoft.com/office/powerpoint/2010/main" val="1891192517"/>
              </p:ext>
            </p:extLst>
          </p:nvPr>
        </p:nvGraphicFramePr>
        <p:xfrm>
          <a:off x="2939845" y="5548330"/>
          <a:ext cx="3236248" cy="994460"/>
        </p:xfrm>
        <a:graphic>
          <a:graphicData uri="http://schemas.openxmlformats.org/drawingml/2006/table">
            <a:tbl>
              <a:tblPr firstRow="1" bandRow="1">
                <a:tableStyleId>{5940675A-B579-460E-94D1-54222C63F5DA}</a:tableStyleId>
              </a:tblPr>
              <a:tblGrid>
                <a:gridCol w="1163603">
                  <a:extLst>
                    <a:ext uri="{9D8B030D-6E8A-4147-A177-3AD203B41FA5}">
                      <a16:colId xmlns:a16="http://schemas.microsoft.com/office/drawing/2014/main" val="3900478952"/>
                    </a:ext>
                  </a:extLst>
                </a:gridCol>
                <a:gridCol w="839029">
                  <a:extLst>
                    <a:ext uri="{9D8B030D-6E8A-4147-A177-3AD203B41FA5}">
                      <a16:colId xmlns:a16="http://schemas.microsoft.com/office/drawing/2014/main" val="1345047990"/>
                    </a:ext>
                  </a:extLst>
                </a:gridCol>
                <a:gridCol w="1233616">
                  <a:extLst>
                    <a:ext uri="{9D8B030D-6E8A-4147-A177-3AD203B41FA5}">
                      <a16:colId xmlns:a16="http://schemas.microsoft.com/office/drawing/2014/main" val="577294753"/>
                    </a:ext>
                  </a:extLst>
                </a:gridCol>
              </a:tblGrid>
              <a:tr h="0">
                <a:tc>
                  <a:txBody>
                    <a:bodyPr/>
                    <a:lstStyle/>
                    <a:p>
                      <a:pPr algn="ctr"/>
                      <a:r>
                        <a:rPr lang="es-ES" dirty="0" err="1"/>
                        <a:t>Stats</a:t>
                      </a:r>
                      <a:r>
                        <a:rPr lang="es-ES" dirty="0"/>
                        <a:t> NDVI</a:t>
                      </a:r>
                    </a:p>
                  </a:txBody>
                  <a:tcPr>
                    <a:solidFill>
                      <a:schemeClr val="tx2"/>
                    </a:solidFill>
                  </a:tcPr>
                </a:tc>
                <a:tc>
                  <a:txBody>
                    <a:bodyPr/>
                    <a:lstStyle/>
                    <a:p>
                      <a:pPr algn="ctr"/>
                      <a:r>
                        <a:rPr lang="es-ES" dirty="0"/>
                        <a:t>Mean</a:t>
                      </a:r>
                    </a:p>
                  </a:txBody>
                  <a:tcPr>
                    <a:solidFill>
                      <a:schemeClr val="tx2"/>
                    </a:solidFill>
                  </a:tcPr>
                </a:tc>
                <a:tc>
                  <a:txBody>
                    <a:bodyPr/>
                    <a:lstStyle/>
                    <a:p>
                      <a:pPr algn="ctr"/>
                      <a:r>
                        <a:rPr lang="es-ES" dirty="0"/>
                        <a:t>Median</a:t>
                      </a:r>
                    </a:p>
                  </a:txBody>
                  <a:tcPr>
                    <a:solidFill>
                      <a:schemeClr val="tx2"/>
                    </a:solidFill>
                  </a:tcPr>
                </a:tc>
                <a:extLst>
                  <a:ext uri="{0D108BD9-81ED-4DB2-BD59-A6C34878D82A}">
                    <a16:rowId xmlns:a16="http://schemas.microsoft.com/office/drawing/2014/main" val="1860788999"/>
                  </a:ext>
                </a:extLst>
              </a:tr>
              <a:tr h="344830">
                <a:tc>
                  <a:txBody>
                    <a:bodyPr/>
                    <a:lstStyle/>
                    <a:p>
                      <a:pPr algn="ctr"/>
                      <a:r>
                        <a:rPr lang="es-ES" dirty="0"/>
                        <a:t>Adra</a:t>
                      </a:r>
                    </a:p>
                  </a:txBody>
                  <a:tcPr/>
                </a:tc>
                <a:tc>
                  <a:txBody>
                    <a:bodyPr/>
                    <a:lstStyle/>
                    <a:p>
                      <a:pPr algn="ctr"/>
                      <a:r>
                        <a:rPr lang="es-ES" dirty="0"/>
                        <a:t>0.388</a:t>
                      </a:r>
                    </a:p>
                  </a:txBody>
                  <a:tcPr/>
                </a:tc>
                <a:tc>
                  <a:txBody>
                    <a:bodyPr/>
                    <a:lstStyle/>
                    <a:p>
                      <a:pPr algn="ctr"/>
                      <a:r>
                        <a:rPr lang="es-ES" dirty="0"/>
                        <a:t>0.396</a:t>
                      </a:r>
                    </a:p>
                  </a:txBody>
                  <a:tcPr/>
                </a:tc>
                <a:extLst>
                  <a:ext uri="{0D108BD9-81ED-4DB2-BD59-A6C34878D82A}">
                    <a16:rowId xmlns:a16="http://schemas.microsoft.com/office/drawing/2014/main" val="2381201775"/>
                  </a:ext>
                </a:extLst>
              </a:tr>
              <a:tr h="344830">
                <a:tc>
                  <a:txBody>
                    <a:bodyPr/>
                    <a:lstStyle/>
                    <a:p>
                      <a:pPr algn="ctr"/>
                      <a:r>
                        <a:rPr lang="es-ES" dirty="0"/>
                        <a:t>Guadalfeo</a:t>
                      </a:r>
                    </a:p>
                  </a:txBody>
                  <a:tcPr/>
                </a:tc>
                <a:tc>
                  <a:txBody>
                    <a:bodyPr/>
                    <a:lstStyle/>
                    <a:p>
                      <a:pPr algn="ctr"/>
                      <a:r>
                        <a:rPr lang="es-ES" dirty="0"/>
                        <a:t>0.341</a:t>
                      </a:r>
                    </a:p>
                  </a:txBody>
                  <a:tcPr/>
                </a:tc>
                <a:tc>
                  <a:txBody>
                    <a:bodyPr/>
                    <a:lstStyle/>
                    <a:p>
                      <a:pPr algn="ctr"/>
                      <a:r>
                        <a:rPr lang="es-ES" dirty="0"/>
                        <a:t>0.350</a:t>
                      </a:r>
                    </a:p>
                  </a:txBody>
                  <a:tcPr/>
                </a:tc>
                <a:extLst>
                  <a:ext uri="{0D108BD9-81ED-4DB2-BD59-A6C34878D82A}">
                    <a16:rowId xmlns:a16="http://schemas.microsoft.com/office/drawing/2014/main" val="3853892890"/>
                  </a:ext>
                </a:extLst>
              </a:tr>
            </a:tbl>
          </a:graphicData>
        </a:graphic>
      </p:graphicFrame>
      <p:graphicFrame>
        <p:nvGraphicFramePr>
          <p:cNvPr id="23" name="Tabla 6">
            <a:extLst>
              <a:ext uri="{FF2B5EF4-FFF2-40B4-BE49-F238E27FC236}">
                <a16:creationId xmlns:a16="http://schemas.microsoft.com/office/drawing/2014/main" id="{AE7ADF37-042B-46E5-9CEE-76EE0B4FC19A}"/>
              </a:ext>
            </a:extLst>
          </p:cNvPr>
          <p:cNvGraphicFramePr>
            <a:graphicFrameLocks noGrp="1"/>
          </p:cNvGraphicFramePr>
          <p:nvPr>
            <p:extLst>
              <p:ext uri="{D42A27DB-BD31-4B8C-83A1-F6EECF244321}">
                <p14:modId xmlns:p14="http://schemas.microsoft.com/office/powerpoint/2010/main" val="2357660967"/>
              </p:ext>
            </p:extLst>
          </p:nvPr>
        </p:nvGraphicFramePr>
        <p:xfrm>
          <a:off x="6771058" y="5548330"/>
          <a:ext cx="2896514" cy="994460"/>
        </p:xfrm>
        <a:graphic>
          <a:graphicData uri="http://schemas.openxmlformats.org/drawingml/2006/table">
            <a:tbl>
              <a:tblPr firstRow="1" bandRow="1">
                <a:tableStyleId>{5940675A-B579-460E-94D1-54222C63F5DA}</a:tableStyleId>
              </a:tblPr>
              <a:tblGrid>
                <a:gridCol w="1208405">
                  <a:extLst>
                    <a:ext uri="{9D8B030D-6E8A-4147-A177-3AD203B41FA5}">
                      <a16:colId xmlns:a16="http://schemas.microsoft.com/office/drawing/2014/main" val="2992812382"/>
                    </a:ext>
                  </a:extLst>
                </a:gridCol>
                <a:gridCol w="1688109">
                  <a:extLst>
                    <a:ext uri="{9D8B030D-6E8A-4147-A177-3AD203B41FA5}">
                      <a16:colId xmlns:a16="http://schemas.microsoft.com/office/drawing/2014/main" val="328404055"/>
                    </a:ext>
                  </a:extLst>
                </a:gridCol>
              </a:tblGrid>
              <a:tr h="332262">
                <a:tc>
                  <a:txBody>
                    <a:bodyPr/>
                    <a:lstStyle/>
                    <a:p>
                      <a:pPr algn="ctr"/>
                      <a:r>
                        <a:rPr lang="es-ES" dirty="0" err="1"/>
                        <a:t>Precipitation</a:t>
                      </a:r>
                      <a:endParaRPr lang="es-ES" dirty="0"/>
                    </a:p>
                  </a:txBody>
                  <a:tcPr>
                    <a:solidFill>
                      <a:schemeClr val="tx2"/>
                    </a:solidFill>
                  </a:tcPr>
                </a:tc>
                <a:tc>
                  <a:txBody>
                    <a:bodyPr/>
                    <a:lstStyle/>
                    <a:p>
                      <a:pPr algn="ctr"/>
                      <a:r>
                        <a:rPr lang="es-ES" dirty="0"/>
                        <a:t>Mean(1961-2015)</a:t>
                      </a:r>
                    </a:p>
                  </a:txBody>
                  <a:tcPr>
                    <a:solidFill>
                      <a:schemeClr val="tx2"/>
                    </a:solidFill>
                  </a:tcPr>
                </a:tc>
                <a:extLst>
                  <a:ext uri="{0D108BD9-81ED-4DB2-BD59-A6C34878D82A}">
                    <a16:rowId xmlns:a16="http://schemas.microsoft.com/office/drawing/2014/main" val="3244460649"/>
                  </a:ext>
                </a:extLst>
              </a:tr>
              <a:tr h="331099">
                <a:tc>
                  <a:txBody>
                    <a:bodyPr/>
                    <a:lstStyle/>
                    <a:p>
                      <a:pPr algn="ctr"/>
                      <a:r>
                        <a:rPr lang="es-ES" dirty="0"/>
                        <a:t>Adra</a:t>
                      </a:r>
                    </a:p>
                  </a:txBody>
                  <a:tcPr anchor="ctr"/>
                </a:tc>
                <a:tc>
                  <a:txBody>
                    <a:bodyPr/>
                    <a:lstStyle/>
                    <a:p>
                      <a:pPr algn="ctr"/>
                      <a:r>
                        <a:rPr lang="es-ES" dirty="0"/>
                        <a:t>581.3</a:t>
                      </a:r>
                    </a:p>
                  </a:txBody>
                  <a:tcPr anchor="ctr"/>
                </a:tc>
                <a:extLst>
                  <a:ext uri="{0D108BD9-81ED-4DB2-BD59-A6C34878D82A}">
                    <a16:rowId xmlns:a16="http://schemas.microsoft.com/office/drawing/2014/main" val="3713145262"/>
                  </a:ext>
                </a:extLst>
              </a:tr>
              <a:tr h="331099">
                <a:tc>
                  <a:txBody>
                    <a:bodyPr/>
                    <a:lstStyle/>
                    <a:p>
                      <a:pPr algn="ctr"/>
                      <a:r>
                        <a:rPr lang="es-ES" dirty="0"/>
                        <a:t>Guadalfeo</a:t>
                      </a:r>
                    </a:p>
                  </a:txBody>
                  <a:tcPr anchor="ctr"/>
                </a:tc>
                <a:tc>
                  <a:txBody>
                    <a:bodyPr/>
                    <a:lstStyle/>
                    <a:p>
                      <a:pPr algn="ctr"/>
                      <a:r>
                        <a:rPr lang="es-ES" dirty="0"/>
                        <a:t>660.43</a:t>
                      </a:r>
                    </a:p>
                  </a:txBody>
                  <a:tcPr anchor="ctr"/>
                </a:tc>
                <a:extLst>
                  <a:ext uri="{0D108BD9-81ED-4DB2-BD59-A6C34878D82A}">
                    <a16:rowId xmlns:a16="http://schemas.microsoft.com/office/drawing/2014/main" val="2415642576"/>
                  </a:ext>
                </a:extLst>
              </a:tr>
            </a:tbl>
          </a:graphicData>
        </a:graphic>
      </p:graphicFrame>
      <p:pic>
        <p:nvPicPr>
          <p:cNvPr id="5" name="Imagen 4">
            <a:extLst>
              <a:ext uri="{FF2B5EF4-FFF2-40B4-BE49-F238E27FC236}">
                <a16:creationId xmlns:a16="http://schemas.microsoft.com/office/drawing/2014/main" id="{6DD1CFA3-F308-456B-A168-F26460EA16E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02082" y="1526916"/>
            <a:ext cx="10001255" cy="3978400"/>
          </a:xfrm>
          <a:prstGeom prst="rect">
            <a:avLst/>
          </a:prstGeom>
        </p:spPr>
      </p:pic>
      <p:grpSp>
        <p:nvGrpSpPr>
          <p:cNvPr id="21" name="Grupo 20">
            <a:extLst>
              <a:ext uri="{FF2B5EF4-FFF2-40B4-BE49-F238E27FC236}">
                <a16:creationId xmlns:a16="http://schemas.microsoft.com/office/drawing/2014/main" id="{D4E2B84F-BAE5-456A-9B9E-820F37F66486}"/>
              </a:ext>
            </a:extLst>
          </p:cNvPr>
          <p:cNvGrpSpPr/>
          <p:nvPr/>
        </p:nvGrpSpPr>
        <p:grpSpPr>
          <a:xfrm>
            <a:off x="1979271" y="751557"/>
            <a:ext cx="2294922" cy="466642"/>
            <a:chOff x="2520641" y="2557665"/>
            <a:chExt cx="4643923" cy="799542"/>
          </a:xfrm>
        </p:grpSpPr>
        <p:sp>
          <p:nvSpPr>
            <p:cNvPr id="28" name="Rectángulo: esquinas redondeadas 27">
              <a:extLst>
                <a:ext uri="{FF2B5EF4-FFF2-40B4-BE49-F238E27FC236}">
                  <a16:creationId xmlns:a16="http://schemas.microsoft.com/office/drawing/2014/main" id="{ABA62D0C-41D5-459B-AAA6-FEFD1BC8CC9E}"/>
                </a:ext>
              </a:extLst>
            </p:cNvPr>
            <p:cNvSpPr/>
            <p:nvPr/>
          </p:nvSpPr>
          <p:spPr>
            <a:xfrm>
              <a:off x="2520641" y="2557665"/>
              <a:ext cx="4643923" cy="799542"/>
            </a:xfrm>
            <a:prstGeom prst="roundRect">
              <a:avLst/>
            </a:prstGeom>
            <a:solidFill>
              <a:schemeClr val="accent5">
                <a:lumMod val="20000"/>
                <a:lumOff val="80000"/>
              </a:schemeClr>
            </a:solidFill>
            <a:ln w="28575" cap="flat" cmpd="sng" algn="ctr">
              <a:solidFill>
                <a:srgbClr val="4F81BD"/>
              </a:solidFill>
              <a:prstDash val="solid"/>
            </a:ln>
            <a:effectLst/>
          </p:spPr>
          <p:txBody>
            <a:bodyPr vert="horz" rtlCol="0" anchor="ctr" anchorCtr="0">
              <a:noAutofit/>
            </a:bodyP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9" name="CuadroTexto 28">
              <a:extLst>
                <a:ext uri="{FF2B5EF4-FFF2-40B4-BE49-F238E27FC236}">
                  <a16:creationId xmlns:a16="http://schemas.microsoft.com/office/drawing/2014/main" id="{7AC13496-53BB-46DE-896E-F1C1F57A131F}"/>
                </a:ext>
              </a:extLst>
            </p:cNvPr>
            <p:cNvSpPr txBox="1"/>
            <p:nvPr/>
          </p:nvSpPr>
          <p:spPr>
            <a:xfrm>
              <a:off x="2970726" y="2626806"/>
              <a:ext cx="3475677" cy="632812"/>
            </a:xfrm>
            <a:prstGeom prst="rect">
              <a:avLst/>
            </a:prstGeom>
            <a:noFill/>
          </p:spPr>
          <p:txBody>
            <a:bodyPr wrap="square" rtlCol="0">
              <a:spAutoFit/>
            </a:bodyPr>
            <a:lstStyle/>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BASINS SCALE</a:t>
              </a:r>
            </a:p>
          </p:txBody>
        </p:sp>
      </p:grpSp>
      <p:sp>
        <p:nvSpPr>
          <p:cNvPr id="30" name="CuadroTexto 29">
            <a:extLst>
              <a:ext uri="{FF2B5EF4-FFF2-40B4-BE49-F238E27FC236}">
                <a16:creationId xmlns:a16="http://schemas.microsoft.com/office/drawing/2014/main" id="{6DD0CD30-FE25-4741-83C9-31C1AFDC0217}"/>
              </a:ext>
            </a:extLst>
          </p:cNvPr>
          <p:cNvSpPr txBox="1"/>
          <p:nvPr/>
        </p:nvSpPr>
        <p:spPr>
          <a:xfrm>
            <a:off x="4993246" y="703592"/>
            <a:ext cx="2606039" cy="769441"/>
          </a:xfrm>
          <a:prstGeom prst="rect">
            <a:avLst/>
          </a:prstGeom>
          <a:solidFill>
            <a:srgbClr val="0070C0"/>
          </a:solidFill>
          <a:ln>
            <a:solidFill>
              <a:schemeClr val="tx1"/>
            </a:solidFill>
          </a:ln>
        </p:spPr>
        <p:txBody>
          <a:bodyPr wrap="square" rtlCol="0">
            <a:spAutoFit/>
          </a:bodyPr>
          <a:lstStyle>
            <a:defPPr marR="0" lvl="0" algn="l" rtl="0">
              <a:lnSpc>
                <a:spcPct val="100000"/>
              </a:lnSpc>
              <a:spcBef>
                <a:spcPts val="0"/>
              </a:spcBef>
              <a:spcAft>
                <a:spcPts val="0"/>
              </a:spcAft>
              <a:defRPr/>
            </a:defPPr>
            <a:lvl1pPr algn="ctr">
              <a:defRPr sz="2200" b="1">
                <a:solidFill>
                  <a:schemeClr val="bg1"/>
                </a:solidFill>
                <a:latin typeface="Calibri" panose="020F0502020204030204" pitchFamily="34" charset="0"/>
                <a:cs typeface="Calibri" panose="020F0502020204030204" pitchFamily="34" charset="0"/>
              </a:defRPr>
            </a:lvl1pPr>
          </a:lstStyle>
          <a:p>
            <a:r>
              <a:rPr lang="es-ES" dirty="0"/>
              <a:t>DISTRIBUTIONS (LAND USE)</a:t>
            </a:r>
          </a:p>
        </p:txBody>
      </p:sp>
      <p:sp>
        <p:nvSpPr>
          <p:cNvPr id="31" name="CuadroTexto 30">
            <a:extLst>
              <a:ext uri="{FF2B5EF4-FFF2-40B4-BE49-F238E27FC236}">
                <a16:creationId xmlns:a16="http://schemas.microsoft.com/office/drawing/2014/main" id="{B82969D1-0822-4ADE-BCC4-D94A036FD959}"/>
              </a:ext>
            </a:extLst>
          </p:cNvPr>
          <p:cNvSpPr txBox="1"/>
          <p:nvPr/>
        </p:nvSpPr>
        <p:spPr>
          <a:xfrm>
            <a:off x="7846750" y="884156"/>
            <a:ext cx="2441398" cy="338554"/>
          </a:xfrm>
          <a:prstGeom prst="rect">
            <a:avLst/>
          </a:prstGeom>
          <a:solidFill>
            <a:schemeClr val="bg1"/>
          </a:solidFill>
          <a:ln>
            <a:solidFill>
              <a:schemeClr val="tx1">
                <a:alpha val="25000"/>
              </a:schemeClr>
            </a:solidFill>
          </a:ln>
        </p:spPr>
        <p:txBody>
          <a:bodyPr wrap="square" rtlCol="0">
            <a:spAutoFit/>
          </a:bodyPr>
          <a:lstStyle>
            <a:defPPr marR="0" lvl="0" algn="l" rtl="0">
              <a:lnSpc>
                <a:spcPct val="100000"/>
              </a:lnSpc>
              <a:spcBef>
                <a:spcPts val="0"/>
              </a:spcBef>
              <a:spcAft>
                <a:spcPts val="0"/>
              </a:spcAft>
              <a:defRPr/>
            </a:defPPr>
            <a:lvl1pPr algn="ctr">
              <a:defRPr sz="1600" b="1">
                <a:solidFill>
                  <a:srgbClr val="000000">
                    <a:alpha val="25000"/>
                  </a:srgbClr>
                </a:solidFill>
                <a:latin typeface="Calibri" panose="020F0502020204030204" pitchFamily="34" charset="0"/>
                <a:cs typeface="Calibri" panose="020F0502020204030204" pitchFamily="34" charset="0"/>
              </a:defRPr>
            </a:lvl1pPr>
          </a:lstStyle>
          <a:p>
            <a:r>
              <a:rPr lang="es-ES" dirty="0"/>
              <a:t>INFLUENCE OF PROXIMITY</a:t>
            </a:r>
          </a:p>
        </p:txBody>
      </p:sp>
    </p:spTree>
    <p:extLst>
      <p:ext uri="{BB962C8B-B14F-4D97-AF65-F5344CB8AC3E}">
        <p14:creationId xmlns:p14="http://schemas.microsoft.com/office/powerpoint/2010/main" val="1349567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rot="10800000" flipH="1">
            <a:off x="685800" y="638604"/>
            <a:ext cx="10820400" cy="45719"/>
          </a:xfrm>
          <a:custGeom>
            <a:avLst/>
            <a:gdLst/>
            <a:ahLst/>
            <a:cxnLst/>
            <a:rect l="l" t="t" r="r" b="b"/>
            <a:pathLst>
              <a:path w="120000" h="120000" extrusionOk="0">
                <a:moveTo>
                  <a:pt x="0" y="0"/>
                </a:moveTo>
                <a:lnTo>
                  <a:pt x="120000" y="0"/>
                </a:lnTo>
                <a:lnTo>
                  <a:pt x="120000" y="120000"/>
                </a:lnTo>
                <a:lnTo>
                  <a:pt x="0" y="120000"/>
                </a:lnTo>
                <a:close/>
              </a:path>
            </a:pathLst>
          </a:custGeom>
          <a:solidFill>
            <a:srgbClr val="A5A5A5"/>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61A9"/>
              </a:solidFill>
              <a:latin typeface="Calibri"/>
              <a:ea typeface="Calibri"/>
              <a:cs typeface="Calibri"/>
              <a:sym typeface="Calibri"/>
            </a:endParaRPr>
          </a:p>
        </p:txBody>
      </p:sp>
      <p:pic>
        <p:nvPicPr>
          <p:cNvPr id="15" name="Google Shape;91;p1">
            <a:extLst>
              <a:ext uri="{FF2B5EF4-FFF2-40B4-BE49-F238E27FC236}">
                <a16:creationId xmlns:a16="http://schemas.microsoft.com/office/drawing/2014/main" id="{E4D3D350-1D7C-45C3-86C4-FFC71D9099B4}"/>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0293980" y="105406"/>
            <a:ext cx="1795827" cy="410206"/>
          </a:xfrm>
          <a:prstGeom prst="rect">
            <a:avLst/>
          </a:prstGeom>
          <a:noFill/>
          <a:ln>
            <a:noFill/>
          </a:ln>
        </p:spPr>
      </p:pic>
      <p:pic>
        <p:nvPicPr>
          <p:cNvPr id="16" name="Google Shape;95;p1" descr="Resultado de imagen de IISTA logo">
            <a:extLst>
              <a:ext uri="{FF2B5EF4-FFF2-40B4-BE49-F238E27FC236}">
                <a16:creationId xmlns:a16="http://schemas.microsoft.com/office/drawing/2014/main" id="{4A6EBED0-EA6C-4B17-A20B-1DC68A9924F6}"/>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9667572" y="11561"/>
            <a:ext cx="620576" cy="620576"/>
          </a:xfrm>
          <a:prstGeom prst="rect">
            <a:avLst/>
          </a:prstGeom>
          <a:noFill/>
          <a:ln>
            <a:noFill/>
          </a:ln>
        </p:spPr>
      </p:pic>
      <p:pic>
        <p:nvPicPr>
          <p:cNvPr id="18" name="Imagen 17">
            <a:extLst>
              <a:ext uri="{FF2B5EF4-FFF2-40B4-BE49-F238E27FC236}">
                <a16:creationId xmlns:a16="http://schemas.microsoft.com/office/drawing/2014/main" id="{DC87F7C3-5A7B-4BED-AF5D-A5849A5BD4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2193" y="96517"/>
            <a:ext cx="1999778" cy="522818"/>
          </a:xfrm>
          <a:prstGeom prst="rect">
            <a:avLst/>
          </a:prstGeom>
        </p:spPr>
      </p:pic>
      <p:sp>
        <p:nvSpPr>
          <p:cNvPr id="9" name="Text Box 9">
            <a:extLst>
              <a:ext uri="{FF2B5EF4-FFF2-40B4-BE49-F238E27FC236}">
                <a16:creationId xmlns:a16="http://schemas.microsoft.com/office/drawing/2014/main" id="{9F05A5EE-C54A-4471-82B9-16740C6DEE0F}"/>
              </a:ext>
            </a:extLst>
          </p:cNvPr>
          <p:cNvSpPr txBox="1">
            <a:spLocks noChangeArrowheads="1"/>
          </p:cNvSpPr>
          <p:nvPr/>
        </p:nvSpPr>
        <p:spPr bwMode="auto">
          <a:xfrm>
            <a:off x="279385" y="1442685"/>
            <a:ext cx="4929222" cy="723275"/>
          </a:xfrm>
          <a:prstGeom prst="rect">
            <a:avLst/>
          </a:prstGeom>
          <a:noFill/>
          <a:ln w="9525">
            <a:noFill/>
            <a:miter lim="800000"/>
            <a:headEnd/>
            <a:tailEnd/>
          </a:ln>
          <a:effectLst/>
        </p:spPr>
        <p:txBody>
          <a:bodyPr wrap="square">
            <a:spAutoFit/>
          </a:bodyPr>
          <a:lstStyle/>
          <a:p>
            <a:pPr marL="285750" indent="-285750">
              <a:spcBef>
                <a:spcPct val="50000"/>
              </a:spcBef>
            </a:pPr>
            <a:endParaRPr lang="en-US" sz="2000" b="1" dirty="0">
              <a:solidFill>
                <a:schemeClr val="tx1">
                  <a:lumMod val="65000"/>
                  <a:lumOff val="35000"/>
                </a:schemeClr>
              </a:solidFill>
              <a:latin typeface="Frutiger-Bold"/>
              <a:cs typeface="Microsoft Sans Serif" panose="020B0604020202020204" pitchFamily="34" charset="0"/>
            </a:endParaRPr>
          </a:p>
          <a:p>
            <a:pPr marL="285750" indent="-111125">
              <a:spcBef>
                <a:spcPct val="50000"/>
              </a:spcBef>
            </a:pPr>
            <a:endParaRPr lang="es-ES" sz="1400" dirty="0">
              <a:solidFill>
                <a:schemeClr val="tx1">
                  <a:lumMod val="65000"/>
                  <a:lumOff val="35000"/>
                </a:schemeClr>
              </a:solidFill>
              <a:latin typeface="Frutiger-Light"/>
              <a:ea typeface="Frutiger-Light"/>
              <a:cs typeface="Frutiger-Light"/>
              <a:sym typeface="Frutiger-Light"/>
            </a:endParaRPr>
          </a:p>
        </p:txBody>
      </p:sp>
      <p:sp>
        <p:nvSpPr>
          <p:cNvPr id="105" name="Google Shape;105;p2"/>
          <p:cNvSpPr/>
          <p:nvPr/>
        </p:nvSpPr>
        <p:spPr>
          <a:xfrm>
            <a:off x="622285" y="726349"/>
            <a:ext cx="231756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dirty="0">
                <a:solidFill>
                  <a:srgbClr val="595959"/>
                </a:solidFill>
                <a:latin typeface="Calibri"/>
                <a:ea typeface="Calibri"/>
                <a:cs typeface="Calibri"/>
                <a:sym typeface="Calibri"/>
              </a:rPr>
              <a:t>Results</a:t>
            </a:r>
            <a:endParaRPr sz="2800" b="0" i="0" u="none" strike="noStrike" cap="none" dirty="0">
              <a:solidFill>
                <a:srgbClr val="595959"/>
              </a:solidFill>
              <a:latin typeface="Calibri"/>
              <a:ea typeface="Calibri"/>
              <a:cs typeface="Calibri"/>
              <a:sym typeface="Calibri"/>
            </a:endParaRPr>
          </a:p>
        </p:txBody>
      </p:sp>
      <p:grpSp>
        <p:nvGrpSpPr>
          <p:cNvPr id="12" name="Grupo 11">
            <a:extLst>
              <a:ext uri="{FF2B5EF4-FFF2-40B4-BE49-F238E27FC236}">
                <a16:creationId xmlns:a16="http://schemas.microsoft.com/office/drawing/2014/main" id="{975022F1-33FB-4132-A67C-B721E3CC9AD5}"/>
              </a:ext>
            </a:extLst>
          </p:cNvPr>
          <p:cNvGrpSpPr/>
          <p:nvPr/>
        </p:nvGrpSpPr>
        <p:grpSpPr>
          <a:xfrm>
            <a:off x="622285" y="1622878"/>
            <a:ext cx="10820400" cy="5097927"/>
            <a:chOff x="1532312" y="1507674"/>
            <a:chExt cx="10090029" cy="4753718"/>
          </a:xfrm>
        </p:grpSpPr>
        <p:pic>
          <p:nvPicPr>
            <p:cNvPr id="3" name="Imagen 2">
              <a:extLst>
                <a:ext uri="{FF2B5EF4-FFF2-40B4-BE49-F238E27FC236}">
                  <a16:creationId xmlns:a16="http://schemas.microsoft.com/office/drawing/2014/main" id="{FF3ACCF2-D51A-4C97-8C69-27B8B66E0DF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532312" y="1507674"/>
              <a:ext cx="10090029" cy="4753718"/>
            </a:xfrm>
            <a:prstGeom prst="rect">
              <a:avLst/>
            </a:prstGeom>
          </p:spPr>
        </p:pic>
        <p:pic>
          <p:nvPicPr>
            <p:cNvPr id="8" name="Imagen 7">
              <a:extLst>
                <a:ext uri="{FF2B5EF4-FFF2-40B4-BE49-F238E27FC236}">
                  <a16:creationId xmlns:a16="http://schemas.microsoft.com/office/drawing/2014/main" id="{8F7F9305-CCF8-4443-BC1A-84E14ED9A69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026523" y="1700770"/>
              <a:ext cx="1410341" cy="1230991"/>
            </a:xfrm>
            <a:prstGeom prst="rect">
              <a:avLst/>
            </a:prstGeom>
          </p:spPr>
        </p:pic>
        <p:pic>
          <p:nvPicPr>
            <p:cNvPr id="11" name="Imagen 10">
              <a:extLst>
                <a:ext uri="{FF2B5EF4-FFF2-40B4-BE49-F238E27FC236}">
                  <a16:creationId xmlns:a16="http://schemas.microsoft.com/office/drawing/2014/main" id="{705B5F4D-DBFA-4BFF-9733-BA2BD0BE9F5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934012" y="1717094"/>
              <a:ext cx="1465519" cy="1008000"/>
            </a:xfrm>
            <a:prstGeom prst="rect">
              <a:avLst/>
            </a:prstGeom>
          </p:spPr>
        </p:pic>
      </p:grpSp>
      <p:grpSp>
        <p:nvGrpSpPr>
          <p:cNvPr id="19" name="Grupo 18">
            <a:extLst>
              <a:ext uri="{FF2B5EF4-FFF2-40B4-BE49-F238E27FC236}">
                <a16:creationId xmlns:a16="http://schemas.microsoft.com/office/drawing/2014/main" id="{5F771D6E-CA53-4A12-B392-E0A1F8F4342C}"/>
              </a:ext>
            </a:extLst>
          </p:cNvPr>
          <p:cNvGrpSpPr/>
          <p:nvPr/>
        </p:nvGrpSpPr>
        <p:grpSpPr>
          <a:xfrm>
            <a:off x="1979271" y="751557"/>
            <a:ext cx="2294922" cy="466642"/>
            <a:chOff x="2520641" y="2557665"/>
            <a:chExt cx="4643923" cy="799542"/>
          </a:xfrm>
        </p:grpSpPr>
        <p:sp>
          <p:nvSpPr>
            <p:cNvPr id="24" name="Rectángulo: esquinas redondeadas 23">
              <a:extLst>
                <a:ext uri="{FF2B5EF4-FFF2-40B4-BE49-F238E27FC236}">
                  <a16:creationId xmlns:a16="http://schemas.microsoft.com/office/drawing/2014/main" id="{611F1D90-C486-453E-894A-451F05CFE01A}"/>
                </a:ext>
              </a:extLst>
            </p:cNvPr>
            <p:cNvSpPr/>
            <p:nvPr/>
          </p:nvSpPr>
          <p:spPr>
            <a:xfrm>
              <a:off x="2520641" y="2557665"/>
              <a:ext cx="4643923" cy="799542"/>
            </a:xfrm>
            <a:prstGeom prst="roundRect">
              <a:avLst/>
            </a:prstGeom>
            <a:solidFill>
              <a:schemeClr val="accent5">
                <a:lumMod val="20000"/>
                <a:lumOff val="80000"/>
              </a:schemeClr>
            </a:solidFill>
            <a:ln w="28575" cap="flat" cmpd="sng" algn="ctr">
              <a:solidFill>
                <a:srgbClr val="4F81BD"/>
              </a:solidFill>
              <a:prstDash val="solid"/>
            </a:ln>
            <a:effectLst/>
          </p:spPr>
          <p:txBody>
            <a:bodyPr vert="horz" rtlCol="0" anchor="ctr" anchorCtr="0">
              <a:noAutofit/>
            </a:bodyP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5" name="CuadroTexto 24">
              <a:extLst>
                <a:ext uri="{FF2B5EF4-FFF2-40B4-BE49-F238E27FC236}">
                  <a16:creationId xmlns:a16="http://schemas.microsoft.com/office/drawing/2014/main" id="{2E9F6BD4-E8FB-40DC-9409-A61816189526}"/>
                </a:ext>
              </a:extLst>
            </p:cNvPr>
            <p:cNvSpPr txBox="1"/>
            <p:nvPr/>
          </p:nvSpPr>
          <p:spPr>
            <a:xfrm>
              <a:off x="2970726" y="2626806"/>
              <a:ext cx="3475677" cy="632812"/>
            </a:xfrm>
            <a:prstGeom prst="rect">
              <a:avLst/>
            </a:prstGeom>
            <a:noFill/>
          </p:spPr>
          <p:txBody>
            <a:bodyPr wrap="square" rtlCol="0">
              <a:spAutoFit/>
            </a:bodyPr>
            <a:lstStyle/>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BASINS SCALE</a:t>
              </a:r>
            </a:p>
          </p:txBody>
        </p:sp>
      </p:grpSp>
      <p:sp>
        <p:nvSpPr>
          <p:cNvPr id="26" name="CuadroTexto 25">
            <a:extLst>
              <a:ext uri="{FF2B5EF4-FFF2-40B4-BE49-F238E27FC236}">
                <a16:creationId xmlns:a16="http://schemas.microsoft.com/office/drawing/2014/main" id="{DCC2EBD0-A709-4FC7-9D37-C2291E57F972}"/>
              </a:ext>
            </a:extLst>
          </p:cNvPr>
          <p:cNvSpPr txBox="1"/>
          <p:nvPr/>
        </p:nvSpPr>
        <p:spPr>
          <a:xfrm>
            <a:off x="5019879" y="891783"/>
            <a:ext cx="2606039" cy="338554"/>
          </a:xfrm>
          <a:prstGeom prst="rect">
            <a:avLst/>
          </a:prstGeom>
          <a:solidFill>
            <a:schemeClr val="bg1"/>
          </a:solidFill>
          <a:ln>
            <a:solidFill>
              <a:schemeClr val="tx1">
                <a:alpha val="25000"/>
              </a:schemeClr>
            </a:solidFill>
          </a:ln>
        </p:spPr>
        <p:txBody>
          <a:bodyPr wrap="square" rtlCol="0">
            <a:spAutoFit/>
          </a:bodyPr>
          <a:lstStyle>
            <a:defPPr marR="0" lvl="0" algn="l" rtl="0">
              <a:lnSpc>
                <a:spcPct val="100000"/>
              </a:lnSpc>
              <a:spcBef>
                <a:spcPts val="0"/>
              </a:spcBef>
              <a:spcAft>
                <a:spcPts val="0"/>
              </a:spcAft>
              <a:defRPr/>
            </a:defPPr>
            <a:lvl1pPr algn="ctr">
              <a:defRPr sz="1600" b="1">
                <a:solidFill>
                  <a:srgbClr val="000000">
                    <a:alpha val="25000"/>
                  </a:srgbClr>
                </a:solidFill>
                <a:latin typeface="Calibri" panose="020F0502020204030204" pitchFamily="34" charset="0"/>
                <a:cs typeface="Calibri" panose="020F0502020204030204" pitchFamily="34" charset="0"/>
              </a:defRPr>
            </a:lvl1pPr>
          </a:lstStyle>
          <a:p>
            <a:r>
              <a:rPr lang="es-ES" dirty="0"/>
              <a:t>DISTRIBUTIONS (LAND USE)</a:t>
            </a:r>
          </a:p>
        </p:txBody>
      </p:sp>
      <p:sp>
        <p:nvSpPr>
          <p:cNvPr id="27" name="CuadroTexto 26">
            <a:extLst>
              <a:ext uri="{FF2B5EF4-FFF2-40B4-BE49-F238E27FC236}">
                <a16:creationId xmlns:a16="http://schemas.microsoft.com/office/drawing/2014/main" id="{5ED52AD7-A6AD-4B9B-9D15-EFF2FBBBB5CB}"/>
              </a:ext>
            </a:extLst>
          </p:cNvPr>
          <p:cNvSpPr txBox="1"/>
          <p:nvPr/>
        </p:nvSpPr>
        <p:spPr>
          <a:xfrm>
            <a:off x="7917809" y="725007"/>
            <a:ext cx="2441398" cy="769441"/>
          </a:xfrm>
          <a:prstGeom prst="rect">
            <a:avLst/>
          </a:prstGeom>
          <a:solidFill>
            <a:srgbClr val="0070C0"/>
          </a:solidFill>
          <a:ln>
            <a:solidFill>
              <a:schemeClr val="tx1"/>
            </a:solidFill>
          </a:ln>
        </p:spPr>
        <p:txBody>
          <a:bodyPr wrap="square" rtlCol="0">
            <a:spAutoFit/>
          </a:bodyPr>
          <a:lstStyle>
            <a:defPPr marR="0" lvl="0" algn="l" rtl="0">
              <a:lnSpc>
                <a:spcPct val="100000"/>
              </a:lnSpc>
              <a:spcBef>
                <a:spcPts val="0"/>
              </a:spcBef>
              <a:spcAft>
                <a:spcPts val="0"/>
              </a:spcAft>
              <a:defRPr/>
            </a:defPPr>
            <a:lvl1pPr algn="ctr">
              <a:defRPr sz="2200" b="1">
                <a:solidFill>
                  <a:schemeClr val="bg1"/>
                </a:solidFill>
                <a:latin typeface="Calibri" panose="020F0502020204030204" pitchFamily="34" charset="0"/>
                <a:cs typeface="Calibri" panose="020F0502020204030204" pitchFamily="34" charset="0"/>
              </a:defRPr>
            </a:lvl1pPr>
          </a:lstStyle>
          <a:p>
            <a:r>
              <a:rPr lang="es-ES" dirty="0"/>
              <a:t>INFLUENCE OF PROXIMITY</a:t>
            </a:r>
          </a:p>
        </p:txBody>
      </p:sp>
    </p:spTree>
    <p:extLst>
      <p:ext uri="{BB962C8B-B14F-4D97-AF65-F5344CB8AC3E}">
        <p14:creationId xmlns:p14="http://schemas.microsoft.com/office/powerpoint/2010/main" val="3972745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rot="10800000" flipH="1">
            <a:off x="685800" y="638604"/>
            <a:ext cx="10820400" cy="45719"/>
          </a:xfrm>
          <a:custGeom>
            <a:avLst/>
            <a:gdLst/>
            <a:ahLst/>
            <a:cxnLst/>
            <a:rect l="l" t="t" r="r" b="b"/>
            <a:pathLst>
              <a:path w="120000" h="120000" extrusionOk="0">
                <a:moveTo>
                  <a:pt x="0" y="0"/>
                </a:moveTo>
                <a:lnTo>
                  <a:pt x="120000" y="0"/>
                </a:lnTo>
                <a:lnTo>
                  <a:pt x="120000" y="120000"/>
                </a:lnTo>
                <a:lnTo>
                  <a:pt x="0" y="120000"/>
                </a:lnTo>
                <a:close/>
              </a:path>
            </a:pathLst>
          </a:custGeom>
          <a:solidFill>
            <a:srgbClr val="A5A5A5"/>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61A9"/>
              </a:solidFill>
              <a:latin typeface="Calibri"/>
              <a:ea typeface="Calibri"/>
              <a:cs typeface="Calibri"/>
              <a:sym typeface="Calibri"/>
            </a:endParaRPr>
          </a:p>
        </p:txBody>
      </p:sp>
      <p:pic>
        <p:nvPicPr>
          <p:cNvPr id="15" name="Google Shape;91;p1">
            <a:extLst>
              <a:ext uri="{FF2B5EF4-FFF2-40B4-BE49-F238E27FC236}">
                <a16:creationId xmlns:a16="http://schemas.microsoft.com/office/drawing/2014/main" id="{E4D3D350-1D7C-45C3-86C4-FFC71D9099B4}"/>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0293980" y="105406"/>
            <a:ext cx="1795827" cy="410206"/>
          </a:xfrm>
          <a:prstGeom prst="rect">
            <a:avLst/>
          </a:prstGeom>
          <a:noFill/>
          <a:ln>
            <a:noFill/>
          </a:ln>
        </p:spPr>
      </p:pic>
      <p:pic>
        <p:nvPicPr>
          <p:cNvPr id="16" name="Google Shape;95;p1" descr="Resultado de imagen de IISTA logo">
            <a:extLst>
              <a:ext uri="{FF2B5EF4-FFF2-40B4-BE49-F238E27FC236}">
                <a16:creationId xmlns:a16="http://schemas.microsoft.com/office/drawing/2014/main" id="{4A6EBED0-EA6C-4B17-A20B-1DC68A9924F6}"/>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9667572" y="11561"/>
            <a:ext cx="620576" cy="620576"/>
          </a:xfrm>
          <a:prstGeom prst="rect">
            <a:avLst/>
          </a:prstGeom>
          <a:noFill/>
          <a:ln>
            <a:noFill/>
          </a:ln>
        </p:spPr>
      </p:pic>
      <p:pic>
        <p:nvPicPr>
          <p:cNvPr id="18" name="Imagen 17">
            <a:extLst>
              <a:ext uri="{FF2B5EF4-FFF2-40B4-BE49-F238E27FC236}">
                <a16:creationId xmlns:a16="http://schemas.microsoft.com/office/drawing/2014/main" id="{DC87F7C3-5A7B-4BED-AF5D-A5849A5BD4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2193" y="96517"/>
            <a:ext cx="1999778" cy="522818"/>
          </a:xfrm>
          <a:prstGeom prst="rect">
            <a:avLst/>
          </a:prstGeom>
        </p:spPr>
      </p:pic>
      <p:sp>
        <p:nvSpPr>
          <p:cNvPr id="105" name="Google Shape;105;p2"/>
          <p:cNvSpPr/>
          <p:nvPr/>
        </p:nvSpPr>
        <p:spPr>
          <a:xfrm>
            <a:off x="622285" y="726349"/>
            <a:ext cx="231756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dirty="0">
                <a:solidFill>
                  <a:srgbClr val="595959"/>
                </a:solidFill>
                <a:latin typeface="Calibri"/>
                <a:ea typeface="Calibri"/>
                <a:cs typeface="Calibri"/>
                <a:sym typeface="Calibri"/>
              </a:rPr>
              <a:t>Results</a:t>
            </a:r>
            <a:endParaRPr sz="2800" b="0" i="0" u="none" strike="noStrike" cap="none" dirty="0">
              <a:solidFill>
                <a:srgbClr val="595959"/>
              </a:solidFill>
              <a:latin typeface="Calibri"/>
              <a:ea typeface="Calibri"/>
              <a:cs typeface="Calibri"/>
              <a:sym typeface="Calibri"/>
            </a:endParaRPr>
          </a:p>
        </p:txBody>
      </p:sp>
      <p:grpSp>
        <p:nvGrpSpPr>
          <p:cNvPr id="13" name="Grupo 12">
            <a:extLst>
              <a:ext uri="{FF2B5EF4-FFF2-40B4-BE49-F238E27FC236}">
                <a16:creationId xmlns:a16="http://schemas.microsoft.com/office/drawing/2014/main" id="{F367F3A4-5FD7-4A1E-908B-B50B82023C5A}"/>
              </a:ext>
            </a:extLst>
          </p:cNvPr>
          <p:cNvGrpSpPr/>
          <p:nvPr/>
        </p:nvGrpSpPr>
        <p:grpSpPr>
          <a:xfrm>
            <a:off x="3699750" y="800132"/>
            <a:ext cx="4660278" cy="799542"/>
            <a:chOff x="3699750" y="1357206"/>
            <a:chExt cx="4660278" cy="799542"/>
          </a:xfrm>
          <a:solidFill>
            <a:schemeClr val="accent6">
              <a:lumMod val="20000"/>
              <a:lumOff val="80000"/>
            </a:schemeClr>
          </a:solidFill>
        </p:grpSpPr>
        <p:sp>
          <p:nvSpPr>
            <p:cNvPr id="14" name="Rectángulo: esquinas redondeadas 13">
              <a:extLst>
                <a:ext uri="{FF2B5EF4-FFF2-40B4-BE49-F238E27FC236}">
                  <a16:creationId xmlns:a16="http://schemas.microsoft.com/office/drawing/2014/main" id="{99863DBB-D385-4A49-8FBE-D6718ECD0252}"/>
                </a:ext>
              </a:extLst>
            </p:cNvPr>
            <p:cNvSpPr/>
            <p:nvPr/>
          </p:nvSpPr>
          <p:spPr>
            <a:xfrm>
              <a:off x="3699750" y="1357206"/>
              <a:ext cx="4660278" cy="799542"/>
            </a:xfrm>
            <a:prstGeom prst="roundRect">
              <a:avLst/>
            </a:prstGeom>
            <a:grpFill/>
            <a:ln w="28575" cap="flat" cmpd="sng" algn="ctr">
              <a:solidFill>
                <a:schemeClr val="accent6"/>
              </a:solidFill>
              <a:prstDash val="solid"/>
            </a:ln>
            <a:effectLst/>
          </p:spPr>
          <p:txBody>
            <a:bodyPr vert="horz" rtlCol="0" anchor="ctr" anchorCtr="0">
              <a:noAutofit/>
            </a:bodyP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2" name="CuadroTexto 21">
              <a:extLst>
                <a:ext uri="{FF2B5EF4-FFF2-40B4-BE49-F238E27FC236}">
                  <a16:creationId xmlns:a16="http://schemas.microsoft.com/office/drawing/2014/main" id="{32ABF1F9-BFD9-47D7-96C9-1917D672F44F}"/>
                </a:ext>
              </a:extLst>
            </p:cNvPr>
            <p:cNvSpPr txBox="1"/>
            <p:nvPr/>
          </p:nvSpPr>
          <p:spPr>
            <a:xfrm>
              <a:off x="4081718" y="1551370"/>
              <a:ext cx="3787164" cy="400110"/>
            </a:xfrm>
            <a:prstGeom prst="rect">
              <a:avLst/>
            </a:prstGeom>
            <a:grpFill/>
            <a:ln w="28575">
              <a:noFill/>
            </a:ln>
          </p:spPr>
          <p:txBody>
            <a:bodyPr wrap="square" rtlCol="0">
              <a:spAutoFit/>
            </a:bodyPr>
            <a:lstStyle/>
            <a:p>
              <a:pPr marL="0" marR="0" lvl="0" indent="0" algn="ctr" defTabSz="4176431" eaLnBrk="1" fontAlgn="auto" latinLnBrk="0" hangingPunct="1">
                <a:lnSpc>
                  <a:spcPct val="100000"/>
                </a:lnSpc>
                <a:spcBef>
                  <a:spcPts val="0"/>
                </a:spcBef>
                <a:spcAft>
                  <a:spcPts val="0"/>
                </a:spcAft>
                <a:buClrTx/>
                <a:buSzTx/>
                <a:buFontTx/>
                <a:buNone/>
                <a:tabLst/>
                <a:defRPr/>
              </a:pPr>
              <a:r>
                <a:rPr lang="es-ES" sz="2000" b="1" kern="1200" dirty="0">
                  <a:solidFill>
                    <a:prstClr val="black"/>
                  </a:solidFill>
                  <a:latin typeface="Calibri" panose="020F0502020204030204" pitchFamily="34" charset="0"/>
                  <a:ea typeface="+mn-ea"/>
                  <a:cs typeface="Calibri" panose="020F0502020204030204" pitchFamily="34" charset="0"/>
                </a:rPr>
                <a:t>BARJAS DITCH – REDUCED SCALE</a:t>
              </a:r>
              <a:endParaRPr kumimoji="0" lang="es-E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pic>
        <p:nvPicPr>
          <p:cNvPr id="5" name="Imagen 4">
            <a:extLst>
              <a:ext uri="{FF2B5EF4-FFF2-40B4-BE49-F238E27FC236}">
                <a16:creationId xmlns:a16="http://schemas.microsoft.com/office/drawing/2014/main" id="{79AC26E4-900F-43FD-806E-DF8272C7DF1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55229" y="1688289"/>
            <a:ext cx="8532920" cy="5015852"/>
          </a:xfrm>
          <a:prstGeom prst="rect">
            <a:avLst/>
          </a:prstGeom>
        </p:spPr>
      </p:pic>
      <p:grpSp>
        <p:nvGrpSpPr>
          <p:cNvPr id="7" name="Grupo 6">
            <a:extLst>
              <a:ext uri="{FF2B5EF4-FFF2-40B4-BE49-F238E27FC236}">
                <a16:creationId xmlns:a16="http://schemas.microsoft.com/office/drawing/2014/main" id="{D3544665-C887-4CCA-B71B-E8960F8EFECB}"/>
              </a:ext>
            </a:extLst>
          </p:cNvPr>
          <p:cNvGrpSpPr/>
          <p:nvPr/>
        </p:nvGrpSpPr>
        <p:grpSpPr>
          <a:xfrm>
            <a:off x="5495960" y="3395291"/>
            <a:ext cx="2046201" cy="989525"/>
            <a:chOff x="5495960" y="3395291"/>
            <a:chExt cx="2046201" cy="989525"/>
          </a:xfrm>
        </p:grpSpPr>
        <p:sp>
          <p:nvSpPr>
            <p:cNvPr id="26" name="Rectángulo 25">
              <a:extLst>
                <a:ext uri="{FF2B5EF4-FFF2-40B4-BE49-F238E27FC236}">
                  <a16:creationId xmlns:a16="http://schemas.microsoft.com/office/drawing/2014/main" id="{6B1822A9-CEF8-471B-82BF-7D71578E2AED}"/>
                </a:ext>
              </a:extLst>
            </p:cNvPr>
            <p:cNvSpPr/>
            <p:nvPr/>
          </p:nvSpPr>
          <p:spPr>
            <a:xfrm>
              <a:off x="7018740" y="3858030"/>
              <a:ext cx="479340" cy="24312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Calibri" panose="020F0502020204030204" pitchFamily="34" charset="0"/>
                <a:cs typeface="Calibri" panose="020F0502020204030204" pitchFamily="34" charset="0"/>
              </a:endParaRPr>
            </a:p>
          </p:txBody>
        </p:sp>
        <p:sp>
          <p:nvSpPr>
            <p:cNvPr id="27" name="Rectángulo 26">
              <a:extLst>
                <a:ext uri="{FF2B5EF4-FFF2-40B4-BE49-F238E27FC236}">
                  <a16:creationId xmlns:a16="http://schemas.microsoft.com/office/drawing/2014/main" id="{CEF37C16-A3B8-4651-8C16-EC785D92E76F}"/>
                </a:ext>
              </a:extLst>
            </p:cNvPr>
            <p:cNvSpPr/>
            <p:nvPr/>
          </p:nvSpPr>
          <p:spPr>
            <a:xfrm>
              <a:off x="6404395" y="3429000"/>
              <a:ext cx="479339" cy="24312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Calibri" panose="020F0502020204030204" pitchFamily="34" charset="0"/>
                <a:cs typeface="Calibri" panose="020F0502020204030204" pitchFamily="34" charset="0"/>
              </a:endParaRPr>
            </a:p>
          </p:txBody>
        </p:sp>
        <p:sp>
          <p:nvSpPr>
            <p:cNvPr id="28" name="Rectángulo 27">
              <a:extLst>
                <a:ext uri="{FF2B5EF4-FFF2-40B4-BE49-F238E27FC236}">
                  <a16:creationId xmlns:a16="http://schemas.microsoft.com/office/drawing/2014/main" id="{8B565BFE-5D02-42CC-A72F-53C5A4E329AA}"/>
                </a:ext>
              </a:extLst>
            </p:cNvPr>
            <p:cNvSpPr/>
            <p:nvPr/>
          </p:nvSpPr>
          <p:spPr>
            <a:xfrm>
              <a:off x="6029889" y="4110884"/>
              <a:ext cx="479340" cy="243124"/>
            </a:xfrm>
            <a:prstGeom prst="rect">
              <a:avLst/>
            </a:prstGeom>
            <a:solidFill>
              <a:srgbClr val="187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Calibri" panose="020F0502020204030204" pitchFamily="34" charset="0"/>
                <a:cs typeface="Calibri" panose="020F0502020204030204" pitchFamily="34" charset="0"/>
              </a:endParaRPr>
            </a:p>
          </p:txBody>
        </p:sp>
        <p:sp>
          <p:nvSpPr>
            <p:cNvPr id="29" name="Rectángulo 28">
              <a:extLst>
                <a:ext uri="{FF2B5EF4-FFF2-40B4-BE49-F238E27FC236}">
                  <a16:creationId xmlns:a16="http://schemas.microsoft.com/office/drawing/2014/main" id="{4B4DAC84-34A3-413E-9E15-1E44448620E5}"/>
                </a:ext>
              </a:extLst>
            </p:cNvPr>
            <p:cNvSpPr/>
            <p:nvPr/>
          </p:nvSpPr>
          <p:spPr>
            <a:xfrm>
              <a:off x="5495960" y="3672124"/>
              <a:ext cx="479340" cy="243124"/>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Calibri" panose="020F0502020204030204" pitchFamily="34" charset="0"/>
                <a:cs typeface="Calibri" panose="020F0502020204030204" pitchFamily="34" charset="0"/>
              </a:endParaRPr>
            </a:p>
          </p:txBody>
        </p:sp>
        <p:sp>
          <p:nvSpPr>
            <p:cNvPr id="6" name="CuadroTexto 5">
              <a:extLst>
                <a:ext uri="{FF2B5EF4-FFF2-40B4-BE49-F238E27FC236}">
                  <a16:creationId xmlns:a16="http://schemas.microsoft.com/office/drawing/2014/main" id="{948D34FE-AEEF-46A0-AB7C-D7005B68B139}"/>
                </a:ext>
              </a:extLst>
            </p:cNvPr>
            <p:cNvSpPr txBox="1"/>
            <p:nvPr/>
          </p:nvSpPr>
          <p:spPr>
            <a:xfrm>
              <a:off x="7062821" y="3820623"/>
              <a:ext cx="479340" cy="307777"/>
            </a:xfrm>
            <a:prstGeom prst="rect">
              <a:avLst/>
            </a:prstGeom>
            <a:noFill/>
          </p:spPr>
          <p:txBody>
            <a:bodyPr wrap="square" rtlCol="0">
              <a:spAutoFit/>
            </a:bodyPr>
            <a:lstStyle/>
            <a:p>
              <a:r>
                <a:rPr lang="es-ES" dirty="0"/>
                <a:t>B1</a:t>
              </a:r>
            </a:p>
          </p:txBody>
        </p:sp>
        <p:sp>
          <p:nvSpPr>
            <p:cNvPr id="30" name="CuadroTexto 29">
              <a:extLst>
                <a:ext uri="{FF2B5EF4-FFF2-40B4-BE49-F238E27FC236}">
                  <a16:creationId xmlns:a16="http://schemas.microsoft.com/office/drawing/2014/main" id="{EE5CBA30-BEE7-4C13-AF53-50AF5E325DFE}"/>
                </a:ext>
              </a:extLst>
            </p:cNvPr>
            <p:cNvSpPr txBox="1"/>
            <p:nvPr/>
          </p:nvSpPr>
          <p:spPr>
            <a:xfrm>
              <a:off x="6453221" y="3395291"/>
              <a:ext cx="479340" cy="307777"/>
            </a:xfrm>
            <a:prstGeom prst="rect">
              <a:avLst/>
            </a:prstGeom>
            <a:noFill/>
          </p:spPr>
          <p:txBody>
            <a:bodyPr wrap="square" rtlCol="0">
              <a:spAutoFit/>
            </a:bodyPr>
            <a:lstStyle/>
            <a:p>
              <a:r>
                <a:rPr lang="es-ES" dirty="0"/>
                <a:t>B2</a:t>
              </a:r>
            </a:p>
          </p:txBody>
        </p:sp>
        <p:sp>
          <p:nvSpPr>
            <p:cNvPr id="31" name="CuadroTexto 30">
              <a:extLst>
                <a:ext uri="{FF2B5EF4-FFF2-40B4-BE49-F238E27FC236}">
                  <a16:creationId xmlns:a16="http://schemas.microsoft.com/office/drawing/2014/main" id="{C1309598-E28A-4A04-8C58-FECD4A76AAB5}"/>
                </a:ext>
              </a:extLst>
            </p:cNvPr>
            <p:cNvSpPr txBox="1"/>
            <p:nvPr/>
          </p:nvSpPr>
          <p:spPr>
            <a:xfrm>
              <a:off x="6073970" y="4077039"/>
              <a:ext cx="479340" cy="307777"/>
            </a:xfrm>
            <a:prstGeom prst="rect">
              <a:avLst/>
            </a:prstGeom>
            <a:noFill/>
          </p:spPr>
          <p:txBody>
            <a:bodyPr wrap="square" rtlCol="0">
              <a:spAutoFit/>
            </a:bodyPr>
            <a:lstStyle/>
            <a:p>
              <a:r>
                <a:rPr lang="es-ES" dirty="0"/>
                <a:t>B4</a:t>
              </a:r>
            </a:p>
          </p:txBody>
        </p:sp>
        <p:sp>
          <p:nvSpPr>
            <p:cNvPr id="32" name="CuadroTexto 31">
              <a:extLst>
                <a:ext uri="{FF2B5EF4-FFF2-40B4-BE49-F238E27FC236}">
                  <a16:creationId xmlns:a16="http://schemas.microsoft.com/office/drawing/2014/main" id="{2CF73894-D17C-4BF7-BC09-3F7F05936AC1}"/>
                </a:ext>
              </a:extLst>
            </p:cNvPr>
            <p:cNvSpPr txBox="1"/>
            <p:nvPr/>
          </p:nvSpPr>
          <p:spPr>
            <a:xfrm>
              <a:off x="5527629" y="3639797"/>
              <a:ext cx="479340" cy="307777"/>
            </a:xfrm>
            <a:prstGeom prst="rect">
              <a:avLst/>
            </a:prstGeom>
            <a:noFill/>
          </p:spPr>
          <p:txBody>
            <a:bodyPr wrap="square" rtlCol="0">
              <a:spAutoFit/>
            </a:bodyPr>
            <a:lstStyle/>
            <a:p>
              <a:r>
                <a:rPr lang="es-ES" dirty="0"/>
                <a:t>B3</a:t>
              </a:r>
            </a:p>
          </p:txBody>
        </p:sp>
      </p:grpSp>
    </p:spTree>
    <p:extLst>
      <p:ext uri="{BB962C8B-B14F-4D97-AF65-F5344CB8AC3E}">
        <p14:creationId xmlns:p14="http://schemas.microsoft.com/office/powerpoint/2010/main" val="3215925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rot="10800000" flipH="1">
            <a:off x="685800" y="638604"/>
            <a:ext cx="10820400" cy="45719"/>
          </a:xfrm>
          <a:custGeom>
            <a:avLst/>
            <a:gdLst/>
            <a:ahLst/>
            <a:cxnLst/>
            <a:rect l="l" t="t" r="r" b="b"/>
            <a:pathLst>
              <a:path w="120000" h="120000" extrusionOk="0">
                <a:moveTo>
                  <a:pt x="0" y="0"/>
                </a:moveTo>
                <a:lnTo>
                  <a:pt x="120000" y="0"/>
                </a:lnTo>
                <a:lnTo>
                  <a:pt x="120000" y="120000"/>
                </a:lnTo>
                <a:lnTo>
                  <a:pt x="0" y="120000"/>
                </a:lnTo>
                <a:close/>
              </a:path>
            </a:pathLst>
          </a:custGeom>
          <a:solidFill>
            <a:srgbClr val="A5A5A5"/>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61A9"/>
              </a:solidFill>
              <a:latin typeface="Calibri"/>
              <a:ea typeface="Calibri"/>
              <a:cs typeface="Calibri"/>
              <a:sym typeface="Calibri"/>
            </a:endParaRPr>
          </a:p>
        </p:txBody>
      </p:sp>
      <p:pic>
        <p:nvPicPr>
          <p:cNvPr id="15" name="Google Shape;91;p1">
            <a:extLst>
              <a:ext uri="{FF2B5EF4-FFF2-40B4-BE49-F238E27FC236}">
                <a16:creationId xmlns:a16="http://schemas.microsoft.com/office/drawing/2014/main" id="{E4D3D350-1D7C-45C3-86C4-FFC71D9099B4}"/>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0293980" y="105406"/>
            <a:ext cx="1795827" cy="410206"/>
          </a:xfrm>
          <a:prstGeom prst="rect">
            <a:avLst/>
          </a:prstGeom>
          <a:noFill/>
          <a:ln>
            <a:noFill/>
          </a:ln>
        </p:spPr>
      </p:pic>
      <p:pic>
        <p:nvPicPr>
          <p:cNvPr id="16" name="Google Shape;95;p1" descr="Resultado de imagen de IISTA logo">
            <a:extLst>
              <a:ext uri="{FF2B5EF4-FFF2-40B4-BE49-F238E27FC236}">
                <a16:creationId xmlns:a16="http://schemas.microsoft.com/office/drawing/2014/main" id="{4A6EBED0-EA6C-4B17-A20B-1DC68A9924F6}"/>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9667572" y="11561"/>
            <a:ext cx="620576" cy="620576"/>
          </a:xfrm>
          <a:prstGeom prst="rect">
            <a:avLst/>
          </a:prstGeom>
          <a:noFill/>
          <a:ln>
            <a:noFill/>
          </a:ln>
        </p:spPr>
      </p:pic>
      <p:pic>
        <p:nvPicPr>
          <p:cNvPr id="18" name="Imagen 17">
            <a:extLst>
              <a:ext uri="{FF2B5EF4-FFF2-40B4-BE49-F238E27FC236}">
                <a16:creationId xmlns:a16="http://schemas.microsoft.com/office/drawing/2014/main" id="{DC87F7C3-5A7B-4BED-AF5D-A5849A5BD4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2193" y="96517"/>
            <a:ext cx="1999778" cy="522818"/>
          </a:xfrm>
          <a:prstGeom prst="rect">
            <a:avLst/>
          </a:prstGeom>
        </p:spPr>
      </p:pic>
      <p:sp>
        <p:nvSpPr>
          <p:cNvPr id="105" name="Google Shape;105;p2"/>
          <p:cNvSpPr/>
          <p:nvPr/>
        </p:nvSpPr>
        <p:spPr>
          <a:xfrm>
            <a:off x="622285" y="895024"/>
            <a:ext cx="1372655"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dirty="0">
                <a:solidFill>
                  <a:srgbClr val="595959"/>
                </a:solidFill>
                <a:latin typeface="Calibri"/>
                <a:ea typeface="Calibri"/>
                <a:cs typeface="Calibri"/>
                <a:sym typeface="Calibri"/>
              </a:rPr>
              <a:t>Results</a:t>
            </a:r>
            <a:endParaRPr sz="2800" b="0" i="0" u="none" strike="noStrike" cap="none" dirty="0">
              <a:solidFill>
                <a:srgbClr val="595959"/>
              </a:solidFill>
              <a:latin typeface="Calibri"/>
              <a:ea typeface="Calibri"/>
              <a:cs typeface="Calibri"/>
              <a:sym typeface="Calibri"/>
            </a:endParaRPr>
          </a:p>
        </p:txBody>
      </p:sp>
      <p:sp>
        <p:nvSpPr>
          <p:cNvPr id="13" name="CuadroTexto 12">
            <a:extLst>
              <a:ext uri="{FF2B5EF4-FFF2-40B4-BE49-F238E27FC236}">
                <a16:creationId xmlns:a16="http://schemas.microsoft.com/office/drawing/2014/main" id="{1F5E95A5-0DE1-40D9-BDAE-CE55190CBD78}"/>
              </a:ext>
            </a:extLst>
          </p:cNvPr>
          <p:cNvSpPr txBox="1"/>
          <p:nvPr/>
        </p:nvSpPr>
        <p:spPr>
          <a:xfrm>
            <a:off x="4281709" y="741542"/>
            <a:ext cx="3628582" cy="769441"/>
          </a:xfrm>
          <a:prstGeom prst="rect">
            <a:avLst/>
          </a:prstGeom>
          <a:solidFill>
            <a:schemeClr val="accent6"/>
          </a:solidFill>
          <a:ln>
            <a:solidFill>
              <a:schemeClr val="tx1"/>
            </a:solidFill>
          </a:ln>
        </p:spPr>
        <p:txBody>
          <a:bodyPr wrap="square" rtlCol="0">
            <a:spAutoFit/>
          </a:bodyPr>
          <a:lstStyle>
            <a:defPPr marR="0" lvl="0" algn="l" rtl="0">
              <a:lnSpc>
                <a:spcPct val="100000"/>
              </a:lnSpc>
              <a:spcBef>
                <a:spcPts val="0"/>
              </a:spcBef>
              <a:spcAft>
                <a:spcPts val="0"/>
              </a:spcAft>
              <a:defRPr/>
            </a:defPPr>
            <a:lvl1pPr algn="ctr">
              <a:defRPr sz="2200" b="1">
                <a:solidFill>
                  <a:schemeClr val="bg1"/>
                </a:solidFill>
                <a:latin typeface="Calibri" panose="020F0502020204030204" pitchFamily="34" charset="0"/>
                <a:cs typeface="Calibri" panose="020F0502020204030204" pitchFamily="34" charset="0"/>
              </a:defRPr>
            </a:lvl1pPr>
          </a:lstStyle>
          <a:p>
            <a:r>
              <a:rPr lang="es-ES" dirty="0"/>
              <a:t>PRECIPITATION &amp; NDVI</a:t>
            </a:r>
          </a:p>
          <a:p>
            <a:r>
              <a:rPr lang="es-ES" dirty="0"/>
              <a:t>PRE &amp; POST RESTAURATION</a:t>
            </a:r>
          </a:p>
        </p:txBody>
      </p:sp>
      <p:pic>
        <p:nvPicPr>
          <p:cNvPr id="6" name="Imagen 5">
            <a:extLst>
              <a:ext uri="{FF2B5EF4-FFF2-40B4-BE49-F238E27FC236}">
                <a16:creationId xmlns:a16="http://schemas.microsoft.com/office/drawing/2014/main" id="{2D617185-A1AE-43F9-9130-E44EE0C9A9D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49116" y="2070586"/>
            <a:ext cx="9552587" cy="4544134"/>
          </a:xfrm>
          <a:prstGeom prst="rect">
            <a:avLst/>
          </a:prstGeom>
        </p:spPr>
      </p:pic>
      <p:sp>
        <p:nvSpPr>
          <p:cNvPr id="7" name="CuadroTexto 6">
            <a:extLst>
              <a:ext uri="{FF2B5EF4-FFF2-40B4-BE49-F238E27FC236}">
                <a16:creationId xmlns:a16="http://schemas.microsoft.com/office/drawing/2014/main" id="{81E5254A-B972-4922-A541-6EBEF826B6B6}"/>
              </a:ext>
            </a:extLst>
          </p:cNvPr>
          <p:cNvSpPr txBox="1"/>
          <p:nvPr/>
        </p:nvSpPr>
        <p:spPr>
          <a:xfrm>
            <a:off x="1994940" y="1782591"/>
            <a:ext cx="8545303" cy="307777"/>
          </a:xfrm>
          <a:prstGeom prst="rect">
            <a:avLst/>
          </a:prstGeom>
          <a:noFill/>
        </p:spPr>
        <p:txBody>
          <a:bodyPr wrap="square" rtlCol="0">
            <a:spAutoFit/>
          </a:bodyPr>
          <a:lstStyle/>
          <a:p>
            <a:pPr algn="ctr"/>
            <a:r>
              <a:rPr lang="es-ES" dirty="0" err="1"/>
              <a:t>Acumulative</a:t>
            </a:r>
            <a:r>
              <a:rPr lang="es-ES" dirty="0"/>
              <a:t> </a:t>
            </a:r>
            <a:r>
              <a:rPr lang="es-ES" dirty="0" err="1"/>
              <a:t>Precipitation</a:t>
            </a:r>
            <a:r>
              <a:rPr lang="es-ES" dirty="0"/>
              <a:t> &amp; NDVI </a:t>
            </a:r>
            <a:r>
              <a:rPr lang="es-ES" dirty="0" err="1"/>
              <a:t>Stats</a:t>
            </a:r>
            <a:r>
              <a:rPr lang="es-ES" dirty="0"/>
              <a:t> </a:t>
            </a:r>
            <a:r>
              <a:rPr lang="es-ES" dirty="0" err="1"/>
              <a:t>of</a:t>
            </a:r>
            <a:r>
              <a:rPr lang="es-ES" dirty="0"/>
              <a:t> </a:t>
            </a:r>
            <a:r>
              <a:rPr lang="es-ES" dirty="0" err="1"/>
              <a:t>the</a:t>
            </a:r>
            <a:r>
              <a:rPr lang="es-ES" dirty="0"/>
              <a:t> </a:t>
            </a:r>
            <a:r>
              <a:rPr lang="es-ES" dirty="0" err="1"/>
              <a:t>nearest</a:t>
            </a:r>
            <a:r>
              <a:rPr lang="es-ES" dirty="0"/>
              <a:t> </a:t>
            </a:r>
            <a:r>
              <a:rPr lang="es-ES" dirty="0" err="1"/>
              <a:t>image</a:t>
            </a:r>
            <a:r>
              <a:rPr lang="es-ES" dirty="0"/>
              <a:t> </a:t>
            </a:r>
            <a:r>
              <a:rPr lang="es-ES" dirty="0" err="1"/>
              <a:t>to</a:t>
            </a:r>
            <a:r>
              <a:rPr lang="es-ES" dirty="0"/>
              <a:t> final </a:t>
            </a:r>
            <a:r>
              <a:rPr lang="es-ES" dirty="0" err="1"/>
              <a:t>of</a:t>
            </a:r>
            <a:r>
              <a:rPr lang="es-ES" dirty="0"/>
              <a:t> </a:t>
            </a:r>
            <a:r>
              <a:rPr lang="es-ES" dirty="0" err="1"/>
              <a:t>hydrological</a:t>
            </a:r>
            <a:r>
              <a:rPr lang="es-ES" dirty="0"/>
              <a:t> </a:t>
            </a:r>
            <a:r>
              <a:rPr lang="es-ES" dirty="0" err="1"/>
              <a:t>year</a:t>
            </a:r>
            <a:r>
              <a:rPr lang="es-ES" dirty="0"/>
              <a:t> (31-August) </a:t>
            </a:r>
          </a:p>
        </p:txBody>
      </p:sp>
      <p:grpSp>
        <p:nvGrpSpPr>
          <p:cNvPr id="5" name="Grupo 4">
            <a:extLst>
              <a:ext uri="{FF2B5EF4-FFF2-40B4-BE49-F238E27FC236}">
                <a16:creationId xmlns:a16="http://schemas.microsoft.com/office/drawing/2014/main" id="{662B3856-7E06-46B3-868D-D8075F229479}"/>
              </a:ext>
            </a:extLst>
          </p:cNvPr>
          <p:cNvGrpSpPr/>
          <p:nvPr/>
        </p:nvGrpSpPr>
        <p:grpSpPr>
          <a:xfrm>
            <a:off x="1951140" y="915632"/>
            <a:ext cx="2032319" cy="466642"/>
            <a:chOff x="9188311" y="791590"/>
            <a:chExt cx="2317560" cy="466642"/>
          </a:xfrm>
        </p:grpSpPr>
        <p:sp>
          <p:nvSpPr>
            <p:cNvPr id="25" name="Rectángulo: esquinas redondeadas 24">
              <a:extLst>
                <a:ext uri="{FF2B5EF4-FFF2-40B4-BE49-F238E27FC236}">
                  <a16:creationId xmlns:a16="http://schemas.microsoft.com/office/drawing/2014/main" id="{5EFA1307-A975-4E7D-A222-7AC402E62467}"/>
                </a:ext>
              </a:extLst>
            </p:cNvPr>
            <p:cNvSpPr/>
            <p:nvPr/>
          </p:nvSpPr>
          <p:spPr>
            <a:xfrm>
              <a:off x="9188311" y="791590"/>
              <a:ext cx="2317560" cy="466642"/>
            </a:xfrm>
            <a:prstGeom prst="roundRect">
              <a:avLst/>
            </a:prstGeom>
            <a:solidFill>
              <a:schemeClr val="accent6">
                <a:lumMod val="40000"/>
                <a:lumOff val="60000"/>
              </a:schemeClr>
            </a:solidFill>
            <a:ln w="28575" cap="flat" cmpd="sng" algn="ctr">
              <a:solidFill>
                <a:schemeClr val="accent6"/>
              </a:solidFill>
              <a:prstDash val="solid"/>
            </a:ln>
            <a:effectLst/>
          </p:spPr>
          <p:txBody>
            <a:bodyPr vert="horz" rtlCol="0" anchor="ctr" anchorCtr="0">
              <a:noAutofit/>
            </a:bodyP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 name="CuadroTexto 25">
              <a:extLst>
                <a:ext uri="{FF2B5EF4-FFF2-40B4-BE49-F238E27FC236}">
                  <a16:creationId xmlns:a16="http://schemas.microsoft.com/office/drawing/2014/main" id="{5BF6F44F-8EF5-4FD6-8311-B01CA1564FB8}"/>
                </a:ext>
              </a:extLst>
            </p:cNvPr>
            <p:cNvSpPr txBox="1"/>
            <p:nvPr/>
          </p:nvSpPr>
          <p:spPr>
            <a:xfrm>
              <a:off x="9452345" y="843540"/>
              <a:ext cx="1789491" cy="369332"/>
            </a:xfrm>
            <a:prstGeom prst="rect">
              <a:avLst/>
            </a:prstGeom>
            <a:solidFill>
              <a:schemeClr val="accent6">
                <a:lumMod val="40000"/>
                <a:lumOff val="60000"/>
              </a:schemeClr>
            </a:solidFill>
            <a:ln w="28575">
              <a:noFill/>
            </a:ln>
          </p:spPr>
          <p:txBody>
            <a:bodyPr wrap="square" rtlCol="0">
              <a:spAutoFit/>
            </a:bodyPr>
            <a:lstStyle/>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BARJAS DITCH</a:t>
              </a:r>
            </a:p>
          </p:txBody>
        </p:sp>
      </p:grpSp>
      <p:sp>
        <p:nvSpPr>
          <p:cNvPr id="3" name="Elipse 2">
            <a:extLst>
              <a:ext uri="{FF2B5EF4-FFF2-40B4-BE49-F238E27FC236}">
                <a16:creationId xmlns:a16="http://schemas.microsoft.com/office/drawing/2014/main" id="{C70D6DAE-1DED-4A88-83AC-B17B7903BA94}"/>
              </a:ext>
            </a:extLst>
          </p:cNvPr>
          <p:cNvSpPr/>
          <p:nvPr/>
        </p:nvSpPr>
        <p:spPr>
          <a:xfrm>
            <a:off x="9625531" y="3615560"/>
            <a:ext cx="905835" cy="111227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Elipse 27">
            <a:extLst>
              <a:ext uri="{FF2B5EF4-FFF2-40B4-BE49-F238E27FC236}">
                <a16:creationId xmlns:a16="http://schemas.microsoft.com/office/drawing/2014/main" id="{0436BC08-9E33-4ED2-A732-B6E19CC6E4D5}"/>
              </a:ext>
            </a:extLst>
          </p:cNvPr>
          <p:cNvSpPr/>
          <p:nvPr/>
        </p:nvSpPr>
        <p:spPr>
          <a:xfrm>
            <a:off x="2205228" y="3846782"/>
            <a:ext cx="980976" cy="124274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esquinas redondeadas 3">
            <a:extLst>
              <a:ext uri="{FF2B5EF4-FFF2-40B4-BE49-F238E27FC236}">
                <a16:creationId xmlns:a16="http://schemas.microsoft.com/office/drawing/2014/main" id="{0ACF9DAC-7EFB-4B95-996B-AF6ED89BFC54}"/>
              </a:ext>
            </a:extLst>
          </p:cNvPr>
          <p:cNvSpPr/>
          <p:nvPr/>
        </p:nvSpPr>
        <p:spPr>
          <a:xfrm>
            <a:off x="2280746" y="6219397"/>
            <a:ext cx="788276" cy="39532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esquinas redondeadas 30">
            <a:extLst>
              <a:ext uri="{FF2B5EF4-FFF2-40B4-BE49-F238E27FC236}">
                <a16:creationId xmlns:a16="http://schemas.microsoft.com/office/drawing/2014/main" id="{87806E14-BFA8-47B4-BF6E-0D1FD6B09F2F}"/>
              </a:ext>
            </a:extLst>
          </p:cNvPr>
          <p:cNvSpPr/>
          <p:nvPr/>
        </p:nvSpPr>
        <p:spPr>
          <a:xfrm>
            <a:off x="9667572" y="6272808"/>
            <a:ext cx="788276" cy="39532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Rectángulo 33">
            <a:extLst>
              <a:ext uri="{FF2B5EF4-FFF2-40B4-BE49-F238E27FC236}">
                <a16:creationId xmlns:a16="http://schemas.microsoft.com/office/drawing/2014/main" id="{5DA40F3B-CC95-4C2B-9CD8-5C95FEB7A98C}"/>
              </a:ext>
            </a:extLst>
          </p:cNvPr>
          <p:cNvSpPr/>
          <p:nvPr/>
        </p:nvSpPr>
        <p:spPr>
          <a:xfrm>
            <a:off x="1986062" y="2188408"/>
            <a:ext cx="420575" cy="261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Rectángulo 34">
            <a:extLst>
              <a:ext uri="{FF2B5EF4-FFF2-40B4-BE49-F238E27FC236}">
                <a16:creationId xmlns:a16="http://schemas.microsoft.com/office/drawing/2014/main" id="{80DBF16D-6F5E-459B-9FD1-DADC565BCC17}"/>
              </a:ext>
            </a:extLst>
          </p:cNvPr>
          <p:cNvSpPr/>
          <p:nvPr/>
        </p:nvSpPr>
        <p:spPr>
          <a:xfrm>
            <a:off x="1994940" y="2496186"/>
            <a:ext cx="420575" cy="205740"/>
          </a:xfrm>
          <a:prstGeom prst="rect">
            <a:avLst/>
          </a:prstGeom>
          <a:solidFill>
            <a:srgbClr val="FF000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CuadroTexto 35">
            <a:extLst>
              <a:ext uri="{FF2B5EF4-FFF2-40B4-BE49-F238E27FC236}">
                <a16:creationId xmlns:a16="http://schemas.microsoft.com/office/drawing/2014/main" id="{284A7D00-8822-47A3-9215-194B86C43872}"/>
              </a:ext>
            </a:extLst>
          </p:cNvPr>
          <p:cNvSpPr txBox="1"/>
          <p:nvPr/>
        </p:nvSpPr>
        <p:spPr>
          <a:xfrm>
            <a:off x="2482413" y="2201378"/>
            <a:ext cx="1491705" cy="253916"/>
          </a:xfrm>
          <a:prstGeom prst="rect">
            <a:avLst/>
          </a:prstGeom>
          <a:solidFill>
            <a:schemeClr val="bg1"/>
          </a:solidFill>
          <a:ln>
            <a:noFill/>
          </a:ln>
        </p:spPr>
        <p:txBody>
          <a:bodyPr wrap="square" rtlCol="0">
            <a:spAutoFit/>
          </a:bodyPr>
          <a:lstStyle/>
          <a:p>
            <a:r>
              <a:rPr lang="es-ES" sz="1050" dirty="0"/>
              <a:t>PRE-RESTORATION </a:t>
            </a:r>
          </a:p>
        </p:txBody>
      </p:sp>
      <p:sp>
        <p:nvSpPr>
          <p:cNvPr id="37" name="CuadroTexto 36">
            <a:extLst>
              <a:ext uri="{FF2B5EF4-FFF2-40B4-BE49-F238E27FC236}">
                <a16:creationId xmlns:a16="http://schemas.microsoft.com/office/drawing/2014/main" id="{CD06C8E7-F29B-4264-B5A0-026F9AF51AFA}"/>
              </a:ext>
            </a:extLst>
          </p:cNvPr>
          <p:cNvSpPr txBox="1"/>
          <p:nvPr/>
        </p:nvSpPr>
        <p:spPr>
          <a:xfrm>
            <a:off x="2477162" y="2458878"/>
            <a:ext cx="1606106" cy="253916"/>
          </a:xfrm>
          <a:prstGeom prst="rect">
            <a:avLst/>
          </a:prstGeom>
          <a:solidFill>
            <a:schemeClr val="bg1"/>
          </a:solidFill>
          <a:ln>
            <a:noFill/>
          </a:ln>
        </p:spPr>
        <p:txBody>
          <a:bodyPr wrap="square" rtlCol="0">
            <a:spAutoFit/>
          </a:bodyPr>
          <a:lstStyle/>
          <a:p>
            <a:r>
              <a:rPr lang="es-ES" sz="1050" dirty="0"/>
              <a:t>POST-RESTORATION </a:t>
            </a:r>
          </a:p>
        </p:txBody>
      </p:sp>
      <p:sp>
        <p:nvSpPr>
          <p:cNvPr id="38" name="CuadroTexto 37">
            <a:extLst>
              <a:ext uri="{FF2B5EF4-FFF2-40B4-BE49-F238E27FC236}">
                <a16:creationId xmlns:a16="http://schemas.microsoft.com/office/drawing/2014/main" id="{7461270C-F001-4309-BB90-12B5F78AB719}"/>
              </a:ext>
            </a:extLst>
          </p:cNvPr>
          <p:cNvSpPr txBox="1"/>
          <p:nvPr/>
        </p:nvSpPr>
        <p:spPr>
          <a:xfrm>
            <a:off x="8020601" y="806029"/>
            <a:ext cx="3902370" cy="584775"/>
          </a:xfrm>
          <a:prstGeom prst="rect">
            <a:avLst/>
          </a:prstGeom>
          <a:solidFill>
            <a:schemeClr val="bg1"/>
          </a:solidFill>
          <a:ln>
            <a:solidFill>
              <a:schemeClr val="tx1">
                <a:alpha val="25000"/>
              </a:schemeClr>
            </a:solidFill>
          </a:ln>
        </p:spPr>
        <p:txBody>
          <a:bodyPr wrap="square" rtlCol="0">
            <a:spAutoFit/>
          </a:bodyPr>
          <a:lstStyle>
            <a:defPPr marR="0" lvl="0" algn="l" rtl="0">
              <a:lnSpc>
                <a:spcPct val="100000"/>
              </a:lnSpc>
              <a:spcBef>
                <a:spcPts val="0"/>
              </a:spcBef>
              <a:spcAft>
                <a:spcPts val="0"/>
              </a:spcAft>
              <a:defRPr/>
            </a:defPPr>
            <a:lvl1pPr algn="ctr">
              <a:defRPr sz="1600" b="1">
                <a:solidFill>
                  <a:srgbClr val="000000">
                    <a:alpha val="25000"/>
                  </a:srgbClr>
                </a:solidFill>
                <a:latin typeface="Calibri" panose="020F0502020204030204" pitchFamily="34" charset="0"/>
                <a:cs typeface="Calibri" panose="020F0502020204030204" pitchFamily="34" charset="0"/>
              </a:defRPr>
            </a:lvl1pPr>
          </a:lstStyle>
          <a:p>
            <a:r>
              <a:rPr lang="es-ES" dirty="0"/>
              <a:t>SOIL MOISTURE EVOLUTION LONGITUDINALLY </a:t>
            </a:r>
          </a:p>
        </p:txBody>
      </p:sp>
    </p:spTree>
    <p:extLst>
      <p:ext uri="{BB962C8B-B14F-4D97-AF65-F5344CB8AC3E}">
        <p14:creationId xmlns:p14="http://schemas.microsoft.com/office/powerpoint/2010/main" val="616364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rot="10800000" flipH="1">
            <a:off x="685800" y="638604"/>
            <a:ext cx="10820400" cy="45719"/>
          </a:xfrm>
          <a:custGeom>
            <a:avLst/>
            <a:gdLst/>
            <a:ahLst/>
            <a:cxnLst/>
            <a:rect l="l" t="t" r="r" b="b"/>
            <a:pathLst>
              <a:path w="120000" h="120000" extrusionOk="0">
                <a:moveTo>
                  <a:pt x="0" y="0"/>
                </a:moveTo>
                <a:lnTo>
                  <a:pt x="120000" y="0"/>
                </a:lnTo>
                <a:lnTo>
                  <a:pt x="120000" y="120000"/>
                </a:lnTo>
                <a:lnTo>
                  <a:pt x="0" y="120000"/>
                </a:lnTo>
                <a:close/>
              </a:path>
            </a:pathLst>
          </a:custGeom>
          <a:solidFill>
            <a:srgbClr val="A5A5A5"/>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61A9"/>
              </a:solidFill>
              <a:latin typeface="Calibri" panose="020F0502020204030204" pitchFamily="34" charset="0"/>
              <a:ea typeface="Calibri"/>
              <a:cs typeface="Calibri" panose="020F0502020204030204" pitchFamily="34" charset="0"/>
              <a:sym typeface="Calibri"/>
            </a:endParaRPr>
          </a:p>
        </p:txBody>
      </p:sp>
      <p:pic>
        <p:nvPicPr>
          <p:cNvPr id="15" name="Google Shape;91;p1">
            <a:extLst>
              <a:ext uri="{FF2B5EF4-FFF2-40B4-BE49-F238E27FC236}">
                <a16:creationId xmlns:a16="http://schemas.microsoft.com/office/drawing/2014/main" id="{E4D3D350-1D7C-45C3-86C4-FFC71D9099B4}"/>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0293980" y="105406"/>
            <a:ext cx="1795827" cy="410206"/>
          </a:xfrm>
          <a:prstGeom prst="rect">
            <a:avLst/>
          </a:prstGeom>
          <a:noFill/>
          <a:ln>
            <a:noFill/>
          </a:ln>
        </p:spPr>
      </p:pic>
      <p:pic>
        <p:nvPicPr>
          <p:cNvPr id="16" name="Google Shape;95;p1" descr="Resultado de imagen de IISTA logo">
            <a:extLst>
              <a:ext uri="{FF2B5EF4-FFF2-40B4-BE49-F238E27FC236}">
                <a16:creationId xmlns:a16="http://schemas.microsoft.com/office/drawing/2014/main" id="{4A6EBED0-EA6C-4B17-A20B-1DC68A9924F6}"/>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9667572" y="11561"/>
            <a:ext cx="620576" cy="620576"/>
          </a:xfrm>
          <a:prstGeom prst="rect">
            <a:avLst/>
          </a:prstGeom>
          <a:noFill/>
          <a:ln>
            <a:noFill/>
          </a:ln>
        </p:spPr>
      </p:pic>
      <p:pic>
        <p:nvPicPr>
          <p:cNvPr id="18" name="Imagen 17">
            <a:extLst>
              <a:ext uri="{FF2B5EF4-FFF2-40B4-BE49-F238E27FC236}">
                <a16:creationId xmlns:a16="http://schemas.microsoft.com/office/drawing/2014/main" id="{DC87F7C3-5A7B-4BED-AF5D-A5849A5BD46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2193" y="96517"/>
            <a:ext cx="1999778" cy="522818"/>
          </a:xfrm>
          <a:prstGeom prst="rect">
            <a:avLst/>
          </a:prstGeom>
        </p:spPr>
      </p:pic>
      <p:sp>
        <p:nvSpPr>
          <p:cNvPr id="105" name="Google Shape;105;p2"/>
          <p:cNvSpPr/>
          <p:nvPr/>
        </p:nvSpPr>
        <p:spPr>
          <a:xfrm>
            <a:off x="589975" y="868128"/>
            <a:ext cx="231756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dirty="0">
                <a:solidFill>
                  <a:srgbClr val="595959"/>
                </a:solidFill>
                <a:latin typeface="Calibri" panose="020F0502020204030204" pitchFamily="34" charset="0"/>
                <a:ea typeface="Calibri"/>
                <a:cs typeface="Calibri" panose="020F0502020204030204" pitchFamily="34" charset="0"/>
                <a:sym typeface="Calibri"/>
              </a:rPr>
              <a:t>Results</a:t>
            </a:r>
            <a:endParaRPr sz="2800" b="0" i="0" u="none" strike="noStrike" cap="none" dirty="0">
              <a:solidFill>
                <a:srgbClr val="595959"/>
              </a:solidFill>
              <a:latin typeface="Calibri" panose="020F0502020204030204" pitchFamily="34" charset="0"/>
              <a:ea typeface="Calibri"/>
              <a:cs typeface="Calibri" panose="020F0502020204030204" pitchFamily="34" charset="0"/>
              <a:sym typeface="Calibri"/>
            </a:endParaRPr>
          </a:p>
        </p:txBody>
      </p:sp>
      <p:pic>
        <p:nvPicPr>
          <p:cNvPr id="4" name="Imagen 3">
            <a:extLst>
              <a:ext uri="{FF2B5EF4-FFF2-40B4-BE49-F238E27FC236}">
                <a16:creationId xmlns:a16="http://schemas.microsoft.com/office/drawing/2014/main" id="{B74FFC83-9E21-4BCF-B42C-8ED78FB63AB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43043" y="1613020"/>
            <a:ext cx="9848850" cy="4461670"/>
          </a:xfrm>
          <a:prstGeom prst="rect">
            <a:avLst/>
          </a:prstGeom>
        </p:spPr>
      </p:pic>
      <p:grpSp>
        <p:nvGrpSpPr>
          <p:cNvPr id="11" name="Grupo 10">
            <a:extLst>
              <a:ext uri="{FF2B5EF4-FFF2-40B4-BE49-F238E27FC236}">
                <a16:creationId xmlns:a16="http://schemas.microsoft.com/office/drawing/2014/main" id="{C4618C4E-0705-4B21-969D-543F9685F91A}"/>
              </a:ext>
            </a:extLst>
          </p:cNvPr>
          <p:cNvGrpSpPr/>
          <p:nvPr/>
        </p:nvGrpSpPr>
        <p:grpSpPr>
          <a:xfrm>
            <a:off x="3161785" y="6141957"/>
            <a:ext cx="8698781" cy="665185"/>
            <a:chOff x="2558102" y="6141957"/>
            <a:chExt cx="8698781" cy="665185"/>
          </a:xfrm>
        </p:grpSpPr>
        <p:sp>
          <p:nvSpPr>
            <p:cNvPr id="9" name="Rectángulo 8">
              <a:extLst>
                <a:ext uri="{FF2B5EF4-FFF2-40B4-BE49-F238E27FC236}">
                  <a16:creationId xmlns:a16="http://schemas.microsoft.com/office/drawing/2014/main" id="{D92B1755-D675-4B18-833D-7581FD0EE248}"/>
                </a:ext>
              </a:extLst>
            </p:cNvPr>
            <p:cNvSpPr/>
            <p:nvPr/>
          </p:nvSpPr>
          <p:spPr>
            <a:xfrm>
              <a:off x="2558102" y="6211829"/>
              <a:ext cx="420575" cy="2057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5AF48272-885A-4926-950A-7F83974B9E1C}"/>
                </a:ext>
              </a:extLst>
            </p:cNvPr>
            <p:cNvSpPr txBox="1"/>
            <p:nvPr/>
          </p:nvSpPr>
          <p:spPr>
            <a:xfrm>
              <a:off x="3076033" y="6141957"/>
              <a:ext cx="8180850" cy="338554"/>
            </a:xfrm>
            <a:prstGeom prst="rect">
              <a:avLst/>
            </a:prstGeom>
            <a:noFill/>
          </p:spPr>
          <p:txBody>
            <a:bodyPr wrap="square" rtlCol="0">
              <a:spAutoFit/>
            </a:bodyPr>
            <a:lstStyle/>
            <a:p>
              <a:r>
                <a:rPr lang="es-ES" dirty="0" err="1"/>
                <a:t>Dataset</a:t>
              </a:r>
              <a:r>
                <a:rPr lang="es-ES" dirty="0"/>
                <a:t> </a:t>
              </a:r>
              <a:r>
                <a:rPr lang="es-ES" dirty="0" err="1"/>
                <a:t>with</a:t>
              </a:r>
              <a:r>
                <a:rPr lang="es-ES" dirty="0"/>
                <a:t> </a:t>
              </a:r>
              <a:r>
                <a:rPr lang="es-ES" dirty="0" err="1"/>
                <a:t>the</a:t>
              </a:r>
              <a:r>
                <a:rPr lang="es-ES" dirty="0"/>
                <a:t> </a:t>
              </a:r>
              <a:r>
                <a:rPr lang="es-ES" dirty="0" err="1"/>
                <a:t>last</a:t>
              </a:r>
              <a:r>
                <a:rPr lang="es-ES" dirty="0"/>
                <a:t> </a:t>
              </a:r>
              <a:r>
                <a:rPr lang="es-ES" dirty="0" err="1"/>
                <a:t>image</a:t>
              </a:r>
              <a:r>
                <a:rPr lang="es-ES" dirty="0"/>
                <a:t> </a:t>
              </a:r>
              <a:r>
                <a:rPr lang="es-ES" dirty="0" err="1"/>
                <a:t>of</a:t>
              </a:r>
              <a:r>
                <a:rPr lang="es-ES" dirty="0"/>
                <a:t> </a:t>
              </a:r>
              <a:r>
                <a:rPr lang="es-ES" dirty="0" err="1"/>
                <a:t>hidrological</a:t>
              </a:r>
              <a:r>
                <a:rPr lang="es-ES" dirty="0"/>
                <a:t> </a:t>
              </a:r>
              <a:r>
                <a:rPr lang="es-ES" dirty="0" err="1"/>
                <a:t>years</a:t>
              </a:r>
              <a:r>
                <a:rPr lang="es-ES" dirty="0"/>
                <a:t> </a:t>
              </a:r>
              <a:r>
                <a:rPr lang="es-ES" sz="1600" b="1" dirty="0" err="1"/>
                <a:t>before</a:t>
              </a:r>
              <a:r>
                <a:rPr lang="es-ES" dirty="0"/>
                <a:t> </a:t>
              </a:r>
              <a:r>
                <a:rPr lang="es-ES" dirty="0" err="1"/>
                <a:t>the</a:t>
              </a:r>
              <a:r>
                <a:rPr lang="es-ES" dirty="0"/>
                <a:t> </a:t>
              </a:r>
              <a:r>
                <a:rPr lang="es-ES" dirty="0" err="1"/>
                <a:t>restoration</a:t>
              </a:r>
              <a:r>
                <a:rPr lang="es-ES" dirty="0"/>
                <a:t> (1984-2014) – 30 </a:t>
              </a:r>
              <a:r>
                <a:rPr lang="es-ES" dirty="0" err="1"/>
                <a:t>images</a:t>
              </a:r>
              <a:endParaRPr lang="es-ES" dirty="0"/>
            </a:p>
          </p:txBody>
        </p:sp>
        <p:sp>
          <p:nvSpPr>
            <p:cNvPr id="21" name="Rectángulo 20">
              <a:extLst>
                <a:ext uri="{FF2B5EF4-FFF2-40B4-BE49-F238E27FC236}">
                  <a16:creationId xmlns:a16="http://schemas.microsoft.com/office/drawing/2014/main" id="{0FD3E749-DCBA-4357-A9A5-06C3B1C788EA}"/>
                </a:ext>
              </a:extLst>
            </p:cNvPr>
            <p:cNvSpPr/>
            <p:nvPr/>
          </p:nvSpPr>
          <p:spPr>
            <a:xfrm>
              <a:off x="2566980" y="6519606"/>
              <a:ext cx="420575" cy="205740"/>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CuadroTexto 21">
              <a:extLst>
                <a:ext uri="{FF2B5EF4-FFF2-40B4-BE49-F238E27FC236}">
                  <a16:creationId xmlns:a16="http://schemas.microsoft.com/office/drawing/2014/main" id="{21136F9C-EF4E-410C-A871-825DF2481C61}"/>
                </a:ext>
              </a:extLst>
            </p:cNvPr>
            <p:cNvSpPr txBox="1"/>
            <p:nvPr/>
          </p:nvSpPr>
          <p:spPr>
            <a:xfrm>
              <a:off x="3084911" y="6468588"/>
              <a:ext cx="7541658" cy="338554"/>
            </a:xfrm>
            <a:prstGeom prst="rect">
              <a:avLst/>
            </a:prstGeom>
            <a:noFill/>
          </p:spPr>
          <p:txBody>
            <a:bodyPr wrap="square" rtlCol="0">
              <a:spAutoFit/>
            </a:bodyPr>
            <a:lstStyle/>
            <a:p>
              <a:r>
                <a:rPr lang="es-ES" dirty="0" err="1"/>
                <a:t>Dataset</a:t>
              </a:r>
              <a:r>
                <a:rPr lang="es-ES" dirty="0"/>
                <a:t> </a:t>
              </a:r>
              <a:r>
                <a:rPr lang="es-ES" dirty="0" err="1"/>
                <a:t>with</a:t>
              </a:r>
              <a:r>
                <a:rPr lang="es-ES" dirty="0"/>
                <a:t> </a:t>
              </a:r>
              <a:r>
                <a:rPr lang="es-ES" dirty="0" err="1"/>
                <a:t>the</a:t>
              </a:r>
              <a:r>
                <a:rPr lang="es-ES" dirty="0"/>
                <a:t> </a:t>
              </a:r>
              <a:r>
                <a:rPr lang="es-ES" dirty="0" err="1"/>
                <a:t>last</a:t>
              </a:r>
              <a:r>
                <a:rPr lang="es-ES" dirty="0"/>
                <a:t> </a:t>
              </a:r>
              <a:r>
                <a:rPr lang="es-ES" dirty="0" err="1"/>
                <a:t>image</a:t>
              </a:r>
              <a:r>
                <a:rPr lang="es-ES" dirty="0"/>
                <a:t> </a:t>
              </a:r>
              <a:r>
                <a:rPr lang="es-ES" dirty="0" err="1"/>
                <a:t>of</a:t>
              </a:r>
              <a:r>
                <a:rPr lang="es-ES" dirty="0"/>
                <a:t> </a:t>
              </a:r>
              <a:r>
                <a:rPr lang="es-ES" dirty="0" err="1"/>
                <a:t>hidrological</a:t>
              </a:r>
              <a:r>
                <a:rPr lang="es-ES" dirty="0"/>
                <a:t> </a:t>
              </a:r>
              <a:r>
                <a:rPr lang="es-ES" dirty="0" err="1"/>
                <a:t>years</a:t>
              </a:r>
              <a:r>
                <a:rPr lang="es-ES" dirty="0"/>
                <a:t> </a:t>
              </a:r>
              <a:r>
                <a:rPr lang="es-ES" sz="1600" b="1" dirty="0"/>
                <a:t>after</a:t>
              </a:r>
              <a:r>
                <a:rPr lang="es-ES" dirty="0"/>
                <a:t> </a:t>
              </a:r>
              <a:r>
                <a:rPr lang="es-ES" dirty="0" err="1"/>
                <a:t>the</a:t>
              </a:r>
              <a:r>
                <a:rPr lang="es-ES" dirty="0"/>
                <a:t> </a:t>
              </a:r>
              <a:r>
                <a:rPr lang="es-ES" dirty="0" err="1"/>
                <a:t>restoration</a:t>
              </a:r>
              <a:r>
                <a:rPr lang="es-ES" dirty="0"/>
                <a:t> (2014-2016) – 3 </a:t>
              </a:r>
              <a:r>
                <a:rPr lang="es-ES" dirty="0" err="1"/>
                <a:t>images</a:t>
              </a:r>
              <a:endParaRPr lang="es-ES" dirty="0"/>
            </a:p>
          </p:txBody>
        </p:sp>
      </p:grpSp>
      <p:sp>
        <p:nvSpPr>
          <p:cNvPr id="12" name="CuadroTexto 11">
            <a:extLst>
              <a:ext uri="{FF2B5EF4-FFF2-40B4-BE49-F238E27FC236}">
                <a16:creationId xmlns:a16="http://schemas.microsoft.com/office/drawing/2014/main" id="{BC237E1C-D456-4966-BA7A-AC0475FFE574}"/>
              </a:ext>
            </a:extLst>
          </p:cNvPr>
          <p:cNvSpPr txBox="1"/>
          <p:nvPr/>
        </p:nvSpPr>
        <p:spPr>
          <a:xfrm>
            <a:off x="1010334" y="6178645"/>
            <a:ext cx="2317560" cy="307777"/>
          </a:xfrm>
          <a:prstGeom prst="rect">
            <a:avLst/>
          </a:prstGeom>
          <a:noFill/>
        </p:spPr>
        <p:txBody>
          <a:bodyPr wrap="square" rtlCol="0">
            <a:spAutoFit/>
          </a:bodyPr>
          <a:lstStyle/>
          <a:p>
            <a:r>
              <a:rPr lang="es-ES" dirty="0"/>
              <a:t>Mean </a:t>
            </a:r>
            <a:r>
              <a:rPr lang="es-ES" dirty="0" err="1"/>
              <a:t>Prec</a:t>
            </a:r>
            <a:r>
              <a:rPr lang="es-ES" dirty="0"/>
              <a:t>. = 745.14mm</a:t>
            </a:r>
          </a:p>
        </p:txBody>
      </p:sp>
      <p:sp>
        <p:nvSpPr>
          <p:cNvPr id="25" name="CuadroTexto 24">
            <a:extLst>
              <a:ext uri="{FF2B5EF4-FFF2-40B4-BE49-F238E27FC236}">
                <a16:creationId xmlns:a16="http://schemas.microsoft.com/office/drawing/2014/main" id="{D99B8E1B-D984-4746-8517-970AD989F899}"/>
              </a:ext>
            </a:extLst>
          </p:cNvPr>
          <p:cNvSpPr txBox="1"/>
          <p:nvPr/>
        </p:nvSpPr>
        <p:spPr>
          <a:xfrm>
            <a:off x="1019212" y="6483976"/>
            <a:ext cx="2317560" cy="307777"/>
          </a:xfrm>
          <a:prstGeom prst="rect">
            <a:avLst/>
          </a:prstGeom>
          <a:noFill/>
        </p:spPr>
        <p:txBody>
          <a:bodyPr wrap="square" rtlCol="0">
            <a:spAutoFit/>
          </a:bodyPr>
          <a:lstStyle/>
          <a:p>
            <a:r>
              <a:rPr lang="es-ES" dirty="0"/>
              <a:t>Mean </a:t>
            </a:r>
            <a:r>
              <a:rPr lang="es-ES" dirty="0" err="1"/>
              <a:t>Prec</a:t>
            </a:r>
            <a:r>
              <a:rPr lang="es-ES" dirty="0"/>
              <a:t>. = 534.36mm</a:t>
            </a:r>
          </a:p>
        </p:txBody>
      </p:sp>
      <p:sp>
        <p:nvSpPr>
          <p:cNvPr id="23" name="CuadroTexto 22">
            <a:extLst>
              <a:ext uri="{FF2B5EF4-FFF2-40B4-BE49-F238E27FC236}">
                <a16:creationId xmlns:a16="http://schemas.microsoft.com/office/drawing/2014/main" id="{7E544325-749A-4332-8C92-CB8491C3028D}"/>
              </a:ext>
            </a:extLst>
          </p:cNvPr>
          <p:cNvSpPr txBox="1"/>
          <p:nvPr/>
        </p:nvSpPr>
        <p:spPr>
          <a:xfrm>
            <a:off x="4281709" y="886557"/>
            <a:ext cx="3628582" cy="584775"/>
          </a:xfrm>
          <a:prstGeom prst="rect">
            <a:avLst/>
          </a:prstGeom>
          <a:solidFill>
            <a:schemeClr val="bg1"/>
          </a:solidFill>
          <a:ln>
            <a:solidFill>
              <a:schemeClr val="tx1">
                <a:alpha val="25000"/>
              </a:schemeClr>
            </a:solidFill>
          </a:ln>
        </p:spPr>
        <p:txBody>
          <a:bodyPr wrap="square" rtlCol="0">
            <a:spAutoFit/>
          </a:bodyPr>
          <a:lstStyle>
            <a:defPPr marR="0" lvl="0" algn="l" rtl="0">
              <a:lnSpc>
                <a:spcPct val="100000"/>
              </a:lnSpc>
              <a:spcBef>
                <a:spcPts val="0"/>
              </a:spcBef>
              <a:spcAft>
                <a:spcPts val="0"/>
              </a:spcAft>
              <a:defRPr/>
            </a:defPPr>
            <a:lvl1pPr algn="ctr">
              <a:defRPr sz="1600" b="1">
                <a:solidFill>
                  <a:srgbClr val="000000">
                    <a:alpha val="25000"/>
                  </a:srgbClr>
                </a:solidFill>
                <a:latin typeface="Calibri" panose="020F0502020204030204" pitchFamily="34" charset="0"/>
                <a:cs typeface="Calibri" panose="020F0502020204030204" pitchFamily="34" charset="0"/>
              </a:defRPr>
            </a:lvl1pPr>
          </a:lstStyle>
          <a:p>
            <a:r>
              <a:rPr lang="es-ES" dirty="0"/>
              <a:t>PRECIPITATION &amp; NDVI</a:t>
            </a:r>
          </a:p>
          <a:p>
            <a:r>
              <a:rPr lang="es-ES" dirty="0"/>
              <a:t>PRE &amp; POST RESTAURATION</a:t>
            </a:r>
          </a:p>
        </p:txBody>
      </p:sp>
      <p:grpSp>
        <p:nvGrpSpPr>
          <p:cNvPr id="24" name="Grupo 23">
            <a:extLst>
              <a:ext uri="{FF2B5EF4-FFF2-40B4-BE49-F238E27FC236}">
                <a16:creationId xmlns:a16="http://schemas.microsoft.com/office/drawing/2014/main" id="{6D13D1B2-7A02-4CCB-AF04-3F03451D8798}"/>
              </a:ext>
            </a:extLst>
          </p:cNvPr>
          <p:cNvGrpSpPr/>
          <p:nvPr/>
        </p:nvGrpSpPr>
        <p:grpSpPr>
          <a:xfrm>
            <a:off x="1978841" y="924666"/>
            <a:ext cx="2032319" cy="466642"/>
            <a:chOff x="9188311" y="791590"/>
            <a:chExt cx="2317560" cy="466642"/>
          </a:xfrm>
        </p:grpSpPr>
        <p:sp>
          <p:nvSpPr>
            <p:cNvPr id="26" name="Rectángulo: esquinas redondeadas 25">
              <a:extLst>
                <a:ext uri="{FF2B5EF4-FFF2-40B4-BE49-F238E27FC236}">
                  <a16:creationId xmlns:a16="http://schemas.microsoft.com/office/drawing/2014/main" id="{17991D1C-7104-45B7-94D0-13429E3D6A28}"/>
                </a:ext>
              </a:extLst>
            </p:cNvPr>
            <p:cNvSpPr/>
            <p:nvPr/>
          </p:nvSpPr>
          <p:spPr>
            <a:xfrm>
              <a:off x="9188311" y="791590"/>
              <a:ext cx="2317560" cy="466642"/>
            </a:xfrm>
            <a:prstGeom prst="roundRect">
              <a:avLst/>
            </a:prstGeom>
            <a:solidFill>
              <a:schemeClr val="accent6">
                <a:lumMod val="40000"/>
                <a:lumOff val="60000"/>
              </a:schemeClr>
            </a:solidFill>
            <a:ln w="28575" cap="flat" cmpd="sng" algn="ctr">
              <a:solidFill>
                <a:schemeClr val="accent6"/>
              </a:solidFill>
              <a:prstDash val="solid"/>
            </a:ln>
            <a:effectLst/>
          </p:spPr>
          <p:txBody>
            <a:bodyPr vert="horz" rtlCol="0" anchor="ctr" anchorCtr="0">
              <a:noAutofit/>
            </a:bodyP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7" name="CuadroTexto 26">
              <a:extLst>
                <a:ext uri="{FF2B5EF4-FFF2-40B4-BE49-F238E27FC236}">
                  <a16:creationId xmlns:a16="http://schemas.microsoft.com/office/drawing/2014/main" id="{4D6A0A79-49C4-447A-B9C4-8EA5283A707B}"/>
                </a:ext>
              </a:extLst>
            </p:cNvPr>
            <p:cNvSpPr txBox="1"/>
            <p:nvPr/>
          </p:nvSpPr>
          <p:spPr>
            <a:xfrm>
              <a:off x="9452345" y="843540"/>
              <a:ext cx="1789491" cy="369332"/>
            </a:xfrm>
            <a:prstGeom prst="rect">
              <a:avLst/>
            </a:prstGeom>
            <a:solidFill>
              <a:schemeClr val="accent6">
                <a:lumMod val="40000"/>
                <a:lumOff val="60000"/>
              </a:schemeClr>
            </a:solidFill>
            <a:ln w="28575">
              <a:noFill/>
            </a:ln>
          </p:spPr>
          <p:txBody>
            <a:bodyPr wrap="square" rtlCol="0">
              <a:spAutoFit/>
            </a:bodyPr>
            <a:lstStyle/>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BARJAS DITCH</a:t>
              </a:r>
            </a:p>
          </p:txBody>
        </p:sp>
      </p:grpSp>
      <p:sp>
        <p:nvSpPr>
          <p:cNvPr id="28" name="CuadroTexto 27">
            <a:extLst>
              <a:ext uri="{FF2B5EF4-FFF2-40B4-BE49-F238E27FC236}">
                <a16:creationId xmlns:a16="http://schemas.microsoft.com/office/drawing/2014/main" id="{F5EDF06F-BC28-48F9-A76A-B4145A5AAE27}"/>
              </a:ext>
            </a:extLst>
          </p:cNvPr>
          <p:cNvSpPr txBox="1"/>
          <p:nvPr/>
        </p:nvSpPr>
        <p:spPr>
          <a:xfrm>
            <a:off x="8020601" y="806029"/>
            <a:ext cx="3902370" cy="769441"/>
          </a:xfrm>
          <a:prstGeom prst="rect">
            <a:avLst/>
          </a:prstGeom>
          <a:solidFill>
            <a:schemeClr val="accent6"/>
          </a:solidFill>
          <a:ln>
            <a:solidFill>
              <a:schemeClr val="tx1"/>
            </a:solidFill>
          </a:ln>
        </p:spPr>
        <p:txBody>
          <a:bodyPr wrap="square" rtlCol="0">
            <a:spAutoFit/>
          </a:bodyPr>
          <a:lstStyle>
            <a:defPPr marR="0" lvl="0" algn="l" rtl="0">
              <a:lnSpc>
                <a:spcPct val="100000"/>
              </a:lnSpc>
              <a:spcBef>
                <a:spcPts val="0"/>
              </a:spcBef>
              <a:spcAft>
                <a:spcPts val="0"/>
              </a:spcAft>
              <a:defRPr/>
            </a:defPPr>
            <a:lvl1pPr algn="ctr">
              <a:defRPr sz="2200" b="1">
                <a:solidFill>
                  <a:schemeClr val="bg1"/>
                </a:solidFill>
                <a:latin typeface="Calibri" panose="020F0502020204030204" pitchFamily="34" charset="0"/>
                <a:cs typeface="Calibri" panose="020F0502020204030204" pitchFamily="34" charset="0"/>
              </a:defRPr>
            </a:lvl1pPr>
          </a:lstStyle>
          <a:p>
            <a:r>
              <a:rPr lang="es-ES" dirty="0"/>
              <a:t>SOIL MOISTURE EVOLUTION LONGITUDINALLY </a:t>
            </a:r>
          </a:p>
        </p:txBody>
      </p:sp>
    </p:spTree>
    <p:extLst>
      <p:ext uri="{BB962C8B-B14F-4D97-AF65-F5344CB8AC3E}">
        <p14:creationId xmlns:p14="http://schemas.microsoft.com/office/powerpoint/2010/main" val="3999328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p:nvPr/>
        </p:nvSpPr>
        <p:spPr>
          <a:xfrm rot="10800000" flipH="1">
            <a:off x="685800" y="638604"/>
            <a:ext cx="10820400" cy="45719"/>
          </a:xfrm>
          <a:custGeom>
            <a:avLst/>
            <a:gdLst/>
            <a:ahLst/>
            <a:cxnLst/>
            <a:rect l="l" t="t" r="r" b="b"/>
            <a:pathLst>
              <a:path w="120000" h="120000" extrusionOk="0">
                <a:moveTo>
                  <a:pt x="0" y="0"/>
                </a:moveTo>
                <a:lnTo>
                  <a:pt x="120000" y="0"/>
                </a:lnTo>
                <a:lnTo>
                  <a:pt x="120000" y="120000"/>
                </a:lnTo>
                <a:lnTo>
                  <a:pt x="0" y="120000"/>
                </a:lnTo>
                <a:close/>
              </a:path>
            </a:pathLst>
          </a:custGeom>
          <a:solidFill>
            <a:srgbClr val="A5A5A5"/>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61A9"/>
              </a:solidFill>
              <a:latin typeface="Calibri" panose="020F0502020204030204" pitchFamily="34" charset="0"/>
              <a:ea typeface="Calibri"/>
              <a:cs typeface="Calibri" panose="020F0502020204030204" pitchFamily="34" charset="0"/>
              <a:sym typeface="Calibri"/>
            </a:endParaRPr>
          </a:p>
        </p:txBody>
      </p:sp>
      <p:pic>
        <p:nvPicPr>
          <p:cNvPr id="15" name="Google Shape;91;p1">
            <a:extLst>
              <a:ext uri="{FF2B5EF4-FFF2-40B4-BE49-F238E27FC236}">
                <a16:creationId xmlns:a16="http://schemas.microsoft.com/office/drawing/2014/main" id="{E4D3D350-1D7C-45C3-86C4-FFC71D9099B4}"/>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0293980" y="105406"/>
            <a:ext cx="1795827" cy="410206"/>
          </a:xfrm>
          <a:prstGeom prst="rect">
            <a:avLst/>
          </a:prstGeom>
          <a:noFill/>
          <a:ln>
            <a:noFill/>
          </a:ln>
        </p:spPr>
      </p:pic>
      <p:pic>
        <p:nvPicPr>
          <p:cNvPr id="16" name="Google Shape;95;p1" descr="Resultado de imagen de IISTA logo">
            <a:extLst>
              <a:ext uri="{FF2B5EF4-FFF2-40B4-BE49-F238E27FC236}">
                <a16:creationId xmlns:a16="http://schemas.microsoft.com/office/drawing/2014/main" id="{4A6EBED0-EA6C-4B17-A20B-1DC68A9924F6}"/>
              </a:ext>
            </a:extLst>
          </p:cNvPr>
          <p:cNvPicPr>
            <a:picLocks noChangeAspect="1"/>
          </p:cNvPicPr>
          <p:nvPr/>
        </p:nvPicPr>
        <p:blipFill rotWithShape="1">
          <a:blip r:embed="rId4" cstate="email">
            <a:alphaModFix/>
            <a:extLst>
              <a:ext uri="{28A0092B-C50C-407E-A947-70E740481C1C}">
                <a14:useLocalDpi xmlns:a14="http://schemas.microsoft.com/office/drawing/2010/main"/>
              </a:ext>
            </a:extLst>
          </a:blip>
          <a:srcRect/>
          <a:stretch/>
        </p:blipFill>
        <p:spPr>
          <a:xfrm>
            <a:off x="9667572" y="11561"/>
            <a:ext cx="620576" cy="620576"/>
          </a:xfrm>
          <a:prstGeom prst="rect">
            <a:avLst/>
          </a:prstGeom>
          <a:noFill/>
          <a:ln>
            <a:noFill/>
          </a:ln>
        </p:spPr>
      </p:pic>
      <p:pic>
        <p:nvPicPr>
          <p:cNvPr id="17" name="Imagen 16">
            <a:extLst>
              <a:ext uri="{FF2B5EF4-FFF2-40B4-BE49-F238E27FC236}">
                <a16:creationId xmlns:a16="http://schemas.microsoft.com/office/drawing/2014/main" id="{EC590E61-8511-4FD1-9769-3AB5652790F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651212" y="2093"/>
            <a:ext cx="1050323" cy="633071"/>
          </a:xfrm>
          <a:prstGeom prst="rect">
            <a:avLst/>
          </a:prstGeom>
        </p:spPr>
      </p:pic>
      <p:pic>
        <p:nvPicPr>
          <p:cNvPr id="18" name="Imagen 17">
            <a:extLst>
              <a:ext uri="{FF2B5EF4-FFF2-40B4-BE49-F238E27FC236}">
                <a16:creationId xmlns:a16="http://schemas.microsoft.com/office/drawing/2014/main" id="{DC87F7C3-5A7B-4BED-AF5D-A5849A5BD46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2193" y="96517"/>
            <a:ext cx="1999778" cy="522818"/>
          </a:xfrm>
          <a:prstGeom prst="rect">
            <a:avLst/>
          </a:prstGeom>
        </p:spPr>
      </p:pic>
      <p:sp>
        <p:nvSpPr>
          <p:cNvPr id="105" name="Google Shape;105;p2"/>
          <p:cNvSpPr/>
          <p:nvPr/>
        </p:nvSpPr>
        <p:spPr>
          <a:xfrm>
            <a:off x="622284" y="726349"/>
            <a:ext cx="3986291"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u="none" strike="noStrike" cap="none" dirty="0">
                <a:solidFill>
                  <a:srgbClr val="595959"/>
                </a:solidFill>
                <a:latin typeface="Calibri" panose="020F0502020204030204" pitchFamily="34" charset="0"/>
                <a:ea typeface="Calibri"/>
                <a:cs typeface="Calibri" panose="020F0502020204030204" pitchFamily="34" charset="0"/>
                <a:sym typeface="Calibri"/>
              </a:rPr>
              <a:t>Conclusions</a:t>
            </a:r>
            <a:endParaRPr sz="2800" b="0" i="0" u="none" strike="noStrike" cap="none" dirty="0">
              <a:solidFill>
                <a:srgbClr val="595959"/>
              </a:solidFill>
              <a:latin typeface="Calibri" panose="020F0502020204030204" pitchFamily="34" charset="0"/>
              <a:ea typeface="Calibri"/>
              <a:cs typeface="Calibri" panose="020F0502020204030204" pitchFamily="34" charset="0"/>
              <a:sym typeface="Calibri"/>
            </a:endParaRPr>
          </a:p>
        </p:txBody>
      </p:sp>
      <p:sp>
        <p:nvSpPr>
          <p:cNvPr id="13" name="Rectángulo: esquinas redondeadas 12">
            <a:extLst>
              <a:ext uri="{FF2B5EF4-FFF2-40B4-BE49-F238E27FC236}">
                <a16:creationId xmlns:a16="http://schemas.microsoft.com/office/drawing/2014/main" id="{D174DBB7-A931-4B5B-95CF-27578F951759}"/>
              </a:ext>
            </a:extLst>
          </p:cNvPr>
          <p:cNvSpPr/>
          <p:nvPr/>
        </p:nvSpPr>
        <p:spPr>
          <a:xfrm>
            <a:off x="471383" y="1248563"/>
            <a:ext cx="3007107" cy="452371"/>
          </a:xfrm>
          <a:prstGeom prst="roundRect">
            <a:avLst/>
          </a:prstGeom>
          <a:solidFill>
            <a:schemeClr val="accent5">
              <a:lumMod val="20000"/>
              <a:lumOff val="80000"/>
            </a:schemeClr>
          </a:solidFill>
          <a:ln w="28575" cap="flat" cmpd="sng" algn="ctr">
            <a:solidFill>
              <a:srgbClr val="4F81BD"/>
            </a:solidFill>
            <a:prstDash val="solid"/>
          </a:ln>
          <a:effectLst/>
        </p:spPr>
        <p:txBody>
          <a:bodyPr rtlCol="0" anchor="ct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Rectángulo: esquinas redondeadas 13">
            <a:extLst>
              <a:ext uri="{FF2B5EF4-FFF2-40B4-BE49-F238E27FC236}">
                <a16:creationId xmlns:a16="http://schemas.microsoft.com/office/drawing/2014/main" id="{657494BA-C3E8-4F29-8A03-B6016C8F8B3A}"/>
              </a:ext>
            </a:extLst>
          </p:cNvPr>
          <p:cNvSpPr/>
          <p:nvPr/>
        </p:nvSpPr>
        <p:spPr>
          <a:xfrm>
            <a:off x="471383" y="4122698"/>
            <a:ext cx="2574191" cy="462471"/>
          </a:xfrm>
          <a:prstGeom prst="roundRect">
            <a:avLst/>
          </a:prstGeom>
          <a:solidFill>
            <a:schemeClr val="accent6">
              <a:lumMod val="20000"/>
              <a:lumOff val="80000"/>
            </a:schemeClr>
          </a:solidFill>
          <a:ln w="28575" cap="flat" cmpd="sng" algn="ctr">
            <a:solidFill>
              <a:schemeClr val="accent6"/>
            </a:solidFill>
            <a:prstDash val="solid"/>
          </a:ln>
          <a:effectLst/>
        </p:spPr>
        <p:txBody>
          <a:bodyPr rtlCol="0" anchor="ctr"/>
          <a:lstStyle/>
          <a:p>
            <a:pPr marL="0" marR="0" lvl="0" indent="0" algn="ctr" defTabSz="4176431" eaLnBrk="1" fontAlgn="auto" latinLnBrk="0" hangingPunct="1">
              <a:lnSpc>
                <a:spcPct val="100000"/>
              </a:lnSpc>
              <a:spcBef>
                <a:spcPts val="0"/>
              </a:spcBef>
              <a:spcAft>
                <a:spcPts val="0"/>
              </a:spcAft>
              <a:buClrTx/>
              <a:buSzTx/>
              <a:buFontTx/>
              <a:buNone/>
              <a:tabLst/>
              <a:defRPr/>
            </a:pPr>
            <a:endParaRPr kumimoji="0" lang="es-ES" sz="6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 name="CuadroTexto 18">
            <a:extLst>
              <a:ext uri="{FF2B5EF4-FFF2-40B4-BE49-F238E27FC236}">
                <a16:creationId xmlns:a16="http://schemas.microsoft.com/office/drawing/2014/main" id="{59B7D973-1C70-47AF-97CD-1BEBBF19C51B}"/>
              </a:ext>
            </a:extLst>
          </p:cNvPr>
          <p:cNvSpPr txBox="1"/>
          <p:nvPr/>
        </p:nvSpPr>
        <p:spPr>
          <a:xfrm>
            <a:off x="808868" y="1266976"/>
            <a:ext cx="2453908" cy="369332"/>
          </a:xfrm>
          <a:prstGeom prst="rect">
            <a:avLst/>
          </a:prstGeom>
          <a:noFill/>
        </p:spPr>
        <p:txBody>
          <a:bodyPr wrap="square" rtlCol="0">
            <a:spAutoFit/>
          </a:bodyPr>
          <a:lstStyle/>
          <a:p>
            <a:pPr marL="0" marR="0" lvl="0" indent="0" algn="ctr" defTabSz="4176431"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GLOBAL /BASINS SCALE</a:t>
            </a:r>
          </a:p>
        </p:txBody>
      </p:sp>
      <p:sp>
        <p:nvSpPr>
          <p:cNvPr id="20" name="CuadroTexto 19">
            <a:extLst>
              <a:ext uri="{FF2B5EF4-FFF2-40B4-BE49-F238E27FC236}">
                <a16:creationId xmlns:a16="http://schemas.microsoft.com/office/drawing/2014/main" id="{1CE1FD7A-5D8D-4946-AC63-88A54C4F7FA2}"/>
              </a:ext>
            </a:extLst>
          </p:cNvPr>
          <p:cNvSpPr txBox="1"/>
          <p:nvPr/>
        </p:nvSpPr>
        <p:spPr>
          <a:xfrm>
            <a:off x="936223" y="4169267"/>
            <a:ext cx="1644510" cy="369332"/>
          </a:xfrm>
          <a:prstGeom prst="rect">
            <a:avLst/>
          </a:prstGeom>
          <a:noFill/>
        </p:spPr>
        <p:txBody>
          <a:bodyPr wrap="square" rtlCol="0">
            <a:spAutoFit/>
          </a:bodyPr>
          <a:lstStyle>
            <a:defPPr marR="0" lvl="0" algn="l" rtl="0">
              <a:lnSpc>
                <a:spcPct val="100000"/>
              </a:lnSpc>
              <a:spcBef>
                <a:spcPts val="0"/>
              </a:spcBef>
              <a:spcAft>
                <a:spcPts val="0"/>
              </a:spcAft>
            </a:defPPr>
            <a:lvl1pPr marL="0" indent="0" algn="ctr" defTabSz="4176431" eaLnBrk="1" fontAlgn="auto" latinLnBrk="0" hangingPunct="1">
              <a:buClrTx/>
              <a:buSzTx/>
              <a:buFontTx/>
              <a:buNone/>
              <a:tabLst/>
              <a:defRPr kumimoji="0" sz="1800" b="1" kern="1200" spc="0" normalizeH="0" baseline="0">
                <a:ln>
                  <a:noFill/>
                </a:ln>
                <a:solidFill>
                  <a:prstClr val="black"/>
                </a:solidFill>
                <a:effectLst/>
                <a:uLnTx/>
                <a:uFillTx/>
                <a:latin typeface="Calibri"/>
                <a:ea typeface="+mn-ea"/>
                <a:cs typeface="+mn-cs"/>
              </a:defRPr>
            </a:lvl1pPr>
          </a:lstStyle>
          <a:p>
            <a:r>
              <a:rPr lang="es-ES" dirty="0">
                <a:latin typeface="Calibri" panose="020F0502020204030204" pitchFamily="34" charset="0"/>
                <a:cs typeface="Calibri" panose="020F0502020204030204" pitchFamily="34" charset="0"/>
              </a:rPr>
              <a:t>BARJAS DITCH</a:t>
            </a:r>
          </a:p>
        </p:txBody>
      </p:sp>
      <p:sp>
        <p:nvSpPr>
          <p:cNvPr id="2" name="Rectángulo: esquinas redondeadas 1">
            <a:extLst>
              <a:ext uri="{FF2B5EF4-FFF2-40B4-BE49-F238E27FC236}">
                <a16:creationId xmlns:a16="http://schemas.microsoft.com/office/drawing/2014/main" id="{1CC980AD-15A9-475A-A7AB-F2BC10071725}"/>
              </a:ext>
            </a:extLst>
          </p:cNvPr>
          <p:cNvSpPr/>
          <p:nvPr/>
        </p:nvSpPr>
        <p:spPr>
          <a:xfrm>
            <a:off x="808868" y="1783914"/>
            <a:ext cx="10801286" cy="2175344"/>
          </a:xfrm>
          <a:prstGeom prst="roundRect">
            <a:avLst>
              <a:gd name="adj" fmla="val 6907"/>
            </a:avLst>
          </a:prstGeom>
          <a:solidFill>
            <a:schemeClr val="accent5">
              <a:lumMod val="20000"/>
              <a:lumOff val="80000"/>
            </a:schemeClr>
          </a:solidFill>
          <a:ln w="28575" cap="flat" cmpd="sng" algn="ctr">
            <a:solidFill>
              <a:srgbClr val="4F81BD"/>
            </a:solidFill>
            <a:prstDash val="solid"/>
          </a:ln>
          <a:effectLst/>
        </p:spPr>
        <p:txBody>
          <a:bodyPr rtlCol="0" anchor="ctr"/>
          <a:lstStyle/>
          <a:p>
            <a:pPr algn="ctr" defTabSz="4176431">
              <a:buClrTx/>
            </a:pPr>
            <a:endParaRPr lang="es-ES" sz="6000" kern="1200" dirty="0">
              <a:solidFill>
                <a:prstClr val="black"/>
              </a:solidFill>
              <a:latin typeface="Calibri" panose="020F0502020204030204" pitchFamily="34" charset="0"/>
              <a:cs typeface="Calibri" panose="020F0502020204030204" pitchFamily="34" charset="0"/>
            </a:endParaRPr>
          </a:p>
        </p:txBody>
      </p:sp>
      <p:sp>
        <p:nvSpPr>
          <p:cNvPr id="21" name="Rectángulo: esquinas redondeadas 20">
            <a:extLst>
              <a:ext uri="{FF2B5EF4-FFF2-40B4-BE49-F238E27FC236}">
                <a16:creationId xmlns:a16="http://schemas.microsoft.com/office/drawing/2014/main" id="{20E5CD11-3587-44C3-88CF-FCEAACAD27C1}"/>
              </a:ext>
            </a:extLst>
          </p:cNvPr>
          <p:cNvSpPr/>
          <p:nvPr/>
        </p:nvSpPr>
        <p:spPr>
          <a:xfrm>
            <a:off x="789754" y="4707020"/>
            <a:ext cx="10820400" cy="1384995"/>
          </a:xfrm>
          <a:prstGeom prst="roundRect">
            <a:avLst>
              <a:gd name="adj" fmla="val 6699"/>
            </a:avLst>
          </a:prstGeom>
          <a:solidFill>
            <a:schemeClr val="accent6">
              <a:lumMod val="20000"/>
              <a:lumOff val="80000"/>
            </a:schemeClr>
          </a:solidFill>
          <a:ln w="28575" cap="flat" cmpd="sng" algn="ctr">
            <a:solidFill>
              <a:schemeClr val="accent6"/>
            </a:solidFill>
            <a:prstDash val="solid"/>
          </a:ln>
          <a:effectLst/>
        </p:spPr>
        <p:txBody>
          <a:bodyPr rtlCol="0" anchor="ctr"/>
          <a:lstStyle/>
          <a:p>
            <a:pPr algn="ctr" defTabSz="4176431">
              <a:buClrTx/>
            </a:pPr>
            <a:endParaRPr lang="es-ES" sz="6000" kern="1200">
              <a:solidFill>
                <a:prstClr val="black"/>
              </a:solidFill>
              <a:latin typeface="Calibri" panose="020F0502020204030204" pitchFamily="34" charset="0"/>
              <a:cs typeface="Calibri" panose="020F0502020204030204" pitchFamily="34" charset="0"/>
            </a:endParaRPr>
          </a:p>
        </p:txBody>
      </p:sp>
      <p:sp>
        <p:nvSpPr>
          <p:cNvPr id="3" name="CuadroTexto 2">
            <a:extLst>
              <a:ext uri="{FF2B5EF4-FFF2-40B4-BE49-F238E27FC236}">
                <a16:creationId xmlns:a16="http://schemas.microsoft.com/office/drawing/2014/main" id="{010AD761-C35A-4583-949E-831E36BD1110}"/>
              </a:ext>
            </a:extLst>
          </p:cNvPr>
          <p:cNvSpPr txBox="1"/>
          <p:nvPr/>
        </p:nvSpPr>
        <p:spPr>
          <a:xfrm>
            <a:off x="893710" y="1853474"/>
            <a:ext cx="10343042" cy="2031325"/>
          </a:xfrm>
          <a:prstGeom prst="rect">
            <a:avLst/>
          </a:prstGeom>
          <a:noFill/>
        </p:spPr>
        <p:txBody>
          <a:bodyPr wrap="square" rtlCol="0">
            <a:spAutoFit/>
          </a:bodyPr>
          <a:lstStyle/>
          <a:p>
            <a:pPr marL="285750" indent="-285750">
              <a:buFont typeface="Arial" panose="020B0604020202020204" pitchFamily="34" charset="0"/>
              <a:buChar char="•"/>
            </a:pPr>
            <a:r>
              <a:rPr lang="es-ES" dirty="0">
                <a:latin typeface="Calibri" panose="020F0502020204030204" pitchFamily="34" charset="0"/>
                <a:cs typeface="Calibri" panose="020F0502020204030204" pitchFamily="34" charset="0"/>
              </a:rPr>
              <a:t>SNOW PRECIPITATION KEEPS CONSTANT NDVI VALUES OVER TIMES, DESPITE PRECIPITATION IS DESCENDING (QUANTITY &amp; DAYS) </a:t>
            </a:r>
          </a:p>
          <a:p>
            <a:pPr marL="285750" indent="-285750">
              <a:buFont typeface="Arial" panose="020B0604020202020204" pitchFamily="34" charset="0"/>
              <a:buChar char="•"/>
            </a:pPr>
            <a:endParaRPr lang="es-E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s-ES" dirty="0">
                <a:latin typeface="Calibri" panose="020F0502020204030204" pitchFamily="34" charset="0"/>
                <a:cs typeface="Calibri" panose="020F0502020204030204" pitchFamily="34" charset="0"/>
              </a:rPr>
              <a:t>NDVI VALUES IN DITCHES WITH AGRICULTURE LAND USES ARE HIGHER THAN CONIFERS, HOWEVER, LOWER THAN QUERCINES</a:t>
            </a:r>
          </a:p>
          <a:p>
            <a:pPr marL="285750" indent="-285750">
              <a:buFont typeface="Arial" panose="020B0604020202020204" pitchFamily="34" charset="0"/>
              <a:buChar char="•"/>
            </a:pPr>
            <a:endParaRPr lang="es-E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s-ES" dirty="0">
                <a:latin typeface="Calibri" panose="020F0502020204030204" pitchFamily="34" charset="0"/>
                <a:cs typeface="Calibri" panose="020F0502020204030204" pitchFamily="34" charset="0"/>
              </a:rPr>
              <a:t>THE NOTABLY DIFFERENCES IN NDVI FROM APRIL TO WINTER IN BUFFER ZONES AND NON INFLUENCES ZONES, IT IS CAUSED BY THE SNOWMELT SEASON AND ITS EFFECTS ON THE INCREASE OF WATER CIRCULATION IN DITCHES</a:t>
            </a:r>
          </a:p>
          <a:p>
            <a:pPr marL="285750" indent="-285750">
              <a:buFont typeface="Arial" panose="020B0604020202020204" pitchFamily="34" charset="0"/>
              <a:buChar char="•"/>
            </a:pPr>
            <a:endParaRPr lang="es-E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ALTHOUGH ADRA HAS A LOWER PRECIPITATION, ITS IRRIGATION DITCHES HAVE HIGHER NDVI VALUES AND THIS MAY BE DUE TO THE LOWER PERSISTENCE OF SURFACE SNOW.</a:t>
            </a:r>
            <a:endParaRPr lang="es-ES" dirty="0">
              <a:latin typeface="Calibri" panose="020F0502020204030204" pitchFamily="34" charset="0"/>
              <a:cs typeface="Calibri" panose="020F0502020204030204" pitchFamily="34" charset="0"/>
            </a:endParaRPr>
          </a:p>
        </p:txBody>
      </p:sp>
      <p:sp>
        <p:nvSpPr>
          <p:cNvPr id="23" name="CuadroTexto 22">
            <a:extLst>
              <a:ext uri="{FF2B5EF4-FFF2-40B4-BE49-F238E27FC236}">
                <a16:creationId xmlns:a16="http://schemas.microsoft.com/office/drawing/2014/main" id="{C19EEF7E-BD76-4B45-9CC5-812A52D6168D}"/>
              </a:ext>
            </a:extLst>
          </p:cNvPr>
          <p:cNvSpPr txBox="1"/>
          <p:nvPr/>
        </p:nvSpPr>
        <p:spPr>
          <a:xfrm>
            <a:off x="800543" y="4830815"/>
            <a:ext cx="10612491" cy="1384995"/>
          </a:xfrm>
          <a:prstGeom prst="rect">
            <a:avLst/>
          </a:prstGeom>
          <a:noFill/>
        </p:spPr>
        <p:txBody>
          <a:bodyPr wrap="square" rtlCol="0">
            <a:spAutoFit/>
          </a:bodyPr>
          <a:lstStyle/>
          <a:p>
            <a:pPr marL="285750" indent="-285750">
              <a:buFont typeface="Arial" panose="020B0604020202020204" pitchFamily="34" charset="0"/>
              <a:buChar char="•"/>
            </a:pPr>
            <a:r>
              <a:rPr lang="es-ES" dirty="0">
                <a:latin typeface="Calibri" panose="020F0502020204030204" pitchFamily="34" charset="0"/>
                <a:cs typeface="Calibri" panose="020F0502020204030204" pitchFamily="34" charset="0"/>
              </a:rPr>
              <a:t>CLEARLY POSITIVE EFFECT OF THE RESTORATION PROJECT OF BARJAS. </a:t>
            </a:r>
            <a:r>
              <a:rPr lang="en-US" dirty="0">
                <a:latin typeface="Calibri" panose="020F0502020204030204" pitchFamily="34" charset="0"/>
                <a:cs typeface="Calibri" panose="020F0502020204030204" pitchFamily="34" charset="0"/>
              </a:rPr>
              <a:t>RESTORATION CONSISTED OF CLEARING VEGETATION AND RE-ESTABLISHING THE CHANNEL BED. THIS ALLOWED AN IMPROVEMENT IN WATER CIRCULATION AND CONSEQUENTLY BETTER INFILTRATION ALONG THE CHANNEL, AFFECTING THE SURROUNDING VEGETATION.</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THE INCREASE OF NDVI VALUES IS UNIFORM ALONG THE CHANNEL, NON OBSERVING ANY IMPORTANT DIFFERENCE IN THE DIVIDED ZONES</a:t>
            </a:r>
            <a:endParaRPr lang="es-ES" dirty="0">
              <a:latin typeface="Calibri" panose="020F0502020204030204" pitchFamily="34" charset="0"/>
              <a:cs typeface="Calibri" panose="020F0502020204030204" pitchFamily="34" charset="0"/>
            </a:endParaRPr>
          </a:p>
          <a:p>
            <a:endParaRPr lang="es-E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7509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1"/>
          <p:cNvSpPr/>
          <p:nvPr/>
        </p:nvSpPr>
        <p:spPr>
          <a:xfrm>
            <a:off x="1" y="1272218"/>
            <a:ext cx="8599126" cy="4078063"/>
          </a:xfrm>
          <a:custGeom>
            <a:avLst/>
            <a:gdLst/>
            <a:ahLst/>
            <a:cxnLst/>
            <a:rect l="l" t="t" r="r" b="b"/>
            <a:pathLst>
              <a:path w="120000" h="120000" extrusionOk="0">
                <a:moveTo>
                  <a:pt x="0" y="0"/>
                </a:moveTo>
                <a:lnTo>
                  <a:pt x="120000" y="0"/>
                </a:lnTo>
                <a:lnTo>
                  <a:pt x="120000" y="120000"/>
                </a:lnTo>
                <a:lnTo>
                  <a:pt x="0" y="120000"/>
                </a:lnTo>
                <a:close/>
              </a:path>
            </a:pathLst>
          </a:custGeom>
          <a:solidFill>
            <a:srgbClr val="18703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pitchFamily="34" charset="0"/>
              <a:ea typeface="Calibri"/>
              <a:cs typeface="Calibri" panose="020F0502020204030204" pitchFamily="34" charset="0"/>
              <a:sym typeface="Calibri"/>
            </a:endParaRPr>
          </a:p>
        </p:txBody>
      </p:sp>
      <p:sp>
        <p:nvSpPr>
          <p:cNvPr id="214" name="Google Shape;214;p11"/>
          <p:cNvSpPr/>
          <p:nvPr/>
        </p:nvSpPr>
        <p:spPr>
          <a:xfrm>
            <a:off x="8868425" y="1286833"/>
            <a:ext cx="3323573" cy="4063448"/>
          </a:xfrm>
          <a:custGeom>
            <a:avLst/>
            <a:gdLst/>
            <a:ahLst/>
            <a:cxnLst/>
            <a:rect l="l" t="t" r="r" b="b"/>
            <a:pathLst>
              <a:path w="120000" h="120000" extrusionOk="0">
                <a:moveTo>
                  <a:pt x="0" y="0"/>
                </a:moveTo>
                <a:lnTo>
                  <a:pt x="120000" y="0"/>
                </a:lnTo>
                <a:lnTo>
                  <a:pt x="120000" y="120000"/>
                </a:lnTo>
                <a:lnTo>
                  <a:pt x="0" y="120000"/>
                </a:lnTo>
                <a:close/>
              </a:path>
            </a:pathLst>
          </a:cu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pitchFamily="34" charset="0"/>
              <a:ea typeface="Calibri"/>
              <a:cs typeface="Calibri" panose="020F0502020204030204" pitchFamily="34" charset="0"/>
              <a:sym typeface="Calibri"/>
            </a:endParaRPr>
          </a:p>
        </p:txBody>
      </p:sp>
      <p:sp>
        <p:nvSpPr>
          <p:cNvPr id="216" name="Google Shape;216;p11"/>
          <p:cNvSpPr txBox="1"/>
          <p:nvPr/>
        </p:nvSpPr>
        <p:spPr>
          <a:xfrm>
            <a:off x="8954182" y="2901888"/>
            <a:ext cx="3323573" cy="454241"/>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3A3838"/>
              </a:buClr>
              <a:buSzPts val="2400"/>
              <a:buFont typeface="Arial"/>
              <a:buNone/>
            </a:pPr>
            <a:r>
              <a:rPr lang="es-ES" sz="2400" dirty="0">
                <a:solidFill>
                  <a:srgbClr val="3A3838"/>
                </a:solidFill>
                <a:latin typeface="Calibri" panose="020F0502020204030204" pitchFamily="34" charset="0"/>
                <a:ea typeface="Calibri"/>
                <a:cs typeface="Calibri" panose="020F0502020204030204" pitchFamily="34" charset="0"/>
                <a:sym typeface="Calibri"/>
              </a:rPr>
              <a:t>Javier Aparicio Ibáñez</a:t>
            </a:r>
            <a:endParaRPr dirty="0">
              <a:latin typeface="Calibri" panose="020F0502020204030204" pitchFamily="34" charset="0"/>
              <a:cs typeface="Calibri" panose="020F0502020204030204" pitchFamily="34" charset="0"/>
            </a:endParaRPr>
          </a:p>
          <a:p>
            <a:pPr marL="0" marR="0" lvl="0" indent="0" algn="ctr" rtl="0">
              <a:lnSpc>
                <a:spcPct val="90000"/>
              </a:lnSpc>
              <a:spcBef>
                <a:spcPts val="300"/>
              </a:spcBef>
              <a:spcAft>
                <a:spcPts val="0"/>
              </a:spcAft>
              <a:buClr>
                <a:schemeClr val="dk1"/>
              </a:buClr>
              <a:buSzPts val="2400"/>
              <a:buFont typeface="Arial"/>
              <a:buNone/>
            </a:pPr>
            <a:endParaRPr sz="2400" dirty="0">
              <a:solidFill>
                <a:srgbClr val="3A3838"/>
              </a:solidFill>
              <a:latin typeface="Calibri" panose="020F0502020204030204" pitchFamily="34" charset="0"/>
              <a:ea typeface="Calibri"/>
              <a:cs typeface="Calibri" panose="020F0502020204030204" pitchFamily="34" charset="0"/>
              <a:sym typeface="Calibri"/>
            </a:endParaRPr>
          </a:p>
          <a:p>
            <a:pPr marL="0" marR="0" lvl="0" indent="0" algn="ctr" rtl="0">
              <a:lnSpc>
                <a:spcPct val="90000"/>
              </a:lnSpc>
              <a:spcBef>
                <a:spcPts val="300"/>
              </a:spcBef>
              <a:spcAft>
                <a:spcPts val="0"/>
              </a:spcAft>
              <a:buClr>
                <a:schemeClr val="dk1"/>
              </a:buClr>
              <a:buSzPts val="2400"/>
              <a:buFont typeface="Arial"/>
              <a:buNone/>
            </a:pPr>
            <a:endParaRPr sz="2400" dirty="0">
              <a:solidFill>
                <a:srgbClr val="3A3838"/>
              </a:solidFill>
              <a:latin typeface="Calibri" panose="020F0502020204030204" pitchFamily="34" charset="0"/>
              <a:ea typeface="Calibri"/>
              <a:cs typeface="Calibri" panose="020F0502020204030204" pitchFamily="34" charset="0"/>
              <a:sym typeface="Calibri"/>
            </a:endParaRPr>
          </a:p>
        </p:txBody>
      </p:sp>
      <p:sp>
        <p:nvSpPr>
          <p:cNvPr id="217" name="Google Shape;217;p11">
            <a:hlinkClick r:id="rId3" action="ppaction://hlinksldjump"/>
          </p:cNvPr>
          <p:cNvSpPr/>
          <p:nvPr/>
        </p:nvSpPr>
        <p:spPr>
          <a:xfrm>
            <a:off x="992843" y="5943600"/>
            <a:ext cx="953523" cy="466241"/>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pitchFamily="34" charset="0"/>
              <a:ea typeface="Calibri"/>
              <a:cs typeface="Calibri" panose="020F0502020204030204" pitchFamily="34" charset="0"/>
              <a:sym typeface="Calibri"/>
            </a:endParaRPr>
          </a:p>
        </p:txBody>
      </p:sp>
      <p:sp>
        <p:nvSpPr>
          <p:cNvPr id="223" name="Google Shape;223;p11"/>
          <p:cNvSpPr txBox="1"/>
          <p:nvPr/>
        </p:nvSpPr>
        <p:spPr>
          <a:xfrm>
            <a:off x="0" y="2519913"/>
            <a:ext cx="7931718" cy="66910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4000"/>
              <a:buFont typeface="Calibri"/>
              <a:buNone/>
            </a:pPr>
            <a:r>
              <a:rPr lang="en-US" sz="4000" b="1" dirty="0">
                <a:solidFill>
                  <a:schemeClr val="lt1"/>
                </a:solidFill>
                <a:latin typeface="Calibri" panose="020F0502020204030204" pitchFamily="34" charset="0"/>
                <a:ea typeface="Calibri"/>
                <a:cs typeface="Calibri" panose="020F0502020204030204" pitchFamily="34" charset="0"/>
                <a:sym typeface="Calibri"/>
              </a:rPr>
              <a:t>THANK YOU!</a:t>
            </a:r>
            <a:endParaRPr dirty="0">
              <a:latin typeface="Calibri" panose="020F0502020204030204" pitchFamily="34" charset="0"/>
              <a:cs typeface="Calibri" panose="020F0502020204030204" pitchFamily="34" charset="0"/>
            </a:endParaRPr>
          </a:p>
        </p:txBody>
      </p:sp>
      <p:sp>
        <p:nvSpPr>
          <p:cNvPr id="224" name="Google Shape;224;p11"/>
          <p:cNvSpPr/>
          <p:nvPr/>
        </p:nvSpPr>
        <p:spPr>
          <a:xfrm>
            <a:off x="-13479" y="3356129"/>
            <a:ext cx="8599126" cy="20005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400" b="1" dirty="0">
                <a:solidFill>
                  <a:schemeClr val="lt1"/>
                </a:solidFill>
                <a:latin typeface="Calibri" panose="020F0502020204030204" pitchFamily="34" charset="0"/>
                <a:ea typeface="Calibri"/>
                <a:cs typeface="Calibri" panose="020F0502020204030204" pitchFamily="34" charset="0"/>
                <a:sym typeface="Calibri"/>
              </a:rPr>
              <a:t>ACKNOWLEDGEMENTS: </a:t>
            </a:r>
          </a:p>
          <a:p>
            <a:pPr marL="0" marR="0" lvl="0" indent="0" algn="just" rtl="0">
              <a:spcBef>
                <a:spcPts val="0"/>
              </a:spcBef>
              <a:spcAft>
                <a:spcPts val="0"/>
              </a:spcAft>
              <a:buNone/>
            </a:pPr>
            <a:r>
              <a:rPr lang="en-US" sz="1400" dirty="0">
                <a:solidFill>
                  <a:srgbClr val="FFFF00"/>
                </a:solidFill>
                <a:latin typeface="Calibri" panose="020F0502020204030204" pitchFamily="34" charset="0"/>
                <a:ea typeface="Calibri"/>
                <a:cs typeface="Calibri" panose="020F0502020204030204" pitchFamily="34" charset="0"/>
                <a:sym typeface="Calibri"/>
              </a:rPr>
              <a:t>This work was funded by:</a:t>
            </a:r>
          </a:p>
          <a:p>
            <a:pPr marL="171450" marR="0" lvl="0" indent="-171450" algn="just" rtl="0">
              <a:spcBef>
                <a:spcPts val="0"/>
              </a:spcBef>
              <a:spcAft>
                <a:spcPts val="0"/>
              </a:spcAft>
              <a:buFont typeface="Arial" panose="020B0604020202020204" pitchFamily="34" charset="0"/>
              <a:buChar char="•"/>
            </a:pPr>
            <a:r>
              <a:rPr lang="en-US" kern="50" dirty="0">
                <a:solidFill>
                  <a:srgbClr val="FFFF00"/>
                </a:solidFill>
                <a:effectLst/>
                <a:latin typeface="Calibri" panose="020F0502020204030204" pitchFamily="34" charset="0"/>
                <a:ea typeface="WenQuanYi Micro Hei"/>
                <a:cs typeface="Calibri" panose="020F0502020204030204" pitchFamily="34" charset="0"/>
              </a:rPr>
              <a:t>European Union´s Horizon 2020 research and innovation </a:t>
            </a:r>
            <a:r>
              <a:rPr lang="en-US" kern="50" dirty="0" err="1">
                <a:solidFill>
                  <a:srgbClr val="FFFF00"/>
                </a:solidFill>
                <a:effectLst/>
                <a:latin typeface="Calibri" panose="020F0502020204030204" pitchFamily="34" charset="0"/>
                <a:ea typeface="WenQuanYi Micro Hei"/>
                <a:cs typeface="Calibri" panose="020F0502020204030204" pitchFamily="34" charset="0"/>
              </a:rPr>
              <a:t>programme</a:t>
            </a:r>
            <a:r>
              <a:rPr lang="en-US" kern="50" dirty="0">
                <a:solidFill>
                  <a:srgbClr val="FFFF00"/>
                </a:solidFill>
                <a:effectLst/>
                <a:latin typeface="Calibri" panose="020F0502020204030204" pitchFamily="34" charset="0"/>
                <a:ea typeface="WenQuanYi Micro Hei"/>
                <a:cs typeface="Calibri" panose="020F0502020204030204" pitchFamily="34" charset="0"/>
              </a:rPr>
              <a:t> under grant agreement </a:t>
            </a:r>
            <a:r>
              <a:rPr lang="en-US" kern="50" dirty="0">
                <a:solidFill>
                  <a:srgbClr val="FFFF00"/>
                </a:solidFill>
                <a:latin typeface="Calibri" panose="020F0502020204030204" pitchFamily="34" charset="0"/>
                <a:ea typeface="WenQuanYi Micro Hei"/>
                <a:cs typeface="Calibri" panose="020F0502020204030204" pitchFamily="34" charset="0"/>
              </a:rPr>
              <a:t>Nº 641762 </a:t>
            </a:r>
            <a:r>
              <a:rPr lang="en-US" kern="50" dirty="0">
                <a:solidFill>
                  <a:srgbClr val="FFFF00"/>
                </a:solidFill>
                <a:effectLst/>
                <a:latin typeface="Calibri" panose="020F0502020204030204" pitchFamily="34" charset="0"/>
                <a:ea typeface="WenQuanYi Micro Hei"/>
                <a:cs typeface="Calibri" panose="020F0502020204030204" pitchFamily="34" charset="0"/>
              </a:rPr>
              <a:t>“</a:t>
            </a:r>
            <a:r>
              <a:rPr lang="en-US" kern="50" dirty="0" err="1">
                <a:solidFill>
                  <a:srgbClr val="FFFF00"/>
                </a:solidFill>
                <a:effectLst/>
                <a:latin typeface="Calibri" panose="020F0502020204030204" pitchFamily="34" charset="0"/>
                <a:ea typeface="WenQuanYi Micro Hei"/>
                <a:cs typeface="Calibri" panose="020F0502020204030204" pitchFamily="34" charset="0"/>
              </a:rPr>
              <a:t>Ecopotential</a:t>
            </a:r>
            <a:r>
              <a:rPr lang="en-US" kern="50" dirty="0">
                <a:solidFill>
                  <a:srgbClr val="FFFF00"/>
                </a:solidFill>
                <a:effectLst/>
                <a:latin typeface="Calibri" panose="020F0502020204030204" pitchFamily="34" charset="0"/>
                <a:ea typeface="WenQuanYi Micro Hei"/>
                <a:cs typeface="Calibri" panose="020F0502020204030204" pitchFamily="34" charset="0"/>
              </a:rPr>
              <a:t>- Improving Future Ecosystem Benefits Through Earth Observations “H2020-SC5-16-2014-641762. </a:t>
            </a:r>
          </a:p>
          <a:p>
            <a:pPr marL="171450" marR="0" lvl="0" indent="-171450" algn="just" rtl="0">
              <a:spcBef>
                <a:spcPts val="0"/>
              </a:spcBef>
              <a:spcAft>
                <a:spcPts val="0"/>
              </a:spcAft>
              <a:buFont typeface="Arial" panose="020B0604020202020204" pitchFamily="34" charset="0"/>
              <a:buChar char="•"/>
            </a:pPr>
            <a:endParaRPr lang="en-US" kern="50" dirty="0">
              <a:solidFill>
                <a:srgbClr val="FFFF00"/>
              </a:solidFill>
              <a:effectLst/>
              <a:latin typeface="Arial" panose="020B0604020202020204" pitchFamily="34" charset="0"/>
              <a:ea typeface="WenQuanYi Micro Hei"/>
            </a:endParaRPr>
          </a:p>
          <a:p>
            <a:pPr marL="171450" marR="0" lvl="0" indent="-171450" algn="just" rtl="0">
              <a:spcBef>
                <a:spcPts val="0"/>
              </a:spcBef>
              <a:spcAft>
                <a:spcPts val="0"/>
              </a:spcAft>
              <a:buFont typeface="Arial" panose="020B0604020202020204" pitchFamily="34" charset="0"/>
              <a:buChar char="•"/>
            </a:pPr>
            <a:r>
              <a:rPr lang="en-US" dirty="0">
                <a:solidFill>
                  <a:srgbClr val="FFFF00"/>
                </a:solidFill>
                <a:latin typeface="Calibri" panose="020F0502020204030204" pitchFamily="34" charset="0"/>
                <a:ea typeface="Calibri"/>
                <a:cs typeface="Calibri" panose="020F0502020204030204" pitchFamily="34" charset="0"/>
                <a:sym typeface="Calibri"/>
              </a:rPr>
              <a:t>Spanish Ministry of Science, Innovation and Universities– MICINN (Research Project  RTI2018-099043-B-I00. "Operability in hydrological management under snow torrentiality/drought conditions in high mountain in semiarid watersheds (OPERA)".</a:t>
            </a:r>
            <a:endParaRPr lang="en-US" kern="50" dirty="0">
              <a:solidFill>
                <a:srgbClr val="FFFF00"/>
              </a:solidFill>
              <a:effectLst/>
              <a:latin typeface="Calibri" panose="020F0502020204030204" pitchFamily="34" charset="0"/>
              <a:ea typeface="WenQuanYi Micro Hei"/>
              <a:cs typeface="Calibri" panose="020F0502020204030204" pitchFamily="34" charset="0"/>
            </a:endParaRPr>
          </a:p>
          <a:p>
            <a:pPr marL="171450" marR="0" lvl="0" indent="-171450" algn="just" rtl="0">
              <a:spcBef>
                <a:spcPts val="0"/>
              </a:spcBef>
              <a:spcAft>
                <a:spcPts val="0"/>
              </a:spcAft>
              <a:buFont typeface="Arial" panose="020B0604020202020204" pitchFamily="34" charset="0"/>
              <a:buChar char="•"/>
            </a:pPr>
            <a:endParaRPr lang="en-US" sz="1200" dirty="0">
              <a:solidFill>
                <a:srgbClr val="FFFF00"/>
              </a:solidFill>
              <a:latin typeface="Calibri" panose="020F0502020204030204" pitchFamily="34" charset="0"/>
              <a:ea typeface="Calibri"/>
              <a:cs typeface="Calibri" panose="020F0502020204030204" pitchFamily="34" charset="0"/>
              <a:sym typeface="Calibri"/>
            </a:endParaRPr>
          </a:p>
        </p:txBody>
      </p:sp>
      <p:sp>
        <p:nvSpPr>
          <p:cNvPr id="225" name="Google Shape;225;p11"/>
          <p:cNvSpPr/>
          <p:nvPr/>
        </p:nvSpPr>
        <p:spPr>
          <a:xfrm>
            <a:off x="9016007" y="4561085"/>
            <a:ext cx="280831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rgbClr val="0070C0"/>
                </a:solidFill>
                <a:latin typeface="Calibri" panose="020F0502020204030204" pitchFamily="34" charset="0"/>
                <a:ea typeface="Quattrocento Sans"/>
                <a:cs typeface="Calibri" panose="020F0502020204030204" pitchFamily="34" charset="0"/>
                <a:sym typeface="Quattrocento Sans"/>
              </a:rPr>
              <a:t>japaricio@uco.es  </a:t>
            </a:r>
            <a:endParaRPr sz="1800" dirty="0">
              <a:solidFill>
                <a:srgbClr val="0070C0"/>
              </a:solidFill>
              <a:latin typeface="Calibri" panose="020F0502020204030204" pitchFamily="34" charset="0"/>
              <a:ea typeface="Quattrocento Sans"/>
              <a:cs typeface="Calibri" panose="020F0502020204030204" pitchFamily="34" charset="0"/>
              <a:sym typeface="Quattrocento Sans"/>
            </a:endParaRPr>
          </a:p>
        </p:txBody>
      </p:sp>
      <p:pic>
        <p:nvPicPr>
          <p:cNvPr id="18" name="Imagen 17">
            <a:extLst>
              <a:ext uri="{FF2B5EF4-FFF2-40B4-BE49-F238E27FC236}">
                <a16:creationId xmlns:a16="http://schemas.microsoft.com/office/drawing/2014/main" id="{7C8B490E-8C26-4F8D-B46E-8DD7A1BA8A61}"/>
              </a:ext>
            </a:extLst>
          </p:cNvPr>
          <p:cNvPicPr>
            <a:picLocks noChangeAspect="1"/>
          </p:cNvPicPr>
          <p:nvPr/>
        </p:nvPicPr>
        <p:blipFill>
          <a:blip r:embed="rId4"/>
          <a:stretch>
            <a:fillRect/>
          </a:stretch>
        </p:blipFill>
        <p:spPr>
          <a:xfrm>
            <a:off x="249555" y="216184"/>
            <a:ext cx="3443556" cy="900276"/>
          </a:xfrm>
          <a:prstGeom prst="rect">
            <a:avLst/>
          </a:prstGeom>
        </p:spPr>
      </p:pic>
      <p:pic>
        <p:nvPicPr>
          <p:cNvPr id="20" name="Google Shape;91;p1">
            <a:extLst>
              <a:ext uri="{FF2B5EF4-FFF2-40B4-BE49-F238E27FC236}">
                <a16:creationId xmlns:a16="http://schemas.microsoft.com/office/drawing/2014/main" id="{C18F1024-90B3-4AA5-9A77-46893060E70F}"/>
              </a:ext>
            </a:extLst>
          </p:cNvPr>
          <p:cNvPicPr>
            <a:picLocks noChangeAspect="1"/>
          </p:cNvPicPr>
          <p:nvPr/>
        </p:nvPicPr>
        <p:blipFill rotWithShape="1">
          <a:blip r:embed="rId5">
            <a:alphaModFix/>
          </a:blip>
          <a:srcRect/>
          <a:stretch/>
        </p:blipFill>
        <p:spPr>
          <a:xfrm>
            <a:off x="9039938" y="5435918"/>
            <a:ext cx="3152062" cy="720000"/>
          </a:xfrm>
          <a:prstGeom prst="rect">
            <a:avLst/>
          </a:prstGeom>
          <a:noFill/>
          <a:ln>
            <a:noFill/>
          </a:ln>
        </p:spPr>
      </p:pic>
      <p:pic>
        <p:nvPicPr>
          <p:cNvPr id="21" name="Google Shape;95;p1" descr="Resultado de imagen de IISTA logo">
            <a:extLst>
              <a:ext uri="{FF2B5EF4-FFF2-40B4-BE49-F238E27FC236}">
                <a16:creationId xmlns:a16="http://schemas.microsoft.com/office/drawing/2014/main" id="{113BB213-80F3-408B-9F7B-603526ECB042}"/>
              </a:ext>
            </a:extLst>
          </p:cNvPr>
          <p:cNvPicPr>
            <a:picLocks noChangeAspect="1"/>
          </p:cNvPicPr>
          <p:nvPr/>
        </p:nvPicPr>
        <p:blipFill rotWithShape="1">
          <a:blip r:embed="rId6" cstate="email">
            <a:alphaModFix/>
            <a:extLst>
              <a:ext uri="{28A0092B-C50C-407E-A947-70E740481C1C}">
                <a14:useLocalDpi xmlns:a14="http://schemas.microsoft.com/office/drawing/2010/main"/>
              </a:ext>
            </a:extLst>
          </a:blip>
          <a:srcRect/>
          <a:stretch/>
        </p:blipFill>
        <p:spPr>
          <a:xfrm>
            <a:off x="8063073" y="5412552"/>
            <a:ext cx="870060" cy="870060"/>
          </a:xfrm>
          <a:prstGeom prst="rect">
            <a:avLst/>
          </a:prstGeom>
          <a:noFill/>
          <a:ln>
            <a:noFill/>
          </a:ln>
        </p:spPr>
      </p:pic>
      <p:pic>
        <p:nvPicPr>
          <p:cNvPr id="22" name="Imagen 21">
            <a:extLst>
              <a:ext uri="{FF2B5EF4-FFF2-40B4-BE49-F238E27FC236}">
                <a16:creationId xmlns:a16="http://schemas.microsoft.com/office/drawing/2014/main" id="{D742E16F-F9C9-4F5F-95D7-9AA5AD1103A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314103" y="5454825"/>
            <a:ext cx="2613641" cy="751680"/>
          </a:xfrm>
          <a:prstGeom prst="rect">
            <a:avLst/>
          </a:prstGeom>
        </p:spPr>
      </p:pic>
      <p:pic>
        <p:nvPicPr>
          <p:cNvPr id="23" name="Imagen 22">
            <a:extLst>
              <a:ext uri="{FF2B5EF4-FFF2-40B4-BE49-F238E27FC236}">
                <a16:creationId xmlns:a16="http://schemas.microsoft.com/office/drawing/2014/main" id="{54C4FFD7-8DCD-4965-999C-C8862B3E8E0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7306" y="5435918"/>
            <a:ext cx="1406096" cy="847510"/>
          </a:xfrm>
          <a:prstGeom prst="rect">
            <a:avLst/>
          </a:prstGeom>
        </p:spPr>
      </p:pic>
      <p:pic>
        <p:nvPicPr>
          <p:cNvPr id="24" name="Imagen 23" descr="Texto&#10;&#10;Descripción generada automáticamente">
            <a:extLst>
              <a:ext uri="{FF2B5EF4-FFF2-40B4-BE49-F238E27FC236}">
                <a16:creationId xmlns:a16="http://schemas.microsoft.com/office/drawing/2014/main" id="{AA4574B3-6204-4407-B064-16FA097AA759}"/>
              </a:ext>
            </a:extLst>
          </p:cNvPr>
          <p:cNvPicPr/>
          <p:nvPr/>
        </p:nvPicPr>
        <p:blipFill rotWithShape="1">
          <a:blip r:embed="rId9" cstate="email">
            <a:extLst>
              <a:ext uri="{28A0092B-C50C-407E-A947-70E740481C1C}">
                <a14:useLocalDpi xmlns:a14="http://schemas.microsoft.com/office/drawing/2010/main"/>
              </a:ext>
            </a:extLst>
          </a:blip>
          <a:srcRect/>
          <a:stretch/>
        </p:blipFill>
        <p:spPr bwMode="auto">
          <a:xfrm>
            <a:off x="3927744" y="5522379"/>
            <a:ext cx="1247270" cy="762868"/>
          </a:xfrm>
          <a:prstGeom prst="rect">
            <a:avLst/>
          </a:prstGeom>
          <a:ln>
            <a:noFill/>
          </a:ln>
          <a:extLst>
            <a:ext uri="{53640926-AAD7-44D8-BBD7-CCE9431645EC}">
              <a14:shadowObscured xmlns:a14="http://schemas.microsoft.com/office/drawing/2010/main"/>
            </a:ext>
          </a:extLst>
        </p:spPr>
      </p:pic>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5287</TotalTime>
  <Words>986</Words>
  <Application>Microsoft Office PowerPoint</Application>
  <PresentationFormat>Panorámica</PresentationFormat>
  <Paragraphs>200</Paragraphs>
  <Slides>16</Slides>
  <Notes>16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16</vt:i4>
      </vt:variant>
    </vt:vector>
  </HeadingPairs>
  <TitlesOfParts>
    <vt:vector size="23" baseType="lpstr">
      <vt:lpstr>Arial Narrow</vt:lpstr>
      <vt:lpstr>Calibri</vt:lpstr>
      <vt:lpstr>Times New Roman</vt:lpstr>
      <vt:lpstr>Frutiger-Light</vt:lpstr>
      <vt:lpstr>Frutiger-Bold</vt:lpstr>
      <vt:lpstr>Arial</vt:lpstr>
      <vt:lpstr>Tema de Office</vt:lpstr>
      <vt:lpstr>Environmental benefits of traditional irrigation ditches in the Sierra Nevada (Spain) ecosystem by analysing the spatial-temporal evolution of NDVI on different time scales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Process-oriented streamflow characterization in mountain rivers of semiarid areas:  Sierra Nevada, Spain</dc:title>
  <dc:creator>Rafael  Pimentel Leiva</dc:creator>
  <cp:lastModifiedBy>javier aparicio</cp:lastModifiedBy>
  <cp:revision>216</cp:revision>
  <dcterms:created xsi:type="dcterms:W3CDTF">2019-07-06T16:42:13Z</dcterms:created>
  <dcterms:modified xsi:type="dcterms:W3CDTF">2021-04-29T11:28:07Z</dcterms:modified>
</cp:coreProperties>
</file>