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DB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9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4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8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5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41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180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12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16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361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977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883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71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11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AFE63-7B8B-47E5-8A00-494B31519B4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6776-8DEA-4169-804A-AFB506432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8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A05A16D5-263F-4BF0-8DEB-9E2C58EFB393}"/>
              </a:ext>
            </a:extLst>
          </p:cNvPr>
          <p:cNvSpPr/>
          <p:nvPr/>
        </p:nvSpPr>
        <p:spPr>
          <a:xfrm>
            <a:off x="147328" y="1267576"/>
            <a:ext cx="2535749" cy="5363630"/>
          </a:xfrm>
          <a:prstGeom prst="rect">
            <a:avLst/>
          </a:prstGeom>
          <a:solidFill>
            <a:schemeClr val="bg1"/>
          </a:solidFill>
          <a:ln>
            <a:solidFill>
              <a:srgbClr val="A4DBE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DE96A14-F742-45AF-888C-6820E5657B5A}"/>
              </a:ext>
            </a:extLst>
          </p:cNvPr>
          <p:cNvSpPr/>
          <p:nvPr/>
        </p:nvSpPr>
        <p:spPr>
          <a:xfrm>
            <a:off x="2830173" y="4219833"/>
            <a:ext cx="9205951" cy="2401379"/>
          </a:xfrm>
          <a:prstGeom prst="rect">
            <a:avLst/>
          </a:prstGeom>
          <a:solidFill>
            <a:schemeClr val="bg1"/>
          </a:solidFill>
          <a:ln>
            <a:solidFill>
              <a:srgbClr val="A4DBE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DB46DF9-7B26-4793-80CE-EE95BD4E4451}"/>
              </a:ext>
            </a:extLst>
          </p:cNvPr>
          <p:cNvSpPr/>
          <p:nvPr/>
        </p:nvSpPr>
        <p:spPr>
          <a:xfrm>
            <a:off x="2827979" y="1267576"/>
            <a:ext cx="9213877" cy="2810532"/>
          </a:xfrm>
          <a:prstGeom prst="rect">
            <a:avLst/>
          </a:prstGeom>
          <a:solidFill>
            <a:schemeClr val="bg1"/>
          </a:solidFill>
          <a:ln>
            <a:solidFill>
              <a:srgbClr val="A4DBE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BD5D3F-96C5-4D89-8620-50E738361B6A}"/>
              </a:ext>
            </a:extLst>
          </p:cNvPr>
          <p:cNvGrpSpPr/>
          <p:nvPr/>
        </p:nvGrpSpPr>
        <p:grpSpPr>
          <a:xfrm>
            <a:off x="-13214" y="-34792"/>
            <a:ext cx="12229052" cy="1187536"/>
            <a:chOff x="-13214" y="-34792"/>
            <a:chExt cx="12229052" cy="118753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CDA9BE2-3A36-4896-9435-45B06E193F2E}"/>
                </a:ext>
              </a:extLst>
            </p:cNvPr>
            <p:cNvSpPr/>
            <p:nvPr/>
          </p:nvSpPr>
          <p:spPr>
            <a:xfrm>
              <a:off x="5205438" y="-34792"/>
              <a:ext cx="7010400" cy="705026"/>
            </a:xfrm>
            <a:prstGeom prst="rect">
              <a:avLst/>
            </a:prstGeom>
            <a:solidFill>
              <a:srgbClr val="A4DB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E30E8DC-739D-4B2D-B594-40E3EF3245FC}"/>
                </a:ext>
              </a:extLst>
            </p:cNvPr>
            <p:cNvSpPr/>
            <p:nvPr/>
          </p:nvSpPr>
          <p:spPr>
            <a:xfrm>
              <a:off x="-13214" y="-32627"/>
              <a:ext cx="6939161" cy="1185371"/>
            </a:xfrm>
            <a:prstGeom prst="rect">
              <a:avLst/>
            </a:prstGeom>
            <a:solidFill>
              <a:srgbClr val="A4DB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5DF289A-67AC-4EC4-B9A0-17E7948B4385}"/>
                </a:ext>
              </a:extLst>
            </p:cNvPr>
            <p:cNvSpPr/>
            <p:nvPr/>
          </p:nvSpPr>
          <p:spPr>
            <a:xfrm>
              <a:off x="150144" y="670234"/>
              <a:ext cx="824718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en-US" sz="1200" b="1" baseline="300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[1] </a:t>
              </a: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 of Earth Sciences, Centre for Polar Observation and Modelling</a:t>
              </a:r>
            </a:p>
            <a:p>
              <a:pPr defTabSz="685800"/>
              <a:r>
                <a:rPr lang="en-US" sz="1200" b="1" baseline="300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[2] </a:t>
              </a: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Department of Space and Climate Physics,  </a:t>
              </a:r>
              <a:r>
                <a:rPr lang="en-US" sz="12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Mullard</a:t>
              </a: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Space Science Laboratory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C83A1A2-FBD0-46ED-901C-184F7FCBB64B}"/>
                </a:ext>
              </a:extLst>
            </p:cNvPr>
            <p:cNvGrpSpPr/>
            <p:nvPr/>
          </p:nvGrpSpPr>
          <p:grpSpPr>
            <a:xfrm>
              <a:off x="6606540" y="327243"/>
              <a:ext cx="5585460" cy="825501"/>
              <a:chOff x="1" y="-66260"/>
              <a:chExt cx="9144000" cy="1235074"/>
            </a:xfrm>
          </p:grpSpPr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13AAD658-4822-4CA2-9DA1-7FC5CA940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-66260"/>
                <a:ext cx="9144000" cy="1235074"/>
              </a:xfrm>
              <a:custGeom>
                <a:avLst/>
                <a:gdLst>
                  <a:gd name="T0" fmla="*/ 0 w 1123"/>
                  <a:gd name="T1" fmla="*/ 0 h 151"/>
                  <a:gd name="T2" fmla="*/ 0 w 1123"/>
                  <a:gd name="T3" fmla="*/ 151 h 151"/>
                  <a:gd name="T4" fmla="*/ 844 w 1123"/>
                  <a:gd name="T5" fmla="*/ 151 h 151"/>
                  <a:gd name="T6" fmla="*/ 841 w 1123"/>
                  <a:gd name="T7" fmla="*/ 148 h 151"/>
                  <a:gd name="T8" fmla="*/ 832 w 1123"/>
                  <a:gd name="T9" fmla="*/ 122 h 151"/>
                  <a:gd name="T10" fmla="*/ 832 w 1123"/>
                  <a:gd name="T11" fmla="*/ 72 h 151"/>
                  <a:gd name="T12" fmla="*/ 859 w 1123"/>
                  <a:gd name="T13" fmla="*/ 72 h 151"/>
                  <a:gd name="T14" fmla="*/ 859 w 1123"/>
                  <a:gd name="T15" fmla="*/ 124 h 151"/>
                  <a:gd name="T16" fmla="*/ 863 w 1123"/>
                  <a:gd name="T17" fmla="*/ 135 h 151"/>
                  <a:gd name="T18" fmla="*/ 871 w 1123"/>
                  <a:gd name="T19" fmla="*/ 138 h 151"/>
                  <a:gd name="T20" fmla="*/ 880 w 1123"/>
                  <a:gd name="T21" fmla="*/ 135 h 151"/>
                  <a:gd name="T22" fmla="*/ 883 w 1123"/>
                  <a:gd name="T23" fmla="*/ 124 h 151"/>
                  <a:gd name="T24" fmla="*/ 883 w 1123"/>
                  <a:gd name="T25" fmla="*/ 72 h 151"/>
                  <a:gd name="T26" fmla="*/ 910 w 1123"/>
                  <a:gd name="T27" fmla="*/ 72 h 151"/>
                  <a:gd name="T28" fmla="*/ 910 w 1123"/>
                  <a:gd name="T29" fmla="*/ 117 h 151"/>
                  <a:gd name="T30" fmla="*/ 900 w 1123"/>
                  <a:gd name="T31" fmla="*/ 148 h 151"/>
                  <a:gd name="T32" fmla="*/ 897 w 1123"/>
                  <a:gd name="T33" fmla="*/ 151 h 151"/>
                  <a:gd name="T34" fmla="*/ 937 w 1123"/>
                  <a:gd name="T35" fmla="*/ 151 h 151"/>
                  <a:gd name="T36" fmla="*/ 920 w 1123"/>
                  <a:gd name="T37" fmla="*/ 114 h 151"/>
                  <a:gd name="T38" fmla="*/ 964 w 1123"/>
                  <a:gd name="T39" fmla="*/ 69 h 151"/>
                  <a:gd name="T40" fmla="*/ 998 w 1123"/>
                  <a:gd name="T41" fmla="*/ 82 h 151"/>
                  <a:gd name="T42" fmla="*/ 1005 w 1123"/>
                  <a:gd name="T43" fmla="*/ 92 h 151"/>
                  <a:gd name="T44" fmla="*/ 982 w 1123"/>
                  <a:gd name="T45" fmla="*/ 103 h 151"/>
                  <a:gd name="T46" fmla="*/ 965 w 1123"/>
                  <a:gd name="T47" fmla="*/ 89 h 151"/>
                  <a:gd name="T48" fmla="*/ 953 w 1123"/>
                  <a:gd name="T49" fmla="*/ 94 h 151"/>
                  <a:gd name="T50" fmla="*/ 947 w 1123"/>
                  <a:gd name="T51" fmla="*/ 113 h 151"/>
                  <a:gd name="T52" fmla="*/ 965 w 1123"/>
                  <a:gd name="T53" fmla="*/ 137 h 151"/>
                  <a:gd name="T54" fmla="*/ 982 w 1123"/>
                  <a:gd name="T55" fmla="*/ 123 h 151"/>
                  <a:gd name="T56" fmla="*/ 1005 w 1123"/>
                  <a:gd name="T57" fmla="*/ 134 h 151"/>
                  <a:gd name="T58" fmla="*/ 997 w 1123"/>
                  <a:gd name="T59" fmla="*/ 146 h 151"/>
                  <a:gd name="T60" fmla="*/ 991 w 1123"/>
                  <a:gd name="T61" fmla="*/ 151 h 151"/>
                  <a:gd name="T62" fmla="*/ 1016 w 1123"/>
                  <a:gd name="T63" fmla="*/ 151 h 151"/>
                  <a:gd name="T64" fmla="*/ 1016 w 1123"/>
                  <a:gd name="T65" fmla="*/ 72 h 151"/>
                  <a:gd name="T66" fmla="*/ 1042 w 1123"/>
                  <a:gd name="T67" fmla="*/ 72 h 151"/>
                  <a:gd name="T68" fmla="*/ 1042 w 1123"/>
                  <a:gd name="T69" fmla="*/ 134 h 151"/>
                  <a:gd name="T70" fmla="*/ 1077 w 1123"/>
                  <a:gd name="T71" fmla="*/ 134 h 151"/>
                  <a:gd name="T72" fmla="*/ 1077 w 1123"/>
                  <a:gd name="T73" fmla="*/ 151 h 151"/>
                  <a:gd name="T74" fmla="*/ 1123 w 1123"/>
                  <a:gd name="T75" fmla="*/ 151 h 151"/>
                  <a:gd name="T76" fmla="*/ 1123 w 1123"/>
                  <a:gd name="T77" fmla="*/ 0 h 151"/>
                  <a:gd name="T78" fmla="*/ 0 w 1123"/>
                  <a:gd name="T79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23" h="151">
                    <a:moveTo>
                      <a:pt x="0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844" y="151"/>
                      <a:pt x="844" y="151"/>
                      <a:pt x="844" y="151"/>
                    </a:cubicBezTo>
                    <a:cubicBezTo>
                      <a:pt x="843" y="150"/>
                      <a:pt x="842" y="149"/>
                      <a:pt x="841" y="148"/>
                    </a:cubicBezTo>
                    <a:cubicBezTo>
                      <a:pt x="833" y="140"/>
                      <a:pt x="833" y="131"/>
                      <a:pt x="832" y="122"/>
                    </a:cubicBezTo>
                    <a:cubicBezTo>
                      <a:pt x="832" y="72"/>
                      <a:pt x="832" y="72"/>
                      <a:pt x="832" y="72"/>
                    </a:cubicBezTo>
                    <a:cubicBezTo>
                      <a:pt x="859" y="72"/>
                      <a:pt x="859" y="72"/>
                      <a:pt x="859" y="72"/>
                    </a:cubicBezTo>
                    <a:cubicBezTo>
                      <a:pt x="859" y="124"/>
                      <a:pt x="859" y="124"/>
                      <a:pt x="859" y="124"/>
                    </a:cubicBezTo>
                    <a:cubicBezTo>
                      <a:pt x="859" y="128"/>
                      <a:pt x="860" y="132"/>
                      <a:pt x="863" y="135"/>
                    </a:cubicBezTo>
                    <a:cubicBezTo>
                      <a:pt x="865" y="137"/>
                      <a:pt x="868" y="138"/>
                      <a:pt x="871" y="138"/>
                    </a:cubicBezTo>
                    <a:cubicBezTo>
                      <a:pt x="875" y="138"/>
                      <a:pt x="878" y="136"/>
                      <a:pt x="880" y="135"/>
                    </a:cubicBezTo>
                    <a:cubicBezTo>
                      <a:pt x="883" y="132"/>
                      <a:pt x="883" y="128"/>
                      <a:pt x="883" y="124"/>
                    </a:cubicBezTo>
                    <a:cubicBezTo>
                      <a:pt x="883" y="72"/>
                      <a:pt x="883" y="72"/>
                      <a:pt x="883" y="72"/>
                    </a:cubicBezTo>
                    <a:cubicBezTo>
                      <a:pt x="910" y="72"/>
                      <a:pt x="910" y="72"/>
                      <a:pt x="910" y="72"/>
                    </a:cubicBezTo>
                    <a:cubicBezTo>
                      <a:pt x="910" y="117"/>
                      <a:pt x="910" y="117"/>
                      <a:pt x="910" y="117"/>
                    </a:cubicBezTo>
                    <a:cubicBezTo>
                      <a:pt x="910" y="126"/>
                      <a:pt x="910" y="139"/>
                      <a:pt x="900" y="148"/>
                    </a:cubicBezTo>
                    <a:cubicBezTo>
                      <a:pt x="899" y="149"/>
                      <a:pt x="898" y="150"/>
                      <a:pt x="897" y="151"/>
                    </a:cubicBezTo>
                    <a:cubicBezTo>
                      <a:pt x="937" y="151"/>
                      <a:pt x="937" y="151"/>
                      <a:pt x="937" y="151"/>
                    </a:cubicBezTo>
                    <a:cubicBezTo>
                      <a:pt x="925" y="142"/>
                      <a:pt x="920" y="128"/>
                      <a:pt x="920" y="114"/>
                    </a:cubicBezTo>
                    <a:cubicBezTo>
                      <a:pt x="920" y="92"/>
                      <a:pt x="935" y="69"/>
                      <a:pt x="964" y="69"/>
                    </a:cubicBezTo>
                    <a:cubicBezTo>
                      <a:pt x="976" y="69"/>
                      <a:pt x="989" y="73"/>
                      <a:pt x="998" y="82"/>
                    </a:cubicBezTo>
                    <a:cubicBezTo>
                      <a:pt x="1001" y="86"/>
                      <a:pt x="1003" y="89"/>
                      <a:pt x="1005" y="92"/>
                    </a:cubicBezTo>
                    <a:cubicBezTo>
                      <a:pt x="982" y="103"/>
                      <a:pt x="982" y="103"/>
                      <a:pt x="982" y="103"/>
                    </a:cubicBezTo>
                    <a:cubicBezTo>
                      <a:pt x="980" y="98"/>
                      <a:pt x="976" y="89"/>
                      <a:pt x="965" y="89"/>
                    </a:cubicBezTo>
                    <a:cubicBezTo>
                      <a:pt x="959" y="89"/>
                      <a:pt x="955" y="92"/>
                      <a:pt x="953" y="94"/>
                    </a:cubicBezTo>
                    <a:cubicBezTo>
                      <a:pt x="947" y="100"/>
                      <a:pt x="947" y="109"/>
                      <a:pt x="947" y="113"/>
                    </a:cubicBezTo>
                    <a:cubicBezTo>
                      <a:pt x="947" y="125"/>
                      <a:pt x="952" y="137"/>
                      <a:pt x="965" y="137"/>
                    </a:cubicBezTo>
                    <a:cubicBezTo>
                      <a:pt x="977" y="137"/>
                      <a:pt x="981" y="126"/>
                      <a:pt x="982" y="123"/>
                    </a:cubicBezTo>
                    <a:cubicBezTo>
                      <a:pt x="1005" y="134"/>
                      <a:pt x="1005" y="134"/>
                      <a:pt x="1005" y="134"/>
                    </a:cubicBezTo>
                    <a:cubicBezTo>
                      <a:pt x="1003" y="138"/>
                      <a:pt x="1001" y="142"/>
                      <a:pt x="997" y="146"/>
                    </a:cubicBezTo>
                    <a:cubicBezTo>
                      <a:pt x="995" y="148"/>
                      <a:pt x="993" y="150"/>
                      <a:pt x="991" y="151"/>
                    </a:cubicBezTo>
                    <a:cubicBezTo>
                      <a:pt x="1016" y="151"/>
                      <a:pt x="1016" y="151"/>
                      <a:pt x="1016" y="151"/>
                    </a:cubicBezTo>
                    <a:cubicBezTo>
                      <a:pt x="1016" y="72"/>
                      <a:pt x="1016" y="72"/>
                      <a:pt x="1016" y="72"/>
                    </a:cubicBezTo>
                    <a:cubicBezTo>
                      <a:pt x="1042" y="72"/>
                      <a:pt x="1042" y="72"/>
                      <a:pt x="1042" y="72"/>
                    </a:cubicBezTo>
                    <a:cubicBezTo>
                      <a:pt x="1042" y="134"/>
                      <a:pt x="1042" y="134"/>
                      <a:pt x="1042" y="134"/>
                    </a:cubicBezTo>
                    <a:cubicBezTo>
                      <a:pt x="1077" y="134"/>
                      <a:pt x="1077" y="134"/>
                      <a:pt x="1077" y="134"/>
                    </a:cubicBezTo>
                    <a:cubicBezTo>
                      <a:pt x="1077" y="151"/>
                      <a:pt x="1077" y="151"/>
                      <a:pt x="1077" y="151"/>
                    </a:cubicBezTo>
                    <a:cubicBezTo>
                      <a:pt x="1123" y="151"/>
                      <a:pt x="1123" y="151"/>
                      <a:pt x="1123" y="151"/>
                    </a:cubicBezTo>
                    <a:cubicBezTo>
                      <a:pt x="1123" y="0"/>
                      <a:pt x="1123" y="0"/>
                      <a:pt x="11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4DBE8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400" dirty="0"/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8563E58D-14E7-4506-86BE-265D94739B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6420182" y="514786"/>
                <a:ext cx="257986" cy="303133"/>
              </a:xfrm>
              <a:prstGeom prst="rect">
                <a:avLst/>
              </a:prstGeom>
            </p:spPr>
          </p:pic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2BA16E1-FD5A-4767-AC27-CC1F15DFE9DC}"/>
                </a:ext>
              </a:extLst>
            </p:cNvPr>
            <p:cNvSpPr txBox="1"/>
            <p:nvPr/>
          </p:nvSpPr>
          <p:spPr>
            <a:xfrm>
              <a:off x="150144" y="357288"/>
              <a:ext cx="80225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Tom Johnson</a:t>
              </a:r>
              <a:r>
                <a:rPr lang="en-GB" sz="1600" b="1" baseline="30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</a:t>
              </a:r>
              <a:r>
                <a:rPr lang="en-GB" sz="16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, Michel Tsamados</a:t>
              </a:r>
              <a:r>
                <a:rPr lang="en-GB" sz="1600" baseline="30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</a:t>
              </a:r>
              <a:r>
                <a:rPr lang="en-GB" sz="16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, Jan-Peter Muller</a:t>
              </a:r>
              <a:r>
                <a:rPr lang="en-GB" sz="1600" baseline="30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2</a:t>
              </a:r>
              <a:r>
                <a:rPr lang="en-GB" sz="16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, Julienne Stroeve</a:t>
              </a:r>
              <a:r>
                <a:rPr lang="en-GB" sz="1600" baseline="30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621A3D4-FFAA-4C50-A8D4-67EA2827EDDD}"/>
                </a:ext>
              </a:extLst>
            </p:cNvPr>
            <p:cNvSpPr txBox="1"/>
            <p:nvPr/>
          </p:nvSpPr>
          <p:spPr>
            <a:xfrm>
              <a:off x="150144" y="51422"/>
              <a:ext cx="10334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Mapping Arctic Sea Ice Surface Roughness with Multi-angle Imaging </a:t>
              </a:r>
              <a:r>
                <a:rPr lang="en-US" b="1" dirty="0" err="1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SpectroRadiometry</a:t>
              </a:r>
              <a:endPara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9D4D95A-A525-4E02-B119-455C63DC91D6}"/>
              </a:ext>
            </a:extLst>
          </p:cNvPr>
          <p:cNvSpPr txBox="1"/>
          <p:nvPr/>
        </p:nvSpPr>
        <p:spPr>
          <a:xfrm>
            <a:off x="2830173" y="1277831"/>
            <a:ext cx="9205951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457200" algn="l"/>
              </a:tabLst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2. Method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83CBB34-7BF8-45AF-94A0-B9311AC8CD4F}"/>
              </a:ext>
            </a:extLst>
          </p:cNvPr>
          <p:cNvSpPr txBox="1"/>
          <p:nvPr/>
        </p:nvSpPr>
        <p:spPr>
          <a:xfrm>
            <a:off x="2827979" y="4223938"/>
            <a:ext cx="9195209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457200" algn="l"/>
              </a:tabLst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3. Results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129E5D3-263F-4723-B68E-7FD01736A76F}"/>
              </a:ext>
            </a:extLst>
          </p:cNvPr>
          <p:cNvGrpSpPr/>
          <p:nvPr/>
        </p:nvGrpSpPr>
        <p:grpSpPr>
          <a:xfrm>
            <a:off x="3203440" y="1462531"/>
            <a:ext cx="8443563" cy="2953988"/>
            <a:chOff x="3167932" y="1816822"/>
            <a:chExt cx="8443563" cy="2907511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6B3FB859-43D8-420D-B70B-D2A57407406D}"/>
                </a:ext>
              </a:extLst>
            </p:cNvPr>
            <p:cNvCxnSpPr>
              <a:cxnSpLocks/>
            </p:cNvCxnSpPr>
            <p:nvPr/>
          </p:nvCxnSpPr>
          <p:spPr>
            <a:xfrm>
              <a:off x="5236484" y="3966279"/>
              <a:ext cx="343742" cy="0"/>
            </a:xfrm>
            <a:prstGeom prst="straightConnector1">
              <a:avLst/>
            </a:prstGeom>
            <a:ln>
              <a:solidFill>
                <a:srgbClr val="A4DBE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8080284-1049-4F5B-8BFF-EF2516E21000}"/>
                </a:ext>
              </a:extLst>
            </p:cNvPr>
            <p:cNvSpPr txBox="1"/>
            <p:nvPr/>
          </p:nvSpPr>
          <p:spPr>
            <a:xfrm>
              <a:off x="3314804" y="3794054"/>
              <a:ext cx="1921680" cy="316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55" spc="0" baseline="0" dirty="0">
                  <a:solidFill>
                    <a:srgbClr val="000000"/>
                  </a:solidFill>
                  <a:latin typeface="Calibri"/>
                  <a:cs typeface="Calibri"/>
                  <a:sym typeface="Calibri"/>
                  <a:rtl val="0"/>
                </a:rPr>
                <a:t>Multi-angular Imagery 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2D3A2B-EF1C-41A7-A773-DC75DC6F6D2E}"/>
                </a:ext>
              </a:extLst>
            </p:cNvPr>
            <p:cNvSpPr txBox="1"/>
            <p:nvPr/>
          </p:nvSpPr>
          <p:spPr>
            <a:xfrm>
              <a:off x="4135341" y="4391245"/>
              <a:ext cx="393056" cy="316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55" spc="0" baseline="0" dirty="0">
                  <a:solidFill>
                    <a:srgbClr val="000000"/>
                  </a:solidFill>
                  <a:latin typeface="Calibri"/>
                  <a:cs typeface="Calibri"/>
                  <a:sym typeface="Calibri"/>
                  <a:rtl val="0"/>
                </a:rPr>
                <a:t>     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AA3F4F-FD84-4A50-B339-DB1968B3768F}"/>
                </a:ext>
              </a:extLst>
            </p:cNvPr>
            <p:cNvSpPr txBox="1"/>
            <p:nvPr/>
          </p:nvSpPr>
          <p:spPr>
            <a:xfrm>
              <a:off x="5846258" y="4408093"/>
              <a:ext cx="309700" cy="316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55" spc="0" baseline="0" dirty="0">
                  <a:solidFill>
                    <a:srgbClr val="000000"/>
                  </a:solidFill>
                  <a:latin typeface="Calibri"/>
                  <a:cs typeface="Calibri"/>
                  <a:sym typeface="Calibri"/>
                  <a:rtl val="0"/>
                </a:rPr>
                <a:t>   </a:t>
              </a:r>
            </a:p>
          </p:txBody>
        </p:sp>
        <p:grpSp>
          <p:nvGrpSpPr>
            <p:cNvPr id="61" name="Graphic 50">
              <a:extLst>
                <a:ext uri="{FF2B5EF4-FFF2-40B4-BE49-F238E27FC236}">
                  <a16:creationId xmlns:a16="http://schemas.microsoft.com/office/drawing/2014/main" id="{B225B01B-BC4F-43AE-A213-1F270B7E307D}"/>
                </a:ext>
              </a:extLst>
            </p:cNvPr>
            <p:cNvGrpSpPr/>
            <p:nvPr/>
          </p:nvGrpSpPr>
          <p:grpSpPr>
            <a:xfrm rot="5400000">
              <a:off x="8251557" y="3533746"/>
              <a:ext cx="510574" cy="1058722"/>
              <a:chOff x="8191480" y="2160423"/>
              <a:chExt cx="510574" cy="1058722"/>
            </a:xfrm>
            <a:solidFill>
              <a:srgbClr val="000000"/>
            </a:solidFill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25D33A0-42CF-4CF4-9B3F-F1B311E02C9E}"/>
                  </a:ext>
                </a:extLst>
              </p:cNvPr>
              <p:cNvSpPr txBox="1"/>
              <p:nvPr/>
            </p:nvSpPr>
            <p:spPr>
              <a:xfrm rot="16200000">
                <a:off x="8276459" y="2555132"/>
                <a:ext cx="543520" cy="3076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 sz="1247" spc="0" baseline="0" dirty="0"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(SVR) 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A7B4BF4-4096-4A96-900F-ABE804F76723}"/>
                  </a:ext>
                </a:extLst>
              </p:cNvPr>
              <p:cNvSpPr txBox="1"/>
              <p:nvPr/>
            </p:nvSpPr>
            <p:spPr>
              <a:xfrm rot="16200000">
                <a:off x="7829469" y="2522434"/>
                <a:ext cx="1058722" cy="3347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 sz="1455" spc="0" baseline="0" dirty="0">
                    <a:solidFill>
                      <a:srgbClr val="000000"/>
                    </a:solidFill>
                    <a:latin typeface="Calibri"/>
                    <a:cs typeface="Calibri"/>
                    <a:sym typeface="Calibri"/>
                    <a:rtl val="0"/>
                  </a:rPr>
                  <a:t>Roughness </a:t>
                </a: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5B047BB-D0CA-44AB-8EC5-57CD568B7DE5}"/>
                </a:ext>
              </a:extLst>
            </p:cNvPr>
            <p:cNvSpPr txBox="1"/>
            <p:nvPr/>
          </p:nvSpPr>
          <p:spPr>
            <a:xfrm>
              <a:off x="10163345" y="3835929"/>
              <a:ext cx="826881" cy="334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55" spc="0" baseline="0" dirty="0">
                  <a:solidFill>
                    <a:srgbClr val="000000"/>
                  </a:solidFill>
                  <a:latin typeface="Calibri"/>
                  <a:cs typeface="Calibri"/>
                  <a:sym typeface="Calibri"/>
                  <a:rtl val="0"/>
                </a:rPr>
                <a:t>Stacking 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31FA08C-DC74-4BD0-9AB3-601096FF30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36452" y="2061206"/>
              <a:ext cx="1496005" cy="1756268"/>
            </a:xfrm>
            <a:custGeom>
              <a:avLst/>
              <a:gdLst>
                <a:gd name="connsiteX0" fmla="*/ 269 w 1496005"/>
                <a:gd name="connsiteY0" fmla="*/ 355 h 2099992"/>
                <a:gd name="connsiteX1" fmla="*/ 1496275 w 1496005"/>
                <a:gd name="connsiteY1" fmla="*/ 355 h 2099992"/>
                <a:gd name="connsiteX2" fmla="*/ 1496275 w 1496005"/>
                <a:gd name="connsiteY2" fmla="*/ 2100347 h 2099992"/>
                <a:gd name="connsiteX3" fmla="*/ 269 w 1496005"/>
                <a:gd name="connsiteY3" fmla="*/ 2100347 h 209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6005" h="2099992">
                  <a:moveTo>
                    <a:pt x="269" y="355"/>
                  </a:moveTo>
                  <a:lnTo>
                    <a:pt x="1496275" y="355"/>
                  </a:lnTo>
                  <a:lnTo>
                    <a:pt x="1496275" y="2100347"/>
                  </a:lnTo>
                  <a:lnTo>
                    <a:pt x="269" y="2100347"/>
                  </a:lnTo>
                  <a:close/>
                </a:path>
              </a:pathLst>
            </a:cu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1E2D3FC1-CDC3-4847-9009-99A201C8E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1161087" y="2827561"/>
              <a:ext cx="792307" cy="108508"/>
            </a:xfrm>
            <a:custGeom>
              <a:avLst/>
              <a:gdLst>
                <a:gd name="connsiteX0" fmla="*/ 38 w 792307"/>
                <a:gd name="connsiteY0" fmla="*/ 2 h 108508"/>
                <a:gd name="connsiteX1" fmla="*/ 792346 w 792307"/>
                <a:gd name="connsiteY1" fmla="*/ 2 h 108508"/>
                <a:gd name="connsiteX2" fmla="*/ 792346 w 792307"/>
                <a:gd name="connsiteY2" fmla="*/ 108510 h 108508"/>
                <a:gd name="connsiteX3" fmla="*/ 38 w 792307"/>
                <a:gd name="connsiteY3" fmla="*/ 108510 h 10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307" h="108508">
                  <a:moveTo>
                    <a:pt x="38" y="2"/>
                  </a:moveTo>
                  <a:lnTo>
                    <a:pt x="792346" y="2"/>
                  </a:lnTo>
                  <a:lnTo>
                    <a:pt x="792346" y="108510"/>
                  </a:lnTo>
                  <a:lnTo>
                    <a:pt x="38" y="108510"/>
                  </a:lnTo>
                  <a:close/>
                </a:path>
              </a:pathLst>
            </a:cu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6A329D16-4BD5-4C8E-9329-DFECD5338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36911" y="2283817"/>
              <a:ext cx="238488" cy="1308660"/>
            </a:xfrm>
            <a:custGeom>
              <a:avLst/>
              <a:gdLst>
                <a:gd name="connsiteX0" fmla="*/ 171 w 238488"/>
                <a:gd name="connsiteY0" fmla="*/ -83 h 1308660"/>
                <a:gd name="connsiteX1" fmla="*/ 238659 w 238488"/>
                <a:gd name="connsiteY1" fmla="*/ -83 h 1308660"/>
                <a:gd name="connsiteX2" fmla="*/ 238659 w 238488"/>
                <a:gd name="connsiteY2" fmla="*/ 1308577 h 1308660"/>
                <a:gd name="connsiteX3" fmla="*/ 171 w 238488"/>
                <a:gd name="connsiteY3" fmla="*/ 1308577 h 130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488" h="1308660">
                  <a:moveTo>
                    <a:pt x="171" y="-83"/>
                  </a:moveTo>
                  <a:lnTo>
                    <a:pt x="238659" y="-83"/>
                  </a:lnTo>
                  <a:lnTo>
                    <a:pt x="238659" y="1308577"/>
                  </a:lnTo>
                  <a:lnTo>
                    <a:pt x="171" y="1308577"/>
                  </a:lnTo>
                  <a:close/>
                </a:path>
              </a:pathLst>
            </a:cu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DFD5625-23AC-4FE2-8C38-921F6A14F8F6}"/>
                </a:ext>
              </a:extLst>
            </p:cNvPr>
            <p:cNvSpPr txBox="1"/>
            <p:nvPr/>
          </p:nvSpPr>
          <p:spPr>
            <a:xfrm>
              <a:off x="10120881" y="1843400"/>
              <a:ext cx="901209" cy="2842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247" spc="0" baseline="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April 2012</a:t>
              </a:r>
            </a:p>
          </p:txBody>
        </p:sp>
        <p:grpSp>
          <p:nvGrpSpPr>
            <p:cNvPr id="77" name="Graphic 50">
              <a:extLst>
                <a:ext uri="{FF2B5EF4-FFF2-40B4-BE49-F238E27FC236}">
                  <a16:creationId xmlns:a16="http://schemas.microsoft.com/office/drawing/2014/main" id="{B225B01B-BC4F-43AE-A213-1F270B7E307D}"/>
                </a:ext>
              </a:extLst>
            </p:cNvPr>
            <p:cNvGrpSpPr/>
            <p:nvPr/>
          </p:nvGrpSpPr>
          <p:grpSpPr>
            <a:xfrm rot="5400000">
              <a:off x="5561119" y="2174629"/>
              <a:ext cx="1520361" cy="1315336"/>
              <a:chOff x="6821525" y="3903416"/>
              <a:chExt cx="1520361" cy="1315336"/>
            </a:xfrm>
            <a:noFill/>
          </p:grpSpPr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135CF0E0-C471-4100-A853-63569B16E1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21525" y="3946701"/>
                <a:ext cx="1520361" cy="994843"/>
              </a:xfrm>
              <a:custGeom>
                <a:avLst/>
                <a:gdLst>
                  <a:gd name="connsiteX0" fmla="*/ 1503007 w 1520361"/>
                  <a:gd name="connsiteY0" fmla="*/ 43890 h 994843"/>
                  <a:gd name="connsiteX1" fmla="*/ 1520362 w 1520361"/>
                  <a:gd name="connsiteY1" fmla="*/ 994843 h 994843"/>
                  <a:gd name="connsiteX2" fmla="*/ 17354 w 1520361"/>
                  <a:gd name="connsiteY2" fmla="*/ 950953 h 994843"/>
                  <a:gd name="connsiteX3" fmla="*/ 0 w 1520361"/>
                  <a:gd name="connsiteY3" fmla="*/ 0 h 99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0361" h="994843">
                    <a:moveTo>
                      <a:pt x="1503007" y="43890"/>
                    </a:moveTo>
                    <a:lnTo>
                      <a:pt x="1520362" y="994843"/>
                    </a:lnTo>
                    <a:lnTo>
                      <a:pt x="17354" y="95095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2828351B-B802-4F6D-8863-12EA82D5A9B6}"/>
                  </a:ext>
                </a:extLst>
              </p:cNvPr>
              <p:cNvSpPr/>
              <p:nvPr/>
            </p:nvSpPr>
            <p:spPr>
              <a:xfrm>
                <a:off x="7054791" y="3903416"/>
                <a:ext cx="1275509" cy="1315336"/>
              </a:xfrm>
              <a:custGeom>
                <a:avLst/>
                <a:gdLst>
                  <a:gd name="connsiteX0" fmla="*/ 985901 w 1275509"/>
                  <a:gd name="connsiteY0" fmla="*/ 1315926 h 1315336"/>
                  <a:gd name="connsiteX1" fmla="*/ 1275573 w 1275509"/>
                  <a:gd name="connsiteY1" fmla="*/ 1152482 h 1315336"/>
                  <a:gd name="connsiteX2" fmla="*/ 922609 w 1275509"/>
                  <a:gd name="connsiteY2" fmla="*/ 1040096 h 1315336"/>
                  <a:gd name="connsiteX3" fmla="*/ 1153857 w 1275509"/>
                  <a:gd name="connsiteY3" fmla="*/ 365832 h 1315336"/>
                  <a:gd name="connsiteX4" fmla="*/ 710835 w 1275509"/>
                  <a:gd name="connsiteY4" fmla="*/ 393915 h 1315336"/>
                  <a:gd name="connsiteX5" fmla="*/ 769259 w 1275509"/>
                  <a:gd name="connsiteY5" fmla="*/ 589 h 1315336"/>
                  <a:gd name="connsiteX6" fmla="*/ 63 w 1275509"/>
                  <a:gd name="connsiteY6" fmla="*/ 107859 h 1315336"/>
                  <a:gd name="connsiteX7" fmla="*/ 21959 w 1275509"/>
                  <a:gd name="connsiteY7" fmla="*/ 215118 h 1315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5509" h="1315336">
                    <a:moveTo>
                      <a:pt x="985901" y="1315926"/>
                    </a:moveTo>
                    <a:lnTo>
                      <a:pt x="1275573" y="1152482"/>
                    </a:lnTo>
                    <a:lnTo>
                      <a:pt x="922609" y="1040096"/>
                    </a:lnTo>
                    <a:lnTo>
                      <a:pt x="1153857" y="365832"/>
                    </a:lnTo>
                    <a:lnTo>
                      <a:pt x="710835" y="393915"/>
                    </a:lnTo>
                    <a:lnTo>
                      <a:pt x="769259" y="589"/>
                    </a:lnTo>
                    <a:lnTo>
                      <a:pt x="63" y="107859"/>
                    </a:lnTo>
                    <a:lnTo>
                      <a:pt x="21959" y="215118"/>
                    </a:lnTo>
                  </a:path>
                </a:pathLst>
              </a:custGeom>
              <a:noFill/>
              <a:ln w="6818" cap="flat">
                <a:solidFill>
                  <a:srgbClr val="FF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C575C6A5-A130-4956-8001-D0513B35FAB3}"/>
                </a:ext>
              </a:extLst>
            </p:cNvPr>
            <p:cNvGrpSpPr/>
            <p:nvPr/>
          </p:nvGrpSpPr>
          <p:grpSpPr>
            <a:xfrm>
              <a:off x="3167932" y="2135368"/>
              <a:ext cx="2266907" cy="1335636"/>
              <a:chOff x="3421669" y="1804273"/>
              <a:chExt cx="2266907" cy="1163144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1AA8C4A-E2DF-45BA-BD00-39396C45C0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719959" y="1804273"/>
                <a:ext cx="968617" cy="1163144"/>
              </a:xfrm>
              <a:custGeom>
                <a:avLst/>
                <a:gdLst>
                  <a:gd name="connsiteX0" fmla="*/ 333 w 1006888"/>
                  <a:gd name="connsiteY0" fmla="*/ 800 h 1163360"/>
                  <a:gd name="connsiteX1" fmla="*/ 1007222 w 1006888"/>
                  <a:gd name="connsiteY1" fmla="*/ 800 h 1163360"/>
                  <a:gd name="connsiteX2" fmla="*/ 1007222 w 1006888"/>
                  <a:gd name="connsiteY2" fmla="*/ 1164161 h 1163360"/>
                  <a:gd name="connsiteX3" fmla="*/ 333 w 1006888"/>
                  <a:gd name="connsiteY3" fmla="*/ 1164161 h 1163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6888" h="1163360">
                    <a:moveTo>
                      <a:pt x="333" y="800"/>
                    </a:moveTo>
                    <a:lnTo>
                      <a:pt x="1007222" y="800"/>
                    </a:lnTo>
                    <a:lnTo>
                      <a:pt x="1007222" y="1164161"/>
                    </a:lnTo>
                    <a:lnTo>
                      <a:pt x="333" y="1164161"/>
                    </a:lnTo>
                    <a:close/>
                  </a:path>
                </a:pathLst>
              </a:cu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53D7FBF-B330-4A88-ACD8-3D9C34039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21669" y="1822473"/>
                <a:ext cx="945118" cy="1113616"/>
              </a:xfrm>
              <a:custGeom>
                <a:avLst/>
                <a:gdLst>
                  <a:gd name="connsiteX0" fmla="*/ 359 w 945118"/>
                  <a:gd name="connsiteY0" fmla="*/ 899 h 1113616"/>
                  <a:gd name="connsiteX1" fmla="*/ 945477 w 945118"/>
                  <a:gd name="connsiteY1" fmla="*/ 899 h 1113616"/>
                  <a:gd name="connsiteX2" fmla="*/ 945477 w 945118"/>
                  <a:gd name="connsiteY2" fmla="*/ 1114515 h 1113616"/>
                  <a:gd name="connsiteX3" fmla="*/ 359 w 945118"/>
                  <a:gd name="connsiteY3" fmla="*/ 1114515 h 1113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118" h="1113616">
                    <a:moveTo>
                      <a:pt x="359" y="899"/>
                    </a:moveTo>
                    <a:lnTo>
                      <a:pt x="945477" y="899"/>
                    </a:lnTo>
                    <a:lnTo>
                      <a:pt x="945477" y="1114515"/>
                    </a:lnTo>
                    <a:lnTo>
                      <a:pt x="359" y="1114515"/>
                    </a:lnTo>
                    <a:close/>
                  </a:path>
                </a:pathLst>
              </a:custGeom>
            </p:spPr>
          </p:pic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C29F161C-9A37-47E6-9E8F-DA9C01838F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19"/>
              <a:stretch/>
            </p:blipFill>
            <p:spPr>
              <a:xfrm>
                <a:off x="4057409" y="1822805"/>
                <a:ext cx="684845" cy="1116333"/>
              </a:xfrm>
              <a:custGeom>
                <a:avLst/>
                <a:gdLst>
                  <a:gd name="connsiteX0" fmla="*/ 501 w 952535"/>
                  <a:gd name="connsiteY0" fmla="*/ 813 h 1116333"/>
                  <a:gd name="connsiteX1" fmla="*/ 953036 w 952535"/>
                  <a:gd name="connsiteY1" fmla="*/ 813 h 1116333"/>
                  <a:gd name="connsiteX2" fmla="*/ 953036 w 952535"/>
                  <a:gd name="connsiteY2" fmla="*/ 1117147 h 1116333"/>
                  <a:gd name="connsiteX3" fmla="*/ 501 w 952535"/>
                  <a:gd name="connsiteY3" fmla="*/ 1117147 h 111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35" h="1116333">
                    <a:moveTo>
                      <a:pt x="501" y="813"/>
                    </a:moveTo>
                    <a:lnTo>
                      <a:pt x="953036" y="813"/>
                    </a:lnTo>
                    <a:lnTo>
                      <a:pt x="953036" y="1117147"/>
                    </a:lnTo>
                    <a:lnTo>
                      <a:pt x="501" y="1117147"/>
                    </a:lnTo>
                    <a:close/>
                  </a:path>
                </a:pathLst>
              </a:custGeom>
            </p:spPr>
          </p:pic>
        </p:grp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13B25ECB-76FB-49F0-8F32-C656EB304A8F}"/>
                </a:ext>
              </a:extLst>
            </p:cNvPr>
            <p:cNvCxnSpPr>
              <a:cxnSpLocks/>
            </p:cNvCxnSpPr>
            <p:nvPr/>
          </p:nvCxnSpPr>
          <p:spPr>
            <a:xfrm>
              <a:off x="7273903" y="3966279"/>
              <a:ext cx="343742" cy="0"/>
            </a:xfrm>
            <a:prstGeom prst="straightConnector1">
              <a:avLst/>
            </a:prstGeom>
            <a:ln>
              <a:solidFill>
                <a:srgbClr val="A4DBE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91F68212-42AB-47F9-8561-C6D303BD0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86663" y="2143606"/>
              <a:ext cx="1422660" cy="156086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9C1A112D-DE0B-4752-8CB3-E5BD2BC6D8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719" b="-1"/>
            <a:stretch/>
          </p:blipFill>
          <p:spPr>
            <a:xfrm rot="5400000">
              <a:off x="9083266" y="2881780"/>
              <a:ext cx="560381" cy="116885"/>
            </a:xfrm>
            <a:custGeom>
              <a:avLst/>
              <a:gdLst>
                <a:gd name="connsiteX0" fmla="*/ 38 w 792307"/>
                <a:gd name="connsiteY0" fmla="*/ 2 h 108508"/>
                <a:gd name="connsiteX1" fmla="*/ 792346 w 792307"/>
                <a:gd name="connsiteY1" fmla="*/ 2 h 108508"/>
                <a:gd name="connsiteX2" fmla="*/ 792346 w 792307"/>
                <a:gd name="connsiteY2" fmla="*/ 108510 h 108508"/>
                <a:gd name="connsiteX3" fmla="*/ 38 w 792307"/>
                <a:gd name="connsiteY3" fmla="*/ 108510 h 10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307" h="108508">
                  <a:moveTo>
                    <a:pt x="38" y="2"/>
                  </a:moveTo>
                  <a:lnTo>
                    <a:pt x="792346" y="2"/>
                  </a:lnTo>
                  <a:lnTo>
                    <a:pt x="792346" y="108510"/>
                  </a:lnTo>
                  <a:lnTo>
                    <a:pt x="38" y="108510"/>
                  </a:lnTo>
                  <a:close/>
                </a:path>
              </a:pathLst>
            </a:cu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BD5DADC4-3D67-4B3A-9734-33AB43575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2457" y="2305346"/>
              <a:ext cx="238488" cy="1308660"/>
            </a:xfrm>
            <a:custGeom>
              <a:avLst/>
              <a:gdLst>
                <a:gd name="connsiteX0" fmla="*/ 171 w 238488"/>
                <a:gd name="connsiteY0" fmla="*/ -83 h 1308660"/>
                <a:gd name="connsiteX1" fmla="*/ 238659 w 238488"/>
                <a:gd name="connsiteY1" fmla="*/ -83 h 1308660"/>
                <a:gd name="connsiteX2" fmla="*/ 238659 w 238488"/>
                <a:gd name="connsiteY2" fmla="*/ 1308577 h 1308660"/>
                <a:gd name="connsiteX3" fmla="*/ 171 w 238488"/>
                <a:gd name="connsiteY3" fmla="*/ 1308577 h 130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488" h="1308660">
                  <a:moveTo>
                    <a:pt x="171" y="-83"/>
                  </a:moveTo>
                  <a:lnTo>
                    <a:pt x="238659" y="-83"/>
                  </a:lnTo>
                  <a:lnTo>
                    <a:pt x="238659" y="1308577"/>
                  </a:lnTo>
                  <a:lnTo>
                    <a:pt x="171" y="1308577"/>
                  </a:lnTo>
                  <a:close/>
                </a:path>
              </a:pathLst>
            </a:cu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64E151AB-1757-42F6-978A-20874EDC9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22"/>
            <a:stretch/>
          </p:blipFill>
          <p:spPr>
            <a:xfrm>
              <a:off x="7488549" y="1816822"/>
              <a:ext cx="1496005" cy="258668"/>
            </a:xfrm>
            <a:custGeom>
              <a:avLst/>
              <a:gdLst>
                <a:gd name="connsiteX0" fmla="*/ 269 w 1496005"/>
                <a:gd name="connsiteY0" fmla="*/ 355 h 2099992"/>
                <a:gd name="connsiteX1" fmla="*/ 1496275 w 1496005"/>
                <a:gd name="connsiteY1" fmla="*/ 355 h 2099992"/>
                <a:gd name="connsiteX2" fmla="*/ 1496275 w 1496005"/>
                <a:gd name="connsiteY2" fmla="*/ 2100347 h 2099992"/>
                <a:gd name="connsiteX3" fmla="*/ 269 w 1496005"/>
                <a:gd name="connsiteY3" fmla="*/ 2100347 h 2099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6005" h="2099992">
                  <a:moveTo>
                    <a:pt x="269" y="355"/>
                  </a:moveTo>
                  <a:lnTo>
                    <a:pt x="1496275" y="355"/>
                  </a:lnTo>
                  <a:lnTo>
                    <a:pt x="1496275" y="2100347"/>
                  </a:lnTo>
                  <a:lnTo>
                    <a:pt x="269" y="2100347"/>
                  </a:lnTo>
                  <a:close/>
                </a:path>
              </a:pathLst>
            </a:custGeom>
          </p:spPr>
        </p:pic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1F44955-2995-485C-93CA-577DC5F96BB7}"/>
                </a:ext>
              </a:extLst>
            </p:cNvPr>
            <p:cNvCxnSpPr>
              <a:cxnSpLocks/>
            </p:cNvCxnSpPr>
            <p:nvPr/>
          </p:nvCxnSpPr>
          <p:spPr>
            <a:xfrm>
              <a:off x="9413847" y="3966846"/>
              <a:ext cx="343742" cy="0"/>
            </a:xfrm>
            <a:prstGeom prst="straightConnector1">
              <a:avLst/>
            </a:prstGeom>
            <a:ln>
              <a:solidFill>
                <a:srgbClr val="A4DBE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6" name="Graphic 95">
            <a:extLst>
              <a:ext uri="{FF2B5EF4-FFF2-40B4-BE49-F238E27FC236}">
                <a16:creationId xmlns:a16="http://schemas.microsoft.com/office/drawing/2014/main" id="{0FDF15D0-91D2-4A4B-97A0-21CA9600FFC0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06024" y="9374"/>
            <a:ext cx="1266982" cy="584582"/>
          </a:xfrm>
          <a:prstGeom prst="rect">
            <a:avLst/>
          </a:prstGeom>
        </p:spPr>
      </p:pic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80B4C8D-0EED-427C-99B5-D56009DBDE3F}"/>
              </a:ext>
            </a:extLst>
          </p:cNvPr>
          <p:cNvCxnSpPr/>
          <p:nvPr/>
        </p:nvCxnSpPr>
        <p:spPr>
          <a:xfrm>
            <a:off x="5554980" y="1593932"/>
            <a:ext cx="0" cy="1877437"/>
          </a:xfrm>
          <a:prstGeom prst="line">
            <a:avLst/>
          </a:prstGeom>
          <a:ln w="19050">
            <a:solidFill>
              <a:srgbClr val="A4DBE8"/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2" name="Picture 101">
            <a:extLst>
              <a:ext uri="{FF2B5EF4-FFF2-40B4-BE49-F238E27FC236}">
                <a16:creationId xmlns:a16="http://schemas.microsoft.com/office/drawing/2014/main" id="{4BB16523-D47C-4DD4-9C2C-6AB3F7DB1A35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7410" y="1545926"/>
            <a:ext cx="1799816" cy="2050548"/>
          </a:xfrm>
          <a:prstGeom prst="rect">
            <a:avLst/>
          </a:prstGeom>
        </p:spPr>
      </p:pic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84757C26-2A26-431F-9E6A-4D3D7CBA3CA7}"/>
              </a:ext>
            </a:extLst>
          </p:cNvPr>
          <p:cNvCxnSpPr/>
          <p:nvPr/>
        </p:nvCxnSpPr>
        <p:spPr>
          <a:xfrm>
            <a:off x="7414260" y="1593932"/>
            <a:ext cx="0" cy="1877437"/>
          </a:xfrm>
          <a:prstGeom prst="line">
            <a:avLst/>
          </a:prstGeom>
          <a:ln w="19050">
            <a:solidFill>
              <a:srgbClr val="A4DBE8"/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52B267AA-87A8-454F-B72A-07720B9D3C22}"/>
              </a:ext>
            </a:extLst>
          </p:cNvPr>
          <p:cNvSpPr txBox="1"/>
          <p:nvPr/>
        </p:nvSpPr>
        <p:spPr>
          <a:xfrm>
            <a:off x="5630770" y="3457514"/>
            <a:ext cx="1738874" cy="548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55" spc="0" baseline="0" dirty="0">
                <a:solidFill>
                  <a:srgbClr val="000000"/>
                </a:solidFill>
                <a:latin typeface="Calibri"/>
                <a:cs typeface="Calibri"/>
                <a:sym typeface="Calibri"/>
                <a:rtl val="0"/>
              </a:rPr>
              <a:t>Operation IceBridge </a:t>
            </a:r>
          </a:p>
          <a:p>
            <a:pPr algn="ctr"/>
            <a:r>
              <a:rPr lang="en-GB" sz="1455" spc="0" baseline="0" dirty="0">
                <a:solidFill>
                  <a:srgbClr val="000000"/>
                </a:solidFill>
                <a:latin typeface="Calibri"/>
                <a:cs typeface="Calibri"/>
                <a:sym typeface="Calibri"/>
                <a:rtl val="0"/>
              </a:rPr>
              <a:t>Intersections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0EBC3728-485D-40A8-98E1-B20AD2554F60}"/>
              </a:ext>
            </a:extLst>
          </p:cNvPr>
          <p:cNvCxnSpPr/>
          <p:nvPr/>
        </p:nvCxnSpPr>
        <p:spPr>
          <a:xfrm>
            <a:off x="9650568" y="1593932"/>
            <a:ext cx="0" cy="1877437"/>
          </a:xfrm>
          <a:prstGeom prst="line">
            <a:avLst/>
          </a:prstGeom>
          <a:ln w="19050">
            <a:solidFill>
              <a:srgbClr val="A4DBE8"/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1718E9F-61CB-43B8-9CFB-A46C5A35468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86682" y="2464654"/>
            <a:ext cx="2300993" cy="272018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119C1A0B-A1DD-40A0-BBA3-2C21191E7E39}"/>
              </a:ext>
            </a:extLst>
          </p:cNvPr>
          <p:cNvSpPr txBox="1"/>
          <p:nvPr/>
        </p:nvSpPr>
        <p:spPr>
          <a:xfrm>
            <a:off x="925961" y="2640276"/>
            <a:ext cx="611505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Elevations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8A5CABD-1D26-4848-9C04-B3CFE61B6642}"/>
              </a:ext>
            </a:extLst>
          </p:cNvPr>
          <p:cNvSpPr/>
          <p:nvPr/>
        </p:nvSpPr>
        <p:spPr>
          <a:xfrm>
            <a:off x="992981" y="2672842"/>
            <a:ext cx="397669" cy="118123"/>
          </a:xfrm>
          <a:prstGeom prst="rect">
            <a:avLst/>
          </a:prstGeom>
          <a:noFill/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DD27E1CB-D78D-43D2-988F-EE999F785DD1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759" y="2830628"/>
            <a:ext cx="1177491" cy="429972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934B6138-CE9A-446C-864D-70D9230C538F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627"/>
          <a:stretch/>
        </p:blipFill>
        <p:spPr>
          <a:xfrm>
            <a:off x="1521920" y="2928460"/>
            <a:ext cx="1065756" cy="325190"/>
          </a:xfrm>
          <a:prstGeom prst="rect">
            <a:avLst/>
          </a:prstGeom>
        </p:spPr>
      </p:pic>
      <p:sp>
        <p:nvSpPr>
          <p:cNvPr id="113" name="Rectangle 112">
            <a:extLst>
              <a:ext uri="{FF2B5EF4-FFF2-40B4-BE49-F238E27FC236}">
                <a16:creationId xmlns:a16="http://schemas.microsoft.com/office/drawing/2014/main" id="{B392D0C9-D0DB-4191-AD73-B45404B2434E}"/>
              </a:ext>
            </a:extLst>
          </p:cNvPr>
          <p:cNvSpPr/>
          <p:nvPr/>
        </p:nvSpPr>
        <p:spPr>
          <a:xfrm>
            <a:off x="2460442" y="3136257"/>
            <a:ext cx="169664" cy="107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FB80EF2-6B09-42E5-AC79-03DE5829FC90}"/>
              </a:ext>
            </a:extLst>
          </p:cNvPr>
          <p:cNvSpPr txBox="1"/>
          <p:nvPr/>
        </p:nvSpPr>
        <p:spPr>
          <a:xfrm>
            <a:off x="150144" y="1261890"/>
            <a:ext cx="2532933" cy="5265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457200" algn="l"/>
              </a:tabLst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Surface roughness is defined here as the standard deviation of elevations within a footprint minimized to a best fit plane.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tabLst>
                <a:tab pos="457200" algn="l"/>
              </a:tabLst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tabLst>
                <a:tab pos="457200" algn="l"/>
              </a:tabLst>
            </a:pP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for momentum transfer between atmosphere and ocean, provides preconditioning for summer melt pond extent, and proxy for sea ice age and thickness.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Generation of a novel algorithm to retrieve sea ice surface roughness from MISR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via calibration of LiDAR elevation measurements from IceBridge</a:t>
            </a:r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High spatial (1.1km) and temporal resolution (~ 3 days) and multi-decadal archive (Spring only, 2000 onwards)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4E648EDA-ED70-427B-994E-649ED3860E6C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915" y="4524011"/>
            <a:ext cx="2521508" cy="1757608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FB0F0E99-59BF-40C0-8162-42A935DFE75B}"/>
              </a:ext>
            </a:extLst>
          </p:cNvPr>
          <p:cNvSpPr txBox="1"/>
          <p:nvPr/>
        </p:nvSpPr>
        <p:spPr>
          <a:xfrm>
            <a:off x="2957166" y="6251880"/>
            <a:ext cx="2746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A time series of roughness probability distribution functions for April 2009-2018 in the Chukchi Sea </a:t>
            </a:r>
            <a:endParaRPr lang="en-GB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3D99072E-732E-4D5D-ACAD-F2F4643698F0}"/>
              </a:ext>
            </a:extLst>
          </p:cNvPr>
          <p:cNvPicPr>
            <a:picLocks noChangeAspect="1"/>
          </p:cNvPicPr>
          <p:nvPr/>
        </p:nvPicPr>
        <p:blipFill>
          <a:blip r:embed="rId21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6938" y="4497183"/>
            <a:ext cx="2526590" cy="1822916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C26B61EA-0B6B-4F1D-A015-EB0937428BFE}"/>
              </a:ext>
            </a:extLst>
          </p:cNvPr>
          <p:cNvSpPr txBox="1"/>
          <p:nvPr/>
        </p:nvSpPr>
        <p:spPr>
          <a:xfrm>
            <a:off x="5776938" y="6258303"/>
            <a:ext cx="2746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A time series of roughness probability distribution functions for each Arctic region in 2012</a:t>
            </a:r>
            <a:endParaRPr lang="en-GB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E8C9C188-B3DF-424C-9C26-2B30CE570D6F}"/>
              </a:ext>
            </a:extLst>
          </p:cNvPr>
          <p:cNvCxnSpPr/>
          <p:nvPr/>
        </p:nvCxnSpPr>
        <p:spPr>
          <a:xfrm>
            <a:off x="5634784" y="4524011"/>
            <a:ext cx="0" cy="1877437"/>
          </a:xfrm>
          <a:prstGeom prst="line">
            <a:avLst/>
          </a:prstGeom>
          <a:ln w="19050">
            <a:solidFill>
              <a:srgbClr val="A4DBE8"/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AFC01F81-8A5B-45E6-9523-14E88BBAF782}"/>
              </a:ext>
            </a:extLst>
          </p:cNvPr>
          <p:cNvCxnSpPr/>
          <p:nvPr/>
        </p:nvCxnSpPr>
        <p:spPr>
          <a:xfrm>
            <a:off x="8446154" y="4524011"/>
            <a:ext cx="0" cy="1877437"/>
          </a:xfrm>
          <a:prstGeom prst="line">
            <a:avLst/>
          </a:prstGeom>
          <a:ln w="19050">
            <a:solidFill>
              <a:srgbClr val="A4DBE8"/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FF088708-438A-4093-BCC9-8B754E6951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150163"/>
              </p:ext>
            </p:extLst>
          </p:nvPr>
        </p:nvGraphicFramePr>
        <p:xfrm>
          <a:off x="10502476" y="4301244"/>
          <a:ext cx="1422660" cy="1943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0327">
                  <a:extLst>
                    <a:ext uri="{9D8B030D-6E8A-4147-A177-3AD203B41FA5}">
                      <a16:colId xmlns:a16="http://schemas.microsoft.com/office/drawing/2014/main" val="1553379343"/>
                    </a:ext>
                  </a:extLst>
                </a:gridCol>
                <a:gridCol w="512333">
                  <a:extLst>
                    <a:ext uri="{9D8B030D-6E8A-4147-A177-3AD203B41FA5}">
                      <a16:colId xmlns:a16="http://schemas.microsoft.com/office/drawing/2014/main" val="15618587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SRCC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694223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Hudson Bay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171062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Baffin Bay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631323"/>
                  </a:ext>
                </a:extLst>
              </a:tr>
              <a:tr h="16119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Greenland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347153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Barents Sea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0.086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797829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Kara Sea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06307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Laptev Sea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715432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Siberian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621233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Chukchi Sea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039566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Beaufort Sea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846688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Canadian Isl.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0.27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472209"/>
                  </a:ext>
                </a:extLst>
              </a:tr>
              <a:tr h="133634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Arctic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0.72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387811"/>
                  </a:ext>
                </a:extLst>
              </a:tr>
            </a:tbl>
          </a:graphicData>
        </a:graphic>
      </p:graphicFrame>
      <p:sp>
        <p:nvSpPr>
          <p:cNvPr id="126" name="TextBox 125">
            <a:extLst>
              <a:ext uri="{FF2B5EF4-FFF2-40B4-BE49-F238E27FC236}">
                <a16:creationId xmlns:a16="http://schemas.microsoft.com/office/drawing/2014/main" id="{8970FC79-1BB9-4D6A-A845-9A6A836B84F4}"/>
              </a:ext>
            </a:extLst>
          </p:cNvPr>
          <p:cNvSpPr txBox="1"/>
          <p:nvPr/>
        </p:nvSpPr>
        <p:spPr>
          <a:xfrm>
            <a:off x="8459831" y="6254436"/>
            <a:ext cx="3478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Correlations between MISR derived sea ice roughness and thickness (CPOM* processed CS-2)</a:t>
            </a:r>
            <a:endParaRPr lang="en-GB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Picture 127">
            <a:extLst>
              <a:ext uri="{FF2B5EF4-FFF2-40B4-BE49-F238E27FC236}">
                <a16:creationId xmlns:a16="http://schemas.microsoft.com/office/drawing/2014/main" id="{0A810D17-9B50-4117-8C93-7ED65DD32F59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0917" y="4377083"/>
            <a:ext cx="1963548" cy="1887642"/>
          </a:xfrm>
          <a:prstGeom prst="rect">
            <a:avLst/>
          </a:prstGeom>
        </p:spPr>
      </p:pic>
      <p:sp>
        <p:nvSpPr>
          <p:cNvPr id="129" name="Title 1">
            <a:extLst>
              <a:ext uri="{FF2B5EF4-FFF2-40B4-BE49-F238E27FC236}">
                <a16:creationId xmlns:a16="http://schemas.microsoft.com/office/drawing/2014/main" id="{50BDDBC1-EDE0-4D82-92C4-61189CBD3E56}"/>
              </a:ext>
            </a:extLst>
          </p:cNvPr>
          <p:cNvSpPr txBox="1">
            <a:spLocks/>
          </p:cNvSpPr>
          <p:nvPr/>
        </p:nvSpPr>
        <p:spPr>
          <a:xfrm>
            <a:off x="9106018" y="6159289"/>
            <a:ext cx="839777" cy="925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" dirty="0"/>
              <a:t>MISR Roughness (m)</a:t>
            </a:r>
            <a:endParaRPr lang="en-GB" sz="600" dirty="0"/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A7287978-04AA-414F-B9EC-CE7AEC7A70FB}"/>
              </a:ext>
            </a:extLst>
          </p:cNvPr>
          <p:cNvSpPr txBox="1">
            <a:spLocks/>
          </p:cNvSpPr>
          <p:nvPr/>
        </p:nvSpPr>
        <p:spPr>
          <a:xfrm rot="16200000">
            <a:off x="8161662" y="5276245"/>
            <a:ext cx="839776" cy="18518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CPOM Thickness (m)</a:t>
            </a:r>
            <a:endParaRPr lang="en-GB" sz="18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D641CA2-1C6E-4E04-A72A-8C61D372832E}"/>
              </a:ext>
            </a:extLst>
          </p:cNvPr>
          <p:cNvSpPr txBox="1"/>
          <p:nvPr/>
        </p:nvSpPr>
        <p:spPr>
          <a:xfrm>
            <a:off x="6289340" y="6673431"/>
            <a:ext cx="603422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i="1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GB" sz="700" i="1" dirty="0" err="1">
                <a:latin typeface="Arial" panose="020B0604020202020204" pitchFamily="34" charset="0"/>
                <a:cs typeface="Arial" panose="020B0604020202020204" pitchFamily="34" charset="0"/>
              </a:rPr>
              <a:t>Laxon</a:t>
            </a:r>
            <a:r>
              <a:rPr lang="en-GB" sz="700" i="1" dirty="0">
                <a:latin typeface="Arial" panose="020B0604020202020204" pitchFamily="34" charset="0"/>
                <a:cs typeface="Arial" panose="020B0604020202020204" pitchFamily="34" charset="0"/>
              </a:rPr>
              <a:t> S. W., et al. (2013), CryoSat-2 estimates of Arctic sea ice thickness and volume, Geophysical Research Letters, 40, doi:10.1002/grl.50193.</a:t>
            </a:r>
            <a:endParaRPr lang="en-GB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965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290</Words>
  <Application>Microsoft Office PowerPoint</Application>
  <PresentationFormat>Widescreen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2021-04-28T02:37:18Z</dcterms:created>
  <dcterms:modified xsi:type="dcterms:W3CDTF">2021-04-28T02:37:33Z</dcterms:modified>
</cp:coreProperties>
</file>