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50" r:id="rId2"/>
  </p:sldMasterIdLst>
  <p:notesMasterIdLst>
    <p:notesMasterId r:id="rId4"/>
  </p:notesMasterIdLst>
  <p:sldIdLst>
    <p:sldId id="263" r:id="rId3"/>
  </p:sldIdLst>
  <p:sldSz cx="12192000" cy="6858000"/>
  <p:notesSz cx="6735763" cy="98663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A1D1"/>
    <a:srgbClr val="0096CB"/>
    <a:srgbClr val="3CA5D4"/>
    <a:srgbClr val="F4F9AD"/>
    <a:srgbClr val="85BDE0"/>
    <a:srgbClr val="A7DCA2"/>
    <a:srgbClr val="0076BD"/>
    <a:srgbClr val="6FB4DB"/>
    <a:srgbClr val="9ECAE5"/>
    <a:srgbClr val="47A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20" autoAdjust="0"/>
  </p:normalViewPr>
  <p:slideViewPr>
    <p:cSldViewPr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2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FF20-3FEA-4753-B0E7-C611C41B3163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D8034-808B-408D-9D42-E80043659C1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019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Rivers, coasts and deltas enable prosperity and development, but are often also vulnerable due to flooding. Management strategies like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Room for the River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Building with Nature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construction of flood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defences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like dykes and storm surge barriers help to reduce the flood risk. Our experts ensure that proposed plans meet desired objectives. To this end, we offer extensive knowledge of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hydraulics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morphology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D8034-808B-408D-9D42-E80043659C1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861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530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623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545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165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246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512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336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899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812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952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500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653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3906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76BD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2778"/>
            <a:ext cx="10972800" cy="4713387"/>
          </a:xfrm>
        </p:spPr>
        <p:txBody>
          <a:bodyPr>
            <a:noAutofit/>
          </a:bodyPr>
          <a:lstStyle>
            <a:lvl1pPr>
              <a:buClr>
                <a:srgbClr val="0076BD"/>
              </a:buClr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Clr>
                <a:srgbClr val="0076BD"/>
              </a:buCl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Clr>
                <a:srgbClr val="0076BD"/>
              </a:buCl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Clr>
                <a:srgbClr val="0076BD"/>
              </a:buCl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Clr>
                <a:srgbClr val="0076BD"/>
              </a:buCl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3392" y="6453337"/>
            <a:ext cx="2844800" cy="365125"/>
          </a:xfrm>
        </p:spPr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5787" y="6453337"/>
            <a:ext cx="3860800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467" y="6453337"/>
            <a:ext cx="2844800" cy="365125"/>
          </a:xfrm>
        </p:spPr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1121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4199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7380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806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3505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9899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37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7146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0089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0599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928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275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C3B8-2C7E-4A01-885F-32C9EA720C4B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942F8-E7D4-41F4-AE4B-D32C090B06F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128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E7E34-BB74-44A2-B323-D5960B5CE365}" type="datetimeFigureOut">
              <a:rPr lang="nl-NL" smtClean="0"/>
              <a:t>25-4-2021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E7B30-E723-4D3F-9BCE-BD5F59B041B8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" y="1072"/>
            <a:ext cx="12186409" cy="68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39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9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D6175631-3C67-4F18-A047-B150D59622E5}"/>
              </a:ext>
            </a:extLst>
          </p:cNvPr>
          <p:cNvSpPr txBox="1">
            <a:spLocks/>
          </p:cNvSpPr>
          <p:nvPr/>
        </p:nvSpPr>
        <p:spPr>
          <a:xfrm>
            <a:off x="88429" y="3573015"/>
            <a:ext cx="4495403" cy="2808313"/>
          </a:xfrm>
          <a:prstGeom prst="rect">
            <a:avLst/>
          </a:prstGeom>
          <a:solidFill>
            <a:schemeClr val="bg1"/>
          </a:solidFill>
          <a:ln w="19050">
            <a:solidFill>
              <a:srgbClr val="0076B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latin typeface="+mn-lt"/>
              </a:rPr>
              <a:t>Trained on 13-year radar data for the Netherlands:</a:t>
            </a:r>
          </a:p>
          <a:p>
            <a:pPr marL="0" indent="0">
              <a:buNone/>
            </a:pPr>
            <a:r>
              <a:rPr lang="en-US" sz="1200" dirty="0" err="1">
                <a:latin typeface="+mn-lt"/>
              </a:rPr>
              <a:t>TrajGRU</a:t>
            </a:r>
            <a:r>
              <a:rPr lang="en-US" sz="1200" dirty="0">
                <a:latin typeface="+mn-lt"/>
              </a:rPr>
              <a:t> better than </a:t>
            </a:r>
            <a:r>
              <a:rPr lang="en-US" sz="1200" dirty="0" err="1">
                <a:latin typeface="+mn-lt"/>
              </a:rPr>
              <a:t>Pysteps</a:t>
            </a:r>
            <a:r>
              <a:rPr lang="en-US" sz="1200" dirty="0">
                <a:latin typeface="+mn-lt"/>
              </a:rPr>
              <a:t>-SPROG (Optical Flow) for:</a:t>
            </a:r>
          </a:p>
          <a:p>
            <a:r>
              <a:rPr lang="en-US" sz="1200" dirty="0">
                <a:latin typeface="+mn-lt"/>
              </a:rPr>
              <a:t>higher intensities</a:t>
            </a:r>
          </a:p>
          <a:p>
            <a:r>
              <a:rPr lang="en-US" sz="1200" dirty="0">
                <a:latin typeface="+mn-lt"/>
              </a:rPr>
              <a:t>longer lead times</a:t>
            </a: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endParaRPr lang="en-US" sz="800" dirty="0">
              <a:latin typeface="+mn-lt"/>
            </a:endParaRPr>
          </a:p>
          <a:p>
            <a:pPr marL="0" indent="0">
              <a:buNone/>
            </a:pPr>
            <a:r>
              <a:rPr lang="en-US" sz="1000" dirty="0">
                <a:latin typeface="+mn-lt"/>
              </a:rPr>
              <a:t>MSc thesis Eva van der Kooij (HKV, KNMI, TU Delft)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55" y="0"/>
            <a:ext cx="10972800" cy="936104"/>
          </a:xfrm>
        </p:spPr>
        <p:txBody>
          <a:bodyPr/>
          <a:lstStyle/>
          <a:p>
            <a:pPr algn="l"/>
            <a:br>
              <a:rPr lang="en-US" dirty="0"/>
            </a:br>
            <a:r>
              <a:rPr lang="en-US" dirty="0"/>
              <a:t>Nowcasting for urban flash floods in Africa: </a:t>
            </a:r>
            <a:br>
              <a:rPr lang="en-US" dirty="0"/>
            </a:br>
            <a:r>
              <a:rPr lang="en-US" dirty="0"/>
              <a:t>a machine-learning and satellite-observation based model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B8DD4F-FCAE-4E00-A7CE-993ED6F11AFA}"/>
              </a:ext>
            </a:extLst>
          </p:cNvPr>
          <p:cNvSpPr txBox="1"/>
          <p:nvPr/>
        </p:nvSpPr>
        <p:spPr>
          <a:xfrm>
            <a:off x="26633" y="810189"/>
            <a:ext cx="10742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Dorien Lugt</a:t>
            </a:r>
            <a:r>
              <a:rPr lang="en-US" sz="1200" baseline="30000" dirty="0"/>
              <a:t>1</a:t>
            </a:r>
            <a:r>
              <a:rPr lang="en-US" sz="1200" dirty="0"/>
              <a:t>, Mattijn van Hoek</a:t>
            </a:r>
            <a:r>
              <a:rPr lang="en-US" sz="1200" baseline="30000" dirty="0"/>
              <a:t>1</a:t>
            </a:r>
            <a:r>
              <a:rPr lang="en-US" sz="1200" dirty="0"/>
              <a:t>, Jan Fokke Meirink</a:t>
            </a:r>
            <a:r>
              <a:rPr lang="en-US" sz="1200" baseline="30000" dirty="0"/>
              <a:t>2</a:t>
            </a:r>
            <a:r>
              <a:rPr lang="en-US" sz="1200" dirty="0"/>
              <a:t>, Eva van der Kooij</a:t>
            </a:r>
            <a:r>
              <a:rPr lang="en-US" sz="1200" baseline="30000" dirty="0"/>
              <a:t>1,3 </a:t>
            </a:r>
          </a:p>
          <a:p>
            <a:pPr marL="228600" indent="-228600">
              <a:buAutoNum type="arabicPeriod"/>
            </a:pPr>
            <a:r>
              <a:rPr lang="en-US" sz="1000" dirty="0"/>
              <a:t>HKV 2. KNMI 3. TU Delft</a:t>
            </a:r>
          </a:p>
          <a:p>
            <a:r>
              <a:rPr lang="en-US" sz="1000" dirty="0"/>
              <a:t>Contact: lugt@hkv.nl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F2BF0E2-3B60-40F4-8544-D40A0947759F}"/>
              </a:ext>
            </a:extLst>
          </p:cNvPr>
          <p:cNvSpPr txBox="1">
            <a:spLocks/>
          </p:cNvSpPr>
          <p:nvPr/>
        </p:nvSpPr>
        <p:spPr>
          <a:xfrm>
            <a:off x="88429" y="1452772"/>
            <a:ext cx="3948993" cy="2048235"/>
          </a:xfrm>
          <a:prstGeom prst="rect">
            <a:avLst/>
          </a:prstGeom>
          <a:solidFill>
            <a:srgbClr val="0076BD"/>
          </a:solidFill>
          <a:ln w="19050">
            <a:solidFill>
              <a:srgbClr val="0076B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Many African cities face frequent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flash floods 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due to</a:t>
            </a:r>
          </a:p>
          <a:p>
            <a:pPr marL="0" indent="0">
              <a:buFont typeface="Arial" pitchFamily="34" charset="0"/>
              <a:buNone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chemeClr val="bg1"/>
              </a:buClr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rapid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urbanization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 with poor drainage, and</a:t>
            </a:r>
          </a:p>
          <a:p>
            <a:pPr>
              <a:buClr>
                <a:schemeClr val="bg1"/>
              </a:buClr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high intensity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convective rainfall.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200" b="1" dirty="0">
                <a:solidFill>
                  <a:schemeClr val="bg1"/>
                </a:solidFill>
                <a:latin typeface="+mn-lt"/>
              </a:rPr>
              <a:t>Early warning 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is effective for risk reduction, </a:t>
            </a:r>
          </a:p>
          <a:p>
            <a:pPr marL="0" indent="0">
              <a:buFont typeface="Arial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but small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latency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, high spatial and temporal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resolution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 are required.</a:t>
            </a:r>
          </a:p>
          <a:p>
            <a:pPr marL="0" indent="0">
              <a:buFont typeface="Arial" pitchFamily="34" charset="0"/>
              <a:buNone/>
            </a:pP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4CE6E851-97D0-4DAF-B603-9D4B90F8B48A}"/>
              </a:ext>
            </a:extLst>
          </p:cNvPr>
          <p:cNvSpPr txBox="1">
            <a:spLocks/>
          </p:cNvSpPr>
          <p:nvPr/>
        </p:nvSpPr>
        <p:spPr>
          <a:xfrm>
            <a:off x="4080599" y="1452772"/>
            <a:ext cx="3973281" cy="1452357"/>
          </a:xfrm>
          <a:prstGeom prst="rect">
            <a:avLst/>
          </a:prstGeom>
          <a:solidFill>
            <a:srgbClr val="11A1D1"/>
          </a:solidFill>
          <a:ln>
            <a:solidFill>
              <a:srgbClr val="11A1D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 err="1">
                <a:solidFill>
                  <a:schemeClr val="bg1"/>
                </a:solidFill>
                <a:latin typeface="+mn-lt"/>
              </a:rPr>
              <a:t>Meteosat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 Second Generation (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MSG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) –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SEVIRI</a:t>
            </a:r>
          </a:p>
          <a:p>
            <a:pPr marL="0" indent="0">
              <a:buFont typeface="Arial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>
              <a:buClr>
                <a:schemeClr val="bg1"/>
              </a:buClr>
              <a:defRPr/>
            </a:pPr>
            <a:r>
              <a:rPr lang="nl-NL" sz="1200" kern="0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for Africa and Europa</a:t>
            </a:r>
          </a:p>
          <a:p>
            <a:pPr>
              <a:buClr>
                <a:schemeClr val="bg1"/>
              </a:buClr>
              <a:defRPr/>
            </a:pPr>
            <a:r>
              <a:rPr lang="nl-NL" sz="1200" kern="0" dirty="0">
                <a:solidFill>
                  <a:schemeClr val="bg1"/>
                </a:solidFill>
                <a:latin typeface="+mn-lt"/>
              </a:rPr>
              <a:t>a</a:t>
            </a:r>
            <a:r>
              <a:rPr lang="nl-NL" sz="1200" kern="0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t 45 min. latency</a:t>
            </a:r>
          </a:p>
          <a:p>
            <a:pPr>
              <a:buClr>
                <a:schemeClr val="bg1"/>
              </a:buClr>
              <a:defRPr/>
            </a:pPr>
            <a:r>
              <a:rPr lang="nl-NL" sz="1200" kern="0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at 15 min. frequency</a:t>
            </a:r>
          </a:p>
          <a:p>
            <a:pPr>
              <a:buClr>
                <a:schemeClr val="bg1"/>
              </a:buClr>
              <a:defRPr/>
            </a:pPr>
            <a:r>
              <a:rPr lang="nl-NL" sz="1200" kern="0" dirty="0">
                <a:solidFill>
                  <a:schemeClr val="bg1"/>
                </a:solidFill>
                <a:latin typeface="+mn-lt"/>
              </a:rPr>
              <a:t>at </a:t>
            </a:r>
            <a:r>
              <a:rPr lang="nl-NL" sz="1200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3x3km spatial resolution (at nadir)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B2C4E4F8-5BC7-4E85-BB60-3382F334B4D8}"/>
              </a:ext>
            </a:extLst>
          </p:cNvPr>
          <p:cNvSpPr txBox="1">
            <a:spLocks/>
          </p:cNvSpPr>
          <p:nvPr/>
        </p:nvSpPr>
        <p:spPr>
          <a:xfrm>
            <a:off x="4095397" y="2989681"/>
            <a:ext cx="3973281" cy="498782"/>
          </a:xfrm>
          <a:prstGeom prst="rect">
            <a:avLst/>
          </a:prstGeom>
          <a:solidFill>
            <a:srgbClr val="11A1D1"/>
          </a:solidFill>
          <a:ln w="19050">
            <a:solidFill>
              <a:srgbClr val="11A1D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Retrieval: </a:t>
            </a:r>
            <a:r>
              <a:rPr lang="en-US" sz="1200" b="1" dirty="0">
                <a:solidFill>
                  <a:schemeClr val="bg1"/>
                </a:solidFill>
                <a:latin typeface="+mn-lt"/>
              </a:rPr>
              <a:t>Nighttime Precipitation Estimation </a:t>
            </a:r>
            <a:r>
              <a:rPr lang="en-US" sz="1200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(</a:t>
            </a:r>
            <a:r>
              <a:rPr lang="en-US" sz="1200" dirty="0" err="1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Brasjen</a:t>
            </a:r>
            <a:r>
              <a:rPr lang="en-US" sz="1200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, A.M., et al., 2014). 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4AF61DC9-C27E-48B3-910A-67352BB5C0C4}"/>
              </a:ext>
            </a:extLst>
          </p:cNvPr>
          <p:cNvSpPr txBox="1">
            <a:spLocks/>
          </p:cNvSpPr>
          <p:nvPr/>
        </p:nvSpPr>
        <p:spPr>
          <a:xfrm>
            <a:off x="8146014" y="1097682"/>
            <a:ext cx="3989139" cy="3720565"/>
          </a:xfrm>
          <a:prstGeom prst="rect">
            <a:avLst/>
          </a:prstGeom>
          <a:solidFill>
            <a:schemeClr val="bg1"/>
          </a:solidFill>
          <a:ln w="19050">
            <a:solidFill>
              <a:srgbClr val="0076B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>
                <a:latin typeface="+mn-lt"/>
              </a:rPr>
              <a:t>Nowcasting rainfall (0-3 hours):</a:t>
            </a:r>
          </a:p>
          <a:p>
            <a:r>
              <a:rPr lang="en-US" sz="1200" dirty="0">
                <a:latin typeface="+mn-lt"/>
              </a:rPr>
              <a:t>Traditional: </a:t>
            </a:r>
            <a:r>
              <a:rPr lang="en-US" sz="1200" b="1" dirty="0">
                <a:solidFill>
                  <a:srgbClr val="0076BD"/>
                </a:solidFill>
                <a:latin typeface="+mn-lt"/>
              </a:rPr>
              <a:t>Optical Flow </a:t>
            </a:r>
          </a:p>
          <a:p>
            <a:r>
              <a:rPr lang="en-US" sz="1200" dirty="0">
                <a:latin typeface="+mn-lt"/>
              </a:rPr>
              <a:t>ML: </a:t>
            </a:r>
            <a:r>
              <a:rPr lang="en-US" sz="1200" b="1" dirty="0" err="1">
                <a:solidFill>
                  <a:srgbClr val="0076BD"/>
                </a:solidFill>
                <a:latin typeface="+mn-lt"/>
              </a:rPr>
              <a:t>TrajGRU</a:t>
            </a:r>
            <a:r>
              <a:rPr lang="en-US" sz="1200" b="1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(Shi et al., 2017)</a:t>
            </a:r>
          </a:p>
          <a:p>
            <a:endParaRPr lang="en-US" sz="1200" dirty="0">
              <a:latin typeface="+mn-lt"/>
            </a:endParaRPr>
          </a:p>
          <a:p>
            <a:pPr marL="0" indent="0">
              <a:buNone/>
            </a:pPr>
            <a:r>
              <a:rPr lang="en-US" sz="1200" dirty="0">
                <a:latin typeface="+mn-lt"/>
              </a:rPr>
              <a:t>Trained on 1-year dataset for Ghana:</a:t>
            </a:r>
          </a:p>
          <a:p>
            <a:pPr marL="0" indent="0">
              <a:buFont typeface="Arial" pitchFamily="34" charset="0"/>
              <a:buNone/>
            </a:pPr>
            <a:endParaRPr lang="en-US" sz="1200" dirty="0">
              <a:latin typeface="+mn-lt"/>
            </a:endParaRPr>
          </a:p>
        </p:txBody>
      </p:sp>
      <p:pic>
        <p:nvPicPr>
          <p:cNvPr id="40" name="Picture 39" descr="Map&#10;&#10;Description automatically generated">
            <a:extLst>
              <a:ext uri="{FF2B5EF4-FFF2-40B4-BE49-F238E27FC236}">
                <a16:creationId xmlns:a16="http://schemas.microsoft.com/office/drawing/2014/main" id="{9DA19DBB-CB8C-44C8-A506-4A2A9E0135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9"/>
          <a:stretch/>
        </p:blipFill>
        <p:spPr>
          <a:xfrm>
            <a:off x="8372442" y="2253371"/>
            <a:ext cx="3536281" cy="2495271"/>
          </a:xfrm>
          <a:prstGeom prst="rect">
            <a:avLst/>
          </a:prstGeom>
        </p:spPr>
      </p:pic>
      <p:sp>
        <p:nvSpPr>
          <p:cNvPr id="46" name="Content Placeholder 5">
            <a:extLst>
              <a:ext uri="{FF2B5EF4-FFF2-40B4-BE49-F238E27FC236}">
                <a16:creationId xmlns:a16="http://schemas.microsoft.com/office/drawing/2014/main" id="{E1245FA6-6DB7-4D77-A18A-BCE068B5C7E3}"/>
              </a:ext>
            </a:extLst>
          </p:cNvPr>
          <p:cNvSpPr txBox="1">
            <a:spLocks/>
          </p:cNvSpPr>
          <p:nvPr/>
        </p:nvSpPr>
        <p:spPr>
          <a:xfrm>
            <a:off x="8161872" y="4876055"/>
            <a:ext cx="3973281" cy="1505273"/>
          </a:xfrm>
          <a:prstGeom prst="rect">
            <a:avLst/>
          </a:prstGeom>
          <a:solidFill>
            <a:srgbClr val="11A1D1"/>
          </a:solidFill>
          <a:ln>
            <a:solidFill>
              <a:srgbClr val="11A1D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Next steps:</a:t>
            </a:r>
          </a:p>
          <a:p>
            <a:pPr marL="0" indent="0">
              <a:buFont typeface="Arial" pitchFamily="34" charset="0"/>
              <a:buNone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chemeClr val="bg1"/>
              </a:buClr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Train </a:t>
            </a:r>
            <a:r>
              <a:rPr lang="en-US" sz="1200" dirty="0" err="1">
                <a:solidFill>
                  <a:schemeClr val="bg1"/>
                </a:solidFill>
                <a:latin typeface="+mn-lt"/>
              </a:rPr>
              <a:t>TrajGRU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 on larger MSG-SEVIRI dataset</a:t>
            </a:r>
          </a:p>
          <a:p>
            <a:pPr>
              <a:buClr>
                <a:schemeClr val="bg1"/>
              </a:buClr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Compare </a:t>
            </a:r>
            <a:r>
              <a:rPr lang="en-US" sz="1200" dirty="0" err="1">
                <a:solidFill>
                  <a:schemeClr val="bg1"/>
                </a:solidFill>
                <a:latin typeface="+mn-lt"/>
              </a:rPr>
              <a:t>PySTEPS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 with </a:t>
            </a:r>
            <a:r>
              <a:rPr lang="en-US" sz="1200" dirty="0" err="1">
                <a:solidFill>
                  <a:schemeClr val="bg1"/>
                </a:solidFill>
                <a:latin typeface="+mn-lt"/>
              </a:rPr>
              <a:t>TrajGRU</a:t>
            </a:r>
            <a:r>
              <a:rPr lang="en-US" sz="1200" dirty="0">
                <a:solidFill>
                  <a:schemeClr val="bg1"/>
                </a:solidFill>
                <a:latin typeface="+mn-lt"/>
              </a:rPr>
              <a:t> in Ghana</a:t>
            </a:r>
          </a:p>
          <a:p>
            <a:pPr>
              <a:buClr>
                <a:schemeClr val="bg1"/>
              </a:buClr>
            </a:pPr>
            <a:r>
              <a:rPr lang="en-US" sz="1200" dirty="0">
                <a:solidFill>
                  <a:schemeClr val="bg1"/>
                </a:solidFill>
                <a:latin typeface="+mn-lt"/>
              </a:rPr>
              <a:t>Evaluate the use of nowcasts in Early Warning Systems</a:t>
            </a:r>
          </a:p>
          <a:p>
            <a:pPr marL="0" indent="0">
              <a:buClr>
                <a:schemeClr val="bg1"/>
              </a:buClr>
              <a:buNone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>
              <a:buClr>
                <a:schemeClr val="bg1"/>
              </a:buClr>
            </a:pP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85EAF6-36CA-4068-8926-AF8AF1D3EC2B}"/>
              </a:ext>
            </a:extLst>
          </p:cNvPr>
          <p:cNvGrpSpPr/>
          <p:nvPr/>
        </p:nvGrpSpPr>
        <p:grpSpPr>
          <a:xfrm>
            <a:off x="165204" y="4572359"/>
            <a:ext cx="4341852" cy="1502607"/>
            <a:chOff x="191344" y="3883145"/>
            <a:chExt cx="4341852" cy="1502607"/>
          </a:xfrm>
        </p:grpSpPr>
        <p:pic>
          <p:nvPicPr>
            <p:cNvPr id="44" name="Content Placeholder 4" descr="Chart, scatter chart&#10;&#10;Description automatically generated">
              <a:extLst>
                <a:ext uri="{FF2B5EF4-FFF2-40B4-BE49-F238E27FC236}">
                  <a16:creationId xmlns:a16="http://schemas.microsoft.com/office/drawing/2014/main" id="{0D1663A2-88A5-4106-94F8-665D020C6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0" t="6626" r="8682" b="9775"/>
            <a:stretch/>
          </p:blipFill>
          <p:spPr>
            <a:xfrm>
              <a:off x="191344" y="3920388"/>
              <a:ext cx="4341852" cy="146536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E6E682-AACE-499E-A087-35FAD4AB360B}"/>
                </a:ext>
              </a:extLst>
            </p:cNvPr>
            <p:cNvSpPr txBox="1"/>
            <p:nvPr/>
          </p:nvSpPr>
          <p:spPr>
            <a:xfrm>
              <a:off x="425945" y="3883146"/>
              <a:ext cx="108012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observation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5B8D49-5582-4002-81BC-97EA96CDA7A4}"/>
                </a:ext>
              </a:extLst>
            </p:cNvPr>
            <p:cNvSpPr txBox="1"/>
            <p:nvPr/>
          </p:nvSpPr>
          <p:spPr>
            <a:xfrm>
              <a:off x="1822210" y="3883146"/>
              <a:ext cx="108012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dirty="0" err="1"/>
                <a:t>TrajGRU</a:t>
              </a:r>
              <a:endParaRPr lang="en-US" sz="10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674211-6525-4E61-8AA4-9F2B9D751760}"/>
                </a:ext>
              </a:extLst>
            </p:cNvPr>
            <p:cNvSpPr txBox="1"/>
            <p:nvPr/>
          </p:nvSpPr>
          <p:spPr>
            <a:xfrm>
              <a:off x="3218475" y="3883145"/>
              <a:ext cx="73494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SPROG</a:t>
              </a:r>
            </a:p>
          </p:txBody>
        </p:sp>
      </p:grp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6F935B77-FB94-4557-AFF1-D0AE5FBA6ABF}"/>
              </a:ext>
            </a:extLst>
          </p:cNvPr>
          <p:cNvSpPr txBox="1">
            <a:spLocks/>
          </p:cNvSpPr>
          <p:nvPr/>
        </p:nvSpPr>
        <p:spPr>
          <a:xfrm>
            <a:off x="4660607" y="3582252"/>
            <a:ext cx="3393273" cy="2808313"/>
          </a:xfrm>
          <a:prstGeom prst="rect">
            <a:avLst/>
          </a:prstGeom>
          <a:solidFill>
            <a:schemeClr val="bg1"/>
          </a:solidFill>
          <a:ln w="19050">
            <a:solidFill>
              <a:srgbClr val="0076B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76BD"/>
              </a:buClr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>
                <a:latin typeface="+mn-lt"/>
              </a:rPr>
              <a:t>Available for free on rainsat.net and </a:t>
            </a:r>
            <a:r>
              <a:rPr lang="en-US" sz="1200" dirty="0" err="1">
                <a:latin typeface="+mn-lt"/>
              </a:rPr>
              <a:t>appstore</a:t>
            </a:r>
            <a:r>
              <a:rPr lang="en-US" sz="1200" dirty="0">
                <a:latin typeface="+mn-lt"/>
              </a:rPr>
              <a:t>:</a:t>
            </a:r>
          </a:p>
          <a:p>
            <a:pPr marL="0" indent="0">
              <a:buFont typeface="Arial" pitchFamily="34" charset="0"/>
              <a:buNone/>
            </a:pPr>
            <a:endParaRPr lang="en-US" sz="1200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endParaRPr lang="en-US" sz="1200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endParaRPr lang="en-US" sz="1200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endParaRPr lang="en-US" sz="12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14951C-EB63-4DB5-A87D-6DCD1654F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038" y="4077072"/>
            <a:ext cx="3351056" cy="212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36862"/>
      </p:ext>
    </p:extLst>
  </p:cSld>
  <p:clrMapOvr>
    <a:masterClrMapping/>
  </p:clrMapOvr>
</p:sld>
</file>

<file path=ppt/theme/theme1.xml><?xml version="1.0" encoding="utf-8"?>
<a:theme xmlns:a="http://schemas.openxmlformats.org/drawingml/2006/main" name="Introduction HKV Consultant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Introductie HKV_ENG_02-01-2020</Template>
  <TotalTime>763</TotalTime>
  <Words>310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Introduction HKV Consultants</vt:lpstr>
      <vt:lpstr>Custom Design</vt:lpstr>
      <vt:lpstr> Nowcasting for urban flash floods in Africa:  a machine-learning and satellite-observation based model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Fields of expertise</dc:title>
  <dc:creator>Lugt, Dorien</dc:creator>
  <cp:lastModifiedBy>Lugt, Dorien</cp:lastModifiedBy>
  <cp:revision>25</cp:revision>
  <cp:lastPrinted>2017-12-19T12:46:44Z</cp:lastPrinted>
  <dcterms:created xsi:type="dcterms:W3CDTF">2021-04-23T17:14:40Z</dcterms:created>
  <dcterms:modified xsi:type="dcterms:W3CDTF">2021-04-25T08:47:59Z</dcterms:modified>
</cp:coreProperties>
</file>