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39" r:id="rId2"/>
    <p:sldMasterId id="2147483752" r:id="rId3"/>
    <p:sldMasterId id="2147483765" r:id="rId4"/>
    <p:sldMasterId id="2147483778" r:id="rId5"/>
    <p:sldMasterId id="2147483791" r:id="rId6"/>
    <p:sldMasterId id="2147483804" r:id="rId7"/>
  </p:sldMasterIdLst>
  <p:notesMasterIdLst>
    <p:notesMasterId r:id="rId9"/>
  </p:notesMasterIdLst>
  <p:handoutMasterIdLst>
    <p:handoutMasterId r:id="rId10"/>
  </p:handoutMasterIdLst>
  <p:sldIdLst>
    <p:sldId id="260" r:id="rId8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Gill Sans MT" panose="020B0502020104020203" pitchFamily="34" charset="0"/>
      <p:regular r:id="rId16"/>
      <p:bold r:id="rId17"/>
      <p:italic r:id="rId18"/>
      <p:boldItalic r:id="rId19"/>
    </p:embeddedFont>
    <p:embeddedFont>
      <p:font typeface="Helvetica Light" panose="020B0500000000000000" pitchFamily="34" charset="0"/>
      <p:regular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726D8A98-A134-4EB5-9005-A4059CFE8042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58">
          <p15:clr>
            <a:srgbClr val="A4A3A4"/>
          </p15:clr>
        </p15:guide>
        <p15:guide id="2">
          <p15:clr>
            <a:srgbClr val="A4A3A4"/>
          </p15:clr>
        </p15:guide>
        <p15:guide id="3" orient="horz" pos="2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évin BELLINGUER" initials="KB" lastIdx="49" clrIdx="0"/>
  <p:cmAuthor id="1" name="Kevin Bellinguer" initials="KB" lastIdx="2" clrIdx="1">
    <p:extLst>
      <p:ext uri="{19B8F6BF-5375-455C-9EA6-DF929625EA0E}">
        <p15:presenceInfo xmlns:p15="http://schemas.microsoft.com/office/powerpoint/2012/main" userId="S-1-5-21-3261801070-4000503613-852225074-77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956F"/>
    <a:srgbClr val="00397D"/>
    <a:srgbClr val="7594B9"/>
    <a:srgbClr val="4E4C00"/>
    <a:srgbClr val="C97EFF"/>
    <a:srgbClr val="1AC5C9"/>
    <a:srgbClr val="E97DF5"/>
    <a:srgbClr val="00BE7B"/>
    <a:srgbClr val="B1B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5B290-3835-0825-327B-ABED4ACBDA9E}" v="29" dt="2021-04-22T10:44:26.422"/>
    <p1510:client id="{B35A04C0-F479-49EC-9C5A-2F49A89F84F5}" v="3" dt="2021-04-22T08:12:17.145"/>
    <p1510:client id="{8F941E97-BF47-AB14-3858-CC9D55952FAD}" v="9" dt="2021-04-27T07:51:04.480"/>
    <p1510:client id="{97DD0D55-2B57-CDB1-7099-AD09EEFD32CE}" v="202" dt="2021-04-22T09:37:44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68" y="36"/>
      </p:cViewPr>
      <p:guideLst>
        <p:guide orient="horz" pos="3158"/>
        <p:guide/>
        <p:guide orient="horz" pos="23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Master" Target="slideMasters/slideMaster7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0" tIns="48075" rIns="96150" bIns="48075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334" y="0"/>
            <a:ext cx="2944341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0" tIns="48075" rIns="96150" bIns="4807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45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0" tIns="48075" rIns="96150" bIns="48075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334" y="9430845"/>
            <a:ext cx="2944341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0" tIns="48075" rIns="96150" bIns="48075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58D0027-33E9-458C-967F-C37E8B947EB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89683" y="157053"/>
            <a:ext cx="3398838" cy="51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1" tIns="44111" rIns="88221" bIns="4411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>
                <a:solidFill>
                  <a:srgbClr val="C00000"/>
                </a:solidFill>
                <a:latin typeface="Calibri" pitchFamily="34" charset="0"/>
              </a:rPr>
              <a:t>Ecole Energie Recherche 2014, 26 Mars 2014</a:t>
            </a:r>
          </a:p>
        </p:txBody>
      </p:sp>
      <p:pic>
        <p:nvPicPr>
          <p:cNvPr id="21511" name="Image 8" descr="logo-MinesParisTech_ne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485" y="97003"/>
            <a:ext cx="725066" cy="6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127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0" tIns="48075" rIns="96150" bIns="48075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334" y="0"/>
            <a:ext cx="2944341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0" tIns="48075" rIns="96150" bIns="4807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4653"/>
            <a:ext cx="4985772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0" tIns="48075" rIns="96150" bIns="480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45"/>
            <a:ext cx="294434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0" tIns="48075" rIns="96150" bIns="48075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334" y="9430845"/>
            <a:ext cx="2944341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50" tIns="48075" rIns="96150" bIns="48075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1C3FCE6-CB0A-4B5C-9F9F-2759D19E0DE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885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3FCE6-CB0A-4B5C-9F9F-2759D19E0DE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19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2283718"/>
          </a:xfrm>
          <a:prstGeom prst="rect">
            <a:avLst/>
          </a:prstGeom>
          <a:solidFill>
            <a:srgbClr val="00397D"/>
          </a:solidFill>
          <a:ln>
            <a:noFill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fr-FR" altLang="fr-FR" sz="28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179512" y="135908"/>
            <a:ext cx="89344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fr-FR"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Séminaire des doctorants - 14</a:t>
            </a:r>
            <a:r>
              <a:rPr lang="fr-FR" sz="14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&amp; 15</a:t>
            </a:r>
            <a:r>
              <a:rPr lang="fr-FR"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Septembre 2020</a:t>
            </a:r>
          </a:p>
        </p:txBody>
      </p:sp>
      <p:cxnSp>
        <p:nvCxnSpPr>
          <p:cNvPr id="15" name="Connecteur droit 14"/>
          <p:cNvCxnSpPr/>
          <p:nvPr userDrawn="1"/>
        </p:nvCxnSpPr>
        <p:spPr bwMode="auto">
          <a:xfrm>
            <a:off x="1866471" y="3543858"/>
            <a:ext cx="0" cy="1441323"/>
          </a:xfrm>
          <a:prstGeom prst="line">
            <a:avLst/>
          </a:prstGeom>
          <a:solidFill>
            <a:srgbClr val="3366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 userDrawn="1"/>
        </p:nvCxnSpPr>
        <p:spPr bwMode="auto">
          <a:xfrm>
            <a:off x="3585738" y="3570201"/>
            <a:ext cx="0" cy="1431820"/>
          </a:xfrm>
          <a:prstGeom prst="line">
            <a:avLst/>
          </a:prstGeom>
          <a:solidFill>
            <a:srgbClr val="3366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188030" y="2393288"/>
            <a:ext cx="20313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fr-FR" sz="1600" b="1">
              <a:solidFill>
                <a:srgbClr val="00397D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40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		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4483" y="1203598"/>
            <a:ext cx="6863781" cy="1102519"/>
          </a:xfrm>
        </p:spPr>
        <p:txBody>
          <a:bodyPr anchor="b"/>
          <a:lstStyle>
            <a:lvl1pPr>
              <a:defRPr lang="fr-FR" sz="3200" b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fr-FR"/>
              <a:t>Intitulé de la thèse</a:t>
            </a:r>
          </a:p>
        </p:txBody>
      </p:sp>
      <p:sp>
        <p:nvSpPr>
          <p:cNvPr id="32" name="Espace réservé pour une image  31"/>
          <p:cNvSpPr>
            <a:spLocks noGrp="1"/>
          </p:cNvSpPr>
          <p:nvPr>
            <p:ph type="pic" sz="quarter" idx="10" hasCustomPrompt="1"/>
          </p:nvPr>
        </p:nvSpPr>
        <p:spPr>
          <a:xfrm>
            <a:off x="160734" y="3543857"/>
            <a:ext cx="6328186" cy="1312403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Image d’illustration de la thèse</a:t>
            </a: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1" hasCustomPrompt="1"/>
          </p:nvPr>
        </p:nvSpPr>
        <p:spPr>
          <a:xfrm>
            <a:off x="1570608" y="2409824"/>
            <a:ext cx="3073400" cy="199580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400" b="1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5" name="Espace réservé du texte 33"/>
          <p:cNvSpPr>
            <a:spLocks noGrp="1"/>
          </p:cNvSpPr>
          <p:nvPr>
            <p:ph type="body" sz="quarter" idx="12" hasCustomPrompt="1"/>
          </p:nvPr>
        </p:nvSpPr>
        <p:spPr>
          <a:xfrm>
            <a:off x="1570608" y="2645383"/>
            <a:ext cx="3073400" cy="187151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200" b="0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6" name="Espace réservé du texte 33"/>
          <p:cNvSpPr>
            <a:spLocks noGrp="1"/>
          </p:cNvSpPr>
          <p:nvPr>
            <p:ph type="body" sz="quarter" idx="13" hasCustomPrompt="1"/>
          </p:nvPr>
        </p:nvSpPr>
        <p:spPr>
          <a:xfrm>
            <a:off x="1570608" y="2871216"/>
            <a:ext cx="3073400" cy="184084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200" b="0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pic>
        <p:nvPicPr>
          <p:cNvPr id="1026" name="Picture 2" descr="http://intranet.mines-paristech.fr/Sites/Intranet/Donnees/data74/7491-Logo-MPT-I-PSL-blanc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628"/>
          <a:stretch/>
        </p:blipFill>
        <p:spPr bwMode="auto">
          <a:xfrm>
            <a:off x="7812360" y="1171916"/>
            <a:ext cx="1271543" cy="95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theque.psl.eu/PSL/GetFile/PSL_003421.jpg;jsessionid=7A9E9E5F83D34333018BDAF482410A6D?reference=3539&amp;sizeMax=600&amp;format=JPEG&amp;jsessionid=7A9E9E5F83D34333018BDAF482410A6D&amp;ts=30569080025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27971" r="9476" b="24895"/>
          <a:stretch/>
        </p:blipFill>
        <p:spPr bwMode="auto">
          <a:xfrm>
            <a:off x="7884368" y="2385942"/>
            <a:ext cx="1078320" cy="4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space réservé pour une image  37"/>
          <p:cNvSpPr>
            <a:spLocks noGrp="1"/>
          </p:cNvSpPr>
          <p:nvPr>
            <p:ph type="pic" sz="quarter" idx="14" hasCustomPrompt="1"/>
          </p:nvPr>
        </p:nvSpPr>
        <p:spPr>
          <a:xfrm>
            <a:off x="7553361" y="3550730"/>
            <a:ext cx="1440160" cy="1281527"/>
          </a:xfrm>
        </p:spPr>
        <p:txBody>
          <a:bodyPr/>
          <a:lstStyle>
            <a:lvl1pPr>
              <a:defRPr sz="1800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Logo éventuels partenaires</a:t>
            </a:r>
          </a:p>
        </p:txBody>
      </p:sp>
      <p:sp>
        <p:nvSpPr>
          <p:cNvPr id="42" name="Espace réservé du texte 33"/>
          <p:cNvSpPr>
            <a:spLocks noGrp="1"/>
          </p:cNvSpPr>
          <p:nvPr>
            <p:ph type="body" sz="quarter" idx="15" hasCustomPrompt="1"/>
          </p:nvPr>
        </p:nvSpPr>
        <p:spPr>
          <a:xfrm>
            <a:off x="4738761" y="2660202"/>
            <a:ext cx="1561431" cy="199580"/>
          </a:xfrm>
        </p:spPr>
        <p:txBody>
          <a:bodyPr anchor="ctr"/>
          <a:lstStyle>
            <a:lvl1pPr algn="l">
              <a:spcBef>
                <a:spcPts val="0"/>
              </a:spcBef>
              <a:defRPr sz="1400" b="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/>
              <a:t>Date de début</a:t>
            </a:r>
          </a:p>
        </p:txBody>
      </p:sp>
      <p:cxnSp>
        <p:nvCxnSpPr>
          <p:cNvPr id="41" name="Connecteur droit 40"/>
          <p:cNvCxnSpPr/>
          <p:nvPr userDrawn="1"/>
        </p:nvCxnSpPr>
        <p:spPr bwMode="auto">
          <a:xfrm>
            <a:off x="4511472" y="2393288"/>
            <a:ext cx="0" cy="682518"/>
          </a:xfrm>
          <a:prstGeom prst="line">
            <a:avLst/>
          </a:prstGeom>
          <a:solidFill>
            <a:srgbClr val="3366FF"/>
          </a:solidFill>
          <a:ln w="9525" cap="flat" cmpd="sng" algn="ctr">
            <a:solidFill>
              <a:srgbClr val="003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ZoneTexte 47"/>
          <p:cNvSpPr txBox="1"/>
          <p:nvPr userDrawn="1"/>
        </p:nvSpPr>
        <p:spPr>
          <a:xfrm>
            <a:off x="86271" y="2355726"/>
            <a:ext cx="151836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Doctorant	         </a:t>
            </a:r>
            <a:endParaRPr lang="fr-FR" sz="18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ZoneTexte 50"/>
          <p:cNvSpPr txBox="1"/>
          <p:nvPr userDrawn="1"/>
        </p:nvSpPr>
        <p:spPr>
          <a:xfrm>
            <a:off x="86270" y="2600459"/>
            <a:ext cx="1447319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Directeur de thèse   </a:t>
            </a:r>
            <a:endParaRPr lang="fr-FR" sz="16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86271" y="2824759"/>
            <a:ext cx="150188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Maître de thèse        </a:t>
            </a:r>
            <a:endParaRPr lang="fr-FR" sz="16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ZoneTexte 52"/>
          <p:cNvSpPr txBox="1"/>
          <p:nvPr userDrawn="1"/>
        </p:nvSpPr>
        <p:spPr>
          <a:xfrm>
            <a:off x="4738761" y="2351610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Début de thèse</a:t>
            </a:r>
            <a:r>
              <a:rPr lang="fr-FR" sz="1400" b="1" i="0" u="none" strike="noStrike" kern="1200" baseline="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  <a:endParaRPr lang="fr-FR" sz="18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ZoneTexte 55"/>
          <p:cNvSpPr txBox="1"/>
          <p:nvPr userDrawn="1"/>
        </p:nvSpPr>
        <p:spPr>
          <a:xfrm>
            <a:off x="7481352" y="3219822"/>
            <a:ext cx="1562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fr-FR" sz="1400" b="0" i="0" u="none" strike="noStrike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Partenaires :</a:t>
            </a:r>
            <a:endParaRPr lang="fr-FR" sz="1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54"/>
          <p:cNvSpPr/>
          <p:nvPr userDrawn="1"/>
        </p:nvSpPr>
        <p:spPr bwMode="auto">
          <a:xfrm>
            <a:off x="7481353" y="3309555"/>
            <a:ext cx="1562223" cy="157842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A0D5AE5-ABE8-4457-B9DC-D6A49C61EE2F}"/>
              </a:ext>
            </a:extLst>
          </p:cNvPr>
          <p:cNvSpPr txBox="1"/>
          <p:nvPr userDrawn="1"/>
        </p:nvSpPr>
        <p:spPr>
          <a:xfrm>
            <a:off x="86444" y="3063320"/>
            <a:ext cx="148848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Encadrant                  </a:t>
            </a:r>
            <a:endParaRPr lang="fr-FR" sz="16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Espace réservé du texte 33">
            <a:extLst>
              <a:ext uri="{FF2B5EF4-FFF2-40B4-BE49-F238E27FC236}">
                <a16:creationId xmlns:a16="http://schemas.microsoft.com/office/drawing/2014/main" id="{B4FB4224-807C-446F-8F1C-0C85288B1C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6336" y="3107746"/>
            <a:ext cx="3073400" cy="184084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200" b="0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2581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BB81A-5A01-4E89-BFC4-F0E17C4CB45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8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228850" cy="37719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3350" y="228600"/>
            <a:ext cx="6534150" cy="37719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132D0-B43B-48C0-9E20-F1698038302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1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50" y="228600"/>
            <a:ext cx="8915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3810000" cy="308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3810000" cy="308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F0FF-13D0-4284-B818-E4587D89190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06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2283718"/>
          </a:xfrm>
          <a:prstGeom prst="rect">
            <a:avLst/>
          </a:prstGeom>
          <a:solidFill>
            <a:srgbClr val="00397D"/>
          </a:solidFill>
          <a:ln>
            <a:noFill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fr-FR" altLang="fr-FR" sz="28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179512" y="135908"/>
            <a:ext cx="89344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fr-FR"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Séminaire des doctorants - 14</a:t>
            </a:r>
            <a:r>
              <a:rPr lang="fr-FR" sz="14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&amp; 15</a:t>
            </a:r>
            <a:r>
              <a:rPr lang="fr-FR"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Septembre 2020</a:t>
            </a:r>
          </a:p>
        </p:txBody>
      </p:sp>
      <p:cxnSp>
        <p:nvCxnSpPr>
          <p:cNvPr id="15" name="Connecteur droit 14"/>
          <p:cNvCxnSpPr/>
          <p:nvPr userDrawn="1"/>
        </p:nvCxnSpPr>
        <p:spPr bwMode="auto">
          <a:xfrm>
            <a:off x="1866471" y="3543858"/>
            <a:ext cx="0" cy="1441323"/>
          </a:xfrm>
          <a:prstGeom prst="line">
            <a:avLst/>
          </a:prstGeom>
          <a:solidFill>
            <a:srgbClr val="3366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 userDrawn="1"/>
        </p:nvCxnSpPr>
        <p:spPr bwMode="auto">
          <a:xfrm>
            <a:off x="3585738" y="3570201"/>
            <a:ext cx="0" cy="1431820"/>
          </a:xfrm>
          <a:prstGeom prst="line">
            <a:avLst/>
          </a:prstGeom>
          <a:solidFill>
            <a:srgbClr val="3366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188030" y="2393288"/>
            <a:ext cx="20313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fr-FR" sz="1600" b="1">
              <a:solidFill>
                <a:srgbClr val="00397D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40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		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2493" y="4856261"/>
            <a:ext cx="6328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MINES </a:t>
            </a:r>
            <a:r>
              <a:rPr lang="fr-FR" sz="1400" b="1" err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ParisTech</a:t>
            </a:r>
            <a:r>
              <a:rPr lang="fr-FR" sz="14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– Centre PERSEE, Groupe ERSEI,</a:t>
            </a:r>
            <a:r>
              <a:rPr lang="fr-FR" sz="1400" baseline="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i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Sophia Antipolis, France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4483" y="1203598"/>
            <a:ext cx="6863781" cy="1102519"/>
          </a:xfrm>
        </p:spPr>
        <p:txBody>
          <a:bodyPr anchor="b"/>
          <a:lstStyle>
            <a:lvl1pPr>
              <a:defRPr lang="fr-FR" sz="3200" b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fr-FR"/>
              <a:t>Intitulé de la thèse</a:t>
            </a:r>
          </a:p>
        </p:txBody>
      </p:sp>
      <p:sp>
        <p:nvSpPr>
          <p:cNvPr id="32" name="Espace réservé pour une image  31"/>
          <p:cNvSpPr>
            <a:spLocks noGrp="1"/>
          </p:cNvSpPr>
          <p:nvPr>
            <p:ph type="pic" sz="quarter" idx="10" hasCustomPrompt="1"/>
          </p:nvPr>
        </p:nvSpPr>
        <p:spPr>
          <a:xfrm>
            <a:off x="160734" y="3290763"/>
            <a:ext cx="6328186" cy="1565498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Image d’illustration de la thèse</a:t>
            </a: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1" hasCustomPrompt="1"/>
          </p:nvPr>
        </p:nvSpPr>
        <p:spPr>
          <a:xfrm>
            <a:off x="1570608" y="2409824"/>
            <a:ext cx="3073400" cy="199580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400" b="1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5" name="Espace réservé du texte 33"/>
          <p:cNvSpPr>
            <a:spLocks noGrp="1"/>
          </p:cNvSpPr>
          <p:nvPr>
            <p:ph type="body" sz="quarter" idx="12" hasCustomPrompt="1"/>
          </p:nvPr>
        </p:nvSpPr>
        <p:spPr>
          <a:xfrm>
            <a:off x="1570608" y="2645383"/>
            <a:ext cx="3073400" cy="187151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200" b="0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6" name="Espace réservé du texte 33"/>
          <p:cNvSpPr>
            <a:spLocks noGrp="1"/>
          </p:cNvSpPr>
          <p:nvPr>
            <p:ph type="body" sz="quarter" idx="13" hasCustomPrompt="1"/>
          </p:nvPr>
        </p:nvSpPr>
        <p:spPr>
          <a:xfrm>
            <a:off x="1570608" y="2871216"/>
            <a:ext cx="3073400" cy="184084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200" b="0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pic>
        <p:nvPicPr>
          <p:cNvPr id="1026" name="Picture 2" descr="http://intranet.mines-paristech.fr/Sites/Intranet/Donnees/data74/7491-Logo-MPT-I-PSL-blanc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628"/>
          <a:stretch/>
        </p:blipFill>
        <p:spPr bwMode="auto">
          <a:xfrm>
            <a:off x="7421256" y="877281"/>
            <a:ext cx="1662647" cy="125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theque.psl.eu/PSL/GetFile/PSL_003421.jpg;jsessionid=7A9E9E5F83D34333018BDAF482410A6D?reference=3539&amp;sizeMax=600&amp;format=JPEG&amp;jsessionid=7A9E9E5F83D34333018BDAF482410A6D&amp;ts=30569080025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27971" r="9476" b="24895"/>
          <a:stretch/>
        </p:blipFill>
        <p:spPr bwMode="auto">
          <a:xfrm>
            <a:off x="7542471" y="2385941"/>
            <a:ext cx="1420217" cy="59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space réservé pour une image  37"/>
          <p:cNvSpPr>
            <a:spLocks noGrp="1"/>
          </p:cNvSpPr>
          <p:nvPr>
            <p:ph type="pic" sz="quarter" idx="14" hasCustomPrompt="1"/>
          </p:nvPr>
        </p:nvSpPr>
        <p:spPr>
          <a:xfrm>
            <a:off x="7553361" y="3754785"/>
            <a:ext cx="1440160" cy="1281527"/>
          </a:xfrm>
        </p:spPr>
        <p:txBody>
          <a:bodyPr/>
          <a:lstStyle>
            <a:lvl1pPr>
              <a:defRPr sz="1800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Logo éventuels partenaires</a:t>
            </a:r>
          </a:p>
        </p:txBody>
      </p:sp>
      <p:sp>
        <p:nvSpPr>
          <p:cNvPr id="42" name="Espace réservé du texte 33"/>
          <p:cNvSpPr>
            <a:spLocks noGrp="1"/>
          </p:cNvSpPr>
          <p:nvPr>
            <p:ph type="body" sz="quarter" idx="15" hasCustomPrompt="1"/>
          </p:nvPr>
        </p:nvSpPr>
        <p:spPr>
          <a:xfrm>
            <a:off x="4738761" y="2660202"/>
            <a:ext cx="1561431" cy="199580"/>
          </a:xfrm>
        </p:spPr>
        <p:txBody>
          <a:bodyPr anchor="ctr"/>
          <a:lstStyle>
            <a:lvl1pPr algn="l">
              <a:spcBef>
                <a:spcPts val="0"/>
              </a:spcBef>
              <a:defRPr sz="1400" b="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/>
              <a:t>Date de début</a:t>
            </a:r>
          </a:p>
        </p:txBody>
      </p:sp>
      <p:cxnSp>
        <p:nvCxnSpPr>
          <p:cNvPr id="41" name="Connecteur droit 40"/>
          <p:cNvCxnSpPr/>
          <p:nvPr userDrawn="1"/>
        </p:nvCxnSpPr>
        <p:spPr bwMode="auto">
          <a:xfrm>
            <a:off x="4511472" y="2393288"/>
            <a:ext cx="0" cy="682518"/>
          </a:xfrm>
          <a:prstGeom prst="line">
            <a:avLst/>
          </a:prstGeom>
          <a:solidFill>
            <a:srgbClr val="3366FF"/>
          </a:solidFill>
          <a:ln w="9525" cap="flat" cmpd="sng" algn="ctr">
            <a:solidFill>
              <a:srgbClr val="003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ZoneTexte 47"/>
          <p:cNvSpPr txBox="1"/>
          <p:nvPr userDrawn="1"/>
        </p:nvSpPr>
        <p:spPr>
          <a:xfrm>
            <a:off x="86271" y="2355726"/>
            <a:ext cx="151836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Doctorant	         :</a:t>
            </a:r>
            <a:endParaRPr lang="fr-FR" sz="18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ZoneTexte 50"/>
          <p:cNvSpPr txBox="1"/>
          <p:nvPr userDrawn="1"/>
        </p:nvSpPr>
        <p:spPr>
          <a:xfrm>
            <a:off x="86270" y="2600459"/>
            <a:ext cx="152426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Directeur de thèse   :</a:t>
            </a:r>
            <a:endParaRPr lang="fr-FR" sz="16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86271" y="2824759"/>
            <a:ext cx="150188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Maître de thèse        :</a:t>
            </a:r>
            <a:endParaRPr lang="fr-FR" sz="16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ZoneTexte 52"/>
          <p:cNvSpPr txBox="1"/>
          <p:nvPr userDrawn="1"/>
        </p:nvSpPr>
        <p:spPr>
          <a:xfrm>
            <a:off x="4738761" y="2351610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Début de thèse</a:t>
            </a:r>
            <a:r>
              <a:rPr lang="fr-FR" sz="1400" b="1" i="0" u="none" strike="noStrike" kern="1200" baseline="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  <a:endParaRPr lang="fr-FR" sz="18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ZoneTexte 55"/>
          <p:cNvSpPr txBox="1"/>
          <p:nvPr userDrawn="1"/>
        </p:nvSpPr>
        <p:spPr>
          <a:xfrm>
            <a:off x="7481352" y="3423877"/>
            <a:ext cx="1562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fr-FR" sz="1400" b="0" i="0" u="none" strike="noStrike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Partenaires :</a:t>
            </a:r>
            <a:endParaRPr lang="fr-FR" sz="1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54"/>
          <p:cNvSpPr/>
          <p:nvPr userDrawn="1"/>
        </p:nvSpPr>
        <p:spPr bwMode="auto">
          <a:xfrm>
            <a:off x="7481353" y="3475309"/>
            <a:ext cx="1562223" cy="157842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89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48" y="137126"/>
            <a:ext cx="7870720" cy="457200"/>
          </a:xfrm>
          <a:solidFill>
            <a:srgbClr val="00397D"/>
          </a:solidFill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97818"/>
            <a:ext cx="8200421" cy="30861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 lang="fr-FR" sz="2000" dirty="0" smtClean="0">
                <a:solidFill>
                  <a:srgbClr val="4E4C00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4594" y="4949725"/>
            <a:ext cx="596702" cy="214313"/>
          </a:xfrm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60BEA6F-C31A-4F23-9F20-92CDDB52550B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37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5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00397D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000AA-2809-4DB5-B553-E6D4F96EA06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154533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3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CFBB-EA9A-4356-9CD1-B81353241D7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2844307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5BD4-FCBA-41E9-A1AB-65A8CC74E09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1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2C7CE-5A56-4F02-9035-43470449745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1641603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07EE8-7F5E-4603-860A-09C6E73A7B4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90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48" y="137126"/>
            <a:ext cx="8915400" cy="457200"/>
          </a:xfrm>
          <a:solidFill>
            <a:srgbClr val="00397D"/>
          </a:solidFill>
        </p:spPr>
        <p:txBody>
          <a:bodyPr/>
          <a:lstStyle>
            <a:lvl1pPr>
              <a:defRPr sz="3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97818"/>
            <a:ext cx="8200421" cy="30861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 lang="fr-FR" sz="2000" dirty="0" smtClean="0">
                <a:solidFill>
                  <a:srgbClr val="4E4C00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4594" y="4949725"/>
            <a:ext cx="596702" cy="214313"/>
          </a:xfrm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60BEA6F-C31A-4F23-9F20-92CDDB52550B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015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8A07-7EFD-4388-AA60-0477AF5D483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696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0B0A-82A0-4E42-877F-A279E7F1F14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577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BB81A-5A01-4E89-BFC4-F0E17C4CB45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018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228850" cy="37719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3350" y="228600"/>
            <a:ext cx="6534150" cy="37719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132D0-B43B-48C0-9E20-F1698038302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73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50" y="228600"/>
            <a:ext cx="8915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3810000" cy="308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3810000" cy="308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F0FF-13D0-4284-B818-E4587D89190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1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2283718"/>
          </a:xfrm>
          <a:prstGeom prst="rect">
            <a:avLst/>
          </a:prstGeom>
          <a:solidFill>
            <a:srgbClr val="00397D"/>
          </a:solidFill>
          <a:ln>
            <a:noFill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fr-FR" altLang="fr-FR" sz="28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179512" y="135908"/>
            <a:ext cx="89344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fr-FR"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Séminaire des doctorants - 4</a:t>
            </a:r>
            <a:r>
              <a:rPr lang="fr-FR" sz="14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&amp; 9</a:t>
            </a:r>
            <a:r>
              <a:rPr lang="fr-FR"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Juillet 2019</a:t>
            </a:r>
          </a:p>
        </p:txBody>
      </p:sp>
      <p:cxnSp>
        <p:nvCxnSpPr>
          <p:cNvPr id="15" name="Connecteur droit 14"/>
          <p:cNvCxnSpPr/>
          <p:nvPr userDrawn="1"/>
        </p:nvCxnSpPr>
        <p:spPr bwMode="auto">
          <a:xfrm>
            <a:off x="1866471" y="3543858"/>
            <a:ext cx="0" cy="1441323"/>
          </a:xfrm>
          <a:prstGeom prst="line">
            <a:avLst/>
          </a:prstGeom>
          <a:solidFill>
            <a:srgbClr val="3366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 userDrawn="1"/>
        </p:nvCxnSpPr>
        <p:spPr bwMode="auto">
          <a:xfrm>
            <a:off x="3585738" y="3570201"/>
            <a:ext cx="0" cy="1431820"/>
          </a:xfrm>
          <a:prstGeom prst="line">
            <a:avLst/>
          </a:prstGeom>
          <a:solidFill>
            <a:srgbClr val="3366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188030" y="2393288"/>
            <a:ext cx="20313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fr-FR" sz="1600" b="1">
              <a:solidFill>
                <a:srgbClr val="00397D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40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		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2493" y="4856261"/>
            <a:ext cx="6328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MINES </a:t>
            </a:r>
            <a:r>
              <a:rPr lang="fr-FR" sz="1400" b="1" err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ParisTech</a:t>
            </a:r>
            <a:r>
              <a:rPr lang="fr-FR" sz="14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– Centre PERSEE, Groupe ERSEI,</a:t>
            </a:r>
            <a:r>
              <a:rPr lang="fr-FR" sz="1400" baseline="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i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Sophia Antipolis, France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4483" y="1203598"/>
            <a:ext cx="6863781" cy="1102519"/>
          </a:xfrm>
        </p:spPr>
        <p:txBody>
          <a:bodyPr anchor="b"/>
          <a:lstStyle>
            <a:lvl1pPr>
              <a:defRPr lang="fr-FR" sz="3200" b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fr-FR"/>
              <a:t>Intitulé de la thèse</a:t>
            </a:r>
          </a:p>
        </p:txBody>
      </p:sp>
      <p:sp>
        <p:nvSpPr>
          <p:cNvPr id="32" name="Espace réservé pour une image  31"/>
          <p:cNvSpPr>
            <a:spLocks noGrp="1"/>
          </p:cNvSpPr>
          <p:nvPr>
            <p:ph type="pic" sz="quarter" idx="10" hasCustomPrompt="1"/>
          </p:nvPr>
        </p:nvSpPr>
        <p:spPr>
          <a:xfrm>
            <a:off x="160734" y="3290763"/>
            <a:ext cx="6328186" cy="1565498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Image d’illustration de la thèse</a:t>
            </a: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1" hasCustomPrompt="1"/>
          </p:nvPr>
        </p:nvSpPr>
        <p:spPr>
          <a:xfrm>
            <a:off x="1570608" y="2409824"/>
            <a:ext cx="3073400" cy="199580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400" b="1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5" name="Espace réservé du texte 33"/>
          <p:cNvSpPr>
            <a:spLocks noGrp="1"/>
          </p:cNvSpPr>
          <p:nvPr>
            <p:ph type="body" sz="quarter" idx="12" hasCustomPrompt="1"/>
          </p:nvPr>
        </p:nvSpPr>
        <p:spPr>
          <a:xfrm>
            <a:off x="1570608" y="2645383"/>
            <a:ext cx="3073400" cy="187151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200" b="0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6" name="Espace réservé du texte 33"/>
          <p:cNvSpPr>
            <a:spLocks noGrp="1"/>
          </p:cNvSpPr>
          <p:nvPr>
            <p:ph type="body" sz="quarter" idx="13" hasCustomPrompt="1"/>
          </p:nvPr>
        </p:nvSpPr>
        <p:spPr>
          <a:xfrm>
            <a:off x="1570608" y="2871216"/>
            <a:ext cx="3073400" cy="184084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200" b="0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pic>
        <p:nvPicPr>
          <p:cNvPr id="1026" name="Picture 2" descr="http://intranet.mines-paristech.fr/Sites/Intranet/Donnees/data74/7491-Logo-MPT-I-PSL-blanc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628"/>
          <a:stretch/>
        </p:blipFill>
        <p:spPr bwMode="auto">
          <a:xfrm>
            <a:off x="7421256" y="877281"/>
            <a:ext cx="1662647" cy="125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theque.psl.eu/PSL/GetFile/PSL_003421.jpg;jsessionid=7A9E9E5F83D34333018BDAF482410A6D?reference=3539&amp;sizeMax=600&amp;format=JPEG&amp;jsessionid=7A9E9E5F83D34333018BDAF482410A6D&amp;ts=30569080025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27971" r="9476" b="24895"/>
          <a:stretch/>
        </p:blipFill>
        <p:spPr bwMode="auto">
          <a:xfrm>
            <a:off x="7542471" y="2385941"/>
            <a:ext cx="1420217" cy="59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space réservé pour une image  37"/>
          <p:cNvSpPr>
            <a:spLocks noGrp="1"/>
          </p:cNvSpPr>
          <p:nvPr>
            <p:ph type="pic" sz="quarter" idx="14" hasCustomPrompt="1"/>
          </p:nvPr>
        </p:nvSpPr>
        <p:spPr>
          <a:xfrm>
            <a:off x="7553361" y="3754785"/>
            <a:ext cx="1440160" cy="1281527"/>
          </a:xfrm>
        </p:spPr>
        <p:txBody>
          <a:bodyPr/>
          <a:lstStyle>
            <a:lvl1pPr>
              <a:defRPr sz="1800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Logo éventuels partenaires</a:t>
            </a:r>
          </a:p>
        </p:txBody>
      </p:sp>
      <p:sp>
        <p:nvSpPr>
          <p:cNvPr id="42" name="Espace réservé du texte 33"/>
          <p:cNvSpPr>
            <a:spLocks noGrp="1"/>
          </p:cNvSpPr>
          <p:nvPr>
            <p:ph type="body" sz="quarter" idx="15" hasCustomPrompt="1"/>
          </p:nvPr>
        </p:nvSpPr>
        <p:spPr>
          <a:xfrm>
            <a:off x="4738761" y="2660202"/>
            <a:ext cx="1561431" cy="199580"/>
          </a:xfrm>
        </p:spPr>
        <p:txBody>
          <a:bodyPr anchor="ctr"/>
          <a:lstStyle>
            <a:lvl1pPr algn="l">
              <a:spcBef>
                <a:spcPts val="0"/>
              </a:spcBef>
              <a:defRPr sz="1400" b="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/>
              <a:t>Date de début</a:t>
            </a:r>
          </a:p>
        </p:txBody>
      </p:sp>
      <p:cxnSp>
        <p:nvCxnSpPr>
          <p:cNvPr id="41" name="Connecteur droit 40"/>
          <p:cNvCxnSpPr/>
          <p:nvPr userDrawn="1"/>
        </p:nvCxnSpPr>
        <p:spPr bwMode="auto">
          <a:xfrm>
            <a:off x="4511472" y="2393288"/>
            <a:ext cx="0" cy="682518"/>
          </a:xfrm>
          <a:prstGeom prst="line">
            <a:avLst/>
          </a:prstGeom>
          <a:solidFill>
            <a:srgbClr val="3366FF"/>
          </a:solidFill>
          <a:ln w="9525" cap="flat" cmpd="sng" algn="ctr">
            <a:solidFill>
              <a:srgbClr val="003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ZoneTexte 47"/>
          <p:cNvSpPr txBox="1"/>
          <p:nvPr userDrawn="1"/>
        </p:nvSpPr>
        <p:spPr>
          <a:xfrm>
            <a:off x="86271" y="2355726"/>
            <a:ext cx="151836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Doctorant	         :</a:t>
            </a:r>
            <a:endParaRPr lang="fr-FR" sz="18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ZoneTexte 50"/>
          <p:cNvSpPr txBox="1"/>
          <p:nvPr userDrawn="1"/>
        </p:nvSpPr>
        <p:spPr>
          <a:xfrm>
            <a:off x="86270" y="2600459"/>
            <a:ext cx="152426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Directeur de thèse   :</a:t>
            </a:r>
            <a:endParaRPr lang="fr-FR" sz="16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86271" y="2824759"/>
            <a:ext cx="150188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Maître de thèse        :</a:t>
            </a:r>
            <a:endParaRPr lang="fr-FR" sz="16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ZoneTexte 52"/>
          <p:cNvSpPr txBox="1"/>
          <p:nvPr userDrawn="1"/>
        </p:nvSpPr>
        <p:spPr>
          <a:xfrm>
            <a:off x="4738761" y="2351610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Début de thèse</a:t>
            </a:r>
            <a:r>
              <a:rPr lang="fr-FR" sz="1400" b="1" i="0" u="none" strike="noStrike" kern="1200" baseline="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  <a:endParaRPr lang="fr-FR" sz="18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ZoneTexte 55"/>
          <p:cNvSpPr txBox="1"/>
          <p:nvPr userDrawn="1"/>
        </p:nvSpPr>
        <p:spPr>
          <a:xfrm>
            <a:off x="7481352" y="3423877"/>
            <a:ext cx="1562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fr-FR" sz="1400" b="0" i="0" u="none" strike="noStrike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Partenaires :</a:t>
            </a:r>
            <a:endParaRPr lang="fr-FR" sz="1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54"/>
          <p:cNvSpPr/>
          <p:nvPr userDrawn="1"/>
        </p:nvSpPr>
        <p:spPr bwMode="auto">
          <a:xfrm>
            <a:off x="7481353" y="3475309"/>
            <a:ext cx="1562223" cy="157842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71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48" y="137126"/>
            <a:ext cx="7654696" cy="457200"/>
          </a:xfrm>
          <a:solidFill>
            <a:srgbClr val="00397D"/>
          </a:solidFill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97818"/>
            <a:ext cx="8200421" cy="30861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 lang="fr-FR" sz="2000" dirty="0" smtClean="0">
                <a:solidFill>
                  <a:srgbClr val="4E4C00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4594" y="4949725"/>
            <a:ext cx="596702" cy="214313"/>
          </a:xfrm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60BEA6F-C31A-4F23-9F20-92CDDB52550B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113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5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00397D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000AA-2809-4DB5-B553-E6D4F96EA06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3084600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3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CFBB-EA9A-4356-9CD1-B81353241D7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1692755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5BD4-FCBA-41E9-A1AB-65A8CC74E09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6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5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00397D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000AA-2809-4DB5-B553-E6D4F96EA06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3198346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2C7CE-5A56-4F02-9035-43470449745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2257739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07EE8-7F5E-4603-860A-09C6E73A7B4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617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8A07-7EFD-4388-AA60-0477AF5D483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858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0B0A-82A0-4E42-877F-A279E7F1F14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379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BB81A-5A01-4E89-BFC4-F0E17C4CB45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28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228850" cy="37719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3350" y="228600"/>
            <a:ext cx="6534150" cy="37719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132D0-B43B-48C0-9E20-F1698038302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049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50" y="228600"/>
            <a:ext cx="8915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3810000" cy="308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3810000" cy="308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F0FF-13D0-4284-B818-E4587D89190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51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2283718"/>
          </a:xfrm>
          <a:prstGeom prst="rect">
            <a:avLst/>
          </a:prstGeom>
          <a:solidFill>
            <a:srgbClr val="00397D"/>
          </a:solidFill>
          <a:ln>
            <a:noFill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fr-FR" altLang="fr-FR" sz="28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179512" y="135908"/>
            <a:ext cx="89344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fr-FR"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Séminaire des doctorants - 4</a:t>
            </a:r>
            <a:r>
              <a:rPr lang="fr-FR" sz="14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&amp; 9</a:t>
            </a:r>
            <a:r>
              <a:rPr lang="fr-FR"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Juillet 2019</a:t>
            </a:r>
          </a:p>
        </p:txBody>
      </p:sp>
      <p:cxnSp>
        <p:nvCxnSpPr>
          <p:cNvPr id="15" name="Connecteur droit 14"/>
          <p:cNvCxnSpPr/>
          <p:nvPr userDrawn="1"/>
        </p:nvCxnSpPr>
        <p:spPr bwMode="auto">
          <a:xfrm>
            <a:off x="1866471" y="3543858"/>
            <a:ext cx="0" cy="1441323"/>
          </a:xfrm>
          <a:prstGeom prst="line">
            <a:avLst/>
          </a:prstGeom>
          <a:solidFill>
            <a:srgbClr val="3366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 userDrawn="1"/>
        </p:nvCxnSpPr>
        <p:spPr bwMode="auto">
          <a:xfrm>
            <a:off x="3585738" y="3570201"/>
            <a:ext cx="0" cy="1431820"/>
          </a:xfrm>
          <a:prstGeom prst="line">
            <a:avLst/>
          </a:prstGeom>
          <a:solidFill>
            <a:srgbClr val="3366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188030" y="2393288"/>
            <a:ext cx="20313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fr-FR" sz="1600" b="1">
              <a:solidFill>
                <a:srgbClr val="00397D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40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		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2493" y="4856261"/>
            <a:ext cx="6328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MINES </a:t>
            </a:r>
            <a:r>
              <a:rPr lang="fr-FR" sz="1400" b="1" err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ParisTech</a:t>
            </a:r>
            <a:r>
              <a:rPr lang="fr-FR" sz="14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– Centre PERSEE, Groupe ERSEI,</a:t>
            </a:r>
            <a:r>
              <a:rPr lang="fr-FR" sz="1400" baseline="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i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Sophia Antipolis, France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4483" y="1203598"/>
            <a:ext cx="6863781" cy="1102519"/>
          </a:xfrm>
        </p:spPr>
        <p:txBody>
          <a:bodyPr anchor="b"/>
          <a:lstStyle>
            <a:lvl1pPr>
              <a:defRPr lang="fr-FR" sz="3200" b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fr-FR"/>
              <a:t>Intitulé de la thèse</a:t>
            </a:r>
          </a:p>
        </p:txBody>
      </p:sp>
      <p:sp>
        <p:nvSpPr>
          <p:cNvPr id="32" name="Espace réservé pour une image  31"/>
          <p:cNvSpPr>
            <a:spLocks noGrp="1"/>
          </p:cNvSpPr>
          <p:nvPr>
            <p:ph type="pic" sz="quarter" idx="10" hasCustomPrompt="1"/>
          </p:nvPr>
        </p:nvSpPr>
        <p:spPr>
          <a:xfrm>
            <a:off x="160734" y="3290763"/>
            <a:ext cx="6328186" cy="1565498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Image d’illustration de la thèse</a:t>
            </a: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1" hasCustomPrompt="1"/>
          </p:nvPr>
        </p:nvSpPr>
        <p:spPr>
          <a:xfrm>
            <a:off x="1570608" y="2409824"/>
            <a:ext cx="3073400" cy="199580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400" b="1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5" name="Espace réservé du texte 33"/>
          <p:cNvSpPr>
            <a:spLocks noGrp="1"/>
          </p:cNvSpPr>
          <p:nvPr>
            <p:ph type="body" sz="quarter" idx="12" hasCustomPrompt="1"/>
          </p:nvPr>
        </p:nvSpPr>
        <p:spPr>
          <a:xfrm>
            <a:off x="1570608" y="2645383"/>
            <a:ext cx="3073400" cy="187151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200" b="0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6" name="Espace réservé du texte 33"/>
          <p:cNvSpPr>
            <a:spLocks noGrp="1"/>
          </p:cNvSpPr>
          <p:nvPr>
            <p:ph type="body" sz="quarter" idx="13" hasCustomPrompt="1"/>
          </p:nvPr>
        </p:nvSpPr>
        <p:spPr>
          <a:xfrm>
            <a:off x="1570608" y="2871216"/>
            <a:ext cx="3073400" cy="184084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200" b="0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pic>
        <p:nvPicPr>
          <p:cNvPr id="1026" name="Picture 2" descr="http://intranet.mines-paristech.fr/Sites/Intranet/Donnees/data74/7491-Logo-MPT-I-PSL-blanc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628"/>
          <a:stretch/>
        </p:blipFill>
        <p:spPr bwMode="auto">
          <a:xfrm>
            <a:off x="7421256" y="877281"/>
            <a:ext cx="1662647" cy="125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theque.psl.eu/PSL/GetFile/PSL_003421.jpg;jsessionid=7A9E9E5F83D34333018BDAF482410A6D?reference=3539&amp;sizeMax=600&amp;format=JPEG&amp;jsessionid=7A9E9E5F83D34333018BDAF482410A6D&amp;ts=30569080025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27971" r="9476" b="24895"/>
          <a:stretch/>
        </p:blipFill>
        <p:spPr bwMode="auto">
          <a:xfrm>
            <a:off x="7542471" y="2385941"/>
            <a:ext cx="1420217" cy="59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space réservé pour une image  37"/>
          <p:cNvSpPr>
            <a:spLocks noGrp="1"/>
          </p:cNvSpPr>
          <p:nvPr>
            <p:ph type="pic" sz="quarter" idx="14" hasCustomPrompt="1"/>
          </p:nvPr>
        </p:nvSpPr>
        <p:spPr>
          <a:xfrm>
            <a:off x="7553361" y="3754785"/>
            <a:ext cx="1440160" cy="1281527"/>
          </a:xfrm>
        </p:spPr>
        <p:txBody>
          <a:bodyPr/>
          <a:lstStyle>
            <a:lvl1pPr>
              <a:defRPr sz="1800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Logo éventuels partenaires</a:t>
            </a:r>
          </a:p>
        </p:txBody>
      </p:sp>
      <p:sp>
        <p:nvSpPr>
          <p:cNvPr id="42" name="Espace réservé du texte 33"/>
          <p:cNvSpPr>
            <a:spLocks noGrp="1"/>
          </p:cNvSpPr>
          <p:nvPr>
            <p:ph type="body" sz="quarter" idx="15" hasCustomPrompt="1"/>
          </p:nvPr>
        </p:nvSpPr>
        <p:spPr>
          <a:xfrm>
            <a:off x="4738761" y="2660202"/>
            <a:ext cx="1561431" cy="199580"/>
          </a:xfrm>
        </p:spPr>
        <p:txBody>
          <a:bodyPr anchor="ctr"/>
          <a:lstStyle>
            <a:lvl1pPr algn="l">
              <a:spcBef>
                <a:spcPts val="0"/>
              </a:spcBef>
              <a:defRPr sz="1400" b="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/>
              <a:t>Date de début</a:t>
            </a:r>
          </a:p>
        </p:txBody>
      </p:sp>
      <p:cxnSp>
        <p:nvCxnSpPr>
          <p:cNvPr id="41" name="Connecteur droit 40"/>
          <p:cNvCxnSpPr/>
          <p:nvPr userDrawn="1"/>
        </p:nvCxnSpPr>
        <p:spPr bwMode="auto">
          <a:xfrm>
            <a:off x="4511472" y="2393288"/>
            <a:ext cx="0" cy="682518"/>
          </a:xfrm>
          <a:prstGeom prst="line">
            <a:avLst/>
          </a:prstGeom>
          <a:solidFill>
            <a:srgbClr val="3366FF"/>
          </a:solidFill>
          <a:ln w="9525" cap="flat" cmpd="sng" algn="ctr">
            <a:solidFill>
              <a:srgbClr val="003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ZoneTexte 47"/>
          <p:cNvSpPr txBox="1"/>
          <p:nvPr userDrawn="1"/>
        </p:nvSpPr>
        <p:spPr>
          <a:xfrm>
            <a:off x="86271" y="2355726"/>
            <a:ext cx="151836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Doctorant	         :</a:t>
            </a:r>
            <a:endParaRPr lang="fr-FR" sz="18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ZoneTexte 50"/>
          <p:cNvSpPr txBox="1"/>
          <p:nvPr userDrawn="1"/>
        </p:nvSpPr>
        <p:spPr>
          <a:xfrm>
            <a:off x="86270" y="2600459"/>
            <a:ext cx="152426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Directeur de thèse   :</a:t>
            </a:r>
            <a:endParaRPr lang="fr-FR" sz="16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86271" y="2824759"/>
            <a:ext cx="150188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Maître de thèse        :</a:t>
            </a:r>
            <a:endParaRPr lang="fr-FR" sz="16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ZoneTexte 52"/>
          <p:cNvSpPr txBox="1"/>
          <p:nvPr userDrawn="1"/>
        </p:nvSpPr>
        <p:spPr>
          <a:xfrm>
            <a:off x="4738761" y="2351610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Début de thèse</a:t>
            </a:r>
            <a:r>
              <a:rPr lang="fr-FR" sz="1400" b="1" i="0" u="none" strike="noStrike" kern="1200" baseline="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  <a:endParaRPr lang="fr-FR" sz="18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ZoneTexte 55"/>
          <p:cNvSpPr txBox="1"/>
          <p:nvPr userDrawn="1"/>
        </p:nvSpPr>
        <p:spPr>
          <a:xfrm>
            <a:off x="7481352" y="3423877"/>
            <a:ext cx="1562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fr-FR" sz="1400" b="0" i="0" u="none" strike="noStrike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Partenaires :</a:t>
            </a:r>
            <a:endParaRPr lang="fr-FR" sz="1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54"/>
          <p:cNvSpPr/>
          <p:nvPr userDrawn="1"/>
        </p:nvSpPr>
        <p:spPr bwMode="auto">
          <a:xfrm>
            <a:off x="7481353" y="3475309"/>
            <a:ext cx="1562223" cy="157842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03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48" y="137126"/>
            <a:ext cx="7726704" cy="457200"/>
          </a:xfrm>
          <a:solidFill>
            <a:srgbClr val="00397D"/>
          </a:solidFill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97818"/>
            <a:ext cx="8200421" cy="30861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 lang="fr-FR" sz="2000" dirty="0" smtClean="0">
                <a:solidFill>
                  <a:srgbClr val="4E4C00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4594" y="4949725"/>
            <a:ext cx="596702" cy="214313"/>
          </a:xfrm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60BEA6F-C31A-4F23-9F20-92CDDB52550B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933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5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00397D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000AA-2809-4DB5-B553-E6D4F96EA06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120680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3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CFBB-EA9A-4356-9CD1-B81353241D7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3709039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3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CFBB-EA9A-4356-9CD1-B81353241D7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2067785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5BD4-FCBA-41E9-A1AB-65A8CC74E09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2C7CE-5A56-4F02-9035-43470449745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1564821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07EE8-7F5E-4603-860A-09C6E73A7B4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87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8A07-7EFD-4388-AA60-0477AF5D483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442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0B0A-82A0-4E42-877F-A279E7F1F14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84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BB81A-5A01-4E89-BFC4-F0E17C4CB45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9412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228850" cy="37719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3350" y="228600"/>
            <a:ext cx="6534150" cy="37719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132D0-B43B-48C0-9E20-F1698038302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407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50" y="228600"/>
            <a:ext cx="8915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3810000" cy="308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3810000" cy="308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F0FF-13D0-4284-B818-E4587D89190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567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2283718"/>
          </a:xfrm>
          <a:prstGeom prst="rect">
            <a:avLst/>
          </a:prstGeom>
          <a:solidFill>
            <a:srgbClr val="00397D"/>
          </a:solidFill>
          <a:ln>
            <a:noFill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fr-FR" altLang="fr-FR" sz="28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179512" y="135908"/>
            <a:ext cx="89344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fr-FR"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Séminaire des doctorants - 4</a:t>
            </a:r>
            <a:r>
              <a:rPr lang="fr-FR" sz="14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&amp; 9</a:t>
            </a:r>
            <a:r>
              <a:rPr lang="fr-FR"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Juillet 2019</a:t>
            </a:r>
          </a:p>
        </p:txBody>
      </p:sp>
      <p:cxnSp>
        <p:nvCxnSpPr>
          <p:cNvPr id="15" name="Connecteur droit 14"/>
          <p:cNvCxnSpPr/>
          <p:nvPr userDrawn="1"/>
        </p:nvCxnSpPr>
        <p:spPr bwMode="auto">
          <a:xfrm>
            <a:off x="1866471" y="3543858"/>
            <a:ext cx="0" cy="1441323"/>
          </a:xfrm>
          <a:prstGeom prst="line">
            <a:avLst/>
          </a:prstGeom>
          <a:solidFill>
            <a:srgbClr val="3366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 userDrawn="1"/>
        </p:nvCxnSpPr>
        <p:spPr bwMode="auto">
          <a:xfrm>
            <a:off x="3585738" y="3570201"/>
            <a:ext cx="0" cy="1431820"/>
          </a:xfrm>
          <a:prstGeom prst="line">
            <a:avLst/>
          </a:prstGeom>
          <a:solidFill>
            <a:srgbClr val="3366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188030" y="2393288"/>
            <a:ext cx="20313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fr-FR" sz="1600" b="1">
              <a:solidFill>
                <a:srgbClr val="00397D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40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		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2493" y="4856261"/>
            <a:ext cx="6328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MINES </a:t>
            </a:r>
            <a:r>
              <a:rPr lang="fr-FR" sz="1400" b="1" err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ParisTech</a:t>
            </a:r>
            <a:r>
              <a:rPr lang="fr-FR" sz="14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– Centre PERSEE, Groupe ERSEI,</a:t>
            </a:r>
            <a:r>
              <a:rPr lang="fr-FR" sz="1400" baseline="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i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Sophia Antipolis, France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4483" y="1203598"/>
            <a:ext cx="6863781" cy="1102519"/>
          </a:xfrm>
        </p:spPr>
        <p:txBody>
          <a:bodyPr anchor="b"/>
          <a:lstStyle>
            <a:lvl1pPr>
              <a:defRPr lang="fr-FR" sz="3200" b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fr-FR"/>
              <a:t>Intitulé de la thèse</a:t>
            </a:r>
          </a:p>
        </p:txBody>
      </p:sp>
      <p:sp>
        <p:nvSpPr>
          <p:cNvPr id="32" name="Espace réservé pour une image  31"/>
          <p:cNvSpPr>
            <a:spLocks noGrp="1"/>
          </p:cNvSpPr>
          <p:nvPr>
            <p:ph type="pic" sz="quarter" idx="10" hasCustomPrompt="1"/>
          </p:nvPr>
        </p:nvSpPr>
        <p:spPr>
          <a:xfrm>
            <a:off x="160734" y="3290763"/>
            <a:ext cx="6328186" cy="1565498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Image d’illustration de la thèse</a:t>
            </a: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1" hasCustomPrompt="1"/>
          </p:nvPr>
        </p:nvSpPr>
        <p:spPr>
          <a:xfrm>
            <a:off x="1570608" y="2409824"/>
            <a:ext cx="3073400" cy="199580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400" b="1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5" name="Espace réservé du texte 33"/>
          <p:cNvSpPr>
            <a:spLocks noGrp="1"/>
          </p:cNvSpPr>
          <p:nvPr>
            <p:ph type="body" sz="quarter" idx="12" hasCustomPrompt="1"/>
          </p:nvPr>
        </p:nvSpPr>
        <p:spPr>
          <a:xfrm>
            <a:off x="1570608" y="2645383"/>
            <a:ext cx="3073400" cy="187151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200" b="0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6" name="Espace réservé du texte 33"/>
          <p:cNvSpPr>
            <a:spLocks noGrp="1"/>
          </p:cNvSpPr>
          <p:nvPr>
            <p:ph type="body" sz="quarter" idx="13" hasCustomPrompt="1"/>
          </p:nvPr>
        </p:nvSpPr>
        <p:spPr>
          <a:xfrm>
            <a:off x="1570608" y="2871216"/>
            <a:ext cx="3073400" cy="184084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200" b="0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pic>
        <p:nvPicPr>
          <p:cNvPr id="1026" name="Picture 2" descr="http://intranet.mines-paristech.fr/Sites/Intranet/Donnees/data74/7491-Logo-MPT-I-PSL-blanc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628"/>
          <a:stretch/>
        </p:blipFill>
        <p:spPr bwMode="auto">
          <a:xfrm>
            <a:off x="7421256" y="877281"/>
            <a:ext cx="1662647" cy="125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theque.psl.eu/PSL/GetFile/PSL_003421.jpg;jsessionid=7A9E9E5F83D34333018BDAF482410A6D?reference=3539&amp;sizeMax=600&amp;format=JPEG&amp;jsessionid=7A9E9E5F83D34333018BDAF482410A6D&amp;ts=30569080025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27971" r="9476" b="24895"/>
          <a:stretch/>
        </p:blipFill>
        <p:spPr bwMode="auto">
          <a:xfrm>
            <a:off x="7542471" y="2385941"/>
            <a:ext cx="1420217" cy="59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space réservé pour une image  37"/>
          <p:cNvSpPr>
            <a:spLocks noGrp="1"/>
          </p:cNvSpPr>
          <p:nvPr>
            <p:ph type="pic" sz="quarter" idx="14" hasCustomPrompt="1"/>
          </p:nvPr>
        </p:nvSpPr>
        <p:spPr>
          <a:xfrm>
            <a:off x="7553361" y="3754785"/>
            <a:ext cx="1440160" cy="1281527"/>
          </a:xfrm>
        </p:spPr>
        <p:txBody>
          <a:bodyPr/>
          <a:lstStyle>
            <a:lvl1pPr>
              <a:defRPr sz="1800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Logo éventuels partenaires</a:t>
            </a:r>
          </a:p>
        </p:txBody>
      </p:sp>
      <p:sp>
        <p:nvSpPr>
          <p:cNvPr id="42" name="Espace réservé du texte 33"/>
          <p:cNvSpPr>
            <a:spLocks noGrp="1"/>
          </p:cNvSpPr>
          <p:nvPr>
            <p:ph type="body" sz="quarter" idx="15" hasCustomPrompt="1"/>
          </p:nvPr>
        </p:nvSpPr>
        <p:spPr>
          <a:xfrm>
            <a:off x="4738761" y="2660202"/>
            <a:ext cx="1561431" cy="199580"/>
          </a:xfrm>
        </p:spPr>
        <p:txBody>
          <a:bodyPr anchor="ctr"/>
          <a:lstStyle>
            <a:lvl1pPr algn="l">
              <a:spcBef>
                <a:spcPts val="0"/>
              </a:spcBef>
              <a:defRPr sz="1400" b="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/>
              <a:t>Date de début</a:t>
            </a:r>
          </a:p>
        </p:txBody>
      </p:sp>
      <p:cxnSp>
        <p:nvCxnSpPr>
          <p:cNvPr id="41" name="Connecteur droit 40"/>
          <p:cNvCxnSpPr/>
          <p:nvPr userDrawn="1"/>
        </p:nvCxnSpPr>
        <p:spPr bwMode="auto">
          <a:xfrm>
            <a:off x="4511472" y="2393288"/>
            <a:ext cx="0" cy="682518"/>
          </a:xfrm>
          <a:prstGeom prst="line">
            <a:avLst/>
          </a:prstGeom>
          <a:solidFill>
            <a:srgbClr val="3366FF"/>
          </a:solidFill>
          <a:ln w="9525" cap="flat" cmpd="sng" algn="ctr">
            <a:solidFill>
              <a:srgbClr val="003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ZoneTexte 47"/>
          <p:cNvSpPr txBox="1"/>
          <p:nvPr userDrawn="1"/>
        </p:nvSpPr>
        <p:spPr>
          <a:xfrm>
            <a:off x="86271" y="2355726"/>
            <a:ext cx="151836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Doctorant	         :</a:t>
            </a:r>
            <a:endParaRPr lang="fr-FR" sz="18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ZoneTexte 50"/>
          <p:cNvSpPr txBox="1"/>
          <p:nvPr userDrawn="1"/>
        </p:nvSpPr>
        <p:spPr>
          <a:xfrm>
            <a:off x="86270" y="2600459"/>
            <a:ext cx="152426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Directeur de thèse   :</a:t>
            </a:r>
            <a:endParaRPr lang="fr-FR" sz="16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86271" y="2824759"/>
            <a:ext cx="150188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Maître de thèse        :</a:t>
            </a:r>
            <a:endParaRPr lang="fr-FR" sz="16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ZoneTexte 52"/>
          <p:cNvSpPr txBox="1"/>
          <p:nvPr userDrawn="1"/>
        </p:nvSpPr>
        <p:spPr>
          <a:xfrm>
            <a:off x="4738761" y="2351610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Début de thèse</a:t>
            </a:r>
            <a:r>
              <a:rPr lang="fr-FR" sz="1400" b="1" i="0" u="none" strike="noStrike" kern="1200" baseline="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  <a:endParaRPr lang="fr-FR" sz="18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ZoneTexte 55"/>
          <p:cNvSpPr txBox="1"/>
          <p:nvPr userDrawn="1"/>
        </p:nvSpPr>
        <p:spPr>
          <a:xfrm>
            <a:off x="7481352" y="3423877"/>
            <a:ext cx="1562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fr-FR" sz="1400" b="0" i="0" u="none" strike="noStrike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Partenaires :</a:t>
            </a:r>
            <a:endParaRPr lang="fr-FR" sz="1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54"/>
          <p:cNvSpPr/>
          <p:nvPr userDrawn="1"/>
        </p:nvSpPr>
        <p:spPr bwMode="auto">
          <a:xfrm>
            <a:off x="7481353" y="3475309"/>
            <a:ext cx="1562223" cy="157842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0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5BD4-FCBA-41E9-A1AB-65A8CC74E09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49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48" y="137126"/>
            <a:ext cx="7942728" cy="457200"/>
          </a:xfrm>
          <a:solidFill>
            <a:srgbClr val="00397D"/>
          </a:solidFill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97818"/>
            <a:ext cx="8200421" cy="30861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 lang="fr-FR" sz="2000" dirty="0" smtClean="0">
                <a:solidFill>
                  <a:srgbClr val="4E4C00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4594" y="4949725"/>
            <a:ext cx="596702" cy="214313"/>
          </a:xfrm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60BEA6F-C31A-4F23-9F20-92CDDB52550B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938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5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00397D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000AA-2809-4DB5-B553-E6D4F96EA06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19418697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3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CFBB-EA9A-4356-9CD1-B81353241D7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20613354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5BD4-FCBA-41E9-A1AB-65A8CC74E09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364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2C7CE-5A56-4F02-9035-43470449745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3432881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07EE8-7F5E-4603-860A-09C6E73A7B4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05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8A07-7EFD-4388-AA60-0477AF5D483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0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0B0A-82A0-4E42-877F-A279E7F1F14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55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BB81A-5A01-4E89-BFC4-F0E17C4CB45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900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228850" cy="37719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3350" y="228600"/>
            <a:ext cx="6534150" cy="37719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132D0-B43B-48C0-9E20-F1698038302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2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2C7CE-5A56-4F02-9035-43470449745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766258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50" y="228600"/>
            <a:ext cx="8915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3810000" cy="308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3810000" cy="308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F0FF-13D0-4284-B818-E4587D89190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4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2283718"/>
          </a:xfrm>
          <a:prstGeom prst="rect">
            <a:avLst/>
          </a:prstGeom>
          <a:solidFill>
            <a:srgbClr val="00397D"/>
          </a:solidFill>
          <a:ln>
            <a:noFill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fr-FR" altLang="fr-FR" sz="28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179512" y="135908"/>
            <a:ext cx="89344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fr-FR"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Séminaire des doctorants - 4</a:t>
            </a:r>
            <a:r>
              <a:rPr lang="fr-FR" sz="14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&amp; 9</a:t>
            </a:r>
            <a:r>
              <a:rPr lang="fr-FR"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Juillet 2019</a:t>
            </a:r>
          </a:p>
        </p:txBody>
      </p:sp>
      <p:cxnSp>
        <p:nvCxnSpPr>
          <p:cNvPr id="15" name="Connecteur droit 14"/>
          <p:cNvCxnSpPr/>
          <p:nvPr userDrawn="1"/>
        </p:nvCxnSpPr>
        <p:spPr bwMode="auto">
          <a:xfrm>
            <a:off x="1866471" y="3543858"/>
            <a:ext cx="0" cy="1441323"/>
          </a:xfrm>
          <a:prstGeom prst="line">
            <a:avLst/>
          </a:prstGeom>
          <a:solidFill>
            <a:srgbClr val="3366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 userDrawn="1"/>
        </p:nvCxnSpPr>
        <p:spPr bwMode="auto">
          <a:xfrm>
            <a:off x="3585738" y="3570201"/>
            <a:ext cx="0" cy="1431820"/>
          </a:xfrm>
          <a:prstGeom prst="line">
            <a:avLst/>
          </a:prstGeom>
          <a:solidFill>
            <a:srgbClr val="3366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188030" y="2393288"/>
            <a:ext cx="20313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fr-FR" sz="1600" b="1">
              <a:solidFill>
                <a:srgbClr val="00397D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40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		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2493" y="4856261"/>
            <a:ext cx="6328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MINES </a:t>
            </a:r>
            <a:r>
              <a:rPr lang="fr-FR" sz="1400" b="1" err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ParisTech</a:t>
            </a:r>
            <a:r>
              <a:rPr lang="fr-FR" sz="14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– Centre PERSEE, Groupe ERSEI,</a:t>
            </a:r>
            <a:r>
              <a:rPr lang="fr-FR" sz="1400" baseline="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i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Sophia Antipolis, France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4483" y="1203598"/>
            <a:ext cx="6863781" cy="1102519"/>
          </a:xfrm>
        </p:spPr>
        <p:txBody>
          <a:bodyPr anchor="b"/>
          <a:lstStyle>
            <a:lvl1pPr>
              <a:defRPr lang="fr-FR" sz="3200" b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fr-FR"/>
              <a:t>Intitulé de la thèse</a:t>
            </a:r>
          </a:p>
        </p:txBody>
      </p:sp>
      <p:sp>
        <p:nvSpPr>
          <p:cNvPr id="32" name="Espace réservé pour une image  31"/>
          <p:cNvSpPr>
            <a:spLocks noGrp="1"/>
          </p:cNvSpPr>
          <p:nvPr>
            <p:ph type="pic" sz="quarter" idx="10" hasCustomPrompt="1"/>
          </p:nvPr>
        </p:nvSpPr>
        <p:spPr>
          <a:xfrm>
            <a:off x="160734" y="3290763"/>
            <a:ext cx="6328186" cy="1565498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Image d’illustration de la thèse</a:t>
            </a: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1" hasCustomPrompt="1"/>
          </p:nvPr>
        </p:nvSpPr>
        <p:spPr>
          <a:xfrm>
            <a:off x="1570608" y="2409824"/>
            <a:ext cx="3073400" cy="199580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400" b="1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5" name="Espace réservé du texte 33"/>
          <p:cNvSpPr>
            <a:spLocks noGrp="1"/>
          </p:cNvSpPr>
          <p:nvPr>
            <p:ph type="body" sz="quarter" idx="12" hasCustomPrompt="1"/>
          </p:nvPr>
        </p:nvSpPr>
        <p:spPr>
          <a:xfrm>
            <a:off x="1570608" y="2645383"/>
            <a:ext cx="3073400" cy="187151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200" b="0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6" name="Espace réservé du texte 33"/>
          <p:cNvSpPr>
            <a:spLocks noGrp="1"/>
          </p:cNvSpPr>
          <p:nvPr>
            <p:ph type="body" sz="quarter" idx="13" hasCustomPrompt="1"/>
          </p:nvPr>
        </p:nvSpPr>
        <p:spPr>
          <a:xfrm>
            <a:off x="1570608" y="2871216"/>
            <a:ext cx="3073400" cy="184084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200" b="0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pic>
        <p:nvPicPr>
          <p:cNvPr id="1026" name="Picture 2" descr="http://intranet.mines-paristech.fr/Sites/Intranet/Donnees/data74/7491-Logo-MPT-I-PSL-blanc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628"/>
          <a:stretch/>
        </p:blipFill>
        <p:spPr bwMode="auto">
          <a:xfrm>
            <a:off x="7421256" y="877281"/>
            <a:ext cx="1662647" cy="125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theque.psl.eu/PSL/GetFile/PSL_003421.jpg;jsessionid=7A9E9E5F83D34333018BDAF482410A6D?reference=3539&amp;sizeMax=600&amp;format=JPEG&amp;jsessionid=7A9E9E5F83D34333018BDAF482410A6D&amp;ts=30569080025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27971" r="9476" b="24895"/>
          <a:stretch/>
        </p:blipFill>
        <p:spPr bwMode="auto">
          <a:xfrm>
            <a:off x="7542471" y="2385941"/>
            <a:ext cx="1420217" cy="59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space réservé pour une image  37"/>
          <p:cNvSpPr>
            <a:spLocks noGrp="1"/>
          </p:cNvSpPr>
          <p:nvPr>
            <p:ph type="pic" sz="quarter" idx="14" hasCustomPrompt="1"/>
          </p:nvPr>
        </p:nvSpPr>
        <p:spPr>
          <a:xfrm>
            <a:off x="7553361" y="3754785"/>
            <a:ext cx="1440160" cy="1281527"/>
          </a:xfrm>
        </p:spPr>
        <p:txBody>
          <a:bodyPr/>
          <a:lstStyle>
            <a:lvl1pPr>
              <a:defRPr sz="1800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Logo éventuels partenaires</a:t>
            </a:r>
          </a:p>
        </p:txBody>
      </p:sp>
      <p:sp>
        <p:nvSpPr>
          <p:cNvPr id="42" name="Espace réservé du texte 33"/>
          <p:cNvSpPr>
            <a:spLocks noGrp="1"/>
          </p:cNvSpPr>
          <p:nvPr>
            <p:ph type="body" sz="quarter" idx="15" hasCustomPrompt="1"/>
          </p:nvPr>
        </p:nvSpPr>
        <p:spPr>
          <a:xfrm>
            <a:off x="4738761" y="2660202"/>
            <a:ext cx="1561431" cy="199580"/>
          </a:xfrm>
        </p:spPr>
        <p:txBody>
          <a:bodyPr anchor="ctr"/>
          <a:lstStyle>
            <a:lvl1pPr algn="l">
              <a:spcBef>
                <a:spcPts val="0"/>
              </a:spcBef>
              <a:defRPr sz="1400" b="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/>
              <a:t>Date de début</a:t>
            </a:r>
          </a:p>
        </p:txBody>
      </p:sp>
      <p:cxnSp>
        <p:nvCxnSpPr>
          <p:cNvPr id="41" name="Connecteur droit 40"/>
          <p:cNvCxnSpPr/>
          <p:nvPr userDrawn="1"/>
        </p:nvCxnSpPr>
        <p:spPr bwMode="auto">
          <a:xfrm>
            <a:off x="4511472" y="2393288"/>
            <a:ext cx="0" cy="682518"/>
          </a:xfrm>
          <a:prstGeom prst="line">
            <a:avLst/>
          </a:prstGeom>
          <a:solidFill>
            <a:srgbClr val="3366FF"/>
          </a:solidFill>
          <a:ln w="9525" cap="flat" cmpd="sng" algn="ctr">
            <a:solidFill>
              <a:srgbClr val="003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ZoneTexte 47"/>
          <p:cNvSpPr txBox="1"/>
          <p:nvPr userDrawn="1"/>
        </p:nvSpPr>
        <p:spPr>
          <a:xfrm>
            <a:off x="86271" y="2355726"/>
            <a:ext cx="151836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Doctorant	         :</a:t>
            </a:r>
            <a:endParaRPr lang="fr-FR" sz="18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ZoneTexte 50"/>
          <p:cNvSpPr txBox="1"/>
          <p:nvPr userDrawn="1"/>
        </p:nvSpPr>
        <p:spPr>
          <a:xfrm>
            <a:off x="86270" y="2600459"/>
            <a:ext cx="152426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Directeur de thèse   :</a:t>
            </a:r>
            <a:endParaRPr lang="fr-FR" sz="16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86271" y="2824759"/>
            <a:ext cx="150188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Maître de thèse        :</a:t>
            </a:r>
            <a:endParaRPr lang="fr-FR" sz="16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ZoneTexte 52"/>
          <p:cNvSpPr txBox="1"/>
          <p:nvPr userDrawn="1"/>
        </p:nvSpPr>
        <p:spPr>
          <a:xfrm>
            <a:off x="4738761" y="2351610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Début de thèse</a:t>
            </a:r>
            <a:r>
              <a:rPr lang="fr-FR" sz="1400" b="1" i="0" u="none" strike="noStrike" kern="1200" baseline="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  <a:endParaRPr lang="fr-FR" sz="18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ZoneTexte 55"/>
          <p:cNvSpPr txBox="1"/>
          <p:nvPr userDrawn="1"/>
        </p:nvSpPr>
        <p:spPr>
          <a:xfrm>
            <a:off x="7481352" y="3423877"/>
            <a:ext cx="1562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fr-FR" sz="1400" b="0" i="0" u="none" strike="noStrike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Partenaires :</a:t>
            </a:r>
            <a:endParaRPr lang="fr-FR" sz="1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54"/>
          <p:cNvSpPr/>
          <p:nvPr userDrawn="1"/>
        </p:nvSpPr>
        <p:spPr bwMode="auto">
          <a:xfrm>
            <a:off x="7481353" y="3475309"/>
            <a:ext cx="1562223" cy="157842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894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48" y="137126"/>
            <a:ext cx="7798712" cy="457200"/>
          </a:xfrm>
          <a:solidFill>
            <a:srgbClr val="00397D"/>
          </a:solidFill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97818"/>
            <a:ext cx="8200421" cy="30861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 lang="fr-FR" sz="2000" dirty="0" smtClean="0">
                <a:solidFill>
                  <a:srgbClr val="4E4C00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4594" y="4949725"/>
            <a:ext cx="596702" cy="214313"/>
          </a:xfrm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60BEA6F-C31A-4F23-9F20-92CDDB52550B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6990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5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00397D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000AA-2809-4DB5-B553-E6D4F96EA06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26476403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3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CFBB-EA9A-4356-9CD1-B81353241D7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24445791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5BD4-FCBA-41E9-A1AB-65A8CC74E09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796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2C7CE-5A56-4F02-9035-43470449745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33943053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07EE8-7F5E-4603-860A-09C6E73A7B4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3765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8A07-7EFD-4388-AA60-0477AF5D483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9301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0B0A-82A0-4E42-877F-A279E7F1F14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07EE8-7F5E-4603-860A-09C6E73A7B4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6548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BB81A-5A01-4E89-BFC4-F0E17C4CB45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549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228850" cy="37719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3350" y="228600"/>
            <a:ext cx="6534150" cy="37719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132D0-B43B-48C0-9E20-F1698038302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0485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50" y="228600"/>
            <a:ext cx="8915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3810000" cy="308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3810000" cy="308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F0FF-13D0-4284-B818-E4587D89190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3026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2283718"/>
          </a:xfrm>
          <a:prstGeom prst="rect">
            <a:avLst/>
          </a:prstGeom>
          <a:solidFill>
            <a:srgbClr val="00397D"/>
          </a:solidFill>
          <a:ln>
            <a:noFill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fr-FR" altLang="fr-FR" sz="28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179512" y="135908"/>
            <a:ext cx="89344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fr-FR"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Séminaire des doctorants - 4</a:t>
            </a:r>
            <a:r>
              <a:rPr lang="fr-FR" sz="14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&amp; 9</a:t>
            </a:r>
            <a:r>
              <a:rPr lang="fr-FR" sz="14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Juillet 2019</a:t>
            </a:r>
          </a:p>
        </p:txBody>
      </p:sp>
      <p:cxnSp>
        <p:nvCxnSpPr>
          <p:cNvPr id="15" name="Connecteur droit 14"/>
          <p:cNvCxnSpPr/>
          <p:nvPr userDrawn="1"/>
        </p:nvCxnSpPr>
        <p:spPr bwMode="auto">
          <a:xfrm>
            <a:off x="1866471" y="3543858"/>
            <a:ext cx="0" cy="1441323"/>
          </a:xfrm>
          <a:prstGeom prst="line">
            <a:avLst/>
          </a:prstGeom>
          <a:solidFill>
            <a:srgbClr val="3366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 userDrawn="1"/>
        </p:nvCxnSpPr>
        <p:spPr bwMode="auto">
          <a:xfrm>
            <a:off x="3585738" y="3570201"/>
            <a:ext cx="0" cy="1431820"/>
          </a:xfrm>
          <a:prstGeom prst="line">
            <a:avLst/>
          </a:prstGeom>
          <a:solidFill>
            <a:srgbClr val="3366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 userDrawn="1"/>
        </p:nvSpPr>
        <p:spPr>
          <a:xfrm>
            <a:off x="188030" y="2393288"/>
            <a:ext cx="20313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fr-FR" sz="1600" b="1">
              <a:solidFill>
                <a:srgbClr val="00397D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40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		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2493" y="4856261"/>
            <a:ext cx="6328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MINES </a:t>
            </a:r>
            <a:r>
              <a:rPr lang="fr-FR" sz="1400" b="1" err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ParisTech</a:t>
            </a:r>
            <a:r>
              <a:rPr lang="fr-FR" sz="1400" b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– Centre PERSEE, Groupe ERSEI,</a:t>
            </a:r>
            <a:r>
              <a:rPr lang="fr-FR" sz="1400" baseline="0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i="1">
                <a:solidFill>
                  <a:srgbClr val="00397D"/>
                </a:solidFill>
                <a:latin typeface="Calibri" pitchFamily="34" charset="0"/>
                <a:cs typeface="Calibri" pitchFamily="34" charset="0"/>
              </a:rPr>
              <a:t>Sophia Antipolis, France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4483" y="1203598"/>
            <a:ext cx="6863781" cy="1102519"/>
          </a:xfrm>
        </p:spPr>
        <p:txBody>
          <a:bodyPr anchor="b"/>
          <a:lstStyle>
            <a:lvl1pPr>
              <a:defRPr lang="fr-FR" sz="3200" b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fr-FR"/>
              <a:t>Intitulé de la thèse</a:t>
            </a:r>
          </a:p>
        </p:txBody>
      </p:sp>
      <p:sp>
        <p:nvSpPr>
          <p:cNvPr id="32" name="Espace réservé pour une image  31"/>
          <p:cNvSpPr>
            <a:spLocks noGrp="1"/>
          </p:cNvSpPr>
          <p:nvPr>
            <p:ph type="pic" sz="quarter" idx="10" hasCustomPrompt="1"/>
          </p:nvPr>
        </p:nvSpPr>
        <p:spPr>
          <a:xfrm>
            <a:off x="160734" y="3290763"/>
            <a:ext cx="6328186" cy="1565498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Image d’illustration de la thèse</a:t>
            </a: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1" hasCustomPrompt="1"/>
          </p:nvPr>
        </p:nvSpPr>
        <p:spPr>
          <a:xfrm>
            <a:off x="1570608" y="2409824"/>
            <a:ext cx="3073400" cy="199580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400" b="1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5" name="Espace réservé du texte 33"/>
          <p:cNvSpPr>
            <a:spLocks noGrp="1"/>
          </p:cNvSpPr>
          <p:nvPr>
            <p:ph type="body" sz="quarter" idx="12" hasCustomPrompt="1"/>
          </p:nvPr>
        </p:nvSpPr>
        <p:spPr>
          <a:xfrm>
            <a:off x="1570608" y="2645383"/>
            <a:ext cx="3073400" cy="187151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200" b="0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6" name="Espace réservé du texte 33"/>
          <p:cNvSpPr>
            <a:spLocks noGrp="1"/>
          </p:cNvSpPr>
          <p:nvPr>
            <p:ph type="body" sz="quarter" idx="13" hasCustomPrompt="1"/>
          </p:nvPr>
        </p:nvSpPr>
        <p:spPr>
          <a:xfrm>
            <a:off x="1570608" y="2871216"/>
            <a:ext cx="3073400" cy="184084"/>
          </a:xfrm>
        </p:spPr>
        <p:txBody>
          <a:bodyPr anchor="ctr"/>
          <a:lstStyle>
            <a:lvl1pPr marL="0" algn="l" rtl="0" eaLnBrk="1" fontAlgn="t" latinLnBrk="0" hangingPunct="1">
              <a:spcBef>
                <a:spcPts val="0"/>
              </a:spcBef>
              <a:spcAft>
                <a:spcPts val="0"/>
              </a:spcAft>
              <a:defRPr lang="fr-FR" sz="1200" b="0" i="0" u="none" strike="noStrike" kern="1200" dirty="0" smtClean="0">
                <a:solidFill>
                  <a:srgbClr val="00397D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pic>
        <p:nvPicPr>
          <p:cNvPr id="1026" name="Picture 2" descr="http://intranet.mines-paristech.fr/Sites/Intranet/Donnees/data74/7491-Logo-MPT-I-PSL-blanc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628"/>
          <a:stretch/>
        </p:blipFill>
        <p:spPr bwMode="auto">
          <a:xfrm>
            <a:off x="7421256" y="877281"/>
            <a:ext cx="1662647" cy="125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theque.psl.eu/PSL/GetFile/PSL_003421.jpg;jsessionid=7A9E9E5F83D34333018BDAF482410A6D?reference=3539&amp;sizeMax=600&amp;format=JPEG&amp;jsessionid=7A9E9E5F83D34333018BDAF482410A6D&amp;ts=30569080025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27971" r="9476" b="24895"/>
          <a:stretch/>
        </p:blipFill>
        <p:spPr bwMode="auto">
          <a:xfrm>
            <a:off x="7542471" y="2385941"/>
            <a:ext cx="1420217" cy="59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space réservé pour une image  37"/>
          <p:cNvSpPr>
            <a:spLocks noGrp="1"/>
          </p:cNvSpPr>
          <p:nvPr>
            <p:ph type="pic" sz="quarter" idx="14" hasCustomPrompt="1"/>
          </p:nvPr>
        </p:nvSpPr>
        <p:spPr>
          <a:xfrm>
            <a:off x="7553361" y="3754785"/>
            <a:ext cx="1440160" cy="1281527"/>
          </a:xfrm>
        </p:spPr>
        <p:txBody>
          <a:bodyPr/>
          <a:lstStyle>
            <a:lvl1pPr>
              <a:defRPr sz="1800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Logo éventuels partenaires</a:t>
            </a:r>
          </a:p>
        </p:txBody>
      </p:sp>
      <p:sp>
        <p:nvSpPr>
          <p:cNvPr id="42" name="Espace réservé du texte 33"/>
          <p:cNvSpPr>
            <a:spLocks noGrp="1"/>
          </p:cNvSpPr>
          <p:nvPr>
            <p:ph type="body" sz="quarter" idx="15" hasCustomPrompt="1"/>
          </p:nvPr>
        </p:nvSpPr>
        <p:spPr>
          <a:xfrm>
            <a:off x="4738761" y="2660202"/>
            <a:ext cx="1561431" cy="199580"/>
          </a:xfrm>
        </p:spPr>
        <p:txBody>
          <a:bodyPr anchor="ctr"/>
          <a:lstStyle>
            <a:lvl1pPr algn="l">
              <a:spcBef>
                <a:spcPts val="0"/>
              </a:spcBef>
              <a:defRPr sz="1400" b="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/>
              <a:t>Date de début</a:t>
            </a:r>
          </a:p>
        </p:txBody>
      </p:sp>
      <p:cxnSp>
        <p:nvCxnSpPr>
          <p:cNvPr id="41" name="Connecteur droit 40"/>
          <p:cNvCxnSpPr/>
          <p:nvPr userDrawn="1"/>
        </p:nvCxnSpPr>
        <p:spPr bwMode="auto">
          <a:xfrm>
            <a:off x="4511472" y="2393288"/>
            <a:ext cx="0" cy="682518"/>
          </a:xfrm>
          <a:prstGeom prst="line">
            <a:avLst/>
          </a:prstGeom>
          <a:solidFill>
            <a:srgbClr val="3366FF"/>
          </a:solidFill>
          <a:ln w="9525" cap="flat" cmpd="sng" algn="ctr">
            <a:solidFill>
              <a:srgbClr val="003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ZoneTexte 47"/>
          <p:cNvSpPr txBox="1"/>
          <p:nvPr userDrawn="1"/>
        </p:nvSpPr>
        <p:spPr>
          <a:xfrm>
            <a:off x="86271" y="2355726"/>
            <a:ext cx="151836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Doctorant	         :</a:t>
            </a:r>
            <a:endParaRPr lang="fr-FR" sz="18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ZoneTexte 50"/>
          <p:cNvSpPr txBox="1"/>
          <p:nvPr userDrawn="1"/>
        </p:nvSpPr>
        <p:spPr>
          <a:xfrm>
            <a:off x="86270" y="2600459"/>
            <a:ext cx="152426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Directeur de thèse   :</a:t>
            </a:r>
            <a:endParaRPr lang="fr-FR" sz="16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ZoneTexte 51"/>
          <p:cNvSpPr txBox="1"/>
          <p:nvPr userDrawn="1"/>
        </p:nvSpPr>
        <p:spPr>
          <a:xfrm>
            <a:off x="86271" y="2824759"/>
            <a:ext cx="150188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Maître de thèse        :</a:t>
            </a:r>
            <a:endParaRPr lang="fr-FR" sz="16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ZoneTexte 52"/>
          <p:cNvSpPr txBox="1"/>
          <p:nvPr userDrawn="1"/>
        </p:nvSpPr>
        <p:spPr>
          <a:xfrm>
            <a:off x="4738761" y="2351610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Début de thèse</a:t>
            </a:r>
            <a:r>
              <a:rPr lang="fr-FR" sz="1400" b="1" i="0" u="none" strike="noStrike" kern="1200" baseline="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b="1" i="0" u="none" strike="noStrike" kern="1200">
                <a:solidFill>
                  <a:srgbClr val="00397D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  <a:endParaRPr lang="fr-FR" sz="1800" b="0" i="0" u="none" strike="noStrike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ZoneTexte 55"/>
          <p:cNvSpPr txBox="1"/>
          <p:nvPr userDrawn="1"/>
        </p:nvSpPr>
        <p:spPr>
          <a:xfrm>
            <a:off x="7481352" y="3423877"/>
            <a:ext cx="1562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600"/>
              </a:spcAft>
            </a:pPr>
            <a:r>
              <a:rPr lang="fr-FR" sz="1400" b="0" i="0" u="none" strike="noStrike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Partenaires :</a:t>
            </a:r>
            <a:endParaRPr lang="fr-FR" sz="1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54"/>
          <p:cNvSpPr/>
          <p:nvPr userDrawn="1"/>
        </p:nvSpPr>
        <p:spPr bwMode="auto">
          <a:xfrm>
            <a:off x="7481353" y="3475309"/>
            <a:ext cx="1562223" cy="157842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22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48" y="137126"/>
            <a:ext cx="7438672" cy="457200"/>
          </a:xfrm>
          <a:solidFill>
            <a:srgbClr val="00397D"/>
          </a:solidFill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97818"/>
            <a:ext cx="8200421" cy="30861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 lang="fr-FR" sz="2000" dirty="0" smtClean="0">
                <a:solidFill>
                  <a:srgbClr val="4E4C00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4594" y="4949725"/>
            <a:ext cx="596702" cy="214313"/>
          </a:xfrm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60BEA6F-C31A-4F23-9F20-92CDDB52550B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0932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5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8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00397D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000AA-2809-4DB5-B553-E6D4F96EA06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18318090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3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CFBB-EA9A-4356-9CD1-B81353241D7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23485685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5BD4-FCBA-41E9-A1AB-65A8CC74E09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8844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1" y="4731990"/>
            <a:ext cx="7452319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 flipH="1">
            <a:off x="8858250" y="4731990"/>
            <a:ext cx="285750" cy="3780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" name="Picture 2" descr="http://intranet.mines-paristech.fr/Sites/Intranet/Donnees/data74/7490-Logo-MPT-I-PSL-ble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284" y="4659982"/>
            <a:ext cx="1339188" cy="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2C7CE-5A56-4F02-9035-43470449745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2536329" y="47671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Séminaire des doctorants -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4</a:t>
            </a:r>
            <a:r>
              <a:rPr lang="fr-FR" sz="1400" baseline="0">
                <a:solidFill>
                  <a:schemeClr val="bg1">
                    <a:lumMod val="50000"/>
                  </a:schemeClr>
                </a:solidFill>
                <a:latin typeface="Gill Sans MT"/>
              </a:rPr>
              <a:t> &amp; 9</a:t>
            </a:r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Gill Sans MT"/>
              </a:rPr>
              <a:t> Juillet 2019</a:t>
            </a:r>
          </a:p>
        </p:txBody>
      </p:sp>
    </p:spTree>
    <p:extLst>
      <p:ext uri="{BB962C8B-B14F-4D97-AF65-F5344CB8AC3E}">
        <p14:creationId xmlns:p14="http://schemas.microsoft.com/office/powerpoint/2010/main" val="3685356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07EE8-7F5E-4603-860A-09C6E73A7B4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3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8A07-7EFD-4388-AA60-0477AF5D483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6348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8A07-7EFD-4388-AA60-0477AF5D483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6139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0B0A-82A0-4E42-877F-A279E7F1F14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652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BB81A-5A01-4E89-BFC4-F0E17C4CB45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7129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228850" cy="37719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3350" y="228600"/>
            <a:ext cx="6534150" cy="37719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132D0-B43B-48C0-9E20-F1698038302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483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50" y="228600"/>
            <a:ext cx="8915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3810000" cy="308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3810000" cy="308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F0FF-13D0-4284-B818-E4587D89190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1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0B0A-82A0-4E42-877F-A279E7F1F14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4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-1"/>
            <a:ext cx="9144000" cy="614149"/>
          </a:xfrm>
          <a:prstGeom prst="rect">
            <a:avLst/>
          </a:prstGeom>
          <a:solidFill>
            <a:srgbClr val="00397D"/>
          </a:solidFill>
          <a:ln>
            <a:noFill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fr-FR" altLang="fr-FR" sz="28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70334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err="1"/>
              <a:t>Cliquez</a:t>
            </a:r>
            <a:r>
              <a:rPr lang="en-GB" altLang="fr-FR"/>
              <a:t> pour modifier le style du titre du masque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599" y="914400"/>
            <a:ext cx="8200421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err="1"/>
              <a:t>Cliquez</a:t>
            </a:r>
            <a:r>
              <a:rPr lang="en-GB" altLang="fr-FR"/>
              <a:t> pour modifier les styles du </a:t>
            </a:r>
            <a:r>
              <a:rPr lang="en-GB" altLang="fr-FR" err="1"/>
              <a:t>texte</a:t>
            </a:r>
            <a:r>
              <a:rPr lang="en-GB" altLang="fr-FR"/>
              <a:t> du masque</a:t>
            </a:r>
          </a:p>
          <a:p>
            <a:pPr lvl="1"/>
            <a:r>
              <a:rPr lang="en-GB" altLang="fr-FR" err="1"/>
              <a:t>Deuxième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2"/>
            <a:r>
              <a:rPr lang="en-GB" altLang="fr-FR" err="1"/>
              <a:t>Troisième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3"/>
            <a:r>
              <a:rPr lang="en-GB" altLang="fr-FR" err="1"/>
              <a:t>Quatrième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4"/>
            <a:r>
              <a:rPr lang="en-GB" altLang="fr-FR" err="1"/>
              <a:t>Cinquième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6150" y="4843462"/>
            <a:ext cx="1905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12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10106C8-AB04-4B5C-AC9C-4BE758FF9520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1200"/>
        </a:spcBef>
        <a:spcAft>
          <a:spcPct val="0"/>
        </a:spcAft>
        <a:buClr>
          <a:srgbClr val="4E4C00"/>
        </a:buClr>
        <a:buSzPct val="130000"/>
        <a:buFont typeface="Wingdings" panose="05000000000000000000" pitchFamily="2" charset="2"/>
        <a:buNone/>
        <a:defRPr sz="2400">
          <a:solidFill>
            <a:srgbClr val="00397D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4C00"/>
        </a:buClr>
        <a:buFont typeface="Wingdings" panose="05000000000000000000" pitchFamily="2" charset="2"/>
        <a:buChar char="§"/>
        <a:defRPr sz="2000">
          <a:solidFill>
            <a:srgbClr val="4E4C00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-1"/>
            <a:ext cx="9144000" cy="614149"/>
          </a:xfrm>
          <a:prstGeom prst="rect">
            <a:avLst/>
          </a:prstGeom>
          <a:solidFill>
            <a:srgbClr val="00397D"/>
          </a:solidFill>
          <a:ln>
            <a:noFill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fr-FR" altLang="fr-FR" sz="28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70334"/>
            <a:ext cx="65162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err="1"/>
              <a:t>Cliquez</a:t>
            </a:r>
            <a:r>
              <a:rPr lang="en-GB" altLang="fr-FR"/>
              <a:t> pour modifier le style du titre du masque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599" y="997818"/>
            <a:ext cx="8200421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err="1"/>
              <a:t>Cliquez</a:t>
            </a:r>
            <a:r>
              <a:rPr lang="en-GB" altLang="fr-FR"/>
              <a:t> pour modifier les styles du </a:t>
            </a:r>
            <a:r>
              <a:rPr lang="en-GB" altLang="fr-FR" err="1"/>
              <a:t>texte</a:t>
            </a:r>
            <a:r>
              <a:rPr lang="en-GB" altLang="fr-FR"/>
              <a:t> du masque</a:t>
            </a:r>
          </a:p>
          <a:p>
            <a:pPr lvl="1"/>
            <a:r>
              <a:rPr lang="en-GB" altLang="fr-FR" err="1"/>
              <a:t>Deuxième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2"/>
            <a:r>
              <a:rPr lang="en-GB" altLang="fr-FR" err="1"/>
              <a:t>Troisième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3"/>
            <a:r>
              <a:rPr lang="en-GB" altLang="fr-FR" err="1"/>
              <a:t>Quatrième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4"/>
            <a:r>
              <a:rPr lang="en-GB" altLang="fr-FR" err="1"/>
              <a:t>Cinquième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6150" y="4843462"/>
            <a:ext cx="1905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12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10106C8-AB04-4B5C-AC9C-4BE758FF9520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  <p:graphicFrame>
        <p:nvGraphicFramePr>
          <p:cNvPr id="10" name="Content Placeholder 12">
            <a:extLst>
              <a:ext uri="{FF2B5EF4-FFF2-40B4-BE49-F238E27FC236}">
                <a16:creationId xmlns:a16="http://schemas.microsoft.com/office/drawing/2014/main" id="{AF42E758-720B-1043-ABBC-DFF241A2D550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16962392"/>
              </p:ext>
            </p:extLst>
          </p:nvPr>
        </p:nvGraphicFramePr>
        <p:xfrm>
          <a:off x="7668344" y="51470"/>
          <a:ext cx="1440160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324">
                  <a:extLst>
                    <a:ext uri="{9D8B030D-6E8A-4147-A177-3AD203B41FA5}">
                      <a16:colId xmlns:a16="http://schemas.microsoft.com/office/drawing/2014/main" val="1341595491"/>
                    </a:ext>
                  </a:extLst>
                </a:gridCol>
                <a:gridCol w="1020836">
                  <a:extLst>
                    <a:ext uri="{9D8B030D-6E8A-4147-A177-3AD203B41FA5}">
                      <a16:colId xmlns:a16="http://schemas.microsoft.com/office/drawing/2014/main" val="3690038140"/>
                    </a:ext>
                  </a:extLst>
                </a:gridCol>
              </a:tblGrid>
              <a:tr h="121800">
                <a:tc>
                  <a:txBody>
                    <a:bodyPr/>
                    <a:lstStyle/>
                    <a:p>
                      <a:pPr algn="r"/>
                      <a:r>
                        <a:rPr lang="en-US" sz="700" kern="12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  <a:sym typeface="Wingdings" pitchFamily="2" charset="2"/>
                        </a:rPr>
                        <a:t>➤</a:t>
                      </a:r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3600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b="1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Introduction / Context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Methodology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Weather Conditioning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Exogenous Features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Conclusion / Perspectives</a:t>
                      </a:r>
                      <a:endParaRPr lang="en-US" sz="7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58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96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1200"/>
        </a:spcBef>
        <a:spcAft>
          <a:spcPct val="0"/>
        </a:spcAft>
        <a:buClr>
          <a:srgbClr val="4E4C00"/>
        </a:buClr>
        <a:buSzPct val="130000"/>
        <a:buFont typeface="Wingdings" panose="05000000000000000000" pitchFamily="2" charset="2"/>
        <a:buNone/>
        <a:defRPr sz="2400">
          <a:solidFill>
            <a:srgbClr val="00397D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4C00"/>
        </a:buClr>
        <a:buFont typeface="Wingdings" panose="05000000000000000000" pitchFamily="2" charset="2"/>
        <a:buChar char="§"/>
        <a:defRPr sz="2000">
          <a:solidFill>
            <a:srgbClr val="4E4C00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-1"/>
            <a:ext cx="9144000" cy="614149"/>
          </a:xfrm>
          <a:prstGeom prst="rect">
            <a:avLst/>
          </a:prstGeom>
          <a:solidFill>
            <a:srgbClr val="00397D"/>
          </a:solidFill>
          <a:ln>
            <a:noFill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fr-FR" altLang="fr-FR" sz="28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70334"/>
            <a:ext cx="67322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err="1"/>
              <a:t>Cliquez</a:t>
            </a:r>
            <a:r>
              <a:rPr lang="en-GB" altLang="fr-FR"/>
              <a:t> pour modifier le style du titre du masque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599" y="997818"/>
            <a:ext cx="8200421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err="1"/>
              <a:t>Cliquez</a:t>
            </a:r>
            <a:r>
              <a:rPr lang="en-GB" altLang="fr-FR"/>
              <a:t> pour modifier les styles du </a:t>
            </a:r>
            <a:r>
              <a:rPr lang="en-GB" altLang="fr-FR" err="1"/>
              <a:t>texte</a:t>
            </a:r>
            <a:r>
              <a:rPr lang="en-GB" altLang="fr-FR"/>
              <a:t> du masque</a:t>
            </a:r>
          </a:p>
          <a:p>
            <a:pPr lvl="1"/>
            <a:r>
              <a:rPr lang="en-GB" altLang="fr-FR" err="1"/>
              <a:t>Deuxième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2"/>
            <a:r>
              <a:rPr lang="en-GB" altLang="fr-FR" err="1"/>
              <a:t>Troisième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3"/>
            <a:r>
              <a:rPr lang="en-GB" altLang="fr-FR" err="1"/>
              <a:t>Quatrième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4"/>
            <a:r>
              <a:rPr lang="en-GB" altLang="fr-FR" err="1"/>
              <a:t>Cinquième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6150" y="4843462"/>
            <a:ext cx="1905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12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10106C8-AB04-4B5C-AC9C-4BE758FF9520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  <p:graphicFrame>
        <p:nvGraphicFramePr>
          <p:cNvPr id="10" name="Content Placeholder 12">
            <a:extLst>
              <a:ext uri="{FF2B5EF4-FFF2-40B4-BE49-F238E27FC236}">
                <a16:creationId xmlns:a16="http://schemas.microsoft.com/office/drawing/2014/main" id="{AF42E758-720B-1043-ABBC-DFF241A2D550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54468225"/>
              </p:ext>
            </p:extLst>
          </p:nvPr>
        </p:nvGraphicFramePr>
        <p:xfrm>
          <a:off x="7668344" y="51470"/>
          <a:ext cx="1440160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324">
                  <a:extLst>
                    <a:ext uri="{9D8B030D-6E8A-4147-A177-3AD203B41FA5}">
                      <a16:colId xmlns:a16="http://schemas.microsoft.com/office/drawing/2014/main" val="1341595491"/>
                    </a:ext>
                  </a:extLst>
                </a:gridCol>
                <a:gridCol w="1020836">
                  <a:extLst>
                    <a:ext uri="{9D8B030D-6E8A-4147-A177-3AD203B41FA5}">
                      <a16:colId xmlns:a16="http://schemas.microsoft.com/office/drawing/2014/main" val="3690038140"/>
                    </a:ext>
                  </a:extLst>
                </a:gridCol>
              </a:tblGrid>
              <a:tr h="121800">
                <a:tc>
                  <a:txBody>
                    <a:bodyPr/>
                    <a:lstStyle/>
                    <a:p>
                      <a:pPr algn="r"/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  <a:sym typeface="Wingdings" pitchFamily="2" charset="2"/>
                      </a:endParaRPr>
                    </a:p>
                    <a:p>
                      <a:pPr algn="r"/>
                      <a:r>
                        <a:rPr lang="en-US" sz="700" kern="12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  <a:sym typeface="Wingdings" pitchFamily="2" charset="2"/>
                        </a:rPr>
                        <a:t>➤</a:t>
                      </a:r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3600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Introduction / Context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 b="1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Methodology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Weather Conditioning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Exogenous Features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Conclusion / Perspectives</a:t>
                      </a:r>
                      <a:endParaRPr lang="en-US" sz="7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58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07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1200"/>
        </a:spcBef>
        <a:spcAft>
          <a:spcPct val="0"/>
        </a:spcAft>
        <a:buClr>
          <a:srgbClr val="4E4C00"/>
        </a:buClr>
        <a:buSzPct val="130000"/>
        <a:buFont typeface="Wingdings" panose="05000000000000000000" pitchFamily="2" charset="2"/>
        <a:buNone/>
        <a:defRPr sz="2400">
          <a:solidFill>
            <a:srgbClr val="00397D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4C00"/>
        </a:buClr>
        <a:buFont typeface="Wingdings" panose="05000000000000000000" pitchFamily="2" charset="2"/>
        <a:buChar char="§"/>
        <a:defRPr sz="2000">
          <a:solidFill>
            <a:srgbClr val="4E4C00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-1"/>
            <a:ext cx="9144000" cy="614149"/>
          </a:xfrm>
          <a:prstGeom prst="rect">
            <a:avLst/>
          </a:prstGeom>
          <a:solidFill>
            <a:srgbClr val="00397D"/>
          </a:solidFill>
          <a:ln>
            <a:noFill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fr-FR" altLang="fr-FR" sz="28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70334"/>
            <a:ext cx="7380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err="1"/>
              <a:t>Cliquez</a:t>
            </a:r>
            <a:r>
              <a:rPr lang="en-GB" altLang="fr-FR"/>
              <a:t> pour modifier le style du titre du masque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599" y="997818"/>
            <a:ext cx="8200421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err="1"/>
              <a:t>Cliquez</a:t>
            </a:r>
            <a:r>
              <a:rPr lang="en-GB" altLang="fr-FR"/>
              <a:t> pour modifier les styles du </a:t>
            </a:r>
            <a:r>
              <a:rPr lang="en-GB" altLang="fr-FR" err="1"/>
              <a:t>texte</a:t>
            </a:r>
            <a:r>
              <a:rPr lang="en-GB" altLang="fr-FR"/>
              <a:t> du masque</a:t>
            </a:r>
          </a:p>
          <a:p>
            <a:pPr lvl="1"/>
            <a:r>
              <a:rPr lang="en-GB" altLang="fr-FR" err="1"/>
              <a:t>Deuxième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2"/>
            <a:r>
              <a:rPr lang="en-GB" altLang="fr-FR" err="1"/>
              <a:t>Troisième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3"/>
            <a:r>
              <a:rPr lang="en-GB" altLang="fr-FR" err="1"/>
              <a:t>Quatrième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4"/>
            <a:r>
              <a:rPr lang="en-GB" altLang="fr-FR" err="1"/>
              <a:t>Cinquième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6150" y="4843462"/>
            <a:ext cx="1905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12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10106C8-AB04-4B5C-AC9C-4BE758FF9520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  <p:graphicFrame>
        <p:nvGraphicFramePr>
          <p:cNvPr id="9" name="Content Placeholder 12">
            <a:extLst>
              <a:ext uri="{FF2B5EF4-FFF2-40B4-BE49-F238E27FC236}">
                <a16:creationId xmlns:a16="http://schemas.microsoft.com/office/drawing/2014/main" id="{AF42E758-720B-1043-ABBC-DFF241A2D550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62582028"/>
              </p:ext>
            </p:extLst>
          </p:nvPr>
        </p:nvGraphicFramePr>
        <p:xfrm>
          <a:off x="7668344" y="51470"/>
          <a:ext cx="1440160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324">
                  <a:extLst>
                    <a:ext uri="{9D8B030D-6E8A-4147-A177-3AD203B41FA5}">
                      <a16:colId xmlns:a16="http://schemas.microsoft.com/office/drawing/2014/main" val="1341595491"/>
                    </a:ext>
                  </a:extLst>
                </a:gridCol>
                <a:gridCol w="1020836">
                  <a:extLst>
                    <a:ext uri="{9D8B030D-6E8A-4147-A177-3AD203B41FA5}">
                      <a16:colId xmlns:a16="http://schemas.microsoft.com/office/drawing/2014/main" val="3690038140"/>
                    </a:ext>
                  </a:extLst>
                </a:gridCol>
              </a:tblGrid>
              <a:tr h="121800">
                <a:tc>
                  <a:txBody>
                    <a:bodyPr/>
                    <a:lstStyle/>
                    <a:p>
                      <a:pPr algn="r"/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  <a:sym typeface="Wingdings" pitchFamily="2" charset="2"/>
                      </a:endParaRPr>
                    </a:p>
                    <a:p>
                      <a:pPr algn="r"/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  <a:sym typeface="Wingdings" pitchFamily="2" charset="2"/>
                      </a:endParaRPr>
                    </a:p>
                    <a:p>
                      <a:pPr algn="r"/>
                      <a:r>
                        <a:rPr lang="en-US" sz="700" kern="12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  <a:sym typeface="Wingdings" pitchFamily="2" charset="2"/>
                        </a:rPr>
                        <a:t>➤</a:t>
                      </a:r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3600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Introduction / Context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 b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Methodology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 b="1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Weather Conditioning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Exogenous Features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Conclusion / Perspectives</a:t>
                      </a:r>
                      <a:endParaRPr lang="en-US" sz="7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58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65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1200"/>
        </a:spcBef>
        <a:spcAft>
          <a:spcPct val="0"/>
        </a:spcAft>
        <a:buClr>
          <a:srgbClr val="4E4C00"/>
        </a:buClr>
        <a:buSzPct val="130000"/>
        <a:buFont typeface="Wingdings" panose="05000000000000000000" pitchFamily="2" charset="2"/>
        <a:buNone/>
        <a:defRPr sz="2400">
          <a:solidFill>
            <a:srgbClr val="00397D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4C00"/>
        </a:buClr>
        <a:buFont typeface="Wingdings" panose="05000000000000000000" pitchFamily="2" charset="2"/>
        <a:buChar char="§"/>
        <a:defRPr sz="2000">
          <a:solidFill>
            <a:srgbClr val="4E4C00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-1"/>
            <a:ext cx="9144000" cy="614149"/>
          </a:xfrm>
          <a:prstGeom prst="rect">
            <a:avLst/>
          </a:prstGeom>
          <a:solidFill>
            <a:srgbClr val="00397D"/>
          </a:solidFill>
          <a:ln>
            <a:noFill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fr-FR" altLang="fr-FR" sz="28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70334"/>
            <a:ext cx="723629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err="1"/>
              <a:t>Cliquez</a:t>
            </a:r>
            <a:r>
              <a:rPr lang="en-GB" altLang="fr-FR"/>
              <a:t> pour modifier le style du titre du masque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599" y="997818"/>
            <a:ext cx="8200421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err="1"/>
              <a:t>Cliquez</a:t>
            </a:r>
            <a:r>
              <a:rPr lang="en-GB" altLang="fr-FR"/>
              <a:t> pour modifier les styles du </a:t>
            </a:r>
            <a:r>
              <a:rPr lang="en-GB" altLang="fr-FR" err="1"/>
              <a:t>texte</a:t>
            </a:r>
            <a:r>
              <a:rPr lang="en-GB" altLang="fr-FR"/>
              <a:t> du masque</a:t>
            </a:r>
          </a:p>
          <a:p>
            <a:pPr lvl="1"/>
            <a:r>
              <a:rPr lang="en-GB" altLang="fr-FR" err="1"/>
              <a:t>Deuxième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2"/>
            <a:r>
              <a:rPr lang="en-GB" altLang="fr-FR" err="1"/>
              <a:t>Troisième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3"/>
            <a:r>
              <a:rPr lang="en-GB" altLang="fr-FR" err="1"/>
              <a:t>Quatrième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4"/>
            <a:r>
              <a:rPr lang="en-GB" altLang="fr-FR" err="1"/>
              <a:t>Cinquième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6150" y="4843462"/>
            <a:ext cx="1905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12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10106C8-AB04-4B5C-AC9C-4BE758FF9520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  <p:graphicFrame>
        <p:nvGraphicFramePr>
          <p:cNvPr id="9" name="Content Placeholder 12">
            <a:extLst>
              <a:ext uri="{FF2B5EF4-FFF2-40B4-BE49-F238E27FC236}">
                <a16:creationId xmlns:a16="http://schemas.microsoft.com/office/drawing/2014/main" id="{ABFFC54C-1246-4CF0-BF94-C6D6AD6E89F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63048641"/>
              </p:ext>
            </p:extLst>
          </p:nvPr>
        </p:nvGraphicFramePr>
        <p:xfrm>
          <a:off x="7668344" y="51470"/>
          <a:ext cx="1440160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324">
                  <a:extLst>
                    <a:ext uri="{9D8B030D-6E8A-4147-A177-3AD203B41FA5}">
                      <a16:colId xmlns:a16="http://schemas.microsoft.com/office/drawing/2014/main" val="1341595491"/>
                    </a:ext>
                  </a:extLst>
                </a:gridCol>
                <a:gridCol w="1020836">
                  <a:extLst>
                    <a:ext uri="{9D8B030D-6E8A-4147-A177-3AD203B41FA5}">
                      <a16:colId xmlns:a16="http://schemas.microsoft.com/office/drawing/2014/main" val="3690038140"/>
                    </a:ext>
                  </a:extLst>
                </a:gridCol>
              </a:tblGrid>
              <a:tr h="121800">
                <a:tc>
                  <a:txBody>
                    <a:bodyPr/>
                    <a:lstStyle/>
                    <a:p>
                      <a:pPr algn="r"/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  <a:sym typeface="Wingdings" pitchFamily="2" charset="2"/>
                      </a:endParaRPr>
                    </a:p>
                    <a:p>
                      <a:pPr algn="r"/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  <a:sym typeface="Wingdings" pitchFamily="2" charset="2"/>
                      </a:endParaRPr>
                    </a:p>
                    <a:p>
                      <a:pPr algn="r"/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  <a:sym typeface="Wingdings" pitchFamily="2" charset="2"/>
                      </a:endParaRPr>
                    </a:p>
                    <a:p>
                      <a:pPr algn="r"/>
                      <a:r>
                        <a:rPr lang="en-US" sz="700" kern="12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  <a:sym typeface="Wingdings" pitchFamily="2" charset="2"/>
                        </a:rPr>
                        <a:t>➤</a:t>
                      </a:r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3600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Introduction / Context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 b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Methodology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 b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Weather Conditioning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 b="1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Exogenous Features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Conclusion / Perspectives</a:t>
                      </a:r>
                      <a:endParaRPr lang="en-US" sz="7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58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27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1200"/>
        </a:spcBef>
        <a:spcAft>
          <a:spcPct val="0"/>
        </a:spcAft>
        <a:buClr>
          <a:srgbClr val="4E4C00"/>
        </a:buClr>
        <a:buSzPct val="130000"/>
        <a:buFont typeface="Wingdings" panose="05000000000000000000" pitchFamily="2" charset="2"/>
        <a:buNone/>
        <a:defRPr sz="2400">
          <a:solidFill>
            <a:srgbClr val="00397D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4C00"/>
        </a:buClr>
        <a:buFont typeface="Wingdings" panose="05000000000000000000" pitchFamily="2" charset="2"/>
        <a:buChar char="§"/>
        <a:defRPr sz="2000">
          <a:solidFill>
            <a:srgbClr val="4E4C00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-1"/>
            <a:ext cx="9144000" cy="614149"/>
          </a:xfrm>
          <a:prstGeom prst="rect">
            <a:avLst/>
          </a:prstGeom>
          <a:solidFill>
            <a:srgbClr val="00397D"/>
          </a:solidFill>
          <a:ln>
            <a:noFill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fr-FR" altLang="fr-FR" sz="28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70334"/>
            <a:ext cx="67322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err="1"/>
              <a:t>Cliquez</a:t>
            </a:r>
            <a:r>
              <a:rPr lang="en-GB" altLang="fr-FR"/>
              <a:t> pour modifier le style du titre du masque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599" y="997818"/>
            <a:ext cx="8200421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err="1"/>
              <a:t>Cliquez</a:t>
            </a:r>
            <a:r>
              <a:rPr lang="en-GB" altLang="fr-FR"/>
              <a:t> pour modifier les styles du </a:t>
            </a:r>
            <a:r>
              <a:rPr lang="en-GB" altLang="fr-FR" err="1"/>
              <a:t>texte</a:t>
            </a:r>
            <a:r>
              <a:rPr lang="en-GB" altLang="fr-FR"/>
              <a:t> du masque</a:t>
            </a:r>
          </a:p>
          <a:p>
            <a:pPr lvl="1"/>
            <a:r>
              <a:rPr lang="en-GB" altLang="fr-FR" err="1"/>
              <a:t>Deuxième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2"/>
            <a:r>
              <a:rPr lang="en-GB" altLang="fr-FR" err="1"/>
              <a:t>Troisième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3"/>
            <a:r>
              <a:rPr lang="en-GB" altLang="fr-FR" err="1"/>
              <a:t>Quatrième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4"/>
            <a:r>
              <a:rPr lang="en-GB" altLang="fr-FR" err="1"/>
              <a:t>Cinquième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6150" y="4843462"/>
            <a:ext cx="1905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12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10106C8-AB04-4B5C-AC9C-4BE758FF9520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  <p:graphicFrame>
        <p:nvGraphicFramePr>
          <p:cNvPr id="11" name="Content Placeholder 12">
            <a:extLst>
              <a:ext uri="{FF2B5EF4-FFF2-40B4-BE49-F238E27FC236}">
                <a16:creationId xmlns:a16="http://schemas.microsoft.com/office/drawing/2014/main" id="{3588B938-161E-48D9-9F11-F1DFC5484ADE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229821264"/>
              </p:ext>
            </p:extLst>
          </p:nvPr>
        </p:nvGraphicFramePr>
        <p:xfrm>
          <a:off x="7668344" y="51470"/>
          <a:ext cx="1440160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324">
                  <a:extLst>
                    <a:ext uri="{9D8B030D-6E8A-4147-A177-3AD203B41FA5}">
                      <a16:colId xmlns:a16="http://schemas.microsoft.com/office/drawing/2014/main" val="1341595491"/>
                    </a:ext>
                  </a:extLst>
                </a:gridCol>
                <a:gridCol w="1020836">
                  <a:extLst>
                    <a:ext uri="{9D8B030D-6E8A-4147-A177-3AD203B41FA5}">
                      <a16:colId xmlns:a16="http://schemas.microsoft.com/office/drawing/2014/main" val="3690038140"/>
                    </a:ext>
                  </a:extLst>
                </a:gridCol>
              </a:tblGrid>
              <a:tr h="121800">
                <a:tc>
                  <a:txBody>
                    <a:bodyPr/>
                    <a:lstStyle/>
                    <a:p>
                      <a:pPr algn="r"/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  <a:sym typeface="Wingdings" pitchFamily="2" charset="2"/>
                      </a:endParaRPr>
                    </a:p>
                    <a:p>
                      <a:pPr algn="r"/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  <a:sym typeface="Wingdings" pitchFamily="2" charset="2"/>
                      </a:endParaRPr>
                    </a:p>
                    <a:p>
                      <a:pPr algn="r"/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  <a:sym typeface="Wingdings" pitchFamily="2" charset="2"/>
                      </a:endParaRPr>
                    </a:p>
                    <a:p>
                      <a:pPr algn="r"/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  <a:sym typeface="Wingdings" pitchFamily="2" charset="2"/>
                      </a:endParaRPr>
                    </a:p>
                    <a:p>
                      <a:pPr algn="r"/>
                      <a:r>
                        <a:rPr lang="en-US" sz="700" kern="12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  <a:sym typeface="Wingdings" pitchFamily="2" charset="2"/>
                        </a:rPr>
                        <a:t>➤</a:t>
                      </a:r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3600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Introduction / Context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 b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Methodology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 b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Weather Conditioning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 b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Exogenous Features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 b="1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Conclusion / Perspectives</a:t>
                      </a:r>
                      <a:endParaRPr lang="en-US" sz="700" b="1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58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01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1200"/>
        </a:spcBef>
        <a:spcAft>
          <a:spcPct val="0"/>
        </a:spcAft>
        <a:buClr>
          <a:srgbClr val="4E4C00"/>
        </a:buClr>
        <a:buSzPct val="130000"/>
        <a:buFont typeface="Wingdings" panose="05000000000000000000" pitchFamily="2" charset="2"/>
        <a:buNone/>
        <a:defRPr sz="2400">
          <a:solidFill>
            <a:srgbClr val="00397D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4C00"/>
        </a:buClr>
        <a:buFont typeface="Wingdings" panose="05000000000000000000" pitchFamily="2" charset="2"/>
        <a:buChar char="§"/>
        <a:defRPr sz="2000">
          <a:solidFill>
            <a:srgbClr val="4E4C00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-1"/>
            <a:ext cx="9144000" cy="614149"/>
          </a:xfrm>
          <a:prstGeom prst="rect">
            <a:avLst/>
          </a:prstGeom>
          <a:solidFill>
            <a:srgbClr val="00397D"/>
          </a:solidFill>
          <a:ln>
            <a:noFill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fr-FR" altLang="fr-FR" sz="28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70334"/>
            <a:ext cx="65882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err="1"/>
              <a:t>Cliquez</a:t>
            </a:r>
            <a:r>
              <a:rPr lang="en-GB" altLang="fr-FR"/>
              <a:t> pour modifier le style du titre du masque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599" y="997818"/>
            <a:ext cx="8200421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err="1"/>
              <a:t>Cliquez</a:t>
            </a:r>
            <a:r>
              <a:rPr lang="en-GB" altLang="fr-FR"/>
              <a:t> pour modifier les styles du </a:t>
            </a:r>
            <a:r>
              <a:rPr lang="en-GB" altLang="fr-FR" err="1"/>
              <a:t>texte</a:t>
            </a:r>
            <a:r>
              <a:rPr lang="en-GB" altLang="fr-FR"/>
              <a:t> du masque</a:t>
            </a:r>
          </a:p>
          <a:p>
            <a:pPr lvl="1"/>
            <a:r>
              <a:rPr lang="en-GB" altLang="fr-FR" err="1"/>
              <a:t>Deuxième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2"/>
            <a:r>
              <a:rPr lang="en-GB" altLang="fr-FR" err="1"/>
              <a:t>Troisième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3"/>
            <a:r>
              <a:rPr lang="en-GB" altLang="fr-FR" err="1"/>
              <a:t>Quatrième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  <a:p>
            <a:pPr lvl="4"/>
            <a:r>
              <a:rPr lang="en-GB" altLang="fr-FR" err="1"/>
              <a:t>Cinquième</a:t>
            </a:r>
            <a:r>
              <a:rPr lang="en-GB" altLang="fr-FR"/>
              <a:t> </a:t>
            </a:r>
            <a:r>
              <a:rPr lang="en-GB" altLang="fr-FR" err="1"/>
              <a:t>niveau</a:t>
            </a:r>
            <a:endParaRPr lang="en-GB" altLang="fr-FR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6150" y="4843462"/>
            <a:ext cx="1905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1200" b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10106C8-AB04-4B5C-AC9C-4BE758FF9520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  <p:graphicFrame>
        <p:nvGraphicFramePr>
          <p:cNvPr id="10" name="Content Placeholder 12">
            <a:extLst>
              <a:ext uri="{FF2B5EF4-FFF2-40B4-BE49-F238E27FC236}">
                <a16:creationId xmlns:a16="http://schemas.microsoft.com/office/drawing/2014/main" id="{53F97341-C5F7-42BD-91DB-0B4E6854450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90321995"/>
              </p:ext>
            </p:extLst>
          </p:nvPr>
        </p:nvGraphicFramePr>
        <p:xfrm>
          <a:off x="7668344" y="51470"/>
          <a:ext cx="1440160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324">
                  <a:extLst>
                    <a:ext uri="{9D8B030D-6E8A-4147-A177-3AD203B41FA5}">
                      <a16:colId xmlns:a16="http://schemas.microsoft.com/office/drawing/2014/main" val="1341595491"/>
                    </a:ext>
                  </a:extLst>
                </a:gridCol>
                <a:gridCol w="1020836">
                  <a:extLst>
                    <a:ext uri="{9D8B030D-6E8A-4147-A177-3AD203B41FA5}">
                      <a16:colId xmlns:a16="http://schemas.microsoft.com/office/drawing/2014/main" val="3690038140"/>
                    </a:ext>
                  </a:extLst>
                </a:gridCol>
              </a:tblGrid>
              <a:tr h="121800">
                <a:tc>
                  <a:txBody>
                    <a:bodyPr/>
                    <a:lstStyle/>
                    <a:p>
                      <a:pPr algn="r"/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  <a:sym typeface="Wingdings" pitchFamily="2" charset="2"/>
                      </a:endParaRPr>
                    </a:p>
                    <a:p>
                      <a:pPr algn="r"/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  <a:sym typeface="Wingdings" pitchFamily="2" charset="2"/>
                      </a:endParaRPr>
                    </a:p>
                    <a:p>
                      <a:pPr algn="r"/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  <a:sym typeface="Wingdings" pitchFamily="2" charset="2"/>
                      </a:endParaRPr>
                    </a:p>
                    <a:p>
                      <a:pPr algn="r"/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  <a:sym typeface="Wingdings" pitchFamily="2" charset="2"/>
                      </a:endParaRPr>
                    </a:p>
                    <a:p>
                      <a:pPr algn="r"/>
                      <a:r>
                        <a:rPr lang="en-US" sz="700" kern="12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  <a:sym typeface="Wingdings" pitchFamily="2" charset="2"/>
                        </a:rPr>
                        <a:t>➤</a:t>
                      </a:r>
                      <a:endParaRPr lang="en-US" sz="700" kern="120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3600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Introduction / Context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 b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Methodology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 b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Weather Conditioning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 b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Exogenous Features</a:t>
                      </a:r>
                      <a:br>
                        <a:rPr lang="en-US" sz="70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en-US" sz="700" b="1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Conclusion / Perspectives</a:t>
                      </a:r>
                      <a:endParaRPr lang="en-US" sz="700" b="1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58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94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6600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1200"/>
        </a:spcBef>
        <a:spcAft>
          <a:spcPct val="0"/>
        </a:spcAft>
        <a:buClr>
          <a:srgbClr val="4E4C00"/>
        </a:buClr>
        <a:buSzPct val="130000"/>
        <a:buFont typeface="Wingdings" panose="05000000000000000000" pitchFamily="2" charset="2"/>
        <a:buNone/>
        <a:defRPr sz="2400">
          <a:solidFill>
            <a:srgbClr val="00397D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4C00"/>
        </a:buClr>
        <a:buFont typeface="Wingdings" panose="05000000000000000000" pitchFamily="2" charset="2"/>
        <a:buChar char="§"/>
        <a:defRPr sz="2000">
          <a:solidFill>
            <a:srgbClr val="4E4C00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rgbClr val="4E4C00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8" Type="http://schemas.openxmlformats.org/officeDocument/2006/relationships/image" Target="../media/image29.png"/><Relationship Id="rId3" Type="http://schemas.openxmlformats.org/officeDocument/2006/relationships/image" Target="../media/image7.png"/><Relationship Id="rId21" Type="http://schemas.microsoft.com/office/2007/relationships/hdphoto" Target="../media/hdphoto3.wdp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17" Type="http://schemas.openxmlformats.org/officeDocument/2006/relationships/image" Target="../media/image24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4.png"/><Relationship Id="rId24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23" Type="http://schemas.openxmlformats.org/officeDocument/2006/relationships/image" Target="../media/image17.png"/><Relationship Id="rId10" Type="http://schemas.microsoft.com/office/2007/relationships/hdphoto" Target="../media/hdphoto1.wdp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D37480A-51C5-4670-8BE8-A88452D7FFF0}"/>
              </a:ext>
            </a:extLst>
          </p:cNvPr>
          <p:cNvSpPr/>
          <p:nvPr/>
        </p:nvSpPr>
        <p:spPr bwMode="auto">
          <a:xfrm>
            <a:off x="0" y="-3496"/>
            <a:ext cx="9144000" cy="9476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8562" y="-20716"/>
            <a:ext cx="7092666" cy="908690"/>
          </a:xfrm>
          <a:noFill/>
        </p:spPr>
        <p:txBody>
          <a:bodyPr/>
          <a:lstStyle/>
          <a:p>
            <a:pPr algn="ctr"/>
            <a:r>
              <a:rPr lang="en-US" sz="1800" b="1" kern="1200">
                <a:solidFill>
                  <a:srgbClr val="00397D"/>
                </a:solidFill>
                <a:latin typeface="Helvetica Light" panose="020B0403020202020204" pitchFamily="34" charset="0"/>
                <a:ea typeface="Verdana" panose="020B0604030504040204" pitchFamily="34" charset="0"/>
              </a:rPr>
              <a:t>Assessment of Alternative Ways to Integrate Weather Predictions in</a:t>
            </a:r>
            <a:br>
              <a:rPr lang="en-US" sz="1800" b="1" kern="1200">
                <a:solidFill>
                  <a:srgbClr val="00397D"/>
                </a:solidFill>
                <a:latin typeface="Helvetica Light" panose="020B0403020202020204" pitchFamily="34" charset="0"/>
                <a:ea typeface="Verdana" panose="020B0604030504040204" pitchFamily="34" charset="0"/>
              </a:rPr>
            </a:br>
            <a:r>
              <a:rPr lang="en-US" sz="1800" b="1" kern="1200">
                <a:solidFill>
                  <a:srgbClr val="00397D"/>
                </a:solidFill>
                <a:latin typeface="Helvetica Light" panose="020B0403020202020204" pitchFamily="34" charset="0"/>
                <a:ea typeface="Verdana" panose="020B0604030504040204" pitchFamily="34" charset="0"/>
              </a:rPr>
              <a:t>Photovoltaic Generation Forecasting</a:t>
            </a:r>
            <a:br>
              <a:rPr lang="en-US" sz="2000"/>
            </a:br>
            <a:r>
              <a:rPr lang="en-US" sz="1400" b="1" kern="1200">
                <a:solidFill>
                  <a:srgbClr val="4E4C00"/>
                </a:solidFill>
                <a:latin typeface="Helvetica Light" panose="020B0403020202020204" pitchFamily="34" charset="0"/>
                <a:ea typeface="Verdana" panose="020B0604030504040204" pitchFamily="34" charset="0"/>
              </a:rPr>
              <a:t>K. Bellinguer</a:t>
            </a:r>
            <a:r>
              <a:rPr lang="en-US" sz="1400" baseline="30000">
                <a:solidFill>
                  <a:schemeClr val="tx1"/>
                </a:solidFill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400" kern="1200">
                <a:solidFill>
                  <a:srgbClr val="4E4C00"/>
                </a:solidFill>
                <a:latin typeface="Helvetica Light" panose="020B0403020202020204" pitchFamily="34" charset="0"/>
                <a:ea typeface="Verdana" panose="020B0604030504040204" pitchFamily="34" charset="0"/>
              </a:rPr>
              <a:t>, R. Girard</a:t>
            </a:r>
            <a:r>
              <a:rPr lang="en-US" sz="1400" baseline="30000">
                <a:solidFill>
                  <a:schemeClr val="tx1"/>
                </a:solidFill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400" kern="1200">
                <a:solidFill>
                  <a:srgbClr val="4E4C00"/>
                </a:solidFill>
                <a:latin typeface="Helvetica Light" panose="020B0403020202020204" pitchFamily="34" charset="0"/>
                <a:ea typeface="Verdana" panose="020B0604030504040204" pitchFamily="34" charset="0"/>
              </a:rPr>
              <a:t>, G. Bontron</a:t>
            </a:r>
            <a:r>
              <a:rPr lang="en-US" sz="1400" baseline="30000">
                <a:solidFill>
                  <a:schemeClr val="tx1"/>
                </a:solidFill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400" kern="1200">
                <a:solidFill>
                  <a:srgbClr val="4E4C00"/>
                </a:solidFill>
                <a:latin typeface="Helvetica Light" panose="020B0403020202020204" pitchFamily="34" charset="0"/>
                <a:ea typeface="Verdana" panose="020B0604030504040204" pitchFamily="34" charset="0"/>
              </a:rPr>
              <a:t>, G. Kariniotakis</a:t>
            </a:r>
            <a:r>
              <a:rPr lang="en-US" sz="1400" baseline="30000">
                <a:solidFill>
                  <a:schemeClr val="tx1"/>
                </a:solidFill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fr-FR" sz="3600" kern="1200">
              <a:solidFill>
                <a:srgbClr val="4E4C00"/>
              </a:solidFill>
              <a:latin typeface="Helvetica Light" panose="020B04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BEA6F-C31A-4F23-9F20-92CDDB52550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8041163-6A12-4D3B-93C1-361F9C07D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84" t="32685" r="11072" b="39202"/>
          <a:stretch/>
        </p:blipFill>
        <p:spPr>
          <a:xfrm>
            <a:off x="247210" y="731032"/>
            <a:ext cx="589422" cy="1600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498F550-A979-4A13-A840-CCA1F69AB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59" y="592614"/>
            <a:ext cx="525178" cy="257952"/>
          </a:xfrm>
          <a:prstGeom prst="rect">
            <a:avLst/>
          </a:prstGeom>
        </p:spPr>
      </p:pic>
      <p:pic>
        <p:nvPicPr>
          <p:cNvPr id="8" name="Espace réservé pour une image  14">
            <a:extLst>
              <a:ext uri="{FF2B5EF4-FFF2-40B4-BE49-F238E27FC236}">
                <a16:creationId xmlns:a16="http://schemas.microsoft.com/office/drawing/2014/main" id="{1C500A46-80C9-422B-A873-1161065182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012" r="42855" b="2839"/>
          <a:stretch/>
        </p:blipFill>
        <p:spPr>
          <a:xfrm>
            <a:off x="8341615" y="74855"/>
            <a:ext cx="587764" cy="456447"/>
          </a:xfrm>
          <a:prstGeom prst="rect">
            <a:avLst/>
          </a:prstGeom>
        </p:spPr>
      </p:pic>
      <p:pic>
        <p:nvPicPr>
          <p:cNvPr id="29" name="Google Shape;100;p14" descr="RÃ©sultat de recherche d'images pour &quot;psl mines logo&quot;">
            <a:extLst>
              <a:ext uri="{FF2B5EF4-FFF2-40B4-BE49-F238E27FC236}">
                <a16:creationId xmlns:a16="http://schemas.microsoft.com/office/drawing/2014/main" id="{DE83625E-1178-4D18-AA18-7C4B7E1FCC9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 t="1063" r="51852"/>
          <a:stretch/>
        </p:blipFill>
        <p:spPr>
          <a:xfrm>
            <a:off x="310903" y="82739"/>
            <a:ext cx="477374" cy="3239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roupe 41">
            <a:extLst>
              <a:ext uri="{FF2B5EF4-FFF2-40B4-BE49-F238E27FC236}">
                <a16:creationId xmlns:a16="http://schemas.microsoft.com/office/drawing/2014/main" id="{F5236E59-F96E-4F89-B140-70AA7EEBC9E6}"/>
              </a:ext>
            </a:extLst>
          </p:cNvPr>
          <p:cNvGrpSpPr/>
          <p:nvPr/>
        </p:nvGrpSpPr>
        <p:grpSpPr>
          <a:xfrm>
            <a:off x="113572" y="1060897"/>
            <a:ext cx="3784423" cy="1768632"/>
            <a:chOff x="1084749" y="6094988"/>
            <a:chExt cx="12376470" cy="7152111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0783B45A-F550-4C9F-9F77-8DB62CB06915}"/>
                </a:ext>
              </a:extLst>
            </p:cNvPr>
            <p:cNvGrpSpPr/>
            <p:nvPr/>
          </p:nvGrpSpPr>
          <p:grpSpPr>
            <a:xfrm>
              <a:off x="1090717" y="6094988"/>
              <a:ext cx="12300085" cy="7152111"/>
              <a:chOff x="8006748" y="7911108"/>
              <a:chExt cx="12676634" cy="10519031"/>
            </a:xfrm>
          </p:grpSpPr>
          <p:sp>
            <p:nvSpPr>
              <p:cNvPr id="45" name="Rectangle : avec coins supérieurs arrondis 44">
                <a:extLst>
                  <a:ext uri="{FF2B5EF4-FFF2-40B4-BE49-F238E27FC236}">
                    <a16:creationId xmlns:a16="http://schemas.microsoft.com/office/drawing/2014/main" id="{C9E98862-4F18-45CB-953B-A6064A530372}"/>
                  </a:ext>
                </a:extLst>
              </p:cNvPr>
              <p:cNvSpPr/>
              <p:nvPr/>
            </p:nvSpPr>
            <p:spPr>
              <a:xfrm rot="10800000">
                <a:off x="8006748" y="9442139"/>
                <a:ext cx="12676631" cy="8988000"/>
              </a:xfrm>
              <a:prstGeom prst="round2SameRect">
                <a:avLst/>
              </a:prstGeom>
              <a:noFill/>
              <a:ln w="12700">
                <a:solidFill>
                  <a:srgbClr val="003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Rectangle : avec coins supérieurs arrondis 45">
                <a:extLst>
                  <a:ext uri="{FF2B5EF4-FFF2-40B4-BE49-F238E27FC236}">
                    <a16:creationId xmlns:a16="http://schemas.microsoft.com/office/drawing/2014/main" id="{66419E5B-504A-4924-AB73-B81203CFDFFB}"/>
                  </a:ext>
                </a:extLst>
              </p:cNvPr>
              <p:cNvSpPr/>
              <p:nvPr/>
            </p:nvSpPr>
            <p:spPr>
              <a:xfrm>
                <a:off x="8006758" y="7911108"/>
                <a:ext cx="12676624" cy="1531037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003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800" b="1" dirty="0">
                    <a:solidFill>
                      <a:srgbClr val="00397D"/>
                    </a:solidFill>
                    <a:latin typeface="Helvetica Light"/>
                    <a:ea typeface="Verdana"/>
                  </a:rPr>
                  <a:t>I-Objective</a:t>
                </a:r>
                <a:endParaRPr lang="en-US" sz="1800" b="1" dirty="0">
                  <a:solidFill>
                    <a:srgbClr val="00397D"/>
                  </a:solidFill>
                  <a:latin typeface="Helvetica Light" panose="020B040302020202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44" name="TextBox 53">
              <a:extLst>
                <a:ext uri="{FF2B5EF4-FFF2-40B4-BE49-F238E27FC236}">
                  <a16:creationId xmlns:a16="http://schemas.microsoft.com/office/drawing/2014/main" id="{33C331D5-C600-4A65-816F-0EA1F7D5A30F}"/>
                </a:ext>
              </a:extLst>
            </p:cNvPr>
            <p:cNvSpPr txBox="1"/>
            <p:nvPr/>
          </p:nvSpPr>
          <p:spPr>
            <a:xfrm>
              <a:off x="1084749" y="7319143"/>
              <a:ext cx="12376470" cy="5762881"/>
            </a:xfrm>
            <a:prstGeom prst="rect">
              <a:avLst/>
            </a:prstGeom>
            <a:noFill/>
          </p:spPr>
          <p:txBody>
            <a:bodyPr wrap="square" lIns="91440" tIns="45720" rIns="91440" bIns="46800" numCol="1" spcCol="432000" rtlCol="0" anchor="t">
              <a:no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§"/>
              </a:pPr>
              <a:r>
                <a:rPr lang="en-US" sz="1000">
                  <a:latin typeface="Helvetica Light"/>
                  <a:ea typeface="Verdana"/>
                  <a:cs typeface="Verdana"/>
                </a:rPr>
                <a:t>The accuracy of PV forecasts maybe</a:t>
              </a:r>
              <a:r>
                <a:rPr lang="en-US" sz="1000" b="1">
                  <a:latin typeface="Helvetica Light"/>
                  <a:ea typeface="Verdana"/>
                  <a:cs typeface="Verdana"/>
                </a:rPr>
                <a:t> weak </a:t>
              </a:r>
              <a:r>
                <a:rPr lang="en-US" sz="1000">
                  <a:latin typeface="Helvetica Light"/>
                  <a:ea typeface="Verdana"/>
                  <a:cs typeface="Verdana"/>
                </a:rPr>
                <a:t>under </a:t>
              </a:r>
              <a:r>
                <a:rPr lang="en-US" sz="1000" b="1">
                  <a:latin typeface="Helvetica Light"/>
                  <a:ea typeface="Verdana"/>
                  <a:cs typeface="Verdana"/>
                </a:rPr>
                <a:t>specific weather situations </a:t>
              </a:r>
              <a:r>
                <a:rPr lang="en-US" sz="1000">
                  <a:latin typeface="Helvetica Light"/>
                  <a:ea typeface="Verdana"/>
                  <a:cs typeface="Verdana"/>
                </a:rPr>
                <a:t>w</a:t>
              </a:r>
              <a:r>
                <a:rPr lang="fr-FR" sz="1000" err="1">
                  <a:latin typeface="Helvetica Light"/>
                  <a:ea typeface="Verdana"/>
                  <a:cs typeface="Verdana"/>
                </a:rPr>
                <a:t>hich</a:t>
              </a:r>
              <a:r>
                <a:rPr lang="fr-FR" sz="1000">
                  <a:latin typeface="Helvetica Light"/>
                  <a:ea typeface="Verdana"/>
                  <a:cs typeface="Verdana"/>
                </a:rPr>
                <a:t> challenges the </a:t>
              </a:r>
              <a:r>
                <a:rPr lang="fr-FR" sz="1000" err="1">
                  <a:latin typeface="Helvetica Light"/>
                  <a:ea typeface="Verdana"/>
                  <a:cs typeface="Verdana"/>
                </a:rPr>
                <a:t>economic</a:t>
              </a:r>
              <a:r>
                <a:rPr lang="fr-FR" sz="1000">
                  <a:latin typeface="Helvetica Light"/>
                  <a:ea typeface="Verdana"/>
                  <a:cs typeface="Verdana"/>
                </a:rPr>
                <a:t> and </a:t>
              </a:r>
              <a:r>
                <a:rPr lang="fr-FR" sz="1000" err="1">
                  <a:latin typeface="Helvetica Light"/>
                  <a:ea typeface="Verdana"/>
                  <a:cs typeface="Verdana"/>
                </a:rPr>
                <a:t>secure</a:t>
              </a:r>
              <a:r>
                <a:rPr lang="fr-FR" sz="1000">
                  <a:latin typeface="Helvetica Light"/>
                  <a:ea typeface="Verdana"/>
                  <a:cs typeface="Verdana"/>
                </a:rPr>
                <a:t> </a:t>
              </a:r>
              <a:r>
                <a:rPr lang="fr-FR" sz="1000" err="1">
                  <a:latin typeface="Helvetica Light"/>
                  <a:ea typeface="Verdana"/>
                  <a:cs typeface="Verdana"/>
                </a:rPr>
                <a:t>integration</a:t>
              </a:r>
              <a:r>
                <a:rPr lang="fr-FR" sz="1000">
                  <a:latin typeface="Helvetica Light"/>
                  <a:ea typeface="Verdana"/>
                  <a:cs typeface="Verdana"/>
                </a:rPr>
                <a:t> of PV </a:t>
              </a:r>
              <a:r>
                <a:rPr lang="fr-FR" sz="1000" err="1">
                  <a:latin typeface="Helvetica Light"/>
                  <a:ea typeface="Verdana"/>
                  <a:cs typeface="Verdana"/>
                </a:rPr>
                <a:t>systems</a:t>
              </a:r>
              <a:r>
                <a:rPr lang="fr-FR" sz="1000">
                  <a:latin typeface="Helvetica Light"/>
                  <a:ea typeface="Verdana"/>
                  <a:cs typeface="Verdana"/>
                </a:rPr>
                <a:t>.</a:t>
              </a:r>
            </a:p>
            <a:p>
              <a:pPr marL="171450" indent="-171450" algn="just">
                <a:buFont typeface="Wingdings" panose="05000000000000000000" pitchFamily="2" charset="2"/>
                <a:buChar char="§"/>
              </a:pPr>
              <a:r>
                <a:rPr lang="fr-FR" sz="1000">
                  <a:latin typeface="Helvetica Light"/>
                  <a:ea typeface="Verdana"/>
                  <a:cs typeface="Verdana"/>
                </a:rPr>
                <a:t>In the </a:t>
              </a:r>
              <a:r>
                <a:rPr lang="fr-FR" sz="1000" err="1">
                  <a:latin typeface="Helvetica Light"/>
                  <a:ea typeface="Verdana"/>
                  <a:cs typeface="Verdana"/>
                </a:rPr>
                <a:t>literature</a:t>
              </a:r>
              <a:r>
                <a:rPr lang="fr-FR" sz="1000">
                  <a:latin typeface="Helvetica Light"/>
                  <a:ea typeface="Verdana"/>
                  <a:cs typeface="Verdana"/>
                </a:rPr>
                <a:t>, the </a:t>
              </a:r>
              <a:r>
                <a:rPr lang="fr-FR" sz="1000" b="1" err="1">
                  <a:latin typeface="Helvetica Light"/>
                  <a:ea typeface="Verdana"/>
                  <a:cs typeface="Verdana"/>
                </a:rPr>
                <a:t>integration</a:t>
              </a:r>
              <a:r>
                <a:rPr lang="fr-FR" sz="1000" b="1">
                  <a:latin typeface="Helvetica Light"/>
                  <a:ea typeface="Verdana"/>
                  <a:cs typeface="Verdana"/>
                </a:rPr>
                <a:t> of </a:t>
              </a:r>
              <a:r>
                <a:rPr lang="fr-FR" sz="1000" b="1" err="1">
                  <a:latin typeface="Helvetica Light"/>
                  <a:ea typeface="Verdana"/>
                  <a:cs typeface="Verdana"/>
                </a:rPr>
                <a:t>NWPs</a:t>
              </a:r>
              <a:r>
                <a:rPr lang="fr-FR" sz="1000" b="1">
                  <a:latin typeface="Helvetica Light"/>
                  <a:ea typeface="Verdana"/>
                  <a:cs typeface="Verdana"/>
                </a:rPr>
                <a:t> </a:t>
              </a:r>
              <a:r>
                <a:rPr lang="fr-FR" sz="1000">
                  <a:latin typeface="Helvetica Light"/>
                  <a:ea typeface="Verdana"/>
                  <a:cs typeface="Verdana"/>
                </a:rPr>
                <a:t>(</a:t>
              </a:r>
              <a:r>
                <a:rPr lang="fr-FR" sz="1000" err="1">
                  <a:latin typeface="Helvetica Light"/>
                  <a:ea typeface="Verdana"/>
                  <a:cs typeface="Verdana"/>
                </a:rPr>
                <a:t>either</a:t>
              </a:r>
              <a:r>
                <a:rPr lang="fr-FR" sz="1000">
                  <a:latin typeface="Helvetica Light"/>
                  <a:ea typeface="Verdana"/>
                  <a:cs typeface="Verdana"/>
                </a:rPr>
                <a:t> </a:t>
              </a:r>
              <a:r>
                <a:rPr lang="fr-FR" sz="1000" b="1">
                  <a:latin typeface="Helvetica Light"/>
                  <a:ea typeface="Verdana"/>
                  <a:cs typeface="Verdana"/>
                </a:rPr>
                <a:t>as </a:t>
              </a:r>
              <a:r>
                <a:rPr lang="fr-FR" sz="1000" b="1" err="1">
                  <a:latin typeface="Helvetica Light"/>
                  <a:ea typeface="Verdana"/>
                  <a:cs typeface="Verdana"/>
                </a:rPr>
                <a:t>explanatory</a:t>
              </a:r>
              <a:r>
                <a:rPr lang="fr-FR" sz="1000">
                  <a:latin typeface="Helvetica Light"/>
                  <a:ea typeface="Verdana"/>
                  <a:cs typeface="Verdana"/>
                </a:rPr>
                <a:t> or </a:t>
              </a:r>
              <a:r>
                <a:rPr lang="fr-FR" sz="1000" b="1" err="1">
                  <a:latin typeface="Helvetica Light"/>
                  <a:ea typeface="Verdana"/>
                  <a:cs typeface="Verdana"/>
                </a:rPr>
                <a:t>conditioning</a:t>
              </a:r>
              <a:r>
                <a:rPr lang="fr-FR" sz="1000" b="1">
                  <a:latin typeface="Helvetica Light"/>
                  <a:ea typeface="Verdana"/>
                  <a:cs typeface="Verdana"/>
                </a:rPr>
                <a:t> </a:t>
              </a:r>
              <a:r>
                <a:rPr lang="fr-FR" sz="1000" b="1" err="1">
                  <a:latin typeface="Helvetica Light"/>
                  <a:ea typeface="Verdana"/>
                  <a:cs typeface="Verdana"/>
                </a:rPr>
                <a:t>features</a:t>
              </a:r>
              <a:r>
                <a:rPr lang="fr-FR" sz="1000">
                  <a:latin typeface="Helvetica Light"/>
                  <a:ea typeface="Verdana"/>
                  <a:cs typeface="Verdana"/>
                </a:rPr>
                <a:t>) </a:t>
              </a:r>
              <a:r>
                <a:rPr lang="fr-FR" sz="1000" b="1" err="1">
                  <a:latin typeface="Helvetica Light"/>
                  <a:ea typeface="Verdana"/>
                  <a:cs typeface="Verdana"/>
                </a:rPr>
                <a:t>enhances</a:t>
              </a:r>
              <a:r>
                <a:rPr lang="fr-FR" sz="1000">
                  <a:latin typeface="Helvetica Light"/>
                  <a:ea typeface="Verdana"/>
                  <a:cs typeface="Verdana"/>
                </a:rPr>
                <a:t> </a:t>
              </a:r>
              <a:r>
                <a:rPr lang="fr-FR" sz="1000" err="1">
                  <a:latin typeface="Helvetica Light"/>
                  <a:ea typeface="Verdana"/>
                  <a:cs typeface="Verdana"/>
                </a:rPr>
                <a:t>models</a:t>
              </a:r>
              <a:r>
                <a:rPr lang="fr-FR" sz="1000">
                  <a:latin typeface="Helvetica Light"/>
                  <a:ea typeface="Verdana"/>
                  <a:cs typeface="Verdana"/>
                </a:rPr>
                <a:t>’ performance for a </a:t>
              </a:r>
              <a:r>
                <a:rPr lang="fr-FR" sz="1000" err="1">
                  <a:latin typeface="Helvetica Light"/>
                  <a:ea typeface="Verdana"/>
                  <a:cs typeface="Verdana"/>
                </a:rPr>
                <a:t>wide</a:t>
              </a:r>
              <a:r>
                <a:rPr lang="fr-FR" sz="1000">
                  <a:latin typeface="Helvetica Light"/>
                  <a:ea typeface="Verdana"/>
                  <a:cs typeface="Verdana"/>
                </a:rPr>
                <a:t> range of </a:t>
              </a:r>
              <a:r>
                <a:rPr lang="fr-FR" sz="1000" err="1">
                  <a:latin typeface="Helvetica Light"/>
                  <a:ea typeface="Verdana"/>
                  <a:cs typeface="Verdana"/>
                </a:rPr>
                <a:t>weather</a:t>
              </a:r>
              <a:r>
                <a:rPr lang="fr-FR" sz="1000">
                  <a:latin typeface="Helvetica Light"/>
                  <a:ea typeface="Verdana"/>
                  <a:cs typeface="Verdana"/>
                </a:rPr>
                <a:t> conditions.</a:t>
              </a: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endParaRPr lang="fr-FR" sz="1000"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r>
                <a:rPr lang="fr-FR" sz="1000" b="1">
                  <a:latin typeface="Helvetica Light"/>
                  <a:ea typeface="Verdana"/>
                  <a:cs typeface="Verdana"/>
                </a:rPr>
                <a:t>W</a:t>
              </a:r>
              <a:r>
                <a:rPr lang="en-US" sz="1000" b="1">
                  <a:latin typeface="Helvetica Light"/>
                  <a:ea typeface="Verdana"/>
                  <a:cs typeface="Verdana"/>
                </a:rPr>
                <a:t>hat is the best practice to integrate NWPs within PV forecasting models ? </a:t>
              </a:r>
              <a:endParaRPr lang="en-US" sz="1000" b="1"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1450" indent="-171450" algn="just">
                <a:buFont typeface="Wingdings" panose="05000000000000000000" pitchFamily="2" charset="2"/>
                <a:buChar char="Ø"/>
              </a:pPr>
              <a:endParaRPr lang="en-US" sz="800"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/>
              <a:endParaRPr lang="en-US" sz="800"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16D37543-4933-43B5-92F5-F3D73FB08FC2}"/>
              </a:ext>
            </a:extLst>
          </p:cNvPr>
          <p:cNvGrpSpPr/>
          <p:nvPr/>
        </p:nvGrpSpPr>
        <p:grpSpPr>
          <a:xfrm>
            <a:off x="113572" y="2910872"/>
            <a:ext cx="3784424" cy="2181993"/>
            <a:chOff x="1090723" y="6094988"/>
            <a:chExt cx="12372544" cy="7842200"/>
          </a:xfrm>
        </p:grpSpPr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611D1F42-0070-440A-B847-E46A076412EB}"/>
                </a:ext>
              </a:extLst>
            </p:cNvPr>
            <p:cNvGrpSpPr/>
            <p:nvPr/>
          </p:nvGrpSpPr>
          <p:grpSpPr>
            <a:xfrm>
              <a:off x="1090723" y="6094988"/>
              <a:ext cx="12372544" cy="7842200"/>
              <a:chOff x="8006754" y="7911108"/>
              <a:chExt cx="12751311" cy="11533987"/>
            </a:xfrm>
          </p:grpSpPr>
          <p:sp>
            <p:nvSpPr>
              <p:cNvPr id="50" name="Rectangle : avec coins supérieurs arrondis 49">
                <a:extLst>
                  <a:ext uri="{FF2B5EF4-FFF2-40B4-BE49-F238E27FC236}">
                    <a16:creationId xmlns:a16="http://schemas.microsoft.com/office/drawing/2014/main" id="{433878F0-20E7-4D9C-B83D-84823EA39980}"/>
                  </a:ext>
                </a:extLst>
              </p:cNvPr>
              <p:cNvSpPr/>
              <p:nvPr/>
            </p:nvSpPr>
            <p:spPr>
              <a:xfrm rot="10800000">
                <a:off x="8006754" y="9442131"/>
                <a:ext cx="12751311" cy="10002964"/>
              </a:xfrm>
              <a:prstGeom prst="round2SameRect">
                <a:avLst/>
              </a:prstGeom>
              <a:noFill/>
              <a:ln w="12700">
                <a:solidFill>
                  <a:srgbClr val="003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Rectangle : avec coins supérieurs arrondis 50">
                <a:extLst>
                  <a:ext uri="{FF2B5EF4-FFF2-40B4-BE49-F238E27FC236}">
                    <a16:creationId xmlns:a16="http://schemas.microsoft.com/office/drawing/2014/main" id="{6DBADFD9-B492-445C-84E0-C5DBFAAB6305}"/>
                  </a:ext>
                </a:extLst>
              </p:cNvPr>
              <p:cNvSpPr/>
              <p:nvPr/>
            </p:nvSpPr>
            <p:spPr>
              <a:xfrm>
                <a:off x="8006757" y="7911108"/>
                <a:ext cx="12751308" cy="1531039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003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800" b="1" dirty="0">
                    <a:solidFill>
                      <a:srgbClr val="00397D"/>
                    </a:solidFill>
                    <a:latin typeface="Helvetica Light"/>
                    <a:ea typeface="Verdana"/>
                  </a:rPr>
                  <a:t>II-Methodology</a:t>
                </a:r>
                <a:endParaRPr lang="en-US" sz="1800" b="1" dirty="0">
                  <a:solidFill>
                    <a:srgbClr val="00397D"/>
                  </a:solidFill>
                  <a:latin typeface="Helvetica Light" panose="020B040302020202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49" name="TextBox 53">
              <a:extLst>
                <a:ext uri="{FF2B5EF4-FFF2-40B4-BE49-F238E27FC236}">
                  <a16:creationId xmlns:a16="http://schemas.microsoft.com/office/drawing/2014/main" id="{891C3D7D-0A5E-450F-B3E5-E91F9D0FDB7A}"/>
                </a:ext>
              </a:extLst>
            </p:cNvPr>
            <p:cNvSpPr txBox="1"/>
            <p:nvPr/>
          </p:nvSpPr>
          <p:spPr>
            <a:xfrm>
              <a:off x="1199502" y="7319143"/>
              <a:ext cx="11640491" cy="5535259"/>
            </a:xfrm>
            <a:prstGeom prst="rect">
              <a:avLst/>
            </a:prstGeom>
            <a:noFill/>
          </p:spPr>
          <p:txBody>
            <a:bodyPr wrap="square" bIns="46800" numCol="1" spcCol="432000" rtlCol="0">
              <a:noAutofit/>
            </a:bodyPr>
            <a:lstStyle/>
            <a:p>
              <a:pPr algn="just"/>
              <a:endParaRPr lang="en-US" sz="800"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746C6BDD-C1C6-4689-894B-FD4E9DD44823}"/>
              </a:ext>
            </a:extLst>
          </p:cNvPr>
          <p:cNvGrpSpPr/>
          <p:nvPr/>
        </p:nvGrpSpPr>
        <p:grpSpPr>
          <a:xfrm>
            <a:off x="4154010" y="1051560"/>
            <a:ext cx="4782805" cy="2549879"/>
            <a:chOff x="599103" y="6094988"/>
            <a:chExt cx="12408975" cy="10311368"/>
          </a:xfrm>
        </p:grpSpPr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77666178-0ACF-4EBF-BBB4-9F5B828A20B8}"/>
                </a:ext>
              </a:extLst>
            </p:cNvPr>
            <p:cNvGrpSpPr/>
            <p:nvPr/>
          </p:nvGrpSpPr>
          <p:grpSpPr>
            <a:xfrm>
              <a:off x="599103" y="6094988"/>
              <a:ext cx="12408975" cy="10311368"/>
              <a:chOff x="7500083" y="7911108"/>
              <a:chExt cx="12788857" cy="15165538"/>
            </a:xfrm>
          </p:grpSpPr>
          <p:sp>
            <p:nvSpPr>
              <p:cNvPr id="55" name="Rectangle : avec coins supérieurs arrondis 54">
                <a:extLst>
                  <a:ext uri="{FF2B5EF4-FFF2-40B4-BE49-F238E27FC236}">
                    <a16:creationId xmlns:a16="http://schemas.microsoft.com/office/drawing/2014/main" id="{9DAB7DDE-6D80-4E54-8273-6650D9450809}"/>
                  </a:ext>
                </a:extLst>
              </p:cNvPr>
              <p:cNvSpPr/>
              <p:nvPr/>
            </p:nvSpPr>
            <p:spPr>
              <a:xfrm rot="10800000">
                <a:off x="7500083" y="9442133"/>
                <a:ext cx="12788854" cy="13634513"/>
              </a:xfrm>
              <a:prstGeom prst="round2SameRect">
                <a:avLst/>
              </a:prstGeom>
              <a:noFill/>
              <a:ln w="12700">
                <a:solidFill>
                  <a:srgbClr val="003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Rectangle : avec coins supérieurs arrondis 55">
                <a:extLst>
                  <a:ext uri="{FF2B5EF4-FFF2-40B4-BE49-F238E27FC236}">
                    <a16:creationId xmlns:a16="http://schemas.microsoft.com/office/drawing/2014/main" id="{A0340B8D-609A-4202-9E82-2B835FEF5A35}"/>
                  </a:ext>
                </a:extLst>
              </p:cNvPr>
              <p:cNvSpPr/>
              <p:nvPr/>
            </p:nvSpPr>
            <p:spPr>
              <a:xfrm>
                <a:off x="7500083" y="7911108"/>
                <a:ext cx="12788857" cy="1531037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003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800" b="1" dirty="0">
                    <a:solidFill>
                      <a:srgbClr val="00397D"/>
                    </a:solidFill>
                    <a:latin typeface="Helvetica Light"/>
                    <a:ea typeface="Verdana"/>
                  </a:rPr>
                  <a:t>III-Results</a:t>
                </a:r>
                <a:endParaRPr lang="en-US" sz="1800" b="1" dirty="0">
                  <a:solidFill>
                    <a:srgbClr val="00397D"/>
                  </a:solidFill>
                  <a:latin typeface="Helvetica Light" panose="020B040302020202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D65F850-9563-4DC9-AFDF-01755908F06D}"/>
                </a:ext>
              </a:extLst>
            </p:cNvPr>
            <p:cNvSpPr txBox="1"/>
            <p:nvPr/>
          </p:nvSpPr>
          <p:spPr>
            <a:xfrm>
              <a:off x="2014726" y="7319139"/>
              <a:ext cx="10825270" cy="8540252"/>
            </a:xfrm>
            <a:prstGeom prst="rect">
              <a:avLst/>
            </a:prstGeom>
            <a:noFill/>
          </p:spPr>
          <p:txBody>
            <a:bodyPr wrap="square" bIns="46800" numCol="1" spcCol="432000" rtlCol="0">
              <a:noAutofit/>
            </a:bodyPr>
            <a:lstStyle/>
            <a:p>
              <a:pPr algn="just"/>
              <a:endParaRPr lang="en-US" sz="800"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9367ED3F-3027-4518-9EB9-7F1CB98EA04B}"/>
              </a:ext>
            </a:extLst>
          </p:cNvPr>
          <p:cNvGrpSpPr/>
          <p:nvPr/>
        </p:nvGrpSpPr>
        <p:grpSpPr>
          <a:xfrm>
            <a:off x="4159578" y="3716787"/>
            <a:ext cx="4767711" cy="1351858"/>
            <a:chOff x="690980" y="6094988"/>
            <a:chExt cx="12317098" cy="5466730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66DE99E2-F657-449D-9649-FC5BD51A85DB}"/>
                </a:ext>
              </a:extLst>
            </p:cNvPr>
            <p:cNvGrpSpPr/>
            <p:nvPr/>
          </p:nvGrpSpPr>
          <p:grpSpPr>
            <a:xfrm>
              <a:off x="690980" y="6094988"/>
              <a:ext cx="12317098" cy="5466730"/>
              <a:chOff x="7594773" y="7911108"/>
              <a:chExt cx="12694167" cy="8040243"/>
            </a:xfrm>
          </p:grpSpPr>
          <p:sp>
            <p:nvSpPr>
              <p:cNvPr id="60" name="Rectangle : avec coins supérieurs arrondis 59">
                <a:extLst>
                  <a:ext uri="{FF2B5EF4-FFF2-40B4-BE49-F238E27FC236}">
                    <a16:creationId xmlns:a16="http://schemas.microsoft.com/office/drawing/2014/main" id="{14E76DF3-64B5-41F7-8734-DFE593D78237}"/>
                  </a:ext>
                </a:extLst>
              </p:cNvPr>
              <p:cNvSpPr/>
              <p:nvPr/>
            </p:nvSpPr>
            <p:spPr>
              <a:xfrm rot="10800000">
                <a:off x="7594773" y="9442138"/>
                <a:ext cx="12694159" cy="6509213"/>
              </a:xfrm>
              <a:prstGeom prst="round2SameRect">
                <a:avLst/>
              </a:prstGeom>
              <a:noFill/>
              <a:ln w="12700">
                <a:solidFill>
                  <a:srgbClr val="003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Rectangle : avec coins supérieurs arrondis 60">
                <a:extLst>
                  <a:ext uri="{FF2B5EF4-FFF2-40B4-BE49-F238E27FC236}">
                    <a16:creationId xmlns:a16="http://schemas.microsoft.com/office/drawing/2014/main" id="{0A4B8BBF-E99D-4F05-9B60-9F9A948E536F}"/>
                  </a:ext>
                </a:extLst>
              </p:cNvPr>
              <p:cNvSpPr/>
              <p:nvPr/>
            </p:nvSpPr>
            <p:spPr>
              <a:xfrm>
                <a:off x="7594776" y="7911108"/>
                <a:ext cx="12694164" cy="1531036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0039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800" b="1" dirty="0">
                    <a:solidFill>
                      <a:srgbClr val="00397D"/>
                    </a:solidFill>
                    <a:latin typeface="Helvetica Light"/>
                    <a:ea typeface="Verdana"/>
                  </a:rPr>
                  <a:t>IV-Conclusions &amp; Perspectives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3">
                  <a:extLst>
                    <a:ext uri="{FF2B5EF4-FFF2-40B4-BE49-F238E27FC236}">
                      <a16:creationId xmlns:a16="http://schemas.microsoft.com/office/drawing/2014/main" id="{AE3462F7-5430-4E36-B5BF-C82CA2A7B2A5}"/>
                    </a:ext>
                  </a:extLst>
                </p:cNvPr>
                <p:cNvSpPr txBox="1"/>
                <p:nvPr/>
              </p:nvSpPr>
              <p:spPr>
                <a:xfrm>
                  <a:off x="715583" y="7319142"/>
                  <a:ext cx="12124409" cy="4008226"/>
                </a:xfrm>
                <a:prstGeom prst="rect">
                  <a:avLst/>
                </a:prstGeom>
                <a:noFill/>
              </p:spPr>
              <p:txBody>
                <a:bodyPr wrap="square" bIns="46800" numCol="1" spcCol="432000" rtlCol="0">
                  <a:noAutofit/>
                </a:bodyPr>
                <a:lstStyle/>
                <a:p>
                  <a:pPr marL="228600" indent="-228600" algn="just">
                    <a:buFont typeface="+mj-lt"/>
                    <a:buAutoNum type="arabicParenR"/>
                  </a:pPr>
                  <a:r>
                    <a:rPr lang="fr-FR" sz="1000">
                      <a:latin typeface="Helvetica Light" panose="020B0403020202020204" pitchFamily="34" charset="0"/>
                      <a:ea typeface="Verdana" panose="020B0604030504040204" pitchFamily="34" charset="0"/>
                    </a:rPr>
                    <a:t>Weather conditioning provides better performances for linear models while straightforward integration is more fitted for non-linear models. </a:t>
                  </a:r>
                </a:p>
                <a:p>
                  <a:pPr marL="228600" indent="-228600" algn="just">
                    <a:buFont typeface="+mj-lt"/>
                    <a:buAutoNum type="arabicParenR"/>
                  </a:pPr>
                  <a:r>
                    <a:rPr lang="fr-FR" sz="1000">
                      <a:latin typeface="Helvetica Light" panose="020B0403020202020204" pitchFamily="34" charset="0"/>
                      <a:ea typeface="Verdana" panose="020B0604030504040204" pitchFamily="34" charset="0"/>
                    </a:rPr>
                    <a:t>Combining both integration ways improves performances of linear models</a:t>
                  </a:r>
                </a:p>
                <a:p>
                  <a:pPr marL="228600" indent="-228600" algn="just">
                    <a:buFont typeface="+mj-lt"/>
                    <a:buAutoNum type="arabicParenR"/>
                  </a:pPr>
                  <a:r>
                    <a:rPr lang="fr-FR" sz="1000">
                      <a:latin typeface="Helvetica Light" panose="020B0403020202020204" pitchFamily="34" charset="0"/>
                      <a:ea typeface="Verdana" panose="020B0604030504040204" pitchFamily="34" charset="0"/>
                    </a:rPr>
                    <a:t>Models </a:t>
                  </a:r>
                  <a14:m>
                    <m:oMath xmlns:m="http://schemas.openxmlformats.org/officeDocument/2006/math">
                      <m:r>
                        <a:rPr lang="fr-F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𝐶𝐴𝑅</m:t>
                      </m:r>
                      <m:d>
                        <m:dPr>
                          <m:ctrlPr>
                            <a:rPr lang="fr-F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a:rPr lang="fr-FR" sz="1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𝑁𝑊𝑃𝑠</m:t>
                          </m:r>
                        </m:e>
                      </m:d>
                      <m:r>
                        <a:rPr lang="fr-F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+</m:t>
                      </m:r>
                      <m:r>
                        <a:rPr lang="fr-F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𝑁𝑊𝑃𝑠</m:t>
                      </m:r>
                    </m:oMath>
                  </a14:m>
                  <a:r>
                    <a:rPr lang="fr-FR" sz="1000">
                      <a:latin typeface="Helvetica Light" panose="020B0403020202020204" pitchFamily="34" charset="0"/>
                      <a:ea typeface="Verdana" panose="020B0604030504040204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fr-F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𝑅𝐹</m:t>
                      </m:r>
                      <m:r>
                        <a:rPr lang="fr-F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+</m:t>
                      </m:r>
                      <m:r>
                        <a:rPr lang="fr-F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𝑁𝑊𝑃𝑠</m:t>
                      </m:r>
                    </m:oMath>
                  </a14:m>
                  <a:r>
                    <a:rPr lang="fr-FR" sz="1000">
                      <a:latin typeface="Helvetica Light" panose="020B0403020202020204" pitchFamily="34" charset="0"/>
                      <a:ea typeface="Verdana" panose="020B0604030504040204" pitchFamily="34" charset="0"/>
                    </a:rPr>
                    <a:t> perform similarly (nRMSE/nMAE) </a:t>
                  </a:r>
                  <a14:m>
                    <m:oMath xmlns:m="http://schemas.openxmlformats.org/officeDocument/2006/math">
                      <m:r>
                        <a:rPr lang="fr-FR" sz="1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→</m:t>
                      </m:r>
                    </m:oMath>
                  </a14:m>
                  <a:r>
                    <a:rPr lang="fr-FR" sz="1000">
                      <a:latin typeface="Helvetica Light" panose="020B0403020202020204" pitchFamily="34" charset="0"/>
                      <a:ea typeface="Verdana" panose="020B0604030504040204" pitchFamily="34" charset="0"/>
                    </a:rPr>
                    <a:t> tradeoff Simplicity/Interpretability</a:t>
                  </a:r>
                </a:p>
                <a:p>
                  <a:pPr marL="685800" lvl="1" indent="-228600" algn="just">
                    <a:buFont typeface="Wingdings" panose="05000000000000000000" pitchFamily="2" charset="2"/>
                    <a:buChar char="Ø"/>
                  </a:pPr>
                  <a:r>
                    <a:rPr lang="fr-FR" sz="1000" b="1">
                      <a:latin typeface="Helvetica Light" panose="020B0403020202020204" pitchFamily="34" charset="0"/>
                      <a:ea typeface="Verdana" panose="020B0604030504040204" pitchFamily="34" charset="0"/>
                    </a:rPr>
                    <a:t>A forthcoming journal paper</a:t>
                  </a:r>
                  <a:endParaRPr lang="en-US" sz="1000" b="1">
                    <a:latin typeface="Helvetica Light" panose="020B0403020202020204" pitchFamily="34" charset="0"/>
                    <a:ea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TextBox 53">
                  <a:extLst>
                    <a:ext uri="{FF2B5EF4-FFF2-40B4-BE49-F238E27FC236}">
                      <a16:creationId xmlns:a16="http://schemas.microsoft.com/office/drawing/2014/main" id="{AE3462F7-5430-4E36-B5BF-C82CA2A7B2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583" y="7319142"/>
                  <a:ext cx="12124409" cy="4008226"/>
                </a:xfrm>
                <a:prstGeom prst="rect">
                  <a:avLst/>
                </a:prstGeom>
                <a:blipFill>
                  <a:blip r:embed="rId8"/>
                  <a:stretch>
                    <a:fillRect b="-55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02B28995-C444-44D8-9441-916DEBD893E2}"/>
              </a:ext>
            </a:extLst>
          </p:cNvPr>
          <p:cNvSpPr/>
          <p:nvPr/>
        </p:nvSpPr>
        <p:spPr>
          <a:xfrm>
            <a:off x="19501" y="52961"/>
            <a:ext cx="2519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S" sz="14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E7FC249-26A9-413A-8C69-CD875388F3F4}"/>
              </a:ext>
            </a:extLst>
          </p:cNvPr>
          <p:cNvSpPr/>
          <p:nvPr/>
        </p:nvSpPr>
        <p:spPr>
          <a:xfrm>
            <a:off x="31526" y="617159"/>
            <a:ext cx="2519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S" sz="1400"/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AEA535F8-AFB2-4364-A88E-B76BEC19DF59}"/>
              </a:ext>
            </a:extLst>
          </p:cNvPr>
          <p:cNvGrpSpPr/>
          <p:nvPr/>
        </p:nvGrpSpPr>
        <p:grpSpPr>
          <a:xfrm>
            <a:off x="3717996" y="2891478"/>
            <a:ext cx="360000" cy="360000"/>
            <a:chOff x="15594013" y="18305892"/>
            <a:chExt cx="3240000" cy="3240000"/>
          </a:xfrm>
        </p:grpSpPr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3E11A76A-EB5A-45F7-A5F9-877F659A9F04}"/>
                </a:ext>
              </a:extLst>
            </p:cNvPr>
            <p:cNvSpPr/>
            <p:nvPr/>
          </p:nvSpPr>
          <p:spPr>
            <a:xfrm>
              <a:off x="15594013" y="18305892"/>
              <a:ext cx="3240000" cy="32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3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F85BA362-B561-419D-BF73-BD9DF37BC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srcRect l="8449" t="7347" r="8110" b="8018"/>
            <a:stretch/>
          </p:blipFill>
          <p:spPr>
            <a:xfrm>
              <a:off x="16154730" y="18830530"/>
              <a:ext cx="2118565" cy="2148893"/>
            </a:xfrm>
            <a:prstGeom prst="rect">
              <a:avLst/>
            </a:prstGeom>
          </p:spPr>
        </p:pic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776260A1-6116-4ACC-9DDA-5879D525B638}"/>
              </a:ext>
            </a:extLst>
          </p:cNvPr>
          <p:cNvGrpSpPr/>
          <p:nvPr/>
        </p:nvGrpSpPr>
        <p:grpSpPr>
          <a:xfrm>
            <a:off x="8747543" y="3678859"/>
            <a:ext cx="360000" cy="360000"/>
            <a:chOff x="10682286" y="28959114"/>
            <a:chExt cx="3853291" cy="3714231"/>
          </a:xfrm>
        </p:grpSpPr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F2D392F2-8035-48BD-8E7D-6DCC88F10ACB}"/>
                </a:ext>
              </a:extLst>
            </p:cNvPr>
            <p:cNvSpPr/>
            <p:nvPr/>
          </p:nvSpPr>
          <p:spPr>
            <a:xfrm>
              <a:off x="10682286" y="28959114"/>
              <a:ext cx="3853291" cy="37142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3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A6C39062-C3D2-4866-8C8A-2D374B872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1388579" y="29593191"/>
              <a:ext cx="2391176" cy="239117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4B26D329-8111-4E20-AB62-3AC7B904C0C2}"/>
                  </a:ext>
                </a:extLst>
              </p:cNvPr>
              <p:cNvSpPr txBox="1"/>
              <p:nvPr/>
            </p:nvSpPr>
            <p:spPr>
              <a:xfrm>
                <a:off x="226364" y="3976894"/>
                <a:ext cx="118327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b="1"/>
                  <a:t>Explanatory Features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9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fr-FR" sz="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fr-FR" sz="900" b="1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i="1"/>
                  <a:t>PV Production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i="1"/>
                  <a:t>Spot NWPs</a:t>
                </a:r>
              </a:p>
            </p:txBody>
          </p:sp>
        </mc:Choice>
        <mc:Fallback xmlns=""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4B26D329-8111-4E20-AB62-3AC7B904C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64" y="3976894"/>
                <a:ext cx="1183270" cy="646331"/>
              </a:xfrm>
              <a:prstGeom prst="rect">
                <a:avLst/>
              </a:prstGeom>
              <a:blipFill>
                <a:blip r:embed="rId15"/>
                <a:stretch>
                  <a:fillRect b="-2778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e 90">
            <a:extLst>
              <a:ext uri="{FF2B5EF4-FFF2-40B4-BE49-F238E27FC236}">
                <a16:creationId xmlns:a16="http://schemas.microsoft.com/office/drawing/2014/main" id="{E2579ED5-D307-467B-82CE-B40A5CE38A92}"/>
              </a:ext>
            </a:extLst>
          </p:cNvPr>
          <p:cNvGrpSpPr/>
          <p:nvPr/>
        </p:nvGrpSpPr>
        <p:grpSpPr>
          <a:xfrm>
            <a:off x="1551001" y="3280849"/>
            <a:ext cx="1830375" cy="1337822"/>
            <a:chOff x="3540924" y="3838031"/>
            <a:chExt cx="2521549" cy="1819702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916B487-16E4-49D5-8618-F43A64D319FD}"/>
                </a:ext>
              </a:extLst>
            </p:cNvPr>
            <p:cNvSpPr/>
            <p:nvPr/>
          </p:nvSpPr>
          <p:spPr>
            <a:xfrm>
              <a:off x="3540925" y="3839508"/>
              <a:ext cx="2521548" cy="1818225"/>
            </a:xfrm>
            <a:prstGeom prst="rect">
              <a:avLst/>
            </a:prstGeom>
            <a:solidFill>
              <a:schemeClr val="accent5">
                <a:alpha val="69804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  <a:p>
              <a:pPr algn="ctr"/>
              <a:endParaRPr lang="fr-FR" sz="3200"/>
            </a:p>
            <a:p>
              <a:pPr algn="ctr"/>
              <a:endParaRPr lang="fr-FR" sz="320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9BA1868-87E9-4F27-B118-A68103F97880}"/>
                </a:ext>
              </a:extLst>
            </p:cNvPr>
            <p:cNvSpPr/>
            <p:nvPr/>
          </p:nvSpPr>
          <p:spPr>
            <a:xfrm>
              <a:off x="3540924" y="3838031"/>
              <a:ext cx="2521549" cy="323349"/>
            </a:xfrm>
            <a:prstGeom prst="rect">
              <a:avLst/>
            </a:prstGeom>
            <a:noFill/>
            <a:ln w="9525">
              <a:solidFill>
                <a:srgbClr val="00956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>
                  <a:solidFill>
                    <a:schemeClr val="tx1"/>
                  </a:solidFill>
                </a:rPr>
                <a:t>Forecasting Model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73A9F7-C806-45A5-B332-BBA4AC475BE1}"/>
                  </a:ext>
                </a:extLst>
              </p:cNvPr>
              <p:cNvSpPr/>
              <p:nvPr/>
            </p:nvSpPr>
            <p:spPr>
              <a:xfrm>
                <a:off x="224669" y="3561400"/>
                <a:ext cx="1183270" cy="369332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900" b="1"/>
                  <a:t>State Features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fr-FR" sz="900" b="1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i="1"/>
                  <a:t>Spot NWPs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73A9F7-C806-45A5-B332-BBA4AC475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69" y="3561400"/>
                <a:ext cx="1183270" cy="369332"/>
              </a:xfrm>
              <a:prstGeom prst="rect">
                <a:avLst/>
              </a:prstGeom>
              <a:blipFill>
                <a:blip r:embed="rId16"/>
                <a:stretch>
                  <a:fillRect b="-4762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F6813A7-AA73-4B3B-8C02-6F9F3F603A94}"/>
                  </a:ext>
                </a:extLst>
              </p:cNvPr>
              <p:cNvSpPr/>
              <p:nvPr/>
            </p:nvSpPr>
            <p:spPr>
              <a:xfrm>
                <a:off x="1942265" y="4688986"/>
                <a:ext cx="1044823" cy="369332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900" b="1"/>
                  <a:t>Output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9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fr-FR" sz="9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fr-FR" sz="900" b="1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i="1"/>
                  <a:t>PV Production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F6813A7-AA73-4B3B-8C02-6F9F3F603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265" y="4688986"/>
                <a:ext cx="1044823" cy="369332"/>
              </a:xfrm>
              <a:prstGeom prst="rect">
                <a:avLst/>
              </a:prstGeom>
              <a:blipFill>
                <a:blip r:embed="rId17"/>
                <a:stretch>
                  <a:fillRect b="-4762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E87AB83-6D0F-4BD2-908B-FA78500AD055}"/>
                  </a:ext>
                </a:extLst>
              </p:cNvPr>
              <p:cNvSpPr/>
              <p:nvPr/>
            </p:nvSpPr>
            <p:spPr>
              <a:xfrm>
                <a:off x="1603666" y="3569299"/>
                <a:ext cx="1705994" cy="36963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>
                    <a:solidFill>
                      <a:schemeClr val="tx1"/>
                    </a:solidFill>
                  </a:rPr>
                  <a:t>Weather State Conditioning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sz="1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fr-FR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0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E87AB83-6D0F-4BD2-908B-FA78500AD0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666" y="3569299"/>
                <a:ext cx="1705994" cy="36963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BCDF325-33A1-4EE5-B3EB-01041725416F}"/>
                  </a:ext>
                </a:extLst>
              </p:cNvPr>
              <p:cNvSpPr/>
              <p:nvPr/>
            </p:nvSpPr>
            <p:spPr>
              <a:xfrm>
                <a:off x="1942266" y="4084209"/>
                <a:ext cx="1044823" cy="4208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>
                    <a:solidFill>
                      <a:schemeClr val="tx1"/>
                    </a:solidFill>
                  </a:rPr>
                  <a:t>Root 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𝑟𝑜𝑜𝑡</m:t>
                          </m:r>
                        </m:sub>
                      </m:sSub>
                      <m:d>
                        <m:dPr>
                          <m:ctrlPr>
                            <a:rPr lang="fr-FR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fr-FR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fr-FR" sz="1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sz="1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BCDF325-33A1-4EE5-B3EB-0104172541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266" y="4084209"/>
                <a:ext cx="1044823" cy="4208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FAC130C6-2C08-4E6E-AA8B-DDDAF88DA496}"/>
              </a:ext>
            </a:extLst>
          </p:cNvPr>
          <p:cNvCxnSpPr>
            <a:cxnSpLocks/>
            <a:stCxn id="94" idx="2"/>
            <a:endCxn id="96" idx="0"/>
          </p:cNvCxnSpPr>
          <p:nvPr/>
        </p:nvCxnSpPr>
        <p:spPr>
          <a:xfrm>
            <a:off x="2456663" y="3938933"/>
            <a:ext cx="8015" cy="145276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AB7B1007-C70B-44A0-A4E4-B8B144D8D904}"/>
              </a:ext>
            </a:extLst>
          </p:cNvPr>
          <p:cNvCxnSpPr>
            <a:cxnSpLocks/>
            <a:stCxn id="3" idx="3"/>
            <a:endCxn id="94" idx="1"/>
          </p:cNvCxnSpPr>
          <p:nvPr/>
        </p:nvCxnSpPr>
        <p:spPr>
          <a:xfrm>
            <a:off x="1407939" y="3746066"/>
            <a:ext cx="195727" cy="8050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DD0E373E-2F54-4FE0-BAD3-EB60B5D8A528}"/>
              </a:ext>
            </a:extLst>
          </p:cNvPr>
          <p:cNvCxnSpPr>
            <a:cxnSpLocks/>
            <a:stCxn id="89" idx="3"/>
            <a:endCxn id="96" idx="1"/>
          </p:cNvCxnSpPr>
          <p:nvPr/>
        </p:nvCxnSpPr>
        <p:spPr>
          <a:xfrm flipV="1">
            <a:off x="1409634" y="4294612"/>
            <a:ext cx="532632" cy="5448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D5C0BFFA-E56F-40C4-9765-D3FCF8A4C17D}"/>
              </a:ext>
            </a:extLst>
          </p:cNvPr>
          <p:cNvCxnSpPr>
            <a:cxnSpLocks/>
            <a:stCxn id="96" idx="2"/>
            <a:endCxn id="5" idx="0"/>
          </p:cNvCxnSpPr>
          <p:nvPr/>
        </p:nvCxnSpPr>
        <p:spPr>
          <a:xfrm flipH="1">
            <a:off x="2464677" y="4505015"/>
            <a:ext cx="1" cy="183971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22FAD5C4-B339-4DCB-95FC-577C15E5AB97}"/>
              </a:ext>
            </a:extLst>
          </p:cNvPr>
          <p:cNvGrpSpPr/>
          <p:nvPr/>
        </p:nvGrpSpPr>
        <p:grpSpPr>
          <a:xfrm>
            <a:off x="8753905" y="988249"/>
            <a:ext cx="360000" cy="360000"/>
            <a:chOff x="13183087" y="24168541"/>
            <a:chExt cx="3240000" cy="3240000"/>
          </a:xfrm>
        </p:grpSpPr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CCFD2666-8FF9-46CA-B611-177C27809461}"/>
                </a:ext>
              </a:extLst>
            </p:cNvPr>
            <p:cNvSpPr/>
            <p:nvPr/>
          </p:nvSpPr>
          <p:spPr>
            <a:xfrm>
              <a:off x="13183087" y="24168541"/>
              <a:ext cx="3240000" cy="32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3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EF2842F2-3B83-4AEF-960C-871BCBE06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688" b="96094" l="6836" r="94922">
                          <a14:foregroundMark x1="83008" y1="86133" x2="90820" y2="92188"/>
                          <a14:foregroundMark x1="90820" y1="92188" x2="87500" y2="83203"/>
                          <a14:foregroundMark x1="86523" y1="94141" x2="90039" y2="96289"/>
                          <a14:foregroundMark x1="92578" y1="89453" x2="95117" y2="89648"/>
                          <a14:foregroundMark x1="41992" y1="12695" x2="34766" y2="4688"/>
                          <a14:foregroundMark x1="34766" y1="4688" x2="29492" y2="8398"/>
                          <a14:foregroundMark x1="12695" y1="28125" x2="6836" y2="36133"/>
                          <a14:foregroundMark x1="6836" y1="36133" x2="6836" y2="36523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3701260" y="24709600"/>
              <a:ext cx="2151340" cy="2151340"/>
            </a:xfrm>
            <a:prstGeom prst="rect">
              <a:avLst/>
            </a:prstGeom>
          </p:spPr>
        </p:pic>
      </p:grpSp>
      <p:pic>
        <p:nvPicPr>
          <p:cNvPr id="63" name="Image 62">
            <a:extLst>
              <a:ext uri="{FF2B5EF4-FFF2-40B4-BE49-F238E27FC236}">
                <a16:creationId xmlns:a16="http://schemas.microsoft.com/office/drawing/2014/main" id="{052B0C5D-8B74-4C96-A030-766A9AA5B9F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0" y="423111"/>
            <a:ext cx="600294" cy="240493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9FBBCC5E-6A06-4C6C-BC06-020BFF0E8EED}"/>
              </a:ext>
            </a:extLst>
          </p:cNvPr>
          <p:cNvGrpSpPr/>
          <p:nvPr/>
        </p:nvGrpSpPr>
        <p:grpSpPr>
          <a:xfrm>
            <a:off x="3692637" y="988249"/>
            <a:ext cx="360000" cy="360000"/>
            <a:chOff x="3692637" y="988249"/>
            <a:chExt cx="360000" cy="360000"/>
          </a:xfrm>
        </p:grpSpPr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84784B98-727F-490F-A8BE-69E7D846535D}"/>
                </a:ext>
              </a:extLst>
            </p:cNvPr>
            <p:cNvSpPr/>
            <p:nvPr/>
          </p:nvSpPr>
          <p:spPr>
            <a:xfrm>
              <a:off x="3692637" y="988249"/>
              <a:ext cx="360000" cy="3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3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D00BFBA0-A08E-43E1-B439-4D7BD458D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duotone>
                <a:prstClr val="black"/>
                <a:srgbClr val="40404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308" y="1079142"/>
              <a:ext cx="242386" cy="196939"/>
            </a:xfrm>
            <a:prstGeom prst="rect">
              <a:avLst/>
            </a:prstGeom>
          </p:spPr>
        </p:pic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9CF85220-67A7-4CB6-B02F-4C42D8A1AC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18368" y="1353635"/>
            <a:ext cx="2308859" cy="20117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9B49881-232D-47F7-A16B-D711CB4F2B8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73657" y="1359795"/>
            <a:ext cx="2308859" cy="20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91995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duction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thodology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eather_conditioning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xogenous_Features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onclusion_perspectives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onclusion_2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187</Words>
  <Application>Microsoft Office PowerPoint</Application>
  <PresentationFormat>Affichage à l'écran (16:9)</PresentationFormat>
  <Paragraphs>30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</vt:i4>
      </vt:variant>
    </vt:vector>
  </HeadingPairs>
  <TitlesOfParts>
    <vt:vector size="17" baseType="lpstr">
      <vt:lpstr>Cambria Math</vt:lpstr>
      <vt:lpstr>Helvetica Light</vt:lpstr>
      <vt:lpstr>Verdana</vt:lpstr>
      <vt:lpstr>Times New Roman</vt:lpstr>
      <vt:lpstr>Gill Sans MT</vt:lpstr>
      <vt:lpstr>Courier New</vt:lpstr>
      <vt:lpstr>Calibri</vt:lpstr>
      <vt:lpstr>Arial</vt:lpstr>
      <vt:lpstr>Wingdings</vt:lpstr>
      <vt:lpstr>Modèle par défaut</vt:lpstr>
      <vt:lpstr>Introduction</vt:lpstr>
      <vt:lpstr>Methodology</vt:lpstr>
      <vt:lpstr>Weather_conditioning</vt:lpstr>
      <vt:lpstr>Exogenous_Features</vt:lpstr>
      <vt:lpstr>Conclusion_perspectives</vt:lpstr>
      <vt:lpstr>Conclusion_2</vt:lpstr>
      <vt:lpstr>Assessment of Alternative Ways to Integrate Weather Predictions in Photovoltaic Generation Forecasting K. Bellinguer1, R. Girard1, G. Bontron2, G. Kariniotakis1</vt:lpstr>
    </vt:vector>
  </TitlesOfParts>
  <Company>ecole des mines de paris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G. Kariniotakis</dc:creator>
  <cp:lastModifiedBy>Kevin Bellinguer</cp:lastModifiedBy>
  <cp:revision>7</cp:revision>
  <cp:lastPrinted>2020-09-11T11:24:55Z</cp:lastPrinted>
  <dcterms:created xsi:type="dcterms:W3CDTF">2007-11-05T16:08:39Z</dcterms:created>
  <dcterms:modified xsi:type="dcterms:W3CDTF">2021-04-28T11:31:30Z</dcterms:modified>
</cp:coreProperties>
</file>