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 Sandstad Næss" initials="JSN" lastIdx="1" clrIdx="0">
    <p:extLst>
      <p:ext uri="{19B8F6BF-5375-455C-9EA6-DF929625EA0E}">
        <p15:presenceInfo xmlns:p15="http://schemas.microsoft.com/office/powerpoint/2012/main" userId="S::jansn@ntnu.no::27f016f5-ba08-4936-b79d-10fd1d4570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02" autoAdjust="0"/>
    <p:restoredTop sz="94660"/>
  </p:normalViewPr>
  <p:slideViewPr>
    <p:cSldViewPr snapToGrid="0">
      <p:cViewPr>
        <p:scale>
          <a:sx n="100" d="100"/>
          <a:sy n="100" d="100"/>
        </p:scale>
        <p:origin x="2160" y="14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F8008-2820-4E71-965C-B37F36D7E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B46A9C-D104-4C57-8CF5-30E5F982D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49B60-135B-493C-9A9F-1E32DB761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E3DA3-E8CA-45C8-969E-97BF61AD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2DC2F-B71E-464E-BC0D-29AE3015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09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3528-1B53-438A-A9A4-F517D9E1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9CC71-90D1-4284-B92E-BDCCB42C6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4EB83-B84C-438F-9431-BF9E3684B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BE156-DC1B-47EA-9F68-BB9DBEB24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F4659-4D2D-4C12-A787-B44A78EB5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82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7B72D-F46E-4882-9BE7-C12E78F1A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4376D-F7A5-4DD6-A537-752BA3B19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E86A0-9DDF-4B49-8CC8-147692B05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B3B34-FF5F-4FE5-9C58-D312AB51F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639D5-7C49-4FBA-8B1E-594AD44BA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1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49265-30B3-4CD6-AEF8-7B2003D9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AAB76-13FA-4C02-8180-BEDC019E9B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E76B7C-1CCC-4A50-840D-BF00CC858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28D1A-5399-4D6F-A974-46A403962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756D73-E8D4-4AA9-B4B1-9E36CE29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70FAC2-EC14-4BC8-BC65-6E9A9798C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3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A0465-8464-4041-9A2C-A29AD8DAE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026A2-398A-4F1E-9E4C-FE422C406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01298B-F4B4-4517-9FB6-9FC8542F47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6C5C0C-BA82-4EB4-85A1-7B94043178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0CE61E-21BB-43B9-AAD6-26BE877219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22DAB2-B01F-42F4-97C9-A5EA5D89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A5C5A2-7B55-40D7-ABB7-E46A6C77B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9D15E2-2B05-4273-A21A-0591B959C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76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C6AC6-8B71-4B2E-8CE8-A26775AE5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3BF49E-39FE-4790-BEBB-CA16F447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AA72F-3CB5-40BC-AE01-0CEE4115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8B687B-9758-4A32-A910-8DF4FAA24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00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E08200-60E8-41AF-A89B-C8FC56D12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FE5B3B-9297-4D6B-94F9-EB8E5524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B4013-9370-4F85-A3EB-F4042EF7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26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867D9-2B62-4C64-B398-91CA1DE2F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9ECF6-C5A8-47A6-9AEA-69792177F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2946C-CFEE-4C27-B73A-45D003C02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3268-CC09-4FA3-B6FD-B4A5BD9B0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0CABC-2545-4581-AAC4-2B340085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E5AEF3-F0B1-4EA4-8BFB-89D9B9B0A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1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FF97-1248-469B-9E61-587D25497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90E5D1-14C7-4762-979B-750D86C921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504A7-AC1E-4812-9FE9-4A6397E7C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44384-22EC-4238-983D-6B5303938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C16C4-EDE8-4AB4-8210-AD6D3D997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E3D5C8-E52F-4A4B-89D7-2E0989DD9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4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3F2BD-6F76-4E0F-9825-68939CED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47C8FC-D080-499A-93D6-16886389F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ABD7B-398C-46C2-AD85-3E91AF8FA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4B0B5-8C6B-4D62-859C-601911CB5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36967-76E4-4D4F-87EF-63EFAF366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04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803541-3B88-4753-BEE6-6C1845FBBA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68108D-9DAD-4CEE-8FCB-DBE27DC59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11209-2097-498C-AAE9-D52932D75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CC258-2DBB-40C0-A267-57ED05540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08F1D-D114-469C-98D8-80F16FA48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985ACC-3B88-45D4-A9BC-6EA47FC38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701DC-290A-4CEC-8DE6-9F1B07F92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19BF5-2E7F-4714-AF4F-267DF599EA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8AF02-A2A8-4076-83B1-839F54B35128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1C47-017A-49D4-AF14-955D30C26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EA448-2934-4127-860E-36391AAA8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5C8E6-22C2-4867-ACB7-D191BC1B0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1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5ABBD5-0E37-480C-A1E7-4CC1D3121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599" y="835639"/>
            <a:ext cx="4049974" cy="2545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AB2837-4537-46DB-9DE3-721504F8F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92" y="48980"/>
            <a:ext cx="4947736" cy="1506240"/>
          </a:xfrm>
          <a:prstGeom prst="rect">
            <a:avLst/>
          </a:prstGeom>
        </p:spPr>
      </p:pic>
      <p:pic>
        <p:nvPicPr>
          <p:cNvPr id="8" name="Picture 7" descr="Qr code&#10;&#10;Description automatically generated">
            <a:extLst>
              <a:ext uri="{FF2B5EF4-FFF2-40B4-BE49-F238E27FC236}">
                <a16:creationId xmlns:a16="http://schemas.microsoft.com/office/drawing/2014/main" id="{BD97C5EC-197F-42CD-B2CE-D385C04863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20" y="1565382"/>
            <a:ext cx="1589137" cy="158913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E8D83B5-6994-4E58-A890-1A92AF3DFC47}"/>
              </a:ext>
            </a:extLst>
          </p:cNvPr>
          <p:cNvCxnSpPr/>
          <p:nvPr/>
        </p:nvCxnSpPr>
        <p:spPr>
          <a:xfrm>
            <a:off x="5395004" y="358181"/>
            <a:ext cx="58783" cy="626364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B77042-87A4-481F-A315-99EACAC34191}"/>
              </a:ext>
            </a:extLst>
          </p:cNvPr>
          <p:cNvCxnSpPr>
            <a:cxnSpLocks/>
          </p:cNvCxnSpPr>
          <p:nvPr/>
        </p:nvCxnSpPr>
        <p:spPr>
          <a:xfrm flipV="1">
            <a:off x="180000" y="3144357"/>
            <a:ext cx="5123520" cy="20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27A1925-6E91-4F04-93BC-2077322E85C4}"/>
              </a:ext>
            </a:extLst>
          </p:cNvPr>
          <p:cNvSpPr txBox="1"/>
          <p:nvPr/>
        </p:nvSpPr>
        <p:spPr>
          <a:xfrm>
            <a:off x="5630501" y="128924"/>
            <a:ext cx="52841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Global bioenergy potential on abandoned cropland </a:t>
            </a:r>
          </a:p>
          <a:p>
            <a:pPr algn="ctr"/>
            <a:r>
              <a:rPr lang="en-US" sz="1600" dirty="0"/>
              <a:t>(rain-fed, high management intensity):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3B95AA4-E0E4-455F-9BD9-F104E5E057A2}"/>
              </a:ext>
            </a:extLst>
          </p:cNvPr>
          <p:cNvGrpSpPr>
            <a:grpSpLocks noChangeAspect="1"/>
          </p:cNvGrpSpPr>
          <p:nvPr/>
        </p:nvGrpSpPr>
        <p:grpSpPr>
          <a:xfrm>
            <a:off x="6276661" y="4030530"/>
            <a:ext cx="5389559" cy="2760164"/>
            <a:chOff x="1582428" y="1189760"/>
            <a:chExt cx="10081891" cy="516325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98EAA21-1D68-4F8C-B4D7-49932C205E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4220" b="21647"/>
            <a:stretch/>
          </p:blipFill>
          <p:spPr>
            <a:xfrm>
              <a:off x="1582428" y="1189760"/>
              <a:ext cx="5358761" cy="516325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C6C9830-CC32-4459-BAE0-AE6DD38226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817" t="83217" r="53371" b="4565"/>
            <a:stretch/>
          </p:blipFill>
          <p:spPr>
            <a:xfrm>
              <a:off x="7012309" y="1840478"/>
              <a:ext cx="4652010" cy="100584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0BD54DB-7137-4E8B-8A48-8510F4FFED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3437" t="83143" r="38608" b="7419"/>
            <a:stretch/>
          </p:blipFill>
          <p:spPr>
            <a:xfrm>
              <a:off x="7012309" y="3236882"/>
              <a:ext cx="1427356" cy="94661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861A5F2-4432-447D-BA4C-D9311CC51F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6682" t="63849" r="1124" b="21647"/>
            <a:stretch/>
          </p:blipFill>
          <p:spPr>
            <a:xfrm>
              <a:off x="6941189" y="5219310"/>
              <a:ext cx="1693130" cy="113370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8B6545E-D8F3-4B93-A3AD-9D5CE4554D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3437" t="94728" r="38608"/>
            <a:stretch/>
          </p:blipFill>
          <p:spPr>
            <a:xfrm>
              <a:off x="7012309" y="4108286"/>
              <a:ext cx="1427356" cy="528825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E02B903-78FF-4106-A591-11FD8D1CFDF3}"/>
              </a:ext>
            </a:extLst>
          </p:cNvPr>
          <p:cNvSpPr txBox="1"/>
          <p:nvPr/>
        </p:nvSpPr>
        <p:spPr>
          <a:xfrm>
            <a:off x="6072599" y="3490001"/>
            <a:ext cx="5958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Bioenergy potentials vs median projected primary bioenergy demand in 2050 across 1.5°C scenarios (IAMs):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0DDCB36-6332-4C00-9A3C-BDFEA58A8829}"/>
              </a:ext>
            </a:extLst>
          </p:cNvPr>
          <p:cNvSpPr txBox="1"/>
          <p:nvPr/>
        </p:nvSpPr>
        <p:spPr>
          <a:xfrm>
            <a:off x="214582" y="3201238"/>
            <a:ext cx="5284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Highlights: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3E75EAE0-B8DC-487F-AC4A-78202942167B}"/>
              </a:ext>
            </a:extLst>
          </p:cNvPr>
          <p:cNvSpPr/>
          <p:nvPr/>
        </p:nvSpPr>
        <p:spPr>
          <a:xfrm rot="5400000">
            <a:off x="7813794" y="4740851"/>
            <a:ext cx="711917" cy="3504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5B7B52A-0912-4AE5-9AE2-64D5BA394C1D}"/>
              </a:ext>
            </a:extLst>
          </p:cNvPr>
          <p:cNvCxnSpPr>
            <a:cxnSpLocks/>
          </p:cNvCxnSpPr>
          <p:nvPr/>
        </p:nvCxnSpPr>
        <p:spPr>
          <a:xfrm flipV="1">
            <a:off x="5547360" y="3448659"/>
            <a:ext cx="6483450" cy="41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946F336-181A-48B4-BC09-61C906847B20}"/>
              </a:ext>
            </a:extLst>
          </p:cNvPr>
          <p:cNvSpPr txBox="1"/>
          <p:nvPr/>
        </p:nvSpPr>
        <p:spPr>
          <a:xfrm>
            <a:off x="180000" y="3626395"/>
            <a:ext cx="52150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Abandoned cropland represents an opportunity to ramp-up bioenergy supply with minimal environmental risks.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We found 83 Mha of abandoned cropland globally between 1992-2015 using satellite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Bioenergy potentials are 6-39 EJ year</a:t>
            </a:r>
            <a:r>
              <a:rPr lang="en-US" sz="1600" baseline="30000" dirty="0"/>
              <a:t>-1 </a:t>
            </a:r>
            <a:r>
              <a:rPr lang="en-US" sz="1600" dirty="0"/>
              <a:t>depending on management and land and water constraints. This equals </a:t>
            </a:r>
            <a:r>
              <a:rPr lang="en-US" sz="1600" b="0" i="0" dirty="0">
                <a:effectLst/>
              </a:rPr>
              <a:t>11-68% of today’s global bioenergy demand.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We unravel interlinkages between bioenergy potentials, land use and irrigation water use.</a:t>
            </a:r>
            <a:r>
              <a:rPr lang="en-US" sz="1600" b="0" i="0" dirty="0">
                <a:effectLst/>
                <a:latin typeface="Open Sans"/>
              </a:rPr>
              <a:t> 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Nexus approaches integrating multiple environmental factors can help guide more sustainable bioenergy deployment.</a:t>
            </a:r>
          </a:p>
        </p:txBody>
      </p:sp>
      <p:pic>
        <p:nvPicPr>
          <p:cNvPr id="1026" name="Picture 2" descr="Logo og maler - innsida.ntnu.no">
            <a:extLst>
              <a:ext uri="{FF2B5EF4-FFF2-40B4-BE49-F238E27FC236}">
                <a16:creationId xmlns:a16="http://schemas.microsoft.com/office/drawing/2014/main" id="{07CBBD54-2A77-4630-A250-7ECCF595F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897" y="2016934"/>
            <a:ext cx="1368463" cy="47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4B11CF-5F06-4F4D-9454-BB48B87362F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274" t="13448" r="33554" b="26278"/>
          <a:stretch/>
        </p:blipFill>
        <p:spPr>
          <a:xfrm>
            <a:off x="3471963" y="2676366"/>
            <a:ext cx="609600" cy="4191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DA96E92-95D7-4F10-A0DC-42ACDE66B0FD}"/>
              </a:ext>
            </a:extLst>
          </p:cNvPr>
          <p:cNvSpPr txBox="1"/>
          <p:nvPr/>
        </p:nvSpPr>
        <p:spPr>
          <a:xfrm>
            <a:off x="3915367" y="2667443"/>
            <a:ext cx="2847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@Naess_JS</a:t>
            </a:r>
          </a:p>
        </p:txBody>
      </p:sp>
    </p:spTree>
    <p:extLst>
      <p:ext uri="{BB962C8B-B14F-4D97-AF65-F5344CB8AC3E}">
        <p14:creationId xmlns:p14="http://schemas.microsoft.com/office/powerpoint/2010/main" val="2211472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 Sandstad Næss</dc:creator>
  <cp:lastModifiedBy>Jan Sandstad Næss</cp:lastModifiedBy>
  <cp:revision>22</cp:revision>
  <dcterms:created xsi:type="dcterms:W3CDTF">2021-04-27T12:22:53Z</dcterms:created>
  <dcterms:modified xsi:type="dcterms:W3CDTF">2021-04-28T14:39:16Z</dcterms:modified>
</cp:coreProperties>
</file>