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sldIdLst>
    <p:sldId id="256" r:id="rId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5D61"/>
    <a:srgbClr val="548689"/>
    <a:srgbClr val="75787B"/>
    <a:srgbClr val="787B7E"/>
    <a:srgbClr val="AB2328"/>
    <a:srgbClr val="0268BC"/>
    <a:srgbClr val="009999"/>
    <a:srgbClr val="5EC8E5"/>
    <a:srgbClr val="F39662"/>
    <a:srgbClr val="25CA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26" autoAdjust="0"/>
    <p:restoredTop sz="94660"/>
  </p:normalViewPr>
  <p:slideViewPr>
    <p:cSldViewPr snapToGrid="0">
      <p:cViewPr varScale="1">
        <p:scale>
          <a:sx n="114" d="100"/>
          <a:sy n="114" d="100"/>
        </p:scale>
        <p:origin x="138" y="2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2A5BF-DC42-45E8-A6DB-E463F5A4C0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2F69CF92-EF93-4B00-860C-C5C24D4CF3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0F073374-3B19-463B-B6F6-5E13DB879BF8}"/>
              </a:ext>
            </a:extLst>
          </p:cNvPr>
          <p:cNvSpPr>
            <a:spLocks noGrp="1"/>
          </p:cNvSpPr>
          <p:nvPr>
            <p:ph type="dt" sz="half" idx="10"/>
          </p:nvPr>
        </p:nvSpPr>
        <p:spPr/>
        <p:txBody>
          <a:bodyPr/>
          <a:lstStyle/>
          <a:p>
            <a:fld id="{C3FBDEB9-91D4-4031-BB48-96E1AD24AE68}" type="datetimeFigureOut">
              <a:rPr lang="nb-NO" smtClean="0"/>
              <a:t>23.04.2021</a:t>
            </a:fld>
            <a:endParaRPr lang="nb-NO"/>
          </a:p>
        </p:txBody>
      </p:sp>
      <p:sp>
        <p:nvSpPr>
          <p:cNvPr id="5" name="Footer Placeholder 4">
            <a:extLst>
              <a:ext uri="{FF2B5EF4-FFF2-40B4-BE49-F238E27FC236}">
                <a16:creationId xmlns:a16="http://schemas.microsoft.com/office/drawing/2014/main" id="{67E648FA-F57F-43E1-9530-16E34B929364}"/>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D961FED-78D8-4019-9485-2CE7B7C4829C}"/>
              </a:ext>
            </a:extLst>
          </p:cNvPr>
          <p:cNvSpPr>
            <a:spLocks noGrp="1"/>
          </p:cNvSpPr>
          <p:nvPr>
            <p:ph type="sldNum" sz="quarter" idx="12"/>
          </p:nvPr>
        </p:nvSpPr>
        <p:spPr/>
        <p:txBody>
          <a:bodyPr/>
          <a:lstStyle/>
          <a:p>
            <a:fld id="{41F00735-5A8B-4A3F-A15E-CEE1EC44D4FD}" type="slidenum">
              <a:rPr lang="nb-NO" smtClean="0"/>
              <a:t>‹#›</a:t>
            </a:fld>
            <a:endParaRPr lang="nb-NO"/>
          </a:p>
        </p:txBody>
      </p:sp>
    </p:spTree>
    <p:extLst>
      <p:ext uri="{BB962C8B-B14F-4D97-AF65-F5344CB8AC3E}">
        <p14:creationId xmlns:p14="http://schemas.microsoft.com/office/powerpoint/2010/main" val="2541147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6717C-00F2-4E98-8D98-9F771CE6CB40}"/>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BA8919F8-DB48-4673-9861-E61DA8E8813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947CB1AB-D8F8-46BB-A471-2BB33FF91640}"/>
              </a:ext>
            </a:extLst>
          </p:cNvPr>
          <p:cNvSpPr>
            <a:spLocks noGrp="1"/>
          </p:cNvSpPr>
          <p:nvPr>
            <p:ph type="dt" sz="half" idx="10"/>
          </p:nvPr>
        </p:nvSpPr>
        <p:spPr/>
        <p:txBody>
          <a:bodyPr/>
          <a:lstStyle/>
          <a:p>
            <a:fld id="{C3FBDEB9-91D4-4031-BB48-96E1AD24AE68}" type="datetimeFigureOut">
              <a:rPr lang="nb-NO" smtClean="0"/>
              <a:t>23.04.2021</a:t>
            </a:fld>
            <a:endParaRPr lang="nb-NO"/>
          </a:p>
        </p:txBody>
      </p:sp>
      <p:sp>
        <p:nvSpPr>
          <p:cNvPr id="5" name="Footer Placeholder 4">
            <a:extLst>
              <a:ext uri="{FF2B5EF4-FFF2-40B4-BE49-F238E27FC236}">
                <a16:creationId xmlns:a16="http://schemas.microsoft.com/office/drawing/2014/main" id="{3271C21C-A2C0-4FAC-9994-5304987CEEB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BDC99C0-376C-4353-B60E-C95A5C77CF5D}"/>
              </a:ext>
            </a:extLst>
          </p:cNvPr>
          <p:cNvSpPr>
            <a:spLocks noGrp="1"/>
          </p:cNvSpPr>
          <p:nvPr>
            <p:ph type="sldNum" sz="quarter" idx="12"/>
          </p:nvPr>
        </p:nvSpPr>
        <p:spPr/>
        <p:txBody>
          <a:bodyPr/>
          <a:lstStyle/>
          <a:p>
            <a:fld id="{41F00735-5A8B-4A3F-A15E-CEE1EC44D4FD}" type="slidenum">
              <a:rPr lang="nb-NO" smtClean="0"/>
              <a:t>‹#›</a:t>
            </a:fld>
            <a:endParaRPr lang="nb-NO"/>
          </a:p>
        </p:txBody>
      </p:sp>
    </p:spTree>
    <p:extLst>
      <p:ext uri="{BB962C8B-B14F-4D97-AF65-F5344CB8AC3E}">
        <p14:creationId xmlns:p14="http://schemas.microsoft.com/office/powerpoint/2010/main" val="392578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304DA-13BB-43A9-A7FA-A2ED26AE0C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A479E77C-6894-4642-803D-6B8BB5BEC3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52B9C65-B449-4666-AFCB-5C5D70AB691A}"/>
              </a:ext>
            </a:extLst>
          </p:cNvPr>
          <p:cNvSpPr>
            <a:spLocks noGrp="1"/>
          </p:cNvSpPr>
          <p:nvPr>
            <p:ph type="dt" sz="half" idx="10"/>
          </p:nvPr>
        </p:nvSpPr>
        <p:spPr/>
        <p:txBody>
          <a:bodyPr/>
          <a:lstStyle/>
          <a:p>
            <a:fld id="{C3FBDEB9-91D4-4031-BB48-96E1AD24AE68}" type="datetimeFigureOut">
              <a:rPr lang="nb-NO" smtClean="0"/>
              <a:t>23.04.2021</a:t>
            </a:fld>
            <a:endParaRPr lang="nb-NO"/>
          </a:p>
        </p:txBody>
      </p:sp>
      <p:sp>
        <p:nvSpPr>
          <p:cNvPr id="5" name="Footer Placeholder 4">
            <a:extLst>
              <a:ext uri="{FF2B5EF4-FFF2-40B4-BE49-F238E27FC236}">
                <a16:creationId xmlns:a16="http://schemas.microsoft.com/office/drawing/2014/main" id="{E44664BB-A270-45BB-ACF2-94FF1150F854}"/>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37A2B7F0-9789-480C-83B9-DD78B8102AB3}"/>
              </a:ext>
            </a:extLst>
          </p:cNvPr>
          <p:cNvSpPr>
            <a:spLocks noGrp="1"/>
          </p:cNvSpPr>
          <p:nvPr>
            <p:ph type="sldNum" sz="quarter" idx="12"/>
          </p:nvPr>
        </p:nvSpPr>
        <p:spPr/>
        <p:txBody>
          <a:bodyPr/>
          <a:lstStyle/>
          <a:p>
            <a:fld id="{41F00735-5A8B-4A3F-A15E-CEE1EC44D4FD}" type="slidenum">
              <a:rPr lang="nb-NO" smtClean="0"/>
              <a:t>‹#›</a:t>
            </a:fld>
            <a:endParaRPr lang="nb-NO"/>
          </a:p>
        </p:txBody>
      </p:sp>
    </p:spTree>
    <p:extLst>
      <p:ext uri="{BB962C8B-B14F-4D97-AF65-F5344CB8AC3E}">
        <p14:creationId xmlns:p14="http://schemas.microsoft.com/office/powerpoint/2010/main" val="2479564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E482D-CE9E-4124-916B-BC246D17D84D}"/>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8F826B12-969D-470D-8E3C-99158187ABF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90596F59-FC8F-43EC-ABF5-3DF79CB958F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B9D4E1AF-4F3F-42A4-ACBF-64285B7EF981}"/>
              </a:ext>
            </a:extLst>
          </p:cNvPr>
          <p:cNvSpPr>
            <a:spLocks noGrp="1"/>
          </p:cNvSpPr>
          <p:nvPr>
            <p:ph type="dt" sz="half" idx="10"/>
          </p:nvPr>
        </p:nvSpPr>
        <p:spPr/>
        <p:txBody>
          <a:bodyPr/>
          <a:lstStyle/>
          <a:p>
            <a:fld id="{C3FBDEB9-91D4-4031-BB48-96E1AD24AE68}" type="datetimeFigureOut">
              <a:rPr lang="nb-NO" smtClean="0"/>
              <a:t>23.04.2021</a:t>
            </a:fld>
            <a:endParaRPr lang="nb-NO"/>
          </a:p>
        </p:txBody>
      </p:sp>
      <p:sp>
        <p:nvSpPr>
          <p:cNvPr id="6" name="Footer Placeholder 5">
            <a:extLst>
              <a:ext uri="{FF2B5EF4-FFF2-40B4-BE49-F238E27FC236}">
                <a16:creationId xmlns:a16="http://schemas.microsoft.com/office/drawing/2014/main" id="{73907542-CD64-476D-8463-8EA6109F1421}"/>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91DEB71F-7C47-46D9-8F0F-A676C5BEA4BF}"/>
              </a:ext>
            </a:extLst>
          </p:cNvPr>
          <p:cNvSpPr>
            <a:spLocks noGrp="1"/>
          </p:cNvSpPr>
          <p:nvPr>
            <p:ph type="sldNum" sz="quarter" idx="12"/>
          </p:nvPr>
        </p:nvSpPr>
        <p:spPr/>
        <p:txBody>
          <a:bodyPr/>
          <a:lstStyle/>
          <a:p>
            <a:fld id="{41F00735-5A8B-4A3F-A15E-CEE1EC44D4FD}" type="slidenum">
              <a:rPr lang="nb-NO" smtClean="0"/>
              <a:t>‹#›</a:t>
            </a:fld>
            <a:endParaRPr lang="nb-NO"/>
          </a:p>
        </p:txBody>
      </p:sp>
    </p:spTree>
    <p:extLst>
      <p:ext uri="{BB962C8B-B14F-4D97-AF65-F5344CB8AC3E}">
        <p14:creationId xmlns:p14="http://schemas.microsoft.com/office/powerpoint/2010/main" val="1519305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133DD-AA2A-4B2C-94FD-50EF135E37B1}"/>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0F00CF4E-4735-49C0-BD43-22E87C878C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219FCD8-CDD6-43C7-BF3B-ED2F8675AD9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C7E740B9-15B2-4B16-A901-8C7803118A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713167C-D123-4B9D-8FCE-D6F3662B742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8696DE7F-0B88-458B-80D0-90BF773FD5BE}"/>
              </a:ext>
            </a:extLst>
          </p:cNvPr>
          <p:cNvSpPr>
            <a:spLocks noGrp="1"/>
          </p:cNvSpPr>
          <p:nvPr>
            <p:ph type="dt" sz="half" idx="10"/>
          </p:nvPr>
        </p:nvSpPr>
        <p:spPr/>
        <p:txBody>
          <a:bodyPr/>
          <a:lstStyle/>
          <a:p>
            <a:fld id="{C3FBDEB9-91D4-4031-BB48-96E1AD24AE68}" type="datetimeFigureOut">
              <a:rPr lang="nb-NO" smtClean="0"/>
              <a:t>23.04.2021</a:t>
            </a:fld>
            <a:endParaRPr lang="nb-NO"/>
          </a:p>
        </p:txBody>
      </p:sp>
      <p:sp>
        <p:nvSpPr>
          <p:cNvPr id="8" name="Footer Placeholder 7">
            <a:extLst>
              <a:ext uri="{FF2B5EF4-FFF2-40B4-BE49-F238E27FC236}">
                <a16:creationId xmlns:a16="http://schemas.microsoft.com/office/drawing/2014/main" id="{2907F37E-D888-4524-9AD4-97DBC49C97BE}"/>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E0A84C02-2C42-4BE4-BDC8-0259DFA4DB0F}"/>
              </a:ext>
            </a:extLst>
          </p:cNvPr>
          <p:cNvSpPr>
            <a:spLocks noGrp="1"/>
          </p:cNvSpPr>
          <p:nvPr>
            <p:ph type="sldNum" sz="quarter" idx="12"/>
          </p:nvPr>
        </p:nvSpPr>
        <p:spPr/>
        <p:txBody>
          <a:bodyPr/>
          <a:lstStyle/>
          <a:p>
            <a:fld id="{41F00735-5A8B-4A3F-A15E-CEE1EC44D4FD}" type="slidenum">
              <a:rPr lang="nb-NO" smtClean="0"/>
              <a:t>‹#›</a:t>
            </a:fld>
            <a:endParaRPr lang="nb-NO"/>
          </a:p>
        </p:txBody>
      </p:sp>
    </p:spTree>
    <p:extLst>
      <p:ext uri="{BB962C8B-B14F-4D97-AF65-F5344CB8AC3E}">
        <p14:creationId xmlns:p14="http://schemas.microsoft.com/office/powerpoint/2010/main" val="2358156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9ACC8-FBAF-41D3-8F7E-AD694385A65B}"/>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2D36D47C-FCE3-4463-94AC-7CC4A6731836}"/>
              </a:ext>
            </a:extLst>
          </p:cNvPr>
          <p:cNvSpPr>
            <a:spLocks noGrp="1"/>
          </p:cNvSpPr>
          <p:nvPr>
            <p:ph type="dt" sz="half" idx="10"/>
          </p:nvPr>
        </p:nvSpPr>
        <p:spPr/>
        <p:txBody>
          <a:bodyPr/>
          <a:lstStyle/>
          <a:p>
            <a:fld id="{C3FBDEB9-91D4-4031-BB48-96E1AD24AE68}" type="datetimeFigureOut">
              <a:rPr lang="nb-NO" smtClean="0"/>
              <a:t>23.04.2021</a:t>
            </a:fld>
            <a:endParaRPr lang="nb-NO"/>
          </a:p>
        </p:txBody>
      </p:sp>
      <p:sp>
        <p:nvSpPr>
          <p:cNvPr id="4" name="Footer Placeholder 3">
            <a:extLst>
              <a:ext uri="{FF2B5EF4-FFF2-40B4-BE49-F238E27FC236}">
                <a16:creationId xmlns:a16="http://schemas.microsoft.com/office/drawing/2014/main" id="{DC4CFA3D-DCBE-4B24-AD4B-C299E2D44D90}"/>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63CE8723-BCD4-466D-A0E4-FE619AC5BB21}"/>
              </a:ext>
            </a:extLst>
          </p:cNvPr>
          <p:cNvSpPr>
            <a:spLocks noGrp="1"/>
          </p:cNvSpPr>
          <p:nvPr>
            <p:ph type="sldNum" sz="quarter" idx="12"/>
          </p:nvPr>
        </p:nvSpPr>
        <p:spPr/>
        <p:txBody>
          <a:bodyPr/>
          <a:lstStyle/>
          <a:p>
            <a:fld id="{41F00735-5A8B-4A3F-A15E-CEE1EC44D4FD}" type="slidenum">
              <a:rPr lang="nb-NO" smtClean="0"/>
              <a:t>‹#›</a:t>
            </a:fld>
            <a:endParaRPr lang="nb-NO"/>
          </a:p>
        </p:txBody>
      </p:sp>
    </p:spTree>
    <p:extLst>
      <p:ext uri="{BB962C8B-B14F-4D97-AF65-F5344CB8AC3E}">
        <p14:creationId xmlns:p14="http://schemas.microsoft.com/office/powerpoint/2010/main" val="2195537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2870CB-70A7-491F-95F5-C5AAC4F1CBE8}"/>
              </a:ext>
            </a:extLst>
          </p:cNvPr>
          <p:cNvSpPr>
            <a:spLocks noGrp="1"/>
          </p:cNvSpPr>
          <p:nvPr>
            <p:ph type="dt" sz="half" idx="10"/>
          </p:nvPr>
        </p:nvSpPr>
        <p:spPr/>
        <p:txBody>
          <a:bodyPr/>
          <a:lstStyle/>
          <a:p>
            <a:fld id="{C3FBDEB9-91D4-4031-BB48-96E1AD24AE68}" type="datetimeFigureOut">
              <a:rPr lang="nb-NO" smtClean="0"/>
              <a:t>23.04.2021</a:t>
            </a:fld>
            <a:endParaRPr lang="nb-NO"/>
          </a:p>
        </p:txBody>
      </p:sp>
      <p:sp>
        <p:nvSpPr>
          <p:cNvPr id="3" name="Footer Placeholder 2">
            <a:extLst>
              <a:ext uri="{FF2B5EF4-FFF2-40B4-BE49-F238E27FC236}">
                <a16:creationId xmlns:a16="http://schemas.microsoft.com/office/drawing/2014/main" id="{20F15FED-419C-49CB-A629-08A68A6F9CD2}"/>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B082665E-5F22-48F3-B00A-93809626A956}"/>
              </a:ext>
            </a:extLst>
          </p:cNvPr>
          <p:cNvSpPr>
            <a:spLocks noGrp="1"/>
          </p:cNvSpPr>
          <p:nvPr>
            <p:ph type="sldNum" sz="quarter" idx="12"/>
          </p:nvPr>
        </p:nvSpPr>
        <p:spPr/>
        <p:txBody>
          <a:bodyPr/>
          <a:lstStyle/>
          <a:p>
            <a:fld id="{41F00735-5A8B-4A3F-A15E-CEE1EC44D4FD}" type="slidenum">
              <a:rPr lang="nb-NO" smtClean="0"/>
              <a:t>‹#›</a:t>
            </a:fld>
            <a:endParaRPr lang="nb-NO"/>
          </a:p>
        </p:txBody>
      </p:sp>
    </p:spTree>
    <p:extLst>
      <p:ext uri="{BB962C8B-B14F-4D97-AF65-F5344CB8AC3E}">
        <p14:creationId xmlns:p14="http://schemas.microsoft.com/office/powerpoint/2010/main" val="3085428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31A54-BFEE-41A1-8A86-FEDF331370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2B2AAADC-CF6C-4061-96F9-250211219D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5C4B4CCD-464D-4804-80E8-7BF9363283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3DD69CE-A555-405D-88E9-8A487AE70109}"/>
              </a:ext>
            </a:extLst>
          </p:cNvPr>
          <p:cNvSpPr>
            <a:spLocks noGrp="1"/>
          </p:cNvSpPr>
          <p:nvPr>
            <p:ph type="dt" sz="half" idx="10"/>
          </p:nvPr>
        </p:nvSpPr>
        <p:spPr/>
        <p:txBody>
          <a:bodyPr/>
          <a:lstStyle/>
          <a:p>
            <a:fld id="{C3FBDEB9-91D4-4031-BB48-96E1AD24AE68}" type="datetimeFigureOut">
              <a:rPr lang="nb-NO" smtClean="0"/>
              <a:t>23.04.2021</a:t>
            </a:fld>
            <a:endParaRPr lang="nb-NO"/>
          </a:p>
        </p:txBody>
      </p:sp>
      <p:sp>
        <p:nvSpPr>
          <p:cNvPr id="6" name="Footer Placeholder 5">
            <a:extLst>
              <a:ext uri="{FF2B5EF4-FFF2-40B4-BE49-F238E27FC236}">
                <a16:creationId xmlns:a16="http://schemas.microsoft.com/office/drawing/2014/main" id="{B0BBCEB3-6A09-45EF-865F-1CE838A65D69}"/>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FF0CAF45-61E7-445B-B576-A1CB8D645F0B}"/>
              </a:ext>
            </a:extLst>
          </p:cNvPr>
          <p:cNvSpPr>
            <a:spLocks noGrp="1"/>
          </p:cNvSpPr>
          <p:nvPr>
            <p:ph type="sldNum" sz="quarter" idx="12"/>
          </p:nvPr>
        </p:nvSpPr>
        <p:spPr/>
        <p:txBody>
          <a:bodyPr/>
          <a:lstStyle/>
          <a:p>
            <a:fld id="{41F00735-5A8B-4A3F-A15E-CEE1EC44D4FD}" type="slidenum">
              <a:rPr lang="nb-NO" smtClean="0"/>
              <a:t>‹#›</a:t>
            </a:fld>
            <a:endParaRPr lang="nb-NO"/>
          </a:p>
        </p:txBody>
      </p:sp>
    </p:spTree>
    <p:extLst>
      <p:ext uri="{BB962C8B-B14F-4D97-AF65-F5344CB8AC3E}">
        <p14:creationId xmlns:p14="http://schemas.microsoft.com/office/powerpoint/2010/main" val="2746464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4DFF7-B13B-4EE6-AAAA-39471678EE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355F9506-0ACA-40B6-9B60-BA75CB3744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DB9407DC-DB65-40F9-99ED-4DF0B549AA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92E3EB1-E678-4605-A282-49B7EDF896B6}"/>
              </a:ext>
            </a:extLst>
          </p:cNvPr>
          <p:cNvSpPr>
            <a:spLocks noGrp="1"/>
          </p:cNvSpPr>
          <p:nvPr>
            <p:ph type="dt" sz="half" idx="10"/>
          </p:nvPr>
        </p:nvSpPr>
        <p:spPr/>
        <p:txBody>
          <a:bodyPr/>
          <a:lstStyle/>
          <a:p>
            <a:fld id="{C3FBDEB9-91D4-4031-BB48-96E1AD24AE68}" type="datetimeFigureOut">
              <a:rPr lang="nb-NO" smtClean="0"/>
              <a:t>23.04.2021</a:t>
            </a:fld>
            <a:endParaRPr lang="nb-NO"/>
          </a:p>
        </p:txBody>
      </p:sp>
      <p:sp>
        <p:nvSpPr>
          <p:cNvPr id="6" name="Footer Placeholder 5">
            <a:extLst>
              <a:ext uri="{FF2B5EF4-FFF2-40B4-BE49-F238E27FC236}">
                <a16:creationId xmlns:a16="http://schemas.microsoft.com/office/drawing/2014/main" id="{ECCB2090-46DC-4293-B4B2-27BFED7FCA32}"/>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5D6DEED7-50BA-4428-81BC-91C3DA016CFA}"/>
              </a:ext>
            </a:extLst>
          </p:cNvPr>
          <p:cNvSpPr>
            <a:spLocks noGrp="1"/>
          </p:cNvSpPr>
          <p:nvPr>
            <p:ph type="sldNum" sz="quarter" idx="12"/>
          </p:nvPr>
        </p:nvSpPr>
        <p:spPr/>
        <p:txBody>
          <a:bodyPr/>
          <a:lstStyle/>
          <a:p>
            <a:fld id="{41F00735-5A8B-4A3F-A15E-CEE1EC44D4FD}" type="slidenum">
              <a:rPr lang="nb-NO" smtClean="0"/>
              <a:t>‹#›</a:t>
            </a:fld>
            <a:endParaRPr lang="nb-NO"/>
          </a:p>
        </p:txBody>
      </p:sp>
    </p:spTree>
    <p:extLst>
      <p:ext uri="{BB962C8B-B14F-4D97-AF65-F5344CB8AC3E}">
        <p14:creationId xmlns:p14="http://schemas.microsoft.com/office/powerpoint/2010/main" val="3334651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1397-D2D7-45D5-BD91-EACE5D492D24}"/>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2CC19495-A3F5-4A1A-A890-A32E45A7215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28416EC3-3408-4EEB-9DB7-5182250B6FC9}"/>
              </a:ext>
            </a:extLst>
          </p:cNvPr>
          <p:cNvSpPr>
            <a:spLocks noGrp="1"/>
          </p:cNvSpPr>
          <p:nvPr>
            <p:ph type="dt" sz="half" idx="10"/>
          </p:nvPr>
        </p:nvSpPr>
        <p:spPr/>
        <p:txBody>
          <a:bodyPr/>
          <a:lstStyle/>
          <a:p>
            <a:fld id="{C3FBDEB9-91D4-4031-BB48-96E1AD24AE68}" type="datetimeFigureOut">
              <a:rPr lang="nb-NO" smtClean="0"/>
              <a:t>23.04.2021</a:t>
            </a:fld>
            <a:endParaRPr lang="nb-NO"/>
          </a:p>
        </p:txBody>
      </p:sp>
      <p:sp>
        <p:nvSpPr>
          <p:cNvPr id="5" name="Footer Placeholder 4">
            <a:extLst>
              <a:ext uri="{FF2B5EF4-FFF2-40B4-BE49-F238E27FC236}">
                <a16:creationId xmlns:a16="http://schemas.microsoft.com/office/drawing/2014/main" id="{EDF52B6C-752C-4452-A626-B52F560A4CCD}"/>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0E5B7765-FDE1-4EE3-BD62-39622F907BC9}"/>
              </a:ext>
            </a:extLst>
          </p:cNvPr>
          <p:cNvSpPr>
            <a:spLocks noGrp="1"/>
          </p:cNvSpPr>
          <p:nvPr>
            <p:ph type="sldNum" sz="quarter" idx="12"/>
          </p:nvPr>
        </p:nvSpPr>
        <p:spPr/>
        <p:txBody>
          <a:bodyPr/>
          <a:lstStyle/>
          <a:p>
            <a:fld id="{41F00735-5A8B-4A3F-A15E-CEE1EC44D4FD}" type="slidenum">
              <a:rPr lang="nb-NO" smtClean="0"/>
              <a:t>‹#›</a:t>
            </a:fld>
            <a:endParaRPr lang="nb-NO"/>
          </a:p>
        </p:txBody>
      </p:sp>
    </p:spTree>
    <p:extLst>
      <p:ext uri="{BB962C8B-B14F-4D97-AF65-F5344CB8AC3E}">
        <p14:creationId xmlns:p14="http://schemas.microsoft.com/office/powerpoint/2010/main" val="799371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0F03CF-1F27-4B13-AE2B-5FA6817653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1D6E9429-F8F0-4B5F-89EF-848133EBA68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AF386932-447D-443B-9CAD-286970D5D4AC}"/>
              </a:ext>
            </a:extLst>
          </p:cNvPr>
          <p:cNvSpPr>
            <a:spLocks noGrp="1"/>
          </p:cNvSpPr>
          <p:nvPr>
            <p:ph type="dt" sz="half" idx="10"/>
          </p:nvPr>
        </p:nvSpPr>
        <p:spPr/>
        <p:txBody>
          <a:bodyPr/>
          <a:lstStyle/>
          <a:p>
            <a:fld id="{C3FBDEB9-91D4-4031-BB48-96E1AD24AE68}" type="datetimeFigureOut">
              <a:rPr lang="nb-NO" smtClean="0"/>
              <a:t>23.04.2021</a:t>
            </a:fld>
            <a:endParaRPr lang="nb-NO"/>
          </a:p>
        </p:txBody>
      </p:sp>
      <p:sp>
        <p:nvSpPr>
          <p:cNvPr id="5" name="Footer Placeholder 4">
            <a:extLst>
              <a:ext uri="{FF2B5EF4-FFF2-40B4-BE49-F238E27FC236}">
                <a16:creationId xmlns:a16="http://schemas.microsoft.com/office/drawing/2014/main" id="{E0C5FBF3-5E2A-49A6-A54E-7C6F31B2C628}"/>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076476F1-78CF-4E8E-B009-5F24CD926908}"/>
              </a:ext>
            </a:extLst>
          </p:cNvPr>
          <p:cNvSpPr>
            <a:spLocks noGrp="1"/>
          </p:cNvSpPr>
          <p:nvPr>
            <p:ph type="sldNum" sz="quarter" idx="12"/>
          </p:nvPr>
        </p:nvSpPr>
        <p:spPr/>
        <p:txBody>
          <a:bodyPr/>
          <a:lstStyle/>
          <a:p>
            <a:fld id="{41F00735-5A8B-4A3F-A15E-CEE1EC44D4FD}" type="slidenum">
              <a:rPr lang="nb-NO" smtClean="0"/>
              <a:t>‹#›</a:t>
            </a:fld>
            <a:endParaRPr lang="nb-NO"/>
          </a:p>
        </p:txBody>
      </p:sp>
    </p:spTree>
    <p:extLst>
      <p:ext uri="{BB962C8B-B14F-4D97-AF65-F5344CB8AC3E}">
        <p14:creationId xmlns:p14="http://schemas.microsoft.com/office/powerpoint/2010/main" val="300890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351865-C4C6-4A39-B332-D201CCA1FA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ABA20425-1AA3-4608-8D84-C697A4ED24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C8D239D7-BAB6-47FC-91E3-90C40A95BF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FBDEB9-91D4-4031-BB48-96E1AD24AE68}" type="datetimeFigureOut">
              <a:rPr lang="nb-NO" smtClean="0"/>
              <a:t>23.04.2021</a:t>
            </a:fld>
            <a:endParaRPr lang="nb-NO"/>
          </a:p>
        </p:txBody>
      </p:sp>
      <p:sp>
        <p:nvSpPr>
          <p:cNvPr id="5" name="Footer Placeholder 4">
            <a:extLst>
              <a:ext uri="{FF2B5EF4-FFF2-40B4-BE49-F238E27FC236}">
                <a16:creationId xmlns:a16="http://schemas.microsoft.com/office/drawing/2014/main" id="{E297EA5B-833D-4AD4-8596-BCDB2DEB2D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a:extLst>
              <a:ext uri="{FF2B5EF4-FFF2-40B4-BE49-F238E27FC236}">
                <a16:creationId xmlns:a16="http://schemas.microsoft.com/office/drawing/2014/main" id="{AA5317BA-E7E0-4196-B71D-C5F66227B9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F00735-5A8B-4A3F-A15E-CEE1EC44D4FD}" type="slidenum">
              <a:rPr lang="nb-NO" smtClean="0"/>
              <a:t>‹#›</a:t>
            </a:fld>
            <a:endParaRPr lang="nb-NO"/>
          </a:p>
        </p:txBody>
      </p:sp>
    </p:spTree>
    <p:extLst>
      <p:ext uri="{BB962C8B-B14F-4D97-AF65-F5344CB8AC3E}">
        <p14:creationId xmlns:p14="http://schemas.microsoft.com/office/powerpoint/2010/main" val="112037810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em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emf"/><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32D11592-4BAB-463F-AA66-DAA13D49A63E}"/>
              </a:ext>
            </a:extLst>
          </p:cNvPr>
          <p:cNvGrpSpPr/>
          <p:nvPr/>
        </p:nvGrpSpPr>
        <p:grpSpPr>
          <a:xfrm>
            <a:off x="8838984" y="854514"/>
            <a:ext cx="3164557" cy="350920"/>
            <a:chOff x="8838984" y="854514"/>
            <a:chExt cx="3164557" cy="350920"/>
          </a:xfrm>
        </p:grpSpPr>
        <p:sp>
          <p:nvSpPr>
            <p:cNvPr id="119" name="Rectangle 118">
              <a:extLst>
                <a:ext uri="{FF2B5EF4-FFF2-40B4-BE49-F238E27FC236}">
                  <a16:creationId xmlns:a16="http://schemas.microsoft.com/office/drawing/2014/main" id="{AF218061-B05F-4994-AA9D-C9635C6F4278}"/>
                </a:ext>
              </a:extLst>
            </p:cNvPr>
            <p:cNvSpPr/>
            <p:nvPr/>
          </p:nvSpPr>
          <p:spPr>
            <a:xfrm rot="5400000">
              <a:off x="10295890" y="-602392"/>
              <a:ext cx="250746" cy="3164557"/>
            </a:xfrm>
            <a:prstGeom prst="rect">
              <a:avLst/>
            </a:prstGeom>
            <a:solidFill>
              <a:srgbClr val="548689"/>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nb-NO" dirty="0"/>
            </a:p>
          </p:txBody>
        </p:sp>
        <p:sp>
          <p:nvSpPr>
            <p:cNvPr id="120" name="Isosceles Triangle 119">
              <a:extLst>
                <a:ext uri="{FF2B5EF4-FFF2-40B4-BE49-F238E27FC236}">
                  <a16:creationId xmlns:a16="http://schemas.microsoft.com/office/drawing/2014/main" id="{5A6879CC-27D3-4511-904B-6D70C0E2C802}"/>
                </a:ext>
              </a:extLst>
            </p:cNvPr>
            <p:cNvSpPr/>
            <p:nvPr/>
          </p:nvSpPr>
          <p:spPr>
            <a:xfrm rot="10800000">
              <a:off x="11505031" y="1096277"/>
              <a:ext cx="204838" cy="109157"/>
            </a:xfrm>
            <a:prstGeom prst="triangle">
              <a:avLst/>
            </a:prstGeom>
            <a:solidFill>
              <a:srgbClr val="548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5" name="Group 14">
            <a:extLst>
              <a:ext uri="{FF2B5EF4-FFF2-40B4-BE49-F238E27FC236}">
                <a16:creationId xmlns:a16="http://schemas.microsoft.com/office/drawing/2014/main" id="{40B18BA2-C4C5-4CC6-9AB9-2391E2B0CF7B}"/>
              </a:ext>
            </a:extLst>
          </p:cNvPr>
          <p:cNvGrpSpPr/>
          <p:nvPr/>
        </p:nvGrpSpPr>
        <p:grpSpPr>
          <a:xfrm>
            <a:off x="5410608" y="854514"/>
            <a:ext cx="3211290" cy="350920"/>
            <a:chOff x="5470896" y="854514"/>
            <a:chExt cx="3211290" cy="350920"/>
          </a:xfrm>
        </p:grpSpPr>
        <p:sp>
          <p:nvSpPr>
            <p:cNvPr id="116" name="Rectangle 115">
              <a:extLst>
                <a:ext uri="{FF2B5EF4-FFF2-40B4-BE49-F238E27FC236}">
                  <a16:creationId xmlns:a16="http://schemas.microsoft.com/office/drawing/2014/main" id="{7D7AE277-0E1B-42A6-9489-B7FA1665183C}"/>
                </a:ext>
              </a:extLst>
            </p:cNvPr>
            <p:cNvSpPr/>
            <p:nvPr/>
          </p:nvSpPr>
          <p:spPr>
            <a:xfrm rot="5400000">
              <a:off x="6951168" y="-625758"/>
              <a:ext cx="250746" cy="3211290"/>
            </a:xfrm>
            <a:prstGeom prst="rect">
              <a:avLst/>
            </a:prstGeom>
            <a:solidFill>
              <a:srgbClr val="548689"/>
            </a:solid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nb-NO" dirty="0"/>
            </a:p>
          </p:txBody>
        </p:sp>
        <p:sp>
          <p:nvSpPr>
            <p:cNvPr id="117" name="Isosceles Triangle 116">
              <a:extLst>
                <a:ext uri="{FF2B5EF4-FFF2-40B4-BE49-F238E27FC236}">
                  <a16:creationId xmlns:a16="http://schemas.microsoft.com/office/drawing/2014/main" id="{75FCD925-7D97-475D-9023-04E68721AEC1}"/>
                </a:ext>
              </a:extLst>
            </p:cNvPr>
            <p:cNvSpPr/>
            <p:nvPr/>
          </p:nvSpPr>
          <p:spPr>
            <a:xfrm rot="10800000">
              <a:off x="8176314" y="1096277"/>
              <a:ext cx="207863" cy="109157"/>
            </a:xfrm>
            <a:prstGeom prst="triangle">
              <a:avLst/>
            </a:prstGeom>
            <a:solidFill>
              <a:srgbClr val="548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25" name="Group 24">
            <a:extLst>
              <a:ext uri="{FF2B5EF4-FFF2-40B4-BE49-F238E27FC236}">
                <a16:creationId xmlns:a16="http://schemas.microsoft.com/office/drawing/2014/main" id="{4B6EE038-0178-45FE-ADEA-BA5DA89D7A97}"/>
              </a:ext>
            </a:extLst>
          </p:cNvPr>
          <p:cNvGrpSpPr/>
          <p:nvPr/>
        </p:nvGrpSpPr>
        <p:grpSpPr>
          <a:xfrm>
            <a:off x="188041" y="854514"/>
            <a:ext cx="5006478" cy="350920"/>
            <a:chOff x="188041" y="886521"/>
            <a:chExt cx="5006478" cy="350920"/>
          </a:xfrm>
          <a:solidFill>
            <a:srgbClr val="AB2328"/>
          </a:solidFill>
        </p:grpSpPr>
        <p:sp>
          <p:nvSpPr>
            <p:cNvPr id="12" name="Rectangle 11">
              <a:extLst>
                <a:ext uri="{FF2B5EF4-FFF2-40B4-BE49-F238E27FC236}">
                  <a16:creationId xmlns:a16="http://schemas.microsoft.com/office/drawing/2014/main" id="{0FA3C0BC-F60A-4788-854B-EE669E02FB62}"/>
                </a:ext>
              </a:extLst>
            </p:cNvPr>
            <p:cNvSpPr/>
            <p:nvPr/>
          </p:nvSpPr>
          <p:spPr>
            <a:xfrm rot="5400000">
              <a:off x="2565907" y="-1491345"/>
              <a:ext cx="250746" cy="5006478"/>
            </a:xfrm>
            <a:prstGeom prst="rect">
              <a:avLst/>
            </a:prstGeom>
            <a:grp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nb-NO" dirty="0"/>
            </a:p>
          </p:txBody>
        </p:sp>
        <p:sp>
          <p:nvSpPr>
            <p:cNvPr id="13" name="Isosceles Triangle 12">
              <a:extLst>
                <a:ext uri="{FF2B5EF4-FFF2-40B4-BE49-F238E27FC236}">
                  <a16:creationId xmlns:a16="http://schemas.microsoft.com/office/drawing/2014/main" id="{16237CA5-35FF-4638-80F6-D40432DEDE89}"/>
                </a:ext>
              </a:extLst>
            </p:cNvPr>
            <p:cNvSpPr/>
            <p:nvPr/>
          </p:nvSpPr>
          <p:spPr>
            <a:xfrm rot="10800000">
              <a:off x="4688647" y="1128284"/>
              <a:ext cx="207863" cy="10915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
        <p:nvSpPr>
          <p:cNvPr id="5" name="Rectangle 4">
            <a:extLst>
              <a:ext uri="{FF2B5EF4-FFF2-40B4-BE49-F238E27FC236}">
                <a16:creationId xmlns:a16="http://schemas.microsoft.com/office/drawing/2014/main" id="{AA7BC1DD-2BF1-46BA-A645-22D8DA3FCDD9}"/>
              </a:ext>
            </a:extLst>
          </p:cNvPr>
          <p:cNvSpPr/>
          <p:nvPr/>
        </p:nvSpPr>
        <p:spPr>
          <a:xfrm>
            <a:off x="0" y="-9592"/>
            <a:ext cx="12192000" cy="7154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Rectangle 3">
            <a:extLst>
              <a:ext uri="{FF2B5EF4-FFF2-40B4-BE49-F238E27FC236}">
                <a16:creationId xmlns:a16="http://schemas.microsoft.com/office/drawing/2014/main" id="{BE3B1EB8-C95E-401F-9F46-7E46F9284000}"/>
              </a:ext>
            </a:extLst>
          </p:cNvPr>
          <p:cNvSpPr/>
          <p:nvPr/>
        </p:nvSpPr>
        <p:spPr>
          <a:xfrm>
            <a:off x="1144193" y="27646"/>
            <a:ext cx="6616307" cy="646331"/>
          </a:xfrm>
          <a:prstGeom prst="rect">
            <a:avLst/>
          </a:prstGeom>
        </p:spPr>
        <p:txBody>
          <a:bodyPr wrap="square">
            <a:spAutoFit/>
          </a:bodyPr>
          <a:lstStyle/>
          <a:p>
            <a:r>
              <a:rPr lang="en-US" b="1" dirty="0">
                <a:solidFill>
                  <a:schemeClr val="tx1">
                    <a:lumMod val="65000"/>
                    <a:lumOff val="35000"/>
                  </a:schemeClr>
                </a:solidFill>
                <a:cs typeface="Arial" panose="020B0604020202020204" pitchFamily="34" charset="0"/>
              </a:rPr>
              <a:t>The importance of accounting vegetation on unsaturated slopes prone to rainfall-induced instabilities </a:t>
            </a:r>
            <a:r>
              <a:rPr lang="en-US" dirty="0">
                <a:solidFill>
                  <a:schemeClr val="tx1">
                    <a:lumMod val="65000"/>
                    <a:lumOff val="35000"/>
                  </a:schemeClr>
                </a:solidFill>
                <a:cs typeface="Arial" panose="020B0604020202020204" pitchFamily="34" charset="0"/>
              </a:rPr>
              <a:t>– </a:t>
            </a:r>
            <a:r>
              <a:rPr lang="nb-NO" dirty="0">
                <a:solidFill>
                  <a:schemeClr val="tx1">
                    <a:lumMod val="65000"/>
                    <a:lumOff val="35000"/>
                  </a:schemeClr>
                </a:solidFill>
                <a:cs typeface="Arial" panose="020B0604020202020204" pitchFamily="34" charset="0"/>
              </a:rPr>
              <a:t>a case </a:t>
            </a:r>
            <a:r>
              <a:rPr lang="nb-NO" dirty="0" err="1">
                <a:solidFill>
                  <a:schemeClr val="tx1">
                    <a:lumMod val="65000"/>
                    <a:lumOff val="35000"/>
                  </a:schemeClr>
                </a:solidFill>
                <a:cs typeface="Arial" panose="020B0604020202020204" pitchFamily="34" charset="0"/>
              </a:rPr>
              <a:t>study</a:t>
            </a:r>
            <a:r>
              <a:rPr lang="nb-NO" dirty="0">
                <a:solidFill>
                  <a:schemeClr val="tx1">
                    <a:lumMod val="65000"/>
                    <a:lumOff val="35000"/>
                  </a:schemeClr>
                </a:solidFill>
                <a:cs typeface="Arial" panose="020B0604020202020204" pitchFamily="34" charset="0"/>
              </a:rPr>
              <a:t> in Norway</a:t>
            </a:r>
          </a:p>
        </p:txBody>
      </p:sp>
      <p:sp>
        <p:nvSpPr>
          <p:cNvPr id="10" name="TextBox 9">
            <a:extLst>
              <a:ext uri="{FF2B5EF4-FFF2-40B4-BE49-F238E27FC236}">
                <a16:creationId xmlns:a16="http://schemas.microsoft.com/office/drawing/2014/main" id="{7C230472-A2B4-45B7-8BB4-FCDA6AA4EA18}"/>
              </a:ext>
            </a:extLst>
          </p:cNvPr>
          <p:cNvSpPr txBox="1"/>
          <p:nvPr/>
        </p:nvSpPr>
        <p:spPr>
          <a:xfrm>
            <a:off x="208463" y="821545"/>
            <a:ext cx="1415387" cy="307777"/>
          </a:xfrm>
          <a:prstGeom prst="rect">
            <a:avLst/>
          </a:prstGeom>
          <a:noFill/>
        </p:spPr>
        <p:txBody>
          <a:bodyPr wrap="none" rtlCol="0">
            <a:spAutoFit/>
          </a:bodyPr>
          <a:lstStyle/>
          <a:p>
            <a:r>
              <a:rPr lang="nb-NO" sz="1400" b="1" dirty="0" err="1">
                <a:solidFill>
                  <a:schemeClr val="bg1"/>
                </a:solidFill>
                <a:cs typeface="Arial" panose="020B0604020202020204" pitchFamily="34" charset="0"/>
              </a:rPr>
              <a:t>Aim</a:t>
            </a:r>
            <a:r>
              <a:rPr lang="nb-NO" sz="1400" b="1" dirty="0">
                <a:solidFill>
                  <a:schemeClr val="bg1"/>
                </a:solidFill>
                <a:cs typeface="Arial" panose="020B0604020202020204" pitchFamily="34" charset="0"/>
              </a:rPr>
              <a:t> </a:t>
            </a:r>
            <a:r>
              <a:rPr lang="nb-NO" sz="1400" b="1" dirty="0" err="1">
                <a:solidFill>
                  <a:schemeClr val="bg1"/>
                </a:solidFill>
                <a:cs typeface="Arial" panose="020B0604020202020204" pitchFamily="34" charset="0"/>
              </a:rPr>
              <a:t>of</a:t>
            </a:r>
            <a:r>
              <a:rPr lang="nb-NO" sz="1400" b="1" dirty="0">
                <a:solidFill>
                  <a:schemeClr val="bg1"/>
                </a:solidFill>
                <a:cs typeface="Arial" panose="020B0604020202020204" pitchFamily="34" charset="0"/>
              </a:rPr>
              <a:t> </a:t>
            </a:r>
            <a:r>
              <a:rPr lang="nb-NO" sz="1400" b="1" dirty="0" err="1">
                <a:solidFill>
                  <a:schemeClr val="bg1"/>
                </a:solidFill>
                <a:cs typeface="Arial" panose="020B0604020202020204" pitchFamily="34" charset="0"/>
              </a:rPr>
              <a:t>the</a:t>
            </a:r>
            <a:r>
              <a:rPr lang="nb-NO" sz="1400" b="1" dirty="0">
                <a:solidFill>
                  <a:schemeClr val="bg1"/>
                </a:solidFill>
                <a:cs typeface="Arial" panose="020B0604020202020204" pitchFamily="34" charset="0"/>
              </a:rPr>
              <a:t> </a:t>
            </a:r>
            <a:r>
              <a:rPr lang="nb-NO" sz="1400" b="1" dirty="0" err="1">
                <a:solidFill>
                  <a:schemeClr val="bg1"/>
                </a:solidFill>
                <a:cs typeface="Arial" panose="020B0604020202020204" pitchFamily="34" charset="0"/>
              </a:rPr>
              <a:t>study</a:t>
            </a:r>
            <a:endParaRPr lang="nb-NO" sz="1400" b="1" dirty="0">
              <a:solidFill>
                <a:schemeClr val="bg1"/>
              </a:solidFill>
              <a:cs typeface="Arial" panose="020B0604020202020204" pitchFamily="34" charset="0"/>
            </a:endParaRPr>
          </a:p>
        </p:txBody>
      </p:sp>
      <p:sp>
        <p:nvSpPr>
          <p:cNvPr id="11" name="TextBox 10">
            <a:extLst>
              <a:ext uri="{FF2B5EF4-FFF2-40B4-BE49-F238E27FC236}">
                <a16:creationId xmlns:a16="http://schemas.microsoft.com/office/drawing/2014/main" id="{85018F98-E53D-4491-8DC1-6549478D6334}"/>
              </a:ext>
            </a:extLst>
          </p:cNvPr>
          <p:cNvSpPr txBox="1"/>
          <p:nvPr/>
        </p:nvSpPr>
        <p:spPr>
          <a:xfrm>
            <a:off x="134969" y="1195729"/>
            <a:ext cx="5059546" cy="600164"/>
          </a:xfrm>
          <a:prstGeom prst="rect">
            <a:avLst/>
          </a:prstGeom>
          <a:noFill/>
        </p:spPr>
        <p:txBody>
          <a:bodyPr wrap="square" rtlCol="0">
            <a:spAutoFit/>
          </a:bodyPr>
          <a:lstStyle/>
          <a:p>
            <a:pPr algn="just">
              <a:lnSpc>
                <a:spcPts val="1300"/>
              </a:lnSpc>
            </a:pPr>
            <a:r>
              <a:rPr lang="en-US" sz="1200" b="1" dirty="0">
                <a:cs typeface="Arial" panose="020B0604020202020204" pitchFamily="34" charset="0"/>
              </a:rPr>
              <a:t>This study aims to provide insights on considering climate boundary conditions, including rainfall, snowmelt, climate variables and vegetation cover, to the stability of an unsaturated slope prone to failure in Norway.</a:t>
            </a:r>
            <a:endParaRPr lang="nb-NO" sz="1200" b="1" dirty="0">
              <a:cs typeface="Arial" panose="020B0604020202020204" pitchFamily="34" charset="0"/>
            </a:endParaRPr>
          </a:p>
        </p:txBody>
      </p:sp>
      <p:grpSp>
        <p:nvGrpSpPr>
          <p:cNvPr id="23" name="Group 22">
            <a:extLst>
              <a:ext uri="{FF2B5EF4-FFF2-40B4-BE49-F238E27FC236}">
                <a16:creationId xmlns:a16="http://schemas.microsoft.com/office/drawing/2014/main" id="{B629FED4-BEF7-4556-8D94-D3D5A53103AC}"/>
              </a:ext>
            </a:extLst>
          </p:cNvPr>
          <p:cNvGrpSpPr/>
          <p:nvPr/>
        </p:nvGrpSpPr>
        <p:grpSpPr>
          <a:xfrm>
            <a:off x="188038" y="1923520"/>
            <a:ext cx="5006477" cy="333818"/>
            <a:chOff x="188038" y="1781735"/>
            <a:chExt cx="5006477" cy="333818"/>
          </a:xfrm>
          <a:solidFill>
            <a:srgbClr val="EC7F6C"/>
          </a:solidFill>
        </p:grpSpPr>
        <p:sp>
          <p:nvSpPr>
            <p:cNvPr id="14" name="Rectangle 13">
              <a:extLst>
                <a:ext uri="{FF2B5EF4-FFF2-40B4-BE49-F238E27FC236}">
                  <a16:creationId xmlns:a16="http://schemas.microsoft.com/office/drawing/2014/main" id="{0AD2A45C-3B8D-4F0C-9C8E-32DEAF937D07}"/>
                </a:ext>
              </a:extLst>
            </p:cNvPr>
            <p:cNvSpPr/>
            <p:nvPr/>
          </p:nvSpPr>
          <p:spPr>
            <a:xfrm rot="5400000">
              <a:off x="2574455" y="-604682"/>
              <a:ext cx="233643" cy="5006477"/>
            </a:xfrm>
            <a:prstGeom prst="rect">
              <a:avLst/>
            </a:prstGeom>
            <a:grp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nb-NO" dirty="0"/>
            </a:p>
          </p:txBody>
        </p:sp>
        <p:sp>
          <p:nvSpPr>
            <p:cNvPr id="16" name="Isosceles Triangle 15">
              <a:extLst>
                <a:ext uri="{FF2B5EF4-FFF2-40B4-BE49-F238E27FC236}">
                  <a16:creationId xmlns:a16="http://schemas.microsoft.com/office/drawing/2014/main" id="{382607C3-633F-4517-9E6A-243B5FAB4CB2}"/>
                </a:ext>
              </a:extLst>
            </p:cNvPr>
            <p:cNvSpPr/>
            <p:nvPr/>
          </p:nvSpPr>
          <p:spPr>
            <a:xfrm rot="10800000">
              <a:off x="4688646" y="2006396"/>
              <a:ext cx="207863" cy="10915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
        <p:nvSpPr>
          <p:cNvPr id="18" name="TextBox 17">
            <a:extLst>
              <a:ext uri="{FF2B5EF4-FFF2-40B4-BE49-F238E27FC236}">
                <a16:creationId xmlns:a16="http://schemas.microsoft.com/office/drawing/2014/main" id="{3B91FA21-8E72-461C-BE7C-F046480D2322}"/>
              </a:ext>
            </a:extLst>
          </p:cNvPr>
          <p:cNvSpPr txBox="1"/>
          <p:nvPr/>
        </p:nvSpPr>
        <p:spPr>
          <a:xfrm>
            <a:off x="224194" y="1876906"/>
            <a:ext cx="2597378" cy="307777"/>
          </a:xfrm>
          <a:prstGeom prst="rect">
            <a:avLst/>
          </a:prstGeom>
          <a:noFill/>
        </p:spPr>
        <p:txBody>
          <a:bodyPr wrap="none" rtlCol="0">
            <a:spAutoFit/>
          </a:bodyPr>
          <a:lstStyle/>
          <a:p>
            <a:r>
              <a:rPr lang="nb-NO" sz="1400" b="1" dirty="0" err="1">
                <a:solidFill>
                  <a:schemeClr val="bg1"/>
                </a:solidFill>
                <a:cs typeface="Arial" panose="020B0604020202020204" pitchFamily="34" charset="0"/>
              </a:rPr>
              <a:t>Study</a:t>
            </a:r>
            <a:r>
              <a:rPr lang="nb-NO" sz="1400" b="1" dirty="0">
                <a:solidFill>
                  <a:schemeClr val="bg1"/>
                </a:solidFill>
                <a:cs typeface="Arial" panose="020B0604020202020204" pitchFamily="34" charset="0"/>
              </a:rPr>
              <a:t> area – </a:t>
            </a:r>
            <a:r>
              <a:rPr lang="nb-NO" sz="1400" b="1" dirty="0" err="1">
                <a:solidFill>
                  <a:schemeClr val="bg1"/>
                </a:solidFill>
                <a:cs typeface="Arial" panose="020B0604020202020204" pitchFamily="34" charset="0"/>
              </a:rPr>
              <a:t>instrumented</a:t>
            </a:r>
            <a:r>
              <a:rPr lang="nb-NO" sz="1400" b="1" dirty="0">
                <a:solidFill>
                  <a:schemeClr val="bg1"/>
                </a:solidFill>
                <a:cs typeface="Arial" panose="020B0604020202020204" pitchFamily="34" charset="0"/>
              </a:rPr>
              <a:t> </a:t>
            </a:r>
            <a:r>
              <a:rPr lang="nb-NO" sz="1400" b="1" dirty="0" err="1">
                <a:solidFill>
                  <a:schemeClr val="bg1"/>
                </a:solidFill>
                <a:cs typeface="Arial" panose="020B0604020202020204" pitchFamily="34" charset="0"/>
              </a:rPr>
              <a:t>slope</a:t>
            </a:r>
            <a:endParaRPr lang="nb-NO" sz="1400" b="1" dirty="0">
              <a:solidFill>
                <a:schemeClr val="bg1"/>
              </a:solidFill>
              <a:cs typeface="Arial" panose="020B0604020202020204" pitchFamily="34" charset="0"/>
            </a:endParaRPr>
          </a:p>
        </p:txBody>
      </p:sp>
      <p:sp>
        <p:nvSpPr>
          <p:cNvPr id="22" name="Rectangle 21">
            <a:extLst>
              <a:ext uri="{FF2B5EF4-FFF2-40B4-BE49-F238E27FC236}">
                <a16:creationId xmlns:a16="http://schemas.microsoft.com/office/drawing/2014/main" id="{0C6622D0-A647-4552-87AC-2819A6E100F0}"/>
              </a:ext>
            </a:extLst>
          </p:cNvPr>
          <p:cNvSpPr/>
          <p:nvPr/>
        </p:nvSpPr>
        <p:spPr>
          <a:xfrm>
            <a:off x="8376457" y="111080"/>
            <a:ext cx="2321660" cy="577081"/>
          </a:xfrm>
          <a:prstGeom prst="rect">
            <a:avLst/>
          </a:prstGeom>
        </p:spPr>
        <p:txBody>
          <a:bodyPr wrap="square">
            <a:spAutoFit/>
          </a:bodyPr>
          <a:lstStyle/>
          <a:p>
            <a:r>
              <a:rPr lang="it-IT" sz="1050" b="1" i="1" dirty="0">
                <a:solidFill>
                  <a:schemeClr val="tx1">
                    <a:lumMod val="65000"/>
                    <a:lumOff val="35000"/>
                  </a:schemeClr>
                </a:solidFill>
                <a:latin typeface="OpenSans-Bold"/>
              </a:rPr>
              <a:t>Luca Piciullo, </a:t>
            </a:r>
            <a:r>
              <a:rPr lang="it-IT" sz="1050" i="1" dirty="0">
                <a:solidFill>
                  <a:schemeClr val="tx1">
                    <a:lumMod val="65000"/>
                    <a:lumOff val="35000"/>
                  </a:schemeClr>
                </a:solidFill>
                <a:latin typeface="OpenSans-Bold"/>
              </a:rPr>
              <a:t>Vittoria Capobianco, Håkon Heyerdahl</a:t>
            </a:r>
            <a:endParaRPr lang="nn-NO" sz="1050" i="1" dirty="0">
              <a:solidFill>
                <a:schemeClr val="tx1">
                  <a:lumMod val="65000"/>
                  <a:lumOff val="35000"/>
                </a:schemeClr>
              </a:solidFill>
              <a:latin typeface="OpenSans"/>
            </a:endParaRPr>
          </a:p>
          <a:p>
            <a:endParaRPr lang="nn-NO" sz="1050" i="1" dirty="0">
              <a:solidFill>
                <a:schemeClr val="tx1">
                  <a:lumMod val="65000"/>
                  <a:lumOff val="35000"/>
                </a:schemeClr>
              </a:solidFill>
              <a:latin typeface="OpenSans"/>
            </a:endParaRPr>
          </a:p>
        </p:txBody>
      </p:sp>
      <p:pic>
        <p:nvPicPr>
          <p:cNvPr id="52" name="Picture 51">
            <a:extLst>
              <a:ext uri="{FF2B5EF4-FFF2-40B4-BE49-F238E27FC236}">
                <a16:creationId xmlns:a16="http://schemas.microsoft.com/office/drawing/2014/main" id="{D7AF6D2B-BA6B-4709-A344-976B1FD73D7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1314074" y="0"/>
            <a:ext cx="877926" cy="705853"/>
          </a:xfrm>
          <a:prstGeom prst="rect">
            <a:avLst/>
          </a:prstGeom>
        </p:spPr>
      </p:pic>
      <p:grpSp>
        <p:nvGrpSpPr>
          <p:cNvPr id="29" name="Group 28">
            <a:extLst>
              <a:ext uri="{FF2B5EF4-FFF2-40B4-BE49-F238E27FC236}">
                <a16:creationId xmlns:a16="http://schemas.microsoft.com/office/drawing/2014/main" id="{0D83AFE5-3C20-4A3A-ADEA-C7DBE55FC207}"/>
              </a:ext>
            </a:extLst>
          </p:cNvPr>
          <p:cNvGrpSpPr/>
          <p:nvPr/>
        </p:nvGrpSpPr>
        <p:grpSpPr>
          <a:xfrm>
            <a:off x="8833544" y="4835032"/>
            <a:ext cx="3169997" cy="388469"/>
            <a:chOff x="8833544" y="4915416"/>
            <a:chExt cx="3169997" cy="388469"/>
          </a:xfrm>
          <a:solidFill>
            <a:srgbClr val="3A5D61"/>
          </a:solidFill>
        </p:grpSpPr>
        <p:sp>
          <p:nvSpPr>
            <p:cNvPr id="91" name="Rectangle 90">
              <a:extLst>
                <a:ext uri="{FF2B5EF4-FFF2-40B4-BE49-F238E27FC236}">
                  <a16:creationId xmlns:a16="http://schemas.microsoft.com/office/drawing/2014/main" id="{604FEE18-277F-4848-92AD-5FCC44475165}"/>
                </a:ext>
              </a:extLst>
            </p:cNvPr>
            <p:cNvSpPr/>
            <p:nvPr/>
          </p:nvSpPr>
          <p:spPr>
            <a:xfrm rot="5400000">
              <a:off x="10289626" y="3459334"/>
              <a:ext cx="257834" cy="3169997"/>
            </a:xfrm>
            <a:prstGeom prst="rect">
              <a:avLst/>
            </a:prstGeom>
            <a:grp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nb-NO" dirty="0"/>
            </a:p>
          </p:txBody>
        </p:sp>
        <p:sp>
          <p:nvSpPr>
            <p:cNvPr id="93" name="Isosceles Triangle 92">
              <a:extLst>
                <a:ext uri="{FF2B5EF4-FFF2-40B4-BE49-F238E27FC236}">
                  <a16:creationId xmlns:a16="http://schemas.microsoft.com/office/drawing/2014/main" id="{EF60F2C0-DA97-4BFC-8B70-B62340606C2B}"/>
                </a:ext>
              </a:extLst>
            </p:cNvPr>
            <p:cNvSpPr/>
            <p:nvPr/>
          </p:nvSpPr>
          <p:spPr>
            <a:xfrm rot="10800000">
              <a:off x="11588277" y="5173250"/>
              <a:ext cx="207863" cy="13063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
        <p:nvSpPr>
          <p:cNvPr id="100" name="TextBox 99">
            <a:extLst>
              <a:ext uri="{FF2B5EF4-FFF2-40B4-BE49-F238E27FC236}">
                <a16:creationId xmlns:a16="http://schemas.microsoft.com/office/drawing/2014/main" id="{543E01D8-CE4D-4BCF-B316-8A052090C0EB}"/>
              </a:ext>
            </a:extLst>
          </p:cNvPr>
          <p:cNvSpPr txBox="1"/>
          <p:nvPr/>
        </p:nvSpPr>
        <p:spPr>
          <a:xfrm>
            <a:off x="5422084" y="814762"/>
            <a:ext cx="720647" cy="307777"/>
          </a:xfrm>
          <a:prstGeom prst="rect">
            <a:avLst/>
          </a:prstGeom>
          <a:noFill/>
        </p:spPr>
        <p:txBody>
          <a:bodyPr wrap="none" rtlCol="0">
            <a:spAutoFit/>
          </a:bodyPr>
          <a:lstStyle/>
          <a:p>
            <a:r>
              <a:rPr lang="nb-NO" sz="1400" b="1" dirty="0" err="1">
                <a:solidFill>
                  <a:schemeClr val="bg1"/>
                </a:solidFill>
                <a:cs typeface="Arial" panose="020B0604020202020204" pitchFamily="34" charset="0"/>
              </a:rPr>
              <a:t>Results</a:t>
            </a:r>
            <a:endParaRPr lang="nb-NO" sz="1400" b="1" dirty="0">
              <a:solidFill>
                <a:schemeClr val="bg1"/>
              </a:solidFill>
              <a:cs typeface="Arial" panose="020B0604020202020204" pitchFamily="34" charset="0"/>
            </a:endParaRPr>
          </a:p>
        </p:txBody>
      </p:sp>
      <p:sp>
        <p:nvSpPr>
          <p:cNvPr id="101" name="TextBox 100">
            <a:extLst>
              <a:ext uri="{FF2B5EF4-FFF2-40B4-BE49-F238E27FC236}">
                <a16:creationId xmlns:a16="http://schemas.microsoft.com/office/drawing/2014/main" id="{0518C73D-2EDB-4BF7-81F0-73A5714DE685}"/>
              </a:ext>
            </a:extLst>
          </p:cNvPr>
          <p:cNvSpPr txBox="1"/>
          <p:nvPr/>
        </p:nvSpPr>
        <p:spPr>
          <a:xfrm>
            <a:off x="8846528" y="815949"/>
            <a:ext cx="1234120" cy="307777"/>
          </a:xfrm>
          <a:prstGeom prst="rect">
            <a:avLst/>
          </a:prstGeom>
          <a:noFill/>
        </p:spPr>
        <p:txBody>
          <a:bodyPr wrap="none" rtlCol="0">
            <a:spAutoFit/>
          </a:bodyPr>
          <a:lstStyle/>
          <a:p>
            <a:r>
              <a:rPr lang="nb-NO" sz="1400" b="1" dirty="0" err="1">
                <a:solidFill>
                  <a:schemeClr val="bg1"/>
                </a:solidFill>
                <a:cs typeface="Arial" panose="020B0604020202020204" pitchFamily="34" charset="0"/>
              </a:rPr>
              <a:t>Slope</a:t>
            </a:r>
            <a:r>
              <a:rPr lang="nb-NO" sz="1400" b="1" dirty="0">
                <a:solidFill>
                  <a:schemeClr val="bg1"/>
                </a:solidFill>
                <a:cs typeface="Arial" panose="020B0604020202020204" pitchFamily="34" charset="0"/>
              </a:rPr>
              <a:t> </a:t>
            </a:r>
            <a:r>
              <a:rPr lang="nb-NO" sz="1400" b="1" dirty="0" err="1">
                <a:solidFill>
                  <a:schemeClr val="bg1"/>
                </a:solidFill>
                <a:cs typeface="Arial" panose="020B0604020202020204" pitchFamily="34" charset="0"/>
              </a:rPr>
              <a:t>stability</a:t>
            </a:r>
            <a:endParaRPr lang="nb-NO" sz="1400" b="1" dirty="0">
              <a:solidFill>
                <a:schemeClr val="bg1"/>
              </a:solidFill>
              <a:cs typeface="Arial" panose="020B0604020202020204" pitchFamily="34" charset="0"/>
            </a:endParaRPr>
          </a:p>
        </p:txBody>
      </p:sp>
      <p:sp>
        <p:nvSpPr>
          <p:cNvPr id="109" name="Rectangle 108">
            <a:extLst>
              <a:ext uri="{FF2B5EF4-FFF2-40B4-BE49-F238E27FC236}">
                <a16:creationId xmlns:a16="http://schemas.microsoft.com/office/drawing/2014/main" id="{9C5BCC8C-1C6E-4973-9FD3-CD5B9D20E9EF}"/>
              </a:ext>
            </a:extLst>
          </p:cNvPr>
          <p:cNvSpPr/>
          <p:nvPr/>
        </p:nvSpPr>
        <p:spPr>
          <a:xfrm>
            <a:off x="8846528" y="5258977"/>
            <a:ext cx="3157014" cy="1502976"/>
          </a:xfrm>
          <a:prstGeom prst="rect">
            <a:avLst/>
          </a:prstGeom>
        </p:spPr>
        <p:txBody>
          <a:bodyPr wrap="square">
            <a:spAutoFit/>
          </a:bodyPr>
          <a:lstStyle/>
          <a:p>
            <a:pPr marL="180000" indent="-180000">
              <a:lnSpc>
                <a:spcPts val="1100"/>
              </a:lnSpc>
              <a:buBlip>
                <a:blip r:embed="rId3"/>
              </a:buBlip>
            </a:pPr>
            <a:r>
              <a:rPr lang="en-US" sz="1000" dirty="0">
                <a:cs typeface="Arial" panose="020B0604020202020204" pitchFamily="34" charset="0"/>
              </a:rPr>
              <a:t>Calibration plays an important role when modelling the in-situ pore water pressure regime of unsaturated slopes;</a:t>
            </a:r>
          </a:p>
          <a:p>
            <a:pPr marL="180000" indent="-180000">
              <a:lnSpc>
                <a:spcPts val="1100"/>
              </a:lnSpc>
              <a:buBlip>
                <a:blip r:embed="rId3"/>
              </a:buBlip>
            </a:pPr>
            <a:endParaRPr lang="en-US" sz="1000" dirty="0">
              <a:cs typeface="Arial" panose="020B0604020202020204" pitchFamily="34" charset="0"/>
            </a:endParaRPr>
          </a:p>
          <a:p>
            <a:pPr marL="180000" indent="-180000">
              <a:lnSpc>
                <a:spcPts val="1100"/>
              </a:lnSpc>
              <a:buBlip>
                <a:blip r:embed="rId3"/>
              </a:buBlip>
            </a:pPr>
            <a:r>
              <a:rPr lang="en-US" sz="1000" dirty="0">
                <a:cs typeface="Arial" panose="020B0604020202020204" pitchFamily="34" charset="0"/>
              </a:rPr>
              <a:t>The hydrological effects of vegetation can be crucial for the stability of unsaturated slopes;</a:t>
            </a:r>
          </a:p>
          <a:p>
            <a:pPr marL="180000" indent="-180000">
              <a:lnSpc>
                <a:spcPts val="1100"/>
              </a:lnSpc>
              <a:buBlip>
                <a:blip r:embed="rId3"/>
              </a:buBlip>
            </a:pPr>
            <a:endParaRPr lang="en-US" sz="1000" dirty="0">
              <a:cs typeface="Arial" panose="020B0604020202020204" pitchFamily="34" charset="0"/>
            </a:endParaRPr>
          </a:p>
          <a:p>
            <a:pPr marL="180000" indent="-180000">
              <a:lnSpc>
                <a:spcPts val="1100"/>
              </a:lnSpc>
              <a:buBlip>
                <a:blip r:embed="rId3"/>
              </a:buBlip>
            </a:pPr>
            <a:r>
              <a:rPr lang="en-US" sz="1000" dirty="0">
                <a:cs typeface="Arial" panose="020B0604020202020204" pitchFamily="34" charset="0"/>
              </a:rPr>
              <a:t>Evaporation and Evapotranspiration processes can change the PWP regime and contribute to the improvement of the stability</a:t>
            </a:r>
          </a:p>
        </p:txBody>
      </p:sp>
      <p:sp>
        <p:nvSpPr>
          <p:cNvPr id="111" name="TextBox 110">
            <a:extLst>
              <a:ext uri="{FF2B5EF4-FFF2-40B4-BE49-F238E27FC236}">
                <a16:creationId xmlns:a16="http://schemas.microsoft.com/office/drawing/2014/main" id="{3D0B8587-5272-4F78-A963-19BA3ACF3621}"/>
              </a:ext>
            </a:extLst>
          </p:cNvPr>
          <p:cNvSpPr txBox="1"/>
          <p:nvPr/>
        </p:nvSpPr>
        <p:spPr>
          <a:xfrm>
            <a:off x="8882210" y="4796479"/>
            <a:ext cx="1069524" cy="307777"/>
          </a:xfrm>
          <a:prstGeom prst="rect">
            <a:avLst/>
          </a:prstGeom>
          <a:noFill/>
        </p:spPr>
        <p:txBody>
          <a:bodyPr wrap="none" rtlCol="0">
            <a:spAutoFit/>
          </a:bodyPr>
          <a:lstStyle/>
          <a:p>
            <a:r>
              <a:rPr lang="nb-NO" sz="1400" b="1" dirty="0" err="1">
                <a:solidFill>
                  <a:schemeClr val="bg1"/>
                </a:solidFill>
                <a:cs typeface="Arial" panose="020B0604020202020204" pitchFamily="34" charset="0"/>
              </a:rPr>
              <a:t>Conclusions</a:t>
            </a:r>
            <a:endParaRPr lang="nb-NO" sz="1400" b="1" dirty="0">
              <a:solidFill>
                <a:schemeClr val="bg1"/>
              </a:solidFill>
              <a:cs typeface="Arial" panose="020B0604020202020204" pitchFamily="34" charset="0"/>
            </a:endParaRPr>
          </a:p>
        </p:txBody>
      </p:sp>
      <p:pic>
        <p:nvPicPr>
          <p:cNvPr id="94" name="Picture 93">
            <a:extLst>
              <a:ext uri="{FF2B5EF4-FFF2-40B4-BE49-F238E27FC236}">
                <a16:creationId xmlns:a16="http://schemas.microsoft.com/office/drawing/2014/main" id="{1F721A4B-5152-4132-BEF7-7650B5E012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5879" y="180585"/>
            <a:ext cx="762466" cy="355419"/>
          </a:xfrm>
          <a:prstGeom prst="rect">
            <a:avLst/>
          </a:prstGeom>
        </p:spPr>
      </p:pic>
      <p:grpSp>
        <p:nvGrpSpPr>
          <p:cNvPr id="83" name="Group 82">
            <a:extLst>
              <a:ext uri="{FF2B5EF4-FFF2-40B4-BE49-F238E27FC236}">
                <a16:creationId xmlns:a16="http://schemas.microsoft.com/office/drawing/2014/main" id="{73EB82EF-4C8B-4D72-8E94-7582AEED790A}"/>
              </a:ext>
            </a:extLst>
          </p:cNvPr>
          <p:cNvGrpSpPr/>
          <p:nvPr/>
        </p:nvGrpSpPr>
        <p:grpSpPr>
          <a:xfrm>
            <a:off x="188038" y="4260687"/>
            <a:ext cx="5006477" cy="333818"/>
            <a:chOff x="188038" y="1781735"/>
            <a:chExt cx="5006477" cy="333818"/>
          </a:xfrm>
          <a:solidFill>
            <a:srgbClr val="EC7F6C"/>
          </a:solidFill>
        </p:grpSpPr>
        <p:sp>
          <p:nvSpPr>
            <p:cNvPr id="92" name="Rectangle 91">
              <a:extLst>
                <a:ext uri="{FF2B5EF4-FFF2-40B4-BE49-F238E27FC236}">
                  <a16:creationId xmlns:a16="http://schemas.microsoft.com/office/drawing/2014/main" id="{F38AE16E-2C74-4068-93FD-E539C896C21F}"/>
                </a:ext>
              </a:extLst>
            </p:cNvPr>
            <p:cNvSpPr/>
            <p:nvPr/>
          </p:nvSpPr>
          <p:spPr>
            <a:xfrm rot="5400000">
              <a:off x="2574455" y="-604682"/>
              <a:ext cx="233643" cy="5006477"/>
            </a:xfrm>
            <a:prstGeom prst="rect">
              <a:avLst/>
            </a:prstGeom>
            <a:grpFill/>
            <a:ln>
              <a:no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nb-NO" dirty="0"/>
            </a:p>
          </p:txBody>
        </p:sp>
        <p:sp>
          <p:nvSpPr>
            <p:cNvPr id="97" name="Isosceles Triangle 96">
              <a:extLst>
                <a:ext uri="{FF2B5EF4-FFF2-40B4-BE49-F238E27FC236}">
                  <a16:creationId xmlns:a16="http://schemas.microsoft.com/office/drawing/2014/main" id="{00E27650-961E-4856-A989-BFE16DB0BED2}"/>
                </a:ext>
              </a:extLst>
            </p:cNvPr>
            <p:cNvSpPr/>
            <p:nvPr/>
          </p:nvSpPr>
          <p:spPr>
            <a:xfrm rot="10800000">
              <a:off x="4688646" y="2006396"/>
              <a:ext cx="207863" cy="10915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
        <p:nvSpPr>
          <p:cNvPr id="98" name="TextBox 97">
            <a:extLst>
              <a:ext uri="{FF2B5EF4-FFF2-40B4-BE49-F238E27FC236}">
                <a16:creationId xmlns:a16="http://schemas.microsoft.com/office/drawing/2014/main" id="{40DDFAC0-A355-4FE7-A177-876A05BFB7F2}"/>
              </a:ext>
            </a:extLst>
          </p:cNvPr>
          <p:cNvSpPr txBox="1"/>
          <p:nvPr/>
        </p:nvSpPr>
        <p:spPr>
          <a:xfrm>
            <a:off x="224194" y="4214073"/>
            <a:ext cx="1922065" cy="307777"/>
          </a:xfrm>
          <a:prstGeom prst="rect">
            <a:avLst/>
          </a:prstGeom>
          <a:noFill/>
        </p:spPr>
        <p:txBody>
          <a:bodyPr wrap="none" rtlCol="0">
            <a:spAutoFit/>
          </a:bodyPr>
          <a:lstStyle/>
          <a:p>
            <a:r>
              <a:rPr lang="nb-NO" sz="1400" b="1" dirty="0">
                <a:solidFill>
                  <a:schemeClr val="bg1"/>
                </a:solidFill>
                <a:cs typeface="Arial" panose="020B0604020202020204" pitchFamily="34" charset="0"/>
              </a:rPr>
              <a:t>Materials and Methods</a:t>
            </a:r>
          </a:p>
        </p:txBody>
      </p:sp>
      <p:pic>
        <p:nvPicPr>
          <p:cNvPr id="99" name="Picture 98">
            <a:extLst>
              <a:ext uri="{FF2B5EF4-FFF2-40B4-BE49-F238E27FC236}">
                <a16:creationId xmlns:a16="http://schemas.microsoft.com/office/drawing/2014/main" id="{E453111C-740D-485F-B532-56FAE9886928}"/>
              </a:ext>
            </a:extLst>
          </p:cNvPr>
          <p:cNvPicPr>
            <a:picLocks noChangeAspect="1"/>
          </p:cNvPicPr>
          <p:nvPr/>
        </p:nvPicPr>
        <p:blipFill rotWithShape="1">
          <a:blip r:embed="rId5"/>
          <a:srcRect b="8029"/>
          <a:stretch/>
        </p:blipFill>
        <p:spPr>
          <a:xfrm>
            <a:off x="2621202" y="2549613"/>
            <a:ext cx="2829017" cy="1635191"/>
          </a:xfrm>
          <a:prstGeom prst="rect">
            <a:avLst/>
          </a:prstGeom>
        </p:spPr>
      </p:pic>
      <p:sp>
        <p:nvSpPr>
          <p:cNvPr id="105" name="Rectangle 104">
            <a:extLst>
              <a:ext uri="{FF2B5EF4-FFF2-40B4-BE49-F238E27FC236}">
                <a16:creationId xmlns:a16="http://schemas.microsoft.com/office/drawing/2014/main" id="{73EBA5C5-0268-40B9-8EAC-63607BEE8C70}"/>
              </a:ext>
            </a:extLst>
          </p:cNvPr>
          <p:cNvSpPr/>
          <p:nvPr/>
        </p:nvSpPr>
        <p:spPr>
          <a:xfrm>
            <a:off x="154806" y="2327152"/>
            <a:ext cx="2307135" cy="738664"/>
          </a:xfrm>
          <a:prstGeom prst="rect">
            <a:avLst/>
          </a:prstGeom>
        </p:spPr>
        <p:txBody>
          <a:bodyPr wrap="square">
            <a:spAutoFit/>
          </a:bodyPr>
          <a:lstStyle/>
          <a:p>
            <a:r>
              <a:rPr lang="nb-NO" sz="1050" dirty="0" err="1">
                <a:cs typeface="Arial" panose="020B0604020202020204" pitchFamily="34" charset="0"/>
              </a:rPr>
              <a:t>Slope</a:t>
            </a:r>
            <a:r>
              <a:rPr lang="nb-NO" sz="1050" dirty="0">
                <a:cs typeface="Arial" panose="020B0604020202020204" pitchFamily="34" charset="0"/>
              </a:rPr>
              <a:t> </a:t>
            </a:r>
            <a:r>
              <a:rPr lang="nb-NO" sz="1050" dirty="0" err="1">
                <a:cs typeface="Arial" panose="020B0604020202020204" pitchFamily="34" charset="0"/>
              </a:rPr>
              <a:t>geometry</a:t>
            </a:r>
            <a:r>
              <a:rPr lang="nb-NO" sz="1050" dirty="0">
                <a:cs typeface="Arial" panose="020B0604020202020204" pitchFamily="34" charset="0"/>
              </a:rPr>
              <a:t> and </a:t>
            </a:r>
            <a:r>
              <a:rPr lang="nb-NO" sz="1050" dirty="0" err="1">
                <a:cs typeface="Arial" panose="020B0604020202020204" pitchFamily="34" charset="0"/>
              </a:rPr>
              <a:t>layers</a:t>
            </a:r>
            <a:r>
              <a:rPr lang="nb-NO" sz="1050" dirty="0">
                <a:cs typeface="Arial" panose="020B0604020202020204" pitchFamily="34" charset="0"/>
              </a:rPr>
              <a:t> used in the </a:t>
            </a:r>
            <a:r>
              <a:rPr lang="nb-NO" sz="1050" dirty="0" err="1">
                <a:cs typeface="Arial" panose="020B0604020202020204" pitchFamily="34" charset="0"/>
              </a:rPr>
              <a:t>model</a:t>
            </a:r>
            <a:r>
              <a:rPr lang="nb-NO" sz="1050" dirty="0">
                <a:cs typeface="Arial" panose="020B0604020202020204" pitchFamily="34" charset="0"/>
              </a:rPr>
              <a:t>, </a:t>
            </a:r>
            <a:r>
              <a:rPr lang="nb-NO" sz="1050" dirty="0" err="1">
                <a:cs typeface="Arial" panose="020B0604020202020204" pitchFamily="34" charset="0"/>
              </a:rPr>
              <a:t>with</a:t>
            </a:r>
            <a:r>
              <a:rPr lang="nb-NO" sz="1050" dirty="0">
                <a:cs typeface="Arial" panose="020B0604020202020204" pitchFamily="34" charset="0"/>
              </a:rPr>
              <a:t> location of the sensors and </a:t>
            </a:r>
            <a:r>
              <a:rPr lang="nb-NO" sz="1050" dirty="0" err="1">
                <a:cs typeface="Arial" panose="020B0604020202020204" pitchFamily="34" charset="0"/>
              </a:rPr>
              <a:t>picture</a:t>
            </a:r>
            <a:r>
              <a:rPr lang="nb-NO" sz="1050" dirty="0">
                <a:cs typeface="Arial" panose="020B0604020202020204" pitchFamily="34" charset="0"/>
              </a:rPr>
              <a:t> of the </a:t>
            </a:r>
            <a:r>
              <a:rPr lang="nb-NO" sz="1050" dirty="0" err="1">
                <a:cs typeface="Arial" panose="020B0604020202020204" pitchFamily="34" charset="0"/>
              </a:rPr>
              <a:t>vegetation</a:t>
            </a:r>
            <a:r>
              <a:rPr lang="nb-NO" sz="1050" dirty="0">
                <a:cs typeface="Arial" panose="020B0604020202020204" pitchFamily="34" charset="0"/>
              </a:rPr>
              <a:t> cover </a:t>
            </a:r>
            <a:r>
              <a:rPr lang="nb-NO" sz="1050" dirty="0" err="1">
                <a:cs typeface="Arial" panose="020B0604020202020204" pitchFamily="34" charset="0"/>
              </a:rPr>
              <a:t>along</a:t>
            </a:r>
            <a:r>
              <a:rPr lang="nb-NO" sz="1050" dirty="0">
                <a:cs typeface="Arial" panose="020B0604020202020204" pitchFamily="34" charset="0"/>
              </a:rPr>
              <a:t> the </a:t>
            </a:r>
            <a:r>
              <a:rPr lang="nb-NO" sz="1050" dirty="0" err="1">
                <a:cs typeface="Arial" panose="020B0604020202020204" pitchFamily="34" charset="0"/>
              </a:rPr>
              <a:t>slope</a:t>
            </a:r>
            <a:r>
              <a:rPr lang="nb-NO" sz="1050" dirty="0">
                <a:ea typeface="Calibri" panose="020F0502020204030204" pitchFamily="34" charset="0"/>
              </a:rPr>
              <a:t>.</a:t>
            </a:r>
            <a:endParaRPr lang="nb-NO" sz="1050" dirty="0"/>
          </a:p>
        </p:txBody>
      </p:sp>
      <p:graphicFrame>
        <p:nvGraphicFramePr>
          <p:cNvPr id="108" name="Table 107">
            <a:extLst>
              <a:ext uri="{FF2B5EF4-FFF2-40B4-BE49-F238E27FC236}">
                <a16:creationId xmlns:a16="http://schemas.microsoft.com/office/drawing/2014/main" id="{31B9BFA5-4382-49E8-8DFF-7AB422B92DAF}"/>
              </a:ext>
            </a:extLst>
          </p:cNvPr>
          <p:cNvGraphicFramePr>
            <a:graphicFrameLocks noGrp="1"/>
          </p:cNvGraphicFramePr>
          <p:nvPr>
            <p:extLst>
              <p:ext uri="{D42A27DB-BD31-4B8C-83A1-F6EECF244321}">
                <p14:modId xmlns:p14="http://schemas.microsoft.com/office/powerpoint/2010/main" val="2801015403"/>
              </p:ext>
            </p:extLst>
          </p:nvPr>
        </p:nvGraphicFramePr>
        <p:xfrm>
          <a:off x="249491" y="3282585"/>
          <a:ext cx="2346938" cy="700014"/>
        </p:xfrm>
        <a:graphic>
          <a:graphicData uri="http://schemas.openxmlformats.org/drawingml/2006/table">
            <a:tbl>
              <a:tblPr firstRow="1" firstCol="1" bandRow="1">
                <a:tableStyleId>{5C22544A-7EE6-4342-B048-85BDC9FD1C3A}</a:tableStyleId>
              </a:tblPr>
              <a:tblGrid>
                <a:gridCol w="295711">
                  <a:extLst>
                    <a:ext uri="{9D8B030D-6E8A-4147-A177-3AD203B41FA5}">
                      <a16:colId xmlns:a16="http://schemas.microsoft.com/office/drawing/2014/main" val="281547166"/>
                    </a:ext>
                  </a:extLst>
                </a:gridCol>
                <a:gridCol w="544847">
                  <a:extLst>
                    <a:ext uri="{9D8B030D-6E8A-4147-A177-3AD203B41FA5}">
                      <a16:colId xmlns:a16="http://schemas.microsoft.com/office/drawing/2014/main" val="3171572822"/>
                    </a:ext>
                  </a:extLst>
                </a:gridCol>
                <a:gridCol w="517764">
                  <a:extLst>
                    <a:ext uri="{9D8B030D-6E8A-4147-A177-3AD203B41FA5}">
                      <a16:colId xmlns:a16="http://schemas.microsoft.com/office/drawing/2014/main" val="2259760169"/>
                    </a:ext>
                  </a:extLst>
                </a:gridCol>
                <a:gridCol w="368434">
                  <a:extLst>
                    <a:ext uri="{9D8B030D-6E8A-4147-A177-3AD203B41FA5}">
                      <a16:colId xmlns:a16="http://schemas.microsoft.com/office/drawing/2014/main" val="3242550909"/>
                    </a:ext>
                  </a:extLst>
                </a:gridCol>
                <a:gridCol w="620182">
                  <a:extLst>
                    <a:ext uri="{9D8B030D-6E8A-4147-A177-3AD203B41FA5}">
                      <a16:colId xmlns:a16="http://schemas.microsoft.com/office/drawing/2014/main" val="4254941600"/>
                    </a:ext>
                  </a:extLst>
                </a:gridCol>
              </a:tblGrid>
              <a:tr h="312681">
                <a:tc>
                  <a:txBody>
                    <a:bodyPr/>
                    <a:lstStyle/>
                    <a:p>
                      <a:pPr>
                        <a:spcBef>
                          <a:spcPts val="600"/>
                        </a:spcBef>
                        <a:spcAft>
                          <a:spcPts val="0"/>
                        </a:spcAft>
                      </a:pPr>
                      <a:r>
                        <a:rPr lang="en-GB" sz="600" b="0">
                          <a:solidFill>
                            <a:schemeClr val="tx1"/>
                          </a:solidFill>
                          <a:effectLst/>
                        </a:rPr>
                        <a:t>Layer</a:t>
                      </a:r>
                      <a:endParaRPr lang="nb-NO" sz="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spcAft>
                          <a:spcPts val="0"/>
                        </a:spcAft>
                      </a:pPr>
                      <a:r>
                        <a:rPr lang="en-GB" sz="600" b="0" dirty="0">
                          <a:solidFill>
                            <a:schemeClr val="tx1"/>
                          </a:solidFill>
                          <a:effectLst/>
                        </a:rPr>
                        <a:t>Soil type</a:t>
                      </a:r>
                      <a:endParaRPr lang="nb-NO" sz="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spcAft>
                          <a:spcPts val="0"/>
                        </a:spcAft>
                      </a:pPr>
                      <a:r>
                        <a:rPr lang="en-GB" sz="600" b="0" dirty="0">
                          <a:solidFill>
                            <a:schemeClr val="tx1"/>
                          </a:solidFill>
                          <a:effectLst/>
                        </a:rPr>
                        <a:t>Depth of the layer (m)</a:t>
                      </a:r>
                      <a:endParaRPr lang="nb-NO" sz="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spcAft>
                          <a:spcPts val="0"/>
                        </a:spcAft>
                      </a:pPr>
                      <a:r>
                        <a:rPr lang="en-GB" sz="600" b="0" dirty="0">
                          <a:solidFill>
                            <a:schemeClr val="tx1"/>
                          </a:solidFill>
                          <a:effectLst/>
                        </a:rPr>
                        <a:t>Water content</a:t>
                      </a:r>
                      <a:r>
                        <a:rPr lang="nb-NO" sz="600" b="0" dirty="0">
                          <a:solidFill>
                            <a:schemeClr val="tx1"/>
                          </a:solidFill>
                          <a:effectLst/>
                        </a:rPr>
                        <a:t> </a:t>
                      </a:r>
                      <a:r>
                        <a:rPr lang="en-GB" sz="600" b="0" dirty="0">
                          <a:solidFill>
                            <a:schemeClr val="tx1"/>
                          </a:solidFill>
                          <a:effectLst/>
                        </a:rPr>
                        <a:t>(%)</a:t>
                      </a:r>
                      <a:endParaRPr lang="nb-NO" sz="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spcAft>
                          <a:spcPts val="0"/>
                        </a:spcAft>
                      </a:pPr>
                      <a:r>
                        <a:rPr lang="en-GB" sz="600" b="0" dirty="0">
                          <a:solidFill>
                            <a:schemeClr val="tx1"/>
                          </a:solidFill>
                          <a:effectLst/>
                        </a:rPr>
                        <a:t>Conditions</a:t>
                      </a:r>
                      <a:endParaRPr lang="nb-NO" sz="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7598475"/>
                  </a:ext>
                </a:extLst>
              </a:tr>
              <a:tr h="96833">
                <a:tc>
                  <a:txBody>
                    <a:bodyPr/>
                    <a:lstStyle/>
                    <a:p>
                      <a:pPr>
                        <a:spcBef>
                          <a:spcPts val="600"/>
                        </a:spcBef>
                        <a:spcAft>
                          <a:spcPts val="0"/>
                        </a:spcAft>
                      </a:pPr>
                      <a:r>
                        <a:rPr lang="en-GB" sz="600" b="0">
                          <a:solidFill>
                            <a:schemeClr val="tx1"/>
                          </a:solidFill>
                          <a:effectLst/>
                        </a:rPr>
                        <a:t>1</a:t>
                      </a:r>
                      <a:endParaRPr lang="nb-NO" sz="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spcAft>
                          <a:spcPts val="0"/>
                        </a:spcAft>
                      </a:pPr>
                      <a:r>
                        <a:rPr lang="en-GB" sz="600" b="0" dirty="0">
                          <a:solidFill>
                            <a:schemeClr val="tx1"/>
                          </a:solidFill>
                          <a:effectLst/>
                        </a:rPr>
                        <a:t>Sandy silt</a:t>
                      </a:r>
                      <a:endParaRPr lang="nb-NO" sz="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spcAft>
                          <a:spcPts val="0"/>
                        </a:spcAft>
                      </a:pPr>
                      <a:r>
                        <a:rPr lang="en-GB" sz="600" b="0">
                          <a:solidFill>
                            <a:schemeClr val="tx1"/>
                          </a:solidFill>
                          <a:effectLst/>
                        </a:rPr>
                        <a:t>6</a:t>
                      </a:r>
                      <a:endParaRPr lang="nb-NO" sz="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spcAft>
                          <a:spcPts val="0"/>
                        </a:spcAft>
                      </a:pPr>
                      <a:r>
                        <a:rPr lang="en-GB" sz="600" b="0" dirty="0">
                          <a:solidFill>
                            <a:schemeClr val="tx1"/>
                          </a:solidFill>
                          <a:effectLst/>
                        </a:rPr>
                        <a:t>12-20</a:t>
                      </a:r>
                      <a:endParaRPr lang="nb-NO" sz="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spcAft>
                          <a:spcPts val="0"/>
                        </a:spcAft>
                      </a:pPr>
                      <a:r>
                        <a:rPr lang="en-GB" sz="600" b="0">
                          <a:solidFill>
                            <a:schemeClr val="tx1"/>
                          </a:solidFill>
                          <a:effectLst/>
                        </a:rPr>
                        <a:t>Unsaturated</a:t>
                      </a:r>
                      <a:endParaRPr lang="nb-NO" sz="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3615390"/>
                  </a:ext>
                </a:extLst>
              </a:tr>
              <a:tr h="96833">
                <a:tc>
                  <a:txBody>
                    <a:bodyPr/>
                    <a:lstStyle/>
                    <a:p>
                      <a:pPr>
                        <a:spcBef>
                          <a:spcPts val="600"/>
                        </a:spcBef>
                        <a:spcAft>
                          <a:spcPts val="0"/>
                        </a:spcAft>
                      </a:pPr>
                      <a:r>
                        <a:rPr lang="en-GB" sz="600" b="0">
                          <a:solidFill>
                            <a:schemeClr val="tx1"/>
                          </a:solidFill>
                          <a:effectLst/>
                        </a:rPr>
                        <a:t>2</a:t>
                      </a:r>
                      <a:endParaRPr lang="nb-NO" sz="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spcAft>
                          <a:spcPts val="0"/>
                        </a:spcAft>
                      </a:pPr>
                      <a:r>
                        <a:rPr lang="en-GB" sz="600" b="0" dirty="0">
                          <a:solidFill>
                            <a:schemeClr val="tx1"/>
                          </a:solidFill>
                          <a:effectLst/>
                        </a:rPr>
                        <a:t>Clayey silt</a:t>
                      </a:r>
                      <a:endParaRPr lang="nb-NO" sz="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spcAft>
                          <a:spcPts val="0"/>
                        </a:spcAft>
                      </a:pPr>
                      <a:r>
                        <a:rPr lang="en-GB" sz="600" b="0" dirty="0">
                          <a:solidFill>
                            <a:schemeClr val="tx1"/>
                          </a:solidFill>
                          <a:effectLst/>
                        </a:rPr>
                        <a:t>3</a:t>
                      </a:r>
                      <a:endParaRPr lang="nb-NO" sz="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spcAft>
                          <a:spcPts val="0"/>
                        </a:spcAft>
                      </a:pPr>
                      <a:r>
                        <a:rPr lang="en-GB" sz="600" b="0" dirty="0">
                          <a:solidFill>
                            <a:schemeClr val="tx1"/>
                          </a:solidFill>
                          <a:effectLst/>
                        </a:rPr>
                        <a:t>24-29</a:t>
                      </a:r>
                      <a:endParaRPr lang="nb-NO" sz="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spcAft>
                          <a:spcPts val="0"/>
                        </a:spcAft>
                      </a:pPr>
                      <a:r>
                        <a:rPr lang="en-GB" sz="600" b="0" dirty="0" err="1">
                          <a:solidFill>
                            <a:schemeClr val="tx1"/>
                          </a:solidFill>
                          <a:effectLst/>
                        </a:rPr>
                        <a:t>Unsaturate</a:t>
                      </a:r>
                      <a:endParaRPr lang="nb-NO" sz="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22876253"/>
                  </a:ext>
                </a:extLst>
              </a:tr>
              <a:tr h="193667">
                <a:tc>
                  <a:txBody>
                    <a:bodyPr/>
                    <a:lstStyle/>
                    <a:p>
                      <a:pPr>
                        <a:spcBef>
                          <a:spcPts val="600"/>
                        </a:spcBef>
                        <a:spcAft>
                          <a:spcPts val="0"/>
                        </a:spcAft>
                      </a:pPr>
                      <a:r>
                        <a:rPr lang="en-GB" sz="600" b="0">
                          <a:solidFill>
                            <a:schemeClr val="tx1"/>
                          </a:solidFill>
                          <a:effectLst/>
                        </a:rPr>
                        <a:t>3</a:t>
                      </a:r>
                      <a:endParaRPr lang="nb-NO" sz="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spcAft>
                          <a:spcPts val="0"/>
                        </a:spcAft>
                      </a:pPr>
                      <a:r>
                        <a:rPr lang="en-GB" sz="600" b="0">
                          <a:solidFill>
                            <a:schemeClr val="tx1"/>
                          </a:solidFill>
                          <a:effectLst/>
                        </a:rPr>
                        <a:t>Firm marine clay</a:t>
                      </a:r>
                      <a:endParaRPr lang="nb-NO" sz="600" b="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spcAft>
                          <a:spcPts val="0"/>
                        </a:spcAft>
                      </a:pPr>
                      <a:r>
                        <a:rPr lang="en-GB" sz="600" b="0" dirty="0">
                          <a:solidFill>
                            <a:schemeClr val="tx1"/>
                          </a:solidFill>
                          <a:effectLst/>
                        </a:rPr>
                        <a:t>&gt;</a:t>
                      </a:r>
                      <a:r>
                        <a:rPr lang="nb-NO" sz="600" b="0" dirty="0">
                          <a:solidFill>
                            <a:schemeClr val="tx1"/>
                          </a:solidFill>
                          <a:effectLst/>
                        </a:rPr>
                        <a:t> 30</a:t>
                      </a:r>
                      <a:endParaRPr lang="nb-NO" sz="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spcAft>
                          <a:spcPts val="0"/>
                        </a:spcAft>
                      </a:pPr>
                      <a:r>
                        <a:rPr lang="en-GB" sz="600" b="0" dirty="0">
                          <a:solidFill>
                            <a:schemeClr val="tx1"/>
                          </a:solidFill>
                          <a:effectLst/>
                        </a:rPr>
                        <a:t>&gt;29%</a:t>
                      </a:r>
                      <a:endParaRPr lang="nb-NO" sz="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600"/>
                        </a:spcBef>
                        <a:spcAft>
                          <a:spcPts val="0"/>
                        </a:spcAft>
                      </a:pPr>
                      <a:r>
                        <a:rPr lang="en-GB" sz="600" b="0" dirty="0">
                          <a:solidFill>
                            <a:schemeClr val="tx1"/>
                          </a:solidFill>
                          <a:effectLst/>
                        </a:rPr>
                        <a:t>Saturated</a:t>
                      </a:r>
                      <a:endParaRPr lang="nb-NO" sz="6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54469" marR="5446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1283825"/>
                  </a:ext>
                </a:extLst>
              </a:tr>
            </a:tbl>
          </a:graphicData>
        </a:graphic>
      </p:graphicFrame>
      <p:pic>
        <p:nvPicPr>
          <p:cNvPr id="115" name="Picture 114">
            <a:extLst>
              <a:ext uri="{FF2B5EF4-FFF2-40B4-BE49-F238E27FC236}">
                <a16:creationId xmlns:a16="http://schemas.microsoft.com/office/drawing/2014/main" id="{05268CB3-2E78-433D-8A2F-1504AF943812}"/>
              </a:ext>
            </a:extLst>
          </p:cNvPr>
          <p:cNvPicPr>
            <a:picLocks noChangeAspect="1"/>
          </p:cNvPicPr>
          <p:nvPr/>
        </p:nvPicPr>
        <p:blipFill rotWithShape="1">
          <a:blip r:embed="rId6"/>
          <a:srcRect r="8342" b="10114"/>
          <a:stretch/>
        </p:blipFill>
        <p:spPr>
          <a:xfrm>
            <a:off x="2221428" y="5354833"/>
            <a:ext cx="2929080" cy="1241445"/>
          </a:xfrm>
          <a:prstGeom prst="rect">
            <a:avLst/>
          </a:prstGeom>
        </p:spPr>
      </p:pic>
      <p:sp>
        <p:nvSpPr>
          <p:cNvPr id="121" name="TextBox 120">
            <a:extLst>
              <a:ext uri="{FF2B5EF4-FFF2-40B4-BE49-F238E27FC236}">
                <a16:creationId xmlns:a16="http://schemas.microsoft.com/office/drawing/2014/main" id="{00793BCA-3980-4C67-8B39-30C920353CD0}"/>
              </a:ext>
            </a:extLst>
          </p:cNvPr>
          <p:cNvSpPr txBox="1"/>
          <p:nvPr/>
        </p:nvSpPr>
        <p:spPr>
          <a:xfrm>
            <a:off x="2168680" y="4854547"/>
            <a:ext cx="2361478" cy="374718"/>
          </a:xfrm>
          <a:prstGeom prst="rect">
            <a:avLst/>
          </a:prstGeom>
          <a:solidFill>
            <a:schemeClr val="bg1"/>
          </a:solidFill>
        </p:spPr>
        <p:txBody>
          <a:bodyPr wrap="square" rtlCol="0">
            <a:spAutoFit/>
          </a:bodyPr>
          <a:lstStyle/>
          <a:p>
            <a:pPr>
              <a:lnSpc>
                <a:spcPts val="1100"/>
              </a:lnSpc>
            </a:pPr>
            <a:r>
              <a:rPr lang="nb-NO" sz="1050" dirty="0">
                <a:cs typeface="Arial" panose="020B0604020202020204" pitchFamily="34" charset="0"/>
              </a:rPr>
              <a:t>Series of </a:t>
            </a:r>
            <a:r>
              <a:rPr lang="nb-NO" sz="1050" dirty="0" err="1">
                <a:cs typeface="Arial" panose="020B0604020202020204" pitchFamily="34" charset="0"/>
              </a:rPr>
              <a:t>simulations</a:t>
            </a:r>
            <a:r>
              <a:rPr lang="nb-NO" sz="1050" dirty="0">
                <a:cs typeface="Arial" panose="020B0604020202020204" pitchFamily="34" charset="0"/>
              </a:rPr>
              <a:t> in GEOSTUDIO (SEEP/W – SLOPE/W)</a:t>
            </a:r>
          </a:p>
        </p:txBody>
      </p:sp>
      <p:pic>
        <p:nvPicPr>
          <p:cNvPr id="123" name="Picture 122">
            <a:extLst>
              <a:ext uri="{FF2B5EF4-FFF2-40B4-BE49-F238E27FC236}">
                <a16:creationId xmlns:a16="http://schemas.microsoft.com/office/drawing/2014/main" id="{3E1A5A1E-0DC2-4A6A-9990-7A82C08487E5}"/>
              </a:ext>
            </a:extLst>
          </p:cNvPr>
          <p:cNvPicPr/>
          <p:nvPr/>
        </p:nvPicPr>
        <p:blipFill>
          <a:blip r:embed="rId7"/>
          <a:stretch>
            <a:fillRect/>
          </a:stretch>
        </p:blipFill>
        <p:spPr>
          <a:xfrm>
            <a:off x="133712" y="4814124"/>
            <a:ext cx="1859723" cy="1813732"/>
          </a:xfrm>
          <a:prstGeom prst="rect">
            <a:avLst/>
          </a:prstGeom>
        </p:spPr>
      </p:pic>
      <p:sp>
        <p:nvSpPr>
          <p:cNvPr id="9" name="TextBox 8">
            <a:extLst>
              <a:ext uri="{FF2B5EF4-FFF2-40B4-BE49-F238E27FC236}">
                <a16:creationId xmlns:a16="http://schemas.microsoft.com/office/drawing/2014/main" id="{7FB1026C-6204-4971-A9C9-FCA7B52A59A2}"/>
              </a:ext>
            </a:extLst>
          </p:cNvPr>
          <p:cNvSpPr txBox="1"/>
          <p:nvPr/>
        </p:nvSpPr>
        <p:spPr>
          <a:xfrm>
            <a:off x="293714" y="4564645"/>
            <a:ext cx="1539717" cy="276999"/>
          </a:xfrm>
          <a:prstGeom prst="rect">
            <a:avLst/>
          </a:prstGeom>
          <a:noFill/>
        </p:spPr>
        <p:txBody>
          <a:bodyPr wrap="none" rtlCol="0">
            <a:spAutoFit/>
          </a:bodyPr>
          <a:lstStyle/>
          <a:p>
            <a:r>
              <a:rPr lang="nb-NO" sz="1200" dirty="0" err="1"/>
              <a:t>Calibration</a:t>
            </a:r>
            <a:r>
              <a:rPr lang="nb-NO" sz="1200" dirty="0"/>
              <a:t> </a:t>
            </a:r>
            <a:r>
              <a:rPr lang="nb-NO" sz="1200" dirty="0" err="1"/>
              <a:t>procedure</a:t>
            </a:r>
            <a:endParaRPr lang="nb-NO" sz="1200" dirty="0"/>
          </a:p>
        </p:txBody>
      </p:sp>
      <p:pic>
        <p:nvPicPr>
          <p:cNvPr id="124" name="Picture 123">
            <a:extLst>
              <a:ext uri="{FF2B5EF4-FFF2-40B4-BE49-F238E27FC236}">
                <a16:creationId xmlns:a16="http://schemas.microsoft.com/office/drawing/2014/main" id="{4753EA98-695C-448C-90BF-61F54B7FD966}"/>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23538" y="1749363"/>
            <a:ext cx="3003142" cy="3511677"/>
          </a:xfrm>
          <a:prstGeom prst="rect">
            <a:avLst/>
          </a:prstGeom>
          <a:noFill/>
        </p:spPr>
      </p:pic>
      <p:pic>
        <p:nvPicPr>
          <p:cNvPr id="125" name="Picture 124">
            <a:extLst>
              <a:ext uri="{FF2B5EF4-FFF2-40B4-BE49-F238E27FC236}">
                <a16:creationId xmlns:a16="http://schemas.microsoft.com/office/drawing/2014/main" id="{3900F5FE-FA46-4BED-A1C5-F9278F91279F}"/>
              </a:ext>
            </a:extLst>
          </p:cNvPr>
          <p:cNvPicPr>
            <a:picLocks noChangeAspect="1"/>
          </p:cNvPicPr>
          <p:nvPr/>
        </p:nvPicPr>
        <p:blipFill>
          <a:blip r:embed="rId9"/>
          <a:stretch>
            <a:fillRect/>
          </a:stretch>
        </p:blipFill>
        <p:spPr>
          <a:xfrm>
            <a:off x="5493394" y="5660601"/>
            <a:ext cx="1837036" cy="721059"/>
          </a:xfrm>
          <a:prstGeom prst="rect">
            <a:avLst/>
          </a:prstGeom>
        </p:spPr>
      </p:pic>
      <p:pic>
        <p:nvPicPr>
          <p:cNvPr id="126" name="Picture 125">
            <a:extLst>
              <a:ext uri="{FF2B5EF4-FFF2-40B4-BE49-F238E27FC236}">
                <a16:creationId xmlns:a16="http://schemas.microsoft.com/office/drawing/2014/main" id="{0A5DC74B-FEAA-43AB-8218-2A78898BF0C4}"/>
              </a:ext>
            </a:extLst>
          </p:cNvPr>
          <p:cNvPicPr>
            <a:picLocks noChangeAspect="1"/>
          </p:cNvPicPr>
          <p:nvPr/>
        </p:nvPicPr>
        <p:blipFill>
          <a:blip r:embed="rId10"/>
          <a:stretch>
            <a:fillRect/>
          </a:stretch>
        </p:blipFill>
        <p:spPr>
          <a:xfrm>
            <a:off x="5493393" y="6339298"/>
            <a:ext cx="1851284" cy="326993"/>
          </a:xfrm>
          <a:prstGeom prst="rect">
            <a:avLst/>
          </a:prstGeom>
        </p:spPr>
      </p:pic>
      <p:sp>
        <p:nvSpPr>
          <p:cNvPr id="127" name="Rectangle 126">
            <a:extLst>
              <a:ext uri="{FF2B5EF4-FFF2-40B4-BE49-F238E27FC236}">
                <a16:creationId xmlns:a16="http://schemas.microsoft.com/office/drawing/2014/main" id="{967EF373-F944-494C-AECE-7A9ECC43BD7E}"/>
              </a:ext>
            </a:extLst>
          </p:cNvPr>
          <p:cNvSpPr/>
          <p:nvPr/>
        </p:nvSpPr>
        <p:spPr>
          <a:xfrm>
            <a:off x="5368281" y="1191745"/>
            <a:ext cx="3404975" cy="515526"/>
          </a:xfrm>
          <a:prstGeom prst="rect">
            <a:avLst/>
          </a:prstGeom>
        </p:spPr>
        <p:txBody>
          <a:bodyPr wrap="square">
            <a:spAutoFit/>
          </a:bodyPr>
          <a:lstStyle/>
          <a:p>
            <a:pPr>
              <a:lnSpc>
                <a:spcPts val="1100"/>
              </a:lnSpc>
              <a:spcBef>
                <a:spcPts val="600"/>
              </a:spcBef>
              <a:spcAft>
                <a:spcPts val="600"/>
              </a:spcAft>
            </a:pPr>
            <a:r>
              <a:rPr lang="en-GB" sz="1000" dirty="0">
                <a:ea typeface="Times New Roman" panose="02020603050405020304" pitchFamily="18" charset="0"/>
                <a:cs typeface="Arial" panose="020B0604020202020204" pitchFamily="34" charset="0"/>
              </a:rPr>
              <a:t>Taylor diagrams comparing modelled and measured VWC respectively for the following depth: a) 0.1 m, b) 0.5 m, c) 1 m, d) 2 m, e) 4 m and f) 6 m.</a:t>
            </a:r>
            <a:endParaRPr lang="nb-NO" sz="1000" dirty="0">
              <a:ea typeface="Times New Roman" panose="02020603050405020304" pitchFamily="18" charset="0"/>
              <a:cs typeface="Arial" panose="020B0604020202020204" pitchFamily="34" charset="0"/>
            </a:endParaRPr>
          </a:p>
        </p:txBody>
      </p:sp>
      <p:sp>
        <p:nvSpPr>
          <p:cNvPr id="128" name="TextBox 127">
            <a:extLst>
              <a:ext uri="{FF2B5EF4-FFF2-40B4-BE49-F238E27FC236}">
                <a16:creationId xmlns:a16="http://schemas.microsoft.com/office/drawing/2014/main" id="{DEFEF0FD-4B88-4B8B-A06C-F2B8A069EACE}"/>
              </a:ext>
            </a:extLst>
          </p:cNvPr>
          <p:cNvSpPr txBox="1"/>
          <p:nvPr/>
        </p:nvSpPr>
        <p:spPr>
          <a:xfrm>
            <a:off x="7272755" y="5374362"/>
            <a:ext cx="1373555" cy="1515800"/>
          </a:xfrm>
          <a:prstGeom prst="rect">
            <a:avLst/>
          </a:prstGeom>
          <a:noFill/>
        </p:spPr>
        <p:txBody>
          <a:bodyPr wrap="square" rtlCol="0">
            <a:spAutoFit/>
          </a:bodyPr>
          <a:lstStyle/>
          <a:p>
            <a:pPr marL="72000" indent="-72000">
              <a:lnSpc>
                <a:spcPts val="900"/>
              </a:lnSpc>
              <a:buFont typeface="Arial" panose="020B0604020202020204" pitchFamily="34" charset="0"/>
              <a:buChar char="•"/>
            </a:pPr>
            <a:r>
              <a:rPr lang="nb-NO" sz="800" dirty="0">
                <a:cs typeface="Arial" panose="020B0604020202020204" pitchFamily="34" charset="0"/>
              </a:rPr>
              <a:t>Best </a:t>
            </a:r>
            <a:r>
              <a:rPr lang="nb-NO" sz="800" dirty="0" err="1">
                <a:cs typeface="Arial" panose="020B0604020202020204" pitchFamily="34" charset="0"/>
              </a:rPr>
              <a:t>correlation</a:t>
            </a:r>
            <a:r>
              <a:rPr lang="nb-NO" sz="800" dirty="0">
                <a:cs typeface="Arial" panose="020B0604020202020204" pitchFamily="34" charset="0"/>
              </a:rPr>
              <a:t> </a:t>
            </a:r>
            <a:r>
              <a:rPr lang="nb-NO" sz="800" dirty="0" err="1">
                <a:cs typeface="Arial" panose="020B0604020202020204" pitchFamily="34" charset="0"/>
              </a:rPr>
              <a:t>coefficients</a:t>
            </a:r>
            <a:r>
              <a:rPr lang="nb-NO" sz="800" dirty="0">
                <a:cs typeface="Arial" panose="020B0604020202020204" pitchFamily="34" charset="0"/>
              </a:rPr>
              <a:t> for </a:t>
            </a:r>
            <a:r>
              <a:rPr lang="nb-NO" sz="800" dirty="0" err="1">
                <a:cs typeface="Arial" panose="020B0604020202020204" pitchFamily="34" charset="0"/>
              </a:rPr>
              <a:t>C_Cl_VE</a:t>
            </a:r>
            <a:r>
              <a:rPr lang="nb-NO" sz="800" dirty="0">
                <a:cs typeface="Arial" panose="020B0604020202020204" pitchFamily="34" charset="0"/>
              </a:rPr>
              <a:t>;</a:t>
            </a:r>
          </a:p>
          <a:p>
            <a:pPr marL="72000" indent="-72000">
              <a:lnSpc>
                <a:spcPts val="900"/>
              </a:lnSpc>
              <a:buFont typeface="Arial" panose="020B0604020202020204" pitchFamily="34" charset="0"/>
              <a:buChar char="•"/>
            </a:pPr>
            <a:endParaRPr lang="nb-NO" sz="800" dirty="0">
              <a:cs typeface="Arial" panose="020B0604020202020204" pitchFamily="34" charset="0"/>
            </a:endParaRPr>
          </a:p>
          <a:p>
            <a:pPr marL="72000" indent="-72000">
              <a:lnSpc>
                <a:spcPts val="900"/>
              </a:lnSpc>
              <a:buFont typeface="Arial" panose="020B0604020202020204" pitchFamily="34" charset="0"/>
              <a:buChar char="•"/>
            </a:pPr>
            <a:r>
              <a:rPr lang="nb-NO" sz="800" dirty="0" err="1">
                <a:cs typeface="Arial" panose="020B0604020202020204" pitchFamily="34" charset="0"/>
              </a:rPr>
              <a:t>Accurate</a:t>
            </a:r>
            <a:r>
              <a:rPr lang="nb-NO" sz="800" dirty="0">
                <a:cs typeface="Arial" panose="020B0604020202020204" pitchFamily="34" charset="0"/>
              </a:rPr>
              <a:t> </a:t>
            </a:r>
            <a:r>
              <a:rPr lang="nb-NO" sz="800" dirty="0" err="1">
                <a:cs typeface="Arial" panose="020B0604020202020204" pitchFamily="34" charset="0"/>
              </a:rPr>
              <a:t>simulation</a:t>
            </a:r>
            <a:r>
              <a:rPr lang="nb-NO" sz="800" dirty="0">
                <a:cs typeface="Arial" panose="020B0604020202020204" pitchFamily="34" charset="0"/>
              </a:rPr>
              <a:t> at </a:t>
            </a:r>
            <a:r>
              <a:rPr lang="nb-NO" sz="800" dirty="0" err="1">
                <a:cs typeface="Arial" panose="020B0604020202020204" pitchFamily="34" charset="0"/>
              </a:rPr>
              <a:t>small</a:t>
            </a:r>
            <a:r>
              <a:rPr lang="nb-NO" sz="800" dirty="0">
                <a:cs typeface="Arial" panose="020B0604020202020204" pitchFamily="34" charset="0"/>
              </a:rPr>
              <a:t> </a:t>
            </a:r>
            <a:r>
              <a:rPr lang="nb-NO" sz="800" dirty="0" err="1">
                <a:cs typeface="Arial" panose="020B0604020202020204" pitchFamily="34" charset="0"/>
              </a:rPr>
              <a:t>depths</a:t>
            </a:r>
            <a:r>
              <a:rPr lang="nb-NO" sz="800" dirty="0">
                <a:cs typeface="Arial" panose="020B0604020202020204" pitchFamily="34" charset="0"/>
              </a:rPr>
              <a:t> (&lt; 1m)</a:t>
            </a:r>
          </a:p>
          <a:p>
            <a:pPr marL="72000" indent="-72000">
              <a:lnSpc>
                <a:spcPts val="900"/>
              </a:lnSpc>
              <a:buFont typeface="Arial" panose="020B0604020202020204" pitchFamily="34" charset="0"/>
              <a:buChar char="•"/>
            </a:pPr>
            <a:endParaRPr lang="nb-NO" sz="800" dirty="0">
              <a:cs typeface="Arial" panose="020B0604020202020204" pitchFamily="34" charset="0"/>
            </a:endParaRPr>
          </a:p>
          <a:p>
            <a:pPr marL="72000" indent="-72000">
              <a:lnSpc>
                <a:spcPts val="900"/>
              </a:lnSpc>
              <a:buFont typeface="Arial" panose="020B0604020202020204" pitchFamily="34" charset="0"/>
              <a:buChar char="•"/>
            </a:pPr>
            <a:r>
              <a:rPr lang="nb-NO" sz="800" dirty="0">
                <a:cs typeface="Arial" panose="020B0604020202020204" pitchFamily="34" charset="0"/>
              </a:rPr>
              <a:t>The </a:t>
            </a:r>
            <a:r>
              <a:rPr lang="nb-NO" sz="800" dirty="0" err="1">
                <a:cs typeface="Arial" panose="020B0604020202020204" pitchFamily="34" charset="0"/>
              </a:rPr>
              <a:t>simulations</a:t>
            </a:r>
            <a:r>
              <a:rPr lang="nb-NO" sz="800" dirty="0">
                <a:cs typeface="Arial" panose="020B0604020202020204" pitchFamily="34" charset="0"/>
              </a:rPr>
              <a:t> </a:t>
            </a:r>
            <a:r>
              <a:rPr lang="nb-NO" sz="800" dirty="0" err="1">
                <a:cs typeface="Arial" panose="020B0604020202020204" pitchFamily="34" charset="0"/>
              </a:rPr>
              <a:t>are</a:t>
            </a:r>
            <a:r>
              <a:rPr lang="nb-NO" sz="800" dirty="0">
                <a:cs typeface="Arial" panose="020B0604020202020204" pitchFamily="34" charset="0"/>
              </a:rPr>
              <a:t> not so </a:t>
            </a:r>
            <a:r>
              <a:rPr lang="nb-NO" sz="800" dirty="0" err="1">
                <a:cs typeface="Arial" panose="020B0604020202020204" pitchFamily="34" charset="0"/>
              </a:rPr>
              <a:t>accurate</a:t>
            </a:r>
            <a:r>
              <a:rPr lang="nb-NO" sz="800" dirty="0">
                <a:cs typeface="Arial" panose="020B0604020202020204" pitchFamily="34" charset="0"/>
              </a:rPr>
              <a:t> for </a:t>
            </a:r>
            <a:r>
              <a:rPr lang="nb-NO" sz="800" dirty="0" err="1">
                <a:cs typeface="Arial" panose="020B0604020202020204" pitchFamily="34" charset="0"/>
              </a:rPr>
              <a:t>intermediate</a:t>
            </a:r>
            <a:r>
              <a:rPr lang="nb-NO" sz="800" dirty="0">
                <a:cs typeface="Arial" panose="020B0604020202020204" pitchFamily="34" charset="0"/>
              </a:rPr>
              <a:t> </a:t>
            </a:r>
            <a:r>
              <a:rPr lang="nb-NO" sz="800" dirty="0" err="1">
                <a:cs typeface="Arial" panose="020B0604020202020204" pitchFamily="34" charset="0"/>
              </a:rPr>
              <a:t>depths</a:t>
            </a:r>
            <a:r>
              <a:rPr lang="nb-NO" sz="800" dirty="0">
                <a:cs typeface="Arial" panose="020B0604020202020204" pitchFamily="34" charset="0"/>
              </a:rPr>
              <a:t>, </a:t>
            </a:r>
            <a:r>
              <a:rPr lang="nb-NO" sz="800" dirty="0" err="1">
                <a:cs typeface="Arial" panose="020B0604020202020204" pitchFamily="34" charset="0"/>
              </a:rPr>
              <a:t>possibly</a:t>
            </a:r>
            <a:r>
              <a:rPr lang="nb-NO" sz="800" dirty="0">
                <a:cs typeface="Arial" panose="020B0604020202020204" pitchFamily="34" charset="0"/>
              </a:rPr>
              <a:t> due to the </a:t>
            </a:r>
            <a:r>
              <a:rPr lang="nb-NO" sz="800" dirty="0" err="1">
                <a:cs typeface="Arial" panose="020B0604020202020204" pitchFamily="34" charset="0"/>
              </a:rPr>
              <a:t>presence</a:t>
            </a:r>
            <a:r>
              <a:rPr lang="nb-NO" sz="800" dirty="0">
                <a:cs typeface="Arial" panose="020B0604020202020204" pitchFamily="34" charset="0"/>
              </a:rPr>
              <a:t> of a </a:t>
            </a:r>
            <a:r>
              <a:rPr lang="nb-NO" sz="800" dirty="0" err="1">
                <a:cs typeface="Arial" panose="020B0604020202020204" pitchFamily="34" charset="0"/>
              </a:rPr>
              <a:t>drained</a:t>
            </a:r>
            <a:r>
              <a:rPr lang="nb-NO" sz="800" dirty="0">
                <a:cs typeface="Arial" panose="020B0604020202020204" pitchFamily="34" charset="0"/>
              </a:rPr>
              <a:t> </a:t>
            </a:r>
            <a:r>
              <a:rPr lang="nb-NO" sz="800" dirty="0" err="1">
                <a:cs typeface="Arial" panose="020B0604020202020204" pitchFamily="34" charset="0"/>
              </a:rPr>
              <a:t>layer</a:t>
            </a:r>
            <a:r>
              <a:rPr lang="nb-NO" sz="800" dirty="0">
                <a:cs typeface="Arial" panose="020B0604020202020204" pitchFamily="34" charset="0"/>
              </a:rPr>
              <a:t> (not </a:t>
            </a:r>
            <a:r>
              <a:rPr lang="nb-NO" sz="800" dirty="0" err="1">
                <a:cs typeface="Arial" panose="020B0604020202020204" pitchFamily="34" charset="0"/>
              </a:rPr>
              <a:t>simulated</a:t>
            </a:r>
            <a:r>
              <a:rPr lang="nb-NO" sz="800" dirty="0">
                <a:cs typeface="Arial" panose="020B0604020202020204" pitchFamily="34" charset="0"/>
              </a:rPr>
              <a:t>)</a:t>
            </a:r>
          </a:p>
          <a:p>
            <a:pPr marL="171450" indent="-171450">
              <a:buFont typeface="Arial" panose="020B0604020202020204" pitchFamily="34" charset="0"/>
              <a:buChar char="•"/>
            </a:pPr>
            <a:endParaRPr lang="nb-NO" sz="1000" dirty="0">
              <a:latin typeface="Arial" panose="020B0604020202020204" pitchFamily="34" charset="0"/>
              <a:cs typeface="Arial" panose="020B0604020202020204" pitchFamily="34" charset="0"/>
            </a:endParaRPr>
          </a:p>
        </p:txBody>
      </p:sp>
      <p:sp>
        <p:nvSpPr>
          <p:cNvPr id="129" name="Rectangle 128">
            <a:extLst>
              <a:ext uri="{FF2B5EF4-FFF2-40B4-BE49-F238E27FC236}">
                <a16:creationId xmlns:a16="http://schemas.microsoft.com/office/drawing/2014/main" id="{2E2EAA5A-185D-473A-B643-A8279248F3E4}"/>
              </a:ext>
            </a:extLst>
          </p:cNvPr>
          <p:cNvSpPr/>
          <p:nvPr/>
        </p:nvSpPr>
        <p:spPr>
          <a:xfrm>
            <a:off x="5410607" y="5354833"/>
            <a:ext cx="3211292" cy="1392086"/>
          </a:xfrm>
          <a:prstGeom prst="rect">
            <a:avLst/>
          </a:prstGeom>
          <a:noFill/>
          <a:ln>
            <a:solidFill>
              <a:srgbClr val="5486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1" name="TextBox 130">
            <a:extLst>
              <a:ext uri="{FF2B5EF4-FFF2-40B4-BE49-F238E27FC236}">
                <a16:creationId xmlns:a16="http://schemas.microsoft.com/office/drawing/2014/main" id="{870C3A64-E1F0-4CA0-A202-38D8E424D35F}"/>
              </a:ext>
            </a:extLst>
          </p:cNvPr>
          <p:cNvSpPr txBox="1"/>
          <p:nvPr/>
        </p:nvSpPr>
        <p:spPr>
          <a:xfrm>
            <a:off x="5621917" y="5342417"/>
            <a:ext cx="1486176" cy="276999"/>
          </a:xfrm>
          <a:prstGeom prst="rect">
            <a:avLst/>
          </a:prstGeom>
          <a:noFill/>
        </p:spPr>
        <p:txBody>
          <a:bodyPr wrap="none" rtlCol="0">
            <a:spAutoFit/>
          </a:bodyPr>
          <a:lstStyle/>
          <a:p>
            <a:r>
              <a:rPr lang="nb-NO" sz="1200" dirty="0" err="1"/>
              <a:t>Validation</a:t>
            </a:r>
            <a:r>
              <a:rPr lang="nb-NO" sz="1200" dirty="0"/>
              <a:t> </a:t>
            </a:r>
            <a:r>
              <a:rPr lang="nb-NO" sz="1200" dirty="0" err="1"/>
              <a:t>procedure</a:t>
            </a:r>
            <a:endParaRPr lang="nb-NO" sz="1200" dirty="0"/>
          </a:p>
        </p:txBody>
      </p:sp>
      <p:sp>
        <p:nvSpPr>
          <p:cNvPr id="132" name="TextBox 131">
            <a:extLst>
              <a:ext uri="{FF2B5EF4-FFF2-40B4-BE49-F238E27FC236}">
                <a16:creationId xmlns:a16="http://schemas.microsoft.com/office/drawing/2014/main" id="{D8F8B535-D2BD-4C7E-8D41-9AB4A4686E96}"/>
              </a:ext>
            </a:extLst>
          </p:cNvPr>
          <p:cNvSpPr txBox="1"/>
          <p:nvPr/>
        </p:nvSpPr>
        <p:spPr>
          <a:xfrm>
            <a:off x="8937339" y="3812757"/>
            <a:ext cx="2960947" cy="938719"/>
          </a:xfrm>
          <a:prstGeom prst="rect">
            <a:avLst/>
          </a:prstGeom>
          <a:noFill/>
        </p:spPr>
        <p:txBody>
          <a:bodyPr wrap="square" rtlCol="0">
            <a:spAutoFit/>
          </a:bodyPr>
          <a:lstStyle/>
          <a:p>
            <a:pPr marL="171450" indent="-171450">
              <a:lnSpc>
                <a:spcPts val="1100"/>
              </a:lnSpc>
              <a:buFont typeface="Arial" panose="020B0604020202020204" pitchFamily="34" charset="0"/>
              <a:buChar char="•"/>
            </a:pPr>
            <a:r>
              <a:rPr lang="nb-NO" sz="1000" dirty="0">
                <a:cs typeface="Arial" panose="020B0604020202020204" pitchFamily="34" charset="0"/>
              </a:rPr>
              <a:t>The </a:t>
            </a:r>
            <a:r>
              <a:rPr lang="nb-NO" sz="1000" dirty="0" err="1">
                <a:cs typeface="Arial" panose="020B0604020202020204" pitchFamily="34" charset="0"/>
              </a:rPr>
              <a:t>Safety</a:t>
            </a:r>
            <a:r>
              <a:rPr lang="nb-NO" sz="1000" dirty="0">
                <a:cs typeface="Arial" panose="020B0604020202020204" pitchFamily="34" charset="0"/>
              </a:rPr>
              <a:t> </a:t>
            </a:r>
            <a:r>
              <a:rPr lang="nb-NO" sz="1000" dirty="0" err="1">
                <a:cs typeface="Arial" panose="020B0604020202020204" pitchFamily="34" charset="0"/>
              </a:rPr>
              <a:t>Factor</a:t>
            </a:r>
            <a:r>
              <a:rPr lang="nb-NO" sz="1000" dirty="0">
                <a:cs typeface="Arial" panose="020B0604020202020204" pitchFamily="34" charset="0"/>
              </a:rPr>
              <a:t> is &lt; 1 in the case NC_R, so it </a:t>
            </a:r>
            <a:r>
              <a:rPr lang="nb-NO" sz="1000" dirty="0" err="1">
                <a:cs typeface="Arial" panose="020B0604020202020204" pitchFamily="34" charset="0"/>
              </a:rPr>
              <a:t>underestimates</a:t>
            </a:r>
            <a:r>
              <a:rPr lang="nb-NO" sz="1000" dirty="0">
                <a:cs typeface="Arial" panose="020B0604020202020204" pitchFamily="34" charset="0"/>
              </a:rPr>
              <a:t> the real FS </a:t>
            </a:r>
            <a:r>
              <a:rPr lang="nb-NO" sz="1000" dirty="0" err="1">
                <a:cs typeface="Arial" panose="020B0604020202020204" pitchFamily="34" charset="0"/>
              </a:rPr>
              <a:t>condition</a:t>
            </a:r>
            <a:endParaRPr lang="nb-NO" sz="1000" dirty="0">
              <a:cs typeface="Arial" panose="020B0604020202020204" pitchFamily="34" charset="0"/>
            </a:endParaRPr>
          </a:p>
          <a:p>
            <a:pPr marL="171450" indent="-171450">
              <a:lnSpc>
                <a:spcPts val="1100"/>
              </a:lnSpc>
              <a:buFont typeface="Arial" panose="020B0604020202020204" pitchFamily="34" charset="0"/>
              <a:buChar char="•"/>
            </a:pPr>
            <a:endParaRPr lang="nb-NO" sz="1000" dirty="0">
              <a:cs typeface="Arial" panose="020B0604020202020204" pitchFamily="34" charset="0"/>
            </a:endParaRPr>
          </a:p>
          <a:p>
            <a:pPr marL="171450" indent="-171450">
              <a:lnSpc>
                <a:spcPts val="1100"/>
              </a:lnSpc>
              <a:buFont typeface="Arial" panose="020B0604020202020204" pitchFamily="34" charset="0"/>
              <a:buChar char="•"/>
            </a:pPr>
            <a:r>
              <a:rPr lang="nb-NO" sz="1000" dirty="0">
                <a:cs typeface="Arial" panose="020B0604020202020204" pitchFamily="34" charset="0"/>
              </a:rPr>
              <a:t>The </a:t>
            </a:r>
            <a:r>
              <a:rPr lang="nb-NO" sz="1000" dirty="0" err="1">
                <a:cs typeface="Arial" panose="020B0604020202020204" pitchFamily="34" charset="0"/>
              </a:rPr>
              <a:t>Safety</a:t>
            </a:r>
            <a:r>
              <a:rPr lang="nb-NO" sz="1000" dirty="0">
                <a:cs typeface="Arial" panose="020B0604020202020204" pitchFamily="34" charset="0"/>
              </a:rPr>
              <a:t> </a:t>
            </a:r>
            <a:r>
              <a:rPr lang="nb-NO" sz="1000" dirty="0" err="1">
                <a:cs typeface="Arial" panose="020B0604020202020204" pitchFamily="34" charset="0"/>
              </a:rPr>
              <a:t>factor</a:t>
            </a:r>
            <a:r>
              <a:rPr lang="nb-NO" sz="1000" dirty="0">
                <a:cs typeface="Arial" panose="020B0604020202020204" pitchFamily="34" charset="0"/>
              </a:rPr>
              <a:t> (FS) </a:t>
            </a:r>
            <a:r>
              <a:rPr lang="nb-NO" sz="1000" dirty="0" err="1">
                <a:cs typeface="Arial" panose="020B0604020202020204" pitchFamily="34" charset="0"/>
              </a:rPr>
              <a:t>can</a:t>
            </a:r>
            <a:r>
              <a:rPr lang="nb-NO" sz="1000" dirty="0">
                <a:cs typeface="Arial" panose="020B0604020202020204" pitchFamily="34" charset="0"/>
              </a:rPr>
              <a:t> have an </a:t>
            </a:r>
            <a:r>
              <a:rPr lang="nb-NO" sz="1000" dirty="0" err="1">
                <a:cs typeface="Arial" panose="020B0604020202020204" pitchFamily="34" charset="0"/>
              </a:rPr>
              <a:t>increment</a:t>
            </a:r>
            <a:r>
              <a:rPr lang="nb-NO" sz="1000" dirty="0">
                <a:cs typeface="Arial" panose="020B0604020202020204" pitchFamily="34" charset="0"/>
              </a:rPr>
              <a:t> of up to 18% </a:t>
            </a:r>
            <a:r>
              <a:rPr lang="nb-NO" sz="1000" dirty="0" err="1">
                <a:cs typeface="Arial" panose="020B0604020202020204" pitchFamily="34" charset="0"/>
              </a:rPr>
              <a:t>when</a:t>
            </a:r>
            <a:r>
              <a:rPr lang="nb-NO" sz="1000" dirty="0">
                <a:cs typeface="Arial" panose="020B0604020202020204" pitchFamily="34" charset="0"/>
              </a:rPr>
              <a:t> </a:t>
            </a:r>
            <a:r>
              <a:rPr lang="nb-NO" sz="1000" dirty="0" err="1">
                <a:cs typeface="Arial" panose="020B0604020202020204" pitchFamily="34" charset="0"/>
              </a:rPr>
              <a:t>considering</a:t>
            </a:r>
            <a:r>
              <a:rPr lang="nb-NO" sz="1000" dirty="0">
                <a:cs typeface="Arial" panose="020B0604020202020204" pitchFamily="34" charset="0"/>
              </a:rPr>
              <a:t> </a:t>
            </a:r>
            <a:r>
              <a:rPr lang="nb-NO" sz="1000" dirty="0" err="1">
                <a:cs typeface="Arial" panose="020B0604020202020204" pitchFamily="34" charset="0"/>
              </a:rPr>
              <a:t>climate</a:t>
            </a:r>
            <a:r>
              <a:rPr lang="nb-NO" sz="1000" dirty="0">
                <a:cs typeface="Arial" panose="020B0604020202020204" pitchFamily="34" charset="0"/>
              </a:rPr>
              <a:t> </a:t>
            </a:r>
            <a:r>
              <a:rPr lang="nb-NO" sz="1000" dirty="0" err="1">
                <a:cs typeface="Arial" panose="020B0604020202020204" pitchFamily="34" charset="0"/>
              </a:rPr>
              <a:t>conditions</a:t>
            </a:r>
            <a:r>
              <a:rPr lang="nb-NO" sz="1000" dirty="0">
                <a:cs typeface="Arial" panose="020B0604020202020204" pitchFamily="34" charset="0"/>
              </a:rPr>
              <a:t> and </a:t>
            </a:r>
            <a:r>
              <a:rPr lang="nb-NO" sz="1000" dirty="0" err="1">
                <a:cs typeface="Arial" panose="020B0604020202020204" pitchFamily="34" charset="0"/>
              </a:rPr>
              <a:t>vegetation</a:t>
            </a:r>
            <a:r>
              <a:rPr lang="nb-NO" sz="1000" dirty="0">
                <a:cs typeface="Arial" panose="020B0604020202020204" pitchFamily="34" charset="0"/>
              </a:rPr>
              <a:t>.</a:t>
            </a:r>
            <a:endParaRPr lang="nb-NO" sz="1050" dirty="0">
              <a:cs typeface="Arial" panose="020B0604020202020204" pitchFamily="34" charset="0"/>
            </a:endParaRPr>
          </a:p>
        </p:txBody>
      </p:sp>
      <p:pic>
        <p:nvPicPr>
          <p:cNvPr id="133" name="Picture 132">
            <a:extLst>
              <a:ext uri="{FF2B5EF4-FFF2-40B4-BE49-F238E27FC236}">
                <a16:creationId xmlns:a16="http://schemas.microsoft.com/office/drawing/2014/main" id="{0228DDE1-7CEE-4575-8DEE-AAC0C8F71094}"/>
              </a:ext>
            </a:extLst>
          </p:cNvPr>
          <p:cNvPicPr>
            <a:picLocks noChangeAspect="1"/>
          </p:cNvPicPr>
          <p:nvPr/>
        </p:nvPicPr>
        <p:blipFill>
          <a:blip r:embed="rId11"/>
          <a:stretch>
            <a:fillRect/>
          </a:stretch>
        </p:blipFill>
        <p:spPr>
          <a:xfrm>
            <a:off x="8938749" y="1854977"/>
            <a:ext cx="2886066" cy="1842994"/>
          </a:xfrm>
          <a:prstGeom prst="rect">
            <a:avLst/>
          </a:prstGeom>
        </p:spPr>
      </p:pic>
      <p:sp>
        <p:nvSpPr>
          <p:cNvPr id="134" name="Rectangle 133">
            <a:extLst>
              <a:ext uri="{FF2B5EF4-FFF2-40B4-BE49-F238E27FC236}">
                <a16:creationId xmlns:a16="http://schemas.microsoft.com/office/drawing/2014/main" id="{AA3DC8A9-B51D-4056-A22A-27A883941C05}"/>
              </a:ext>
            </a:extLst>
          </p:cNvPr>
          <p:cNvSpPr/>
          <p:nvPr/>
        </p:nvSpPr>
        <p:spPr>
          <a:xfrm>
            <a:off x="8938749" y="1191745"/>
            <a:ext cx="3003142" cy="515526"/>
          </a:xfrm>
          <a:prstGeom prst="rect">
            <a:avLst/>
          </a:prstGeom>
        </p:spPr>
        <p:txBody>
          <a:bodyPr wrap="square">
            <a:spAutoFit/>
          </a:bodyPr>
          <a:lstStyle/>
          <a:p>
            <a:pPr algn="just">
              <a:lnSpc>
                <a:spcPts val="1100"/>
              </a:lnSpc>
              <a:spcBef>
                <a:spcPts val="600"/>
              </a:spcBef>
              <a:spcAft>
                <a:spcPts val="600"/>
              </a:spcAft>
            </a:pPr>
            <a:r>
              <a:rPr lang="en-GB" sz="1000" dirty="0">
                <a:ea typeface="Times New Roman" panose="02020603050405020304" pitchFamily="18" charset="0"/>
                <a:cs typeface="Arial" panose="020B0604020202020204" pitchFamily="34" charset="0"/>
              </a:rPr>
              <a:t>FS vs time for relevant simulated cases:  best fit case with (</a:t>
            </a:r>
            <a:r>
              <a:rPr lang="en-GB" sz="1000" dirty="0" err="1">
                <a:ea typeface="Times New Roman" panose="02020603050405020304" pitchFamily="18" charset="0"/>
                <a:cs typeface="Arial" panose="020B0604020202020204" pitchFamily="34" charset="0"/>
              </a:rPr>
              <a:t>C_Cl_VE</a:t>
            </a:r>
            <a:r>
              <a:rPr lang="en-GB" sz="1000" dirty="0">
                <a:ea typeface="Times New Roman" panose="02020603050405020304" pitchFamily="18" charset="0"/>
                <a:cs typeface="Arial" panose="020B0604020202020204" pitchFamily="34" charset="0"/>
              </a:rPr>
              <a:t>) and without vegetation (</a:t>
            </a:r>
            <a:r>
              <a:rPr lang="en-GB" sz="1000" dirty="0" err="1">
                <a:ea typeface="Times New Roman" panose="02020603050405020304" pitchFamily="18" charset="0"/>
                <a:cs typeface="Arial" panose="020B0604020202020204" pitchFamily="34" charset="0"/>
              </a:rPr>
              <a:t>C_Cl</a:t>
            </a:r>
            <a:r>
              <a:rPr lang="en-GB" sz="1000" dirty="0">
                <a:ea typeface="Times New Roman" panose="02020603050405020304" pitchFamily="18" charset="0"/>
                <a:cs typeface="Arial" panose="020B0604020202020204" pitchFamily="34" charset="0"/>
              </a:rPr>
              <a:t>) and worst simulated case (N_R). </a:t>
            </a:r>
            <a:endParaRPr lang="nb-NO" sz="1000" dirty="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1038636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ThemeSP12</Template>
  <TotalTime>0</TotalTime>
  <Words>367</Words>
  <Application>Microsoft Office PowerPoint</Application>
  <PresentationFormat>Widescreen</PresentationFormat>
  <Paragraphs>48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OpenSans</vt:lpstr>
      <vt:lpstr>OpenSans-Bold</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Vittoria Capobianco</dc:creator>
  <cp:lastModifiedBy>Maren Kristine</cp:lastModifiedBy>
  <cp:revision>47</cp:revision>
  <dcterms:created xsi:type="dcterms:W3CDTF">2021-04-08T12:49:44Z</dcterms:created>
  <dcterms:modified xsi:type="dcterms:W3CDTF">2021-04-23T11:56:01Z</dcterms:modified>
</cp:coreProperties>
</file>