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9" r:id="rId2"/>
    <p:sldId id="267" r:id="rId3"/>
    <p:sldId id="258" r:id="rId4"/>
    <p:sldId id="265" r:id="rId5"/>
    <p:sldId id="259" r:id="rId6"/>
    <p:sldId id="263" r:id="rId7"/>
    <p:sldId id="261" r:id="rId8"/>
    <p:sldId id="268" r:id="rId9"/>
    <p:sldId id="270" r:id="rId10"/>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C9E75"/>
    <a:srgbClr val="FC56D8"/>
    <a:srgbClr val="AE58B2"/>
    <a:srgbClr val="96BCBC"/>
    <a:srgbClr val="46DAD3"/>
    <a:srgbClr val="8FE9E5"/>
    <a:srgbClr val="B2F0ED"/>
    <a:srgbClr val="56ADFE"/>
    <a:srgbClr val="88C888"/>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60" d="100"/>
          <a:sy n="60" d="100"/>
        </p:scale>
        <p:origin x="28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D6B177-956A-4741-A14A-E6383C7762A8}" type="datetimeFigureOut">
              <a:rPr lang="en-GB" smtClean="0"/>
              <a:t>29/04/2021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A170C6-D0C8-4215-852D-0825E48AB4E9}" type="slidenum">
              <a:rPr lang="en-GB" smtClean="0"/>
              <a:t>‹#›</a:t>
            </a:fld>
            <a:endParaRPr lang="en-GB"/>
          </a:p>
        </p:txBody>
      </p:sp>
    </p:spTree>
    <p:extLst>
      <p:ext uri="{BB962C8B-B14F-4D97-AF65-F5344CB8AC3E}">
        <p14:creationId xmlns:p14="http://schemas.microsoft.com/office/powerpoint/2010/main" val="937323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EA170C6-D0C8-4215-852D-0825E48AB4E9}" type="slidenum">
              <a:rPr lang="en-GB" smtClean="0"/>
              <a:t>1</a:t>
            </a:fld>
            <a:endParaRPr lang="en-GB"/>
          </a:p>
        </p:txBody>
      </p:sp>
    </p:spTree>
    <p:extLst>
      <p:ext uri="{BB962C8B-B14F-4D97-AF65-F5344CB8AC3E}">
        <p14:creationId xmlns:p14="http://schemas.microsoft.com/office/powerpoint/2010/main" val="1115867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EC394-6A3C-4557-9910-37A3DEA4E45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8BB59B8-ACEB-4313-A09C-9F83E0581E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694F546-2C7F-421C-AE6C-810B46AECDB6}"/>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5" name="Footer Placeholder 4">
            <a:extLst>
              <a:ext uri="{FF2B5EF4-FFF2-40B4-BE49-F238E27FC236}">
                <a16:creationId xmlns:a16="http://schemas.microsoft.com/office/drawing/2014/main" id="{2B479E90-46E3-49FD-BD75-6388FB8F40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2FA659-2630-458C-996F-4B7FE4E06D54}"/>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1648417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B0211-58E6-4047-9AC1-6130313D0B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B8ACEB3-1325-4933-B311-61D656C409A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E0CFC84-CCFA-406C-A05B-F4BC885533E0}"/>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5" name="Footer Placeholder 4">
            <a:extLst>
              <a:ext uri="{FF2B5EF4-FFF2-40B4-BE49-F238E27FC236}">
                <a16:creationId xmlns:a16="http://schemas.microsoft.com/office/drawing/2014/main" id="{05C2C6D5-0970-49B2-B92F-370771C55A4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A53C96-A1F6-4AD2-8A9C-BEDC31C81808}"/>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1064099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A09FE-742B-4A76-BC2C-053ED571AE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C6CEF9D-2B6A-4744-8DE5-2F0FDC65136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83CAC64-5A3F-40A8-BED7-FB8745AF29CA}"/>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5" name="Footer Placeholder 4">
            <a:extLst>
              <a:ext uri="{FF2B5EF4-FFF2-40B4-BE49-F238E27FC236}">
                <a16:creationId xmlns:a16="http://schemas.microsoft.com/office/drawing/2014/main" id="{164C2804-652D-48BE-953B-8A684B901D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02719C-2BFE-4A1D-B70B-024F486354AF}"/>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41952672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EEE7A-2581-451E-B852-7D62DAA4D3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5F6C4E-95DA-438F-B3D4-716064E1DD29}"/>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5E573E6-BB94-4E5F-88EE-774EB2E801B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72D07FB-1CC5-4CFC-851F-0F4B84359509}"/>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6" name="Footer Placeholder 5">
            <a:extLst>
              <a:ext uri="{FF2B5EF4-FFF2-40B4-BE49-F238E27FC236}">
                <a16:creationId xmlns:a16="http://schemas.microsoft.com/office/drawing/2014/main" id="{C9EB18D4-A53C-4601-995D-4AFED93B87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EB6014-340F-404A-B9BE-5BAABA82B339}"/>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550855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34CA5-38B5-4CFA-B44D-D9AC6406430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F65C16-9A03-4849-917C-B9040028C6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1279B81-3E84-4BBF-8AAE-D1BB1204B00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30F4C2-F310-4C8A-954F-E4B03B64E0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F90A89D-4302-4743-B5AA-2548C20D34C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ED25E898-DF92-4A19-9FA0-1E23B1267495}"/>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8" name="Footer Placeholder 7">
            <a:extLst>
              <a:ext uri="{FF2B5EF4-FFF2-40B4-BE49-F238E27FC236}">
                <a16:creationId xmlns:a16="http://schemas.microsoft.com/office/drawing/2014/main" id="{B6FA0967-9060-4F93-86F0-C61E68FA1FC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188084B-79A6-4C75-81B8-DF287047CC32}"/>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351570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8242-E43C-4F35-BDB9-8A87F548100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23E5C30-AC5F-46DA-AD82-01D9BE07A686}"/>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4" name="Footer Placeholder 3">
            <a:extLst>
              <a:ext uri="{FF2B5EF4-FFF2-40B4-BE49-F238E27FC236}">
                <a16:creationId xmlns:a16="http://schemas.microsoft.com/office/drawing/2014/main" id="{FAF0561C-4652-4F94-8B59-0958639C166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05D21E-DEA8-47F5-995B-497FA1FB2EA3}"/>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1992583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3E652E-E707-44ED-B6CD-61F667F7F6F3}"/>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3" name="Footer Placeholder 2">
            <a:extLst>
              <a:ext uri="{FF2B5EF4-FFF2-40B4-BE49-F238E27FC236}">
                <a16:creationId xmlns:a16="http://schemas.microsoft.com/office/drawing/2014/main" id="{F0A4608B-44A0-4874-86AD-62E05A4F87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962B069-5139-4016-B7B2-BEF52FBA3CE0}"/>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1114522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4D70A-E722-4985-A179-2B7A2A4E21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A2D49BD-E9F5-4FD0-98C8-D8791572C33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87377BC-DFD2-4F67-A4E5-95C2A2F951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95B405A-07A5-4765-B990-6AAA8A181E4A}"/>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6" name="Footer Placeholder 5">
            <a:extLst>
              <a:ext uri="{FF2B5EF4-FFF2-40B4-BE49-F238E27FC236}">
                <a16:creationId xmlns:a16="http://schemas.microsoft.com/office/drawing/2014/main" id="{E401C404-8F70-404D-9FB9-0CB3B72BD3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F93D17-69C8-48D0-B8D0-948ECDB7F083}"/>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3824816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B6223-E72D-4C13-AFFE-5B2A6EF05F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C397377-93F6-4B7D-B283-05FF2B961B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F1B0456-7DEA-4E64-877E-C9B7C86F8B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6427D14-1FC4-4AC4-AE58-45E713835CEE}"/>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6" name="Footer Placeholder 5">
            <a:extLst>
              <a:ext uri="{FF2B5EF4-FFF2-40B4-BE49-F238E27FC236}">
                <a16:creationId xmlns:a16="http://schemas.microsoft.com/office/drawing/2014/main" id="{7FEE153A-7427-4990-8973-A7512088898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54A81B3-9E74-4A79-B7AE-767F703252CC}"/>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28169115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5EF54-7FAE-494A-AAB1-3652A679247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05F4247-69C1-4AAE-AD31-4EBFB1A8888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C54023-172D-4C9B-AD2F-074C89F666A7}"/>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5" name="Footer Placeholder 4">
            <a:extLst>
              <a:ext uri="{FF2B5EF4-FFF2-40B4-BE49-F238E27FC236}">
                <a16:creationId xmlns:a16="http://schemas.microsoft.com/office/drawing/2014/main" id="{E891915C-4FCF-4B6F-BFAC-D1D9390701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B5A2C9-CF0F-4C4C-907F-D80816E11568}"/>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5989962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B57CA0E-D088-488A-BA6F-05C5DE20B4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B08F202-973E-4D97-8D40-63D2CBA743A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C24F20D-A303-48BE-A56C-5944F383DA4D}"/>
              </a:ext>
            </a:extLst>
          </p:cNvPr>
          <p:cNvSpPr>
            <a:spLocks noGrp="1"/>
          </p:cNvSpPr>
          <p:nvPr>
            <p:ph type="dt" sz="half" idx="10"/>
          </p:nvPr>
        </p:nvSpPr>
        <p:spPr/>
        <p:txBody>
          <a:bodyPr/>
          <a:lstStyle/>
          <a:p>
            <a:fld id="{2ED31EFB-30E9-497A-A326-8CD9DE17BD8C}" type="datetimeFigureOut">
              <a:rPr lang="en-GB" smtClean="0"/>
              <a:t>29/04/2021</a:t>
            </a:fld>
            <a:endParaRPr lang="en-GB"/>
          </a:p>
        </p:txBody>
      </p:sp>
      <p:sp>
        <p:nvSpPr>
          <p:cNvPr id="5" name="Footer Placeholder 4">
            <a:extLst>
              <a:ext uri="{FF2B5EF4-FFF2-40B4-BE49-F238E27FC236}">
                <a16:creationId xmlns:a16="http://schemas.microsoft.com/office/drawing/2014/main" id="{D2FC24CE-A03B-42D2-A97A-0EF2C1C2AC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CDCFEF3-89E6-4611-82EE-5BF7D0774EDB}"/>
              </a:ext>
            </a:extLst>
          </p:cNvPr>
          <p:cNvSpPr>
            <a:spLocks noGrp="1"/>
          </p:cNvSpPr>
          <p:nvPr>
            <p:ph type="sldNum" sz="quarter" idx="12"/>
          </p:nvPr>
        </p:nvSpPr>
        <p:spPr/>
        <p:txBody>
          <a:bodyPr/>
          <a:lstStyle/>
          <a:p>
            <a:fld id="{28390732-BE63-44C4-B911-8F165BB3DD78}" type="slidenum">
              <a:rPr lang="en-GB" smtClean="0"/>
              <a:t>‹#›</a:t>
            </a:fld>
            <a:endParaRPr lang="en-GB"/>
          </a:p>
        </p:txBody>
      </p:sp>
    </p:spTree>
    <p:extLst>
      <p:ext uri="{BB962C8B-B14F-4D97-AF65-F5344CB8AC3E}">
        <p14:creationId xmlns:p14="http://schemas.microsoft.com/office/powerpoint/2010/main" val="226239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E511D2F-64B7-4276-A735-A2042BC8E5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FBFB6A7-77CA-4281-AA33-5779A53E1C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4013AB7-CD41-43A8-9421-ACAEA7B47C5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31EFB-30E9-497A-A326-8CD9DE17BD8C}" type="datetimeFigureOut">
              <a:rPr lang="en-GB" smtClean="0"/>
              <a:t>29/04/2021</a:t>
            </a:fld>
            <a:endParaRPr lang="en-GB"/>
          </a:p>
        </p:txBody>
      </p:sp>
      <p:sp>
        <p:nvSpPr>
          <p:cNvPr id="5" name="Footer Placeholder 4">
            <a:extLst>
              <a:ext uri="{FF2B5EF4-FFF2-40B4-BE49-F238E27FC236}">
                <a16:creationId xmlns:a16="http://schemas.microsoft.com/office/drawing/2014/main" id="{DFFB9D6C-B4EA-4310-9844-1716FAC47F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A1E72B5-B2D1-4E83-861E-645C836B9A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390732-BE63-44C4-B911-8F165BB3DD78}" type="slidenum">
              <a:rPr lang="en-GB" smtClean="0"/>
              <a:t>‹#›</a:t>
            </a:fld>
            <a:endParaRPr lang="en-GB"/>
          </a:p>
        </p:txBody>
      </p:sp>
    </p:spTree>
    <p:extLst>
      <p:ext uri="{BB962C8B-B14F-4D97-AF65-F5344CB8AC3E}">
        <p14:creationId xmlns:p14="http://schemas.microsoft.com/office/powerpoint/2010/main" val="1077015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jpg"/><Relationship Id="rId2" Type="http://schemas.openxmlformats.org/officeDocument/2006/relationships/notesSlide" Target="../notesSlides/notesSlide1.xml"/><Relationship Id="rId16" Type="http://schemas.openxmlformats.org/officeDocument/2006/relationships/image" Target="../media/image14.emf"/><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g"/><Relationship Id="rId15" Type="http://schemas.openxmlformats.org/officeDocument/2006/relationships/image" Target="../media/image13.emf"/><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 Id="rId1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8.png"/><Relationship Id="rId7" Type="http://schemas.openxmlformats.org/officeDocument/2006/relationships/image" Target="../media/image18.jp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9.jpeg"/><Relationship Id="rId10" Type="http://schemas.openxmlformats.org/officeDocument/2006/relationships/image" Target="../media/image5.png"/><Relationship Id="rId4" Type="http://schemas.openxmlformats.org/officeDocument/2006/relationships/image" Target="../media/image11.jpeg"/><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12.jpeg"/><Relationship Id="rId7" Type="http://schemas.openxmlformats.org/officeDocument/2006/relationships/image" Target="../media/image24.jpeg"/><Relationship Id="rId2"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23.jpeg"/><Relationship Id="rId5" Type="http://schemas.openxmlformats.org/officeDocument/2006/relationships/image" Target="../media/image22.png"/><Relationship Id="rId10" Type="http://schemas.openxmlformats.org/officeDocument/2006/relationships/image" Target="../media/image27.emf"/><Relationship Id="rId4" Type="http://schemas.openxmlformats.org/officeDocument/2006/relationships/image" Target="../media/image8.png"/><Relationship Id="rId9" Type="http://schemas.openxmlformats.org/officeDocument/2006/relationships/image" Target="../media/image26.emf"/></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29.jp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0.jpg"/><Relationship Id="rId5" Type="http://schemas.openxmlformats.org/officeDocument/2006/relationships/image" Target="../media/image28.emf"/><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14.emf"/><Relationship Id="rId4" Type="http://schemas.openxmlformats.org/officeDocument/2006/relationships/image" Target="../media/image30.emf"/></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1.jpe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7.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8D1B5B41-E707-44D1-8CD6-16C146F0F96B}"/>
              </a:ext>
            </a:extLst>
          </p:cNvPr>
          <p:cNvSpPr txBox="1"/>
          <p:nvPr/>
        </p:nvSpPr>
        <p:spPr>
          <a:xfrm>
            <a:off x="95696" y="452790"/>
            <a:ext cx="9511161" cy="1015663"/>
          </a:xfrm>
          <a:prstGeom prst="rect">
            <a:avLst/>
          </a:prstGeom>
          <a:noFill/>
        </p:spPr>
        <p:txBody>
          <a:bodyPr wrap="square" rtlCol="0">
            <a:spAutoFit/>
          </a:bodyPr>
          <a:lstStyle/>
          <a:p>
            <a:r>
              <a:rPr lang="en-GB" sz="1400" u="sng" dirty="0">
                <a:latin typeface="Times New Roman" panose="02020603050405020304" pitchFamily="18" charset="0"/>
                <a:cs typeface="Times New Roman" panose="02020603050405020304" pitchFamily="18" charset="0"/>
              </a:rPr>
              <a:t>Giorgos Maneas</a:t>
            </a:r>
            <a:r>
              <a:rPr lang="en-GB" sz="1400" baseline="30000" dirty="0">
                <a:latin typeface="Times New Roman" panose="02020603050405020304" pitchFamily="18" charset="0"/>
                <a:cs typeface="Times New Roman" panose="02020603050405020304" pitchFamily="18" charset="0"/>
              </a:rPr>
              <a:t>1,2</a:t>
            </a:r>
            <a:r>
              <a:rPr lang="en-GB" sz="1400" dirty="0">
                <a:latin typeface="Times New Roman" panose="02020603050405020304" pitchFamily="18" charset="0"/>
                <a:cs typeface="Times New Roman" panose="02020603050405020304" pitchFamily="18" charset="0"/>
              </a:rPr>
              <a:t>, Erasmia Kastanidi</a:t>
            </a:r>
            <a:r>
              <a:rPr lang="en-GB" sz="1400" baseline="30000" dirty="0">
                <a:latin typeface="Times New Roman" panose="02020603050405020304" pitchFamily="18" charset="0"/>
                <a:cs typeface="Times New Roman" panose="02020603050405020304" pitchFamily="18" charset="0"/>
              </a:rPr>
              <a:t>3</a:t>
            </a:r>
            <a:r>
              <a:rPr lang="en-GB" sz="1400" dirty="0">
                <a:latin typeface="Times New Roman" panose="02020603050405020304" pitchFamily="18" charset="0"/>
                <a:cs typeface="Times New Roman" panose="02020603050405020304" pitchFamily="18" charset="0"/>
              </a:rPr>
              <a:t>, Yiannis Panagopoulos</a:t>
            </a:r>
            <a:r>
              <a:rPr lang="en-GB" sz="1400" baseline="30000" dirty="0">
                <a:latin typeface="Times New Roman" panose="02020603050405020304" pitchFamily="18" charset="0"/>
                <a:cs typeface="Times New Roman" panose="02020603050405020304" pitchFamily="18" charset="0"/>
              </a:rPr>
              <a:t>3</a:t>
            </a:r>
            <a:r>
              <a:rPr lang="en-GB" sz="1400" dirty="0">
                <a:latin typeface="Times New Roman" panose="02020603050405020304" pitchFamily="18" charset="0"/>
                <a:cs typeface="Times New Roman" panose="02020603050405020304" pitchFamily="18" charset="0"/>
              </a:rPr>
              <a:t>, Håkan Berg</a:t>
            </a:r>
            <a:r>
              <a:rPr lang="en-GB" sz="1400" baseline="30000" dirty="0">
                <a:latin typeface="Times New Roman" panose="02020603050405020304" pitchFamily="18" charset="0"/>
                <a:cs typeface="Times New Roman" panose="02020603050405020304" pitchFamily="18" charset="0"/>
              </a:rPr>
              <a:t>1</a:t>
            </a:r>
            <a:r>
              <a:rPr lang="en-GB" sz="1400" dirty="0">
                <a:latin typeface="Times New Roman" panose="02020603050405020304" pitchFamily="18" charset="0"/>
                <a:cs typeface="Times New Roman" panose="02020603050405020304" pitchFamily="18" charset="0"/>
              </a:rPr>
              <a:t>, Stefano Manzoni</a:t>
            </a:r>
            <a:r>
              <a:rPr lang="en-GB" sz="1400" baseline="30000" dirty="0">
                <a:latin typeface="Times New Roman" panose="02020603050405020304" pitchFamily="18" charset="0"/>
                <a:cs typeface="Times New Roman" panose="02020603050405020304" pitchFamily="18" charset="0"/>
              </a:rPr>
              <a:t>1</a:t>
            </a:r>
            <a:r>
              <a:rPr lang="en-GB" sz="1400" dirty="0">
                <a:latin typeface="Times New Roman" panose="02020603050405020304" pitchFamily="18" charset="0"/>
                <a:cs typeface="Times New Roman" panose="02020603050405020304" pitchFamily="18" charset="0"/>
              </a:rPr>
              <a:t>, Jean-Luc De Kok</a:t>
            </a:r>
            <a:r>
              <a:rPr lang="en-GB" sz="1400" baseline="30000" dirty="0">
                <a:latin typeface="Times New Roman" panose="02020603050405020304" pitchFamily="18" charset="0"/>
                <a:cs typeface="Times New Roman" panose="02020603050405020304" pitchFamily="18" charset="0"/>
              </a:rPr>
              <a:t>4</a:t>
            </a:r>
            <a:r>
              <a:rPr lang="en-GB" sz="1400" dirty="0">
                <a:latin typeface="Times New Roman" panose="02020603050405020304" pitchFamily="18" charset="0"/>
                <a:cs typeface="Times New Roman" panose="02020603050405020304" pitchFamily="18" charset="0"/>
              </a:rPr>
              <a:t>, Peter Viaene</a:t>
            </a:r>
            <a:r>
              <a:rPr lang="en-GB" sz="1400" baseline="30000" dirty="0">
                <a:latin typeface="Times New Roman" panose="02020603050405020304" pitchFamily="18" charset="0"/>
                <a:cs typeface="Times New Roman" panose="02020603050405020304" pitchFamily="18" charset="0"/>
              </a:rPr>
              <a:t>4</a:t>
            </a:r>
          </a:p>
          <a:p>
            <a:endParaRPr lang="en-GB" sz="300" i="1" baseline="30000" dirty="0">
              <a:latin typeface="Times New Roman" panose="02020603050405020304" pitchFamily="18" charset="0"/>
              <a:cs typeface="Times New Roman" panose="02020603050405020304" pitchFamily="18" charset="0"/>
            </a:endParaRPr>
          </a:p>
          <a:p>
            <a:r>
              <a:rPr lang="en-GB" sz="1100" i="1" baseline="30000" dirty="0">
                <a:latin typeface="Times New Roman" panose="02020603050405020304" pitchFamily="18" charset="0"/>
                <a:cs typeface="Times New Roman" panose="02020603050405020304" pitchFamily="18" charset="0"/>
              </a:rPr>
              <a:t>1</a:t>
            </a:r>
            <a:r>
              <a:rPr lang="en-GB" sz="1100" i="1" dirty="0">
                <a:latin typeface="Times New Roman" panose="02020603050405020304" pitchFamily="18" charset="0"/>
                <a:cs typeface="Times New Roman" panose="02020603050405020304" pitchFamily="18" charset="0"/>
              </a:rPr>
              <a:t>Department of Physical Geography, Stockholm University, Sweden</a:t>
            </a:r>
            <a:endParaRPr lang="en-GB" sz="1100" dirty="0">
              <a:latin typeface="Times New Roman" panose="02020603050405020304" pitchFamily="18" charset="0"/>
              <a:cs typeface="Times New Roman" panose="02020603050405020304" pitchFamily="18" charset="0"/>
            </a:endParaRPr>
          </a:p>
          <a:p>
            <a:r>
              <a:rPr lang="en-GB" sz="1100" i="1" baseline="30000" dirty="0">
                <a:latin typeface="Times New Roman" panose="02020603050405020304" pitchFamily="18" charset="0"/>
                <a:cs typeface="Times New Roman" panose="02020603050405020304" pitchFamily="18" charset="0"/>
              </a:rPr>
              <a:t>2</a:t>
            </a:r>
            <a:r>
              <a:rPr lang="en-GB" sz="1100" i="1" dirty="0">
                <a:latin typeface="Times New Roman" panose="02020603050405020304" pitchFamily="18" charset="0"/>
                <a:cs typeface="Times New Roman" panose="02020603050405020304" pitchFamily="18" charset="0"/>
              </a:rPr>
              <a:t>Navarino Environmental Observatory, Greece</a:t>
            </a:r>
          </a:p>
          <a:p>
            <a:r>
              <a:rPr lang="en-GB" sz="1100" i="1" baseline="30000" dirty="0">
                <a:latin typeface="Times New Roman" panose="02020603050405020304" pitchFamily="18" charset="0"/>
                <a:cs typeface="Times New Roman" panose="02020603050405020304" pitchFamily="18" charset="0"/>
              </a:rPr>
              <a:t>3</a:t>
            </a:r>
            <a:r>
              <a:rPr lang="en-GB" sz="1100" i="1" dirty="0">
                <a:latin typeface="Times New Roman" panose="02020603050405020304" pitchFamily="18" charset="0"/>
                <a:cs typeface="Times New Roman" panose="02020603050405020304" pitchFamily="18" charset="0"/>
              </a:rPr>
              <a:t>Hellenic Centre of Marine Research, Greece</a:t>
            </a:r>
          </a:p>
          <a:p>
            <a:r>
              <a:rPr lang="en-GB" sz="1100" i="1" baseline="30000" dirty="0">
                <a:latin typeface="Times New Roman" panose="02020603050405020304" pitchFamily="18" charset="0"/>
                <a:cs typeface="Times New Roman" panose="02020603050405020304" pitchFamily="18" charset="0"/>
              </a:rPr>
              <a:t>4</a:t>
            </a:r>
            <a:r>
              <a:rPr lang="en-GB" sz="1100" i="1" dirty="0">
                <a:latin typeface="Times New Roman" panose="02020603050405020304" pitchFamily="18" charset="0"/>
                <a:cs typeface="Times New Roman" panose="02020603050405020304" pitchFamily="18" charset="0"/>
              </a:rPr>
              <a:t>Environmental Modelling Unit (RMA), VITO NV , Belgium</a:t>
            </a:r>
          </a:p>
        </p:txBody>
      </p:sp>
      <p:sp>
        <p:nvSpPr>
          <p:cNvPr id="9" name="Rectangle 8">
            <a:extLst>
              <a:ext uri="{FF2B5EF4-FFF2-40B4-BE49-F238E27FC236}">
                <a16:creationId xmlns:a16="http://schemas.microsoft.com/office/drawing/2014/main" id="{1A20467A-9E30-41D5-AB8E-99906026EBBD}"/>
              </a:ext>
            </a:extLst>
          </p:cNvPr>
          <p:cNvSpPr/>
          <p:nvPr/>
        </p:nvSpPr>
        <p:spPr>
          <a:xfrm>
            <a:off x="123053" y="1477367"/>
            <a:ext cx="3833744" cy="281713"/>
          </a:xfrm>
          <a:prstGeom prst="rect">
            <a:avLst/>
          </a:prstGeom>
          <a:ln>
            <a:noFill/>
          </a:ln>
        </p:spPr>
        <p:txBody>
          <a:bodyPr wrap="square">
            <a:spAutoFit/>
          </a:bodyPr>
          <a:lstStyle/>
          <a:p>
            <a:r>
              <a:rPr lang="en-GB" sz="1200" b="1" i="1" dirty="0">
                <a:solidFill>
                  <a:schemeClr val="accent1"/>
                </a:solidFill>
                <a:latin typeface="Times New Roman" panose="02020603050405020304" pitchFamily="18" charset="0"/>
                <a:ea typeface="Calibri" panose="020F0502020204030204" pitchFamily="34" charset="0"/>
              </a:rPr>
              <a:t>1. Problem formulation</a:t>
            </a:r>
            <a:endParaRPr lang="en-GB" sz="1200" b="1" dirty="0">
              <a:solidFill>
                <a:schemeClr val="accent1"/>
              </a:solidFill>
            </a:endParaRPr>
          </a:p>
        </p:txBody>
      </p:sp>
      <p:sp>
        <p:nvSpPr>
          <p:cNvPr id="15" name="Rectangle: Rounded Corners 14">
            <a:extLst>
              <a:ext uri="{FF2B5EF4-FFF2-40B4-BE49-F238E27FC236}">
                <a16:creationId xmlns:a16="http://schemas.microsoft.com/office/drawing/2014/main" id="{EE11D443-6B93-4522-B28E-6767422D6F16}"/>
              </a:ext>
            </a:extLst>
          </p:cNvPr>
          <p:cNvSpPr/>
          <p:nvPr/>
        </p:nvSpPr>
        <p:spPr>
          <a:xfrm>
            <a:off x="4054220" y="1358502"/>
            <a:ext cx="4777448" cy="2438569"/>
          </a:xfrm>
          <a:prstGeom prst="roundRect">
            <a:avLst>
              <a:gd name="adj" fmla="val 369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GB" sz="1200" dirty="0">
              <a:solidFill>
                <a:schemeClr val="tx1"/>
              </a:solidFill>
              <a:latin typeface="Times New Roman" panose="02020603050405020304" pitchFamily="18" charset="0"/>
              <a:cs typeface="Times New Roman" panose="02020603050405020304" pitchFamily="18" charset="0"/>
            </a:endParaRPr>
          </a:p>
        </p:txBody>
      </p:sp>
      <p:sp>
        <p:nvSpPr>
          <p:cNvPr id="16" name="Rectangle 15">
            <a:extLst>
              <a:ext uri="{FF2B5EF4-FFF2-40B4-BE49-F238E27FC236}">
                <a16:creationId xmlns:a16="http://schemas.microsoft.com/office/drawing/2014/main" id="{59655963-FBAD-4493-B17B-B03C85F8A22F}"/>
              </a:ext>
            </a:extLst>
          </p:cNvPr>
          <p:cNvSpPr/>
          <p:nvPr/>
        </p:nvSpPr>
        <p:spPr>
          <a:xfrm>
            <a:off x="4081964" y="906486"/>
            <a:ext cx="4319418" cy="461665"/>
          </a:xfrm>
          <a:prstGeom prst="rect">
            <a:avLst/>
          </a:prstGeom>
        </p:spPr>
        <p:txBody>
          <a:bodyPr wrap="square">
            <a:spAutoFit/>
          </a:bodyPr>
          <a:lstStyle/>
          <a:p>
            <a:r>
              <a:rPr lang="en-GB" sz="1200" b="1" i="1" dirty="0">
                <a:solidFill>
                  <a:schemeClr val="accent1"/>
                </a:solidFill>
                <a:latin typeface="Times New Roman" panose="02020603050405020304" pitchFamily="18" charset="0"/>
                <a:ea typeface="Calibri" panose="020F0502020204030204" pitchFamily="34" charset="0"/>
              </a:rPr>
              <a:t>3.   SD modelling</a:t>
            </a:r>
          </a:p>
          <a:p>
            <a:r>
              <a:rPr lang="en-GB" sz="1200" b="1" i="1" dirty="0">
                <a:solidFill>
                  <a:schemeClr val="accent1"/>
                </a:solidFill>
                <a:latin typeface="Times New Roman" panose="02020603050405020304" pitchFamily="18" charset="0"/>
                <a:ea typeface="Calibri" panose="020F0502020204030204" pitchFamily="34" charset="0"/>
              </a:rPr>
              <a:t>3.1 Concept formulation</a:t>
            </a:r>
            <a:endParaRPr lang="en-GB" sz="1200" b="1" dirty="0">
              <a:solidFill>
                <a:schemeClr val="accent1"/>
              </a:solidFill>
            </a:endParaRPr>
          </a:p>
        </p:txBody>
      </p:sp>
      <p:sp>
        <p:nvSpPr>
          <p:cNvPr id="21" name="Rectangle 20">
            <a:extLst>
              <a:ext uri="{FF2B5EF4-FFF2-40B4-BE49-F238E27FC236}">
                <a16:creationId xmlns:a16="http://schemas.microsoft.com/office/drawing/2014/main" id="{57FAA311-A916-40FE-95D1-85901F30B992}"/>
              </a:ext>
            </a:extLst>
          </p:cNvPr>
          <p:cNvSpPr/>
          <p:nvPr/>
        </p:nvSpPr>
        <p:spPr>
          <a:xfrm>
            <a:off x="7027024" y="3491972"/>
            <a:ext cx="1659379" cy="276999"/>
          </a:xfrm>
          <a:prstGeom prst="rect">
            <a:avLst/>
          </a:prstGeom>
        </p:spPr>
        <p:txBody>
          <a:bodyPr wrap="square">
            <a:spAutoFit/>
          </a:bodyPr>
          <a:lstStyle/>
          <a:p>
            <a:r>
              <a:rPr lang="en-GB" sz="1200" b="1" i="1" dirty="0">
                <a:solidFill>
                  <a:schemeClr val="accent5">
                    <a:lumMod val="75000"/>
                  </a:schemeClr>
                </a:solidFill>
                <a:latin typeface="Times New Roman" panose="02020603050405020304" pitchFamily="18" charset="0"/>
                <a:ea typeface="Calibri" panose="020F0502020204030204" pitchFamily="34" charset="0"/>
              </a:rPr>
              <a:t>Conceptual SD model</a:t>
            </a:r>
            <a:endParaRPr lang="en-GB" sz="1200" b="1" dirty="0">
              <a:solidFill>
                <a:schemeClr val="accent5">
                  <a:lumMod val="75000"/>
                </a:schemeClr>
              </a:solidFill>
            </a:endParaRPr>
          </a:p>
        </p:txBody>
      </p:sp>
      <p:sp>
        <p:nvSpPr>
          <p:cNvPr id="28" name="Rectangle 27">
            <a:extLst>
              <a:ext uri="{FF2B5EF4-FFF2-40B4-BE49-F238E27FC236}">
                <a16:creationId xmlns:a16="http://schemas.microsoft.com/office/drawing/2014/main" id="{E1021A05-ED25-40C2-8B6F-51E59BEF964E}"/>
              </a:ext>
            </a:extLst>
          </p:cNvPr>
          <p:cNvSpPr/>
          <p:nvPr/>
        </p:nvSpPr>
        <p:spPr>
          <a:xfrm>
            <a:off x="106329" y="20572"/>
            <a:ext cx="11751053" cy="400110"/>
          </a:xfrm>
          <a:prstGeom prst="rect">
            <a:avLst/>
          </a:prstGeom>
        </p:spPr>
        <p:txBody>
          <a:bodyPr wrap="square">
            <a:spAutoFit/>
          </a:bodyPr>
          <a:lstStyle/>
          <a:p>
            <a:r>
              <a:rPr lang="en-GB" sz="2000" b="1" dirty="0">
                <a:solidFill>
                  <a:schemeClr val="accent1"/>
                </a:solidFill>
                <a:latin typeface="Times New Roman" panose="02020603050405020304" pitchFamily="18" charset="0"/>
                <a:ea typeface="Calibri" panose="020F0502020204030204" pitchFamily="34" charset="0"/>
              </a:rPr>
              <a:t>Systems-Dynamic modelling for salinity restoration in wetlands. The case of SW Messinia, Greece.</a:t>
            </a:r>
            <a:endParaRPr lang="en-GB" sz="2000" dirty="0">
              <a:solidFill>
                <a:schemeClr val="accent1"/>
              </a:solidFill>
            </a:endParaRPr>
          </a:p>
        </p:txBody>
      </p:sp>
      <p:cxnSp>
        <p:nvCxnSpPr>
          <p:cNvPr id="31" name="Straight Connector 30">
            <a:extLst>
              <a:ext uri="{FF2B5EF4-FFF2-40B4-BE49-F238E27FC236}">
                <a16:creationId xmlns:a16="http://schemas.microsoft.com/office/drawing/2014/main" id="{DC437230-6E23-4C94-9130-2BB99DE4AF9E}"/>
              </a:ext>
            </a:extLst>
          </p:cNvPr>
          <p:cNvCxnSpPr>
            <a:cxnSpLocks/>
          </p:cNvCxnSpPr>
          <p:nvPr/>
        </p:nvCxnSpPr>
        <p:spPr>
          <a:xfrm flipV="1">
            <a:off x="100336" y="404993"/>
            <a:ext cx="11996353" cy="17286"/>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D360CF37-075F-421E-9D1C-E925E7657E99}"/>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8987516" y="1447086"/>
            <a:ext cx="595435" cy="584223"/>
          </a:xfrm>
          <a:prstGeom prst="rect">
            <a:avLst/>
          </a:prstGeom>
        </p:spPr>
      </p:pic>
      <p:pic>
        <p:nvPicPr>
          <p:cNvPr id="33" name="Picture 32">
            <a:extLst>
              <a:ext uri="{FF2B5EF4-FFF2-40B4-BE49-F238E27FC236}">
                <a16:creationId xmlns:a16="http://schemas.microsoft.com/office/drawing/2014/main" id="{9AD30581-A932-40B7-A1E5-D1E6E1CE852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11"/>
          <a:stretch/>
        </p:blipFill>
        <p:spPr>
          <a:xfrm>
            <a:off x="9358706" y="1372655"/>
            <a:ext cx="356610" cy="339163"/>
          </a:xfrm>
          <a:prstGeom prst="rect">
            <a:avLst/>
          </a:prstGeom>
          <a:ln>
            <a:solidFill>
              <a:schemeClr val="bg1">
                <a:lumMod val="50000"/>
              </a:schemeClr>
            </a:solidFill>
          </a:ln>
        </p:spPr>
      </p:pic>
      <p:pic>
        <p:nvPicPr>
          <p:cNvPr id="34" name="Picture 33">
            <a:extLst>
              <a:ext uri="{FF2B5EF4-FFF2-40B4-BE49-F238E27FC236}">
                <a16:creationId xmlns:a16="http://schemas.microsoft.com/office/drawing/2014/main" id="{17795D53-0197-4ACA-BA1B-5962DBE8A2E2}"/>
              </a:ext>
            </a:extLst>
          </p:cNvPr>
          <p:cNvPicPr/>
          <p:nvPr/>
        </p:nvPicPr>
        <p:blipFill>
          <a:blip r:embed="rId5">
            <a:extLst>
              <a:ext uri="{28A0092B-C50C-407E-A947-70E740481C1C}">
                <a14:useLocalDpi xmlns:a14="http://schemas.microsoft.com/office/drawing/2010/main" val="0"/>
              </a:ext>
            </a:extLst>
          </a:blip>
          <a:stretch>
            <a:fillRect/>
          </a:stretch>
        </p:blipFill>
        <p:spPr>
          <a:xfrm>
            <a:off x="9831987" y="1413784"/>
            <a:ext cx="595434" cy="584223"/>
          </a:xfrm>
          <a:prstGeom prst="rect">
            <a:avLst/>
          </a:prstGeom>
        </p:spPr>
      </p:pic>
      <p:pic>
        <p:nvPicPr>
          <p:cNvPr id="35" name="Kép 3">
            <a:extLst>
              <a:ext uri="{FF2B5EF4-FFF2-40B4-BE49-F238E27FC236}">
                <a16:creationId xmlns:a16="http://schemas.microsoft.com/office/drawing/2014/main" id="{6093F9C3-F166-4C76-9978-1FE6CBD05900}"/>
              </a:ext>
            </a:extLst>
          </p:cNvPr>
          <p:cNvPicPr>
            <a:picLocks noChangeAspect="1"/>
          </p:cNvPicPr>
          <p:nvPr/>
        </p:nvPicPr>
        <p:blipFill rotWithShape="1">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8967749" y="2141830"/>
            <a:ext cx="939057" cy="276999"/>
          </a:xfrm>
          <a:prstGeom prst="rect">
            <a:avLst/>
          </a:prstGeom>
        </p:spPr>
      </p:pic>
      <p:pic>
        <p:nvPicPr>
          <p:cNvPr id="37" name="Picture 36">
            <a:extLst>
              <a:ext uri="{FF2B5EF4-FFF2-40B4-BE49-F238E27FC236}">
                <a16:creationId xmlns:a16="http://schemas.microsoft.com/office/drawing/2014/main" id="{CA551E34-3E8C-4434-8C9E-639E989F095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1229413" y="48583"/>
            <a:ext cx="850232" cy="329103"/>
          </a:xfrm>
          <a:prstGeom prst="rect">
            <a:avLst/>
          </a:prstGeom>
        </p:spPr>
      </p:pic>
      <p:grpSp>
        <p:nvGrpSpPr>
          <p:cNvPr id="38" name="Group 37">
            <a:extLst>
              <a:ext uri="{FF2B5EF4-FFF2-40B4-BE49-F238E27FC236}">
                <a16:creationId xmlns:a16="http://schemas.microsoft.com/office/drawing/2014/main" id="{ABBEF3A0-61C1-462F-B153-0A0D558DD23F}"/>
              </a:ext>
            </a:extLst>
          </p:cNvPr>
          <p:cNvGrpSpPr/>
          <p:nvPr/>
        </p:nvGrpSpPr>
        <p:grpSpPr>
          <a:xfrm>
            <a:off x="10501561" y="567983"/>
            <a:ext cx="1499264" cy="2115324"/>
            <a:chOff x="10414524" y="668920"/>
            <a:chExt cx="1710356" cy="2226365"/>
          </a:xfrm>
        </p:grpSpPr>
        <p:pic>
          <p:nvPicPr>
            <p:cNvPr id="39" name="Picture 38">
              <a:extLst>
                <a:ext uri="{FF2B5EF4-FFF2-40B4-BE49-F238E27FC236}">
                  <a16:creationId xmlns:a16="http://schemas.microsoft.com/office/drawing/2014/main" id="{D607E1DC-E687-44FC-B72A-049598ACD2B2}"/>
                </a:ext>
              </a:extLst>
            </p:cNvPr>
            <p:cNvPicPr/>
            <p:nvPr/>
          </p:nvPicPr>
          <p:blipFill>
            <a:blip r:embed="rId8">
              <a:extLst>
                <a:ext uri="{28A0092B-C50C-407E-A947-70E740481C1C}">
                  <a14:useLocalDpi xmlns:a14="http://schemas.microsoft.com/office/drawing/2010/main"/>
                </a:ext>
              </a:extLst>
            </a:blip>
            <a:srcRect/>
            <a:stretch>
              <a:fillRect/>
            </a:stretch>
          </p:blipFill>
          <p:spPr bwMode="auto">
            <a:xfrm>
              <a:off x="10414524" y="668920"/>
              <a:ext cx="1710356" cy="2226365"/>
            </a:xfrm>
            <a:prstGeom prst="rect">
              <a:avLst/>
            </a:prstGeom>
            <a:ln>
              <a:noFill/>
            </a:ln>
            <a:effectLst>
              <a:outerShdw blurRad="292100" dist="139700" dir="2700000" algn="tl" rotWithShape="0">
                <a:srgbClr val="333333">
                  <a:alpha val="65000"/>
                </a:srgbClr>
              </a:outerShdw>
            </a:effectLst>
          </p:spPr>
        </p:pic>
        <p:sp>
          <p:nvSpPr>
            <p:cNvPr id="40" name="Oval 39">
              <a:extLst>
                <a:ext uri="{FF2B5EF4-FFF2-40B4-BE49-F238E27FC236}">
                  <a16:creationId xmlns:a16="http://schemas.microsoft.com/office/drawing/2014/main" id="{D6EC1B47-D49D-4C46-BDAA-78E8BF70B4AF}"/>
                </a:ext>
              </a:extLst>
            </p:cNvPr>
            <p:cNvSpPr/>
            <p:nvPr/>
          </p:nvSpPr>
          <p:spPr>
            <a:xfrm>
              <a:off x="11511910" y="2621903"/>
              <a:ext cx="185981" cy="21223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grpSp>
      <p:grpSp>
        <p:nvGrpSpPr>
          <p:cNvPr id="90" name="Group 89">
            <a:extLst>
              <a:ext uri="{FF2B5EF4-FFF2-40B4-BE49-F238E27FC236}">
                <a16:creationId xmlns:a16="http://schemas.microsoft.com/office/drawing/2014/main" id="{ED0443E3-AB1A-4364-AC2E-425764C06687}"/>
              </a:ext>
            </a:extLst>
          </p:cNvPr>
          <p:cNvGrpSpPr/>
          <p:nvPr/>
        </p:nvGrpSpPr>
        <p:grpSpPr>
          <a:xfrm>
            <a:off x="5977358" y="3849277"/>
            <a:ext cx="2924572" cy="2971249"/>
            <a:chOff x="4122862" y="4033306"/>
            <a:chExt cx="2577419" cy="2717599"/>
          </a:xfrm>
        </p:grpSpPr>
        <p:sp>
          <p:nvSpPr>
            <p:cNvPr id="20" name="Rectangle 19">
              <a:extLst>
                <a:ext uri="{FF2B5EF4-FFF2-40B4-BE49-F238E27FC236}">
                  <a16:creationId xmlns:a16="http://schemas.microsoft.com/office/drawing/2014/main" id="{F12CCE33-2DA5-4E0C-8234-F08A38DFE306}"/>
                </a:ext>
              </a:extLst>
            </p:cNvPr>
            <p:cNvSpPr/>
            <p:nvPr/>
          </p:nvSpPr>
          <p:spPr>
            <a:xfrm>
              <a:off x="4131753" y="4033306"/>
              <a:ext cx="2568528" cy="253352"/>
            </a:xfrm>
            <a:prstGeom prst="rect">
              <a:avLst/>
            </a:prstGeom>
          </p:spPr>
          <p:txBody>
            <a:bodyPr wrap="square">
              <a:spAutoFit/>
            </a:bodyPr>
            <a:lstStyle/>
            <a:p>
              <a:r>
                <a:rPr lang="en-GB" sz="1200" b="1" i="1" dirty="0">
                  <a:solidFill>
                    <a:schemeClr val="accent1"/>
                  </a:solidFill>
                  <a:latin typeface="Times New Roman" panose="02020603050405020304" pitchFamily="18" charset="0"/>
                  <a:ea typeface="Calibri" panose="020F0502020204030204" pitchFamily="34" charset="0"/>
                </a:rPr>
                <a:t>3.3. Operational SD model (validated)</a:t>
              </a:r>
              <a:endParaRPr lang="en-GB" sz="1200" b="1" dirty="0">
                <a:solidFill>
                  <a:schemeClr val="accent1"/>
                </a:solidFill>
              </a:endParaRPr>
            </a:p>
          </p:txBody>
        </p:sp>
        <p:sp>
          <p:nvSpPr>
            <p:cNvPr id="46" name="Rectangle: Rounded Corners 45">
              <a:extLst>
                <a:ext uri="{FF2B5EF4-FFF2-40B4-BE49-F238E27FC236}">
                  <a16:creationId xmlns:a16="http://schemas.microsoft.com/office/drawing/2014/main" id="{167EADF8-EEDD-435A-8CFB-22357BEBC515}"/>
                </a:ext>
              </a:extLst>
            </p:cNvPr>
            <p:cNvSpPr/>
            <p:nvPr/>
          </p:nvSpPr>
          <p:spPr>
            <a:xfrm>
              <a:off x="4122862" y="4285088"/>
              <a:ext cx="2531605" cy="2465817"/>
            </a:xfrm>
            <a:prstGeom prst="roundRect">
              <a:avLst>
                <a:gd name="adj" fmla="val 369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GB" sz="1200" dirty="0">
                <a:solidFill>
                  <a:schemeClr val="accent1"/>
                </a:solidFill>
                <a:latin typeface="Times New Roman" panose="02020603050405020304" pitchFamily="18" charset="0"/>
                <a:cs typeface="Times New Roman" panose="02020603050405020304" pitchFamily="18" charset="0"/>
              </a:endParaRPr>
            </a:p>
          </p:txBody>
        </p:sp>
      </p:grpSp>
      <p:grpSp>
        <p:nvGrpSpPr>
          <p:cNvPr id="49" name="Group 48">
            <a:extLst>
              <a:ext uri="{FF2B5EF4-FFF2-40B4-BE49-F238E27FC236}">
                <a16:creationId xmlns:a16="http://schemas.microsoft.com/office/drawing/2014/main" id="{1B0CD611-6BB5-45AE-9A2E-FE614B1B70AC}"/>
              </a:ext>
            </a:extLst>
          </p:cNvPr>
          <p:cNvGrpSpPr/>
          <p:nvPr/>
        </p:nvGrpSpPr>
        <p:grpSpPr>
          <a:xfrm>
            <a:off x="8954476" y="3236107"/>
            <a:ext cx="3136025" cy="2872186"/>
            <a:chOff x="7624633" y="4087778"/>
            <a:chExt cx="3207033" cy="2681688"/>
          </a:xfrm>
        </p:grpSpPr>
        <p:pic>
          <p:nvPicPr>
            <p:cNvPr id="41" name="Picture 40">
              <a:extLst>
                <a:ext uri="{FF2B5EF4-FFF2-40B4-BE49-F238E27FC236}">
                  <a16:creationId xmlns:a16="http://schemas.microsoft.com/office/drawing/2014/main" id="{8C6579BC-4CBB-4384-96EB-6275B1227BCC}"/>
                </a:ext>
              </a:extLst>
            </p:cNvPr>
            <p:cNvPicPr>
              <a:picLocks noChangeAspect="1"/>
            </p:cNvPicPr>
            <p:nvPr/>
          </p:nvPicPr>
          <p:blipFill rotWithShape="1">
            <a:blip r:embed="rId9">
              <a:extLst>
                <a:ext uri="{28A0092B-C50C-407E-A947-70E740481C1C}">
                  <a14:useLocalDpi xmlns:a14="http://schemas.microsoft.com/office/drawing/2010/main" val="0"/>
                </a:ext>
              </a:extLst>
            </a:blip>
            <a:srcRect b="25915"/>
            <a:stretch/>
          </p:blipFill>
          <p:spPr>
            <a:xfrm>
              <a:off x="7704098" y="4187476"/>
              <a:ext cx="2597145" cy="2563430"/>
            </a:xfrm>
            <a:prstGeom prst="rect">
              <a:avLst/>
            </a:prstGeom>
          </p:spPr>
        </p:pic>
        <p:sp>
          <p:nvSpPr>
            <p:cNvPr id="48" name="Rectangle: Rounded Corners 47">
              <a:extLst>
                <a:ext uri="{FF2B5EF4-FFF2-40B4-BE49-F238E27FC236}">
                  <a16:creationId xmlns:a16="http://schemas.microsoft.com/office/drawing/2014/main" id="{46AC6DA3-6C0F-41D2-AD71-F54036397F76}"/>
                </a:ext>
              </a:extLst>
            </p:cNvPr>
            <p:cNvSpPr/>
            <p:nvPr/>
          </p:nvSpPr>
          <p:spPr>
            <a:xfrm>
              <a:off x="7624633" y="4087778"/>
              <a:ext cx="3207033" cy="2681688"/>
            </a:xfrm>
            <a:prstGeom prst="roundRect">
              <a:avLst>
                <a:gd name="adj" fmla="val 369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GB" sz="1200" dirty="0">
                <a:solidFill>
                  <a:schemeClr val="tx1"/>
                </a:solidFill>
                <a:latin typeface="Times New Roman" panose="02020603050405020304" pitchFamily="18" charset="0"/>
                <a:cs typeface="Times New Roman" panose="02020603050405020304" pitchFamily="18" charset="0"/>
              </a:endParaRPr>
            </a:p>
          </p:txBody>
        </p:sp>
      </p:grpSp>
      <p:sp>
        <p:nvSpPr>
          <p:cNvPr id="91" name="Rectangle 90">
            <a:extLst>
              <a:ext uri="{FF2B5EF4-FFF2-40B4-BE49-F238E27FC236}">
                <a16:creationId xmlns:a16="http://schemas.microsoft.com/office/drawing/2014/main" id="{EC3D53AE-69CE-4BFF-9611-9D4D4AD153B2}"/>
              </a:ext>
            </a:extLst>
          </p:cNvPr>
          <p:cNvSpPr/>
          <p:nvPr/>
        </p:nvSpPr>
        <p:spPr>
          <a:xfrm>
            <a:off x="8957949" y="2805325"/>
            <a:ext cx="3136025" cy="461665"/>
          </a:xfrm>
          <a:prstGeom prst="rect">
            <a:avLst/>
          </a:prstGeom>
        </p:spPr>
        <p:txBody>
          <a:bodyPr wrap="square">
            <a:spAutoFit/>
          </a:bodyPr>
          <a:lstStyle/>
          <a:p>
            <a:pPr marL="88900" indent="-88900"/>
            <a:r>
              <a:rPr lang="en-GB" sz="1200" b="1" i="1" dirty="0">
                <a:solidFill>
                  <a:schemeClr val="accent1"/>
                </a:solidFill>
                <a:latin typeface="Times New Roman" panose="02020603050405020304" pitchFamily="18" charset="0"/>
                <a:ea typeface="Calibri" panose="020F0502020204030204" pitchFamily="34" charset="0"/>
              </a:rPr>
              <a:t>4. MAS trends under different fresh water restoration approaches</a:t>
            </a:r>
            <a:endParaRPr lang="en-GB" sz="1200" b="1" dirty="0">
              <a:solidFill>
                <a:schemeClr val="accent1"/>
              </a:solidFill>
            </a:endParaRPr>
          </a:p>
        </p:txBody>
      </p:sp>
      <p:grpSp>
        <p:nvGrpSpPr>
          <p:cNvPr id="92" name="Group 91">
            <a:extLst>
              <a:ext uri="{FF2B5EF4-FFF2-40B4-BE49-F238E27FC236}">
                <a16:creationId xmlns:a16="http://schemas.microsoft.com/office/drawing/2014/main" id="{6B16F5C3-97CC-4F99-AC69-F9B4E7EA4B42}"/>
              </a:ext>
            </a:extLst>
          </p:cNvPr>
          <p:cNvGrpSpPr/>
          <p:nvPr/>
        </p:nvGrpSpPr>
        <p:grpSpPr>
          <a:xfrm>
            <a:off x="8954477" y="6248061"/>
            <a:ext cx="3151272" cy="429309"/>
            <a:chOff x="227966" y="-75804"/>
            <a:chExt cx="2768559" cy="344699"/>
          </a:xfrm>
        </p:grpSpPr>
        <p:sp>
          <p:nvSpPr>
            <p:cNvPr id="93" name="Text Box 15">
              <a:extLst>
                <a:ext uri="{FF2B5EF4-FFF2-40B4-BE49-F238E27FC236}">
                  <a16:creationId xmlns:a16="http://schemas.microsoft.com/office/drawing/2014/main" id="{299DBB7B-E781-4E74-97FD-F6E502233ADA}"/>
                </a:ext>
              </a:extLst>
            </p:cNvPr>
            <p:cNvSpPr txBox="1"/>
            <p:nvPr userDrawn="1"/>
          </p:nvSpPr>
          <p:spPr>
            <a:xfrm>
              <a:off x="613684" y="-75804"/>
              <a:ext cx="2382841" cy="344699"/>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1"/>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1"/>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1"/>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1"/>
                  </a:solidFill>
                  <a:effectLst/>
                  <a:latin typeface="Times New Roman" panose="02020603050405020304" pitchFamily="18" charset="0"/>
                  <a:cs typeface="Times New Roman" panose="02020603050405020304" pitchFamily="18" charset="0"/>
                </a:rPr>
                <a:t>773782</a:t>
              </a:r>
              <a:r>
                <a:rPr lang="en-GB" sz="900" dirty="0">
                  <a:solidFill>
                    <a:schemeClr val="accent1"/>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1"/>
                </a:solidFill>
                <a:effectLst/>
                <a:latin typeface="Times New Roman" panose="02020603050405020304" pitchFamily="18" charset="0"/>
                <a:ea typeface="メイリオ" charset="-128"/>
                <a:cs typeface="Times New Roman" panose="02020603050405020304" pitchFamily="18" charset="0"/>
              </a:endParaRPr>
            </a:p>
          </p:txBody>
        </p:sp>
        <p:pic>
          <p:nvPicPr>
            <p:cNvPr id="94" name="Picture 93" descr="FISSAC/EU_flag.png">
              <a:extLst>
                <a:ext uri="{FF2B5EF4-FFF2-40B4-BE49-F238E27FC236}">
                  <a16:creationId xmlns:a16="http://schemas.microsoft.com/office/drawing/2014/main" id="{ED55B68C-D743-497E-89CF-DE772E5F1666}"/>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flipV="1">
              <a:off x="227966" y="-36147"/>
              <a:ext cx="413336" cy="264033"/>
            </a:xfrm>
            <a:prstGeom prst="rect">
              <a:avLst/>
            </a:prstGeom>
            <a:noFill/>
            <a:ln>
              <a:noFill/>
            </a:ln>
          </p:spPr>
        </p:pic>
      </p:grpSp>
      <p:cxnSp>
        <p:nvCxnSpPr>
          <p:cNvPr id="97" name="Straight Connector 96">
            <a:extLst>
              <a:ext uri="{FF2B5EF4-FFF2-40B4-BE49-F238E27FC236}">
                <a16:creationId xmlns:a16="http://schemas.microsoft.com/office/drawing/2014/main" id="{A39DE421-A8B7-4B36-939D-EC0354DC6B49}"/>
              </a:ext>
            </a:extLst>
          </p:cNvPr>
          <p:cNvCxnSpPr>
            <a:cxnSpLocks/>
          </p:cNvCxnSpPr>
          <p:nvPr/>
        </p:nvCxnSpPr>
        <p:spPr>
          <a:xfrm>
            <a:off x="9254643" y="4124353"/>
            <a:ext cx="2305499" cy="0"/>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6DC438A-1134-4334-9A5C-482A0507D9A7}"/>
              </a:ext>
            </a:extLst>
          </p:cNvPr>
          <p:cNvSpPr txBox="1"/>
          <p:nvPr/>
        </p:nvSpPr>
        <p:spPr>
          <a:xfrm>
            <a:off x="11565178" y="3931264"/>
            <a:ext cx="489041" cy="307777"/>
          </a:xfrm>
          <a:prstGeom prst="rect">
            <a:avLst/>
          </a:prstGeom>
          <a:noFill/>
        </p:spPr>
        <p:txBody>
          <a:bodyPr wrap="square" rtlCol="0">
            <a:spAutoFit/>
          </a:bodyPr>
          <a:lstStyle/>
          <a:p>
            <a:pPr algn="ctr"/>
            <a:r>
              <a:rPr lang="en-GB" sz="700" dirty="0">
                <a:solidFill>
                  <a:schemeClr val="accent2"/>
                </a:solidFill>
                <a:latin typeface="Times New Roman" panose="02020603050405020304" pitchFamily="18" charset="0"/>
                <a:cs typeface="Times New Roman" panose="02020603050405020304" pitchFamily="18" charset="0"/>
              </a:rPr>
              <a:t>Sea salinity</a:t>
            </a:r>
          </a:p>
        </p:txBody>
      </p:sp>
      <p:cxnSp>
        <p:nvCxnSpPr>
          <p:cNvPr id="101" name="Straight Connector 100">
            <a:extLst>
              <a:ext uri="{FF2B5EF4-FFF2-40B4-BE49-F238E27FC236}">
                <a16:creationId xmlns:a16="http://schemas.microsoft.com/office/drawing/2014/main" id="{3C24C0ED-68F0-4E01-BEE0-0C9B27C0DC2C}"/>
              </a:ext>
            </a:extLst>
          </p:cNvPr>
          <p:cNvCxnSpPr>
            <a:cxnSpLocks/>
          </p:cNvCxnSpPr>
          <p:nvPr/>
        </p:nvCxnSpPr>
        <p:spPr>
          <a:xfrm>
            <a:off x="9254643" y="4332316"/>
            <a:ext cx="2345432" cy="1"/>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102" name="TextBox 101">
            <a:extLst>
              <a:ext uri="{FF2B5EF4-FFF2-40B4-BE49-F238E27FC236}">
                <a16:creationId xmlns:a16="http://schemas.microsoft.com/office/drawing/2014/main" id="{6BA66A2F-7EFF-41E1-9A7B-6904A1014157}"/>
              </a:ext>
            </a:extLst>
          </p:cNvPr>
          <p:cNvSpPr txBox="1"/>
          <p:nvPr/>
        </p:nvSpPr>
        <p:spPr>
          <a:xfrm>
            <a:off x="11513647" y="4206086"/>
            <a:ext cx="592101" cy="307777"/>
          </a:xfrm>
          <a:prstGeom prst="rect">
            <a:avLst/>
          </a:prstGeom>
          <a:noFill/>
        </p:spPr>
        <p:txBody>
          <a:bodyPr wrap="square" rtlCol="0">
            <a:spAutoFit/>
          </a:bodyPr>
          <a:lstStyle/>
          <a:p>
            <a:pPr algn="ctr"/>
            <a:r>
              <a:rPr lang="en-GB" sz="700" dirty="0">
                <a:solidFill>
                  <a:srgbClr val="00B0F0"/>
                </a:solidFill>
                <a:latin typeface="Times New Roman" panose="02020603050405020304" pitchFamily="18" charset="0"/>
                <a:cs typeface="Times New Roman" panose="02020603050405020304" pitchFamily="18" charset="0"/>
              </a:rPr>
              <a:t>Fish optimum</a:t>
            </a:r>
          </a:p>
        </p:txBody>
      </p:sp>
      <p:grpSp>
        <p:nvGrpSpPr>
          <p:cNvPr id="122" name="Group 121">
            <a:extLst>
              <a:ext uri="{FF2B5EF4-FFF2-40B4-BE49-F238E27FC236}">
                <a16:creationId xmlns:a16="http://schemas.microsoft.com/office/drawing/2014/main" id="{7C8230F7-A496-4C3D-AC20-C1FA776E52FE}"/>
              </a:ext>
            </a:extLst>
          </p:cNvPr>
          <p:cNvGrpSpPr/>
          <p:nvPr/>
        </p:nvGrpSpPr>
        <p:grpSpPr>
          <a:xfrm>
            <a:off x="9251658" y="5153234"/>
            <a:ext cx="2688867" cy="946925"/>
            <a:chOff x="9163267" y="1128758"/>
            <a:chExt cx="2688867" cy="946925"/>
          </a:xfrm>
        </p:grpSpPr>
        <p:sp>
          <p:nvSpPr>
            <p:cNvPr id="121" name="Rectangle 120">
              <a:extLst>
                <a:ext uri="{FF2B5EF4-FFF2-40B4-BE49-F238E27FC236}">
                  <a16:creationId xmlns:a16="http://schemas.microsoft.com/office/drawing/2014/main" id="{708D3E4B-A7C7-402D-BF1F-BB0D79A01388}"/>
                </a:ext>
              </a:extLst>
            </p:cNvPr>
            <p:cNvSpPr/>
            <p:nvPr/>
          </p:nvSpPr>
          <p:spPr>
            <a:xfrm>
              <a:off x="9227620" y="1199084"/>
              <a:ext cx="2489316" cy="83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20" name="Group 119">
              <a:extLst>
                <a:ext uri="{FF2B5EF4-FFF2-40B4-BE49-F238E27FC236}">
                  <a16:creationId xmlns:a16="http://schemas.microsoft.com/office/drawing/2014/main" id="{979044FE-33E1-4A18-A49E-8EC92B500535}"/>
                </a:ext>
              </a:extLst>
            </p:cNvPr>
            <p:cNvGrpSpPr/>
            <p:nvPr/>
          </p:nvGrpSpPr>
          <p:grpSpPr>
            <a:xfrm>
              <a:off x="9163267" y="1128758"/>
              <a:ext cx="2688867" cy="946925"/>
              <a:chOff x="9435476" y="5331899"/>
              <a:chExt cx="2688867" cy="946925"/>
            </a:xfrm>
          </p:grpSpPr>
          <p:sp>
            <p:nvSpPr>
              <p:cNvPr id="113" name="TextBox 112">
                <a:extLst>
                  <a:ext uri="{FF2B5EF4-FFF2-40B4-BE49-F238E27FC236}">
                    <a16:creationId xmlns:a16="http://schemas.microsoft.com/office/drawing/2014/main" id="{44DB0970-DAB4-48E8-86F3-D63B97A61D24}"/>
                  </a:ext>
                </a:extLst>
              </p:cNvPr>
              <p:cNvSpPr txBox="1"/>
              <p:nvPr/>
            </p:nvSpPr>
            <p:spPr>
              <a:xfrm>
                <a:off x="9443801" y="6063380"/>
                <a:ext cx="2680542"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0%, SG: 10%, Savings: </a:t>
                </a:r>
                <a:r>
                  <a:rPr lang="en-GB" sz="800" dirty="0" err="1">
                    <a:latin typeface="Times New Roman" panose="02020603050405020304" pitchFamily="18" charset="0"/>
                    <a:cs typeface="Times New Roman" panose="02020603050405020304" pitchFamily="18" charset="0"/>
                  </a:rPr>
                  <a:t>Irr</a:t>
                </a:r>
                <a:r>
                  <a:rPr lang="en-GB" sz="800" dirty="0">
                    <a:latin typeface="Times New Roman" panose="02020603050405020304" pitchFamily="18" charset="0"/>
                    <a:cs typeface="Times New Roman" panose="02020603050405020304" pitchFamily="18" charset="0"/>
                  </a:rPr>
                  <a:t>: 0%, DU: 0% (current status)</a:t>
                </a:r>
              </a:p>
            </p:txBody>
          </p:sp>
          <p:sp>
            <p:nvSpPr>
              <p:cNvPr id="114" name="TextBox 113">
                <a:extLst>
                  <a:ext uri="{FF2B5EF4-FFF2-40B4-BE49-F238E27FC236}">
                    <a16:creationId xmlns:a16="http://schemas.microsoft.com/office/drawing/2014/main" id="{91558575-5796-4E7A-94AA-5BBF54B2E816}"/>
                  </a:ext>
                </a:extLst>
              </p:cNvPr>
              <p:cNvSpPr txBox="1"/>
              <p:nvPr/>
            </p:nvSpPr>
            <p:spPr>
              <a:xfrm>
                <a:off x="9442435" y="5932904"/>
                <a:ext cx="2061783"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0%, SG: 10%, Savings: </a:t>
                </a:r>
                <a:r>
                  <a:rPr lang="en-GB" sz="800" dirty="0" err="1">
                    <a:latin typeface="Times New Roman" panose="02020603050405020304" pitchFamily="18" charset="0"/>
                    <a:cs typeface="Times New Roman" panose="02020603050405020304" pitchFamily="18" charset="0"/>
                  </a:rPr>
                  <a:t>Irr</a:t>
                </a:r>
                <a:r>
                  <a:rPr lang="en-GB" sz="800" dirty="0">
                    <a:latin typeface="Times New Roman" panose="02020603050405020304" pitchFamily="18" charset="0"/>
                    <a:cs typeface="Times New Roman" panose="02020603050405020304" pitchFamily="18" charset="0"/>
                  </a:rPr>
                  <a:t>: 20%, DU 0%</a:t>
                </a:r>
              </a:p>
            </p:txBody>
          </p:sp>
          <p:sp>
            <p:nvSpPr>
              <p:cNvPr id="115" name="TextBox 114">
                <a:extLst>
                  <a:ext uri="{FF2B5EF4-FFF2-40B4-BE49-F238E27FC236}">
                    <a16:creationId xmlns:a16="http://schemas.microsoft.com/office/drawing/2014/main" id="{A2DF5A38-FD62-4C36-9A3A-B61EA080E52E}"/>
                  </a:ext>
                </a:extLst>
              </p:cNvPr>
              <p:cNvSpPr txBox="1"/>
              <p:nvPr/>
            </p:nvSpPr>
            <p:spPr>
              <a:xfrm>
                <a:off x="9444788" y="5805407"/>
                <a:ext cx="2113079"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0%, SG: 10%, Savings: </a:t>
                </a:r>
                <a:r>
                  <a:rPr lang="en-GB" sz="800" dirty="0" err="1">
                    <a:latin typeface="Times New Roman" panose="02020603050405020304" pitchFamily="18" charset="0"/>
                    <a:cs typeface="Times New Roman" panose="02020603050405020304" pitchFamily="18" charset="0"/>
                  </a:rPr>
                  <a:t>Irr</a:t>
                </a:r>
                <a:r>
                  <a:rPr lang="en-GB" sz="800" dirty="0">
                    <a:latin typeface="Times New Roman" panose="02020603050405020304" pitchFamily="18" charset="0"/>
                    <a:cs typeface="Times New Roman" panose="02020603050405020304" pitchFamily="18" charset="0"/>
                  </a:rPr>
                  <a:t>: 20%, DU 50%</a:t>
                </a:r>
              </a:p>
            </p:txBody>
          </p:sp>
          <p:sp>
            <p:nvSpPr>
              <p:cNvPr id="116" name="TextBox 115">
                <a:extLst>
                  <a:ext uri="{FF2B5EF4-FFF2-40B4-BE49-F238E27FC236}">
                    <a16:creationId xmlns:a16="http://schemas.microsoft.com/office/drawing/2014/main" id="{15686C29-35A6-4AE1-A298-C322AD9F6A53}"/>
                  </a:ext>
                </a:extLst>
              </p:cNvPr>
              <p:cNvSpPr txBox="1"/>
              <p:nvPr/>
            </p:nvSpPr>
            <p:spPr>
              <a:xfrm>
                <a:off x="9439470" y="5687699"/>
                <a:ext cx="2010487"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0%, SG: 25%, Savings: </a:t>
                </a:r>
                <a:r>
                  <a:rPr lang="en-GB" sz="800" dirty="0" err="1">
                    <a:latin typeface="Times New Roman" panose="02020603050405020304" pitchFamily="18" charset="0"/>
                    <a:cs typeface="Times New Roman" panose="02020603050405020304" pitchFamily="18" charset="0"/>
                  </a:rPr>
                  <a:t>Irr</a:t>
                </a:r>
                <a:r>
                  <a:rPr lang="en-GB" sz="800" dirty="0">
                    <a:latin typeface="Times New Roman" panose="02020603050405020304" pitchFamily="18" charset="0"/>
                    <a:cs typeface="Times New Roman" panose="02020603050405020304" pitchFamily="18" charset="0"/>
                  </a:rPr>
                  <a:t>: 0%, DU 0%</a:t>
                </a:r>
              </a:p>
            </p:txBody>
          </p:sp>
          <p:sp>
            <p:nvSpPr>
              <p:cNvPr id="117" name="TextBox 116">
                <a:extLst>
                  <a:ext uri="{FF2B5EF4-FFF2-40B4-BE49-F238E27FC236}">
                    <a16:creationId xmlns:a16="http://schemas.microsoft.com/office/drawing/2014/main" id="{49954C40-DBFB-4E1C-9BF2-A69706EF070D}"/>
                  </a:ext>
                </a:extLst>
              </p:cNvPr>
              <p:cNvSpPr txBox="1"/>
              <p:nvPr/>
            </p:nvSpPr>
            <p:spPr>
              <a:xfrm>
                <a:off x="9442231" y="5569345"/>
                <a:ext cx="2036135"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0%, SG: 50%, Savings: </a:t>
                </a:r>
                <a:r>
                  <a:rPr lang="en-GB" sz="800" dirty="0" err="1">
                    <a:latin typeface="Times New Roman" panose="02020603050405020304" pitchFamily="18" charset="0"/>
                    <a:cs typeface="Times New Roman" panose="02020603050405020304" pitchFamily="18" charset="0"/>
                  </a:rPr>
                  <a:t>Irr</a:t>
                </a:r>
                <a:r>
                  <a:rPr lang="en-GB" sz="800" dirty="0">
                    <a:latin typeface="Times New Roman" panose="02020603050405020304" pitchFamily="18" charset="0"/>
                    <a:cs typeface="Times New Roman" panose="02020603050405020304" pitchFamily="18" charset="0"/>
                  </a:rPr>
                  <a:t>: 0%, DU 0%</a:t>
                </a:r>
              </a:p>
            </p:txBody>
          </p:sp>
          <p:sp>
            <p:nvSpPr>
              <p:cNvPr id="118" name="TextBox 117">
                <a:extLst>
                  <a:ext uri="{FF2B5EF4-FFF2-40B4-BE49-F238E27FC236}">
                    <a16:creationId xmlns:a16="http://schemas.microsoft.com/office/drawing/2014/main" id="{2181CFBA-E259-4E80-B41F-4EBAEB31AEB7}"/>
                  </a:ext>
                </a:extLst>
              </p:cNvPr>
              <p:cNvSpPr txBox="1"/>
              <p:nvPr/>
            </p:nvSpPr>
            <p:spPr>
              <a:xfrm>
                <a:off x="9442252" y="5456307"/>
                <a:ext cx="2036135"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5%, SG: 10%, Savings: </a:t>
                </a:r>
                <a:r>
                  <a:rPr lang="en-GB" sz="800" dirty="0" err="1">
                    <a:latin typeface="Times New Roman" panose="02020603050405020304" pitchFamily="18" charset="0"/>
                    <a:cs typeface="Times New Roman" panose="02020603050405020304" pitchFamily="18" charset="0"/>
                  </a:rPr>
                  <a:t>Irr</a:t>
                </a:r>
                <a:r>
                  <a:rPr lang="en-GB" sz="800" dirty="0">
                    <a:latin typeface="Times New Roman" panose="02020603050405020304" pitchFamily="18" charset="0"/>
                    <a:cs typeface="Times New Roman" panose="02020603050405020304" pitchFamily="18" charset="0"/>
                  </a:rPr>
                  <a:t>: 0%, DU 0%</a:t>
                </a:r>
              </a:p>
            </p:txBody>
          </p:sp>
          <p:sp>
            <p:nvSpPr>
              <p:cNvPr id="119" name="TextBox 118">
                <a:extLst>
                  <a:ext uri="{FF2B5EF4-FFF2-40B4-BE49-F238E27FC236}">
                    <a16:creationId xmlns:a16="http://schemas.microsoft.com/office/drawing/2014/main" id="{DEF546F2-8010-4A4F-921C-42948ACF9FAA}"/>
                  </a:ext>
                </a:extLst>
              </p:cNvPr>
              <p:cNvSpPr txBox="1"/>
              <p:nvPr/>
            </p:nvSpPr>
            <p:spPr>
              <a:xfrm>
                <a:off x="9435476" y="5331899"/>
                <a:ext cx="2087431" cy="215444"/>
              </a:xfrm>
              <a:prstGeom prst="rect">
                <a:avLst/>
              </a:prstGeom>
              <a:noFill/>
            </p:spPr>
            <p:txBody>
              <a:bodyPr wrap="none" rtlCol="0">
                <a:spAutoFit/>
              </a:bodyPr>
              <a:lstStyle/>
              <a:p>
                <a:r>
                  <a:rPr lang="en-GB" sz="800" dirty="0">
                    <a:latin typeface="Times New Roman" panose="02020603050405020304" pitchFamily="18" charset="0"/>
                    <a:cs typeface="Times New Roman" panose="02020603050405020304" pitchFamily="18" charset="0"/>
                  </a:rPr>
                  <a:t>SR: 10%, SG: 10%, Savings: Irr:20%, DU 0%</a:t>
                </a:r>
              </a:p>
            </p:txBody>
          </p:sp>
        </p:grpSp>
      </p:grpSp>
      <p:sp>
        <p:nvSpPr>
          <p:cNvPr id="4" name="TextBox 3">
            <a:extLst>
              <a:ext uri="{FF2B5EF4-FFF2-40B4-BE49-F238E27FC236}">
                <a16:creationId xmlns:a16="http://schemas.microsoft.com/office/drawing/2014/main" id="{D1329312-967C-4E0F-88B4-06DA83F86054}"/>
              </a:ext>
            </a:extLst>
          </p:cNvPr>
          <p:cNvSpPr txBox="1"/>
          <p:nvPr/>
        </p:nvSpPr>
        <p:spPr>
          <a:xfrm rot="16200000">
            <a:off x="8682583" y="4108567"/>
            <a:ext cx="882509" cy="261610"/>
          </a:xfrm>
          <a:prstGeom prst="rect">
            <a:avLst/>
          </a:prstGeom>
          <a:solidFill>
            <a:schemeClr val="bg1"/>
          </a:solidFill>
        </p:spPr>
        <p:txBody>
          <a:bodyPr wrap="square" rtlCol="0">
            <a:spAutoFit/>
          </a:bodyPr>
          <a:lstStyle/>
          <a:p>
            <a:pPr algn="ctr"/>
            <a:r>
              <a:rPr lang="en-GB" sz="1050" dirty="0">
                <a:latin typeface="Times New Roman" panose="02020603050405020304" pitchFamily="18" charset="0"/>
                <a:cs typeface="Times New Roman" panose="02020603050405020304" pitchFamily="18" charset="0"/>
              </a:rPr>
              <a:t>g/ L</a:t>
            </a:r>
          </a:p>
        </p:txBody>
      </p:sp>
      <p:pic>
        <p:nvPicPr>
          <p:cNvPr id="98" name="image16.jpg">
            <a:extLst>
              <a:ext uri="{FF2B5EF4-FFF2-40B4-BE49-F238E27FC236}">
                <a16:creationId xmlns:a16="http://schemas.microsoft.com/office/drawing/2014/main" id="{1ECCB293-0F5F-4768-907C-37808718A7FA}"/>
              </a:ext>
            </a:extLst>
          </p:cNvPr>
          <p:cNvPicPr/>
          <p:nvPr/>
        </p:nvPicPr>
        <p:blipFill rotWithShape="1">
          <a:blip r:embed="rId11"/>
          <a:srcRect r="14451"/>
          <a:stretch/>
        </p:blipFill>
        <p:spPr bwMode="auto">
          <a:xfrm>
            <a:off x="4137137" y="4343922"/>
            <a:ext cx="1688256" cy="954853"/>
          </a:xfrm>
          <a:prstGeom prst="rect">
            <a:avLst/>
          </a:prstGeom>
          <a:ln w="9525">
            <a:solidFill>
              <a:schemeClr val="bg1">
                <a:lumMod val="50000"/>
              </a:schemeClr>
            </a:solidFill>
          </a:ln>
          <a:effectLst/>
        </p:spPr>
      </p:pic>
      <p:sp>
        <p:nvSpPr>
          <p:cNvPr id="103" name="Rectangle 102">
            <a:extLst>
              <a:ext uri="{FF2B5EF4-FFF2-40B4-BE49-F238E27FC236}">
                <a16:creationId xmlns:a16="http://schemas.microsoft.com/office/drawing/2014/main" id="{743E6B5E-B1C9-47C7-B8C5-39DBEF9C6DE9}"/>
              </a:ext>
            </a:extLst>
          </p:cNvPr>
          <p:cNvSpPr/>
          <p:nvPr/>
        </p:nvSpPr>
        <p:spPr>
          <a:xfrm>
            <a:off x="4074349" y="3839664"/>
            <a:ext cx="1759922" cy="461665"/>
          </a:xfrm>
          <a:prstGeom prst="rect">
            <a:avLst/>
          </a:prstGeom>
        </p:spPr>
        <p:txBody>
          <a:bodyPr wrap="square">
            <a:spAutoFit/>
          </a:bodyPr>
          <a:lstStyle/>
          <a:p>
            <a:pPr marL="179388" indent="-179388"/>
            <a:r>
              <a:rPr lang="en-GB" sz="1200" b="1" i="1" dirty="0">
                <a:solidFill>
                  <a:schemeClr val="accent1"/>
                </a:solidFill>
                <a:latin typeface="Times New Roman" panose="02020603050405020304" pitchFamily="18" charset="0"/>
                <a:ea typeface="Calibri" panose="020F0502020204030204" pitchFamily="34" charset="0"/>
              </a:rPr>
              <a:t>3.2 Validation by experts </a:t>
            </a:r>
          </a:p>
          <a:p>
            <a:pPr marL="179388" indent="-179388"/>
            <a:r>
              <a:rPr lang="en-GB" sz="1200" b="1" i="1" dirty="0">
                <a:solidFill>
                  <a:schemeClr val="accent1"/>
                </a:solidFill>
                <a:latin typeface="Times New Roman" panose="02020603050405020304" pitchFamily="18" charset="0"/>
                <a:ea typeface="Calibri" panose="020F0502020204030204" pitchFamily="34" charset="0"/>
              </a:rPr>
              <a:t>     &amp; stakeholders</a:t>
            </a:r>
            <a:endParaRPr lang="en-GB" sz="1200" b="1" dirty="0">
              <a:solidFill>
                <a:schemeClr val="accent1"/>
              </a:solidFill>
            </a:endParaRPr>
          </a:p>
        </p:txBody>
      </p:sp>
      <p:pic>
        <p:nvPicPr>
          <p:cNvPr id="104" name="Picture 103">
            <a:extLst>
              <a:ext uri="{FF2B5EF4-FFF2-40B4-BE49-F238E27FC236}">
                <a16:creationId xmlns:a16="http://schemas.microsoft.com/office/drawing/2014/main" id="{B2D79FC3-DB23-4FBF-BD7C-DBA8AF970D08}"/>
              </a:ext>
            </a:extLst>
          </p:cNvPr>
          <p:cNvPicPr/>
          <p:nvPr/>
        </p:nvPicPr>
        <p:blipFill rotWithShape="1">
          <a:blip r:embed="rId12">
            <a:extLst>
              <a:ext uri="{28A0092B-C50C-407E-A947-70E740481C1C}">
                <a14:useLocalDpi xmlns:a14="http://schemas.microsoft.com/office/drawing/2010/main" val="0"/>
              </a:ext>
            </a:extLst>
          </a:blip>
          <a:srcRect b="14607"/>
          <a:stretch/>
        </p:blipFill>
        <p:spPr bwMode="auto">
          <a:xfrm>
            <a:off x="4137137" y="5327891"/>
            <a:ext cx="1688256" cy="806823"/>
          </a:xfrm>
          <a:prstGeom prst="rect">
            <a:avLst/>
          </a:prstGeom>
          <a:noFill/>
          <a:ln w="9525" cap="flat" cmpd="sng" algn="ctr">
            <a:solidFill>
              <a:schemeClr val="bg1">
                <a:lumMod val="50000"/>
              </a:schemeClr>
            </a:solidFill>
            <a:prstDash val="solid"/>
            <a:round/>
            <a:headEnd type="none" w="med" len="med"/>
            <a:tailEnd type="none" w="med" len="med"/>
          </a:ln>
          <a:effectLst/>
          <a:extLst>
            <a:ext uri="{53640926-AAD7-44D8-BBD7-CCE9431645EC}">
              <a14:shadowObscured xmlns:a14="http://schemas.microsoft.com/office/drawing/2010/main"/>
            </a:ext>
          </a:extLst>
        </p:spPr>
      </p:pic>
      <p:pic>
        <p:nvPicPr>
          <p:cNvPr id="105" name="Picture 104">
            <a:extLst>
              <a:ext uri="{FF2B5EF4-FFF2-40B4-BE49-F238E27FC236}">
                <a16:creationId xmlns:a16="http://schemas.microsoft.com/office/drawing/2014/main" id="{61250577-42B1-4E98-BEEE-62FCF554F274}"/>
              </a:ext>
            </a:extLst>
          </p:cNvPr>
          <p:cNvPicPr>
            <a:picLocks noChangeAspect="1"/>
          </p:cNvPicPr>
          <p:nvPr/>
        </p:nvPicPr>
        <p:blipFill rotWithShape="1">
          <a:blip r:embed="rId13">
            <a:extLst>
              <a:ext uri="{28A0092B-C50C-407E-A947-70E740481C1C}">
                <a14:useLocalDpi xmlns:a14="http://schemas.microsoft.com/office/drawing/2010/main" val="0"/>
              </a:ext>
            </a:extLst>
          </a:blip>
          <a:srcRect l="7041" r="6400"/>
          <a:stretch/>
        </p:blipFill>
        <p:spPr>
          <a:xfrm rot="10800000">
            <a:off x="4137134" y="6164530"/>
            <a:ext cx="1691261" cy="604000"/>
          </a:xfrm>
          <a:prstGeom prst="rect">
            <a:avLst/>
          </a:prstGeom>
          <a:ln>
            <a:solidFill>
              <a:schemeClr val="bg1">
                <a:lumMod val="50000"/>
              </a:schemeClr>
            </a:solidFill>
          </a:ln>
          <a:effectLst/>
        </p:spPr>
      </p:pic>
      <p:sp>
        <p:nvSpPr>
          <p:cNvPr id="106" name="Rectangle: Rounded Corners 105">
            <a:extLst>
              <a:ext uri="{FF2B5EF4-FFF2-40B4-BE49-F238E27FC236}">
                <a16:creationId xmlns:a16="http://schemas.microsoft.com/office/drawing/2014/main" id="{C723AE2E-4712-48A9-A7CA-380ED0DB768B}"/>
              </a:ext>
            </a:extLst>
          </p:cNvPr>
          <p:cNvSpPr/>
          <p:nvPr/>
        </p:nvSpPr>
        <p:spPr>
          <a:xfrm>
            <a:off x="110970" y="1754366"/>
            <a:ext cx="3847844" cy="3574802"/>
          </a:xfrm>
          <a:prstGeom prst="roundRect">
            <a:avLst>
              <a:gd name="adj" fmla="val 342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r>
              <a:rPr lang="en-US" sz="1200" dirty="0">
                <a:solidFill>
                  <a:schemeClr val="tx1"/>
                </a:solidFill>
                <a:latin typeface="Times New Roman" panose="02020603050405020304" pitchFamily="18" charset="0"/>
                <a:cs typeface="Times New Roman" panose="02020603050405020304" pitchFamily="18" charset="0"/>
              </a:rPr>
              <a:t>In SW Messinia, Greece, all human activities depend on groundwater resources to support their livelihoods (irrigation, domestic use). These resources also serve as the main freshwater sources for Gialova Lagoon, a coastal wetland with high ecological and commercial value. </a:t>
            </a:r>
          </a:p>
          <a:p>
            <a:pPr marL="85725" indent="-85725"/>
            <a:r>
              <a:rPr lang="en-US" sz="1200" dirty="0">
                <a:solidFill>
                  <a:schemeClr val="tx1"/>
                </a:solidFill>
                <a:latin typeface="Times New Roman" panose="02020603050405020304" pitchFamily="18" charset="0"/>
                <a:cs typeface="Times New Roman" panose="02020603050405020304" pitchFamily="18" charset="0"/>
              </a:rPr>
              <a:t>During the previous century, the wetland has been gradually transformed from brackish to saline (Maneas et al., 2019).</a:t>
            </a:r>
          </a:p>
          <a:p>
            <a:pPr marL="85725" indent="-85725"/>
            <a:r>
              <a:rPr lang="en-US" sz="1200" dirty="0">
                <a:solidFill>
                  <a:schemeClr val="tx1"/>
                </a:solidFill>
                <a:latin typeface="Times New Roman" panose="02020603050405020304" pitchFamily="18" charset="0"/>
                <a:cs typeface="Times New Roman" panose="02020603050405020304" pitchFamily="18" charset="0"/>
              </a:rPr>
              <a:t>A</a:t>
            </a:r>
            <a:r>
              <a:rPr lang="en-GB" sz="1200" dirty="0">
                <a:solidFill>
                  <a:schemeClr val="tx1"/>
                </a:solidFill>
                <a:latin typeface="Times New Roman" panose="02020603050405020304" pitchFamily="18" charset="0"/>
                <a:cs typeface="Times New Roman" panose="02020603050405020304" pitchFamily="18" charset="0"/>
              </a:rPr>
              <a:t>t present, the Mean Annual Salinity (MAS) is at 33 g/</a:t>
            </a:r>
            <a:r>
              <a:rPr lang="en-GB" sz="1200" dirty="0" err="1">
                <a:solidFill>
                  <a:schemeClr val="tx1"/>
                </a:solidFill>
                <a:latin typeface="Times New Roman" panose="02020603050405020304" pitchFamily="18" charset="0"/>
                <a:cs typeface="Times New Roman" panose="02020603050405020304" pitchFamily="18" charset="0"/>
              </a:rPr>
              <a:t>lt</a:t>
            </a:r>
            <a:r>
              <a:rPr lang="en-GB" sz="1200" dirty="0">
                <a:solidFill>
                  <a:schemeClr val="tx1"/>
                </a:solidFill>
                <a:latin typeface="Times New Roman" panose="02020603050405020304" pitchFamily="18" charset="0"/>
                <a:cs typeface="Times New Roman" panose="02020603050405020304" pitchFamily="18" charset="0"/>
              </a:rPr>
              <a:t>, </a:t>
            </a:r>
            <a:r>
              <a:rPr lang="en-US" sz="1200" dirty="0">
                <a:solidFill>
                  <a:schemeClr val="tx1"/>
                </a:solidFill>
                <a:latin typeface="Times New Roman" panose="02020603050405020304" pitchFamily="18" charset="0"/>
                <a:cs typeface="Times New Roman" panose="02020603050405020304" pitchFamily="18" charset="0"/>
              </a:rPr>
              <a:t>and it is expected to increase even more under future drier and warmer conditions (Manzoni et al., 2020). </a:t>
            </a:r>
          </a:p>
          <a:p>
            <a:pPr marL="85725" indent="-85725"/>
            <a:r>
              <a:rPr lang="en-US" sz="1200" dirty="0">
                <a:solidFill>
                  <a:schemeClr val="tx1"/>
                </a:solidFill>
                <a:latin typeface="Times New Roman" panose="02020603050405020304" pitchFamily="18" charset="0"/>
                <a:cs typeface="Times New Roman" panose="02020603050405020304" pitchFamily="18" charset="0"/>
              </a:rPr>
              <a:t>These values have already profound implications on species and habitats, which impacts the local fishing economy and the recognition of the area (COASTAL workshops, 2018).</a:t>
            </a:r>
          </a:p>
          <a:p>
            <a:pPr marL="85725" indent="-85725"/>
            <a:r>
              <a:rPr lang="en-US" sz="1200" dirty="0">
                <a:solidFill>
                  <a:schemeClr val="tx1"/>
                </a:solidFill>
                <a:latin typeface="Times New Roman" panose="02020603050405020304" pitchFamily="18" charset="0"/>
                <a:cs typeface="Times New Roman" panose="02020603050405020304" pitchFamily="18" charset="0"/>
              </a:rPr>
              <a:t>A challenge for the region is how to balance societal and conservation needs, and suggest salinity restoration solutions with a broader acceptance by the society.</a:t>
            </a:r>
          </a:p>
        </p:txBody>
      </p:sp>
      <p:sp>
        <p:nvSpPr>
          <p:cNvPr id="107" name="Rectangle 106">
            <a:extLst>
              <a:ext uri="{FF2B5EF4-FFF2-40B4-BE49-F238E27FC236}">
                <a16:creationId xmlns:a16="http://schemas.microsoft.com/office/drawing/2014/main" id="{0B05FAF0-9883-4A29-A3B7-47110AF8BD08}"/>
              </a:ext>
            </a:extLst>
          </p:cNvPr>
          <p:cNvSpPr/>
          <p:nvPr/>
        </p:nvSpPr>
        <p:spPr>
          <a:xfrm>
            <a:off x="132232" y="5390162"/>
            <a:ext cx="3831899" cy="276999"/>
          </a:xfrm>
          <a:prstGeom prst="rect">
            <a:avLst/>
          </a:prstGeom>
        </p:spPr>
        <p:txBody>
          <a:bodyPr wrap="square">
            <a:spAutoFit/>
          </a:bodyPr>
          <a:lstStyle/>
          <a:p>
            <a:r>
              <a:rPr lang="en-GB" sz="1200" b="1" i="1" dirty="0">
                <a:solidFill>
                  <a:schemeClr val="accent1"/>
                </a:solidFill>
                <a:latin typeface="Times New Roman" panose="02020603050405020304" pitchFamily="18" charset="0"/>
                <a:ea typeface="Calibri" panose="020F0502020204030204" pitchFamily="34" charset="0"/>
              </a:rPr>
              <a:t>2. The approach under COASTAL EU project</a:t>
            </a:r>
            <a:endParaRPr lang="en-GB" sz="1200" b="1" dirty="0">
              <a:solidFill>
                <a:schemeClr val="accent1"/>
              </a:solidFill>
            </a:endParaRPr>
          </a:p>
        </p:txBody>
      </p:sp>
      <p:sp>
        <p:nvSpPr>
          <p:cNvPr id="108" name="Rectangle: Rounded Corners 107">
            <a:extLst>
              <a:ext uri="{FF2B5EF4-FFF2-40B4-BE49-F238E27FC236}">
                <a16:creationId xmlns:a16="http://schemas.microsoft.com/office/drawing/2014/main" id="{FF11A28C-76B4-4A75-8001-E82AD8FDF8F6}"/>
              </a:ext>
            </a:extLst>
          </p:cNvPr>
          <p:cNvSpPr/>
          <p:nvPr/>
        </p:nvSpPr>
        <p:spPr>
          <a:xfrm>
            <a:off x="122591" y="5662447"/>
            <a:ext cx="3836223" cy="1150473"/>
          </a:xfrm>
          <a:prstGeom prst="roundRect">
            <a:avLst>
              <a:gd name="adj" fmla="val 554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r>
              <a:rPr lang="en-US" sz="1200" dirty="0">
                <a:solidFill>
                  <a:schemeClr val="tx1"/>
                </a:solidFill>
                <a:latin typeface="Times New Roman" panose="02020603050405020304" pitchFamily="18" charset="0"/>
                <a:cs typeface="Times New Roman" panose="02020603050405020304" pitchFamily="18" charset="0"/>
              </a:rPr>
              <a:t>Engaging local and regional Business Entrepreneurs, Administrations, and Scientific Experts in a Multi-actor process for Knowledge Exchange. </a:t>
            </a:r>
          </a:p>
          <a:p>
            <a:pPr marL="85725" indent="-85725"/>
            <a:r>
              <a:rPr lang="en-US" sz="1200" dirty="0">
                <a:solidFill>
                  <a:schemeClr val="tx1"/>
                </a:solidFill>
                <a:latin typeface="Times New Roman" panose="02020603050405020304" pitchFamily="18" charset="0"/>
                <a:cs typeface="Times New Roman" panose="02020603050405020304" pitchFamily="18" charset="0"/>
              </a:rPr>
              <a:t>Co-development of Systems-Dynamic (SD) models and co-creation of policy recommendations &amp; business roadmaps.</a:t>
            </a:r>
          </a:p>
        </p:txBody>
      </p:sp>
      <p:pic>
        <p:nvPicPr>
          <p:cNvPr id="36" name="Picture 35">
            <a:extLst>
              <a:ext uri="{FF2B5EF4-FFF2-40B4-BE49-F238E27FC236}">
                <a16:creationId xmlns:a16="http://schemas.microsoft.com/office/drawing/2014/main" id="{E2913D0C-73A1-4B78-9924-FEFFD79CA607}"/>
              </a:ext>
            </a:extLst>
          </p:cNvPr>
          <p:cNvPicPr>
            <a:picLocks noChangeAspect="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739206" y="687114"/>
            <a:ext cx="1652191" cy="563996"/>
          </a:xfrm>
          <a:prstGeom prst="rect">
            <a:avLst/>
          </a:prstGeom>
        </p:spPr>
      </p:pic>
      <p:pic>
        <p:nvPicPr>
          <p:cNvPr id="2" name="Picture 1">
            <a:extLst>
              <a:ext uri="{FF2B5EF4-FFF2-40B4-BE49-F238E27FC236}">
                <a16:creationId xmlns:a16="http://schemas.microsoft.com/office/drawing/2014/main" id="{ACEAEF50-1053-4731-9419-1FAE389D58C5}"/>
              </a:ext>
            </a:extLst>
          </p:cNvPr>
          <p:cNvPicPr>
            <a:picLocks noChangeAspect="1"/>
          </p:cNvPicPr>
          <p:nvPr/>
        </p:nvPicPr>
        <p:blipFill rotWithShape="1">
          <a:blip r:embed="rId15">
            <a:extLst>
              <a:ext uri="{28A0092B-C50C-407E-A947-70E740481C1C}">
                <a14:useLocalDpi xmlns:a14="http://schemas.microsoft.com/office/drawing/2010/main"/>
              </a:ext>
            </a:extLst>
          </a:blip>
          <a:srcRect l="3565" t="3654" r="46005" b="31767"/>
          <a:stretch/>
        </p:blipFill>
        <p:spPr>
          <a:xfrm>
            <a:off x="6021468" y="4159535"/>
            <a:ext cx="2800640" cy="2660991"/>
          </a:xfrm>
          <a:prstGeom prst="rect">
            <a:avLst/>
          </a:prstGeom>
        </p:spPr>
      </p:pic>
      <p:pic>
        <p:nvPicPr>
          <p:cNvPr id="57" name="Picture 56">
            <a:extLst>
              <a:ext uri="{FF2B5EF4-FFF2-40B4-BE49-F238E27FC236}">
                <a16:creationId xmlns:a16="http://schemas.microsoft.com/office/drawing/2014/main" id="{94BF0072-E582-48CE-B765-E9BFDA4362F7}"/>
              </a:ext>
            </a:extLst>
          </p:cNvPr>
          <p:cNvPicPr>
            <a:picLocks noChangeAspect="1"/>
          </p:cNvPicPr>
          <p:nvPr/>
        </p:nvPicPr>
        <p:blipFill rotWithShape="1">
          <a:blip r:embed="rId16" cstate="email">
            <a:extLst>
              <a:ext uri="{28A0092B-C50C-407E-A947-70E740481C1C}">
                <a14:useLocalDpi xmlns:a14="http://schemas.microsoft.com/office/drawing/2010/main"/>
              </a:ext>
            </a:extLst>
          </a:blip>
          <a:srcRect l="15263" t="3916" r="33158" b="36455"/>
          <a:stretch/>
        </p:blipFill>
        <p:spPr>
          <a:xfrm>
            <a:off x="4101845" y="1325243"/>
            <a:ext cx="4632400" cy="2466027"/>
          </a:xfrm>
          <a:prstGeom prst="rect">
            <a:avLst/>
          </a:prstGeom>
          <a:ln>
            <a:noFill/>
          </a:ln>
        </p:spPr>
      </p:pic>
      <p:sp>
        <p:nvSpPr>
          <p:cNvPr id="52" name="Rectangle: Rounded Corners 51">
            <a:extLst>
              <a:ext uri="{FF2B5EF4-FFF2-40B4-BE49-F238E27FC236}">
                <a16:creationId xmlns:a16="http://schemas.microsoft.com/office/drawing/2014/main" id="{43323F58-D338-43E3-8966-A1F38ADC809A}"/>
              </a:ext>
            </a:extLst>
          </p:cNvPr>
          <p:cNvSpPr/>
          <p:nvPr/>
        </p:nvSpPr>
        <p:spPr>
          <a:xfrm>
            <a:off x="97917" y="1472729"/>
            <a:ext cx="3847844" cy="274765"/>
          </a:xfrm>
          <a:prstGeom prst="roundRect">
            <a:avLst>
              <a:gd name="adj" fmla="val 327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53" name="Rectangle: Rounded Corners 52">
            <a:extLst>
              <a:ext uri="{FF2B5EF4-FFF2-40B4-BE49-F238E27FC236}">
                <a16:creationId xmlns:a16="http://schemas.microsoft.com/office/drawing/2014/main" id="{4CF276CC-1882-411E-9763-D0D036D23FA0}"/>
              </a:ext>
            </a:extLst>
          </p:cNvPr>
          <p:cNvSpPr/>
          <p:nvPr/>
        </p:nvSpPr>
        <p:spPr>
          <a:xfrm>
            <a:off x="115996" y="5391244"/>
            <a:ext cx="3836222" cy="271203"/>
          </a:xfrm>
          <a:prstGeom prst="roundRect">
            <a:avLst>
              <a:gd name="adj" fmla="val 32710"/>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55" name="Rectangle: Rounded Corners 54">
            <a:extLst>
              <a:ext uri="{FF2B5EF4-FFF2-40B4-BE49-F238E27FC236}">
                <a16:creationId xmlns:a16="http://schemas.microsoft.com/office/drawing/2014/main" id="{9292007F-ED09-455D-B6F2-0731336E7959}"/>
              </a:ext>
            </a:extLst>
          </p:cNvPr>
          <p:cNvSpPr/>
          <p:nvPr/>
        </p:nvSpPr>
        <p:spPr>
          <a:xfrm>
            <a:off x="4060176" y="3858155"/>
            <a:ext cx="1812650" cy="399810"/>
          </a:xfrm>
          <a:prstGeom prst="roundRect">
            <a:avLst>
              <a:gd name="adj" fmla="val 2394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56" name="Rectangle: Rounded Corners 55">
            <a:extLst>
              <a:ext uri="{FF2B5EF4-FFF2-40B4-BE49-F238E27FC236}">
                <a16:creationId xmlns:a16="http://schemas.microsoft.com/office/drawing/2014/main" id="{5EF9A044-483E-4C78-B968-323B254859C2}"/>
              </a:ext>
            </a:extLst>
          </p:cNvPr>
          <p:cNvSpPr/>
          <p:nvPr/>
        </p:nvSpPr>
        <p:spPr>
          <a:xfrm>
            <a:off x="4054220" y="4260694"/>
            <a:ext cx="1832050" cy="2576734"/>
          </a:xfrm>
          <a:prstGeom prst="roundRect">
            <a:avLst>
              <a:gd name="adj" fmla="val 626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58" name="Rectangle: Rounded Corners 57">
            <a:extLst>
              <a:ext uri="{FF2B5EF4-FFF2-40B4-BE49-F238E27FC236}">
                <a16:creationId xmlns:a16="http://schemas.microsoft.com/office/drawing/2014/main" id="{2D28C67A-7440-4B19-8A6B-A78F90DEDDD5}"/>
              </a:ext>
            </a:extLst>
          </p:cNvPr>
          <p:cNvSpPr/>
          <p:nvPr/>
        </p:nvSpPr>
        <p:spPr>
          <a:xfrm>
            <a:off x="5979006" y="3848542"/>
            <a:ext cx="2852662" cy="276999"/>
          </a:xfrm>
          <a:prstGeom prst="roundRect">
            <a:avLst>
              <a:gd name="adj" fmla="val 2394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59" name="Rectangle: Rounded Corners 58">
            <a:extLst>
              <a:ext uri="{FF2B5EF4-FFF2-40B4-BE49-F238E27FC236}">
                <a16:creationId xmlns:a16="http://schemas.microsoft.com/office/drawing/2014/main" id="{8A5F8190-84BC-494F-88C7-6E8D1FB9232E}"/>
              </a:ext>
            </a:extLst>
          </p:cNvPr>
          <p:cNvSpPr/>
          <p:nvPr/>
        </p:nvSpPr>
        <p:spPr>
          <a:xfrm>
            <a:off x="4060176" y="949747"/>
            <a:ext cx="4761932" cy="405209"/>
          </a:xfrm>
          <a:prstGeom prst="roundRect">
            <a:avLst>
              <a:gd name="adj" fmla="val 2394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
        <p:nvSpPr>
          <p:cNvPr id="60" name="Rectangle: Rounded Corners 59">
            <a:extLst>
              <a:ext uri="{FF2B5EF4-FFF2-40B4-BE49-F238E27FC236}">
                <a16:creationId xmlns:a16="http://schemas.microsoft.com/office/drawing/2014/main" id="{7D9B2CCE-76AE-40C5-B34F-0010FA70FFC2}"/>
              </a:ext>
            </a:extLst>
          </p:cNvPr>
          <p:cNvSpPr/>
          <p:nvPr/>
        </p:nvSpPr>
        <p:spPr>
          <a:xfrm>
            <a:off x="8960881" y="2814222"/>
            <a:ext cx="3118764" cy="429682"/>
          </a:xfrm>
          <a:prstGeom prst="roundRect">
            <a:avLst>
              <a:gd name="adj" fmla="val 2394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85725" indent="-85725"/>
            <a:endParaRPr lang="en-US" sz="1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1549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F91DCCC7-FCD7-40FF-A401-B8B27E6B21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grpSp>
        <p:nvGrpSpPr>
          <p:cNvPr id="4" name="Group 3">
            <a:extLst>
              <a:ext uri="{FF2B5EF4-FFF2-40B4-BE49-F238E27FC236}">
                <a16:creationId xmlns:a16="http://schemas.microsoft.com/office/drawing/2014/main" id="{B5F36D4D-0A6A-4405-B8E6-5C679EF86370}"/>
              </a:ext>
            </a:extLst>
          </p:cNvPr>
          <p:cNvGrpSpPr/>
          <p:nvPr/>
        </p:nvGrpSpPr>
        <p:grpSpPr>
          <a:xfrm>
            <a:off x="214234" y="72115"/>
            <a:ext cx="11763531" cy="553132"/>
            <a:chOff x="214234" y="72115"/>
            <a:chExt cx="11763531"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4" y="102026"/>
              <a:ext cx="11763531" cy="523221"/>
              <a:chOff x="206796" y="25965"/>
              <a:chExt cx="11763531"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6" y="25965"/>
                <a:ext cx="9775404"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COASTAL in a glance</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grpSp>
        <p:nvGrpSpPr>
          <p:cNvPr id="46" name="Group 45">
            <a:extLst>
              <a:ext uri="{FF2B5EF4-FFF2-40B4-BE49-F238E27FC236}">
                <a16:creationId xmlns:a16="http://schemas.microsoft.com/office/drawing/2014/main" id="{C353ADC5-D7F1-4EA1-A8EB-2A08641B4DD0}"/>
              </a:ext>
            </a:extLst>
          </p:cNvPr>
          <p:cNvGrpSpPr/>
          <p:nvPr/>
        </p:nvGrpSpPr>
        <p:grpSpPr>
          <a:xfrm>
            <a:off x="75097" y="6457290"/>
            <a:ext cx="4178300" cy="326116"/>
            <a:chOff x="200348" y="58030"/>
            <a:chExt cx="3617645" cy="406698"/>
          </a:xfrm>
        </p:grpSpPr>
        <p:sp>
          <p:nvSpPr>
            <p:cNvPr id="47" name="Text Box 15">
              <a:extLst>
                <a:ext uri="{FF2B5EF4-FFF2-40B4-BE49-F238E27FC236}">
                  <a16:creationId xmlns:a16="http://schemas.microsoft.com/office/drawing/2014/main" id="{314D86BB-1D33-4AED-9BF6-407704524D7B}"/>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48" name="Picture 47" descr="FISSAC/EU_flag.png">
              <a:extLst>
                <a:ext uri="{FF2B5EF4-FFF2-40B4-BE49-F238E27FC236}">
                  <a16:creationId xmlns:a16="http://schemas.microsoft.com/office/drawing/2014/main" id="{ECB33B9B-EAAE-4620-81D0-32AFD89CA6D9}"/>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grpSp>
        <p:nvGrpSpPr>
          <p:cNvPr id="51" name="Group 50">
            <a:extLst>
              <a:ext uri="{FF2B5EF4-FFF2-40B4-BE49-F238E27FC236}">
                <a16:creationId xmlns:a16="http://schemas.microsoft.com/office/drawing/2014/main" id="{775D9076-135F-4652-8713-0B33C4733282}"/>
              </a:ext>
            </a:extLst>
          </p:cNvPr>
          <p:cNvGrpSpPr/>
          <p:nvPr/>
        </p:nvGrpSpPr>
        <p:grpSpPr>
          <a:xfrm>
            <a:off x="9016409" y="852912"/>
            <a:ext cx="2957979" cy="4049276"/>
            <a:chOff x="10414524" y="668920"/>
            <a:chExt cx="1710356" cy="2226365"/>
          </a:xfrm>
        </p:grpSpPr>
        <p:pic>
          <p:nvPicPr>
            <p:cNvPr id="52" name="Picture 51">
              <a:extLst>
                <a:ext uri="{FF2B5EF4-FFF2-40B4-BE49-F238E27FC236}">
                  <a16:creationId xmlns:a16="http://schemas.microsoft.com/office/drawing/2014/main" id="{98484186-71AF-4BA9-9B27-9E219D590037}"/>
                </a:ext>
              </a:extLst>
            </p:cNvPr>
            <p:cNvPicPr/>
            <p:nvPr/>
          </p:nvPicPr>
          <p:blipFill>
            <a:blip r:embed="rId5">
              <a:extLst>
                <a:ext uri="{28A0092B-C50C-407E-A947-70E740481C1C}">
                  <a14:useLocalDpi xmlns:a14="http://schemas.microsoft.com/office/drawing/2010/main"/>
                </a:ext>
              </a:extLst>
            </a:blip>
            <a:srcRect/>
            <a:stretch>
              <a:fillRect/>
            </a:stretch>
          </p:blipFill>
          <p:spPr bwMode="auto">
            <a:xfrm>
              <a:off x="10414524" y="668920"/>
              <a:ext cx="1710356" cy="2226365"/>
            </a:xfrm>
            <a:prstGeom prst="rect">
              <a:avLst/>
            </a:prstGeom>
            <a:ln>
              <a:noFill/>
            </a:ln>
            <a:effectLst>
              <a:outerShdw blurRad="292100" dist="139700" dir="2700000" algn="tl" rotWithShape="0">
                <a:srgbClr val="333333">
                  <a:alpha val="65000"/>
                </a:srgbClr>
              </a:outerShdw>
            </a:effectLst>
          </p:spPr>
        </p:pic>
        <p:sp>
          <p:nvSpPr>
            <p:cNvPr id="53" name="Oval 52">
              <a:extLst>
                <a:ext uri="{FF2B5EF4-FFF2-40B4-BE49-F238E27FC236}">
                  <a16:creationId xmlns:a16="http://schemas.microsoft.com/office/drawing/2014/main" id="{66B6FDD5-D9C7-4C0C-98CB-49C084401F13}"/>
                </a:ext>
              </a:extLst>
            </p:cNvPr>
            <p:cNvSpPr/>
            <p:nvPr/>
          </p:nvSpPr>
          <p:spPr>
            <a:xfrm>
              <a:off x="11455967" y="2582841"/>
              <a:ext cx="303215" cy="277212"/>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Gill Sans MT" panose="020B0502020104020203"/>
                <a:ea typeface="+mn-ea"/>
                <a:cs typeface="+mn-cs"/>
              </a:endParaRPr>
            </a:p>
          </p:txBody>
        </p:sp>
      </p:grpSp>
      <p:sp>
        <p:nvSpPr>
          <p:cNvPr id="54" name="TextBox 53">
            <a:extLst>
              <a:ext uri="{FF2B5EF4-FFF2-40B4-BE49-F238E27FC236}">
                <a16:creationId xmlns:a16="http://schemas.microsoft.com/office/drawing/2014/main" id="{F5C231F4-58ED-455A-B923-35D6DCEAB235}"/>
              </a:ext>
            </a:extLst>
          </p:cNvPr>
          <p:cNvSpPr txBox="1"/>
          <p:nvPr/>
        </p:nvSpPr>
        <p:spPr>
          <a:xfrm>
            <a:off x="214234" y="1102842"/>
            <a:ext cx="7873309" cy="400110"/>
          </a:xfrm>
          <a:prstGeom prst="rect">
            <a:avLst/>
          </a:prstGeom>
          <a:noFill/>
        </p:spPr>
        <p:txBody>
          <a:bodyPr wrap="none" rtlCol="0">
            <a:spAutoFit/>
          </a:bodyPr>
          <a:lstStyle/>
          <a:p>
            <a:r>
              <a:rPr lang="en-GB" sz="2000" b="1" u="sng" dirty="0">
                <a:solidFill>
                  <a:schemeClr val="accent5">
                    <a:lumMod val="75000"/>
                  </a:schemeClr>
                </a:solidFill>
                <a:latin typeface="Times New Roman" panose="02020603050405020304" pitchFamily="18" charset="0"/>
                <a:cs typeface="Times New Roman" panose="02020603050405020304" pitchFamily="18" charset="0"/>
              </a:rPr>
              <a:t>COASTAL EU project</a:t>
            </a:r>
            <a:r>
              <a:rPr lang="en-GB" sz="2000" b="1" dirty="0">
                <a:solidFill>
                  <a:schemeClr val="accent5">
                    <a:lumMod val="75000"/>
                  </a:schemeClr>
                </a:solidFill>
                <a:latin typeface="Times New Roman" panose="02020603050405020304" pitchFamily="18" charset="0"/>
                <a:cs typeface="Times New Roman" panose="02020603050405020304" pitchFamily="18" charset="0"/>
              </a:rPr>
              <a:t> – Collaborative Land-Sea Integration Platform</a:t>
            </a:r>
          </a:p>
        </p:txBody>
      </p:sp>
      <p:sp>
        <p:nvSpPr>
          <p:cNvPr id="55" name="Rectangle 54">
            <a:extLst>
              <a:ext uri="{FF2B5EF4-FFF2-40B4-BE49-F238E27FC236}">
                <a16:creationId xmlns:a16="http://schemas.microsoft.com/office/drawing/2014/main" id="{38BEB250-01EF-448C-B8EC-0291F715EE28}"/>
              </a:ext>
            </a:extLst>
          </p:cNvPr>
          <p:cNvSpPr/>
          <p:nvPr/>
        </p:nvSpPr>
        <p:spPr>
          <a:xfrm>
            <a:off x="214234" y="1831311"/>
            <a:ext cx="8142957" cy="2985433"/>
          </a:xfrm>
          <a:prstGeom prst="rect">
            <a:avLst/>
          </a:prstGeom>
        </p:spPr>
        <p:txBody>
          <a:bodyPr wrap="square">
            <a:spAutoFit/>
          </a:bodyPr>
          <a:lstStyle/>
          <a:p>
            <a:pPr marL="361950" indent="-361950"/>
            <a:r>
              <a:rPr lang="en-US" sz="1600" dirty="0">
                <a:solidFill>
                  <a:schemeClr val="accent5">
                    <a:lumMod val="75000"/>
                  </a:schemeClr>
                </a:solidFill>
                <a:latin typeface="Times New Roman" panose="02020603050405020304" pitchFamily="18" charset="0"/>
                <a:cs typeface="Times New Roman" panose="02020603050405020304" pitchFamily="18" charset="0"/>
              </a:rPr>
              <a:t>Engaging Local and Regional Business Entrepreneurs, Administrations, Stakeholders, and Scientific Experts in a Multi-actor process for Knowledge Exchange</a:t>
            </a:r>
          </a:p>
          <a:p>
            <a:pPr marL="361950" indent="-361950"/>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361950" indent="-361950"/>
            <a:r>
              <a:rPr lang="en-US" sz="1600" dirty="0">
                <a:solidFill>
                  <a:schemeClr val="accent5">
                    <a:lumMod val="75000"/>
                  </a:schemeClr>
                </a:solidFill>
                <a:latin typeface="Times New Roman" panose="02020603050405020304" pitchFamily="18" charset="0"/>
                <a:cs typeface="Times New Roman" panose="02020603050405020304" pitchFamily="18" charset="0"/>
              </a:rPr>
              <a:t>Quantifying the physical, socio-economic and environmental coastal-rural interactions in six representative case studies </a:t>
            </a:r>
          </a:p>
          <a:p>
            <a:pPr marL="446088" indent="-84138"/>
            <a:r>
              <a:rPr lang="en-US" sz="1400" dirty="0">
                <a:solidFill>
                  <a:schemeClr val="accent5">
                    <a:lumMod val="75000"/>
                  </a:schemeClr>
                </a:solidFill>
                <a:latin typeface="Times New Roman" panose="02020603050405020304" pitchFamily="18" charset="0"/>
                <a:cs typeface="Times New Roman" panose="02020603050405020304" pitchFamily="18" charset="0"/>
              </a:rPr>
              <a:t>(Black Sea, East and West Mediterranean, Atlantic, Northern and Baltic Seas)</a:t>
            </a:r>
          </a:p>
          <a:p>
            <a:pPr marL="446088" indent="-84138"/>
            <a:endParaRPr lang="en-US" sz="1400" dirty="0">
              <a:solidFill>
                <a:schemeClr val="accent5">
                  <a:lumMod val="75000"/>
                </a:schemeClr>
              </a:solidFill>
              <a:latin typeface="Times New Roman" panose="02020603050405020304" pitchFamily="18" charset="0"/>
              <a:cs typeface="Times New Roman" panose="02020603050405020304" pitchFamily="18" charset="0"/>
            </a:endParaRPr>
          </a:p>
          <a:p>
            <a:pPr marL="361950" indent="-361950"/>
            <a:r>
              <a:rPr lang="en-US" sz="1600" dirty="0">
                <a:solidFill>
                  <a:schemeClr val="accent5">
                    <a:lumMod val="75000"/>
                  </a:schemeClr>
                </a:solidFill>
                <a:latin typeface="Times New Roman" panose="02020603050405020304" pitchFamily="18" charset="0"/>
                <a:cs typeface="Times New Roman" panose="02020603050405020304" pitchFamily="18" charset="0"/>
              </a:rPr>
              <a:t>Qualitative and quantitative tools for evaluating and comparing business and policy solutions for new problem contexts and case studies in the EU territory</a:t>
            </a:r>
          </a:p>
          <a:p>
            <a:pPr marL="361950" indent="-361950"/>
            <a:endParaRPr lang="en-US" sz="1600" dirty="0">
              <a:solidFill>
                <a:schemeClr val="accent5">
                  <a:lumMod val="75000"/>
                </a:schemeClr>
              </a:solidFill>
              <a:latin typeface="Times New Roman" panose="02020603050405020304" pitchFamily="18" charset="0"/>
              <a:cs typeface="Times New Roman" panose="02020603050405020304" pitchFamily="18" charset="0"/>
            </a:endParaRPr>
          </a:p>
          <a:p>
            <a:pPr marL="361950" indent="-361950"/>
            <a:r>
              <a:rPr lang="en-US" sz="1600" dirty="0">
                <a:solidFill>
                  <a:schemeClr val="accent5">
                    <a:lumMod val="75000"/>
                  </a:schemeClr>
                </a:solidFill>
                <a:latin typeface="Times New Roman" panose="02020603050405020304" pitchFamily="18" charset="0"/>
                <a:cs typeface="Times New Roman" panose="02020603050405020304" pitchFamily="18" charset="0"/>
              </a:rPr>
              <a:t>Co-creating evidence-based business roadmaps and policy solutions for enhancing coastal-rural collaboration and synergies</a:t>
            </a:r>
            <a:endParaRPr lang="en-GB" sz="1600"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59" name="Kép 3">
            <a:extLst>
              <a:ext uri="{FF2B5EF4-FFF2-40B4-BE49-F238E27FC236}">
                <a16:creationId xmlns:a16="http://schemas.microsoft.com/office/drawing/2014/main" id="{C5B2390B-DD3E-4318-B79B-17BB44EC4FAE}"/>
              </a:ext>
            </a:extLst>
          </p:cNvPr>
          <p:cNvPicPr>
            <a:picLocks noChangeAspect="1"/>
          </p:cNvPicPr>
          <p:nvPr/>
        </p:nvPicPr>
        <p:blipFill>
          <a:blip r:embed="rId6">
            <a:clrChange>
              <a:clrFrom>
                <a:srgbClr val="FFFFFF"/>
              </a:clrFrom>
              <a:clrTo>
                <a:srgbClr val="FFFFFF">
                  <a:alpha val="0"/>
                </a:srgbClr>
              </a:clrTo>
            </a:clrChange>
          </a:blip>
          <a:srcRect/>
          <a:stretch/>
        </p:blipFill>
        <p:spPr>
          <a:xfrm>
            <a:off x="9229623" y="4911494"/>
            <a:ext cx="2500938" cy="1558496"/>
          </a:xfrm>
          <a:prstGeom prst="rect">
            <a:avLst/>
          </a:prstGeom>
        </p:spPr>
      </p:pic>
    </p:spTree>
    <p:extLst>
      <p:ext uri="{BB962C8B-B14F-4D97-AF65-F5344CB8AC3E}">
        <p14:creationId xmlns:p14="http://schemas.microsoft.com/office/powerpoint/2010/main" val="33102594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F91DCCC7-FCD7-40FF-A401-B8B27E6B21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grpSp>
        <p:nvGrpSpPr>
          <p:cNvPr id="4" name="Group 3">
            <a:extLst>
              <a:ext uri="{FF2B5EF4-FFF2-40B4-BE49-F238E27FC236}">
                <a16:creationId xmlns:a16="http://schemas.microsoft.com/office/drawing/2014/main" id="{B5F36D4D-0A6A-4405-B8E6-5C679EF86370}"/>
              </a:ext>
            </a:extLst>
          </p:cNvPr>
          <p:cNvGrpSpPr/>
          <p:nvPr/>
        </p:nvGrpSpPr>
        <p:grpSpPr>
          <a:xfrm>
            <a:off x="214234" y="72115"/>
            <a:ext cx="11763531" cy="553132"/>
            <a:chOff x="214234" y="72115"/>
            <a:chExt cx="11763531"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4" y="102026"/>
              <a:ext cx="11763531" cy="523221"/>
              <a:chOff x="206796" y="25965"/>
              <a:chExt cx="11763531"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6" y="25965"/>
                <a:ext cx="9775404"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Characteristics of the Greek case study (SW Messinia)</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grpSp>
        <p:nvGrpSpPr>
          <p:cNvPr id="46" name="Group 45">
            <a:extLst>
              <a:ext uri="{FF2B5EF4-FFF2-40B4-BE49-F238E27FC236}">
                <a16:creationId xmlns:a16="http://schemas.microsoft.com/office/drawing/2014/main" id="{C353ADC5-D7F1-4EA1-A8EB-2A08641B4DD0}"/>
              </a:ext>
            </a:extLst>
          </p:cNvPr>
          <p:cNvGrpSpPr/>
          <p:nvPr/>
        </p:nvGrpSpPr>
        <p:grpSpPr>
          <a:xfrm>
            <a:off x="75097" y="6457290"/>
            <a:ext cx="4178300" cy="326116"/>
            <a:chOff x="200348" y="58030"/>
            <a:chExt cx="3617645" cy="406698"/>
          </a:xfrm>
        </p:grpSpPr>
        <p:sp>
          <p:nvSpPr>
            <p:cNvPr id="47" name="Text Box 15">
              <a:extLst>
                <a:ext uri="{FF2B5EF4-FFF2-40B4-BE49-F238E27FC236}">
                  <a16:creationId xmlns:a16="http://schemas.microsoft.com/office/drawing/2014/main" id="{314D86BB-1D33-4AED-9BF6-407704524D7B}"/>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48" name="Picture 47" descr="FISSAC/EU_flag.png">
              <a:extLst>
                <a:ext uri="{FF2B5EF4-FFF2-40B4-BE49-F238E27FC236}">
                  <a16:creationId xmlns:a16="http://schemas.microsoft.com/office/drawing/2014/main" id="{ECB33B9B-EAAE-4620-81D0-32AFD89CA6D9}"/>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sp>
        <p:nvSpPr>
          <p:cNvPr id="71" name="TextShape 2">
            <a:extLst>
              <a:ext uri="{FF2B5EF4-FFF2-40B4-BE49-F238E27FC236}">
                <a16:creationId xmlns:a16="http://schemas.microsoft.com/office/drawing/2014/main" id="{D996045A-9E81-4CCE-A116-6654B2A3530E}"/>
              </a:ext>
            </a:extLst>
          </p:cNvPr>
          <p:cNvSpPr txBox="1"/>
          <p:nvPr/>
        </p:nvSpPr>
        <p:spPr>
          <a:xfrm>
            <a:off x="214235" y="742240"/>
            <a:ext cx="6377950" cy="4158061"/>
          </a:xfrm>
          <a:prstGeom prst="rect">
            <a:avLst/>
          </a:prstGeom>
          <a:noFill/>
          <a:ln>
            <a:noFill/>
          </a:ln>
        </p:spPr>
        <p:txBody>
          <a:bodyPr>
            <a:noAutofit/>
          </a:bodyPr>
          <a:lstStyle/>
          <a:p>
            <a:pPr marL="360" lvl="0" algn="just">
              <a:spcBef>
                <a:spcPts val="1400"/>
              </a:spcBef>
              <a:buClr>
                <a:prstClr val="white"/>
              </a:buClr>
            </a:pPr>
            <a:r>
              <a:rPr lang="en-US" b="1" spc="-1" dirty="0">
                <a:solidFill>
                  <a:schemeClr val="accent5">
                    <a:lumMod val="75000"/>
                  </a:schemeClr>
                </a:solidFill>
                <a:latin typeface="Times New Roman" panose="02020603050405020304" pitchFamily="18" charset="0"/>
                <a:cs typeface="Times New Roman" panose="02020603050405020304" pitchFamily="18" charset="0"/>
              </a:rPr>
              <a:t>Problem formulation</a:t>
            </a:r>
            <a:endParaRPr lang="en-US" sz="1400" dirty="0">
              <a:solidFill>
                <a:schemeClr val="accent5">
                  <a:lumMod val="75000"/>
                </a:schemeClr>
              </a:solidFill>
              <a:latin typeface="Times New Roman" panose="02020603050405020304" pitchFamily="18" charset="0"/>
              <a:cs typeface="Times New Roman" panose="02020603050405020304" pitchFamily="18" charset="0"/>
            </a:endParaRPr>
          </a:p>
          <a:p>
            <a:pPr marL="446088" lvl="1">
              <a:buClr>
                <a:prstClr val="white"/>
              </a:buClr>
            </a:pPr>
            <a:endParaRPr lang="en-US" sz="400" dirty="0">
              <a:solidFill>
                <a:schemeClr val="accent5">
                  <a:lumMod val="75000"/>
                </a:schemeClr>
              </a:solidFill>
              <a:latin typeface="Times New Roman" panose="02020603050405020304" pitchFamily="18" charset="0"/>
              <a:cs typeface="Times New Roman" panose="02020603050405020304" pitchFamily="18" charset="0"/>
            </a:endParaRPr>
          </a:p>
          <a:p>
            <a:pPr marL="85725" indent="-85725"/>
            <a:r>
              <a:rPr lang="en-US" sz="1600" dirty="0">
                <a:solidFill>
                  <a:schemeClr val="accent5">
                    <a:lumMod val="75000"/>
                  </a:schemeClr>
                </a:solidFill>
                <a:latin typeface="Times New Roman" panose="02020603050405020304" pitchFamily="18" charset="0"/>
                <a:cs typeface="Times New Roman" panose="02020603050405020304" pitchFamily="18" charset="0"/>
              </a:rPr>
              <a:t>In SW Messinia, Greece, all human activities depend on groundwater resources to support their livelihoods (irrigation, domestic use). These resources also serve as the main freshwater sources for Gialova Lagoon, a coastal wetland with high ecological, cultural and commercial value. </a:t>
            </a:r>
          </a:p>
          <a:p>
            <a:pPr marL="85725" indent="-85725"/>
            <a:r>
              <a:rPr lang="en-US" sz="1600" dirty="0">
                <a:solidFill>
                  <a:schemeClr val="accent5">
                    <a:lumMod val="75000"/>
                  </a:schemeClr>
                </a:solidFill>
                <a:latin typeface="Times New Roman" panose="02020603050405020304" pitchFamily="18" charset="0"/>
                <a:cs typeface="Times New Roman" panose="02020603050405020304" pitchFamily="18" charset="0"/>
              </a:rPr>
              <a:t>During the previous century, the wetland has been gradually transformed from brackish to saline (Maneas et al., 2019).</a:t>
            </a:r>
          </a:p>
          <a:p>
            <a:pPr marL="85725" indent="-85725"/>
            <a:r>
              <a:rPr lang="en-US" sz="1600" dirty="0">
                <a:solidFill>
                  <a:schemeClr val="accent5">
                    <a:lumMod val="75000"/>
                  </a:schemeClr>
                </a:solidFill>
                <a:latin typeface="Times New Roman" panose="02020603050405020304" pitchFamily="18" charset="0"/>
                <a:cs typeface="Times New Roman" panose="02020603050405020304" pitchFamily="18" charset="0"/>
              </a:rPr>
              <a:t>A</a:t>
            </a:r>
            <a:r>
              <a:rPr lang="en-GB" sz="1600" dirty="0">
                <a:solidFill>
                  <a:schemeClr val="accent5">
                    <a:lumMod val="75000"/>
                  </a:schemeClr>
                </a:solidFill>
                <a:latin typeface="Times New Roman" panose="02020603050405020304" pitchFamily="18" charset="0"/>
                <a:cs typeface="Times New Roman" panose="02020603050405020304" pitchFamily="18" charset="0"/>
              </a:rPr>
              <a:t>t present, the Mean Annual Salinity (MAS) is at 33 g/</a:t>
            </a:r>
            <a:r>
              <a:rPr lang="en-GB" sz="1600" dirty="0" err="1">
                <a:solidFill>
                  <a:schemeClr val="accent5">
                    <a:lumMod val="75000"/>
                  </a:schemeClr>
                </a:solidFill>
                <a:latin typeface="Times New Roman" panose="02020603050405020304" pitchFamily="18" charset="0"/>
                <a:cs typeface="Times New Roman" panose="02020603050405020304" pitchFamily="18" charset="0"/>
              </a:rPr>
              <a:t>lt</a:t>
            </a:r>
            <a:r>
              <a:rPr lang="en-GB" sz="1600" dirty="0">
                <a:solidFill>
                  <a:schemeClr val="accent5">
                    <a:lumMod val="75000"/>
                  </a:schemeClr>
                </a:solidFill>
                <a:latin typeface="Times New Roman" panose="02020603050405020304" pitchFamily="18" charset="0"/>
                <a:cs typeface="Times New Roman" panose="02020603050405020304" pitchFamily="18" charset="0"/>
              </a:rPr>
              <a:t>, </a:t>
            </a:r>
            <a:r>
              <a:rPr lang="en-US" sz="1600" dirty="0">
                <a:solidFill>
                  <a:schemeClr val="accent5">
                    <a:lumMod val="75000"/>
                  </a:schemeClr>
                </a:solidFill>
                <a:latin typeface="Times New Roman" panose="02020603050405020304" pitchFamily="18" charset="0"/>
                <a:cs typeface="Times New Roman" panose="02020603050405020304" pitchFamily="18" charset="0"/>
              </a:rPr>
              <a:t>and it is expected to increase even more under future drier and warmer conditions (Manzoni et al., 2020). </a:t>
            </a:r>
          </a:p>
          <a:p>
            <a:pPr marL="85725" indent="-85725"/>
            <a:r>
              <a:rPr lang="en-US" sz="1600" dirty="0">
                <a:solidFill>
                  <a:schemeClr val="accent5">
                    <a:lumMod val="75000"/>
                  </a:schemeClr>
                </a:solidFill>
                <a:latin typeface="Times New Roman" panose="02020603050405020304" pitchFamily="18" charset="0"/>
                <a:cs typeface="Times New Roman" panose="02020603050405020304" pitchFamily="18" charset="0"/>
              </a:rPr>
              <a:t>These values have already profound implications on species and habitats, which impacts the local fishing economy and the recognition of the area (COASTAL workshops, 2018).</a:t>
            </a:r>
          </a:p>
          <a:p>
            <a:pPr marL="85725" indent="-85725"/>
            <a:r>
              <a:rPr lang="en-US" sz="1600" dirty="0">
                <a:solidFill>
                  <a:schemeClr val="accent5">
                    <a:lumMod val="75000"/>
                  </a:schemeClr>
                </a:solidFill>
                <a:latin typeface="Times New Roman" panose="02020603050405020304" pitchFamily="18" charset="0"/>
                <a:cs typeface="Times New Roman" panose="02020603050405020304" pitchFamily="18" charset="0"/>
              </a:rPr>
              <a:t>A challenge for the region is how to balance societal and conservation needs, and suggest salinity restoration solutions with a broader acceptance by the society.</a:t>
            </a:r>
          </a:p>
          <a:p>
            <a:pPr marL="179388" lvl="1">
              <a:buClr>
                <a:prstClr val="white"/>
              </a:buClr>
            </a:pPr>
            <a:endParaRPr lang="en-GB" sz="16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110" name="Rectangle 109">
            <a:extLst>
              <a:ext uri="{FF2B5EF4-FFF2-40B4-BE49-F238E27FC236}">
                <a16:creationId xmlns:a16="http://schemas.microsoft.com/office/drawing/2014/main" id="{59A8B301-9355-4C11-8E82-F1B0097B2181}"/>
              </a:ext>
            </a:extLst>
          </p:cNvPr>
          <p:cNvSpPr/>
          <p:nvPr/>
        </p:nvSpPr>
        <p:spPr>
          <a:xfrm>
            <a:off x="131342" y="4849954"/>
            <a:ext cx="6350922" cy="1723549"/>
          </a:xfrm>
          <a:prstGeom prst="rect">
            <a:avLst/>
          </a:prstGeom>
        </p:spPr>
        <p:txBody>
          <a:bodyPr wrap="square">
            <a:spAutoFit/>
          </a:bodyPr>
          <a:lstStyle/>
          <a:p>
            <a:pPr marL="180975" lvl="0" indent="-180975">
              <a:spcBef>
                <a:spcPts val="1400"/>
              </a:spcBef>
              <a:buClr>
                <a:prstClr val="white"/>
              </a:buClr>
            </a:pPr>
            <a:r>
              <a:rPr lang="en-US" b="1" spc="-1" dirty="0">
                <a:solidFill>
                  <a:schemeClr val="accent5">
                    <a:lumMod val="75000"/>
                  </a:schemeClr>
                </a:solidFill>
                <a:latin typeface="Times New Roman" panose="02020603050405020304" pitchFamily="18" charset="0"/>
                <a:cs typeface="Times New Roman" panose="02020603050405020304" pitchFamily="18" charset="0"/>
              </a:rPr>
              <a:t>Basic economic activities of the local population                </a:t>
            </a:r>
            <a:r>
              <a:rPr lang="en-US" sz="1600" spc="-1" dirty="0">
                <a:solidFill>
                  <a:schemeClr val="accent5">
                    <a:lumMod val="75000"/>
                  </a:schemeClr>
                </a:solidFill>
                <a:latin typeface="Times New Roman" panose="02020603050405020304" pitchFamily="18" charset="0"/>
                <a:cs typeface="Times New Roman" panose="02020603050405020304" pitchFamily="18" charset="0"/>
              </a:rPr>
              <a:t>(10.500 inhabitants, 2011 census)</a:t>
            </a:r>
            <a:endParaRPr lang="en-US" sz="1100" dirty="0">
              <a:solidFill>
                <a:schemeClr val="accent5">
                  <a:lumMod val="75000"/>
                </a:schemeClr>
              </a:solidFill>
              <a:latin typeface="Times New Roman" panose="02020603050405020304" pitchFamily="18" charset="0"/>
              <a:cs typeface="Times New Roman" panose="02020603050405020304" pitchFamily="18" charset="0"/>
            </a:endParaRPr>
          </a:p>
          <a:p>
            <a:pPr marL="446088" lvl="1">
              <a:buClr>
                <a:prstClr val="white"/>
              </a:buClr>
            </a:pPr>
            <a:endParaRPr lang="en-US" sz="400" dirty="0">
              <a:solidFill>
                <a:schemeClr val="accent5">
                  <a:lumMod val="75000"/>
                </a:schemeClr>
              </a:solidFill>
              <a:latin typeface="Times New Roman" panose="02020603050405020304" pitchFamily="18" charset="0"/>
              <a:cs typeface="Times New Roman" panose="02020603050405020304" pitchFamily="18" charset="0"/>
            </a:endParaRPr>
          </a:p>
          <a:p>
            <a:pPr marL="177800" lvl="1">
              <a:buClr>
                <a:prstClr val="white"/>
              </a:buClr>
            </a:pPr>
            <a:r>
              <a:rPr lang="en-US" sz="1600" spc="-1" dirty="0">
                <a:solidFill>
                  <a:schemeClr val="accent5">
                    <a:lumMod val="75000"/>
                  </a:schemeClr>
                </a:solidFill>
                <a:latin typeface="Times New Roman" panose="02020603050405020304" pitchFamily="18" charset="0"/>
                <a:cs typeface="Times New Roman" panose="02020603050405020304" pitchFamily="18" charset="0"/>
              </a:rPr>
              <a:t>Agriculture: 44% (</a:t>
            </a:r>
            <a:r>
              <a:rPr lang="en-GB" sz="1600" spc="-1" dirty="0">
                <a:solidFill>
                  <a:schemeClr val="accent5">
                    <a:lumMod val="75000"/>
                  </a:schemeClr>
                </a:solidFill>
                <a:latin typeface="Times New Roman" panose="02020603050405020304" pitchFamily="18" charset="0"/>
                <a:cs typeface="Times New Roman" panose="02020603050405020304" pitchFamily="18" charset="0"/>
              </a:rPr>
              <a:t>o</a:t>
            </a:r>
            <a:r>
              <a:rPr lang="en-US" sz="1600" spc="-1" dirty="0">
                <a:solidFill>
                  <a:schemeClr val="accent5">
                    <a:lumMod val="75000"/>
                  </a:schemeClr>
                </a:solidFill>
                <a:latin typeface="Times New Roman" panose="02020603050405020304" pitchFamily="18" charset="0"/>
                <a:cs typeface="Times New Roman" panose="02020603050405020304" pitchFamily="18" charset="0"/>
              </a:rPr>
              <a:t>live groves mainly)</a:t>
            </a:r>
            <a:endParaRPr lang="en-GB" sz="1600" dirty="0">
              <a:solidFill>
                <a:schemeClr val="accent5">
                  <a:lumMod val="75000"/>
                </a:schemeClr>
              </a:solidFill>
              <a:latin typeface="Times New Roman" panose="02020603050405020304" pitchFamily="18" charset="0"/>
              <a:cs typeface="Times New Roman" panose="02020603050405020304" pitchFamily="18" charset="0"/>
            </a:endParaRPr>
          </a:p>
          <a:p>
            <a:pPr marL="177800" lvl="1">
              <a:buClr>
                <a:prstClr val="white"/>
              </a:buClr>
            </a:pPr>
            <a:r>
              <a:rPr lang="en-US" sz="1600" spc="-1" dirty="0">
                <a:solidFill>
                  <a:schemeClr val="accent5">
                    <a:lumMod val="75000"/>
                  </a:schemeClr>
                </a:solidFill>
                <a:latin typeface="Times New Roman" panose="02020603050405020304" pitchFamily="18" charset="0"/>
                <a:cs typeface="Times New Roman" panose="02020603050405020304" pitchFamily="18" charset="0"/>
              </a:rPr>
              <a:t>Coastal tourism: 10% (increasing)</a:t>
            </a:r>
            <a:endParaRPr lang="en-GB" sz="1600" dirty="0">
              <a:solidFill>
                <a:schemeClr val="accent5">
                  <a:lumMod val="75000"/>
                </a:schemeClr>
              </a:solidFill>
              <a:latin typeface="Times New Roman" panose="02020603050405020304" pitchFamily="18" charset="0"/>
              <a:cs typeface="Times New Roman" panose="02020603050405020304" pitchFamily="18" charset="0"/>
            </a:endParaRPr>
          </a:p>
          <a:p>
            <a:pPr marL="177800" lvl="1">
              <a:buClr>
                <a:prstClr val="white"/>
              </a:buClr>
            </a:pPr>
            <a:r>
              <a:rPr lang="en-US" sz="1600" spc="-1" dirty="0">
                <a:solidFill>
                  <a:schemeClr val="accent5">
                    <a:lumMod val="75000"/>
                  </a:schemeClr>
                </a:solidFill>
                <a:latin typeface="Times New Roman" panose="02020603050405020304" pitchFamily="18" charset="0"/>
                <a:cs typeface="Times New Roman" panose="02020603050405020304" pitchFamily="18" charset="0"/>
              </a:rPr>
              <a:t>Fisheries: 1%</a:t>
            </a:r>
          </a:p>
          <a:p>
            <a:pPr marL="177800" lvl="1">
              <a:buClr>
                <a:prstClr val="white"/>
              </a:buClr>
            </a:pPr>
            <a:r>
              <a:rPr lang="en-US" sz="1600" spc="-1" dirty="0">
                <a:solidFill>
                  <a:schemeClr val="accent5">
                    <a:lumMod val="75000"/>
                  </a:schemeClr>
                </a:solidFill>
                <a:latin typeface="Times New Roman" panose="02020603050405020304" pitchFamily="18" charset="0"/>
                <a:cs typeface="Times New Roman" panose="02020603050405020304" pitchFamily="18" charset="0"/>
              </a:rPr>
              <a:t>Food manufacturing: 2%</a:t>
            </a:r>
            <a:endParaRPr lang="en-GB" sz="1600" dirty="0">
              <a:solidFill>
                <a:schemeClr val="accent5">
                  <a:lumMod val="75000"/>
                </a:schemeClr>
              </a:solidFill>
            </a:endParaRPr>
          </a:p>
        </p:txBody>
      </p:sp>
      <p:grpSp>
        <p:nvGrpSpPr>
          <p:cNvPr id="49" name="Group 48">
            <a:extLst>
              <a:ext uri="{FF2B5EF4-FFF2-40B4-BE49-F238E27FC236}">
                <a16:creationId xmlns:a16="http://schemas.microsoft.com/office/drawing/2014/main" id="{B23846F3-1D0D-41A1-9010-6AC92232CB79}"/>
              </a:ext>
            </a:extLst>
          </p:cNvPr>
          <p:cNvGrpSpPr/>
          <p:nvPr/>
        </p:nvGrpSpPr>
        <p:grpSpPr>
          <a:xfrm>
            <a:off x="6592186" y="1020726"/>
            <a:ext cx="5379729" cy="5341021"/>
            <a:chOff x="6592186" y="662954"/>
            <a:chExt cx="5379729" cy="5698794"/>
          </a:xfrm>
        </p:grpSpPr>
        <p:grpSp>
          <p:nvGrpSpPr>
            <p:cNvPr id="72" name="Group 71">
              <a:extLst>
                <a:ext uri="{FF2B5EF4-FFF2-40B4-BE49-F238E27FC236}">
                  <a16:creationId xmlns:a16="http://schemas.microsoft.com/office/drawing/2014/main" id="{EBD2B6F9-4FBC-4784-B7DC-582C2D9FB24B}"/>
                </a:ext>
              </a:extLst>
            </p:cNvPr>
            <p:cNvGrpSpPr/>
            <p:nvPr/>
          </p:nvGrpSpPr>
          <p:grpSpPr>
            <a:xfrm>
              <a:off x="6592186" y="662954"/>
              <a:ext cx="5379729" cy="5698794"/>
              <a:chOff x="6589896" y="662953"/>
              <a:chExt cx="5382019" cy="6042147"/>
            </a:xfrm>
          </p:grpSpPr>
          <p:pic>
            <p:nvPicPr>
              <p:cNvPr id="73" name="Picture 72">
                <a:extLst>
                  <a:ext uri="{FF2B5EF4-FFF2-40B4-BE49-F238E27FC236}">
                    <a16:creationId xmlns:a16="http://schemas.microsoft.com/office/drawing/2014/main" id="{DAA6AB95-CC0A-4781-9942-D4F1473FF0F4}"/>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2248"/>
              <a:stretch/>
            </p:blipFill>
            <p:spPr>
              <a:xfrm>
                <a:off x="6589896" y="662953"/>
                <a:ext cx="5382019" cy="6042147"/>
              </a:xfrm>
              <a:prstGeom prst="rect">
                <a:avLst/>
              </a:prstGeom>
            </p:spPr>
          </p:pic>
          <p:grpSp>
            <p:nvGrpSpPr>
              <p:cNvPr id="74" name="Group 73">
                <a:extLst>
                  <a:ext uri="{FF2B5EF4-FFF2-40B4-BE49-F238E27FC236}">
                    <a16:creationId xmlns:a16="http://schemas.microsoft.com/office/drawing/2014/main" id="{9BC0D951-F880-4E6C-AAC3-F7111DC4645C}"/>
                  </a:ext>
                </a:extLst>
              </p:cNvPr>
              <p:cNvGrpSpPr/>
              <p:nvPr/>
            </p:nvGrpSpPr>
            <p:grpSpPr>
              <a:xfrm>
                <a:off x="6600528" y="4248712"/>
                <a:ext cx="1789272" cy="946720"/>
                <a:chOff x="1571853" y="3130054"/>
                <a:chExt cx="1877688" cy="1033355"/>
              </a:xfrm>
            </p:grpSpPr>
            <p:sp>
              <p:nvSpPr>
                <p:cNvPr id="103" name="Rectangle 102">
                  <a:extLst>
                    <a:ext uri="{FF2B5EF4-FFF2-40B4-BE49-F238E27FC236}">
                      <a16:creationId xmlns:a16="http://schemas.microsoft.com/office/drawing/2014/main" id="{E1808BEC-4BEB-45D7-8482-5D4CEB777C91}"/>
                    </a:ext>
                  </a:extLst>
                </p:cNvPr>
                <p:cNvSpPr/>
                <p:nvPr/>
              </p:nvSpPr>
              <p:spPr>
                <a:xfrm>
                  <a:off x="1647781" y="3723398"/>
                  <a:ext cx="555171" cy="158496"/>
                </a:xfrm>
                <a:prstGeom prst="rect">
                  <a:avLst/>
                </a:prstGeom>
                <a:solidFill>
                  <a:srgbClr val="BDA13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4" name="Rectangle 103">
                  <a:extLst>
                    <a:ext uri="{FF2B5EF4-FFF2-40B4-BE49-F238E27FC236}">
                      <a16:creationId xmlns:a16="http://schemas.microsoft.com/office/drawing/2014/main" id="{FBF9A316-5FBF-4CF9-BD91-8B62D931839B}"/>
                    </a:ext>
                  </a:extLst>
                </p:cNvPr>
                <p:cNvSpPr/>
                <p:nvPr/>
              </p:nvSpPr>
              <p:spPr>
                <a:xfrm>
                  <a:off x="1647781" y="3945659"/>
                  <a:ext cx="555171" cy="158496"/>
                </a:xfrm>
                <a:prstGeom prst="rect">
                  <a:avLst/>
                </a:prstGeom>
                <a:solidFill>
                  <a:srgbClr val="C7B88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5" name="Rectangle 104">
                  <a:extLst>
                    <a:ext uri="{FF2B5EF4-FFF2-40B4-BE49-F238E27FC236}">
                      <a16:creationId xmlns:a16="http://schemas.microsoft.com/office/drawing/2014/main" id="{BCB2E263-C12A-4BDF-AC6E-1FC82B627520}"/>
                    </a:ext>
                  </a:extLst>
                </p:cNvPr>
                <p:cNvSpPr/>
                <p:nvPr/>
              </p:nvSpPr>
              <p:spPr>
                <a:xfrm>
                  <a:off x="1647781" y="3488252"/>
                  <a:ext cx="555171" cy="158496"/>
                </a:xfrm>
                <a:prstGeom prst="rect">
                  <a:avLst/>
                </a:prstGeom>
                <a:solidFill>
                  <a:srgbClr val="8A6F1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TextBox 105">
                  <a:extLst>
                    <a:ext uri="{FF2B5EF4-FFF2-40B4-BE49-F238E27FC236}">
                      <a16:creationId xmlns:a16="http://schemas.microsoft.com/office/drawing/2014/main" id="{447B8E5C-F79D-4172-8F1C-FB84BF051446}"/>
                    </a:ext>
                  </a:extLst>
                </p:cNvPr>
                <p:cNvSpPr txBox="1"/>
                <p:nvPr/>
              </p:nvSpPr>
              <p:spPr>
                <a:xfrm>
                  <a:off x="1571853" y="3130054"/>
                  <a:ext cx="1877688" cy="302347"/>
                </a:xfrm>
                <a:prstGeom prst="rect">
                  <a:avLst/>
                </a:prstGeom>
                <a:noFill/>
              </p:spPr>
              <p:txBody>
                <a:bodyPr wrap="none" rtlCol="0">
                  <a:spAutoFit/>
                </a:bodyPr>
                <a:lstStyle/>
                <a:p>
                  <a:r>
                    <a:rPr lang="en-GB" sz="1200" u="sng" dirty="0">
                      <a:solidFill>
                        <a:schemeClr val="bg1"/>
                      </a:solidFill>
                      <a:latin typeface="Times New Roman" panose="02020603050405020304" pitchFamily="18" charset="0"/>
                      <a:cs typeface="Times New Roman" panose="02020603050405020304" pitchFamily="18" charset="0"/>
                    </a:rPr>
                    <a:t>Olive orchards / total area</a:t>
                  </a:r>
                </a:p>
              </p:txBody>
            </p:sp>
            <p:sp>
              <p:nvSpPr>
                <p:cNvPr id="107" name="TextBox 106">
                  <a:extLst>
                    <a:ext uri="{FF2B5EF4-FFF2-40B4-BE49-F238E27FC236}">
                      <a16:creationId xmlns:a16="http://schemas.microsoft.com/office/drawing/2014/main" id="{ACCCBE93-1FA6-4DA4-BB45-44765A3D1CAE}"/>
                    </a:ext>
                  </a:extLst>
                </p:cNvPr>
                <p:cNvSpPr txBox="1"/>
                <p:nvPr/>
              </p:nvSpPr>
              <p:spPr>
                <a:xfrm>
                  <a:off x="2329016" y="3675949"/>
                  <a:ext cx="813043" cy="276999"/>
                </a:xfrm>
                <a:prstGeom prst="rect">
                  <a:avLst/>
                </a:prstGeom>
                <a:noFill/>
              </p:spPr>
              <p:txBody>
                <a:bodyPr wrap="none" rtlCol="0">
                  <a:spAutoFit/>
                </a:bodyPr>
                <a:lstStyle/>
                <a:p>
                  <a:r>
                    <a:rPr lang="en-GB" sz="1200" dirty="0">
                      <a:solidFill>
                        <a:schemeClr val="bg1"/>
                      </a:solidFill>
                      <a:latin typeface="Times New Roman" panose="02020603050405020304" pitchFamily="18" charset="0"/>
                      <a:cs typeface="Times New Roman" panose="02020603050405020304" pitchFamily="18" charset="0"/>
                    </a:rPr>
                    <a:t>65 – 70 %</a:t>
                  </a:r>
                </a:p>
              </p:txBody>
            </p:sp>
            <p:sp>
              <p:nvSpPr>
                <p:cNvPr id="108" name="TextBox 107">
                  <a:extLst>
                    <a:ext uri="{FF2B5EF4-FFF2-40B4-BE49-F238E27FC236}">
                      <a16:creationId xmlns:a16="http://schemas.microsoft.com/office/drawing/2014/main" id="{2CC6110B-F848-4D89-8650-3C17C7DC1790}"/>
                    </a:ext>
                  </a:extLst>
                </p:cNvPr>
                <p:cNvSpPr txBox="1"/>
                <p:nvPr/>
              </p:nvSpPr>
              <p:spPr>
                <a:xfrm>
                  <a:off x="2329016" y="3886411"/>
                  <a:ext cx="813043" cy="276998"/>
                </a:xfrm>
                <a:prstGeom prst="rect">
                  <a:avLst/>
                </a:prstGeom>
                <a:noFill/>
              </p:spPr>
              <p:txBody>
                <a:bodyPr wrap="none" rtlCol="0">
                  <a:spAutoFit/>
                </a:bodyPr>
                <a:lstStyle/>
                <a:p>
                  <a:r>
                    <a:rPr lang="en-GB" sz="1200" dirty="0">
                      <a:solidFill>
                        <a:schemeClr val="bg1"/>
                      </a:solidFill>
                      <a:latin typeface="Times New Roman" panose="02020603050405020304" pitchFamily="18" charset="0"/>
                      <a:cs typeface="Times New Roman" panose="02020603050405020304" pitchFamily="18" charset="0"/>
                    </a:rPr>
                    <a:t>45 – 50 %</a:t>
                  </a:r>
                </a:p>
              </p:txBody>
            </p:sp>
            <p:sp>
              <p:nvSpPr>
                <p:cNvPr id="109" name="Rectangle 108">
                  <a:extLst>
                    <a:ext uri="{FF2B5EF4-FFF2-40B4-BE49-F238E27FC236}">
                      <a16:creationId xmlns:a16="http://schemas.microsoft.com/office/drawing/2014/main" id="{5CB8303C-C345-4D5E-AA01-0701F4E41BF5}"/>
                    </a:ext>
                  </a:extLst>
                </p:cNvPr>
                <p:cNvSpPr/>
                <p:nvPr/>
              </p:nvSpPr>
              <p:spPr>
                <a:xfrm>
                  <a:off x="2318355" y="3452607"/>
                  <a:ext cx="813043" cy="276999"/>
                </a:xfrm>
                <a:prstGeom prst="rect">
                  <a:avLst/>
                </a:prstGeom>
              </p:spPr>
              <p:txBody>
                <a:bodyPr wrap="none">
                  <a:spAutoFit/>
                </a:bodyPr>
                <a:lstStyle/>
                <a:p>
                  <a:r>
                    <a:rPr lang="en-GB" sz="1200" dirty="0">
                      <a:solidFill>
                        <a:schemeClr val="bg1"/>
                      </a:solidFill>
                      <a:latin typeface="Times New Roman" panose="02020603050405020304" pitchFamily="18" charset="0"/>
                      <a:cs typeface="Times New Roman" panose="02020603050405020304" pitchFamily="18" charset="0"/>
                    </a:rPr>
                    <a:t>70 – 75 %</a:t>
                  </a:r>
                  <a:endParaRPr lang="en-GB" sz="1200" dirty="0"/>
                </a:p>
              </p:txBody>
            </p:sp>
          </p:grpSp>
          <p:grpSp>
            <p:nvGrpSpPr>
              <p:cNvPr id="75" name="Group 74">
                <a:extLst>
                  <a:ext uri="{FF2B5EF4-FFF2-40B4-BE49-F238E27FC236}">
                    <a16:creationId xmlns:a16="http://schemas.microsoft.com/office/drawing/2014/main" id="{840BF892-DAE3-45AD-92DC-8D82871C1915}"/>
                  </a:ext>
                </a:extLst>
              </p:cNvPr>
              <p:cNvGrpSpPr/>
              <p:nvPr/>
            </p:nvGrpSpPr>
            <p:grpSpPr>
              <a:xfrm>
                <a:off x="6608598" y="3438954"/>
                <a:ext cx="1849632" cy="792006"/>
                <a:chOff x="3943938" y="4141321"/>
                <a:chExt cx="1849632" cy="792006"/>
              </a:xfrm>
            </p:grpSpPr>
            <p:sp>
              <p:nvSpPr>
                <p:cNvPr id="86" name="TextBox 85">
                  <a:extLst>
                    <a:ext uri="{FF2B5EF4-FFF2-40B4-BE49-F238E27FC236}">
                      <a16:creationId xmlns:a16="http://schemas.microsoft.com/office/drawing/2014/main" id="{E37E0F5D-036E-49AE-91B0-B08A1A0C92F2}"/>
                    </a:ext>
                  </a:extLst>
                </p:cNvPr>
                <p:cNvSpPr txBox="1"/>
                <p:nvPr/>
              </p:nvSpPr>
              <p:spPr>
                <a:xfrm>
                  <a:off x="4643896" y="4639639"/>
                  <a:ext cx="953359" cy="293688"/>
                </a:xfrm>
                <a:prstGeom prst="rect">
                  <a:avLst/>
                </a:prstGeom>
                <a:noFill/>
              </p:spPr>
              <p:txBody>
                <a:bodyPr wrap="none" rtlCol="0">
                  <a:spAutoFit/>
                </a:bodyPr>
                <a:lstStyle/>
                <a:p>
                  <a:r>
                    <a:rPr lang="en-GB" sz="1200" dirty="0">
                      <a:solidFill>
                        <a:schemeClr val="bg1"/>
                      </a:solidFill>
                      <a:latin typeface="Times New Roman" panose="02020603050405020304" pitchFamily="18" charset="0"/>
                      <a:cs typeface="Times New Roman" panose="02020603050405020304" pitchFamily="18" charset="0"/>
                    </a:rPr>
                    <a:t>Buffer zone </a:t>
                  </a:r>
                </a:p>
              </p:txBody>
            </p:sp>
            <p:grpSp>
              <p:nvGrpSpPr>
                <p:cNvPr id="87" name="Group 86">
                  <a:extLst>
                    <a:ext uri="{FF2B5EF4-FFF2-40B4-BE49-F238E27FC236}">
                      <a16:creationId xmlns:a16="http://schemas.microsoft.com/office/drawing/2014/main" id="{62BC672F-95AE-4FC9-8C01-8D4172BB4FD2}"/>
                    </a:ext>
                  </a:extLst>
                </p:cNvPr>
                <p:cNvGrpSpPr/>
                <p:nvPr/>
              </p:nvGrpSpPr>
              <p:grpSpPr>
                <a:xfrm>
                  <a:off x="4015058" y="4693923"/>
                  <a:ext cx="529029" cy="145208"/>
                  <a:chOff x="1589251" y="4840002"/>
                  <a:chExt cx="529029" cy="145208"/>
                </a:xfrm>
              </p:grpSpPr>
              <p:sp>
                <p:nvSpPr>
                  <p:cNvPr id="91" name="Rectangle 90">
                    <a:extLst>
                      <a:ext uri="{FF2B5EF4-FFF2-40B4-BE49-F238E27FC236}">
                        <a16:creationId xmlns:a16="http://schemas.microsoft.com/office/drawing/2014/main" id="{733BB9A2-8310-4E77-8F33-13EB19A95611}"/>
                      </a:ext>
                    </a:extLst>
                  </p:cNvPr>
                  <p:cNvSpPr/>
                  <p:nvPr/>
                </p:nvSpPr>
                <p:spPr>
                  <a:xfrm>
                    <a:off x="1589251" y="4840002"/>
                    <a:ext cx="529029" cy="14520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2" name="Group 91">
                    <a:extLst>
                      <a:ext uri="{FF2B5EF4-FFF2-40B4-BE49-F238E27FC236}">
                        <a16:creationId xmlns:a16="http://schemas.microsoft.com/office/drawing/2014/main" id="{93066C5B-6F57-4AB8-AFA6-C36E9282BA04}"/>
                      </a:ext>
                    </a:extLst>
                  </p:cNvPr>
                  <p:cNvGrpSpPr/>
                  <p:nvPr/>
                </p:nvGrpSpPr>
                <p:grpSpPr>
                  <a:xfrm>
                    <a:off x="1602915" y="4848552"/>
                    <a:ext cx="499159" cy="136071"/>
                    <a:chOff x="2033995" y="5607554"/>
                    <a:chExt cx="565177" cy="138530"/>
                  </a:xfrm>
                </p:grpSpPr>
                <p:cxnSp>
                  <p:nvCxnSpPr>
                    <p:cNvPr id="93" name="Straight Connector 92">
                      <a:extLst>
                        <a:ext uri="{FF2B5EF4-FFF2-40B4-BE49-F238E27FC236}">
                          <a16:creationId xmlns:a16="http://schemas.microsoft.com/office/drawing/2014/main" id="{31DDD9EA-7913-44B7-8AD1-B49CC397DB45}"/>
                        </a:ext>
                      </a:extLst>
                    </p:cNvPr>
                    <p:cNvCxnSpPr>
                      <a:cxnSpLocks/>
                    </p:cNvCxnSpPr>
                    <p:nvPr/>
                  </p:nvCxnSpPr>
                  <p:spPr>
                    <a:xfrm>
                      <a:off x="2033995" y="5607555"/>
                      <a:ext cx="142785" cy="13483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7A98E83-9DFA-4148-A54F-06B948E21900}"/>
                        </a:ext>
                      </a:extLst>
                    </p:cNvPr>
                    <p:cNvCxnSpPr>
                      <a:cxnSpLocks/>
                    </p:cNvCxnSpPr>
                    <p:nvPr/>
                  </p:nvCxnSpPr>
                  <p:spPr>
                    <a:xfrm flipV="1">
                      <a:off x="2176780" y="5607554"/>
                      <a:ext cx="137160" cy="1348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F81D69C9-9652-4069-94BD-9D1F1D7B26F3}"/>
                        </a:ext>
                      </a:extLst>
                    </p:cNvPr>
                    <p:cNvCxnSpPr>
                      <a:cxnSpLocks/>
                    </p:cNvCxnSpPr>
                    <p:nvPr/>
                  </p:nvCxnSpPr>
                  <p:spPr>
                    <a:xfrm>
                      <a:off x="2316479" y="5611244"/>
                      <a:ext cx="142785" cy="13483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958963-B338-4614-B2BD-34846E6D4318}"/>
                        </a:ext>
                      </a:extLst>
                    </p:cNvPr>
                    <p:cNvCxnSpPr>
                      <a:cxnSpLocks/>
                    </p:cNvCxnSpPr>
                    <p:nvPr/>
                  </p:nvCxnSpPr>
                  <p:spPr>
                    <a:xfrm flipV="1">
                      <a:off x="2453639" y="5611242"/>
                      <a:ext cx="137160" cy="1348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3A08EC8-B039-4C46-A689-7F2A019C9654}"/>
                        </a:ext>
                      </a:extLst>
                    </p:cNvPr>
                    <p:cNvCxnSpPr>
                      <a:cxnSpLocks/>
                    </p:cNvCxnSpPr>
                    <p:nvPr/>
                  </p:nvCxnSpPr>
                  <p:spPr>
                    <a:xfrm>
                      <a:off x="2456387" y="5608119"/>
                      <a:ext cx="142785" cy="13483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FB3F458-2793-4EAD-8194-665382915528}"/>
                        </a:ext>
                      </a:extLst>
                    </p:cNvPr>
                    <p:cNvCxnSpPr>
                      <a:cxnSpLocks/>
                    </p:cNvCxnSpPr>
                    <p:nvPr/>
                  </p:nvCxnSpPr>
                  <p:spPr>
                    <a:xfrm>
                      <a:off x="2176779" y="5611243"/>
                      <a:ext cx="142785" cy="13483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914CD839-84CF-478F-BB4D-65FB8B09CF91}"/>
                        </a:ext>
                      </a:extLst>
                    </p:cNvPr>
                    <p:cNvCxnSpPr>
                      <a:cxnSpLocks/>
                    </p:cNvCxnSpPr>
                    <p:nvPr/>
                  </p:nvCxnSpPr>
                  <p:spPr>
                    <a:xfrm flipV="1">
                      <a:off x="2313603" y="5609239"/>
                      <a:ext cx="137160" cy="1348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0DFE0A68-728E-496E-A5B1-814EF53C4480}"/>
                        </a:ext>
                      </a:extLst>
                    </p:cNvPr>
                    <p:cNvCxnSpPr>
                      <a:cxnSpLocks/>
                    </p:cNvCxnSpPr>
                    <p:nvPr/>
                  </p:nvCxnSpPr>
                  <p:spPr>
                    <a:xfrm flipV="1">
                      <a:off x="2036807" y="5611241"/>
                      <a:ext cx="137160" cy="1348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88" name="Rectangle 87">
                  <a:extLst>
                    <a:ext uri="{FF2B5EF4-FFF2-40B4-BE49-F238E27FC236}">
                      <a16:creationId xmlns:a16="http://schemas.microsoft.com/office/drawing/2014/main" id="{8AA72B64-AA6B-47AC-8A4D-5283FF52FDEF}"/>
                    </a:ext>
                  </a:extLst>
                </p:cNvPr>
                <p:cNvSpPr/>
                <p:nvPr/>
              </p:nvSpPr>
              <p:spPr>
                <a:xfrm>
                  <a:off x="4015058" y="4490574"/>
                  <a:ext cx="529029" cy="145208"/>
                </a:xfrm>
                <a:prstGeom prst="rect">
                  <a:avLst/>
                </a:prstGeom>
                <a:solidFill>
                  <a:srgbClr val="1E6B9D"/>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TextBox 88">
                  <a:extLst>
                    <a:ext uri="{FF2B5EF4-FFF2-40B4-BE49-F238E27FC236}">
                      <a16:creationId xmlns:a16="http://schemas.microsoft.com/office/drawing/2014/main" id="{7E381977-D639-4A93-B342-7E09E8DF7CBF}"/>
                    </a:ext>
                  </a:extLst>
                </p:cNvPr>
                <p:cNvSpPr txBox="1"/>
                <p:nvPr/>
              </p:nvSpPr>
              <p:spPr>
                <a:xfrm>
                  <a:off x="4643896" y="4436290"/>
                  <a:ext cx="1149674" cy="276999"/>
                </a:xfrm>
                <a:prstGeom prst="rect">
                  <a:avLst/>
                </a:prstGeom>
                <a:noFill/>
              </p:spPr>
              <p:txBody>
                <a:bodyPr wrap="none" rtlCol="0">
                  <a:spAutoFit/>
                </a:bodyPr>
                <a:lstStyle/>
                <a:p>
                  <a:r>
                    <a:rPr lang="en-GB" sz="1200" dirty="0">
                      <a:solidFill>
                        <a:schemeClr val="bg1"/>
                      </a:solidFill>
                      <a:latin typeface="Times New Roman" panose="02020603050405020304" pitchFamily="18" charset="0"/>
                      <a:cs typeface="Times New Roman" panose="02020603050405020304" pitchFamily="18" charset="0"/>
                    </a:rPr>
                    <a:t>Protection zone</a:t>
                  </a:r>
                </a:p>
              </p:txBody>
            </p:sp>
            <p:sp>
              <p:nvSpPr>
                <p:cNvPr id="90" name="TextBox 89">
                  <a:extLst>
                    <a:ext uri="{FF2B5EF4-FFF2-40B4-BE49-F238E27FC236}">
                      <a16:creationId xmlns:a16="http://schemas.microsoft.com/office/drawing/2014/main" id="{9EB61363-5E99-4153-87FF-DD715F0C1468}"/>
                    </a:ext>
                  </a:extLst>
                </p:cNvPr>
                <p:cNvSpPr txBox="1"/>
                <p:nvPr/>
              </p:nvSpPr>
              <p:spPr>
                <a:xfrm>
                  <a:off x="3943938" y="4141321"/>
                  <a:ext cx="1247457" cy="276999"/>
                </a:xfrm>
                <a:prstGeom prst="rect">
                  <a:avLst/>
                </a:prstGeom>
                <a:noFill/>
              </p:spPr>
              <p:txBody>
                <a:bodyPr wrap="none" rtlCol="0">
                  <a:spAutoFit/>
                </a:bodyPr>
                <a:lstStyle/>
                <a:p>
                  <a:r>
                    <a:rPr lang="en-GB" sz="1200" u="sng" dirty="0">
                      <a:solidFill>
                        <a:schemeClr val="bg1"/>
                      </a:solidFill>
                      <a:latin typeface="Times New Roman" panose="02020603050405020304" pitchFamily="18" charset="0"/>
                      <a:cs typeface="Times New Roman" panose="02020603050405020304" pitchFamily="18" charset="0"/>
                    </a:rPr>
                    <a:t>Natura 2000 area</a:t>
                  </a:r>
                </a:p>
              </p:txBody>
            </p:sp>
          </p:grpSp>
          <p:sp>
            <p:nvSpPr>
              <p:cNvPr id="76" name="Rectangle 75">
                <a:extLst>
                  <a:ext uri="{FF2B5EF4-FFF2-40B4-BE49-F238E27FC236}">
                    <a16:creationId xmlns:a16="http://schemas.microsoft.com/office/drawing/2014/main" id="{C0850237-3535-4D35-8626-63F1BA073CEC}"/>
                  </a:ext>
                </a:extLst>
              </p:cNvPr>
              <p:cNvSpPr/>
              <p:nvPr/>
            </p:nvSpPr>
            <p:spPr>
              <a:xfrm>
                <a:off x="6679465" y="5333252"/>
                <a:ext cx="529029" cy="145208"/>
              </a:xfrm>
              <a:prstGeom prst="rect">
                <a:avLst/>
              </a:prstGeom>
              <a:solidFill>
                <a:srgbClr val="6A9F57"/>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TextBox 76">
                <a:extLst>
                  <a:ext uri="{FF2B5EF4-FFF2-40B4-BE49-F238E27FC236}">
                    <a16:creationId xmlns:a16="http://schemas.microsoft.com/office/drawing/2014/main" id="{9B6987E2-D517-42F6-91ED-C6E38E37937B}"/>
                  </a:ext>
                </a:extLst>
              </p:cNvPr>
              <p:cNvSpPr txBox="1"/>
              <p:nvPr/>
            </p:nvSpPr>
            <p:spPr>
              <a:xfrm>
                <a:off x="7328623" y="5267356"/>
                <a:ext cx="1330814" cy="276999"/>
              </a:xfrm>
              <a:prstGeom prst="rect">
                <a:avLst/>
              </a:prstGeom>
              <a:noFill/>
            </p:spPr>
            <p:txBody>
              <a:bodyPr wrap="none" rtlCol="0">
                <a:spAutoFit/>
              </a:bodyPr>
              <a:lstStyle/>
              <a:p>
                <a:r>
                  <a:rPr lang="en-GB" sz="1200" dirty="0">
                    <a:solidFill>
                      <a:schemeClr val="bg1"/>
                    </a:solidFill>
                    <a:latin typeface="Times New Roman" panose="02020603050405020304" pitchFamily="18" charset="0"/>
                    <a:cs typeface="Times New Roman" panose="02020603050405020304" pitchFamily="18" charset="0"/>
                  </a:rPr>
                  <a:t>Natural vegetation</a:t>
                </a:r>
              </a:p>
            </p:txBody>
          </p:sp>
          <p:grpSp>
            <p:nvGrpSpPr>
              <p:cNvPr id="78" name="Group 77">
                <a:extLst>
                  <a:ext uri="{FF2B5EF4-FFF2-40B4-BE49-F238E27FC236}">
                    <a16:creationId xmlns:a16="http://schemas.microsoft.com/office/drawing/2014/main" id="{E4A2F101-7C42-45AF-82B4-C3F7805C0D23}"/>
                  </a:ext>
                </a:extLst>
              </p:cNvPr>
              <p:cNvGrpSpPr/>
              <p:nvPr/>
            </p:nvGrpSpPr>
            <p:grpSpPr>
              <a:xfrm>
                <a:off x="6679465" y="5763690"/>
                <a:ext cx="2999187" cy="893860"/>
                <a:chOff x="2602918" y="5104661"/>
                <a:chExt cx="2999187" cy="859581"/>
              </a:xfrm>
            </p:grpSpPr>
            <p:sp>
              <p:nvSpPr>
                <p:cNvPr id="80" name="Rectangle 79">
                  <a:extLst>
                    <a:ext uri="{FF2B5EF4-FFF2-40B4-BE49-F238E27FC236}">
                      <a16:creationId xmlns:a16="http://schemas.microsoft.com/office/drawing/2014/main" id="{264EE3FA-A5EB-4F3C-B98B-5E278BEC10C0}"/>
                    </a:ext>
                  </a:extLst>
                </p:cNvPr>
                <p:cNvSpPr/>
                <p:nvPr/>
              </p:nvSpPr>
              <p:spPr>
                <a:xfrm>
                  <a:off x="2602918" y="5187039"/>
                  <a:ext cx="529029" cy="145208"/>
                </a:xfrm>
                <a:prstGeom prst="rect">
                  <a:avLst/>
                </a:prstGeom>
                <a:solidFill>
                  <a:srgbClr val="859D8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1" name="TextBox 80">
                  <a:extLst>
                    <a:ext uri="{FF2B5EF4-FFF2-40B4-BE49-F238E27FC236}">
                      <a16:creationId xmlns:a16="http://schemas.microsoft.com/office/drawing/2014/main" id="{85A5361E-2B16-4C12-8E20-1859DD605771}"/>
                    </a:ext>
                  </a:extLst>
                </p:cNvPr>
                <p:cNvSpPr txBox="1"/>
                <p:nvPr/>
              </p:nvSpPr>
              <p:spPr>
                <a:xfrm>
                  <a:off x="3238594" y="5104661"/>
                  <a:ext cx="2350282" cy="282426"/>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Groundwater aquifer</a:t>
                  </a:r>
                </a:p>
              </p:txBody>
            </p:sp>
            <p:sp>
              <p:nvSpPr>
                <p:cNvPr id="82" name="Oval 81">
                  <a:extLst>
                    <a:ext uri="{FF2B5EF4-FFF2-40B4-BE49-F238E27FC236}">
                      <a16:creationId xmlns:a16="http://schemas.microsoft.com/office/drawing/2014/main" id="{BC67AFC9-B399-4144-9FCC-56F7046E9F2D}"/>
                    </a:ext>
                  </a:extLst>
                </p:cNvPr>
                <p:cNvSpPr/>
                <p:nvPr/>
              </p:nvSpPr>
              <p:spPr>
                <a:xfrm>
                  <a:off x="2958699" y="5738227"/>
                  <a:ext cx="132080" cy="139805"/>
                </a:xfrm>
                <a:prstGeom prst="ellipse">
                  <a:avLst/>
                </a:prstGeom>
                <a:solidFill>
                  <a:srgbClr val="FF33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3" name="Oval 82">
                  <a:extLst>
                    <a:ext uri="{FF2B5EF4-FFF2-40B4-BE49-F238E27FC236}">
                      <a16:creationId xmlns:a16="http://schemas.microsoft.com/office/drawing/2014/main" id="{C292AC4B-8C40-45DC-A494-C59E00013FD0}"/>
                    </a:ext>
                  </a:extLst>
                </p:cNvPr>
                <p:cNvSpPr/>
                <p:nvPr/>
              </p:nvSpPr>
              <p:spPr>
                <a:xfrm>
                  <a:off x="3009499" y="5558886"/>
                  <a:ext cx="81280" cy="98116"/>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4" name="TextBox 83">
                  <a:extLst>
                    <a:ext uri="{FF2B5EF4-FFF2-40B4-BE49-F238E27FC236}">
                      <a16:creationId xmlns:a16="http://schemas.microsoft.com/office/drawing/2014/main" id="{610D85F3-EF92-448A-85BB-623C487DC5EC}"/>
                    </a:ext>
                  </a:extLst>
                </p:cNvPr>
                <p:cNvSpPr txBox="1"/>
                <p:nvPr/>
              </p:nvSpPr>
              <p:spPr>
                <a:xfrm>
                  <a:off x="3251823" y="5473348"/>
                  <a:ext cx="2350282" cy="276998"/>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Private wells (irrigation)</a:t>
                  </a:r>
                </a:p>
              </p:txBody>
            </p:sp>
            <p:sp>
              <p:nvSpPr>
                <p:cNvPr id="85" name="TextBox 84">
                  <a:extLst>
                    <a:ext uri="{FF2B5EF4-FFF2-40B4-BE49-F238E27FC236}">
                      <a16:creationId xmlns:a16="http://schemas.microsoft.com/office/drawing/2014/main" id="{568685BC-62E3-4175-94E7-A76533B5ED00}"/>
                    </a:ext>
                  </a:extLst>
                </p:cNvPr>
                <p:cNvSpPr txBox="1"/>
                <p:nvPr/>
              </p:nvSpPr>
              <p:spPr>
                <a:xfrm>
                  <a:off x="3251823" y="5687244"/>
                  <a:ext cx="2350282" cy="276998"/>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Public wells (domestic use)</a:t>
                  </a:r>
                </a:p>
              </p:txBody>
            </p:sp>
          </p:grpSp>
          <p:sp>
            <p:nvSpPr>
              <p:cNvPr id="79" name="TextBox 78">
                <a:extLst>
                  <a:ext uri="{FF2B5EF4-FFF2-40B4-BE49-F238E27FC236}">
                    <a16:creationId xmlns:a16="http://schemas.microsoft.com/office/drawing/2014/main" id="{D877004F-CDA6-403E-8899-88D807BC7F74}"/>
                  </a:ext>
                </a:extLst>
              </p:cNvPr>
              <p:cNvSpPr txBox="1"/>
              <p:nvPr/>
            </p:nvSpPr>
            <p:spPr>
              <a:xfrm>
                <a:off x="6592575" y="5511377"/>
                <a:ext cx="851515" cy="276999"/>
              </a:xfrm>
              <a:prstGeom prst="rect">
                <a:avLst/>
              </a:prstGeom>
              <a:noFill/>
            </p:spPr>
            <p:txBody>
              <a:bodyPr wrap="none" rtlCol="0">
                <a:spAutoFit/>
              </a:bodyPr>
              <a:lstStyle/>
              <a:p>
                <a:r>
                  <a:rPr lang="en-GB" sz="1200" u="sng" dirty="0">
                    <a:solidFill>
                      <a:schemeClr val="bg1"/>
                    </a:solidFill>
                    <a:latin typeface="Times New Roman" panose="02020603050405020304" pitchFamily="18" charset="0"/>
                    <a:cs typeface="Times New Roman" panose="02020603050405020304" pitchFamily="18" charset="0"/>
                  </a:rPr>
                  <a:t>Hydrology</a:t>
                </a:r>
              </a:p>
            </p:txBody>
          </p:sp>
        </p:grpSp>
        <p:sp>
          <p:nvSpPr>
            <p:cNvPr id="44" name="Freeform: Shape 43">
              <a:extLst>
                <a:ext uri="{FF2B5EF4-FFF2-40B4-BE49-F238E27FC236}">
                  <a16:creationId xmlns:a16="http://schemas.microsoft.com/office/drawing/2014/main" id="{3223762D-9CD0-4F6E-9845-786A5318C3F5}"/>
                </a:ext>
              </a:extLst>
            </p:cNvPr>
            <p:cNvSpPr/>
            <p:nvPr/>
          </p:nvSpPr>
          <p:spPr>
            <a:xfrm rot="16200000">
              <a:off x="6921334" y="5585438"/>
              <a:ext cx="45383" cy="414669"/>
            </a:xfrm>
            <a:custGeom>
              <a:avLst/>
              <a:gdLst>
                <a:gd name="connsiteX0" fmla="*/ 0 w 45383"/>
                <a:gd name="connsiteY0" fmla="*/ 0 h 414669"/>
                <a:gd name="connsiteX1" fmla="*/ 42530 w 45383"/>
                <a:gd name="connsiteY1" fmla="*/ 170121 h 414669"/>
                <a:gd name="connsiteX2" fmla="*/ 31898 w 45383"/>
                <a:gd name="connsiteY2" fmla="*/ 212651 h 414669"/>
                <a:gd name="connsiteX3" fmla="*/ 0 w 45383"/>
                <a:gd name="connsiteY3" fmla="*/ 223283 h 414669"/>
                <a:gd name="connsiteX4" fmla="*/ 42530 w 45383"/>
                <a:gd name="connsiteY4" fmla="*/ 287079 h 414669"/>
                <a:gd name="connsiteX5" fmla="*/ 21265 w 45383"/>
                <a:gd name="connsiteY5" fmla="*/ 318976 h 414669"/>
                <a:gd name="connsiteX6" fmla="*/ 0 w 45383"/>
                <a:gd name="connsiteY6" fmla="*/ 382772 h 414669"/>
                <a:gd name="connsiteX7" fmla="*/ 31898 w 45383"/>
                <a:gd name="connsiteY7" fmla="*/ 414669 h 414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383" h="414669">
                  <a:moveTo>
                    <a:pt x="0" y="0"/>
                  </a:moveTo>
                  <a:cubicBezTo>
                    <a:pt x="14177" y="56707"/>
                    <a:pt x="33859" y="112315"/>
                    <a:pt x="42530" y="170121"/>
                  </a:cubicBezTo>
                  <a:cubicBezTo>
                    <a:pt x="44698" y="184572"/>
                    <a:pt x="41027" y="201240"/>
                    <a:pt x="31898" y="212651"/>
                  </a:cubicBezTo>
                  <a:cubicBezTo>
                    <a:pt x="24897" y="221403"/>
                    <a:pt x="10633" y="219739"/>
                    <a:pt x="0" y="223283"/>
                  </a:cubicBezTo>
                  <a:cubicBezTo>
                    <a:pt x="14177" y="244548"/>
                    <a:pt x="56707" y="265814"/>
                    <a:pt x="42530" y="287079"/>
                  </a:cubicBezTo>
                  <a:cubicBezTo>
                    <a:pt x="35442" y="297711"/>
                    <a:pt x="26455" y="307299"/>
                    <a:pt x="21265" y="318976"/>
                  </a:cubicBezTo>
                  <a:cubicBezTo>
                    <a:pt x="12161" y="339460"/>
                    <a:pt x="0" y="382772"/>
                    <a:pt x="0" y="382772"/>
                  </a:cubicBezTo>
                  <a:cubicBezTo>
                    <a:pt x="34847" y="406003"/>
                    <a:pt x="31898" y="391258"/>
                    <a:pt x="31898" y="414669"/>
                  </a:cubicBezTo>
                </a:path>
              </a:pathLst>
            </a:cu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TextBox 110">
              <a:extLst>
                <a:ext uri="{FF2B5EF4-FFF2-40B4-BE49-F238E27FC236}">
                  <a16:creationId xmlns:a16="http://schemas.microsoft.com/office/drawing/2014/main" id="{CE1BEF3C-0133-4A14-86F1-136A5181B109}"/>
                </a:ext>
              </a:extLst>
            </p:cNvPr>
            <p:cNvSpPr txBox="1"/>
            <p:nvPr/>
          </p:nvSpPr>
          <p:spPr>
            <a:xfrm>
              <a:off x="7331655" y="5660187"/>
              <a:ext cx="2349282" cy="276999"/>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Rivers and streams</a:t>
              </a:r>
            </a:p>
          </p:txBody>
        </p:sp>
      </p:grpSp>
      <p:sp>
        <p:nvSpPr>
          <p:cNvPr id="3" name="Rectangle 2">
            <a:extLst>
              <a:ext uri="{FF2B5EF4-FFF2-40B4-BE49-F238E27FC236}">
                <a16:creationId xmlns:a16="http://schemas.microsoft.com/office/drawing/2014/main" id="{D82A7C69-6850-4C79-A884-7EB103D67DB8}"/>
              </a:ext>
            </a:extLst>
          </p:cNvPr>
          <p:cNvSpPr/>
          <p:nvPr/>
        </p:nvSpPr>
        <p:spPr>
          <a:xfrm>
            <a:off x="6525517" y="683488"/>
            <a:ext cx="2522998" cy="369332"/>
          </a:xfrm>
          <a:prstGeom prst="rect">
            <a:avLst/>
          </a:prstGeom>
        </p:spPr>
        <p:txBody>
          <a:bodyPr wrap="none">
            <a:spAutoFit/>
          </a:bodyPr>
          <a:lstStyle/>
          <a:p>
            <a:pPr marL="360" lvl="0" algn="just">
              <a:spcBef>
                <a:spcPts val="1400"/>
              </a:spcBef>
              <a:buClr>
                <a:prstClr val="white"/>
              </a:buClr>
            </a:pPr>
            <a:r>
              <a:rPr lang="en-US" b="1" spc="-1" dirty="0">
                <a:solidFill>
                  <a:schemeClr val="accent5">
                    <a:lumMod val="75000"/>
                  </a:schemeClr>
                </a:solidFill>
                <a:latin typeface="Times New Roman" panose="02020603050405020304" pitchFamily="18" charset="0"/>
                <a:cs typeface="Times New Roman" panose="02020603050405020304" pitchFamily="18" charset="0"/>
              </a:rPr>
              <a:t>Land Uses/ Land Cover</a:t>
            </a:r>
            <a:endParaRPr lang="en-US" sz="1400"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54" name="TextBox 53">
            <a:extLst>
              <a:ext uri="{FF2B5EF4-FFF2-40B4-BE49-F238E27FC236}">
                <a16:creationId xmlns:a16="http://schemas.microsoft.com/office/drawing/2014/main" id="{46EBAB4D-50DF-4E0C-B94F-FE319C2E70E6}"/>
              </a:ext>
            </a:extLst>
          </p:cNvPr>
          <p:cNvSpPr txBox="1"/>
          <p:nvPr/>
        </p:nvSpPr>
        <p:spPr>
          <a:xfrm>
            <a:off x="8830275" y="4464899"/>
            <a:ext cx="655534" cy="430887"/>
          </a:xfrm>
          <a:prstGeom prst="rect">
            <a:avLst/>
          </a:prstGeom>
          <a:noFill/>
        </p:spPr>
        <p:txBody>
          <a:bodyPr wrap="square" rtlCol="0">
            <a:spAutoFit/>
          </a:bodyPr>
          <a:lstStyle/>
          <a:p>
            <a:r>
              <a:rPr lang="en-GB" sz="1100" dirty="0">
                <a:solidFill>
                  <a:schemeClr val="bg1"/>
                </a:solidFill>
                <a:latin typeface="Times New Roman" panose="02020603050405020304" pitchFamily="18" charset="0"/>
                <a:cs typeface="Times New Roman" panose="02020603050405020304" pitchFamily="18" charset="0"/>
              </a:rPr>
              <a:t>Gialova wetland</a:t>
            </a:r>
          </a:p>
        </p:txBody>
      </p:sp>
    </p:spTree>
    <p:extLst>
      <p:ext uri="{BB962C8B-B14F-4D97-AF65-F5344CB8AC3E}">
        <p14:creationId xmlns:p14="http://schemas.microsoft.com/office/powerpoint/2010/main" val="1335748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5F36D4D-0A6A-4405-B8E6-5C679EF86370}"/>
              </a:ext>
            </a:extLst>
          </p:cNvPr>
          <p:cNvGrpSpPr/>
          <p:nvPr/>
        </p:nvGrpSpPr>
        <p:grpSpPr>
          <a:xfrm>
            <a:off x="214234" y="72115"/>
            <a:ext cx="11763531" cy="553132"/>
            <a:chOff x="214234" y="72115"/>
            <a:chExt cx="11763531"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4" y="102026"/>
              <a:ext cx="11763531" cy="523221"/>
              <a:chOff x="206796" y="25965"/>
              <a:chExt cx="11763531"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6" y="25965"/>
                <a:ext cx="9775404"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SD modelling approach under COASTAL</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grpSp>
        <p:nvGrpSpPr>
          <p:cNvPr id="19" name="Group 18">
            <a:extLst>
              <a:ext uri="{FF2B5EF4-FFF2-40B4-BE49-F238E27FC236}">
                <a16:creationId xmlns:a16="http://schemas.microsoft.com/office/drawing/2014/main" id="{4917358F-4E52-4D51-8199-9F126C859E8F}"/>
              </a:ext>
            </a:extLst>
          </p:cNvPr>
          <p:cNvGrpSpPr/>
          <p:nvPr/>
        </p:nvGrpSpPr>
        <p:grpSpPr>
          <a:xfrm>
            <a:off x="75097" y="6457290"/>
            <a:ext cx="4178300" cy="326116"/>
            <a:chOff x="200348" y="58030"/>
            <a:chExt cx="3617645" cy="406698"/>
          </a:xfrm>
        </p:grpSpPr>
        <p:sp>
          <p:nvSpPr>
            <p:cNvPr id="20" name="Text Box 15">
              <a:extLst>
                <a:ext uri="{FF2B5EF4-FFF2-40B4-BE49-F238E27FC236}">
                  <a16:creationId xmlns:a16="http://schemas.microsoft.com/office/drawing/2014/main" id="{28FFD248-B6FD-4418-996F-E4374ACE469A}"/>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21" name="Picture 20" descr="FISSAC/EU_flag.png">
              <a:extLst>
                <a:ext uri="{FF2B5EF4-FFF2-40B4-BE49-F238E27FC236}">
                  <a16:creationId xmlns:a16="http://schemas.microsoft.com/office/drawing/2014/main" id="{0638FC5C-5285-490B-8F6F-B719D1B02D0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sp>
        <p:nvSpPr>
          <p:cNvPr id="30" name="Rectangle 29">
            <a:extLst>
              <a:ext uri="{FF2B5EF4-FFF2-40B4-BE49-F238E27FC236}">
                <a16:creationId xmlns:a16="http://schemas.microsoft.com/office/drawing/2014/main" id="{DE581075-5DBD-4C2D-8796-409ADC615C3E}"/>
              </a:ext>
            </a:extLst>
          </p:cNvPr>
          <p:cNvSpPr/>
          <p:nvPr/>
        </p:nvSpPr>
        <p:spPr>
          <a:xfrm>
            <a:off x="7104742" y="2262816"/>
            <a:ext cx="4870117" cy="646331"/>
          </a:xfrm>
          <a:prstGeom prst="rect">
            <a:avLst/>
          </a:prstGeom>
        </p:spPr>
        <p:txBody>
          <a:bodyPr wrap="square">
            <a:spAutoFit/>
          </a:bodyPr>
          <a:lstStyle/>
          <a:p>
            <a:pPr algn="ctr"/>
            <a:r>
              <a:rPr lang="en-GB" dirty="0">
                <a:solidFill>
                  <a:schemeClr val="accent5">
                    <a:lumMod val="75000"/>
                  </a:schemeClr>
                </a:solidFill>
                <a:latin typeface="Times New Roman" panose="02020603050405020304" pitchFamily="18" charset="0"/>
                <a:ea typeface="Calibri" panose="020F0502020204030204" pitchFamily="34" charset="0"/>
              </a:rPr>
              <a:t>Sectoral mind maps capturing the land-sea interactions as perceived by participants</a:t>
            </a:r>
            <a:endParaRPr lang="el-GR" dirty="0">
              <a:solidFill>
                <a:schemeClr val="accent5">
                  <a:lumMod val="75000"/>
                </a:schemeClr>
              </a:solidFill>
              <a:latin typeface="Times New Roman" panose="02020603050405020304" pitchFamily="18" charset="0"/>
              <a:ea typeface="Calibri" panose="020F0502020204030204" pitchFamily="34" charset="0"/>
            </a:endParaRPr>
          </a:p>
        </p:txBody>
      </p:sp>
      <p:sp>
        <p:nvSpPr>
          <p:cNvPr id="46" name="Rectangle 45">
            <a:extLst>
              <a:ext uri="{FF2B5EF4-FFF2-40B4-BE49-F238E27FC236}">
                <a16:creationId xmlns:a16="http://schemas.microsoft.com/office/drawing/2014/main" id="{AEC2C8BE-809C-44C1-BB9E-D21FA6957F34}"/>
              </a:ext>
            </a:extLst>
          </p:cNvPr>
          <p:cNvSpPr/>
          <p:nvPr/>
        </p:nvSpPr>
        <p:spPr>
          <a:xfrm>
            <a:off x="7266012" y="5004665"/>
            <a:ext cx="4676131" cy="369332"/>
          </a:xfrm>
          <a:prstGeom prst="rect">
            <a:avLst/>
          </a:prstGeom>
          <a:noFill/>
        </p:spPr>
        <p:txBody>
          <a:bodyPr wrap="square">
            <a:spAutoFit/>
          </a:bodyPr>
          <a:lstStyle/>
          <a:p>
            <a:pPr algn="ctr"/>
            <a:r>
              <a:rPr lang="en-GB" dirty="0">
                <a:solidFill>
                  <a:schemeClr val="accent5">
                    <a:lumMod val="75000"/>
                  </a:schemeClr>
                </a:solidFill>
                <a:latin typeface="Times New Roman" panose="02020603050405020304" pitchFamily="18" charset="0"/>
                <a:ea typeface="Calibri" panose="020F0502020204030204" pitchFamily="34" charset="0"/>
              </a:rPr>
              <a:t>Scientific knowledge and data collection</a:t>
            </a:r>
            <a:endParaRPr lang="el-GR" dirty="0">
              <a:solidFill>
                <a:schemeClr val="accent5">
                  <a:lumMod val="75000"/>
                </a:schemeClr>
              </a:solidFill>
              <a:latin typeface="Times New Roman" panose="02020603050405020304" pitchFamily="18" charset="0"/>
              <a:ea typeface="Calibri" panose="020F0502020204030204" pitchFamily="34" charset="0"/>
            </a:endParaRPr>
          </a:p>
        </p:txBody>
      </p:sp>
      <p:sp>
        <p:nvSpPr>
          <p:cNvPr id="68" name="Arrow: Right 67">
            <a:extLst>
              <a:ext uri="{FF2B5EF4-FFF2-40B4-BE49-F238E27FC236}">
                <a16:creationId xmlns:a16="http://schemas.microsoft.com/office/drawing/2014/main" id="{A3CD7E83-80EF-49C1-8575-B872452984E7}"/>
              </a:ext>
            </a:extLst>
          </p:cNvPr>
          <p:cNvSpPr/>
          <p:nvPr/>
        </p:nvSpPr>
        <p:spPr>
          <a:xfrm rot="5400000">
            <a:off x="9212068" y="5659865"/>
            <a:ext cx="646330"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a:extLst>
              <a:ext uri="{FF2B5EF4-FFF2-40B4-BE49-F238E27FC236}">
                <a16:creationId xmlns:a16="http://schemas.microsoft.com/office/drawing/2014/main" id="{B3F8DE95-3E24-421F-B377-60C2637F9192}"/>
              </a:ext>
            </a:extLst>
          </p:cNvPr>
          <p:cNvPicPr>
            <a:picLocks noChangeAspect="1"/>
          </p:cNvPicPr>
          <p:nvPr/>
        </p:nvPicPr>
        <p:blipFill rotWithShape="1">
          <a:blip r:embed="rId4">
            <a:extLst>
              <a:ext uri="{28A0092B-C50C-407E-A947-70E740481C1C}">
                <a14:useLocalDpi xmlns:a14="http://schemas.microsoft.com/office/drawing/2010/main" val="0"/>
              </a:ext>
            </a:extLst>
          </a:blip>
          <a:srcRect l="7041" r="6400"/>
          <a:stretch/>
        </p:blipFill>
        <p:spPr>
          <a:xfrm rot="10800000">
            <a:off x="214234" y="1026125"/>
            <a:ext cx="4083760" cy="1576739"/>
          </a:xfrm>
          <a:prstGeom prst="rect">
            <a:avLst/>
          </a:prstGeom>
        </p:spPr>
      </p:pic>
      <p:pic>
        <p:nvPicPr>
          <p:cNvPr id="29" name="image16.jpg">
            <a:extLst>
              <a:ext uri="{FF2B5EF4-FFF2-40B4-BE49-F238E27FC236}">
                <a16:creationId xmlns:a16="http://schemas.microsoft.com/office/drawing/2014/main" id="{6F00155C-42CD-468E-8F0A-394D5BD2AAEE}"/>
              </a:ext>
            </a:extLst>
          </p:cNvPr>
          <p:cNvPicPr/>
          <p:nvPr/>
        </p:nvPicPr>
        <p:blipFill rotWithShape="1">
          <a:blip r:embed="rId5"/>
          <a:srcRect r="14451"/>
          <a:stretch/>
        </p:blipFill>
        <p:spPr bwMode="auto">
          <a:xfrm>
            <a:off x="214234" y="2759985"/>
            <a:ext cx="4083760" cy="2279847"/>
          </a:xfrm>
          <a:prstGeom prst="rect">
            <a:avLst/>
          </a:prstGeom>
          <a:ln w="9525">
            <a:solidFill>
              <a:schemeClr val="tx1"/>
            </a:solidFill>
          </a:ln>
        </p:spPr>
      </p:pic>
      <p:sp>
        <p:nvSpPr>
          <p:cNvPr id="31" name="Arrow: Right 30">
            <a:extLst>
              <a:ext uri="{FF2B5EF4-FFF2-40B4-BE49-F238E27FC236}">
                <a16:creationId xmlns:a16="http://schemas.microsoft.com/office/drawing/2014/main" id="{B10F503C-D3D8-4F11-8CAD-8556D070A5A0}"/>
              </a:ext>
            </a:extLst>
          </p:cNvPr>
          <p:cNvSpPr/>
          <p:nvPr/>
        </p:nvSpPr>
        <p:spPr>
          <a:xfrm>
            <a:off x="4423778" y="2432500"/>
            <a:ext cx="2267334"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Rectangle 1">
            <a:extLst>
              <a:ext uri="{FF2B5EF4-FFF2-40B4-BE49-F238E27FC236}">
                <a16:creationId xmlns:a16="http://schemas.microsoft.com/office/drawing/2014/main" id="{C264DA3A-D8BF-490B-BFE8-96FCCA1B7C38}"/>
              </a:ext>
            </a:extLst>
          </p:cNvPr>
          <p:cNvSpPr/>
          <p:nvPr/>
        </p:nvSpPr>
        <p:spPr>
          <a:xfrm>
            <a:off x="214234" y="5078645"/>
            <a:ext cx="6165301" cy="923330"/>
          </a:xfrm>
          <a:prstGeom prst="rect">
            <a:avLst/>
          </a:prstGeom>
        </p:spPr>
        <p:txBody>
          <a:bodyPr wrap="square">
            <a:spAutoFit/>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Engaging Local and Regional Business Entrepreneurs, Administrations, Stakeholders, and Scientific Experts in a Multi-actor process for Knowledge Exchange</a:t>
            </a:r>
            <a:endParaRPr lang="en-GB"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2" name="Rectangle 31">
            <a:extLst>
              <a:ext uri="{FF2B5EF4-FFF2-40B4-BE49-F238E27FC236}">
                <a16:creationId xmlns:a16="http://schemas.microsoft.com/office/drawing/2014/main" id="{C977C14F-B4E0-412B-B69B-2EAB8FFFD6E4}"/>
              </a:ext>
            </a:extLst>
          </p:cNvPr>
          <p:cNvSpPr/>
          <p:nvPr/>
        </p:nvSpPr>
        <p:spPr>
          <a:xfrm>
            <a:off x="4703055" y="1903369"/>
            <a:ext cx="1460284" cy="646331"/>
          </a:xfrm>
          <a:prstGeom prst="rect">
            <a:avLst/>
          </a:prstGeom>
        </p:spPr>
        <p:txBody>
          <a:bodyPr wrap="square">
            <a:spAutoFit/>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70 stakeholders</a:t>
            </a:r>
            <a:endParaRPr lang="en-GB" dirty="0">
              <a:solidFill>
                <a:schemeClr val="accent5">
                  <a:lumMod val="75000"/>
                </a:schemeClr>
              </a:solidFill>
              <a:latin typeface="Times New Roman" panose="02020603050405020304" pitchFamily="18" charset="0"/>
              <a:cs typeface="Times New Roman" panose="02020603050405020304" pitchFamily="18" charset="0"/>
            </a:endParaRPr>
          </a:p>
        </p:txBody>
      </p:sp>
      <p:sp>
        <p:nvSpPr>
          <p:cNvPr id="33" name="Rectangle 32">
            <a:extLst>
              <a:ext uri="{FF2B5EF4-FFF2-40B4-BE49-F238E27FC236}">
                <a16:creationId xmlns:a16="http://schemas.microsoft.com/office/drawing/2014/main" id="{C6F7EF40-1021-44BB-BE44-2EE7ECA38DA2}"/>
              </a:ext>
            </a:extLst>
          </p:cNvPr>
          <p:cNvSpPr/>
          <p:nvPr/>
        </p:nvSpPr>
        <p:spPr>
          <a:xfrm>
            <a:off x="4423778" y="2794461"/>
            <a:ext cx="2030185" cy="2154436"/>
          </a:xfrm>
          <a:prstGeom prst="rect">
            <a:avLst/>
          </a:prstGeom>
        </p:spPr>
        <p:txBody>
          <a:bodyPr wrap="square">
            <a:spAutoFit/>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6 </a:t>
            </a:r>
          </a:p>
          <a:p>
            <a:pPr algn="ctr"/>
            <a:r>
              <a:rPr lang="en-US" dirty="0">
                <a:solidFill>
                  <a:schemeClr val="accent5">
                    <a:lumMod val="75000"/>
                  </a:schemeClr>
                </a:solidFill>
                <a:latin typeface="Times New Roman" panose="02020603050405020304" pitchFamily="18" charset="0"/>
                <a:cs typeface="Times New Roman" panose="02020603050405020304" pitchFamily="18" charset="0"/>
              </a:rPr>
              <a:t>sectoral workshops</a:t>
            </a:r>
          </a:p>
          <a:p>
            <a:pPr algn="ctr"/>
            <a:r>
              <a:rPr lang="en-US" sz="1400" dirty="0">
                <a:solidFill>
                  <a:schemeClr val="accent5">
                    <a:lumMod val="75000"/>
                  </a:schemeClr>
                </a:solidFill>
                <a:latin typeface="Times New Roman" panose="02020603050405020304" pitchFamily="18" charset="0"/>
                <a:cs typeface="Times New Roman" panose="02020603050405020304" pitchFamily="18" charset="0"/>
              </a:rPr>
              <a:t>Agriculture</a:t>
            </a:r>
          </a:p>
          <a:p>
            <a:pPr algn="ctr"/>
            <a:r>
              <a:rPr lang="en-US" sz="1400" dirty="0">
                <a:solidFill>
                  <a:schemeClr val="accent5">
                    <a:lumMod val="75000"/>
                  </a:schemeClr>
                </a:solidFill>
                <a:latin typeface="Times New Roman" panose="02020603050405020304" pitchFamily="18" charset="0"/>
                <a:cs typeface="Times New Roman" panose="02020603050405020304" pitchFamily="18" charset="0"/>
              </a:rPr>
              <a:t>Fishing</a:t>
            </a:r>
          </a:p>
          <a:p>
            <a:pPr algn="ctr"/>
            <a:r>
              <a:rPr lang="en-US" sz="1400" dirty="0">
                <a:solidFill>
                  <a:schemeClr val="accent5">
                    <a:lumMod val="75000"/>
                  </a:schemeClr>
                </a:solidFill>
                <a:latin typeface="Times New Roman" panose="02020603050405020304" pitchFamily="18" charset="0"/>
                <a:cs typeface="Times New Roman" panose="02020603050405020304" pitchFamily="18" charset="0"/>
              </a:rPr>
              <a:t>Local industry</a:t>
            </a:r>
          </a:p>
          <a:p>
            <a:pPr algn="ctr"/>
            <a:r>
              <a:rPr lang="en-US" sz="1400" dirty="0">
                <a:solidFill>
                  <a:schemeClr val="accent5">
                    <a:lumMod val="75000"/>
                  </a:schemeClr>
                </a:solidFill>
                <a:latin typeface="Times New Roman" panose="02020603050405020304" pitchFamily="18" charset="0"/>
                <a:cs typeface="Times New Roman" panose="02020603050405020304" pitchFamily="18" charset="0"/>
              </a:rPr>
              <a:t>Tourism</a:t>
            </a:r>
          </a:p>
          <a:p>
            <a:pPr algn="ctr"/>
            <a:r>
              <a:rPr lang="en-US" sz="1400" dirty="0">
                <a:solidFill>
                  <a:schemeClr val="accent5">
                    <a:lumMod val="75000"/>
                  </a:schemeClr>
                </a:solidFill>
                <a:latin typeface="Times New Roman" panose="02020603050405020304" pitchFamily="18" charset="0"/>
                <a:cs typeface="Times New Roman" panose="02020603050405020304" pitchFamily="18" charset="0"/>
              </a:rPr>
              <a:t>Local &amp; reginal administration </a:t>
            </a:r>
          </a:p>
          <a:p>
            <a:pPr algn="ctr"/>
            <a:r>
              <a:rPr lang="en-US" sz="1400" dirty="0" err="1">
                <a:solidFill>
                  <a:schemeClr val="accent5">
                    <a:lumMod val="75000"/>
                  </a:schemeClr>
                </a:solidFill>
                <a:latin typeface="Times New Roman" panose="02020603050405020304" pitchFamily="18" charset="0"/>
                <a:cs typeface="Times New Roman" panose="02020603050405020304" pitchFamily="18" charset="0"/>
              </a:rPr>
              <a:t>Institurions</a:t>
            </a:r>
            <a:r>
              <a:rPr lang="en-US" sz="1400" dirty="0">
                <a:solidFill>
                  <a:schemeClr val="accent5">
                    <a:lumMod val="75000"/>
                  </a:schemeClr>
                </a:solidFill>
                <a:latin typeface="Times New Roman" panose="02020603050405020304" pitchFamily="18" charset="0"/>
                <a:cs typeface="Times New Roman" panose="02020603050405020304" pitchFamily="18" charset="0"/>
              </a:rPr>
              <a:t> &amp; NGOs</a:t>
            </a:r>
          </a:p>
        </p:txBody>
      </p:sp>
      <p:pic>
        <p:nvPicPr>
          <p:cNvPr id="34" name="Picture 33">
            <a:extLst>
              <a:ext uri="{FF2B5EF4-FFF2-40B4-BE49-F238E27FC236}">
                <a16:creationId xmlns:a16="http://schemas.microsoft.com/office/drawing/2014/main" id="{E1170DFF-F70F-42A1-8226-270F36D57D41}"/>
              </a:ext>
            </a:extLst>
          </p:cNvPr>
          <p:cNvPicPr/>
          <p:nvPr/>
        </p:nvPicPr>
        <p:blipFill rotWithShape="1">
          <a:blip r:embed="rId6"/>
          <a:srcRect l="13279" t="17411" r="10284" b="8667"/>
          <a:stretch/>
        </p:blipFill>
        <p:spPr bwMode="auto">
          <a:xfrm>
            <a:off x="9607268" y="823072"/>
            <a:ext cx="2367592" cy="1322929"/>
          </a:xfrm>
          <a:prstGeom prst="rect">
            <a:avLst/>
          </a:prstGeom>
          <a:ln>
            <a:solidFill>
              <a:srgbClr val="989044"/>
            </a:solidFill>
          </a:ln>
          <a:extLst>
            <a:ext uri="{53640926-AAD7-44D8-BBD7-CCE9431645EC}">
              <a14:shadowObscured xmlns:a14="http://schemas.microsoft.com/office/drawing/2010/main"/>
            </a:ext>
          </a:extLst>
        </p:spPr>
      </p:pic>
      <p:pic>
        <p:nvPicPr>
          <p:cNvPr id="5" name="Picture 4">
            <a:extLst>
              <a:ext uri="{FF2B5EF4-FFF2-40B4-BE49-F238E27FC236}">
                <a16:creationId xmlns:a16="http://schemas.microsoft.com/office/drawing/2014/main" id="{C4AC7665-2C8D-4D9D-B515-7DD9841176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104743" y="823073"/>
            <a:ext cx="2367592" cy="1325851"/>
          </a:xfrm>
          <a:prstGeom prst="rect">
            <a:avLst/>
          </a:prstGeom>
          <a:ln>
            <a:solidFill>
              <a:schemeClr val="bg1">
                <a:lumMod val="50000"/>
              </a:schemeClr>
            </a:solidFill>
          </a:ln>
        </p:spPr>
      </p:pic>
      <p:pic>
        <p:nvPicPr>
          <p:cNvPr id="35" name="Picture 34">
            <a:extLst>
              <a:ext uri="{FF2B5EF4-FFF2-40B4-BE49-F238E27FC236}">
                <a16:creationId xmlns:a16="http://schemas.microsoft.com/office/drawing/2014/main" id="{44035DD7-A3B5-4450-BB14-A244F010C883}"/>
              </a:ext>
            </a:extLst>
          </p:cNvPr>
          <p:cNvPicPr/>
          <p:nvPr/>
        </p:nvPicPr>
        <p:blipFill rotWithShape="1">
          <a:blip r:embed="rId8" cstate="print">
            <a:extLst>
              <a:ext uri="{28A0092B-C50C-407E-A947-70E740481C1C}">
                <a14:useLocalDpi xmlns:a14="http://schemas.microsoft.com/office/drawing/2010/main" val="0"/>
              </a:ext>
            </a:extLst>
          </a:blip>
          <a:srcRect b="15988"/>
          <a:stretch/>
        </p:blipFill>
        <p:spPr bwMode="auto">
          <a:xfrm>
            <a:off x="7266013" y="3793082"/>
            <a:ext cx="2206322" cy="1211583"/>
          </a:xfrm>
          <a:prstGeom prst="rect">
            <a:avLst/>
          </a:prstGeom>
          <a:ln>
            <a:solidFill>
              <a:schemeClr val="bg1">
                <a:lumMod val="50000"/>
              </a:schemeClr>
            </a:solidFill>
          </a:ln>
          <a:extLst>
            <a:ext uri="{53640926-AAD7-44D8-BBD7-CCE9431645EC}">
              <a14:shadowObscured xmlns:a14="http://schemas.microsoft.com/office/drawing/2010/main"/>
            </a:ext>
          </a:extLst>
        </p:spPr>
      </p:pic>
      <p:pic>
        <p:nvPicPr>
          <p:cNvPr id="36" name="Εικόνα 1">
            <a:extLst>
              <a:ext uri="{FF2B5EF4-FFF2-40B4-BE49-F238E27FC236}">
                <a16:creationId xmlns:a16="http://schemas.microsoft.com/office/drawing/2014/main" id="{C0F98D2B-842F-41D9-9935-734B5111456C}"/>
              </a:ext>
            </a:extLst>
          </p:cNvPr>
          <p:cNvPicPr/>
          <p:nvPr/>
        </p:nvPicPr>
        <p:blipFill>
          <a:blip r:embed="rId9">
            <a:extLst>
              <a:ext uri="{28A0092B-C50C-407E-A947-70E740481C1C}">
                <a14:useLocalDpi xmlns:a14="http://schemas.microsoft.com/office/drawing/2010/main" val="0"/>
              </a:ext>
            </a:extLst>
          </a:blip>
          <a:stretch>
            <a:fillRect/>
          </a:stretch>
        </p:blipFill>
        <p:spPr>
          <a:xfrm>
            <a:off x="9611834" y="3793081"/>
            <a:ext cx="2330310" cy="1211584"/>
          </a:xfrm>
          <a:prstGeom prst="rect">
            <a:avLst/>
          </a:prstGeom>
          <a:ln>
            <a:solidFill>
              <a:schemeClr val="bg1">
                <a:lumMod val="50000"/>
              </a:schemeClr>
            </a:solidFill>
          </a:ln>
        </p:spPr>
      </p:pic>
      <p:sp>
        <p:nvSpPr>
          <p:cNvPr id="6" name="Plus Sign 5">
            <a:extLst>
              <a:ext uri="{FF2B5EF4-FFF2-40B4-BE49-F238E27FC236}">
                <a16:creationId xmlns:a16="http://schemas.microsoft.com/office/drawing/2014/main" id="{22445754-AE3E-43CF-AEEE-90686500AB1A}"/>
              </a:ext>
            </a:extLst>
          </p:cNvPr>
          <p:cNvSpPr/>
          <p:nvPr/>
        </p:nvSpPr>
        <p:spPr>
          <a:xfrm>
            <a:off x="9062085" y="2885306"/>
            <a:ext cx="946298" cy="856025"/>
          </a:xfrm>
          <a:prstGeom prst="mathPlus">
            <a:avLst/>
          </a:prstGeom>
          <a:solidFill>
            <a:srgbClr val="5B9BD5">
              <a:alpha val="80000"/>
            </a:srgb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7" name="Picture 36">
            <a:extLst>
              <a:ext uri="{FF2B5EF4-FFF2-40B4-BE49-F238E27FC236}">
                <a16:creationId xmlns:a16="http://schemas.microsoft.com/office/drawing/2014/main" id="{56D79B44-252F-4487-BE5B-932A7326049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spTree>
    <p:extLst>
      <p:ext uri="{BB962C8B-B14F-4D97-AF65-F5344CB8AC3E}">
        <p14:creationId xmlns:p14="http://schemas.microsoft.com/office/powerpoint/2010/main" val="28897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par>
                                <p:cTn id="22" presetID="10" presetClass="entr" presetSubtype="0" fill="hold"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fade">
                                      <p:cBhvr>
                                        <p:cTn id="24" dur="500"/>
                                        <p:tgtEl>
                                          <p:spTgt spid="36"/>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500"/>
                                        <p:tgtEl>
                                          <p:spTgt spid="46"/>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68"/>
                                        </p:tgtEl>
                                        <p:attrNameLst>
                                          <p:attrName>style.visibility</p:attrName>
                                        </p:attrNameLst>
                                      </p:cBhvr>
                                      <p:to>
                                        <p:strVal val="visible"/>
                                      </p:to>
                                    </p:set>
                                    <p:animEffect transition="in" filter="fade">
                                      <p:cBhvr>
                                        <p:cTn id="30"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6" grpId="0"/>
      <p:bldP spid="68" grpId="0" animBg="1"/>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image15.png">
            <a:extLst>
              <a:ext uri="{FF2B5EF4-FFF2-40B4-BE49-F238E27FC236}">
                <a16:creationId xmlns:a16="http://schemas.microsoft.com/office/drawing/2014/main" id="{84EDA659-E6C9-4811-BD97-6620D396B218}"/>
              </a:ext>
            </a:extLst>
          </p:cNvPr>
          <p:cNvPicPr/>
          <p:nvPr/>
        </p:nvPicPr>
        <p:blipFill>
          <a:blip r:embed="rId2"/>
          <a:stretch>
            <a:fillRect/>
          </a:stretch>
        </p:blipFill>
        <p:spPr bwMode="auto">
          <a:xfrm>
            <a:off x="7081601" y="1454316"/>
            <a:ext cx="2384435" cy="1407392"/>
          </a:xfrm>
          <a:prstGeom prst="rect">
            <a:avLst/>
          </a:prstGeom>
          <a:ln>
            <a:solidFill>
              <a:schemeClr val="bg1">
                <a:lumMod val="50000"/>
              </a:schemeClr>
            </a:solidFill>
          </a:ln>
        </p:spPr>
      </p:pic>
      <p:grpSp>
        <p:nvGrpSpPr>
          <p:cNvPr id="4" name="Group 3">
            <a:extLst>
              <a:ext uri="{FF2B5EF4-FFF2-40B4-BE49-F238E27FC236}">
                <a16:creationId xmlns:a16="http://schemas.microsoft.com/office/drawing/2014/main" id="{B5F36D4D-0A6A-4405-B8E6-5C679EF86370}"/>
              </a:ext>
            </a:extLst>
          </p:cNvPr>
          <p:cNvGrpSpPr/>
          <p:nvPr/>
        </p:nvGrpSpPr>
        <p:grpSpPr>
          <a:xfrm>
            <a:off x="214234" y="72115"/>
            <a:ext cx="11763531" cy="553132"/>
            <a:chOff x="214234" y="72115"/>
            <a:chExt cx="11763531"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4" y="102026"/>
              <a:ext cx="11763531" cy="523221"/>
              <a:chOff x="206796" y="25965"/>
              <a:chExt cx="11763531"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6" y="25965"/>
                <a:ext cx="9775404"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SD modelling approach under COASTAL</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grpSp>
        <p:nvGrpSpPr>
          <p:cNvPr id="19" name="Group 18">
            <a:extLst>
              <a:ext uri="{FF2B5EF4-FFF2-40B4-BE49-F238E27FC236}">
                <a16:creationId xmlns:a16="http://schemas.microsoft.com/office/drawing/2014/main" id="{4917358F-4E52-4D51-8199-9F126C859E8F}"/>
              </a:ext>
            </a:extLst>
          </p:cNvPr>
          <p:cNvGrpSpPr/>
          <p:nvPr/>
        </p:nvGrpSpPr>
        <p:grpSpPr>
          <a:xfrm>
            <a:off x="75097" y="6457290"/>
            <a:ext cx="4178300" cy="326116"/>
            <a:chOff x="200348" y="58030"/>
            <a:chExt cx="3617645" cy="406698"/>
          </a:xfrm>
        </p:grpSpPr>
        <p:sp>
          <p:nvSpPr>
            <p:cNvPr id="20" name="Text Box 15">
              <a:extLst>
                <a:ext uri="{FF2B5EF4-FFF2-40B4-BE49-F238E27FC236}">
                  <a16:creationId xmlns:a16="http://schemas.microsoft.com/office/drawing/2014/main" id="{28FFD248-B6FD-4418-996F-E4374ACE469A}"/>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21" name="Picture 20" descr="FISSAC/EU_flag.png">
              <a:extLst>
                <a:ext uri="{FF2B5EF4-FFF2-40B4-BE49-F238E27FC236}">
                  <a16:creationId xmlns:a16="http://schemas.microsoft.com/office/drawing/2014/main" id="{0638FC5C-5285-490B-8F6F-B719D1B02D0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sp>
        <p:nvSpPr>
          <p:cNvPr id="30" name="Rectangle 29">
            <a:extLst>
              <a:ext uri="{FF2B5EF4-FFF2-40B4-BE49-F238E27FC236}">
                <a16:creationId xmlns:a16="http://schemas.microsoft.com/office/drawing/2014/main" id="{DE581075-5DBD-4C2D-8796-409ADC615C3E}"/>
              </a:ext>
            </a:extLst>
          </p:cNvPr>
          <p:cNvSpPr/>
          <p:nvPr/>
        </p:nvSpPr>
        <p:spPr>
          <a:xfrm>
            <a:off x="6921795" y="2889969"/>
            <a:ext cx="5053065" cy="646331"/>
          </a:xfrm>
          <a:prstGeom prst="rect">
            <a:avLst/>
          </a:prstGeom>
        </p:spPr>
        <p:txBody>
          <a:bodyPr wrap="square">
            <a:spAutoFit/>
          </a:bodyPr>
          <a:lstStyle/>
          <a:p>
            <a:pPr algn="ctr"/>
            <a:r>
              <a:rPr lang="en-GB" dirty="0">
                <a:solidFill>
                  <a:schemeClr val="accent5">
                    <a:lumMod val="75000"/>
                  </a:schemeClr>
                </a:solidFill>
                <a:latin typeface="Times New Roman" panose="02020603050405020304" pitchFamily="18" charset="0"/>
                <a:ea typeface="Calibri" panose="020F0502020204030204" pitchFamily="34" charset="0"/>
              </a:rPr>
              <a:t>Causal Loop Diagrams with the Challenges and the Opportunities for improving rural-coastal synergies</a:t>
            </a:r>
            <a:endParaRPr lang="el-GR" dirty="0">
              <a:solidFill>
                <a:schemeClr val="accent5">
                  <a:lumMod val="75000"/>
                </a:schemeClr>
              </a:solidFill>
              <a:latin typeface="Times New Roman" panose="02020603050405020304" pitchFamily="18" charset="0"/>
              <a:ea typeface="Calibri" panose="020F0502020204030204" pitchFamily="34" charset="0"/>
            </a:endParaRPr>
          </a:p>
        </p:txBody>
      </p:sp>
      <p:sp>
        <p:nvSpPr>
          <p:cNvPr id="46" name="Rectangle 45">
            <a:extLst>
              <a:ext uri="{FF2B5EF4-FFF2-40B4-BE49-F238E27FC236}">
                <a16:creationId xmlns:a16="http://schemas.microsoft.com/office/drawing/2014/main" id="{AEC2C8BE-809C-44C1-BB9E-D21FA6957F34}"/>
              </a:ext>
            </a:extLst>
          </p:cNvPr>
          <p:cNvSpPr/>
          <p:nvPr/>
        </p:nvSpPr>
        <p:spPr>
          <a:xfrm>
            <a:off x="7081600" y="5887799"/>
            <a:ext cx="4737861" cy="923330"/>
          </a:xfrm>
          <a:prstGeom prst="rect">
            <a:avLst/>
          </a:prstGeom>
          <a:noFill/>
        </p:spPr>
        <p:txBody>
          <a:bodyPr wrap="square">
            <a:spAutoFit/>
          </a:bodyPr>
          <a:lstStyle/>
          <a:p>
            <a:pPr algn="ctr"/>
            <a:r>
              <a:rPr lang="en-GB" dirty="0">
                <a:solidFill>
                  <a:schemeClr val="accent5">
                    <a:lumMod val="75000"/>
                  </a:schemeClr>
                </a:solidFill>
                <a:latin typeface="Times New Roman" panose="02020603050405020304" pitchFamily="18" charset="0"/>
                <a:ea typeface="Calibri" panose="020F0502020204030204" pitchFamily="34" charset="0"/>
              </a:rPr>
              <a:t>Workshop with experts &amp; stakeholders: </a:t>
            </a:r>
          </a:p>
          <a:p>
            <a:pPr algn="ctr"/>
            <a:r>
              <a:rPr lang="en-GB" dirty="0">
                <a:solidFill>
                  <a:schemeClr val="accent5">
                    <a:lumMod val="75000"/>
                  </a:schemeClr>
                </a:solidFill>
                <a:latin typeface="Times New Roman" panose="02020603050405020304" pitchFamily="18" charset="0"/>
                <a:ea typeface="Calibri" panose="020F0502020204030204" pitchFamily="34" charset="0"/>
              </a:rPr>
              <a:t>CLD validation, and co-creation of </a:t>
            </a:r>
          </a:p>
          <a:p>
            <a:pPr algn="ctr"/>
            <a:r>
              <a:rPr lang="en-GB" dirty="0">
                <a:solidFill>
                  <a:schemeClr val="accent5">
                    <a:lumMod val="75000"/>
                  </a:schemeClr>
                </a:solidFill>
                <a:latin typeface="Times New Roman" panose="02020603050405020304" pitchFamily="18" charset="0"/>
                <a:ea typeface="Calibri" panose="020F0502020204030204" pitchFamily="34" charset="0"/>
              </a:rPr>
              <a:t>a common vision for a sustainable future</a:t>
            </a:r>
            <a:endParaRPr lang="el-GR" dirty="0">
              <a:solidFill>
                <a:schemeClr val="accent5">
                  <a:lumMod val="75000"/>
                </a:schemeClr>
              </a:solidFill>
              <a:latin typeface="Times New Roman" panose="02020603050405020304" pitchFamily="18" charset="0"/>
              <a:ea typeface="Calibri" panose="020F0502020204030204" pitchFamily="34" charset="0"/>
            </a:endParaRPr>
          </a:p>
        </p:txBody>
      </p:sp>
      <p:pic>
        <p:nvPicPr>
          <p:cNvPr id="53" name="image18.png">
            <a:extLst>
              <a:ext uri="{FF2B5EF4-FFF2-40B4-BE49-F238E27FC236}">
                <a16:creationId xmlns:a16="http://schemas.microsoft.com/office/drawing/2014/main" id="{ED697503-BD17-4569-9B84-35A1E1E11BA1}"/>
              </a:ext>
            </a:extLst>
          </p:cNvPr>
          <p:cNvPicPr/>
          <p:nvPr/>
        </p:nvPicPr>
        <p:blipFill>
          <a:blip r:embed="rId5"/>
          <a:stretch>
            <a:fillRect/>
          </a:stretch>
        </p:blipFill>
        <p:spPr bwMode="auto">
          <a:xfrm>
            <a:off x="9552128" y="1454633"/>
            <a:ext cx="2267334" cy="1407392"/>
          </a:xfrm>
          <a:prstGeom prst="rect">
            <a:avLst/>
          </a:prstGeom>
          <a:ln>
            <a:solidFill>
              <a:schemeClr val="bg1">
                <a:lumMod val="50000"/>
              </a:schemeClr>
            </a:solidFill>
          </a:ln>
        </p:spPr>
      </p:pic>
      <p:grpSp>
        <p:nvGrpSpPr>
          <p:cNvPr id="8" name="Group 7">
            <a:extLst>
              <a:ext uri="{FF2B5EF4-FFF2-40B4-BE49-F238E27FC236}">
                <a16:creationId xmlns:a16="http://schemas.microsoft.com/office/drawing/2014/main" id="{236AEF82-F578-4A21-9889-4DF000560F17}"/>
              </a:ext>
            </a:extLst>
          </p:cNvPr>
          <p:cNvGrpSpPr/>
          <p:nvPr/>
        </p:nvGrpSpPr>
        <p:grpSpPr>
          <a:xfrm>
            <a:off x="7583980" y="4283753"/>
            <a:ext cx="3872497" cy="1579772"/>
            <a:chOff x="7584485" y="4660881"/>
            <a:chExt cx="3872497" cy="1579772"/>
          </a:xfrm>
        </p:grpSpPr>
        <p:pic>
          <p:nvPicPr>
            <p:cNvPr id="61" name="image20.jpg">
              <a:extLst>
                <a:ext uri="{FF2B5EF4-FFF2-40B4-BE49-F238E27FC236}">
                  <a16:creationId xmlns:a16="http://schemas.microsoft.com/office/drawing/2014/main" id="{55C211EE-A3CE-464C-96F2-F171B0D4C9AB}"/>
                </a:ext>
              </a:extLst>
            </p:cNvPr>
            <p:cNvPicPr/>
            <p:nvPr/>
          </p:nvPicPr>
          <p:blipFill>
            <a:blip r:embed="rId6"/>
            <a:srcRect r="12730"/>
            <a:stretch>
              <a:fillRect/>
            </a:stretch>
          </p:blipFill>
          <p:spPr bwMode="auto">
            <a:xfrm>
              <a:off x="8846289" y="4660881"/>
              <a:ext cx="2610693" cy="1579772"/>
            </a:xfrm>
            <a:prstGeom prst="rect">
              <a:avLst/>
            </a:prstGeom>
            <a:ln w="9525">
              <a:solidFill>
                <a:schemeClr val="bg1">
                  <a:lumMod val="50000"/>
                </a:schemeClr>
              </a:solidFill>
            </a:ln>
          </p:spPr>
        </p:pic>
        <p:pic>
          <p:nvPicPr>
            <p:cNvPr id="60" name="Picture 59">
              <a:extLst>
                <a:ext uri="{FF2B5EF4-FFF2-40B4-BE49-F238E27FC236}">
                  <a16:creationId xmlns:a16="http://schemas.microsoft.com/office/drawing/2014/main" id="{17F1E6E9-C271-4023-B7E4-AF13BF3874B6}"/>
                </a:ext>
              </a:extLst>
            </p:cNvPr>
            <p:cNvPicPr>
              <a:picLocks noChangeAspect="1"/>
            </p:cNvPicPr>
            <p:nvPr/>
          </p:nvPicPr>
          <p:blipFill rotWithShape="1">
            <a:blip r:embed="rId7">
              <a:extLst>
                <a:ext uri="{28A0092B-C50C-407E-A947-70E740481C1C}">
                  <a14:useLocalDpi xmlns:a14="http://schemas.microsoft.com/office/drawing/2010/main" val="0"/>
                </a:ext>
              </a:extLst>
            </a:blip>
            <a:srcRect t="6626" b="13034"/>
            <a:stretch/>
          </p:blipFill>
          <p:spPr>
            <a:xfrm>
              <a:off x="7584485" y="4660881"/>
              <a:ext cx="1143682" cy="1579772"/>
            </a:xfrm>
            <a:prstGeom prst="rect">
              <a:avLst/>
            </a:prstGeom>
            <a:ln>
              <a:solidFill>
                <a:schemeClr val="bg1">
                  <a:lumMod val="50000"/>
                </a:schemeClr>
              </a:solidFill>
            </a:ln>
          </p:spPr>
        </p:pic>
      </p:grpSp>
      <p:pic>
        <p:nvPicPr>
          <p:cNvPr id="62" name="Picture 61">
            <a:extLst>
              <a:ext uri="{FF2B5EF4-FFF2-40B4-BE49-F238E27FC236}">
                <a16:creationId xmlns:a16="http://schemas.microsoft.com/office/drawing/2014/main" id="{FD528C93-D8B7-4838-A571-CDC7BF8D6EF5}"/>
              </a:ext>
            </a:extLst>
          </p:cNvPr>
          <p:cNvPicPr>
            <a:picLocks noChangeAspect="1"/>
          </p:cNvPicPr>
          <p:nvPr/>
        </p:nvPicPr>
        <p:blipFill rotWithShape="1">
          <a:blip r:embed="rId8"/>
          <a:srcRect t="14213" r="33983" b="33009"/>
          <a:stretch/>
        </p:blipFill>
        <p:spPr>
          <a:xfrm>
            <a:off x="1663516" y="2449833"/>
            <a:ext cx="4236140" cy="2031771"/>
          </a:xfrm>
          <a:prstGeom prst="rect">
            <a:avLst/>
          </a:prstGeom>
        </p:spPr>
      </p:pic>
      <p:pic>
        <p:nvPicPr>
          <p:cNvPr id="63" name="Picture 62">
            <a:extLst>
              <a:ext uri="{FF2B5EF4-FFF2-40B4-BE49-F238E27FC236}">
                <a16:creationId xmlns:a16="http://schemas.microsoft.com/office/drawing/2014/main" id="{FF5535AF-870E-4F57-8B2E-D2B2B60EFDB0}"/>
              </a:ext>
            </a:extLst>
          </p:cNvPr>
          <p:cNvPicPr>
            <a:picLocks noChangeAspect="1" noChangeArrowheads="1"/>
          </p:cNvPicPr>
          <p:nvPr/>
        </p:nvPicPr>
        <p:blipFill>
          <a:blip r:embed="rId9" cstate="print"/>
          <a:srcRect/>
          <a:stretch>
            <a:fillRect/>
          </a:stretch>
        </p:blipFill>
        <p:spPr bwMode="auto">
          <a:xfrm>
            <a:off x="3486348" y="1393840"/>
            <a:ext cx="3039398" cy="1738787"/>
          </a:xfrm>
          <a:prstGeom prst="rect">
            <a:avLst/>
          </a:prstGeom>
          <a:noFill/>
          <a:ln w="9525">
            <a:noFill/>
            <a:miter lim="800000"/>
            <a:headEnd/>
            <a:tailEnd/>
          </a:ln>
          <a:effectLst/>
        </p:spPr>
      </p:pic>
      <p:pic>
        <p:nvPicPr>
          <p:cNvPr id="64" name="Picture 63">
            <a:extLst>
              <a:ext uri="{FF2B5EF4-FFF2-40B4-BE49-F238E27FC236}">
                <a16:creationId xmlns:a16="http://schemas.microsoft.com/office/drawing/2014/main" id="{0D00A250-7DA0-465E-AC65-7DF4CFC68005}"/>
              </a:ext>
            </a:extLst>
          </p:cNvPr>
          <p:cNvPicPr>
            <a:picLocks noChangeAspect="1"/>
          </p:cNvPicPr>
          <p:nvPr/>
        </p:nvPicPr>
        <p:blipFill rotWithShape="1">
          <a:blip r:embed="rId10"/>
          <a:srcRect l="-313" r="32813" b="34144"/>
          <a:stretch/>
        </p:blipFill>
        <p:spPr>
          <a:xfrm>
            <a:off x="185222" y="863452"/>
            <a:ext cx="3301126" cy="2153689"/>
          </a:xfrm>
          <a:prstGeom prst="rect">
            <a:avLst/>
          </a:prstGeom>
        </p:spPr>
      </p:pic>
      <p:sp>
        <p:nvSpPr>
          <p:cNvPr id="65" name="Rectangle 64">
            <a:extLst>
              <a:ext uri="{FF2B5EF4-FFF2-40B4-BE49-F238E27FC236}">
                <a16:creationId xmlns:a16="http://schemas.microsoft.com/office/drawing/2014/main" id="{6CCF1E26-8AA5-4AF0-8752-731B95C99066}"/>
              </a:ext>
            </a:extLst>
          </p:cNvPr>
          <p:cNvSpPr/>
          <p:nvPr/>
        </p:nvSpPr>
        <p:spPr>
          <a:xfrm>
            <a:off x="214234" y="4491483"/>
            <a:ext cx="5803794" cy="1600438"/>
          </a:xfrm>
          <a:prstGeom prst="rect">
            <a:avLst/>
          </a:prstGeom>
        </p:spPr>
        <p:txBody>
          <a:bodyPr wrap="square">
            <a:spAutoFit/>
          </a:bodyPr>
          <a:lstStyle/>
          <a:p>
            <a:pPr algn="ctr"/>
            <a:r>
              <a:rPr lang="en-US" dirty="0">
                <a:solidFill>
                  <a:schemeClr val="accent5">
                    <a:lumMod val="75000"/>
                  </a:schemeClr>
                </a:solidFill>
                <a:latin typeface="Times New Roman" panose="02020603050405020304" pitchFamily="18" charset="0"/>
                <a:ea typeface="Calibri" panose="020F0502020204030204" pitchFamily="34" charset="0"/>
              </a:rPr>
              <a:t>Development of SD sub models addressing how :</a:t>
            </a:r>
          </a:p>
          <a:p>
            <a:pPr marL="542925" indent="-180975">
              <a:buFontTx/>
              <a:buChar char="-"/>
            </a:pPr>
            <a:r>
              <a:rPr lang="en-US" sz="1600" dirty="0">
                <a:solidFill>
                  <a:schemeClr val="accent5">
                    <a:lumMod val="75000"/>
                  </a:schemeClr>
                </a:solidFill>
                <a:latin typeface="Times New Roman" panose="02020603050405020304" pitchFamily="18" charset="0"/>
                <a:ea typeface="Calibri" panose="020F0502020204030204" pitchFamily="34" charset="0"/>
              </a:rPr>
              <a:t>the transition from conventional to integrated olive farming </a:t>
            </a:r>
          </a:p>
          <a:p>
            <a:pPr marL="542925" indent="-180975">
              <a:buFontTx/>
              <a:buChar char="-"/>
            </a:pPr>
            <a:r>
              <a:rPr lang="en-US" sz="1600" dirty="0">
                <a:solidFill>
                  <a:schemeClr val="accent5">
                    <a:lumMod val="75000"/>
                  </a:schemeClr>
                </a:solidFill>
                <a:latin typeface="Times New Roman" panose="02020603050405020304" pitchFamily="18" charset="0"/>
                <a:ea typeface="Calibri" panose="020F0502020204030204" pitchFamily="34" charset="0"/>
              </a:rPr>
              <a:t>the adoption of more resilient forms of tourism and </a:t>
            </a:r>
          </a:p>
          <a:p>
            <a:pPr marL="542925" indent="-180975">
              <a:buFontTx/>
              <a:buChar char="-"/>
            </a:pPr>
            <a:r>
              <a:rPr lang="en-US" sz="1600" dirty="0">
                <a:solidFill>
                  <a:schemeClr val="accent5">
                    <a:lumMod val="75000"/>
                  </a:schemeClr>
                </a:solidFill>
                <a:latin typeface="Times New Roman" panose="02020603050405020304" pitchFamily="18" charset="0"/>
                <a:ea typeface="Calibri" panose="020F0502020204030204" pitchFamily="34" charset="0"/>
              </a:rPr>
              <a:t>the restoration of the local wetland    </a:t>
            </a:r>
          </a:p>
          <a:p>
            <a:pPr marL="542925"/>
            <a:r>
              <a:rPr lang="en-US" sz="1600" dirty="0">
                <a:solidFill>
                  <a:schemeClr val="accent5">
                    <a:lumMod val="75000"/>
                  </a:schemeClr>
                </a:solidFill>
                <a:latin typeface="Times New Roman" panose="02020603050405020304" pitchFamily="18" charset="0"/>
                <a:ea typeface="Calibri" panose="020F0502020204030204" pitchFamily="34" charset="0"/>
              </a:rPr>
              <a:t>could pave the way for achieving the goal of Sustainable Messinia (common vision).</a:t>
            </a:r>
            <a:endParaRPr lang="el-GR" dirty="0">
              <a:solidFill>
                <a:schemeClr val="accent5">
                  <a:lumMod val="75000"/>
                </a:schemeClr>
              </a:solidFill>
              <a:latin typeface="Times New Roman" panose="02020603050405020304" pitchFamily="18" charset="0"/>
              <a:ea typeface="Calibri" panose="020F0502020204030204" pitchFamily="34" charset="0"/>
            </a:endParaRPr>
          </a:p>
        </p:txBody>
      </p:sp>
      <p:sp>
        <p:nvSpPr>
          <p:cNvPr id="67" name="Arrow: Right 66">
            <a:extLst>
              <a:ext uri="{FF2B5EF4-FFF2-40B4-BE49-F238E27FC236}">
                <a16:creationId xmlns:a16="http://schemas.microsoft.com/office/drawing/2014/main" id="{15F57F1C-0DA5-4A6D-BA80-D1720B996D38}"/>
              </a:ext>
            </a:extLst>
          </p:cNvPr>
          <p:cNvSpPr/>
          <p:nvPr/>
        </p:nvSpPr>
        <p:spPr>
          <a:xfrm rot="5400000">
            <a:off x="9143992" y="797392"/>
            <a:ext cx="707886"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Arrow: Right 67">
            <a:extLst>
              <a:ext uri="{FF2B5EF4-FFF2-40B4-BE49-F238E27FC236}">
                <a16:creationId xmlns:a16="http://schemas.microsoft.com/office/drawing/2014/main" id="{A3CD7E83-80EF-49C1-8575-B872452984E7}"/>
              </a:ext>
            </a:extLst>
          </p:cNvPr>
          <p:cNvSpPr/>
          <p:nvPr/>
        </p:nvSpPr>
        <p:spPr>
          <a:xfrm rot="5400000">
            <a:off x="9188941" y="3638713"/>
            <a:ext cx="646330"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Arrow: Right 68">
            <a:extLst>
              <a:ext uri="{FF2B5EF4-FFF2-40B4-BE49-F238E27FC236}">
                <a16:creationId xmlns:a16="http://schemas.microsoft.com/office/drawing/2014/main" id="{1E890A11-1026-40C2-86B2-93555E9AF549}"/>
              </a:ext>
            </a:extLst>
          </p:cNvPr>
          <p:cNvSpPr/>
          <p:nvPr/>
        </p:nvSpPr>
        <p:spPr>
          <a:xfrm rot="10800000">
            <a:off x="6373715" y="4955693"/>
            <a:ext cx="707886"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Arrow: Right 69">
            <a:extLst>
              <a:ext uri="{FF2B5EF4-FFF2-40B4-BE49-F238E27FC236}">
                <a16:creationId xmlns:a16="http://schemas.microsoft.com/office/drawing/2014/main" id="{7FC931D5-17D1-4164-AD8A-FE4D648BCDDC}"/>
              </a:ext>
            </a:extLst>
          </p:cNvPr>
          <p:cNvSpPr/>
          <p:nvPr/>
        </p:nvSpPr>
        <p:spPr>
          <a:xfrm rot="5400000">
            <a:off x="2251120" y="6036273"/>
            <a:ext cx="409969"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094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500"/>
                                        <p:tgtEl>
                                          <p:spTgt spid="68"/>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500"/>
                                        <p:tgtEl>
                                          <p:spTgt spid="6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10" presetClass="entr" presetSubtype="0" fill="hold" nodeType="with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par>
                                <p:cTn id="25" presetID="10" presetClass="entr" presetSubtype="0" fill="hold" nodeType="with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500"/>
                                        <p:tgtEl>
                                          <p:spTgt spid="63"/>
                                        </p:tgtEl>
                                      </p:cBhvr>
                                    </p:animEffect>
                                  </p:childTnLst>
                                </p:cTn>
                              </p:par>
                              <p:par>
                                <p:cTn id="28" presetID="10" presetClass="entr" presetSubtype="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fade">
                                      <p:cBhvr>
                                        <p:cTn id="30" dur="500"/>
                                        <p:tgtEl>
                                          <p:spTgt spid="6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fade">
                                      <p:cBhvr>
                                        <p:cTn id="33"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5" grpId="0"/>
      <p:bldP spid="68" grpId="0" animBg="1"/>
      <p:bldP spid="69" grpId="0" animBg="1"/>
      <p:bldP spid="7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F91DCCC7-FCD7-40FF-A401-B8B27E6B21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grpSp>
        <p:nvGrpSpPr>
          <p:cNvPr id="4" name="Group 3">
            <a:extLst>
              <a:ext uri="{FF2B5EF4-FFF2-40B4-BE49-F238E27FC236}">
                <a16:creationId xmlns:a16="http://schemas.microsoft.com/office/drawing/2014/main" id="{B5F36D4D-0A6A-4405-B8E6-5C679EF86370}"/>
              </a:ext>
            </a:extLst>
          </p:cNvPr>
          <p:cNvGrpSpPr/>
          <p:nvPr/>
        </p:nvGrpSpPr>
        <p:grpSpPr>
          <a:xfrm>
            <a:off x="214234" y="72115"/>
            <a:ext cx="11763531" cy="553132"/>
            <a:chOff x="214234" y="72115"/>
            <a:chExt cx="11763531"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4" y="102026"/>
              <a:ext cx="11763531" cy="523221"/>
              <a:chOff x="206796" y="25965"/>
              <a:chExt cx="11763531"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6" y="25965"/>
                <a:ext cx="9775404"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SD modelling approach under COASTAL</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grpSp>
        <p:nvGrpSpPr>
          <p:cNvPr id="19" name="Group 18">
            <a:extLst>
              <a:ext uri="{FF2B5EF4-FFF2-40B4-BE49-F238E27FC236}">
                <a16:creationId xmlns:a16="http://schemas.microsoft.com/office/drawing/2014/main" id="{4917358F-4E52-4D51-8199-9F126C859E8F}"/>
              </a:ext>
            </a:extLst>
          </p:cNvPr>
          <p:cNvGrpSpPr/>
          <p:nvPr/>
        </p:nvGrpSpPr>
        <p:grpSpPr>
          <a:xfrm>
            <a:off x="75097" y="6457290"/>
            <a:ext cx="4178300" cy="326116"/>
            <a:chOff x="200348" y="58030"/>
            <a:chExt cx="3617645" cy="406698"/>
          </a:xfrm>
        </p:grpSpPr>
        <p:sp>
          <p:nvSpPr>
            <p:cNvPr id="20" name="Text Box 15">
              <a:extLst>
                <a:ext uri="{FF2B5EF4-FFF2-40B4-BE49-F238E27FC236}">
                  <a16:creationId xmlns:a16="http://schemas.microsoft.com/office/drawing/2014/main" id="{28FFD248-B6FD-4418-996F-E4374ACE469A}"/>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21" name="Picture 20" descr="FISSAC/EU_flag.png">
              <a:extLst>
                <a:ext uri="{FF2B5EF4-FFF2-40B4-BE49-F238E27FC236}">
                  <a16:creationId xmlns:a16="http://schemas.microsoft.com/office/drawing/2014/main" id="{0638FC5C-5285-490B-8F6F-B719D1B02D0D}"/>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sp>
        <p:nvSpPr>
          <p:cNvPr id="46" name="Rectangle 45">
            <a:extLst>
              <a:ext uri="{FF2B5EF4-FFF2-40B4-BE49-F238E27FC236}">
                <a16:creationId xmlns:a16="http://schemas.microsoft.com/office/drawing/2014/main" id="{AEC2C8BE-809C-44C1-BB9E-D21FA6957F34}"/>
              </a:ext>
            </a:extLst>
          </p:cNvPr>
          <p:cNvSpPr/>
          <p:nvPr/>
        </p:nvSpPr>
        <p:spPr>
          <a:xfrm>
            <a:off x="0" y="5130161"/>
            <a:ext cx="5433237" cy="861774"/>
          </a:xfrm>
          <a:prstGeom prst="rect">
            <a:avLst/>
          </a:prstGeom>
        </p:spPr>
        <p:txBody>
          <a:bodyPr wrap="square">
            <a:spAutoFit/>
          </a:bodyPr>
          <a:lstStyle/>
          <a:p>
            <a:pPr algn="ctr"/>
            <a:r>
              <a:rPr lang="en-GB" dirty="0">
                <a:solidFill>
                  <a:schemeClr val="accent5">
                    <a:lumMod val="75000"/>
                  </a:schemeClr>
                </a:solidFill>
                <a:latin typeface="Times New Roman" panose="02020603050405020304" pitchFamily="18" charset="0"/>
                <a:ea typeface="Calibri" panose="020F0502020204030204" pitchFamily="34" charset="0"/>
              </a:rPr>
              <a:t>Online workshop with experts and stakeholders:</a:t>
            </a:r>
          </a:p>
          <a:p>
            <a:pPr algn="ctr"/>
            <a:r>
              <a:rPr lang="en-GB" sz="1600" dirty="0">
                <a:solidFill>
                  <a:schemeClr val="accent5">
                    <a:lumMod val="75000"/>
                  </a:schemeClr>
                </a:solidFill>
                <a:latin typeface="Times New Roman" panose="02020603050405020304" pitchFamily="18" charset="0"/>
                <a:ea typeface="Calibri" panose="020F0502020204030204" pitchFamily="34" charset="0"/>
              </a:rPr>
              <a:t>Model validation (e.g. structure, behaviour) </a:t>
            </a:r>
          </a:p>
          <a:p>
            <a:pPr algn="ctr"/>
            <a:r>
              <a:rPr lang="en-GB" sz="1600" dirty="0">
                <a:solidFill>
                  <a:schemeClr val="accent5">
                    <a:lumMod val="75000"/>
                  </a:schemeClr>
                </a:solidFill>
                <a:latin typeface="Times New Roman" panose="02020603050405020304" pitchFamily="18" charset="0"/>
                <a:ea typeface="Calibri" panose="020F0502020204030204" pitchFamily="34" charset="0"/>
              </a:rPr>
              <a:t>Business recommendations for improving land-sea interactions </a:t>
            </a:r>
            <a:endParaRPr lang="en-GB" dirty="0">
              <a:solidFill>
                <a:schemeClr val="accent5">
                  <a:lumMod val="75000"/>
                </a:schemeClr>
              </a:solidFill>
              <a:latin typeface="Times New Roman" panose="02020603050405020304" pitchFamily="18" charset="0"/>
              <a:ea typeface="Calibri" panose="020F0502020204030204" pitchFamily="34" charset="0"/>
            </a:endParaRPr>
          </a:p>
        </p:txBody>
      </p:sp>
      <p:sp>
        <p:nvSpPr>
          <p:cNvPr id="31" name="Arrow: Right 30">
            <a:extLst>
              <a:ext uri="{FF2B5EF4-FFF2-40B4-BE49-F238E27FC236}">
                <a16:creationId xmlns:a16="http://schemas.microsoft.com/office/drawing/2014/main" id="{B719A54E-3953-46B3-80BD-C01912E1088B}"/>
              </a:ext>
            </a:extLst>
          </p:cNvPr>
          <p:cNvSpPr/>
          <p:nvPr/>
        </p:nvSpPr>
        <p:spPr>
          <a:xfrm>
            <a:off x="4801592" y="2886516"/>
            <a:ext cx="1173905" cy="594911"/>
          </a:xfrm>
          <a:prstGeom prst="rightArrow">
            <a:avLst/>
          </a:prstGeom>
          <a:solidFill>
            <a:schemeClr val="accent5"/>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4DAA28FB-3F46-4FBA-AAB0-E67EFA3BDE5A}"/>
              </a:ext>
            </a:extLst>
          </p:cNvPr>
          <p:cNvPicPr>
            <a:picLocks noChangeAspect="1"/>
          </p:cNvPicPr>
          <p:nvPr/>
        </p:nvPicPr>
        <p:blipFill rotWithShape="1">
          <a:blip r:embed="rId5"/>
          <a:srcRect t="3342" r="45304" b="31112"/>
          <a:stretch/>
        </p:blipFill>
        <p:spPr>
          <a:xfrm>
            <a:off x="6855144" y="632959"/>
            <a:ext cx="3528567" cy="4504913"/>
          </a:xfrm>
          <a:prstGeom prst="rect">
            <a:avLst/>
          </a:prstGeom>
        </p:spPr>
      </p:pic>
      <p:sp>
        <p:nvSpPr>
          <p:cNvPr id="36" name="Rectangle 35">
            <a:extLst>
              <a:ext uri="{FF2B5EF4-FFF2-40B4-BE49-F238E27FC236}">
                <a16:creationId xmlns:a16="http://schemas.microsoft.com/office/drawing/2014/main" id="{5E9297E7-0FED-40F1-9D4C-5451877C1FA6}"/>
              </a:ext>
            </a:extLst>
          </p:cNvPr>
          <p:cNvSpPr/>
          <p:nvPr/>
        </p:nvSpPr>
        <p:spPr>
          <a:xfrm>
            <a:off x="6096000" y="5130161"/>
            <a:ext cx="5174512" cy="923330"/>
          </a:xfrm>
          <a:prstGeom prst="rect">
            <a:avLst/>
          </a:prstGeom>
        </p:spPr>
        <p:txBody>
          <a:bodyPr wrap="square">
            <a:spAutoFit/>
          </a:bodyPr>
          <a:lstStyle/>
          <a:p>
            <a:pPr algn="ctr"/>
            <a:r>
              <a:rPr lang="en-US" dirty="0">
                <a:solidFill>
                  <a:schemeClr val="accent5">
                    <a:lumMod val="75000"/>
                  </a:schemeClr>
                </a:solidFill>
                <a:latin typeface="Times New Roman" panose="02020603050405020304" pitchFamily="18" charset="0"/>
                <a:ea typeface="Calibri" panose="020F0502020204030204" pitchFamily="34" charset="0"/>
              </a:rPr>
              <a:t>Combined SD model validated for co-creation of </a:t>
            </a:r>
          </a:p>
          <a:p>
            <a:pPr algn="ctr"/>
            <a:r>
              <a:rPr lang="en-US" dirty="0">
                <a:solidFill>
                  <a:schemeClr val="accent5">
                    <a:lumMod val="75000"/>
                  </a:schemeClr>
                </a:solidFill>
                <a:latin typeface="Times New Roman" panose="02020603050405020304" pitchFamily="18" charset="0"/>
                <a:ea typeface="Calibri" panose="020F0502020204030204" pitchFamily="34" charset="0"/>
              </a:rPr>
              <a:t>policy recommendations &amp; business roadmaps </a:t>
            </a:r>
          </a:p>
          <a:p>
            <a:pPr algn="ctr"/>
            <a:r>
              <a:rPr lang="en-US" dirty="0">
                <a:solidFill>
                  <a:schemeClr val="accent5">
                    <a:lumMod val="75000"/>
                  </a:schemeClr>
                </a:solidFill>
                <a:latin typeface="Times New Roman" panose="02020603050405020304" pitchFamily="18" charset="0"/>
                <a:ea typeface="Calibri" panose="020F0502020204030204" pitchFamily="34" charset="0"/>
              </a:rPr>
              <a:t>at a case study level</a:t>
            </a:r>
            <a:endParaRPr lang="el-GR" dirty="0">
              <a:solidFill>
                <a:schemeClr val="accent5">
                  <a:lumMod val="75000"/>
                </a:schemeClr>
              </a:solidFill>
              <a:latin typeface="Times New Roman" panose="02020603050405020304" pitchFamily="18" charset="0"/>
              <a:ea typeface="Calibri" panose="020F0502020204030204" pitchFamily="34" charset="0"/>
            </a:endParaRPr>
          </a:p>
        </p:txBody>
      </p:sp>
      <p:pic>
        <p:nvPicPr>
          <p:cNvPr id="16" name="Picture 15">
            <a:extLst>
              <a:ext uri="{FF2B5EF4-FFF2-40B4-BE49-F238E27FC236}">
                <a16:creationId xmlns:a16="http://schemas.microsoft.com/office/drawing/2014/main" id="{A17E2AC6-A0C2-4627-9596-58A635A0E319}"/>
              </a:ext>
            </a:extLst>
          </p:cNvPr>
          <p:cNvPicPr/>
          <p:nvPr/>
        </p:nvPicPr>
        <p:blipFill>
          <a:blip r:embed="rId6">
            <a:extLst>
              <a:ext uri="{28A0092B-C50C-407E-A947-70E740481C1C}">
                <a14:useLocalDpi xmlns:a14="http://schemas.microsoft.com/office/drawing/2010/main" val="0"/>
              </a:ext>
            </a:extLst>
          </a:blip>
          <a:stretch>
            <a:fillRect/>
          </a:stretch>
        </p:blipFill>
        <p:spPr bwMode="auto">
          <a:xfrm>
            <a:off x="1275570" y="1145546"/>
            <a:ext cx="2996905" cy="1687815"/>
          </a:xfrm>
          <a:prstGeom prst="rect">
            <a:avLst/>
          </a:prstGeom>
          <a:noFill/>
          <a:ln w="9525" cap="flat" cmpd="sng" algn="ctr">
            <a:solidFill>
              <a:schemeClr val="bg1">
                <a:lumMod val="50000"/>
              </a:schemeClr>
            </a:solidFill>
            <a:prstDash val="solid"/>
            <a:round/>
            <a:headEnd type="none" w="med" len="med"/>
            <a:tailEnd type="none" w="med" len="med"/>
          </a:ln>
          <a:extLst>
            <a:ext uri="{53640926-AAD7-44D8-BBD7-CCE9431645EC}">
              <a14:shadowObscured xmlns:a14="http://schemas.microsoft.com/office/drawing/2010/main"/>
            </a:ext>
          </a:extLst>
        </p:spPr>
      </p:pic>
      <p:pic>
        <p:nvPicPr>
          <p:cNvPr id="17" name="Picture 16">
            <a:extLst>
              <a:ext uri="{FF2B5EF4-FFF2-40B4-BE49-F238E27FC236}">
                <a16:creationId xmlns:a16="http://schemas.microsoft.com/office/drawing/2014/main" id="{96B63087-9292-4A32-8A24-069467878675}"/>
              </a:ext>
            </a:extLst>
          </p:cNvPr>
          <p:cNvPicPr/>
          <p:nvPr/>
        </p:nvPicPr>
        <p:blipFill>
          <a:blip r:embed="rId7">
            <a:extLst>
              <a:ext uri="{28A0092B-C50C-407E-A947-70E740481C1C}">
                <a14:useLocalDpi xmlns:a14="http://schemas.microsoft.com/office/drawing/2010/main" val="0"/>
              </a:ext>
            </a:extLst>
          </a:blip>
          <a:stretch>
            <a:fillRect/>
          </a:stretch>
        </p:blipFill>
        <p:spPr bwMode="auto">
          <a:xfrm>
            <a:off x="1275570" y="2922047"/>
            <a:ext cx="2996905" cy="1742760"/>
          </a:xfrm>
          <a:prstGeom prst="rect">
            <a:avLst/>
          </a:prstGeom>
          <a:noFill/>
          <a:ln w="9525" cap="flat" cmpd="sng" algn="ctr">
            <a:solidFill>
              <a:schemeClr val="bg1">
                <a:lumMod val="50000"/>
              </a:schemeClr>
            </a:solidFill>
            <a:prstDash val="solid"/>
            <a:round/>
            <a:headEnd type="none" w="med" len="med"/>
            <a:tailEnd type="none" w="med" len="med"/>
          </a:ln>
          <a:extLst>
            <a:ext uri="{53640926-AAD7-44D8-BBD7-CCE9431645EC}">
              <a14:shadowObscured xmlns:a14="http://schemas.microsoft.com/office/drawing/2010/main"/>
            </a:ext>
          </a:extLst>
        </p:spPr>
      </p:pic>
      <p:sp>
        <p:nvSpPr>
          <p:cNvPr id="18" name="Arrow: Right 17">
            <a:extLst>
              <a:ext uri="{FF2B5EF4-FFF2-40B4-BE49-F238E27FC236}">
                <a16:creationId xmlns:a16="http://schemas.microsoft.com/office/drawing/2014/main" id="{98AF92F4-16AC-4B50-8D53-E3CE574CBD1E}"/>
              </a:ext>
            </a:extLst>
          </p:cNvPr>
          <p:cNvSpPr/>
          <p:nvPr/>
        </p:nvSpPr>
        <p:spPr>
          <a:xfrm rot="5400000">
            <a:off x="2251120" y="656384"/>
            <a:ext cx="409969" cy="457469"/>
          </a:xfrm>
          <a:prstGeom prst="rightArrow">
            <a:avLst/>
          </a:prstGeom>
          <a:solidFill>
            <a:srgbClr val="5B9BD5">
              <a:alpha val="8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969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fade">
                                      <p:cBhvr>
                                        <p:cTn id="10" dur="500"/>
                                        <p:tgtEl>
                                          <p:spTgt spid="3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fade">
                                      <p:cBhvr>
                                        <p:cTn id="1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F91DCCC7-FCD7-40FF-A401-B8B27E6B21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grpSp>
        <p:nvGrpSpPr>
          <p:cNvPr id="4" name="Group 3">
            <a:extLst>
              <a:ext uri="{FF2B5EF4-FFF2-40B4-BE49-F238E27FC236}">
                <a16:creationId xmlns:a16="http://schemas.microsoft.com/office/drawing/2014/main" id="{B5F36D4D-0A6A-4405-B8E6-5C679EF86370}"/>
              </a:ext>
            </a:extLst>
          </p:cNvPr>
          <p:cNvGrpSpPr/>
          <p:nvPr/>
        </p:nvGrpSpPr>
        <p:grpSpPr>
          <a:xfrm>
            <a:off x="214233" y="72115"/>
            <a:ext cx="11763532" cy="553132"/>
            <a:chOff x="214233" y="72115"/>
            <a:chExt cx="11763532"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3" y="102026"/>
              <a:ext cx="11763532" cy="523221"/>
              <a:chOff x="206795" y="25965"/>
              <a:chExt cx="11763532"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5" y="25965"/>
                <a:ext cx="10620343" cy="461665"/>
              </a:xfrm>
              <a:prstGeom prst="rect">
                <a:avLst/>
              </a:prstGeom>
              <a:noFill/>
            </p:spPr>
            <p:txBody>
              <a:bodyPr wrap="square" rtlCol="0">
                <a:spAutoFit/>
              </a:bodyPr>
              <a:lstStyle/>
              <a:p>
                <a:r>
                  <a:rPr lang="en-GB" sz="2400" b="1" dirty="0">
                    <a:solidFill>
                      <a:schemeClr val="accent5">
                        <a:lumMod val="75000"/>
                      </a:schemeClr>
                    </a:solidFill>
                    <a:latin typeface="Times New Roman" panose="02020603050405020304" pitchFamily="18" charset="0"/>
                    <a:ea typeface="Calibri" panose="020F0502020204030204" pitchFamily="34" charset="0"/>
                  </a:rPr>
                  <a:t>Applying the SD model for salinity restoration in Gialova wetland</a:t>
                </a:r>
                <a:endParaRPr lang="en-US" sz="2400" b="1" dirty="0">
                  <a:solidFill>
                    <a:schemeClr val="accent5">
                      <a:lumMod val="75000"/>
                    </a:schemeClr>
                  </a:solidFill>
                  <a:latin typeface="Times New Roman" panose="02020603050405020304" pitchFamily="18" charset="0"/>
                  <a:cs typeface="Times New Roman" panose="02020603050405020304" pitchFamily="18" charset="0"/>
                </a:endParaRP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pic>
        <p:nvPicPr>
          <p:cNvPr id="10" name="Picture 9">
            <a:extLst>
              <a:ext uri="{FF2B5EF4-FFF2-40B4-BE49-F238E27FC236}">
                <a16:creationId xmlns:a16="http://schemas.microsoft.com/office/drawing/2014/main" id="{D704057F-B635-4C9E-B922-8DDC2E8B9EF1}"/>
              </a:ext>
            </a:extLst>
          </p:cNvPr>
          <p:cNvPicPr>
            <a:picLocks noChangeAspect="1"/>
          </p:cNvPicPr>
          <p:nvPr/>
        </p:nvPicPr>
        <p:blipFill rotWithShape="1">
          <a:blip r:embed="rId4"/>
          <a:srcRect l="3325" t="2961" r="45948" b="30779"/>
          <a:stretch/>
        </p:blipFill>
        <p:spPr>
          <a:xfrm>
            <a:off x="214232" y="682529"/>
            <a:ext cx="5573920" cy="6140791"/>
          </a:xfrm>
          <a:prstGeom prst="rect">
            <a:avLst/>
          </a:prstGeom>
          <a:ln>
            <a:solidFill>
              <a:schemeClr val="bg1">
                <a:lumMod val="50000"/>
              </a:schemeClr>
            </a:solidFill>
          </a:ln>
        </p:spPr>
      </p:pic>
      <p:sp>
        <p:nvSpPr>
          <p:cNvPr id="61" name="Rectangle 60">
            <a:extLst>
              <a:ext uri="{FF2B5EF4-FFF2-40B4-BE49-F238E27FC236}">
                <a16:creationId xmlns:a16="http://schemas.microsoft.com/office/drawing/2014/main" id="{FEED5F93-00D9-47CD-A319-8F3543F04FAF}"/>
              </a:ext>
            </a:extLst>
          </p:cNvPr>
          <p:cNvSpPr/>
          <p:nvPr/>
        </p:nvSpPr>
        <p:spPr>
          <a:xfrm>
            <a:off x="9783189" y="3580129"/>
            <a:ext cx="2104849" cy="338554"/>
          </a:xfrm>
          <a:prstGeom prst="rect">
            <a:avLst/>
          </a:prstGeom>
        </p:spPr>
        <p:txBody>
          <a:bodyPr wrap="square">
            <a:spAutoFit/>
          </a:bodyPr>
          <a:lstStyle/>
          <a:p>
            <a:r>
              <a:rPr lang="en-GB" sz="1600" b="1" i="1" dirty="0">
                <a:solidFill>
                  <a:schemeClr val="accent5">
                    <a:lumMod val="75000"/>
                  </a:schemeClr>
                </a:solidFill>
                <a:latin typeface="Times New Roman" panose="02020603050405020304" pitchFamily="18" charset="0"/>
                <a:ea typeface="Calibri" panose="020F0502020204030204" pitchFamily="34" charset="0"/>
              </a:rPr>
              <a:t>Conceptual SD model</a:t>
            </a:r>
            <a:endParaRPr lang="en-GB" sz="1600" b="1" dirty="0">
              <a:solidFill>
                <a:schemeClr val="accent5">
                  <a:lumMod val="75000"/>
                </a:schemeClr>
              </a:solidFill>
            </a:endParaRPr>
          </a:p>
        </p:txBody>
      </p:sp>
      <p:sp>
        <p:nvSpPr>
          <p:cNvPr id="62" name="Rectangle 61">
            <a:extLst>
              <a:ext uri="{FF2B5EF4-FFF2-40B4-BE49-F238E27FC236}">
                <a16:creationId xmlns:a16="http://schemas.microsoft.com/office/drawing/2014/main" id="{232A2E44-B09C-4EDD-BF55-8905964C4DDB}"/>
              </a:ext>
            </a:extLst>
          </p:cNvPr>
          <p:cNvSpPr/>
          <p:nvPr/>
        </p:nvSpPr>
        <p:spPr>
          <a:xfrm>
            <a:off x="192241" y="4480750"/>
            <a:ext cx="2240123" cy="338554"/>
          </a:xfrm>
          <a:prstGeom prst="rect">
            <a:avLst/>
          </a:prstGeom>
        </p:spPr>
        <p:txBody>
          <a:bodyPr wrap="square">
            <a:spAutoFit/>
          </a:bodyPr>
          <a:lstStyle/>
          <a:p>
            <a:r>
              <a:rPr lang="en-GB" sz="1600" b="1" i="1" dirty="0">
                <a:solidFill>
                  <a:schemeClr val="accent5">
                    <a:lumMod val="75000"/>
                  </a:schemeClr>
                </a:solidFill>
                <a:latin typeface="Times New Roman" panose="02020603050405020304" pitchFamily="18" charset="0"/>
                <a:ea typeface="Calibri" panose="020F0502020204030204" pitchFamily="34" charset="0"/>
              </a:rPr>
              <a:t>Operational  SD model</a:t>
            </a:r>
            <a:endParaRPr lang="en-GB" sz="1600" b="1" dirty="0">
              <a:solidFill>
                <a:schemeClr val="accent5">
                  <a:lumMod val="75000"/>
                </a:schemeClr>
              </a:solidFill>
            </a:endParaRPr>
          </a:p>
        </p:txBody>
      </p:sp>
      <p:pic>
        <p:nvPicPr>
          <p:cNvPr id="2" name="Picture 1">
            <a:extLst>
              <a:ext uri="{FF2B5EF4-FFF2-40B4-BE49-F238E27FC236}">
                <a16:creationId xmlns:a16="http://schemas.microsoft.com/office/drawing/2014/main" id="{91D25282-187A-4A5D-BFF5-A0C2BE41ECF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15263" t="3916" r="33158" b="36455"/>
          <a:stretch/>
        </p:blipFill>
        <p:spPr>
          <a:xfrm>
            <a:off x="5855369" y="683882"/>
            <a:ext cx="6288505" cy="3458683"/>
          </a:xfrm>
          <a:prstGeom prst="rect">
            <a:avLst/>
          </a:prstGeom>
          <a:ln>
            <a:solidFill>
              <a:schemeClr val="bg1">
                <a:lumMod val="50000"/>
              </a:schemeClr>
            </a:solidFill>
          </a:ln>
        </p:spPr>
      </p:pic>
      <p:grpSp>
        <p:nvGrpSpPr>
          <p:cNvPr id="3" name="Group 2">
            <a:extLst>
              <a:ext uri="{FF2B5EF4-FFF2-40B4-BE49-F238E27FC236}">
                <a16:creationId xmlns:a16="http://schemas.microsoft.com/office/drawing/2014/main" id="{C18446E2-1E88-4BE1-A668-6A19ABEDBE2B}"/>
              </a:ext>
            </a:extLst>
          </p:cNvPr>
          <p:cNvGrpSpPr/>
          <p:nvPr/>
        </p:nvGrpSpPr>
        <p:grpSpPr>
          <a:xfrm>
            <a:off x="5855369" y="4213595"/>
            <a:ext cx="4733383" cy="2632232"/>
            <a:chOff x="5855369" y="4182698"/>
            <a:chExt cx="4733383" cy="2632232"/>
          </a:xfrm>
        </p:grpSpPr>
        <p:grpSp>
          <p:nvGrpSpPr>
            <p:cNvPr id="12" name="Group 11">
              <a:extLst>
                <a:ext uri="{FF2B5EF4-FFF2-40B4-BE49-F238E27FC236}">
                  <a16:creationId xmlns:a16="http://schemas.microsoft.com/office/drawing/2014/main" id="{381848EE-402E-4EC3-BA8F-B7FD9A8754DD}"/>
                </a:ext>
              </a:extLst>
            </p:cNvPr>
            <p:cNvGrpSpPr/>
            <p:nvPr/>
          </p:nvGrpSpPr>
          <p:grpSpPr>
            <a:xfrm>
              <a:off x="5855369" y="4182698"/>
              <a:ext cx="4733383" cy="2632232"/>
              <a:chOff x="560810" y="1558419"/>
              <a:chExt cx="6775654" cy="3951951"/>
            </a:xfrm>
          </p:grpSpPr>
          <p:pic>
            <p:nvPicPr>
              <p:cNvPr id="13" name="Picture 12">
                <a:extLst>
                  <a:ext uri="{FF2B5EF4-FFF2-40B4-BE49-F238E27FC236}">
                    <a16:creationId xmlns:a16="http://schemas.microsoft.com/office/drawing/2014/main" id="{40077D29-7A07-488C-95C2-62C1ECD92AE5}"/>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0290"/>
              <a:stretch/>
            </p:blipFill>
            <p:spPr>
              <a:xfrm>
                <a:off x="560810" y="1558419"/>
                <a:ext cx="6775654" cy="3951951"/>
              </a:xfrm>
              <a:prstGeom prst="rect">
                <a:avLst/>
              </a:prstGeom>
            </p:spPr>
          </p:pic>
          <p:sp>
            <p:nvSpPr>
              <p:cNvPr id="14" name="Freeform: Shape 13">
                <a:extLst>
                  <a:ext uri="{FF2B5EF4-FFF2-40B4-BE49-F238E27FC236}">
                    <a16:creationId xmlns:a16="http://schemas.microsoft.com/office/drawing/2014/main" id="{DFF6F94B-DC0F-421A-810A-7DC60AE3E177}"/>
                  </a:ext>
                </a:extLst>
              </p:cNvPr>
              <p:cNvSpPr/>
              <p:nvPr/>
            </p:nvSpPr>
            <p:spPr>
              <a:xfrm>
                <a:off x="3046169" y="2574878"/>
                <a:ext cx="2399288" cy="2019868"/>
              </a:xfrm>
              <a:custGeom>
                <a:avLst/>
                <a:gdLst>
                  <a:gd name="connsiteX0" fmla="*/ 1243777 w 2399288"/>
                  <a:gd name="connsiteY0" fmla="*/ 1951629 h 2019868"/>
                  <a:gd name="connsiteX1" fmla="*/ 1266524 w 2399288"/>
                  <a:gd name="connsiteY1" fmla="*/ 1937982 h 2019868"/>
                  <a:gd name="connsiteX2" fmla="*/ 1271073 w 2399288"/>
                  <a:gd name="connsiteY2" fmla="*/ 1924334 h 2019868"/>
                  <a:gd name="connsiteX3" fmla="*/ 1316565 w 2399288"/>
                  <a:gd name="connsiteY3" fmla="*/ 1892489 h 2019868"/>
                  <a:gd name="connsiteX4" fmla="*/ 1330213 w 2399288"/>
                  <a:gd name="connsiteY4" fmla="*/ 1883391 h 2019868"/>
                  <a:gd name="connsiteX5" fmla="*/ 1371156 w 2399288"/>
                  <a:gd name="connsiteY5" fmla="*/ 1860644 h 2019868"/>
                  <a:gd name="connsiteX6" fmla="*/ 1384804 w 2399288"/>
                  <a:gd name="connsiteY6" fmla="*/ 1851546 h 2019868"/>
                  <a:gd name="connsiteX7" fmla="*/ 1398452 w 2399288"/>
                  <a:gd name="connsiteY7" fmla="*/ 1824250 h 2019868"/>
                  <a:gd name="connsiteX8" fmla="*/ 1389353 w 2399288"/>
                  <a:gd name="connsiteY8" fmla="*/ 1756012 h 2019868"/>
                  <a:gd name="connsiteX9" fmla="*/ 1393903 w 2399288"/>
                  <a:gd name="connsiteY9" fmla="*/ 1715068 h 2019868"/>
                  <a:gd name="connsiteX10" fmla="*/ 1407550 w 2399288"/>
                  <a:gd name="connsiteY10" fmla="*/ 1687773 h 2019868"/>
                  <a:gd name="connsiteX11" fmla="*/ 1421198 w 2399288"/>
                  <a:gd name="connsiteY11" fmla="*/ 1655928 h 2019868"/>
                  <a:gd name="connsiteX12" fmla="*/ 1430297 w 2399288"/>
                  <a:gd name="connsiteY12" fmla="*/ 1642280 h 2019868"/>
                  <a:gd name="connsiteX13" fmla="*/ 1439395 w 2399288"/>
                  <a:gd name="connsiteY13" fmla="*/ 1614985 h 2019868"/>
                  <a:gd name="connsiteX14" fmla="*/ 1443944 w 2399288"/>
                  <a:gd name="connsiteY14" fmla="*/ 1587689 h 2019868"/>
                  <a:gd name="connsiteX15" fmla="*/ 1475789 w 2399288"/>
                  <a:gd name="connsiteY15" fmla="*/ 1555844 h 2019868"/>
                  <a:gd name="connsiteX16" fmla="*/ 1493986 w 2399288"/>
                  <a:gd name="connsiteY16" fmla="*/ 1542197 h 2019868"/>
                  <a:gd name="connsiteX17" fmla="*/ 1521282 w 2399288"/>
                  <a:gd name="connsiteY17" fmla="*/ 1533098 h 2019868"/>
                  <a:gd name="connsiteX18" fmla="*/ 1557676 w 2399288"/>
                  <a:gd name="connsiteY18" fmla="*/ 1510352 h 2019868"/>
                  <a:gd name="connsiteX19" fmla="*/ 1639562 w 2399288"/>
                  <a:gd name="connsiteY19" fmla="*/ 1496704 h 2019868"/>
                  <a:gd name="connsiteX20" fmla="*/ 1735097 w 2399288"/>
                  <a:gd name="connsiteY20" fmla="*/ 1501253 h 2019868"/>
                  <a:gd name="connsiteX21" fmla="*/ 1789688 w 2399288"/>
                  <a:gd name="connsiteY21" fmla="*/ 1528549 h 2019868"/>
                  <a:gd name="connsiteX22" fmla="*/ 1803335 w 2399288"/>
                  <a:gd name="connsiteY22" fmla="*/ 1533098 h 2019868"/>
                  <a:gd name="connsiteX23" fmla="*/ 1816983 w 2399288"/>
                  <a:gd name="connsiteY23" fmla="*/ 1542197 h 2019868"/>
                  <a:gd name="connsiteX24" fmla="*/ 1839730 w 2399288"/>
                  <a:gd name="connsiteY24" fmla="*/ 1569492 h 2019868"/>
                  <a:gd name="connsiteX25" fmla="*/ 1867025 w 2399288"/>
                  <a:gd name="connsiteY25" fmla="*/ 1583140 h 2019868"/>
                  <a:gd name="connsiteX26" fmla="*/ 1880673 w 2399288"/>
                  <a:gd name="connsiteY26" fmla="*/ 1592238 h 2019868"/>
                  <a:gd name="connsiteX27" fmla="*/ 1907968 w 2399288"/>
                  <a:gd name="connsiteY27" fmla="*/ 1601337 h 2019868"/>
                  <a:gd name="connsiteX28" fmla="*/ 1953461 w 2399288"/>
                  <a:gd name="connsiteY28" fmla="*/ 1596788 h 2019868"/>
                  <a:gd name="connsiteX29" fmla="*/ 1980756 w 2399288"/>
                  <a:gd name="connsiteY29" fmla="*/ 1587689 h 2019868"/>
                  <a:gd name="connsiteX30" fmla="*/ 2044446 w 2399288"/>
                  <a:gd name="connsiteY30" fmla="*/ 1583140 h 2019868"/>
                  <a:gd name="connsiteX31" fmla="*/ 2089938 w 2399288"/>
                  <a:gd name="connsiteY31" fmla="*/ 1574041 h 2019868"/>
                  <a:gd name="connsiteX32" fmla="*/ 2144530 w 2399288"/>
                  <a:gd name="connsiteY32" fmla="*/ 1578591 h 2019868"/>
                  <a:gd name="connsiteX33" fmla="*/ 2158177 w 2399288"/>
                  <a:gd name="connsiteY33" fmla="*/ 1583140 h 2019868"/>
                  <a:gd name="connsiteX34" fmla="*/ 2217318 w 2399288"/>
                  <a:gd name="connsiteY34" fmla="*/ 1574041 h 2019868"/>
                  <a:gd name="connsiteX35" fmla="*/ 2240064 w 2399288"/>
                  <a:gd name="connsiteY35" fmla="*/ 1569492 h 2019868"/>
                  <a:gd name="connsiteX36" fmla="*/ 2267359 w 2399288"/>
                  <a:gd name="connsiteY36" fmla="*/ 1560394 h 2019868"/>
                  <a:gd name="connsiteX37" fmla="*/ 2281007 w 2399288"/>
                  <a:gd name="connsiteY37" fmla="*/ 1564943 h 2019868"/>
                  <a:gd name="connsiteX38" fmla="*/ 2290106 w 2399288"/>
                  <a:gd name="connsiteY38" fmla="*/ 1578591 h 2019868"/>
                  <a:gd name="connsiteX39" fmla="*/ 2303753 w 2399288"/>
                  <a:gd name="connsiteY39" fmla="*/ 1574041 h 2019868"/>
                  <a:gd name="connsiteX40" fmla="*/ 2321950 w 2399288"/>
                  <a:gd name="connsiteY40" fmla="*/ 1564943 h 2019868"/>
                  <a:gd name="connsiteX41" fmla="*/ 2349246 w 2399288"/>
                  <a:gd name="connsiteY41" fmla="*/ 1537647 h 2019868"/>
                  <a:gd name="connsiteX42" fmla="*/ 2376541 w 2399288"/>
                  <a:gd name="connsiteY42" fmla="*/ 1510352 h 2019868"/>
                  <a:gd name="connsiteX43" fmla="*/ 2399288 w 2399288"/>
                  <a:gd name="connsiteY43" fmla="*/ 1469409 h 2019868"/>
                  <a:gd name="connsiteX44" fmla="*/ 2394738 w 2399288"/>
                  <a:gd name="connsiteY44" fmla="*/ 1428465 h 2019868"/>
                  <a:gd name="connsiteX45" fmla="*/ 2367443 w 2399288"/>
                  <a:gd name="connsiteY45" fmla="*/ 1410268 h 2019868"/>
                  <a:gd name="connsiteX46" fmla="*/ 2349246 w 2399288"/>
                  <a:gd name="connsiteY46" fmla="*/ 1382973 h 2019868"/>
                  <a:gd name="connsiteX47" fmla="*/ 2340147 w 2399288"/>
                  <a:gd name="connsiteY47" fmla="*/ 1346579 h 2019868"/>
                  <a:gd name="connsiteX48" fmla="*/ 2331049 w 2399288"/>
                  <a:gd name="connsiteY48" fmla="*/ 1301086 h 2019868"/>
                  <a:gd name="connsiteX49" fmla="*/ 2321950 w 2399288"/>
                  <a:gd name="connsiteY49" fmla="*/ 1255594 h 2019868"/>
                  <a:gd name="connsiteX50" fmla="*/ 2308303 w 2399288"/>
                  <a:gd name="connsiteY50" fmla="*/ 1241946 h 2019868"/>
                  <a:gd name="connsiteX51" fmla="*/ 2290106 w 2399288"/>
                  <a:gd name="connsiteY51" fmla="*/ 1219200 h 2019868"/>
                  <a:gd name="connsiteX52" fmla="*/ 2262810 w 2399288"/>
                  <a:gd name="connsiteY52" fmla="*/ 1191904 h 2019868"/>
                  <a:gd name="connsiteX53" fmla="*/ 2258261 w 2399288"/>
                  <a:gd name="connsiteY53" fmla="*/ 1178256 h 2019868"/>
                  <a:gd name="connsiteX54" fmla="*/ 2235515 w 2399288"/>
                  <a:gd name="connsiteY54" fmla="*/ 1146412 h 2019868"/>
                  <a:gd name="connsiteX55" fmla="*/ 2221867 w 2399288"/>
                  <a:gd name="connsiteY55" fmla="*/ 1119116 h 2019868"/>
                  <a:gd name="connsiteX56" fmla="*/ 2217318 w 2399288"/>
                  <a:gd name="connsiteY56" fmla="*/ 1100919 h 2019868"/>
                  <a:gd name="connsiteX57" fmla="*/ 2208219 w 2399288"/>
                  <a:gd name="connsiteY57" fmla="*/ 1069074 h 2019868"/>
                  <a:gd name="connsiteX58" fmla="*/ 2212768 w 2399288"/>
                  <a:gd name="connsiteY58" fmla="*/ 1028131 h 2019868"/>
                  <a:gd name="connsiteX59" fmla="*/ 2217318 w 2399288"/>
                  <a:gd name="connsiteY59" fmla="*/ 1009934 h 2019868"/>
                  <a:gd name="connsiteX60" fmla="*/ 2230965 w 2399288"/>
                  <a:gd name="connsiteY60" fmla="*/ 996286 h 2019868"/>
                  <a:gd name="connsiteX61" fmla="*/ 2244613 w 2399288"/>
                  <a:gd name="connsiteY61" fmla="*/ 978089 h 2019868"/>
                  <a:gd name="connsiteX62" fmla="*/ 2253712 w 2399288"/>
                  <a:gd name="connsiteY62" fmla="*/ 964441 h 2019868"/>
                  <a:gd name="connsiteX63" fmla="*/ 2281007 w 2399288"/>
                  <a:gd name="connsiteY63" fmla="*/ 950794 h 2019868"/>
                  <a:gd name="connsiteX64" fmla="*/ 2294655 w 2399288"/>
                  <a:gd name="connsiteY64" fmla="*/ 818865 h 2019868"/>
                  <a:gd name="connsiteX65" fmla="*/ 2303753 w 2399288"/>
                  <a:gd name="connsiteY65" fmla="*/ 777922 h 2019868"/>
                  <a:gd name="connsiteX66" fmla="*/ 2308303 w 2399288"/>
                  <a:gd name="connsiteY66" fmla="*/ 714232 h 2019868"/>
                  <a:gd name="connsiteX67" fmla="*/ 2321950 w 2399288"/>
                  <a:gd name="connsiteY67" fmla="*/ 668740 h 2019868"/>
                  <a:gd name="connsiteX68" fmla="*/ 2326500 w 2399288"/>
                  <a:gd name="connsiteY68" fmla="*/ 650543 h 2019868"/>
                  <a:gd name="connsiteX69" fmla="*/ 2312852 w 2399288"/>
                  <a:gd name="connsiteY69" fmla="*/ 600501 h 2019868"/>
                  <a:gd name="connsiteX70" fmla="*/ 2294655 w 2399288"/>
                  <a:gd name="connsiteY70" fmla="*/ 591403 h 2019868"/>
                  <a:gd name="connsiteX71" fmla="*/ 2267359 w 2399288"/>
                  <a:gd name="connsiteY71" fmla="*/ 568656 h 2019868"/>
                  <a:gd name="connsiteX72" fmla="*/ 2249162 w 2399288"/>
                  <a:gd name="connsiteY72" fmla="*/ 555009 h 2019868"/>
                  <a:gd name="connsiteX73" fmla="*/ 2203670 w 2399288"/>
                  <a:gd name="connsiteY73" fmla="*/ 541361 h 2019868"/>
                  <a:gd name="connsiteX74" fmla="*/ 1967109 w 2399288"/>
                  <a:gd name="connsiteY74" fmla="*/ 545910 h 2019868"/>
                  <a:gd name="connsiteX75" fmla="*/ 1926165 w 2399288"/>
                  <a:gd name="connsiteY75" fmla="*/ 564107 h 2019868"/>
                  <a:gd name="connsiteX76" fmla="*/ 1912518 w 2399288"/>
                  <a:gd name="connsiteY76" fmla="*/ 577755 h 2019868"/>
                  <a:gd name="connsiteX77" fmla="*/ 1894321 w 2399288"/>
                  <a:gd name="connsiteY77" fmla="*/ 582304 h 2019868"/>
                  <a:gd name="connsiteX78" fmla="*/ 1844279 w 2399288"/>
                  <a:gd name="connsiteY78" fmla="*/ 586853 h 2019868"/>
                  <a:gd name="connsiteX79" fmla="*/ 1616816 w 2399288"/>
                  <a:gd name="connsiteY79" fmla="*/ 582304 h 2019868"/>
                  <a:gd name="connsiteX80" fmla="*/ 1589521 w 2399288"/>
                  <a:gd name="connsiteY80" fmla="*/ 577755 h 2019868"/>
                  <a:gd name="connsiteX81" fmla="*/ 1516732 w 2399288"/>
                  <a:gd name="connsiteY81" fmla="*/ 564107 h 2019868"/>
                  <a:gd name="connsiteX82" fmla="*/ 1503085 w 2399288"/>
                  <a:gd name="connsiteY82" fmla="*/ 555009 h 2019868"/>
                  <a:gd name="connsiteX83" fmla="*/ 1484888 w 2399288"/>
                  <a:gd name="connsiteY83" fmla="*/ 550459 h 2019868"/>
                  <a:gd name="connsiteX84" fmla="*/ 1471240 w 2399288"/>
                  <a:gd name="connsiteY84" fmla="*/ 545910 h 2019868"/>
                  <a:gd name="connsiteX85" fmla="*/ 1457592 w 2399288"/>
                  <a:gd name="connsiteY85" fmla="*/ 532262 h 2019868"/>
                  <a:gd name="connsiteX86" fmla="*/ 1439395 w 2399288"/>
                  <a:gd name="connsiteY86" fmla="*/ 527713 h 2019868"/>
                  <a:gd name="connsiteX87" fmla="*/ 1412100 w 2399288"/>
                  <a:gd name="connsiteY87" fmla="*/ 518615 h 2019868"/>
                  <a:gd name="connsiteX88" fmla="*/ 1398452 w 2399288"/>
                  <a:gd name="connsiteY88" fmla="*/ 514065 h 2019868"/>
                  <a:gd name="connsiteX89" fmla="*/ 1371156 w 2399288"/>
                  <a:gd name="connsiteY89" fmla="*/ 500418 h 2019868"/>
                  <a:gd name="connsiteX90" fmla="*/ 1357509 w 2399288"/>
                  <a:gd name="connsiteY90" fmla="*/ 491319 h 2019868"/>
                  <a:gd name="connsiteX91" fmla="*/ 1348410 w 2399288"/>
                  <a:gd name="connsiteY91" fmla="*/ 477671 h 2019868"/>
                  <a:gd name="connsiteX92" fmla="*/ 1334762 w 2399288"/>
                  <a:gd name="connsiteY92" fmla="*/ 473122 h 2019868"/>
                  <a:gd name="connsiteX93" fmla="*/ 1307467 w 2399288"/>
                  <a:gd name="connsiteY93" fmla="*/ 454925 h 2019868"/>
                  <a:gd name="connsiteX94" fmla="*/ 1280171 w 2399288"/>
                  <a:gd name="connsiteY94" fmla="*/ 436728 h 2019868"/>
                  <a:gd name="connsiteX95" fmla="*/ 1252876 w 2399288"/>
                  <a:gd name="connsiteY95" fmla="*/ 427629 h 2019868"/>
                  <a:gd name="connsiteX96" fmla="*/ 1216482 w 2399288"/>
                  <a:gd name="connsiteY96" fmla="*/ 404883 h 2019868"/>
                  <a:gd name="connsiteX97" fmla="*/ 1202834 w 2399288"/>
                  <a:gd name="connsiteY97" fmla="*/ 400334 h 2019868"/>
                  <a:gd name="connsiteX98" fmla="*/ 1189186 w 2399288"/>
                  <a:gd name="connsiteY98" fmla="*/ 395785 h 2019868"/>
                  <a:gd name="connsiteX99" fmla="*/ 1161891 w 2399288"/>
                  <a:gd name="connsiteY99" fmla="*/ 377588 h 2019868"/>
                  <a:gd name="connsiteX100" fmla="*/ 1125497 w 2399288"/>
                  <a:gd name="connsiteY100" fmla="*/ 368489 h 2019868"/>
                  <a:gd name="connsiteX101" fmla="*/ 1111849 w 2399288"/>
                  <a:gd name="connsiteY101" fmla="*/ 359391 h 2019868"/>
                  <a:gd name="connsiteX102" fmla="*/ 1080004 w 2399288"/>
                  <a:gd name="connsiteY102" fmla="*/ 350292 h 2019868"/>
                  <a:gd name="connsiteX103" fmla="*/ 1066356 w 2399288"/>
                  <a:gd name="connsiteY103" fmla="*/ 345743 h 2019868"/>
                  <a:gd name="connsiteX104" fmla="*/ 1025413 w 2399288"/>
                  <a:gd name="connsiteY104" fmla="*/ 327546 h 2019868"/>
                  <a:gd name="connsiteX105" fmla="*/ 1011765 w 2399288"/>
                  <a:gd name="connsiteY105" fmla="*/ 322997 h 2019868"/>
                  <a:gd name="connsiteX106" fmla="*/ 998118 w 2399288"/>
                  <a:gd name="connsiteY106" fmla="*/ 295701 h 2019868"/>
                  <a:gd name="connsiteX107" fmla="*/ 984470 w 2399288"/>
                  <a:gd name="connsiteY107" fmla="*/ 291152 h 2019868"/>
                  <a:gd name="connsiteX108" fmla="*/ 979921 w 2399288"/>
                  <a:gd name="connsiteY108" fmla="*/ 277504 h 2019868"/>
                  <a:gd name="connsiteX109" fmla="*/ 966273 w 2399288"/>
                  <a:gd name="connsiteY109" fmla="*/ 263856 h 2019868"/>
                  <a:gd name="connsiteX110" fmla="*/ 957174 w 2399288"/>
                  <a:gd name="connsiteY110" fmla="*/ 250209 h 2019868"/>
                  <a:gd name="connsiteX111" fmla="*/ 952625 w 2399288"/>
                  <a:gd name="connsiteY111" fmla="*/ 236561 h 2019868"/>
                  <a:gd name="connsiteX112" fmla="*/ 943527 w 2399288"/>
                  <a:gd name="connsiteY112" fmla="*/ 222913 h 2019868"/>
                  <a:gd name="connsiteX113" fmla="*/ 938977 w 2399288"/>
                  <a:gd name="connsiteY113" fmla="*/ 186519 h 2019868"/>
                  <a:gd name="connsiteX114" fmla="*/ 916231 w 2399288"/>
                  <a:gd name="connsiteY114" fmla="*/ 163773 h 2019868"/>
                  <a:gd name="connsiteX115" fmla="*/ 893485 w 2399288"/>
                  <a:gd name="connsiteY115" fmla="*/ 159223 h 2019868"/>
                  <a:gd name="connsiteX116" fmla="*/ 866189 w 2399288"/>
                  <a:gd name="connsiteY116" fmla="*/ 141026 h 2019868"/>
                  <a:gd name="connsiteX117" fmla="*/ 838894 w 2399288"/>
                  <a:gd name="connsiteY117" fmla="*/ 131928 h 2019868"/>
                  <a:gd name="connsiteX118" fmla="*/ 793401 w 2399288"/>
                  <a:gd name="connsiteY118" fmla="*/ 141026 h 2019868"/>
                  <a:gd name="connsiteX119" fmla="*/ 766106 w 2399288"/>
                  <a:gd name="connsiteY119" fmla="*/ 154674 h 2019868"/>
                  <a:gd name="connsiteX120" fmla="*/ 702416 w 2399288"/>
                  <a:gd name="connsiteY120" fmla="*/ 145576 h 2019868"/>
                  <a:gd name="connsiteX121" fmla="*/ 688768 w 2399288"/>
                  <a:gd name="connsiteY121" fmla="*/ 136477 h 2019868"/>
                  <a:gd name="connsiteX122" fmla="*/ 661473 w 2399288"/>
                  <a:gd name="connsiteY122" fmla="*/ 127379 h 2019868"/>
                  <a:gd name="connsiteX123" fmla="*/ 647825 w 2399288"/>
                  <a:gd name="connsiteY123" fmla="*/ 113731 h 2019868"/>
                  <a:gd name="connsiteX124" fmla="*/ 634177 w 2399288"/>
                  <a:gd name="connsiteY124" fmla="*/ 109182 h 2019868"/>
                  <a:gd name="connsiteX125" fmla="*/ 620530 w 2399288"/>
                  <a:gd name="connsiteY125" fmla="*/ 100083 h 2019868"/>
                  <a:gd name="connsiteX126" fmla="*/ 597783 w 2399288"/>
                  <a:gd name="connsiteY126" fmla="*/ 81886 h 2019868"/>
                  <a:gd name="connsiteX127" fmla="*/ 584135 w 2399288"/>
                  <a:gd name="connsiteY127" fmla="*/ 68238 h 2019868"/>
                  <a:gd name="connsiteX128" fmla="*/ 570488 w 2399288"/>
                  <a:gd name="connsiteY128" fmla="*/ 63689 h 2019868"/>
                  <a:gd name="connsiteX129" fmla="*/ 538643 w 2399288"/>
                  <a:gd name="connsiteY129" fmla="*/ 50041 h 2019868"/>
                  <a:gd name="connsiteX130" fmla="*/ 511347 w 2399288"/>
                  <a:gd name="connsiteY130" fmla="*/ 31844 h 2019868"/>
                  <a:gd name="connsiteX131" fmla="*/ 465855 w 2399288"/>
                  <a:gd name="connsiteY131" fmla="*/ 18197 h 2019868"/>
                  <a:gd name="connsiteX132" fmla="*/ 452207 w 2399288"/>
                  <a:gd name="connsiteY132" fmla="*/ 9098 h 2019868"/>
                  <a:gd name="connsiteX133" fmla="*/ 424912 w 2399288"/>
                  <a:gd name="connsiteY133" fmla="*/ 0 h 2019868"/>
                  <a:gd name="connsiteX134" fmla="*/ 383968 w 2399288"/>
                  <a:gd name="connsiteY134" fmla="*/ 9098 h 2019868"/>
                  <a:gd name="connsiteX135" fmla="*/ 370321 w 2399288"/>
                  <a:gd name="connsiteY135" fmla="*/ 18197 h 2019868"/>
                  <a:gd name="connsiteX136" fmla="*/ 333927 w 2399288"/>
                  <a:gd name="connsiteY136" fmla="*/ 45492 h 2019868"/>
                  <a:gd name="connsiteX137" fmla="*/ 320279 w 2399288"/>
                  <a:gd name="connsiteY137" fmla="*/ 54591 h 2019868"/>
                  <a:gd name="connsiteX138" fmla="*/ 292983 w 2399288"/>
                  <a:gd name="connsiteY138" fmla="*/ 77337 h 2019868"/>
                  <a:gd name="connsiteX139" fmla="*/ 274786 w 2399288"/>
                  <a:gd name="connsiteY139" fmla="*/ 86435 h 2019868"/>
                  <a:gd name="connsiteX140" fmla="*/ 242941 w 2399288"/>
                  <a:gd name="connsiteY140" fmla="*/ 109182 h 2019868"/>
                  <a:gd name="connsiteX141" fmla="*/ 215646 w 2399288"/>
                  <a:gd name="connsiteY141" fmla="*/ 127379 h 2019868"/>
                  <a:gd name="connsiteX142" fmla="*/ 206547 w 2399288"/>
                  <a:gd name="connsiteY142" fmla="*/ 141026 h 2019868"/>
                  <a:gd name="connsiteX143" fmla="*/ 151956 w 2399288"/>
                  <a:gd name="connsiteY143" fmla="*/ 177421 h 2019868"/>
                  <a:gd name="connsiteX144" fmla="*/ 133759 w 2399288"/>
                  <a:gd name="connsiteY144" fmla="*/ 218364 h 2019868"/>
                  <a:gd name="connsiteX145" fmla="*/ 129210 w 2399288"/>
                  <a:gd name="connsiteY145" fmla="*/ 232012 h 2019868"/>
                  <a:gd name="connsiteX146" fmla="*/ 115562 w 2399288"/>
                  <a:gd name="connsiteY146" fmla="*/ 268406 h 2019868"/>
                  <a:gd name="connsiteX147" fmla="*/ 101915 w 2399288"/>
                  <a:gd name="connsiteY147" fmla="*/ 295701 h 2019868"/>
                  <a:gd name="connsiteX148" fmla="*/ 88267 w 2399288"/>
                  <a:gd name="connsiteY148" fmla="*/ 304800 h 2019868"/>
                  <a:gd name="connsiteX149" fmla="*/ 65521 w 2399288"/>
                  <a:gd name="connsiteY149" fmla="*/ 327546 h 2019868"/>
                  <a:gd name="connsiteX150" fmla="*/ 56422 w 2399288"/>
                  <a:gd name="connsiteY150" fmla="*/ 341194 h 2019868"/>
                  <a:gd name="connsiteX151" fmla="*/ 33676 w 2399288"/>
                  <a:gd name="connsiteY151" fmla="*/ 368489 h 2019868"/>
                  <a:gd name="connsiteX152" fmla="*/ 24577 w 2399288"/>
                  <a:gd name="connsiteY152" fmla="*/ 504967 h 2019868"/>
                  <a:gd name="connsiteX153" fmla="*/ 20028 w 2399288"/>
                  <a:gd name="connsiteY153" fmla="*/ 523164 h 2019868"/>
                  <a:gd name="connsiteX154" fmla="*/ 6380 w 2399288"/>
                  <a:gd name="connsiteY154" fmla="*/ 550459 h 2019868"/>
                  <a:gd name="connsiteX155" fmla="*/ 6380 w 2399288"/>
                  <a:gd name="connsiteY155" fmla="*/ 727880 h 2019868"/>
                  <a:gd name="connsiteX156" fmla="*/ 15479 w 2399288"/>
                  <a:gd name="connsiteY156" fmla="*/ 741528 h 2019868"/>
                  <a:gd name="connsiteX157" fmla="*/ 24577 w 2399288"/>
                  <a:gd name="connsiteY157" fmla="*/ 759725 h 2019868"/>
                  <a:gd name="connsiteX158" fmla="*/ 56422 w 2399288"/>
                  <a:gd name="connsiteY158" fmla="*/ 818865 h 2019868"/>
                  <a:gd name="connsiteX159" fmla="*/ 65521 w 2399288"/>
                  <a:gd name="connsiteY159" fmla="*/ 846161 h 2019868"/>
                  <a:gd name="connsiteX160" fmla="*/ 83718 w 2399288"/>
                  <a:gd name="connsiteY160" fmla="*/ 873456 h 2019868"/>
                  <a:gd name="connsiteX161" fmla="*/ 88267 w 2399288"/>
                  <a:gd name="connsiteY161" fmla="*/ 887104 h 2019868"/>
                  <a:gd name="connsiteX162" fmla="*/ 92816 w 2399288"/>
                  <a:gd name="connsiteY162" fmla="*/ 909850 h 2019868"/>
                  <a:gd name="connsiteX163" fmla="*/ 115562 w 2399288"/>
                  <a:gd name="connsiteY163" fmla="*/ 941695 h 2019868"/>
                  <a:gd name="connsiteX164" fmla="*/ 133759 w 2399288"/>
                  <a:gd name="connsiteY164" fmla="*/ 968991 h 2019868"/>
                  <a:gd name="connsiteX165" fmla="*/ 151956 w 2399288"/>
                  <a:gd name="connsiteY165" fmla="*/ 991737 h 2019868"/>
                  <a:gd name="connsiteX166" fmla="*/ 170153 w 2399288"/>
                  <a:gd name="connsiteY166" fmla="*/ 1023582 h 2019868"/>
                  <a:gd name="connsiteX167" fmla="*/ 192900 w 2399288"/>
                  <a:gd name="connsiteY167" fmla="*/ 1059976 h 2019868"/>
                  <a:gd name="connsiteX168" fmla="*/ 206547 w 2399288"/>
                  <a:gd name="connsiteY168" fmla="*/ 1087271 h 2019868"/>
                  <a:gd name="connsiteX169" fmla="*/ 211097 w 2399288"/>
                  <a:gd name="connsiteY169" fmla="*/ 1100919 h 2019868"/>
                  <a:gd name="connsiteX170" fmla="*/ 229294 w 2399288"/>
                  <a:gd name="connsiteY170" fmla="*/ 1137313 h 2019868"/>
                  <a:gd name="connsiteX171" fmla="*/ 238392 w 2399288"/>
                  <a:gd name="connsiteY171" fmla="*/ 1155510 h 2019868"/>
                  <a:gd name="connsiteX172" fmla="*/ 252040 w 2399288"/>
                  <a:gd name="connsiteY172" fmla="*/ 1169158 h 2019868"/>
                  <a:gd name="connsiteX173" fmla="*/ 256589 w 2399288"/>
                  <a:gd name="connsiteY173" fmla="*/ 1187355 h 2019868"/>
                  <a:gd name="connsiteX174" fmla="*/ 279335 w 2399288"/>
                  <a:gd name="connsiteY174" fmla="*/ 1219200 h 2019868"/>
                  <a:gd name="connsiteX175" fmla="*/ 302082 w 2399288"/>
                  <a:gd name="connsiteY175" fmla="*/ 1255594 h 2019868"/>
                  <a:gd name="connsiteX176" fmla="*/ 329377 w 2399288"/>
                  <a:gd name="connsiteY176" fmla="*/ 1278340 h 2019868"/>
                  <a:gd name="connsiteX177" fmla="*/ 356673 w 2399288"/>
                  <a:gd name="connsiteY177" fmla="*/ 1305635 h 2019868"/>
                  <a:gd name="connsiteX178" fmla="*/ 402165 w 2399288"/>
                  <a:gd name="connsiteY178" fmla="*/ 1337480 h 2019868"/>
                  <a:gd name="connsiteX179" fmla="*/ 411264 w 2399288"/>
                  <a:gd name="connsiteY179" fmla="*/ 1360226 h 2019868"/>
                  <a:gd name="connsiteX180" fmla="*/ 415813 w 2399288"/>
                  <a:gd name="connsiteY180" fmla="*/ 1373874 h 2019868"/>
                  <a:gd name="connsiteX181" fmla="*/ 411264 w 2399288"/>
                  <a:gd name="connsiteY181" fmla="*/ 1428465 h 2019868"/>
                  <a:gd name="connsiteX182" fmla="*/ 402165 w 2399288"/>
                  <a:gd name="connsiteY182" fmla="*/ 1451212 h 2019868"/>
                  <a:gd name="connsiteX183" fmla="*/ 393067 w 2399288"/>
                  <a:gd name="connsiteY183" fmla="*/ 1478507 h 2019868"/>
                  <a:gd name="connsiteX184" fmla="*/ 379419 w 2399288"/>
                  <a:gd name="connsiteY184" fmla="*/ 1510352 h 2019868"/>
                  <a:gd name="connsiteX185" fmla="*/ 365771 w 2399288"/>
                  <a:gd name="connsiteY185" fmla="*/ 1564943 h 2019868"/>
                  <a:gd name="connsiteX186" fmla="*/ 361222 w 2399288"/>
                  <a:gd name="connsiteY186" fmla="*/ 1583140 h 2019868"/>
                  <a:gd name="connsiteX187" fmla="*/ 379419 w 2399288"/>
                  <a:gd name="connsiteY187" fmla="*/ 1687773 h 2019868"/>
                  <a:gd name="connsiteX188" fmla="*/ 393067 w 2399288"/>
                  <a:gd name="connsiteY188" fmla="*/ 1705970 h 2019868"/>
                  <a:gd name="connsiteX189" fmla="*/ 411264 w 2399288"/>
                  <a:gd name="connsiteY189" fmla="*/ 1728716 h 2019868"/>
                  <a:gd name="connsiteX190" fmla="*/ 438559 w 2399288"/>
                  <a:gd name="connsiteY190" fmla="*/ 1760561 h 2019868"/>
                  <a:gd name="connsiteX191" fmla="*/ 461306 w 2399288"/>
                  <a:gd name="connsiteY191" fmla="*/ 1778758 h 2019868"/>
                  <a:gd name="connsiteX192" fmla="*/ 474953 w 2399288"/>
                  <a:gd name="connsiteY192" fmla="*/ 1787856 h 2019868"/>
                  <a:gd name="connsiteX193" fmla="*/ 488601 w 2399288"/>
                  <a:gd name="connsiteY193" fmla="*/ 1801504 h 2019868"/>
                  <a:gd name="connsiteX194" fmla="*/ 524995 w 2399288"/>
                  <a:gd name="connsiteY194" fmla="*/ 1828800 h 2019868"/>
                  <a:gd name="connsiteX195" fmla="*/ 543192 w 2399288"/>
                  <a:gd name="connsiteY195" fmla="*/ 1851546 h 2019868"/>
                  <a:gd name="connsiteX196" fmla="*/ 547741 w 2399288"/>
                  <a:gd name="connsiteY196" fmla="*/ 1865194 h 2019868"/>
                  <a:gd name="connsiteX197" fmla="*/ 565938 w 2399288"/>
                  <a:gd name="connsiteY197" fmla="*/ 1892489 h 2019868"/>
                  <a:gd name="connsiteX198" fmla="*/ 575037 w 2399288"/>
                  <a:gd name="connsiteY198" fmla="*/ 1906137 h 2019868"/>
                  <a:gd name="connsiteX199" fmla="*/ 588685 w 2399288"/>
                  <a:gd name="connsiteY199" fmla="*/ 1919785 h 2019868"/>
                  <a:gd name="connsiteX200" fmla="*/ 597783 w 2399288"/>
                  <a:gd name="connsiteY200" fmla="*/ 1937982 h 2019868"/>
                  <a:gd name="connsiteX201" fmla="*/ 615980 w 2399288"/>
                  <a:gd name="connsiteY201" fmla="*/ 1978925 h 2019868"/>
                  <a:gd name="connsiteX202" fmla="*/ 629628 w 2399288"/>
                  <a:gd name="connsiteY202" fmla="*/ 1983474 h 2019868"/>
                  <a:gd name="connsiteX203" fmla="*/ 647825 w 2399288"/>
                  <a:gd name="connsiteY203" fmla="*/ 1992573 h 2019868"/>
                  <a:gd name="connsiteX204" fmla="*/ 875288 w 2399288"/>
                  <a:gd name="connsiteY204" fmla="*/ 2006221 h 2019868"/>
                  <a:gd name="connsiteX205" fmla="*/ 916231 w 2399288"/>
                  <a:gd name="connsiteY205" fmla="*/ 2015319 h 2019868"/>
                  <a:gd name="connsiteX206" fmla="*/ 934428 w 2399288"/>
                  <a:gd name="connsiteY206" fmla="*/ 2019868 h 2019868"/>
                  <a:gd name="connsiteX207" fmla="*/ 998118 w 2399288"/>
                  <a:gd name="connsiteY207" fmla="*/ 2015319 h 2019868"/>
                  <a:gd name="connsiteX208" fmla="*/ 1011765 w 2399288"/>
                  <a:gd name="connsiteY208" fmla="*/ 2010770 h 2019868"/>
                  <a:gd name="connsiteX209" fmla="*/ 1052709 w 2399288"/>
                  <a:gd name="connsiteY209" fmla="*/ 2001671 h 2019868"/>
                  <a:gd name="connsiteX210" fmla="*/ 1066356 w 2399288"/>
                  <a:gd name="connsiteY210" fmla="*/ 1992573 h 2019868"/>
                  <a:gd name="connsiteX211" fmla="*/ 1111849 w 2399288"/>
                  <a:gd name="connsiteY211" fmla="*/ 1978925 h 2019868"/>
                  <a:gd name="connsiteX212" fmla="*/ 1243777 w 2399288"/>
                  <a:gd name="connsiteY212" fmla="*/ 1951629 h 20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2399288" h="2019868">
                    <a:moveTo>
                      <a:pt x="1243777" y="1951629"/>
                    </a:moveTo>
                    <a:cubicBezTo>
                      <a:pt x="1269556" y="1944805"/>
                      <a:pt x="1260271" y="1944234"/>
                      <a:pt x="1266524" y="1937982"/>
                    </a:cubicBezTo>
                    <a:cubicBezTo>
                      <a:pt x="1269915" y="1934591"/>
                      <a:pt x="1268003" y="1928018"/>
                      <a:pt x="1271073" y="1924334"/>
                    </a:cubicBezTo>
                    <a:cubicBezTo>
                      <a:pt x="1275283" y="1919282"/>
                      <a:pt x="1315749" y="1893033"/>
                      <a:pt x="1316565" y="1892489"/>
                    </a:cubicBezTo>
                    <a:cubicBezTo>
                      <a:pt x="1321114" y="1889456"/>
                      <a:pt x="1325026" y="1885120"/>
                      <a:pt x="1330213" y="1883391"/>
                    </a:cubicBezTo>
                    <a:cubicBezTo>
                      <a:pt x="1354235" y="1875382"/>
                      <a:pt x="1339869" y="1881502"/>
                      <a:pt x="1371156" y="1860644"/>
                    </a:cubicBezTo>
                    <a:lnTo>
                      <a:pt x="1384804" y="1851546"/>
                    </a:lnTo>
                    <a:cubicBezTo>
                      <a:pt x="1389405" y="1844645"/>
                      <a:pt x="1398452" y="1833669"/>
                      <a:pt x="1398452" y="1824250"/>
                    </a:cubicBezTo>
                    <a:cubicBezTo>
                      <a:pt x="1398452" y="1779719"/>
                      <a:pt x="1398379" y="1783085"/>
                      <a:pt x="1389353" y="1756012"/>
                    </a:cubicBezTo>
                    <a:cubicBezTo>
                      <a:pt x="1390870" y="1742364"/>
                      <a:pt x="1391645" y="1728613"/>
                      <a:pt x="1393903" y="1715068"/>
                    </a:cubicBezTo>
                    <a:cubicBezTo>
                      <a:pt x="1396356" y="1700351"/>
                      <a:pt x="1400154" y="1700717"/>
                      <a:pt x="1407550" y="1687773"/>
                    </a:cubicBezTo>
                    <a:cubicBezTo>
                      <a:pt x="1445429" y="1621484"/>
                      <a:pt x="1395671" y="1706983"/>
                      <a:pt x="1421198" y="1655928"/>
                    </a:cubicBezTo>
                    <a:cubicBezTo>
                      <a:pt x="1423643" y="1651038"/>
                      <a:pt x="1427264" y="1646829"/>
                      <a:pt x="1430297" y="1642280"/>
                    </a:cubicBezTo>
                    <a:cubicBezTo>
                      <a:pt x="1433330" y="1633182"/>
                      <a:pt x="1437818" y="1624445"/>
                      <a:pt x="1439395" y="1614985"/>
                    </a:cubicBezTo>
                    <a:cubicBezTo>
                      <a:pt x="1440911" y="1605886"/>
                      <a:pt x="1439110" y="1595545"/>
                      <a:pt x="1443944" y="1587689"/>
                    </a:cubicBezTo>
                    <a:cubicBezTo>
                      <a:pt x="1451812" y="1574904"/>
                      <a:pt x="1463779" y="1564851"/>
                      <a:pt x="1475789" y="1555844"/>
                    </a:cubicBezTo>
                    <a:cubicBezTo>
                      <a:pt x="1481855" y="1551295"/>
                      <a:pt x="1487204" y="1545588"/>
                      <a:pt x="1493986" y="1542197"/>
                    </a:cubicBezTo>
                    <a:cubicBezTo>
                      <a:pt x="1502564" y="1537908"/>
                      <a:pt x="1521282" y="1533098"/>
                      <a:pt x="1521282" y="1533098"/>
                    </a:cubicBezTo>
                    <a:cubicBezTo>
                      <a:pt x="1533735" y="1523758"/>
                      <a:pt x="1542687" y="1515348"/>
                      <a:pt x="1557676" y="1510352"/>
                    </a:cubicBezTo>
                    <a:cubicBezTo>
                      <a:pt x="1590580" y="1499384"/>
                      <a:pt x="1603899" y="1500270"/>
                      <a:pt x="1639562" y="1496704"/>
                    </a:cubicBezTo>
                    <a:cubicBezTo>
                      <a:pt x="1671407" y="1498220"/>
                      <a:pt x="1703411" y="1497732"/>
                      <a:pt x="1735097" y="1501253"/>
                    </a:cubicBezTo>
                    <a:cubicBezTo>
                      <a:pt x="1781499" y="1506409"/>
                      <a:pt x="1744455" y="1513471"/>
                      <a:pt x="1789688" y="1528549"/>
                    </a:cubicBezTo>
                    <a:lnTo>
                      <a:pt x="1803335" y="1533098"/>
                    </a:lnTo>
                    <a:cubicBezTo>
                      <a:pt x="1807884" y="1536131"/>
                      <a:pt x="1813117" y="1538331"/>
                      <a:pt x="1816983" y="1542197"/>
                    </a:cubicBezTo>
                    <a:cubicBezTo>
                      <a:pt x="1852778" y="1577991"/>
                      <a:pt x="1795001" y="1532216"/>
                      <a:pt x="1839730" y="1569492"/>
                    </a:cubicBezTo>
                    <a:cubicBezTo>
                      <a:pt x="1859286" y="1585789"/>
                      <a:pt x="1846507" y="1572882"/>
                      <a:pt x="1867025" y="1583140"/>
                    </a:cubicBezTo>
                    <a:cubicBezTo>
                      <a:pt x="1871915" y="1585585"/>
                      <a:pt x="1875677" y="1590017"/>
                      <a:pt x="1880673" y="1592238"/>
                    </a:cubicBezTo>
                    <a:cubicBezTo>
                      <a:pt x="1889437" y="1596133"/>
                      <a:pt x="1907968" y="1601337"/>
                      <a:pt x="1907968" y="1601337"/>
                    </a:cubicBezTo>
                    <a:cubicBezTo>
                      <a:pt x="1923132" y="1599821"/>
                      <a:pt x="1938482" y="1599597"/>
                      <a:pt x="1953461" y="1596788"/>
                    </a:cubicBezTo>
                    <a:cubicBezTo>
                      <a:pt x="1962887" y="1595021"/>
                      <a:pt x="1971190" y="1588372"/>
                      <a:pt x="1980756" y="1587689"/>
                    </a:cubicBezTo>
                    <a:lnTo>
                      <a:pt x="2044446" y="1583140"/>
                    </a:lnTo>
                    <a:cubicBezTo>
                      <a:pt x="2056467" y="1580135"/>
                      <a:pt x="2078789" y="1574041"/>
                      <a:pt x="2089938" y="1574041"/>
                    </a:cubicBezTo>
                    <a:cubicBezTo>
                      <a:pt x="2108198" y="1574041"/>
                      <a:pt x="2126333" y="1577074"/>
                      <a:pt x="2144530" y="1578591"/>
                    </a:cubicBezTo>
                    <a:cubicBezTo>
                      <a:pt x="2149079" y="1580107"/>
                      <a:pt x="2153382" y="1583140"/>
                      <a:pt x="2158177" y="1583140"/>
                    </a:cubicBezTo>
                    <a:cubicBezTo>
                      <a:pt x="2218122" y="1583140"/>
                      <a:pt x="2186166" y="1581829"/>
                      <a:pt x="2217318" y="1574041"/>
                    </a:cubicBezTo>
                    <a:cubicBezTo>
                      <a:pt x="2224819" y="1572166"/>
                      <a:pt x="2232604" y="1571526"/>
                      <a:pt x="2240064" y="1569492"/>
                    </a:cubicBezTo>
                    <a:cubicBezTo>
                      <a:pt x="2249317" y="1566969"/>
                      <a:pt x="2267359" y="1560394"/>
                      <a:pt x="2267359" y="1560394"/>
                    </a:cubicBezTo>
                    <a:cubicBezTo>
                      <a:pt x="2271908" y="1561910"/>
                      <a:pt x="2277262" y="1561947"/>
                      <a:pt x="2281007" y="1564943"/>
                    </a:cubicBezTo>
                    <a:cubicBezTo>
                      <a:pt x="2285277" y="1568359"/>
                      <a:pt x="2285029" y="1576560"/>
                      <a:pt x="2290106" y="1578591"/>
                    </a:cubicBezTo>
                    <a:cubicBezTo>
                      <a:pt x="2294558" y="1580372"/>
                      <a:pt x="2299346" y="1575930"/>
                      <a:pt x="2303753" y="1574041"/>
                    </a:cubicBezTo>
                    <a:cubicBezTo>
                      <a:pt x="2309986" y="1571370"/>
                      <a:pt x="2316062" y="1568308"/>
                      <a:pt x="2321950" y="1564943"/>
                    </a:cubicBezTo>
                    <a:cubicBezTo>
                      <a:pt x="2343410" y="1552680"/>
                      <a:pt x="2330233" y="1558773"/>
                      <a:pt x="2349246" y="1537647"/>
                    </a:cubicBezTo>
                    <a:cubicBezTo>
                      <a:pt x="2357854" y="1528083"/>
                      <a:pt x="2369404" y="1521058"/>
                      <a:pt x="2376541" y="1510352"/>
                    </a:cubicBezTo>
                    <a:cubicBezTo>
                      <a:pt x="2397398" y="1479066"/>
                      <a:pt x="2391279" y="1493430"/>
                      <a:pt x="2399288" y="1469409"/>
                    </a:cubicBezTo>
                    <a:cubicBezTo>
                      <a:pt x="2397771" y="1455761"/>
                      <a:pt x="2401248" y="1440556"/>
                      <a:pt x="2394738" y="1428465"/>
                    </a:cubicBezTo>
                    <a:cubicBezTo>
                      <a:pt x="2389554" y="1418837"/>
                      <a:pt x="2367443" y="1410268"/>
                      <a:pt x="2367443" y="1410268"/>
                    </a:cubicBezTo>
                    <a:cubicBezTo>
                      <a:pt x="2361377" y="1401170"/>
                      <a:pt x="2351898" y="1393581"/>
                      <a:pt x="2349246" y="1382973"/>
                    </a:cubicBezTo>
                    <a:cubicBezTo>
                      <a:pt x="2346213" y="1370842"/>
                      <a:pt x="2341915" y="1358958"/>
                      <a:pt x="2340147" y="1346579"/>
                    </a:cubicBezTo>
                    <a:cubicBezTo>
                      <a:pt x="2334920" y="1309987"/>
                      <a:pt x="2338989" y="1324907"/>
                      <a:pt x="2331049" y="1301086"/>
                    </a:cubicBezTo>
                    <a:cubicBezTo>
                      <a:pt x="2330663" y="1298381"/>
                      <a:pt x="2327727" y="1264259"/>
                      <a:pt x="2321950" y="1255594"/>
                    </a:cubicBezTo>
                    <a:cubicBezTo>
                      <a:pt x="2318381" y="1250241"/>
                      <a:pt x="2312852" y="1246495"/>
                      <a:pt x="2308303" y="1241946"/>
                    </a:cubicBezTo>
                    <a:cubicBezTo>
                      <a:pt x="2299445" y="1215376"/>
                      <a:pt x="2310683" y="1239777"/>
                      <a:pt x="2290106" y="1219200"/>
                    </a:cubicBezTo>
                    <a:cubicBezTo>
                      <a:pt x="2256249" y="1185343"/>
                      <a:pt x="2294974" y="1213348"/>
                      <a:pt x="2262810" y="1191904"/>
                    </a:cubicBezTo>
                    <a:cubicBezTo>
                      <a:pt x="2261294" y="1187355"/>
                      <a:pt x="2260640" y="1182420"/>
                      <a:pt x="2258261" y="1178256"/>
                    </a:cubicBezTo>
                    <a:cubicBezTo>
                      <a:pt x="2250014" y="1163824"/>
                      <a:pt x="2242559" y="1160499"/>
                      <a:pt x="2235515" y="1146412"/>
                    </a:cubicBezTo>
                    <a:cubicBezTo>
                      <a:pt x="2216677" y="1108738"/>
                      <a:pt x="2247943" y="1158233"/>
                      <a:pt x="2221867" y="1119116"/>
                    </a:cubicBezTo>
                    <a:cubicBezTo>
                      <a:pt x="2220351" y="1113050"/>
                      <a:pt x="2219036" y="1106931"/>
                      <a:pt x="2217318" y="1100919"/>
                    </a:cubicBezTo>
                    <a:cubicBezTo>
                      <a:pt x="2204265" y="1055234"/>
                      <a:pt x="2222440" y="1125959"/>
                      <a:pt x="2208219" y="1069074"/>
                    </a:cubicBezTo>
                    <a:cubicBezTo>
                      <a:pt x="2209735" y="1055426"/>
                      <a:pt x="2210680" y="1041703"/>
                      <a:pt x="2212768" y="1028131"/>
                    </a:cubicBezTo>
                    <a:cubicBezTo>
                      <a:pt x="2213719" y="1021951"/>
                      <a:pt x="2214216" y="1015363"/>
                      <a:pt x="2217318" y="1009934"/>
                    </a:cubicBezTo>
                    <a:cubicBezTo>
                      <a:pt x="2220510" y="1004348"/>
                      <a:pt x="2226778" y="1001171"/>
                      <a:pt x="2230965" y="996286"/>
                    </a:cubicBezTo>
                    <a:cubicBezTo>
                      <a:pt x="2235899" y="990529"/>
                      <a:pt x="2240206" y="984259"/>
                      <a:pt x="2244613" y="978089"/>
                    </a:cubicBezTo>
                    <a:cubicBezTo>
                      <a:pt x="2247791" y="973640"/>
                      <a:pt x="2249846" y="968307"/>
                      <a:pt x="2253712" y="964441"/>
                    </a:cubicBezTo>
                    <a:cubicBezTo>
                      <a:pt x="2262531" y="955622"/>
                      <a:pt x="2269907" y="954494"/>
                      <a:pt x="2281007" y="950794"/>
                    </a:cubicBezTo>
                    <a:cubicBezTo>
                      <a:pt x="2302262" y="887031"/>
                      <a:pt x="2285627" y="945267"/>
                      <a:pt x="2294655" y="818865"/>
                    </a:cubicBezTo>
                    <a:cubicBezTo>
                      <a:pt x="2295232" y="810780"/>
                      <a:pt x="2301532" y="786808"/>
                      <a:pt x="2303753" y="777922"/>
                    </a:cubicBezTo>
                    <a:cubicBezTo>
                      <a:pt x="2305270" y="756692"/>
                      <a:pt x="2305952" y="735386"/>
                      <a:pt x="2308303" y="714232"/>
                    </a:cubicBezTo>
                    <a:cubicBezTo>
                      <a:pt x="2309747" y="701236"/>
                      <a:pt x="2319205" y="679717"/>
                      <a:pt x="2321950" y="668740"/>
                    </a:cubicBezTo>
                    <a:lnTo>
                      <a:pt x="2326500" y="650543"/>
                    </a:lnTo>
                    <a:cubicBezTo>
                      <a:pt x="2324576" y="635153"/>
                      <a:pt x="2327254" y="612502"/>
                      <a:pt x="2312852" y="600501"/>
                    </a:cubicBezTo>
                    <a:cubicBezTo>
                      <a:pt x="2307642" y="596160"/>
                      <a:pt x="2300721" y="594436"/>
                      <a:pt x="2294655" y="591403"/>
                    </a:cubicBezTo>
                    <a:cubicBezTo>
                      <a:pt x="2273418" y="570166"/>
                      <a:pt x="2289524" y="584488"/>
                      <a:pt x="2267359" y="568656"/>
                    </a:cubicBezTo>
                    <a:cubicBezTo>
                      <a:pt x="2261189" y="564249"/>
                      <a:pt x="2255943" y="558400"/>
                      <a:pt x="2249162" y="555009"/>
                    </a:cubicBezTo>
                    <a:cubicBezTo>
                      <a:pt x="2238082" y="549469"/>
                      <a:pt x="2216733" y="544627"/>
                      <a:pt x="2203670" y="541361"/>
                    </a:cubicBezTo>
                    <a:cubicBezTo>
                      <a:pt x="2124816" y="542877"/>
                      <a:pt x="2045872" y="541836"/>
                      <a:pt x="1967109" y="545910"/>
                    </a:cubicBezTo>
                    <a:cubicBezTo>
                      <a:pt x="1954423" y="546566"/>
                      <a:pt x="1936508" y="555488"/>
                      <a:pt x="1926165" y="564107"/>
                    </a:cubicBezTo>
                    <a:cubicBezTo>
                      <a:pt x="1921223" y="568226"/>
                      <a:pt x="1918104" y="574563"/>
                      <a:pt x="1912518" y="577755"/>
                    </a:cubicBezTo>
                    <a:cubicBezTo>
                      <a:pt x="1907089" y="580857"/>
                      <a:pt x="1900518" y="581478"/>
                      <a:pt x="1894321" y="582304"/>
                    </a:cubicBezTo>
                    <a:cubicBezTo>
                      <a:pt x="1877718" y="584518"/>
                      <a:pt x="1860960" y="585337"/>
                      <a:pt x="1844279" y="586853"/>
                    </a:cubicBezTo>
                    <a:lnTo>
                      <a:pt x="1616816" y="582304"/>
                    </a:lnTo>
                    <a:cubicBezTo>
                      <a:pt x="1607598" y="581975"/>
                      <a:pt x="1598587" y="579455"/>
                      <a:pt x="1589521" y="577755"/>
                    </a:cubicBezTo>
                    <a:cubicBezTo>
                      <a:pt x="1502271" y="561395"/>
                      <a:pt x="1578794" y="574450"/>
                      <a:pt x="1516732" y="564107"/>
                    </a:cubicBezTo>
                    <a:cubicBezTo>
                      <a:pt x="1512183" y="561074"/>
                      <a:pt x="1508110" y="557163"/>
                      <a:pt x="1503085" y="555009"/>
                    </a:cubicBezTo>
                    <a:cubicBezTo>
                      <a:pt x="1497338" y="552546"/>
                      <a:pt x="1490900" y="552177"/>
                      <a:pt x="1484888" y="550459"/>
                    </a:cubicBezTo>
                    <a:cubicBezTo>
                      <a:pt x="1480277" y="549142"/>
                      <a:pt x="1475789" y="547426"/>
                      <a:pt x="1471240" y="545910"/>
                    </a:cubicBezTo>
                    <a:cubicBezTo>
                      <a:pt x="1466691" y="541361"/>
                      <a:pt x="1463178" y="535454"/>
                      <a:pt x="1457592" y="532262"/>
                    </a:cubicBezTo>
                    <a:cubicBezTo>
                      <a:pt x="1452163" y="529160"/>
                      <a:pt x="1445384" y="529510"/>
                      <a:pt x="1439395" y="527713"/>
                    </a:cubicBezTo>
                    <a:cubicBezTo>
                      <a:pt x="1430209" y="524957"/>
                      <a:pt x="1421198" y="521648"/>
                      <a:pt x="1412100" y="518615"/>
                    </a:cubicBezTo>
                    <a:cubicBezTo>
                      <a:pt x="1407551" y="517098"/>
                      <a:pt x="1402442" y="516725"/>
                      <a:pt x="1398452" y="514065"/>
                    </a:cubicBezTo>
                    <a:cubicBezTo>
                      <a:pt x="1380814" y="502307"/>
                      <a:pt x="1389991" y="506696"/>
                      <a:pt x="1371156" y="500418"/>
                    </a:cubicBezTo>
                    <a:cubicBezTo>
                      <a:pt x="1366607" y="497385"/>
                      <a:pt x="1361375" y="495185"/>
                      <a:pt x="1357509" y="491319"/>
                    </a:cubicBezTo>
                    <a:cubicBezTo>
                      <a:pt x="1353643" y="487453"/>
                      <a:pt x="1352680" y="481087"/>
                      <a:pt x="1348410" y="477671"/>
                    </a:cubicBezTo>
                    <a:cubicBezTo>
                      <a:pt x="1344665" y="474675"/>
                      <a:pt x="1339311" y="474638"/>
                      <a:pt x="1334762" y="473122"/>
                    </a:cubicBezTo>
                    <a:cubicBezTo>
                      <a:pt x="1304477" y="442835"/>
                      <a:pt x="1337092" y="471383"/>
                      <a:pt x="1307467" y="454925"/>
                    </a:cubicBezTo>
                    <a:cubicBezTo>
                      <a:pt x="1297908" y="449615"/>
                      <a:pt x="1290545" y="440186"/>
                      <a:pt x="1280171" y="436728"/>
                    </a:cubicBezTo>
                    <a:lnTo>
                      <a:pt x="1252876" y="427629"/>
                    </a:lnTo>
                    <a:cubicBezTo>
                      <a:pt x="1238457" y="406003"/>
                      <a:pt x="1248963" y="415710"/>
                      <a:pt x="1216482" y="404883"/>
                    </a:cubicBezTo>
                    <a:lnTo>
                      <a:pt x="1202834" y="400334"/>
                    </a:lnTo>
                    <a:lnTo>
                      <a:pt x="1189186" y="395785"/>
                    </a:lnTo>
                    <a:cubicBezTo>
                      <a:pt x="1180088" y="389719"/>
                      <a:pt x="1172499" y="380240"/>
                      <a:pt x="1161891" y="377588"/>
                    </a:cubicBezTo>
                    <a:lnTo>
                      <a:pt x="1125497" y="368489"/>
                    </a:lnTo>
                    <a:cubicBezTo>
                      <a:pt x="1120948" y="365456"/>
                      <a:pt x="1116739" y="361836"/>
                      <a:pt x="1111849" y="359391"/>
                    </a:cubicBezTo>
                    <a:cubicBezTo>
                      <a:pt x="1104572" y="355752"/>
                      <a:pt x="1086814" y="352237"/>
                      <a:pt x="1080004" y="350292"/>
                    </a:cubicBezTo>
                    <a:cubicBezTo>
                      <a:pt x="1075393" y="348975"/>
                      <a:pt x="1070905" y="347259"/>
                      <a:pt x="1066356" y="345743"/>
                    </a:cubicBezTo>
                    <a:cubicBezTo>
                      <a:pt x="1044729" y="331324"/>
                      <a:pt x="1057896" y="338373"/>
                      <a:pt x="1025413" y="327546"/>
                    </a:cubicBezTo>
                    <a:lnTo>
                      <a:pt x="1011765" y="322997"/>
                    </a:lnTo>
                    <a:cubicBezTo>
                      <a:pt x="1008769" y="314007"/>
                      <a:pt x="1006135" y="302114"/>
                      <a:pt x="998118" y="295701"/>
                    </a:cubicBezTo>
                    <a:cubicBezTo>
                      <a:pt x="994373" y="292705"/>
                      <a:pt x="989019" y="292668"/>
                      <a:pt x="984470" y="291152"/>
                    </a:cubicBezTo>
                    <a:cubicBezTo>
                      <a:pt x="982954" y="286603"/>
                      <a:pt x="982581" y="281494"/>
                      <a:pt x="979921" y="277504"/>
                    </a:cubicBezTo>
                    <a:cubicBezTo>
                      <a:pt x="976352" y="272151"/>
                      <a:pt x="970392" y="268798"/>
                      <a:pt x="966273" y="263856"/>
                    </a:cubicBezTo>
                    <a:cubicBezTo>
                      <a:pt x="962773" y="259656"/>
                      <a:pt x="960207" y="254758"/>
                      <a:pt x="957174" y="250209"/>
                    </a:cubicBezTo>
                    <a:cubicBezTo>
                      <a:pt x="955658" y="245660"/>
                      <a:pt x="954769" y="240850"/>
                      <a:pt x="952625" y="236561"/>
                    </a:cubicBezTo>
                    <a:cubicBezTo>
                      <a:pt x="950180" y="231671"/>
                      <a:pt x="944966" y="228188"/>
                      <a:pt x="943527" y="222913"/>
                    </a:cubicBezTo>
                    <a:cubicBezTo>
                      <a:pt x="940310" y="211118"/>
                      <a:pt x="942194" y="198314"/>
                      <a:pt x="938977" y="186519"/>
                    </a:cubicBezTo>
                    <a:cubicBezTo>
                      <a:pt x="936443" y="177227"/>
                      <a:pt x="924832" y="166998"/>
                      <a:pt x="916231" y="163773"/>
                    </a:cubicBezTo>
                    <a:cubicBezTo>
                      <a:pt x="908991" y="161058"/>
                      <a:pt x="901067" y="160740"/>
                      <a:pt x="893485" y="159223"/>
                    </a:cubicBezTo>
                    <a:cubicBezTo>
                      <a:pt x="884386" y="153157"/>
                      <a:pt x="876563" y="144484"/>
                      <a:pt x="866189" y="141026"/>
                    </a:cubicBezTo>
                    <a:lnTo>
                      <a:pt x="838894" y="131928"/>
                    </a:lnTo>
                    <a:cubicBezTo>
                      <a:pt x="827161" y="133604"/>
                      <a:pt x="806104" y="134675"/>
                      <a:pt x="793401" y="141026"/>
                    </a:cubicBezTo>
                    <a:cubicBezTo>
                      <a:pt x="758123" y="158665"/>
                      <a:pt x="800410" y="143239"/>
                      <a:pt x="766106" y="154674"/>
                    </a:cubicBezTo>
                    <a:cubicBezTo>
                      <a:pt x="753327" y="153512"/>
                      <a:pt x="719918" y="154327"/>
                      <a:pt x="702416" y="145576"/>
                    </a:cubicBezTo>
                    <a:cubicBezTo>
                      <a:pt x="697526" y="143131"/>
                      <a:pt x="693764" y="138698"/>
                      <a:pt x="688768" y="136477"/>
                    </a:cubicBezTo>
                    <a:cubicBezTo>
                      <a:pt x="680004" y="132582"/>
                      <a:pt x="661473" y="127379"/>
                      <a:pt x="661473" y="127379"/>
                    </a:cubicBezTo>
                    <a:cubicBezTo>
                      <a:pt x="656924" y="122830"/>
                      <a:pt x="653178" y="117300"/>
                      <a:pt x="647825" y="113731"/>
                    </a:cubicBezTo>
                    <a:cubicBezTo>
                      <a:pt x="643835" y="111071"/>
                      <a:pt x="638466" y="111327"/>
                      <a:pt x="634177" y="109182"/>
                    </a:cubicBezTo>
                    <a:cubicBezTo>
                      <a:pt x="629287" y="106737"/>
                      <a:pt x="625079" y="103116"/>
                      <a:pt x="620530" y="100083"/>
                    </a:cubicBezTo>
                    <a:cubicBezTo>
                      <a:pt x="600180" y="69559"/>
                      <a:pt x="624153" y="99466"/>
                      <a:pt x="597783" y="81886"/>
                    </a:cubicBezTo>
                    <a:cubicBezTo>
                      <a:pt x="592430" y="78317"/>
                      <a:pt x="589488" y="71807"/>
                      <a:pt x="584135" y="68238"/>
                    </a:cubicBezTo>
                    <a:cubicBezTo>
                      <a:pt x="580145" y="65578"/>
                      <a:pt x="574777" y="65833"/>
                      <a:pt x="570488" y="63689"/>
                    </a:cubicBezTo>
                    <a:cubicBezTo>
                      <a:pt x="539070" y="47981"/>
                      <a:pt x="576516" y="59511"/>
                      <a:pt x="538643" y="50041"/>
                    </a:cubicBezTo>
                    <a:cubicBezTo>
                      <a:pt x="529544" y="43975"/>
                      <a:pt x="521721" y="35302"/>
                      <a:pt x="511347" y="31844"/>
                    </a:cubicBezTo>
                    <a:cubicBezTo>
                      <a:pt x="478121" y="20769"/>
                      <a:pt x="493356" y="25072"/>
                      <a:pt x="465855" y="18197"/>
                    </a:cubicBezTo>
                    <a:cubicBezTo>
                      <a:pt x="461306" y="15164"/>
                      <a:pt x="457203" y="11319"/>
                      <a:pt x="452207" y="9098"/>
                    </a:cubicBezTo>
                    <a:cubicBezTo>
                      <a:pt x="443443" y="5203"/>
                      <a:pt x="424912" y="0"/>
                      <a:pt x="424912" y="0"/>
                    </a:cubicBezTo>
                    <a:cubicBezTo>
                      <a:pt x="414432" y="1747"/>
                      <a:pt x="395166" y="3499"/>
                      <a:pt x="383968" y="9098"/>
                    </a:cubicBezTo>
                    <a:cubicBezTo>
                      <a:pt x="379078" y="11543"/>
                      <a:pt x="374743" y="14981"/>
                      <a:pt x="370321" y="18197"/>
                    </a:cubicBezTo>
                    <a:cubicBezTo>
                      <a:pt x="358057" y="27116"/>
                      <a:pt x="346544" y="37080"/>
                      <a:pt x="333927" y="45492"/>
                    </a:cubicBezTo>
                    <a:cubicBezTo>
                      <a:pt x="329378" y="48525"/>
                      <a:pt x="324479" y="51091"/>
                      <a:pt x="320279" y="54591"/>
                    </a:cubicBezTo>
                    <a:cubicBezTo>
                      <a:pt x="299755" y="71694"/>
                      <a:pt x="314542" y="65018"/>
                      <a:pt x="292983" y="77337"/>
                    </a:cubicBezTo>
                    <a:cubicBezTo>
                      <a:pt x="287095" y="80702"/>
                      <a:pt x="280674" y="83070"/>
                      <a:pt x="274786" y="86435"/>
                    </a:cubicBezTo>
                    <a:cubicBezTo>
                      <a:pt x="263286" y="93007"/>
                      <a:pt x="253786" y="101590"/>
                      <a:pt x="242941" y="109182"/>
                    </a:cubicBezTo>
                    <a:cubicBezTo>
                      <a:pt x="233983" y="115453"/>
                      <a:pt x="215646" y="127379"/>
                      <a:pt x="215646" y="127379"/>
                    </a:cubicBezTo>
                    <a:cubicBezTo>
                      <a:pt x="212613" y="131928"/>
                      <a:pt x="210593" y="137348"/>
                      <a:pt x="206547" y="141026"/>
                    </a:cubicBezTo>
                    <a:cubicBezTo>
                      <a:pt x="172019" y="172415"/>
                      <a:pt x="179177" y="168346"/>
                      <a:pt x="151956" y="177421"/>
                    </a:cubicBezTo>
                    <a:cubicBezTo>
                      <a:pt x="137538" y="199047"/>
                      <a:pt x="144586" y="185883"/>
                      <a:pt x="133759" y="218364"/>
                    </a:cubicBezTo>
                    <a:cubicBezTo>
                      <a:pt x="132243" y="222913"/>
                      <a:pt x="130150" y="227310"/>
                      <a:pt x="129210" y="232012"/>
                    </a:cubicBezTo>
                    <a:cubicBezTo>
                      <a:pt x="123589" y="260120"/>
                      <a:pt x="128950" y="248325"/>
                      <a:pt x="115562" y="268406"/>
                    </a:cubicBezTo>
                    <a:cubicBezTo>
                      <a:pt x="111862" y="279505"/>
                      <a:pt x="110733" y="286883"/>
                      <a:pt x="101915" y="295701"/>
                    </a:cubicBezTo>
                    <a:cubicBezTo>
                      <a:pt x="98049" y="299567"/>
                      <a:pt x="92816" y="301767"/>
                      <a:pt x="88267" y="304800"/>
                    </a:cubicBezTo>
                    <a:cubicBezTo>
                      <a:pt x="64000" y="341196"/>
                      <a:pt x="95852" y="297214"/>
                      <a:pt x="65521" y="327546"/>
                    </a:cubicBezTo>
                    <a:cubicBezTo>
                      <a:pt x="61655" y="331412"/>
                      <a:pt x="59922" y="336994"/>
                      <a:pt x="56422" y="341194"/>
                    </a:cubicBezTo>
                    <a:cubicBezTo>
                      <a:pt x="27238" y="376214"/>
                      <a:pt x="56260" y="334610"/>
                      <a:pt x="33676" y="368489"/>
                    </a:cubicBezTo>
                    <a:cubicBezTo>
                      <a:pt x="30251" y="454111"/>
                      <a:pt x="36277" y="452320"/>
                      <a:pt x="24577" y="504967"/>
                    </a:cubicBezTo>
                    <a:cubicBezTo>
                      <a:pt x="23221" y="511070"/>
                      <a:pt x="22491" y="517417"/>
                      <a:pt x="20028" y="523164"/>
                    </a:cubicBezTo>
                    <a:cubicBezTo>
                      <a:pt x="-6445" y="584939"/>
                      <a:pt x="25565" y="492915"/>
                      <a:pt x="6380" y="550459"/>
                    </a:cubicBezTo>
                    <a:cubicBezTo>
                      <a:pt x="-988" y="624144"/>
                      <a:pt x="-3196" y="625740"/>
                      <a:pt x="6380" y="727880"/>
                    </a:cubicBezTo>
                    <a:cubicBezTo>
                      <a:pt x="6890" y="733324"/>
                      <a:pt x="12766" y="736781"/>
                      <a:pt x="15479" y="741528"/>
                    </a:cubicBezTo>
                    <a:cubicBezTo>
                      <a:pt x="18844" y="747416"/>
                      <a:pt x="22058" y="753428"/>
                      <a:pt x="24577" y="759725"/>
                    </a:cubicBezTo>
                    <a:cubicBezTo>
                      <a:pt x="43810" y="807809"/>
                      <a:pt x="19928" y="767775"/>
                      <a:pt x="56422" y="818865"/>
                    </a:cubicBezTo>
                    <a:cubicBezTo>
                      <a:pt x="59455" y="827964"/>
                      <a:pt x="60201" y="838181"/>
                      <a:pt x="65521" y="846161"/>
                    </a:cubicBezTo>
                    <a:lnTo>
                      <a:pt x="83718" y="873456"/>
                    </a:lnTo>
                    <a:cubicBezTo>
                      <a:pt x="85234" y="878005"/>
                      <a:pt x="87104" y="882452"/>
                      <a:pt x="88267" y="887104"/>
                    </a:cubicBezTo>
                    <a:cubicBezTo>
                      <a:pt x="90142" y="894605"/>
                      <a:pt x="90101" y="902610"/>
                      <a:pt x="92816" y="909850"/>
                    </a:cubicBezTo>
                    <a:cubicBezTo>
                      <a:pt x="94521" y="914398"/>
                      <a:pt x="114719" y="940491"/>
                      <a:pt x="115562" y="941695"/>
                    </a:cubicBezTo>
                    <a:cubicBezTo>
                      <a:pt x="121833" y="950654"/>
                      <a:pt x="126928" y="960452"/>
                      <a:pt x="133759" y="968991"/>
                    </a:cubicBezTo>
                    <a:cubicBezTo>
                      <a:pt x="139825" y="976573"/>
                      <a:pt x="146130" y="983969"/>
                      <a:pt x="151956" y="991737"/>
                    </a:cubicBezTo>
                    <a:cubicBezTo>
                      <a:pt x="164215" y="1008082"/>
                      <a:pt x="159356" y="1004148"/>
                      <a:pt x="170153" y="1023582"/>
                    </a:cubicBezTo>
                    <a:cubicBezTo>
                      <a:pt x="179296" y="1040040"/>
                      <a:pt x="183421" y="1045758"/>
                      <a:pt x="192900" y="1059976"/>
                    </a:cubicBezTo>
                    <a:cubicBezTo>
                      <a:pt x="204333" y="1094274"/>
                      <a:pt x="188912" y="1052001"/>
                      <a:pt x="206547" y="1087271"/>
                    </a:cubicBezTo>
                    <a:cubicBezTo>
                      <a:pt x="208692" y="1091560"/>
                      <a:pt x="209113" y="1096553"/>
                      <a:pt x="211097" y="1100919"/>
                    </a:cubicBezTo>
                    <a:cubicBezTo>
                      <a:pt x="216710" y="1113266"/>
                      <a:pt x="223228" y="1125182"/>
                      <a:pt x="229294" y="1137313"/>
                    </a:cubicBezTo>
                    <a:cubicBezTo>
                      <a:pt x="232327" y="1143379"/>
                      <a:pt x="233597" y="1150715"/>
                      <a:pt x="238392" y="1155510"/>
                    </a:cubicBezTo>
                    <a:lnTo>
                      <a:pt x="252040" y="1169158"/>
                    </a:lnTo>
                    <a:cubicBezTo>
                      <a:pt x="253556" y="1175224"/>
                      <a:pt x="254126" y="1181608"/>
                      <a:pt x="256589" y="1187355"/>
                    </a:cubicBezTo>
                    <a:cubicBezTo>
                      <a:pt x="258805" y="1192526"/>
                      <a:pt x="277784" y="1217132"/>
                      <a:pt x="279335" y="1219200"/>
                    </a:cubicBezTo>
                    <a:cubicBezTo>
                      <a:pt x="290163" y="1251682"/>
                      <a:pt x="280454" y="1241175"/>
                      <a:pt x="302082" y="1255594"/>
                    </a:cubicBezTo>
                    <a:cubicBezTo>
                      <a:pt x="322917" y="1286847"/>
                      <a:pt x="296397" y="1251956"/>
                      <a:pt x="329377" y="1278340"/>
                    </a:cubicBezTo>
                    <a:cubicBezTo>
                      <a:pt x="339425" y="1286378"/>
                      <a:pt x="345967" y="1298497"/>
                      <a:pt x="356673" y="1305635"/>
                    </a:cubicBezTo>
                    <a:cubicBezTo>
                      <a:pt x="390277" y="1328038"/>
                      <a:pt x="375220" y="1317271"/>
                      <a:pt x="402165" y="1337480"/>
                    </a:cubicBezTo>
                    <a:cubicBezTo>
                      <a:pt x="405198" y="1345062"/>
                      <a:pt x="408397" y="1352580"/>
                      <a:pt x="411264" y="1360226"/>
                    </a:cubicBezTo>
                    <a:cubicBezTo>
                      <a:pt x="412948" y="1364716"/>
                      <a:pt x="415813" y="1369079"/>
                      <a:pt x="415813" y="1373874"/>
                    </a:cubicBezTo>
                    <a:cubicBezTo>
                      <a:pt x="415813" y="1392134"/>
                      <a:pt x="414437" y="1410483"/>
                      <a:pt x="411264" y="1428465"/>
                    </a:cubicBezTo>
                    <a:cubicBezTo>
                      <a:pt x="409845" y="1436507"/>
                      <a:pt x="404956" y="1443537"/>
                      <a:pt x="402165" y="1451212"/>
                    </a:cubicBezTo>
                    <a:cubicBezTo>
                      <a:pt x="398888" y="1460225"/>
                      <a:pt x="397356" y="1469929"/>
                      <a:pt x="393067" y="1478507"/>
                    </a:cubicBezTo>
                    <a:cubicBezTo>
                      <a:pt x="385609" y="1493422"/>
                      <a:pt x="383436" y="1495624"/>
                      <a:pt x="379419" y="1510352"/>
                    </a:cubicBezTo>
                    <a:cubicBezTo>
                      <a:pt x="374484" y="1528448"/>
                      <a:pt x="370320" y="1546746"/>
                      <a:pt x="365771" y="1564943"/>
                    </a:cubicBezTo>
                    <a:lnTo>
                      <a:pt x="361222" y="1583140"/>
                    </a:lnTo>
                    <a:cubicBezTo>
                      <a:pt x="369178" y="1662695"/>
                      <a:pt x="353717" y="1651790"/>
                      <a:pt x="379419" y="1687773"/>
                    </a:cubicBezTo>
                    <a:cubicBezTo>
                      <a:pt x="383826" y="1693943"/>
                      <a:pt x="388518" y="1699904"/>
                      <a:pt x="393067" y="1705970"/>
                    </a:cubicBezTo>
                    <a:cubicBezTo>
                      <a:pt x="401923" y="1732540"/>
                      <a:pt x="390686" y="1708139"/>
                      <a:pt x="411264" y="1728716"/>
                    </a:cubicBezTo>
                    <a:cubicBezTo>
                      <a:pt x="453057" y="1770507"/>
                      <a:pt x="398945" y="1725899"/>
                      <a:pt x="438559" y="1760561"/>
                    </a:cubicBezTo>
                    <a:cubicBezTo>
                      <a:pt x="445866" y="1766955"/>
                      <a:pt x="453538" y="1772932"/>
                      <a:pt x="461306" y="1778758"/>
                    </a:cubicBezTo>
                    <a:cubicBezTo>
                      <a:pt x="465680" y="1782038"/>
                      <a:pt x="470753" y="1784356"/>
                      <a:pt x="474953" y="1787856"/>
                    </a:cubicBezTo>
                    <a:cubicBezTo>
                      <a:pt x="479896" y="1791975"/>
                      <a:pt x="483454" y="1797644"/>
                      <a:pt x="488601" y="1801504"/>
                    </a:cubicBezTo>
                    <a:cubicBezTo>
                      <a:pt x="533822" y="1835420"/>
                      <a:pt x="492756" y="1796561"/>
                      <a:pt x="524995" y="1828800"/>
                    </a:cubicBezTo>
                    <a:cubicBezTo>
                      <a:pt x="536429" y="1863103"/>
                      <a:pt x="519675" y="1822148"/>
                      <a:pt x="543192" y="1851546"/>
                    </a:cubicBezTo>
                    <a:cubicBezTo>
                      <a:pt x="546188" y="1855291"/>
                      <a:pt x="545412" y="1861002"/>
                      <a:pt x="547741" y="1865194"/>
                    </a:cubicBezTo>
                    <a:cubicBezTo>
                      <a:pt x="553051" y="1874753"/>
                      <a:pt x="559872" y="1883391"/>
                      <a:pt x="565938" y="1892489"/>
                    </a:cubicBezTo>
                    <a:cubicBezTo>
                      <a:pt x="568971" y="1897038"/>
                      <a:pt x="571171" y="1902271"/>
                      <a:pt x="575037" y="1906137"/>
                    </a:cubicBezTo>
                    <a:lnTo>
                      <a:pt x="588685" y="1919785"/>
                    </a:lnTo>
                    <a:cubicBezTo>
                      <a:pt x="591718" y="1925851"/>
                      <a:pt x="595264" y="1931686"/>
                      <a:pt x="597783" y="1937982"/>
                    </a:cubicBezTo>
                    <a:cubicBezTo>
                      <a:pt x="601379" y="1946973"/>
                      <a:pt x="605685" y="1970689"/>
                      <a:pt x="615980" y="1978925"/>
                    </a:cubicBezTo>
                    <a:cubicBezTo>
                      <a:pt x="619725" y="1981921"/>
                      <a:pt x="625220" y="1981585"/>
                      <a:pt x="629628" y="1983474"/>
                    </a:cubicBezTo>
                    <a:cubicBezTo>
                      <a:pt x="635861" y="1986145"/>
                      <a:pt x="641528" y="1990054"/>
                      <a:pt x="647825" y="1992573"/>
                    </a:cubicBezTo>
                    <a:cubicBezTo>
                      <a:pt x="722419" y="2022410"/>
                      <a:pt x="776989" y="2003987"/>
                      <a:pt x="875288" y="2006221"/>
                    </a:cubicBezTo>
                    <a:lnTo>
                      <a:pt x="916231" y="2015319"/>
                    </a:lnTo>
                    <a:cubicBezTo>
                      <a:pt x="922323" y="2016725"/>
                      <a:pt x="928176" y="2019868"/>
                      <a:pt x="934428" y="2019868"/>
                    </a:cubicBezTo>
                    <a:cubicBezTo>
                      <a:pt x="955712" y="2019868"/>
                      <a:pt x="976888" y="2016835"/>
                      <a:pt x="998118" y="2015319"/>
                    </a:cubicBezTo>
                    <a:cubicBezTo>
                      <a:pt x="1002667" y="2013803"/>
                      <a:pt x="1007084" y="2011810"/>
                      <a:pt x="1011765" y="2010770"/>
                    </a:cubicBezTo>
                    <a:cubicBezTo>
                      <a:pt x="1024353" y="2007973"/>
                      <a:pt x="1040416" y="2007818"/>
                      <a:pt x="1052709" y="2001671"/>
                    </a:cubicBezTo>
                    <a:cubicBezTo>
                      <a:pt x="1057599" y="1999226"/>
                      <a:pt x="1061466" y="1995018"/>
                      <a:pt x="1066356" y="1992573"/>
                    </a:cubicBezTo>
                    <a:cubicBezTo>
                      <a:pt x="1083307" y="1984097"/>
                      <a:pt x="1093380" y="1981766"/>
                      <a:pt x="1111849" y="1978925"/>
                    </a:cubicBezTo>
                    <a:cubicBezTo>
                      <a:pt x="1168316" y="1970238"/>
                      <a:pt x="1217998" y="1958453"/>
                      <a:pt x="1243777" y="1951629"/>
                    </a:cubicBezTo>
                    <a:close/>
                  </a:path>
                </a:pathLst>
              </a:custGeom>
              <a:solidFill>
                <a:srgbClr val="F6A21D">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5" name="TextBox 14">
              <a:extLst>
                <a:ext uri="{FF2B5EF4-FFF2-40B4-BE49-F238E27FC236}">
                  <a16:creationId xmlns:a16="http://schemas.microsoft.com/office/drawing/2014/main" id="{30AA50B1-D84F-4DAA-B004-186B0B194A0D}"/>
                </a:ext>
              </a:extLst>
            </p:cNvPr>
            <p:cNvSpPr txBox="1"/>
            <p:nvPr/>
          </p:nvSpPr>
          <p:spPr>
            <a:xfrm>
              <a:off x="6936074" y="6029760"/>
              <a:ext cx="655534" cy="430887"/>
            </a:xfrm>
            <a:prstGeom prst="rect">
              <a:avLst/>
            </a:prstGeom>
            <a:noFill/>
          </p:spPr>
          <p:txBody>
            <a:bodyPr wrap="square" rtlCol="0">
              <a:spAutoFit/>
            </a:bodyPr>
            <a:lstStyle/>
            <a:p>
              <a:r>
                <a:rPr lang="en-GB" sz="1100" dirty="0">
                  <a:solidFill>
                    <a:schemeClr val="accent5">
                      <a:lumMod val="40000"/>
                      <a:lumOff val="60000"/>
                    </a:schemeClr>
                  </a:solidFill>
                  <a:latin typeface="Times New Roman" panose="02020603050405020304" pitchFamily="18" charset="0"/>
                  <a:cs typeface="Times New Roman" panose="02020603050405020304" pitchFamily="18" charset="0"/>
                </a:rPr>
                <a:t>Gialova wetland</a:t>
              </a:r>
            </a:p>
          </p:txBody>
        </p:sp>
        <p:sp>
          <p:nvSpPr>
            <p:cNvPr id="16" name="TextBox 15">
              <a:extLst>
                <a:ext uri="{FF2B5EF4-FFF2-40B4-BE49-F238E27FC236}">
                  <a16:creationId xmlns:a16="http://schemas.microsoft.com/office/drawing/2014/main" id="{BA979019-76D3-4B89-AEA1-840C96FCA1C7}"/>
                </a:ext>
              </a:extLst>
            </p:cNvPr>
            <p:cNvSpPr txBox="1"/>
            <p:nvPr/>
          </p:nvSpPr>
          <p:spPr>
            <a:xfrm>
              <a:off x="7884553" y="5270785"/>
              <a:ext cx="1068061" cy="430887"/>
            </a:xfrm>
            <a:prstGeom prst="rect">
              <a:avLst/>
            </a:prstGeom>
            <a:noFill/>
          </p:spPr>
          <p:txBody>
            <a:bodyPr wrap="square" rtlCol="0">
              <a:spAutoFit/>
            </a:bodyPr>
            <a:lstStyle/>
            <a:p>
              <a:pPr algn="ctr"/>
              <a:r>
                <a:rPr lang="en-GB" sz="1100" dirty="0">
                  <a:solidFill>
                    <a:schemeClr val="accent4">
                      <a:lumMod val="60000"/>
                      <a:lumOff val="40000"/>
                    </a:schemeClr>
                  </a:solidFill>
                  <a:latin typeface="Times New Roman" panose="02020603050405020304" pitchFamily="18" charset="0"/>
                  <a:cs typeface="Times New Roman" panose="02020603050405020304" pitchFamily="18" charset="0"/>
                </a:rPr>
                <a:t>Groundwater aquifer</a:t>
              </a:r>
            </a:p>
          </p:txBody>
        </p:sp>
        <p:sp>
          <p:nvSpPr>
            <p:cNvPr id="17" name="TextBox 16">
              <a:extLst>
                <a:ext uri="{FF2B5EF4-FFF2-40B4-BE49-F238E27FC236}">
                  <a16:creationId xmlns:a16="http://schemas.microsoft.com/office/drawing/2014/main" id="{B0510F52-F934-416C-B6B0-7C9CAD1BC06B}"/>
                </a:ext>
              </a:extLst>
            </p:cNvPr>
            <p:cNvSpPr txBox="1"/>
            <p:nvPr/>
          </p:nvSpPr>
          <p:spPr>
            <a:xfrm>
              <a:off x="8710152" y="4660926"/>
              <a:ext cx="1068061" cy="261610"/>
            </a:xfrm>
            <a:prstGeom prst="rect">
              <a:avLst/>
            </a:prstGeom>
            <a:noFill/>
          </p:spPr>
          <p:txBody>
            <a:bodyPr wrap="square" rtlCol="0">
              <a:spAutoFit/>
            </a:bodyPr>
            <a:lstStyle/>
            <a:p>
              <a:pPr algn="ctr"/>
              <a:r>
                <a:rPr lang="en-GB" sz="1100" dirty="0" err="1">
                  <a:solidFill>
                    <a:schemeClr val="accent6">
                      <a:lumMod val="40000"/>
                      <a:lumOff val="60000"/>
                    </a:schemeClr>
                  </a:solidFill>
                  <a:latin typeface="Times New Roman" panose="02020603050405020304" pitchFamily="18" charset="0"/>
                  <a:cs typeface="Times New Roman" panose="02020603050405020304" pitchFamily="18" charset="0"/>
                </a:rPr>
                <a:t>Catchemnt</a:t>
              </a:r>
              <a:endParaRPr lang="en-GB" sz="11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grpSp>
      <p:grpSp>
        <p:nvGrpSpPr>
          <p:cNvPr id="5" name="Group 4">
            <a:extLst>
              <a:ext uri="{FF2B5EF4-FFF2-40B4-BE49-F238E27FC236}">
                <a16:creationId xmlns:a16="http://schemas.microsoft.com/office/drawing/2014/main" id="{08273B20-E787-46E4-8CED-42EC90FE5251}"/>
              </a:ext>
            </a:extLst>
          </p:cNvPr>
          <p:cNvGrpSpPr/>
          <p:nvPr/>
        </p:nvGrpSpPr>
        <p:grpSpPr>
          <a:xfrm>
            <a:off x="9410212" y="5203133"/>
            <a:ext cx="1160921" cy="720317"/>
            <a:chOff x="9427617" y="5197293"/>
            <a:chExt cx="1160921" cy="720317"/>
          </a:xfrm>
        </p:grpSpPr>
        <p:sp>
          <p:nvSpPr>
            <p:cNvPr id="19" name="Oval 18">
              <a:extLst>
                <a:ext uri="{FF2B5EF4-FFF2-40B4-BE49-F238E27FC236}">
                  <a16:creationId xmlns:a16="http://schemas.microsoft.com/office/drawing/2014/main" id="{C0BE0E22-E35A-41E3-94B3-0C5D2358BE5D}"/>
                </a:ext>
              </a:extLst>
            </p:cNvPr>
            <p:cNvSpPr/>
            <p:nvPr/>
          </p:nvSpPr>
          <p:spPr>
            <a:xfrm>
              <a:off x="9434960" y="5725576"/>
              <a:ext cx="81245" cy="9018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5EE0B5B8-594B-4172-A185-E676FD30D484}"/>
                </a:ext>
              </a:extLst>
            </p:cNvPr>
            <p:cNvSpPr txBox="1"/>
            <p:nvPr/>
          </p:nvSpPr>
          <p:spPr>
            <a:xfrm>
              <a:off x="9517686" y="5640611"/>
              <a:ext cx="972079" cy="276999"/>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Irrigation</a:t>
              </a:r>
            </a:p>
          </p:txBody>
        </p:sp>
        <p:sp>
          <p:nvSpPr>
            <p:cNvPr id="21" name="Oval 20">
              <a:extLst>
                <a:ext uri="{FF2B5EF4-FFF2-40B4-BE49-F238E27FC236}">
                  <a16:creationId xmlns:a16="http://schemas.microsoft.com/office/drawing/2014/main" id="{67FA5286-C52B-43D5-999D-AE07EF7F06C2}"/>
                </a:ext>
              </a:extLst>
            </p:cNvPr>
            <p:cNvSpPr/>
            <p:nvPr/>
          </p:nvSpPr>
          <p:spPr>
            <a:xfrm>
              <a:off x="9427617" y="5479392"/>
              <a:ext cx="81245" cy="9018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FC06C2FE-031A-4667-81CB-39DAB961D0F0}"/>
                </a:ext>
              </a:extLst>
            </p:cNvPr>
            <p:cNvSpPr txBox="1"/>
            <p:nvPr/>
          </p:nvSpPr>
          <p:spPr>
            <a:xfrm>
              <a:off x="9510343" y="5416153"/>
              <a:ext cx="1078195" cy="276999"/>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Municipal use</a:t>
              </a:r>
            </a:p>
          </p:txBody>
        </p:sp>
        <p:sp>
          <p:nvSpPr>
            <p:cNvPr id="23" name="TextBox 22">
              <a:extLst>
                <a:ext uri="{FF2B5EF4-FFF2-40B4-BE49-F238E27FC236}">
                  <a16:creationId xmlns:a16="http://schemas.microsoft.com/office/drawing/2014/main" id="{C72D2B48-2BED-49F9-B956-AD0129BFE6B1}"/>
                </a:ext>
              </a:extLst>
            </p:cNvPr>
            <p:cNvSpPr txBox="1"/>
            <p:nvPr/>
          </p:nvSpPr>
          <p:spPr>
            <a:xfrm>
              <a:off x="9459851" y="5197293"/>
              <a:ext cx="972079" cy="276999"/>
            </a:xfrm>
            <a:prstGeom prst="rect">
              <a:avLst/>
            </a:prstGeom>
            <a:noFill/>
          </p:spPr>
          <p:txBody>
            <a:bodyPr wrap="square" rtlCol="0">
              <a:spAutoFit/>
            </a:bodyPr>
            <a:lstStyle/>
            <a:p>
              <a:r>
                <a:rPr lang="en-GB" sz="1200" u="sng" dirty="0">
                  <a:solidFill>
                    <a:schemeClr val="bg1"/>
                  </a:solidFill>
                  <a:latin typeface="Times New Roman" panose="02020603050405020304" pitchFamily="18" charset="0"/>
                  <a:cs typeface="Times New Roman" panose="02020603050405020304" pitchFamily="18" charset="0"/>
                </a:rPr>
                <a:t>Wells</a:t>
              </a:r>
            </a:p>
          </p:txBody>
        </p:sp>
      </p:grpSp>
    </p:spTree>
    <p:extLst>
      <p:ext uri="{BB962C8B-B14F-4D97-AF65-F5344CB8AC3E}">
        <p14:creationId xmlns:p14="http://schemas.microsoft.com/office/powerpoint/2010/main" val="9611111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80D3CA11-B51F-4556-B3EA-AE1041C8C133}"/>
              </a:ext>
            </a:extLst>
          </p:cNvPr>
          <p:cNvGrpSpPr/>
          <p:nvPr/>
        </p:nvGrpSpPr>
        <p:grpSpPr>
          <a:xfrm>
            <a:off x="3018825" y="788698"/>
            <a:ext cx="4733383" cy="2632232"/>
            <a:chOff x="5855369" y="4182698"/>
            <a:chExt cx="4733383" cy="2632232"/>
          </a:xfrm>
        </p:grpSpPr>
        <p:grpSp>
          <p:nvGrpSpPr>
            <p:cNvPr id="30" name="Group 29">
              <a:extLst>
                <a:ext uri="{FF2B5EF4-FFF2-40B4-BE49-F238E27FC236}">
                  <a16:creationId xmlns:a16="http://schemas.microsoft.com/office/drawing/2014/main" id="{8839E498-5968-4026-95F7-7A313A8B531A}"/>
                </a:ext>
              </a:extLst>
            </p:cNvPr>
            <p:cNvGrpSpPr/>
            <p:nvPr/>
          </p:nvGrpSpPr>
          <p:grpSpPr>
            <a:xfrm>
              <a:off x="5855369" y="4182698"/>
              <a:ext cx="4733383" cy="2632232"/>
              <a:chOff x="560810" y="1558419"/>
              <a:chExt cx="6775654" cy="3951951"/>
            </a:xfrm>
          </p:grpSpPr>
          <p:pic>
            <p:nvPicPr>
              <p:cNvPr id="38" name="Picture 37">
                <a:extLst>
                  <a:ext uri="{FF2B5EF4-FFF2-40B4-BE49-F238E27FC236}">
                    <a16:creationId xmlns:a16="http://schemas.microsoft.com/office/drawing/2014/main" id="{ABB55483-F228-4713-A80D-BBAD8612947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b="20290"/>
              <a:stretch/>
            </p:blipFill>
            <p:spPr>
              <a:xfrm>
                <a:off x="560810" y="1558419"/>
                <a:ext cx="6775654" cy="3951951"/>
              </a:xfrm>
              <a:prstGeom prst="rect">
                <a:avLst/>
              </a:prstGeom>
            </p:spPr>
          </p:pic>
          <p:sp>
            <p:nvSpPr>
              <p:cNvPr id="39" name="Freeform: Shape 38">
                <a:extLst>
                  <a:ext uri="{FF2B5EF4-FFF2-40B4-BE49-F238E27FC236}">
                    <a16:creationId xmlns:a16="http://schemas.microsoft.com/office/drawing/2014/main" id="{526FFDF6-995F-4490-9257-C794B06A5993}"/>
                  </a:ext>
                </a:extLst>
              </p:cNvPr>
              <p:cNvSpPr/>
              <p:nvPr/>
            </p:nvSpPr>
            <p:spPr>
              <a:xfrm>
                <a:off x="3046169" y="2574878"/>
                <a:ext cx="2399288" cy="2019868"/>
              </a:xfrm>
              <a:custGeom>
                <a:avLst/>
                <a:gdLst>
                  <a:gd name="connsiteX0" fmla="*/ 1243777 w 2399288"/>
                  <a:gd name="connsiteY0" fmla="*/ 1951629 h 2019868"/>
                  <a:gd name="connsiteX1" fmla="*/ 1266524 w 2399288"/>
                  <a:gd name="connsiteY1" fmla="*/ 1937982 h 2019868"/>
                  <a:gd name="connsiteX2" fmla="*/ 1271073 w 2399288"/>
                  <a:gd name="connsiteY2" fmla="*/ 1924334 h 2019868"/>
                  <a:gd name="connsiteX3" fmla="*/ 1316565 w 2399288"/>
                  <a:gd name="connsiteY3" fmla="*/ 1892489 h 2019868"/>
                  <a:gd name="connsiteX4" fmla="*/ 1330213 w 2399288"/>
                  <a:gd name="connsiteY4" fmla="*/ 1883391 h 2019868"/>
                  <a:gd name="connsiteX5" fmla="*/ 1371156 w 2399288"/>
                  <a:gd name="connsiteY5" fmla="*/ 1860644 h 2019868"/>
                  <a:gd name="connsiteX6" fmla="*/ 1384804 w 2399288"/>
                  <a:gd name="connsiteY6" fmla="*/ 1851546 h 2019868"/>
                  <a:gd name="connsiteX7" fmla="*/ 1398452 w 2399288"/>
                  <a:gd name="connsiteY7" fmla="*/ 1824250 h 2019868"/>
                  <a:gd name="connsiteX8" fmla="*/ 1389353 w 2399288"/>
                  <a:gd name="connsiteY8" fmla="*/ 1756012 h 2019868"/>
                  <a:gd name="connsiteX9" fmla="*/ 1393903 w 2399288"/>
                  <a:gd name="connsiteY9" fmla="*/ 1715068 h 2019868"/>
                  <a:gd name="connsiteX10" fmla="*/ 1407550 w 2399288"/>
                  <a:gd name="connsiteY10" fmla="*/ 1687773 h 2019868"/>
                  <a:gd name="connsiteX11" fmla="*/ 1421198 w 2399288"/>
                  <a:gd name="connsiteY11" fmla="*/ 1655928 h 2019868"/>
                  <a:gd name="connsiteX12" fmla="*/ 1430297 w 2399288"/>
                  <a:gd name="connsiteY12" fmla="*/ 1642280 h 2019868"/>
                  <a:gd name="connsiteX13" fmla="*/ 1439395 w 2399288"/>
                  <a:gd name="connsiteY13" fmla="*/ 1614985 h 2019868"/>
                  <a:gd name="connsiteX14" fmla="*/ 1443944 w 2399288"/>
                  <a:gd name="connsiteY14" fmla="*/ 1587689 h 2019868"/>
                  <a:gd name="connsiteX15" fmla="*/ 1475789 w 2399288"/>
                  <a:gd name="connsiteY15" fmla="*/ 1555844 h 2019868"/>
                  <a:gd name="connsiteX16" fmla="*/ 1493986 w 2399288"/>
                  <a:gd name="connsiteY16" fmla="*/ 1542197 h 2019868"/>
                  <a:gd name="connsiteX17" fmla="*/ 1521282 w 2399288"/>
                  <a:gd name="connsiteY17" fmla="*/ 1533098 h 2019868"/>
                  <a:gd name="connsiteX18" fmla="*/ 1557676 w 2399288"/>
                  <a:gd name="connsiteY18" fmla="*/ 1510352 h 2019868"/>
                  <a:gd name="connsiteX19" fmla="*/ 1639562 w 2399288"/>
                  <a:gd name="connsiteY19" fmla="*/ 1496704 h 2019868"/>
                  <a:gd name="connsiteX20" fmla="*/ 1735097 w 2399288"/>
                  <a:gd name="connsiteY20" fmla="*/ 1501253 h 2019868"/>
                  <a:gd name="connsiteX21" fmla="*/ 1789688 w 2399288"/>
                  <a:gd name="connsiteY21" fmla="*/ 1528549 h 2019868"/>
                  <a:gd name="connsiteX22" fmla="*/ 1803335 w 2399288"/>
                  <a:gd name="connsiteY22" fmla="*/ 1533098 h 2019868"/>
                  <a:gd name="connsiteX23" fmla="*/ 1816983 w 2399288"/>
                  <a:gd name="connsiteY23" fmla="*/ 1542197 h 2019868"/>
                  <a:gd name="connsiteX24" fmla="*/ 1839730 w 2399288"/>
                  <a:gd name="connsiteY24" fmla="*/ 1569492 h 2019868"/>
                  <a:gd name="connsiteX25" fmla="*/ 1867025 w 2399288"/>
                  <a:gd name="connsiteY25" fmla="*/ 1583140 h 2019868"/>
                  <a:gd name="connsiteX26" fmla="*/ 1880673 w 2399288"/>
                  <a:gd name="connsiteY26" fmla="*/ 1592238 h 2019868"/>
                  <a:gd name="connsiteX27" fmla="*/ 1907968 w 2399288"/>
                  <a:gd name="connsiteY27" fmla="*/ 1601337 h 2019868"/>
                  <a:gd name="connsiteX28" fmla="*/ 1953461 w 2399288"/>
                  <a:gd name="connsiteY28" fmla="*/ 1596788 h 2019868"/>
                  <a:gd name="connsiteX29" fmla="*/ 1980756 w 2399288"/>
                  <a:gd name="connsiteY29" fmla="*/ 1587689 h 2019868"/>
                  <a:gd name="connsiteX30" fmla="*/ 2044446 w 2399288"/>
                  <a:gd name="connsiteY30" fmla="*/ 1583140 h 2019868"/>
                  <a:gd name="connsiteX31" fmla="*/ 2089938 w 2399288"/>
                  <a:gd name="connsiteY31" fmla="*/ 1574041 h 2019868"/>
                  <a:gd name="connsiteX32" fmla="*/ 2144530 w 2399288"/>
                  <a:gd name="connsiteY32" fmla="*/ 1578591 h 2019868"/>
                  <a:gd name="connsiteX33" fmla="*/ 2158177 w 2399288"/>
                  <a:gd name="connsiteY33" fmla="*/ 1583140 h 2019868"/>
                  <a:gd name="connsiteX34" fmla="*/ 2217318 w 2399288"/>
                  <a:gd name="connsiteY34" fmla="*/ 1574041 h 2019868"/>
                  <a:gd name="connsiteX35" fmla="*/ 2240064 w 2399288"/>
                  <a:gd name="connsiteY35" fmla="*/ 1569492 h 2019868"/>
                  <a:gd name="connsiteX36" fmla="*/ 2267359 w 2399288"/>
                  <a:gd name="connsiteY36" fmla="*/ 1560394 h 2019868"/>
                  <a:gd name="connsiteX37" fmla="*/ 2281007 w 2399288"/>
                  <a:gd name="connsiteY37" fmla="*/ 1564943 h 2019868"/>
                  <a:gd name="connsiteX38" fmla="*/ 2290106 w 2399288"/>
                  <a:gd name="connsiteY38" fmla="*/ 1578591 h 2019868"/>
                  <a:gd name="connsiteX39" fmla="*/ 2303753 w 2399288"/>
                  <a:gd name="connsiteY39" fmla="*/ 1574041 h 2019868"/>
                  <a:gd name="connsiteX40" fmla="*/ 2321950 w 2399288"/>
                  <a:gd name="connsiteY40" fmla="*/ 1564943 h 2019868"/>
                  <a:gd name="connsiteX41" fmla="*/ 2349246 w 2399288"/>
                  <a:gd name="connsiteY41" fmla="*/ 1537647 h 2019868"/>
                  <a:gd name="connsiteX42" fmla="*/ 2376541 w 2399288"/>
                  <a:gd name="connsiteY42" fmla="*/ 1510352 h 2019868"/>
                  <a:gd name="connsiteX43" fmla="*/ 2399288 w 2399288"/>
                  <a:gd name="connsiteY43" fmla="*/ 1469409 h 2019868"/>
                  <a:gd name="connsiteX44" fmla="*/ 2394738 w 2399288"/>
                  <a:gd name="connsiteY44" fmla="*/ 1428465 h 2019868"/>
                  <a:gd name="connsiteX45" fmla="*/ 2367443 w 2399288"/>
                  <a:gd name="connsiteY45" fmla="*/ 1410268 h 2019868"/>
                  <a:gd name="connsiteX46" fmla="*/ 2349246 w 2399288"/>
                  <a:gd name="connsiteY46" fmla="*/ 1382973 h 2019868"/>
                  <a:gd name="connsiteX47" fmla="*/ 2340147 w 2399288"/>
                  <a:gd name="connsiteY47" fmla="*/ 1346579 h 2019868"/>
                  <a:gd name="connsiteX48" fmla="*/ 2331049 w 2399288"/>
                  <a:gd name="connsiteY48" fmla="*/ 1301086 h 2019868"/>
                  <a:gd name="connsiteX49" fmla="*/ 2321950 w 2399288"/>
                  <a:gd name="connsiteY49" fmla="*/ 1255594 h 2019868"/>
                  <a:gd name="connsiteX50" fmla="*/ 2308303 w 2399288"/>
                  <a:gd name="connsiteY50" fmla="*/ 1241946 h 2019868"/>
                  <a:gd name="connsiteX51" fmla="*/ 2290106 w 2399288"/>
                  <a:gd name="connsiteY51" fmla="*/ 1219200 h 2019868"/>
                  <a:gd name="connsiteX52" fmla="*/ 2262810 w 2399288"/>
                  <a:gd name="connsiteY52" fmla="*/ 1191904 h 2019868"/>
                  <a:gd name="connsiteX53" fmla="*/ 2258261 w 2399288"/>
                  <a:gd name="connsiteY53" fmla="*/ 1178256 h 2019868"/>
                  <a:gd name="connsiteX54" fmla="*/ 2235515 w 2399288"/>
                  <a:gd name="connsiteY54" fmla="*/ 1146412 h 2019868"/>
                  <a:gd name="connsiteX55" fmla="*/ 2221867 w 2399288"/>
                  <a:gd name="connsiteY55" fmla="*/ 1119116 h 2019868"/>
                  <a:gd name="connsiteX56" fmla="*/ 2217318 w 2399288"/>
                  <a:gd name="connsiteY56" fmla="*/ 1100919 h 2019868"/>
                  <a:gd name="connsiteX57" fmla="*/ 2208219 w 2399288"/>
                  <a:gd name="connsiteY57" fmla="*/ 1069074 h 2019868"/>
                  <a:gd name="connsiteX58" fmla="*/ 2212768 w 2399288"/>
                  <a:gd name="connsiteY58" fmla="*/ 1028131 h 2019868"/>
                  <a:gd name="connsiteX59" fmla="*/ 2217318 w 2399288"/>
                  <a:gd name="connsiteY59" fmla="*/ 1009934 h 2019868"/>
                  <a:gd name="connsiteX60" fmla="*/ 2230965 w 2399288"/>
                  <a:gd name="connsiteY60" fmla="*/ 996286 h 2019868"/>
                  <a:gd name="connsiteX61" fmla="*/ 2244613 w 2399288"/>
                  <a:gd name="connsiteY61" fmla="*/ 978089 h 2019868"/>
                  <a:gd name="connsiteX62" fmla="*/ 2253712 w 2399288"/>
                  <a:gd name="connsiteY62" fmla="*/ 964441 h 2019868"/>
                  <a:gd name="connsiteX63" fmla="*/ 2281007 w 2399288"/>
                  <a:gd name="connsiteY63" fmla="*/ 950794 h 2019868"/>
                  <a:gd name="connsiteX64" fmla="*/ 2294655 w 2399288"/>
                  <a:gd name="connsiteY64" fmla="*/ 818865 h 2019868"/>
                  <a:gd name="connsiteX65" fmla="*/ 2303753 w 2399288"/>
                  <a:gd name="connsiteY65" fmla="*/ 777922 h 2019868"/>
                  <a:gd name="connsiteX66" fmla="*/ 2308303 w 2399288"/>
                  <a:gd name="connsiteY66" fmla="*/ 714232 h 2019868"/>
                  <a:gd name="connsiteX67" fmla="*/ 2321950 w 2399288"/>
                  <a:gd name="connsiteY67" fmla="*/ 668740 h 2019868"/>
                  <a:gd name="connsiteX68" fmla="*/ 2326500 w 2399288"/>
                  <a:gd name="connsiteY68" fmla="*/ 650543 h 2019868"/>
                  <a:gd name="connsiteX69" fmla="*/ 2312852 w 2399288"/>
                  <a:gd name="connsiteY69" fmla="*/ 600501 h 2019868"/>
                  <a:gd name="connsiteX70" fmla="*/ 2294655 w 2399288"/>
                  <a:gd name="connsiteY70" fmla="*/ 591403 h 2019868"/>
                  <a:gd name="connsiteX71" fmla="*/ 2267359 w 2399288"/>
                  <a:gd name="connsiteY71" fmla="*/ 568656 h 2019868"/>
                  <a:gd name="connsiteX72" fmla="*/ 2249162 w 2399288"/>
                  <a:gd name="connsiteY72" fmla="*/ 555009 h 2019868"/>
                  <a:gd name="connsiteX73" fmla="*/ 2203670 w 2399288"/>
                  <a:gd name="connsiteY73" fmla="*/ 541361 h 2019868"/>
                  <a:gd name="connsiteX74" fmla="*/ 1967109 w 2399288"/>
                  <a:gd name="connsiteY74" fmla="*/ 545910 h 2019868"/>
                  <a:gd name="connsiteX75" fmla="*/ 1926165 w 2399288"/>
                  <a:gd name="connsiteY75" fmla="*/ 564107 h 2019868"/>
                  <a:gd name="connsiteX76" fmla="*/ 1912518 w 2399288"/>
                  <a:gd name="connsiteY76" fmla="*/ 577755 h 2019868"/>
                  <a:gd name="connsiteX77" fmla="*/ 1894321 w 2399288"/>
                  <a:gd name="connsiteY77" fmla="*/ 582304 h 2019868"/>
                  <a:gd name="connsiteX78" fmla="*/ 1844279 w 2399288"/>
                  <a:gd name="connsiteY78" fmla="*/ 586853 h 2019868"/>
                  <a:gd name="connsiteX79" fmla="*/ 1616816 w 2399288"/>
                  <a:gd name="connsiteY79" fmla="*/ 582304 h 2019868"/>
                  <a:gd name="connsiteX80" fmla="*/ 1589521 w 2399288"/>
                  <a:gd name="connsiteY80" fmla="*/ 577755 h 2019868"/>
                  <a:gd name="connsiteX81" fmla="*/ 1516732 w 2399288"/>
                  <a:gd name="connsiteY81" fmla="*/ 564107 h 2019868"/>
                  <a:gd name="connsiteX82" fmla="*/ 1503085 w 2399288"/>
                  <a:gd name="connsiteY82" fmla="*/ 555009 h 2019868"/>
                  <a:gd name="connsiteX83" fmla="*/ 1484888 w 2399288"/>
                  <a:gd name="connsiteY83" fmla="*/ 550459 h 2019868"/>
                  <a:gd name="connsiteX84" fmla="*/ 1471240 w 2399288"/>
                  <a:gd name="connsiteY84" fmla="*/ 545910 h 2019868"/>
                  <a:gd name="connsiteX85" fmla="*/ 1457592 w 2399288"/>
                  <a:gd name="connsiteY85" fmla="*/ 532262 h 2019868"/>
                  <a:gd name="connsiteX86" fmla="*/ 1439395 w 2399288"/>
                  <a:gd name="connsiteY86" fmla="*/ 527713 h 2019868"/>
                  <a:gd name="connsiteX87" fmla="*/ 1412100 w 2399288"/>
                  <a:gd name="connsiteY87" fmla="*/ 518615 h 2019868"/>
                  <a:gd name="connsiteX88" fmla="*/ 1398452 w 2399288"/>
                  <a:gd name="connsiteY88" fmla="*/ 514065 h 2019868"/>
                  <a:gd name="connsiteX89" fmla="*/ 1371156 w 2399288"/>
                  <a:gd name="connsiteY89" fmla="*/ 500418 h 2019868"/>
                  <a:gd name="connsiteX90" fmla="*/ 1357509 w 2399288"/>
                  <a:gd name="connsiteY90" fmla="*/ 491319 h 2019868"/>
                  <a:gd name="connsiteX91" fmla="*/ 1348410 w 2399288"/>
                  <a:gd name="connsiteY91" fmla="*/ 477671 h 2019868"/>
                  <a:gd name="connsiteX92" fmla="*/ 1334762 w 2399288"/>
                  <a:gd name="connsiteY92" fmla="*/ 473122 h 2019868"/>
                  <a:gd name="connsiteX93" fmla="*/ 1307467 w 2399288"/>
                  <a:gd name="connsiteY93" fmla="*/ 454925 h 2019868"/>
                  <a:gd name="connsiteX94" fmla="*/ 1280171 w 2399288"/>
                  <a:gd name="connsiteY94" fmla="*/ 436728 h 2019868"/>
                  <a:gd name="connsiteX95" fmla="*/ 1252876 w 2399288"/>
                  <a:gd name="connsiteY95" fmla="*/ 427629 h 2019868"/>
                  <a:gd name="connsiteX96" fmla="*/ 1216482 w 2399288"/>
                  <a:gd name="connsiteY96" fmla="*/ 404883 h 2019868"/>
                  <a:gd name="connsiteX97" fmla="*/ 1202834 w 2399288"/>
                  <a:gd name="connsiteY97" fmla="*/ 400334 h 2019868"/>
                  <a:gd name="connsiteX98" fmla="*/ 1189186 w 2399288"/>
                  <a:gd name="connsiteY98" fmla="*/ 395785 h 2019868"/>
                  <a:gd name="connsiteX99" fmla="*/ 1161891 w 2399288"/>
                  <a:gd name="connsiteY99" fmla="*/ 377588 h 2019868"/>
                  <a:gd name="connsiteX100" fmla="*/ 1125497 w 2399288"/>
                  <a:gd name="connsiteY100" fmla="*/ 368489 h 2019868"/>
                  <a:gd name="connsiteX101" fmla="*/ 1111849 w 2399288"/>
                  <a:gd name="connsiteY101" fmla="*/ 359391 h 2019868"/>
                  <a:gd name="connsiteX102" fmla="*/ 1080004 w 2399288"/>
                  <a:gd name="connsiteY102" fmla="*/ 350292 h 2019868"/>
                  <a:gd name="connsiteX103" fmla="*/ 1066356 w 2399288"/>
                  <a:gd name="connsiteY103" fmla="*/ 345743 h 2019868"/>
                  <a:gd name="connsiteX104" fmla="*/ 1025413 w 2399288"/>
                  <a:gd name="connsiteY104" fmla="*/ 327546 h 2019868"/>
                  <a:gd name="connsiteX105" fmla="*/ 1011765 w 2399288"/>
                  <a:gd name="connsiteY105" fmla="*/ 322997 h 2019868"/>
                  <a:gd name="connsiteX106" fmla="*/ 998118 w 2399288"/>
                  <a:gd name="connsiteY106" fmla="*/ 295701 h 2019868"/>
                  <a:gd name="connsiteX107" fmla="*/ 984470 w 2399288"/>
                  <a:gd name="connsiteY107" fmla="*/ 291152 h 2019868"/>
                  <a:gd name="connsiteX108" fmla="*/ 979921 w 2399288"/>
                  <a:gd name="connsiteY108" fmla="*/ 277504 h 2019868"/>
                  <a:gd name="connsiteX109" fmla="*/ 966273 w 2399288"/>
                  <a:gd name="connsiteY109" fmla="*/ 263856 h 2019868"/>
                  <a:gd name="connsiteX110" fmla="*/ 957174 w 2399288"/>
                  <a:gd name="connsiteY110" fmla="*/ 250209 h 2019868"/>
                  <a:gd name="connsiteX111" fmla="*/ 952625 w 2399288"/>
                  <a:gd name="connsiteY111" fmla="*/ 236561 h 2019868"/>
                  <a:gd name="connsiteX112" fmla="*/ 943527 w 2399288"/>
                  <a:gd name="connsiteY112" fmla="*/ 222913 h 2019868"/>
                  <a:gd name="connsiteX113" fmla="*/ 938977 w 2399288"/>
                  <a:gd name="connsiteY113" fmla="*/ 186519 h 2019868"/>
                  <a:gd name="connsiteX114" fmla="*/ 916231 w 2399288"/>
                  <a:gd name="connsiteY114" fmla="*/ 163773 h 2019868"/>
                  <a:gd name="connsiteX115" fmla="*/ 893485 w 2399288"/>
                  <a:gd name="connsiteY115" fmla="*/ 159223 h 2019868"/>
                  <a:gd name="connsiteX116" fmla="*/ 866189 w 2399288"/>
                  <a:gd name="connsiteY116" fmla="*/ 141026 h 2019868"/>
                  <a:gd name="connsiteX117" fmla="*/ 838894 w 2399288"/>
                  <a:gd name="connsiteY117" fmla="*/ 131928 h 2019868"/>
                  <a:gd name="connsiteX118" fmla="*/ 793401 w 2399288"/>
                  <a:gd name="connsiteY118" fmla="*/ 141026 h 2019868"/>
                  <a:gd name="connsiteX119" fmla="*/ 766106 w 2399288"/>
                  <a:gd name="connsiteY119" fmla="*/ 154674 h 2019868"/>
                  <a:gd name="connsiteX120" fmla="*/ 702416 w 2399288"/>
                  <a:gd name="connsiteY120" fmla="*/ 145576 h 2019868"/>
                  <a:gd name="connsiteX121" fmla="*/ 688768 w 2399288"/>
                  <a:gd name="connsiteY121" fmla="*/ 136477 h 2019868"/>
                  <a:gd name="connsiteX122" fmla="*/ 661473 w 2399288"/>
                  <a:gd name="connsiteY122" fmla="*/ 127379 h 2019868"/>
                  <a:gd name="connsiteX123" fmla="*/ 647825 w 2399288"/>
                  <a:gd name="connsiteY123" fmla="*/ 113731 h 2019868"/>
                  <a:gd name="connsiteX124" fmla="*/ 634177 w 2399288"/>
                  <a:gd name="connsiteY124" fmla="*/ 109182 h 2019868"/>
                  <a:gd name="connsiteX125" fmla="*/ 620530 w 2399288"/>
                  <a:gd name="connsiteY125" fmla="*/ 100083 h 2019868"/>
                  <a:gd name="connsiteX126" fmla="*/ 597783 w 2399288"/>
                  <a:gd name="connsiteY126" fmla="*/ 81886 h 2019868"/>
                  <a:gd name="connsiteX127" fmla="*/ 584135 w 2399288"/>
                  <a:gd name="connsiteY127" fmla="*/ 68238 h 2019868"/>
                  <a:gd name="connsiteX128" fmla="*/ 570488 w 2399288"/>
                  <a:gd name="connsiteY128" fmla="*/ 63689 h 2019868"/>
                  <a:gd name="connsiteX129" fmla="*/ 538643 w 2399288"/>
                  <a:gd name="connsiteY129" fmla="*/ 50041 h 2019868"/>
                  <a:gd name="connsiteX130" fmla="*/ 511347 w 2399288"/>
                  <a:gd name="connsiteY130" fmla="*/ 31844 h 2019868"/>
                  <a:gd name="connsiteX131" fmla="*/ 465855 w 2399288"/>
                  <a:gd name="connsiteY131" fmla="*/ 18197 h 2019868"/>
                  <a:gd name="connsiteX132" fmla="*/ 452207 w 2399288"/>
                  <a:gd name="connsiteY132" fmla="*/ 9098 h 2019868"/>
                  <a:gd name="connsiteX133" fmla="*/ 424912 w 2399288"/>
                  <a:gd name="connsiteY133" fmla="*/ 0 h 2019868"/>
                  <a:gd name="connsiteX134" fmla="*/ 383968 w 2399288"/>
                  <a:gd name="connsiteY134" fmla="*/ 9098 h 2019868"/>
                  <a:gd name="connsiteX135" fmla="*/ 370321 w 2399288"/>
                  <a:gd name="connsiteY135" fmla="*/ 18197 h 2019868"/>
                  <a:gd name="connsiteX136" fmla="*/ 333927 w 2399288"/>
                  <a:gd name="connsiteY136" fmla="*/ 45492 h 2019868"/>
                  <a:gd name="connsiteX137" fmla="*/ 320279 w 2399288"/>
                  <a:gd name="connsiteY137" fmla="*/ 54591 h 2019868"/>
                  <a:gd name="connsiteX138" fmla="*/ 292983 w 2399288"/>
                  <a:gd name="connsiteY138" fmla="*/ 77337 h 2019868"/>
                  <a:gd name="connsiteX139" fmla="*/ 274786 w 2399288"/>
                  <a:gd name="connsiteY139" fmla="*/ 86435 h 2019868"/>
                  <a:gd name="connsiteX140" fmla="*/ 242941 w 2399288"/>
                  <a:gd name="connsiteY140" fmla="*/ 109182 h 2019868"/>
                  <a:gd name="connsiteX141" fmla="*/ 215646 w 2399288"/>
                  <a:gd name="connsiteY141" fmla="*/ 127379 h 2019868"/>
                  <a:gd name="connsiteX142" fmla="*/ 206547 w 2399288"/>
                  <a:gd name="connsiteY142" fmla="*/ 141026 h 2019868"/>
                  <a:gd name="connsiteX143" fmla="*/ 151956 w 2399288"/>
                  <a:gd name="connsiteY143" fmla="*/ 177421 h 2019868"/>
                  <a:gd name="connsiteX144" fmla="*/ 133759 w 2399288"/>
                  <a:gd name="connsiteY144" fmla="*/ 218364 h 2019868"/>
                  <a:gd name="connsiteX145" fmla="*/ 129210 w 2399288"/>
                  <a:gd name="connsiteY145" fmla="*/ 232012 h 2019868"/>
                  <a:gd name="connsiteX146" fmla="*/ 115562 w 2399288"/>
                  <a:gd name="connsiteY146" fmla="*/ 268406 h 2019868"/>
                  <a:gd name="connsiteX147" fmla="*/ 101915 w 2399288"/>
                  <a:gd name="connsiteY147" fmla="*/ 295701 h 2019868"/>
                  <a:gd name="connsiteX148" fmla="*/ 88267 w 2399288"/>
                  <a:gd name="connsiteY148" fmla="*/ 304800 h 2019868"/>
                  <a:gd name="connsiteX149" fmla="*/ 65521 w 2399288"/>
                  <a:gd name="connsiteY149" fmla="*/ 327546 h 2019868"/>
                  <a:gd name="connsiteX150" fmla="*/ 56422 w 2399288"/>
                  <a:gd name="connsiteY150" fmla="*/ 341194 h 2019868"/>
                  <a:gd name="connsiteX151" fmla="*/ 33676 w 2399288"/>
                  <a:gd name="connsiteY151" fmla="*/ 368489 h 2019868"/>
                  <a:gd name="connsiteX152" fmla="*/ 24577 w 2399288"/>
                  <a:gd name="connsiteY152" fmla="*/ 504967 h 2019868"/>
                  <a:gd name="connsiteX153" fmla="*/ 20028 w 2399288"/>
                  <a:gd name="connsiteY153" fmla="*/ 523164 h 2019868"/>
                  <a:gd name="connsiteX154" fmla="*/ 6380 w 2399288"/>
                  <a:gd name="connsiteY154" fmla="*/ 550459 h 2019868"/>
                  <a:gd name="connsiteX155" fmla="*/ 6380 w 2399288"/>
                  <a:gd name="connsiteY155" fmla="*/ 727880 h 2019868"/>
                  <a:gd name="connsiteX156" fmla="*/ 15479 w 2399288"/>
                  <a:gd name="connsiteY156" fmla="*/ 741528 h 2019868"/>
                  <a:gd name="connsiteX157" fmla="*/ 24577 w 2399288"/>
                  <a:gd name="connsiteY157" fmla="*/ 759725 h 2019868"/>
                  <a:gd name="connsiteX158" fmla="*/ 56422 w 2399288"/>
                  <a:gd name="connsiteY158" fmla="*/ 818865 h 2019868"/>
                  <a:gd name="connsiteX159" fmla="*/ 65521 w 2399288"/>
                  <a:gd name="connsiteY159" fmla="*/ 846161 h 2019868"/>
                  <a:gd name="connsiteX160" fmla="*/ 83718 w 2399288"/>
                  <a:gd name="connsiteY160" fmla="*/ 873456 h 2019868"/>
                  <a:gd name="connsiteX161" fmla="*/ 88267 w 2399288"/>
                  <a:gd name="connsiteY161" fmla="*/ 887104 h 2019868"/>
                  <a:gd name="connsiteX162" fmla="*/ 92816 w 2399288"/>
                  <a:gd name="connsiteY162" fmla="*/ 909850 h 2019868"/>
                  <a:gd name="connsiteX163" fmla="*/ 115562 w 2399288"/>
                  <a:gd name="connsiteY163" fmla="*/ 941695 h 2019868"/>
                  <a:gd name="connsiteX164" fmla="*/ 133759 w 2399288"/>
                  <a:gd name="connsiteY164" fmla="*/ 968991 h 2019868"/>
                  <a:gd name="connsiteX165" fmla="*/ 151956 w 2399288"/>
                  <a:gd name="connsiteY165" fmla="*/ 991737 h 2019868"/>
                  <a:gd name="connsiteX166" fmla="*/ 170153 w 2399288"/>
                  <a:gd name="connsiteY166" fmla="*/ 1023582 h 2019868"/>
                  <a:gd name="connsiteX167" fmla="*/ 192900 w 2399288"/>
                  <a:gd name="connsiteY167" fmla="*/ 1059976 h 2019868"/>
                  <a:gd name="connsiteX168" fmla="*/ 206547 w 2399288"/>
                  <a:gd name="connsiteY168" fmla="*/ 1087271 h 2019868"/>
                  <a:gd name="connsiteX169" fmla="*/ 211097 w 2399288"/>
                  <a:gd name="connsiteY169" fmla="*/ 1100919 h 2019868"/>
                  <a:gd name="connsiteX170" fmla="*/ 229294 w 2399288"/>
                  <a:gd name="connsiteY170" fmla="*/ 1137313 h 2019868"/>
                  <a:gd name="connsiteX171" fmla="*/ 238392 w 2399288"/>
                  <a:gd name="connsiteY171" fmla="*/ 1155510 h 2019868"/>
                  <a:gd name="connsiteX172" fmla="*/ 252040 w 2399288"/>
                  <a:gd name="connsiteY172" fmla="*/ 1169158 h 2019868"/>
                  <a:gd name="connsiteX173" fmla="*/ 256589 w 2399288"/>
                  <a:gd name="connsiteY173" fmla="*/ 1187355 h 2019868"/>
                  <a:gd name="connsiteX174" fmla="*/ 279335 w 2399288"/>
                  <a:gd name="connsiteY174" fmla="*/ 1219200 h 2019868"/>
                  <a:gd name="connsiteX175" fmla="*/ 302082 w 2399288"/>
                  <a:gd name="connsiteY175" fmla="*/ 1255594 h 2019868"/>
                  <a:gd name="connsiteX176" fmla="*/ 329377 w 2399288"/>
                  <a:gd name="connsiteY176" fmla="*/ 1278340 h 2019868"/>
                  <a:gd name="connsiteX177" fmla="*/ 356673 w 2399288"/>
                  <a:gd name="connsiteY177" fmla="*/ 1305635 h 2019868"/>
                  <a:gd name="connsiteX178" fmla="*/ 402165 w 2399288"/>
                  <a:gd name="connsiteY178" fmla="*/ 1337480 h 2019868"/>
                  <a:gd name="connsiteX179" fmla="*/ 411264 w 2399288"/>
                  <a:gd name="connsiteY179" fmla="*/ 1360226 h 2019868"/>
                  <a:gd name="connsiteX180" fmla="*/ 415813 w 2399288"/>
                  <a:gd name="connsiteY180" fmla="*/ 1373874 h 2019868"/>
                  <a:gd name="connsiteX181" fmla="*/ 411264 w 2399288"/>
                  <a:gd name="connsiteY181" fmla="*/ 1428465 h 2019868"/>
                  <a:gd name="connsiteX182" fmla="*/ 402165 w 2399288"/>
                  <a:gd name="connsiteY182" fmla="*/ 1451212 h 2019868"/>
                  <a:gd name="connsiteX183" fmla="*/ 393067 w 2399288"/>
                  <a:gd name="connsiteY183" fmla="*/ 1478507 h 2019868"/>
                  <a:gd name="connsiteX184" fmla="*/ 379419 w 2399288"/>
                  <a:gd name="connsiteY184" fmla="*/ 1510352 h 2019868"/>
                  <a:gd name="connsiteX185" fmla="*/ 365771 w 2399288"/>
                  <a:gd name="connsiteY185" fmla="*/ 1564943 h 2019868"/>
                  <a:gd name="connsiteX186" fmla="*/ 361222 w 2399288"/>
                  <a:gd name="connsiteY186" fmla="*/ 1583140 h 2019868"/>
                  <a:gd name="connsiteX187" fmla="*/ 379419 w 2399288"/>
                  <a:gd name="connsiteY187" fmla="*/ 1687773 h 2019868"/>
                  <a:gd name="connsiteX188" fmla="*/ 393067 w 2399288"/>
                  <a:gd name="connsiteY188" fmla="*/ 1705970 h 2019868"/>
                  <a:gd name="connsiteX189" fmla="*/ 411264 w 2399288"/>
                  <a:gd name="connsiteY189" fmla="*/ 1728716 h 2019868"/>
                  <a:gd name="connsiteX190" fmla="*/ 438559 w 2399288"/>
                  <a:gd name="connsiteY190" fmla="*/ 1760561 h 2019868"/>
                  <a:gd name="connsiteX191" fmla="*/ 461306 w 2399288"/>
                  <a:gd name="connsiteY191" fmla="*/ 1778758 h 2019868"/>
                  <a:gd name="connsiteX192" fmla="*/ 474953 w 2399288"/>
                  <a:gd name="connsiteY192" fmla="*/ 1787856 h 2019868"/>
                  <a:gd name="connsiteX193" fmla="*/ 488601 w 2399288"/>
                  <a:gd name="connsiteY193" fmla="*/ 1801504 h 2019868"/>
                  <a:gd name="connsiteX194" fmla="*/ 524995 w 2399288"/>
                  <a:gd name="connsiteY194" fmla="*/ 1828800 h 2019868"/>
                  <a:gd name="connsiteX195" fmla="*/ 543192 w 2399288"/>
                  <a:gd name="connsiteY195" fmla="*/ 1851546 h 2019868"/>
                  <a:gd name="connsiteX196" fmla="*/ 547741 w 2399288"/>
                  <a:gd name="connsiteY196" fmla="*/ 1865194 h 2019868"/>
                  <a:gd name="connsiteX197" fmla="*/ 565938 w 2399288"/>
                  <a:gd name="connsiteY197" fmla="*/ 1892489 h 2019868"/>
                  <a:gd name="connsiteX198" fmla="*/ 575037 w 2399288"/>
                  <a:gd name="connsiteY198" fmla="*/ 1906137 h 2019868"/>
                  <a:gd name="connsiteX199" fmla="*/ 588685 w 2399288"/>
                  <a:gd name="connsiteY199" fmla="*/ 1919785 h 2019868"/>
                  <a:gd name="connsiteX200" fmla="*/ 597783 w 2399288"/>
                  <a:gd name="connsiteY200" fmla="*/ 1937982 h 2019868"/>
                  <a:gd name="connsiteX201" fmla="*/ 615980 w 2399288"/>
                  <a:gd name="connsiteY201" fmla="*/ 1978925 h 2019868"/>
                  <a:gd name="connsiteX202" fmla="*/ 629628 w 2399288"/>
                  <a:gd name="connsiteY202" fmla="*/ 1983474 h 2019868"/>
                  <a:gd name="connsiteX203" fmla="*/ 647825 w 2399288"/>
                  <a:gd name="connsiteY203" fmla="*/ 1992573 h 2019868"/>
                  <a:gd name="connsiteX204" fmla="*/ 875288 w 2399288"/>
                  <a:gd name="connsiteY204" fmla="*/ 2006221 h 2019868"/>
                  <a:gd name="connsiteX205" fmla="*/ 916231 w 2399288"/>
                  <a:gd name="connsiteY205" fmla="*/ 2015319 h 2019868"/>
                  <a:gd name="connsiteX206" fmla="*/ 934428 w 2399288"/>
                  <a:gd name="connsiteY206" fmla="*/ 2019868 h 2019868"/>
                  <a:gd name="connsiteX207" fmla="*/ 998118 w 2399288"/>
                  <a:gd name="connsiteY207" fmla="*/ 2015319 h 2019868"/>
                  <a:gd name="connsiteX208" fmla="*/ 1011765 w 2399288"/>
                  <a:gd name="connsiteY208" fmla="*/ 2010770 h 2019868"/>
                  <a:gd name="connsiteX209" fmla="*/ 1052709 w 2399288"/>
                  <a:gd name="connsiteY209" fmla="*/ 2001671 h 2019868"/>
                  <a:gd name="connsiteX210" fmla="*/ 1066356 w 2399288"/>
                  <a:gd name="connsiteY210" fmla="*/ 1992573 h 2019868"/>
                  <a:gd name="connsiteX211" fmla="*/ 1111849 w 2399288"/>
                  <a:gd name="connsiteY211" fmla="*/ 1978925 h 2019868"/>
                  <a:gd name="connsiteX212" fmla="*/ 1243777 w 2399288"/>
                  <a:gd name="connsiteY212" fmla="*/ 1951629 h 20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Lst>
                <a:rect l="l" t="t" r="r" b="b"/>
                <a:pathLst>
                  <a:path w="2399288" h="2019868">
                    <a:moveTo>
                      <a:pt x="1243777" y="1951629"/>
                    </a:moveTo>
                    <a:cubicBezTo>
                      <a:pt x="1269556" y="1944805"/>
                      <a:pt x="1260271" y="1944234"/>
                      <a:pt x="1266524" y="1937982"/>
                    </a:cubicBezTo>
                    <a:cubicBezTo>
                      <a:pt x="1269915" y="1934591"/>
                      <a:pt x="1268003" y="1928018"/>
                      <a:pt x="1271073" y="1924334"/>
                    </a:cubicBezTo>
                    <a:cubicBezTo>
                      <a:pt x="1275283" y="1919282"/>
                      <a:pt x="1315749" y="1893033"/>
                      <a:pt x="1316565" y="1892489"/>
                    </a:cubicBezTo>
                    <a:cubicBezTo>
                      <a:pt x="1321114" y="1889456"/>
                      <a:pt x="1325026" y="1885120"/>
                      <a:pt x="1330213" y="1883391"/>
                    </a:cubicBezTo>
                    <a:cubicBezTo>
                      <a:pt x="1354235" y="1875382"/>
                      <a:pt x="1339869" y="1881502"/>
                      <a:pt x="1371156" y="1860644"/>
                    </a:cubicBezTo>
                    <a:lnTo>
                      <a:pt x="1384804" y="1851546"/>
                    </a:lnTo>
                    <a:cubicBezTo>
                      <a:pt x="1389405" y="1844645"/>
                      <a:pt x="1398452" y="1833669"/>
                      <a:pt x="1398452" y="1824250"/>
                    </a:cubicBezTo>
                    <a:cubicBezTo>
                      <a:pt x="1398452" y="1779719"/>
                      <a:pt x="1398379" y="1783085"/>
                      <a:pt x="1389353" y="1756012"/>
                    </a:cubicBezTo>
                    <a:cubicBezTo>
                      <a:pt x="1390870" y="1742364"/>
                      <a:pt x="1391645" y="1728613"/>
                      <a:pt x="1393903" y="1715068"/>
                    </a:cubicBezTo>
                    <a:cubicBezTo>
                      <a:pt x="1396356" y="1700351"/>
                      <a:pt x="1400154" y="1700717"/>
                      <a:pt x="1407550" y="1687773"/>
                    </a:cubicBezTo>
                    <a:cubicBezTo>
                      <a:pt x="1445429" y="1621484"/>
                      <a:pt x="1395671" y="1706983"/>
                      <a:pt x="1421198" y="1655928"/>
                    </a:cubicBezTo>
                    <a:cubicBezTo>
                      <a:pt x="1423643" y="1651038"/>
                      <a:pt x="1427264" y="1646829"/>
                      <a:pt x="1430297" y="1642280"/>
                    </a:cubicBezTo>
                    <a:cubicBezTo>
                      <a:pt x="1433330" y="1633182"/>
                      <a:pt x="1437818" y="1624445"/>
                      <a:pt x="1439395" y="1614985"/>
                    </a:cubicBezTo>
                    <a:cubicBezTo>
                      <a:pt x="1440911" y="1605886"/>
                      <a:pt x="1439110" y="1595545"/>
                      <a:pt x="1443944" y="1587689"/>
                    </a:cubicBezTo>
                    <a:cubicBezTo>
                      <a:pt x="1451812" y="1574904"/>
                      <a:pt x="1463779" y="1564851"/>
                      <a:pt x="1475789" y="1555844"/>
                    </a:cubicBezTo>
                    <a:cubicBezTo>
                      <a:pt x="1481855" y="1551295"/>
                      <a:pt x="1487204" y="1545588"/>
                      <a:pt x="1493986" y="1542197"/>
                    </a:cubicBezTo>
                    <a:cubicBezTo>
                      <a:pt x="1502564" y="1537908"/>
                      <a:pt x="1521282" y="1533098"/>
                      <a:pt x="1521282" y="1533098"/>
                    </a:cubicBezTo>
                    <a:cubicBezTo>
                      <a:pt x="1533735" y="1523758"/>
                      <a:pt x="1542687" y="1515348"/>
                      <a:pt x="1557676" y="1510352"/>
                    </a:cubicBezTo>
                    <a:cubicBezTo>
                      <a:pt x="1590580" y="1499384"/>
                      <a:pt x="1603899" y="1500270"/>
                      <a:pt x="1639562" y="1496704"/>
                    </a:cubicBezTo>
                    <a:cubicBezTo>
                      <a:pt x="1671407" y="1498220"/>
                      <a:pt x="1703411" y="1497732"/>
                      <a:pt x="1735097" y="1501253"/>
                    </a:cubicBezTo>
                    <a:cubicBezTo>
                      <a:pt x="1781499" y="1506409"/>
                      <a:pt x="1744455" y="1513471"/>
                      <a:pt x="1789688" y="1528549"/>
                    </a:cubicBezTo>
                    <a:lnTo>
                      <a:pt x="1803335" y="1533098"/>
                    </a:lnTo>
                    <a:cubicBezTo>
                      <a:pt x="1807884" y="1536131"/>
                      <a:pt x="1813117" y="1538331"/>
                      <a:pt x="1816983" y="1542197"/>
                    </a:cubicBezTo>
                    <a:cubicBezTo>
                      <a:pt x="1852778" y="1577991"/>
                      <a:pt x="1795001" y="1532216"/>
                      <a:pt x="1839730" y="1569492"/>
                    </a:cubicBezTo>
                    <a:cubicBezTo>
                      <a:pt x="1859286" y="1585789"/>
                      <a:pt x="1846507" y="1572882"/>
                      <a:pt x="1867025" y="1583140"/>
                    </a:cubicBezTo>
                    <a:cubicBezTo>
                      <a:pt x="1871915" y="1585585"/>
                      <a:pt x="1875677" y="1590017"/>
                      <a:pt x="1880673" y="1592238"/>
                    </a:cubicBezTo>
                    <a:cubicBezTo>
                      <a:pt x="1889437" y="1596133"/>
                      <a:pt x="1907968" y="1601337"/>
                      <a:pt x="1907968" y="1601337"/>
                    </a:cubicBezTo>
                    <a:cubicBezTo>
                      <a:pt x="1923132" y="1599821"/>
                      <a:pt x="1938482" y="1599597"/>
                      <a:pt x="1953461" y="1596788"/>
                    </a:cubicBezTo>
                    <a:cubicBezTo>
                      <a:pt x="1962887" y="1595021"/>
                      <a:pt x="1971190" y="1588372"/>
                      <a:pt x="1980756" y="1587689"/>
                    </a:cubicBezTo>
                    <a:lnTo>
                      <a:pt x="2044446" y="1583140"/>
                    </a:lnTo>
                    <a:cubicBezTo>
                      <a:pt x="2056467" y="1580135"/>
                      <a:pt x="2078789" y="1574041"/>
                      <a:pt x="2089938" y="1574041"/>
                    </a:cubicBezTo>
                    <a:cubicBezTo>
                      <a:pt x="2108198" y="1574041"/>
                      <a:pt x="2126333" y="1577074"/>
                      <a:pt x="2144530" y="1578591"/>
                    </a:cubicBezTo>
                    <a:cubicBezTo>
                      <a:pt x="2149079" y="1580107"/>
                      <a:pt x="2153382" y="1583140"/>
                      <a:pt x="2158177" y="1583140"/>
                    </a:cubicBezTo>
                    <a:cubicBezTo>
                      <a:pt x="2218122" y="1583140"/>
                      <a:pt x="2186166" y="1581829"/>
                      <a:pt x="2217318" y="1574041"/>
                    </a:cubicBezTo>
                    <a:cubicBezTo>
                      <a:pt x="2224819" y="1572166"/>
                      <a:pt x="2232604" y="1571526"/>
                      <a:pt x="2240064" y="1569492"/>
                    </a:cubicBezTo>
                    <a:cubicBezTo>
                      <a:pt x="2249317" y="1566969"/>
                      <a:pt x="2267359" y="1560394"/>
                      <a:pt x="2267359" y="1560394"/>
                    </a:cubicBezTo>
                    <a:cubicBezTo>
                      <a:pt x="2271908" y="1561910"/>
                      <a:pt x="2277262" y="1561947"/>
                      <a:pt x="2281007" y="1564943"/>
                    </a:cubicBezTo>
                    <a:cubicBezTo>
                      <a:pt x="2285277" y="1568359"/>
                      <a:pt x="2285029" y="1576560"/>
                      <a:pt x="2290106" y="1578591"/>
                    </a:cubicBezTo>
                    <a:cubicBezTo>
                      <a:pt x="2294558" y="1580372"/>
                      <a:pt x="2299346" y="1575930"/>
                      <a:pt x="2303753" y="1574041"/>
                    </a:cubicBezTo>
                    <a:cubicBezTo>
                      <a:pt x="2309986" y="1571370"/>
                      <a:pt x="2316062" y="1568308"/>
                      <a:pt x="2321950" y="1564943"/>
                    </a:cubicBezTo>
                    <a:cubicBezTo>
                      <a:pt x="2343410" y="1552680"/>
                      <a:pt x="2330233" y="1558773"/>
                      <a:pt x="2349246" y="1537647"/>
                    </a:cubicBezTo>
                    <a:cubicBezTo>
                      <a:pt x="2357854" y="1528083"/>
                      <a:pt x="2369404" y="1521058"/>
                      <a:pt x="2376541" y="1510352"/>
                    </a:cubicBezTo>
                    <a:cubicBezTo>
                      <a:pt x="2397398" y="1479066"/>
                      <a:pt x="2391279" y="1493430"/>
                      <a:pt x="2399288" y="1469409"/>
                    </a:cubicBezTo>
                    <a:cubicBezTo>
                      <a:pt x="2397771" y="1455761"/>
                      <a:pt x="2401248" y="1440556"/>
                      <a:pt x="2394738" y="1428465"/>
                    </a:cubicBezTo>
                    <a:cubicBezTo>
                      <a:pt x="2389554" y="1418837"/>
                      <a:pt x="2367443" y="1410268"/>
                      <a:pt x="2367443" y="1410268"/>
                    </a:cubicBezTo>
                    <a:cubicBezTo>
                      <a:pt x="2361377" y="1401170"/>
                      <a:pt x="2351898" y="1393581"/>
                      <a:pt x="2349246" y="1382973"/>
                    </a:cubicBezTo>
                    <a:cubicBezTo>
                      <a:pt x="2346213" y="1370842"/>
                      <a:pt x="2341915" y="1358958"/>
                      <a:pt x="2340147" y="1346579"/>
                    </a:cubicBezTo>
                    <a:cubicBezTo>
                      <a:pt x="2334920" y="1309987"/>
                      <a:pt x="2338989" y="1324907"/>
                      <a:pt x="2331049" y="1301086"/>
                    </a:cubicBezTo>
                    <a:cubicBezTo>
                      <a:pt x="2330663" y="1298381"/>
                      <a:pt x="2327727" y="1264259"/>
                      <a:pt x="2321950" y="1255594"/>
                    </a:cubicBezTo>
                    <a:cubicBezTo>
                      <a:pt x="2318381" y="1250241"/>
                      <a:pt x="2312852" y="1246495"/>
                      <a:pt x="2308303" y="1241946"/>
                    </a:cubicBezTo>
                    <a:cubicBezTo>
                      <a:pt x="2299445" y="1215376"/>
                      <a:pt x="2310683" y="1239777"/>
                      <a:pt x="2290106" y="1219200"/>
                    </a:cubicBezTo>
                    <a:cubicBezTo>
                      <a:pt x="2256249" y="1185343"/>
                      <a:pt x="2294974" y="1213348"/>
                      <a:pt x="2262810" y="1191904"/>
                    </a:cubicBezTo>
                    <a:cubicBezTo>
                      <a:pt x="2261294" y="1187355"/>
                      <a:pt x="2260640" y="1182420"/>
                      <a:pt x="2258261" y="1178256"/>
                    </a:cubicBezTo>
                    <a:cubicBezTo>
                      <a:pt x="2250014" y="1163824"/>
                      <a:pt x="2242559" y="1160499"/>
                      <a:pt x="2235515" y="1146412"/>
                    </a:cubicBezTo>
                    <a:cubicBezTo>
                      <a:pt x="2216677" y="1108738"/>
                      <a:pt x="2247943" y="1158233"/>
                      <a:pt x="2221867" y="1119116"/>
                    </a:cubicBezTo>
                    <a:cubicBezTo>
                      <a:pt x="2220351" y="1113050"/>
                      <a:pt x="2219036" y="1106931"/>
                      <a:pt x="2217318" y="1100919"/>
                    </a:cubicBezTo>
                    <a:cubicBezTo>
                      <a:pt x="2204265" y="1055234"/>
                      <a:pt x="2222440" y="1125959"/>
                      <a:pt x="2208219" y="1069074"/>
                    </a:cubicBezTo>
                    <a:cubicBezTo>
                      <a:pt x="2209735" y="1055426"/>
                      <a:pt x="2210680" y="1041703"/>
                      <a:pt x="2212768" y="1028131"/>
                    </a:cubicBezTo>
                    <a:cubicBezTo>
                      <a:pt x="2213719" y="1021951"/>
                      <a:pt x="2214216" y="1015363"/>
                      <a:pt x="2217318" y="1009934"/>
                    </a:cubicBezTo>
                    <a:cubicBezTo>
                      <a:pt x="2220510" y="1004348"/>
                      <a:pt x="2226778" y="1001171"/>
                      <a:pt x="2230965" y="996286"/>
                    </a:cubicBezTo>
                    <a:cubicBezTo>
                      <a:pt x="2235899" y="990529"/>
                      <a:pt x="2240206" y="984259"/>
                      <a:pt x="2244613" y="978089"/>
                    </a:cubicBezTo>
                    <a:cubicBezTo>
                      <a:pt x="2247791" y="973640"/>
                      <a:pt x="2249846" y="968307"/>
                      <a:pt x="2253712" y="964441"/>
                    </a:cubicBezTo>
                    <a:cubicBezTo>
                      <a:pt x="2262531" y="955622"/>
                      <a:pt x="2269907" y="954494"/>
                      <a:pt x="2281007" y="950794"/>
                    </a:cubicBezTo>
                    <a:cubicBezTo>
                      <a:pt x="2302262" y="887031"/>
                      <a:pt x="2285627" y="945267"/>
                      <a:pt x="2294655" y="818865"/>
                    </a:cubicBezTo>
                    <a:cubicBezTo>
                      <a:pt x="2295232" y="810780"/>
                      <a:pt x="2301532" y="786808"/>
                      <a:pt x="2303753" y="777922"/>
                    </a:cubicBezTo>
                    <a:cubicBezTo>
                      <a:pt x="2305270" y="756692"/>
                      <a:pt x="2305952" y="735386"/>
                      <a:pt x="2308303" y="714232"/>
                    </a:cubicBezTo>
                    <a:cubicBezTo>
                      <a:pt x="2309747" y="701236"/>
                      <a:pt x="2319205" y="679717"/>
                      <a:pt x="2321950" y="668740"/>
                    </a:cubicBezTo>
                    <a:lnTo>
                      <a:pt x="2326500" y="650543"/>
                    </a:lnTo>
                    <a:cubicBezTo>
                      <a:pt x="2324576" y="635153"/>
                      <a:pt x="2327254" y="612502"/>
                      <a:pt x="2312852" y="600501"/>
                    </a:cubicBezTo>
                    <a:cubicBezTo>
                      <a:pt x="2307642" y="596160"/>
                      <a:pt x="2300721" y="594436"/>
                      <a:pt x="2294655" y="591403"/>
                    </a:cubicBezTo>
                    <a:cubicBezTo>
                      <a:pt x="2273418" y="570166"/>
                      <a:pt x="2289524" y="584488"/>
                      <a:pt x="2267359" y="568656"/>
                    </a:cubicBezTo>
                    <a:cubicBezTo>
                      <a:pt x="2261189" y="564249"/>
                      <a:pt x="2255943" y="558400"/>
                      <a:pt x="2249162" y="555009"/>
                    </a:cubicBezTo>
                    <a:cubicBezTo>
                      <a:pt x="2238082" y="549469"/>
                      <a:pt x="2216733" y="544627"/>
                      <a:pt x="2203670" y="541361"/>
                    </a:cubicBezTo>
                    <a:cubicBezTo>
                      <a:pt x="2124816" y="542877"/>
                      <a:pt x="2045872" y="541836"/>
                      <a:pt x="1967109" y="545910"/>
                    </a:cubicBezTo>
                    <a:cubicBezTo>
                      <a:pt x="1954423" y="546566"/>
                      <a:pt x="1936508" y="555488"/>
                      <a:pt x="1926165" y="564107"/>
                    </a:cubicBezTo>
                    <a:cubicBezTo>
                      <a:pt x="1921223" y="568226"/>
                      <a:pt x="1918104" y="574563"/>
                      <a:pt x="1912518" y="577755"/>
                    </a:cubicBezTo>
                    <a:cubicBezTo>
                      <a:pt x="1907089" y="580857"/>
                      <a:pt x="1900518" y="581478"/>
                      <a:pt x="1894321" y="582304"/>
                    </a:cubicBezTo>
                    <a:cubicBezTo>
                      <a:pt x="1877718" y="584518"/>
                      <a:pt x="1860960" y="585337"/>
                      <a:pt x="1844279" y="586853"/>
                    </a:cubicBezTo>
                    <a:lnTo>
                      <a:pt x="1616816" y="582304"/>
                    </a:lnTo>
                    <a:cubicBezTo>
                      <a:pt x="1607598" y="581975"/>
                      <a:pt x="1598587" y="579455"/>
                      <a:pt x="1589521" y="577755"/>
                    </a:cubicBezTo>
                    <a:cubicBezTo>
                      <a:pt x="1502271" y="561395"/>
                      <a:pt x="1578794" y="574450"/>
                      <a:pt x="1516732" y="564107"/>
                    </a:cubicBezTo>
                    <a:cubicBezTo>
                      <a:pt x="1512183" y="561074"/>
                      <a:pt x="1508110" y="557163"/>
                      <a:pt x="1503085" y="555009"/>
                    </a:cubicBezTo>
                    <a:cubicBezTo>
                      <a:pt x="1497338" y="552546"/>
                      <a:pt x="1490900" y="552177"/>
                      <a:pt x="1484888" y="550459"/>
                    </a:cubicBezTo>
                    <a:cubicBezTo>
                      <a:pt x="1480277" y="549142"/>
                      <a:pt x="1475789" y="547426"/>
                      <a:pt x="1471240" y="545910"/>
                    </a:cubicBezTo>
                    <a:cubicBezTo>
                      <a:pt x="1466691" y="541361"/>
                      <a:pt x="1463178" y="535454"/>
                      <a:pt x="1457592" y="532262"/>
                    </a:cubicBezTo>
                    <a:cubicBezTo>
                      <a:pt x="1452163" y="529160"/>
                      <a:pt x="1445384" y="529510"/>
                      <a:pt x="1439395" y="527713"/>
                    </a:cubicBezTo>
                    <a:cubicBezTo>
                      <a:pt x="1430209" y="524957"/>
                      <a:pt x="1421198" y="521648"/>
                      <a:pt x="1412100" y="518615"/>
                    </a:cubicBezTo>
                    <a:cubicBezTo>
                      <a:pt x="1407551" y="517098"/>
                      <a:pt x="1402442" y="516725"/>
                      <a:pt x="1398452" y="514065"/>
                    </a:cubicBezTo>
                    <a:cubicBezTo>
                      <a:pt x="1380814" y="502307"/>
                      <a:pt x="1389991" y="506696"/>
                      <a:pt x="1371156" y="500418"/>
                    </a:cubicBezTo>
                    <a:cubicBezTo>
                      <a:pt x="1366607" y="497385"/>
                      <a:pt x="1361375" y="495185"/>
                      <a:pt x="1357509" y="491319"/>
                    </a:cubicBezTo>
                    <a:cubicBezTo>
                      <a:pt x="1353643" y="487453"/>
                      <a:pt x="1352680" y="481087"/>
                      <a:pt x="1348410" y="477671"/>
                    </a:cubicBezTo>
                    <a:cubicBezTo>
                      <a:pt x="1344665" y="474675"/>
                      <a:pt x="1339311" y="474638"/>
                      <a:pt x="1334762" y="473122"/>
                    </a:cubicBezTo>
                    <a:cubicBezTo>
                      <a:pt x="1304477" y="442835"/>
                      <a:pt x="1337092" y="471383"/>
                      <a:pt x="1307467" y="454925"/>
                    </a:cubicBezTo>
                    <a:cubicBezTo>
                      <a:pt x="1297908" y="449615"/>
                      <a:pt x="1290545" y="440186"/>
                      <a:pt x="1280171" y="436728"/>
                    </a:cubicBezTo>
                    <a:lnTo>
                      <a:pt x="1252876" y="427629"/>
                    </a:lnTo>
                    <a:cubicBezTo>
                      <a:pt x="1238457" y="406003"/>
                      <a:pt x="1248963" y="415710"/>
                      <a:pt x="1216482" y="404883"/>
                    </a:cubicBezTo>
                    <a:lnTo>
                      <a:pt x="1202834" y="400334"/>
                    </a:lnTo>
                    <a:lnTo>
                      <a:pt x="1189186" y="395785"/>
                    </a:lnTo>
                    <a:cubicBezTo>
                      <a:pt x="1180088" y="389719"/>
                      <a:pt x="1172499" y="380240"/>
                      <a:pt x="1161891" y="377588"/>
                    </a:cubicBezTo>
                    <a:lnTo>
                      <a:pt x="1125497" y="368489"/>
                    </a:lnTo>
                    <a:cubicBezTo>
                      <a:pt x="1120948" y="365456"/>
                      <a:pt x="1116739" y="361836"/>
                      <a:pt x="1111849" y="359391"/>
                    </a:cubicBezTo>
                    <a:cubicBezTo>
                      <a:pt x="1104572" y="355752"/>
                      <a:pt x="1086814" y="352237"/>
                      <a:pt x="1080004" y="350292"/>
                    </a:cubicBezTo>
                    <a:cubicBezTo>
                      <a:pt x="1075393" y="348975"/>
                      <a:pt x="1070905" y="347259"/>
                      <a:pt x="1066356" y="345743"/>
                    </a:cubicBezTo>
                    <a:cubicBezTo>
                      <a:pt x="1044729" y="331324"/>
                      <a:pt x="1057896" y="338373"/>
                      <a:pt x="1025413" y="327546"/>
                    </a:cubicBezTo>
                    <a:lnTo>
                      <a:pt x="1011765" y="322997"/>
                    </a:lnTo>
                    <a:cubicBezTo>
                      <a:pt x="1008769" y="314007"/>
                      <a:pt x="1006135" y="302114"/>
                      <a:pt x="998118" y="295701"/>
                    </a:cubicBezTo>
                    <a:cubicBezTo>
                      <a:pt x="994373" y="292705"/>
                      <a:pt x="989019" y="292668"/>
                      <a:pt x="984470" y="291152"/>
                    </a:cubicBezTo>
                    <a:cubicBezTo>
                      <a:pt x="982954" y="286603"/>
                      <a:pt x="982581" y="281494"/>
                      <a:pt x="979921" y="277504"/>
                    </a:cubicBezTo>
                    <a:cubicBezTo>
                      <a:pt x="976352" y="272151"/>
                      <a:pt x="970392" y="268798"/>
                      <a:pt x="966273" y="263856"/>
                    </a:cubicBezTo>
                    <a:cubicBezTo>
                      <a:pt x="962773" y="259656"/>
                      <a:pt x="960207" y="254758"/>
                      <a:pt x="957174" y="250209"/>
                    </a:cubicBezTo>
                    <a:cubicBezTo>
                      <a:pt x="955658" y="245660"/>
                      <a:pt x="954769" y="240850"/>
                      <a:pt x="952625" y="236561"/>
                    </a:cubicBezTo>
                    <a:cubicBezTo>
                      <a:pt x="950180" y="231671"/>
                      <a:pt x="944966" y="228188"/>
                      <a:pt x="943527" y="222913"/>
                    </a:cubicBezTo>
                    <a:cubicBezTo>
                      <a:pt x="940310" y="211118"/>
                      <a:pt x="942194" y="198314"/>
                      <a:pt x="938977" y="186519"/>
                    </a:cubicBezTo>
                    <a:cubicBezTo>
                      <a:pt x="936443" y="177227"/>
                      <a:pt x="924832" y="166998"/>
                      <a:pt x="916231" y="163773"/>
                    </a:cubicBezTo>
                    <a:cubicBezTo>
                      <a:pt x="908991" y="161058"/>
                      <a:pt x="901067" y="160740"/>
                      <a:pt x="893485" y="159223"/>
                    </a:cubicBezTo>
                    <a:cubicBezTo>
                      <a:pt x="884386" y="153157"/>
                      <a:pt x="876563" y="144484"/>
                      <a:pt x="866189" y="141026"/>
                    </a:cubicBezTo>
                    <a:lnTo>
                      <a:pt x="838894" y="131928"/>
                    </a:lnTo>
                    <a:cubicBezTo>
                      <a:pt x="827161" y="133604"/>
                      <a:pt x="806104" y="134675"/>
                      <a:pt x="793401" y="141026"/>
                    </a:cubicBezTo>
                    <a:cubicBezTo>
                      <a:pt x="758123" y="158665"/>
                      <a:pt x="800410" y="143239"/>
                      <a:pt x="766106" y="154674"/>
                    </a:cubicBezTo>
                    <a:cubicBezTo>
                      <a:pt x="753327" y="153512"/>
                      <a:pt x="719918" y="154327"/>
                      <a:pt x="702416" y="145576"/>
                    </a:cubicBezTo>
                    <a:cubicBezTo>
                      <a:pt x="697526" y="143131"/>
                      <a:pt x="693764" y="138698"/>
                      <a:pt x="688768" y="136477"/>
                    </a:cubicBezTo>
                    <a:cubicBezTo>
                      <a:pt x="680004" y="132582"/>
                      <a:pt x="661473" y="127379"/>
                      <a:pt x="661473" y="127379"/>
                    </a:cubicBezTo>
                    <a:cubicBezTo>
                      <a:pt x="656924" y="122830"/>
                      <a:pt x="653178" y="117300"/>
                      <a:pt x="647825" y="113731"/>
                    </a:cubicBezTo>
                    <a:cubicBezTo>
                      <a:pt x="643835" y="111071"/>
                      <a:pt x="638466" y="111327"/>
                      <a:pt x="634177" y="109182"/>
                    </a:cubicBezTo>
                    <a:cubicBezTo>
                      <a:pt x="629287" y="106737"/>
                      <a:pt x="625079" y="103116"/>
                      <a:pt x="620530" y="100083"/>
                    </a:cubicBezTo>
                    <a:cubicBezTo>
                      <a:pt x="600180" y="69559"/>
                      <a:pt x="624153" y="99466"/>
                      <a:pt x="597783" y="81886"/>
                    </a:cubicBezTo>
                    <a:cubicBezTo>
                      <a:pt x="592430" y="78317"/>
                      <a:pt x="589488" y="71807"/>
                      <a:pt x="584135" y="68238"/>
                    </a:cubicBezTo>
                    <a:cubicBezTo>
                      <a:pt x="580145" y="65578"/>
                      <a:pt x="574777" y="65833"/>
                      <a:pt x="570488" y="63689"/>
                    </a:cubicBezTo>
                    <a:cubicBezTo>
                      <a:pt x="539070" y="47981"/>
                      <a:pt x="576516" y="59511"/>
                      <a:pt x="538643" y="50041"/>
                    </a:cubicBezTo>
                    <a:cubicBezTo>
                      <a:pt x="529544" y="43975"/>
                      <a:pt x="521721" y="35302"/>
                      <a:pt x="511347" y="31844"/>
                    </a:cubicBezTo>
                    <a:cubicBezTo>
                      <a:pt x="478121" y="20769"/>
                      <a:pt x="493356" y="25072"/>
                      <a:pt x="465855" y="18197"/>
                    </a:cubicBezTo>
                    <a:cubicBezTo>
                      <a:pt x="461306" y="15164"/>
                      <a:pt x="457203" y="11319"/>
                      <a:pt x="452207" y="9098"/>
                    </a:cubicBezTo>
                    <a:cubicBezTo>
                      <a:pt x="443443" y="5203"/>
                      <a:pt x="424912" y="0"/>
                      <a:pt x="424912" y="0"/>
                    </a:cubicBezTo>
                    <a:cubicBezTo>
                      <a:pt x="414432" y="1747"/>
                      <a:pt x="395166" y="3499"/>
                      <a:pt x="383968" y="9098"/>
                    </a:cubicBezTo>
                    <a:cubicBezTo>
                      <a:pt x="379078" y="11543"/>
                      <a:pt x="374743" y="14981"/>
                      <a:pt x="370321" y="18197"/>
                    </a:cubicBezTo>
                    <a:cubicBezTo>
                      <a:pt x="358057" y="27116"/>
                      <a:pt x="346544" y="37080"/>
                      <a:pt x="333927" y="45492"/>
                    </a:cubicBezTo>
                    <a:cubicBezTo>
                      <a:pt x="329378" y="48525"/>
                      <a:pt x="324479" y="51091"/>
                      <a:pt x="320279" y="54591"/>
                    </a:cubicBezTo>
                    <a:cubicBezTo>
                      <a:pt x="299755" y="71694"/>
                      <a:pt x="314542" y="65018"/>
                      <a:pt x="292983" y="77337"/>
                    </a:cubicBezTo>
                    <a:cubicBezTo>
                      <a:pt x="287095" y="80702"/>
                      <a:pt x="280674" y="83070"/>
                      <a:pt x="274786" y="86435"/>
                    </a:cubicBezTo>
                    <a:cubicBezTo>
                      <a:pt x="263286" y="93007"/>
                      <a:pt x="253786" y="101590"/>
                      <a:pt x="242941" y="109182"/>
                    </a:cubicBezTo>
                    <a:cubicBezTo>
                      <a:pt x="233983" y="115453"/>
                      <a:pt x="215646" y="127379"/>
                      <a:pt x="215646" y="127379"/>
                    </a:cubicBezTo>
                    <a:cubicBezTo>
                      <a:pt x="212613" y="131928"/>
                      <a:pt x="210593" y="137348"/>
                      <a:pt x="206547" y="141026"/>
                    </a:cubicBezTo>
                    <a:cubicBezTo>
                      <a:pt x="172019" y="172415"/>
                      <a:pt x="179177" y="168346"/>
                      <a:pt x="151956" y="177421"/>
                    </a:cubicBezTo>
                    <a:cubicBezTo>
                      <a:pt x="137538" y="199047"/>
                      <a:pt x="144586" y="185883"/>
                      <a:pt x="133759" y="218364"/>
                    </a:cubicBezTo>
                    <a:cubicBezTo>
                      <a:pt x="132243" y="222913"/>
                      <a:pt x="130150" y="227310"/>
                      <a:pt x="129210" y="232012"/>
                    </a:cubicBezTo>
                    <a:cubicBezTo>
                      <a:pt x="123589" y="260120"/>
                      <a:pt x="128950" y="248325"/>
                      <a:pt x="115562" y="268406"/>
                    </a:cubicBezTo>
                    <a:cubicBezTo>
                      <a:pt x="111862" y="279505"/>
                      <a:pt x="110733" y="286883"/>
                      <a:pt x="101915" y="295701"/>
                    </a:cubicBezTo>
                    <a:cubicBezTo>
                      <a:pt x="98049" y="299567"/>
                      <a:pt x="92816" y="301767"/>
                      <a:pt x="88267" y="304800"/>
                    </a:cubicBezTo>
                    <a:cubicBezTo>
                      <a:pt x="64000" y="341196"/>
                      <a:pt x="95852" y="297214"/>
                      <a:pt x="65521" y="327546"/>
                    </a:cubicBezTo>
                    <a:cubicBezTo>
                      <a:pt x="61655" y="331412"/>
                      <a:pt x="59922" y="336994"/>
                      <a:pt x="56422" y="341194"/>
                    </a:cubicBezTo>
                    <a:cubicBezTo>
                      <a:pt x="27238" y="376214"/>
                      <a:pt x="56260" y="334610"/>
                      <a:pt x="33676" y="368489"/>
                    </a:cubicBezTo>
                    <a:cubicBezTo>
                      <a:pt x="30251" y="454111"/>
                      <a:pt x="36277" y="452320"/>
                      <a:pt x="24577" y="504967"/>
                    </a:cubicBezTo>
                    <a:cubicBezTo>
                      <a:pt x="23221" y="511070"/>
                      <a:pt x="22491" y="517417"/>
                      <a:pt x="20028" y="523164"/>
                    </a:cubicBezTo>
                    <a:cubicBezTo>
                      <a:pt x="-6445" y="584939"/>
                      <a:pt x="25565" y="492915"/>
                      <a:pt x="6380" y="550459"/>
                    </a:cubicBezTo>
                    <a:cubicBezTo>
                      <a:pt x="-988" y="624144"/>
                      <a:pt x="-3196" y="625740"/>
                      <a:pt x="6380" y="727880"/>
                    </a:cubicBezTo>
                    <a:cubicBezTo>
                      <a:pt x="6890" y="733324"/>
                      <a:pt x="12766" y="736781"/>
                      <a:pt x="15479" y="741528"/>
                    </a:cubicBezTo>
                    <a:cubicBezTo>
                      <a:pt x="18844" y="747416"/>
                      <a:pt x="22058" y="753428"/>
                      <a:pt x="24577" y="759725"/>
                    </a:cubicBezTo>
                    <a:cubicBezTo>
                      <a:pt x="43810" y="807809"/>
                      <a:pt x="19928" y="767775"/>
                      <a:pt x="56422" y="818865"/>
                    </a:cubicBezTo>
                    <a:cubicBezTo>
                      <a:pt x="59455" y="827964"/>
                      <a:pt x="60201" y="838181"/>
                      <a:pt x="65521" y="846161"/>
                    </a:cubicBezTo>
                    <a:lnTo>
                      <a:pt x="83718" y="873456"/>
                    </a:lnTo>
                    <a:cubicBezTo>
                      <a:pt x="85234" y="878005"/>
                      <a:pt x="87104" y="882452"/>
                      <a:pt x="88267" y="887104"/>
                    </a:cubicBezTo>
                    <a:cubicBezTo>
                      <a:pt x="90142" y="894605"/>
                      <a:pt x="90101" y="902610"/>
                      <a:pt x="92816" y="909850"/>
                    </a:cubicBezTo>
                    <a:cubicBezTo>
                      <a:pt x="94521" y="914398"/>
                      <a:pt x="114719" y="940491"/>
                      <a:pt x="115562" y="941695"/>
                    </a:cubicBezTo>
                    <a:cubicBezTo>
                      <a:pt x="121833" y="950654"/>
                      <a:pt x="126928" y="960452"/>
                      <a:pt x="133759" y="968991"/>
                    </a:cubicBezTo>
                    <a:cubicBezTo>
                      <a:pt x="139825" y="976573"/>
                      <a:pt x="146130" y="983969"/>
                      <a:pt x="151956" y="991737"/>
                    </a:cubicBezTo>
                    <a:cubicBezTo>
                      <a:pt x="164215" y="1008082"/>
                      <a:pt x="159356" y="1004148"/>
                      <a:pt x="170153" y="1023582"/>
                    </a:cubicBezTo>
                    <a:cubicBezTo>
                      <a:pt x="179296" y="1040040"/>
                      <a:pt x="183421" y="1045758"/>
                      <a:pt x="192900" y="1059976"/>
                    </a:cubicBezTo>
                    <a:cubicBezTo>
                      <a:pt x="204333" y="1094274"/>
                      <a:pt x="188912" y="1052001"/>
                      <a:pt x="206547" y="1087271"/>
                    </a:cubicBezTo>
                    <a:cubicBezTo>
                      <a:pt x="208692" y="1091560"/>
                      <a:pt x="209113" y="1096553"/>
                      <a:pt x="211097" y="1100919"/>
                    </a:cubicBezTo>
                    <a:cubicBezTo>
                      <a:pt x="216710" y="1113266"/>
                      <a:pt x="223228" y="1125182"/>
                      <a:pt x="229294" y="1137313"/>
                    </a:cubicBezTo>
                    <a:cubicBezTo>
                      <a:pt x="232327" y="1143379"/>
                      <a:pt x="233597" y="1150715"/>
                      <a:pt x="238392" y="1155510"/>
                    </a:cubicBezTo>
                    <a:lnTo>
                      <a:pt x="252040" y="1169158"/>
                    </a:lnTo>
                    <a:cubicBezTo>
                      <a:pt x="253556" y="1175224"/>
                      <a:pt x="254126" y="1181608"/>
                      <a:pt x="256589" y="1187355"/>
                    </a:cubicBezTo>
                    <a:cubicBezTo>
                      <a:pt x="258805" y="1192526"/>
                      <a:pt x="277784" y="1217132"/>
                      <a:pt x="279335" y="1219200"/>
                    </a:cubicBezTo>
                    <a:cubicBezTo>
                      <a:pt x="290163" y="1251682"/>
                      <a:pt x="280454" y="1241175"/>
                      <a:pt x="302082" y="1255594"/>
                    </a:cubicBezTo>
                    <a:cubicBezTo>
                      <a:pt x="322917" y="1286847"/>
                      <a:pt x="296397" y="1251956"/>
                      <a:pt x="329377" y="1278340"/>
                    </a:cubicBezTo>
                    <a:cubicBezTo>
                      <a:pt x="339425" y="1286378"/>
                      <a:pt x="345967" y="1298497"/>
                      <a:pt x="356673" y="1305635"/>
                    </a:cubicBezTo>
                    <a:cubicBezTo>
                      <a:pt x="390277" y="1328038"/>
                      <a:pt x="375220" y="1317271"/>
                      <a:pt x="402165" y="1337480"/>
                    </a:cubicBezTo>
                    <a:cubicBezTo>
                      <a:pt x="405198" y="1345062"/>
                      <a:pt x="408397" y="1352580"/>
                      <a:pt x="411264" y="1360226"/>
                    </a:cubicBezTo>
                    <a:cubicBezTo>
                      <a:pt x="412948" y="1364716"/>
                      <a:pt x="415813" y="1369079"/>
                      <a:pt x="415813" y="1373874"/>
                    </a:cubicBezTo>
                    <a:cubicBezTo>
                      <a:pt x="415813" y="1392134"/>
                      <a:pt x="414437" y="1410483"/>
                      <a:pt x="411264" y="1428465"/>
                    </a:cubicBezTo>
                    <a:cubicBezTo>
                      <a:pt x="409845" y="1436507"/>
                      <a:pt x="404956" y="1443537"/>
                      <a:pt x="402165" y="1451212"/>
                    </a:cubicBezTo>
                    <a:cubicBezTo>
                      <a:pt x="398888" y="1460225"/>
                      <a:pt x="397356" y="1469929"/>
                      <a:pt x="393067" y="1478507"/>
                    </a:cubicBezTo>
                    <a:cubicBezTo>
                      <a:pt x="385609" y="1493422"/>
                      <a:pt x="383436" y="1495624"/>
                      <a:pt x="379419" y="1510352"/>
                    </a:cubicBezTo>
                    <a:cubicBezTo>
                      <a:pt x="374484" y="1528448"/>
                      <a:pt x="370320" y="1546746"/>
                      <a:pt x="365771" y="1564943"/>
                    </a:cubicBezTo>
                    <a:lnTo>
                      <a:pt x="361222" y="1583140"/>
                    </a:lnTo>
                    <a:cubicBezTo>
                      <a:pt x="369178" y="1662695"/>
                      <a:pt x="353717" y="1651790"/>
                      <a:pt x="379419" y="1687773"/>
                    </a:cubicBezTo>
                    <a:cubicBezTo>
                      <a:pt x="383826" y="1693943"/>
                      <a:pt x="388518" y="1699904"/>
                      <a:pt x="393067" y="1705970"/>
                    </a:cubicBezTo>
                    <a:cubicBezTo>
                      <a:pt x="401923" y="1732540"/>
                      <a:pt x="390686" y="1708139"/>
                      <a:pt x="411264" y="1728716"/>
                    </a:cubicBezTo>
                    <a:cubicBezTo>
                      <a:pt x="453057" y="1770507"/>
                      <a:pt x="398945" y="1725899"/>
                      <a:pt x="438559" y="1760561"/>
                    </a:cubicBezTo>
                    <a:cubicBezTo>
                      <a:pt x="445866" y="1766955"/>
                      <a:pt x="453538" y="1772932"/>
                      <a:pt x="461306" y="1778758"/>
                    </a:cubicBezTo>
                    <a:cubicBezTo>
                      <a:pt x="465680" y="1782038"/>
                      <a:pt x="470753" y="1784356"/>
                      <a:pt x="474953" y="1787856"/>
                    </a:cubicBezTo>
                    <a:cubicBezTo>
                      <a:pt x="479896" y="1791975"/>
                      <a:pt x="483454" y="1797644"/>
                      <a:pt x="488601" y="1801504"/>
                    </a:cubicBezTo>
                    <a:cubicBezTo>
                      <a:pt x="533822" y="1835420"/>
                      <a:pt x="492756" y="1796561"/>
                      <a:pt x="524995" y="1828800"/>
                    </a:cubicBezTo>
                    <a:cubicBezTo>
                      <a:pt x="536429" y="1863103"/>
                      <a:pt x="519675" y="1822148"/>
                      <a:pt x="543192" y="1851546"/>
                    </a:cubicBezTo>
                    <a:cubicBezTo>
                      <a:pt x="546188" y="1855291"/>
                      <a:pt x="545412" y="1861002"/>
                      <a:pt x="547741" y="1865194"/>
                    </a:cubicBezTo>
                    <a:cubicBezTo>
                      <a:pt x="553051" y="1874753"/>
                      <a:pt x="559872" y="1883391"/>
                      <a:pt x="565938" y="1892489"/>
                    </a:cubicBezTo>
                    <a:cubicBezTo>
                      <a:pt x="568971" y="1897038"/>
                      <a:pt x="571171" y="1902271"/>
                      <a:pt x="575037" y="1906137"/>
                    </a:cubicBezTo>
                    <a:lnTo>
                      <a:pt x="588685" y="1919785"/>
                    </a:lnTo>
                    <a:cubicBezTo>
                      <a:pt x="591718" y="1925851"/>
                      <a:pt x="595264" y="1931686"/>
                      <a:pt x="597783" y="1937982"/>
                    </a:cubicBezTo>
                    <a:cubicBezTo>
                      <a:pt x="601379" y="1946973"/>
                      <a:pt x="605685" y="1970689"/>
                      <a:pt x="615980" y="1978925"/>
                    </a:cubicBezTo>
                    <a:cubicBezTo>
                      <a:pt x="619725" y="1981921"/>
                      <a:pt x="625220" y="1981585"/>
                      <a:pt x="629628" y="1983474"/>
                    </a:cubicBezTo>
                    <a:cubicBezTo>
                      <a:pt x="635861" y="1986145"/>
                      <a:pt x="641528" y="1990054"/>
                      <a:pt x="647825" y="1992573"/>
                    </a:cubicBezTo>
                    <a:cubicBezTo>
                      <a:pt x="722419" y="2022410"/>
                      <a:pt x="776989" y="2003987"/>
                      <a:pt x="875288" y="2006221"/>
                    </a:cubicBezTo>
                    <a:lnTo>
                      <a:pt x="916231" y="2015319"/>
                    </a:lnTo>
                    <a:cubicBezTo>
                      <a:pt x="922323" y="2016725"/>
                      <a:pt x="928176" y="2019868"/>
                      <a:pt x="934428" y="2019868"/>
                    </a:cubicBezTo>
                    <a:cubicBezTo>
                      <a:pt x="955712" y="2019868"/>
                      <a:pt x="976888" y="2016835"/>
                      <a:pt x="998118" y="2015319"/>
                    </a:cubicBezTo>
                    <a:cubicBezTo>
                      <a:pt x="1002667" y="2013803"/>
                      <a:pt x="1007084" y="2011810"/>
                      <a:pt x="1011765" y="2010770"/>
                    </a:cubicBezTo>
                    <a:cubicBezTo>
                      <a:pt x="1024353" y="2007973"/>
                      <a:pt x="1040416" y="2007818"/>
                      <a:pt x="1052709" y="2001671"/>
                    </a:cubicBezTo>
                    <a:cubicBezTo>
                      <a:pt x="1057599" y="1999226"/>
                      <a:pt x="1061466" y="1995018"/>
                      <a:pt x="1066356" y="1992573"/>
                    </a:cubicBezTo>
                    <a:cubicBezTo>
                      <a:pt x="1083307" y="1984097"/>
                      <a:pt x="1093380" y="1981766"/>
                      <a:pt x="1111849" y="1978925"/>
                    </a:cubicBezTo>
                    <a:cubicBezTo>
                      <a:pt x="1168316" y="1970238"/>
                      <a:pt x="1217998" y="1958453"/>
                      <a:pt x="1243777" y="1951629"/>
                    </a:cubicBezTo>
                    <a:close/>
                  </a:path>
                </a:pathLst>
              </a:custGeom>
              <a:solidFill>
                <a:srgbClr val="F6A21D">
                  <a:alpha val="3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4" name="TextBox 33">
              <a:extLst>
                <a:ext uri="{FF2B5EF4-FFF2-40B4-BE49-F238E27FC236}">
                  <a16:creationId xmlns:a16="http://schemas.microsoft.com/office/drawing/2014/main" id="{65BC60F9-A383-41A0-A260-B77265D73715}"/>
                </a:ext>
              </a:extLst>
            </p:cNvPr>
            <p:cNvSpPr txBox="1"/>
            <p:nvPr/>
          </p:nvSpPr>
          <p:spPr>
            <a:xfrm>
              <a:off x="6936074" y="6029760"/>
              <a:ext cx="655534" cy="430887"/>
            </a:xfrm>
            <a:prstGeom prst="rect">
              <a:avLst/>
            </a:prstGeom>
            <a:noFill/>
          </p:spPr>
          <p:txBody>
            <a:bodyPr wrap="square" rtlCol="0">
              <a:spAutoFit/>
            </a:bodyPr>
            <a:lstStyle/>
            <a:p>
              <a:r>
                <a:rPr lang="en-GB" sz="1100" dirty="0">
                  <a:solidFill>
                    <a:schemeClr val="accent5">
                      <a:lumMod val="40000"/>
                      <a:lumOff val="60000"/>
                    </a:schemeClr>
                  </a:solidFill>
                  <a:latin typeface="Times New Roman" panose="02020603050405020304" pitchFamily="18" charset="0"/>
                  <a:cs typeface="Times New Roman" panose="02020603050405020304" pitchFamily="18" charset="0"/>
                </a:rPr>
                <a:t>Gialova wetland</a:t>
              </a:r>
            </a:p>
          </p:txBody>
        </p:sp>
        <p:sp>
          <p:nvSpPr>
            <p:cNvPr id="35" name="TextBox 34">
              <a:extLst>
                <a:ext uri="{FF2B5EF4-FFF2-40B4-BE49-F238E27FC236}">
                  <a16:creationId xmlns:a16="http://schemas.microsoft.com/office/drawing/2014/main" id="{E31F6B98-9710-4D3E-BC1D-CBF51344E5C6}"/>
                </a:ext>
              </a:extLst>
            </p:cNvPr>
            <p:cNvSpPr txBox="1"/>
            <p:nvPr/>
          </p:nvSpPr>
          <p:spPr>
            <a:xfrm>
              <a:off x="7884553" y="5270785"/>
              <a:ext cx="1068061" cy="430887"/>
            </a:xfrm>
            <a:prstGeom prst="rect">
              <a:avLst/>
            </a:prstGeom>
            <a:noFill/>
          </p:spPr>
          <p:txBody>
            <a:bodyPr wrap="square" rtlCol="0">
              <a:spAutoFit/>
            </a:bodyPr>
            <a:lstStyle/>
            <a:p>
              <a:pPr algn="ctr"/>
              <a:r>
                <a:rPr lang="en-GB" sz="1100" dirty="0">
                  <a:solidFill>
                    <a:schemeClr val="accent4">
                      <a:lumMod val="60000"/>
                      <a:lumOff val="40000"/>
                    </a:schemeClr>
                  </a:solidFill>
                  <a:latin typeface="Times New Roman" panose="02020603050405020304" pitchFamily="18" charset="0"/>
                  <a:cs typeface="Times New Roman" panose="02020603050405020304" pitchFamily="18" charset="0"/>
                </a:rPr>
                <a:t>Groundwater aquifer</a:t>
              </a:r>
            </a:p>
          </p:txBody>
        </p:sp>
        <p:sp>
          <p:nvSpPr>
            <p:cNvPr id="36" name="TextBox 35">
              <a:extLst>
                <a:ext uri="{FF2B5EF4-FFF2-40B4-BE49-F238E27FC236}">
                  <a16:creationId xmlns:a16="http://schemas.microsoft.com/office/drawing/2014/main" id="{51F2B98F-E387-471B-8973-5A96C4759689}"/>
                </a:ext>
              </a:extLst>
            </p:cNvPr>
            <p:cNvSpPr txBox="1"/>
            <p:nvPr/>
          </p:nvSpPr>
          <p:spPr>
            <a:xfrm>
              <a:off x="8710152" y="4660926"/>
              <a:ext cx="1068061" cy="261610"/>
            </a:xfrm>
            <a:prstGeom prst="rect">
              <a:avLst/>
            </a:prstGeom>
            <a:noFill/>
          </p:spPr>
          <p:txBody>
            <a:bodyPr wrap="square" rtlCol="0">
              <a:spAutoFit/>
            </a:bodyPr>
            <a:lstStyle/>
            <a:p>
              <a:pPr algn="ctr"/>
              <a:r>
                <a:rPr lang="en-GB" sz="1100" dirty="0" err="1">
                  <a:solidFill>
                    <a:schemeClr val="accent6">
                      <a:lumMod val="40000"/>
                      <a:lumOff val="60000"/>
                    </a:schemeClr>
                  </a:solidFill>
                  <a:latin typeface="Times New Roman" panose="02020603050405020304" pitchFamily="18" charset="0"/>
                  <a:cs typeface="Times New Roman" panose="02020603050405020304" pitchFamily="18" charset="0"/>
                </a:rPr>
                <a:t>Catchemnt</a:t>
              </a:r>
              <a:endParaRPr lang="en-GB" sz="1100" dirty="0">
                <a:solidFill>
                  <a:schemeClr val="accent6">
                    <a:lumMod val="40000"/>
                    <a:lumOff val="60000"/>
                  </a:schemeClr>
                </a:solidFill>
                <a:latin typeface="Times New Roman" panose="02020603050405020304" pitchFamily="18" charset="0"/>
                <a:cs typeface="Times New Roman" panose="02020603050405020304" pitchFamily="18" charset="0"/>
              </a:endParaRPr>
            </a:p>
          </p:txBody>
        </p:sp>
      </p:grpSp>
      <p:pic>
        <p:nvPicPr>
          <p:cNvPr id="42" name="Picture 41">
            <a:extLst>
              <a:ext uri="{FF2B5EF4-FFF2-40B4-BE49-F238E27FC236}">
                <a16:creationId xmlns:a16="http://schemas.microsoft.com/office/drawing/2014/main" id="{F91DCCC7-FCD7-40FF-A401-B8B27E6B216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grpSp>
        <p:nvGrpSpPr>
          <p:cNvPr id="4" name="Group 3">
            <a:extLst>
              <a:ext uri="{FF2B5EF4-FFF2-40B4-BE49-F238E27FC236}">
                <a16:creationId xmlns:a16="http://schemas.microsoft.com/office/drawing/2014/main" id="{B5F36D4D-0A6A-4405-B8E6-5C679EF86370}"/>
              </a:ext>
            </a:extLst>
          </p:cNvPr>
          <p:cNvGrpSpPr/>
          <p:nvPr/>
        </p:nvGrpSpPr>
        <p:grpSpPr>
          <a:xfrm>
            <a:off x="214233" y="72115"/>
            <a:ext cx="11763532" cy="553132"/>
            <a:chOff x="214233" y="72115"/>
            <a:chExt cx="11763532" cy="553132"/>
          </a:xfrm>
        </p:grpSpPr>
        <p:grpSp>
          <p:nvGrpSpPr>
            <p:cNvPr id="25" name="Group 24">
              <a:extLst>
                <a:ext uri="{FF2B5EF4-FFF2-40B4-BE49-F238E27FC236}">
                  <a16:creationId xmlns:a16="http://schemas.microsoft.com/office/drawing/2014/main" id="{6A5A0755-68A6-4063-876A-1E99A0519CF3}"/>
                </a:ext>
              </a:extLst>
            </p:cNvPr>
            <p:cNvGrpSpPr/>
            <p:nvPr/>
          </p:nvGrpSpPr>
          <p:grpSpPr>
            <a:xfrm>
              <a:off x="214233" y="102026"/>
              <a:ext cx="11763532" cy="523221"/>
              <a:chOff x="206795" y="25965"/>
              <a:chExt cx="11763532"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5" y="25965"/>
                <a:ext cx="10620343"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Model inputs</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43" name="Picture 42">
              <a:extLst>
                <a:ext uri="{FF2B5EF4-FFF2-40B4-BE49-F238E27FC236}">
                  <a16:creationId xmlns:a16="http://schemas.microsoft.com/office/drawing/2014/main" id="{9CC71D12-1C11-456A-947F-889E44B8BBBA}"/>
                </a:ext>
              </a:extLst>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grpSp>
      <p:grpSp>
        <p:nvGrpSpPr>
          <p:cNvPr id="19" name="Group 18">
            <a:extLst>
              <a:ext uri="{FF2B5EF4-FFF2-40B4-BE49-F238E27FC236}">
                <a16:creationId xmlns:a16="http://schemas.microsoft.com/office/drawing/2014/main" id="{4917358F-4E52-4D51-8199-9F126C859E8F}"/>
              </a:ext>
            </a:extLst>
          </p:cNvPr>
          <p:cNvGrpSpPr/>
          <p:nvPr/>
        </p:nvGrpSpPr>
        <p:grpSpPr>
          <a:xfrm>
            <a:off x="75097" y="6457290"/>
            <a:ext cx="4178300" cy="326116"/>
            <a:chOff x="200348" y="58030"/>
            <a:chExt cx="3617645" cy="406698"/>
          </a:xfrm>
        </p:grpSpPr>
        <p:sp>
          <p:nvSpPr>
            <p:cNvPr id="20" name="Text Box 15">
              <a:extLst>
                <a:ext uri="{FF2B5EF4-FFF2-40B4-BE49-F238E27FC236}">
                  <a16:creationId xmlns:a16="http://schemas.microsoft.com/office/drawing/2014/main" id="{28FFD248-B6FD-4418-996F-E4374ACE469A}"/>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21" name="Picture 20" descr="FISSAC/EU_flag.png">
              <a:extLst>
                <a:ext uri="{FF2B5EF4-FFF2-40B4-BE49-F238E27FC236}">
                  <a16:creationId xmlns:a16="http://schemas.microsoft.com/office/drawing/2014/main" id="{0638FC5C-5285-490B-8F6F-B719D1B02D0D}"/>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sp>
        <p:nvSpPr>
          <p:cNvPr id="44" name="TextBox 43">
            <a:extLst>
              <a:ext uri="{FF2B5EF4-FFF2-40B4-BE49-F238E27FC236}">
                <a16:creationId xmlns:a16="http://schemas.microsoft.com/office/drawing/2014/main" id="{D16F07FB-C364-4EA0-AB14-29DA40265D5D}"/>
              </a:ext>
            </a:extLst>
          </p:cNvPr>
          <p:cNvSpPr txBox="1"/>
          <p:nvPr/>
        </p:nvSpPr>
        <p:spPr>
          <a:xfrm>
            <a:off x="7880377" y="706375"/>
            <a:ext cx="5025657" cy="338554"/>
          </a:xfrm>
          <a:prstGeom prst="rect">
            <a:avLst/>
          </a:prstGeom>
          <a:noFill/>
        </p:spPr>
        <p:txBody>
          <a:bodyPr wrap="square" rtlCol="0">
            <a:spAutoFit/>
          </a:bodyPr>
          <a:lstStyle/>
          <a:p>
            <a:r>
              <a:rPr lang="en-GB" sz="1600" b="1" u="sng" dirty="0">
                <a:solidFill>
                  <a:srgbClr val="D19ECE"/>
                </a:solidFill>
                <a:latin typeface="Times New Roman" panose="02020603050405020304" pitchFamily="18" charset="0"/>
                <a:cs typeface="Times New Roman" panose="02020603050405020304" pitchFamily="18" charset="0"/>
              </a:rPr>
              <a:t>Climatic conditions (in model as m</a:t>
            </a:r>
            <a:r>
              <a:rPr lang="en-GB" sz="1600" b="1" u="sng" baseline="30000" dirty="0">
                <a:solidFill>
                  <a:srgbClr val="D19ECE"/>
                </a:solidFill>
                <a:latin typeface="Times New Roman" panose="02020603050405020304" pitchFamily="18" charset="0"/>
                <a:cs typeface="Times New Roman" panose="02020603050405020304" pitchFamily="18" charset="0"/>
              </a:rPr>
              <a:t>3</a:t>
            </a:r>
            <a:r>
              <a:rPr lang="en-GB" sz="1600" b="1" u="sng" dirty="0">
                <a:solidFill>
                  <a:srgbClr val="D19ECE"/>
                </a:solidFill>
                <a:latin typeface="Times New Roman" panose="02020603050405020304" pitchFamily="18" charset="0"/>
                <a:cs typeface="Times New Roman" panose="02020603050405020304" pitchFamily="18" charset="0"/>
              </a:rPr>
              <a:t>/month)</a:t>
            </a:r>
          </a:p>
        </p:txBody>
      </p:sp>
      <p:sp>
        <p:nvSpPr>
          <p:cNvPr id="46" name="TextBox 45">
            <a:extLst>
              <a:ext uri="{FF2B5EF4-FFF2-40B4-BE49-F238E27FC236}">
                <a16:creationId xmlns:a16="http://schemas.microsoft.com/office/drawing/2014/main" id="{D24146A8-46B3-4B23-BB1C-11F4E0BCEA73}"/>
              </a:ext>
            </a:extLst>
          </p:cNvPr>
          <p:cNvSpPr txBox="1"/>
          <p:nvPr/>
        </p:nvSpPr>
        <p:spPr>
          <a:xfrm>
            <a:off x="7816579" y="1029077"/>
            <a:ext cx="3643424" cy="1077218"/>
          </a:xfrm>
          <a:prstGeom prst="rect">
            <a:avLst/>
          </a:prstGeom>
          <a:noFill/>
        </p:spPr>
        <p:txBody>
          <a:bodyPr wrap="square" rtlCol="0">
            <a:spAutoFit/>
          </a:bodyPr>
          <a:lstStyle/>
          <a:p>
            <a:pPr marL="265113" indent="-265113">
              <a:buFont typeface="Arial" panose="020B0604020202020204" pitchFamily="34" charset="0"/>
              <a:buChar char="•"/>
            </a:pPr>
            <a:r>
              <a:rPr lang="en-GB" sz="1600" dirty="0">
                <a:solidFill>
                  <a:srgbClr val="D19ECE"/>
                </a:solidFill>
                <a:latin typeface="Times New Roman" panose="02020603050405020304" pitchFamily="18" charset="0"/>
                <a:cs typeface="Times New Roman" panose="02020603050405020304" pitchFamily="18" charset="0"/>
              </a:rPr>
              <a:t>Precipitation</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inland</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793</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mm</a:t>
            </a:r>
          </a:p>
          <a:p>
            <a:pPr marL="265113" indent="-265113">
              <a:buFont typeface="Arial" panose="020B0604020202020204" pitchFamily="34" charset="0"/>
              <a:buChar char="•"/>
            </a:pPr>
            <a:r>
              <a:rPr lang="en-GB" sz="1600" dirty="0">
                <a:solidFill>
                  <a:srgbClr val="D19ECE"/>
                </a:solidFill>
                <a:latin typeface="Times New Roman" panose="02020603050405020304" pitchFamily="18" charset="0"/>
                <a:cs typeface="Times New Roman" panose="02020603050405020304" pitchFamily="18" charset="0"/>
              </a:rPr>
              <a:t>Evapotranspiration </a:t>
            </a:r>
            <a:r>
              <a:rPr lang="el-GR" sz="1600" dirty="0">
                <a:solidFill>
                  <a:srgbClr val="D19ECE"/>
                </a:solidFill>
                <a:latin typeface="Times New Roman" panose="02020603050405020304" pitchFamily="18" charset="0"/>
                <a:cs typeface="Times New Roman" panose="02020603050405020304" pitchFamily="18" charset="0"/>
              </a:rPr>
              <a:t>(</a:t>
            </a:r>
            <a:r>
              <a:rPr lang="en-GB" sz="1600" dirty="0">
                <a:solidFill>
                  <a:srgbClr val="D19ECE"/>
                </a:solidFill>
                <a:latin typeface="Times New Roman" panose="02020603050405020304" pitchFamily="18" charset="0"/>
                <a:cs typeface="Times New Roman" panose="02020603050405020304" pitchFamily="18" charset="0"/>
              </a:rPr>
              <a:t>inland</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887</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mm</a:t>
            </a:r>
            <a:endParaRPr lang="el-GR" sz="1600" dirty="0">
              <a:solidFill>
                <a:srgbClr val="D19ECE"/>
              </a:solidFill>
              <a:latin typeface="Times New Roman" panose="02020603050405020304" pitchFamily="18" charset="0"/>
              <a:cs typeface="Times New Roman" panose="02020603050405020304" pitchFamily="18" charset="0"/>
            </a:endParaRPr>
          </a:p>
          <a:p>
            <a:pPr marL="265113" indent="-265113">
              <a:buFont typeface="Arial" panose="020B0604020202020204" pitchFamily="34" charset="0"/>
              <a:buChar char="•"/>
            </a:pPr>
            <a:r>
              <a:rPr lang="en-GB" sz="1600" dirty="0">
                <a:solidFill>
                  <a:srgbClr val="D19ECE"/>
                </a:solidFill>
                <a:latin typeface="Times New Roman" panose="02020603050405020304" pitchFamily="18" charset="0"/>
                <a:cs typeface="Times New Roman" panose="02020603050405020304" pitchFamily="18" charset="0"/>
              </a:rPr>
              <a:t>Precipitation</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coastal</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695</a:t>
            </a:r>
            <a:r>
              <a:rPr lang="el-GR" sz="1600" dirty="0">
                <a:solidFill>
                  <a:srgbClr val="D19ECE"/>
                </a:solidFill>
                <a:latin typeface="Times New Roman" panose="02020603050405020304" pitchFamily="18" charset="0"/>
                <a:cs typeface="Times New Roman" panose="02020603050405020304" pitchFamily="18" charset="0"/>
              </a:rPr>
              <a:t> </a:t>
            </a:r>
            <a:r>
              <a:rPr lang="en-GB" sz="1600" dirty="0">
                <a:solidFill>
                  <a:srgbClr val="D19ECE"/>
                </a:solidFill>
                <a:latin typeface="Times New Roman" panose="02020603050405020304" pitchFamily="18" charset="0"/>
                <a:cs typeface="Times New Roman" panose="02020603050405020304" pitchFamily="18" charset="0"/>
              </a:rPr>
              <a:t>mm</a:t>
            </a:r>
          </a:p>
          <a:p>
            <a:pPr marL="265113" indent="-265113">
              <a:buFont typeface="Arial" panose="020B0604020202020204" pitchFamily="34" charset="0"/>
              <a:buChar char="•"/>
            </a:pPr>
            <a:r>
              <a:rPr lang="en-GB" sz="1600" dirty="0">
                <a:solidFill>
                  <a:srgbClr val="D19ECE"/>
                </a:solidFill>
                <a:latin typeface="Times New Roman" panose="02020603050405020304" pitchFamily="18" charset="0"/>
                <a:cs typeface="Times New Roman" panose="02020603050405020304" pitchFamily="18" charset="0"/>
              </a:rPr>
              <a:t>Evaporation (coastal):	912 mm</a:t>
            </a:r>
          </a:p>
        </p:txBody>
      </p:sp>
      <p:sp>
        <p:nvSpPr>
          <p:cNvPr id="47" name="TextBox 46">
            <a:extLst>
              <a:ext uri="{FF2B5EF4-FFF2-40B4-BE49-F238E27FC236}">
                <a16:creationId xmlns:a16="http://schemas.microsoft.com/office/drawing/2014/main" id="{F35B65D5-9DF3-483E-A518-14FF930CE45A}"/>
              </a:ext>
            </a:extLst>
          </p:cNvPr>
          <p:cNvSpPr txBox="1"/>
          <p:nvPr/>
        </p:nvSpPr>
        <p:spPr>
          <a:xfrm>
            <a:off x="171519" y="701414"/>
            <a:ext cx="2512828" cy="338554"/>
          </a:xfrm>
          <a:prstGeom prst="rect">
            <a:avLst/>
          </a:prstGeom>
          <a:noFill/>
        </p:spPr>
        <p:txBody>
          <a:bodyPr wrap="square" rtlCol="0">
            <a:spAutoFit/>
          </a:bodyPr>
          <a:lstStyle/>
          <a:p>
            <a:r>
              <a:rPr lang="en-GB" sz="1600" b="1" u="sng" dirty="0">
                <a:latin typeface="Times New Roman" panose="02020603050405020304" pitchFamily="18" charset="0"/>
                <a:cs typeface="Times New Roman" panose="02020603050405020304" pitchFamily="18" charset="0"/>
              </a:rPr>
              <a:t>Catchment characteristics</a:t>
            </a:r>
          </a:p>
        </p:txBody>
      </p:sp>
      <p:sp>
        <p:nvSpPr>
          <p:cNvPr id="48" name="TextBox 47">
            <a:extLst>
              <a:ext uri="{FF2B5EF4-FFF2-40B4-BE49-F238E27FC236}">
                <a16:creationId xmlns:a16="http://schemas.microsoft.com/office/drawing/2014/main" id="{EF129B48-89B8-402C-B679-3DAF311E3CF5}"/>
              </a:ext>
            </a:extLst>
          </p:cNvPr>
          <p:cNvSpPr txBox="1"/>
          <p:nvPr/>
        </p:nvSpPr>
        <p:spPr>
          <a:xfrm>
            <a:off x="171518" y="1024116"/>
            <a:ext cx="3111687" cy="4031873"/>
          </a:xfrm>
          <a:prstGeom prst="rect">
            <a:avLst/>
          </a:prstGeom>
          <a:noFill/>
        </p:spPr>
        <p:txBody>
          <a:bodyPr wrap="square" rtlCol="0">
            <a:spAutoFit/>
          </a:bodyPr>
          <a:lstStyle/>
          <a:p>
            <a:r>
              <a:rPr lang="en-US" sz="1600" i="1" dirty="0">
                <a:latin typeface="Times New Roman" panose="02020603050405020304" pitchFamily="18" charset="0"/>
                <a:cs typeface="Times New Roman" panose="02020603050405020304" pitchFamily="18" charset="0"/>
              </a:rPr>
              <a:t>Total catchment area</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Size	</a:t>
            </a:r>
          </a:p>
          <a:p>
            <a:r>
              <a:rPr lang="en-GB" sz="1600" i="1" dirty="0">
                <a:latin typeface="Times New Roman" panose="02020603050405020304" pitchFamily="18" charset="0"/>
                <a:cs typeface="Times New Roman" panose="02020603050405020304" pitchFamily="18" charset="0"/>
              </a:rPr>
              <a:t>Tyflomitis </a:t>
            </a:r>
            <a:r>
              <a:rPr lang="en-US" sz="1600" i="1" dirty="0">
                <a:latin typeface="Times New Roman" panose="02020603050405020304" pitchFamily="18" charset="0"/>
                <a:cs typeface="Times New Roman" panose="02020603050405020304" pitchFamily="18" charset="0"/>
              </a:rPr>
              <a:t>groundwater aquifer</a:t>
            </a:r>
            <a:r>
              <a:rPr lang="en-GB" sz="1600" dirty="0">
                <a:latin typeface="Times New Roman" panose="02020603050405020304" pitchFamily="18" charset="0"/>
                <a:cs typeface="Times New Roman" panose="02020603050405020304" pitchFamily="18" charset="0"/>
              </a:rPr>
              <a:t>	</a:t>
            </a:r>
            <a:endParaRPr lang="en-GB" sz="1600" baseline="30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Size	</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Infiltration rate:	</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Permanent stock</a:t>
            </a:r>
            <a:endParaRPr lang="en-GB" sz="1600" baseline="30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Max capacity</a:t>
            </a:r>
            <a:r>
              <a:rPr lang="el-GR" sz="1600" dirty="0">
                <a:latin typeface="Times New Roman" panose="02020603050405020304" pitchFamily="18" charset="0"/>
                <a:cs typeface="Times New Roman" panose="02020603050405020304" pitchFamily="18" charset="0"/>
              </a:rPr>
              <a:t>	</a:t>
            </a:r>
            <a:endParaRPr lang="en-GB" sz="1600" baseline="30000" dirty="0">
              <a:latin typeface="Times New Roman" panose="02020603050405020304" pitchFamily="18" charset="0"/>
              <a:cs typeface="Times New Roman" panose="02020603050405020304" pitchFamily="18" charset="0"/>
            </a:endParaRPr>
          </a:p>
          <a:p>
            <a:r>
              <a:rPr lang="en-GB" sz="1600" i="1" dirty="0">
                <a:latin typeface="Times New Roman" panose="02020603050405020304" pitchFamily="18" charset="0"/>
                <a:cs typeface="Times New Roman" panose="02020603050405020304" pitchFamily="18" charset="0"/>
              </a:rPr>
              <a:t>Flysch groundwater aquifer</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Size</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Infiltration rate</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Output to Tyflomitis</a:t>
            </a:r>
          </a:p>
          <a:p>
            <a:r>
              <a:rPr lang="en-GB" sz="1600" i="1" dirty="0">
                <a:latin typeface="Times New Roman" panose="02020603050405020304" pitchFamily="18" charset="0"/>
                <a:cs typeface="Times New Roman" panose="02020603050405020304" pitchFamily="18" charset="0"/>
              </a:rPr>
              <a:t>Xerolagados stream</a:t>
            </a:r>
          </a:p>
          <a:p>
            <a:r>
              <a:rPr lang="en-GB" sz="1600" dirty="0">
                <a:latin typeface="Times New Roman" panose="02020603050405020304" pitchFamily="18" charset="0"/>
                <a:cs typeface="Times New Roman" panose="02020603050405020304" pitchFamily="18" charset="0"/>
              </a:rPr>
              <a:t>Runoff</a:t>
            </a:r>
          </a:p>
          <a:p>
            <a:r>
              <a:rPr lang="en-US" sz="1600" i="1" dirty="0">
                <a:latin typeface="Times New Roman" panose="02020603050405020304" pitchFamily="18" charset="0"/>
                <a:cs typeface="Times New Roman" panose="02020603050405020304" pitchFamily="18" charset="0"/>
              </a:rPr>
              <a:t>Lagoon</a:t>
            </a: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Size</a:t>
            </a:r>
            <a:endParaRPr lang="en-GB" sz="1600" i="1" baseline="30000"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Volume</a:t>
            </a:r>
            <a:endParaRPr lang="en-GB" sz="1600" baseline="30000" dirty="0">
              <a:latin typeface="Times New Roman" panose="02020603050405020304" pitchFamily="18" charset="0"/>
              <a:cs typeface="Times New Roman" panose="02020603050405020304" pitchFamily="18" charset="0"/>
            </a:endParaRPr>
          </a:p>
        </p:txBody>
      </p:sp>
      <p:sp>
        <p:nvSpPr>
          <p:cNvPr id="51" name="TextBox 50">
            <a:extLst>
              <a:ext uri="{FF2B5EF4-FFF2-40B4-BE49-F238E27FC236}">
                <a16:creationId xmlns:a16="http://schemas.microsoft.com/office/drawing/2014/main" id="{37CC8922-079F-4B8F-8AAA-1504A408FED5}"/>
              </a:ext>
            </a:extLst>
          </p:cNvPr>
          <p:cNvSpPr txBox="1"/>
          <p:nvPr/>
        </p:nvSpPr>
        <p:spPr>
          <a:xfrm>
            <a:off x="7827990" y="2430306"/>
            <a:ext cx="2189362" cy="338554"/>
          </a:xfrm>
          <a:prstGeom prst="rect">
            <a:avLst/>
          </a:prstGeom>
          <a:noFill/>
        </p:spPr>
        <p:txBody>
          <a:bodyPr wrap="square" rtlCol="0">
            <a:spAutoFit/>
          </a:bodyPr>
          <a:lstStyle/>
          <a:p>
            <a:r>
              <a:rPr lang="en-GB" sz="1600" b="1" u="sng" dirty="0">
                <a:solidFill>
                  <a:srgbClr val="7030A0"/>
                </a:solidFill>
                <a:latin typeface="Times New Roman" panose="02020603050405020304" pitchFamily="18" charset="0"/>
                <a:cs typeface="Times New Roman" panose="02020603050405020304" pitchFamily="18" charset="0"/>
              </a:rPr>
              <a:t>Climate change effect</a:t>
            </a:r>
          </a:p>
        </p:txBody>
      </p:sp>
      <p:sp>
        <p:nvSpPr>
          <p:cNvPr id="52" name="TextBox 51">
            <a:extLst>
              <a:ext uri="{FF2B5EF4-FFF2-40B4-BE49-F238E27FC236}">
                <a16:creationId xmlns:a16="http://schemas.microsoft.com/office/drawing/2014/main" id="{F489E125-231B-4DDF-B56E-4F1BD10ADB01}"/>
              </a:ext>
            </a:extLst>
          </p:cNvPr>
          <p:cNvSpPr txBox="1"/>
          <p:nvPr/>
        </p:nvSpPr>
        <p:spPr>
          <a:xfrm>
            <a:off x="7806481" y="2756499"/>
            <a:ext cx="4292109" cy="584775"/>
          </a:xfrm>
          <a:prstGeom prst="rect">
            <a:avLst/>
          </a:prstGeom>
          <a:noFill/>
        </p:spPr>
        <p:txBody>
          <a:bodyPr wrap="square" rtlCol="0">
            <a:spAutoFit/>
          </a:bodyPr>
          <a:lstStyle/>
          <a:p>
            <a:pPr marL="285750" indent="-285750">
              <a:buFont typeface="Arial" panose="020B0604020202020204" pitchFamily="34" charset="0"/>
              <a:buChar char="•"/>
            </a:pPr>
            <a:r>
              <a:rPr lang="en-GB" sz="1600" dirty="0">
                <a:solidFill>
                  <a:srgbClr val="7030A0"/>
                </a:solidFill>
                <a:latin typeface="Times New Roman" panose="02020603050405020304" pitchFamily="18" charset="0"/>
                <a:cs typeface="Times New Roman" panose="02020603050405020304" pitchFamily="18" charset="0"/>
              </a:rPr>
              <a:t>Precipitation (mm)</a:t>
            </a:r>
            <a:r>
              <a:rPr lang="el-GR" sz="1600" dirty="0">
                <a:solidFill>
                  <a:srgbClr val="7030A0"/>
                </a:solidFill>
                <a:latin typeface="Times New Roman" panose="02020603050405020304" pitchFamily="18" charset="0"/>
                <a:cs typeface="Times New Roman" panose="02020603050405020304" pitchFamily="18" charset="0"/>
              </a:rPr>
              <a:t>:</a:t>
            </a:r>
            <a:r>
              <a:rPr lang="en-GB" sz="1600" dirty="0">
                <a:solidFill>
                  <a:srgbClr val="7030A0"/>
                </a:solidFill>
                <a:latin typeface="Times New Roman" panose="02020603050405020304" pitchFamily="18" charset="0"/>
                <a:cs typeface="Times New Roman" panose="02020603050405020304" pitchFamily="18" charset="0"/>
              </a:rPr>
              <a:t>        </a:t>
            </a:r>
            <a:r>
              <a:rPr lang="en-GB" sz="1600" dirty="0">
                <a:solidFill>
                  <a:srgbClr val="FF0000"/>
                </a:solidFill>
                <a:latin typeface="Times New Roman" panose="02020603050405020304" pitchFamily="18" charset="0"/>
                <a:cs typeface="Times New Roman" panose="02020603050405020304" pitchFamily="18" charset="0"/>
              </a:rPr>
              <a:t>(–) 60            (–) 200</a:t>
            </a:r>
          </a:p>
          <a:p>
            <a:pPr marL="285750" indent="-285750">
              <a:buFont typeface="Arial" panose="020B0604020202020204" pitchFamily="34" charset="0"/>
              <a:buChar char="•"/>
            </a:pPr>
            <a:r>
              <a:rPr lang="en-GB" sz="1600" dirty="0">
                <a:solidFill>
                  <a:srgbClr val="7030A0"/>
                </a:solidFill>
                <a:latin typeface="Times New Roman" panose="02020603050405020304" pitchFamily="18" charset="0"/>
                <a:cs typeface="Times New Roman" panose="02020603050405020304" pitchFamily="18" charset="0"/>
              </a:rPr>
              <a:t>Temperature</a:t>
            </a:r>
            <a:r>
              <a:rPr lang="en-US" sz="1600" dirty="0">
                <a:solidFill>
                  <a:srgbClr val="7030A0"/>
                </a:solidFill>
                <a:latin typeface="Times New Roman" panose="02020603050405020304" pitchFamily="18" charset="0"/>
                <a:cs typeface="Times New Roman" panose="02020603050405020304" pitchFamily="18" charset="0"/>
              </a:rPr>
              <a:t> (°C)</a:t>
            </a:r>
            <a:r>
              <a:rPr lang="el-GR" sz="1600" dirty="0">
                <a:solidFill>
                  <a:srgbClr val="7030A0"/>
                </a:solidFill>
                <a:latin typeface="Times New Roman" panose="02020603050405020304" pitchFamily="18" charset="0"/>
                <a:cs typeface="Times New Roman" panose="02020603050405020304" pitchFamily="18" charset="0"/>
              </a:rPr>
              <a:t>:	 </a:t>
            </a:r>
            <a:r>
              <a:rPr lang="en-GB" sz="1600" dirty="0">
                <a:solidFill>
                  <a:srgbClr val="7030A0"/>
                </a:solidFill>
                <a:latin typeface="Times New Roman" panose="02020603050405020304" pitchFamily="18" charset="0"/>
                <a:cs typeface="Times New Roman" panose="02020603050405020304" pitchFamily="18" charset="0"/>
              </a:rPr>
              <a:t>        </a:t>
            </a:r>
            <a:r>
              <a:rPr lang="en-US" sz="1600" dirty="0">
                <a:solidFill>
                  <a:srgbClr val="00B050"/>
                </a:solidFill>
                <a:latin typeface="Times New Roman" panose="02020603050405020304" pitchFamily="18" charset="0"/>
                <a:cs typeface="Times New Roman" panose="02020603050405020304" pitchFamily="18" charset="0"/>
              </a:rPr>
              <a:t>(+)</a:t>
            </a:r>
            <a:r>
              <a:rPr lang="el-GR" sz="1600" dirty="0">
                <a:solidFill>
                  <a:srgbClr val="00B050"/>
                </a:solidFill>
                <a:latin typeface="Times New Roman" panose="02020603050405020304" pitchFamily="18" charset="0"/>
                <a:cs typeface="Times New Roman" panose="02020603050405020304" pitchFamily="18" charset="0"/>
              </a:rPr>
              <a:t> </a:t>
            </a:r>
            <a:r>
              <a:rPr lang="en-US" sz="1600" dirty="0">
                <a:solidFill>
                  <a:srgbClr val="00B050"/>
                </a:solidFill>
                <a:latin typeface="Times New Roman" panose="02020603050405020304" pitchFamily="18" charset="0"/>
                <a:cs typeface="Times New Roman" panose="02020603050405020304" pitchFamily="18" charset="0"/>
              </a:rPr>
              <a:t>1,6           (+) 4</a:t>
            </a:r>
            <a:endParaRPr lang="el-GR" sz="1600" dirty="0">
              <a:solidFill>
                <a:srgbClr val="00B050"/>
              </a:solidFill>
              <a:latin typeface="Times New Roman" panose="02020603050405020304" pitchFamily="18" charset="0"/>
              <a:cs typeface="Times New Roman" panose="02020603050405020304" pitchFamily="18" charset="0"/>
            </a:endParaRPr>
          </a:p>
        </p:txBody>
      </p:sp>
      <p:sp>
        <p:nvSpPr>
          <p:cNvPr id="53" name="Rectangle 52">
            <a:extLst>
              <a:ext uri="{FF2B5EF4-FFF2-40B4-BE49-F238E27FC236}">
                <a16:creationId xmlns:a16="http://schemas.microsoft.com/office/drawing/2014/main" id="{B037FE68-A0BE-4266-86D6-6B3D8CE945D6}"/>
              </a:ext>
            </a:extLst>
          </p:cNvPr>
          <p:cNvSpPr/>
          <p:nvPr/>
        </p:nvSpPr>
        <p:spPr>
          <a:xfrm>
            <a:off x="9929181" y="2447963"/>
            <a:ext cx="1071127" cy="338554"/>
          </a:xfrm>
          <a:prstGeom prst="rect">
            <a:avLst/>
          </a:prstGeom>
        </p:spPr>
        <p:txBody>
          <a:bodyPr wrap="none">
            <a:spAutoFit/>
          </a:bodyPr>
          <a:lstStyle/>
          <a:p>
            <a:r>
              <a:rPr lang="en-GB" sz="1600" u="sng" dirty="0">
                <a:solidFill>
                  <a:srgbClr val="7030A0"/>
                </a:solidFill>
                <a:latin typeface="Times New Roman" panose="02020603050405020304" pitchFamily="18" charset="0"/>
                <a:cs typeface="Times New Roman" panose="02020603050405020304" pitchFamily="18" charset="0"/>
              </a:rPr>
              <a:t>2021-2050</a:t>
            </a:r>
          </a:p>
        </p:txBody>
      </p:sp>
      <p:sp>
        <p:nvSpPr>
          <p:cNvPr id="54" name="Rectangle 53">
            <a:extLst>
              <a:ext uri="{FF2B5EF4-FFF2-40B4-BE49-F238E27FC236}">
                <a16:creationId xmlns:a16="http://schemas.microsoft.com/office/drawing/2014/main" id="{F7563A5B-8682-4106-A619-BB14312E58CB}"/>
              </a:ext>
            </a:extLst>
          </p:cNvPr>
          <p:cNvSpPr/>
          <p:nvPr/>
        </p:nvSpPr>
        <p:spPr>
          <a:xfrm>
            <a:off x="11120873" y="2449499"/>
            <a:ext cx="1071127" cy="338554"/>
          </a:xfrm>
          <a:prstGeom prst="rect">
            <a:avLst/>
          </a:prstGeom>
        </p:spPr>
        <p:txBody>
          <a:bodyPr wrap="none">
            <a:spAutoFit/>
          </a:bodyPr>
          <a:lstStyle/>
          <a:p>
            <a:r>
              <a:rPr lang="en-GB" sz="1600" u="sng" dirty="0">
                <a:solidFill>
                  <a:srgbClr val="7030A0"/>
                </a:solidFill>
                <a:latin typeface="Times New Roman" panose="02020603050405020304" pitchFamily="18" charset="0"/>
                <a:cs typeface="Times New Roman" panose="02020603050405020304" pitchFamily="18" charset="0"/>
              </a:rPr>
              <a:t>2071-2100</a:t>
            </a:r>
          </a:p>
        </p:txBody>
      </p:sp>
      <p:sp>
        <p:nvSpPr>
          <p:cNvPr id="2" name="Rectangle 1">
            <a:extLst>
              <a:ext uri="{FF2B5EF4-FFF2-40B4-BE49-F238E27FC236}">
                <a16:creationId xmlns:a16="http://schemas.microsoft.com/office/drawing/2014/main" id="{22A52F74-AB85-4663-9CB7-CFED7BF76520}"/>
              </a:ext>
            </a:extLst>
          </p:cNvPr>
          <p:cNvSpPr/>
          <p:nvPr/>
        </p:nvSpPr>
        <p:spPr>
          <a:xfrm>
            <a:off x="7848162" y="3512533"/>
            <a:ext cx="2601994" cy="338554"/>
          </a:xfrm>
          <a:prstGeom prst="rect">
            <a:avLst/>
          </a:prstGeom>
        </p:spPr>
        <p:txBody>
          <a:bodyPr wrap="none">
            <a:spAutoFit/>
          </a:bodyPr>
          <a:lstStyle/>
          <a:p>
            <a:r>
              <a:rPr lang="en-GB" sz="1600" b="1" u="sng" dirty="0">
                <a:solidFill>
                  <a:schemeClr val="tx2"/>
                </a:solidFill>
                <a:latin typeface="Times New Roman" panose="02020603050405020304" pitchFamily="18" charset="0"/>
                <a:cs typeface="Times New Roman" panose="02020603050405020304" pitchFamily="18" charset="0"/>
              </a:rPr>
              <a:t>Species tolerance to salinity</a:t>
            </a:r>
          </a:p>
        </p:txBody>
      </p:sp>
      <p:sp>
        <p:nvSpPr>
          <p:cNvPr id="3" name="Rectangle 2">
            <a:extLst>
              <a:ext uri="{FF2B5EF4-FFF2-40B4-BE49-F238E27FC236}">
                <a16:creationId xmlns:a16="http://schemas.microsoft.com/office/drawing/2014/main" id="{68993C27-4F25-4E42-990A-6378FA8A11D3}"/>
              </a:ext>
            </a:extLst>
          </p:cNvPr>
          <p:cNvSpPr/>
          <p:nvPr/>
        </p:nvSpPr>
        <p:spPr>
          <a:xfrm>
            <a:off x="7806481" y="3824064"/>
            <a:ext cx="3034805" cy="1077218"/>
          </a:xfrm>
          <a:prstGeom prst="rect">
            <a:avLst/>
          </a:prstGeom>
        </p:spPr>
        <p:txBody>
          <a:bodyPr wrap="none">
            <a:spAutoFit/>
          </a:bodyPr>
          <a:lstStyle/>
          <a:p>
            <a:pPr marL="265113" indent="-265113">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Cattail:		0 – 15 g/L</a:t>
            </a:r>
          </a:p>
          <a:p>
            <a:pPr marL="265113" indent="-265113">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Reeds:		0 – 22,5 g/L</a:t>
            </a:r>
          </a:p>
          <a:p>
            <a:pPr marL="265113" indent="-265113">
              <a:buFont typeface="Arial" panose="020B0604020202020204" pitchFamily="34" charset="0"/>
              <a:buChar char="•"/>
            </a:pPr>
            <a:r>
              <a:rPr lang="en-GB" sz="1600" dirty="0">
                <a:latin typeface="Times New Roman" panose="02020603050405020304" pitchFamily="18" charset="0"/>
                <a:cs typeface="Times New Roman" panose="02020603050405020304" pitchFamily="18" charset="0"/>
              </a:rPr>
              <a:t>Sea Bream:	20 – 40 g/L</a:t>
            </a:r>
          </a:p>
          <a:p>
            <a:pPr marL="265113" indent="-265113">
              <a:buFont typeface="Arial" panose="020B0604020202020204" pitchFamily="34" charset="0"/>
              <a:buChar char="•"/>
            </a:pPr>
            <a:r>
              <a:rPr lang="en-GB" sz="1600" i="1" dirty="0">
                <a:latin typeface="Times New Roman" panose="02020603050405020304" pitchFamily="18" charset="0"/>
                <a:cs typeface="Times New Roman" panose="02020603050405020304" pitchFamily="18" charset="0"/>
              </a:rPr>
              <a:t>Sea salinity:	38,5 g/L</a:t>
            </a:r>
            <a:endParaRPr lang="en-GB" sz="1600" i="1" dirty="0"/>
          </a:p>
        </p:txBody>
      </p:sp>
      <p:grpSp>
        <p:nvGrpSpPr>
          <p:cNvPr id="40" name="Group 39">
            <a:extLst>
              <a:ext uri="{FF2B5EF4-FFF2-40B4-BE49-F238E27FC236}">
                <a16:creationId xmlns:a16="http://schemas.microsoft.com/office/drawing/2014/main" id="{0E591D6A-4A40-4146-B0BF-536AF53F5DBC}"/>
              </a:ext>
            </a:extLst>
          </p:cNvPr>
          <p:cNvGrpSpPr/>
          <p:nvPr/>
        </p:nvGrpSpPr>
        <p:grpSpPr>
          <a:xfrm>
            <a:off x="6573730" y="1809645"/>
            <a:ext cx="1160921" cy="720317"/>
            <a:chOff x="9427617" y="5197293"/>
            <a:chExt cx="1160921" cy="720317"/>
          </a:xfrm>
        </p:grpSpPr>
        <p:sp>
          <p:nvSpPr>
            <p:cNvPr id="41" name="Oval 40">
              <a:extLst>
                <a:ext uri="{FF2B5EF4-FFF2-40B4-BE49-F238E27FC236}">
                  <a16:creationId xmlns:a16="http://schemas.microsoft.com/office/drawing/2014/main" id="{1DF0FE0F-735E-43AD-BDF0-979DEE8A6563}"/>
                </a:ext>
              </a:extLst>
            </p:cNvPr>
            <p:cNvSpPr/>
            <p:nvPr/>
          </p:nvSpPr>
          <p:spPr>
            <a:xfrm>
              <a:off x="9434960" y="5725576"/>
              <a:ext cx="81245" cy="90189"/>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23B1747F-B957-48F4-9507-47E23A265EC7}"/>
                </a:ext>
              </a:extLst>
            </p:cNvPr>
            <p:cNvSpPr txBox="1"/>
            <p:nvPr/>
          </p:nvSpPr>
          <p:spPr>
            <a:xfrm>
              <a:off x="9517686" y="5640611"/>
              <a:ext cx="972079" cy="276999"/>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Irrigation</a:t>
              </a:r>
            </a:p>
          </p:txBody>
        </p:sp>
        <p:sp>
          <p:nvSpPr>
            <p:cNvPr id="49" name="Oval 48">
              <a:extLst>
                <a:ext uri="{FF2B5EF4-FFF2-40B4-BE49-F238E27FC236}">
                  <a16:creationId xmlns:a16="http://schemas.microsoft.com/office/drawing/2014/main" id="{FE141CC8-7309-4215-A1D1-13EF37EA0DA7}"/>
                </a:ext>
              </a:extLst>
            </p:cNvPr>
            <p:cNvSpPr/>
            <p:nvPr/>
          </p:nvSpPr>
          <p:spPr>
            <a:xfrm>
              <a:off x="9427617" y="5479392"/>
              <a:ext cx="81245" cy="9018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20EA7DBA-617B-4FFE-A02E-DB524537F548}"/>
                </a:ext>
              </a:extLst>
            </p:cNvPr>
            <p:cNvSpPr txBox="1"/>
            <p:nvPr/>
          </p:nvSpPr>
          <p:spPr>
            <a:xfrm>
              <a:off x="9510343" y="5416153"/>
              <a:ext cx="1078195" cy="276999"/>
            </a:xfrm>
            <a:prstGeom prst="rect">
              <a:avLst/>
            </a:prstGeom>
            <a:noFill/>
          </p:spPr>
          <p:txBody>
            <a:bodyPr wrap="square" rtlCol="0">
              <a:spAutoFit/>
            </a:bodyPr>
            <a:lstStyle/>
            <a:p>
              <a:r>
                <a:rPr lang="en-GB" sz="1200" dirty="0">
                  <a:solidFill>
                    <a:schemeClr val="bg1"/>
                  </a:solidFill>
                  <a:latin typeface="Times New Roman" panose="02020603050405020304" pitchFamily="18" charset="0"/>
                  <a:cs typeface="Times New Roman" panose="02020603050405020304" pitchFamily="18" charset="0"/>
                </a:rPr>
                <a:t>Municipal use</a:t>
              </a:r>
            </a:p>
          </p:txBody>
        </p:sp>
        <p:sp>
          <p:nvSpPr>
            <p:cNvPr id="55" name="TextBox 54">
              <a:extLst>
                <a:ext uri="{FF2B5EF4-FFF2-40B4-BE49-F238E27FC236}">
                  <a16:creationId xmlns:a16="http://schemas.microsoft.com/office/drawing/2014/main" id="{D54BE376-EC19-4AF3-9E2C-7A920D5F2C98}"/>
                </a:ext>
              </a:extLst>
            </p:cNvPr>
            <p:cNvSpPr txBox="1"/>
            <p:nvPr/>
          </p:nvSpPr>
          <p:spPr>
            <a:xfrm>
              <a:off x="9459851" y="5197293"/>
              <a:ext cx="972079" cy="276999"/>
            </a:xfrm>
            <a:prstGeom prst="rect">
              <a:avLst/>
            </a:prstGeom>
            <a:noFill/>
          </p:spPr>
          <p:txBody>
            <a:bodyPr wrap="square" rtlCol="0">
              <a:spAutoFit/>
            </a:bodyPr>
            <a:lstStyle/>
            <a:p>
              <a:r>
                <a:rPr lang="en-GB" sz="1200" u="sng" dirty="0">
                  <a:solidFill>
                    <a:schemeClr val="bg1"/>
                  </a:solidFill>
                  <a:latin typeface="Times New Roman" panose="02020603050405020304" pitchFamily="18" charset="0"/>
                  <a:cs typeface="Times New Roman" panose="02020603050405020304" pitchFamily="18" charset="0"/>
                </a:rPr>
                <a:t>Wells</a:t>
              </a:r>
            </a:p>
          </p:txBody>
        </p:sp>
      </p:grpSp>
    </p:spTree>
    <p:extLst>
      <p:ext uri="{BB962C8B-B14F-4D97-AF65-F5344CB8AC3E}">
        <p14:creationId xmlns:p14="http://schemas.microsoft.com/office/powerpoint/2010/main" val="3887431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F91DCCC7-FCD7-40FF-A401-B8B27E6B216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27532" y="6404622"/>
            <a:ext cx="1171058" cy="372488"/>
          </a:xfrm>
          <a:prstGeom prst="rect">
            <a:avLst/>
          </a:prstGeom>
        </p:spPr>
      </p:pic>
      <p:grpSp>
        <p:nvGrpSpPr>
          <p:cNvPr id="25" name="Group 24">
            <a:extLst>
              <a:ext uri="{FF2B5EF4-FFF2-40B4-BE49-F238E27FC236}">
                <a16:creationId xmlns:a16="http://schemas.microsoft.com/office/drawing/2014/main" id="{6A5A0755-68A6-4063-876A-1E99A0519CF3}"/>
              </a:ext>
            </a:extLst>
          </p:cNvPr>
          <p:cNvGrpSpPr/>
          <p:nvPr/>
        </p:nvGrpSpPr>
        <p:grpSpPr>
          <a:xfrm>
            <a:off x="214233" y="102026"/>
            <a:ext cx="11763532" cy="523221"/>
            <a:chOff x="206795" y="25965"/>
            <a:chExt cx="11763532" cy="523221"/>
          </a:xfrm>
        </p:grpSpPr>
        <p:sp>
          <p:nvSpPr>
            <p:cNvPr id="26" name="TextBox 25">
              <a:extLst>
                <a:ext uri="{FF2B5EF4-FFF2-40B4-BE49-F238E27FC236}">
                  <a16:creationId xmlns:a16="http://schemas.microsoft.com/office/drawing/2014/main" id="{47617F9C-73C9-4936-829D-8FFBD8DCC45D}"/>
                </a:ext>
              </a:extLst>
            </p:cNvPr>
            <p:cNvSpPr txBox="1"/>
            <p:nvPr/>
          </p:nvSpPr>
          <p:spPr>
            <a:xfrm>
              <a:off x="206795" y="25965"/>
              <a:ext cx="10620343" cy="461665"/>
            </a:xfrm>
            <a:prstGeom prst="rect">
              <a:avLst/>
            </a:prstGeom>
            <a:noFill/>
          </p:spPr>
          <p:txBody>
            <a:bodyPr wrap="square" rtlCol="0">
              <a:spAutoFit/>
            </a:bodyPr>
            <a:lstStyle/>
            <a:p>
              <a:r>
                <a:rPr lang="en-US" sz="2400" b="1" dirty="0">
                  <a:solidFill>
                    <a:schemeClr val="accent5">
                      <a:lumMod val="75000"/>
                    </a:schemeClr>
                  </a:solidFill>
                  <a:latin typeface="Times New Roman" panose="02020603050405020304" pitchFamily="18" charset="0"/>
                  <a:cs typeface="Times New Roman" panose="02020603050405020304" pitchFamily="18" charset="0"/>
                </a:rPr>
                <a:t>Model outputs and uses</a:t>
              </a:r>
            </a:p>
          </p:txBody>
        </p:sp>
        <p:cxnSp>
          <p:nvCxnSpPr>
            <p:cNvPr id="27" name="Straight Connector 26">
              <a:extLst>
                <a:ext uri="{FF2B5EF4-FFF2-40B4-BE49-F238E27FC236}">
                  <a16:creationId xmlns:a16="http://schemas.microsoft.com/office/drawing/2014/main" id="{0F65EBCF-1918-42AD-8A77-26B8C66610D0}"/>
                </a:ext>
              </a:extLst>
            </p:cNvPr>
            <p:cNvCxnSpPr>
              <a:cxnSpLocks/>
            </p:cNvCxnSpPr>
            <p:nvPr/>
          </p:nvCxnSpPr>
          <p:spPr>
            <a:xfrm flipV="1">
              <a:off x="206796" y="546265"/>
              <a:ext cx="11763531" cy="2921"/>
            </a:xfrm>
            <a:prstGeom prst="line">
              <a:avLst/>
            </a:prstGeom>
            <a:ln>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4917358F-4E52-4D51-8199-9F126C859E8F}"/>
              </a:ext>
            </a:extLst>
          </p:cNvPr>
          <p:cNvGrpSpPr/>
          <p:nvPr/>
        </p:nvGrpSpPr>
        <p:grpSpPr>
          <a:xfrm>
            <a:off x="75097" y="6457290"/>
            <a:ext cx="4178300" cy="326116"/>
            <a:chOff x="200348" y="58030"/>
            <a:chExt cx="3617645" cy="406698"/>
          </a:xfrm>
        </p:grpSpPr>
        <p:sp>
          <p:nvSpPr>
            <p:cNvPr id="20" name="Text Box 15">
              <a:extLst>
                <a:ext uri="{FF2B5EF4-FFF2-40B4-BE49-F238E27FC236}">
                  <a16:creationId xmlns:a16="http://schemas.microsoft.com/office/drawing/2014/main" id="{28FFD248-B6FD-4418-996F-E4374ACE469A}"/>
                </a:ext>
              </a:extLst>
            </p:cNvPr>
            <p:cNvSpPr txBox="1"/>
            <p:nvPr userDrawn="1"/>
          </p:nvSpPr>
          <p:spPr>
            <a:xfrm>
              <a:off x="613684" y="58030"/>
              <a:ext cx="3204309" cy="406698"/>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l">
                <a:spcAft>
                  <a:spcPts val="600"/>
                </a:spcAft>
              </a:pP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This project has received funding from the European Union’s </a:t>
              </a:r>
              <a:r>
                <a:rPr lang="el-GR"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 </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Horizon 2020 research and innovation programme under grant agreement N° </a:t>
              </a:r>
              <a:r>
                <a:rPr lang="hu-HU" sz="900" kern="1200" dirty="0">
                  <a:solidFill>
                    <a:schemeClr val="accent5">
                      <a:lumMod val="75000"/>
                    </a:schemeClr>
                  </a:solidFill>
                  <a:effectLst/>
                  <a:latin typeface="Times New Roman" panose="02020603050405020304" pitchFamily="18" charset="0"/>
                  <a:cs typeface="Times New Roman" panose="02020603050405020304" pitchFamily="18" charset="0"/>
                </a:rPr>
                <a:t>773782</a:t>
              </a:r>
              <a:r>
                <a:rPr lang="en-GB" sz="9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rPr>
                <a:t>.</a:t>
              </a:r>
              <a:endParaRPr lang="en-US" sz="700" dirty="0">
                <a:solidFill>
                  <a:schemeClr val="accent5">
                    <a:lumMod val="75000"/>
                  </a:schemeClr>
                </a:solidFill>
                <a:effectLst/>
                <a:latin typeface="Times New Roman" panose="02020603050405020304" pitchFamily="18" charset="0"/>
                <a:ea typeface="メイリオ" charset="-128"/>
                <a:cs typeface="Times New Roman" panose="02020603050405020304" pitchFamily="18" charset="0"/>
              </a:endParaRPr>
            </a:p>
          </p:txBody>
        </p:sp>
        <p:pic>
          <p:nvPicPr>
            <p:cNvPr id="21" name="Picture 20" descr="FISSAC/EU_flag.png">
              <a:extLst>
                <a:ext uri="{FF2B5EF4-FFF2-40B4-BE49-F238E27FC236}">
                  <a16:creationId xmlns:a16="http://schemas.microsoft.com/office/drawing/2014/main" id="{0638FC5C-5285-490B-8F6F-B719D1B02D0D}"/>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flipV="1">
              <a:off x="200348" y="73868"/>
              <a:ext cx="413336" cy="383008"/>
            </a:xfrm>
            <a:prstGeom prst="rect">
              <a:avLst/>
            </a:prstGeom>
            <a:noFill/>
            <a:ln>
              <a:noFill/>
            </a:ln>
          </p:spPr>
        </p:pic>
      </p:grpSp>
      <p:grpSp>
        <p:nvGrpSpPr>
          <p:cNvPr id="7" name="Group 6">
            <a:extLst>
              <a:ext uri="{FF2B5EF4-FFF2-40B4-BE49-F238E27FC236}">
                <a16:creationId xmlns:a16="http://schemas.microsoft.com/office/drawing/2014/main" id="{CA0A5025-9D52-4EA3-86C5-8C051129441A}"/>
              </a:ext>
            </a:extLst>
          </p:cNvPr>
          <p:cNvGrpSpPr/>
          <p:nvPr/>
        </p:nvGrpSpPr>
        <p:grpSpPr>
          <a:xfrm>
            <a:off x="3875679" y="733647"/>
            <a:ext cx="4725877" cy="5651317"/>
            <a:chOff x="4875160" y="733647"/>
            <a:chExt cx="4725877" cy="5746164"/>
          </a:xfrm>
        </p:grpSpPr>
        <p:pic>
          <p:nvPicPr>
            <p:cNvPr id="29" name="Picture 28">
              <a:extLst>
                <a:ext uri="{FF2B5EF4-FFF2-40B4-BE49-F238E27FC236}">
                  <a16:creationId xmlns:a16="http://schemas.microsoft.com/office/drawing/2014/main" id="{8E640F09-3661-44DE-95D7-BA24B4149AAF}"/>
                </a:ext>
              </a:extLst>
            </p:cNvPr>
            <p:cNvPicPr>
              <a:picLocks noChangeAspect="1"/>
            </p:cNvPicPr>
            <p:nvPr/>
          </p:nvPicPr>
          <p:blipFill rotWithShape="1">
            <a:blip r:embed="rId4">
              <a:extLst>
                <a:ext uri="{28A0092B-C50C-407E-A947-70E740481C1C}">
                  <a14:useLocalDpi xmlns:a14="http://schemas.microsoft.com/office/drawing/2010/main" val="0"/>
                </a:ext>
              </a:extLst>
            </a:blip>
            <a:srcRect b="43609"/>
            <a:stretch/>
          </p:blipFill>
          <p:spPr>
            <a:xfrm>
              <a:off x="4997006" y="749939"/>
              <a:ext cx="3982268" cy="2070232"/>
            </a:xfrm>
            <a:prstGeom prst="rect">
              <a:avLst/>
            </a:prstGeom>
          </p:spPr>
        </p:pic>
        <p:grpSp>
          <p:nvGrpSpPr>
            <p:cNvPr id="23" name="Group 22">
              <a:extLst>
                <a:ext uri="{FF2B5EF4-FFF2-40B4-BE49-F238E27FC236}">
                  <a16:creationId xmlns:a16="http://schemas.microsoft.com/office/drawing/2014/main" id="{1B5F3141-DD70-4462-A403-92C3DAD31620}"/>
                </a:ext>
              </a:extLst>
            </p:cNvPr>
            <p:cNvGrpSpPr/>
            <p:nvPr/>
          </p:nvGrpSpPr>
          <p:grpSpPr>
            <a:xfrm>
              <a:off x="4875160" y="733647"/>
              <a:ext cx="4630362" cy="5706390"/>
              <a:chOff x="7624633" y="3215078"/>
              <a:chExt cx="3019817" cy="3535828"/>
            </a:xfrm>
          </p:grpSpPr>
          <p:pic>
            <p:nvPicPr>
              <p:cNvPr id="24" name="Picture 23">
                <a:extLst>
                  <a:ext uri="{FF2B5EF4-FFF2-40B4-BE49-F238E27FC236}">
                    <a16:creationId xmlns:a16="http://schemas.microsoft.com/office/drawing/2014/main" id="{BF038C89-FCED-4744-A2CF-5EA28EDBF936}"/>
                  </a:ext>
                </a:extLst>
              </p:cNvPr>
              <p:cNvPicPr>
                <a:picLocks noChangeAspect="1"/>
              </p:cNvPicPr>
              <p:nvPr/>
            </p:nvPicPr>
            <p:blipFill rotWithShape="1">
              <a:blip r:embed="rId5">
                <a:extLst>
                  <a:ext uri="{28A0092B-C50C-407E-A947-70E740481C1C}">
                    <a14:useLocalDpi xmlns:a14="http://schemas.microsoft.com/office/drawing/2010/main" val="0"/>
                  </a:ext>
                </a:extLst>
              </a:blip>
              <a:srcRect b="25915"/>
              <a:stretch/>
            </p:blipFill>
            <p:spPr>
              <a:xfrm>
                <a:off x="7704098" y="4427086"/>
                <a:ext cx="2597145" cy="2323820"/>
              </a:xfrm>
              <a:prstGeom prst="rect">
                <a:avLst/>
              </a:prstGeom>
            </p:spPr>
          </p:pic>
          <p:sp>
            <p:nvSpPr>
              <p:cNvPr id="28" name="Rectangle: Rounded Corners 27">
                <a:extLst>
                  <a:ext uri="{FF2B5EF4-FFF2-40B4-BE49-F238E27FC236}">
                    <a16:creationId xmlns:a16="http://schemas.microsoft.com/office/drawing/2014/main" id="{3CB55165-5059-4273-A1C3-2FEBD1245F0D}"/>
                  </a:ext>
                </a:extLst>
              </p:cNvPr>
              <p:cNvSpPr/>
              <p:nvPr/>
            </p:nvSpPr>
            <p:spPr>
              <a:xfrm>
                <a:off x="7624633" y="3215078"/>
                <a:ext cx="3019817" cy="2746154"/>
              </a:xfrm>
              <a:prstGeom prst="roundRect">
                <a:avLst>
                  <a:gd name="adj" fmla="val 369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GB" sz="1200" dirty="0">
                  <a:solidFill>
                    <a:schemeClr val="tx1"/>
                  </a:solidFill>
                  <a:latin typeface="Times New Roman" panose="02020603050405020304" pitchFamily="18" charset="0"/>
                  <a:cs typeface="Times New Roman" panose="02020603050405020304" pitchFamily="18" charset="0"/>
                </a:endParaRPr>
              </a:p>
            </p:txBody>
          </p:sp>
        </p:grpSp>
        <p:cxnSp>
          <p:nvCxnSpPr>
            <p:cNvPr id="30" name="Straight Connector 29">
              <a:extLst>
                <a:ext uri="{FF2B5EF4-FFF2-40B4-BE49-F238E27FC236}">
                  <a16:creationId xmlns:a16="http://schemas.microsoft.com/office/drawing/2014/main" id="{CD267649-9169-4CEC-B7BF-8A7B70DE96E2}"/>
                </a:ext>
              </a:extLst>
            </p:cNvPr>
            <p:cNvCxnSpPr>
              <a:cxnSpLocks/>
            </p:cNvCxnSpPr>
            <p:nvPr/>
          </p:nvCxnSpPr>
          <p:spPr>
            <a:xfrm>
              <a:off x="5363310" y="3753971"/>
              <a:ext cx="3556153" cy="0"/>
            </a:xfrm>
            <a:prstGeom prst="line">
              <a:avLst/>
            </a:prstGeom>
            <a:ln>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D4BF3A79-FE5C-4FE8-A7D8-55C446B133FD}"/>
                </a:ext>
              </a:extLst>
            </p:cNvPr>
            <p:cNvSpPr txBox="1"/>
            <p:nvPr/>
          </p:nvSpPr>
          <p:spPr>
            <a:xfrm>
              <a:off x="8924499" y="3539616"/>
              <a:ext cx="676538" cy="369332"/>
            </a:xfrm>
            <a:prstGeom prst="rect">
              <a:avLst/>
            </a:prstGeom>
            <a:noFill/>
          </p:spPr>
          <p:txBody>
            <a:bodyPr wrap="square" rtlCol="0">
              <a:spAutoFit/>
            </a:bodyPr>
            <a:lstStyle/>
            <a:p>
              <a:pPr algn="ctr"/>
              <a:r>
                <a:rPr lang="en-GB" sz="900" dirty="0">
                  <a:solidFill>
                    <a:schemeClr val="accent2"/>
                  </a:solidFill>
                  <a:latin typeface="Times New Roman" panose="02020603050405020304" pitchFamily="18" charset="0"/>
                  <a:cs typeface="Times New Roman" panose="02020603050405020304" pitchFamily="18" charset="0"/>
                </a:rPr>
                <a:t>Sea salinity</a:t>
              </a:r>
            </a:p>
          </p:txBody>
        </p:sp>
        <p:cxnSp>
          <p:nvCxnSpPr>
            <p:cNvPr id="35" name="Straight Connector 34">
              <a:extLst>
                <a:ext uri="{FF2B5EF4-FFF2-40B4-BE49-F238E27FC236}">
                  <a16:creationId xmlns:a16="http://schemas.microsoft.com/office/drawing/2014/main" id="{E0D7A8C2-8947-4F03-9A77-F12132F275DE}"/>
                </a:ext>
              </a:extLst>
            </p:cNvPr>
            <p:cNvCxnSpPr>
              <a:cxnSpLocks/>
            </p:cNvCxnSpPr>
            <p:nvPr/>
          </p:nvCxnSpPr>
          <p:spPr>
            <a:xfrm>
              <a:off x="5451704" y="4036357"/>
              <a:ext cx="3507692" cy="0"/>
            </a:xfrm>
            <a:prstGeom prst="line">
              <a:avLst/>
            </a:prstGeom>
            <a:ln>
              <a:solidFill>
                <a:srgbClr val="00B0F0"/>
              </a:solidFill>
              <a:prstDash val="dash"/>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DCFCDBB3-7650-4B63-ACE2-0FF1F2999649}"/>
                </a:ext>
              </a:extLst>
            </p:cNvPr>
            <p:cNvSpPr txBox="1"/>
            <p:nvPr/>
          </p:nvSpPr>
          <p:spPr>
            <a:xfrm>
              <a:off x="8872968" y="3910127"/>
              <a:ext cx="728069" cy="369332"/>
            </a:xfrm>
            <a:prstGeom prst="rect">
              <a:avLst/>
            </a:prstGeom>
            <a:noFill/>
          </p:spPr>
          <p:txBody>
            <a:bodyPr wrap="square" rtlCol="0">
              <a:spAutoFit/>
            </a:bodyPr>
            <a:lstStyle/>
            <a:p>
              <a:pPr algn="ctr"/>
              <a:r>
                <a:rPr lang="en-GB" sz="900" dirty="0">
                  <a:solidFill>
                    <a:srgbClr val="00B0F0"/>
                  </a:solidFill>
                  <a:latin typeface="Times New Roman" panose="02020603050405020304" pitchFamily="18" charset="0"/>
                  <a:cs typeface="Times New Roman" panose="02020603050405020304" pitchFamily="18" charset="0"/>
                </a:rPr>
                <a:t>Fish optimum</a:t>
              </a:r>
            </a:p>
          </p:txBody>
        </p:sp>
        <p:sp>
          <p:nvSpPr>
            <p:cNvPr id="39" name="Rectangle 38">
              <a:extLst>
                <a:ext uri="{FF2B5EF4-FFF2-40B4-BE49-F238E27FC236}">
                  <a16:creationId xmlns:a16="http://schemas.microsoft.com/office/drawing/2014/main" id="{109B907F-AD35-4784-BEA7-A1DA024E6707}"/>
                </a:ext>
              </a:extLst>
            </p:cNvPr>
            <p:cNvSpPr/>
            <p:nvPr/>
          </p:nvSpPr>
          <p:spPr>
            <a:xfrm>
              <a:off x="5424654" y="5174702"/>
              <a:ext cx="2489316" cy="1305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800">
                <a:solidFill>
                  <a:schemeClr val="accent5">
                    <a:lumMod val="75000"/>
                  </a:schemeClr>
                </a:solidFill>
              </a:endParaRPr>
            </a:p>
          </p:txBody>
        </p:sp>
        <p:sp>
          <p:nvSpPr>
            <p:cNvPr id="58" name="TextBox 57">
              <a:extLst>
                <a:ext uri="{FF2B5EF4-FFF2-40B4-BE49-F238E27FC236}">
                  <a16:creationId xmlns:a16="http://schemas.microsoft.com/office/drawing/2014/main" id="{3C29887D-3F2F-45A4-B111-EB3F26175174}"/>
                </a:ext>
              </a:extLst>
            </p:cNvPr>
            <p:cNvSpPr txBox="1"/>
            <p:nvPr/>
          </p:nvSpPr>
          <p:spPr>
            <a:xfrm rot="16200000">
              <a:off x="4628354" y="3684316"/>
              <a:ext cx="882509" cy="307777"/>
            </a:xfrm>
            <a:prstGeom prst="rect">
              <a:avLst/>
            </a:prstGeom>
            <a:solidFill>
              <a:schemeClr val="bg1"/>
            </a:solidFill>
          </p:spPr>
          <p:txBody>
            <a:bodyPr wrap="square" rtlCol="0">
              <a:spAutoFit/>
            </a:bodyPr>
            <a:lstStyle/>
            <a:p>
              <a:pPr algn="ctr"/>
              <a:r>
                <a:rPr lang="en-GB" sz="1400" dirty="0">
                  <a:latin typeface="Times New Roman" panose="02020603050405020304" pitchFamily="18" charset="0"/>
                  <a:cs typeface="Times New Roman" panose="02020603050405020304" pitchFamily="18" charset="0"/>
                </a:rPr>
                <a:t>g/ L</a:t>
              </a:r>
            </a:p>
          </p:txBody>
        </p:sp>
        <p:sp>
          <p:nvSpPr>
            <p:cNvPr id="59" name="TextBox 58">
              <a:extLst>
                <a:ext uri="{FF2B5EF4-FFF2-40B4-BE49-F238E27FC236}">
                  <a16:creationId xmlns:a16="http://schemas.microsoft.com/office/drawing/2014/main" id="{A1544421-D1D9-439A-97BE-DBBB03A4F08E}"/>
                </a:ext>
              </a:extLst>
            </p:cNvPr>
            <p:cNvSpPr txBox="1"/>
            <p:nvPr/>
          </p:nvSpPr>
          <p:spPr>
            <a:xfrm rot="16200000">
              <a:off x="4609060" y="1647376"/>
              <a:ext cx="882509" cy="307777"/>
            </a:xfrm>
            <a:prstGeom prst="rect">
              <a:avLst/>
            </a:prstGeom>
            <a:solidFill>
              <a:schemeClr val="bg1"/>
            </a:solidFill>
          </p:spPr>
          <p:txBody>
            <a:bodyPr wrap="square" rtlCol="0">
              <a:spAutoFit/>
            </a:bodyPr>
            <a:lstStyle/>
            <a:p>
              <a:pPr algn="ctr"/>
              <a:r>
                <a:rPr lang="en-GB" sz="1400" dirty="0">
                  <a:latin typeface="Times New Roman" panose="02020603050405020304" pitchFamily="18" charset="0"/>
                  <a:cs typeface="Times New Roman" panose="02020603050405020304" pitchFamily="18" charset="0"/>
                </a:rPr>
                <a:t>m</a:t>
              </a:r>
              <a:r>
                <a:rPr lang="en-GB" sz="1400" baseline="30000" dirty="0">
                  <a:latin typeface="Times New Roman" panose="02020603050405020304" pitchFamily="18" charset="0"/>
                  <a:cs typeface="Times New Roman" panose="02020603050405020304" pitchFamily="18" charset="0"/>
                </a:rPr>
                <a:t>3</a:t>
              </a:r>
              <a:r>
                <a:rPr lang="en-GB" sz="1400" dirty="0">
                  <a:latin typeface="Times New Roman" panose="02020603050405020304" pitchFamily="18" charset="0"/>
                  <a:cs typeface="Times New Roman" panose="02020603050405020304" pitchFamily="18" charset="0"/>
                </a:rPr>
                <a:t>/ Year</a:t>
              </a:r>
            </a:p>
          </p:txBody>
        </p:sp>
      </p:grpSp>
      <p:sp>
        <p:nvSpPr>
          <p:cNvPr id="6" name="Rectangle 5">
            <a:extLst>
              <a:ext uri="{FF2B5EF4-FFF2-40B4-BE49-F238E27FC236}">
                <a16:creationId xmlns:a16="http://schemas.microsoft.com/office/drawing/2014/main" id="{BED69F99-0278-4367-8841-AD96822A38AC}"/>
              </a:ext>
            </a:extLst>
          </p:cNvPr>
          <p:cNvSpPr/>
          <p:nvPr/>
        </p:nvSpPr>
        <p:spPr>
          <a:xfrm>
            <a:off x="8587329" y="776106"/>
            <a:ext cx="3435491" cy="5262979"/>
          </a:xfrm>
          <a:prstGeom prst="rect">
            <a:avLst/>
          </a:prstGeom>
        </p:spPr>
        <p:txBody>
          <a:bodyPr wrap="square">
            <a:spAutoFit/>
          </a:bodyPr>
          <a:lstStyle/>
          <a:p>
            <a:pPr marL="180975" indent="-180975"/>
            <a:r>
              <a:rPr lang="en-US" sz="1600" dirty="0">
                <a:latin typeface="Times New Roman" panose="02020603050405020304" pitchFamily="18" charset="0"/>
                <a:cs typeface="Times New Roman" panose="02020603050405020304" pitchFamily="18" charset="0"/>
              </a:rPr>
              <a:t>Within the framework of the COASTAL project, the co-creation of a system</a:t>
            </a:r>
            <a:r>
              <a:rPr lang="en-GB" sz="1600" dirty="0">
                <a:latin typeface="Times New Roman" panose="02020603050405020304" pitchFamily="18" charset="0"/>
                <a:cs typeface="Times New Roman" panose="02020603050405020304" pitchFamily="18" charset="0"/>
              </a:rPr>
              <a:t>s</a:t>
            </a:r>
            <a:r>
              <a:rPr lang="en-US" sz="1600" dirty="0">
                <a:latin typeface="Times New Roman" panose="02020603050405020304" pitchFamily="18" charset="0"/>
                <a:cs typeface="Times New Roman" panose="02020603050405020304" pitchFamily="18" charset="0"/>
              </a:rPr>
              <a:t> dynamic model, fosters analytic-deliberation and promotes social learning about the system among participants.</a:t>
            </a:r>
          </a:p>
          <a:p>
            <a:pPr marL="180975" indent="-180975"/>
            <a:endParaRPr lang="en-US" sz="1600" dirty="0">
              <a:latin typeface="Times New Roman" panose="02020603050405020304" pitchFamily="18" charset="0"/>
              <a:cs typeface="Times New Roman" panose="02020603050405020304" pitchFamily="18" charset="0"/>
            </a:endParaRPr>
          </a:p>
          <a:p>
            <a:pPr marL="180975" indent="-180975"/>
            <a:r>
              <a:rPr lang="en-US" sz="1600" dirty="0">
                <a:latin typeface="Times New Roman" panose="02020603050405020304" pitchFamily="18" charset="0"/>
                <a:cs typeface="Times New Roman" panose="02020603050405020304" pitchFamily="18" charset="0"/>
              </a:rPr>
              <a:t>Including stakeholders in the process increases understanding about system’s behavior and helps connect local needs and concerns with wetland management.</a:t>
            </a:r>
          </a:p>
          <a:p>
            <a:pPr marL="180975" indent="-180975"/>
            <a:endParaRPr lang="en-US" sz="1600" dirty="0">
              <a:latin typeface="Times New Roman" panose="02020603050405020304" pitchFamily="18" charset="0"/>
              <a:cs typeface="Times New Roman" panose="02020603050405020304" pitchFamily="18" charset="0"/>
            </a:endParaRPr>
          </a:p>
          <a:p>
            <a:pPr marL="180975" indent="-180975"/>
            <a:r>
              <a:rPr lang="en-US" sz="1600" dirty="0">
                <a:latin typeface="Times New Roman" panose="02020603050405020304" pitchFamily="18" charset="0"/>
                <a:cs typeface="Times New Roman" panose="02020603050405020304" pitchFamily="18" charset="0"/>
              </a:rPr>
              <a:t>This is essential for achieving the transition towards collaborative integrated land-sea interactions that will enable the restoration of wetland’s salinity without further adverse impacts on the wetland’s ecology.</a:t>
            </a:r>
          </a:p>
          <a:p>
            <a:endParaRPr lang="en-GB" sz="16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BE2583CF-0FE1-4BB0-B8E9-570A23F053D7}"/>
              </a:ext>
            </a:extLst>
          </p:cNvPr>
          <p:cNvSpPr/>
          <p:nvPr/>
        </p:nvSpPr>
        <p:spPr>
          <a:xfrm>
            <a:off x="213444" y="785162"/>
            <a:ext cx="3561277" cy="4524315"/>
          </a:xfrm>
          <a:prstGeom prst="rect">
            <a:avLst/>
          </a:prstGeom>
        </p:spPr>
        <p:txBody>
          <a:bodyPr wrap="square">
            <a:spAutoFit/>
          </a:bodyPr>
          <a:lstStyle/>
          <a:p>
            <a:pPr marL="180975" indent="-180975"/>
            <a:r>
              <a:rPr lang="en-GB" sz="1600" dirty="0">
                <a:latin typeface="Times New Roman" panose="02020603050405020304" pitchFamily="18" charset="0"/>
                <a:cs typeface="Times New Roman" panose="02020603050405020304" pitchFamily="18" charset="0"/>
              </a:rPr>
              <a:t>The model suggests that the increase of freshwater inputs are vital for regulating lagoon salinity. </a:t>
            </a:r>
          </a:p>
          <a:p>
            <a:pPr marL="180975" indent="-180975"/>
            <a:endParaRPr lang="en-GB" sz="1600" dirty="0">
              <a:latin typeface="Times New Roman" panose="02020603050405020304" pitchFamily="18" charset="0"/>
              <a:cs typeface="Times New Roman" panose="02020603050405020304" pitchFamily="18" charset="0"/>
            </a:endParaRPr>
          </a:p>
          <a:p>
            <a:pPr marL="180975" indent="-180975"/>
            <a:r>
              <a:rPr lang="en-GB" sz="1600" dirty="0">
                <a:latin typeface="Times New Roman" panose="02020603050405020304" pitchFamily="18" charset="0"/>
                <a:cs typeface="Times New Roman" panose="02020603050405020304" pitchFamily="18" charset="0"/>
              </a:rPr>
              <a:t>By saving water from irrigation and domestic use, the model suggests that wetland salinity could be kept to current values for the next decade, but this is not enough to achieve salinity values optimum for fish or to reverse salinization after 2030. </a:t>
            </a:r>
          </a:p>
          <a:p>
            <a:pPr marL="180975" indent="-180975"/>
            <a:endParaRPr lang="en-GB" sz="1600" dirty="0">
              <a:latin typeface="Times New Roman" panose="02020603050405020304" pitchFamily="18" charset="0"/>
              <a:cs typeface="Times New Roman" panose="02020603050405020304" pitchFamily="18" charset="0"/>
            </a:endParaRPr>
          </a:p>
          <a:p>
            <a:pPr marL="180975" indent="-180975"/>
            <a:r>
              <a:rPr lang="en-GB" sz="1600" dirty="0">
                <a:latin typeface="Times New Roman" panose="02020603050405020304" pitchFamily="18" charset="0"/>
                <a:cs typeface="Times New Roman" panose="02020603050405020304" pitchFamily="18" charset="0"/>
              </a:rPr>
              <a:t>Based on the model outputs, the de-salinization to optimum salinity values can be achieved only by restoring the natural flows with Xerolagados and Tyflomitis, whose water quality depend on agricultural activities. </a:t>
            </a:r>
          </a:p>
        </p:txBody>
      </p:sp>
      <p:pic>
        <p:nvPicPr>
          <p:cNvPr id="60" name="Picture 59">
            <a:extLst>
              <a:ext uri="{FF2B5EF4-FFF2-40B4-BE49-F238E27FC236}">
                <a16:creationId xmlns:a16="http://schemas.microsoft.com/office/drawing/2014/main" id="{60BFF2B4-153E-4D68-A3E6-7ABEC4499689}"/>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480092" y="72115"/>
            <a:ext cx="1494768" cy="510257"/>
          </a:xfrm>
          <a:prstGeom prst="rect">
            <a:avLst/>
          </a:prstGeom>
        </p:spPr>
      </p:pic>
      <p:sp>
        <p:nvSpPr>
          <p:cNvPr id="33" name="Rectangle: Rounded Corners 32">
            <a:extLst>
              <a:ext uri="{FF2B5EF4-FFF2-40B4-BE49-F238E27FC236}">
                <a16:creationId xmlns:a16="http://schemas.microsoft.com/office/drawing/2014/main" id="{8A6F71F9-2FA1-4262-8747-97F4D0DF9AA5}"/>
              </a:ext>
            </a:extLst>
          </p:cNvPr>
          <p:cNvSpPr/>
          <p:nvPr/>
        </p:nvSpPr>
        <p:spPr>
          <a:xfrm>
            <a:off x="3875678" y="5119352"/>
            <a:ext cx="4630362" cy="1349211"/>
          </a:xfrm>
          <a:prstGeom prst="roundRect">
            <a:avLst>
              <a:gd name="adj" fmla="val 10986"/>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GB" sz="1200" dirty="0">
              <a:solidFill>
                <a:schemeClr val="tx1"/>
              </a:solidFill>
              <a:latin typeface="Times New Roman" panose="02020603050405020304" pitchFamily="18" charset="0"/>
              <a:cs typeface="Times New Roman" panose="02020603050405020304" pitchFamily="18" charset="0"/>
            </a:endParaRPr>
          </a:p>
        </p:txBody>
      </p:sp>
      <p:grpSp>
        <p:nvGrpSpPr>
          <p:cNvPr id="37" name="Group 36">
            <a:extLst>
              <a:ext uri="{FF2B5EF4-FFF2-40B4-BE49-F238E27FC236}">
                <a16:creationId xmlns:a16="http://schemas.microsoft.com/office/drawing/2014/main" id="{EC439203-D6E6-4839-A575-27D95F9BEEA3}"/>
              </a:ext>
            </a:extLst>
          </p:cNvPr>
          <p:cNvGrpSpPr/>
          <p:nvPr/>
        </p:nvGrpSpPr>
        <p:grpSpPr>
          <a:xfrm>
            <a:off x="4414429" y="5106616"/>
            <a:ext cx="3940793" cy="1262973"/>
            <a:chOff x="8992426" y="966489"/>
            <a:chExt cx="3940793" cy="1262973"/>
          </a:xfrm>
        </p:grpSpPr>
        <p:sp>
          <p:nvSpPr>
            <p:cNvPr id="43" name="Rectangle 42">
              <a:extLst>
                <a:ext uri="{FF2B5EF4-FFF2-40B4-BE49-F238E27FC236}">
                  <a16:creationId xmlns:a16="http://schemas.microsoft.com/office/drawing/2014/main" id="{7160A19F-6780-4643-9DF3-23582987C617}"/>
                </a:ext>
              </a:extLst>
            </p:cNvPr>
            <p:cNvSpPr/>
            <p:nvPr/>
          </p:nvSpPr>
          <p:spPr>
            <a:xfrm>
              <a:off x="9227620" y="1199084"/>
              <a:ext cx="2489316" cy="83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tx1"/>
                </a:solidFill>
              </a:endParaRPr>
            </a:p>
          </p:txBody>
        </p:sp>
        <p:grpSp>
          <p:nvGrpSpPr>
            <p:cNvPr id="44" name="Group 43">
              <a:extLst>
                <a:ext uri="{FF2B5EF4-FFF2-40B4-BE49-F238E27FC236}">
                  <a16:creationId xmlns:a16="http://schemas.microsoft.com/office/drawing/2014/main" id="{F9670B23-2219-48F6-89BA-D58BCD06AEB5}"/>
                </a:ext>
              </a:extLst>
            </p:cNvPr>
            <p:cNvGrpSpPr/>
            <p:nvPr/>
          </p:nvGrpSpPr>
          <p:grpSpPr>
            <a:xfrm>
              <a:off x="8992426" y="966489"/>
              <a:ext cx="3940793" cy="1262973"/>
              <a:chOff x="9264635" y="5169630"/>
              <a:chExt cx="3940793" cy="1262973"/>
            </a:xfrm>
          </p:grpSpPr>
          <p:sp>
            <p:nvSpPr>
              <p:cNvPr id="46" name="TextBox 45">
                <a:extLst>
                  <a:ext uri="{FF2B5EF4-FFF2-40B4-BE49-F238E27FC236}">
                    <a16:creationId xmlns:a16="http://schemas.microsoft.com/office/drawing/2014/main" id="{608AD360-68CE-4276-B0B3-19A43E4CBF64}"/>
                  </a:ext>
                </a:extLst>
              </p:cNvPr>
              <p:cNvSpPr txBox="1"/>
              <p:nvPr/>
            </p:nvSpPr>
            <p:spPr>
              <a:xfrm>
                <a:off x="9269735" y="6155604"/>
                <a:ext cx="3935693"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0%, SG: 10%, Savings: </a:t>
                </a:r>
                <a:r>
                  <a:rPr lang="en-GB" sz="1200" dirty="0" err="1">
                    <a:latin typeface="Times New Roman" panose="02020603050405020304" pitchFamily="18" charset="0"/>
                    <a:cs typeface="Times New Roman" panose="02020603050405020304" pitchFamily="18" charset="0"/>
                  </a:rPr>
                  <a:t>Irr</a:t>
                </a:r>
                <a:r>
                  <a:rPr lang="en-GB" sz="1200" dirty="0">
                    <a:latin typeface="Times New Roman" panose="02020603050405020304" pitchFamily="18" charset="0"/>
                    <a:cs typeface="Times New Roman" panose="02020603050405020304" pitchFamily="18" charset="0"/>
                  </a:rPr>
                  <a:t>: 0%, DU: 0% (current status)</a:t>
                </a:r>
              </a:p>
            </p:txBody>
          </p:sp>
          <p:sp>
            <p:nvSpPr>
              <p:cNvPr id="47" name="TextBox 46">
                <a:extLst>
                  <a:ext uri="{FF2B5EF4-FFF2-40B4-BE49-F238E27FC236}">
                    <a16:creationId xmlns:a16="http://schemas.microsoft.com/office/drawing/2014/main" id="{ECFA4D57-6941-4B6E-BAD8-5ADC4287E08B}"/>
                  </a:ext>
                </a:extLst>
              </p:cNvPr>
              <p:cNvSpPr txBox="1"/>
              <p:nvPr/>
            </p:nvSpPr>
            <p:spPr>
              <a:xfrm>
                <a:off x="9268894" y="5996057"/>
                <a:ext cx="3001143"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0%, SG: 10%, Savings: </a:t>
                </a:r>
                <a:r>
                  <a:rPr lang="en-GB" sz="1200" dirty="0" err="1">
                    <a:latin typeface="Times New Roman" panose="02020603050405020304" pitchFamily="18" charset="0"/>
                    <a:cs typeface="Times New Roman" panose="02020603050405020304" pitchFamily="18" charset="0"/>
                  </a:rPr>
                  <a:t>Irr</a:t>
                </a:r>
                <a:r>
                  <a:rPr lang="en-GB" sz="1200" dirty="0">
                    <a:latin typeface="Times New Roman" panose="02020603050405020304" pitchFamily="18" charset="0"/>
                    <a:cs typeface="Times New Roman" panose="02020603050405020304" pitchFamily="18" charset="0"/>
                  </a:rPr>
                  <a:t>: 20%, DU 0%</a:t>
                </a:r>
              </a:p>
            </p:txBody>
          </p:sp>
          <p:sp>
            <p:nvSpPr>
              <p:cNvPr id="48" name="TextBox 47">
                <a:extLst>
                  <a:ext uri="{FF2B5EF4-FFF2-40B4-BE49-F238E27FC236}">
                    <a16:creationId xmlns:a16="http://schemas.microsoft.com/office/drawing/2014/main" id="{3B414AEC-0D2C-4221-81D3-D12B2EDA2C74}"/>
                  </a:ext>
                </a:extLst>
              </p:cNvPr>
              <p:cNvSpPr txBox="1"/>
              <p:nvPr/>
            </p:nvSpPr>
            <p:spPr>
              <a:xfrm>
                <a:off x="9264635" y="5834332"/>
                <a:ext cx="3078087"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0%, SG: 10%, Savings: </a:t>
                </a:r>
                <a:r>
                  <a:rPr lang="en-GB" sz="1200" dirty="0" err="1">
                    <a:latin typeface="Times New Roman" panose="02020603050405020304" pitchFamily="18" charset="0"/>
                    <a:cs typeface="Times New Roman" panose="02020603050405020304" pitchFamily="18" charset="0"/>
                  </a:rPr>
                  <a:t>Irr</a:t>
                </a:r>
                <a:r>
                  <a:rPr lang="en-GB" sz="1200" dirty="0">
                    <a:latin typeface="Times New Roman" panose="02020603050405020304" pitchFamily="18" charset="0"/>
                    <a:cs typeface="Times New Roman" panose="02020603050405020304" pitchFamily="18" charset="0"/>
                  </a:rPr>
                  <a:t>: 20%, DU 50%</a:t>
                </a:r>
              </a:p>
            </p:txBody>
          </p:sp>
          <p:sp>
            <p:nvSpPr>
              <p:cNvPr id="51" name="TextBox 50">
                <a:extLst>
                  <a:ext uri="{FF2B5EF4-FFF2-40B4-BE49-F238E27FC236}">
                    <a16:creationId xmlns:a16="http://schemas.microsoft.com/office/drawing/2014/main" id="{D24B3B23-C713-46A7-9396-98545180C78A}"/>
                  </a:ext>
                </a:extLst>
              </p:cNvPr>
              <p:cNvSpPr txBox="1"/>
              <p:nvPr/>
            </p:nvSpPr>
            <p:spPr>
              <a:xfrm>
                <a:off x="9264635" y="5675805"/>
                <a:ext cx="2924198"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0%, SG: 25%, Savings: </a:t>
                </a:r>
                <a:r>
                  <a:rPr lang="en-GB" sz="1200" dirty="0" err="1">
                    <a:latin typeface="Times New Roman" panose="02020603050405020304" pitchFamily="18" charset="0"/>
                    <a:cs typeface="Times New Roman" panose="02020603050405020304" pitchFamily="18" charset="0"/>
                  </a:rPr>
                  <a:t>Irr</a:t>
                </a:r>
                <a:r>
                  <a:rPr lang="en-GB" sz="1200" dirty="0">
                    <a:latin typeface="Times New Roman" panose="02020603050405020304" pitchFamily="18" charset="0"/>
                    <a:cs typeface="Times New Roman" panose="02020603050405020304" pitchFamily="18" charset="0"/>
                  </a:rPr>
                  <a:t>: 0%, DU 0%</a:t>
                </a:r>
              </a:p>
            </p:txBody>
          </p:sp>
          <p:sp>
            <p:nvSpPr>
              <p:cNvPr id="52" name="TextBox 51">
                <a:extLst>
                  <a:ext uri="{FF2B5EF4-FFF2-40B4-BE49-F238E27FC236}">
                    <a16:creationId xmlns:a16="http://schemas.microsoft.com/office/drawing/2014/main" id="{B0E47A89-025E-490A-8A0A-1B1F054A5EC0}"/>
                  </a:ext>
                </a:extLst>
              </p:cNvPr>
              <p:cNvSpPr txBox="1"/>
              <p:nvPr/>
            </p:nvSpPr>
            <p:spPr>
              <a:xfrm>
                <a:off x="9270138" y="5516436"/>
                <a:ext cx="2924198"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0%, SG: 50%, Savings: </a:t>
                </a:r>
                <a:r>
                  <a:rPr lang="en-GB" sz="1200" dirty="0" err="1">
                    <a:latin typeface="Times New Roman" panose="02020603050405020304" pitchFamily="18" charset="0"/>
                    <a:cs typeface="Times New Roman" panose="02020603050405020304" pitchFamily="18" charset="0"/>
                  </a:rPr>
                  <a:t>Irr</a:t>
                </a:r>
                <a:r>
                  <a:rPr lang="en-GB" sz="1200" dirty="0">
                    <a:latin typeface="Times New Roman" panose="02020603050405020304" pitchFamily="18" charset="0"/>
                    <a:cs typeface="Times New Roman" panose="02020603050405020304" pitchFamily="18" charset="0"/>
                  </a:rPr>
                  <a:t>: 0%, DU 0%</a:t>
                </a:r>
              </a:p>
            </p:txBody>
          </p:sp>
          <p:sp>
            <p:nvSpPr>
              <p:cNvPr id="53" name="TextBox 52">
                <a:extLst>
                  <a:ext uri="{FF2B5EF4-FFF2-40B4-BE49-F238E27FC236}">
                    <a16:creationId xmlns:a16="http://schemas.microsoft.com/office/drawing/2014/main" id="{E759437F-4DE4-4943-843D-9D7382EE9490}"/>
                  </a:ext>
                </a:extLst>
              </p:cNvPr>
              <p:cNvSpPr txBox="1"/>
              <p:nvPr/>
            </p:nvSpPr>
            <p:spPr>
              <a:xfrm>
                <a:off x="9275379" y="5340893"/>
                <a:ext cx="2924198"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5%, SG: 10%, Savings: </a:t>
                </a:r>
                <a:r>
                  <a:rPr lang="en-GB" sz="1200" dirty="0" err="1">
                    <a:latin typeface="Times New Roman" panose="02020603050405020304" pitchFamily="18" charset="0"/>
                    <a:cs typeface="Times New Roman" panose="02020603050405020304" pitchFamily="18" charset="0"/>
                  </a:rPr>
                  <a:t>Irr</a:t>
                </a:r>
                <a:r>
                  <a:rPr lang="en-GB" sz="1200" dirty="0">
                    <a:latin typeface="Times New Roman" panose="02020603050405020304" pitchFamily="18" charset="0"/>
                    <a:cs typeface="Times New Roman" panose="02020603050405020304" pitchFamily="18" charset="0"/>
                  </a:rPr>
                  <a:t>: 0%, DU 0%</a:t>
                </a:r>
              </a:p>
            </p:txBody>
          </p:sp>
          <p:sp>
            <p:nvSpPr>
              <p:cNvPr id="54" name="TextBox 53">
                <a:extLst>
                  <a:ext uri="{FF2B5EF4-FFF2-40B4-BE49-F238E27FC236}">
                    <a16:creationId xmlns:a16="http://schemas.microsoft.com/office/drawing/2014/main" id="{143C21FE-5C50-45C4-AE80-F23E2276CAC9}"/>
                  </a:ext>
                </a:extLst>
              </p:cNvPr>
              <p:cNvSpPr txBox="1"/>
              <p:nvPr/>
            </p:nvSpPr>
            <p:spPr>
              <a:xfrm>
                <a:off x="9275379" y="5169630"/>
                <a:ext cx="3039615" cy="276999"/>
              </a:xfrm>
              <a:prstGeom prst="rect">
                <a:avLst/>
              </a:prstGeom>
              <a:noFill/>
            </p:spPr>
            <p:txBody>
              <a:bodyPr wrap="none" rtlCol="0">
                <a:spAutoFit/>
              </a:bodyPr>
              <a:lstStyle/>
              <a:p>
                <a:r>
                  <a:rPr lang="en-GB" sz="1200" dirty="0">
                    <a:latin typeface="Times New Roman" panose="02020603050405020304" pitchFamily="18" charset="0"/>
                    <a:cs typeface="Times New Roman" panose="02020603050405020304" pitchFamily="18" charset="0"/>
                  </a:rPr>
                  <a:t>SR: 10%, SG: 10%, Savings: Irr:20%, DU 0%</a:t>
                </a:r>
              </a:p>
            </p:txBody>
          </p:sp>
        </p:grpSp>
      </p:grpSp>
    </p:spTree>
    <p:extLst>
      <p:ext uri="{BB962C8B-B14F-4D97-AF65-F5344CB8AC3E}">
        <p14:creationId xmlns:p14="http://schemas.microsoft.com/office/powerpoint/2010/main" val="1112043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1342</TotalTime>
  <Words>1675</Words>
  <Application>Microsoft Office PowerPoint</Application>
  <PresentationFormat>Widescreen</PresentationFormat>
  <Paragraphs>181</Paragraphs>
  <Slides>9</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メイリオ</vt:lpstr>
      <vt:lpstr>Arial</vt:lpstr>
      <vt:lpstr>Calibri</vt:lpstr>
      <vt:lpstr>Calibri Light</vt:lpstr>
      <vt:lpstr>Gill Sans MT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George</dc:creator>
  <cp:lastModifiedBy>George</cp:lastModifiedBy>
  <cp:revision>107</cp:revision>
  <dcterms:created xsi:type="dcterms:W3CDTF">2021-04-27T15:54:45Z</dcterms:created>
  <dcterms:modified xsi:type="dcterms:W3CDTF">2021-04-29T12:41:54Z</dcterms:modified>
</cp:coreProperties>
</file>