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04EE8E-0287-46CF-8DD5-B090514EE02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4D16B844-9BE6-482C-ACC1-3BD7E21FC0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E7AB5570-9D64-47C3-BE7E-5387775E47C8}"/>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5" name="Нижний колонтитул 4">
            <a:extLst>
              <a:ext uri="{FF2B5EF4-FFF2-40B4-BE49-F238E27FC236}">
                <a16:creationId xmlns:a16="http://schemas.microsoft.com/office/drawing/2014/main" id="{5AF9FBFC-AF3B-4ECA-9D39-FE2E0F4A1E49}"/>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D8B97D7C-A77F-4C03-BE79-D518D54A9303}"/>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3248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26D08D-DF98-45D1-8CF9-D601ECAEC684}"/>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10EDF298-CD68-40FD-885B-EC4DB5F9DB6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F3A2F1B5-0F64-4E98-A26D-7F82F545B8F0}"/>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5" name="Нижний колонтитул 4">
            <a:extLst>
              <a:ext uri="{FF2B5EF4-FFF2-40B4-BE49-F238E27FC236}">
                <a16:creationId xmlns:a16="http://schemas.microsoft.com/office/drawing/2014/main" id="{FF8B9926-767B-4843-A692-60981F3DDFE7}"/>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0F9F0F97-D155-426E-A719-5EC4F090C004}"/>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361274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F82893C-1220-4243-A5E0-F5C65D974BE4}"/>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8C4A7896-BEE3-4024-B187-2B694358113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7F1DB4A8-CC6D-4B04-BFE0-D35CEAB392A9}"/>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5" name="Нижний колонтитул 4">
            <a:extLst>
              <a:ext uri="{FF2B5EF4-FFF2-40B4-BE49-F238E27FC236}">
                <a16:creationId xmlns:a16="http://schemas.microsoft.com/office/drawing/2014/main" id="{814372D0-75E7-44A8-8B5D-A4C63C1D48CE}"/>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121A7A17-CC28-41C8-B9A3-709C216A25B0}"/>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1056197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9100FE-BA02-4E77-9CDD-5AEBDB4FCB47}"/>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D1D7533A-8DB5-4404-96DA-12EB8F12019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530622CA-D8EC-40DE-B84B-5745ADCBEB2E}"/>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5" name="Нижний колонтитул 4">
            <a:extLst>
              <a:ext uri="{FF2B5EF4-FFF2-40B4-BE49-F238E27FC236}">
                <a16:creationId xmlns:a16="http://schemas.microsoft.com/office/drawing/2014/main" id="{C62E73ED-0ADF-47AE-A6E7-54768A8DADF4}"/>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48AA4299-E336-4C11-AAB8-CEF20B6DAB70}"/>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2075728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439766-471C-404C-9AFA-28618DE4F20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27FDC367-FCB2-4B0C-89EC-B10BF024E4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ABE42EF-B785-4874-91FE-628CE58C6DEA}"/>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5" name="Нижний колонтитул 4">
            <a:extLst>
              <a:ext uri="{FF2B5EF4-FFF2-40B4-BE49-F238E27FC236}">
                <a16:creationId xmlns:a16="http://schemas.microsoft.com/office/drawing/2014/main" id="{330BA131-330D-4357-811C-4FD36E5A758E}"/>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4ED681F7-CE10-486D-A183-A43948276AAB}"/>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157395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1289E8-97FF-458B-ABB0-634CEA79B22C}"/>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CB33392A-F235-46D2-B5F8-55D41E5BA3E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1F65C62A-5C2C-4A5A-836E-BA6F61F2689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830E8E48-2A2E-4E32-82DD-3F6B1EFBC122}"/>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6" name="Нижний колонтитул 5">
            <a:extLst>
              <a:ext uri="{FF2B5EF4-FFF2-40B4-BE49-F238E27FC236}">
                <a16:creationId xmlns:a16="http://schemas.microsoft.com/office/drawing/2014/main" id="{6DE3C0BD-1414-4E67-8125-8389A501B16C}"/>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CC7E90C5-0959-4751-BA09-80751245A380}"/>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150228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62A93-8EC6-485C-BCEE-133F8FE5DC08}"/>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2A12404A-FA0E-4E18-B374-98D47D19B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947202C-5BF8-46C3-9841-023D1E9C0CE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A9F7218F-5666-41FC-A83A-56A303ADEF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56C087D-0FE5-434A-9B16-A6A2864DA23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FAA94CE7-EF97-4EB7-94A1-9500123F7929}"/>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8" name="Нижний колонтитул 7">
            <a:extLst>
              <a:ext uri="{FF2B5EF4-FFF2-40B4-BE49-F238E27FC236}">
                <a16:creationId xmlns:a16="http://schemas.microsoft.com/office/drawing/2014/main" id="{BEB506F0-D59F-4A1E-8FD6-B634BA0A2B10}"/>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2694AC18-411A-4FF5-A271-FA10200AF811}"/>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271454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2E1829-E4CE-4248-A95A-0080A18E6946}"/>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F964C79D-E6FC-418F-B6F0-727647EBD843}"/>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4" name="Нижний колонтитул 3">
            <a:extLst>
              <a:ext uri="{FF2B5EF4-FFF2-40B4-BE49-F238E27FC236}">
                <a16:creationId xmlns:a16="http://schemas.microsoft.com/office/drawing/2014/main" id="{FAF23F22-54FF-4722-8862-915CAC68AA29}"/>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89EEA6C0-722D-42FF-93BB-DACEC104EEAE}"/>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393664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40F5965-5871-40F1-87C9-1E017481A7DC}"/>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3" name="Нижний колонтитул 2">
            <a:extLst>
              <a:ext uri="{FF2B5EF4-FFF2-40B4-BE49-F238E27FC236}">
                <a16:creationId xmlns:a16="http://schemas.microsoft.com/office/drawing/2014/main" id="{F0B6E38E-F1BA-4826-BF77-DFE51FCE24BD}"/>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062C7751-8A83-4368-86EC-D0737F6C551D}"/>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3039099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0A58E8-CF2C-4954-B953-4C0AAA166BB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41DB99A4-9FAC-4F99-85C7-06AC68645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C44B5492-036E-4A53-A1F2-47E893DD3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709C6E4-3CAD-45A3-86D9-CBE4833E0086}"/>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6" name="Нижний колонтитул 5">
            <a:extLst>
              <a:ext uri="{FF2B5EF4-FFF2-40B4-BE49-F238E27FC236}">
                <a16:creationId xmlns:a16="http://schemas.microsoft.com/office/drawing/2014/main" id="{513580CE-08B2-4708-8684-68F31AA62EC8}"/>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CA1E0171-A5CA-4782-94E7-0CAE888274AE}"/>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123510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8EEF0E-7ADB-43AE-AB22-5CAC10575BA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DEE708F7-DCB8-481F-9345-9B89B1E1B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F21433D3-F53B-4F5D-AC30-F4014740D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27B28BE-58E1-4396-8318-00C690E0BDE5}"/>
              </a:ext>
            </a:extLst>
          </p:cNvPr>
          <p:cNvSpPr>
            <a:spLocks noGrp="1"/>
          </p:cNvSpPr>
          <p:nvPr>
            <p:ph type="dt" sz="half" idx="10"/>
          </p:nvPr>
        </p:nvSpPr>
        <p:spPr/>
        <p:txBody>
          <a:bodyPr/>
          <a:lstStyle/>
          <a:p>
            <a:fld id="{BC324E73-9316-4630-8085-A39CD3088C9E}" type="datetimeFigureOut">
              <a:rPr lang="en-US" smtClean="0"/>
              <a:t>4/27/2021</a:t>
            </a:fld>
            <a:endParaRPr lang="en-US"/>
          </a:p>
        </p:txBody>
      </p:sp>
      <p:sp>
        <p:nvSpPr>
          <p:cNvPr id="6" name="Нижний колонтитул 5">
            <a:extLst>
              <a:ext uri="{FF2B5EF4-FFF2-40B4-BE49-F238E27FC236}">
                <a16:creationId xmlns:a16="http://schemas.microsoft.com/office/drawing/2014/main" id="{4E20CF5B-7E1E-4DF1-AF13-41CB26C611E4}"/>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E450B529-D104-4420-9FD8-F77D406B6BDA}"/>
              </a:ext>
            </a:extLst>
          </p:cNvPr>
          <p:cNvSpPr>
            <a:spLocks noGrp="1"/>
          </p:cNvSpPr>
          <p:nvPr>
            <p:ph type="sldNum" sz="quarter" idx="12"/>
          </p:nvPr>
        </p:nvSpPr>
        <p:spPr/>
        <p:txBody>
          <a:bodyPr/>
          <a:lstStyle/>
          <a:p>
            <a:fld id="{C24E78A3-C41A-41DD-9628-BD1D4551D034}" type="slidenum">
              <a:rPr lang="en-US" smtClean="0"/>
              <a:t>‹#›</a:t>
            </a:fld>
            <a:endParaRPr lang="en-US"/>
          </a:p>
        </p:txBody>
      </p:sp>
    </p:spTree>
    <p:extLst>
      <p:ext uri="{BB962C8B-B14F-4D97-AF65-F5344CB8AC3E}">
        <p14:creationId xmlns:p14="http://schemas.microsoft.com/office/powerpoint/2010/main" val="397687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42A99A-CBFA-4474-85FA-370C94C94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8F733D97-85D1-4056-A138-BCD3764CC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FEDDEF98-1537-4196-9B17-7886C5030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24E73-9316-4630-8085-A39CD3088C9E}" type="datetimeFigureOut">
              <a:rPr lang="en-US" smtClean="0"/>
              <a:t>4/27/2021</a:t>
            </a:fld>
            <a:endParaRPr lang="en-US"/>
          </a:p>
        </p:txBody>
      </p:sp>
      <p:sp>
        <p:nvSpPr>
          <p:cNvPr id="5" name="Нижний колонтитул 4">
            <a:extLst>
              <a:ext uri="{FF2B5EF4-FFF2-40B4-BE49-F238E27FC236}">
                <a16:creationId xmlns:a16="http://schemas.microsoft.com/office/drawing/2014/main" id="{3327C7CF-985C-4D7A-A01E-36DC804F9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E940826A-BF41-41E6-ACC2-CBEB2CD28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E78A3-C41A-41DD-9628-BD1D4551D034}" type="slidenum">
              <a:rPr lang="en-US" smtClean="0"/>
              <a:t>‹#›</a:t>
            </a:fld>
            <a:endParaRPr lang="en-US"/>
          </a:p>
        </p:txBody>
      </p:sp>
    </p:spTree>
    <p:extLst>
      <p:ext uri="{BB962C8B-B14F-4D97-AF65-F5344CB8AC3E}">
        <p14:creationId xmlns:p14="http://schemas.microsoft.com/office/powerpoint/2010/main" val="243192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Прямоугольник 1031">
            <a:extLst>
              <a:ext uri="{FF2B5EF4-FFF2-40B4-BE49-F238E27FC236}">
                <a16:creationId xmlns:a16="http://schemas.microsoft.com/office/drawing/2014/main" id="{EA173C78-3692-43C9-9231-49D1C81B4058}"/>
              </a:ext>
            </a:extLst>
          </p:cNvPr>
          <p:cNvSpPr/>
          <p:nvPr/>
        </p:nvSpPr>
        <p:spPr>
          <a:xfrm>
            <a:off x="-12822" y="0"/>
            <a:ext cx="12204822" cy="922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Study and Research Opportunities by Lomonosov Moscow State University">
            <a:extLst>
              <a:ext uri="{FF2B5EF4-FFF2-40B4-BE49-F238E27FC236}">
                <a16:creationId xmlns:a16="http://schemas.microsoft.com/office/drawing/2014/main" id="{60C1FF8C-739F-4EFC-8218-EC91C2677D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81" t="6841" r="6495" b="9740"/>
          <a:stretch/>
        </p:blipFill>
        <p:spPr bwMode="auto">
          <a:xfrm>
            <a:off x="10858466" y="5490480"/>
            <a:ext cx="1261704" cy="1208049"/>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a:extLst>
              <a:ext uri="{FF2B5EF4-FFF2-40B4-BE49-F238E27FC236}">
                <a16:creationId xmlns:a16="http://schemas.microsoft.com/office/drawing/2014/main" id="{AEDCD9ED-D201-4E6E-A835-717FB048F049}"/>
              </a:ext>
            </a:extLst>
          </p:cNvPr>
          <p:cNvPicPr>
            <a:picLocks noChangeAspect="1"/>
          </p:cNvPicPr>
          <p:nvPr/>
        </p:nvPicPr>
        <p:blipFill rotWithShape="1">
          <a:blip r:embed="rId3">
            <a:extLst>
              <a:ext uri="{28A0092B-C50C-407E-A947-70E740481C1C}">
                <a14:useLocalDpi xmlns:a14="http://schemas.microsoft.com/office/drawing/2010/main" val="0"/>
              </a:ext>
            </a:extLst>
          </a:blip>
          <a:srcRect r="12083" b="10597"/>
          <a:stretch/>
        </p:blipFill>
        <p:spPr>
          <a:xfrm>
            <a:off x="208477" y="977898"/>
            <a:ext cx="1979054" cy="1509380"/>
          </a:xfrm>
          <a:prstGeom prst="rect">
            <a:avLst/>
          </a:prstGeom>
          <a:ln>
            <a:solidFill>
              <a:schemeClr val="bg2">
                <a:lumMod val="25000"/>
              </a:schemeClr>
            </a:solidFill>
          </a:ln>
        </p:spPr>
      </p:pic>
      <p:sp>
        <p:nvSpPr>
          <p:cNvPr id="2" name="Заголовок 1">
            <a:extLst>
              <a:ext uri="{FF2B5EF4-FFF2-40B4-BE49-F238E27FC236}">
                <a16:creationId xmlns:a16="http://schemas.microsoft.com/office/drawing/2014/main" id="{69E2427C-0A07-46DE-A394-48DA54AE0A98}"/>
              </a:ext>
            </a:extLst>
          </p:cNvPr>
          <p:cNvSpPr>
            <a:spLocks noGrp="1"/>
          </p:cNvSpPr>
          <p:nvPr>
            <p:ph type="ctrTitle"/>
          </p:nvPr>
        </p:nvSpPr>
        <p:spPr>
          <a:xfrm>
            <a:off x="-12822" y="-19422"/>
            <a:ext cx="6096000" cy="879231"/>
          </a:xfrm>
        </p:spPr>
        <p:txBody>
          <a:bodyPr>
            <a:noAutofit/>
          </a:bodyPr>
          <a:lstStyle/>
          <a:p>
            <a:r>
              <a:rPr lang="en-US" sz="2800" dirty="0">
                <a:solidFill>
                  <a:schemeClr val="tx1">
                    <a:lumMod val="65000"/>
                    <a:lumOff val="35000"/>
                  </a:schemeClr>
                </a:solidFill>
                <a:latin typeface="Bahnschrift Condensed" panose="020B0502040204020203" pitchFamily="34" charset="0"/>
              </a:rPr>
              <a:t>Sediment connectivity in the </a:t>
            </a:r>
            <a:r>
              <a:rPr lang="en-US" sz="2800" dirty="0" err="1">
                <a:solidFill>
                  <a:schemeClr val="tx1">
                    <a:lumMod val="65000"/>
                    <a:lumOff val="35000"/>
                  </a:schemeClr>
                </a:solidFill>
                <a:latin typeface="Bahnschrift Condensed" panose="020B0502040204020203" pitchFamily="34" charset="0"/>
              </a:rPr>
              <a:t>Koiyavgan</a:t>
            </a:r>
            <a:r>
              <a:rPr lang="en-US" sz="2800" dirty="0">
                <a:solidFill>
                  <a:schemeClr val="tx1">
                    <a:lumMod val="65000"/>
                    <a:lumOff val="35000"/>
                  </a:schemeClr>
                </a:solidFill>
                <a:latin typeface="Bahnschrift Condensed" panose="020B0502040204020203" pitchFamily="34" charset="0"/>
              </a:rPr>
              <a:t> glacier's cirques (</a:t>
            </a:r>
            <a:r>
              <a:rPr lang="en-US" sz="2800" dirty="0" err="1">
                <a:solidFill>
                  <a:schemeClr val="tx1">
                    <a:lumMod val="65000"/>
                    <a:lumOff val="35000"/>
                  </a:schemeClr>
                </a:solidFill>
                <a:latin typeface="Bahnschrift Condensed" panose="020B0502040204020203" pitchFamily="34" charset="0"/>
              </a:rPr>
              <a:t>Adyl-Su</a:t>
            </a:r>
            <a:r>
              <a:rPr lang="en-US" sz="2800" dirty="0">
                <a:solidFill>
                  <a:schemeClr val="tx1">
                    <a:lumMod val="65000"/>
                    <a:lumOff val="35000"/>
                  </a:schemeClr>
                </a:solidFill>
                <a:latin typeface="Bahnschrift Condensed" panose="020B0502040204020203" pitchFamily="34" charset="0"/>
              </a:rPr>
              <a:t> river basin, Caucasus, Russia)</a:t>
            </a:r>
          </a:p>
        </p:txBody>
      </p:sp>
      <p:sp>
        <p:nvSpPr>
          <p:cNvPr id="5" name="TextBox 4">
            <a:extLst>
              <a:ext uri="{FF2B5EF4-FFF2-40B4-BE49-F238E27FC236}">
                <a16:creationId xmlns:a16="http://schemas.microsoft.com/office/drawing/2014/main" id="{D3AED4B5-CD32-4BA7-A29C-342E635EF953}"/>
              </a:ext>
            </a:extLst>
          </p:cNvPr>
          <p:cNvSpPr txBox="1"/>
          <p:nvPr/>
        </p:nvSpPr>
        <p:spPr>
          <a:xfrm>
            <a:off x="6070356" y="0"/>
            <a:ext cx="3059723" cy="923330"/>
          </a:xfrm>
          <a:prstGeom prst="rect">
            <a:avLst/>
          </a:prstGeom>
          <a:noFill/>
        </p:spPr>
        <p:txBody>
          <a:bodyPr wrap="square">
            <a:spAutoFit/>
          </a:bodyPr>
          <a:lstStyle/>
          <a:p>
            <a:r>
              <a:rPr lang="en-US" u="sng" dirty="0">
                <a:solidFill>
                  <a:schemeClr val="tx1">
                    <a:lumMod val="65000"/>
                    <a:lumOff val="35000"/>
                  </a:schemeClr>
                </a:solidFill>
                <a:latin typeface="Bahnschrift Light Condensed" panose="020B0502040204020203" pitchFamily="34" charset="0"/>
              </a:rPr>
              <a:t>Andrei Kedich</a:t>
            </a:r>
            <a:r>
              <a:rPr lang="en-US" u="sng" baseline="30000" dirty="0">
                <a:solidFill>
                  <a:schemeClr val="tx1">
                    <a:lumMod val="65000"/>
                    <a:lumOff val="35000"/>
                  </a:schemeClr>
                </a:solidFill>
                <a:latin typeface="Bahnschrift Light Condensed" panose="020B0502040204020203" pitchFamily="34" charset="0"/>
              </a:rPr>
              <a:t>1,2</a:t>
            </a:r>
            <a:r>
              <a:rPr lang="en-US" dirty="0">
                <a:solidFill>
                  <a:schemeClr val="tx1">
                    <a:lumMod val="65000"/>
                    <a:lumOff val="35000"/>
                  </a:schemeClr>
                </a:solidFill>
                <a:latin typeface="Bahnschrift Light Condensed" panose="020B0502040204020203" pitchFamily="34" charset="0"/>
              </a:rPr>
              <a:t>, Maxim Uspensky</a:t>
            </a:r>
            <a:r>
              <a:rPr lang="en-US" u="sng" baseline="30000" dirty="0">
                <a:solidFill>
                  <a:schemeClr val="tx1">
                    <a:lumMod val="65000"/>
                    <a:lumOff val="35000"/>
                  </a:schemeClr>
                </a:solidFill>
                <a:latin typeface="Bahnschrift Light Condensed" panose="020B0502040204020203" pitchFamily="34" charset="0"/>
              </a:rPr>
              <a:t>1,2</a:t>
            </a:r>
            <a:r>
              <a:rPr lang="en-US" dirty="0">
                <a:solidFill>
                  <a:schemeClr val="tx1">
                    <a:lumMod val="65000"/>
                    <a:lumOff val="35000"/>
                  </a:schemeClr>
                </a:solidFill>
                <a:latin typeface="Bahnschrift Light Condensed" panose="020B0502040204020203" pitchFamily="34" charset="0"/>
              </a:rPr>
              <a:t>, Anatoly Tsyplenkov</a:t>
            </a:r>
            <a:r>
              <a:rPr lang="en-US" u="sng" baseline="30000" dirty="0">
                <a:solidFill>
                  <a:schemeClr val="tx1">
                    <a:lumMod val="65000"/>
                    <a:lumOff val="35000"/>
                  </a:schemeClr>
                </a:solidFill>
                <a:latin typeface="Bahnschrift Light Condensed" panose="020B0502040204020203" pitchFamily="34" charset="0"/>
              </a:rPr>
              <a:t>1,2</a:t>
            </a:r>
            <a:r>
              <a:rPr lang="en-US" dirty="0">
                <a:solidFill>
                  <a:schemeClr val="tx1">
                    <a:lumMod val="65000"/>
                    <a:lumOff val="35000"/>
                  </a:schemeClr>
                </a:solidFill>
                <a:latin typeface="Bahnschrift Light Condensed" panose="020B0502040204020203" pitchFamily="34" charset="0"/>
              </a:rPr>
              <a:t>, Sergey Kharchenko</a:t>
            </a:r>
            <a:r>
              <a:rPr lang="en-US" u="sng" baseline="30000" dirty="0">
                <a:solidFill>
                  <a:schemeClr val="tx1">
                    <a:lumMod val="65000"/>
                    <a:lumOff val="35000"/>
                  </a:schemeClr>
                </a:solidFill>
                <a:latin typeface="Bahnschrift Light Condensed" panose="020B0502040204020203" pitchFamily="34" charset="0"/>
              </a:rPr>
              <a:t>1,2</a:t>
            </a:r>
            <a:r>
              <a:rPr lang="en-US" dirty="0">
                <a:solidFill>
                  <a:schemeClr val="tx1">
                    <a:lumMod val="65000"/>
                    <a:lumOff val="35000"/>
                  </a:schemeClr>
                </a:solidFill>
                <a:latin typeface="Bahnschrift Light Condensed" panose="020B0502040204020203" pitchFamily="34" charset="0"/>
              </a:rPr>
              <a:t>, and Valentin Golosov</a:t>
            </a:r>
            <a:r>
              <a:rPr lang="en-US" u="sng" baseline="30000" dirty="0">
                <a:solidFill>
                  <a:schemeClr val="tx1">
                    <a:lumMod val="65000"/>
                    <a:lumOff val="35000"/>
                  </a:schemeClr>
                </a:solidFill>
                <a:latin typeface="Bahnschrift Light Condensed" panose="020B0502040204020203" pitchFamily="34" charset="0"/>
              </a:rPr>
              <a:t>1,2</a:t>
            </a:r>
            <a:endParaRPr lang="en-US" dirty="0">
              <a:solidFill>
                <a:schemeClr val="tx1">
                  <a:lumMod val="65000"/>
                  <a:lumOff val="35000"/>
                </a:schemeClr>
              </a:solidFill>
              <a:latin typeface="Bahnschrift Light Condensed" panose="020B0502040204020203" pitchFamily="34" charset="0"/>
            </a:endParaRPr>
          </a:p>
        </p:txBody>
      </p:sp>
      <p:cxnSp>
        <p:nvCxnSpPr>
          <p:cNvPr id="7" name="Прямая соединительная линия 6">
            <a:extLst>
              <a:ext uri="{FF2B5EF4-FFF2-40B4-BE49-F238E27FC236}">
                <a16:creationId xmlns:a16="http://schemas.microsoft.com/office/drawing/2014/main" id="{53D2A732-6768-4DBE-B91F-17E5E6FAFDD6}"/>
              </a:ext>
            </a:extLst>
          </p:cNvPr>
          <p:cNvCxnSpPr/>
          <p:nvPr/>
        </p:nvCxnSpPr>
        <p:spPr>
          <a:xfrm>
            <a:off x="0" y="923330"/>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C112625C-067B-4B86-A346-7AF333B9F6F9}"/>
              </a:ext>
            </a:extLst>
          </p:cNvPr>
          <p:cNvSpPr txBox="1"/>
          <p:nvPr/>
        </p:nvSpPr>
        <p:spPr>
          <a:xfrm>
            <a:off x="9104434" y="-19422"/>
            <a:ext cx="3127131" cy="954107"/>
          </a:xfrm>
          <a:prstGeom prst="rect">
            <a:avLst/>
          </a:prstGeom>
          <a:noFill/>
        </p:spPr>
        <p:txBody>
          <a:bodyPr wrap="square">
            <a:spAutoFit/>
          </a:bodyPr>
          <a:lstStyle/>
          <a:p>
            <a:pPr algn="l"/>
            <a:r>
              <a:rPr lang="en-US" sz="1400" b="0" i="0" baseline="30000" dirty="0">
                <a:solidFill>
                  <a:schemeClr val="tx1">
                    <a:lumMod val="65000"/>
                    <a:lumOff val="35000"/>
                  </a:schemeClr>
                </a:solidFill>
                <a:effectLst/>
                <a:latin typeface="Bahnschrift Light Condensed" panose="020B0502040204020203" pitchFamily="34" charset="0"/>
              </a:rPr>
              <a:t>1 </a:t>
            </a:r>
            <a:r>
              <a:rPr lang="en-US" sz="1400" b="0" i="0" dirty="0">
                <a:solidFill>
                  <a:schemeClr val="tx1">
                    <a:lumMod val="65000"/>
                    <a:lumOff val="35000"/>
                  </a:schemeClr>
                </a:solidFill>
                <a:effectLst/>
                <a:latin typeface="Bahnschrift Light Condensed" panose="020B0502040204020203" pitchFamily="34" charset="0"/>
              </a:rPr>
              <a:t>Faculty of Geography, Lomonosov Moscow State University, Moscow, Russian Federation</a:t>
            </a:r>
          </a:p>
          <a:p>
            <a:pPr algn="l"/>
            <a:r>
              <a:rPr lang="en-US" sz="1400" b="0" i="0" baseline="30000" dirty="0">
                <a:solidFill>
                  <a:schemeClr val="tx1">
                    <a:lumMod val="65000"/>
                    <a:lumOff val="35000"/>
                  </a:schemeClr>
                </a:solidFill>
                <a:effectLst/>
                <a:latin typeface="Bahnschrift Light Condensed" panose="020B0502040204020203" pitchFamily="34" charset="0"/>
              </a:rPr>
              <a:t>2 </a:t>
            </a:r>
            <a:r>
              <a:rPr lang="en-US" sz="1400" b="0" i="0" dirty="0">
                <a:solidFill>
                  <a:schemeClr val="tx1">
                    <a:lumMod val="65000"/>
                    <a:lumOff val="35000"/>
                  </a:schemeClr>
                </a:solidFill>
                <a:effectLst/>
                <a:latin typeface="Bahnschrift Light Condensed" panose="020B0502040204020203" pitchFamily="34" charset="0"/>
              </a:rPr>
              <a:t>Institute of Geography, Russian Academy of Sciences, Moscow, Russian Federation</a:t>
            </a:r>
          </a:p>
        </p:txBody>
      </p:sp>
      <p:pic>
        <p:nvPicPr>
          <p:cNvPr id="17" name="Рисунок 16">
            <a:extLst>
              <a:ext uri="{FF2B5EF4-FFF2-40B4-BE49-F238E27FC236}">
                <a16:creationId xmlns:a16="http://schemas.microsoft.com/office/drawing/2014/main" id="{2E0D6D0D-F24E-426E-A12A-FD2042D31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114" y="1281328"/>
            <a:ext cx="3756672" cy="3517934"/>
          </a:xfrm>
          <a:prstGeom prst="rect">
            <a:avLst/>
          </a:prstGeom>
        </p:spPr>
      </p:pic>
      <p:sp>
        <p:nvSpPr>
          <p:cNvPr id="19" name="TextBox 18">
            <a:extLst>
              <a:ext uri="{FF2B5EF4-FFF2-40B4-BE49-F238E27FC236}">
                <a16:creationId xmlns:a16="http://schemas.microsoft.com/office/drawing/2014/main" id="{26FC0B1D-DB97-4F00-A2C0-7B99881A5804}"/>
              </a:ext>
            </a:extLst>
          </p:cNvPr>
          <p:cNvSpPr txBox="1"/>
          <p:nvPr/>
        </p:nvSpPr>
        <p:spPr>
          <a:xfrm>
            <a:off x="3096923" y="886421"/>
            <a:ext cx="2953053" cy="338554"/>
          </a:xfrm>
          <a:prstGeom prst="rect">
            <a:avLst/>
          </a:prstGeom>
          <a:noFill/>
        </p:spPr>
        <p:txBody>
          <a:bodyPr wrap="none" rtlCol="0">
            <a:spAutoFit/>
          </a:bodyPr>
          <a:lstStyle/>
          <a:p>
            <a:r>
              <a:rPr lang="en-US" sz="1600" i="1" dirty="0">
                <a:solidFill>
                  <a:schemeClr val="bg2">
                    <a:lumMod val="50000"/>
                  </a:schemeClr>
                </a:solidFill>
                <a:latin typeface="Bahnschrift Light Condensed" panose="020B0502040204020203" pitchFamily="34" charset="0"/>
              </a:rPr>
              <a:t>Connectivity index for </a:t>
            </a:r>
            <a:r>
              <a:rPr lang="en-US" sz="1600" i="1" dirty="0" err="1">
                <a:solidFill>
                  <a:schemeClr val="bg2">
                    <a:lumMod val="50000"/>
                  </a:schemeClr>
                </a:solidFill>
                <a:latin typeface="Bahnschrift Light Condensed" panose="020B0502040204020203" pitchFamily="34" charset="0"/>
              </a:rPr>
              <a:t>Koiyavgan</a:t>
            </a:r>
            <a:r>
              <a:rPr lang="en-US" sz="1600" i="1" dirty="0">
                <a:solidFill>
                  <a:schemeClr val="bg2">
                    <a:lumMod val="50000"/>
                  </a:schemeClr>
                </a:solidFill>
                <a:latin typeface="Bahnschrift Light Condensed" panose="020B0502040204020203" pitchFamily="34" charset="0"/>
              </a:rPr>
              <a:t> cirques</a:t>
            </a:r>
          </a:p>
        </p:txBody>
      </p:sp>
      <p:cxnSp>
        <p:nvCxnSpPr>
          <p:cNvPr id="29" name="Прямая со стрелкой 28">
            <a:extLst>
              <a:ext uri="{FF2B5EF4-FFF2-40B4-BE49-F238E27FC236}">
                <a16:creationId xmlns:a16="http://schemas.microsoft.com/office/drawing/2014/main" id="{DD161AC9-32FB-43BD-83FC-B02EDD4ABEF7}"/>
              </a:ext>
            </a:extLst>
          </p:cNvPr>
          <p:cNvCxnSpPr>
            <a:cxnSpLocks/>
            <a:stCxn id="25" idx="3"/>
          </p:cNvCxnSpPr>
          <p:nvPr/>
        </p:nvCxnSpPr>
        <p:spPr>
          <a:xfrm>
            <a:off x="2187531" y="1732588"/>
            <a:ext cx="3075349" cy="1004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D924675-0C23-45E9-98B7-B0405731253E}"/>
              </a:ext>
            </a:extLst>
          </p:cNvPr>
          <p:cNvSpPr txBox="1"/>
          <p:nvPr/>
        </p:nvSpPr>
        <p:spPr>
          <a:xfrm>
            <a:off x="104441" y="2436814"/>
            <a:ext cx="2310248" cy="307777"/>
          </a:xfrm>
          <a:prstGeom prst="rect">
            <a:avLst/>
          </a:prstGeom>
          <a:noFill/>
        </p:spPr>
        <p:txBody>
          <a:bodyPr wrap="none" rtlCol="0">
            <a:spAutoFit/>
          </a:bodyPr>
          <a:lstStyle/>
          <a:p>
            <a:r>
              <a:rPr lang="en-US" sz="1400" dirty="0">
                <a:solidFill>
                  <a:schemeClr val="bg2">
                    <a:lumMod val="50000"/>
                  </a:schemeClr>
                </a:solidFill>
                <a:latin typeface="Bahnschrift Light Condensed" panose="020B0502040204020203" pitchFamily="34" charset="0"/>
              </a:rPr>
              <a:t>Turn into accumulation – value -2.3</a:t>
            </a:r>
          </a:p>
        </p:txBody>
      </p:sp>
      <p:sp>
        <p:nvSpPr>
          <p:cNvPr id="37" name="TextBox 36">
            <a:extLst>
              <a:ext uri="{FF2B5EF4-FFF2-40B4-BE49-F238E27FC236}">
                <a16:creationId xmlns:a16="http://schemas.microsoft.com/office/drawing/2014/main" id="{8DA8E7C3-6832-459A-9340-E1E683703B47}"/>
              </a:ext>
            </a:extLst>
          </p:cNvPr>
          <p:cNvSpPr txBox="1"/>
          <p:nvPr/>
        </p:nvSpPr>
        <p:spPr>
          <a:xfrm>
            <a:off x="101235" y="4172301"/>
            <a:ext cx="2313454" cy="307777"/>
          </a:xfrm>
          <a:prstGeom prst="rect">
            <a:avLst/>
          </a:prstGeom>
          <a:noFill/>
        </p:spPr>
        <p:txBody>
          <a:bodyPr wrap="none" rtlCol="0">
            <a:spAutoFit/>
          </a:bodyPr>
          <a:lstStyle/>
          <a:p>
            <a:r>
              <a:rPr lang="en-US" sz="1400" dirty="0">
                <a:solidFill>
                  <a:schemeClr val="bg2">
                    <a:lumMod val="50000"/>
                  </a:schemeClr>
                </a:solidFill>
                <a:latin typeface="Bahnschrift Light Condensed" panose="020B0502040204020203" pitchFamily="34" charset="0"/>
              </a:rPr>
              <a:t>Turn into accumulation – value -2.5</a:t>
            </a:r>
          </a:p>
        </p:txBody>
      </p:sp>
      <p:pic>
        <p:nvPicPr>
          <p:cNvPr id="39" name="Рисунок 38">
            <a:extLst>
              <a:ext uri="{FF2B5EF4-FFF2-40B4-BE49-F238E27FC236}">
                <a16:creationId xmlns:a16="http://schemas.microsoft.com/office/drawing/2014/main" id="{3F4D464D-4283-4705-9FE0-D7A94833F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390" y="4741140"/>
            <a:ext cx="3528420" cy="1708466"/>
          </a:xfrm>
          <a:prstGeom prst="rect">
            <a:avLst/>
          </a:prstGeom>
        </p:spPr>
      </p:pic>
      <p:pic>
        <p:nvPicPr>
          <p:cNvPr id="41" name="Рисунок 40">
            <a:extLst>
              <a:ext uri="{FF2B5EF4-FFF2-40B4-BE49-F238E27FC236}">
                <a16:creationId xmlns:a16="http://schemas.microsoft.com/office/drawing/2014/main" id="{0E5A3F80-2193-438F-916A-1879C142A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3523" y="1216330"/>
            <a:ext cx="3868477" cy="3518667"/>
          </a:xfrm>
          <a:prstGeom prst="rect">
            <a:avLst/>
          </a:prstGeom>
        </p:spPr>
      </p:pic>
      <p:sp>
        <p:nvSpPr>
          <p:cNvPr id="45" name="TextBox 44">
            <a:extLst>
              <a:ext uri="{FF2B5EF4-FFF2-40B4-BE49-F238E27FC236}">
                <a16:creationId xmlns:a16="http://schemas.microsoft.com/office/drawing/2014/main" id="{A8F08019-1C5A-40F1-8FDB-945AAAB71A8C}"/>
              </a:ext>
            </a:extLst>
          </p:cNvPr>
          <p:cNvSpPr txBox="1"/>
          <p:nvPr/>
        </p:nvSpPr>
        <p:spPr>
          <a:xfrm>
            <a:off x="-12822" y="6359975"/>
            <a:ext cx="4182555" cy="338554"/>
          </a:xfrm>
          <a:prstGeom prst="rect">
            <a:avLst/>
          </a:prstGeom>
          <a:noFill/>
        </p:spPr>
        <p:txBody>
          <a:bodyPr wrap="none" rtlCol="0">
            <a:spAutoFit/>
          </a:bodyPr>
          <a:lstStyle/>
          <a:p>
            <a:r>
              <a:rPr lang="en-US" sz="1600" i="1" dirty="0">
                <a:solidFill>
                  <a:schemeClr val="bg2">
                    <a:lumMod val="50000"/>
                  </a:schemeClr>
                </a:solidFill>
                <a:latin typeface="Bahnschrift Light Condensed" panose="020B0502040204020203" pitchFamily="34" charset="0"/>
              </a:rPr>
              <a:t>Distribution of connectivity index values along with height</a:t>
            </a:r>
          </a:p>
        </p:txBody>
      </p:sp>
      <p:pic>
        <p:nvPicPr>
          <p:cNvPr id="44" name="Рисунок 43">
            <a:extLst>
              <a:ext uri="{FF2B5EF4-FFF2-40B4-BE49-F238E27FC236}">
                <a16:creationId xmlns:a16="http://schemas.microsoft.com/office/drawing/2014/main" id="{ACDEBC6C-99FB-468C-980B-14485A8592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9003" y="986851"/>
            <a:ext cx="1979054" cy="1925293"/>
          </a:xfrm>
          <a:prstGeom prst="rect">
            <a:avLst/>
          </a:prstGeom>
        </p:spPr>
      </p:pic>
      <p:sp>
        <p:nvSpPr>
          <p:cNvPr id="59" name="TextBox 58">
            <a:extLst>
              <a:ext uri="{FF2B5EF4-FFF2-40B4-BE49-F238E27FC236}">
                <a16:creationId xmlns:a16="http://schemas.microsoft.com/office/drawing/2014/main" id="{5FF97894-9103-4372-B755-D3C4D06CBCD6}"/>
              </a:ext>
            </a:extLst>
          </p:cNvPr>
          <p:cNvSpPr txBox="1"/>
          <p:nvPr/>
        </p:nvSpPr>
        <p:spPr>
          <a:xfrm>
            <a:off x="8582844" y="900334"/>
            <a:ext cx="3616696" cy="338554"/>
          </a:xfrm>
          <a:prstGeom prst="rect">
            <a:avLst/>
          </a:prstGeom>
          <a:noFill/>
        </p:spPr>
        <p:txBody>
          <a:bodyPr wrap="none" rtlCol="0">
            <a:spAutoFit/>
          </a:bodyPr>
          <a:lstStyle/>
          <a:p>
            <a:r>
              <a:rPr lang="en-US" sz="1600" i="1" dirty="0">
                <a:solidFill>
                  <a:schemeClr val="bg2">
                    <a:lumMod val="50000"/>
                  </a:schemeClr>
                </a:solidFill>
                <a:latin typeface="Bahnschrift Light Condensed" panose="020B0502040204020203" pitchFamily="34" charset="0"/>
              </a:rPr>
              <a:t>Connectivity index for buffer zones along streams</a:t>
            </a:r>
          </a:p>
        </p:txBody>
      </p:sp>
      <p:sp>
        <p:nvSpPr>
          <p:cNvPr id="60" name="TextBox 59">
            <a:extLst>
              <a:ext uri="{FF2B5EF4-FFF2-40B4-BE49-F238E27FC236}">
                <a16:creationId xmlns:a16="http://schemas.microsoft.com/office/drawing/2014/main" id="{BFB16E66-40B6-4BF1-80B4-73D7A96E5BF7}"/>
              </a:ext>
            </a:extLst>
          </p:cNvPr>
          <p:cNvSpPr txBox="1"/>
          <p:nvPr/>
        </p:nvSpPr>
        <p:spPr>
          <a:xfrm>
            <a:off x="6493038" y="2857416"/>
            <a:ext cx="1906699" cy="338554"/>
          </a:xfrm>
          <a:prstGeom prst="rect">
            <a:avLst/>
          </a:prstGeom>
          <a:noFill/>
        </p:spPr>
        <p:txBody>
          <a:bodyPr wrap="square" rtlCol="0">
            <a:spAutoFit/>
          </a:bodyPr>
          <a:lstStyle/>
          <a:p>
            <a:pPr algn="ctr"/>
            <a:r>
              <a:rPr lang="en-US" sz="1600" i="1" dirty="0">
                <a:solidFill>
                  <a:schemeClr val="bg2">
                    <a:lumMod val="50000"/>
                  </a:schemeClr>
                </a:solidFill>
                <a:latin typeface="Bahnschrift Light Condensed" panose="020B0502040204020203" pitchFamily="34" charset="0"/>
              </a:rPr>
              <a:t>IC values, line A – B</a:t>
            </a:r>
          </a:p>
        </p:txBody>
      </p:sp>
      <p:pic>
        <p:nvPicPr>
          <p:cNvPr id="58" name="Рисунок 57">
            <a:extLst>
              <a:ext uri="{FF2B5EF4-FFF2-40B4-BE49-F238E27FC236}">
                <a16:creationId xmlns:a16="http://schemas.microsoft.com/office/drawing/2014/main" id="{65517774-E15B-47FE-B46E-FA07E0CD6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6234" y="3460084"/>
            <a:ext cx="1979054" cy="1873041"/>
          </a:xfrm>
          <a:prstGeom prst="rect">
            <a:avLst/>
          </a:prstGeom>
        </p:spPr>
      </p:pic>
      <p:sp>
        <p:nvSpPr>
          <p:cNvPr id="63" name="TextBox 62">
            <a:extLst>
              <a:ext uri="{FF2B5EF4-FFF2-40B4-BE49-F238E27FC236}">
                <a16:creationId xmlns:a16="http://schemas.microsoft.com/office/drawing/2014/main" id="{2C674DE4-C6F2-461F-B591-CC17C4FB8192}"/>
              </a:ext>
            </a:extLst>
          </p:cNvPr>
          <p:cNvSpPr txBox="1"/>
          <p:nvPr/>
        </p:nvSpPr>
        <p:spPr>
          <a:xfrm>
            <a:off x="6472412" y="3173055"/>
            <a:ext cx="1906699" cy="338554"/>
          </a:xfrm>
          <a:prstGeom prst="rect">
            <a:avLst/>
          </a:prstGeom>
          <a:noFill/>
        </p:spPr>
        <p:txBody>
          <a:bodyPr wrap="square" rtlCol="0">
            <a:spAutoFit/>
          </a:bodyPr>
          <a:lstStyle/>
          <a:p>
            <a:pPr algn="ctr"/>
            <a:r>
              <a:rPr lang="en-US" sz="1600" i="1" dirty="0">
                <a:solidFill>
                  <a:schemeClr val="bg2">
                    <a:lumMod val="50000"/>
                  </a:schemeClr>
                </a:solidFill>
                <a:latin typeface="Bahnschrift Light Condensed" panose="020B0502040204020203" pitchFamily="34" charset="0"/>
              </a:rPr>
              <a:t>IC values, line C– D</a:t>
            </a:r>
          </a:p>
        </p:txBody>
      </p:sp>
      <p:pic>
        <p:nvPicPr>
          <p:cNvPr id="1031" name="Picture 7" descr="Untitled">
            <a:extLst>
              <a:ext uri="{FF2B5EF4-FFF2-40B4-BE49-F238E27FC236}">
                <a16:creationId xmlns:a16="http://schemas.microsoft.com/office/drawing/2014/main" id="{55848669-6BDE-4AE7-999D-616E58C326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06" t="20281" r="716" b="20221"/>
          <a:stretch/>
        </p:blipFill>
        <p:spPr bwMode="auto">
          <a:xfrm>
            <a:off x="9409303" y="5771269"/>
            <a:ext cx="1490846" cy="931965"/>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662981DC-BE77-41D8-B9AD-B62DB1FC18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54716" y="4637256"/>
            <a:ext cx="1261705" cy="1000132"/>
          </a:xfrm>
          <a:prstGeom prst="rect">
            <a:avLst/>
          </a:prstGeom>
        </p:spPr>
      </p:pic>
      <p:cxnSp>
        <p:nvCxnSpPr>
          <p:cNvPr id="62" name="Прямая соединительная линия 61">
            <a:extLst>
              <a:ext uri="{FF2B5EF4-FFF2-40B4-BE49-F238E27FC236}">
                <a16:creationId xmlns:a16="http://schemas.microsoft.com/office/drawing/2014/main" id="{900D2431-9175-47FF-86BF-9EE92A394B76}"/>
              </a:ext>
            </a:extLst>
          </p:cNvPr>
          <p:cNvCxnSpPr/>
          <p:nvPr/>
        </p:nvCxnSpPr>
        <p:spPr>
          <a:xfrm>
            <a:off x="3417441" y="2744591"/>
            <a:ext cx="1156008" cy="1244949"/>
          </a:xfrm>
          <a:prstGeom prst="line">
            <a:avLst/>
          </a:prstGeom>
          <a:ln w="12700"/>
        </p:spPr>
        <p:style>
          <a:lnRef idx="1">
            <a:schemeClr val="dk1"/>
          </a:lnRef>
          <a:fillRef idx="0">
            <a:schemeClr val="dk1"/>
          </a:fillRef>
          <a:effectRef idx="0">
            <a:schemeClr val="dk1"/>
          </a:effectRef>
          <a:fontRef idx="minor">
            <a:schemeClr val="tx1"/>
          </a:fontRef>
        </p:style>
      </p:cxnSp>
      <p:cxnSp>
        <p:nvCxnSpPr>
          <p:cNvPr id="1025" name="Прямая соединительная линия 1024">
            <a:extLst>
              <a:ext uri="{FF2B5EF4-FFF2-40B4-BE49-F238E27FC236}">
                <a16:creationId xmlns:a16="http://schemas.microsoft.com/office/drawing/2014/main" id="{F3A6B20D-6763-4E01-84C6-F9C6604280F9}"/>
              </a:ext>
            </a:extLst>
          </p:cNvPr>
          <p:cNvCxnSpPr/>
          <p:nvPr/>
        </p:nvCxnSpPr>
        <p:spPr>
          <a:xfrm>
            <a:off x="3953949" y="1976575"/>
            <a:ext cx="1854951" cy="629798"/>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Прямая со стрелкой 30">
            <a:extLst>
              <a:ext uri="{FF2B5EF4-FFF2-40B4-BE49-F238E27FC236}">
                <a16:creationId xmlns:a16="http://schemas.microsoft.com/office/drawing/2014/main" id="{3540F1C8-F8FC-4AC0-9B21-E816C19F90B0}"/>
              </a:ext>
            </a:extLst>
          </p:cNvPr>
          <p:cNvCxnSpPr>
            <a:cxnSpLocks/>
          </p:cNvCxnSpPr>
          <p:nvPr/>
        </p:nvCxnSpPr>
        <p:spPr>
          <a:xfrm flipV="1">
            <a:off x="2670751" y="3114380"/>
            <a:ext cx="1504584" cy="3583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Рисунок 26">
            <a:extLst>
              <a:ext uri="{FF2B5EF4-FFF2-40B4-BE49-F238E27FC236}">
                <a16:creationId xmlns:a16="http://schemas.microsoft.com/office/drawing/2014/main" id="{A6CA808B-9F55-4167-B127-B3888E46B79B}"/>
              </a:ext>
            </a:extLst>
          </p:cNvPr>
          <p:cNvPicPr>
            <a:picLocks noChangeAspect="1"/>
          </p:cNvPicPr>
          <p:nvPr/>
        </p:nvPicPr>
        <p:blipFill rotWithShape="1">
          <a:blip r:embed="rId12">
            <a:extLst>
              <a:ext uri="{28A0092B-C50C-407E-A947-70E740481C1C}">
                <a14:useLocalDpi xmlns:a14="http://schemas.microsoft.com/office/drawing/2010/main" val="0"/>
              </a:ext>
            </a:extLst>
          </a:blip>
          <a:srcRect t="17937"/>
          <a:stretch/>
        </p:blipFill>
        <p:spPr>
          <a:xfrm>
            <a:off x="212767" y="2698797"/>
            <a:ext cx="2452382" cy="1509379"/>
          </a:xfrm>
          <a:prstGeom prst="rect">
            <a:avLst/>
          </a:prstGeom>
          <a:ln>
            <a:solidFill>
              <a:schemeClr val="bg2">
                <a:lumMod val="25000"/>
              </a:schemeClr>
            </a:solidFill>
          </a:ln>
        </p:spPr>
      </p:pic>
      <p:sp>
        <p:nvSpPr>
          <p:cNvPr id="1026" name="TextBox 1025">
            <a:extLst>
              <a:ext uri="{FF2B5EF4-FFF2-40B4-BE49-F238E27FC236}">
                <a16:creationId xmlns:a16="http://schemas.microsoft.com/office/drawing/2014/main" id="{F63837A5-30AE-45BC-83AC-405D542AD05C}"/>
              </a:ext>
            </a:extLst>
          </p:cNvPr>
          <p:cNvSpPr txBox="1"/>
          <p:nvPr/>
        </p:nvSpPr>
        <p:spPr>
          <a:xfrm>
            <a:off x="3224487" y="2464674"/>
            <a:ext cx="320922" cy="338554"/>
          </a:xfrm>
          <a:prstGeom prst="rect">
            <a:avLst/>
          </a:prstGeom>
          <a:noFill/>
        </p:spPr>
        <p:txBody>
          <a:bodyPr wrap="none" rtlCol="0">
            <a:spAutoFit/>
          </a:bodyPr>
          <a:lstStyle/>
          <a:p>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p>
        </p:txBody>
      </p:sp>
      <p:sp>
        <p:nvSpPr>
          <p:cNvPr id="69" name="TextBox 68">
            <a:extLst>
              <a:ext uri="{FF2B5EF4-FFF2-40B4-BE49-F238E27FC236}">
                <a16:creationId xmlns:a16="http://schemas.microsoft.com/office/drawing/2014/main" id="{9BBA2DDE-A7DF-46EC-8876-BB9548308A5C}"/>
              </a:ext>
            </a:extLst>
          </p:cNvPr>
          <p:cNvSpPr txBox="1"/>
          <p:nvPr/>
        </p:nvSpPr>
        <p:spPr>
          <a:xfrm>
            <a:off x="4486328" y="3833747"/>
            <a:ext cx="320922" cy="338554"/>
          </a:xfrm>
          <a:prstGeom prst="rect">
            <a:avLst/>
          </a:prstGeom>
          <a:noFill/>
        </p:spPr>
        <p:txBody>
          <a:bodyPr wrap="none" rtlCol="0">
            <a:spAutoFit/>
          </a:bodyPr>
          <a:lstStyle/>
          <a:p>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p>
        </p:txBody>
      </p:sp>
      <p:sp>
        <p:nvSpPr>
          <p:cNvPr id="70" name="TextBox 69">
            <a:extLst>
              <a:ext uri="{FF2B5EF4-FFF2-40B4-BE49-F238E27FC236}">
                <a16:creationId xmlns:a16="http://schemas.microsoft.com/office/drawing/2014/main" id="{8E7A15A6-14EC-4E2B-A8AE-2DF189425F4E}"/>
              </a:ext>
            </a:extLst>
          </p:cNvPr>
          <p:cNvSpPr txBox="1"/>
          <p:nvPr/>
        </p:nvSpPr>
        <p:spPr>
          <a:xfrm>
            <a:off x="3689229" y="1773850"/>
            <a:ext cx="332142" cy="338554"/>
          </a:xfrm>
          <a:prstGeom prst="rect">
            <a:avLst/>
          </a:prstGeom>
          <a:noFill/>
        </p:spPr>
        <p:txBody>
          <a:bodyPr wrap="none" rtlCol="0">
            <a:spAutoFit/>
          </a:bodyPr>
          <a:lstStyle/>
          <a:p>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t>
            </a:r>
          </a:p>
        </p:txBody>
      </p:sp>
      <p:sp>
        <p:nvSpPr>
          <p:cNvPr id="71" name="TextBox 70">
            <a:extLst>
              <a:ext uri="{FF2B5EF4-FFF2-40B4-BE49-F238E27FC236}">
                <a16:creationId xmlns:a16="http://schemas.microsoft.com/office/drawing/2014/main" id="{409554E2-ED45-4CFD-BEF3-C9B3E5AD55EB}"/>
              </a:ext>
            </a:extLst>
          </p:cNvPr>
          <p:cNvSpPr txBox="1"/>
          <p:nvPr/>
        </p:nvSpPr>
        <p:spPr>
          <a:xfrm>
            <a:off x="5749434" y="2447375"/>
            <a:ext cx="332142" cy="338554"/>
          </a:xfrm>
          <a:prstGeom prst="rect">
            <a:avLst/>
          </a:prstGeom>
          <a:noFill/>
        </p:spPr>
        <p:txBody>
          <a:bodyPr wrap="none" rtlCol="0">
            <a:spAutoFit/>
          </a:bodyPr>
          <a:lstStyle/>
          <a:p>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t>
            </a:r>
          </a:p>
        </p:txBody>
      </p:sp>
      <p:cxnSp>
        <p:nvCxnSpPr>
          <p:cNvPr id="72" name="Прямая соединительная линия 71">
            <a:extLst>
              <a:ext uri="{FF2B5EF4-FFF2-40B4-BE49-F238E27FC236}">
                <a16:creationId xmlns:a16="http://schemas.microsoft.com/office/drawing/2014/main" id="{B953EF49-B964-43B0-B6FA-E523461A55EA}"/>
              </a:ext>
            </a:extLst>
          </p:cNvPr>
          <p:cNvCxnSpPr/>
          <p:nvPr/>
        </p:nvCxnSpPr>
        <p:spPr>
          <a:xfrm>
            <a:off x="9628764" y="1918018"/>
            <a:ext cx="1854951" cy="629798"/>
          </a:xfrm>
          <a:prstGeom prst="line">
            <a:avLst/>
          </a:prstGeom>
          <a:ln w="12700">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73" name="Прямая соединительная линия 72">
            <a:extLst>
              <a:ext uri="{FF2B5EF4-FFF2-40B4-BE49-F238E27FC236}">
                <a16:creationId xmlns:a16="http://schemas.microsoft.com/office/drawing/2014/main" id="{4A71DBE1-DA0B-4EB1-8A34-AC993BBDF12C}"/>
              </a:ext>
            </a:extLst>
          </p:cNvPr>
          <p:cNvCxnSpPr/>
          <p:nvPr/>
        </p:nvCxnSpPr>
        <p:spPr>
          <a:xfrm>
            <a:off x="9155416" y="2671056"/>
            <a:ext cx="1156008" cy="1244949"/>
          </a:xfrm>
          <a:prstGeom prst="line">
            <a:avLst/>
          </a:prstGeom>
          <a:ln w="12700">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9A506CD0-86CA-4C58-930E-7C3173B4E3BC}"/>
              </a:ext>
            </a:extLst>
          </p:cNvPr>
          <p:cNvSpPr txBox="1"/>
          <p:nvPr/>
        </p:nvSpPr>
        <p:spPr>
          <a:xfrm>
            <a:off x="8962854" y="2387511"/>
            <a:ext cx="320922" cy="338554"/>
          </a:xfrm>
          <a:prstGeom prst="rect">
            <a:avLst/>
          </a:prstGeom>
          <a:noFill/>
        </p:spPr>
        <p:txBody>
          <a:bodyPr wrap="none" rtlCol="0">
            <a:spAutoFit/>
          </a:bodyPr>
          <a:lstStyle/>
          <a:p>
            <a:r>
              <a:rPr lang="en-US" sz="1600" dirty="0">
                <a:ln w="0"/>
                <a:solidFill>
                  <a:schemeClr val="bg2">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p>
        </p:txBody>
      </p:sp>
      <p:sp>
        <p:nvSpPr>
          <p:cNvPr id="75" name="TextBox 74">
            <a:extLst>
              <a:ext uri="{FF2B5EF4-FFF2-40B4-BE49-F238E27FC236}">
                <a16:creationId xmlns:a16="http://schemas.microsoft.com/office/drawing/2014/main" id="{22495442-74A9-40EF-B75D-5622E7416B75}"/>
              </a:ext>
            </a:extLst>
          </p:cNvPr>
          <p:cNvSpPr txBox="1"/>
          <p:nvPr/>
        </p:nvSpPr>
        <p:spPr>
          <a:xfrm>
            <a:off x="10227614" y="3796293"/>
            <a:ext cx="320922" cy="338554"/>
          </a:xfrm>
          <a:prstGeom prst="rect">
            <a:avLst/>
          </a:prstGeom>
          <a:noFill/>
        </p:spPr>
        <p:txBody>
          <a:bodyPr wrap="none" rtlCol="0">
            <a:spAutoFit/>
          </a:bodyPr>
          <a:lstStyle/>
          <a:p>
            <a:r>
              <a:rPr lang="en-US" sz="1600" dirty="0">
                <a:ln w="0"/>
                <a:solidFill>
                  <a:schemeClr val="bg2">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p>
        </p:txBody>
      </p:sp>
      <p:sp>
        <p:nvSpPr>
          <p:cNvPr id="76" name="TextBox 75">
            <a:extLst>
              <a:ext uri="{FF2B5EF4-FFF2-40B4-BE49-F238E27FC236}">
                <a16:creationId xmlns:a16="http://schemas.microsoft.com/office/drawing/2014/main" id="{2FD68E25-969A-48EB-9E91-211D8D4B8274}"/>
              </a:ext>
            </a:extLst>
          </p:cNvPr>
          <p:cNvSpPr txBox="1"/>
          <p:nvPr/>
        </p:nvSpPr>
        <p:spPr>
          <a:xfrm>
            <a:off x="9368281" y="1720072"/>
            <a:ext cx="332142" cy="338554"/>
          </a:xfrm>
          <a:prstGeom prst="rect">
            <a:avLst/>
          </a:prstGeom>
          <a:noFill/>
        </p:spPr>
        <p:txBody>
          <a:bodyPr wrap="none" rtlCol="0">
            <a:spAutoFit/>
          </a:bodyPr>
          <a:lstStyle/>
          <a:p>
            <a:r>
              <a:rPr lang="en-US" sz="1600" dirty="0">
                <a:ln w="0"/>
                <a:solidFill>
                  <a:schemeClr val="bg2">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t>
            </a:r>
          </a:p>
        </p:txBody>
      </p:sp>
      <p:sp>
        <p:nvSpPr>
          <p:cNvPr id="77" name="TextBox 76">
            <a:extLst>
              <a:ext uri="{FF2B5EF4-FFF2-40B4-BE49-F238E27FC236}">
                <a16:creationId xmlns:a16="http://schemas.microsoft.com/office/drawing/2014/main" id="{139A287D-C981-4AA5-AE09-B2B1BC56903B}"/>
              </a:ext>
            </a:extLst>
          </p:cNvPr>
          <p:cNvSpPr txBox="1"/>
          <p:nvPr/>
        </p:nvSpPr>
        <p:spPr>
          <a:xfrm>
            <a:off x="11416421" y="2393678"/>
            <a:ext cx="332142" cy="338554"/>
          </a:xfrm>
          <a:prstGeom prst="rect">
            <a:avLst/>
          </a:prstGeom>
          <a:noFill/>
        </p:spPr>
        <p:txBody>
          <a:bodyPr wrap="none" rtlCol="0">
            <a:spAutoFit/>
          </a:bodyPr>
          <a:lstStyle/>
          <a:p>
            <a:r>
              <a:rPr lang="en-US" sz="1600" dirty="0">
                <a:ln w="0"/>
                <a:solidFill>
                  <a:schemeClr val="bg2">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t>
            </a:r>
          </a:p>
        </p:txBody>
      </p:sp>
      <p:sp>
        <p:nvSpPr>
          <p:cNvPr id="1027" name="TextBox 1026">
            <a:extLst>
              <a:ext uri="{FF2B5EF4-FFF2-40B4-BE49-F238E27FC236}">
                <a16:creationId xmlns:a16="http://schemas.microsoft.com/office/drawing/2014/main" id="{3ED00D55-DA37-4146-9F4F-A7D7A97CD6D3}"/>
              </a:ext>
            </a:extLst>
          </p:cNvPr>
          <p:cNvSpPr txBox="1"/>
          <p:nvPr/>
        </p:nvSpPr>
        <p:spPr>
          <a:xfrm>
            <a:off x="4169733" y="5669280"/>
            <a:ext cx="184731" cy="369332"/>
          </a:xfrm>
          <a:prstGeom prst="rect">
            <a:avLst/>
          </a:prstGeom>
          <a:noFill/>
        </p:spPr>
        <p:txBody>
          <a:bodyPr wrap="none" rtlCol="0">
            <a:spAutoFit/>
          </a:bodyPr>
          <a:lstStyle/>
          <a:p>
            <a:endParaRPr lang="en-US" dirty="0"/>
          </a:p>
        </p:txBody>
      </p:sp>
      <p:sp>
        <p:nvSpPr>
          <p:cNvPr id="82" name="TextBox 81">
            <a:extLst>
              <a:ext uri="{FF2B5EF4-FFF2-40B4-BE49-F238E27FC236}">
                <a16:creationId xmlns:a16="http://schemas.microsoft.com/office/drawing/2014/main" id="{99022FD1-6BE2-4EBB-8EC6-624E46423C84}"/>
              </a:ext>
            </a:extLst>
          </p:cNvPr>
          <p:cNvSpPr txBox="1"/>
          <p:nvPr/>
        </p:nvSpPr>
        <p:spPr>
          <a:xfrm>
            <a:off x="4103169" y="5268860"/>
            <a:ext cx="5312566" cy="1649554"/>
          </a:xfrm>
          <a:prstGeom prst="rect">
            <a:avLst/>
          </a:prstGeom>
          <a:noFill/>
        </p:spPr>
        <p:txBody>
          <a:bodyPr wrap="square">
            <a:spAutoFit/>
          </a:bodyPr>
          <a:lstStyle/>
          <a:p>
            <a:pPr algn="just">
              <a:lnSpc>
                <a:spcPct val="107000"/>
              </a:lnSpc>
              <a:spcAft>
                <a:spcPts val="800"/>
              </a:spcAft>
            </a:pPr>
            <a:r>
              <a:rPr lang="en-US" sz="1600" dirty="0">
                <a:solidFill>
                  <a:schemeClr val="bg2">
                    <a:lumMod val="50000"/>
                  </a:schemeClr>
                </a:solidFill>
                <a:effectLst/>
                <a:latin typeface="Bahnschrift Light Condensed" panose="020B0502040204020203" pitchFamily="34" charset="0"/>
                <a:ea typeface="Calibri" panose="020F0502020204030204" pitchFamily="34" charset="0"/>
                <a:cs typeface="Times New Roman" panose="02020603050405020304" pitchFamily="18" charset="0"/>
              </a:rPr>
              <a:t>Were calculated threshold values when sediment transit turns into accumulation. For talus sheets they are about -2.3, for alluvial fans are -2.5. Heights 3500-3600 m (colluvial sediments just below the slopes) are characterized by the lowest values. For upper sections were observed low index values along streams, while downstream these areas are characterized by maximum ones.</a:t>
            </a:r>
          </a:p>
        </p:txBody>
      </p:sp>
    </p:spTree>
    <p:extLst>
      <p:ext uri="{BB962C8B-B14F-4D97-AF65-F5344CB8AC3E}">
        <p14:creationId xmlns:p14="http://schemas.microsoft.com/office/powerpoint/2010/main" val="3326952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181</Words>
  <Application>Microsoft Office PowerPoint</Application>
  <PresentationFormat>Широкоэкранный</PresentationFormat>
  <Paragraphs>20</Paragraphs>
  <Slides>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vt:i4>
      </vt:variant>
    </vt:vector>
  </HeadingPairs>
  <TitlesOfParts>
    <vt:vector size="7" baseType="lpstr">
      <vt:lpstr>Arial</vt:lpstr>
      <vt:lpstr>Bahnschrift Condensed</vt:lpstr>
      <vt:lpstr>Bahnschrift Light Condensed</vt:lpstr>
      <vt:lpstr>Calibri</vt:lpstr>
      <vt:lpstr>Calibri Light</vt:lpstr>
      <vt:lpstr>Тема Office</vt:lpstr>
      <vt:lpstr>Sediment connectivity in the Koiyavgan glacier's cirques (Adyl-Su river basin, Caucasus, Russia)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 connectivity in the Koiyavgan glacier's cirques (Adyl-Su river basin, Caucasus, Russia)</dc:title>
  <dc:creator>Andrew Kedich</dc:creator>
  <cp:lastModifiedBy>Andrew Kedich</cp:lastModifiedBy>
  <cp:revision>19</cp:revision>
  <dcterms:created xsi:type="dcterms:W3CDTF">2021-04-27T10:21:53Z</dcterms:created>
  <dcterms:modified xsi:type="dcterms:W3CDTF">2021-04-27T20:04:00Z</dcterms:modified>
</cp:coreProperties>
</file>